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94" r:id="rId6"/>
    <p:sldId id="276" r:id="rId7"/>
    <p:sldId id="535" r:id="rId8"/>
    <p:sldId id="536" r:id="rId9"/>
    <p:sldId id="537" r:id="rId10"/>
    <p:sldId id="538" r:id="rId11"/>
    <p:sldId id="539" r:id="rId12"/>
    <p:sldId id="540" r:id="rId13"/>
    <p:sldId id="541" r:id="rId14"/>
    <p:sldId id="542" r:id="rId15"/>
    <p:sldId id="543" r:id="rId16"/>
    <p:sldId id="544" r:id="rId17"/>
    <p:sldId id="545" r:id="rId18"/>
    <p:sldId id="546" r:id="rId19"/>
    <p:sldId id="547" r:id="rId20"/>
    <p:sldId id="548" r:id="rId21"/>
    <p:sldId id="549" r:id="rId22"/>
    <p:sldId id="550" r:id="rId23"/>
    <p:sldId id="551" r:id="rId24"/>
    <p:sldId id="552" r:id="rId25"/>
    <p:sldId id="553" r:id="rId26"/>
    <p:sldId id="554" r:id="rId27"/>
    <p:sldId id="555" r:id="rId28"/>
    <p:sldId id="556" r:id="rId29"/>
    <p:sldId id="557" r:id="rId30"/>
    <p:sldId id="558" r:id="rId31"/>
    <p:sldId id="559" r:id="rId32"/>
    <p:sldId id="560" r:id="rId33"/>
    <p:sldId id="561" r:id="rId34"/>
    <p:sldId id="562" r:id="rId35"/>
    <p:sldId id="563" r:id="rId36"/>
    <p:sldId id="564" r:id="rId37"/>
    <p:sldId id="565" r:id="rId38"/>
    <p:sldId id="566" r:id="rId39"/>
    <p:sldId id="567" r:id="rId40"/>
    <p:sldId id="568" r:id="rId41"/>
    <p:sldId id="569" r:id="rId42"/>
    <p:sldId id="533" r:id="rId43"/>
    <p:sldId id="53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6"/>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33"/>
            <p14:sldId id="5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133"/>
    <a:srgbClr val="FFD8AA"/>
    <a:srgbClr val="00B0F0"/>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81" d="100"/>
          <a:sy n="81" d="100"/>
        </p:scale>
        <p:origin x="562"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331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hyperlink" Target="http://www.stata.com/" TargetMode="External"/><Relationship Id="rId4" Type="http://schemas.openxmlformats.org/officeDocument/2006/relationships/hyperlink" Target="http://www.ibm.com/analytics/spss-statistics-softwar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495141" cy="1446550"/>
          </a:xfrm>
          <a:prstGeom prst="rect">
            <a:avLst/>
          </a:prstGeom>
          <a:noFill/>
        </p:spPr>
        <p:txBody>
          <a:bodyPr wrap="none" rtlCol="0">
            <a:spAutoFit/>
          </a:bodyPr>
          <a:lstStyle/>
          <a:p>
            <a:pPr lvl="0"/>
            <a:r>
              <a:rPr lang="fr-FR" sz="4400" dirty="0">
                <a:latin typeface="Times New Roman" panose="02020603050405020304" pitchFamily="18" charset="0"/>
                <a:ea typeface="Tajawal Medium"/>
                <a:cs typeface="Times New Roman" panose="02020603050405020304" pitchFamily="18" charset="0"/>
                <a:sym typeface="Tajawal Medium"/>
              </a:rPr>
              <a:t>Project </a:t>
            </a:r>
            <a:r>
              <a:rPr lang="fr-FR" sz="4400" dirty="0" smtClean="0">
                <a:latin typeface="Times New Roman" panose="02020603050405020304" pitchFamily="18" charset="0"/>
                <a:ea typeface="Tajawal Medium"/>
                <a:cs typeface="Times New Roman" panose="02020603050405020304" pitchFamily="18" charset="0"/>
                <a:sym typeface="Tajawal Medium"/>
              </a:rPr>
              <a:t>Monitoring</a:t>
            </a:r>
          </a:p>
          <a:p>
            <a:pPr lvl="0" algn="ctr"/>
            <a:r>
              <a:rPr lang="fr-FR" sz="4400" dirty="0" smtClean="0">
                <a:latin typeface="Times New Roman" panose="02020603050405020304" pitchFamily="18" charset="0"/>
                <a:ea typeface="Tajawal Medium"/>
                <a:cs typeface="Times New Roman" panose="02020603050405020304" pitchFamily="18" charset="0"/>
                <a:sym typeface="Tajawal Medium"/>
              </a:rPr>
              <a:t>PMG333</a:t>
            </a:r>
            <a:endParaRPr lang="fr-FR" sz="4400" dirty="0">
              <a:latin typeface="Times New Roman" panose="02020603050405020304" pitchFamily="18" charset="0"/>
              <a:ea typeface="Tajawal Medium"/>
              <a:cs typeface="Times New Roman" panose="02020603050405020304" pitchFamily="18" charset="0"/>
              <a:sym typeface="Tajawal Medium"/>
            </a:endParaRPr>
          </a:p>
        </p:txBody>
      </p:sp>
      <p:sp>
        <p:nvSpPr>
          <p:cNvPr id="34" name="Rectangle: Rounded Corners 33"/>
          <p:cNvSpPr/>
          <p:nvPr/>
        </p:nvSpPr>
        <p:spPr>
          <a:xfrm>
            <a:off x="194617" y="4779390"/>
            <a:ext cx="5480319" cy="9144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194617" y="4882455"/>
            <a:ext cx="5440238" cy="1077218"/>
          </a:xfrm>
          <a:prstGeom prst="rect">
            <a:avLst/>
          </a:prstGeom>
          <a:noFill/>
        </p:spPr>
        <p:txBody>
          <a:bodyPr wrap="square" rtlCol="0">
            <a:spAutoFit/>
          </a:bodyPr>
          <a:lstStyle/>
          <a:p>
            <a:pPr lvl="0" algn="ctr"/>
            <a:r>
              <a:rPr lang="en-US" sz="1600" b="1" dirty="0">
                <a:solidFill>
                  <a:schemeClr val="lt1"/>
                </a:solidFill>
                <a:latin typeface="Times New Roman" panose="02020603050405020304" pitchFamily="18" charset="0"/>
                <a:ea typeface="Tajawal Medium"/>
                <a:cs typeface="Times New Roman" panose="02020603050405020304" pitchFamily="18" charset="0"/>
                <a:sym typeface="Tajawal Medium"/>
              </a:rPr>
              <a:t>Lecture </a:t>
            </a:r>
            <a:r>
              <a:rPr lang="en-US" sz="1600" b="1" dirty="0" smtClean="0">
                <a:solidFill>
                  <a:schemeClr val="lt1"/>
                </a:solidFill>
                <a:latin typeface="Times New Roman" panose="02020603050405020304" pitchFamily="18" charset="0"/>
                <a:ea typeface="Tajawal Medium"/>
                <a:cs typeface="Times New Roman" panose="02020603050405020304" pitchFamily="18" charset="0"/>
                <a:sym typeface="Tajawal Medium"/>
              </a:rPr>
              <a:t>07</a:t>
            </a:r>
            <a:r>
              <a:rPr lang="en-US" sz="1600" dirty="0" smtClean="0">
                <a:solidFill>
                  <a:schemeClr val="lt1"/>
                </a:solidFill>
                <a:latin typeface="Times New Roman" panose="02020603050405020304" pitchFamily="18" charset="0"/>
                <a:ea typeface="Tajawal Medium"/>
                <a:cs typeface="Times New Roman" panose="02020603050405020304" pitchFamily="18" charset="0"/>
                <a:sym typeface="Tajawal Medium"/>
              </a:rPr>
              <a:t>: </a:t>
            </a:r>
            <a:r>
              <a:rPr lang="en-US" sz="1600" b="1" dirty="0">
                <a:solidFill>
                  <a:schemeClr val="dk1"/>
                </a:solidFill>
                <a:latin typeface="Times New Roman" panose="02020603050405020304" pitchFamily="18" charset="0"/>
                <a:ea typeface="Calibri"/>
                <a:cs typeface="Times New Roman" panose="02020603050405020304" pitchFamily="18" charset="0"/>
                <a:sym typeface="Calibri"/>
              </a:rPr>
              <a:t>Methodologies for data collection and analysis for monitoring and evaluation</a:t>
            </a:r>
            <a:endParaRPr lang="en-US" sz="1600" dirty="0">
              <a:latin typeface="Times New Roman" panose="02020603050405020304" pitchFamily="18" charset="0"/>
              <a:cs typeface="Times New Roman" panose="02020603050405020304" pitchFamily="18" charset="0"/>
            </a:endParaRPr>
          </a:p>
          <a:p>
            <a:pPr lvl="0" algn="ctr"/>
            <a:r>
              <a:rPr lang="en-US" sz="1600" b="1" dirty="0">
                <a:solidFill>
                  <a:schemeClr val="dk1"/>
                </a:solidFill>
                <a:latin typeface="Times New Roman" panose="02020603050405020304" pitchFamily="18" charset="0"/>
                <a:ea typeface="Calibri"/>
                <a:cs typeface="Times New Roman" panose="02020603050405020304" pitchFamily="18" charset="0"/>
                <a:sym typeface="Calibri"/>
              </a:rPr>
              <a:t>(Part2)</a:t>
            </a:r>
          </a:p>
          <a:p>
            <a:pPr algn="ct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0817433" cy="42251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p:cNvSpPr/>
          <p:nvPr/>
        </p:nvSpPr>
        <p:spPr>
          <a:xfrm>
            <a:off x="4100901" y="2155118"/>
            <a:ext cx="4628561" cy="34726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275296" y="2155119"/>
            <a:ext cx="4279769" cy="3724096"/>
          </a:xfrm>
          <a:prstGeom prst="rect">
            <a:avLst/>
          </a:prstGeom>
          <a:noFill/>
        </p:spPr>
        <p:txBody>
          <a:bodyPr wrap="square" rtlCol="0">
            <a:spAutoFit/>
          </a:bodyPr>
          <a:lstStyle/>
          <a:p>
            <a:pPr lvl="0" algn="ctr"/>
            <a:r>
              <a:rPr lang="en-US" sz="2800" b="1" dirty="0">
                <a:solidFill>
                  <a:schemeClr val="dk1"/>
                </a:solidFill>
                <a:ea typeface="Calibri"/>
                <a:cs typeface="Calibri"/>
                <a:sym typeface="Calibri"/>
              </a:rPr>
              <a:t>« You can accomplish anything in life if you have the courage to dream it, the intelligence to make it a realistic project, and the will to see this project carried out</a:t>
            </a:r>
            <a:r>
              <a:rPr lang="en-US" sz="3200" b="1" dirty="0">
                <a:solidFill>
                  <a:schemeClr val="dk1"/>
                </a:solidFill>
                <a:ea typeface="Calibri"/>
                <a:cs typeface="Calibri"/>
                <a:sym typeface="Calibri"/>
              </a:rPr>
              <a:t>. </a:t>
            </a:r>
            <a:r>
              <a:rPr lang="en-US" sz="2800" b="1" dirty="0">
                <a:solidFill>
                  <a:schemeClr val="dk1"/>
                </a:solidFill>
                <a:ea typeface="Calibri"/>
                <a:cs typeface="Calibri"/>
                <a:sym typeface="Calibri"/>
              </a:rPr>
              <a:t>»</a:t>
            </a:r>
            <a:r>
              <a:rPr lang="en-US" sz="2800" b="1" dirty="0">
                <a:solidFill>
                  <a:schemeClr val="dk1"/>
                </a:solidFill>
                <a:latin typeface="Arial"/>
                <a:ea typeface="Arial"/>
                <a:cs typeface="Arial"/>
                <a:sym typeface="Arial"/>
              </a:rPr>
              <a:t> </a:t>
            </a:r>
            <a:r>
              <a:rPr lang="en-US" b="1" i="1" dirty="0">
                <a:solidFill>
                  <a:schemeClr val="dk1"/>
                </a:solidFill>
                <a:latin typeface="Arial"/>
                <a:ea typeface="Arial"/>
                <a:cs typeface="Arial"/>
                <a:sym typeface="Arial"/>
              </a:rPr>
              <a:t>Sidney A. Friedman</a:t>
            </a:r>
            <a:endParaRPr lang="en-US" sz="2800" b="1" i="1" dirty="0">
              <a:solidFill>
                <a:schemeClr val="dk1"/>
              </a:solidFill>
              <a:ea typeface="Calibri"/>
              <a:cs typeface="Calibri"/>
              <a:sym typeface="Calibri"/>
            </a:endParaRPr>
          </a:p>
          <a:p>
            <a:endParaRPr lang="en-US" dirty="0"/>
          </a:p>
        </p:txBody>
      </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b="1"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grpSp>
        <p:nvGrpSpPr>
          <p:cNvPr id="31" name="Group 30"/>
          <p:cNvGrpSpPr/>
          <p:nvPr/>
        </p:nvGrpSpPr>
        <p:grpSpPr>
          <a:xfrm>
            <a:off x="3641789" y="2053297"/>
            <a:ext cx="7690896" cy="3564868"/>
            <a:chOff x="582705" y="1492922"/>
            <a:chExt cx="7690896" cy="3564868"/>
          </a:xfrm>
        </p:grpSpPr>
        <p:sp>
          <p:nvSpPr>
            <p:cNvPr id="32" name="Google Shape;131;p3"/>
            <p:cNvSpPr/>
            <p:nvPr/>
          </p:nvSpPr>
          <p:spPr>
            <a:xfrm>
              <a:off x="2618619" y="1492922"/>
              <a:ext cx="3438175" cy="815568"/>
            </a:xfrm>
            <a:prstGeom prst="rect">
              <a:avLst/>
            </a:prstGeom>
            <a:noFill/>
            <a:ln>
              <a:noFill/>
            </a:ln>
          </p:spPr>
          <p:txBody>
            <a:bodyPr spcFirstLastPara="1" wrap="square" lIns="91425" tIns="45700" rIns="91425" bIns="45700" anchor="t" anchorCtr="0">
              <a:spAutoFit/>
            </a:bodyPr>
            <a:lstStyle/>
            <a:p>
              <a:pPr marL="285750" marR="0" lvl="0" indent="-158750" algn="l" rtl="0">
                <a:spcBef>
                  <a:spcPts val="0"/>
                </a:spcBef>
                <a:spcAft>
                  <a:spcPts val="0"/>
                </a:spcAft>
                <a:buClr>
                  <a:schemeClr val="dk1"/>
                </a:buClr>
                <a:buSzPts val="2000"/>
                <a:buFont typeface="Noto Sans Symbols"/>
                <a:buNone/>
              </a:pPr>
              <a:endParaRPr sz="2000" b="1" dirty="0">
                <a:solidFill>
                  <a:schemeClr val="dk1"/>
                </a:solidFill>
                <a:latin typeface="Times New Roman"/>
                <a:ea typeface="Times New Roman"/>
                <a:cs typeface="Times New Roman"/>
                <a:sym typeface="Times New Roman"/>
              </a:endParaRPr>
            </a:p>
            <a:p>
              <a:pPr marL="285750" marR="0" lvl="0" indent="-285750" algn="ctr" rtl="0">
                <a:lnSpc>
                  <a:spcPct val="150000"/>
                </a:lnSpc>
                <a:spcBef>
                  <a:spcPts val="0"/>
                </a:spcBef>
                <a:spcAft>
                  <a:spcPts val="0"/>
                </a:spcAft>
                <a:buClr>
                  <a:srgbClr val="FF0000"/>
                </a:buClr>
                <a:buSzPts val="1800"/>
                <a:buFont typeface="Noto Sans Symbols"/>
                <a:buChar char="✔"/>
              </a:pPr>
              <a:r>
                <a:rPr lang="en-US" sz="1800" b="1" dirty="0">
                  <a:solidFill>
                    <a:srgbClr val="FF0000"/>
                  </a:solidFill>
                  <a:latin typeface="Calibri"/>
                  <a:ea typeface="Calibri"/>
                  <a:cs typeface="Calibri"/>
                  <a:sym typeface="Calibri"/>
                </a:rPr>
                <a:t>An overview of chapter </a:t>
              </a:r>
              <a:r>
                <a:rPr lang="en-US" sz="1800" b="1" dirty="0" smtClean="0">
                  <a:solidFill>
                    <a:srgbClr val="FF0000"/>
                  </a:solidFill>
                  <a:latin typeface="Calibri"/>
                  <a:ea typeface="Calibri"/>
                  <a:cs typeface="Calibri"/>
                  <a:sym typeface="Calibri"/>
                </a:rPr>
                <a:t>4</a:t>
              </a:r>
              <a:endParaRPr sz="2400" b="1" dirty="0">
                <a:solidFill>
                  <a:srgbClr val="0070C0"/>
                </a:solidFill>
                <a:latin typeface="Times New Roman"/>
                <a:ea typeface="Times New Roman"/>
                <a:cs typeface="Times New Roman"/>
                <a:sym typeface="Times New Roman"/>
              </a:endParaRPr>
            </a:p>
          </p:txBody>
        </p:sp>
        <p:grpSp>
          <p:nvGrpSpPr>
            <p:cNvPr id="33" name="Google Shape;143;p3"/>
            <p:cNvGrpSpPr/>
            <p:nvPr/>
          </p:nvGrpSpPr>
          <p:grpSpPr>
            <a:xfrm>
              <a:off x="582705" y="2569029"/>
              <a:ext cx="7690896" cy="2488761"/>
              <a:chOff x="1417" y="274"/>
              <a:chExt cx="8948" cy="1643"/>
            </a:xfrm>
          </p:grpSpPr>
          <p:sp>
            <p:nvSpPr>
              <p:cNvPr id="34" name="Google Shape;144;p3"/>
              <p:cNvSpPr/>
              <p:nvPr/>
            </p:nvSpPr>
            <p:spPr>
              <a:xfrm>
                <a:off x="1417" y="278"/>
                <a:ext cx="1316" cy="1622"/>
              </a:xfrm>
              <a:custGeom>
                <a:avLst/>
                <a:gdLst/>
                <a:ahLst/>
                <a:cxnLst/>
                <a:rect l="l" t="t" r="r" b="b"/>
                <a:pathLst>
                  <a:path w="1316" h="1622" extrusionOk="0">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 name="Google Shape;145;p3"/>
              <p:cNvSpPr/>
              <p:nvPr/>
            </p:nvSpPr>
            <p:spPr>
              <a:xfrm>
                <a:off x="2947" y="278"/>
                <a:ext cx="1316" cy="1622"/>
              </a:xfrm>
              <a:custGeom>
                <a:avLst/>
                <a:gdLst/>
                <a:ahLst/>
                <a:cxnLst/>
                <a:rect l="l" t="t" r="r" b="b"/>
                <a:pathLst>
                  <a:path w="1316" h="1622" extrusionOk="0">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6" name="Google Shape;146;p3"/>
              <p:cNvCxnSpPr/>
              <p:nvPr/>
            </p:nvCxnSpPr>
            <p:spPr>
              <a:xfrm>
                <a:off x="2714" y="1017"/>
                <a:ext cx="196" cy="0"/>
              </a:xfrm>
              <a:prstGeom prst="straightConnector1">
                <a:avLst/>
              </a:prstGeom>
              <a:noFill/>
              <a:ln w="63500" cap="flat" cmpd="sng">
                <a:solidFill>
                  <a:srgbClr val="55B6B2"/>
                </a:solidFill>
                <a:prstDash val="solid"/>
                <a:round/>
                <a:headEnd type="none" w="med" len="med"/>
                <a:tailEnd type="none" w="med" len="med"/>
              </a:ln>
            </p:spPr>
          </p:cxnSp>
          <p:sp>
            <p:nvSpPr>
              <p:cNvPr id="37" name="Google Shape;147;p3"/>
              <p:cNvSpPr/>
              <p:nvPr/>
            </p:nvSpPr>
            <p:spPr>
              <a:xfrm>
                <a:off x="2825" y="814"/>
                <a:ext cx="218" cy="405"/>
              </a:xfrm>
              <a:custGeom>
                <a:avLst/>
                <a:gdLst/>
                <a:ahLst/>
                <a:cxnLst/>
                <a:rect l="l" t="t" r="r" b="b"/>
                <a:pathLst>
                  <a:path w="218" h="405" extrusionOk="0">
                    <a:moveTo>
                      <a:pt x="0" y="0"/>
                    </a:moveTo>
                    <a:lnTo>
                      <a:pt x="0" y="404"/>
                    </a:lnTo>
                    <a:lnTo>
                      <a:pt x="217" y="202"/>
                    </a:lnTo>
                    <a:lnTo>
                      <a:pt x="0"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8" name="Google Shape;148;p3"/>
              <p:cNvCxnSpPr/>
              <p:nvPr/>
            </p:nvCxnSpPr>
            <p:spPr>
              <a:xfrm>
                <a:off x="4263" y="1017"/>
                <a:ext cx="195" cy="0"/>
              </a:xfrm>
              <a:prstGeom prst="straightConnector1">
                <a:avLst/>
              </a:prstGeom>
              <a:noFill/>
              <a:ln w="63500" cap="flat" cmpd="sng">
                <a:solidFill>
                  <a:srgbClr val="F4B228"/>
                </a:solidFill>
                <a:prstDash val="solid"/>
                <a:round/>
                <a:headEnd type="none" w="med" len="med"/>
                <a:tailEnd type="none" w="med" len="med"/>
              </a:ln>
            </p:spPr>
          </p:cxnSp>
          <p:sp>
            <p:nvSpPr>
              <p:cNvPr id="39" name="Google Shape;149;p3"/>
              <p:cNvSpPr/>
              <p:nvPr/>
            </p:nvSpPr>
            <p:spPr>
              <a:xfrm>
                <a:off x="4542" y="295"/>
                <a:ext cx="1265" cy="1622"/>
              </a:xfrm>
              <a:custGeom>
                <a:avLst/>
                <a:gdLst/>
                <a:ahLst/>
                <a:cxnLst/>
                <a:rect l="l" t="t" r="r" b="b"/>
                <a:pathLst>
                  <a:path w="1265" h="1622" extrusionOk="0">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 name="Google Shape;150;p3"/>
              <p:cNvSpPr/>
              <p:nvPr/>
            </p:nvSpPr>
            <p:spPr>
              <a:xfrm>
                <a:off x="4374" y="814"/>
                <a:ext cx="218" cy="405"/>
              </a:xfrm>
              <a:custGeom>
                <a:avLst/>
                <a:gdLst/>
                <a:ahLst/>
                <a:cxnLst/>
                <a:rect l="l" t="t" r="r" b="b"/>
                <a:pathLst>
                  <a:path w="218" h="405" extrusionOk="0">
                    <a:moveTo>
                      <a:pt x="0" y="0"/>
                    </a:moveTo>
                    <a:lnTo>
                      <a:pt x="0" y="404"/>
                    </a:lnTo>
                    <a:lnTo>
                      <a:pt x="218" y="202"/>
                    </a:lnTo>
                    <a:lnTo>
                      <a:pt x="0"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1" name="Google Shape;151;p3"/>
              <p:cNvCxnSpPr/>
              <p:nvPr/>
            </p:nvCxnSpPr>
            <p:spPr>
              <a:xfrm>
                <a:off x="5799" y="1017"/>
                <a:ext cx="195" cy="0"/>
              </a:xfrm>
              <a:prstGeom prst="straightConnector1">
                <a:avLst/>
              </a:prstGeom>
              <a:noFill/>
              <a:ln w="63500" cap="flat" cmpd="sng">
                <a:solidFill>
                  <a:srgbClr val="FF681E"/>
                </a:solidFill>
                <a:prstDash val="solid"/>
                <a:round/>
                <a:headEnd type="none" w="med" len="med"/>
                <a:tailEnd type="none" w="med" len="med"/>
              </a:ln>
            </p:spPr>
          </p:cxnSp>
          <p:sp>
            <p:nvSpPr>
              <p:cNvPr id="42" name="Google Shape;152;p3"/>
              <p:cNvSpPr/>
              <p:nvPr/>
            </p:nvSpPr>
            <p:spPr>
              <a:xfrm>
                <a:off x="6083" y="278"/>
                <a:ext cx="1265" cy="1622"/>
              </a:xfrm>
              <a:custGeom>
                <a:avLst/>
                <a:gdLst/>
                <a:ahLst/>
                <a:cxnLst/>
                <a:rect l="l" t="t" r="r" b="b"/>
                <a:pathLst>
                  <a:path w="1265" h="1622" extrusionOk="0">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 name="Google Shape;153;p3"/>
              <p:cNvSpPr/>
              <p:nvPr/>
            </p:nvSpPr>
            <p:spPr>
              <a:xfrm>
                <a:off x="5910" y="814"/>
                <a:ext cx="218" cy="405"/>
              </a:xfrm>
              <a:custGeom>
                <a:avLst/>
                <a:gdLst/>
                <a:ahLst/>
                <a:cxnLst/>
                <a:rect l="l" t="t" r="r" b="b"/>
                <a:pathLst>
                  <a:path w="218" h="405" extrusionOk="0">
                    <a:moveTo>
                      <a:pt x="0" y="0"/>
                    </a:moveTo>
                    <a:lnTo>
                      <a:pt x="0" y="404"/>
                    </a:lnTo>
                    <a:lnTo>
                      <a:pt x="218" y="202"/>
                    </a:lnTo>
                    <a:lnTo>
                      <a:pt x="0"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 name="Google Shape;154;p3"/>
              <p:cNvSpPr/>
              <p:nvPr/>
            </p:nvSpPr>
            <p:spPr>
              <a:xfrm>
                <a:off x="7582" y="274"/>
                <a:ext cx="1265" cy="1627"/>
              </a:xfrm>
              <a:custGeom>
                <a:avLst/>
                <a:gdLst/>
                <a:ahLst/>
                <a:cxnLst/>
                <a:rect l="l" t="t" r="r" b="b"/>
                <a:pathLst>
                  <a:path w="1265" h="1627" extrusionOk="0">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5" name="Google Shape;155;p3"/>
              <p:cNvCxnSpPr/>
              <p:nvPr/>
            </p:nvCxnSpPr>
            <p:spPr>
              <a:xfrm>
                <a:off x="7353" y="1017"/>
                <a:ext cx="196" cy="0"/>
              </a:xfrm>
              <a:prstGeom prst="straightConnector1">
                <a:avLst/>
              </a:prstGeom>
              <a:noFill/>
              <a:ln w="63500" cap="flat" cmpd="sng">
                <a:solidFill>
                  <a:srgbClr val="D52A2F"/>
                </a:solidFill>
                <a:prstDash val="solid"/>
                <a:round/>
                <a:headEnd type="none" w="med" len="med"/>
                <a:tailEnd type="none" w="med" len="med"/>
              </a:ln>
            </p:spPr>
          </p:cxnSp>
          <p:sp>
            <p:nvSpPr>
              <p:cNvPr id="46" name="Google Shape;156;p3"/>
              <p:cNvSpPr/>
              <p:nvPr/>
            </p:nvSpPr>
            <p:spPr>
              <a:xfrm>
                <a:off x="7464" y="814"/>
                <a:ext cx="218" cy="405"/>
              </a:xfrm>
              <a:custGeom>
                <a:avLst/>
                <a:gdLst/>
                <a:ahLst/>
                <a:cxnLst/>
                <a:rect l="l" t="t" r="r" b="b"/>
                <a:pathLst>
                  <a:path w="218" h="405" extrusionOk="0">
                    <a:moveTo>
                      <a:pt x="0" y="0"/>
                    </a:moveTo>
                    <a:lnTo>
                      <a:pt x="0" y="404"/>
                    </a:lnTo>
                    <a:lnTo>
                      <a:pt x="217" y="202"/>
                    </a:lnTo>
                    <a:lnTo>
                      <a:pt x="0"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 name="Google Shape;157;p3"/>
              <p:cNvSpPr/>
              <p:nvPr/>
            </p:nvSpPr>
            <p:spPr>
              <a:xfrm>
                <a:off x="9100" y="278"/>
                <a:ext cx="1265" cy="1622"/>
              </a:xfrm>
              <a:custGeom>
                <a:avLst/>
                <a:gdLst/>
                <a:ahLst/>
                <a:cxnLst/>
                <a:rect l="l" t="t" r="r" b="b"/>
                <a:pathLst>
                  <a:path w="1265" h="1622" extrusionOk="0">
                    <a:moveTo>
                      <a:pt x="1150" y="0"/>
                    </a:moveTo>
                    <a:lnTo>
                      <a:pt x="113" y="0"/>
                    </a:lnTo>
                    <a:lnTo>
                      <a:pt x="69" y="9"/>
                    </a:lnTo>
                    <a:lnTo>
                      <a:pt x="33" y="33"/>
                    </a:lnTo>
                    <a:lnTo>
                      <a:pt x="9" y="69"/>
                    </a:lnTo>
                    <a:lnTo>
                      <a:pt x="0" y="113"/>
                    </a:lnTo>
                    <a:lnTo>
                      <a:pt x="0" y="1508"/>
                    </a:lnTo>
                    <a:lnTo>
                      <a:pt x="9" y="1552"/>
                    </a:lnTo>
                    <a:lnTo>
                      <a:pt x="33" y="1588"/>
                    </a:lnTo>
                    <a:lnTo>
                      <a:pt x="69" y="1612"/>
                    </a:lnTo>
                    <a:lnTo>
                      <a:pt x="113" y="1621"/>
                    </a:lnTo>
                    <a:lnTo>
                      <a:pt x="1150" y="1621"/>
                    </a:lnTo>
                    <a:lnTo>
                      <a:pt x="1195" y="1612"/>
                    </a:lnTo>
                    <a:lnTo>
                      <a:pt x="1231" y="1588"/>
                    </a:lnTo>
                    <a:lnTo>
                      <a:pt x="1255" y="1552"/>
                    </a:lnTo>
                    <a:lnTo>
                      <a:pt x="1264" y="1508"/>
                    </a:lnTo>
                    <a:lnTo>
                      <a:pt x="1264" y="113"/>
                    </a:lnTo>
                    <a:lnTo>
                      <a:pt x="1255" y="69"/>
                    </a:lnTo>
                    <a:lnTo>
                      <a:pt x="1231" y="33"/>
                    </a:lnTo>
                    <a:lnTo>
                      <a:pt x="1195" y="9"/>
                    </a:lnTo>
                    <a:lnTo>
                      <a:pt x="1150" y="0"/>
                    </a:lnTo>
                    <a:close/>
                  </a:path>
                </a:pathLst>
              </a:custGeom>
              <a:solidFill>
                <a:srgbClr val="0033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8" name="Google Shape;158;p3"/>
              <p:cNvCxnSpPr/>
              <p:nvPr/>
            </p:nvCxnSpPr>
            <p:spPr>
              <a:xfrm>
                <a:off x="8843" y="1017"/>
                <a:ext cx="195" cy="0"/>
              </a:xfrm>
              <a:prstGeom prst="straightConnector1">
                <a:avLst/>
              </a:prstGeom>
              <a:noFill/>
              <a:ln w="63500" cap="flat" cmpd="sng">
                <a:solidFill>
                  <a:srgbClr val="368DDD"/>
                </a:solidFill>
                <a:prstDash val="solid"/>
                <a:round/>
                <a:headEnd type="none" w="med" len="med"/>
                <a:tailEnd type="none" w="med" len="med"/>
              </a:ln>
            </p:spPr>
          </p:cxnSp>
          <p:sp>
            <p:nvSpPr>
              <p:cNvPr id="49" name="Google Shape;159;p3"/>
              <p:cNvSpPr/>
              <p:nvPr/>
            </p:nvSpPr>
            <p:spPr>
              <a:xfrm>
                <a:off x="8954" y="814"/>
                <a:ext cx="218" cy="405"/>
              </a:xfrm>
              <a:custGeom>
                <a:avLst/>
                <a:gdLst/>
                <a:ahLst/>
                <a:cxnLst/>
                <a:rect l="l" t="t" r="r" b="b"/>
                <a:pathLst>
                  <a:path w="218" h="405" extrusionOk="0">
                    <a:moveTo>
                      <a:pt x="0" y="0"/>
                    </a:moveTo>
                    <a:lnTo>
                      <a:pt x="0" y="404"/>
                    </a:lnTo>
                    <a:lnTo>
                      <a:pt x="218" y="202"/>
                    </a:lnTo>
                    <a:lnTo>
                      <a:pt x="0"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 name="Google Shape;160;p3"/>
              <p:cNvSpPr txBox="1"/>
              <p:nvPr/>
            </p:nvSpPr>
            <p:spPr>
              <a:xfrm>
                <a:off x="1424" y="459"/>
                <a:ext cx="1244" cy="1298"/>
              </a:xfrm>
              <a:prstGeom prst="rect">
                <a:avLst/>
              </a:prstGeom>
              <a:noFill/>
              <a:ln>
                <a:noFill/>
              </a:ln>
            </p:spPr>
            <p:txBody>
              <a:bodyPr spcFirstLastPara="1" wrap="square" lIns="0" tIns="0" rIns="0" bIns="0" anchor="t" anchorCtr="0">
                <a:noAutofit/>
              </a:bodyPr>
              <a:lstStyle/>
              <a:p>
                <a:pPr marL="24765" marR="36195" lvl="0" indent="-635" algn="ctr" rtl="0">
                  <a:lnSpc>
                    <a:spcPct val="98000"/>
                  </a:lnSpc>
                  <a:spcBef>
                    <a:spcPts val="0"/>
                  </a:spcBef>
                  <a:spcAft>
                    <a:spcPts val="0"/>
                  </a:spcAft>
                  <a:buNone/>
                </a:pPr>
                <a:r>
                  <a:rPr lang="en-US" sz="1200" b="1" dirty="0">
                    <a:solidFill>
                      <a:srgbClr val="66FF33"/>
                    </a:solidFill>
                    <a:latin typeface="Tahoma"/>
                    <a:ea typeface="Tahoma"/>
                    <a:cs typeface="Tahoma"/>
                    <a:sym typeface="Tahoma"/>
                  </a:rPr>
                  <a:t>Professional standards and ethical guidelines for monitoring</a:t>
                </a:r>
                <a:endParaRPr sz="1800" b="1" dirty="0">
                  <a:solidFill>
                    <a:srgbClr val="66FF33"/>
                  </a:solidFill>
                  <a:latin typeface="Tahoma"/>
                  <a:ea typeface="Tahoma"/>
                  <a:cs typeface="Tahoma"/>
                  <a:sym typeface="Tahoma"/>
                </a:endParaRPr>
              </a:p>
              <a:p>
                <a:pPr marL="0" marR="11430" lvl="0" indent="0" algn="ctr" rtl="0">
                  <a:spcBef>
                    <a:spcPts val="0"/>
                  </a:spcBef>
                  <a:spcAft>
                    <a:spcPts val="0"/>
                  </a:spcAft>
                  <a:buNone/>
                </a:pPr>
                <a:r>
                  <a:rPr lang="en-US" sz="1200" b="1" dirty="0">
                    <a:solidFill>
                      <a:srgbClr val="66FF33"/>
                    </a:solidFill>
                    <a:latin typeface="Tahoma"/>
                    <a:ea typeface="Tahoma"/>
                    <a:cs typeface="Tahoma"/>
                    <a:sym typeface="Tahoma"/>
                  </a:rPr>
                  <a:t>and evaluation</a:t>
                </a:r>
                <a:endParaRPr sz="1800" b="1" dirty="0">
                  <a:solidFill>
                    <a:srgbClr val="66FF33"/>
                  </a:solidFill>
                  <a:latin typeface="Tahoma"/>
                  <a:ea typeface="Tahoma"/>
                  <a:cs typeface="Tahoma"/>
                  <a:sym typeface="Tahoma"/>
                </a:endParaRPr>
              </a:p>
            </p:txBody>
          </p:sp>
          <p:sp>
            <p:nvSpPr>
              <p:cNvPr id="51" name="Google Shape;161;p3"/>
              <p:cNvSpPr txBox="1"/>
              <p:nvPr/>
            </p:nvSpPr>
            <p:spPr>
              <a:xfrm>
                <a:off x="2967" y="459"/>
                <a:ext cx="1251" cy="865"/>
              </a:xfrm>
              <a:prstGeom prst="rect">
                <a:avLst/>
              </a:prstGeom>
              <a:noFill/>
              <a:ln>
                <a:noFill/>
              </a:ln>
            </p:spPr>
            <p:txBody>
              <a:bodyPr spcFirstLastPara="1" wrap="square" lIns="0" tIns="0" rIns="0" bIns="0" anchor="t" anchorCtr="0">
                <a:noAutofit/>
              </a:bodyPr>
              <a:lstStyle/>
              <a:p>
                <a:pPr marL="0" marR="11430" lvl="0" indent="146050" algn="ctr" rtl="0">
                  <a:lnSpc>
                    <a:spcPct val="98000"/>
                  </a:lnSpc>
                  <a:spcBef>
                    <a:spcPts val="0"/>
                  </a:spcBef>
                  <a:spcAft>
                    <a:spcPts val="0"/>
                  </a:spcAft>
                  <a:buNone/>
                </a:pPr>
                <a:r>
                  <a:rPr lang="en-US" sz="1600" b="1" dirty="0">
                    <a:solidFill>
                      <a:srgbClr val="66FF33"/>
                    </a:solidFill>
                    <a:latin typeface="Tahoma"/>
                    <a:ea typeface="Tahoma"/>
                    <a:cs typeface="Tahoma"/>
                    <a:sym typeface="Tahoma"/>
                  </a:rPr>
                  <a:t>Planning and designing data collection</a:t>
                </a:r>
                <a:endParaRPr sz="1600" b="1" dirty="0">
                  <a:solidFill>
                    <a:srgbClr val="66FF33"/>
                  </a:solidFill>
                  <a:latin typeface="Tahoma"/>
                  <a:ea typeface="Tahoma"/>
                  <a:cs typeface="Tahoma"/>
                  <a:sym typeface="Tahoma"/>
                </a:endParaRPr>
              </a:p>
              <a:p>
                <a:pPr marL="0" marR="11430" lvl="0" indent="0" algn="ctr" rtl="0">
                  <a:spcBef>
                    <a:spcPts val="0"/>
                  </a:spcBef>
                  <a:spcAft>
                    <a:spcPts val="0"/>
                  </a:spcAft>
                  <a:buNone/>
                </a:pPr>
                <a:r>
                  <a:rPr lang="en-US" sz="1600" b="1" dirty="0">
                    <a:solidFill>
                      <a:srgbClr val="66FF33"/>
                    </a:solidFill>
                    <a:latin typeface="Tahoma"/>
                    <a:ea typeface="Tahoma"/>
                    <a:cs typeface="Tahoma"/>
                    <a:sym typeface="Tahoma"/>
                  </a:rPr>
                  <a:t>tools</a:t>
                </a:r>
                <a:endParaRPr sz="1600" b="1" dirty="0">
                  <a:solidFill>
                    <a:srgbClr val="66FF33"/>
                  </a:solidFill>
                  <a:latin typeface="Tahoma"/>
                  <a:ea typeface="Tahoma"/>
                  <a:cs typeface="Tahoma"/>
                  <a:sym typeface="Tahoma"/>
                </a:endParaRPr>
              </a:p>
            </p:txBody>
          </p:sp>
          <p:sp>
            <p:nvSpPr>
              <p:cNvPr id="52" name="Google Shape;162;p3"/>
              <p:cNvSpPr txBox="1"/>
              <p:nvPr/>
            </p:nvSpPr>
            <p:spPr>
              <a:xfrm>
                <a:off x="4473" y="463"/>
                <a:ext cx="1365" cy="1081"/>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r>
                  <a:rPr lang="en-US" sz="1600" b="1" dirty="0">
                    <a:solidFill>
                      <a:srgbClr val="66FF33"/>
                    </a:solidFill>
                    <a:latin typeface="Tahoma"/>
                    <a:ea typeface="Tahoma"/>
                    <a:cs typeface="Tahoma"/>
                    <a:sym typeface="Tahoma"/>
                  </a:rPr>
                  <a:t>Methods, approaches and tools for monitoring and evaluation</a:t>
                </a:r>
                <a:endParaRPr sz="1600" b="1" dirty="0">
                  <a:solidFill>
                    <a:srgbClr val="66FF33"/>
                  </a:solidFill>
                  <a:latin typeface="Tahoma"/>
                  <a:ea typeface="Tahoma"/>
                  <a:cs typeface="Tahoma"/>
                  <a:sym typeface="Tahoma"/>
                </a:endParaRPr>
              </a:p>
            </p:txBody>
          </p:sp>
          <p:sp>
            <p:nvSpPr>
              <p:cNvPr id="53" name="Google Shape;163;p3"/>
              <p:cNvSpPr txBox="1"/>
              <p:nvPr/>
            </p:nvSpPr>
            <p:spPr>
              <a:xfrm>
                <a:off x="6257" y="678"/>
                <a:ext cx="983" cy="649"/>
              </a:xfrm>
              <a:prstGeom prst="rect">
                <a:avLst/>
              </a:prstGeom>
              <a:noFill/>
              <a:ln>
                <a:noFill/>
              </a:ln>
            </p:spPr>
            <p:txBody>
              <a:bodyPr spcFirstLastPara="1" wrap="square" lIns="0" tIns="0" rIns="0" bIns="0" anchor="t" anchorCtr="0">
                <a:noAutofit/>
              </a:bodyPr>
              <a:lstStyle/>
              <a:p>
                <a:pPr marL="0" marR="10160" lvl="0" indent="55880" algn="ctr" rtl="0">
                  <a:lnSpc>
                    <a:spcPct val="98000"/>
                  </a:lnSpc>
                  <a:spcBef>
                    <a:spcPts val="0"/>
                  </a:spcBef>
                  <a:spcAft>
                    <a:spcPts val="0"/>
                  </a:spcAft>
                  <a:buNone/>
                </a:pPr>
                <a:r>
                  <a:rPr lang="en-US" sz="1200" b="1" dirty="0">
                    <a:solidFill>
                      <a:srgbClr val="FFFFFF"/>
                    </a:solidFill>
                    <a:latin typeface="Tahoma"/>
                    <a:ea typeface="Tahoma"/>
                    <a:cs typeface="Tahoma"/>
                    <a:sym typeface="Tahoma"/>
                  </a:rPr>
                  <a:t>Collecting and managing</a:t>
                </a:r>
                <a:endParaRPr sz="1200" b="1" dirty="0">
                  <a:solidFill>
                    <a:schemeClr val="dk1"/>
                  </a:solidFill>
                  <a:latin typeface="Tahoma"/>
                  <a:ea typeface="Tahoma"/>
                  <a:cs typeface="Tahoma"/>
                  <a:sym typeface="Tahoma"/>
                </a:endParaRPr>
              </a:p>
              <a:p>
                <a:pPr marL="193040" marR="0" lvl="0" indent="0" algn="ctr" rtl="0">
                  <a:spcBef>
                    <a:spcPts val="0"/>
                  </a:spcBef>
                  <a:spcAft>
                    <a:spcPts val="0"/>
                  </a:spcAft>
                  <a:buNone/>
                </a:pPr>
                <a:r>
                  <a:rPr lang="en-US" sz="1200" b="1" dirty="0">
                    <a:solidFill>
                      <a:srgbClr val="FFFFFF"/>
                    </a:solidFill>
                    <a:latin typeface="Tahoma"/>
                    <a:ea typeface="Tahoma"/>
                    <a:cs typeface="Tahoma"/>
                    <a:sym typeface="Tahoma"/>
                  </a:rPr>
                  <a:t>data</a:t>
                </a:r>
                <a:endParaRPr sz="1200" b="1" dirty="0">
                  <a:solidFill>
                    <a:schemeClr val="dk1"/>
                  </a:solidFill>
                  <a:latin typeface="Tahoma"/>
                  <a:ea typeface="Tahoma"/>
                  <a:cs typeface="Tahoma"/>
                  <a:sym typeface="Tahoma"/>
                </a:endParaRPr>
              </a:p>
            </p:txBody>
          </p:sp>
          <p:sp>
            <p:nvSpPr>
              <p:cNvPr id="54" name="Google Shape;164;p3"/>
              <p:cNvSpPr txBox="1"/>
              <p:nvPr/>
            </p:nvSpPr>
            <p:spPr>
              <a:xfrm>
                <a:off x="7715" y="794"/>
                <a:ext cx="1253" cy="416"/>
              </a:xfrm>
              <a:prstGeom prst="rect">
                <a:avLst/>
              </a:prstGeom>
              <a:noFill/>
              <a:ln>
                <a:noFill/>
              </a:ln>
            </p:spPr>
            <p:txBody>
              <a:bodyPr spcFirstLastPara="1" wrap="square" lIns="0" tIns="0" rIns="0" bIns="0" anchor="t" anchorCtr="0">
                <a:noAutofit/>
              </a:bodyPr>
              <a:lstStyle/>
              <a:p>
                <a:pPr marL="120650" marR="0" lvl="0" indent="-120650" algn="l" rtl="0">
                  <a:lnSpc>
                    <a:spcPct val="98000"/>
                  </a:lnSpc>
                  <a:spcBef>
                    <a:spcPts val="0"/>
                  </a:spcBef>
                  <a:spcAft>
                    <a:spcPts val="0"/>
                  </a:spcAft>
                  <a:buNone/>
                </a:pPr>
                <a:r>
                  <a:rPr lang="en-US" sz="1400" b="1" dirty="0" err="1">
                    <a:solidFill>
                      <a:srgbClr val="FFFFFF"/>
                    </a:solidFill>
                    <a:latin typeface="Tahoma"/>
                    <a:ea typeface="Tahoma"/>
                    <a:cs typeface="Tahoma"/>
                    <a:sym typeface="Tahoma"/>
                  </a:rPr>
                  <a:t>Analysing</a:t>
                </a:r>
                <a:r>
                  <a:rPr lang="en-US" sz="1400" b="1" dirty="0">
                    <a:solidFill>
                      <a:srgbClr val="FFFFFF"/>
                    </a:solidFill>
                    <a:latin typeface="Tahoma"/>
                    <a:ea typeface="Tahoma"/>
                    <a:cs typeface="Tahoma"/>
                    <a:sym typeface="Tahoma"/>
                  </a:rPr>
                  <a:t> data</a:t>
                </a:r>
                <a:endParaRPr sz="1400" b="1" dirty="0">
                  <a:solidFill>
                    <a:schemeClr val="dk1"/>
                  </a:solidFill>
                  <a:latin typeface="Tahoma"/>
                  <a:ea typeface="Tahoma"/>
                  <a:cs typeface="Tahoma"/>
                  <a:sym typeface="Tahoma"/>
                </a:endParaRPr>
              </a:p>
            </p:txBody>
          </p:sp>
          <p:sp>
            <p:nvSpPr>
              <p:cNvPr id="55" name="Google Shape;165;p3"/>
              <p:cNvSpPr txBox="1"/>
              <p:nvPr/>
            </p:nvSpPr>
            <p:spPr>
              <a:xfrm>
                <a:off x="9184" y="567"/>
                <a:ext cx="1181" cy="977"/>
              </a:xfrm>
              <a:prstGeom prst="rect">
                <a:avLst/>
              </a:prstGeom>
              <a:noFill/>
              <a:ln>
                <a:noFill/>
              </a:ln>
            </p:spPr>
            <p:txBody>
              <a:bodyPr spcFirstLastPara="1" wrap="square" lIns="0" tIns="0" rIns="0" bIns="0" anchor="t" anchorCtr="0">
                <a:noAutofit/>
              </a:bodyPr>
              <a:lstStyle/>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a:p>
                <a:pPr marL="71755" marR="0" lvl="0" indent="-71755" algn="l" rtl="0">
                  <a:lnSpc>
                    <a:spcPct val="98000"/>
                  </a:lnSpc>
                  <a:spcBef>
                    <a:spcPts val="0"/>
                  </a:spcBef>
                  <a:spcAft>
                    <a:spcPts val="0"/>
                  </a:spcAft>
                  <a:buNone/>
                </a:pPr>
                <a:r>
                  <a:rPr lang="en-US" sz="1200" b="1">
                    <a:solidFill>
                      <a:srgbClr val="FFFFFF"/>
                    </a:solidFill>
                    <a:latin typeface="Tahoma"/>
                    <a:ea typeface="Tahoma"/>
                    <a:cs typeface="Tahoma"/>
                    <a:sym typeface="Tahoma"/>
                  </a:rPr>
                  <a:t>Presenting findings</a:t>
                </a:r>
                <a:endParaRPr sz="1800" b="1">
                  <a:solidFill>
                    <a:schemeClr val="dk1"/>
                  </a:solidFill>
                  <a:latin typeface="Tahoma"/>
                  <a:ea typeface="Tahoma"/>
                  <a:cs typeface="Tahoma"/>
                  <a:sym typeface="Tahoma"/>
                </a:endParaRPr>
              </a:p>
            </p:txBody>
          </p:sp>
        </p:gr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111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168471" y="3625099"/>
            <a:ext cx="2591670" cy="2667532"/>
          </a:xfrm>
          <a:prstGeom prst="rect">
            <a:avLst/>
          </a:prstGeom>
          <a:noFill/>
          <a:ln>
            <a:noFill/>
          </a:ln>
        </p:spPr>
      </p:pic>
      <p:sp>
        <p:nvSpPr>
          <p:cNvPr id="11" name="Google Shape;180;p4"/>
          <p:cNvSpPr/>
          <p:nvPr/>
        </p:nvSpPr>
        <p:spPr>
          <a:xfrm>
            <a:off x="3039275" y="2578570"/>
            <a:ext cx="8340542" cy="3447057"/>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b="1" dirty="0">
              <a:solidFill>
                <a:srgbClr val="0070C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2000" b="1" dirty="0">
                <a:solidFill>
                  <a:srgbClr val="0070C0"/>
                </a:solidFill>
                <a:latin typeface="Times New Roman"/>
                <a:ea typeface="Times New Roman"/>
                <a:cs typeface="Times New Roman"/>
                <a:sym typeface="Times New Roman"/>
              </a:rPr>
              <a:t>4. Collecting and managing data </a:t>
            </a:r>
            <a:endParaRPr sz="2000" b="1" dirty="0">
              <a:solidFill>
                <a:srgbClr val="0070C0"/>
              </a:solidFill>
              <a:latin typeface="Times New Roman"/>
              <a:ea typeface="Times New Roman"/>
              <a:cs typeface="Times New Roman"/>
              <a:sym typeface="Times New Roman"/>
            </a:endParaRPr>
          </a:p>
          <a:p>
            <a:pPr marL="342900" marR="0" lvl="0" indent="-342900" algn="just" rtl="0">
              <a:lnSpc>
                <a:spcPct val="150000"/>
              </a:lnSpc>
              <a:spcBef>
                <a:spcPts val="0"/>
              </a:spcBef>
              <a:spcAft>
                <a:spcPts val="0"/>
              </a:spcAft>
              <a:buClr>
                <a:schemeClr val="dk1"/>
              </a:buClr>
              <a:buSzPts val="2000"/>
              <a:buFont typeface="Wingdings" panose="05000000000000000000" pitchFamily="2" charset="2"/>
              <a:buChar char="ü"/>
            </a:pPr>
            <a:r>
              <a:rPr lang="en-US" sz="2000" b="1" dirty="0" smtClean="0">
                <a:solidFill>
                  <a:schemeClr val="dk1"/>
                </a:solidFill>
                <a:latin typeface="Times New Roman"/>
                <a:ea typeface="Times New Roman"/>
                <a:cs typeface="Times New Roman"/>
                <a:sym typeface="Times New Roman"/>
              </a:rPr>
              <a:t>Once </a:t>
            </a:r>
            <a:r>
              <a:rPr lang="en-US" sz="2000" b="1" dirty="0">
                <a:solidFill>
                  <a:schemeClr val="dk1"/>
                </a:solidFill>
                <a:latin typeface="Times New Roman"/>
                <a:ea typeface="Times New Roman"/>
                <a:cs typeface="Times New Roman"/>
                <a:sym typeface="Times New Roman"/>
              </a:rPr>
              <a:t>the M&amp;E design has been identified and the method(s) and tools have been developed, the data collection can start. It is also recommended to organize a training with the data collection team(s) on the methodology. The training should cover in detail each data collection tool that will be used and include practical exercises of how to implement them.</a:t>
            </a:r>
            <a:endParaRPr sz="20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111995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9052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189876" y="2422629"/>
            <a:ext cx="2591670" cy="2667532"/>
          </a:xfrm>
          <a:prstGeom prst="rect">
            <a:avLst/>
          </a:prstGeom>
          <a:noFill/>
          <a:ln>
            <a:noFill/>
          </a:ln>
        </p:spPr>
      </p:pic>
      <p:sp>
        <p:nvSpPr>
          <p:cNvPr id="11" name="Google Shape;200;p5"/>
          <p:cNvSpPr/>
          <p:nvPr/>
        </p:nvSpPr>
        <p:spPr>
          <a:xfrm>
            <a:off x="2950535" y="2214153"/>
            <a:ext cx="8376464" cy="2308284"/>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914400" marR="0" lvl="2" indent="0" algn="ctr" rtl="0">
              <a:spcBef>
                <a:spcPts val="0"/>
              </a:spcBef>
              <a:spcAft>
                <a:spcPts val="0"/>
              </a:spcAft>
              <a:buNone/>
            </a:pPr>
            <a:r>
              <a:rPr lang="en-US" b="1" i="0" u="none" strike="noStrike" cap="none" dirty="0" smtClean="0">
                <a:solidFill>
                  <a:schemeClr val="accent2"/>
                </a:solidFill>
                <a:latin typeface="Times New Roman"/>
                <a:ea typeface="Times New Roman"/>
                <a:cs typeface="Times New Roman"/>
                <a:sym typeface="Times New Roman"/>
              </a:rPr>
              <a:t>Data </a:t>
            </a:r>
            <a:r>
              <a:rPr lang="en-US" b="1" i="0" u="none" strike="noStrike" cap="none" dirty="0">
                <a:solidFill>
                  <a:schemeClr val="accent2"/>
                </a:solidFill>
                <a:latin typeface="Times New Roman"/>
                <a:ea typeface="Times New Roman"/>
                <a:cs typeface="Times New Roman"/>
                <a:sym typeface="Times New Roman"/>
              </a:rPr>
              <a:t>collection</a:t>
            </a:r>
            <a:endParaRPr sz="1600" dirty="0"/>
          </a:p>
          <a:p>
            <a:pPr marL="914400" marR="0" lvl="2" indent="0" algn="ctr" rtl="0">
              <a:spcBef>
                <a:spcPts val="0"/>
              </a:spcBef>
              <a:spcAft>
                <a:spcPts val="0"/>
              </a:spcAft>
              <a:buNone/>
            </a:pPr>
            <a:endParaRPr b="1" i="0" u="none" strike="noStrike" cap="none" dirty="0">
              <a:solidFill>
                <a:srgbClr val="0070C0"/>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Developing a data collection guide with clear instructions for the enumerators is a useful reference tool, both during the training and after, for the actual data collection; see the example provided below for an excerpt from a survey included in a data collection guide. </a:t>
            </a:r>
            <a:endParaRPr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29284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206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2792119"/>
            <a:ext cx="2591670" cy="2667532"/>
          </a:xfrm>
          <a:prstGeom prst="rect">
            <a:avLst/>
          </a:prstGeom>
          <a:noFill/>
          <a:ln>
            <a:noFill/>
          </a:ln>
        </p:spPr>
      </p:pic>
      <p:sp>
        <p:nvSpPr>
          <p:cNvPr id="11" name="Google Shape;225;p6"/>
          <p:cNvSpPr/>
          <p:nvPr/>
        </p:nvSpPr>
        <p:spPr>
          <a:xfrm>
            <a:off x="3407282" y="2309567"/>
            <a:ext cx="7937283" cy="286232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600"/>
              <a:buFont typeface="Noto Sans Symbols"/>
              <a:buChar char="⮚"/>
            </a:pPr>
            <a:r>
              <a:rPr lang="en-US" sz="1600">
                <a:solidFill>
                  <a:schemeClr val="dk1"/>
                </a:solidFill>
                <a:latin typeface="Tahoma"/>
                <a:ea typeface="Tahoma"/>
                <a:cs typeface="Tahoma"/>
                <a:sym typeface="Tahoma"/>
              </a:rPr>
              <a:t> </a:t>
            </a:r>
            <a:r>
              <a:rPr lang="en-US" sz="1800" b="1">
                <a:solidFill>
                  <a:srgbClr val="C00000"/>
                </a:solidFill>
                <a:latin typeface="Times New Roman"/>
                <a:ea typeface="Times New Roman"/>
                <a:cs typeface="Times New Roman"/>
                <a:sym typeface="Times New Roman"/>
              </a:rPr>
              <a:t>Objective</a:t>
            </a:r>
            <a:r>
              <a:rPr lang="en-US" sz="1800" b="1">
                <a:solidFill>
                  <a:schemeClr val="dk1"/>
                </a:solidFill>
                <a:latin typeface="Times New Roman"/>
                <a:ea typeface="Times New Roman"/>
                <a:cs typeface="Times New Roman"/>
                <a:sym typeface="Times New Roman"/>
              </a:rPr>
              <a:t>: To find out how regularly the respondent is receiving financial support from a third party which can be a person or an organization.</a:t>
            </a:r>
            <a:endParaRPr sz="2400" b="1">
              <a:solidFill>
                <a:schemeClr val="dk1"/>
              </a:solidFill>
              <a:latin typeface="Times New Roman"/>
              <a:ea typeface="Times New Roman"/>
              <a:cs typeface="Times New Roman"/>
              <a:sym typeface="Times New Roman"/>
            </a:endParaRPr>
          </a:p>
          <a:p>
            <a:pPr marL="0" marR="0" lvl="0" indent="0" algn="just" rtl="0">
              <a:spcBef>
                <a:spcPts val="10"/>
              </a:spcBef>
              <a:spcAft>
                <a:spcPts val="0"/>
              </a:spcAft>
              <a:buNone/>
            </a:pPr>
            <a:r>
              <a:rPr lang="en-US" sz="1800" b="1">
                <a:solidFill>
                  <a:schemeClr val="dk1"/>
                </a:solidFill>
                <a:latin typeface="Times New Roman"/>
                <a:ea typeface="Times New Roman"/>
                <a:cs typeface="Times New Roman"/>
                <a:sym typeface="Times New Roman"/>
              </a:rPr>
              <a:t> </a:t>
            </a:r>
            <a:endParaRPr sz="2400" b="1">
              <a:solidFill>
                <a:schemeClr val="dk1"/>
              </a:solidFill>
              <a:latin typeface="Times New Roman"/>
              <a:ea typeface="Times New Roman"/>
              <a:cs typeface="Times New Roman"/>
              <a:sym typeface="Times New Roman"/>
            </a:endParaRPr>
          </a:p>
          <a:p>
            <a:pPr marL="285750" marR="0" lvl="0" indent="-285750" algn="just" rtl="0">
              <a:spcBef>
                <a:spcPts val="10"/>
              </a:spcBef>
              <a:spcAft>
                <a:spcPts val="0"/>
              </a:spcAft>
              <a:buClr>
                <a:srgbClr val="C00000"/>
              </a:buClr>
              <a:buSzPts val="1800"/>
              <a:buFont typeface="Noto Sans Symbols"/>
              <a:buChar char="⮚"/>
            </a:pPr>
            <a:r>
              <a:rPr lang="en-US" sz="1800" b="1">
                <a:solidFill>
                  <a:srgbClr val="C00000"/>
                </a:solidFill>
                <a:latin typeface="Times New Roman"/>
                <a:ea typeface="Times New Roman"/>
                <a:cs typeface="Times New Roman"/>
                <a:sym typeface="Times New Roman"/>
              </a:rPr>
              <a:t>Instructions</a:t>
            </a:r>
            <a:r>
              <a:rPr lang="en-US" sz="1800" b="1">
                <a:solidFill>
                  <a:schemeClr val="dk1"/>
                </a:solidFill>
                <a:latin typeface="Times New Roman"/>
                <a:ea typeface="Times New Roman"/>
                <a:cs typeface="Times New Roman"/>
                <a:sym typeface="Times New Roman"/>
              </a:rPr>
              <a:t>: First read out the question and response options and then circle the respondent's answer (one of the four options listed beside the question). Each data collection team should have a supervisor who can oversee the data collection and check for any errors. During the data collection, it is imperative that the supervisor of the data collection team regularly checks for the following:</a:t>
            </a:r>
            <a:endParaRPr sz="18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46697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91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02918" y="3291476"/>
            <a:ext cx="2591670" cy="2667532"/>
          </a:xfrm>
          <a:prstGeom prst="rect">
            <a:avLst/>
          </a:prstGeom>
          <a:noFill/>
          <a:ln>
            <a:noFill/>
          </a:ln>
        </p:spPr>
      </p:pic>
      <p:sp>
        <p:nvSpPr>
          <p:cNvPr id="2" name="Rectangle 1"/>
          <p:cNvSpPr/>
          <p:nvPr/>
        </p:nvSpPr>
        <p:spPr>
          <a:xfrm>
            <a:off x="3641789" y="2007306"/>
            <a:ext cx="6096000" cy="3600986"/>
          </a:xfrm>
          <a:prstGeom prst="rect">
            <a:avLst/>
          </a:prstGeom>
        </p:spPr>
        <p:txBody>
          <a:bodyPr>
            <a:spAutoFit/>
          </a:bodyPr>
          <a:lstStyle/>
          <a:p>
            <a:pPr lvl="0"/>
            <a:r>
              <a:rPr lang="en-US" sz="1200" dirty="0">
                <a:solidFill>
                  <a:schemeClr val="dk1"/>
                </a:solidFill>
                <a:latin typeface="Tahoma"/>
                <a:ea typeface="Tahoma"/>
                <a:cs typeface="Tahoma"/>
                <a:sym typeface="Tahoma"/>
              </a:rPr>
              <a:t> </a:t>
            </a:r>
            <a:endParaRPr lang="en-US" dirty="0">
              <a:solidFill>
                <a:schemeClr val="dk1"/>
              </a:solidFill>
              <a:latin typeface="Tahoma"/>
              <a:ea typeface="Tahoma"/>
              <a:cs typeface="Tahoma"/>
              <a:sym typeface="Tahoma"/>
            </a:endParaRPr>
          </a:p>
          <a:p>
            <a:pPr lvl="0" algn="ctr"/>
            <a:r>
              <a:rPr lang="en-US" b="1" dirty="0">
                <a:solidFill>
                  <a:srgbClr val="C00000"/>
                </a:solidFill>
                <a:latin typeface="Times New Roman"/>
                <a:ea typeface="Times New Roman"/>
                <a:cs typeface="Times New Roman"/>
                <a:sym typeface="Times New Roman"/>
              </a:rPr>
              <a:t>Are there any forms missing?</a:t>
            </a:r>
          </a:p>
          <a:p>
            <a:pPr lvl="0" algn="ctr"/>
            <a:r>
              <a:rPr lang="en-US" b="1" dirty="0">
                <a:solidFill>
                  <a:srgbClr val="C00000"/>
                </a:solidFill>
                <a:latin typeface="Times New Roman"/>
                <a:ea typeface="Times New Roman"/>
                <a:cs typeface="Times New Roman"/>
                <a:sym typeface="Times New Roman"/>
              </a:rPr>
              <a:t>Are there any double forms for a respondent?</a:t>
            </a:r>
          </a:p>
          <a:p>
            <a:pPr lvl="0" algn="ctr"/>
            <a:r>
              <a:rPr lang="en-US" b="1" dirty="0">
                <a:solidFill>
                  <a:srgbClr val="C00000"/>
                </a:solidFill>
                <a:latin typeface="Times New Roman"/>
                <a:ea typeface="Times New Roman"/>
                <a:cs typeface="Times New Roman"/>
                <a:sym typeface="Times New Roman"/>
              </a:rPr>
              <a:t>Are there any answer boxes or options left blank?</a:t>
            </a:r>
          </a:p>
          <a:p>
            <a:pPr lvl="0" algn="ctr"/>
            <a:r>
              <a:rPr lang="en-US" b="1" dirty="0">
                <a:solidFill>
                  <a:srgbClr val="C00000"/>
                </a:solidFill>
                <a:latin typeface="Times New Roman"/>
                <a:ea typeface="Times New Roman"/>
                <a:cs typeface="Times New Roman"/>
                <a:sym typeface="Times New Roman"/>
              </a:rPr>
              <a:t>Are there more than one option selected for closed-ended questions with single-option responses?</a:t>
            </a:r>
          </a:p>
          <a:p>
            <a:pPr lvl="0" algn="ctr"/>
            <a:r>
              <a:rPr lang="en-US" b="1" dirty="0">
                <a:solidFill>
                  <a:srgbClr val="C00000"/>
                </a:solidFill>
                <a:latin typeface="Times New Roman"/>
                <a:ea typeface="Times New Roman"/>
                <a:cs typeface="Times New Roman"/>
                <a:sym typeface="Times New Roman"/>
              </a:rPr>
              <a:t>Are correct values filled out in the wrong boxes?</a:t>
            </a:r>
          </a:p>
          <a:p>
            <a:pPr lvl="0" algn="ctr"/>
            <a:r>
              <a:rPr lang="en-US" b="1" dirty="0">
                <a:solidFill>
                  <a:srgbClr val="C00000"/>
                </a:solidFill>
                <a:latin typeface="Times New Roman"/>
                <a:ea typeface="Times New Roman"/>
                <a:cs typeface="Times New Roman"/>
                <a:sym typeface="Times New Roman"/>
              </a:rPr>
              <a:t>Are the answers readable?</a:t>
            </a:r>
          </a:p>
          <a:p>
            <a:pPr lvl="0" algn="ctr"/>
            <a:r>
              <a:rPr lang="en-US" b="1" dirty="0">
                <a:solidFill>
                  <a:srgbClr val="C00000"/>
                </a:solidFill>
                <a:latin typeface="Times New Roman"/>
                <a:ea typeface="Times New Roman"/>
                <a:cs typeface="Times New Roman"/>
                <a:sym typeface="Times New Roman"/>
              </a:rPr>
              <a:t>Are there any writing errors?</a:t>
            </a:r>
          </a:p>
          <a:p>
            <a:pPr lvl="0" algn="ctr"/>
            <a:r>
              <a:rPr lang="en-US" b="1" dirty="0">
                <a:solidFill>
                  <a:srgbClr val="C00000"/>
                </a:solidFill>
                <a:latin typeface="Times New Roman"/>
                <a:ea typeface="Times New Roman"/>
                <a:cs typeface="Times New Roman"/>
                <a:sym typeface="Times New Roman"/>
              </a:rPr>
              <a:t>Are there any answers that are out of the expected range (outliers)? </a:t>
            </a:r>
          </a:p>
          <a:p>
            <a:pPr lvl="0" algn="ctr"/>
            <a:r>
              <a:rPr lang="en-US" b="1" dirty="0">
                <a:solidFill>
                  <a:srgbClr val="C00000"/>
                </a:solidFill>
                <a:latin typeface="Times New Roman"/>
                <a:ea typeface="Times New Roman"/>
                <a:cs typeface="Times New Roman"/>
                <a:sym typeface="Times New Roman"/>
              </a:rPr>
              <a:t>Doing these checks will help reduce the amount of error in the data collected.</a:t>
            </a:r>
          </a:p>
        </p:txBody>
      </p:sp>
    </p:spTree>
    <p:extLst>
      <p:ext uri="{BB962C8B-B14F-4D97-AF65-F5344CB8AC3E}">
        <p14:creationId xmlns:p14="http://schemas.microsoft.com/office/powerpoint/2010/main" val="3657089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47373" y="3825154"/>
            <a:ext cx="2591670" cy="2667532"/>
          </a:xfrm>
          <a:prstGeom prst="rect">
            <a:avLst/>
          </a:prstGeom>
          <a:noFill/>
          <a:ln>
            <a:noFill/>
          </a:ln>
        </p:spPr>
      </p:pic>
      <p:sp>
        <p:nvSpPr>
          <p:cNvPr id="11" name="Google Shape;264;p8"/>
          <p:cNvSpPr/>
          <p:nvPr/>
        </p:nvSpPr>
        <p:spPr>
          <a:xfrm>
            <a:off x="3208950" y="2531476"/>
            <a:ext cx="8115161" cy="3631723"/>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US" sz="2000" b="1" dirty="0">
                <a:solidFill>
                  <a:schemeClr val="dk1"/>
                </a:solidFill>
                <a:latin typeface="Times New Roman"/>
                <a:ea typeface="Times New Roman"/>
                <a:cs typeface="Times New Roman"/>
                <a:sym typeface="Times New Roman"/>
              </a:rPr>
              <a:t>The data collected needs then to be transferred onto a computer application, such as Microsoft Word or Excel. Having the data in an electronic format will facilitate the data clean-up and data analysis. For quantitative data, the first step in data entry is to create the data ﬁle(s) to achieve a smooth transfer between a spreadsheet and a statistical </a:t>
            </a:r>
            <a:r>
              <a:rPr lang="en-US" sz="2000" b="1" dirty="0" err="1">
                <a:solidFill>
                  <a:schemeClr val="dk1"/>
                </a:solidFill>
                <a:latin typeface="Times New Roman"/>
                <a:ea typeface="Times New Roman"/>
                <a:cs typeface="Times New Roman"/>
                <a:sym typeface="Times New Roman"/>
              </a:rPr>
              <a:t>programme</a:t>
            </a:r>
            <a:r>
              <a:rPr lang="en-US" sz="2000" b="1" dirty="0">
                <a:solidFill>
                  <a:schemeClr val="dk1"/>
                </a:solidFill>
                <a:latin typeface="Times New Roman"/>
                <a:ea typeface="Times New Roman"/>
                <a:cs typeface="Times New Roman"/>
                <a:sym typeface="Times New Roman"/>
              </a:rPr>
              <a:t> package, such as </a:t>
            </a:r>
            <a:r>
              <a:rPr lang="en-US" sz="2000" b="1" u="sng" dirty="0">
                <a:solidFill>
                  <a:schemeClr val="dk1"/>
                </a:solidFill>
                <a:latin typeface="Times New Roman"/>
                <a:ea typeface="Times New Roman"/>
                <a:cs typeface="Times New Roman"/>
                <a:sym typeface="Times New Roman"/>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SPSS </a:t>
            </a:r>
            <a:r>
              <a:rPr lang="en-US" sz="2000" b="1" dirty="0">
                <a:solidFill>
                  <a:schemeClr val="dk1"/>
                </a:solidFill>
                <a:latin typeface="Times New Roman"/>
                <a:ea typeface="Times New Roman"/>
                <a:cs typeface="Times New Roman"/>
                <a:sym typeface="Times New Roman"/>
              </a:rPr>
              <a:t>and </a:t>
            </a:r>
            <a:r>
              <a:rPr lang="en-US" sz="2000" b="1" u="sng" dirty="0">
                <a:solidFill>
                  <a:schemeClr val="dk1"/>
                </a:solidFill>
                <a:latin typeface="Times New Roman"/>
                <a:ea typeface="Times New Roman"/>
                <a:cs typeface="Times New Roman"/>
                <a:sym typeface="Times New Roman"/>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Stata </a:t>
            </a:r>
            <a:r>
              <a:rPr lang="en-US" sz="2000" b="1" dirty="0">
                <a:solidFill>
                  <a:schemeClr val="dk1"/>
                </a:solidFill>
                <a:latin typeface="Times New Roman"/>
                <a:ea typeface="Times New Roman"/>
                <a:cs typeface="Times New Roman"/>
                <a:sym typeface="Times New Roman"/>
              </a:rPr>
              <a:t>for conducting statistical analyses.</a:t>
            </a:r>
            <a:endParaRPr sz="1600" dirty="0"/>
          </a:p>
          <a:p>
            <a:pPr marL="0" marR="0" lvl="0" indent="0" algn="ctr" rtl="0">
              <a:spcBef>
                <a:spcPts val="0"/>
              </a:spcBef>
              <a:spcAft>
                <a:spcPts val="0"/>
              </a:spcAft>
              <a:buNone/>
            </a:pPr>
            <a:endParaRPr b="1" dirty="0">
              <a:solidFill>
                <a:schemeClr val="dk1"/>
              </a:solidFill>
              <a:latin typeface="Times New Roman"/>
              <a:ea typeface="Times New Roman"/>
              <a:cs typeface="Times New Roman"/>
              <a:sym typeface="Times New Roman"/>
            </a:endParaRPr>
          </a:p>
        </p:txBody>
      </p:sp>
      <p:sp>
        <p:nvSpPr>
          <p:cNvPr id="12" name="Google Shape;265;p8"/>
          <p:cNvSpPr txBox="1"/>
          <p:nvPr/>
        </p:nvSpPr>
        <p:spPr>
          <a:xfrm>
            <a:off x="5090516" y="2058026"/>
            <a:ext cx="2741177" cy="461624"/>
          </a:xfrm>
          <a:prstGeom prst="rect">
            <a:avLst/>
          </a:prstGeom>
          <a:noFill/>
          <a:ln>
            <a:noFill/>
          </a:ln>
        </p:spPr>
        <p:txBody>
          <a:bodyPr spcFirstLastPara="1" wrap="square" lIns="91425" tIns="45700" rIns="91425" bIns="45700" anchor="t" anchorCtr="0">
            <a:spAutoFit/>
          </a:bodyPr>
          <a:lstStyle/>
          <a:p>
            <a:pPr marL="914400" marR="0" lvl="2" indent="0" algn="ctr" rtl="0">
              <a:spcBef>
                <a:spcPts val="0"/>
              </a:spcBef>
              <a:spcAft>
                <a:spcPts val="0"/>
              </a:spcAft>
              <a:buNone/>
            </a:pPr>
            <a:r>
              <a:rPr lang="en-US" sz="2400" b="1" i="0" u="none" strike="noStrike" cap="none" dirty="0" smtClean="0">
                <a:solidFill>
                  <a:schemeClr val="accent2"/>
                </a:solidFill>
                <a:latin typeface="Times New Roman"/>
                <a:ea typeface="Times New Roman"/>
                <a:cs typeface="Times New Roman"/>
                <a:sym typeface="Times New Roman"/>
              </a:rPr>
              <a:t>Data </a:t>
            </a:r>
            <a:r>
              <a:rPr lang="en-US" sz="2400" b="1" i="0" u="none" strike="noStrike" cap="none" dirty="0">
                <a:solidFill>
                  <a:schemeClr val="accent2"/>
                </a:solidFill>
                <a:latin typeface="Times New Roman"/>
                <a:ea typeface="Times New Roman"/>
                <a:cs typeface="Times New Roman"/>
                <a:sym typeface="Times New Roman"/>
              </a:rPr>
              <a:t>entry</a:t>
            </a:r>
            <a:endParaRPr sz="2400" b="1" i="0" u="none" strike="noStrike" cap="none" dirty="0">
              <a:solidFill>
                <a:schemeClr val="accent2"/>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737274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85080" y="3740764"/>
            <a:ext cx="2591670" cy="2667532"/>
          </a:xfrm>
          <a:prstGeom prst="rect">
            <a:avLst/>
          </a:prstGeom>
          <a:noFill/>
          <a:ln>
            <a:noFill/>
          </a:ln>
        </p:spPr>
      </p:pic>
      <p:sp>
        <p:nvSpPr>
          <p:cNvPr id="11" name="Google Shape;284;p9"/>
          <p:cNvSpPr/>
          <p:nvPr/>
        </p:nvSpPr>
        <p:spPr>
          <a:xfrm>
            <a:off x="3208950" y="2049326"/>
            <a:ext cx="8115161" cy="4247276"/>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b="1" dirty="0">
                <a:solidFill>
                  <a:srgbClr val="C00000"/>
                </a:solidFill>
                <a:latin typeface="Times New Roman"/>
                <a:ea typeface="Times New Roman"/>
                <a:cs typeface="Times New Roman"/>
                <a:sym typeface="Times New Roman"/>
              </a:rPr>
              <a:t>Data structure for cross-sectional data</a:t>
            </a:r>
            <a:r>
              <a:rPr lang="en-US" b="1" dirty="0">
                <a:solidFill>
                  <a:schemeClr val="dk1"/>
                </a:solidFill>
                <a:latin typeface="Times New Roman"/>
                <a:ea typeface="Times New Roman"/>
                <a:cs typeface="Times New Roman"/>
                <a:sym typeface="Times New Roman"/>
              </a:rPr>
              <a:t>: A table of numbers and text in which each row corresponds to an individual subject (or unit of analysis) and each column corresponds to a different variable or measurement. There is one record (row) per subject.</a:t>
            </a:r>
            <a:endParaRPr b="1" dirty="0">
              <a:solidFill>
                <a:schemeClr val="dk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b="1" dirty="0">
                <a:solidFill>
                  <a:srgbClr val="C00000"/>
                </a:solidFill>
                <a:latin typeface="Times New Roman"/>
                <a:ea typeface="Times New Roman"/>
                <a:cs typeface="Times New Roman"/>
                <a:sym typeface="Times New Roman"/>
              </a:rPr>
              <a:t>Data structure for longitudinal data</a:t>
            </a:r>
            <a:r>
              <a:rPr lang="en-US" b="1" dirty="0">
                <a:solidFill>
                  <a:schemeClr val="dk1"/>
                </a:solidFill>
                <a:latin typeface="Times New Roman"/>
                <a:ea typeface="Times New Roman"/>
                <a:cs typeface="Times New Roman"/>
                <a:sym typeface="Times New Roman"/>
              </a:rPr>
              <a:t>: The data can be structured in a wide data file format or a long data file format. In the wide format, a subject’s repeated responses will be in a single row, and each response is in a separate column. In the long format each row is one time point per subject; so each subject (county) will have data in multiple rows. Any variables that don’t change across time will have the same value in all the rows.</a:t>
            </a:r>
            <a:endParaRPr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948248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30177" y="3439106"/>
            <a:ext cx="2591670" cy="2667532"/>
          </a:xfrm>
          <a:prstGeom prst="rect">
            <a:avLst/>
          </a:prstGeom>
          <a:noFill/>
          <a:ln>
            <a:noFill/>
          </a:ln>
        </p:spPr>
      </p:pic>
      <p:sp>
        <p:nvSpPr>
          <p:cNvPr id="2" name="Rectangle 1"/>
          <p:cNvSpPr/>
          <p:nvPr/>
        </p:nvSpPr>
        <p:spPr>
          <a:xfrm>
            <a:off x="6500941" y="2192828"/>
            <a:ext cx="1563248" cy="369332"/>
          </a:xfrm>
          <a:prstGeom prst="rect">
            <a:avLst/>
          </a:prstGeom>
        </p:spPr>
        <p:txBody>
          <a:bodyPr wrap="none">
            <a:spAutoFit/>
          </a:bodyPr>
          <a:lstStyle/>
          <a:p>
            <a:pPr lvl="0" algn="ctr"/>
            <a:r>
              <a:rPr lang="en-US" b="1" dirty="0" smtClean="0">
                <a:solidFill>
                  <a:schemeClr val="accent2"/>
                </a:solidFill>
                <a:latin typeface="Times New Roman"/>
                <a:ea typeface="Times New Roman"/>
                <a:cs typeface="Times New Roman"/>
                <a:sym typeface="Times New Roman"/>
              </a:rPr>
              <a:t>Data clean-up</a:t>
            </a:r>
            <a:endParaRPr lang="en-US" b="1" dirty="0">
              <a:solidFill>
                <a:schemeClr val="accent2"/>
              </a:solidFill>
              <a:latin typeface="Times New Roman"/>
              <a:ea typeface="Times New Roman"/>
              <a:cs typeface="Times New Roman"/>
              <a:sym typeface="Times New Roman"/>
            </a:endParaRPr>
          </a:p>
        </p:txBody>
      </p:sp>
      <p:sp>
        <p:nvSpPr>
          <p:cNvPr id="8" name="Rectangle 7"/>
          <p:cNvSpPr/>
          <p:nvPr/>
        </p:nvSpPr>
        <p:spPr>
          <a:xfrm>
            <a:off x="3434744" y="2592938"/>
            <a:ext cx="7340338" cy="1200329"/>
          </a:xfrm>
          <a:prstGeom prst="rect">
            <a:avLst/>
          </a:prstGeom>
        </p:spPr>
        <p:txBody>
          <a:bodyPr wrap="square">
            <a:spAutoFit/>
          </a:bodyPr>
          <a:lstStyle/>
          <a:p>
            <a:pPr marL="531495" marR="491490" lvl="0" algn="just"/>
            <a:r>
              <a:rPr lang="en-US" b="1" dirty="0">
                <a:solidFill>
                  <a:schemeClr val="dk1"/>
                </a:solidFill>
                <a:latin typeface="Times New Roman"/>
                <a:ea typeface="Times New Roman"/>
                <a:cs typeface="Times New Roman"/>
                <a:sym typeface="Times New Roman"/>
              </a:rPr>
              <a:t>Once the data has been transferred from the medium used to record the information to a computer application (Word or Excel), it needs to be screened for errors. Following this, any errors need to be diagnosed and treated.</a:t>
            </a:r>
          </a:p>
        </p:txBody>
      </p:sp>
      <p:grpSp>
        <p:nvGrpSpPr>
          <p:cNvPr id="12" name="Google Shape;308;p10"/>
          <p:cNvGrpSpPr/>
          <p:nvPr/>
        </p:nvGrpSpPr>
        <p:grpSpPr>
          <a:xfrm>
            <a:off x="5082664" y="3755592"/>
            <a:ext cx="4181961" cy="2552428"/>
            <a:chOff x="2509" y="317"/>
            <a:chExt cx="6210" cy="3916"/>
          </a:xfrm>
        </p:grpSpPr>
        <p:sp>
          <p:nvSpPr>
            <p:cNvPr id="13" name="Google Shape;309;p10"/>
            <p:cNvSpPr/>
            <p:nvPr/>
          </p:nvSpPr>
          <p:spPr>
            <a:xfrm>
              <a:off x="2545" y="317"/>
              <a:ext cx="2540" cy="2557"/>
            </a:xfrm>
            <a:custGeom>
              <a:avLst/>
              <a:gdLst/>
              <a:ahLst/>
              <a:cxnLst/>
              <a:rect l="l" t="t" r="r" b="b"/>
              <a:pathLst>
                <a:path w="2540" h="2557" extrusionOk="0">
                  <a:moveTo>
                    <a:pt x="1248" y="1479"/>
                  </a:moveTo>
                  <a:lnTo>
                    <a:pt x="1234" y="1413"/>
                  </a:lnTo>
                  <a:lnTo>
                    <a:pt x="1198" y="1359"/>
                  </a:lnTo>
                  <a:lnTo>
                    <a:pt x="1144" y="1322"/>
                  </a:lnTo>
                  <a:lnTo>
                    <a:pt x="1078" y="1309"/>
                  </a:lnTo>
                  <a:lnTo>
                    <a:pt x="170" y="1309"/>
                  </a:lnTo>
                  <a:lnTo>
                    <a:pt x="104" y="1322"/>
                  </a:lnTo>
                  <a:lnTo>
                    <a:pt x="50" y="1359"/>
                  </a:lnTo>
                  <a:lnTo>
                    <a:pt x="14" y="1413"/>
                  </a:lnTo>
                  <a:lnTo>
                    <a:pt x="0" y="1479"/>
                  </a:lnTo>
                  <a:lnTo>
                    <a:pt x="0" y="2386"/>
                  </a:lnTo>
                  <a:lnTo>
                    <a:pt x="14" y="2452"/>
                  </a:lnTo>
                  <a:lnTo>
                    <a:pt x="50" y="2506"/>
                  </a:lnTo>
                  <a:lnTo>
                    <a:pt x="104" y="2543"/>
                  </a:lnTo>
                  <a:lnTo>
                    <a:pt x="170" y="2556"/>
                  </a:lnTo>
                  <a:lnTo>
                    <a:pt x="1078" y="2556"/>
                  </a:lnTo>
                  <a:lnTo>
                    <a:pt x="1144" y="2543"/>
                  </a:lnTo>
                  <a:lnTo>
                    <a:pt x="1198" y="2506"/>
                  </a:lnTo>
                  <a:lnTo>
                    <a:pt x="1234" y="2452"/>
                  </a:lnTo>
                  <a:lnTo>
                    <a:pt x="1248" y="2386"/>
                  </a:lnTo>
                  <a:lnTo>
                    <a:pt x="1248" y="1479"/>
                  </a:lnTo>
                  <a:close/>
                  <a:moveTo>
                    <a:pt x="2540" y="170"/>
                  </a:moveTo>
                  <a:lnTo>
                    <a:pt x="2526" y="103"/>
                  </a:lnTo>
                  <a:lnTo>
                    <a:pt x="2490" y="49"/>
                  </a:lnTo>
                  <a:lnTo>
                    <a:pt x="2436" y="13"/>
                  </a:lnTo>
                  <a:lnTo>
                    <a:pt x="2370" y="0"/>
                  </a:lnTo>
                  <a:lnTo>
                    <a:pt x="1463" y="0"/>
                  </a:lnTo>
                  <a:lnTo>
                    <a:pt x="1396" y="13"/>
                  </a:lnTo>
                  <a:lnTo>
                    <a:pt x="1342" y="49"/>
                  </a:lnTo>
                  <a:lnTo>
                    <a:pt x="1306" y="103"/>
                  </a:lnTo>
                  <a:lnTo>
                    <a:pt x="1292" y="170"/>
                  </a:lnTo>
                  <a:lnTo>
                    <a:pt x="1292" y="1077"/>
                  </a:lnTo>
                  <a:lnTo>
                    <a:pt x="1306" y="1143"/>
                  </a:lnTo>
                  <a:lnTo>
                    <a:pt x="1342" y="1197"/>
                  </a:lnTo>
                  <a:lnTo>
                    <a:pt x="1396" y="1233"/>
                  </a:lnTo>
                  <a:lnTo>
                    <a:pt x="1463" y="1247"/>
                  </a:lnTo>
                  <a:lnTo>
                    <a:pt x="2370" y="1247"/>
                  </a:lnTo>
                  <a:lnTo>
                    <a:pt x="2436" y="1233"/>
                  </a:lnTo>
                  <a:lnTo>
                    <a:pt x="2490" y="1197"/>
                  </a:lnTo>
                  <a:lnTo>
                    <a:pt x="2526" y="1143"/>
                  </a:lnTo>
                  <a:lnTo>
                    <a:pt x="2540" y="1077"/>
                  </a:lnTo>
                  <a:lnTo>
                    <a:pt x="2540" y="170"/>
                  </a:lnTo>
                  <a:close/>
                </a:path>
              </a:pathLst>
            </a:custGeom>
            <a:solidFill>
              <a:srgbClr val="E2989A"/>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310;p10"/>
            <p:cNvSpPr/>
            <p:nvPr/>
          </p:nvSpPr>
          <p:spPr>
            <a:xfrm>
              <a:off x="4800" y="2362"/>
              <a:ext cx="1871" cy="1871"/>
            </a:xfrm>
            <a:custGeom>
              <a:avLst/>
              <a:gdLst/>
              <a:ahLst/>
              <a:cxnLst/>
              <a:rect l="l" t="t" r="r" b="b"/>
              <a:pathLst>
                <a:path w="1871" h="1871" extrusionOk="0">
                  <a:moveTo>
                    <a:pt x="935" y="0"/>
                  </a:moveTo>
                  <a:lnTo>
                    <a:pt x="859" y="4"/>
                  </a:lnTo>
                  <a:lnTo>
                    <a:pt x="784" y="13"/>
                  </a:lnTo>
                  <a:lnTo>
                    <a:pt x="711" y="28"/>
                  </a:lnTo>
                  <a:lnTo>
                    <a:pt x="640" y="48"/>
                  </a:lnTo>
                  <a:lnTo>
                    <a:pt x="571" y="74"/>
                  </a:lnTo>
                  <a:lnTo>
                    <a:pt x="505" y="105"/>
                  </a:lnTo>
                  <a:lnTo>
                    <a:pt x="443" y="141"/>
                  </a:lnTo>
                  <a:lnTo>
                    <a:pt x="383" y="181"/>
                  </a:lnTo>
                  <a:lnTo>
                    <a:pt x="327" y="226"/>
                  </a:lnTo>
                  <a:lnTo>
                    <a:pt x="274" y="274"/>
                  </a:lnTo>
                  <a:lnTo>
                    <a:pt x="225" y="327"/>
                  </a:lnTo>
                  <a:lnTo>
                    <a:pt x="180" y="383"/>
                  </a:lnTo>
                  <a:lnTo>
                    <a:pt x="140" y="443"/>
                  </a:lnTo>
                  <a:lnTo>
                    <a:pt x="104" y="506"/>
                  </a:lnTo>
                  <a:lnTo>
                    <a:pt x="73" y="572"/>
                  </a:lnTo>
                  <a:lnTo>
                    <a:pt x="48" y="640"/>
                  </a:lnTo>
                  <a:lnTo>
                    <a:pt x="27" y="711"/>
                  </a:lnTo>
                  <a:lnTo>
                    <a:pt x="12" y="784"/>
                  </a:lnTo>
                  <a:lnTo>
                    <a:pt x="3" y="859"/>
                  </a:lnTo>
                  <a:lnTo>
                    <a:pt x="0" y="936"/>
                  </a:lnTo>
                  <a:lnTo>
                    <a:pt x="3" y="1012"/>
                  </a:lnTo>
                  <a:lnTo>
                    <a:pt x="12" y="1088"/>
                  </a:lnTo>
                  <a:lnTo>
                    <a:pt x="27" y="1161"/>
                  </a:lnTo>
                  <a:lnTo>
                    <a:pt x="48" y="1231"/>
                  </a:lnTo>
                  <a:lnTo>
                    <a:pt x="73" y="1300"/>
                  </a:lnTo>
                  <a:lnTo>
                    <a:pt x="104" y="1366"/>
                  </a:lnTo>
                  <a:lnTo>
                    <a:pt x="140" y="1429"/>
                  </a:lnTo>
                  <a:lnTo>
                    <a:pt x="180" y="1488"/>
                  </a:lnTo>
                  <a:lnTo>
                    <a:pt x="225" y="1545"/>
                  </a:lnTo>
                  <a:lnTo>
                    <a:pt x="274" y="1597"/>
                  </a:lnTo>
                  <a:lnTo>
                    <a:pt x="327" y="1646"/>
                  </a:lnTo>
                  <a:lnTo>
                    <a:pt x="383" y="1691"/>
                  </a:lnTo>
                  <a:lnTo>
                    <a:pt x="443" y="1731"/>
                  </a:lnTo>
                  <a:lnTo>
                    <a:pt x="505" y="1767"/>
                  </a:lnTo>
                  <a:lnTo>
                    <a:pt x="571" y="1798"/>
                  </a:lnTo>
                  <a:lnTo>
                    <a:pt x="640" y="1824"/>
                  </a:lnTo>
                  <a:lnTo>
                    <a:pt x="711" y="1844"/>
                  </a:lnTo>
                  <a:lnTo>
                    <a:pt x="784" y="1859"/>
                  </a:lnTo>
                  <a:lnTo>
                    <a:pt x="859" y="1868"/>
                  </a:lnTo>
                  <a:lnTo>
                    <a:pt x="935" y="1871"/>
                  </a:lnTo>
                  <a:lnTo>
                    <a:pt x="1012" y="1868"/>
                  </a:lnTo>
                  <a:lnTo>
                    <a:pt x="1087" y="1859"/>
                  </a:lnTo>
                  <a:lnTo>
                    <a:pt x="1160" y="1844"/>
                  </a:lnTo>
                  <a:lnTo>
                    <a:pt x="1231" y="1824"/>
                  </a:lnTo>
                  <a:lnTo>
                    <a:pt x="1299" y="1798"/>
                  </a:lnTo>
                  <a:lnTo>
                    <a:pt x="1365" y="1767"/>
                  </a:lnTo>
                  <a:lnTo>
                    <a:pt x="1428" y="1731"/>
                  </a:lnTo>
                  <a:lnTo>
                    <a:pt x="1488" y="1691"/>
                  </a:lnTo>
                  <a:lnTo>
                    <a:pt x="1544" y="1646"/>
                  </a:lnTo>
                  <a:lnTo>
                    <a:pt x="1597" y="1597"/>
                  </a:lnTo>
                  <a:lnTo>
                    <a:pt x="1646" y="1545"/>
                  </a:lnTo>
                  <a:lnTo>
                    <a:pt x="1690" y="1488"/>
                  </a:lnTo>
                  <a:lnTo>
                    <a:pt x="1731" y="1429"/>
                  </a:lnTo>
                  <a:lnTo>
                    <a:pt x="1766" y="1366"/>
                  </a:lnTo>
                  <a:lnTo>
                    <a:pt x="1797" y="1300"/>
                  </a:lnTo>
                  <a:lnTo>
                    <a:pt x="1823" y="1231"/>
                  </a:lnTo>
                  <a:lnTo>
                    <a:pt x="1844" y="1161"/>
                  </a:lnTo>
                  <a:lnTo>
                    <a:pt x="1859" y="1088"/>
                  </a:lnTo>
                  <a:lnTo>
                    <a:pt x="1868" y="1012"/>
                  </a:lnTo>
                  <a:lnTo>
                    <a:pt x="1871" y="936"/>
                  </a:lnTo>
                  <a:lnTo>
                    <a:pt x="1868" y="859"/>
                  </a:lnTo>
                  <a:lnTo>
                    <a:pt x="1859" y="784"/>
                  </a:lnTo>
                  <a:lnTo>
                    <a:pt x="1844" y="711"/>
                  </a:lnTo>
                  <a:lnTo>
                    <a:pt x="1823" y="640"/>
                  </a:lnTo>
                  <a:lnTo>
                    <a:pt x="1797" y="572"/>
                  </a:lnTo>
                  <a:lnTo>
                    <a:pt x="1766" y="506"/>
                  </a:lnTo>
                  <a:lnTo>
                    <a:pt x="1731" y="443"/>
                  </a:lnTo>
                  <a:lnTo>
                    <a:pt x="1690" y="383"/>
                  </a:lnTo>
                  <a:lnTo>
                    <a:pt x="1646" y="327"/>
                  </a:lnTo>
                  <a:lnTo>
                    <a:pt x="1597" y="274"/>
                  </a:lnTo>
                  <a:lnTo>
                    <a:pt x="1544" y="226"/>
                  </a:lnTo>
                  <a:lnTo>
                    <a:pt x="1488" y="181"/>
                  </a:lnTo>
                  <a:lnTo>
                    <a:pt x="1428" y="141"/>
                  </a:lnTo>
                  <a:lnTo>
                    <a:pt x="1365" y="105"/>
                  </a:lnTo>
                  <a:lnTo>
                    <a:pt x="1299" y="74"/>
                  </a:lnTo>
                  <a:lnTo>
                    <a:pt x="1231" y="48"/>
                  </a:lnTo>
                  <a:lnTo>
                    <a:pt x="1160" y="28"/>
                  </a:lnTo>
                  <a:lnTo>
                    <a:pt x="1087" y="13"/>
                  </a:lnTo>
                  <a:lnTo>
                    <a:pt x="1012" y="4"/>
                  </a:lnTo>
                  <a:lnTo>
                    <a:pt x="935" y="0"/>
                  </a:lnTo>
                  <a:close/>
                </a:path>
              </a:pathLst>
            </a:custGeom>
            <a:solidFill>
              <a:srgbClr val="D52A2F"/>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cxnSp>
          <p:nvCxnSpPr>
            <p:cNvPr id="15" name="Google Shape;311;p10"/>
            <p:cNvCxnSpPr/>
            <p:nvPr/>
          </p:nvCxnSpPr>
          <p:spPr>
            <a:xfrm>
              <a:off x="4728" y="1497"/>
              <a:ext cx="426" cy="590"/>
            </a:xfrm>
            <a:prstGeom prst="straightConnector1">
              <a:avLst/>
            </a:prstGeom>
            <a:noFill/>
            <a:ln w="101600" cap="flat" cmpd="sng">
              <a:solidFill>
                <a:srgbClr val="E2989A"/>
              </a:solidFill>
              <a:prstDash val="solid"/>
              <a:round/>
              <a:headEnd type="none" w="med" len="med"/>
              <a:tailEnd type="none" w="med" len="med"/>
            </a:ln>
          </p:spPr>
        </p:cxnSp>
        <p:sp>
          <p:nvSpPr>
            <p:cNvPr id="16" name="Google Shape;312;p10"/>
            <p:cNvSpPr/>
            <p:nvPr/>
          </p:nvSpPr>
          <p:spPr>
            <a:xfrm>
              <a:off x="4865" y="1833"/>
              <a:ext cx="442" cy="398"/>
            </a:xfrm>
            <a:custGeom>
              <a:avLst/>
              <a:gdLst/>
              <a:ahLst/>
              <a:cxnLst/>
              <a:rect l="l" t="t" r="r" b="b"/>
              <a:pathLst>
                <a:path w="442" h="398" extrusionOk="0">
                  <a:moveTo>
                    <a:pt x="441" y="0"/>
                  </a:moveTo>
                  <a:lnTo>
                    <a:pt x="0" y="320"/>
                  </a:lnTo>
                  <a:lnTo>
                    <a:pt x="392" y="398"/>
                  </a:lnTo>
                  <a:lnTo>
                    <a:pt x="441" y="0"/>
                  </a:lnTo>
                  <a:close/>
                </a:path>
              </a:pathLst>
            </a:custGeom>
            <a:solidFill>
              <a:srgbClr val="E2989A"/>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7" name="Google Shape;313;p10"/>
            <p:cNvSpPr/>
            <p:nvPr/>
          </p:nvSpPr>
          <p:spPr>
            <a:xfrm>
              <a:off x="6056" y="317"/>
              <a:ext cx="1281" cy="1248"/>
            </a:xfrm>
            <a:custGeom>
              <a:avLst/>
              <a:gdLst/>
              <a:ahLst/>
              <a:cxnLst/>
              <a:rect l="l" t="t" r="r" b="b"/>
              <a:pathLst>
                <a:path w="1248" h="1248" extrusionOk="0">
                  <a:moveTo>
                    <a:pt x="1077" y="0"/>
                  </a:moveTo>
                  <a:lnTo>
                    <a:pt x="170" y="0"/>
                  </a:lnTo>
                  <a:lnTo>
                    <a:pt x="103" y="13"/>
                  </a:lnTo>
                  <a:lnTo>
                    <a:pt x="49" y="49"/>
                  </a:lnTo>
                  <a:lnTo>
                    <a:pt x="13" y="103"/>
                  </a:lnTo>
                  <a:lnTo>
                    <a:pt x="0" y="170"/>
                  </a:lnTo>
                  <a:lnTo>
                    <a:pt x="0" y="1077"/>
                  </a:lnTo>
                  <a:lnTo>
                    <a:pt x="13" y="1143"/>
                  </a:lnTo>
                  <a:lnTo>
                    <a:pt x="49" y="1197"/>
                  </a:lnTo>
                  <a:lnTo>
                    <a:pt x="103" y="1233"/>
                  </a:lnTo>
                  <a:lnTo>
                    <a:pt x="170" y="1247"/>
                  </a:lnTo>
                  <a:lnTo>
                    <a:pt x="1077" y="1247"/>
                  </a:lnTo>
                  <a:lnTo>
                    <a:pt x="1143" y="1233"/>
                  </a:lnTo>
                  <a:lnTo>
                    <a:pt x="1197" y="1197"/>
                  </a:lnTo>
                  <a:lnTo>
                    <a:pt x="1233" y="1143"/>
                  </a:lnTo>
                  <a:lnTo>
                    <a:pt x="1247" y="1077"/>
                  </a:lnTo>
                  <a:lnTo>
                    <a:pt x="1247" y="170"/>
                  </a:lnTo>
                  <a:lnTo>
                    <a:pt x="1233" y="103"/>
                  </a:lnTo>
                  <a:lnTo>
                    <a:pt x="1197" y="49"/>
                  </a:lnTo>
                  <a:lnTo>
                    <a:pt x="1143" y="13"/>
                  </a:lnTo>
                  <a:lnTo>
                    <a:pt x="1077" y="0"/>
                  </a:lnTo>
                  <a:close/>
                </a:path>
              </a:pathLst>
            </a:custGeom>
            <a:solidFill>
              <a:srgbClr val="E2989A"/>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cxnSp>
          <p:nvCxnSpPr>
            <p:cNvPr id="18" name="Google Shape;314;p10"/>
            <p:cNvCxnSpPr/>
            <p:nvPr/>
          </p:nvCxnSpPr>
          <p:spPr>
            <a:xfrm flipH="1">
              <a:off x="6197" y="1460"/>
              <a:ext cx="409" cy="602"/>
            </a:xfrm>
            <a:prstGeom prst="straightConnector1">
              <a:avLst/>
            </a:prstGeom>
            <a:noFill/>
            <a:ln w="101600" cap="flat" cmpd="sng">
              <a:solidFill>
                <a:srgbClr val="E2989A"/>
              </a:solidFill>
              <a:prstDash val="solid"/>
              <a:round/>
              <a:headEnd type="none" w="med" len="med"/>
              <a:tailEnd type="none" w="med" len="med"/>
            </a:ln>
          </p:spPr>
        </p:cxnSp>
        <p:sp>
          <p:nvSpPr>
            <p:cNvPr id="19" name="Google Shape;315;p10"/>
            <p:cNvSpPr/>
            <p:nvPr/>
          </p:nvSpPr>
          <p:spPr>
            <a:xfrm>
              <a:off x="6036" y="1813"/>
              <a:ext cx="452" cy="396"/>
            </a:xfrm>
            <a:custGeom>
              <a:avLst/>
              <a:gdLst/>
              <a:ahLst/>
              <a:cxnLst/>
              <a:rect l="l" t="t" r="r" b="b"/>
              <a:pathLst>
                <a:path w="452" h="396" extrusionOk="0">
                  <a:moveTo>
                    <a:pt x="0" y="0"/>
                  </a:moveTo>
                  <a:lnTo>
                    <a:pt x="61" y="395"/>
                  </a:lnTo>
                  <a:lnTo>
                    <a:pt x="451" y="305"/>
                  </a:lnTo>
                  <a:lnTo>
                    <a:pt x="0" y="0"/>
                  </a:lnTo>
                  <a:close/>
                </a:path>
              </a:pathLst>
            </a:custGeom>
            <a:solidFill>
              <a:srgbClr val="E2989A"/>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316;p10"/>
            <p:cNvSpPr/>
            <p:nvPr/>
          </p:nvSpPr>
          <p:spPr>
            <a:xfrm>
              <a:off x="7471" y="1521"/>
              <a:ext cx="1248" cy="1248"/>
            </a:xfrm>
            <a:custGeom>
              <a:avLst/>
              <a:gdLst/>
              <a:ahLst/>
              <a:cxnLst/>
              <a:rect l="l" t="t" r="r" b="b"/>
              <a:pathLst>
                <a:path w="1248" h="1248" extrusionOk="0">
                  <a:moveTo>
                    <a:pt x="1078" y="0"/>
                  </a:moveTo>
                  <a:lnTo>
                    <a:pt x="171" y="0"/>
                  </a:lnTo>
                  <a:lnTo>
                    <a:pt x="104" y="13"/>
                  </a:lnTo>
                  <a:lnTo>
                    <a:pt x="50" y="50"/>
                  </a:lnTo>
                  <a:lnTo>
                    <a:pt x="14" y="104"/>
                  </a:lnTo>
                  <a:lnTo>
                    <a:pt x="0" y="170"/>
                  </a:lnTo>
                  <a:lnTo>
                    <a:pt x="0" y="1077"/>
                  </a:lnTo>
                  <a:lnTo>
                    <a:pt x="14" y="1143"/>
                  </a:lnTo>
                  <a:lnTo>
                    <a:pt x="50" y="1197"/>
                  </a:lnTo>
                  <a:lnTo>
                    <a:pt x="104" y="1234"/>
                  </a:lnTo>
                  <a:lnTo>
                    <a:pt x="171" y="1247"/>
                  </a:lnTo>
                  <a:lnTo>
                    <a:pt x="1078" y="1247"/>
                  </a:lnTo>
                  <a:lnTo>
                    <a:pt x="1144" y="1234"/>
                  </a:lnTo>
                  <a:lnTo>
                    <a:pt x="1198" y="1197"/>
                  </a:lnTo>
                  <a:lnTo>
                    <a:pt x="1234" y="1143"/>
                  </a:lnTo>
                  <a:lnTo>
                    <a:pt x="1248" y="1077"/>
                  </a:lnTo>
                  <a:lnTo>
                    <a:pt x="1248" y="170"/>
                  </a:lnTo>
                  <a:lnTo>
                    <a:pt x="1234" y="104"/>
                  </a:lnTo>
                  <a:lnTo>
                    <a:pt x="1198" y="50"/>
                  </a:lnTo>
                  <a:lnTo>
                    <a:pt x="1144" y="13"/>
                  </a:lnTo>
                  <a:lnTo>
                    <a:pt x="1078" y="0"/>
                  </a:lnTo>
                  <a:close/>
                </a:path>
              </a:pathLst>
            </a:custGeom>
            <a:solidFill>
              <a:srgbClr val="E2989A"/>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cxnSp>
          <p:nvCxnSpPr>
            <p:cNvPr id="21" name="Google Shape;317;p10"/>
            <p:cNvCxnSpPr/>
            <p:nvPr/>
          </p:nvCxnSpPr>
          <p:spPr>
            <a:xfrm flipH="1">
              <a:off x="6856" y="2393"/>
              <a:ext cx="676" cy="271"/>
            </a:xfrm>
            <a:prstGeom prst="straightConnector1">
              <a:avLst/>
            </a:prstGeom>
            <a:noFill/>
            <a:ln w="101600" cap="flat" cmpd="sng">
              <a:solidFill>
                <a:srgbClr val="E2989A"/>
              </a:solidFill>
              <a:prstDash val="solid"/>
              <a:round/>
              <a:headEnd type="none" w="med" len="med"/>
              <a:tailEnd type="none" w="med" len="med"/>
            </a:ln>
          </p:spPr>
        </p:cxnSp>
        <p:sp>
          <p:nvSpPr>
            <p:cNvPr id="22" name="Google Shape;318;p10"/>
            <p:cNvSpPr/>
            <p:nvPr/>
          </p:nvSpPr>
          <p:spPr>
            <a:xfrm>
              <a:off x="6691" y="2368"/>
              <a:ext cx="374" cy="506"/>
            </a:xfrm>
            <a:custGeom>
              <a:avLst/>
              <a:gdLst/>
              <a:ahLst/>
              <a:cxnLst/>
              <a:rect l="l" t="t" r="r" b="b"/>
              <a:pathLst>
                <a:path w="374" h="506" extrusionOk="0">
                  <a:moveTo>
                    <a:pt x="170" y="0"/>
                  </a:moveTo>
                  <a:lnTo>
                    <a:pt x="0" y="363"/>
                  </a:lnTo>
                  <a:lnTo>
                    <a:pt x="373" y="506"/>
                  </a:lnTo>
                  <a:lnTo>
                    <a:pt x="170" y="0"/>
                  </a:lnTo>
                  <a:close/>
                </a:path>
              </a:pathLst>
            </a:custGeom>
            <a:solidFill>
              <a:srgbClr val="E2989A"/>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cxnSp>
          <p:nvCxnSpPr>
            <p:cNvPr id="23" name="Google Shape;319;p10"/>
            <p:cNvCxnSpPr/>
            <p:nvPr/>
          </p:nvCxnSpPr>
          <p:spPr>
            <a:xfrm>
              <a:off x="3703" y="2599"/>
              <a:ext cx="699" cy="202"/>
            </a:xfrm>
            <a:prstGeom prst="straightConnector1">
              <a:avLst/>
            </a:prstGeom>
            <a:noFill/>
            <a:ln w="101600" cap="flat" cmpd="sng">
              <a:solidFill>
                <a:srgbClr val="E2989A"/>
              </a:solidFill>
              <a:prstDash val="solid"/>
              <a:round/>
              <a:headEnd type="none" w="med" len="med"/>
              <a:tailEnd type="none" w="med" len="med"/>
            </a:ln>
          </p:spPr>
        </p:cxnSp>
        <p:sp>
          <p:nvSpPr>
            <p:cNvPr id="24" name="Google Shape;320;p10"/>
            <p:cNvSpPr/>
            <p:nvPr/>
          </p:nvSpPr>
          <p:spPr>
            <a:xfrm>
              <a:off x="4215" y="2507"/>
              <a:ext cx="358" cy="524"/>
            </a:xfrm>
            <a:custGeom>
              <a:avLst/>
              <a:gdLst/>
              <a:ahLst/>
              <a:cxnLst/>
              <a:rect l="l" t="t" r="r" b="b"/>
              <a:pathLst>
                <a:path w="358" h="524" extrusionOk="0">
                  <a:moveTo>
                    <a:pt x="151" y="0"/>
                  </a:moveTo>
                  <a:lnTo>
                    <a:pt x="0" y="524"/>
                  </a:lnTo>
                  <a:lnTo>
                    <a:pt x="357" y="343"/>
                  </a:lnTo>
                  <a:lnTo>
                    <a:pt x="151" y="0"/>
                  </a:lnTo>
                  <a:close/>
                </a:path>
              </a:pathLst>
            </a:custGeom>
            <a:solidFill>
              <a:srgbClr val="E2989A"/>
            </a:solid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6" name="Google Shape;321;p10"/>
            <p:cNvSpPr txBox="1"/>
            <p:nvPr/>
          </p:nvSpPr>
          <p:spPr>
            <a:xfrm>
              <a:off x="4028" y="856"/>
              <a:ext cx="885" cy="241"/>
            </a:xfrm>
            <a:prstGeom prst="rect">
              <a:avLst/>
            </a:prstGeom>
            <a:noFill/>
            <a:ln>
              <a:noFill/>
            </a:ln>
          </p:spPr>
          <p:txBody>
            <a:bodyPr spcFirstLastPara="1" wrap="square" lIns="0" tIns="0" rIns="0" bIns="0" anchor="t" anchorCtr="0">
              <a:noAutofit/>
            </a:bodyPr>
            <a:lstStyle/>
            <a:p>
              <a:pPr marL="0" marR="0" lvl="0" indent="0" algn="ctr" rtl="0">
                <a:lnSpc>
                  <a:spcPct val="115500"/>
                </a:lnSpc>
                <a:spcBef>
                  <a:spcPts val="0"/>
                </a:spcBef>
                <a:spcAft>
                  <a:spcPts val="0"/>
                </a:spcAft>
                <a:buNone/>
              </a:pPr>
              <a:r>
                <a:rPr lang="en-US" sz="1000">
                  <a:solidFill>
                    <a:schemeClr val="dk1"/>
                  </a:solidFill>
                  <a:latin typeface="Tahoma"/>
                  <a:ea typeface="Tahoma"/>
                  <a:cs typeface="Tahoma"/>
                  <a:sym typeface="Tahoma"/>
                </a:rPr>
                <a:t>Data entry</a:t>
              </a:r>
              <a:endParaRPr sz="1100">
                <a:solidFill>
                  <a:schemeClr val="dk1"/>
                </a:solidFill>
                <a:latin typeface="Tahoma"/>
                <a:ea typeface="Tahoma"/>
                <a:cs typeface="Tahoma"/>
                <a:sym typeface="Tahoma"/>
              </a:endParaRPr>
            </a:p>
          </p:txBody>
        </p:sp>
        <p:sp>
          <p:nvSpPr>
            <p:cNvPr id="27" name="Google Shape;322;p10"/>
            <p:cNvSpPr txBox="1"/>
            <p:nvPr/>
          </p:nvSpPr>
          <p:spPr>
            <a:xfrm>
              <a:off x="6191" y="843"/>
              <a:ext cx="1073" cy="171"/>
            </a:xfrm>
            <a:prstGeom prst="rect">
              <a:avLst/>
            </a:prstGeom>
            <a:noFill/>
            <a:ln>
              <a:noFill/>
            </a:ln>
          </p:spPr>
          <p:txBody>
            <a:bodyPr spcFirstLastPara="1" wrap="square" lIns="0" tIns="0" rIns="0" bIns="0" anchor="t" anchorCtr="0">
              <a:noAutofit/>
            </a:bodyPr>
            <a:lstStyle/>
            <a:p>
              <a:pPr marL="0" marR="0" lvl="0" indent="0" algn="ctr" rtl="0">
                <a:lnSpc>
                  <a:spcPct val="115500"/>
                </a:lnSpc>
                <a:spcBef>
                  <a:spcPts val="0"/>
                </a:spcBef>
                <a:spcAft>
                  <a:spcPts val="0"/>
                </a:spcAft>
                <a:buNone/>
              </a:pPr>
              <a:r>
                <a:rPr lang="en-US" sz="1000" dirty="0">
                  <a:solidFill>
                    <a:schemeClr val="dk1"/>
                  </a:solidFill>
                  <a:latin typeface="Tahoma"/>
                  <a:ea typeface="Tahoma"/>
                  <a:cs typeface="Tahoma"/>
                  <a:sym typeface="Tahoma"/>
                </a:rPr>
                <a:t>Processing</a:t>
              </a:r>
              <a:endParaRPr sz="1100" dirty="0">
                <a:solidFill>
                  <a:schemeClr val="dk1"/>
                </a:solidFill>
                <a:latin typeface="Tahoma"/>
                <a:ea typeface="Tahoma"/>
                <a:cs typeface="Tahoma"/>
                <a:sym typeface="Tahoma"/>
              </a:endParaRPr>
            </a:p>
          </p:txBody>
        </p:sp>
        <p:sp>
          <p:nvSpPr>
            <p:cNvPr id="28" name="Google Shape;323;p10"/>
            <p:cNvSpPr txBox="1"/>
            <p:nvPr/>
          </p:nvSpPr>
          <p:spPr>
            <a:xfrm>
              <a:off x="2509" y="2152"/>
              <a:ext cx="1373" cy="241"/>
            </a:xfrm>
            <a:prstGeom prst="rect">
              <a:avLst/>
            </a:prstGeom>
            <a:noFill/>
            <a:ln>
              <a:noFill/>
            </a:ln>
          </p:spPr>
          <p:txBody>
            <a:bodyPr spcFirstLastPara="1" wrap="square" lIns="0" tIns="0" rIns="0" bIns="0" anchor="t" anchorCtr="0">
              <a:noAutofit/>
            </a:bodyPr>
            <a:lstStyle/>
            <a:p>
              <a:pPr marL="0" marR="0" lvl="0" indent="0" algn="ctr" rtl="0">
                <a:lnSpc>
                  <a:spcPct val="115500"/>
                </a:lnSpc>
                <a:spcBef>
                  <a:spcPts val="0"/>
                </a:spcBef>
                <a:spcAft>
                  <a:spcPts val="0"/>
                </a:spcAft>
                <a:buNone/>
              </a:pPr>
              <a:r>
                <a:rPr lang="en-US" sz="1000" dirty="0">
                  <a:solidFill>
                    <a:schemeClr val="dk1"/>
                  </a:solidFill>
                  <a:latin typeface="Tahoma"/>
                  <a:ea typeface="Tahoma"/>
                  <a:cs typeface="Tahoma"/>
                  <a:sym typeface="Tahoma"/>
                </a:rPr>
                <a:t>Measurement</a:t>
              </a:r>
              <a:endParaRPr sz="1100" dirty="0">
                <a:solidFill>
                  <a:schemeClr val="dk1"/>
                </a:solidFill>
                <a:latin typeface="Tahoma"/>
                <a:ea typeface="Tahoma"/>
                <a:cs typeface="Tahoma"/>
                <a:sym typeface="Tahoma"/>
              </a:endParaRPr>
            </a:p>
          </p:txBody>
        </p:sp>
        <p:sp>
          <p:nvSpPr>
            <p:cNvPr id="29" name="Google Shape;324;p10"/>
            <p:cNvSpPr txBox="1"/>
            <p:nvPr/>
          </p:nvSpPr>
          <p:spPr>
            <a:xfrm>
              <a:off x="7627" y="1904"/>
              <a:ext cx="1039" cy="481"/>
            </a:xfrm>
            <a:prstGeom prst="rect">
              <a:avLst/>
            </a:prstGeom>
            <a:noFill/>
            <a:ln>
              <a:noFill/>
            </a:ln>
          </p:spPr>
          <p:txBody>
            <a:bodyPr spcFirstLastPara="1" wrap="square" lIns="0" tIns="0" rIns="0" bIns="0" anchor="t" anchorCtr="0">
              <a:noAutofit/>
            </a:bodyPr>
            <a:lstStyle/>
            <a:p>
              <a:pPr marL="0" marR="0" lvl="0" indent="147955" algn="ctr" rtl="0">
                <a:lnSpc>
                  <a:spcPct val="98000"/>
                </a:lnSpc>
                <a:spcBef>
                  <a:spcPts val="0"/>
                </a:spcBef>
                <a:spcAft>
                  <a:spcPts val="0"/>
                </a:spcAft>
                <a:buNone/>
              </a:pPr>
              <a:r>
                <a:rPr lang="en-US" sz="1000" dirty="0">
                  <a:solidFill>
                    <a:schemeClr val="dk1"/>
                  </a:solidFill>
                  <a:latin typeface="Tahoma"/>
                  <a:ea typeface="Tahoma"/>
                  <a:cs typeface="Tahoma"/>
                  <a:sym typeface="Tahoma"/>
                </a:rPr>
                <a:t>Data integration</a:t>
              </a:r>
              <a:endParaRPr sz="1100" dirty="0">
                <a:solidFill>
                  <a:schemeClr val="dk1"/>
                </a:solidFill>
                <a:latin typeface="Tahoma"/>
                <a:ea typeface="Tahoma"/>
                <a:cs typeface="Tahoma"/>
                <a:sym typeface="Tahoma"/>
              </a:endParaRPr>
            </a:p>
          </p:txBody>
        </p:sp>
        <p:sp>
          <p:nvSpPr>
            <p:cNvPr id="31" name="Google Shape;325;p10"/>
            <p:cNvSpPr txBox="1"/>
            <p:nvPr/>
          </p:nvSpPr>
          <p:spPr>
            <a:xfrm>
              <a:off x="5208" y="2990"/>
              <a:ext cx="1069" cy="726"/>
            </a:xfrm>
            <a:prstGeom prst="rect">
              <a:avLst/>
            </a:prstGeom>
            <a:noFill/>
            <a:ln>
              <a:noFill/>
            </a:ln>
          </p:spPr>
          <p:txBody>
            <a:bodyPr spcFirstLastPara="1" wrap="square" lIns="0" tIns="0" rIns="0" bIns="0" anchor="t" anchorCtr="0">
              <a:noAutofit/>
            </a:bodyPr>
            <a:lstStyle/>
            <a:p>
              <a:pPr marL="0" marR="6350" lvl="0" indent="5715" algn="ctr" rtl="0">
                <a:lnSpc>
                  <a:spcPct val="102000"/>
                </a:lnSpc>
                <a:spcBef>
                  <a:spcPts val="0"/>
                </a:spcBef>
                <a:spcAft>
                  <a:spcPts val="0"/>
                </a:spcAft>
                <a:buNone/>
              </a:pPr>
              <a:r>
                <a:rPr lang="en-US" sz="1500" b="1">
                  <a:solidFill>
                    <a:srgbClr val="FFFFFF"/>
                  </a:solidFill>
                  <a:latin typeface="Trebuchet MS"/>
                  <a:ea typeface="Trebuchet MS"/>
                  <a:cs typeface="Trebuchet MS"/>
                  <a:sym typeface="Trebuchet MS"/>
                </a:rPr>
                <a:t>Sources of error</a:t>
              </a:r>
              <a:endParaRPr sz="1100">
                <a:solidFill>
                  <a:schemeClr val="dk1"/>
                </a:solidFill>
                <a:latin typeface="Tahoma"/>
                <a:ea typeface="Tahoma"/>
                <a:cs typeface="Tahoma"/>
                <a:sym typeface="Tahoma"/>
              </a:endParaRPr>
            </a:p>
          </p:txBody>
        </p:sp>
      </p:grpSp>
    </p:spTree>
    <p:extLst>
      <p:ext uri="{BB962C8B-B14F-4D97-AF65-F5344CB8AC3E}">
        <p14:creationId xmlns:p14="http://schemas.microsoft.com/office/powerpoint/2010/main" val="2711897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825154"/>
            <a:ext cx="2591670" cy="2667532"/>
          </a:xfrm>
          <a:prstGeom prst="rect">
            <a:avLst/>
          </a:prstGeom>
          <a:noFill/>
          <a:ln>
            <a:noFill/>
          </a:ln>
        </p:spPr>
      </p:pic>
      <p:sp>
        <p:nvSpPr>
          <p:cNvPr id="11" name="Google Shape;345;p11"/>
          <p:cNvSpPr/>
          <p:nvPr/>
        </p:nvSpPr>
        <p:spPr>
          <a:xfrm>
            <a:off x="3241831" y="2422629"/>
            <a:ext cx="8161497" cy="3693278"/>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b="1" u="sng">
                <a:solidFill>
                  <a:srgbClr val="C00000"/>
                </a:solidFill>
                <a:latin typeface="Times New Roman"/>
                <a:ea typeface="Times New Roman"/>
                <a:cs typeface="Times New Roman"/>
                <a:sym typeface="Times New Roman"/>
              </a:rPr>
              <a:t>Key errors to look for when screening data</a:t>
            </a:r>
            <a:endParaRPr b="1" u="sng">
              <a:solidFill>
                <a:srgbClr val="C00000"/>
              </a:solidFill>
              <a:latin typeface="Times New Roman"/>
              <a:ea typeface="Times New Roman"/>
              <a:cs typeface="Times New Roman"/>
              <a:sym typeface="Times New Roman"/>
            </a:endParaRPr>
          </a:p>
          <a:p>
            <a:pPr marL="342900" marR="0" lvl="0" indent="-342900" algn="just" rtl="0">
              <a:spcBef>
                <a:spcPts val="0"/>
              </a:spcBef>
              <a:spcAft>
                <a:spcPts val="0"/>
              </a:spcAft>
              <a:buClr>
                <a:srgbClr val="000099"/>
              </a:buClr>
              <a:buSzPts val="2000"/>
              <a:buFont typeface="Noto Sans Symbols"/>
              <a:buChar char="⮚"/>
            </a:pPr>
            <a:r>
              <a:rPr lang="en-US" b="1">
                <a:solidFill>
                  <a:srgbClr val="000099"/>
                </a:solidFill>
                <a:latin typeface="Times New Roman"/>
                <a:ea typeface="Times New Roman"/>
                <a:cs typeface="Times New Roman"/>
                <a:sym typeface="Times New Roman"/>
              </a:rPr>
              <a:t>Spelling and formatting irregularities</a:t>
            </a:r>
            <a:r>
              <a:rPr lang="en-US" b="1">
                <a:solidFill>
                  <a:schemeClr val="dk1"/>
                </a:solidFill>
                <a:latin typeface="Times New Roman"/>
                <a:ea typeface="Times New Roman"/>
                <a:cs typeface="Times New Roman"/>
                <a:sym typeface="Times New Roman"/>
              </a:rPr>
              <a:t>: Are categorical variables written incorrectly? Are date formats consistent?</a:t>
            </a:r>
            <a:endParaRPr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rgbClr val="000099"/>
              </a:buClr>
              <a:buSzPts val="2000"/>
              <a:buFont typeface="Noto Sans Symbols"/>
              <a:buChar char="⮚"/>
            </a:pPr>
            <a:r>
              <a:rPr lang="en-US" b="1">
                <a:solidFill>
                  <a:srgbClr val="000099"/>
                </a:solidFill>
                <a:latin typeface="Times New Roman"/>
                <a:ea typeface="Times New Roman"/>
                <a:cs typeface="Times New Roman"/>
                <a:sym typeface="Times New Roman"/>
              </a:rPr>
              <a:t>Lack of data</a:t>
            </a:r>
            <a:r>
              <a:rPr lang="en-US" b="1">
                <a:solidFill>
                  <a:schemeClr val="dk1"/>
                </a:solidFill>
                <a:latin typeface="Times New Roman"/>
                <a:ea typeface="Times New Roman"/>
                <a:cs typeface="Times New Roman"/>
                <a:sym typeface="Times New Roman"/>
              </a:rPr>
              <a:t>: Do some questions have fewer answers than surrounding questions?</a:t>
            </a:r>
            <a:endParaRPr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rgbClr val="000099"/>
              </a:buClr>
              <a:buSzPts val="2000"/>
              <a:buFont typeface="Noto Sans Symbols"/>
              <a:buChar char="⮚"/>
            </a:pPr>
            <a:r>
              <a:rPr lang="en-US" b="1">
                <a:solidFill>
                  <a:srgbClr val="000099"/>
                </a:solidFill>
                <a:latin typeface="Times New Roman"/>
                <a:ea typeface="Times New Roman"/>
                <a:cs typeface="Times New Roman"/>
                <a:sym typeface="Times New Roman"/>
              </a:rPr>
              <a:t>Excessive data</a:t>
            </a:r>
            <a:r>
              <a:rPr lang="en-US" b="1">
                <a:solidFill>
                  <a:schemeClr val="dk1"/>
                </a:solidFill>
                <a:latin typeface="Times New Roman"/>
                <a:ea typeface="Times New Roman"/>
                <a:cs typeface="Times New Roman"/>
                <a:sym typeface="Times New Roman"/>
              </a:rPr>
              <a:t>: Are there duplicate entries? Are there more answers than originally allowed?</a:t>
            </a:r>
            <a:endParaRPr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rgbClr val="000099"/>
              </a:buClr>
              <a:buSzPts val="2000"/>
              <a:buFont typeface="Noto Sans Symbols"/>
              <a:buChar char="⮚"/>
            </a:pPr>
            <a:r>
              <a:rPr lang="en-US" b="1">
                <a:solidFill>
                  <a:srgbClr val="000099"/>
                </a:solidFill>
                <a:latin typeface="Times New Roman"/>
                <a:ea typeface="Times New Roman"/>
                <a:cs typeface="Times New Roman"/>
                <a:sym typeface="Times New Roman"/>
              </a:rPr>
              <a:t>Outliers/inconsistencies</a:t>
            </a:r>
            <a:r>
              <a:rPr lang="en-US" b="1">
                <a:solidFill>
                  <a:schemeClr val="dk1"/>
                </a:solidFill>
                <a:latin typeface="Times New Roman"/>
                <a:ea typeface="Times New Roman"/>
                <a:cs typeface="Times New Roman"/>
                <a:sym typeface="Times New Roman"/>
              </a:rPr>
              <a:t>: Are there values that are so far beyond the typical distribution that they seem potentially erroneous?</a:t>
            </a:r>
            <a:endParaRPr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rgbClr val="000099"/>
              </a:buClr>
              <a:buSzPts val="2000"/>
              <a:buFont typeface="Noto Sans Symbols"/>
              <a:buChar char="⮚"/>
            </a:pPr>
            <a:r>
              <a:rPr lang="en-US" b="1">
                <a:solidFill>
                  <a:srgbClr val="000099"/>
                </a:solidFill>
                <a:latin typeface="Times New Roman"/>
                <a:ea typeface="Times New Roman"/>
                <a:cs typeface="Times New Roman"/>
                <a:sym typeface="Times New Roman"/>
              </a:rPr>
              <a:t>Strange patterns</a:t>
            </a:r>
            <a:r>
              <a:rPr lang="en-US" b="1">
                <a:solidFill>
                  <a:schemeClr val="dk1"/>
                </a:solidFill>
                <a:latin typeface="Times New Roman"/>
                <a:ea typeface="Times New Roman"/>
                <a:cs typeface="Times New Roman"/>
                <a:sym typeface="Times New Roman"/>
              </a:rPr>
              <a:t>: Are there patterns that suggest cheating rather than honest answers (that is, several questionnaires with the exact same answers)?</a:t>
            </a:r>
            <a:endParaRPr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rgbClr val="000099"/>
              </a:buClr>
              <a:buSzPts val="2000"/>
              <a:buFont typeface="Noto Sans Symbols"/>
              <a:buChar char="⮚"/>
            </a:pPr>
            <a:r>
              <a:rPr lang="en-US" b="1">
                <a:solidFill>
                  <a:srgbClr val="000099"/>
                </a:solidFill>
                <a:latin typeface="Times New Roman"/>
                <a:ea typeface="Times New Roman"/>
                <a:cs typeface="Times New Roman"/>
                <a:sym typeface="Times New Roman"/>
              </a:rPr>
              <a:t>Suspect analysis results</a:t>
            </a:r>
            <a:r>
              <a:rPr lang="en-US" b="1">
                <a:solidFill>
                  <a:schemeClr val="dk1"/>
                </a:solidFill>
                <a:latin typeface="Times New Roman"/>
                <a:ea typeface="Times New Roman"/>
                <a:cs typeface="Times New Roman"/>
                <a:sym typeface="Times New Roman"/>
              </a:rPr>
              <a:t>: Do the answers to some questions seem counter-intuitive or extremely unlikely?</a:t>
            </a:r>
            <a:endParaRPr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653991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55864" y="3825154"/>
            <a:ext cx="2591670" cy="2667532"/>
          </a:xfrm>
          <a:prstGeom prst="rect">
            <a:avLst/>
          </a:prstGeom>
          <a:noFill/>
          <a:ln>
            <a:noFill/>
          </a:ln>
        </p:spPr>
      </p:pic>
      <p:sp>
        <p:nvSpPr>
          <p:cNvPr id="2" name="Rectangle 1"/>
          <p:cNvSpPr/>
          <p:nvPr/>
        </p:nvSpPr>
        <p:spPr>
          <a:xfrm>
            <a:off x="5786429" y="2150339"/>
            <a:ext cx="3277500" cy="369332"/>
          </a:xfrm>
          <a:prstGeom prst="rect">
            <a:avLst/>
          </a:prstGeom>
        </p:spPr>
        <p:txBody>
          <a:bodyPr wrap="none">
            <a:spAutoFit/>
          </a:bodyPr>
          <a:lstStyle/>
          <a:p>
            <a:pPr lvl="0"/>
            <a:r>
              <a:rPr lang="en-US" b="1" u="sng" dirty="0">
                <a:solidFill>
                  <a:srgbClr val="C00000"/>
                </a:solidFill>
                <a:latin typeface="Times New Roman"/>
                <a:ea typeface="Times New Roman"/>
                <a:cs typeface="Times New Roman"/>
                <a:sym typeface="Times New Roman"/>
              </a:rPr>
              <a:t>Selected data screening method</a:t>
            </a:r>
          </a:p>
        </p:txBody>
      </p:sp>
      <p:graphicFrame>
        <p:nvGraphicFramePr>
          <p:cNvPr id="11" name="Google Shape;364;p12"/>
          <p:cNvGraphicFramePr/>
          <p:nvPr>
            <p:extLst>
              <p:ext uri="{D42A27DB-BD31-4B8C-83A1-F6EECF244321}">
                <p14:modId xmlns:p14="http://schemas.microsoft.com/office/powerpoint/2010/main" val="376378983"/>
              </p:ext>
            </p:extLst>
          </p:nvPr>
        </p:nvGraphicFramePr>
        <p:xfrm>
          <a:off x="2911717" y="2689000"/>
          <a:ext cx="8454100" cy="3408864"/>
        </p:xfrm>
        <a:graphic>
          <a:graphicData uri="http://schemas.openxmlformats.org/drawingml/2006/table">
            <a:tbl>
              <a:tblPr firstRow="1" firstCol="1" bandRow="1">
                <a:noFill/>
              </a:tblPr>
              <a:tblGrid>
                <a:gridCol w="5034000">
                  <a:extLst>
                    <a:ext uri="{9D8B030D-6E8A-4147-A177-3AD203B41FA5}">
                      <a16:colId xmlns:a16="http://schemas.microsoft.com/office/drawing/2014/main" val="20000"/>
                    </a:ext>
                  </a:extLst>
                </a:gridCol>
                <a:gridCol w="3420100">
                  <a:extLst>
                    <a:ext uri="{9D8B030D-6E8A-4147-A177-3AD203B41FA5}">
                      <a16:colId xmlns:a16="http://schemas.microsoft.com/office/drawing/2014/main" val="20001"/>
                    </a:ext>
                  </a:extLst>
                </a:gridCol>
              </a:tblGrid>
              <a:tr h="603750">
                <a:tc>
                  <a:txBody>
                    <a:bodyPr/>
                    <a:lstStyle/>
                    <a:p>
                      <a:pPr marL="1203325" marR="1208405" lvl="0" indent="0" algn="ctr" rtl="0">
                        <a:spcBef>
                          <a:spcPts val="0"/>
                        </a:spcBef>
                        <a:spcAft>
                          <a:spcPts val="0"/>
                        </a:spcAft>
                        <a:buNone/>
                      </a:pPr>
                      <a:r>
                        <a:rPr lang="en-US" sz="2000" u="none" strike="noStrike" cap="none" dirty="0">
                          <a:solidFill>
                            <a:srgbClr val="7030A0"/>
                          </a:solidFill>
                        </a:rPr>
                        <a:t>Quantitative data</a:t>
                      </a:r>
                      <a:endParaRPr sz="2000" u="none" strike="noStrike" cap="none" dirty="0">
                        <a:solidFill>
                          <a:srgbClr val="7030A0"/>
                        </a:solidFill>
                      </a:endParaRPr>
                    </a:p>
                  </a:txBody>
                  <a:tcPr marL="0" marR="0" marT="0" marB="0"/>
                </a:tc>
                <a:tc>
                  <a:txBody>
                    <a:bodyPr/>
                    <a:lstStyle/>
                    <a:p>
                      <a:pPr marL="706120" marR="0" lvl="0" indent="0" algn="l" rtl="0">
                        <a:spcBef>
                          <a:spcPts val="0"/>
                        </a:spcBef>
                        <a:spcAft>
                          <a:spcPts val="0"/>
                        </a:spcAft>
                        <a:buNone/>
                      </a:pPr>
                      <a:r>
                        <a:rPr lang="en-US" sz="2000" u="none" strike="noStrike" cap="none">
                          <a:solidFill>
                            <a:srgbClr val="66FF33"/>
                          </a:solidFill>
                        </a:rPr>
                        <a:t>Qualitative data</a:t>
                      </a:r>
                      <a:endParaRPr sz="2000" u="none" strike="noStrike" cap="none">
                        <a:solidFill>
                          <a:srgbClr val="66FF33"/>
                        </a:solidFill>
                      </a:endParaRPr>
                    </a:p>
                  </a:txBody>
                  <a:tcPr marL="0" marR="0" marT="0" marB="0"/>
                </a:tc>
                <a:extLst>
                  <a:ext uri="{0D108BD9-81ED-4DB2-BD59-A6C34878D82A}">
                    <a16:rowId xmlns:a16="http://schemas.microsoft.com/office/drawing/2014/main" val="10000"/>
                  </a:ext>
                </a:extLst>
              </a:tr>
              <a:tr h="1899489">
                <a:tc>
                  <a:txBody>
                    <a:bodyPr/>
                    <a:lstStyle/>
                    <a:p>
                      <a:pPr marL="342900" marR="0" lvl="0" indent="-342900" algn="l" rtl="0">
                        <a:spcBef>
                          <a:spcPts val="0"/>
                        </a:spcBef>
                        <a:spcAft>
                          <a:spcPts val="0"/>
                        </a:spcAft>
                        <a:buClr>
                          <a:schemeClr val="dk1"/>
                        </a:buClr>
                        <a:buSzPts val="1000"/>
                        <a:buFont typeface="Tahoma"/>
                        <a:buChar char="•"/>
                      </a:pPr>
                      <a:r>
                        <a:rPr lang="en-US" sz="1600" b="1" u="none" strike="noStrike" cap="none" dirty="0"/>
                        <a:t>Browse data tables after sorting</a:t>
                      </a:r>
                      <a:endParaRPr sz="1600" b="1" u="none" strike="noStrike" cap="none" dirty="0"/>
                    </a:p>
                    <a:p>
                      <a:pPr marL="342900" marR="0" lvl="0" indent="-342900" algn="l" rtl="0">
                        <a:spcBef>
                          <a:spcPts val="135"/>
                        </a:spcBef>
                        <a:spcAft>
                          <a:spcPts val="0"/>
                        </a:spcAft>
                        <a:buClr>
                          <a:schemeClr val="dk1"/>
                        </a:buClr>
                        <a:buSzPts val="1000"/>
                        <a:buFont typeface="Tahoma"/>
                        <a:buChar char="•"/>
                      </a:pPr>
                      <a:r>
                        <a:rPr lang="en-US" sz="1600" b="1" u="none" strike="noStrike" cap="none" dirty="0"/>
                        <a:t>Calculate summary statistics</a:t>
                      </a:r>
                      <a:endParaRPr sz="1600" b="1" u="none" strike="noStrike" cap="none" dirty="0"/>
                    </a:p>
                    <a:p>
                      <a:pPr marL="342900" marR="0" lvl="0" indent="-342900" algn="l" rtl="0">
                        <a:spcBef>
                          <a:spcPts val="135"/>
                        </a:spcBef>
                        <a:spcAft>
                          <a:spcPts val="0"/>
                        </a:spcAft>
                        <a:buClr>
                          <a:schemeClr val="dk1"/>
                        </a:buClr>
                        <a:buSzPts val="1000"/>
                        <a:buFont typeface="Tahoma"/>
                        <a:buChar char="•"/>
                      </a:pPr>
                      <a:r>
                        <a:rPr lang="en-US" sz="1600" b="1" u="none" strike="noStrike" cap="none" dirty="0"/>
                        <a:t>When time allows, validate data entry</a:t>
                      </a:r>
                      <a:endParaRPr sz="1600" b="1" u="none" strike="noStrike" cap="none" dirty="0"/>
                    </a:p>
                    <a:p>
                      <a:pPr marL="342900" marR="0" lvl="0" indent="-342900" algn="l" rtl="0">
                        <a:spcBef>
                          <a:spcPts val="135"/>
                        </a:spcBef>
                        <a:spcAft>
                          <a:spcPts val="0"/>
                        </a:spcAft>
                        <a:buClr>
                          <a:schemeClr val="dk1"/>
                        </a:buClr>
                        <a:buSzPts val="1000"/>
                        <a:buFont typeface="Tahoma"/>
                        <a:buChar char="•"/>
                      </a:pPr>
                      <a:r>
                        <a:rPr lang="en-US" sz="1600" b="1" u="none" strike="noStrike" cap="none" dirty="0"/>
                        <a:t>Create frequency distributions and cross-tabulations</a:t>
                      </a:r>
                      <a:endParaRPr sz="1600" b="1" u="none" strike="noStrike" cap="none" dirty="0"/>
                    </a:p>
                    <a:p>
                      <a:pPr marL="342900" marR="193040" lvl="0" indent="-342900" algn="l" rtl="0">
                        <a:spcBef>
                          <a:spcPts val="135"/>
                        </a:spcBef>
                        <a:spcAft>
                          <a:spcPts val="0"/>
                        </a:spcAft>
                        <a:buClr>
                          <a:schemeClr val="dk1"/>
                        </a:buClr>
                        <a:buSzPts val="1000"/>
                        <a:buFont typeface="Tahoma"/>
                        <a:buChar char="•"/>
                      </a:pPr>
                      <a:r>
                        <a:rPr lang="en-US" sz="1600" b="1" u="none" strike="noStrike" cap="none" dirty="0"/>
                        <a:t>Graphically explore data distributions using box plots, histograms and scatter plots with the help of visual analysis software.</a:t>
                      </a:r>
                      <a:endParaRPr sz="1600" b="1" u="none" strike="noStrike" cap="none" dirty="0"/>
                    </a:p>
                  </a:txBody>
                  <a:tcPr marL="0" marR="0" marT="0" marB="0"/>
                </a:tc>
                <a:tc>
                  <a:txBody>
                    <a:bodyPr/>
                    <a:lstStyle/>
                    <a:p>
                      <a:pPr marL="342900" marR="0" lvl="0" indent="-342900" algn="l" rtl="0">
                        <a:spcBef>
                          <a:spcPts val="0"/>
                        </a:spcBef>
                        <a:spcAft>
                          <a:spcPts val="0"/>
                        </a:spcAft>
                        <a:buClr>
                          <a:schemeClr val="dk1"/>
                        </a:buClr>
                        <a:buSzPts val="1000"/>
                        <a:buFont typeface="Tahoma"/>
                        <a:buChar char="•"/>
                      </a:pPr>
                      <a:r>
                        <a:rPr lang="en-US" sz="1600" b="1" u="none" strike="noStrike" cap="none" dirty="0"/>
                        <a:t>Check for spelling errors</a:t>
                      </a:r>
                      <a:endParaRPr sz="1600" b="1" u="none" strike="noStrike" cap="none" dirty="0"/>
                    </a:p>
                    <a:p>
                      <a:pPr marL="342900" marR="282575" lvl="0" indent="-342900" algn="l" rtl="0">
                        <a:spcBef>
                          <a:spcPts val="135"/>
                        </a:spcBef>
                        <a:spcAft>
                          <a:spcPts val="0"/>
                        </a:spcAft>
                        <a:buClr>
                          <a:schemeClr val="dk1"/>
                        </a:buClr>
                        <a:buSzPts val="1000"/>
                        <a:buFont typeface="Tahoma"/>
                        <a:buChar char="•"/>
                      </a:pPr>
                      <a:r>
                        <a:rPr lang="en-US" sz="1600" b="1" u="none" strike="noStrike" cap="none" dirty="0"/>
                        <a:t>Compare data with assumptions or criteria</a:t>
                      </a:r>
                      <a:endParaRPr sz="1600" b="1" u="none" strike="noStrike" cap="none" dirty="0"/>
                    </a:p>
                    <a:p>
                      <a:pPr marL="342900" marR="0" lvl="0" indent="-342900" algn="l" rtl="0">
                        <a:spcBef>
                          <a:spcPts val="130"/>
                        </a:spcBef>
                        <a:spcAft>
                          <a:spcPts val="0"/>
                        </a:spcAft>
                        <a:buClr>
                          <a:schemeClr val="dk1"/>
                        </a:buClr>
                        <a:buSzPts val="1000"/>
                        <a:buFont typeface="Tahoma"/>
                        <a:buChar char="•"/>
                      </a:pPr>
                      <a:r>
                        <a:rPr lang="en-US" sz="1600" b="1" u="none" strike="noStrike" cap="none" dirty="0"/>
                        <a:t>Take counts of words and phrases</a:t>
                      </a:r>
                      <a:endParaRPr sz="1600" b="1" u="none" strike="noStrike" cap="none" dirty="0"/>
                    </a:p>
                    <a:p>
                      <a:pPr marL="342900" marR="318770" lvl="0" indent="-342900" algn="l" rtl="0">
                        <a:spcBef>
                          <a:spcPts val="135"/>
                        </a:spcBef>
                        <a:spcAft>
                          <a:spcPts val="0"/>
                        </a:spcAft>
                        <a:buClr>
                          <a:schemeClr val="dk1"/>
                        </a:buClr>
                        <a:buSzPts val="1000"/>
                        <a:buFont typeface="Tahoma"/>
                        <a:buChar char="•"/>
                      </a:pPr>
                      <a:r>
                        <a:rPr lang="en-US" sz="1600" b="1" u="none" strike="noStrike" cap="none" dirty="0"/>
                        <a:t>Create frequency distributions and cross-tabulations.</a:t>
                      </a:r>
                      <a:endParaRPr sz="1600" b="1" u="none" strike="noStrike" cap="none" dirty="0"/>
                    </a:p>
                  </a:txBody>
                  <a:tcPr marL="0" marR="0" marT="0" marB="0"/>
                </a:tc>
                <a:extLst>
                  <a:ext uri="{0D108BD9-81ED-4DB2-BD59-A6C34878D82A}">
                    <a16:rowId xmlns:a16="http://schemas.microsoft.com/office/drawing/2014/main" val="10001"/>
                  </a:ext>
                </a:extLst>
              </a:tr>
              <a:tr h="905625">
                <a:tc gridSpan="2">
                  <a:txBody>
                    <a:bodyPr/>
                    <a:lstStyle/>
                    <a:p>
                      <a:pPr marL="101600" marR="0" lvl="0" indent="0" algn="ctr" rtl="0">
                        <a:spcBef>
                          <a:spcPts val="0"/>
                        </a:spcBef>
                        <a:spcAft>
                          <a:spcPts val="0"/>
                        </a:spcAft>
                        <a:buNone/>
                      </a:pPr>
                      <a:r>
                        <a:rPr lang="en-US" sz="1600" b="1" u="none" strike="noStrike" cap="none" dirty="0"/>
                        <a:t>Depending on the number of data collection tools used and amount of data collected, data entry agents may need to be recruited and trained to do the data entry (and data clean-up).</a:t>
                      </a:r>
                      <a:endParaRPr sz="1600" b="1" u="none" strike="noStrike" cap="none" dirty="0"/>
                    </a:p>
                  </a:txBody>
                  <a:tcPr marL="0" marR="0" marT="0" marB="0"/>
                </a:tc>
                <a:tc hMerge="1">
                  <a:txBody>
                    <a:bodyPr/>
                    <a:lstStyle/>
                    <a:p>
                      <a:endParaRPr lang="en-US"/>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22695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47373" y="3825154"/>
            <a:ext cx="2591670" cy="2667532"/>
          </a:xfrm>
          <a:prstGeom prst="rect">
            <a:avLst/>
          </a:prstGeom>
          <a:noFill/>
          <a:ln>
            <a:noFill/>
          </a:ln>
        </p:spPr>
      </p:pic>
      <p:sp>
        <p:nvSpPr>
          <p:cNvPr id="2" name="Rectangle 1"/>
          <p:cNvSpPr/>
          <p:nvPr/>
        </p:nvSpPr>
        <p:spPr>
          <a:xfrm>
            <a:off x="2661621" y="2106870"/>
            <a:ext cx="8494897" cy="4278094"/>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Diagnosis</a:t>
            </a:r>
          </a:p>
          <a:p>
            <a:pPr marL="285750" lvl="0" indent="-285750">
              <a:buClr>
                <a:schemeClr val="dk1"/>
              </a:buClr>
              <a:buSzPts val="2000"/>
              <a:buFont typeface="Wingdings" panose="05000000000000000000" pitchFamily="2" charset="2"/>
              <a:buChar char="ü"/>
            </a:pPr>
            <a:r>
              <a:rPr lang="en-US" b="1" dirty="0" smtClean="0">
                <a:solidFill>
                  <a:schemeClr val="dk1"/>
                </a:solidFill>
                <a:latin typeface="Times New Roman"/>
                <a:ea typeface="Times New Roman"/>
                <a:cs typeface="Times New Roman"/>
                <a:sym typeface="Times New Roman"/>
              </a:rPr>
              <a:t>Once </a:t>
            </a:r>
            <a:r>
              <a:rPr lang="en-US" b="1" dirty="0">
                <a:solidFill>
                  <a:schemeClr val="dk1"/>
                </a:solidFill>
                <a:latin typeface="Times New Roman"/>
                <a:ea typeface="Times New Roman"/>
                <a:cs typeface="Times New Roman"/>
                <a:sym typeface="Times New Roman"/>
              </a:rPr>
              <a:t>the suspect data has been identified, the next step is to review all the respondent’s answers to determine if the data makes sense given the context in which it was collected. Following this review, there are several possible diagnoses for each suspect data point identified:</a:t>
            </a:r>
          </a:p>
          <a:p>
            <a:pPr lvl="0"/>
            <a:r>
              <a:rPr lang="en-US" b="1" dirty="0">
                <a:solidFill>
                  <a:schemeClr val="dk1"/>
                </a:solidFill>
                <a:latin typeface="Times New Roman"/>
                <a:ea typeface="Times New Roman"/>
                <a:cs typeface="Times New Roman"/>
                <a:sym typeface="Times New Roman"/>
              </a:rPr>
              <a:t> </a:t>
            </a:r>
          </a:p>
          <a:p>
            <a:pPr marL="1714500" lvl="3" indent="-342900">
              <a:buClr>
                <a:srgbClr val="996633"/>
              </a:buClr>
              <a:buSzPts val="2000"/>
              <a:buFont typeface="Noto Sans Symbols"/>
              <a:buChar char="❖"/>
            </a:pPr>
            <a:r>
              <a:rPr lang="en-US" b="1" dirty="0">
                <a:solidFill>
                  <a:srgbClr val="996633"/>
                </a:solidFill>
                <a:latin typeface="Times New Roman"/>
                <a:ea typeface="Times New Roman"/>
                <a:cs typeface="Times New Roman"/>
                <a:sym typeface="Times New Roman"/>
              </a:rPr>
              <a:t>The data point is missing. Missing data can be a result of omitted answers by the respondents (no response), questions that are skipped over by the enumerator (erroneous entry or skip pattern) or the data entry agents, or there are dropouts (for longitudinal research).</a:t>
            </a:r>
          </a:p>
          <a:p>
            <a:pPr marL="1714500" lvl="3" indent="-342900">
              <a:buClr>
                <a:srgbClr val="996633"/>
              </a:buClr>
              <a:buSzPts val="2000"/>
              <a:buFont typeface="Noto Sans Symbols"/>
              <a:buChar char="❖"/>
            </a:pPr>
            <a:r>
              <a:rPr lang="en-US" b="1" dirty="0">
                <a:solidFill>
                  <a:srgbClr val="996633"/>
                </a:solidFill>
                <a:latin typeface="Times New Roman"/>
                <a:ea typeface="Times New Roman"/>
                <a:cs typeface="Times New Roman"/>
                <a:sym typeface="Times New Roman"/>
              </a:rPr>
              <a:t>The data point is a true extreme value. True extreme values are answers that seem high but can be justified by other answers.</a:t>
            </a:r>
          </a:p>
          <a:p>
            <a:pPr marL="1714500" lvl="3" indent="-342900">
              <a:buClr>
                <a:srgbClr val="996633"/>
              </a:buClr>
              <a:buSzPts val="2000"/>
              <a:buFont typeface="Noto Sans Symbols"/>
              <a:buChar char="❖"/>
            </a:pPr>
            <a:r>
              <a:rPr lang="en-US" b="1" dirty="0">
                <a:solidFill>
                  <a:srgbClr val="996633"/>
                </a:solidFill>
                <a:latin typeface="Times New Roman"/>
                <a:ea typeface="Times New Roman"/>
                <a:cs typeface="Times New Roman"/>
                <a:sym typeface="Times New Roman"/>
              </a:rPr>
              <a:t>The data point is a true normal value. True normal values are valid answers.</a:t>
            </a:r>
          </a:p>
        </p:txBody>
      </p:sp>
    </p:spTree>
    <p:extLst>
      <p:ext uri="{BB962C8B-B14F-4D97-AF65-F5344CB8AC3E}">
        <p14:creationId xmlns:p14="http://schemas.microsoft.com/office/powerpoint/2010/main" val="184332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794398"/>
            <a:ext cx="2591670" cy="2667532"/>
          </a:xfrm>
          <a:prstGeom prst="rect">
            <a:avLst/>
          </a:prstGeom>
          <a:noFill/>
          <a:ln>
            <a:noFill/>
          </a:ln>
        </p:spPr>
      </p:pic>
      <p:sp>
        <p:nvSpPr>
          <p:cNvPr id="2" name="Rectangle 1"/>
          <p:cNvSpPr/>
          <p:nvPr/>
        </p:nvSpPr>
        <p:spPr>
          <a:xfrm>
            <a:off x="2122564" y="2076050"/>
            <a:ext cx="9032670" cy="4278094"/>
          </a:xfrm>
          <a:prstGeom prst="rect">
            <a:avLst/>
          </a:prstGeom>
        </p:spPr>
        <p:txBody>
          <a:bodyPr wrap="square">
            <a:spAutoFit/>
          </a:bodyPr>
          <a:lstStyle/>
          <a:p>
            <a:pPr lvl="0" algn="ctr"/>
            <a:r>
              <a:rPr lang="en-US" sz="2000" b="1" dirty="0">
                <a:solidFill>
                  <a:schemeClr val="accent2"/>
                </a:solidFill>
                <a:latin typeface="Times New Roman"/>
                <a:ea typeface="Times New Roman"/>
                <a:cs typeface="Times New Roman"/>
                <a:sym typeface="Times New Roman"/>
              </a:rPr>
              <a:t>Treatment</a:t>
            </a:r>
          </a:p>
          <a:p>
            <a:pPr marL="342900" lvl="0" indent="-342900">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Once the problematic observations have been identified, these need to be treated before the data can be </a:t>
            </a:r>
            <a:r>
              <a:rPr lang="en-US" b="1" dirty="0" err="1">
                <a:solidFill>
                  <a:schemeClr val="dk1"/>
                </a:solidFill>
                <a:latin typeface="Times New Roman"/>
                <a:ea typeface="Times New Roman"/>
                <a:cs typeface="Times New Roman"/>
                <a:sym typeface="Times New Roman"/>
              </a:rPr>
              <a:t>analysed</a:t>
            </a:r>
            <a:r>
              <a:rPr lang="en-US" b="1" dirty="0">
                <a:solidFill>
                  <a:schemeClr val="dk1"/>
                </a:solidFill>
                <a:latin typeface="Times New Roman"/>
                <a:ea typeface="Times New Roman"/>
                <a:cs typeface="Times New Roman"/>
                <a:sym typeface="Times New Roman"/>
              </a:rPr>
              <a:t>. The following are some of the key approaches to dealing with data errors:</a:t>
            </a:r>
          </a:p>
          <a:p>
            <a:pPr lvl="0"/>
            <a:r>
              <a:rPr lang="en-US" b="1" dirty="0">
                <a:solidFill>
                  <a:schemeClr val="dk1"/>
                </a:solidFill>
                <a:latin typeface="Times New Roman"/>
                <a:ea typeface="Times New Roman"/>
                <a:cs typeface="Times New Roman"/>
                <a:sym typeface="Times New Roman"/>
              </a:rPr>
              <a:t> </a:t>
            </a:r>
          </a:p>
          <a:p>
            <a:pPr marL="1714500" lvl="3" indent="-342900">
              <a:buClr>
                <a:srgbClr val="660066"/>
              </a:buClr>
              <a:buSzPts val="2000"/>
              <a:buFont typeface="Noto Sans Symbols"/>
              <a:buChar char="❖"/>
            </a:pPr>
            <a:r>
              <a:rPr lang="en-US" b="1" u="sng" dirty="0">
                <a:solidFill>
                  <a:srgbClr val="660066"/>
                </a:solidFill>
                <a:latin typeface="Times New Roman"/>
                <a:ea typeface="Times New Roman"/>
                <a:cs typeface="Times New Roman"/>
                <a:sym typeface="Times New Roman"/>
              </a:rPr>
              <a:t>Leave the data unchanged</a:t>
            </a:r>
            <a:r>
              <a:rPr lang="en-US" b="1" dirty="0">
                <a:solidFill>
                  <a:srgbClr val="996633"/>
                </a:solidFill>
                <a:latin typeface="Times New Roman"/>
                <a:ea typeface="Times New Roman"/>
                <a:cs typeface="Times New Roman"/>
                <a:sym typeface="Times New Roman"/>
              </a:rPr>
              <a:t>. This approach is the most conservative as it entails accepting the erroneous data as valid response(s) and making no </a:t>
            </a:r>
            <a:r>
              <a:rPr lang="en-US" b="1" dirty="0" err="1">
                <a:solidFill>
                  <a:srgbClr val="996633"/>
                </a:solidFill>
                <a:latin typeface="Times New Roman"/>
                <a:ea typeface="Times New Roman"/>
                <a:cs typeface="Times New Roman"/>
                <a:sym typeface="Times New Roman"/>
              </a:rPr>
              <a:t>changes.For</a:t>
            </a:r>
            <a:r>
              <a:rPr lang="en-US" b="1" dirty="0">
                <a:solidFill>
                  <a:srgbClr val="996633"/>
                </a:solidFill>
                <a:latin typeface="Times New Roman"/>
                <a:ea typeface="Times New Roman"/>
                <a:cs typeface="Times New Roman"/>
                <a:sym typeface="Times New Roman"/>
              </a:rPr>
              <a:t> large-n studies, leaving one erroneous response may not affect the analysis. However, for small-n studies, the decision of leaving the data unchanged may be more problematic.</a:t>
            </a:r>
          </a:p>
          <a:p>
            <a:pPr marL="1714500" lvl="3" indent="-342900">
              <a:buClr>
                <a:srgbClr val="660066"/>
              </a:buClr>
              <a:buSzPts val="2000"/>
              <a:buFont typeface="Noto Sans Symbols"/>
              <a:buChar char="❖"/>
            </a:pPr>
            <a:r>
              <a:rPr lang="en-US" b="1" u="sng" dirty="0">
                <a:solidFill>
                  <a:srgbClr val="660066"/>
                </a:solidFill>
                <a:latin typeface="Times New Roman"/>
                <a:ea typeface="Times New Roman"/>
                <a:cs typeface="Times New Roman"/>
                <a:sym typeface="Times New Roman"/>
              </a:rPr>
              <a:t>Correct the data</a:t>
            </a:r>
            <a:r>
              <a:rPr lang="en-US" b="1" dirty="0">
                <a:solidFill>
                  <a:srgbClr val="996633"/>
                </a:solidFill>
                <a:latin typeface="Times New Roman"/>
                <a:ea typeface="Times New Roman"/>
                <a:cs typeface="Times New Roman"/>
                <a:sym typeface="Times New Roman"/>
              </a:rPr>
              <a:t>, however without modification of the intention of or meaning given by the respondent.</a:t>
            </a:r>
          </a:p>
          <a:p>
            <a:pPr marL="1714500" lvl="3" indent="-342900">
              <a:buClr>
                <a:srgbClr val="660066"/>
              </a:buClr>
              <a:buSzPts val="2000"/>
              <a:buFont typeface="Noto Sans Symbols"/>
              <a:buChar char="❖"/>
            </a:pPr>
            <a:r>
              <a:rPr lang="en-US" b="1" u="sng" dirty="0">
                <a:solidFill>
                  <a:srgbClr val="660066"/>
                </a:solidFill>
                <a:latin typeface="Times New Roman"/>
                <a:ea typeface="Times New Roman"/>
                <a:cs typeface="Times New Roman"/>
                <a:sym typeface="Times New Roman"/>
              </a:rPr>
              <a:t>Delete the data. </a:t>
            </a:r>
            <a:r>
              <a:rPr lang="en-US" b="1" dirty="0">
                <a:solidFill>
                  <a:srgbClr val="996633"/>
                </a:solidFill>
                <a:latin typeface="Times New Roman"/>
                <a:ea typeface="Times New Roman"/>
                <a:cs typeface="Times New Roman"/>
                <a:sym typeface="Times New Roman"/>
              </a:rPr>
              <a:t>It is important to remember that leaving out data can make it seem as if the data is being “cherry-picked” to obtain the desired results</a:t>
            </a:r>
          </a:p>
        </p:txBody>
      </p:sp>
    </p:spTree>
    <p:extLst>
      <p:ext uri="{BB962C8B-B14F-4D97-AF65-F5344CB8AC3E}">
        <p14:creationId xmlns:p14="http://schemas.microsoft.com/office/powerpoint/2010/main" val="2131751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631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3184583"/>
            <a:ext cx="2591670" cy="2667532"/>
          </a:xfrm>
          <a:prstGeom prst="rect">
            <a:avLst/>
          </a:prstGeom>
          <a:noFill/>
          <a:ln>
            <a:noFill/>
          </a:ln>
        </p:spPr>
      </p:pic>
      <p:sp>
        <p:nvSpPr>
          <p:cNvPr id="2" name="Rectangle 1"/>
          <p:cNvSpPr/>
          <p:nvPr/>
        </p:nvSpPr>
        <p:spPr>
          <a:xfrm>
            <a:off x="2947767" y="2068862"/>
            <a:ext cx="8382000" cy="3539430"/>
          </a:xfrm>
          <a:prstGeom prst="rect">
            <a:avLst/>
          </a:prstGeom>
        </p:spPr>
        <p:txBody>
          <a:bodyPr wrap="square">
            <a:spAutoFit/>
          </a:bodyPr>
          <a:lstStyle/>
          <a:p>
            <a:pPr lvl="0" algn="ctr"/>
            <a:r>
              <a:rPr lang="en-US" sz="1600" b="1" dirty="0">
                <a:solidFill>
                  <a:srgbClr val="C00000"/>
                </a:solidFill>
                <a:latin typeface="Times New Roman"/>
                <a:ea typeface="Times New Roman"/>
                <a:cs typeface="Times New Roman"/>
                <a:sym typeface="Times New Roman"/>
              </a:rPr>
              <a:t>General decision-making rules</a:t>
            </a:r>
            <a:endParaRPr lang="en-US" sz="1600" dirty="0"/>
          </a:p>
          <a:p>
            <a:pPr lvl="0" algn="ctr"/>
            <a:endParaRPr lang="en-US" sz="1600" b="1" dirty="0">
              <a:solidFill>
                <a:srgbClr val="C00000"/>
              </a:solidFill>
              <a:latin typeface="Times New Roman"/>
              <a:ea typeface="Times New Roman"/>
              <a:cs typeface="Times New Roman"/>
              <a:sym typeface="Times New Roman"/>
            </a:endParaRP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If the person doing the data entry has entered values different from the ones in the survey, the value should be changed to what was recorded in the survey form.</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When variable values do not make sense and there is no data entry error nor notes to determine where the error comes from, the value should be left as it is. Any changes will bias the data.</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When blank cases are present for questions that required an answer, or if erroneous values cannot be corrected, these may be deleted from the data file.</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When there are still suspect and true extreme values after the diagnostic phase, it is necessary to next examine the influence of these data points, both individually and as a group, on the results before deciding whether or not to leave the data unchanged.</a:t>
            </a:r>
          </a:p>
          <a:p>
            <a:pPr marL="342900" lvl="0" indent="-34290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Any data points taken out of the data set should be reported as “excluded from analysis” in the methodology chapter of the final report</a:t>
            </a:r>
            <a:endParaRPr lang="en-US" sz="1600" dirty="0"/>
          </a:p>
        </p:txBody>
      </p:sp>
    </p:spTree>
    <p:extLst>
      <p:ext uri="{BB962C8B-B14F-4D97-AF65-F5344CB8AC3E}">
        <p14:creationId xmlns:p14="http://schemas.microsoft.com/office/powerpoint/2010/main" val="1136346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102" y="2053297"/>
            <a:ext cx="10812720" cy="3269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59772" y="2836220"/>
            <a:ext cx="2591670" cy="2667532"/>
          </a:xfrm>
          <a:prstGeom prst="rect">
            <a:avLst/>
          </a:prstGeom>
          <a:noFill/>
          <a:ln>
            <a:noFill/>
          </a:ln>
        </p:spPr>
      </p:pic>
      <p:sp>
        <p:nvSpPr>
          <p:cNvPr id="2" name="Rectangle 1"/>
          <p:cNvSpPr/>
          <p:nvPr/>
        </p:nvSpPr>
        <p:spPr>
          <a:xfrm>
            <a:off x="3016111" y="1752488"/>
            <a:ext cx="8245311" cy="3570208"/>
          </a:xfrm>
          <a:prstGeom prst="rect">
            <a:avLst/>
          </a:prstGeom>
        </p:spPr>
        <p:txBody>
          <a:bodyPr wrap="square">
            <a:spAutoFit/>
          </a:bodyPr>
          <a:lstStyle/>
          <a:p>
            <a:pPr lvl="0"/>
            <a:endParaRPr lang="en-US" sz="1400" b="1" dirty="0">
              <a:solidFill>
                <a:schemeClr val="dk1"/>
              </a:solidFill>
              <a:ea typeface="Calibri"/>
              <a:cs typeface="Calibri"/>
              <a:sym typeface="Calibri"/>
            </a:endParaRPr>
          </a:p>
          <a:p>
            <a:pPr lvl="0" algn="ctr"/>
            <a:r>
              <a:rPr lang="en-US" sz="2000" b="1" dirty="0">
                <a:solidFill>
                  <a:schemeClr val="accent2"/>
                </a:solidFill>
                <a:latin typeface="Times New Roman"/>
                <a:ea typeface="Times New Roman"/>
                <a:cs typeface="Times New Roman"/>
                <a:sym typeface="Times New Roman"/>
              </a:rPr>
              <a:t>Missing data</a:t>
            </a:r>
          </a:p>
          <a:p>
            <a:pPr lvl="0" algn="ctr"/>
            <a:endParaRPr lang="en-US" sz="1600" b="1" dirty="0">
              <a:solidFill>
                <a:srgbClr val="0070C0"/>
              </a:solidFill>
              <a:latin typeface="Times New Roman"/>
              <a:ea typeface="Times New Roman"/>
              <a:cs typeface="Times New Roman"/>
              <a:sym typeface="Times New Roman"/>
            </a:endParaRPr>
          </a:p>
          <a:p>
            <a:pPr marL="285750" lvl="0" indent="-28575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Missing values require attention because they cannot be simply ignored. The first step is to decide which blank cells need to be filled with zeros (because they represent negative observation; for example “no”, “not present” and “option not taken”) and which to leave blank (if using blanks to indicate missing or not applicable). Blank cells can also be replaced with missing value codes; for example, 96 (I don’t know), 97 (refused to answer), 98 (skip question/not applicable) and 99 (blank/missing).</a:t>
            </a:r>
          </a:p>
          <a:p>
            <a:pPr marL="285750" lvl="0" indent="-285750" algn="just">
              <a:buClr>
                <a:schemeClr val="dk1"/>
              </a:buClr>
              <a:buSzPts val="2000"/>
              <a:buFont typeface="Noto Sans Symbols"/>
              <a:buChar char="⮚"/>
            </a:pPr>
            <a:r>
              <a:rPr lang="en-US" sz="1600" b="1" dirty="0">
                <a:solidFill>
                  <a:schemeClr val="dk1"/>
                </a:solidFill>
                <a:latin typeface="Times New Roman"/>
                <a:ea typeface="Times New Roman"/>
                <a:cs typeface="Times New Roman"/>
                <a:sym typeface="Times New Roman"/>
              </a:rPr>
              <a:t>If the proportion of missing or incomplete cases is substantial for a category of cases, this will be a major M&amp;E concern. Once a set of data is known to be missing, it is important to determine whether the missing data are random or whether they vary in a systematic fashion, and also the extent to which the problem exists. Random missing values may occur because the subject inadvertently did not answer some questions.is missing?</a:t>
            </a:r>
            <a:endParaRPr lang="en-US" sz="1400" b="1" dirty="0">
              <a:solidFill>
                <a:schemeClr val="dk1"/>
              </a:solidFill>
              <a:ea typeface="Calibri"/>
              <a:cs typeface="Calibri"/>
              <a:sym typeface="Calibri"/>
            </a:endParaRPr>
          </a:p>
        </p:txBody>
      </p:sp>
    </p:spTree>
    <p:extLst>
      <p:ext uri="{BB962C8B-B14F-4D97-AF65-F5344CB8AC3E}">
        <p14:creationId xmlns:p14="http://schemas.microsoft.com/office/powerpoint/2010/main" val="2025751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3825154"/>
            <a:ext cx="2591670" cy="2667532"/>
          </a:xfrm>
          <a:prstGeom prst="rect">
            <a:avLst/>
          </a:prstGeom>
          <a:noFill/>
          <a:ln>
            <a:noFill/>
          </a:ln>
        </p:spPr>
      </p:pic>
      <p:sp>
        <p:nvSpPr>
          <p:cNvPr id="2" name="Rectangle 1"/>
          <p:cNvSpPr/>
          <p:nvPr/>
        </p:nvSpPr>
        <p:spPr>
          <a:xfrm>
            <a:off x="5303513" y="2119687"/>
            <a:ext cx="3809697" cy="369332"/>
          </a:xfrm>
          <a:prstGeom prst="rect">
            <a:avLst/>
          </a:prstGeom>
        </p:spPr>
        <p:txBody>
          <a:bodyPr wrap="none">
            <a:spAutoFit/>
          </a:bodyPr>
          <a:lstStyle/>
          <a:p>
            <a:pPr lvl="0" algn="ctr"/>
            <a:r>
              <a:rPr lang="en-US" b="1" dirty="0">
                <a:solidFill>
                  <a:schemeClr val="accent2"/>
                </a:solidFill>
                <a:latin typeface="Times New Roman"/>
                <a:ea typeface="Times New Roman"/>
                <a:cs typeface="Times New Roman"/>
                <a:sym typeface="Times New Roman"/>
              </a:rPr>
              <a:t>Recoding and creating new variables</a:t>
            </a:r>
          </a:p>
        </p:txBody>
      </p:sp>
      <p:graphicFrame>
        <p:nvGraphicFramePr>
          <p:cNvPr id="11" name="Google Shape;439;p17"/>
          <p:cNvGraphicFramePr/>
          <p:nvPr>
            <p:extLst>
              <p:ext uri="{D42A27DB-BD31-4B8C-83A1-F6EECF244321}">
                <p14:modId xmlns:p14="http://schemas.microsoft.com/office/powerpoint/2010/main" val="693628032"/>
              </p:ext>
            </p:extLst>
          </p:nvPr>
        </p:nvGraphicFramePr>
        <p:xfrm>
          <a:off x="2981892" y="2563148"/>
          <a:ext cx="8313750" cy="3700890"/>
        </p:xfrm>
        <a:graphic>
          <a:graphicData uri="http://schemas.openxmlformats.org/drawingml/2006/table">
            <a:tbl>
              <a:tblPr firstRow="1" firstCol="1" bandRow="1">
                <a:noFill/>
              </a:tblPr>
              <a:tblGrid>
                <a:gridCol w="8313750">
                  <a:extLst>
                    <a:ext uri="{9D8B030D-6E8A-4147-A177-3AD203B41FA5}">
                      <a16:colId xmlns:a16="http://schemas.microsoft.com/office/drawing/2014/main" val="20000"/>
                    </a:ext>
                  </a:extLst>
                </a:gridCol>
              </a:tblGrid>
              <a:tr h="370950">
                <a:tc>
                  <a:txBody>
                    <a:bodyPr/>
                    <a:lstStyle/>
                    <a:p>
                      <a:pPr marL="1632585" marR="1620520" lvl="0" indent="0" algn="ctr" rtl="0">
                        <a:spcBef>
                          <a:spcPts val="0"/>
                        </a:spcBef>
                        <a:spcAft>
                          <a:spcPts val="0"/>
                        </a:spcAft>
                        <a:buNone/>
                      </a:pPr>
                      <a:r>
                        <a:rPr lang="en-US" sz="1800" b="1" u="none" strike="noStrike" cap="none">
                          <a:solidFill>
                            <a:srgbClr val="660066"/>
                          </a:solidFill>
                        </a:rPr>
                        <a:t>Guidelines for collapsing data</a:t>
                      </a:r>
                      <a:endParaRPr sz="1800" b="1" u="none" strike="noStrike" cap="none">
                        <a:solidFill>
                          <a:srgbClr val="660066"/>
                        </a:solidFill>
                        <a:latin typeface="Tahoma"/>
                        <a:ea typeface="Tahoma"/>
                        <a:cs typeface="Tahoma"/>
                        <a:sym typeface="Tahoma"/>
                      </a:endParaRPr>
                    </a:p>
                  </a:txBody>
                  <a:tcPr marL="0" marR="0" marT="0" marB="0">
                    <a:solidFill>
                      <a:srgbClr val="FEE599"/>
                    </a:solidFill>
                  </a:tcPr>
                </a:tc>
                <a:extLst>
                  <a:ext uri="{0D108BD9-81ED-4DB2-BD59-A6C34878D82A}">
                    <a16:rowId xmlns:a16="http://schemas.microsoft.com/office/drawing/2014/main" val="10000"/>
                  </a:ext>
                </a:extLst>
              </a:tr>
              <a:tr h="2066900">
                <a:tc>
                  <a:txBody>
                    <a:bodyPr/>
                    <a:lstStyle/>
                    <a:p>
                      <a:pPr marL="342900" marR="0" lvl="0" indent="-342900" algn="just" rtl="0">
                        <a:lnSpc>
                          <a:spcPct val="150000"/>
                        </a:lnSpc>
                        <a:spcBef>
                          <a:spcPts val="0"/>
                        </a:spcBef>
                        <a:spcAft>
                          <a:spcPts val="0"/>
                        </a:spcAft>
                        <a:buClr>
                          <a:srgbClr val="660066"/>
                        </a:buClr>
                        <a:buSzPts val="1000"/>
                        <a:buFont typeface="Tahoma"/>
                        <a:buChar char="•"/>
                      </a:pPr>
                      <a:r>
                        <a:rPr lang="en-US" sz="1600" b="1" u="none" strike="noStrike" cap="none" dirty="0">
                          <a:solidFill>
                            <a:srgbClr val="660066"/>
                          </a:solidFill>
                        </a:rPr>
                        <a:t>Ordinal variables need to be collapsed in a way that preserves the order of the categories.</a:t>
                      </a:r>
                      <a:endParaRPr sz="1600" b="1" u="none" strike="noStrike" cap="none" dirty="0">
                        <a:solidFill>
                          <a:srgbClr val="660066"/>
                        </a:solidFill>
                      </a:endParaRPr>
                    </a:p>
                    <a:p>
                      <a:pPr marL="342900" marR="0" lvl="0" indent="-342900" algn="just" rtl="0">
                        <a:lnSpc>
                          <a:spcPct val="150000"/>
                        </a:lnSpc>
                        <a:spcBef>
                          <a:spcPts val="135"/>
                        </a:spcBef>
                        <a:spcAft>
                          <a:spcPts val="0"/>
                        </a:spcAft>
                        <a:buClr>
                          <a:srgbClr val="660066"/>
                        </a:buClr>
                        <a:buSzPts val="1000"/>
                        <a:buFont typeface="Tahoma"/>
                        <a:buChar char="•"/>
                      </a:pPr>
                      <a:r>
                        <a:rPr lang="en-US" sz="1600" b="1" u="none" strike="noStrike" cap="none" dirty="0">
                          <a:solidFill>
                            <a:srgbClr val="660066"/>
                          </a:solidFill>
                        </a:rPr>
                        <a:t>Combine only those categories that go together.</a:t>
                      </a:r>
                      <a:endParaRPr sz="1600" b="1" u="none" strike="noStrike" cap="none" dirty="0">
                        <a:solidFill>
                          <a:srgbClr val="660066"/>
                        </a:solidFill>
                      </a:endParaRPr>
                    </a:p>
                    <a:p>
                      <a:pPr marL="342900" marR="222884" lvl="0" indent="-342900" algn="just" rtl="0">
                        <a:lnSpc>
                          <a:spcPct val="150000"/>
                        </a:lnSpc>
                        <a:spcBef>
                          <a:spcPts val="135"/>
                        </a:spcBef>
                        <a:spcAft>
                          <a:spcPts val="0"/>
                        </a:spcAft>
                        <a:buClr>
                          <a:srgbClr val="660066"/>
                        </a:buClr>
                        <a:buSzPts val="1000"/>
                        <a:buFont typeface="Tahoma"/>
                        <a:buChar char="•"/>
                      </a:pPr>
                      <a:r>
                        <a:rPr lang="en-US" sz="1600" b="1" u="none" strike="noStrike" cap="none" dirty="0">
                          <a:solidFill>
                            <a:srgbClr val="660066"/>
                          </a:solidFill>
                        </a:rPr>
                        <a:t>The way in which categories are collapsed can easily affect the significance level of statistical tests. Categories should be collapsed a priori to avoid the criticism that the data were manipulated to obtain a certain result.</a:t>
                      </a:r>
                      <a:endParaRPr sz="1600" b="1" u="none" strike="noStrike" cap="none" dirty="0">
                        <a:solidFill>
                          <a:srgbClr val="660066"/>
                        </a:solidFill>
                      </a:endParaRPr>
                    </a:p>
                    <a:p>
                      <a:pPr marL="342900" marR="224155" lvl="0" indent="-342900" algn="just" rtl="0">
                        <a:lnSpc>
                          <a:spcPct val="150000"/>
                        </a:lnSpc>
                        <a:spcBef>
                          <a:spcPts val="125"/>
                        </a:spcBef>
                        <a:spcAft>
                          <a:spcPts val="0"/>
                        </a:spcAft>
                        <a:buClr>
                          <a:srgbClr val="660066"/>
                        </a:buClr>
                        <a:buSzPts val="1000"/>
                        <a:buFont typeface="Tahoma"/>
                        <a:buChar char="•"/>
                      </a:pPr>
                      <a:r>
                        <a:rPr lang="en-US" sz="1600" b="1" u="none" strike="noStrike" cap="none" dirty="0">
                          <a:solidFill>
                            <a:srgbClr val="660066"/>
                          </a:solidFill>
                        </a:rPr>
                        <a:t>Do not oversimplify the data. The unnecessary reduction in the number of categories can reduce statistical power and make relationships in the data ambiguous. Generally, any categories that include 10 per cent or more of the data (or 5 cases for very small samples) should be kept intact.</a:t>
                      </a:r>
                      <a:endParaRPr sz="1600" b="1" u="none" strike="noStrike" cap="none" dirty="0">
                        <a:solidFill>
                          <a:srgbClr val="660066"/>
                        </a:solidFill>
                        <a:latin typeface="Tahoma"/>
                        <a:ea typeface="Tahoma"/>
                        <a:cs typeface="Tahoma"/>
                        <a:sym typeface="Tahoma"/>
                      </a:endParaRPr>
                    </a:p>
                  </a:txBody>
                  <a:tcPr marL="0" marR="0" marT="0" marB="0">
                    <a:solidFill>
                      <a:srgbClr val="FEE599"/>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483808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8857" y="3848097"/>
            <a:ext cx="2591670" cy="2667532"/>
          </a:xfrm>
          <a:prstGeom prst="rect">
            <a:avLst/>
          </a:prstGeom>
          <a:noFill/>
          <a:ln>
            <a:noFill/>
          </a:ln>
        </p:spPr>
      </p:pic>
      <p:sp>
        <p:nvSpPr>
          <p:cNvPr id="2" name="Rectangle 1"/>
          <p:cNvSpPr/>
          <p:nvPr/>
        </p:nvSpPr>
        <p:spPr>
          <a:xfrm>
            <a:off x="2853637" y="2006702"/>
            <a:ext cx="8273592" cy="4308872"/>
          </a:xfrm>
          <a:prstGeom prst="rect">
            <a:avLst/>
          </a:prstGeom>
        </p:spPr>
        <p:txBody>
          <a:bodyPr wrap="square">
            <a:spAutoFit/>
          </a:bodyPr>
          <a:lstStyle/>
          <a:p>
            <a:pPr lvl="0" algn="ctr"/>
            <a:r>
              <a:rPr lang="en-US" sz="2400" b="1" dirty="0">
                <a:solidFill>
                  <a:schemeClr val="accent2"/>
                </a:solidFill>
                <a:latin typeface="Times New Roman"/>
                <a:ea typeface="Times New Roman"/>
                <a:cs typeface="Times New Roman"/>
                <a:sym typeface="Times New Roman"/>
              </a:rPr>
              <a:t>Documenting change</a:t>
            </a:r>
          </a:p>
          <a:p>
            <a:pPr lvl="0" algn="ctr"/>
            <a:endParaRPr lang="en-US" sz="1600" b="1" dirty="0">
              <a:solidFill>
                <a:srgbClr val="0070C0"/>
              </a:solidFill>
              <a:latin typeface="Times New Roman"/>
              <a:ea typeface="Times New Roman"/>
              <a:cs typeface="Times New Roman"/>
              <a:sym typeface="Times New Roman"/>
            </a:endParaRPr>
          </a:p>
          <a:p>
            <a:pPr lvl="0"/>
            <a:r>
              <a:rPr lang="en-US" sz="1600" b="1" dirty="0">
                <a:solidFill>
                  <a:schemeClr val="dk1"/>
                </a:solidFill>
                <a:latin typeface="Times New Roman"/>
                <a:ea typeface="Times New Roman"/>
                <a:cs typeface="Times New Roman"/>
                <a:sym typeface="Times New Roman"/>
              </a:rPr>
              <a:t>   </a:t>
            </a:r>
            <a:r>
              <a:rPr lang="en-US" b="1" dirty="0">
                <a:solidFill>
                  <a:schemeClr val="dk1"/>
                </a:solidFill>
                <a:latin typeface="Times New Roman"/>
                <a:ea typeface="Times New Roman"/>
                <a:cs typeface="Times New Roman"/>
                <a:sym typeface="Times New Roman"/>
              </a:rPr>
              <a:t>Two good data management practices are transparency and the proper documentation of all the procedures followed, including the data cleaning process.</a:t>
            </a:r>
          </a:p>
          <a:p>
            <a:pPr lvl="0"/>
            <a:r>
              <a:rPr lang="en-US" b="1" dirty="0">
                <a:solidFill>
                  <a:schemeClr val="dk1"/>
                </a:solidFill>
                <a:latin typeface="Times New Roman"/>
                <a:ea typeface="Times New Roman"/>
                <a:cs typeface="Times New Roman"/>
                <a:sym typeface="Times New Roman"/>
              </a:rPr>
              <a:t> </a:t>
            </a:r>
          </a:p>
          <a:p>
            <a:pPr lvl="0" algn="ctr"/>
            <a:r>
              <a:rPr lang="en-US" b="1" dirty="0">
                <a:solidFill>
                  <a:srgbClr val="660066"/>
                </a:solidFill>
                <a:latin typeface="Times New Roman"/>
                <a:ea typeface="Times New Roman"/>
                <a:cs typeface="Times New Roman"/>
                <a:sym typeface="Times New Roman"/>
              </a:rPr>
              <a:t>Documenting errors, changes and additions is essential to the following:</a:t>
            </a:r>
          </a:p>
          <a:p>
            <a:pPr lvl="0" algn="ctr"/>
            <a:r>
              <a:rPr lang="en-US" b="1" dirty="0">
                <a:solidFill>
                  <a:srgbClr val="660066"/>
                </a:solidFill>
                <a:latin typeface="Times New Roman"/>
                <a:ea typeface="Times New Roman"/>
                <a:cs typeface="Times New Roman"/>
                <a:sym typeface="Times New Roman"/>
              </a:rPr>
              <a:t> </a:t>
            </a:r>
          </a:p>
          <a:p>
            <a:pPr marL="1257300" lvl="2" indent="-342900" algn="ctr">
              <a:buClr>
                <a:srgbClr val="660066"/>
              </a:buClr>
              <a:buSzPts val="2000"/>
              <a:buFont typeface="Noto Sans Symbols"/>
              <a:buChar char="✔"/>
            </a:pPr>
            <a:r>
              <a:rPr lang="en-US" b="1" dirty="0">
                <a:solidFill>
                  <a:srgbClr val="660066"/>
                </a:solidFill>
                <a:latin typeface="Times New Roman"/>
                <a:ea typeface="Times New Roman"/>
                <a:cs typeface="Times New Roman"/>
                <a:sym typeface="Times New Roman"/>
              </a:rPr>
              <a:t>Determining and maintaining data quality;</a:t>
            </a:r>
          </a:p>
          <a:p>
            <a:pPr marL="1714500" lvl="3" indent="-342900" algn="ctr">
              <a:buClr>
                <a:srgbClr val="660066"/>
              </a:buClr>
              <a:buSzPts val="2000"/>
              <a:buFont typeface="Noto Sans Symbols"/>
              <a:buChar char="✔"/>
            </a:pPr>
            <a:r>
              <a:rPr lang="en-US" b="1" dirty="0">
                <a:solidFill>
                  <a:srgbClr val="660066"/>
                </a:solidFill>
                <a:latin typeface="Times New Roman"/>
                <a:ea typeface="Times New Roman"/>
                <a:cs typeface="Times New Roman"/>
                <a:sym typeface="Times New Roman"/>
              </a:rPr>
              <a:t>Avoiding duplication of error checking by different data entry staff;</a:t>
            </a:r>
          </a:p>
          <a:p>
            <a:pPr marL="1714500" lvl="3" indent="-342900" algn="ctr">
              <a:buClr>
                <a:srgbClr val="660066"/>
              </a:buClr>
              <a:buSzPts val="2000"/>
              <a:buFont typeface="Noto Sans Symbols"/>
              <a:buChar char="✔"/>
            </a:pPr>
            <a:r>
              <a:rPr lang="en-US" b="1" dirty="0">
                <a:solidFill>
                  <a:srgbClr val="660066"/>
                </a:solidFill>
                <a:latin typeface="Times New Roman"/>
                <a:ea typeface="Times New Roman"/>
                <a:cs typeface="Times New Roman"/>
                <a:sym typeface="Times New Roman"/>
              </a:rPr>
              <a:t>Knowing what and by whom data quality checks have been carried out;</a:t>
            </a:r>
          </a:p>
          <a:p>
            <a:pPr marL="1714500" lvl="3" indent="-342900" algn="ctr">
              <a:buClr>
                <a:srgbClr val="660066"/>
              </a:buClr>
              <a:buSzPts val="2000"/>
              <a:buFont typeface="Noto Sans Symbols"/>
              <a:buChar char="✔"/>
            </a:pPr>
            <a:r>
              <a:rPr lang="en-US" b="1" dirty="0">
                <a:solidFill>
                  <a:srgbClr val="660066"/>
                </a:solidFill>
                <a:latin typeface="Times New Roman"/>
                <a:ea typeface="Times New Roman"/>
                <a:cs typeface="Times New Roman"/>
                <a:sym typeface="Times New Roman"/>
              </a:rPr>
              <a:t>Recovering data cleaning errors;</a:t>
            </a:r>
          </a:p>
          <a:p>
            <a:pPr marL="1714500" lvl="3" indent="-342900" algn="ctr">
              <a:buClr>
                <a:srgbClr val="660066"/>
              </a:buClr>
              <a:buSzPts val="2000"/>
              <a:buFont typeface="Noto Sans Symbols"/>
              <a:buChar char="✔"/>
            </a:pPr>
            <a:r>
              <a:rPr lang="en-US" b="1" dirty="0">
                <a:solidFill>
                  <a:srgbClr val="660066"/>
                </a:solidFill>
                <a:latin typeface="Times New Roman"/>
                <a:ea typeface="Times New Roman"/>
                <a:cs typeface="Times New Roman"/>
                <a:sym typeface="Times New Roman"/>
              </a:rPr>
              <a:t>Informing data users of the changes made to the last version of the data accessed.</a:t>
            </a:r>
          </a:p>
        </p:txBody>
      </p:sp>
    </p:spTree>
    <p:extLst>
      <p:ext uri="{BB962C8B-B14F-4D97-AF65-F5344CB8AC3E}">
        <p14:creationId xmlns:p14="http://schemas.microsoft.com/office/powerpoint/2010/main" val="1777130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125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3291476"/>
            <a:ext cx="2591670" cy="2667532"/>
          </a:xfrm>
          <a:prstGeom prst="rect">
            <a:avLst/>
          </a:prstGeom>
          <a:noFill/>
          <a:ln>
            <a:noFill/>
          </a:ln>
        </p:spPr>
      </p:pic>
      <p:sp>
        <p:nvSpPr>
          <p:cNvPr id="2" name="Rectangle 1"/>
          <p:cNvSpPr/>
          <p:nvPr/>
        </p:nvSpPr>
        <p:spPr>
          <a:xfrm>
            <a:off x="3184924" y="2029645"/>
            <a:ext cx="7611018" cy="3739485"/>
          </a:xfrm>
          <a:prstGeom prst="rect">
            <a:avLst/>
          </a:prstGeom>
        </p:spPr>
        <p:txBody>
          <a:bodyPr wrap="square">
            <a:spAutoFit/>
          </a:bodyPr>
          <a:lstStyle/>
          <a:p>
            <a:pPr marL="0" lvl="1" algn="ctr"/>
            <a:r>
              <a:rPr lang="en-US" sz="2400" b="1" dirty="0">
                <a:solidFill>
                  <a:schemeClr val="accent2"/>
                </a:solidFill>
                <a:latin typeface="Times New Roman"/>
                <a:ea typeface="Times New Roman"/>
                <a:cs typeface="Times New Roman"/>
                <a:sym typeface="Times New Roman"/>
              </a:rPr>
              <a:t>Analyzing data</a:t>
            </a:r>
            <a:endParaRPr lang="en-US" sz="1600" dirty="0"/>
          </a:p>
          <a:p>
            <a:pPr marL="0" lvl="1" algn="ctr"/>
            <a:endParaRPr lang="en-US" sz="2400" b="1" dirty="0">
              <a:solidFill>
                <a:schemeClr val="accent2"/>
              </a:solidFill>
              <a:latin typeface="Times New Roman"/>
              <a:ea typeface="Times New Roman"/>
              <a:cs typeface="Times New Roman"/>
              <a:sym typeface="Times New Roman"/>
            </a:endParaRPr>
          </a:p>
          <a:p>
            <a:pPr marL="342900" lvl="1" indent="-342900" algn="just">
              <a:lnSpc>
                <a:spcPct val="150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Once the data has been collected and cleaned, these are ready to be </a:t>
            </a:r>
            <a:r>
              <a:rPr lang="en-US" b="1" dirty="0" err="1">
                <a:solidFill>
                  <a:schemeClr val="dk1"/>
                </a:solidFill>
                <a:latin typeface="Times New Roman"/>
                <a:ea typeface="Times New Roman"/>
                <a:cs typeface="Times New Roman"/>
                <a:sym typeface="Times New Roman"/>
              </a:rPr>
              <a:t>analysed</a:t>
            </a:r>
            <a:r>
              <a:rPr lang="en-US" b="1" dirty="0">
                <a:solidFill>
                  <a:schemeClr val="dk1"/>
                </a:solidFill>
                <a:latin typeface="Times New Roman"/>
                <a:ea typeface="Times New Roman"/>
                <a:cs typeface="Times New Roman"/>
                <a:sym typeface="Times New Roman"/>
              </a:rPr>
              <a:t>. Data analysis makes it possible to assess whether, how and why the intervention being monitored and/or evaluated is on track towards achieving, or has achieved, the established objectives. This part of the chapter will discuss and provide examples of how to </a:t>
            </a:r>
            <a:r>
              <a:rPr lang="en-US" b="1" dirty="0" err="1">
                <a:solidFill>
                  <a:schemeClr val="dk1"/>
                </a:solidFill>
                <a:latin typeface="Times New Roman"/>
                <a:ea typeface="Times New Roman"/>
                <a:cs typeface="Times New Roman"/>
                <a:sym typeface="Times New Roman"/>
              </a:rPr>
              <a:t>analyse</a:t>
            </a:r>
            <a:r>
              <a:rPr lang="en-US" b="1" dirty="0">
                <a:solidFill>
                  <a:schemeClr val="dk1"/>
                </a:solidFill>
                <a:latin typeface="Times New Roman"/>
                <a:ea typeface="Times New Roman"/>
                <a:cs typeface="Times New Roman"/>
                <a:sym typeface="Times New Roman"/>
              </a:rPr>
              <a:t> qualitative and quantitative M&amp;E data, as well as the triangulation of data sources.</a:t>
            </a:r>
          </a:p>
        </p:txBody>
      </p:sp>
    </p:spTree>
    <p:extLst>
      <p:ext uri="{BB962C8B-B14F-4D97-AF65-F5344CB8AC3E}">
        <p14:creationId xmlns:p14="http://schemas.microsoft.com/office/powerpoint/2010/main" val="932334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93947" y="3825154"/>
            <a:ext cx="2591670" cy="2667532"/>
          </a:xfrm>
          <a:prstGeom prst="rect">
            <a:avLst/>
          </a:prstGeom>
          <a:noFill/>
          <a:ln>
            <a:noFill/>
          </a:ln>
        </p:spPr>
      </p:pic>
      <p:sp>
        <p:nvSpPr>
          <p:cNvPr id="2" name="Rectangle 1"/>
          <p:cNvSpPr/>
          <p:nvPr/>
        </p:nvSpPr>
        <p:spPr>
          <a:xfrm>
            <a:off x="3293968" y="2049306"/>
            <a:ext cx="8028495" cy="4247317"/>
          </a:xfrm>
          <a:prstGeom prst="rect">
            <a:avLst/>
          </a:prstGeom>
        </p:spPr>
        <p:txBody>
          <a:bodyPr wrap="square">
            <a:spAutoFit/>
          </a:bodyPr>
          <a:lstStyle/>
          <a:p>
            <a:pPr marL="0" lvl="2" algn="ctr"/>
            <a:r>
              <a:rPr lang="en-US" sz="2000" b="1" dirty="0">
                <a:solidFill>
                  <a:srgbClr val="C00000"/>
                </a:solidFill>
                <a:latin typeface="Times New Roman"/>
                <a:ea typeface="Times New Roman"/>
                <a:cs typeface="Times New Roman"/>
                <a:sym typeface="Times New Roman"/>
              </a:rPr>
              <a:t>Qualitative data analysis</a:t>
            </a:r>
            <a:endParaRPr lang="en-US" b="1" dirty="0">
              <a:solidFill>
                <a:schemeClr val="dk1"/>
              </a:solidFill>
              <a:latin typeface="Times New Roman"/>
              <a:ea typeface="Times New Roman"/>
              <a:cs typeface="Times New Roman"/>
              <a:sym typeface="Times New Roman"/>
            </a:endParaRPr>
          </a:p>
          <a:p>
            <a:pPr lvl="0" algn="ctr"/>
            <a:endParaRPr lang="en-US" sz="1600" b="1" dirty="0">
              <a:solidFill>
                <a:schemeClr val="dk1"/>
              </a:solidFill>
              <a:ea typeface="Calibri"/>
              <a:cs typeface="Calibri"/>
              <a:sym typeface="Calibri"/>
            </a:endParaRPr>
          </a:p>
          <a:p>
            <a:pPr marL="342900" lvl="0" indent="-342900" algn="just">
              <a:buClr>
                <a:srgbClr val="24A9E1"/>
              </a:buClr>
              <a:buSzPts val="2000"/>
              <a:buFont typeface="Noto Sans Symbols"/>
              <a:buChar char="❖"/>
            </a:pPr>
            <a:r>
              <a:rPr lang="en-US" b="1" dirty="0">
                <a:solidFill>
                  <a:srgbClr val="24A9E1"/>
                </a:solidFill>
                <a:latin typeface="Times New Roman"/>
                <a:ea typeface="Times New Roman"/>
                <a:cs typeface="Times New Roman"/>
                <a:sym typeface="Times New Roman"/>
              </a:rPr>
              <a:t>Qualitative data analysis </a:t>
            </a:r>
            <a:r>
              <a:rPr lang="en-US" b="1" dirty="0">
                <a:solidFill>
                  <a:schemeClr val="dk1"/>
                </a:solidFill>
                <a:latin typeface="Times New Roman"/>
                <a:ea typeface="Times New Roman"/>
                <a:cs typeface="Times New Roman"/>
                <a:sym typeface="Times New Roman"/>
              </a:rPr>
              <a:t>is a process aimed at reducing and making sense of vast amounts of qualitative information – very often from multiple sources, such as focus group discussion notes, individual interview notes and observations – in order to deduce relevant themes and patterns that address the M&amp;E questions posed. When </a:t>
            </a:r>
            <a:r>
              <a:rPr lang="en-US" b="1" dirty="0" err="1">
                <a:solidFill>
                  <a:schemeClr val="dk1"/>
                </a:solidFill>
                <a:latin typeface="Times New Roman"/>
                <a:ea typeface="Times New Roman"/>
                <a:cs typeface="Times New Roman"/>
                <a:sym typeface="Times New Roman"/>
              </a:rPr>
              <a:t>analysing</a:t>
            </a:r>
            <a:r>
              <a:rPr lang="en-US" b="1" dirty="0">
                <a:solidFill>
                  <a:schemeClr val="dk1"/>
                </a:solidFill>
                <a:latin typeface="Times New Roman"/>
                <a:ea typeface="Times New Roman"/>
                <a:cs typeface="Times New Roman"/>
                <a:sym typeface="Times New Roman"/>
              </a:rPr>
              <a:t> qualitative data, the focus is on the words spoken by the respondents, the context in which the data was collected, the consistency and contradictions of respondents’ views, the frequency and intensity of participants’ comments, their specificity and emerging themes and patterns. For example, as part of monitoring an ongoing project, it is decided to conduct 10 focus groups with a select number of beneficiaries. What should be done once all the discussion notes are collected? Should the data be </a:t>
            </a:r>
            <a:r>
              <a:rPr lang="en-US" b="1" dirty="0" err="1">
                <a:solidFill>
                  <a:schemeClr val="dk1"/>
                </a:solidFill>
                <a:latin typeface="Times New Roman"/>
                <a:ea typeface="Times New Roman"/>
                <a:cs typeface="Times New Roman"/>
                <a:sym typeface="Times New Roman"/>
              </a:rPr>
              <a:t>analysed</a:t>
            </a:r>
            <a:r>
              <a:rPr lang="en-US" b="1" dirty="0">
                <a:solidFill>
                  <a:schemeClr val="dk1"/>
                </a:solidFill>
                <a:latin typeface="Times New Roman"/>
                <a:ea typeface="Times New Roman"/>
                <a:cs typeface="Times New Roman"/>
                <a:sym typeface="Times New Roman"/>
              </a:rPr>
              <a:t> in an ad hoc or systematic fashion, that is, highlight the relevant information or code it?</a:t>
            </a:r>
          </a:p>
        </p:txBody>
      </p:sp>
    </p:spTree>
    <p:extLst>
      <p:ext uri="{BB962C8B-B14F-4D97-AF65-F5344CB8AC3E}">
        <p14:creationId xmlns:p14="http://schemas.microsoft.com/office/powerpoint/2010/main" val="1521185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111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5861" y="3700513"/>
            <a:ext cx="2591670" cy="2667532"/>
          </a:xfrm>
          <a:prstGeom prst="rect">
            <a:avLst/>
          </a:prstGeom>
          <a:noFill/>
          <a:ln>
            <a:noFill/>
          </a:ln>
        </p:spPr>
      </p:pic>
      <p:sp>
        <p:nvSpPr>
          <p:cNvPr id="2" name="Rectangle 1"/>
          <p:cNvSpPr/>
          <p:nvPr/>
        </p:nvSpPr>
        <p:spPr>
          <a:xfrm>
            <a:off x="3116110" y="2029645"/>
            <a:ext cx="8245311" cy="4031873"/>
          </a:xfrm>
          <a:prstGeom prst="rect">
            <a:avLst/>
          </a:prstGeom>
        </p:spPr>
        <p:txBody>
          <a:bodyPr wrap="square">
            <a:spAutoFit/>
          </a:bodyPr>
          <a:lstStyle/>
          <a:p>
            <a:pPr marL="0" lvl="2" algn="ctr"/>
            <a:r>
              <a:rPr lang="en-US" sz="2000" b="1" dirty="0">
                <a:solidFill>
                  <a:srgbClr val="C00000"/>
                </a:solidFill>
                <a:latin typeface="Times New Roman"/>
                <a:ea typeface="Times New Roman"/>
                <a:cs typeface="Times New Roman"/>
                <a:sym typeface="Times New Roman"/>
              </a:rPr>
              <a:t>Quantitative data analysis</a:t>
            </a:r>
          </a:p>
          <a:p>
            <a:pPr marL="0" lvl="2" algn="ctr"/>
            <a:endParaRPr lang="en-US" sz="2000" b="1" dirty="0">
              <a:solidFill>
                <a:srgbClr val="24A9E1"/>
              </a:solidFill>
              <a:latin typeface="Times New Roman"/>
              <a:ea typeface="Times New Roman"/>
              <a:cs typeface="Times New Roman"/>
              <a:sym typeface="Times New Roman"/>
            </a:endParaRPr>
          </a:p>
          <a:p>
            <a:pPr marL="342900" lvl="0" indent="-342900" algn="just">
              <a:buClr>
                <a:srgbClr val="24A9E1"/>
              </a:buClr>
              <a:buSzPts val="2000"/>
              <a:buFont typeface="Noto Sans Symbols"/>
              <a:buChar char="❖"/>
            </a:pPr>
            <a:r>
              <a:rPr lang="en-US" b="1" dirty="0">
                <a:solidFill>
                  <a:srgbClr val="24A9E1"/>
                </a:solidFill>
                <a:latin typeface="Times New Roman"/>
                <a:ea typeface="Times New Roman"/>
                <a:cs typeface="Times New Roman"/>
                <a:sym typeface="Times New Roman"/>
              </a:rPr>
              <a:t>Once the Quantitative data </a:t>
            </a:r>
            <a:r>
              <a:rPr lang="en-US" b="1" dirty="0">
                <a:solidFill>
                  <a:schemeClr val="dk1"/>
                </a:solidFill>
                <a:latin typeface="Times New Roman"/>
                <a:ea typeface="Times New Roman"/>
                <a:cs typeface="Times New Roman"/>
                <a:sym typeface="Times New Roman"/>
              </a:rPr>
              <a:t>has been entered in a spreadsheet, it is ready to be used for creating information to answer the monitoring or evaluation questions posed. Statistics help transform quantitative data into useful information to help with decision-making, such as summarizing data and describing patterns, relationships and connections. Statistics can be descriptive or inferential. As its name already reveals, descriptive statistics give information that help describe data and help to summarize it. Other methods of descriptive statistics are graphical representations in form of histograms, pie charts and bar charts, to name a few. This provides a quick method of making comparisons between different sets of data and spotting smallest and largest values, trends or changes over a period of time. Inferential statistics use data drawn from a sample of the population to make generalizations about populations.</a:t>
            </a:r>
          </a:p>
        </p:txBody>
      </p:sp>
    </p:spTree>
    <p:extLst>
      <p:ext uri="{BB962C8B-B14F-4D97-AF65-F5344CB8AC3E}">
        <p14:creationId xmlns:p14="http://schemas.microsoft.com/office/powerpoint/2010/main" val="319116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08191" y="3825154"/>
            <a:ext cx="2591670" cy="2667532"/>
          </a:xfrm>
          <a:prstGeom prst="rect">
            <a:avLst/>
          </a:prstGeom>
          <a:noFill/>
          <a:ln>
            <a:noFill/>
          </a:ln>
        </p:spPr>
      </p:pic>
      <p:sp>
        <p:nvSpPr>
          <p:cNvPr id="2" name="Rectangle 1"/>
          <p:cNvSpPr/>
          <p:nvPr/>
        </p:nvSpPr>
        <p:spPr>
          <a:xfrm>
            <a:off x="2790771" y="2053297"/>
            <a:ext cx="8399323" cy="2535694"/>
          </a:xfrm>
          <a:prstGeom prst="rect">
            <a:avLst/>
          </a:prstGeom>
        </p:spPr>
        <p:txBody>
          <a:bodyPr wrap="square">
            <a:spAutoFit/>
          </a:bodyPr>
          <a:lstStyle/>
          <a:p>
            <a:pPr marL="874395" marR="491490" lvl="0" indent="-342900" algn="just">
              <a:lnSpc>
                <a:spcPct val="98000"/>
              </a:lnSpc>
              <a:buClr>
                <a:srgbClr val="24A9E1"/>
              </a:buClr>
              <a:buSzPts val="2000"/>
              <a:buFont typeface="Noto Sans Symbols"/>
              <a:buChar char="❖"/>
            </a:pPr>
            <a:r>
              <a:rPr lang="en-US" b="1" dirty="0">
                <a:solidFill>
                  <a:srgbClr val="24A9E1"/>
                </a:solidFill>
                <a:latin typeface="Times New Roman"/>
                <a:ea typeface="Times New Roman"/>
                <a:cs typeface="Times New Roman"/>
                <a:sym typeface="Times New Roman"/>
              </a:rPr>
              <a:t>Categorical data groups </a:t>
            </a:r>
            <a:r>
              <a:rPr lang="en-US" b="1" dirty="0">
                <a:solidFill>
                  <a:schemeClr val="dk1"/>
                </a:solidFill>
                <a:latin typeface="Times New Roman"/>
                <a:ea typeface="Times New Roman"/>
                <a:cs typeface="Times New Roman"/>
                <a:sym typeface="Times New Roman"/>
              </a:rPr>
              <a:t>are all units in distinct categories, which can be summarized by determining how many times a category occurs. For example, the number of females in a community, which can be described as the frequency of females in the community. This information is presented using a frequency table. The frequency table shows how many individuals in the community fall into each category (male/ female). </a:t>
            </a:r>
          </a:p>
          <a:p>
            <a:pPr marL="874395" marR="491490" lvl="0" indent="-342900" algn="just">
              <a:lnSpc>
                <a:spcPct val="98000"/>
              </a:lnSpc>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This can also then be represented as a percentage or proportion of the total.</a:t>
            </a:r>
          </a:p>
        </p:txBody>
      </p:sp>
      <p:pic>
        <p:nvPicPr>
          <p:cNvPr id="11" name="Google Shape;513;p22"/>
          <p:cNvPicPr preferRelativeResize="0"/>
          <p:nvPr/>
        </p:nvPicPr>
        <p:blipFill rotWithShape="1">
          <a:blip r:embed="rId4">
            <a:alphaModFix/>
          </a:blip>
          <a:srcRect/>
          <a:stretch/>
        </p:blipFill>
        <p:spPr>
          <a:xfrm>
            <a:off x="4289196" y="4172964"/>
            <a:ext cx="4624522" cy="2246005"/>
          </a:xfrm>
          <a:prstGeom prst="rect">
            <a:avLst/>
          </a:prstGeom>
          <a:noFill/>
          <a:ln>
            <a:noFill/>
          </a:ln>
        </p:spPr>
      </p:pic>
    </p:spTree>
    <p:extLst>
      <p:ext uri="{BB962C8B-B14F-4D97-AF65-F5344CB8AC3E}">
        <p14:creationId xmlns:p14="http://schemas.microsoft.com/office/powerpoint/2010/main" val="4180479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77314" y="3825154"/>
            <a:ext cx="2591670" cy="2667532"/>
          </a:xfrm>
          <a:prstGeom prst="rect">
            <a:avLst/>
          </a:prstGeom>
          <a:noFill/>
          <a:ln>
            <a:noFill/>
          </a:ln>
        </p:spPr>
      </p:pic>
      <p:sp>
        <p:nvSpPr>
          <p:cNvPr id="2" name="Rectangle 1"/>
          <p:cNvSpPr/>
          <p:nvPr/>
        </p:nvSpPr>
        <p:spPr>
          <a:xfrm>
            <a:off x="3183105" y="2119230"/>
            <a:ext cx="7943654" cy="2616101"/>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Analysis of numerical variables</a:t>
            </a:r>
            <a:endParaRPr lang="en-US" sz="1600" b="1" dirty="0">
              <a:solidFill>
                <a:schemeClr val="dk1"/>
              </a:solidFill>
              <a:ea typeface="Calibri"/>
              <a:cs typeface="Calibri"/>
              <a:sym typeface="Calibri"/>
            </a:endParaRPr>
          </a:p>
          <a:p>
            <a:pPr marL="342900" lvl="0" indent="-342900" algn="jus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The center and the spread of the data are two commonly used descriptive statistics. Whereas the </a:t>
            </a:r>
            <a:r>
              <a:rPr lang="en-US" b="1" dirty="0" err="1">
                <a:solidFill>
                  <a:schemeClr val="dk1"/>
                </a:solidFill>
                <a:latin typeface="Times New Roman"/>
                <a:ea typeface="Times New Roman"/>
                <a:cs typeface="Times New Roman"/>
                <a:sym typeface="Times New Roman"/>
              </a:rPr>
              <a:t>centre</a:t>
            </a:r>
            <a:r>
              <a:rPr lang="en-US" b="1" dirty="0">
                <a:solidFill>
                  <a:schemeClr val="dk1"/>
                </a:solidFill>
                <a:latin typeface="Times New Roman"/>
                <a:ea typeface="Times New Roman"/>
                <a:cs typeface="Times New Roman"/>
                <a:sym typeface="Times New Roman"/>
              </a:rPr>
              <a:t> describes a typical value, the spread describes the distance of a data point from the </a:t>
            </a:r>
            <a:r>
              <a:rPr lang="en-US" b="1" dirty="0" err="1">
                <a:solidFill>
                  <a:schemeClr val="dk1"/>
                </a:solidFill>
                <a:latin typeface="Times New Roman"/>
                <a:ea typeface="Times New Roman"/>
                <a:cs typeface="Times New Roman"/>
                <a:sym typeface="Times New Roman"/>
              </a:rPr>
              <a:t>centre</a:t>
            </a:r>
            <a:r>
              <a:rPr lang="en-US" b="1" dirty="0">
                <a:solidFill>
                  <a:schemeClr val="dk1"/>
                </a:solidFill>
                <a:latin typeface="Times New Roman"/>
                <a:ea typeface="Times New Roman"/>
                <a:cs typeface="Times New Roman"/>
                <a:sym typeface="Times New Roman"/>
              </a:rPr>
              <a:t> of the data.</a:t>
            </a:r>
            <a:endParaRPr lang="en-US" sz="1600" dirty="0"/>
          </a:p>
          <a:p>
            <a:pPr marL="342900" lvl="0" indent="-342900" algn="just">
              <a:buClr>
                <a:schemeClr val="dk1"/>
              </a:buClr>
              <a:buSzPts val="2000"/>
              <a:buFont typeface="Noto Sans Symbols"/>
              <a:buChar char="❖"/>
            </a:pPr>
            <a:r>
              <a:rPr lang="en-US" b="1" dirty="0">
                <a:solidFill>
                  <a:schemeClr val="dk1"/>
                </a:solidFill>
                <a:latin typeface="Times New Roman"/>
                <a:ea typeface="Times New Roman"/>
                <a:cs typeface="Times New Roman"/>
                <a:sym typeface="Times New Roman"/>
              </a:rPr>
              <a:t>The most common statistics used to describe the center are the mean (that is, the average) and the median. The median is the middle value in a data set; half the data are greater than the median and half are less. The mean is calculated by adding up all the values and then dividing by the total number of values</a:t>
            </a:r>
            <a:r>
              <a:rPr lang="en-US" sz="1600" dirty="0">
                <a:solidFill>
                  <a:schemeClr val="dk1"/>
                </a:solidFill>
                <a:ea typeface="Calibri"/>
                <a:cs typeface="Calibri"/>
                <a:sym typeface="Calibri"/>
              </a:rPr>
              <a:t>.</a:t>
            </a:r>
          </a:p>
        </p:txBody>
      </p:sp>
      <p:pic>
        <p:nvPicPr>
          <p:cNvPr id="11" name="Google Shape;530;p23"/>
          <p:cNvPicPr preferRelativeResize="0"/>
          <p:nvPr/>
        </p:nvPicPr>
        <p:blipFill rotWithShape="1">
          <a:blip r:embed="rId4">
            <a:alphaModFix/>
          </a:blip>
          <a:srcRect/>
          <a:stretch/>
        </p:blipFill>
        <p:spPr>
          <a:xfrm>
            <a:off x="5118755" y="4553146"/>
            <a:ext cx="3605454" cy="1805418"/>
          </a:xfrm>
          <a:prstGeom prst="rect">
            <a:avLst/>
          </a:prstGeom>
          <a:noFill/>
          <a:ln>
            <a:noFill/>
          </a:ln>
        </p:spPr>
      </p:pic>
    </p:spTree>
    <p:extLst>
      <p:ext uri="{BB962C8B-B14F-4D97-AF65-F5344CB8AC3E}">
        <p14:creationId xmlns:p14="http://schemas.microsoft.com/office/powerpoint/2010/main" val="3388749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86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52970" y="3625099"/>
            <a:ext cx="2591670" cy="2667532"/>
          </a:xfrm>
          <a:prstGeom prst="rect">
            <a:avLst/>
          </a:prstGeom>
          <a:noFill/>
          <a:ln>
            <a:noFill/>
          </a:ln>
        </p:spPr>
      </p:pic>
      <p:sp>
        <p:nvSpPr>
          <p:cNvPr id="2" name="Rectangle 1"/>
          <p:cNvSpPr/>
          <p:nvPr/>
        </p:nvSpPr>
        <p:spPr>
          <a:xfrm>
            <a:off x="3080330" y="2107780"/>
            <a:ext cx="7611018" cy="4031873"/>
          </a:xfrm>
          <a:prstGeom prst="rect">
            <a:avLst/>
          </a:prstGeom>
        </p:spPr>
        <p:txBody>
          <a:bodyPr wrap="square">
            <a:spAutoFit/>
          </a:bodyPr>
          <a:lstStyle/>
          <a:p>
            <a:pPr lvl="2" algn="ctr"/>
            <a:r>
              <a:rPr lang="en-US" sz="2000" b="1" dirty="0">
                <a:solidFill>
                  <a:schemeClr val="accent2"/>
                </a:solidFill>
                <a:latin typeface="Times New Roman"/>
                <a:ea typeface="Times New Roman"/>
                <a:cs typeface="Times New Roman"/>
                <a:sym typeface="Times New Roman"/>
              </a:rPr>
              <a:t>Triangulation of data sources</a:t>
            </a:r>
            <a:endParaRPr lang="en-US" sz="1600" dirty="0"/>
          </a:p>
          <a:p>
            <a:pPr lvl="2" algn="ctr"/>
            <a:endParaRPr lang="en-US" sz="2000" b="1" dirty="0">
              <a:solidFill>
                <a:schemeClr val="accent2"/>
              </a:solidFill>
              <a:latin typeface="Times New Roman"/>
              <a:ea typeface="Times New Roman"/>
              <a:cs typeface="Times New Roman"/>
              <a:sym typeface="Times New Roman"/>
            </a:endParaRPr>
          </a:p>
          <a:p>
            <a:pPr marL="742950" lvl="1" indent="-285750" algn="just">
              <a:lnSpc>
                <a:spcPct val="150000"/>
              </a:lnSpc>
              <a:buClr>
                <a:srgbClr val="C00000"/>
              </a:buClr>
              <a:buSzPts val="1800"/>
              <a:buFont typeface="Arial"/>
              <a:buChar char="•"/>
            </a:pPr>
            <a:r>
              <a:rPr lang="en-US" sz="1600" b="1" dirty="0">
                <a:solidFill>
                  <a:srgbClr val="C00000"/>
                </a:solidFill>
                <a:latin typeface="Times New Roman"/>
                <a:ea typeface="Times New Roman"/>
                <a:cs typeface="Times New Roman"/>
                <a:sym typeface="Times New Roman"/>
              </a:rPr>
              <a:t>Triangulation</a:t>
            </a:r>
            <a:r>
              <a:rPr lang="en-US" sz="1600" b="1" dirty="0">
                <a:solidFill>
                  <a:schemeClr val="dk1"/>
                </a:solidFill>
                <a:ea typeface="Calibri"/>
                <a:cs typeface="Calibri"/>
                <a:sym typeface="Calibri"/>
              </a:rPr>
              <a:t> </a:t>
            </a:r>
            <a:r>
              <a:rPr lang="en-US" sz="1600" b="1" dirty="0">
                <a:solidFill>
                  <a:schemeClr val="dk1"/>
                </a:solidFill>
                <a:latin typeface="Times New Roman"/>
                <a:ea typeface="Times New Roman"/>
                <a:cs typeface="Times New Roman"/>
                <a:sym typeface="Times New Roman"/>
              </a:rPr>
              <a:t>is the process of comparing several different data sources and methods to corroborate findings and compensate for any weaknesses in the data by the strengths of other data. </a:t>
            </a:r>
          </a:p>
          <a:p>
            <a:pPr marL="742950" lvl="1" indent="-285750" algn="just">
              <a:lnSpc>
                <a:spcPct val="150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Triangulation can enhance the validity and reliability of existing observations about a given issue. The ability to compare and contrast different findings and perspectives on the same situation and/or phenomenon is an effective way to find inconsistencies in data and identify areas for further investigation. When findings converge, this can lead to new, credible findings about an issue and create new ways of looking at it.</a:t>
            </a:r>
          </a:p>
        </p:txBody>
      </p:sp>
    </p:spTree>
    <p:extLst>
      <p:ext uri="{BB962C8B-B14F-4D97-AF65-F5344CB8AC3E}">
        <p14:creationId xmlns:p14="http://schemas.microsoft.com/office/powerpoint/2010/main" val="365254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69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07937" y="2922144"/>
            <a:ext cx="2591670" cy="2667532"/>
          </a:xfrm>
          <a:prstGeom prst="rect">
            <a:avLst/>
          </a:prstGeom>
          <a:noFill/>
          <a:ln>
            <a:noFill/>
          </a:ln>
        </p:spPr>
      </p:pic>
      <p:sp>
        <p:nvSpPr>
          <p:cNvPr id="2" name="Rectangle 1"/>
          <p:cNvSpPr/>
          <p:nvPr/>
        </p:nvSpPr>
        <p:spPr>
          <a:xfrm>
            <a:off x="2990263" y="1913744"/>
            <a:ext cx="8047348" cy="3508653"/>
          </a:xfrm>
          <a:prstGeom prst="rect">
            <a:avLst/>
          </a:prstGeom>
        </p:spPr>
        <p:txBody>
          <a:bodyPr wrap="square">
            <a:spAutoFit/>
          </a:bodyPr>
          <a:lstStyle/>
          <a:p>
            <a:pPr lvl="1" algn="ctr">
              <a:lnSpc>
                <a:spcPct val="150000"/>
              </a:lnSpc>
            </a:pPr>
            <a:r>
              <a:rPr lang="en-US" sz="2000" b="1" dirty="0">
                <a:solidFill>
                  <a:schemeClr val="accent2"/>
                </a:solidFill>
                <a:latin typeface="Times New Roman"/>
                <a:ea typeface="Times New Roman"/>
                <a:cs typeface="Times New Roman"/>
                <a:sym typeface="Times New Roman"/>
              </a:rPr>
              <a:t>Presenting findings</a:t>
            </a:r>
          </a:p>
          <a:p>
            <a:pPr marL="742950" lvl="1" indent="-171450" algn="just">
              <a:lnSpc>
                <a:spcPct val="150000"/>
              </a:lnSpc>
              <a:buClr>
                <a:schemeClr val="dk1"/>
              </a:buClr>
              <a:buSzPts val="1800"/>
            </a:pPr>
            <a:endParaRPr lang="en-US" sz="1600" b="1" dirty="0">
              <a:solidFill>
                <a:schemeClr val="dk1"/>
              </a:solidFill>
              <a:latin typeface="Times New Roman"/>
              <a:ea typeface="Times New Roman"/>
              <a:cs typeface="Times New Roman"/>
              <a:sym typeface="Times New Roman"/>
            </a:endParaRP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M&amp;E efforts aim to generate, and make available, relevant information for decision-making and the management of the intervention being monitored or evaluated. All data visualizations should summarize the collected data and communicate the findings obtained in a simple and intuitive way for the reader. This final part of this chapter will discuss and provide examples of the different types of techniques and tools available for visualizing data, depending on what it demonstrates and what is the aim of conveying it to the reader.</a:t>
            </a:r>
          </a:p>
        </p:txBody>
      </p:sp>
    </p:spTree>
    <p:extLst>
      <p:ext uri="{BB962C8B-B14F-4D97-AF65-F5344CB8AC3E}">
        <p14:creationId xmlns:p14="http://schemas.microsoft.com/office/powerpoint/2010/main" val="4126375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76289" y="3825154"/>
            <a:ext cx="2591670" cy="2667532"/>
          </a:xfrm>
          <a:prstGeom prst="rect">
            <a:avLst/>
          </a:prstGeom>
          <a:noFill/>
          <a:ln>
            <a:noFill/>
          </a:ln>
        </p:spPr>
      </p:pic>
      <p:sp>
        <p:nvSpPr>
          <p:cNvPr id="2" name="Rectangle 1"/>
          <p:cNvSpPr/>
          <p:nvPr/>
        </p:nvSpPr>
        <p:spPr>
          <a:xfrm>
            <a:off x="3067959" y="2029645"/>
            <a:ext cx="8141616" cy="4216539"/>
          </a:xfrm>
          <a:prstGeom prst="rect">
            <a:avLst/>
          </a:prstGeom>
        </p:spPr>
        <p:txBody>
          <a:bodyPr wrap="square">
            <a:spAutoFit/>
          </a:bodyPr>
          <a:lstStyle/>
          <a:p>
            <a:pPr lvl="0" algn="ctr"/>
            <a:r>
              <a:rPr lang="en-US" sz="2000" b="1" dirty="0">
                <a:solidFill>
                  <a:srgbClr val="C00000"/>
                </a:solidFill>
                <a:latin typeface="Times New Roman"/>
                <a:ea typeface="Times New Roman"/>
                <a:cs typeface="Times New Roman"/>
                <a:sym typeface="Times New Roman"/>
              </a:rPr>
              <a:t>How to visualize findings</a:t>
            </a:r>
            <a:endParaRPr lang="en-US" sz="1600" dirty="0"/>
          </a:p>
          <a:p>
            <a:pPr marL="742950" lvl="1" indent="-285750" algn="just">
              <a:lnSpc>
                <a:spcPct val="150000"/>
              </a:lnSpc>
              <a:buClr>
                <a:srgbClr val="00B050"/>
              </a:buClr>
              <a:buSzPts val="1800"/>
              <a:buFont typeface="Arial"/>
              <a:buChar char="•"/>
            </a:pPr>
            <a:r>
              <a:rPr lang="en-US" sz="1600" b="1" u="sng" dirty="0">
                <a:solidFill>
                  <a:srgbClr val="00B050"/>
                </a:solidFill>
                <a:latin typeface="Times New Roman"/>
                <a:ea typeface="Times New Roman"/>
                <a:cs typeface="Times New Roman"/>
                <a:sym typeface="Times New Roman"/>
              </a:rPr>
              <a:t>Step 1: Identify the data visualization goal</a:t>
            </a: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Before M&amp;E practitioners start designing any data visualization, the following questions should be asked:</a:t>
            </a: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What is the data trying to communicate?</a:t>
            </a: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How will it engage or persuade the audience to act upon the information being presented?</a:t>
            </a: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What is the takeaway message the audience should be left with?</a:t>
            </a:r>
          </a:p>
          <a:p>
            <a:pPr marL="285750" lvl="0" indent="-285750" algn="just">
              <a:lnSpc>
                <a:spcPct val="150000"/>
              </a:lnSpc>
              <a:buClr>
                <a:schemeClr val="dk1"/>
              </a:buClr>
              <a:buSzPts val="1800"/>
              <a:buFont typeface="Arial"/>
              <a:buChar char="•"/>
            </a:pPr>
            <a:r>
              <a:rPr lang="en-US" sz="1600" b="1" dirty="0">
                <a:solidFill>
                  <a:schemeClr val="dk1"/>
                </a:solidFill>
                <a:latin typeface="Times New Roman"/>
                <a:ea typeface="Times New Roman"/>
                <a:cs typeface="Times New Roman"/>
                <a:sym typeface="Times New Roman"/>
              </a:rPr>
              <a:t> </a:t>
            </a:r>
            <a:r>
              <a:rPr lang="en-US" sz="1600" b="1" u="sng" dirty="0">
                <a:solidFill>
                  <a:srgbClr val="00B050"/>
                </a:solidFill>
                <a:latin typeface="Times New Roman"/>
                <a:ea typeface="Times New Roman"/>
                <a:cs typeface="Times New Roman"/>
                <a:sym typeface="Times New Roman"/>
              </a:rPr>
              <a:t>Step 2: Know the audience</a:t>
            </a:r>
          </a:p>
          <a:p>
            <a:pPr marL="742950" lvl="1"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Knowing the audience means asking what the audience already knows, what additional information they wish to have to learn and how much detail they require to understand the message being conveyed.</a:t>
            </a:r>
            <a:endParaRPr lang="en-US" sz="1600" dirty="0">
              <a:solidFill>
                <a:schemeClr val="dk1"/>
              </a:solidFill>
              <a:ea typeface="Calibri"/>
              <a:cs typeface="Calibri"/>
              <a:sym typeface="Calibri"/>
            </a:endParaRPr>
          </a:p>
          <a:p>
            <a:pPr marL="285750" lvl="0" indent="-285750">
              <a:lnSpc>
                <a:spcPct val="150000"/>
              </a:lnSpc>
              <a:buClr>
                <a:srgbClr val="00B050"/>
              </a:buClr>
              <a:buSzPts val="1800"/>
              <a:buFont typeface="Arial"/>
              <a:buChar char="•"/>
            </a:pPr>
            <a:r>
              <a:rPr lang="en-US" sz="1600" b="1" u="sng" dirty="0">
                <a:solidFill>
                  <a:srgbClr val="00B050"/>
                </a:solidFill>
                <a:latin typeface="Times New Roman"/>
                <a:ea typeface="Times New Roman"/>
                <a:cs typeface="Times New Roman"/>
                <a:sym typeface="Times New Roman"/>
              </a:rPr>
              <a:t>Step 3: Think about how to visualize the story</a:t>
            </a:r>
          </a:p>
          <a:p>
            <a:pPr marL="1200150" lvl="2" indent="-285750">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Once the data collected is cleaned and has been analyzed, a more precise idea about what findings to present should emerge. </a:t>
            </a:r>
            <a:endParaRPr lang="en-US" sz="1600" b="1" dirty="0">
              <a:solidFill>
                <a:schemeClr val="dk1"/>
              </a:solidFill>
              <a:ea typeface="Calibri"/>
              <a:cs typeface="Calibri"/>
              <a:sym typeface="Calibri"/>
            </a:endParaRPr>
          </a:p>
        </p:txBody>
      </p:sp>
    </p:spTree>
    <p:extLst>
      <p:ext uri="{BB962C8B-B14F-4D97-AF65-F5344CB8AC3E}">
        <p14:creationId xmlns:p14="http://schemas.microsoft.com/office/powerpoint/2010/main" val="4170024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04754" y="3825154"/>
            <a:ext cx="2591670" cy="2667532"/>
          </a:xfrm>
          <a:prstGeom prst="rect">
            <a:avLst/>
          </a:prstGeom>
          <a:noFill/>
          <a:ln>
            <a:noFill/>
          </a:ln>
        </p:spPr>
      </p:pic>
      <p:graphicFrame>
        <p:nvGraphicFramePr>
          <p:cNvPr id="11" name="Google Shape;589;p27"/>
          <p:cNvGraphicFramePr/>
          <p:nvPr>
            <p:extLst>
              <p:ext uri="{D42A27DB-BD31-4B8C-83A1-F6EECF244321}">
                <p14:modId xmlns:p14="http://schemas.microsoft.com/office/powerpoint/2010/main" val="92727902"/>
              </p:ext>
            </p:extLst>
          </p:nvPr>
        </p:nvGraphicFramePr>
        <p:xfrm>
          <a:off x="3434743" y="2032427"/>
          <a:ext cx="7821033" cy="4260204"/>
        </p:xfrm>
        <a:graphic>
          <a:graphicData uri="http://schemas.openxmlformats.org/drawingml/2006/table">
            <a:tbl>
              <a:tblPr firstRow="1" firstCol="1" bandRow="1">
                <a:noFill/>
              </a:tblPr>
              <a:tblGrid>
                <a:gridCol w="2000871">
                  <a:extLst>
                    <a:ext uri="{9D8B030D-6E8A-4147-A177-3AD203B41FA5}">
                      <a16:colId xmlns:a16="http://schemas.microsoft.com/office/drawing/2014/main" val="20000"/>
                    </a:ext>
                  </a:extLst>
                </a:gridCol>
                <a:gridCol w="5820162">
                  <a:extLst>
                    <a:ext uri="{9D8B030D-6E8A-4147-A177-3AD203B41FA5}">
                      <a16:colId xmlns:a16="http://schemas.microsoft.com/office/drawing/2014/main" val="20001"/>
                    </a:ext>
                  </a:extLst>
                </a:gridCol>
              </a:tblGrid>
              <a:tr h="438787">
                <a:tc>
                  <a:txBody>
                    <a:bodyPr/>
                    <a:lstStyle/>
                    <a:p>
                      <a:pPr marL="132080" marR="0" lvl="0" indent="0" algn="ctr" rtl="0">
                        <a:spcBef>
                          <a:spcPts val="0"/>
                        </a:spcBef>
                        <a:spcAft>
                          <a:spcPts val="0"/>
                        </a:spcAft>
                        <a:buNone/>
                      </a:pPr>
                      <a:r>
                        <a:rPr lang="en-US" sz="1600" b="1" u="none" strike="noStrike" cap="none">
                          <a:solidFill>
                            <a:srgbClr val="66FF33"/>
                          </a:solidFill>
                          <a:latin typeface="Times New Roman"/>
                          <a:ea typeface="Times New Roman"/>
                          <a:cs typeface="Times New Roman"/>
                          <a:sym typeface="Times New Roman"/>
                        </a:rPr>
                        <a:t>What the data shows</a:t>
                      </a:r>
                      <a:endParaRPr sz="1600" b="1" u="none" strike="noStrike" cap="none">
                        <a:solidFill>
                          <a:srgbClr val="66FF33"/>
                        </a:solidFill>
                        <a:latin typeface="Times New Roman"/>
                        <a:ea typeface="Times New Roman"/>
                        <a:cs typeface="Times New Roman"/>
                        <a:sym typeface="Times New Roman"/>
                      </a:endParaRPr>
                    </a:p>
                  </a:txBody>
                  <a:tcPr marL="0" marR="0" marT="0" marB="0"/>
                </a:tc>
                <a:tc>
                  <a:txBody>
                    <a:bodyPr/>
                    <a:lstStyle/>
                    <a:p>
                      <a:pPr marL="1023620" marR="0" lvl="0" indent="0" algn="ctr" rtl="0">
                        <a:spcBef>
                          <a:spcPts val="0"/>
                        </a:spcBef>
                        <a:spcAft>
                          <a:spcPts val="0"/>
                        </a:spcAft>
                        <a:buNone/>
                      </a:pPr>
                      <a:r>
                        <a:rPr lang="en-US" sz="1600" b="1" u="none" strike="noStrike" cap="none" dirty="0" smtClean="0">
                          <a:solidFill>
                            <a:srgbClr val="7030A0"/>
                          </a:solidFill>
                          <a:latin typeface="Times New Roman"/>
                          <a:ea typeface="Times New Roman"/>
                          <a:cs typeface="Times New Roman"/>
                          <a:sym typeface="Times New Roman"/>
                        </a:rPr>
                        <a:t>Appropriate visualization technique use</a:t>
                      </a:r>
                      <a:endParaRPr sz="1600" b="1" u="none" strike="noStrike" cap="none" dirty="0">
                        <a:solidFill>
                          <a:srgbClr val="7030A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393434">
                <a:tc>
                  <a:txBody>
                    <a:bodyPr/>
                    <a:lstStyle/>
                    <a:p>
                      <a:pPr marL="86360"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Summary</a:t>
                      </a:r>
                      <a:endParaRPr sz="1600" b="1" u="none" strike="noStrike" cap="none">
                        <a:latin typeface="Times New Roman"/>
                        <a:ea typeface="Times New Roman"/>
                        <a:cs typeface="Times New Roman"/>
                        <a:sym typeface="Times New Roman"/>
                      </a:endParaRPr>
                    </a:p>
                  </a:txBody>
                  <a:tcPr marL="0" marR="0" marT="0" marB="0"/>
                </a:tc>
                <a:tc>
                  <a:txBody>
                    <a:bodyPr/>
                    <a:lstStyle/>
                    <a:p>
                      <a:pPr marL="93345" marR="0" lvl="0" indent="0" algn="ctr" rtl="0">
                        <a:spcBef>
                          <a:spcPts val="0"/>
                        </a:spcBef>
                        <a:spcAft>
                          <a:spcPts val="0"/>
                        </a:spcAft>
                        <a:buNone/>
                      </a:pPr>
                      <a:r>
                        <a:rPr lang="en-US" sz="1600" b="1" u="none" strike="noStrike" cap="none" dirty="0">
                          <a:latin typeface="Times New Roman"/>
                          <a:ea typeface="Times New Roman"/>
                          <a:cs typeface="Times New Roman"/>
                          <a:sym typeface="Times New Roman"/>
                        </a:rPr>
                        <a:t>Summary table</a:t>
                      </a:r>
                      <a:endParaRPr sz="1600" b="1"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r h="412096">
                <a:tc>
                  <a:txBody>
                    <a:bodyPr/>
                    <a:lstStyle/>
                    <a:p>
                      <a:pPr marL="86360"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Facts and figures</a:t>
                      </a:r>
                      <a:endParaRPr sz="1600" b="1" u="none" strike="noStrike" cap="none">
                        <a:latin typeface="Times New Roman"/>
                        <a:ea typeface="Times New Roman"/>
                        <a:cs typeface="Times New Roman"/>
                        <a:sym typeface="Times New Roman"/>
                      </a:endParaRPr>
                    </a:p>
                  </a:txBody>
                  <a:tcPr marL="0" marR="0" marT="0" marB="0"/>
                </a:tc>
                <a:tc>
                  <a:txBody>
                    <a:bodyPr/>
                    <a:lstStyle/>
                    <a:p>
                      <a:pPr marL="93345"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Icons and images draw attention to the data values</a:t>
                      </a:r>
                      <a:endParaRPr sz="1600" b="1" u="none" strike="noStrike" cap="none">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2"/>
                  </a:ext>
                </a:extLst>
              </a:tr>
              <a:tr h="700176">
                <a:tc>
                  <a:txBody>
                    <a:bodyPr/>
                    <a:lstStyle/>
                    <a:p>
                      <a:pPr marL="86360"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Comparison, rank and distribution</a:t>
                      </a:r>
                      <a:endParaRPr sz="1600" b="1" u="none" strike="noStrike" cap="none">
                        <a:latin typeface="Times New Roman"/>
                        <a:ea typeface="Times New Roman"/>
                        <a:cs typeface="Times New Roman"/>
                        <a:sym typeface="Times New Roman"/>
                      </a:endParaRPr>
                    </a:p>
                  </a:txBody>
                  <a:tcPr marL="0" marR="0" marT="0" marB="0"/>
                </a:tc>
                <a:tc>
                  <a:txBody>
                    <a:bodyPr/>
                    <a:lstStyle/>
                    <a:p>
                      <a:pPr marL="93345"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Bar charts and heat maps using shapes and colours represent numerical values</a:t>
                      </a:r>
                      <a:endParaRPr sz="1600" b="1" u="none" strike="noStrike" cap="none">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3"/>
                  </a:ext>
                </a:extLst>
              </a:tr>
              <a:tr h="960251">
                <a:tc>
                  <a:txBody>
                    <a:bodyPr/>
                    <a:lstStyle/>
                    <a:p>
                      <a:pPr marL="86360" marR="659765" lvl="0" indent="0" algn="ctr" rtl="0">
                        <a:spcBef>
                          <a:spcPts val="0"/>
                        </a:spcBef>
                        <a:spcAft>
                          <a:spcPts val="0"/>
                        </a:spcAft>
                        <a:buNone/>
                      </a:pPr>
                      <a:r>
                        <a:rPr lang="en-US" sz="1600" b="1" u="none" strike="noStrike" cap="none">
                          <a:latin typeface="Times New Roman"/>
                          <a:ea typeface="Times New Roman"/>
                          <a:cs typeface="Times New Roman"/>
                          <a:sym typeface="Times New Roman"/>
                        </a:rPr>
                        <a:t>Proportion or part-to-whole</a:t>
                      </a:r>
                      <a:endParaRPr sz="1600" b="1" u="none" strike="noStrike" cap="none">
                        <a:latin typeface="Times New Roman"/>
                        <a:ea typeface="Times New Roman"/>
                        <a:cs typeface="Times New Roman"/>
                        <a:sym typeface="Times New Roman"/>
                      </a:endParaRPr>
                    </a:p>
                  </a:txBody>
                  <a:tcPr marL="0" marR="0" marT="0" marB="0"/>
                </a:tc>
                <a:tc>
                  <a:txBody>
                    <a:bodyPr/>
                    <a:lstStyle/>
                    <a:p>
                      <a:pPr marL="93345" marR="355600" lvl="0" indent="0" algn="ctr" rtl="0">
                        <a:spcBef>
                          <a:spcPts val="0"/>
                        </a:spcBef>
                        <a:spcAft>
                          <a:spcPts val="0"/>
                        </a:spcAft>
                        <a:buNone/>
                      </a:pPr>
                      <a:r>
                        <a:rPr lang="en-US" sz="1600" b="1" u="none" strike="noStrike" cap="none">
                          <a:latin typeface="Times New Roman"/>
                          <a:ea typeface="Times New Roman"/>
                          <a:cs typeface="Times New Roman"/>
                          <a:sym typeface="Times New Roman"/>
                        </a:rPr>
                        <a:t>Pie charts, donuts, stacked bar charts, tree maps show distribution within a group</a:t>
                      </a:r>
                      <a:endParaRPr sz="1600" b="1" u="none" strike="noStrike" cap="none">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4"/>
                  </a:ext>
                </a:extLst>
              </a:tr>
              <a:tr h="380100">
                <a:tc>
                  <a:txBody>
                    <a:bodyPr/>
                    <a:lstStyle/>
                    <a:p>
                      <a:pPr marL="86360"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Change over time</a:t>
                      </a:r>
                      <a:endParaRPr sz="1600" b="1" u="none" strike="noStrike" cap="none">
                        <a:latin typeface="Times New Roman"/>
                        <a:ea typeface="Times New Roman"/>
                        <a:cs typeface="Times New Roman"/>
                        <a:sym typeface="Times New Roman"/>
                      </a:endParaRPr>
                    </a:p>
                  </a:txBody>
                  <a:tcPr marL="0" marR="0" marT="0" marB="0"/>
                </a:tc>
                <a:tc>
                  <a:txBody>
                    <a:bodyPr/>
                    <a:lstStyle/>
                    <a:p>
                      <a:pPr marL="93345"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Line graphs for time-series analyses with optional trend lines</a:t>
                      </a:r>
                      <a:endParaRPr sz="1600" b="1" u="none" strike="noStrike" cap="none">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5"/>
                  </a:ext>
                </a:extLst>
              </a:tr>
              <a:tr h="450003">
                <a:tc>
                  <a:txBody>
                    <a:bodyPr/>
                    <a:lstStyle/>
                    <a:p>
                      <a:pPr marL="86360"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Relationships and trends</a:t>
                      </a:r>
                      <a:endParaRPr sz="1600" b="1" u="none" strike="noStrike" cap="none">
                        <a:latin typeface="Times New Roman"/>
                        <a:ea typeface="Times New Roman"/>
                        <a:cs typeface="Times New Roman"/>
                        <a:sym typeface="Times New Roman"/>
                      </a:endParaRPr>
                    </a:p>
                  </a:txBody>
                  <a:tcPr marL="0" marR="0" marT="0" marB="0"/>
                </a:tc>
                <a:tc>
                  <a:txBody>
                    <a:bodyPr/>
                    <a:lstStyle/>
                    <a:p>
                      <a:pPr marL="93345"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Scatter plot and bubble graphs can help show correlation</a:t>
                      </a:r>
                      <a:endParaRPr sz="1600" b="1" u="none" strike="noStrike" cap="none">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6"/>
                  </a:ext>
                </a:extLst>
              </a:tr>
              <a:tr h="450003">
                <a:tc>
                  <a:txBody>
                    <a:bodyPr/>
                    <a:lstStyle/>
                    <a:p>
                      <a:pPr marL="86360" marR="0" lvl="0" indent="0" algn="ctr" rtl="0">
                        <a:spcBef>
                          <a:spcPts val="0"/>
                        </a:spcBef>
                        <a:spcAft>
                          <a:spcPts val="0"/>
                        </a:spcAft>
                        <a:buNone/>
                      </a:pPr>
                      <a:r>
                        <a:rPr lang="en-US" sz="1600" b="1" u="none" strike="noStrike" cap="none">
                          <a:latin typeface="Times New Roman"/>
                          <a:ea typeface="Times New Roman"/>
                          <a:cs typeface="Times New Roman"/>
                          <a:sym typeface="Times New Roman"/>
                        </a:rPr>
                        <a:t>Text analysis</a:t>
                      </a:r>
                      <a:endParaRPr sz="1600" b="1" u="none" strike="noStrike" cap="none">
                        <a:latin typeface="Times New Roman"/>
                        <a:ea typeface="Times New Roman"/>
                        <a:cs typeface="Times New Roman"/>
                        <a:sym typeface="Times New Roman"/>
                      </a:endParaRPr>
                    </a:p>
                  </a:txBody>
                  <a:tcPr marL="0" marR="0" marT="0" marB="0"/>
                </a:tc>
                <a:tc>
                  <a:txBody>
                    <a:bodyPr/>
                    <a:lstStyle/>
                    <a:p>
                      <a:pPr marL="93345" marR="0" lvl="0" indent="0" algn="ctr" rtl="0">
                        <a:spcBef>
                          <a:spcPts val="0"/>
                        </a:spcBef>
                        <a:spcAft>
                          <a:spcPts val="0"/>
                        </a:spcAft>
                        <a:buNone/>
                      </a:pPr>
                      <a:r>
                        <a:rPr lang="en-US" sz="1600" b="1" u="none" strike="noStrike" cap="none" dirty="0">
                          <a:latin typeface="Times New Roman"/>
                          <a:ea typeface="Times New Roman"/>
                          <a:cs typeface="Times New Roman"/>
                          <a:sym typeface="Times New Roman"/>
                        </a:rPr>
                        <a:t>Word clouds to visually display the most common words in a qualitative data set</a:t>
                      </a:r>
                      <a:endParaRPr sz="1600" b="1" u="none" strike="noStrike" cap="none" dirty="0">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56105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17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512421" y="3625099"/>
            <a:ext cx="2591670" cy="2667532"/>
          </a:xfrm>
          <a:prstGeom prst="rect">
            <a:avLst/>
          </a:prstGeom>
          <a:noFill/>
          <a:ln>
            <a:noFill/>
          </a:ln>
        </p:spPr>
      </p:pic>
      <p:sp>
        <p:nvSpPr>
          <p:cNvPr id="2" name="Rectangle 1"/>
          <p:cNvSpPr/>
          <p:nvPr/>
        </p:nvSpPr>
        <p:spPr>
          <a:xfrm>
            <a:off x="3158530" y="1951654"/>
            <a:ext cx="8217031" cy="4154984"/>
          </a:xfrm>
          <a:prstGeom prst="rect">
            <a:avLst/>
          </a:prstGeom>
        </p:spPr>
        <p:txBody>
          <a:bodyPr wrap="square">
            <a:spAutoFit/>
          </a:bodyPr>
          <a:lstStyle/>
          <a:p>
            <a:pPr marL="742950" lvl="1" indent="-285750" algn="ctr">
              <a:lnSpc>
                <a:spcPct val="150000"/>
              </a:lnSpc>
              <a:buClr>
                <a:srgbClr val="C00000"/>
              </a:buClr>
              <a:buSzPts val="2400"/>
              <a:buFont typeface="Arial"/>
              <a:buChar char="•"/>
            </a:pPr>
            <a:r>
              <a:rPr lang="en-US" sz="2000" b="1" dirty="0">
                <a:solidFill>
                  <a:srgbClr val="C00000"/>
                </a:solidFill>
                <a:latin typeface="Times New Roman"/>
                <a:ea typeface="Times New Roman"/>
                <a:cs typeface="Times New Roman"/>
                <a:sym typeface="Times New Roman"/>
              </a:rPr>
              <a:t>How to conduct a desk review?</a:t>
            </a:r>
          </a:p>
          <a:p>
            <a:pPr lvl="0" algn="ctr"/>
            <a:r>
              <a:rPr lang="en-US" b="1" i="1" u="sng" dirty="0">
                <a:solidFill>
                  <a:srgbClr val="000099"/>
                </a:solidFill>
                <a:latin typeface="Times New Roman"/>
                <a:ea typeface="Times New Roman"/>
                <a:cs typeface="Times New Roman"/>
                <a:sym typeface="Times New Roman"/>
              </a:rPr>
              <a:t>Steps to conduct a desk review</a:t>
            </a:r>
          </a:p>
          <a:p>
            <a:pPr marL="285750" lvl="0" indent="-285750" algn="just">
              <a:lnSpc>
                <a:spcPct val="150000"/>
              </a:lnSpc>
              <a:buClr>
                <a:schemeClr val="dk1"/>
              </a:buClr>
              <a:buSzPts val="1800"/>
              <a:buFont typeface="Noto Sans Symbols"/>
              <a:buChar char="⮚"/>
            </a:pPr>
            <a:r>
              <a:rPr lang="en-US" sz="1600" b="1" u="sng" dirty="0">
                <a:solidFill>
                  <a:schemeClr val="dk1"/>
                </a:solidFill>
                <a:latin typeface="Times New Roman"/>
                <a:ea typeface="Times New Roman"/>
                <a:cs typeface="Times New Roman"/>
                <a:sym typeface="Times New Roman"/>
              </a:rPr>
              <a:t>Step 1: Identify all possible sources. </a:t>
            </a:r>
          </a:p>
          <a:p>
            <a:pPr marL="285750" lvl="0" indent="-285750" algn="just">
              <a:lnSpc>
                <a:spcPct val="150000"/>
              </a:lnSpc>
              <a:buClr>
                <a:schemeClr val="dk1"/>
              </a:buClr>
              <a:buSzPts val="1800"/>
              <a:buFont typeface="Noto Sans Symbols"/>
              <a:buChar char="⮚"/>
            </a:pPr>
            <a:r>
              <a:rPr lang="en-US" sz="1600" b="1" u="sng" dirty="0">
                <a:solidFill>
                  <a:schemeClr val="dk1"/>
                </a:solidFill>
                <a:latin typeface="Times New Roman"/>
                <a:ea typeface="Times New Roman"/>
                <a:cs typeface="Times New Roman"/>
                <a:sym typeface="Times New Roman"/>
              </a:rPr>
              <a:t>Step 2: Categorize documents.</a:t>
            </a:r>
          </a:p>
          <a:p>
            <a:pPr lvl="1" algn="just">
              <a:lnSpc>
                <a:spcPct val="150000"/>
              </a:lnSpc>
            </a:pPr>
            <a:r>
              <a:rPr lang="en-US" sz="1600" b="1" dirty="0">
                <a:solidFill>
                  <a:schemeClr val="dk1"/>
                </a:solidFill>
                <a:latin typeface="Times New Roman"/>
                <a:ea typeface="Times New Roman"/>
                <a:cs typeface="Times New Roman"/>
                <a:sym typeface="Times New Roman"/>
              </a:rPr>
              <a:t>Because some documents will be more pertinent than others, not all documents should be given equal weight or attention. </a:t>
            </a:r>
          </a:p>
          <a:p>
            <a:pPr marL="285750" lvl="0" indent="-285750" algn="just">
              <a:lnSpc>
                <a:spcPct val="150000"/>
              </a:lnSpc>
              <a:buClr>
                <a:schemeClr val="dk1"/>
              </a:buClr>
              <a:buSzPts val="1800"/>
              <a:buFont typeface="Noto Sans Symbols"/>
              <a:buChar char="⮚"/>
            </a:pPr>
            <a:r>
              <a:rPr lang="en-US" sz="1600" b="1" u="sng" dirty="0">
                <a:solidFill>
                  <a:schemeClr val="dk1"/>
                </a:solidFill>
                <a:latin typeface="Times New Roman"/>
                <a:ea typeface="Times New Roman"/>
                <a:cs typeface="Times New Roman"/>
                <a:sym typeface="Times New Roman"/>
              </a:rPr>
              <a:t>Step 3: Decide on the approach (Structured/Unstructured).</a:t>
            </a:r>
          </a:p>
          <a:p>
            <a:pPr lvl="1" algn="just">
              <a:lnSpc>
                <a:spcPct val="150000"/>
              </a:lnSpc>
            </a:pPr>
            <a:r>
              <a:rPr lang="en-US" sz="1600" b="1" dirty="0">
                <a:solidFill>
                  <a:schemeClr val="dk1"/>
                </a:solidFill>
                <a:latin typeface="Times New Roman"/>
                <a:ea typeface="Times New Roman"/>
                <a:cs typeface="Times New Roman"/>
                <a:sym typeface="Times New Roman"/>
              </a:rPr>
              <a:t>Often times, due to time constraints, monitoring and evaluation activities limit themselves to first-tier and partially second-tier documents for which an unstructured approach is suitable. To include a full second- and third-tiers documents in the desk review, a structured approach will be required.</a:t>
            </a:r>
            <a:endParaRPr lang="en-US" sz="1600" dirty="0"/>
          </a:p>
        </p:txBody>
      </p:sp>
    </p:spTree>
    <p:extLst>
      <p:ext uri="{BB962C8B-B14F-4D97-AF65-F5344CB8AC3E}">
        <p14:creationId xmlns:p14="http://schemas.microsoft.com/office/powerpoint/2010/main" val="2224241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1220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2737636"/>
            <a:ext cx="2591670" cy="2667532"/>
          </a:xfrm>
          <a:prstGeom prst="rect">
            <a:avLst/>
          </a:prstGeom>
          <a:noFill/>
          <a:ln>
            <a:noFill/>
          </a:ln>
        </p:spPr>
      </p:pic>
      <p:sp>
        <p:nvSpPr>
          <p:cNvPr id="2" name="Rectangle 1"/>
          <p:cNvSpPr/>
          <p:nvPr/>
        </p:nvSpPr>
        <p:spPr>
          <a:xfrm>
            <a:off x="3039678" y="2107780"/>
            <a:ext cx="8198177" cy="2985433"/>
          </a:xfrm>
          <a:prstGeom prst="rect">
            <a:avLst/>
          </a:prstGeom>
        </p:spPr>
        <p:txBody>
          <a:bodyPr wrap="square">
            <a:spAutoFit/>
          </a:bodyPr>
          <a:lstStyle/>
          <a:p>
            <a:pPr lvl="0" algn="ctr"/>
            <a:r>
              <a:rPr lang="en-US" sz="2000" b="1" dirty="0">
                <a:solidFill>
                  <a:schemeClr val="accent2"/>
                </a:solidFill>
                <a:latin typeface="Times New Roman"/>
                <a:ea typeface="Times New Roman"/>
                <a:cs typeface="Times New Roman"/>
                <a:sym typeface="Times New Roman"/>
              </a:rPr>
              <a:t>Reviewing, translating, pretesting and piloting the survey(1/2)</a:t>
            </a:r>
            <a:endParaRPr lang="en-US" sz="1600" dirty="0"/>
          </a:p>
          <a:p>
            <a:pPr lvl="1" algn="just">
              <a:lnSpc>
                <a:spcPct val="150000"/>
              </a:lnSpc>
            </a:pPr>
            <a:endParaRPr lang="en-US" sz="1600" b="1" dirty="0">
              <a:solidFill>
                <a:schemeClr val="dk1"/>
              </a:solidFill>
              <a:latin typeface="Times New Roman"/>
              <a:ea typeface="Times New Roman"/>
              <a:cs typeface="Times New Roman"/>
              <a:sym typeface="Times New Roman"/>
            </a:endParaRPr>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translator(s) should be fluent in both languages and, to the extent possible, be familiar with the issues being covered in the survey. Once the survey is translated into the local language, a second translator should translate it back into the original language. </a:t>
            </a:r>
            <a:endParaRPr lang="en-US" sz="1600" dirty="0"/>
          </a:p>
          <a:p>
            <a:pPr marL="74295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This process ensures an accurate translation. Any gaps or misunderstanding need to be addressed before the survey can be pretested</a:t>
            </a:r>
          </a:p>
        </p:txBody>
      </p:sp>
    </p:spTree>
    <p:extLst>
      <p:ext uri="{BB962C8B-B14F-4D97-AF65-F5344CB8AC3E}">
        <p14:creationId xmlns:p14="http://schemas.microsoft.com/office/powerpoint/2010/main" val="3290775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35946" y="3825154"/>
            <a:ext cx="2591670" cy="2667532"/>
          </a:xfrm>
          <a:prstGeom prst="rect">
            <a:avLst/>
          </a:prstGeom>
          <a:noFill/>
          <a:ln>
            <a:noFill/>
          </a:ln>
        </p:spPr>
      </p:pic>
      <p:sp>
        <p:nvSpPr>
          <p:cNvPr id="2" name="Rectangle 1"/>
          <p:cNvSpPr/>
          <p:nvPr/>
        </p:nvSpPr>
        <p:spPr>
          <a:xfrm>
            <a:off x="2809188" y="2214153"/>
            <a:ext cx="8341138" cy="4206280"/>
          </a:xfrm>
          <a:prstGeom prst="rect">
            <a:avLst/>
          </a:prstGeom>
        </p:spPr>
        <p:txBody>
          <a:bodyPr wrap="square">
            <a:spAutoFit/>
          </a:bodyPr>
          <a:lstStyle/>
          <a:p>
            <a:pPr marL="742950" marR="491490" lvl="1"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When conducting a pretest, it is important to test the survey among a group of people from diverse backgrounds relevant to the issues being monitored/evaluated. The goal of a pretest is to ensure that the survey is collecting the information it is aimed to collect. A good pretest should look at the survey at three levels:</a:t>
            </a:r>
          </a:p>
          <a:p>
            <a:pPr marL="742950" marR="658495" lvl="1" indent="-285750" algn="ctr">
              <a:lnSpc>
                <a:spcPct val="150000"/>
              </a:lnSpc>
              <a:buClr>
                <a:srgbClr val="C00000"/>
              </a:buClr>
              <a:buSzPts val="1800"/>
              <a:buFont typeface="Noto Sans Symbols"/>
              <a:buChar char="❖"/>
            </a:pPr>
            <a:r>
              <a:rPr lang="en-US" sz="1600" b="1" dirty="0">
                <a:solidFill>
                  <a:srgbClr val="C00000"/>
                </a:solidFill>
                <a:latin typeface="Times New Roman"/>
                <a:ea typeface="Times New Roman"/>
                <a:cs typeface="Times New Roman"/>
                <a:sym typeface="Times New Roman"/>
              </a:rPr>
              <a:t>As a whole: Are all sections of the survey consistent? Are there any sections that ask the same question?</a:t>
            </a:r>
          </a:p>
          <a:p>
            <a:pPr marL="742950" marR="657225" lvl="1" indent="-285750" algn="ctr">
              <a:lnSpc>
                <a:spcPct val="150000"/>
              </a:lnSpc>
              <a:spcBef>
                <a:spcPts val="410"/>
              </a:spcBef>
              <a:buClr>
                <a:srgbClr val="C00000"/>
              </a:buClr>
              <a:buSzPts val="1800"/>
              <a:buFont typeface="Noto Sans Symbols"/>
              <a:buChar char="❖"/>
            </a:pPr>
            <a:r>
              <a:rPr lang="en-US" sz="1600" b="1" dirty="0">
                <a:solidFill>
                  <a:srgbClr val="C00000"/>
                </a:solidFill>
                <a:latin typeface="Times New Roman"/>
                <a:ea typeface="Times New Roman"/>
                <a:cs typeface="Times New Roman"/>
                <a:sym typeface="Times New Roman"/>
              </a:rPr>
              <a:t>Each section: If the survey has more than one section, does each section collect the intended information? Are all major activities/issues being monitored/evaluated accounted for? Are there any questions that are not relevant?</a:t>
            </a:r>
          </a:p>
        </p:txBody>
      </p:sp>
      <p:sp>
        <p:nvSpPr>
          <p:cNvPr id="8" name="Rectangle 7"/>
          <p:cNvSpPr/>
          <p:nvPr/>
        </p:nvSpPr>
        <p:spPr>
          <a:xfrm>
            <a:off x="3706293" y="2045034"/>
            <a:ext cx="7444033" cy="369332"/>
          </a:xfrm>
          <a:prstGeom prst="rect">
            <a:avLst/>
          </a:prstGeom>
        </p:spPr>
        <p:txBody>
          <a:bodyPr wrap="square">
            <a:spAutoFit/>
          </a:bodyPr>
          <a:lstStyle/>
          <a:p>
            <a:pPr lvl="0" algn="ctr"/>
            <a:r>
              <a:rPr lang="en-US" b="1" dirty="0">
                <a:solidFill>
                  <a:schemeClr val="accent2"/>
                </a:solidFill>
                <a:latin typeface="Times New Roman"/>
                <a:ea typeface="Times New Roman"/>
                <a:cs typeface="Times New Roman"/>
                <a:sym typeface="Times New Roman"/>
              </a:rPr>
              <a:t>Reviewing, translating, pretesting and piloting the survey(2/2)</a:t>
            </a:r>
            <a:endParaRPr lang="en-US" dirty="0">
              <a:solidFill>
                <a:schemeClr val="dk1"/>
              </a:solidFill>
              <a:ea typeface="Calibri"/>
              <a:cs typeface="Calibri"/>
              <a:sym typeface="Calibri"/>
            </a:endParaRPr>
          </a:p>
        </p:txBody>
      </p:sp>
    </p:spTree>
    <p:extLst>
      <p:ext uri="{BB962C8B-B14F-4D97-AF65-F5344CB8AC3E}">
        <p14:creationId xmlns:p14="http://schemas.microsoft.com/office/powerpoint/2010/main" val="427010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206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39979" y="2764235"/>
            <a:ext cx="2591670" cy="2667532"/>
          </a:xfrm>
          <a:prstGeom prst="rect">
            <a:avLst/>
          </a:prstGeom>
          <a:noFill/>
          <a:ln>
            <a:noFill/>
          </a:ln>
        </p:spPr>
      </p:pic>
      <p:sp>
        <p:nvSpPr>
          <p:cNvPr id="2" name="Rectangle 1"/>
          <p:cNvSpPr/>
          <p:nvPr/>
        </p:nvSpPr>
        <p:spPr>
          <a:xfrm>
            <a:off x="3434744" y="2107780"/>
            <a:ext cx="7592161" cy="3323987"/>
          </a:xfrm>
          <a:prstGeom prst="rect">
            <a:avLst/>
          </a:prstGeom>
        </p:spPr>
        <p:txBody>
          <a:bodyPr wrap="square">
            <a:spAutoFit/>
          </a:bodyPr>
          <a:lstStyle/>
          <a:p>
            <a:pPr lvl="0" algn="ctr"/>
            <a:r>
              <a:rPr lang="en-US" b="1" dirty="0">
                <a:solidFill>
                  <a:schemeClr val="accent2"/>
                </a:solidFill>
                <a:latin typeface="Times New Roman"/>
                <a:ea typeface="Times New Roman"/>
                <a:cs typeface="Times New Roman"/>
                <a:sym typeface="Times New Roman"/>
              </a:rPr>
              <a:t>Preparing, conducting and moderating a focus group</a:t>
            </a:r>
            <a:endParaRPr lang="en-US" dirty="0"/>
          </a:p>
          <a:p>
            <a:pPr lvl="0" algn="ctr"/>
            <a:endParaRPr lang="en-US" b="1" dirty="0">
              <a:solidFill>
                <a:schemeClr val="accent2"/>
              </a:solidFill>
              <a:latin typeface="Times New Roman"/>
              <a:ea typeface="Times New Roman"/>
              <a:cs typeface="Times New Roman"/>
              <a:sym typeface="Times New Roman"/>
            </a:endParaRPr>
          </a:p>
          <a:p>
            <a:pPr lvl="0"/>
            <a:r>
              <a:rPr lang="en-US" b="1" i="1" u="sng" dirty="0">
                <a:solidFill>
                  <a:srgbClr val="C00000"/>
                </a:solidFill>
                <a:latin typeface="Times New Roman"/>
                <a:ea typeface="Times New Roman"/>
                <a:cs typeface="Times New Roman"/>
                <a:sym typeface="Times New Roman"/>
              </a:rPr>
              <a:t>Preparing for a focus group discussion</a:t>
            </a:r>
            <a:endParaRPr lang="en-US" dirty="0"/>
          </a:p>
          <a:p>
            <a:pPr lvl="0"/>
            <a:endParaRPr lang="en-US" sz="1600" b="1" i="1" u="sng" dirty="0">
              <a:solidFill>
                <a:srgbClr val="C00000"/>
              </a:solidFill>
              <a:latin typeface="Times New Roman"/>
              <a:ea typeface="Times New Roman"/>
              <a:cs typeface="Times New Roman"/>
              <a:sym typeface="Times New Roman"/>
            </a:endParaRPr>
          </a:p>
          <a:p>
            <a:pPr lvl="0" algn="just"/>
            <a:endParaRPr lang="en-US" sz="1400" b="1" dirty="0">
              <a:solidFill>
                <a:schemeClr val="dk1"/>
              </a:solidFill>
              <a:latin typeface="Times New Roman"/>
              <a:ea typeface="Times New Roman"/>
              <a:cs typeface="Times New Roman"/>
              <a:sym typeface="Times New Roman"/>
            </a:endParaRPr>
          </a:p>
          <a:p>
            <a:pPr marL="285750" lvl="0" indent="-285750" algn="just">
              <a:buClr>
                <a:schemeClr val="dk1"/>
              </a:buClr>
              <a:buSzPts val="2400"/>
              <a:buFont typeface="Noto Sans Symbols"/>
              <a:buChar char="⮚"/>
            </a:pPr>
            <a:r>
              <a:rPr lang="en-US" b="1" dirty="0">
                <a:solidFill>
                  <a:schemeClr val="dk1"/>
                </a:solidFill>
                <a:latin typeface="Times New Roman"/>
                <a:ea typeface="Times New Roman"/>
                <a:cs typeface="Times New Roman"/>
                <a:sym typeface="Times New Roman"/>
              </a:rPr>
              <a:t>An average focus group discussion involves 6 to 8 people and a maximum of 15 and lasts between one to two hours. When selecting the participants for a focus group discussion, it is important that the group is homogeneous so that participants feel more comfortable expressing their opinions. To select homogenous groups of participants, consider, among other things, the following:</a:t>
            </a:r>
          </a:p>
          <a:p>
            <a:pPr lvl="0" algn="just"/>
            <a:r>
              <a:rPr lang="en-US" b="1" dirty="0">
                <a:solidFill>
                  <a:schemeClr val="dk1"/>
                </a:solidFill>
                <a:latin typeface="Times New Roman"/>
                <a:ea typeface="Times New Roman"/>
                <a:cs typeface="Times New Roman"/>
                <a:sym typeface="Times New Roman"/>
              </a:rPr>
              <a:t> </a:t>
            </a:r>
          </a:p>
        </p:txBody>
      </p:sp>
    </p:spTree>
    <p:extLst>
      <p:ext uri="{BB962C8B-B14F-4D97-AF65-F5344CB8AC3E}">
        <p14:creationId xmlns:p14="http://schemas.microsoft.com/office/powerpoint/2010/main" val="998523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19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66163" y="3415233"/>
            <a:ext cx="2591670" cy="2667532"/>
          </a:xfrm>
          <a:prstGeom prst="rect">
            <a:avLst/>
          </a:prstGeom>
          <a:noFill/>
          <a:ln>
            <a:noFill/>
          </a:ln>
        </p:spPr>
      </p:pic>
      <p:sp>
        <p:nvSpPr>
          <p:cNvPr id="2" name="Rectangle 1"/>
          <p:cNvSpPr/>
          <p:nvPr/>
        </p:nvSpPr>
        <p:spPr>
          <a:xfrm>
            <a:off x="3179975" y="2053297"/>
            <a:ext cx="7764726" cy="3724096"/>
          </a:xfrm>
          <a:prstGeom prst="rect">
            <a:avLst/>
          </a:prstGeom>
        </p:spPr>
        <p:txBody>
          <a:bodyPr wrap="square">
            <a:spAutoFit/>
          </a:bodyPr>
          <a:lstStyle/>
          <a:p>
            <a:pPr lvl="0" algn="ctr"/>
            <a:r>
              <a:rPr lang="en-US" sz="2000" b="1" dirty="0">
                <a:solidFill>
                  <a:schemeClr val="accent2"/>
                </a:solidFill>
                <a:latin typeface="Times New Roman"/>
                <a:ea typeface="Times New Roman"/>
                <a:cs typeface="Times New Roman"/>
                <a:sym typeface="Times New Roman"/>
              </a:rPr>
              <a:t>Preparing, conducting and moderating a focus group</a:t>
            </a:r>
            <a:endParaRPr lang="en-US" sz="1600" dirty="0"/>
          </a:p>
          <a:p>
            <a:pPr lvl="0" algn="ctr"/>
            <a:endParaRPr lang="en-US" sz="2000" b="1" dirty="0">
              <a:solidFill>
                <a:schemeClr val="accent2"/>
              </a:solidFill>
              <a:latin typeface="Times New Roman"/>
              <a:ea typeface="Times New Roman"/>
              <a:cs typeface="Times New Roman"/>
              <a:sym typeface="Times New Roman"/>
            </a:endParaRPr>
          </a:p>
          <a:p>
            <a:pPr lvl="0" algn="ctr"/>
            <a:endParaRPr lang="en-US" sz="2000" b="1" dirty="0">
              <a:solidFill>
                <a:schemeClr val="accent2"/>
              </a:solidFill>
              <a:latin typeface="Times New Roman"/>
              <a:ea typeface="Times New Roman"/>
              <a:cs typeface="Times New Roman"/>
              <a:sym typeface="Times New Roman"/>
            </a:endParaRPr>
          </a:p>
          <a:p>
            <a:pPr marL="285750" lvl="0" indent="-285750" algn="ctr">
              <a:buClr>
                <a:srgbClr val="00B050"/>
              </a:buClr>
              <a:buSzPts val="1800"/>
              <a:buFont typeface="Noto Sans Symbols"/>
              <a:buChar char="⮚"/>
            </a:pPr>
            <a:r>
              <a:rPr lang="en-US" sz="1600" b="1" dirty="0">
                <a:solidFill>
                  <a:srgbClr val="00B050"/>
                </a:solidFill>
                <a:latin typeface="Times New Roman"/>
                <a:ea typeface="Times New Roman"/>
                <a:cs typeface="Times New Roman"/>
                <a:sym typeface="Times New Roman"/>
              </a:rPr>
              <a:t>Gender</a:t>
            </a:r>
            <a:r>
              <a:rPr lang="en-US" sz="1600" b="1" dirty="0">
                <a:solidFill>
                  <a:schemeClr val="dk1"/>
                </a:solidFill>
                <a:latin typeface="Times New Roman"/>
                <a:ea typeface="Times New Roman"/>
                <a:cs typeface="Times New Roman"/>
                <a:sym typeface="Times New Roman"/>
              </a:rPr>
              <a:t>: Will men and women feel comfortable discussing this topic in a mixed-gender group? For example, women might feel uncomfortable discussing issue X if men are in the group.</a:t>
            </a:r>
            <a:endParaRPr lang="en-US" sz="1600" dirty="0"/>
          </a:p>
          <a:p>
            <a:pPr marL="285750" lvl="0" indent="-171450" algn="ctr">
              <a:buClr>
                <a:schemeClr val="dk1"/>
              </a:buClr>
              <a:buSzPts val="1800"/>
            </a:pPr>
            <a:endParaRPr lang="en-US" sz="1600" b="1" dirty="0">
              <a:solidFill>
                <a:schemeClr val="dk1"/>
              </a:solidFill>
              <a:latin typeface="Times New Roman"/>
              <a:ea typeface="Times New Roman"/>
              <a:cs typeface="Times New Roman"/>
              <a:sym typeface="Times New Roman"/>
            </a:endParaRPr>
          </a:p>
          <a:p>
            <a:pPr marL="285750" lvl="0" indent="-285750" algn="ctr">
              <a:buClr>
                <a:srgbClr val="FF66CC"/>
              </a:buClr>
              <a:buSzPts val="1800"/>
              <a:buFont typeface="Noto Sans Symbols"/>
              <a:buChar char="⮚"/>
            </a:pPr>
            <a:r>
              <a:rPr lang="en-US" sz="1600" b="1" dirty="0">
                <a:solidFill>
                  <a:srgbClr val="FF66CC"/>
                </a:solidFill>
                <a:latin typeface="Times New Roman"/>
                <a:ea typeface="Times New Roman"/>
                <a:cs typeface="Times New Roman"/>
                <a:sym typeface="Times New Roman"/>
              </a:rPr>
              <a:t>Age</a:t>
            </a:r>
            <a:r>
              <a:rPr lang="en-US" sz="1600" b="1" dirty="0">
                <a:solidFill>
                  <a:schemeClr val="dk1"/>
                </a:solidFill>
                <a:latin typeface="Times New Roman"/>
                <a:ea typeface="Times New Roman"/>
                <a:cs typeface="Times New Roman"/>
                <a:sym typeface="Times New Roman"/>
              </a:rPr>
              <a:t>: Will age affect the way that people react to this topic? For example, a young person might feel uncomfortable talking about issue X if older people from his community are in the group.</a:t>
            </a:r>
            <a:endParaRPr lang="en-US" sz="1600" dirty="0"/>
          </a:p>
          <a:p>
            <a:pPr marL="285750" lvl="0" indent="-171450" algn="ctr">
              <a:buClr>
                <a:schemeClr val="dk1"/>
              </a:buClr>
              <a:buSzPts val="1800"/>
            </a:pPr>
            <a:endParaRPr lang="en-US" sz="1600" b="1" dirty="0">
              <a:solidFill>
                <a:schemeClr val="dk1"/>
              </a:solidFill>
              <a:latin typeface="Times New Roman"/>
              <a:ea typeface="Times New Roman"/>
              <a:cs typeface="Times New Roman"/>
              <a:sym typeface="Times New Roman"/>
            </a:endParaRPr>
          </a:p>
          <a:p>
            <a:pPr marL="285750" lvl="0" indent="-285750" algn="ctr">
              <a:buClr>
                <a:srgbClr val="FF9518"/>
              </a:buClr>
              <a:buSzPts val="1800"/>
              <a:buFont typeface="Noto Sans Symbols"/>
              <a:buChar char="⮚"/>
            </a:pPr>
            <a:r>
              <a:rPr lang="en-US" sz="1600" b="1" dirty="0">
                <a:solidFill>
                  <a:srgbClr val="FF9518"/>
                </a:solidFill>
                <a:latin typeface="Times New Roman"/>
                <a:ea typeface="Times New Roman"/>
                <a:cs typeface="Times New Roman"/>
                <a:sym typeface="Times New Roman"/>
              </a:rPr>
              <a:t>Hierarchy</a:t>
            </a:r>
            <a:r>
              <a:rPr lang="en-US" sz="1600" b="1" dirty="0">
                <a:solidFill>
                  <a:schemeClr val="dk1"/>
                </a:solidFill>
                <a:latin typeface="Times New Roman"/>
                <a:ea typeface="Times New Roman"/>
                <a:cs typeface="Times New Roman"/>
                <a:sym typeface="Times New Roman"/>
              </a:rPr>
              <a:t>: Will people of different hierarchical positions be able to discuss this topic equally? For example, a resident from village A might feel uncomfortable discussing issue X if the local administrator is in the group.</a:t>
            </a:r>
          </a:p>
        </p:txBody>
      </p:sp>
    </p:spTree>
    <p:extLst>
      <p:ext uri="{BB962C8B-B14F-4D97-AF65-F5344CB8AC3E}">
        <p14:creationId xmlns:p14="http://schemas.microsoft.com/office/powerpoint/2010/main" val="2152905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80357" y="3825154"/>
            <a:ext cx="2591670" cy="2667532"/>
          </a:xfrm>
          <a:prstGeom prst="rect">
            <a:avLst/>
          </a:prstGeom>
          <a:noFill/>
          <a:ln>
            <a:noFill/>
          </a:ln>
        </p:spPr>
      </p:pic>
      <p:sp>
        <p:nvSpPr>
          <p:cNvPr id="2" name="Rectangle 1"/>
          <p:cNvSpPr/>
          <p:nvPr/>
        </p:nvSpPr>
        <p:spPr>
          <a:xfrm>
            <a:off x="2935103" y="1949279"/>
            <a:ext cx="8494897" cy="4447371"/>
          </a:xfrm>
          <a:prstGeom prst="rect">
            <a:avLst/>
          </a:prstGeom>
        </p:spPr>
        <p:txBody>
          <a:bodyPr wrap="square">
            <a:spAutoFit/>
          </a:bodyPr>
          <a:lstStyle/>
          <a:p>
            <a:pPr lvl="1" algn="just">
              <a:lnSpc>
                <a:spcPct val="150000"/>
              </a:lnSpc>
            </a:pPr>
            <a:r>
              <a:rPr lang="en-US" b="1" i="1" u="sng" dirty="0">
                <a:solidFill>
                  <a:srgbClr val="C00000"/>
                </a:solidFill>
                <a:latin typeface="Times New Roman"/>
                <a:ea typeface="Times New Roman"/>
                <a:cs typeface="Times New Roman"/>
                <a:sym typeface="Times New Roman"/>
              </a:rPr>
              <a:t>How to conduct a focus group discussion</a:t>
            </a:r>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At the start of the focus group, the moderator should present the aim of the discussion and an overview of the topics that will be covered, assure participants that their responses will remain confidential and anonymous, and lay down the ground rules. The following is an example of an introduction to read at the outset of the focus group to all the participants:</a:t>
            </a:r>
          </a:p>
          <a:p>
            <a:pPr lvl="0" algn="just"/>
            <a:r>
              <a:rPr lang="en-US" sz="1600" b="1" dirty="0">
                <a:solidFill>
                  <a:schemeClr val="dk1"/>
                </a:solidFill>
                <a:latin typeface="Times New Roman"/>
                <a:ea typeface="Times New Roman"/>
                <a:cs typeface="Times New Roman"/>
                <a:sym typeface="Times New Roman"/>
              </a:rPr>
              <a:t> </a:t>
            </a:r>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"Thank you for agreeing to participate in this focus group discussion. We will discuss … Let me remind you that the information given will be treated confidentially and that you may refuse to answer any of the questions and end your participation in the discussion at any time.</a:t>
            </a:r>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For the group discussion to proceed smoothly and respectfully for all participants, the following ground rules should be respected at all times by everyone:</a:t>
            </a:r>
          </a:p>
          <a:p>
            <a:pPr marL="285750" lvl="0" indent="-285750" algn="ctr">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a:t>
            </a:r>
            <a:r>
              <a:rPr lang="en-US" sz="1600" b="1" dirty="0">
                <a:solidFill>
                  <a:srgbClr val="FF9518"/>
                </a:solidFill>
                <a:latin typeface="Times New Roman"/>
                <a:ea typeface="Times New Roman"/>
                <a:cs typeface="Times New Roman"/>
                <a:sym typeface="Times New Roman"/>
              </a:rPr>
              <a:t>One person speaks at a time.</a:t>
            </a:r>
          </a:p>
          <a:p>
            <a:pPr marL="285750" lvl="0" indent="-285750" algn="ctr">
              <a:buClr>
                <a:srgbClr val="FF9518"/>
              </a:buClr>
              <a:buSzPts val="1800"/>
              <a:buFont typeface="Noto Sans Symbols"/>
              <a:buChar char="✔"/>
            </a:pPr>
            <a:r>
              <a:rPr lang="en-US" sz="1600" b="1" dirty="0">
                <a:solidFill>
                  <a:srgbClr val="FF9518"/>
                </a:solidFill>
                <a:latin typeface="Times New Roman"/>
                <a:ea typeface="Times New Roman"/>
                <a:cs typeface="Times New Roman"/>
                <a:sym typeface="Times New Roman"/>
              </a:rPr>
              <a:t>What is shared in the room stays in the room.</a:t>
            </a:r>
          </a:p>
          <a:p>
            <a:pPr marL="285750" lvl="0" indent="-285750" algn="ctr">
              <a:buClr>
                <a:srgbClr val="FF9518"/>
              </a:buClr>
              <a:buSzPts val="1800"/>
              <a:buFont typeface="Noto Sans Symbols"/>
              <a:buChar char="✔"/>
            </a:pPr>
            <a:r>
              <a:rPr lang="en-US" sz="1600" b="1" dirty="0">
                <a:solidFill>
                  <a:srgbClr val="FF9518"/>
                </a:solidFill>
                <a:latin typeface="Times New Roman"/>
                <a:ea typeface="Times New Roman"/>
                <a:cs typeface="Times New Roman"/>
                <a:sym typeface="Times New Roman"/>
              </a:rPr>
              <a:t>Everyone has a chance to share their ideas, experience and opinions.</a:t>
            </a:r>
          </a:p>
          <a:p>
            <a:pPr marL="285750" lvl="0" indent="-285750" algn="ctr">
              <a:buClr>
                <a:srgbClr val="FF9518"/>
              </a:buClr>
              <a:buSzPts val="1800"/>
              <a:buFont typeface="Noto Sans Symbols"/>
              <a:buChar char="✔"/>
            </a:pPr>
            <a:r>
              <a:rPr lang="en-US" sz="1600" b="1" dirty="0">
                <a:solidFill>
                  <a:srgbClr val="FF9518"/>
                </a:solidFill>
                <a:latin typeface="Times New Roman"/>
                <a:ea typeface="Times New Roman"/>
                <a:cs typeface="Times New Roman"/>
                <a:sym typeface="Times New Roman"/>
              </a:rPr>
              <a:t>There are no right or wrong answers.</a:t>
            </a:r>
          </a:p>
          <a:p>
            <a:pPr marL="285750" lvl="0" indent="-285750" algn="ctr">
              <a:buClr>
                <a:srgbClr val="FF9518"/>
              </a:buClr>
              <a:buSzPts val="1800"/>
              <a:buFont typeface="Noto Sans Symbols"/>
              <a:buChar char="✔"/>
            </a:pPr>
            <a:r>
              <a:rPr lang="en-US" sz="1600" b="1" dirty="0">
                <a:solidFill>
                  <a:srgbClr val="FF9518"/>
                </a:solidFill>
                <a:latin typeface="Times New Roman"/>
                <a:ea typeface="Times New Roman"/>
                <a:cs typeface="Times New Roman"/>
                <a:sym typeface="Times New Roman"/>
              </a:rPr>
              <a:t>Everyone actively listens to and respects each other.</a:t>
            </a:r>
          </a:p>
        </p:txBody>
      </p:sp>
    </p:spTree>
    <p:extLst>
      <p:ext uri="{BB962C8B-B14F-4D97-AF65-F5344CB8AC3E}">
        <p14:creationId xmlns:p14="http://schemas.microsoft.com/office/powerpoint/2010/main" val="813933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810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17648" y="2359119"/>
            <a:ext cx="2591670" cy="2667532"/>
          </a:xfrm>
          <a:prstGeom prst="rect">
            <a:avLst/>
          </a:prstGeom>
          <a:noFill/>
          <a:ln>
            <a:noFill/>
          </a:ln>
        </p:spPr>
      </p:pic>
      <p:grpSp>
        <p:nvGrpSpPr>
          <p:cNvPr id="11" name="Google Shape;689;p34"/>
          <p:cNvGrpSpPr/>
          <p:nvPr/>
        </p:nvGrpSpPr>
        <p:grpSpPr>
          <a:xfrm>
            <a:off x="2868658" y="2029645"/>
            <a:ext cx="8243550" cy="2696236"/>
            <a:chOff x="10" y="10"/>
            <a:chExt cx="9521" cy="3171"/>
          </a:xfrm>
        </p:grpSpPr>
        <p:sp>
          <p:nvSpPr>
            <p:cNvPr id="12" name="Google Shape;690;p34"/>
            <p:cNvSpPr/>
            <p:nvPr/>
          </p:nvSpPr>
          <p:spPr>
            <a:xfrm>
              <a:off x="445" y="361"/>
              <a:ext cx="9071" cy="373"/>
            </a:xfrm>
            <a:prstGeom prst="rect">
              <a:avLst/>
            </a:pr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691;p34"/>
            <p:cNvSpPr/>
            <p:nvPr/>
          </p:nvSpPr>
          <p:spPr>
            <a:xfrm>
              <a:off x="445" y="346"/>
              <a:ext cx="9071" cy="30"/>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4" name="Google Shape;692;p34"/>
            <p:cNvCxnSpPr/>
            <p:nvPr/>
          </p:nvCxnSpPr>
          <p:spPr>
            <a:xfrm rot="10800000">
              <a:off x="445" y="362"/>
              <a:ext cx="0" cy="372"/>
            </a:xfrm>
            <a:prstGeom prst="straightConnector1">
              <a:avLst/>
            </a:prstGeom>
            <a:noFill/>
            <a:ln w="19050" cap="flat" cmpd="sng">
              <a:solidFill>
                <a:srgbClr val="FFFFFF"/>
              </a:solidFill>
              <a:prstDash val="solid"/>
              <a:round/>
              <a:headEnd type="none" w="med" len="med"/>
              <a:tailEnd type="none" w="med" len="med"/>
            </a:ln>
          </p:spPr>
        </p:cxnSp>
        <p:cxnSp>
          <p:nvCxnSpPr>
            <p:cNvPr id="15" name="Google Shape;693;p34"/>
            <p:cNvCxnSpPr/>
            <p:nvPr/>
          </p:nvCxnSpPr>
          <p:spPr>
            <a:xfrm rot="10800000">
              <a:off x="9516" y="362"/>
              <a:ext cx="0" cy="372"/>
            </a:xfrm>
            <a:prstGeom prst="straightConnector1">
              <a:avLst/>
            </a:prstGeom>
            <a:noFill/>
            <a:ln w="19050" cap="flat" cmpd="sng">
              <a:solidFill>
                <a:srgbClr val="FFFFFF"/>
              </a:solidFill>
              <a:prstDash val="solid"/>
              <a:round/>
              <a:headEnd type="none" w="med" len="med"/>
              <a:tailEnd type="none" w="med" len="med"/>
            </a:ln>
          </p:spPr>
        </p:cxnSp>
        <p:cxnSp>
          <p:nvCxnSpPr>
            <p:cNvPr id="16" name="Google Shape;694;p34"/>
            <p:cNvCxnSpPr/>
            <p:nvPr/>
          </p:nvCxnSpPr>
          <p:spPr>
            <a:xfrm>
              <a:off x="506" y="362"/>
              <a:ext cx="8980" cy="0"/>
            </a:xfrm>
            <a:prstGeom prst="straightConnector1">
              <a:avLst/>
            </a:prstGeom>
            <a:noFill/>
            <a:ln w="19050" cap="flat" cmpd="sng">
              <a:solidFill>
                <a:srgbClr val="D52A2F"/>
              </a:solidFill>
              <a:prstDash val="dot"/>
              <a:round/>
              <a:headEnd type="none" w="med" len="med"/>
              <a:tailEnd type="none" w="med" len="med"/>
            </a:ln>
          </p:spPr>
        </p:cxnSp>
        <p:cxnSp>
          <p:nvCxnSpPr>
            <p:cNvPr id="17" name="Google Shape;695;p34"/>
            <p:cNvCxnSpPr/>
            <p:nvPr/>
          </p:nvCxnSpPr>
          <p:spPr>
            <a:xfrm rot="10800000">
              <a:off x="445" y="393"/>
              <a:ext cx="0" cy="279"/>
            </a:xfrm>
            <a:prstGeom prst="straightConnector1">
              <a:avLst/>
            </a:prstGeom>
            <a:noFill/>
            <a:ln w="19050" cap="flat" cmpd="sng">
              <a:solidFill>
                <a:srgbClr val="D52A2F"/>
              </a:solidFill>
              <a:prstDash val="dot"/>
              <a:round/>
              <a:headEnd type="none" w="med" len="med"/>
              <a:tailEnd type="none" w="med" len="med"/>
            </a:ln>
          </p:spPr>
        </p:cxnSp>
        <p:cxnSp>
          <p:nvCxnSpPr>
            <p:cNvPr id="18" name="Google Shape;696;p34"/>
            <p:cNvCxnSpPr/>
            <p:nvPr/>
          </p:nvCxnSpPr>
          <p:spPr>
            <a:xfrm rot="10800000">
              <a:off x="9516" y="393"/>
              <a:ext cx="0" cy="279"/>
            </a:xfrm>
            <a:prstGeom prst="straightConnector1">
              <a:avLst/>
            </a:prstGeom>
            <a:noFill/>
            <a:ln w="19050" cap="flat" cmpd="sng">
              <a:solidFill>
                <a:srgbClr val="D52A2F"/>
              </a:solidFill>
              <a:prstDash val="dot"/>
              <a:round/>
              <a:headEnd type="none" w="med" len="med"/>
              <a:tailEnd type="none" w="med" len="med"/>
            </a:ln>
          </p:spPr>
        </p:cxnSp>
        <p:cxnSp>
          <p:nvCxnSpPr>
            <p:cNvPr id="19" name="Google Shape;697;p34"/>
            <p:cNvCxnSpPr/>
            <p:nvPr/>
          </p:nvCxnSpPr>
          <p:spPr>
            <a:xfrm rot="10800000">
              <a:off x="445" y="764"/>
              <a:ext cx="0" cy="2342"/>
            </a:xfrm>
            <a:prstGeom prst="straightConnector1">
              <a:avLst/>
            </a:prstGeom>
            <a:noFill/>
            <a:ln w="19050" cap="flat" cmpd="sng">
              <a:solidFill>
                <a:srgbClr val="D52A2F"/>
              </a:solidFill>
              <a:prstDash val="dot"/>
              <a:round/>
              <a:headEnd type="none" w="med" len="med"/>
              <a:tailEnd type="none" w="med" len="med"/>
            </a:ln>
          </p:spPr>
        </p:cxnSp>
        <p:cxnSp>
          <p:nvCxnSpPr>
            <p:cNvPr id="20" name="Google Shape;698;p34"/>
            <p:cNvCxnSpPr/>
            <p:nvPr/>
          </p:nvCxnSpPr>
          <p:spPr>
            <a:xfrm rot="10800000">
              <a:off x="9516" y="764"/>
              <a:ext cx="0" cy="2342"/>
            </a:xfrm>
            <a:prstGeom prst="straightConnector1">
              <a:avLst/>
            </a:prstGeom>
            <a:noFill/>
            <a:ln w="19050" cap="flat" cmpd="sng">
              <a:solidFill>
                <a:srgbClr val="D52A2F"/>
              </a:solidFill>
              <a:prstDash val="dot"/>
              <a:round/>
              <a:headEnd type="none" w="med" len="med"/>
              <a:tailEnd type="none" w="med" len="med"/>
            </a:ln>
          </p:spPr>
        </p:cxnSp>
        <p:cxnSp>
          <p:nvCxnSpPr>
            <p:cNvPr id="21" name="Google Shape;699;p34"/>
            <p:cNvCxnSpPr/>
            <p:nvPr/>
          </p:nvCxnSpPr>
          <p:spPr>
            <a:xfrm>
              <a:off x="506" y="3166"/>
              <a:ext cx="8980" cy="0"/>
            </a:xfrm>
            <a:prstGeom prst="straightConnector1">
              <a:avLst/>
            </a:prstGeom>
            <a:noFill/>
            <a:ln w="19050" cap="flat" cmpd="sng">
              <a:solidFill>
                <a:srgbClr val="D52A2F"/>
              </a:solidFill>
              <a:prstDash val="dot"/>
              <a:round/>
              <a:headEnd type="none" w="med" len="med"/>
              <a:tailEnd type="none" w="med" len="med"/>
            </a:ln>
          </p:spPr>
        </p:cxnSp>
        <p:sp>
          <p:nvSpPr>
            <p:cNvPr id="22" name="Google Shape;700;p34"/>
            <p:cNvSpPr/>
            <p:nvPr/>
          </p:nvSpPr>
          <p:spPr>
            <a:xfrm>
              <a:off x="370" y="455"/>
              <a:ext cx="39" cy="99"/>
            </a:xfrm>
            <a:custGeom>
              <a:avLst/>
              <a:gdLst/>
              <a:ahLst/>
              <a:cxnLst/>
              <a:rect l="l" t="t" r="r" b="b"/>
              <a:pathLst>
                <a:path w="39" h="99" extrusionOk="0">
                  <a:moveTo>
                    <a:pt x="13" y="0"/>
                  </a:moveTo>
                  <a:lnTo>
                    <a:pt x="6" y="6"/>
                  </a:lnTo>
                  <a:lnTo>
                    <a:pt x="3" y="26"/>
                  </a:lnTo>
                  <a:lnTo>
                    <a:pt x="2" y="36"/>
                  </a:lnTo>
                  <a:lnTo>
                    <a:pt x="0" y="48"/>
                  </a:lnTo>
                  <a:lnTo>
                    <a:pt x="2" y="59"/>
                  </a:lnTo>
                  <a:lnTo>
                    <a:pt x="4" y="72"/>
                  </a:lnTo>
                  <a:lnTo>
                    <a:pt x="9" y="94"/>
                  </a:lnTo>
                  <a:lnTo>
                    <a:pt x="16" y="98"/>
                  </a:lnTo>
                  <a:lnTo>
                    <a:pt x="35" y="95"/>
                  </a:lnTo>
                  <a:lnTo>
                    <a:pt x="39" y="88"/>
                  </a:lnTo>
                  <a:lnTo>
                    <a:pt x="37" y="49"/>
                  </a:lnTo>
                  <a:lnTo>
                    <a:pt x="36" y="10"/>
                  </a:lnTo>
                  <a:lnTo>
                    <a:pt x="33" y="3"/>
                  </a:lnTo>
                  <a:lnTo>
                    <a:pt x="13" y="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 name="Google Shape;701;p34"/>
            <p:cNvSpPr txBox="1"/>
            <p:nvPr/>
          </p:nvSpPr>
          <p:spPr>
            <a:xfrm>
              <a:off x="370" y="346"/>
              <a:ext cx="9161" cy="2835"/>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en-US" sz="120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marL="0" marR="0" lvl="0" indent="0" algn="l" rtl="0">
                <a:spcBef>
                  <a:spcPts val="55"/>
                </a:spcBef>
                <a:spcAft>
                  <a:spcPts val="0"/>
                </a:spcAft>
                <a:buNone/>
              </a:pPr>
              <a:r>
                <a:rPr lang="en-US" sz="95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marL="250190" marR="244475" lvl="0" indent="0" algn="just" rtl="0">
                <a:lnSpc>
                  <a:spcPct val="98000"/>
                </a:lnSpc>
                <a:spcBef>
                  <a:spcPts val="0"/>
                </a:spcBef>
                <a:spcAft>
                  <a:spcPts val="0"/>
                </a:spcAft>
                <a:buNone/>
              </a:pPr>
              <a:endParaRPr sz="1400" b="1">
                <a:solidFill>
                  <a:schemeClr val="dk1"/>
                </a:solidFill>
                <a:latin typeface="Calibri"/>
                <a:ea typeface="Calibri"/>
                <a:cs typeface="Calibri"/>
                <a:sym typeface="Calibri"/>
              </a:endParaRPr>
            </a:p>
            <a:p>
              <a:pPr marL="250190" marR="244475" lvl="0" indent="0" algn="just" rtl="0">
                <a:lnSpc>
                  <a:spcPct val="98000"/>
                </a:lnSpc>
                <a:spcBef>
                  <a:spcPts val="0"/>
                </a:spcBef>
                <a:spcAft>
                  <a:spcPts val="0"/>
                </a:spcAft>
                <a:buNone/>
              </a:pPr>
              <a:r>
                <a:rPr lang="en-US" sz="1400" b="1" i="1" u="sng">
                  <a:solidFill>
                    <a:srgbClr val="FF0000"/>
                  </a:solidFill>
                  <a:latin typeface="Calibri"/>
                  <a:ea typeface="Calibri"/>
                  <a:cs typeface="Calibri"/>
                  <a:sym typeface="Calibri"/>
                </a:rPr>
                <a:t>One-worders</a:t>
              </a:r>
              <a:r>
                <a:rPr lang="en-US" sz="1400" b="1">
                  <a:solidFill>
                    <a:schemeClr val="dk1"/>
                  </a:solidFill>
                  <a:latin typeface="Calibri"/>
                  <a:ea typeface="Calibri"/>
                  <a:cs typeface="Calibri"/>
                  <a:sym typeface="Calibri"/>
                </a:rPr>
                <a:t>: This icebreaker allows the group to be familiar with one another by sharing their thoughts on a common topic. First, divide the participants into subgroups of four or five people by having them number off. This allows participants to get acclimated to the others in the group. Mention to the groups that their assignment is to think of one word that describes X; give the groups a minute to generate a word. After, the group shares the one word that describes X with the entire group of participants. For example, in a session about mobile usability testing, request the group to think about their smartphone and come up with one word to describe it.</a:t>
              </a:r>
              <a:endParaRPr sz="1400" b="1">
                <a:solidFill>
                  <a:schemeClr val="dk1"/>
                </a:solidFill>
                <a:latin typeface="Calibri"/>
                <a:ea typeface="Calibri"/>
                <a:cs typeface="Calibri"/>
                <a:sym typeface="Calibri"/>
              </a:endParaRPr>
            </a:p>
            <a:p>
              <a:pPr marL="0" marR="0" lvl="0" indent="0" algn="l" rtl="0">
                <a:spcBef>
                  <a:spcPts val="20"/>
                </a:spcBef>
                <a:spcAft>
                  <a:spcPts val="0"/>
                </a:spcAft>
                <a:buNone/>
              </a:pPr>
              <a:r>
                <a:rPr lang="en-US" sz="1400" b="1">
                  <a:solidFill>
                    <a:schemeClr val="dk1"/>
                  </a:solidFill>
                  <a:latin typeface="Calibri"/>
                  <a:ea typeface="Calibri"/>
                  <a:cs typeface="Calibri"/>
                  <a:sym typeface="Calibri"/>
                </a:rPr>
                <a:t> </a:t>
              </a:r>
              <a:endParaRPr sz="1400" b="1">
                <a:solidFill>
                  <a:schemeClr val="dk1"/>
                </a:solidFill>
                <a:latin typeface="Calibri"/>
                <a:ea typeface="Calibri"/>
                <a:cs typeface="Calibri"/>
                <a:sym typeface="Calibri"/>
              </a:endParaRPr>
            </a:p>
          </p:txBody>
        </p:sp>
        <p:sp>
          <p:nvSpPr>
            <p:cNvPr id="24" name="Google Shape;702;p34"/>
            <p:cNvSpPr txBox="1"/>
            <p:nvPr/>
          </p:nvSpPr>
          <p:spPr>
            <a:xfrm>
              <a:off x="445" y="376"/>
              <a:ext cx="9056" cy="373"/>
            </a:xfrm>
            <a:prstGeom prst="rect">
              <a:avLst/>
            </a:prstGeom>
            <a:noFill/>
            <a:ln>
              <a:noFill/>
            </a:ln>
          </p:spPr>
          <p:txBody>
            <a:bodyPr spcFirstLastPara="1" wrap="square" lIns="0" tIns="0" rIns="0" bIns="0" anchor="t" anchorCtr="0">
              <a:noAutofit/>
            </a:bodyPr>
            <a:lstStyle/>
            <a:p>
              <a:pPr marL="1725929" marR="1716404" lvl="0" indent="0" algn="ctr" rtl="0">
                <a:spcBef>
                  <a:spcPts val="0"/>
                </a:spcBef>
                <a:spcAft>
                  <a:spcPts val="0"/>
                </a:spcAft>
                <a:buNone/>
              </a:pPr>
              <a:r>
                <a:rPr lang="en-US" sz="1600" b="1">
                  <a:solidFill>
                    <a:srgbClr val="66FF33"/>
                  </a:solidFill>
                  <a:latin typeface="Trebuchet MS"/>
                  <a:ea typeface="Trebuchet MS"/>
                  <a:cs typeface="Trebuchet MS"/>
                  <a:sym typeface="Trebuchet MS"/>
                </a:rPr>
                <a:t>Icebreaker example</a:t>
              </a:r>
              <a:endParaRPr sz="2000">
                <a:solidFill>
                  <a:srgbClr val="66FF33"/>
                </a:solidFill>
                <a:latin typeface="Tahoma"/>
                <a:ea typeface="Tahoma"/>
                <a:cs typeface="Tahoma"/>
                <a:sym typeface="Tahoma"/>
              </a:endParaRPr>
            </a:p>
          </p:txBody>
        </p:sp>
        <p:sp>
          <p:nvSpPr>
            <p:cNvPr id="26" name="Google Shape;703;p34"/>
            <p:cNvSpPr/>
            <p:nvPr/>
          </p:nvSpPr>
          <p:spPr>
            <a:xfrm>
              <a:off x="10" y="10"/>
              <a:ext cx="834" cy="834"/>
            </a:xfrm>
            <a:custGeom>
              <a:avLst/>
              <a:gdLst/>
              <a:ahLst/>
              <a:cxnLst/>
              <a:rect l="l" t="t" r="r" b="b"/>
              <a:pathLst>
                <a:path w="834" h="834" extrusionOk="0">
                  <a:moveTo>
                    <a:pt x="417" y="0"/>
                  </a:moveTo>
                  <a:lnTo>
                    <a:pt x="342" y="7"/>
                  </a:lnTo>
                  <a:lnTo>
                    <a:pt x="271" y="26"/>
                  </a:lnTo>
                  <a:lnTo>
                    <a:pt x="207" y="57"/>
                  </a:lnTo>
                  <a:lnTo>
                    <a:pt x="148" y="98"/>
                  </a:lnTo>
                  <a:lnTo>
                    <a:pt x="98" y="148"/>
                  </a:lnTo>
                  <a:lnTo>
                    <a:pt x="57" y="206"/>
                  </a:lnTo>
                  <a:lnTo>
                    <a:pt x="26" y="271"/>
                  </a:lnTo>
                  <a:lnTo>
                    <a:pt x="7" y="342"/>
                  </a:lnTo>
                  <a:lnTo>
                    <a:pt x="0" y="417"/>
                  </a:lnTo>
                  <a:lnTo>
                    <a:pt x="7" y="492"/>
                  </a:lnTo>
                  <a:lnTo>
                    <a:pt x="26" y="562"/>
                  </a:lnTo>
                  <a:lnTo>
                    <a:pt x="57" y="627"/>
                  </a:lnTo>
                  <a:lnTo>
                    <a:pt x="98" y="686"/>
                  </a:lnTo>
                  <a:lnTo>
                    <a:pt x="148" y="736"/>
                  </a:lnTo>
                  <a:lnTo>
                    <a:pt x="207" y="777"/>
                  </a:lnTo>
                  <a:lnTo>
                    <a:pt x="271" y="808"/>
                  </a:lnTo>
                  <a:lnTo>
                    <a:pt x="342" y="827"/>
                  </a:lnTo>
                  <a:lnTo>
                    <a:pt x="417" y="834"/>
                  </a:lnTo>
                  <a:lnTo>
                    <a:pt x="492" y="827"/>
                  </a:lnTo>
                  <a:lnTo>
                    <a:pt x="562" y="808"/>
                  </a:lnTo>
                  <a:lnTo>
                    <a:pt x="627"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7" y="57"/>
                  </a:lnTo>
                  <a:lnTo>
                    <a:pt x="562" y="26"/>
                  </a:lnTo>
                  <a:lnTo>
                    <a:pt x="492" y="7"/>
                  </a:lnTo>
                  <a:lnTo>
                    <a:pt x="417"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 name="Google Shape;704;p34"/>
            <p:cNvSpPr/>
            <p:nvPr/>
          </p:nvSpPr>
          <p:spPr>
            <a:xfrm>
              <a:off x="10" y="10"/>
              <a:ext cx="834" cy="834"/>
            </a:xfrm>
            <a:custGeom>
              <a:avLst/>
              <a:gdLst/>
              <a:ahLst/>
              <a:cxnLst/>
              <a:rect l="l" t="t" r="r" b="b"/>
              <a:pathLst>
                <a:path w="834" h="834" extrusionOk="0">
                  <a:moveTo>
                    <a:pt x="417" y="834"/>
                  </a:moveTo>
                  <a:lnTo>
                    <a:pt x="492" y="827"/>
                  </a:lnTo>
                  <a:lnTo>
                    <a:pt x="562" y="808"/>
                  </a:lnTo>
                  <a:lnTo>
                    <a:pt x="627"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7" y="57"/>
                  </a:lnTo>
                  <a:lnTo>
                    <a:pt x="562" y="26"/>
                  </a:lnTo>
                  <a:lnTo>
                    <a:pt x="492" y="7"/>
                  </a:lnTo>
                  <a:lnTo>
                    <a:pt x="417" y="0"/>
                  </a:lnTo>
                  <a:lnTo>
                    <a:pt x="342" y="7"/>
                  </a:lnTo>
                  <a:lnTo>
                    <a:pt x="271" y="26"/>
                  </a:lnTo>
                  <a:lnTo>
                    <a:pt x="207" y="57"/>
                  </a:lnTo>
                  <a:lnTo>
                    <a:pt x="148" y="98"/>
                  </a:lnTo>
                  <a:lnTo>
                    <a:pt x="98" y="148"/>
                  </a:lnTo>
                  <a:lnTo>
                    <a:pt x="57" y="206"/>
                  </a:lnTo>
                  <a:lnTo>
                    <a:pt x="26" y="271"/>
                  </a:lnTo>
                  <a:lnTo>
                    <a:pt x="7" y="342"/>
                  </a:lnTo>
                  <a:lnTo>
                    <a:pt x="0" y="417"/>
                  </a:lnTo>
                  <a:lnTo>
                    <a:pt x="7" y="492"/>
                  </a:lnTo>
                  <a:lnTo>
                    <a:pt x="26" y="562"/>
                  </a:lnTo>
                  <a:lnTo>
                    <a:pt x="57" y="627"/>
                  </a:lnTo>
                  <a:lnTo>
                    <a:pt x="98" y="686"/>
                  </a:lnTo>
                  <a:lnTo>
                    <a:pt x="148" y="736"/>
                  </a:lnTo>
                  <a:lnTo>
                    <a:pt x="207" y="777"/>
                  </a:lnTo>
                  <a:lnTo>
                    <a:pt x="271" y="808"/>
                  </a:lnTo>
                  <a:lnTo>
                    <a:pt x="342" y="827"/>
                  </a:lnTo>
                  <a:lnTo>
                    <a:pt x="417" y="834"/>
                  </a:lnTo>
                  <a:close/>
                </a:path>
              </a:pathLst>
            </a:custGeom>
            <a:noFill/>
            <a:ln w="127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 name="Google Shape;705;p34"/>
            <p:cNvSpPr/>
            <p:nvPr/>
          </p:nvSpPr>
          <p:spPr>
            <a:xfrm>
              <a:off x="112" y="94"/>
              <a:ext cx="590" cy="590"/>
            </a:xfrm>
            <a:custGeom>
              <a:avLst/>
              <a:gdLst/>
              <a:ahLst/>
              <a:cxnLst/>
              <a:rect l="l" t="t" r="r" b="b"/>
              <a:pathLst>
                <a:path w="590" h="590" extrusionOk="0">
                  <a:moveTo>
                    <a:pt x="433" y="460"/>
                  </a:moveTo>
                  <a:lnTo>
                    <a:pt x="373" y="460"/>
                  </a:lnTo>
                  <a:lnTo>
                    <a:pt x="569" y="589"/>
                  </a:lnTo>
                  <a:lnTo>
                    <a:pt x="579" y="589"/>
                  </a:lnTo>
                  <a:lnTo>
                    <a:pt x="587" y="581"/>
                  </a:lnTo>
                  <a:lnTo>
                    <a:pt x="589" y="575"/>
                  </a:lnTo>
                  <a:lnTo>
                    <a:pt x="588" y="567"/>
                  </a:lnTo>
                  <a:lnTo>
                    <a:pt x="582" y="557"/>
                  </a:lnTo>
                  <a:lnTo>
                    <a:pt x="551" y="511"/>
                  </a:lnTo>
                  <a:lnTo>
                    <a:pt x="509" y="511"/>
                  </a:lnTo>
                  <a:lnTo>
                    <a:pt x="433" y="460"/>
                  </a:lnTo>
                  <a:close/>
                  <a:moveTo>
                    <a:pt x="145" y="268"/>
                  </a:moveTo>
                  <a:lnTo>
                    <a:pt x="98" y="268"/>
                  </a:lnTo>
                  <a:lnTo>
                    <a:pt x="151" y="321"/>
                  </a:lnTo>
                  <a:lnTo>
                    <a:pt x="171" y="341"/>
                  </a:lnTo>
                  <a:lnTo>
                    <a:pt x="197" y="368"/>
                  </a:lnTo>
                  <a:lnTo>
                    <a:pt x="198" y="374"/>
                  </a:lnTo>
                  <a:lnTo>
                    <a:pt x="198" y="378"/>
                  </a:lnTo>
                  <a:lnTo>
                    <a:pt x="197" y="415"/>
                  </a:lnTo>
                  <a:lnTo>
                    <a:pt x="201" y="451"/>
                  </a:lnTo>
                  <a:lnTo>
                    <a:pt x="212" y="485"/>
                  </a:lnTo>
                  <a:lnTo>
                    <a:pt x="229" y="518"/>
                  </a:lnTo>
                  <a:lnTo>
                    <a:pt x="246" y="538"/>
                  </a:lnTo>
                  <a:lnTo>
                    <a:pt x="266" y="546"/>
                  </a:lnTo>
                  <a:lnTo>
                    <a:pt x="286" y="542"/>
                  </a:lnTo>
                  <a:lnTo>
                    <a:pt x="307" y="527"/>
                  </a:lnTo>
                  <a:lnTo>
                    <a:pt x="318" y="516"/>
                  </a:lnTo>
                  <a:lnTo>
                    <a:pt x="272" y="516"/>
                  </a:lnTo>
                  <a:lnTo>
                    <a:pt x="267" y="516"/>
                  </a:lnTo>
                  <a:lnTo>
                    <a:pt x="259" y="504"/>
                  </a:lnTo>
                  <a:lnTo>
                    <a:pt x="242" y="473"/>
                  </a:lnTo>
                  <a:lnTo>
                    <a:pt x="232" y="441"/>
                  </a:lnTo>
                  <a:lnTo>
                    <a:pt x="229" y="407"/>
                  </a:lnTo>
                  <a:lnTo>
                    <a:pt x="232" y="373"/>
                  </a:lnTo>
                  <a:lnTo>
                    <a:pt x="234" y="363"/>
                  </a:lnTo>
                  <a:lnTo>
                    <a:pt x="232" y="356"/>
                  </a:lnTo>
                  <a:lnTo>
                    <a:pt x="197" y="321"/>
                  </a:lnTo>
                  <a:lnTo>
                    <a:pt x="145" y="268"/>
                  </a:lnTo>
                  <a:close/>
                  <a:moveTo>
                    <a:pt x="516" y="228"/>
                  </a:moveTo>
                  <a:lnTo>
                    <a:pt x="409" y="228"/>
                  </a:lnTo>
                  <a:lnTo>
                    <a:pt x="441" y="232"/>
                  </a:lnTo>
                  <a:lnTo>
                    <a:pt x="473" y="242"/>
                  </a:lnTo>
                  <a:lnTo>
                    <a:pt x="502" y="258"/>
                  </a:lnTo>
                  <a:lnTo>
                    <a:pt x="516" y="266"/>
                  </a:lnTo>
                  <a:lnTo>
                    <a:pt x="517" y="271"/>
                  </a:lnTo>
                  <a:lnTo>
                    <a:pt x="466" y="321"/>
                  </a:lnTo>
                  <a:lnTo>
                    <a:pt x="272" y="516"/>
                  </a:lnTo>
                  <a:lnTo>
                    <a:pt x="318" y="516"/>
                  </a:lnTo>
                  <a:lnTo>
                    <a:pt x="373" y="460"/>
                  </a:lnTo>
                  <a:lnTo>
                    <a:pt x="433" y="460"/>
                  </a:lnTo>
                  <a:lnTo>
                    <a:pt x="398" y="437"/>
                  </a:lnTo>
                  <a:lnTo>
                    <a:pt x="437" y="398"/>
                  </a:lnTo>
                  <a:lnTo>
                    <a:pt x="476" y="398"/>
                  </a:lnTo>
                  <a:lnTo>
                    <a:pt x="468" y="385"/>
                  </a:lnTo>
                  <a:lnTo>
                    <a:pt x="460" y="373"/>
                  </a:lnTo>
                  <a:lnTo>
                    <a:pt x="513" y="321"/>
                  </a:lnTo>
                  <a:lnTo>
                    <a:pt x="530" y="304"/>
                  </a:lnTo>
                  <a:lnTo>
                    <a:pt x="543" y="285"/>
                  </a:lnTo>
                  <a:lnTo>
                    <a:pt x="546" y="266"/>
                  </a:lnTo>
                  <a:lnTo>
                    <a:pt x="539" y="248"/>
                  </a:lnTo>
                  <a:lnTo>
                    <a:pt x="523" y="232"/>
                  </a:lnTo>
                  <a:lnTo>
                    <a:pt x="516" y="228"/>
                  </a:lnTo>
                  <a:close/>
                  <a:moveTo>
                    <a:pt x="476" y="398"/>
                  </a:moveTo>
                  <a:lnTo>
                    <a:pt x="437" y="398"/>
                  </a:lnTo>
                  <a:lnTo>
                    <a:pt x="511" y="509"/>
                  </a:lnTo>
                  <a:lnTo>
                    <a:pt x="509" y="511"/>
                  </a:lnTo>
                  <a:lnTo>
                    <a:pt x="551" y="511"/>
                  </a:lnTo>
                  <a:lnTo>
                    <a:pt x="476" y="398"/>
                  </a:lnTo>
                  <a:close/>
                  <a:moveTo>
                    <a:pt x="218" y="0"/>
                  </a:moveTo>
                  <a:lnTo>
                    <a:pt x="200" y="5"/>
                  </a:lnTo>
                  <a:lnTo>
                    <a:pt x="182" y="19"/>
                  </a:lnTo>
                  <a:lnTo>
                    <a:pt x="171" y="30"/>
                  </a:lnTo>
                  <a:lnTo>
                    <a:pt x="30" y="171"/>
                  </a:lnTo>
                  <a:lnTo>
                    <a:pt x="14" y="187"/>
                  </a:lnTo>
                  <a:lnTo>
                    <a:pt x="8" y="199"/>
                  </a:lnTo>
                  <a:lnTo>
                    <a:pt x="0" y="209"/>
                  </a:lnTo>
                  <a:lnTo>
                    <a:pt x="0" y="228"/>
                  </a:lnTo>
                  <a:lnTo>
                    <a:pt x="8" y="242"/>
                  </a:lnTo>
                  <a:lnTo>
                    <a:pt x="18" y="255"/>
                  </a:lnTo>
                  <a:lnTo>
                    <a:pt x="29" y="266"/>
                  </a:lnTo>
                  <a:lnTo>
                    <a:pt x="42" y="275"/>
                  </a:lnTo>
                  <a:lnTo>
                    <a:pt x="56" y="282"/>
                  </a:lnTo>
                  <a:lnTo>
                    <a:pt x="71" y="283"/>
                  </a:lnTo>
                  <a:lnTo>
                    <a:pt x="85" y="278"/>
                  </a:lnTo>
                  <a:lnTo>
                    <a:pt x="98" y="268"/>
                  </a:lnTo>
                  <a:lnTo>
                    <a:pt x="145" y="268"/>
                  </a:lnTo>
                  <a:lnTo>
                    <a:pt x="130" y="254"/>
                  </a:lnTo>
                  <a:lnTo>
                    <a:pt x="65" y="254"/>
                  </a:lnTo>
                  <a:lnTo>
                    <a:pt x="58" y="249"/>
                  </a:lnTo>
                  <a:lnTo>
                    <a:pt x="52" y="241"/>
                  </a:lnTo>
                  <a:lnTo>
                    <a:pt x="46" y="235"/>
                  </a:lnTo>
                  <a:lnTo>
                    <a:pt x="38" y="228"/>
                  </a:lnTo>
                  <a:lnTo>
                    <a:pt x="34" y="221"/>
                  </a:lnTo>
                  <a:lnTo>
                    <a:pt x="38" y="209"/>
                  </a:lnTo>
                  <a:lnTo>
                    <a:pt x="39" y="207"/>
                  </a:lnTo>
                  <a:lnTo>
                    <a:pt x="41" y="206"/>
                  </a:lnTo>
                  <a:lnTo>
                    <a:pt x="217" y="30"/>
                  </a:lnTo>
                  <a:lnTo>
                    <a:pt x="266" y="30"/>
                  </a:lnTo>
                  <a:lnTo>
                    <a:pt x="262" y="26"/>
                  </a:lnTo>
                  <a:lnTo>
                    <a:pt x="260" y="23"/>
                  </a:lnTo>
                  <a:lnTo>
                    <a:pt x="258" y="21"/>
                  </a:lnTo>
                  <a:lnTo>
                    <a:pt x="255" y="18"/>
                  </a:lnTo>
                  <a:lnTo>
                    <a:pt x="237" y="4"/>
                  </a:lnTo>
                  <a:lnTo>
                    <a:pt x="218" y="0"/>
                  </a:lnTo>
                  <a:close/>
                  <a:moveTo>
                    <a:pt x="102" y="226"/>
                  </a:moveTo>
                  <a:lnTo>
                    <a:pt x="94" y="226"/>
                  </a:lnTo>
                  <a:lnTo>
                    <a:pt x="80" y="239"/>
                  </a:lnTo>
                  <a:lnTo>
                    <a:pt x="77" y="242"/>
                  </a:lnTo>
                  <a:lnTo>
                    <a:pt x="65" y="254"/>
                  </a:lnTo>
                  <a:lnTo>
                    <a:pt x="130" y="254"/>
                  </a:lnTo>
                  <a:lnTo>
                    <a:pt x="102" y="226"/>
                  </a:lnTo>
                  <a:close/>
                  <a:moveTo>
                    <a:pt x="291" y="121"/>
                  </a:moveTo>
                  <a:lnTo>
                    <a:pt x="246" y="121"/>
                  </a:lnTo>
                  <a:lnTo>
                    <a:pt x="296" y="171"/>
                  </a:lnTo>
                  <a:lnTo>
                    <a:pt x="323" y="198"/>
                  </a:lnTo>
                  <a:lnTo>
                    <a:pt x="355" y="231"/>
                  </a:lnTo>
                  <a:lnTo>
                    <a:pt x="363" y="234"/>
                  </a:lnTo>
                  <a:lnTo>
                    <a:pt x="375" y="231"/>
                  </a:lnTo>
                  <a:lnTo>
                    <a:pt x="409" y="228"/>
                  </a:lnTo>
                  <a:lnTo>
                    <a:pt x="516" y="228"/>
                  </a:lnTo>
                  <a:lnTo>
                    <a:pt x="489" y="213"/>
                  </a:lnTo>
                  <a:lnTo>
                    <a:pt x="454" y="201"/>
                  </a:lnTo>
                  <a:lnTo>
                    <a:pt x="429" y="198"/>
                  </a:lnTo>
                  <a:lnTo>
                    <a:pt x="374" y="198"/>
                  </a:lnTo>
                  <a:lnTo>
                    <a:pt x="367" y="195"/>
                  </a:lnTo>
                  <a:lnTo>
                    <a:pt x="342" y="171"/>
                  </a:lnTo>
                  <a:lnTo>
                    <a:pt x="291" y="121"/>
                  </a:lnTo>
                  <a:close/>
                  <a:moveTo>
                    <a:pt x="266" y="30"/>
                  </a:moveTo>
                  <a:lnTo>
                    <a:pt x="217" y="30"/>
                  </a:lnTo>
                  <a:lnTo>
                    <a:pt x="220" y="30"/>
                  </a:lnTo>
                  <a:lnTo>
                    <a:pt x="232" y="42"/>
                  </a:lnTo>
                  <a:lnTo>
                    <a:pt x="246" y="55"/>
                  </a:lnTo>
                  <a:lnTo>
                    <a:pt x="250" y="64"/>
                  </a:lnTo>
                  <a:lnTo>
                    <a:pt x="246" y="73"/>
                  </a:lnTo>
                  <a:lnTo>
                    <a:pt x="232" y="87"/>
                  </a:lnTo>
                  <a:lnTo>
                    <a:pt x="148" y="171"/>
                  </a:lnTo>
                  <a:lnTo>
                    <a:pt x="144" y="178"/>
                  </a:lnTo>
                  <a:lnTo>
                    <a:pt x="153" y="198"/>
                  </a:lnTo>
                  <a:lnTo>
                    <a:pt x="166" y="199"/>
                  </a:lnTo>
                  <a:lnTo>
                    <a:pt x="195" y="171"/>
                  </a:lnTo>
                  <a:lnTo>
                    <a:pt x="240" y="125"/>
                  </a:lnTo>
                  <a:lnTo>
                    <a:pt x="243" y="123"/>
                  </a:lnTo>
                  <a:lnTo>
                    <a:pt x="246" y="121"/>
                  </a:lnTo>
                  <a:lnTo>
                    <a:pt x="291" y="121"/>
                  </a:lnTo>
                  <a:lnTo>
                    <a:pt x="276" y="105"/>
                  </a:lnTo>
                  <a:lnTo>
                    <a:pt x="271" y="103"/>
                  </a:lnTo>
                  <a:lnTo>
                    <a:pt x="267" y="101"/>
                  </a:lnTo>
                  <a:lnTo>
                    <a:pt x="280" y="79"/>
                  </a:lnTo>
                  <a:lnTo>
                    <a:pt x="283" y="60"/>
                  </a:lnTo>
                  <a:lnTo>
                    <a:pt x="277" y="44"/>
                  </a:lnTo>
                  <a:lnTo>
                    <a:pt x="266" y="30"/>
                  </a:lnTo>
                  <a:close/>
                  <a:moveTo>
                    <a:pt x="417" y="196"/>
                  </a:moveTo>
                  <a:lnTo>
                    <a:pt x="379" y="197"/>
                  </a:lnTo>
                  <a:lnTo>
                    <a:pt x="374" y="198"/>
                  </a:lnTo>
                  <a:lnTo>
                    <a:pt x="429" y="198"/>
                  </a:lnTo>
                  <a:lnTo>
                    <a:pt x="417" y="196"/>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273441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89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07160" y="3625099"/>
            <a:ext cx="2591670" cy="2667532"/>
          </a:xfrm>
          <a:prstGeom prst="rect">
            <a:avLst/>
          </a:prstGeom>
          <a:noFill/>
          <a:ln>
            <a:noFill/>
          </a:ln>
        </p:spPr>
      </p:pic>
      <p:sp>
        <p:nvSpPr>
          <p:cNvPr id="2" name="Rectangle 1"/>
          <p:cNvSpPr/>
          <p:nvPr/>
        </p:nvSpPr>
        <p:spPr>
          <a:xfrm>
            <a:off x="5608816" y="2045034"/>
            <a:ext cx="3655809" cy="369332"/>
          </a:xfrm>
          <a:prstGeom prst="rect">
            <a:avLst/>
          </a:prstGeom>
        </p:spPr>
        <p:txBody>
          <a:bodyPr wrap="none">
            <a:spAutoFit/>
          </a:bodyPr>
          <a:lstStyle/>
          <a:p>
            <a:pPr lvl="0" algn="ctr"/>
            <a:r>
              <a:rPr lang="en-US" b="1" dirty="0">
                <a:solidFill>
                  <a:schemeClr val="accent2"/>
                </a:solidFill>
                <a:latin typeface="Times New Roman"/>
                <a:ea typeface="Times New Roman"/>
                <a:cs typeface="Times New Roman"/>
                <a:sym typeface="Times New Roman"/>
              </a:rPr>
              <a:t>Steps for </a:t>
            </a:r>
            <a:r>
              <a:rPr lang="en-US" b="1" dirty="0" err="1">
                <a:solidFill>
                  <a:schemeClr val="accent2"/>
                </a:solidFill>
                <a:latin typeface="Times New Roman"/>
                <a:ea typeface="Times New Roman"/>
                <a:cs typeface="Times New Roman"/>
                <a:sym typeface="Times New Roman"/>
              </a:rPr>
              <a:t>analysing</a:t>
            </a:r>
            <a:r>
              <a:rPr lang="en-US" b="1" dirty="0">
                <a:solidFill>
                  <a:schemeClr val="accent2"/>
                </a:solidFill>
                <a:latin typeface="Times New Roman"/>
                <a:ea typeface="Times New Roman"/>
                <a:cs typeface="Times New Roman"/>
                <a:sym typeface="Times New Roman"/>
              </a:rPr>
              <a:t> qualitative data</a:t>
            </a:r>
          </a:p>
        </p:txBody>
      </p:sp>
      <p:sp>
        <p:nvSpPr>
          <p:cNvPr id="11" name="Google Shape;720;p35"/>
          <p:cNvSpPr/>
          <p:nvPr/>
        </p:nvSpPr>
        <p:spPr>
          <a:xfrm>
            <a:off x="2998830" y="2474845"/>
            <a:ext cx="8431170" cy="3456716"/>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457200" marR="0" lvl="1" indent="0" algn="just" rtl="0">
              <a:lnSpc>
                <a:spcPct val="150000"/>
              </a:lnSpc>
              <a:spcBef>
                <a:spcPts val="0"/>
              </a:spcBef>
              <a:spcAft>
                <a:spcPts val="0"/>
              </a:spcAft>
              <a:buNone/>
            </a:pPr>
            <a:r>
              <a:rPr lang="en-US" sz="2000" b="1" i="1" u="sng" strike="noStrike" cap="none" dirty="0">
                <a:solidFill>
                  <a:srgbClr val="C00000"/>
                </a:solidFill>
                <a:latin typeface="Times New Roman"/>
                <a:ea typeface="Times New Roman"/>
                <a:cs typeface="Times New Roman"/>
                <a:sym typeface="Times New Roman"/>
              </a:rPr>
              <a:t>Step 1: Get to know the data</a:t>
            </a:r>
            <a:endParaRPr sz="2000" b="1" i="1" u="sng" strike="noStrike" cap="none" dirty="0">
              <a:solidFill>
                <a:srgbClr val="C00000"/>
              </a:solidFill>
              <a:latin typeface="Times New Roman"/>
              <a:ea typeface="Times New Roman"/>
              <a:cs typeface="Times New Roman"/>
              <a:sym typeface="Times New Roman"/>
            </a:endParaRPr>
          </a:p>
          <a:p>
            <a:pPr marL="531495" marR="491490" lvl="0" indent="0" algn="just" rtl="0">
              <a:lnSpc>
                <a:spcPct val="97000"/>
              </a:lnSpc>
              <a:spcBef>
                <a:spcPts val="945"/>
              </a:spcBef>
              <a:spcAft>
                <a:spcPts val="0"/>
              </a:spcAft>
              <a:buNone/>
            </a:pPr>
            <a:r>
              <a:rPr lang="en-US" sz="1800" b="1" dirty="0">
                <a:solidFill>
                  <a:schemeClr val="dk1"/>
                </a:solidFill>
                <a:latin typeface="Times New Roman"/>
                <a:ea typeface="Times New Roman"/>
                <a:cs typeface="Times New Roman"/>
                <a:sym typeface="Times New Roman"/>
              </a:rPr>
              <a:t>Before beginning to </a:t>
            </a:r>
            <a:r>
              <a:rPr lang="en-US" sz="1800" b="1" dirty="0" err="1">
                <a:solidFill>
                  <a:schemeClr val="dk1"/>
                </a:solidFill>
                <a:latin typeface="Times New Roman"/>
                <a:ea typeface="Times New Roman"/>
                <a:cs typeface="Times New Roman"/>
                <a:sym typeface="Times New Roman"/>
              </a:rPr>
              <a:t>analyse</a:t>
            </a:r>
            <a:r>
              <a:rPr lang="en-US" sz="1800" b="1" dirty="0">
                <a:solidFill>
                  <a:schemeClr val="dk1"/>
                </a:solidFill>
                <a:latin typeface="Times New Roman"/>
                <a:ea typeface="Times New Roman"/>
                <a:cs typeface="Times New Roman"/>
                <a:sym typeface="Times New Roman"/>
              </a:rPr>
              <a:t> the data, M&amp;E practitioners need to familiarize themselves with them. This process requires reading and rereading the notes taken (the data) in their entirety. As they go through the data, it is important to take notes of any thoughts that come to mind and summarize each transcript and piece of data that will be </a:t>
            </a:r>
            <a:r>
              <a:rPr lang="en-US" sz="1800" b="1" dirty="0" err="1">
                <a:solidFill>
                  <a:schemeClr val="dk1"/>
                </a:solidFill>
                <a:latin typeface="Times New Roman"/>
                <a:ea typeface="Times New Roman"/>
                <a:cs typeface="Times New Roman"/>
                <a:sym typeface="Times New Roman"/>
              </a:rPr>
              <a:t>analysed</a:t>
            </a:r>
            <a:r>
              <a:rPr lang="en-US" sz="1800" b="1" dirty="0">
                <a:solidFill>
                  <a:schemeClr val="dk1"/>
                </a:solidFill>
                <a:latin typeface="Times New Roman"/>
                <a:ea typeface="Times New Roman"/>
                <a:cs typeface="Times New Roman"/>
                <a:sym typeface="Times New Roman"/>
              </a:rPr>
              <a:t>. The goal at this stage is to absorb and think about the data that has been collected, jotting down reflections and hunches but reserving judgement. Some open-ended questions that can be asked include: “What is happening here?” or “What strikes you?”</a:t>
            </a:r>
            <a:endParaRPr sz="1800" dirty="0">
              <a:solidFill>
                <a:schemeClr val="dk1"/>
              </a:solidFill>
              <a:latin typeface="Tahoma"/>
              <a:ea typeface="Tahoma"/>
              <a:cs typeface="Tahoma"/>
              <a:sym typeface="Tahoma"/>
            </a:endParaRPr>
          </a:p>
          <a:p>
            <a:pPr marL="0" marR="0" lvl="0" indent="0" algn="l" rtl="0">
              <a:spcBef>
                <a:spcPts val="25"/>
              </a:spcBef>
              <a:spcAft>
                <a:spcPts val="0"/>
              </a:spcAft>
              <a:buNone/>
            </a:pPr>
            <a:r>
              <a:rPr lang="en-US" sz="1800" dirty="0">
                <a:solidFill>
                  <a:schemeClr val="dk1"/>
                </a:solidFill>
                <a:latin typeface="Tahoma"/>
                <a:ea typeface="Tahoma"/>
                <a:cs typeface="Tahoma"/>
                <a:sym typeface="Tahoma"/>
              </a:rPr>
              <a:t> </a:t>
            </a:r>
            <a:endParaRPr sz="1800" dirty="0">
              <a:solidFill>
                <a:schemeClr val="dk1"/>
              </a:solidFill>
              <a:latin typeface="Tahoma"/>
              <a:ea typeface="Tahoma"/>
              <a:cs typeface="Tahoma"/>
              <a:sym typeface="Tahoma"/>
            </a:endParaRPr>
          </a:p>
        </p:txBody>
      </p:sp>
    </p:spTree>
    <p:extLst>
      <p:ext uri="{BB962C8B-B14F-4D97-AF65-F5344CB8AC3E}">
        <p14:creationId xmlns:p14="http://schemas.microsoft.com/office/powerpoint/2010/main" val="397956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a:t>
            </a:r>
            <a:r>
              <a:rPr lang="en-US" sz="2000" b="1" dirty="0" smtClean="0">
                <a:solidFill>
                  <a:schemeClr val="dk1"/>
                </a:solidFill>
                <a:latin typeface="Times New Roman" panose="02020603050405020304" pitchFamily="18" charset="0"/>
                <a:ea typeface="Calibri"/>
                <a:cs typeface="Times New Roman" panose="02020603050405020304" pitchFamily="18" charset="0"/>
                <a:sym typeface="Calibri"/>
              </a:rPr>
              <a:t>monitoring</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43615" y="3825154"/>
            <a:ext cx="2591670" cy="2667532"/>
          </a:xfrm>
          <a:prstGeom prst="rect">
            <a:avLst/>
          </a:prstGeom>
          <a:noFill/>
          <a:ln>
            <a:noFill/>
          </a:ln>
        </p:spPr>
      </p:pic>
      <p:sp>
        <p:nvSpPr>
          <p:cNvPr id="11" name="Google Shape;735;p36"/>
          <p:cNvSpPr/>
          <p:nvPr/>
        </p:nvSpPr>
        <p:spPr>
          <a:xfrm>
            <a:off x="3281741" y="2006045"/>
            <a:ext cx="7889022" cy="4333838"/>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531495" marR="0" lvl="0" indent="0" algn="just" rtl="0">
              <a:spcBef>
                <a:spcPts val="0"/>
              </a:spcBef>
              <a:spcAft>
                <a:spcPts val="0"/>
              </a:spcAft>
              <a:buNone/>
            </a:pPr>
            <a:r>
              <a:rPr lang="en-US" b="1" i="1" u="sng">
                <a:solidFill>
                  <a:srgbClr val="C00000"/>
                </a:solidFill>
                <a:latin typeface="Times New Roman"/>
                <a:ea typeface="Times New Roman"/>
                <a:cs typeface="Times New Roman"/>
                <a:sym typeface="Times New Roman"/>
              </a:rPr>
              <a:t>Step 2: Initial round of coding</a:t>
            </a:r>
            <a:endParaRPr b="1" i="1" u="sng">
              <a:solidFill>
                <a:srgbClr val="C00000"/>
              </a:solidFill>
              <a:latin typeface="Times New Roman"/>
              <a:ea typeface="Times New Roman"/>
              <a:cs typeface="Times New Roman"/>
              <a:sym typeface="Times New Roman"/>
            </a:endParaRPr>
          </a:p>
          <a:p>
            <a:pPr marL="531495" marR="491490" lvl="0" indent="0" algn="just" rtl="0">
              <a:lnSpc>
                <a:spcPct val="97000"/>
              </a:lnSpc>
              <a:spcBef>
                <a:spcPts val="965"/>
              </a:spcBef>
              <a:spcAft>
                <a:spcPts val="0"/>
              </a:spcAft>
              <a:buNone/>
            </a:pPr>
            <a:r>
              <a:rPr lang="en-US" sz="1600" b="1">
                <a:solidFill>
                  <a:schemeClr val="dk1"/>
                </a:solidFill>
                <a:latin typeface="Times New Roman"/>
                <a:ea typeface="Times New Roman"/>
                <a:cs typeface="Times New Roman"/>
                <a:sym typeface="Times New Roman"/>
              </a:rPr>
              <a:t>Once the content of the data is known, practitioners can begin coding the material to condense the information into key themes and topics that can help answer the M&amp;E questions posed.</a:t>
            </a:r>
            <a:endParaRPr sz="1600" b="1">
              <a:solidFill>
                <a:schemeClr val="dk1"/>
              </a:solidFill>
              <a:latin typeface="Times New Roman"/>
              <a:ea typeface="Times New Roman"/>
              <a:cs typeface="Times New Roman"/>
              <a:sym typeface="Times New Roman"/>
            </a:endParaRPr>
          </a:p>
          <a:p>
            <a:pPr marL="0" marR="0" lvl="0" indent="0" algn="l" rtl="0">
              <a:spcBef>
                <a:spcPts val="30"/>
              </a:spcBef>
              <a:spcAft>
                <a:spcPts val="0"/>
              </a:spcAft>
              <a:buNone/>
            </a:pPr>
            <a:r>
              <a:rPr lang="en-US" sz="1600" b="1">
                <a:solidFill>
                  <a:schemeClr val="dk1"/>
                </a:solidFill>
                <a:latin typeface="Times New Roman"/>
                <a:ea typeface="Times New Roman"/>
                <a:cs typeface="Times New Roman"/>
                <a:sym typeface="Times New Roman"/>
              </a:rPr>
              <a:t> </a:t>
            </a:r>
            <a:endParaRPr sz="1600" b="1">
              <a:solidFill>
                <a:schemeClr val="dk1"/>
              </a:solidFill>
              <a:latin typeface="Times New Roman"/>
              <a:ea typeface="Times New Roman"/>
              <a:cs typeface="Times New Roman"/>
              <a:sym typeface="Times New Roman"/>
            </a:endParaRPr>
          </a:p>
          <a:p>
            <a:pPr marL="531495" marR="492125" lvl="0" indent="0" algn="just" rtl="0">
              <a:lnSpc>
                <a:spcPct val="97000"/>
              </a:lnSpc>
              <a:spcBef>
                <a:spcPts val="0"/>
              </a:spcBef>
              <a:spcAft>
                <a:spcPts val="0"/>
              </a:spcAft>
              <a:buNone/>
            </a:pPr>
            <a:r>
              <a:rPr lang="en-US" sz="1600" b="1">
                <a:solidFill>
                  <a:schemeClr val="dk1"/>
                </a:solidFill>
                <a:latin typeface="Times New Roman"/>
                <a:ea typeface="Times New Roman"/>
                <a:cs typeface="Times New Roman"/>
                <a:sym typeface="Times New Roman"/>
              </a:rPr>
              <a:t>There are two main approaches to coding qualitative data. The first approach consists of creating a framework that reflects the monitoring or evaluation aims and objectives, which is then used to assess the data gathered. This is a deductive approach, as the concepts and issues of interest are first identified, which allows one to focus on particular answers of respondents and disregard the rest.</a:t>
            </a:r>
            <a:endParaRPr sz="1600" b="1">
              <a:solidFill>
                <a:schemeClr val="dk1"/>
              </a:solidFill>
              <a:latin typeface="Times New Roman"/>
              <a:ea typeface="Times New Roman"/>
              <a:cs typeface="Times New Roman"/>
              <a:sym typeface="Times New Roman"/>
            </a:endParaRPr>
          </a:p>
          <a:p>
            <a:pPr marL="0" marR="0" lvl="0" indent="0" algn="l" rtl="0">
              <a:spcBef>
                <a:spcPts val="30"/>
              </a:spcBef>
              <a:spcAft>
                <a:spcPts val="0"/>
              </a:spcAft>
              <a:buNone/>
            </a:pPr>
            <a:r>
              <a:rPr lang="en-US" sz="1600" b="1">
                <a:solidFill>
                  <a:schemeClr val="dk1"/>
                </a:solidFill>
                <a:latin typeface="Times New Roman"/>
                <a:ea typeface="Times New Roman"/>
                <a:cs typeface="Times New Roman"/>
                <a:sym typeface="Times New Roman"/>
              </a:rPr>
              <a:t> </a:t>
            </a:r>
            <a:endParaRPr sz="1600" b="1">
              <a:solidFill>
                <a:schemeClr val="dk1"/>
              </a:solidFill>
              <a:latin typeface="Times New Roman"/>
              <a:ea typeface="Times New Roman"/>
              <a:cs typeface="Times New Roman"/>
              <a:sym typeface="Times New Roman"/>
            </a:endParaRPr>
          </a:p>
          <a:p>
            <a:pPr marL="531495" marR="492125" lvl="0" indent="0" algn="just" rtl="0">
              <a:lnSpc>
                <a:spcPct val="97000"/>
              </a:lnSpc>
              <a:spcBef>
                <a:spcPts val="0"/>
              </a:spcBef>
              <a:spcAft>
                <a:spcPts val="0"/>
              </a:spcAft>
              <a:buNone/>
            </a:pPr>
            <a:r>
              <a:rPr lang="en-US" sz="1600" b="1">
                <a:solidFill>
                  <a:schemeClr val="dk1"/>
                </a:solidFill>
                <a:latin typeface="Times New Roman"/>
                <a:ea typeface="Times New Roman"/>
                <a:cs typeface="Times New Roman"/>
                <a:sym typeface="Times New Roman"/>
              </a:rPr>
              <a:t>The initial round of coding begins with an examination of the data and assignment of words or phrases that capture their essence. Those who use a manual approach could write the code in the margin, and those who use a word-processing software could type the code in the Comment function or in another column.</a:t>
            </a:r>
            <a:endParaRPr sz="1600"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81381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19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38086" y="3415233"/>
            <a:ext cx="2591670" cy="2667532"/>
          </a:xfrm>
          <a:prstGeom prst="rect">
            <a:avLst/>
          </a:prstGeom>
          <a:noFill/>
          <a:ln>
            <a:noFill/>
          </a:ln>
        </p:spPr>
      </p:pic>
      <p:sp>
        <p:nvSpPr>
          <p:cNvPr id="11" name="Google Shape;750;p37"/>
          <p:cNvSpPr/>
          <p:nvPr/>
        </p:nvSpPr>
        <p:spPr>
          <a:xfrm>
            <a:off x="2829756" y="2151881"/>
            <a:ext cx="8436214" cy="3593291"/>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531495" marR="0" lvl="0" indent="0" algn="just" rtl="0">
              <a:spcBef>
                <a:spcPts val="0"/>
              </a:spcBef>
              <a:spcAft>
                <a:spcPts val="0"/>
              </a:spcAft>
              <a:buNone/>
            </a:pPr>
            <a:r>
              <a:rPr lang="en-US" sz="2000" b="1" i="1" u="sng">
                <a:solidFill>
                  <a:srgbClr val="C00000"/>
                </a:solidFill>
                <a:latin typeface="Times New Roman"/>
                <a:ea typeface="Times New Roman"/>
                <a:cs typeface="Times New Roman"/>
                <a:sym typeface="Times New Roman"/>
              </a:rPr>
              <a:t>Step 3: Second round of coding (1/2)</a:t>
            </a:r>
            <a:endParaRPr sz="2000" b="1" i="1" u="sng">
              <a:solidFill>
                <a:srgbClr val="C00000"/>
              </a:solidFill>
              <a:latin typeface="Times New Roman"/>
              <a:ea typeface="Times New Roman"/>
              <a:cs typeface="Times New Roman"/>
              <a:sym typeface="Times New Roman"/>
            </a:endParaRPr>
          </a:p>
          <a:p>
            <a:pPr marL="531495" marR="491490" lvl="0" indent="0" algn="just" rtl="0">
              <a:spcBef>
                <a:spcPts val="940"/>
              </a:spcBef>
              <a:spcAft>
                <a:spcPts val="0"/>
              </a:spcAft>
              <a:buNone/>
            </a:pPr>
            <a:r>
              <a:rPr lang="en-US" sz="1800" b="1">
                <a:solidFill>
                  <a:schemeClr val="dk1"/>
                </a:solidFill>
                <a:latin typeface="Times New Roman"/>
                <a:ea typeface="Times New Roman"/>
                <a:cs typeface="Times New Roman"/>
                <a:sym typeface="Times New Roman"/>
              </a:rPr>
              <a:t>The second round of coding is about beginning to critically examine the codes identified in the initial round of coding and organize, synthesize and categorize them into interpretive concepts. This second round aims to explain, theorize and synthesize the codes from the first round by identifying patterns, rules or cause–effect progressions and making interpretations.</a:t>
            </a:r>
            <a:endParaRPr sz="1800" b="1">
              <a:solidFill>
                <a:schemeClr val="dk1"/>
              </a:solidFill>
              <a:latin typeface="Times New Roman"/>
              <a:ea typeface="Times New Roman"/>
              <a:cs typeface="Times New Roman"/>
              <a:sym typeface="Times New Roman"/>
            </a:endParaRPr>
          </a:p>
          <a:p>
            <a:pPr marL="0" marR="0" lvl="0" indent="0" algn="l" rtl="0">
              <a:spcBef>
                <a:spcPts val="20"/>
              </a:spcBef>
              <a:spcAft>
                <a:spcPts val="0"/>
              </a:spcAft>
              <a:buNone/>
            </a:pPr>
            <a:r>
              <a:rPr lang="en-US" sz="1800" b="1">
                <a:solidFill>
                  <a:schemeClr val="dk1"/>
                </a:solidFill>
                <a:latin typeface="Times New Roman"/>
                <a:ea typeface="Times New Roman"/>
                <a:cs typeface="Times New Roman"/>
                <a:sym typeface="Times New Roman"/>
              </a:rPr>
              <a:t> </a:t>
            </a:r>
            <a:endParaRPr sz="1800" b="1">
              <a:solidFill>
                <a:schemeClr val="dk1"/>
              </a:solidFill>
              <a:latin typeface="Times New Roman"/>
              <a:ea typeface="Times New Roman"/>
              <a:cs typeface="Times New Roman"/>
              <a:sym typeface="Times New Roman"/>
            </a:endParaRPr>
          </a:p>
          <a:p>
            <a:pPr marL="531495" marR="492760" lvl="0" indent="0" algn="just" rtl="0">
              <a:spcBef>
                <a:spcPts val="5"/>
              </a:spcBef>
              <a:spcAft>
                <a:spcPts val="0"/>
              </a:spcAft>
              <a:buNone/>
            </a:pPr>
            <a:r>
              <a:rPr lang="en-US" sz="1800" b="1">
                <a:solidFill>
                  <a:schemeClr val="dk1"/>
                </a:solidFill>
                <a:latin typeface="Times New Roman"/>
                <a:ea typeface="Times New Roman"/>
                <a:cs typeface="Times New Roman"/>
                <a:sym typeface="Times New Roman"/>
              </a:rPr>
              <a:t>For instance, if codes that continually reappear in the data are identified, M&amp;E practitioners may decide to link them together in a specific way that responds to the monitoring/evaluation question posed.</a:t>
            </a:r>
            <a:endParaRPr sz="1800" b="1">
              <a:solidFill>
                <a:schemeClr val="dk1"/>
              </a:solidFill>
              <a:latin typeface="Times New Roman"/>
              <a:ea typeface="Times New Roman"/>
              <a:cs typeface="Times New Roman"/>
              <a:sym typeface="Times New Roman"/>
            </a:endParaRPr>
          </a:p>
          <a:p>
            <a:pPr marL="0" marR="0" lvl="0" indent="0" algn="l" rtl="0">
              <a:spcBef>
                <a:spcPts val="35"/>
              </a:spcBef>
              <a:spcAft>
                <a:spcPts val="0"/>
              </a:spcAft>
              <a:buNone/>
            </a:pPr>
            <a:r>
              <a:rPr lang="en-US" sz="1600">
                <a:solidFill>
                  <a:schemeClr val="dk1"/>
                </a:solidFill>
                <a:latin typeface="Tahoma"/>
                <a:ea typeface="Tahoma"/>
                <a:cs typeface="Tahoma"/>
                <a:sym typeface="Tahoma"/>
              </a:rPr>
              <a:t> </a:t>
            </a:r>
            <a:endParaRPr sz="1800">
              <a:solidFill>
                <a:schemeClr val="dk1"/>
              </a:solidFill>
              <a:latin typeface="Tahoma"/>
              <a:ea typeface="Tahoma"/>
              <a:cs typeface="Tahoma"/>
              <a:sym typeface="Tahoma"/>
            </a:endParaRPr>
          </a:p>
        </p:txBody>
      </p:sp>
    </p:spTree>
    <p:extLst>
      <p:ext uri="{BB962C8B-B14F-4D97-AF65-F5344CB8AC3E}">
        <p14:creationId xmlns:p14="http://schemas.microsoft.com/office/powerpoint/2010/main" val="4091022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6709" y="1075538"/>
            <a:ext cx="9484116" cy="830997"/>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Methodologies </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for data collection and analysis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for  monitoring and evaluation</a:t>
            </a:r>
            <a:r>
              <a:rPr lang="en-US" sz="2400" dirty="0" smtClean="0">
                <a:latin typeface="Times New Roman" panose="02020603050405020304" pitchFamily="18" charset="0"/>
                <a:cs typeface="Times New Roman" panose="02020603050405020304" pitchFamily="18" charset="0"/>
                <a:sym typeface="Calibri"/>
              </a:rPr>
              <a:t> </a:t>
            </a:r>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(Part2</a:t>
            </a:r>
            <a:r>
              <a:rPr lang="en-US" sz="2400" b="1" dirty="0">
                <a:solidFill>
                  <a:schemeClr val="dk1"/>
                </a:solidFill>
                <a:latin typeface="Times New Roman" panose="02020603050405020304" pitchFamily="18" charset="0"/>
                <a:ea typeface="Calibri"/>
                <a:cs typeface="Times New Roman" panose="02020603050405020304" pitchFamily="18" charset="0"/>
                <a:sym typeface="Calibri"/>
              </a:rPr>
              <a:t>)</a:t>
            </a: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51098" y="3825154"/>
            <a:ext cx="2591670" cy="2667532"/>
          </a:xfrm>
          <a:prstGeom prst="rect">
            <a:avLst/>
          </a:prstGeom>
          <a:noFill/>
          <a:ln>
            <a:noFill/>
          </a:ln>
        </p:spPr>
      </p:pic>
      <p:sp>
        <p:nvSpPr>
          <p:cNvPr id="11" name="Google Shape;765;p38"/>
          <p:cNvSpPr/>
          <p:nvPr/>
        </p:nvSpPr>
        <p:spPr>
          <a:xfrm>
            <a:off x="3042768" y="2129951"/>
            <a:ext cx="8294206" cy="4108817"/>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531495" marR="491490" lvl="0" indent="0" algn="just" rtl="0">
              <a:spcBef>
                <a:spcPts val="0"/>
              </a:spcBef>
              <a:spcAft>
                <a:spcPts val="0"/>
              </a:spcAft>
              <a:buNone/>
            </a:pPr>
            <a:endParaRPr sz="1800" b="1">
              <a:solidFill>
                <a:schemeClr val="dk1"/>
              </a:solidFill>
              <a:latin typeface="Times New Roman"/>
              <a:ea typeface="Times New Roman"/>
              <a:cs typeface="Times New Roman"/>
              <a:sym typeface="Times New Roman"/>
            </a:endParaRPr>
          </a:p>
          <a:p>
            <a:pPr marL="531495" marR="491490" lvl="0" indent="0" algn="just" rtl="0">
              <a:spcBef>
                <a:spcPts val="0"/>
              </a:spcBef>
              <a:spcAft>
                <a:spcPts val="0"/>
              </a:spcAft>
              <a:buNone/>
            </a:pPr>
            <a:r>
              <a:rPr lang="en-US" sz="2000" b="1" i="1" u="sng">
                <a:solidFill>
                  <a:srgbClr val="C00000"/>
                </a:solidFill>
                <a:latin typeface="Times New Roman"/>
                <a:ea typeface="Times New Roman"/>
                <a:cs typeface="Times New Roman"/>
                <a:sym typeface="Times New Roman"/>
              </a:rPr>
              <a:t>Step 3: Second round of coding (2/2)</a:t>
            </a:r>
            <a:endParaRPr sz="2000" b="1" i="1" u="sng">
              <a:solidFill>
                <a:srgbClr val="C00000"/>
              </a:solidFill>
              <a:latin typeface="Times New Roman"/>
              <a:ea typeface="Times New Roman"/>
              <a:cs typeface="Times New Roman"/>
              <a:sym typeface="Times New Roman"/>
            </a:endParaRPr>
          </a:p>
          <a:p>
            <a:pPr marL="531495" marR="491490" lvl="0" indent="0" algn="just" rtl="0">
              <a:spcBef>
                <a:spcPts val="0"/>
              </a:spcBef>
              <a:spcAft>
                <a:spcPts val="0"/>
              </a:spcAft>
              <a:buNone/>
            </a:pPr>
            <a:r>
              <a:rPr lang="en-US" sz="1800" b="1">
                <a:solidFill>
                  <a:schemeClr val="dk1"/>
                </a:solidFill>
                <a:latin typeface="Times New Roman"/>
                <a:ea typeface="Times New Roman"/>
                <a:cs typeface="Times New Roman"/>
                <a:sym typeface="Times New Roman"/>
              </a:rPr>
              <a:t>Accordingly, at this point, a better understanding of which data will be most important for the analysis will emerge. Certain data, even if they are already collected, may only tangentially relate to the questions being explored, and therefore, they will not be included in the analysis at hand. It is also at this point that M&amp;E practitioners will see whether additional data needs to be collected to flesh out an emerging code or explanation of what is being observed in the data collected. </a:t>
            </a:r>
            <a:endParaRPr sz="1800" b="1">
              <a:solidFill>
                <a:schemeClr val="dk1"/>
              </a:solidFill>
              <a:latin typeface="Times New Roman"/>
              <a:ea typeface="Times New Roman"/>
              <a:cs typeface="Times New Roman"/>
              <a:sym typeface="Times New Roman"/>
            </a:endParaRPr>
          </a:p>
          <a:p>
            <a:pPr marL="531495" marR="491490" lvl="0" indent="0" algn="just" rtl="0">
              <a:spcBef>
                <a:spcPts val="0"/>
              </a:spcBef>
              <a:spcAft>
                <a:spcPts val="0"/>
              </a:spcAft>
              <a:buNone/>
            </a:pPr>
            <a:r>
              <a:rPr lang="en-US" sz="1800" b="1">
                <a:solidFill>
                  <a:schemeClr val="dk1"/>
                </a:solidFill>
                <a:latin typeface="Times New Roman"/>
                <a:ea typeface="Times New Roman"/>
                <a:cs typeface="Times New Roman"/>
                <a:sym typeface="Times New Roman"/>
              </a:rPr>
              <a:t>One way to identify whether additional data is required is to ask this question: “Does the emerging analysis address the monitoring/evaluation question posed in an interesting and significant way?” If not, this may suggest the need for more data. It might also suggest the need for additional synthesizing activities.</a:t>
            </a:r>
            <a:endParaRPr sz="1800"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581288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0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560793" y="2053297"/>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TextBox 12"/>
          <p:cNvSpPr txBox="1"/>
          <p:nvPr/>
        </p:nvSpPr>
        <p:spPr>
          <a:xfrm>
            <a:off x="2341678" y="1345306"/>
            <a:ext cx="9484116" cy="461665"/>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Time for Questions</a:t>
            </a:r>
            <a:endParaRPr lang="en-US" sz="24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Tree>
    <p:extLst>
      <p:ext uri="{BB962C8B-B14F-4D97-AF65-F5344CB8AC3E}">
        <p14:creationId xmlns:p14="http://schemas.microsoft.com/office/powerpoint/2010/main" val="246067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1627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7B3926-F187-4C52-89AA-9D60A69A7753}">
  <ds:schemaRefs>
    <ds:schemaRef ds:uri="http://schemas.microsoft.com/sharepoint/v3/contenttype/forms"/>
  </ds:schemaRefs>
</ds:datastoreItem>
</file>

<file path=customXml/itemProps3.xml><?xml version="1.0" encoding="utf-8"?>
<ds:datastoreItem xmlns:ds="http://schemas.openxmlformats.org/officeDocument/2006/customXml" ds:itemID="{FDEC6176-97B6-49B1-A7DA-A710E7CEF538}">
  <ds:schemaRefs>
    <ds:schemaRef ds:uri="http://purl.org/dc/dcmitype/"/>
    <ds:schemaRef ds:uri="49100919-8a76-4266-be0c-7dc583902cb4"/>
    <ds:schemaRef ds:uri="http://purl.org/dc/elements/1.1/"/>
    <ds:schemaRef ds:uri="http://purl.org/dc/terms/"/>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191</TotalTime>
  <Words>3741</Words>
  <Application>Microsoft Office PowerPoint</Application>
  <PresentationFormat>Widescreen</PresentationFormat>
  <Paragraphs>378</Paragraphs>
  <Slides>40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Arial</vt:lpstr>
      <vt:lpstr>Calibri</vt:lpstr>
      <vt:lpstr>Calibri Light</vt:lpstr>
      <vt:lpstr>Noto Sans Symbols</vt:lpstr>
      <vt:lpstr>Roboto Light</vt:lpstr>
      <vt:lpstr>Tahoma</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42</cp:revision>
  <dcterms:created xsi:type="dcterms:W3CDTF">2023-04-29T09:08:00Z</dcterms:created>
  <dcterms:modified xsi:type="dcterms:W3CDTF">2024-03-17T13:29:23Z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