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548" r:id="rId22"/>
    <p:sldId id="549" r:id="rId23"/>
    <p:sldId id="550" r:id="rId24"/>
    <p:sldId id="551" r:id="rId25"/>
    <p:sldId id="552" r:id="rId26"/>
    <p:sldId id="553" r:id="rId27"/>
    <p:sldId id="554" r:id="rId28"/>
    <p:sldId id="555" r:id="rId29"/>
    <p:sldId id="556" r:id="rId30"/>
    <p:sldId id="557" r:id="rId31"/>
    <p:sldId id="493" r:id="rId32"/>
    <p:sldId id="494" r:id="rId33"/>
    <p:sldId id="495" r:id="rId34"/>
    <p:sldId id="496" r:id="rId35"/>
    <p:sldId id="497" r:id="rId36"/>
    <p:sldId id="525" r:id="rId37"/>
    <p:sldId id="534" r:id="rId38"/>
    <p:sldId id="535" r:id="rId39"/>
    <p:sldId id="498" r:id="rId40"/>
    <p:sldId id="546" r:id="rId41"/>
    <p:sldId id="529" r:id="rId42"/>
    <p:sldId id="532" r:id="rId43"/>
    <p:sldId id="558" r:id="rId44"/>
    <p:sldId id="53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548"/>
            <p14:sldId id="549"/>
            <p14:sldId id="550"/>
            <p14:sldId id="551"/>
            <p14:sldId id="552"/>
            <p14:sldId id="553"/>
            <p14:sldId id="554"/>
            <p14:sldId id="555"/>
            <p14:sldId id="556"/>
            <p14:sldId id="557"/>
            <p14:sldId id="493"/>
            <p14:sldId id="494"/>
            <p14:sldId id="495"/>
            <p14:sldId id="496"/>
            <p14:sldId id="497"/>
            <p14:sldId id="525"/>
            <p14:sldId id="534"/>
            <p14:sldId id="535"/>
            <p14:sldId id="498"/>
            <p14:sldId id="546"/>
            <p14:sldId id="529"/>
          </p14:sldIdLst>
        </p14:section>
        <p14:section name="Untitled Section" id="{2F6AD2C2-46A9-4BC4-94FF-3A698A8E8EFB}">
          <p14:sldIdLst>
            <p14:sldId id="532"/>
            <p14:sldId id="558"/>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63" d="100"/>
          <a:sy n="63" d="100"/>
        </p:scale>
        <p:origin x="784"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011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6242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94381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37586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31389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95108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67534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68818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36895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10/16/2024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2.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4</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4</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13" name="Audio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4"/>
    </mc:Choice>
    <mc:Fallback xmlns="">
      <p:transition spd="slow" advTm="119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2677656"/>
          </a:xfrm>
          <a:prstGeom prst="rect">
            <a:avLst/>
          </a:prstGeom>
          <a:noFill/>
        </p:spPr>
        <p:txBody>
          <a:bodyPr wrap="square">
            <a:spAutoFit/>
          </a:bodyPr>
          <a:lstStyle/>
          <a:p>
            <a:pPr algn="r" rtl="1">
              <a:lnSpc>
                <a:spcPct val="150000"/>
              </a:lnSpc>
            </a:pPr>
            <a:r>
              <a:rPr lang="ar-EG" sz="1400" dirty="0">
                <a:solidFill>
                  <a:prstClr val="black"/>
                </a:solidFill>
                <a:latin typeface="Alexandria" charset="0"/>
                <a:cs typeface="Alexandria" charset="0"/>
              </a:rPr>
              <a:t>في المحاضرة السابقة تم استعراض المنهج الاستقرائي وأقسام الاستقراء وخطوات المنهج الاستقرائي ومميزات المنهج الاستقرائي وعيوبه و اجراء مقارنة بين المنهج الاستقرائي والاستنباطي وأهمية الاستقراء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prstClr val="white"/>
                </a:solidFill>
                <a:latin typeface="Alexandria" charset="0"/>
                <a:cs typeface="Alexandria" charset="0"/>
              </a:rPr>
              <a:t>04</a:t>
            </a:r>
          </a:p>
          <a:p>
            <a:pPr algn="ctr"/>
            <a:endParaRPr lang="en-US" sz="4000" b="1" dirty="0">
              <a:solidFill>
                <a:prstClr val="white"/>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7730" y="4884389"/>
            <a:ext cx="5527353" cy="1021883"/>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مساعدة الباحثين على كيفية صياغة عناوين رسائلهم وبحوثهم العلمية ومصادر تحديد واختيار العنوان والى توضيح العلاقة ما بين العنوان ومناهج البحث العلمي والى تعليمه كيفية كتابة مقدمة البحث ومشكلة البحث. </a:t>
            </a: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a:p>
            <a:pPr algn="ct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76650" y="2674027"/>
            <a:ext cx="8417320" cy="3631763"/>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endParaRPr lang="ar-EG" sz="2000" dirty="0">
              <a:latin typeface="Alexandria" charset="0"/>
              <a:cs typeface="Alexandria" charset="0"/>
            </a:endParaRPr>
          </a:p>
          <a:p>
            <a:pPr algn="justLow" rtl="1">
              <a:lnSpc>
                <a:spcPct val="150000"/>
              </a:lnSpc>
            </a:pPr>
            <a:r>
              <a:rPr lang="ar-EG" sz="2000" b="1" dirty="0">
                <a:latin typeface="Alexandria" charset="0"/>
                <a:cs typeface="Alexandria" charset="0"/>
              </a:rPr>
              <a:t>تهدف المحاضرة الى استعراض النقاط التالية:-</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مساعدة  الطلاب على كيفية صياغة العنوان الجيد لبحوثهم ورسائلهم العلمية</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التعريف بمصادر تحديد واختيار العنوان</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تحديد العلاقة بين العنوان ومناهج البحث العلمي</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 مساعدة الطلاب على كيفية كتابة مقدمة البحث</a:t>
            </a:r>
          </a:p>
          <a:p>
            <a:pPr marL="342900" indent="-342900" algn="justLow" rtl="1">
              <a:lnSpc>
                <a:spcPct val="150000"/>
              </a:lnSpc>
              <a:buFont typeface="Wingdings" panose="05000000000000000000" pitchFamily="2" charset="2"/>
              <a:buChar char="q"/>
            </a:pPr>
            <a:r>
              <a:rPr lang="ar-EG" sz="2000" dirty="0">
                <a:latin typeface="Alexandria" charset="0"/>
                <a:cs typeface="Alexandria" charset="0"/>
              </a:rPr>
              <a:t>مساعدة الطلاب على كيفية صياغة مشكلة البحث</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938992"/>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a:p>
            <a:pPr algn="ctr"/>
            <a:endParaRPr lang="en-US"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112822"/>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مساعدة  الطلاب على كيفية صياغة العنوان الجيد لبحوثهم ورسائلهم العلمية</a:t>
            </a:r>
          </a:p>
          <a:p>
            <a:pPr marL="342900" lvl="0" indent="-342900" algn="justLow" rtl="1">
              <a:lnSpc>
                <a:spcPct val="150000"/>
              </a:lnSpc>
              <a:buFontTx/>
              <a:buChar char="-"/>
            </a:pPr>
            <a:r>
              <a:rPr lang="ar-EG" sz="1400" dirty="0">
                <a:solidFill>
                  <a:prstClr val="black"/>
                </a:solidFill>
                <a:latin typeface="Alexandria" charset="0"/>
                <a:cs typeface="Alexandria" charset="0"/>
              </a:rPr>
              <a:t>التعريف بمصادر تحديد واختيار العنوان</a:t>
            </a:r>
          </a:p>
          <a:p>
            <a:pPr marL="342900" lvl="0" indent="-342900" algn="justLow" rtl="1">
              <a:lnSpc>
                <a:spcPct val="150000"/>
              </a:lnSpc>
              <a:buFontTx/>
              <a:buChar char="-"/>
            </a:pPr>
            <a:r>
              <a:rPr lang="ar-EG" sz="1400" dirty="0">
                <a:solidFill>
                  <a:prstClr val="black"/>
                </a:solidFill>
                <a:latin typeface="Alexandria" charset="0"/>
                <a:cs typeface="Alexandria" charset="0"/>
              </a:rPr>
              <a:t>تحديد العلاقة بين العنوان ومناهج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 مساعدة الطلاب على كيفية كتابة مقدمة البحث</a:t>
            </a:r>
          </a:p>
          <a:p>
            <a:pPr marL="342900" lvl="0" indent="-342900" algn="justLow" rtl="1">
              <a:lnSpc>
                <a:spcPct val="150000"/>
              </a:lnSpc>
              <a:buFontTx/>
              <a:buChar char="-"/>
            </a:pPr>
            <a:r>
              <a:rPr lang="ar-EG" sz="1400" dirty="0">
                <a:solidFill>
                  <a:prstClr val="black"/>
                </a:solidFill>
                <a:latin typeface="Alexandria" charset="0"/>
                <a:cs typeface="Alexandria" charset="0"/>
              </a:rPr>
              <a:t>مساعدة الطلاب على كيفية صياغة مشكلة البحث</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عنوان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4801314"/>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بشكل عام، يحظى عنوان الرسالة او البحث بأهمية كبرى سواء بالنسبة للباحث او البحث، فبناء عليه سيتم دراسة المشكلة وتحديد أسبابها وعلاجها، وبناء عليه أيضا سيتم تقييم جهد الباحث ومدى قدرته على تنفيذ البحث، ومدى اقترابه او ابتعاده عن المشكلة محل الدراسة، واذا ما كان بعيدا عنها وجب تعديله وتغييره ليتلاءم مع المشكلة المطلوب دراستها. وجدير بالذكر، أن الباحث يحتاج في هذه المرحلة لقراءة واسعة ومتشعبة تتيح له اختيار موضوعا جيدا لبحثه. </a:t>
            </a:r>
          </a:p>
          <a:p>
            <a:pPr algn="r" rtl="1">
              <a:lnSpc>
                <a:spcPct val="150000"/>
              </a:lnSpc>
            </a:pPr>
            <a:r>
              <a:rPr lang="ar-EG" sz="2000" b="1" dirty="0">
                <a:solidFill>
                  <a:srgbClr val="00AEEF"/>
                </a:solidFill>
                <a:latin typeface="Alexandria" charset="0"/>
                <a:cs typeface="Alexandria" charset="0"/>
              </a:rPr>
              <a:t>إرشادات اختيار العنوان:</a:t>
            </a:r>
          </a:p>
          <a:p>
            <a:pPr algn="r" rtl="1">
              <a:lnSpc>
                <a:spcPct val="150000"/>
              </a:lnSpc>
            </a:pPr>
            <a:r>
              <a:rPr lang="ar-EG" sz="1400" dirty="0">
                <a:latin typeface="Alexandria" charset="0"/>
                <a:cs typeface="Alexandria" charset="0"/>
              </a:rPr>
              <a:t>وينبغي على الباحث أثناء اختيار العنوان مراعاة ما يلي:-</a:t>
            </a:r>
          </a:p>
          <a:p>
            <a:pPr algn="r" rtl="1">
              <a:lnSpc>
                <a:spcPct val="150000"/>
              </a:lnSpc>
            </a:pPr>
            <a:r>
              <a:rPr lang="ar-EG" sz="1400" dirty="0">
                <a:latin typeface="Alexandria" charset="0"/>
                <a:cs typeface="Alexandria" charset="0"/>
              </a:rPr>
              <a:t>1- التأكد من اختيار العبارات المناسبة لعنوان بحثه والابتعاد قدر الإمكان عن التعميم  .</a:t>
            </a:r>
          </a:p>
          <a:p>
            <a:pPr algn="r" rtl="1">
              <a:lnSpc>
                <a:spcPct val="150000"/>
              </a:lnSpc>
            </a:pPr>
            <a:r>
              <a:rPr lang="ar-EG" sz="1400" dirty="0">
                <a:latin typeface="Alexandria" charset="0"/>
                <a:cs typeface="Alexandria" charset="0"/>
              </a:rPr>
              <a:t>2- شمولية العنوان وارتباطه بموضوع البحث بشكل جيد.</a:t>
            </a:r>
          </a:p>
          <a:p>
            <a:pPr algn="r" rtl="1">
              <a:lnSpc>
                <a:spcPct val="150000"/>
              </a:lnSpc>
            </a:pPr>
            <a:r>
              <a:rPr lang="ar-EG" sz="1400" dirty="0">
                <a:latin typeface="Alexandria" charset="0"/>
                <a:cs typeface="Alexandria" charset="0"/>
              </a:rPr>
              <a:t>3- تناول العنوان للمكان او المؤسسة المعنية بالبحث.</a:t>
            </a:r>
          </a:p>
          <a:p>
            <a:pPr algn="r" rtl="1">
              <a:lnSpc>
                <a:spcPct val="150000"/>
              </a:lnSpc>
            </a:pPr>
            <a:r>
              <a:rPr lang="ar-EG" sz="1400" dirty="0">
                <a:latin typeface="Alexandria" charset="0"/>
                <a:cs typeface="Alexandria" charset="0"/>
              </a:rPr>
              <a:t>4- أن يكون جديد ولم يتم دراسته من قبل، ولم تتناوله رسائل علمية سابقة.</a:t>
            </a:r>
          </a:p>
          <a:p>
            <a:pPr algn="r" rtl="1">
              <a:lnSpc>
                <a:spcPct val="150000"/>
              </a:lnSpc>
            </a:pPr>
            <a:r>
              <a:rPr lang="ar-EG" sz="1400" dirty="0">
                <a:latin typeface="Alexandria" charset="0"/>
                <a:cs typeface="Alexandria" charset="0"/>
              </a:rPr>
              <a:t>5- أن يسهل الحصول على مراجع البحث وبياناته ووفرتها بالكم المناسب.</a:t>
            </a:r>
          </a:p>
          <a:p>
            <a:pPr algn="r" rtl="1">
              <a:lnSpc>
                <a:spcPct val="150000"/>
              </a:lnSpc>
            </a:pPr>
            <a:r>
              <a:rPr lang="ar-EG" sz="1400" dirty="0">
                <a:latin typeface="Alexandria" charset="0"/>
                <a:cs typeface="Alexandria" charset="0"/>
              </a:rPr>
              <a:t>6- أن يكون الباحث مقتنعا بالموضوع وبقدرته على البحث فيه. </a:t>
            </a:r>
          </a:p>
          <a:p>
            <a:pPr algn="r" rtl="1">
              <a:lnSpc>
                <a:spcPct val="150000"/>
              </a:lnSpc>
            </a:pPr>
            <a:endParaRPr lang="ar-EG" sz="1400" dirty="0">
              <a:latin typeface="Alexandria" charset="0"/>
              <a:cs typeface="Alexandria" charset="0"/>
            </a:endParaRPr>
          </a:p>
          <a:p>
            <a:pPr algn="r"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1942700"/>
            <a:ext cx="7230212" cy="4616648"/>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7- ان يتوافق مع رغبة الطالب  وتخصص الأستاذ المشرف، وان يوافق المشرف على العنوان الذي اقترحه الطالب</a:t>
            </a:r>
          </a:p>
          <a:p>
            <a:pPr algn="justLow" rtl="1">
              <a:lnSpc>
                <a:spcPct val="150000"/>
              </a:lnSpc>
            </a:pPr>
            <a:r>
              <a:rPr lang="ar-EG" sz="1400" dirty="0">
                <a:ln w="0"/>
                <a:latin typeface="Alexandria" charset="0"/>
                <a:cs typeface="Simplified Arabic" panose="02020603050405020304" pitchFamily="18" charset="-78"/>
              </a:rPr>
              <a:t>8- يفضل الا يزيد طول العنوان عن 15 كلمة.</a:t>
            </a:r>
          </a:p>
          <a:p>
            <a:pPr algn="justLow" rtl="1">
              <a:lnSpc>
                <a:spcPct val="150000"/>
              </a:lnSpc>
            </a:pPr>
            <a:r>
              <a:rPr lang="ar-EG" sz="1400" dirty="0">
                <a:ln w="0"/>
                <a:latin typeface="Alexandria" charset="0"/>
                <a:cs typeface="Simplified Arabic" panose="02020603050405020304" pitchFamily="18" charset="-78"/>
              </a:rPr>
              <a:t>9- أن يكون العنوان معبرا بدقة عما سيتم مناقشته في البحث.</a:t>
            </a:r>
          </a:p>
          <a:p>
            <a:pPr algn="justLow" rtl="1">
              <a:lnSpc>
                <a:spcPct val="150000"/>
              </a:lnSpc>
            </a:pPr>
            <a:r>
              <a:rPr lang="ar-EG" sz="1400" dirty="0">
                <a:ln w="0"/>
                <a:latin typeface="Alexandria" charset="0"/>
                <a:cs typeface="Simplified Arabic" panose="02020603050405020304" pitchFamily="18" charset="-78"/>
              </a:rPr>
              <a:t>10- ينبغي أن يخلو العنوان من أي كلمات مطاطة، أو تحوي أكثر من معنى، مثل كلمة « عين» ، فلربما كان المقصود بها « عين شمس» أو « عين الصيرة».</a:t>
            </a:r>
          </a:p>
          <a:p>
            <a:pPr algn="justLow" rtl="1">
              <a:lnSpc>
                <a:spcPct val="150000"/>
              </a:lnSpc>
            </a:pPr>
            <a:r>
              <a:rPr lang="ar-EG" sz="1400" dirty="0">
                <a:ln w="0"/>
                <a:latin typeface="Alexandria" charset="0"/>
                <a:cs typeface="Simplified Arabic" panose="02020603050405020304" pitchFamily="18" charset="-78"/>
              </a:rPr>
              <a:t>11- ألا يحتوى العنوان على كلمات زائدة لا داعي لها، مثل « دراسة في» أو « دراسة تحليلية» ، فالبحث في حد ذاته ما هو الا « دراسة تحليلية»</a:t>
            </a:r>
          </a:p>
          <a:p>
            <a:pPr algn="justLow" rtl="1">
              <a:lnSpc>
                <a:spcPct val="150000"/>
              </a:lnSpc>
            </a:pPr>
            <a:r>
              <a:rPr lang="ar-EG" sz="1400" dirty="0">
                <a:ln w="0"/>
                <a:latin typeface="Alexandria" charset="0"/>
                <a:cs typeface="Simplified Arabic" panose="02020603050405020304" pitchFamily="18" charset="-78"/>
              </a:rPr>
              <a:t>12-ينبغي ان توضع الكلمات الأساسية، ومنها على سبيل المثال « مشكلات» ، « تقييم» « العوامل المؤثرة» في أول العنوان قدر الإمكان.</a:t>
            </a:r>
          </a:p>
          <a:p>
            <a:pPr algn="justLow" rtl="1">
              <a:lnSpc>
                <a:spcPct val="150000"/>
              </a:lnSpc>
            </a:pPr>
            <a:r>
              <a:rPr lang="ar-EG" sz="1400" dirty="0">
                <a:ln w="0"/>
                <a:latin typeface="Alexandria" charset="0"/>
                <a:cs typeface="Simplified Arabic" panose="02020603050405020304" pitchFamily="18" charset="-78"/>
              </a:rPr>
              <a:t>13- ينبغي أن يشتمل العنوان على المتغير التابع، فمثلا اذا كان العنوان « العوامل المؤثرة في الرضا الوظيفي لأعضاء هيئة التدريس»، حينذاك يكون المتغير التابع هو « الرضا الوظيفي».</a:t>
            </a: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6812924" y="1395594"/>
            <a:ext cx="2637110" cy="369332"/>
          </a:xfrm>
          <a:prstGeom prst="rect">
            <a:avLst/>
          </a:prstGeom>
          <a:noFill/>
        </p:spPr>
        <p:txBody>
          <a:bodyPr wrap="square" rtlCol="1">
            <a:spAutoFit/>
          </a:bodyPr>
          <a:lstStyle/>
          <a:p>
            <a:pPr algn="ctr" rtl="1"/>
            <a:r>
              <a:rPr lang="ar-EG" b="1" dirty="0">
                <a:solidFill>
                  <a:srgbClr val="00AEEF"/>
                </a:solidFill>
              </a:rPr>
              <a:t>تابع إرشادات اختيار العنوان</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410881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مصادر تحديد واختيار العنوان المناسب</a:t>
            </a:r>
            <a:r>
              <a:rPr lang="ar-EG" sz="1400"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توجد العديد من المصادر، التي يلجأ اليها الباحث لتحديد واختيار العنوان المناسب منها، وتشمل:-</a:t>
            </a:r>
          </a:p>
          <a:p>
            <a:pPr algn="justLow" rtl="1">
              <a:lnSpc>
                <a:spcPct val="150000"/>
              </a:lnSpc>
            </a:pPr>
            <a:r>
              <a:rPr lang="ar-EG" sz="1400" b="1" dirty="0">
                <a:solidFill>
                  <a:srgbClr val="00AEEF"/>
                </a:solidFill>
                <a:latin typeface="Alexandria" charset="0"/>
                <a:cs typeface="Alexandria" charset="0"/>
              </a:rPr>
              <a:t>1- رسائل الماجستير والدكتوراه</a:t>
            </a:r>
            <a:r>
              <a:rPr lang="ar-EG" sz="1400" dirty="0">
                <a:solidFill>
                  <a:srgbClr val="2D3956"/>
                </a:solidFill>
                <a:latin typeface="Alexandria" charset="0"/>
                <a:cs typeface="Alexandria" charset="0"/>
              </a:rPr>
              <a:t>: فرسائل الماجستير والدكتوراه تمثل وسيلة مناسبة لاختيار موضوع البحث أو الرسالة، هذا بالإضافة الى أن العديد من الرسائل او البحوث العلمية، يحرص معدوها على التوصية في خاتمتها بمواضيع بحثية مقترحة، ليستفيد منها الباحثون الجدد.</a:t>
            </a:r>
          </a:p>
          <a:p>
            <a:pPr algn="justLow" rtl="1">
              <a:lnSpc>
                <a:spcPct val="150000"/>
              </a:lnSpc>
            </a:pPr>
            <a:r>
              <a:rPr lang="ar-EG" sz="1400" dirty="0">
                <a:solidFill>
                  <a:srgbClr val="00AEEF"/>
                </a:solidFill>
                <a:latin typeface="Alexandria" charset="0"/>
                <a:cs typeface="Alexandria" charset="0"/>
              </a:rPr>
              <a:t>2</a:t>
            </a:r>
            <a:r>
              <a:rPr lang="ar-EG" sz="1400" b="1" dirty="0">
                <a:solidFill>
                  <a:srgbClr val="00AEEF"/>
                </a:solidFill>
                <a:latin typeface="Alexandria" charset="0"/>
                <a:cs typeface="Alexandria" charset="0"/>
              </a:rPr>
              <a:t>- التقارير والاحصائيات:</a:t>
            </a:r>
          </a:p>
          <a:p>
            <a:pPr algn="justLow" rtl="1">
              <a:lnSpc>
                <a:spcPct val="150000"/>
              </a:lnSpc>
            </a:pPr>
            <a:r>
              <a:rPr lang="ar-EG" sz="1400" dirty="0">
                <a:solidFill>
                  <a:srgbClr val="2D3956"/>
                </a:solidFill>
                <a:latin typeface="Alexandria" charset="0"/>
                <a:cs typeface="Alexandria" charset="0"/>
              </a:rPr>
              <a:t>حيث تبين الاحصائيات والتقارير المنشورة حقيقة الوضع بالنسبة للموضوعات المختلفة، ومدى وجود ظواهر غامضة تحتاج الى بحث أو مشكلة تحتاج الى حلول.</a:t>
            </a:r>
          </a:p>
          <a:p>
            <a:pPr algn="justLow" rtl="1">
              <a:lnSpc>
                <a:spcPct val="150000"/>
              </a:lnSpc>
            </a:pPr>
            <a:r>
              <a:rPr lang="ar-EG" sz="1400" dirty="0">
                <a:solidFill>
                  <a:srgbClr val="2D3956"/>
                </a:solidFill>
                <a:latin typeface="Alexandria" charset="0"/>
                <a:cs typeface="Alexandria" charset="0"/>
              </a:rPr>
              <a:t>3</a:t>
            </a:r>
            <a:r>
              <a:rPr lang="ar-EG" sz="1400" b="1" dirty="0">
                <a:solidFill>
                  <a:srgbClr val="00AEEF"/>
                </a:solidFill>
                <a:latin typeface="Alexandria" charset="0"/>
                <a:cs typeface="Alexandria" charset="0"/>
              </a:rPr>
              <a:t>- الكتب والمراجع:</a:t>
            </a:r>
          </a:p>
          <a:p>
            <a:pPr algn="justLow" rtl="1">
              <a:lnSpc>
                <a:spcPct val="150000"/>
              </a:lnSpc>
            </a:pPr>
            <a:r>
              <a:rPr lang="ar-EG" sz="1400" dirty="0">
                <a:solidFill>
                  <a:srgbClr val="2D3956"/>
                </a:solidFill>
                <a:latin typeface="Alexandria" charset="0"/>
                <a:cs typeface="Alexandria" charset="0"/>
              </a:rPr>
              <a:t>تعتبر أيضا مصدرا من مصادر تحديد موضوع البحث، وذلك عبر دراسة النظريات المختلفة والآراء والأفكار المتاحة والمتوفرة في الكتب والمراجع.</a:t>
            </a:r>
          </a:p>
          <a:p>
            <a:pPr algn="justLow" rtl="1">
              <a:lnSpc>
                <a:spcPct val="150000"/>
              </a:lnSpc>
            </a:pP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39883" y="1931831"/>
            <a:ext cx="6606862" cy="2031325"/>
          </a:xfrm>
          <a:prstGeom prst="rect">
            <a:avLst/>
          </a:prstGeom>
          <a:noFill/>
        </p:spPr>
        <p:txBody>
          <a:bodyPr wrap="square" rtlCol="0">
            <a:spAutoFit/>
          </a:bodyPr>
          <a:lstStyle/>
          <a:p>
            <a:pPr algn="r" rtl="1"/>
            <a:r>
              <a:rPr lang="ar-EG" sz="1400" b="1" dirty="0">
                <a:solidFill>
                  <a:srgbClr val="00AEEF"/>
                </a:solidFill>
                <a:latin typeface="Alexandria" charset="0"/>
                <a:cs typeface="Alexandria" charset="0"/>
              </a:rPr>
              <a:t>4- البحوث والمقالات العلمية المنشورة</a:t>
            </a:r>
            <a:r>
              <a:rPr lang="ar-EG" sz="1400" dirty="0">
                <a:solidFill>
                  <a:srgbClr val="00AEEF"/>
                </a:solidFill>
                <a:latin typeface="Alexandria" charset="0"/>
                <a:cs typeface="Alexandria" charset="0"/>
              </a:rPr>
              <a:t>:</a:t>
            </a:r>
          </a:p>
          <a:p>
            <a:pPr algn="r" rtl="1"/>
            <a:r>
              <a:rPr lang="ar-EG" sz="1400" dirty="0">
                <a:solidFill>
                  <a:srgbClr val="2D3956"/>
                </a:solidFill>
                <a:latin typeface="Alexandria" charset="0"/>
                <a:cs typeface="Alexandria" charset="0"/>
              </a:rPr>
              <a:t>ذلك أن البحوث العلمية لا تعالج الموضوعات من كل أطرافها، وبالتالي فهي تفتح الباب لموضوعات جديدة للباحثين.  </a:t>
            </a:r>
          </a:p>
          <a:p>
            <a:pPr algn="r" rtl="1"/>
            <a:r>
              <a:rPr lang="ar-EG" sz="1400" dirty="0">
                <a:solidFill>
                  <a:srgbClr val="2D3956"/>
                </a:solidFill>
                <a:latin typeface="Alexandria" charset="0"/>
                <a:cs typeface="Alexandria" charset="0"/>
              </a:rPr>
              <a:t>5- </a:t>
            </a:r>
            <a:r>
              <a:rPr lang="ar-EG" sz="1400" b="1" dirty="0">
                <a:solidFill>
                  <a:srgbClr val="00AEEF"/>
                </a:solidFill>
                <a:latin typeface="Alexandria" charset="0"/>
                <a:cs typeface="Alexandria" charset="0"/>
              </a:rPr>
              <a:t>آراء الخبراء والمتخصصين:</a:t>
            </a:r>
          </a:p>
          <a:p>
            <a:pPr algn="r" rtl="1"/>
            <a:r>
              <a:rPr lang="ar-EG" sz="1400" dirty="0">
                <a:solidFill>
                  <a:srgbClr val="2D3956"/>
                </a:solidFill>
                <a:latin typeface="Alexandria" charset="0"/>
                <a:cs typeface="Alexandria" charset="0"/>
              </a:rPr>
              <a:t>فالخبراء من خلال تجاربهم وعملهم في الميدان يدركون عددا من المشكلات والظواهر العلمية التي تحتاج الى بحث ومناقشة، لذا فان آرائهم قد تساعد في اختيار موضوع البحث</a:t>
            </a:r>
          </a:p>
          <a:p>
            <a:pPr algn="r" rtl="1"/>
            <a:r>
              <a:rPr lang="ar-EG" sz="1400" b="1" dirty="0">
                <a:solidFill>
                  <a:srgbClr val="00AEEF"/>
                </a:solidFill>
                <a:latin typeface="Alexandria" charset="0"/>
                <a:cs typeface="Alexandria" charset="0"/>
              </a:rPr>
              <a:t> 6- التكليف من جهة معينة:</a:t>
            </a:r>
          </a:p>
          <a:p>
            <a:pPr algn="r" rtl="1"/>
            <a:r>
              <a:rPr lang="ar-EG" sz="1400" dirty="0">
                <a:solidFill>
                  <a:srgbClr val="2D3956"/>
                </a:solidFill>
                <a:latin typeface="Alexandria" charset="0"/>
                <a:cs typeface="Alexandria" charset="0"/>
              </a:rPr>
              <a:t>وقد تكلف جهة العمل الباحث بالبحث في موضوع معين، لذا ينبغي على الباحث الالتزام به.</a:t>
            </a:r>
          </a:p>
          <a:p>
            <a:pPr algn="r" rtl="1"/>
            <a:endParaRPr lang="ar-EG" sz="1400" dirty="0">
              <a:solidFill>
                <a:srgbClr val="2D3956"/>
              </a:solidFill>
              <a:latin typeface="Alexandria" charset="0"/>
              <a:cs typeface="Alexandria" charset="0"/>
            </a:endParaRPr>
          </a:p>
          <a:p>
            <a:pPr algn="r"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031" y="1471718"/>
            <a:ext cx="5982199" cy="4924425"/>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العنوان ومناهج البحث العلمي:</a:t>
            </a:r>
          </a:p>
          <a:p>
            <a:pPr algn="justLow" rtl="1"/>
            <a:r>
              <a:rPr lang="ar-EG" sz="1400" dirty="0">
                <a:solidFill>
                  <a:srgbClr val="2D3956"/>
                </a:solidFill>
                <a:latin typeface="Alexandria" charset="0"/>
                <a:cs typeface="Alexandria" charset="0"/>
              </a:rPr>
              <a:t>عادة ما يصاحب العنوان أحد مناهج البحث العلمي الاتية:-</a:t>
            </a:r>
          </a:p>
          <a:p>
            <a:pPr algn="justLow" rtl="1"/>
            <a:r>
              <a:rPr lang="ar-EG" sz="1400" b="1" dirty="0">
                <a:solidFill>
                  <a:srgbClr val="00AEEF"/>
                </a:solidFill>
                <a:latin typeface="Alexandria" charset="0"/>
                <a:cs typeface="Alexandria" charset="0"/>
              </a:rPr>
              <a:t>1- دراسة الحالة:</a:t>
            </a:r>
          </a:p>
          <a:p>
            <a:pPr algn="justLow" rtl="1"/>
            <a:r>
              <a:rPr lang="ar-EG" sz="1400" dirty="0">
                <a:solidFill>
                  <a:srgbClr val="2D3956"/>
                </a:solidFill>
                <a:latin typeface="Alexandria" charset="0"/>
                <a:cs typeface="Alexandria" charset="0"/>
              </a:rPr>
              <a:t>وتعني أن الباحث سوف يقوم بالتحليل المتعمق للعوامل التي أدت الى التغيير والنمو والتطور على مدى فترة معينة من حياة المنظمة. وتعبر دراسة الحالة عن دراسة متعمقة لشخص او مجموعة أو حدث. ومن أمثلة تلك الحالة أن يأتي العنوان في الصيغة التالية:« تقييم رضاء الأفراد – دراسة حالة لشركة الهدى».</a:t>
            </a:r>
          </a:p>
          <a:p>
            <a:pPr algn="justLow" rtl="1"/>
            <a:r>
              <a:rPr lang="ar-EG" sz="1400" b="1" dirty="0">
                <a:solidFill>
                  <a:srgbClr val="00AEEF"/>
                </a:solidFill>
                <a:latin typeface="Alexandria" charset="0"/>
                <a:cs typeface="Alexandria" charset="0"/>
              </a:rPr>
              <a:t> 2-  دراسة تطبيقية ( ميدانية):</a:t>
            </a:r>
          </a:p>
          <a:p>
            <a:pPr algn="justLow" rtl="1"/>
            <a:r>
              <a:rPr lang="ar-EG" sz="1400" dirty="0">
                <a:solidFill>
                  <a:srgbClr val="2D3956"/>
                </a:solidFill>
                <a:latin typeface="Alexandria" charset="0"/>
                <a:cs typeface="Alexandria" charset="0"/>
              </a:rPr>
              <a:t>وتعنى أن الباحث سيقوم بمعالجة مشكلة لدى مؤسسة ما، وعقب تحديد المشكلة وتحديد مسبباتها ومحاولة علاجها، ومن ثم التوصل الى نتائج وتوصيات تسهم في التخفيف من حدة المشكلة وحلها، حينذاك يصبح العنوان في الصيغة الاتية:- « تقييم مستوى رضاء الأفراد- دراسة تطبيقية».</a:t>
            </a:r>
          </a:p>
          <a:p>
            <a:pPr algn="justLow" rtl="1"/>
            <a:r>
              <a:rPr lang="ar-EG" sz="1400" b="1" dirty="0">
                <a:solidFill>
                  <a:srgbClr val="00AEEF"/>
                </a:solidFill>
                <a:latin typeface="Alexandria" charset="0"/>
                <a:cs typeface="Alexandria" charset="0"/>
              </a:rPr>
              <a:t>3- دراسة استكشافية:</a:t>
            </a:r>
          </a:p>
          <a:p>
            <a:pPr algn="justLow" rtl="1"/>
            <a:r>
              <a:rPr lang="ar-EG" sz="1400" dirty="0">
                <a:solidFill>
                  <a:srgbClr val="2D3956"/>
                </a:solidFill>
                <a:latin typeface="Alexandria" charset="0"/>
                <a:cs typeface="Alexandria" charset="0"/>
              </a:rPr>
              <a:t>ويتم اللجوء اليها عندما لا تتوافر الكثير من المعلومات حيال المشكلة محل الدراسة. وبالتالي، فإنها تهدف الى الوصول الى فهم أفضل لمشكلة البحث . حينذاك يصاغ العنوان على النحو التالي:-</a:t>
            </a:r>
          </a:p>
          <a:p>
            <a:pPr algn="justLow" rtl="1"/>
            <a:r>
              <a:rPr lang="ar-EG" sz="1400" dirty="0">
                <a:solidFill>
                  <a:srgbClr val="2D3956"/>
                </a:solidFill>
                <a:latin typeface="Alexandria" charset="0"/>
                <a:cs typeface="Alexandria" charset="0"/>
              </a:rPr>
              <a:t>« تقييم مستوى رضاء الأفراد- دراسة استكشافية»</a:t>
            </a:r>
          </a:p>
          <a:p>
            <a:pPr algn="justLow" rtl="1"/>
            <a:r>
              <a:rPr lang="ar-EG" sz="1400" b="1" dirty="0">
                <a:solidFill>
                  <a:srgbClr val="00AEEF"/>
                </a:solidFill>
                <a:latin typeface="Alexandria" charset="0"/>
                <a:cs typeface="Alexandria" charset="0"/>
              </a:rPr>
              <a:t>4- دراسة تجريبية:.</a:t>
            </a:r>
          </a:p>
          <a:p>
            <a:pPr algn="justLow" rtl="1"/>
            <a:r>
              <a:rPr lang="ar-EG" sz="1400" dirty="0">
                <a:solidFill>
                  <a:srgbClr val="2D3956"/>
                </a:solidFill>
                <a:latin typeface="Alexandria" charset="0"/>
                <a:cs typeface="Alexandria" charset="0"/>
              </a:rPr>
              <a:t>وتعنى أنه  سوف يجري تغيير عامل أو أكثر من العوامل ذات العلاقة بموضوع الدراسة من أجل تقدير الأثر الناتج عن  هذا التغيير. وهنا يأتي العنوان في الصورة </a:t>
            </a:r>
            <a:r>
              <a:rPr lang="ar-EG" sz="1400">
                <a:solidFill>
                  <a:srgbClr val="2D3956"/>
                </a:solidFill>
                <a:latin typeface="Alexandria" charset="0"/>
                <a:cs typeface="Alexandria" charset="0"/>
              </a:rPr>
              <a:t>التالية: « </a:t>
            </a:r>
            <a:r>
              <a:rPr lang="ar-EG" sz="1400" dirty="0">
                <a:solidFill>
                  <a:srgbClr val="2D3956"/>
                </a:solidFill>
                <a:latin typeface="Alexandria" charset="0"/>
                <a:cs typeface="Alexandria" charset="0"/>
              </a:rPr>
              <a:t>تقييم مستوى رضاء الأفراد- دراسة تجريبية».</a:t>
            </a: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2354491"/>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5</a:t>
            </a:r>
            <a:r>
              <a:rPr lang="ar-EG" sz="1400" b="1" dirty="0">
                <a:solidFill>
                  <a:srgbClr val="00AEEF"/>
                </a:solidFill>
                <a:latin typeface="Simplified Arabic" panose="02020603050405020304" pitchFamily="18" charset="-78"/>
                <a:cs typeface="Simplified Arabic" panose="02020603050405020304" pitchFamily="18" charset="-78"/>
              </a:rPr>
              <a:t>- دراسة مقارنة</a:t>
            </a:r>
          </a:p>
          <a:p>
            <a:pPr algn="justLow" rtl="1">
              <a:lnSpc>
                <a:spcPct val="150000"/>
              </a:lnSpc>
            </a:pPr>
            <a:r>
              <a:rPr lang="ar-EG" sz="1400" dirty="0">
                <a:latin typeface="Simplified Arabic" panose="02020603050405020304" pitchFamily="18" charset="-78"/>
                <a:cs typeface="Simplified Arabic" panose="02020603050405020304" pitchFamily="18" charset="-78"/>
              </a:rPr>
              <a:t>وفيها يعالج الباحث مشكلة معينة يعاني منها قطاعين أو أكثر، ويريد الباحث معرفة أي من هذه القطاعات يعاني من هذه المشكلة أكثر من غيره.</a:t>
            </a:r>
          </a:p>
          <a:p>
            <a:pPr algn="justLow" rtl="1">
              <a:lnSpc>
                <a:spcPct val="150000"/>
              </a:lnSpc>
            </a:pPr>
            <a:r>
              <a:rPr lang="ar-EG" sz="1400" dirty="0">
                <a:latin typeface="Simplified Arabic" panose="02020603050405020304" pitchFamily="18" charset="-78"/>
                <a:cs typeface="Simplified Arabic" panose="02020603050405020304" pitchFamily="18" charset="-78"/>
              </a:rPr>
              <a:t>وجدير بالذكر،  أن مسئولية صياغة عنوان الرسالة تقع على كل من الباحث والمشرف على الرسالة، ويكون الأمر محل نقاش بين الباحث والأستاذ المشرف حتى يتم الاستقرار على العنوان المناسب. </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تابع العنوان ومناهج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2428" y="1526844"/>
            <a:ext cx="5007473" cy="461664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عند دخول بوابة مدينة رائعة، يمكننا أن نتنبأ بالروعة والتاريخ والحضارة التي سوف</a:t>
            </a:r>
          </a:p>
          <a:p>
            <a:pPr algn="justLow" rtl="1">
              <a:lnSpc>
                <a:spcPct val="150000"/>
              </a:lnSpc>
            </a:pPr>
            <a:r>
              <a:rPr lang="ar-EG" sz="1400" dirty="0">
                <a:latin typeface="Simplified Arabic" panose="02020603050405020304" pitchFamily="18" charset="-78"/>
                <a:cs typeface="Simplified Arabic" panose="02020603050405020304" pitchFamily="18" charset="-78"/>
              </a:rPr>
              <a:t>نجدها في المدينة . في بعض الأحيان، لا تعطي البوابات أي لمحة عن المدينة، ويمكن أن تضلل الزائرين بشأن الأجزاء الداخلية من المدينة.  كذلك أجزاء مقدمة البحث تشبه بوابات المدينة، فهي تمثل عرض تقديمي يهدف إلى تعريف القراء بالموضوع وجذب انتباههم ، ستحث جاذبية العرض </a:t>
            </a:r>
            <a:r>
              <a:rPr lang="ar-EG" sz="1400" dirty="0" err="1">
                <a:latin typeface="Simplified Arabic" panose="02020603050405020304" pitchFamily="18" charset="-78"/>
                <a:cs typeface="Simplified Arabic" panose="02020603050405020304" pitchFamily="18" charset="-78"/>
              </a:rPr>
              <a:t>التقديمي</a:t>
            </a:r>
            <a:r>
              <a:rPr lang="ar-EG" sz="1400" dirty="0">
                <a:latin typeface="Simplified Arabic" panose="02020603050405020304" pitchFamily="18" charset="-78"/>
                <a:cs typeface="Simplified Arabic" panose="02020603050405020304" pitchFamily="18" charset="-78"/>
              </a:rPr>
              <a:t> ووضوحه وقدرته التحليلية القارئ على قراءة الاجزاء اللاحقة من البحث.</a:t>
            </a:r>
          </a:p>
          <a:p>
            <a:pPr algn="justLow" rtl="1">
              <a:lnSpc>
                <a:spcPct val="150000"/>
              </a:lnSpc>
            </a:pPr>
            <a:r>
              <a:rPr lang="ar-EG" sz="1400" dirty="0">
                <a:latin typeface="Simplified Arabic" panose="02020603050405020304" pitchFamily="18" charset="-78"/>
                <a:cs typeface="Simplified Arabic" panose="02020603050405020304" pitchFamily="18" charset="-78"/>
              </a:rPr>
              <a:t>ينبغي على الباحث العلمي مراعاة أن تكون مقدمة بحثه شاملة، حيث تشمل أجزاء وأفكار البحث العلمي بشكل مختصر ومفهوم ومبسط ، لذلك يجب على الباحث العلمي أن يقوم بصياغة وكتابة المقدمة بعد الانتهاء من عملية البحث العلمي بشكل كامل لتكون هذه المقدمة شاملة ومطابقة لجميع الأفكار والأجزاء التي عمل عليها الباحث، </a:t>
            </a:r>
          </a:p>
          <a:p>
            <a:pPr algn="justLow" rtl="1">
              <a:lnSpc>
                <a:spcPct val="150000"/>
              </a:lnSpc>
            </a:pPr>
            <a:r>
              <a:rPr lang="ar-EG" sz="1400" dirty="0">
                <a:latin typeface="Simplified Arabic" panose="02020603050405020304" pitchFamily="18" charset="-78"/>
                <a:cs typeface="Simplified Arabic" panose="02020603050405020304" pitchFamily="18" charset="-78"/>
              </a:rPr>
              <a:t>كما و من الضروري أن يقوم الباحث أيضاً بكتابة تسلسل الأفكار في المقدمة بنفس الترتيب الموجود في جوهر البحث العلمي الذي قام به.</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مقدمة البحث العلمي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8947" y="1135053"/>
            <a:ext cx="531127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068946" y="1195593"/>
            <a:ext cx="5342707" cy="4293483"/>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 هي مجموعة العبارات الذي يصيغها الباحث العلمي كتمهيد لبحثه، يشرح فيه نوع المجال العلمي الذي ينطوي عليه بحثه و نوع المنهجية العلمية التي استند إليها في عملية البحث ، و الأسباب والدوافع التي جذبته لعمل البحث العلمي وكتابته ، و تكون هذه المقدمة هي الملخص الخاص بالبحث العلمي ، و التي تجذب القراء إلى دراسة البحث ومعرفة أهميته العلمية بشكل خاص و أهميته في تحقيق الفائدة للحياة الإنسانية بشكل عام.</a:t>
            </a:r>
          </a:p>
          <a:p>
            <a:pPr lvl="0" algn="justLow" rtl="1">
              <a:lnSpc>
                <a:spcPct val="150000"/>
              </a:lnSpc>
            </a:pPr>
            <a:r>
              <a:rPr lang="ar-EG" sz="1400" dirty="0">
                <a:solidFill>
                  <a:prstClr val="black"/>
                </a:solidFill>
                <a:latin typeface="Alexandria"/>
                <a:cs typeface="Simplified Arabic" panose="02020603050405020304" pitchFamily="18" charset="-78"/>
              </a:rPr>
              <a:t> يجب على الباحث العلمي مراعاة أن تكون المقدمة الخاصة بالبحث العلمي الذي يقوم به شاملة بشكل عام لما يتضمنه البحث العلمي من أجزاء وأفكار بشكل مختصر ومفهوم مبسط ، لذلك ينبغي على الباحث العلمي أن يقوم بصياغة وتدوين المقدمة بعد الانتهاء من عملية البحث العلمي بشكل كامل لتكون هذه المقدمة شاملة ومطابقة لجميع الأفكار والأجزاء التي عمل عليها الباحث ، </a:t>
            </a:r>
          </a:p>
          <a:p>
            <a:pPr lvl="0" algn="justLow" rtl="1">
              <a:lnSpc>
                <a:spcPct val="150000"/>
              </a:lnSpc>
            </a:pPr>
            <a:r>
              <a:rPr lang="ar-EG" sz="1400" dirty="0">
                <a:solidFill>
                  <a:prstClr val="black"/>
                </a:solidFill>
                <a:latin typeface="Alexandria"/>
                <a:cs typeface="Simplified Arabic" panose="02020603050405020304" pitchFamily="18" charset="-78"/>
              </a:rPr>
              <a:t>كما ومن الضروري أن يقوم الباحث أيضاً بكتابة تسلسل الأفكار في المقدمة بنفس الترتيب الموجود في جوهر البحث العلمي الذي قام به.</a:t>
            </a:r>
          </a:p>
          <a:p>
            <a:pPr lvl="0" algn="justLow" rtl="1">
              <a:lnSpc>
                <a:spcPct val="150000"/>
              </a:lnSpc>
            </a:pPr>
            <a:endParaRPr lang="ar-EG"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6534866" y="51186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534866" y="522070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6720616" y="541391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a:solidFill>
                  <a:srgbClr val="00AEEF"/>
                </a:solidFill>
              </a:rPr>
              <a:t>تابع مقدمة البحث العلمي</a:t>
            </a: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0" y="1397679"/>
            <a:ext cx="5962918" cy="6694140"/>
          </a:xfrm>
          <a:prstGeom prst="rect">
            <a:avLst/>
          </a:prstGeom>
        </p:spPr>
        <p:txBody>
          <a:bodyPr wrap="square">
            <a:spAutoFit/>
          </a:bodyPr>
          <a:lstStyle/>
          <a:p>
            <a:pPr lvl="0" algn="r" rtl="1">
              <a:lnSpc>
                <a:spcPct val="150000"/>
              </a:lnSpc>
            </a:pPr>
            <a:r>
              <a:rPr lang="ar-EG" sz="1400" dirty="0">
                <a:solidFill>
                  <a:prstClr val="black"/>
                </a:solidFill>
                <a:latin typeface="Alexandria" charset="0"/>
                <a:cs typeface="Alexandria" charset="0"/>
              </a:rPr>
              <a:t>4- توضيح ماهية الأسباب التي دفعته للقيام بهذا البحث</a:t>
            </a:r>
          </a:p>
          <a:p>
            <a:pPr lvl="0" algn="r" rtl="1">
              <a:lnSpc>
                <a:spcPct val="150000"/>
              </a:lnSpc>
            </a:pPr>
            <a:r>
              <a:rPr lang="ar-EG" sz="1400" dirty="0">
                <a:solidFill>
                  <a:prstClr val="black"/>
                </a:solidFill>
                <a:latin typeface="Alexandria" charset="0"/>
                <a:cs typeface="Alexandria" charset="0"/>
              </a:rPr>
              <a:t>5- ينبغي أن تشمل المقدمة في نهايتها تحديد الجهات التي سيتم اجراء البحث عليها. </a:t>
            </a:r>
            <a:endParaRPr lang="ar-EG" sz="2000" dirty="0">
              <a:solidFill>
                <a:srgbClr val="00AEEF"/>
              </a:solidFill>
              <a:latin typeface="Alexandria"/>
              <a:cs typeface="Simplified Arabic" panose="02020603050405020304" pitchFamily="18" charset="-78"/>
            </a:endParaRPr>
          </a:p>
          <a:p>
            <a:pPr algn="justLow" rtl="1">
              <a:lnSpc>
                <a:spcPct val="150000"/>
              </a:lnSpc>
            </a:pPr>
            <a:r>
              <a:rPr lang="ar-EG" sz="2000" dirty="0">
                <a:solidFill>
                  <a:srgbClr val="00AEEF"/>
                </a:solidFill>
                <a:latin typeface="Alexandria"/>
                <a:cs typeface="Simplified Arabic" panose="02020603050405020304" pitchFamily="18" charset="-78"/>
              </a:rPr>
              <a:t>شروط كتابة مقدمة البحث العلمي</a:t>
            </a:r>
          </a:p>
          <a:p>
            <a:pPr algn="justLow" rtl="1">
              <a:lnSpc>
                <a:spcPct val="150000"/>
              </a:lnSpc>
            </a:pPr>
            <a:r>
              <a:rPr lang="ar-EG" sz="1400" dirty="0">
                <a:latin typeface="Alexandria"/>
                <a:cs typeface="Simplified Arabic" panose="02020603050405020304" pitchFamily="18" charset="-78"/>
              </a:rPr>
              <a:t>من اهم شروط كتابة مقدمة البحث العلمي :</a:t>
            </a:r>
          </a:p>
          <a:p>
            <a:pPr algn="justLow" rtl="1">
              <a:lnSpc>
                <a:spcPct val="150000"/>
              </a:lnSpc>
            </a:pPr>
            <a:r>
              <a:rPr lang="ar-EG" sz="1400" b="1" dirty="0">
                <a:solidFill>
                  <a:srgbClr val="00AEEF"/>
                </a:solidFill>
                <a:latin typeface="Alexandria"/>
                <a:cs typeface="Simplified Arabic" panose="02020603050405020304" pitchFamily="18" charset="-78"/>
              </a:rPr>
              <a:t>أولاً : الاختصار والشمولية لكل أفكار البحث العلمي بشكل جيد </a:t>
            </a:r>
            <a:r>
              <a:rPr lang="ar-EG" sz="1400" dirty="0">
                <a:latin typeface="Alexandria"/>
                <a:cs typeface="Simplified Arabic" panose="02020603050405020304" pitchFamily="18" charset="-78"/>
              </a:rPr>
              <a:t>، كما يتوجب على الباحث العلمي مراعاة أن تكون هذه المقدمة متناسبة مع حجم البحث العلمي الذي قام به ، فلا تكون طويلة بشكل ممل، ولا مختصرة بشكل مخل بالمعنى.</a:t>
            </a:r>
          </a:p>
          <a:p>
            <a:pPr algn="justLow" rtl="1">
              <a:lnSpc>
                <a:spcPct val="150000"/>
              </a:lnSpc>
            </a:pPr>
            <a:r>
              <a:rPr lang="ar-EG" sz="1400" b="1" dirty="0">
                <a:solidFill>
                  <a:srgbClr val="00AEEF"/>
                </a:solidFill>
                <a:latin typeface="Alexandria"/>
                <a:cs typeface="Simplified Arabic" panose="02020603050405020304" pitchFamily="18" charset="-78"/>
              </a:rPr>
              <a:t>ثانيا: توضيح الدوافع العلمية </a:t>
            </a:r>
            <a:r>
              <a:rPr lang="ar-EG" sz="1400" dirty="0">
                <a:latin typeface="Alexandria"/>
                <a:cs typeface="Simplified Arabic" panose="02020603050405020304" pitchFamily="18" charset="-78"/>
              </a:rPr>
              <a:t>التي حدت بالباحث لحشد جهده و طاقته نحو انجاز هذا البحث العلمي، ليتمكن القراء من استيعاب أهمية هذا الموضوع، و لإعطائهم الحافز لدراسة تفاصيل البحث العلمي بشكل كامل.</a:t>
            </a:r>
          </a:p>
          <a:p>
            <a:pPr algn="justLow" rtl="1">
              <a:lnSpc>
                <a:spcPct val="150000"/>
              </a:lnSpc>
            </a:pPr>
            <a:r>
              <a:rPr lang="ar-EG" sz="1400" b="1" dirty="0">
                <a:solidFill>
                  <a:srgbClr val="00AEEF"/>
                </a:solidFill>
                <a:latin typeface="Alexandria"/>
                <a:cs typeface="Simplified Arabic" panose="02020603050405020304" pitchFamily="18" charset="-78"/>
              </a:rPr>
              <a:t>ثالثا : أن يقوم الباحث بكتابة مختصر الأفكار والفصول الخاصة بالبحث </a:t>
            </a:r>
            <a:r>
              <a:rPr lang="ar-EG" sz="1400" dirty="0">
                <a:latin typeface="Alexandria"/>
                <a:cs typeface="Simplified Arabic" panose="02020603050405020304" pitchFamily="18" charset="-78"/>
              </a:rPr>
              <a:t>بترتيب معين يتسق مع نفس الترتيب الموجود في فحوى بحثه، وأن يراعي أن تكون مقدمة البحث العلمي متساوية مع كل  فصل أو جزء من أجزاء البحث العلمي كاملاً.</a:t>
            </a:r>
          </a:p>
          <a:p>
            <a:pPr algn="justLow" rtl="1">
              <a:lnSpc>
                <a:spcPct val="150000"/>
              </a:lnSpc>
            </a:pPr>
            <a:r>
              <a:rPr lang="ar-EG" sz="1400" b="1" dirty="0">
                <a:solidFill>
                  <a:srgbClr val="00AEEF"/>
                </a:solidFill>
                <a:latin typeface="Alexandria"/>
                <a:cs typeface="Simplified Arabic" panose="02020603050405020304" pitchFamily="18" charset="-78"/>
              </a:rPr>
              <a:t>رابعا: من أهم شروط كتابة مقدمة البحث العلمي هي ابتعاد الباحث العلمي عن كتابة آراءه الشخصية </a:t>
            </a:r>
            <a:r>
              <a:rPr lang="ar-EG" sz="1400" dirty="0">
                <a:latin typeface="Alexandria"/>
                <a:cs typeface="Simplified Arabic" panose="02020603050405020304" pitchFamily="18" charset="-78"/>
              </a:rPr>
              <a:t>في المقدمة الخاصة بالبحث العلمي، وأن يبتعد الباحث العلمي أيضاً عن التكبر والغرور والتعالي .</a:t>
            </a: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p:txBody>
      </p:sp>
      <p:sp>
        <p:nvSpPr>
          <p:cNvPr id="17" name="TextBox 16"/>
          <p:cNvSpPr txBox="1"/>
          <p:nvPr/>
        </p:nvSpPr>
        <p:spPr>
          <a:xfrm>
            <a:off x="6174897" y="4211392"/>
            <a:ext cx="5918366" cy="2492990"/>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تابع مقدمة البحث</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عقب صياغة عنوان البحث بالشكل المناسب في خطة البحث يقوم الباحث بكتابة مقدمة البحث في حدود صفحة او صفحتين، كي يلم القارئ بالموضوع وليتهيأ لمشكلة الدراسة وهدفها.</a:t>
            </a:r>
          </a:p>
          <a:p>
            <a:pPr algn="r" rtl="1">
              <a:lnSpc>
                <a:spcPct val="150000"/>
              </a:lnSpc>
            </a:pPr>
            <a:r>
              <a:rPr lang="ar-EG" sz="1400" dirty="0">
                <a:latin typeface="Alexandria" charset="0"/>
                <a:cs typeface="Alexandria" charset="0"/>
              </a:rPr>
              <a:t>. وعليه، فان المقدمة تشمل مجموعة من الفقرات المرتبطة ارتباطا وثيقا بعنوان البحث</a:t>
            </a:r>
          </a:p>
          <a:p>
            <a:pPr algn="r" rtl="1">
              <a:lnSpc>
                <a:spcPct val="150000"/>
              </a:lnSpc>
            </a:pPr>
            <a:r>
              <a:rPr lang="ar-EG" sz="1400" b="1" dirty="0">
                <a:latin typeface="Alexandria" charset="0"/>
                <a:cs typeface="Alexandria" charset="0"/>
              </a:rPr>
              <a:t>. وينبغي أن تشمل مقدمة البحث عدة أمور منها:</a:t>
            </a:r>
            <a:r>
              <a:rPr lang="ar-EG" sz="1400" dirty="0">
                <a:latin typeface="Alexandria" charset="0"/>
                <a:cs typeface="Alexandria" charset="0"/>
              </a:rPr>
              <a:t>-</a:t>
            </a:r>
          </a:p>
          <a:p>
            <a:pPr algn="r" rtl="1">
              <a:lnSpc>
                <a:spcPct val="150000"/>
              </a:lnSpc>
            </a:pPr>
            <a:r>
              <a:rPr lang="ar-EG" sz="1400" dirty="0">
                <a:latin typeface="Alexandria" charset="0"/>
                <a:cs typeface="Alexandria" charset="0"/>
              </a:rPr>
              <a:t> 1- موضوع البحث            2- الجديد الذي سيقدمه البحث</a:t>
            </a:r>
          </a:p>
          <a:p>
            <a:pPr algn="r" rtl="1">
              <a:lnSpc>
                <a:spcPct val="150000"/>
              </a:lnSpc>
            </a:pPr>
            <a:r>
              <a:rPr lang="ar-EG" sz="1400" dirty="0">
                <a:latin typeface="Alexandria" charset="0"/>
                <a:cs typeface="Alexandria" charset="0"/>
              </a:rPr>
              <a:t>3- توضيح الفجوة البحثية ، والدور الذي سيلعبه البحث في سدها</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8461419" y="4058961"/>
            <a:ext cx="1948185"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مشكلة الدراسة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75999" y="1596936"/>
            <a:ext cx="5323333" cy="4293483"/>
          </a:xfrm>
          <a:prstGeom prst="rect">
            <a:avLst/>
          </a:prstGeom>
          <a:noFill/>
        </p:spPr>
        <p:txBody>
          <a:bodyPr wrap="square" rtlCol="1">
            <a:spAutoFit/>
          </a:bodyPr>
          <a:lstStyle/>
          <a:p>
            <a:pPr lvl="0" algn="justLow" rtl="1">
              <a:lnSpc>
                <a:spcPct val="150000"/>
              </a:lnSpc>
            </a:pPr>
            <a:r>
              <a:rPr lang="ar-EG" sz="1400" dirty="0">
                <a:latin typeface="Alexandria"/>
              </a:rPr>
              <a:t>وقد يقضي الباحث وقت طويلا في تلمس مشكلته البحثية، حتى يستطيع رصدها وتحديدها بصورة دقيقة، مستندا في ذلك على القراءة العميقة في الحقل العلمي الذي يبحث فيه، وعلى التحاور مع زملائه من الباحثين والاستماع إلى أراءهم ووجهات نظرهم قبل ان يصيغ مشكلته البحثية في صورتها النهائية.  وتعرف مشكلة البحث بانها " موضوع أو مسألة يحيط بها الغموض، أو موقف او ظاهرة تحتاج إلى تفسير أو تحليل، أو قضية تكون موضع خلاف،</a:t>
            </a:r>
          </a:p>
          <a:p>
            <a:pPr lvl="0" algn="justLow" rtl="1">
              <a:lnSpc>
                <a:spcPct val="150000"/>
              </a:lnSpc>
            </a:pPr>
            <a:r>
              <a:rPr lang="ar-EG" sz="1400" dirty="0">
                <a:latin typeface="Alexandria"/>
              </a:rPr>
              <a:t>بحيث يمكن استخدام وتطبيق المنهج العلمي عند دراستها، كما ان المشكلة هي "المجال الموضوعي أو القضية التي يتناولها البحث بالدراسة والتفحص من أجل اكتشاف جوانبها، وتوظيف مختلف ابعادها، أو التعرف على مختلف مسبباتها وطبيعة تداخل وعلاقات عناصرها، ويرى عبدالباسط محمد حسن بان المشكلة البحثية هي "موضوع يحيط به الغموض، أو ظاهرة تحتاج إلى تفسير، أو قضية موضع خلاف، ويعرف محمد عبدالحميد المشكلة البحثية بانها " موقف أو قضية أو فكرة أو مفهوم يحتاج إلى الدراسة العلمية، للوقوف على مقدماتها، وبناء العلاقات بين عناصرها ونتائجها الحالية واعادة صياغتها من خلال نتائج الدراسة ووضعها في الاطار العلمي السليم ( </a:t>
            </a:r>
            <a:r>
              <a:rPr lang="ar-EG" sz="1400" dirty="0" err="1">
                <a:latin typeface="Alexandria"/>
              </a:rPr>
              <a:t>التتائب</a:t>
            </a:r>
            <a:r>
              <a:rPr lang="ar-EG" sz="1400" dirty="0">
                <a:latin typeface="Alexandria"/>
              </a:rPr>
              <a:t>، 2018).</a:t>
            </a:r>
          </a:p>
        </p:txBody>
      </p:sp>
      <p:sp>
        <p:nvSpPr>
          <p:cNvPr id="9" name="TextBox 8"/>
          <p:cNvSpPr txBox="1"/>
          <p:nvPr/>
        </p:nvSpPr>
        <p:spPr>
          <a:xfrm>
            <a:off x="5692422" y="4597757"/>
            <a:ext cx="6499578" cy="2354491"/>
          </a:xfrm>
          <a:prstGeom prst="rect">
            <a:avLst/>
          </a:prstGeom>
          <a:noFill/>
        </p:spPr>
        <p:txBody>
          <a:bodyPr wrap="square" rtlCol="1">
            <a:spAutoFit/>
          </a:bodyPr>
          <a:lstStyle/>
          <a:p>
            <a:pPr algn="justLow" rtl="1">
              <a:lnSpc>
                <a:spcPct val="150000"/>
              </a:lnSpc>
            </a:pPr>
            <a:r>
              <a:rPr lang="ar-EG" sz="1400" dirty="0">
                <a:latin typeface="Alexandria"/>
              </a:rPr>
              <a:t>السؤال الذي يطرح نفسه هنا وبإلحاح هو ماذا نقصد بمشكلة الدراسة؟، وما دلالة استخدام مصطلح "مشكلة" دون غيره؟، وما أهمية وضرورة تحديد مشكلة الدراسة؟، ولماذا تنطلق البحوث العلمية دائما من مشكلة محددة؟</a:t>
            </a:r>
          </a:p>
          <a:p>
            <a:pPr algn="justLow" rtl="1">
              <a:lnSpc>
                <a:spcPct val="150000"/>
              </a:lnSpc>
            </a:pPr>
            <a:r>
              <a:rPr lang="ar-EG" sz="1400" dirty="0">
                <a:latin typeface="Alexandria"/>
              </a:rPr>
              <a:t>وللإجابة على كل هذه التساؤلات نؤكد أولا على ان خطوة تحديد مشكلة الدراسة تعد من أولى الخطوات في البحث العلمي، حيث لا يمكن إجراء أي بحث علمي دون تحديد مسبق ودقيق للمشكلة البحثية، وهو أمرا يبدأ من احساس</a:t>
            </a:r>
          </a:p>
          <a:p>
            <a:pPr algn="justLow" rtl="1">
              <a:lnSpc>
                <a:spcPct val="150000"/>
              </a:lnSpc>
            </a:pPr>
            <a:r>
              <a:rPr lang="ar-EG" sz="1400" dirty="0">
                <a:latin typeface="Alexandria"/>
              </a:rPr>
              <a:t>الباحث بوجود غموض يكتنف قضية أو موضوع ما، مع وجود رغبة لديه في فك ذلك الغموض ( التائب، 2018).</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512151"/>
            <a:ext cx="5323333" cy="4939814"/>
          </a:xfrm>
          <a:prstGeom prst="rect">
            <a:avLst/>
          </a:prstGeom>
          <a:noFill/>
        </p:spPr>
        <p:txBody>
          <a:bodyPr wrap="square" rtlCol="1">
            <a:spAutoFit/>
          </a:bodyPr>
          <a:lstStyle/>
          <a:p>
            <a:pPr lvl="0" algn="justLow" rtl="1">
              <a:lnSpc>
                <a:spcPct val="150000"/>
              </a:lnSpc>
            </a:pPr>
            <a:r>
              <a:rPr lang="ar-EG" sz="1400" dirty="0">
                <a:latin typeface="Alexandria"/>
              </a:rPr>
              <a:t>أساس عملية البحث العلمي، فالبحث الذي يبدأ من فراغ لا ينتهي إلا إلى فراغ، ولهذا فإن السمة الرئيسية التي تميز البحوث العلمية هي ان تكون هناك مشكلة محددة. وتتحدد اصالة البحث العلمي بناء على المشكلات التي تثيرها، والموضوعات التي يتناولها والمجالات التي يمتد اليها، كذلك مدى قيمة هذه المشكلة بالنسبة للمجتمع، وبالنسبة لغيرها من مشكلات العلوم الأخرى، ومدى اهتمام الأخرين بها، وتمثل مشكلة الدراسة نقطة التحول الأولى في الانتقال من الوضع التصوري إلى العملي، أو من الفكرة إلى الواقع، وتعد صياغة المشكلة صياغة دقيقة وصحيحة وواضحة، الخطوة الأهم من خطوات البحث العلمي،  فإنجازها بالشكل المأمول يكشف بذاته عن الجزء الأكبر من الافتراضات والحلول المتعلقة بذلك.</a:t>
            </a:r>
          </a:p>
          <a:p>
            <a:pPr lvl="0" algn="justLow" rtl="1">
              <a:lnSpc>
                <a:spcPct val="150000"/>
              </a:lnSpc>
            </a:pPr>
            <a:r>
              <a:rPr lang="ar-EG" sz="1400" dirty="0">
                <a:latin typeface="Alexandria"/>
              </a:rPr>
              <a:t>وفي حقيقة الأمر فإنه ومن الناحية المنطقية، ووفقا للتفكير العلمي السليم لا يمكن القيام بأي خطوة في البحث العلمي قبل التعرف على المشكلة واستيعابها وتحديدها تحديدا كاملا وواضحا ودقيقا، حيث يؤثر كل ذلك وبصورة كبيرة على كافة خطوات البحث اللاحقة، فبدون تحديد المشكلة لن يكون بمقدور الباحث ان يحدد أهدافه البحثية بدقة، وبالتالي لن يكون بإمكانه ان يضع تساؤلاته وفروضه، حيث تتدخل هذه الخطوة في تحديد مجتمع وعينة الدراسة، والمناهج والأدوات البحثية المناسبة، ونوع البيانات المطلوب جمعها، وغيرها من الخطوات</a:t>
            </a:r>
          </a:p>
          <a:p>
            <a:pPr lvl="0" algn="justLow" rtl="1">
              <a:lnSpc>
                <a:spcPct val="150000"/>
              </a:lnSpc>
            </a:pPr>
            <a:r>
              <a:rPr lang="ar-EG" sz="1400" dirty="0">
                <a:latin typeface="Alexandria"/>
              </a:rPr>
              <a:t>والاجراءات المنهجية التي يسلكها الباحث في طريقه نحو حل مشكلته البحثية.</a:t>
            </a:r>
          </a:p>
        </p:txBody>
      </p:sp>
      <p:sp>
        <p:nvSpPr>
          <p:cNvPr id="9" name="TextBox 8"/>
          <p:cNvSpPr txBox="1"/>
          <p:nvPr/>
        </p:nvSpPr>
        <p:spPr>
          <a:xfrm>
            <a:off x="5692422" y="4827748"/>
            <a:ext cx="6375082" cy="1991379"/>
          </a:xfrm>
          <a:prstGeom prst="rect">
            <a:avLst/>
          </a:prstGeom>
          <a:noFill/>
        </p:spPr>
        <p:txBody>
          <a:bodyPr wrap="square" rtlCol="1">
            <a:spAutoFit/>
          </a:bodyPr>
          <a:lstStyle/>
          <a:p>
            <a:pPr algn="justLow" rtl="1">
              <a:lnSpc>
                <a:spcPct val="150000"/>
              </a:lnSpc>
            </a:pPr>
            <a:r>
              <a:rPr lang="ar-EG" sz="1400" dirty="0">
                <a:latin typeface="Alexandria"/>
              </a:rPr>
              <a:t>فالمشكلة اذا هي حالة غموض تحيط بظاهرة ما تقع في نطاق تخصص واهتمام الباحث، فيدفعه حسه البحثي إلى رصدها وتحديد معالمها وابعادها في محاولة لدراستها وفك ما يحيط بها من غموض، وهو ما يعني بان مشكلة الدراسة هي السؤال البحثي الأساسي الذي يسعى الباحث للإجابة عليه من خلال القيام ببحثه، وبالإجابة على هذا السؤال يكون قد حقق الهدف من البحث، وبالتالي فان نجاح البحث يتوقف الى درجة كبيرة على قدرة الباحث على الاجابة على السؤال او الاسئلة التي تتضمنها مشكلة البحث، وهي الاسئلة التي يتم التعبير عليها في مرحلة لاحقة بصورة اكثر تفصيلا من خلال تساؤلات البحث او فرضياته، او هما معا. والمشكلة بناء على ما تقدم هي</a:t>
            </a:r>
          </a:p>
        </p:txBody>
      </p:sp>
    </p:spTree>
    <p:extLst>
      <p:ext uri="{BB962C8B-B14F-4D97-AF65-F5344CB8AC3E}">
        <p14:creationId xmlns:p14="http://schemas.microsoft.com/office/powerpoint/2010/main" val="2730651240"/>
      </p:ext>
    </p:extLst>
  </p:cSld>
  <p:clrMapOvr>
    <a:masterClrMapping/>
  </p:clrMapOvr>
  <p:transition spd="slow" advTm="46603">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3647152"/>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ويتجسد تحديد المشكلة العلمية للباحث في النقاط التالية ( التائب، 2018):</a:t>
            </a:r>
          </a:p>
          <a:p>
            <a:pPr lvl="0" algn="justLow" rtl="1">
              <a:lnSpc>
                <a:spcPct val="150000"/>
              </a:lnSpc>
            </a:pPr>
            <a:r>
              <a:rPr lang="ar-EG" sz="1400" dirty="0">
                <a:latin typeface="Alexandria"/>
              </a:rPr>
              <a:t>1 – التعرف وبصورة كاملة على الموضوع الذي سيقوم بدراسته.</a:t>
            </a:r>
          </a:p>
          <a:p>
            <a:pPr lvl="0" algn="justLow" rtl="1">
              <a:lnSpc>
                <a:spcPct val="150000"/>
              </a:lnSpc>
            </a:pPr>
            <a:r>
              <a:rPr lang="ar-EG" sz="1400" dirty="0">
                <a:latin typeface="Alexandria"/>
              </a:rPr>
              <a:t>2 - الاحاطة الكاملة بكافة جوانب الموضوع الذي سيدرسه، ورصد حدوده الموضوعية، والمكانية، والزمانية.</a:t>
            </a:r>
          </a:p>
          <a:p>
            <a:pPr lvl="0" algn="justLow" rtl="1">
              <a:lnSpc>
                <a:spcPct val="150000"/>
              </a:lnSpc>
            </a:pPr>
            <a:r>
              <a:rPr lang="ar-EG" sz="1400" dirty="0">
                <a:latin typeface="Alexandria"/>
              </a:rPr>
              <a:t>3 – الصياغة الواضحة لمشكلة الدراسة بما يتيح للباحث سهولة دراستها والاجابة على كل التساؤلات التي تطرحها.</a:t>
            </a:r>
          </a:p>
          <a:p>
            <a:pPr lvl="0" algn="justLow" rtl="1">
              <a:lnSpc>
                <a:spcPct val="150000"/>
              </a:lnSpc>
            </a:pPr>
            <a:r>
              <a:rPr lang="ar-EG" sz="1400" dirty="0">
                <a:latin typeface="Alexandria"/>
              </a:rPr>
              <a:t>4 – وضوح الهدف من الدراسة، ومدى إمكانية تحقيقه. </a:t>
            </a:r>
          </a:p>
          <a:p>
            <a:pPr lvl="0" algn="justLow" rtl="1">
              <a:lnSpc>
                <a:spcPct val="150000"/>
              </a:lnSpc>
            </a:pPr>
            <a:r>
              <a:rPr lang="ar-EG" sz="1400" dirty="0">
                <a:latin typeface="Alexandria"/>
              </a:rPr>
              <a:t>ولابد ان يدرك الباحث ان التحديد الدقيق لمشكلته البحثية سوف يساعده كثيرا في تحديد بقية الخطوات العلمية، مثل :تحديد أهداف الدراسة، وتبيان أهميتها العلمية، وصياغة فروضه وتساؤلاته بوضوح، وطبيعة المعلومات التي يتطلب جمعها، والمناهج والأدوات التي تمكنه من الحصول على تلك المعلومات، وغير ذلك مما </a:t>
            </a:r>
            <a:r>
              <a:rPr lang="ar-EG" sz="1400" dirty="0" err="1">
                <a:latin typeface="Alexandria"/>
              </a:rPr>
              <a:t>يتطلبه</a:t>
            </a:r>
            <a:r>
              <a:rPr lang="ar-EG" sz="1400" dirty="0">
                <a:latin typeface="Alexandria"/>
              </a:rPr>
              <a:t> البحث.</a:t>
            </a:r>
          </a:p>
        </p:txBody>
      </p:sp>
      <p:sp>
        <p:nvSpPr>
          <p:cNvPr id="9" name="TextBox 8"/>
          <p:cNvSpPr txBox="1"/>
          <p:nvPr/>
        </p:nvSpPr>
        <p:spPr>
          <a:xfrm>
            <a:off x="5503764" y="4415056"/>
            <a:ext cx="6688236" cy="3000821"/>
          </a:xfrm>
          <a:prstGeom prst="rect">
            <a:avLst/>
          </a:prstGeom>
          <a:noFill/>
        </p:spPr>
        <p:txBody>
          <a:bodyPr wrap="square" rtlCol="1">
            <a:spAutoFit/>
          </a:bodyPr>
          <a:lstStyle/>
          <a:p>
            <a:pPr algn="justLow" rtl="1">
              <a:lnSpc>
                <a:spcPct val="150000"/>
              </a:lnSpc>
            </a:pPr>
            <a:r>
              <a:rPr lang="ar-EG" sz="1400" dirty="0">
                <a:latin typeface="Alexandria"/>
              </a:rPr>
              <a:t>ولعل استخدام مصطلح المشكلة هنا واطلاقه على الموضوعات العلمية الجديرة بالبحث والدراسة، يعكس أهميتها، وضرورة الوصول إلى حل بشأنها،  فالمشكلة تتعلق بموقف معقد وصعب وغامض، ويخلق لدى الباحث هما وقلقا بحثيا، يسيطر على تفكيره ووجوده، ويجعله يندفع نحو العمل على حله، فالموضوعات البحثية الجديرة بالدراسة هي مشكلات علمية حقيقية يقود البحث فيها إلى الاجابة على التساؤلات الغامضة المرتبطة بها، والتي تظل تنتظر من يفك غموضها من الباحثين الجديرين بذلك، فالمشكلات البحثية الملحة هي التي تحفز الباحث وتدفعه للبحث والدراسة، وهي التي تقوده للاختراعات والاكتشافات تحت ضغط ما يعترضه من مشكلات وتساؤلات لا تتوقف. والباحث خلال رحلة تلمس مشكلته وتحسسها وتحديدها انما يسعى إلى معايشتها بكل احاسيسه، فهي تظل تسيطر على تفكيره ونقاشاته، حتى يتمكن من تحديدها وحصرها بالصورة والدرجة التي تتيح له دراستها وفق الأسلوب العلمي المتعارف عليه ( التائب، 2018).</a:t>
            </a:r>
          </a:p>
        </p:txBody>
      </p:sp>
    </p:spTree>
    <p:extLst>
      <p:ext uri="{BB962C8B-B14F-4D97-AF65-F5344CB8AC3E}">
        <p14:creationId xmlns:p14="http://schemas.microsoft.com/office/powerpoint/2010/main" val="1170809573"/>
      </p:ext>
    </p:extLst>
  </p:cSld>
  <p:clrMapOvr>
    <a:masterClrMapping/>
  </p:clrMapOvr>
  <p:transition spd="slow" advTm="46603">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354491"/>
          </a:xfrm>
          <a:prstGeom prst="rect">
            <a:avLst/>
          </a:prstGeom>
          <a:noFill/>
        </p:spPr>
        <p:txBody>
          <a:bodyPr wrap="square" rtlCol="1">
            <a:spAutoFit/>
          </a:bodyPr>
          <a:lstStyle/>
          <a:p>
            <a:pPr lvl="0" algn="justLow" rtl="1">
              <a:lnSpc>
                <a:spcPct val="150000"/>
              </a:lnSpc>
            </a:pPr>
            <a:r>
              <a:rPr lang="ar-EG" sz="1400" dirty="0">
                <a:latin typeface="Alexandria"/>
              </a:rPr>
              <a:t>5 - ان عدم التحديد الدقيق لمشكلة البحث قد يجعل الباحث يقوم بجمع معلومات يكتشف لاحقا انه ليس في حاجة حقيقية إليها.</a:t>
            </a:r>
          </a:p>
          <a:p>
            <a:pPr lvl="0" algn="justLow" rtl="1">
              <a:lnSpc>
                <a:spcPct val="150000"/>
              </a:lnSpc>
            </a:pPr>
            <a:r>
              <a:rPr lang="ar-EG" sz="1400" dirty="0">
                <a:latin typeface="Alexandria"/>
              </a:rPr>
              <a:t>6 - ان عدم التحديد الدقيق لمشكلة البحث يجعل الباحث غير قادر على الوصول إلى حل للمشكلة، فهذه المرحلة (مرحلة تحديد المشكلة) هي اصعب كما يقال دائما من ايجاد حل للمشكلة ذاتها.</a:t>
            </a:r>
          </a:p>
          <a:p>
            <a:pPr lvl="0" algn="justLow" rtl="1">
              <a:lnSpc>
                <a:spcPct val="150000"/>
              </a:lnSpc>
            </a:pPr>
            <a:r>
              <a:rPr lang="ar-EG" sz="1400" dirty="0">
                <a:latin typeface="Alexandria"/>
              </a:rPr>
              <a:t>7 - ان عدم التحديد الدقيق لمشكلة البحث يجعل الباحث غير قادر على الانتقال إلى ما يليها من خطوات بحثية، مما يعني عجزه عن انجاز بحثه بالصورة المطلوبة.</a:t>
            </a:r>
          </a:p>
        </p:txBody>
      </p:sp>
      <p:sp>
        <p:nvSpPr>
          <p:cNvPr id="9" name="TextBox 8"/>
          <p:cNvSpPr txBox="1"/>
          <p:nvPr/>
        </p:nvSpPr>
        <p:spPr>
          <a:xfrm>
            <a:off x="5692422" y="4656289"/>
            <a:ext cx="6499578" cy="2354491"/>
          </a:xfrm>
          <a:prstGeom prst="rect">
            <a:avLst/>
          </a:prstGeom>
          <a:noFill/>
        </p:spPr>
        <p:txBody>
          <a:bodyPr wrap="square" rtlCol="1">
            <a:spAutoFit/>
          </a:bodyPr>
          <a:lstStyle/>
          <a:p>
            <a:pPr algn="justLow" rtl="1">
              <a:lnSpc>
                <a:spcPct val="150000"/>
              </a:lnSpc>
            </a:pPr>
            <a:r>
              <a:rPr lang="ar-EG" sz="1400" dirty="0">
                <a:latin typeface="Alexandria"/>
              </a:rPr>
              <a:t>ويترتب على عدم التحديد الدقيق للمشكلة البحثية بالنسبة للباحثين ما يلي:</a:t>
            </a:r>
          </a:p>
          <a:p>
            <a:pPr algn="justLow" rtl="1">
              <a:lnSpc>
                <a:spcPct val="150000"/>
              </a:lnSpc>
            </a:pPr>
            <a:r>
              <a:rPr lang="ar-EG" sz="1400" dirty="0">
                <a:latin typeface="Alexandria"/>
              </a:rPr>
              <a:t>-1 ان عدم التحديد الدقيق للمشكلة البحثية يفقد الباحث وقتا طويلا هو في امس الحاجة اليه.</a:t>
            </a:r>
          </a:p>
          <a:p>
            <a:pPr algn="justLow" rtl="1">
              <a:lnSpc>
                <a:spcPct val="150000"/>
              </a:lnSpc>
            </a:pPr>
            <a:r>
              <a:rPr lang="ar-EG" sz="1400" dirty="0">
                <a:latin typeface="Alexandria"/>
              </a:rPr>
              <a:t>2- ان عدم التحديد الدقيق لمشكلة البحث يجعل الباحث غير قادر على فهم ما الذي سيدرسه بالضبط، وما هي حدود بحثه الموضوعية والمكانية والزمنية.</a:t>
            </a:r>
          </a:p>
          <a:p>
            <a:pPr algn="justLow" rtl="1">
              <a:lnSpc>
                <a:spcPct val="150000"/>
              </a:lnSpc>
            </a:pPr>
            <a:r>
              <a:rPr lang="ar-EG" sz="1400" dirty="0">
                <a:latin typeface="Alexandria"/>
              </a:rPr>
              <a:t>3 - ان عدم التحديد الدقيق لمشكلة البحث قد يجعل الباحث عاجزا عن تحديد اولويات البيانات والمعلومات التي يجب ان يتجه للبحث عنها.</a:t>
            </a:r>
          </a:p>
          <a:p>
            <a:pPr algn="justLow" rtl="1">
              <a:lnSpc>
                <a:spcPct val="150000"/>
              </a:lnSpc>
            </a:pPr>
            <a:r>
              <a:rPr lang="ar-EG" sz="1400" dirty="0">
                <a:latin typeface="Alexandria"/>
              </a:rPr>
              <a:t>4 - ان عدم التحديد الدقيق لمشكلة البحث يضع الباحث في حالة ارتباك، ويجعله عاجزا عن تحديد أهدافه البحثية. </a:t>
            </a:r>
          </a:p>
        </p:txBody>
      </p:sp>
    </p:spTree>
    <p:extLst>
      <p:ext uri="{BB962C8B-B14F-4D97-AF65-F5344CB8AC3E}">
        <p14:creationId xmlns:p14="http://schemas.microsoft.com/office/powerpoint/2010/main" val="2172891528"/>
      </p:ext>
    </p:extLst>
  </p:cSld>
  <p:clrMapOvr>
    <a:masterClrMapping/>
  </p:clrMapOvr>
  <p:transition spd="slow" advTm="46603">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شروط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0956" y="1155869"/>
            <a:ext cx="5501875" cy="5909310"/>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ثانيا: شروط اختيار المشكلات البحثية:</a:t>
            </a:r>
          </a:p>
          <a:p>
            <a:pPr lvl="0" algn="justLow" rtl="1">
              <a:lnSpc>
                <a:spcPct val="150000"/>
              </a:lnSpc>
            </a:pPr>
            <a:r>
              <a:rPr lang="ar-EG" sz="1400" dirty="0">
                <a:latin typeface="Alexandria"/>
              </a:rPr>
              <a:t>تتفاوت أهمية المشكلات والموضوعات البحثية الجديرة بالبحث والدراسة،  وبالتالي فليس كل موضوع يصلح من الناحية العملية للبحث، فالأمر يظل متوقف على عدد من الشروط التي يجب على الباحثين مراعاتها عند الشروع في اختيار وتحديد مشكلة للبحث، حيث تتمثل تلك الشروط والعوامل التي يجب على الباحثين الالتفات اليها ومراعاتها في الآتي ( </a:t>
            </a:r>
            <a:r>
              <a:rPr lang="ar-EG" sz="1400" dirty="0" err="1">
                <a:latin typeface="Alexandria"/>
              </a:rPr>
              <a:t>التائب،2018</a:t>
            </a:r>
            <a:r>
              <a:rPr lang="ar-EG" sz="1400" dirty="0">
                <a:latin typeface="Alexandria"/>
              </a:rPr>
              <a:t>):</a:t>
            </a:r>
          </a:p>
          <a:p>
            <a:pPr lvl="0" algn="justLow" rtl="1">
              <a:lnSpc>
                <a:spcPct val="150000"/>
              </a:lnSpc>
            </a:pPr>
            <a:r>
              <a:rPr lang="ar-EG" sz="1400" dirty="0">
                <a:latin typeface="Alexandria"/>
              </a:rPr>
              <a:t>1</a:t>
            </a:r>
            <a:r>
              <a:rPr lang="ar-EG" sz="1400" b="1" dirty="0">
                <a:solidFill>
                  <a:srgbClr val="00AEEF"/>
                </a:solidFill>
                <a:latin typeface="Alexandria"/>
              </a:rPr>
              <a:t>– الجدة أو الحداثة:</a:t>
            </a:r>
          </a:p>
          <a:p>
            <a:pPr lvl="0" algn="justLow" rtl="1">
              <a:lnSpc>
                <a:spcPct val="150000"/>
              </a:lnSpc>
            </a:pPr>
            <a:r>
              <a:rPr lang="ar-EG" sz="1400" dirty="0">
                <a:latin typeface="Alexandria"/>
              </a:rPr>
              <a:t>من المهم جدا ان تكون المشكلة البحثية المطروحة للدراسة جديدة ولم يسبق دراستها، وان يكون بالإمكان الاستفادة من نتائجها في الواقع المعاش، وهو ما يتطلب ان يواكب البحث العلمي المستجدات الحياتية للمجتمع، ويعالج المشكلات التي تعترضه، ويرتبط بهمومه وقضاياه، ومعنى ذلك ان على الباحثين الجادين مراقبة ورصد كل ما يطرأ على المجتمع من احداث لها تأثير عليه، ومن ثم اخضاعها للبحث والدراسة، لذا فإن على المؤسسات البحثية كالجامعات والمراكز البحثية، ان تتولى تحديد اولويات المجتمع البحثية، بما يتلاءم مع احتياجاته وتطلعاته، وهي مسؤولية لا تقل اهمية عن إجراء وتنفيذ البحوث العلمية، ذلك ان رصد وتحديد المشكلات البحثية الجديرة بالدراسة عملية تحتاج إلى جهد ذهني، وقدرة على تلمس المشكلات قد لا تتوفر لأي باحث، كما ان اختيار الباحثين وفقا لطبيعة كل موضوع أو مشكلة بحثية هي ايضا عملية غاية في الأهمية،  فالمراكز البحثية انطلاقا من خبرتها، هي الأكثر قدرة على تحديد ليس فقط المشكلات، ولكن ايضا من يكون بإمكانه دراسة تلك المشكلات والتوصل إلى الحلول الملائمة لها. </a:t>
            </a:r>
          </a:p>
        </p:txBody>
      </p:sp>
      <p:sp>
        <p:nvSpPr>
          <p:cNvPr id="9" name="TextBox 8"/>
          <p:cNvSpPr txBox="1"/>
          <p:nvPr/>
        </p:nvSpPr>
        <p:spPr>
          <a:xfrm>
            <a:off x="5692422" y="4611400"/>
            <a:ext cx="6375082" cy="1708160"/>
          </a:xfrm>
          <a:prstGeom prst="rect">
            <a:avLst/>
          </a:prstGeom>
          <a:noFill/>
        </p:spPr>
        <p:txBody>
          <a:bodyPr wrap="square" rtlCol="1">
            <a:spAutoFit/>
          </a:bodyPr>
          <a:lstStyle/>
          <a:p>
            <a:pPr algn="justLow" rtl="1">
              <a:lnSpc>
                <a:spcPct val="150000"/>
              </a:lnSpc>
            </a:pPr>
            <a:r>
              <a:rPr lang="ar-EG" sz="1400" dirty="0">
                <a:latin typeface="Alexandria"/>
              </a:rPr>
              <a:t> وللتحقق من وجود مشكلة بحثية للدراسة لابد من توفر شروط معينة، تتمثل في الآتي:</a:t>
            </a:r>
          </a:p>
          <a:p>
            <a:pPr algn="justLow" rtl="1">
              <a:lnSpc>
                <a:spcPct val="150000"/>
              </a:lnSpc>
            </a:pPr>
            <a:r>
              <a:rPr lang="ar-EG" sz="1400" dirty="0">
                <a:latin typeface="Alexandria"/>
              </a:rPr>
              <a:t>1 – ان يشعر الباحث ان هنالك مشكلة.</a:t>
            </a:r>
          </a:p>
          <a:p>
            <a:pPr algn="justLow" rtl="1">
              <a:lnSpc>
                <a:spcPct val="150000"/>
              </a:lnSpc>
            </a:pPr>
            <a:r>
              <a:rPr lang="ar-EG" sz="1400" dirty="0">
                <a:latin typeface="Alexandria"/>
              </a:rPr>
              <a:t>2 – ان يشعر الباحث ان هنالك بدائل مختلفة يمكن ترجيح بعضها على البعض الأخر.</a:t>
            </a:r>
          </a:p>
          <a:p>
            <a:pPr algn="justLow" rtl="1">
              <a:lnSpc>
                <a:spcPct val="150000"/>
              </a:lnSpc>
            </a:pPr>
            <a:r>
              <a:rPr lang="ar-EG" sz="1400" dirty="0">
                <a:latin typeface="Alexandria"/>
              </a:rPr>
              <a:t> 3– ان يشعر الباحث ان هنالك لكل بديل مزايا ونتائج متوقعة، ولكن لا تتوفر فرصة كاملة في أي بديل من هذه البدائل.</a:t>
            </a:r>
          </a:p>
        </p:txBody>
      </p:sp>
    </p:spTree>
    <p:extLst>
      <p:ext uri="{BB962C8B-B14F-4D97-AF65-F5344CB8AC3E}">
        <p14:creationId xmlns:p14="http://schemas.microsoft.com/office/powerpoint/2010/main" val="2957072535"/>
      </p:ext>
    </p:extLst>
  </p:cSld>
  <p:clrMapOvr>
    <a:masterClrMapping/>
  </p:clrMapOvr>
  <p:transition spd="slow" advTm="46603">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المشكلات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4253537"/>
          </a:xfrm>
          <a:prstGeom prst="rect">
            <a:avLst/>
          </a:prstGeom>
          <a:noFill/>
        </p:spPr>
        <p:txBody>
          <a:bodyPr wrap="square" rtlCol="1">
            <a:spAutoFit/>
          </a:bodyPr>
          <a:lstStyle/>
          <a:p>
            <a:pPr lvl="0" algn="justLow" rtl="1">
              <a:lnSpc>
                <a:spcPct val="150000"/>
              </a:lnSpc>
            </a:pPr>
            <a:r>
              <a:rPr lang="ar-EG" sz="1400" dirty="0">
                <a:latin typeface="Alexandria"/>
              </a:rPr>
              <a:t>  باحث شيء جديد، ومع مرور الزمن يصير للمجتمع رصيد معرفي وعلمي يسهم في تطوره وتقدمه.  </a:t>
            </a:r>
          </a:p>
          <a:p>
            <a:pPr lvl="0" algn="justLow" rtl="1">
              <a:lnSpc>
                <a:spcPct val="150000"/>
              </a:lnSpc>
            </a:pPr>
            <a:r>
              <a:rPr lang="ar-EG" sz="1400" dirty="0">
                <a:latin typeface="Alexandria"/>
              </a:rPr>
              <a:t>وبالتالي فإن على الباحث دائما وهو بصدد اختيار مشكلته البحثية ان يسأل نفسه ما الذي ستضيفه دراسته الحالية لمجتمعه وللمعرفة العلمية؟ وهل بالفعل هذه الاضافة حقيقية وذات فائدة، ام ان الأمر لا يعدو كونه مجرد جهد لن يسفر علميا وعمليا في أية إضافة للمجتمع؟، وعلى الباحث ان يعي ان الإضافة المتوخاة قد تشمل ايضا ابعاد أخرى، فهي قد تكون إضافة للبحث العلمي عموما، أو اضافة للتخصص العلمي الذي يعمل فيه الباحث، وقد تكون إضافة للإنسانية ككل، أو إضافة لمجتمعه.</a:t>
            </a:r>
          </a:p>
          <a:p>
            <a:pPr lvl="0" algn="justLow" rtl="1">
              <a:lnSpc>
                <a:spcPct val="150000"/>
              </a:lnSpc>
            </a:pPr>
            <a:r>
              <a:rPr lang="ar-EG" sz="1400" dirty="0">
                <a:latin typeface="Alexandria"/>
              </a:rPr>
              <a:t>وعلى الباحث ان يدرك ان العمل البحثي ليس عمل ترفي، ولا هو مجرد فانتازيا فكرية، بل عليه ان يعي ان مجتمعه بأكمله يعول على مجهودات الباحثين في تقديم حلول حقيقية للمشكلات التي تعترضه، وبالتالي فإنه وبقدر ما تتركه نتائج البحث من آثار في تطور المعرفة العلمية في الحقل العلمي للباحث ، وبقدر مساهمتها في تطوير المجتمع تكون اهميتها وجدواها.</a:t>
            </a:r>
          </a:p>
        </p:txBody>
      </p:sp>
      <p:sp>
        <p:nvSpPr>
          <p:cNvPr id="9" name="TextBox 8"/>
          <p:cNvSpPr txBox="1"/>
          <p:nvPr/>
        </p:nvSpPr>
        <p:spPr>
          <a:xfrm>
            <a:off x="5503764" y="4415056"/>
            <a:ext cx="6563740" cy="2314544"/>
          </a:xfrm>
          <a:prstGeom prst="rect">
            <a:avLst/>
          </a:prstGeom>
          <a:noFill/>
        </p:spPr>
        <p:txBody>
          <a:bodyPr wrap="square" rtlCol="1">
            <a:spAutoFit/>
          </a:bodyPr>
          <a:lstStyle/>
          <a:p>
            <a:pPr algn="justLow" rtl="1">
              <a:lnSpc>
                <a:spcPct val="150000"/>
              </a:lnSpc>
            </a:pPr>
            <a:r>
              <a:rPr lang="ar-EG" sz="1400" dirty="0">
                <a:latin typeface="Alexandria"/>
              </a:rPr>
              <a:t>2</a:t>
            </a:r>
            <a:r>
              <a:rPr lang="ar-EG" sz="1400" b="1" dirty="0">
                <a:solidFill>
                  <a:srgbClr val="00AEEF"/>
                </a:solidFill>
                <a:latin typeface="Alexandria"/>
              </a:rPr>
              <a:t>– الإضافة:</a:t>
            </a:r>
          </a:p>
          <a:p>
            <a:pPr algn="justLow" rtl="1">
              <a:lnSpc>
                <a:spcPct val="150000"/>
              </a:lnSpc>
            </a:pPr>
            <a:r>
              <a:rPr lang="ar-EG" sz="1400" dirty="0">
                <a:latin typeface="Alexandria"/>
              </a:rPr>
              <a:t>ان أهمية أي بحث علمي هي فيما يضيفه للمعرفة الانسانية، وما يقدمه من اكتشافات أو اختراعات جديدة، وما يساهم به من حلول للمشكلات العالقة، وبالتالي فإن البحث الذي لا يقدم معرفة جديدة يمكن توظيفها عمليا لا أهمية ولا ضرورة له، وللإضافة في البحث العلمي عدة أوجه، فهي من ناحية تعني عدم تكرار واجترار الموضوعات والمشكلات التي تم دراستها، كما تعني ايضا انجاز معارف جديدة ذات دلالة وقيمة، وهي كذلك ايضا مساهمة في ركب الحضارة الانسانية، وتذليل للصعاب، كما انها تتمثل في طرق قضايا ومجالات وحقول معرفية وعلمية لم يسبق دراستها، بما يساهم في تراكم علمي ومعرفي، فالعلم كما سبقت الاشارة هو عملية تراكمية يضيف لها كل</a:t>
            </a:r>
          </a:p>
        </p:txBody>
      </p:sp>
    </p:spTree>
    <p:extLst>
      <p:ext uri="{BB962C8B-B14F-4D97-AF65-F5344CB8AC3E}">
        <p14:creationId xmlns:p14="http://schemas.microsoft.com/office/powerpoint/2010/main" val="4293949328"/>
      </p:ext>
    </p:extLst>
  </p:cSld>
  <p:clrMapOvr>
    <a:masterClrMapping/>
  </p:clrMapOvr>
  <p:transition spd="slow" advTm="46603">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44155" y="1225235"/>
            <a:ext cx="5323333" cy="5223033"/>
          </a:xfrm>
          <a:prstGeom prst="rect">
            <a:avLst/>
          </a:prstGeom>
          <a:noFill/>
        </p:spPr>
        <p:txBody>
          <a:bodyPr wrap="square" rtlCol="1">
            <a:spAutoFit/>
          </a:bodyPr>
          <a:lstStyle/>
          <a:p>
            <a:pPr lvl="0" algn="justLow" rtl="1">
              <a:lnSpc>
                <a:spcPct val="150000"/>
              </a:lnSpc>
            </a:pPr>
            <a:r>
              <a:rPr lang="ar-EG" sz="1400" dirty="0">
                <a:latin typeface="Alexandria"/>
              </a:rPr>
              <a:t>ومن مظاهر عدم الصلاحية - مثلا – اختيار بعض الباحثين لموضوعات ذات عناوين رنانة ومثيرة، لكنها غير واقعية، أي انها غير موجودة على أرض الواقع في المجتمع الذي ستجرى فيه، فأحيانا كثيرة قد يقع الباحث المبتدئ في فخ موضوعات وعناوين من هذا النوع، ومن خلال الخبرة، لاحظنا ان العديد من الطلاب يقعون في هذا الخطأ، وينتهون إلى ان الموضوع غير قابل للدراسة، أو ان المشكلة التي ينوون دراستها غير موجود اصلا، فكيف مثلا يمكن دراسة موضوع ( دور العلاقات العامة في تحسين الصورة الذهنية لمؤسسة معينة) ثم يكتشف الباحث ان المنظمات التي اختارها لا توجد بها علاقات عامة من الأساس، او (استخدام ممارسي العلاقات العامة للأنترنت في مؤسسة معين) ثم يتضح ان المؤسسات المستهدفة بالدراسة لا يوجد بها انترنت. كما ترتبط عملية الصلاحية بقدرة الباحث على الابتعاد على الموضوعات الفضفاضة، والواسعة جدا، مثل: (دور الإعلام في التنمية)، فهذا الموضوع بهذا الشكل لا يصلح للدراسة في بحث علمي، فالإعلام مفهوم واسع جدا، والتنمية ايضا لها ابعادها المتعددة، كما ان قياس عملية الدور بهذا الوضع امرا يستحيل علميا، فأي الوسائل سيقوم الباحث بدراستها؟، وأي ابعاد التنمية سيكون محل البحث والدراسة؟، واي جمهور سيدرس؟، ومن الممكن ان يصاغ العنوان مثلا بطريقة مختفة كأن يكون مثلا: دور الصحافة النسائية في التنمية الصحية للمرأة العاملة – دراسة تحليلية – ميدانية، حيث بالإمكان جدا دراسة هذا الموضوع المحدد الأبعاد.</a:t>
            </a:r>
          </a:p>
        </p:txBody>
      </p:sp>
      <p:sp>
        <p:nvSpPr>
          <p:cNvPr id="9" name="TextBox 8"/>
          <p:cNvSpPr txBox="1"/>
          <p:nvPr/>
        </p:nvSpPr>
        <p:spPr>
          <a:xfrm>
            <a:off x="5692422" y="4561937"/>
            <a:ext cx="6336446" cy="1708160"/>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3– الصلاحية:</a:t>
            </a:r>
          </a:p>
          <a:p>
            <a:pPr algn="justLow" rtl="1">
              <a:lnSpc>
                <a:spcPct val="150000"/>
              </a:lnSpc>
            </a:pPr>
            <a:r>
              <a:rPr lang="ar-EG" sz="1400" dirty="0">
                <a:latin typeface="Alexandria"/>
              </a:rPr>
              <a:t>لا يكفي ان تكون المشكلة العلمية الخاضعة للدراسة جديدة بل يجب ان تكون كذلك صالحة للدراسة، بمعنى ان تكون واقعية، وخالية من الشطحات والخيال، فكثير من الباحثين خاصة المبتدئين قد يقعون في اختيار موضوعات اما ان تكون واسعة جدا وغير محددة، او تكون غامضة وغير واضحة المعالم.</a:t>
            </a: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2088411576"/>
      </p:ext>
    </p:extLst>
  </p:cSld>
  <p:clrMapOvr>
    <a:masterClrMapping/>
  </p:clrMapOvr>
  <p:transition spd="slow" advTm="46603">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0" y="1155869"/>
            <a:ext cx="5585465" cy="4939814"/>
          </a:xfrm>
          <a:prstGeom prst="rect">
            <a:avLst/>
          </a:prstGeom>
          <a:noFill/>
        </p:spPr>
        <p:txBody>
          <a:bodyPr wrap="square" rtlCol="1">
            <a:spAutoFit/>
          </a:bodyPr>
          <a:lstStyle/>
          <a:p>
            <a:pPr lvl="0" algn="justLow" rtl="1">
              <a:lnSpc>
                <a:spcPct val="150000"/>
              </a:lnSpc>
            </a:pPr>
            <a:r>
              <a:rPr lang="ar-EG" sz="1400" dirty="0">
                <a:latin typeface="Alexandria"/>
              </a:rPr>
              <a:t>فالإمكانيات المادية تشمل؛ توفر المال اللازم لإنجاز البحث، حيث قد يتطلب الأمر تنقل الباحث من مكان إلى أخر، وقد يتطلب منه السفر إلى خارج البلاد، وان يقيم في أماكن متعددة، و قد يحتاج الباحث إلى طباعة وسحب وتصوير كميات كبيرة من الورق، واقتناء المراجع والكتب والوثائق والمؤلفات والدوريات التي يحتاجها الباحث لإتمام بحثه، كما قد يتطلب البحث حجز معامل ومختبرات ومواد معينة لإجراء بعض التجارب المعملية، حيث يتطلب كل ذلك أموال كثيرة للإنفاق على مراحل وعمليات البحث. وقد أدركت العديد من الدول هذه الحقيقة فبادرت بتأسيس المراكز البحثية وتزويدها بكافة الامكانيات اللازمة، التي تتيح للباحثين الظروف والأجواء المناسبة لإنجاز ابحاثهم العلمية بالصورة المطلوبة. وتشمل الامكانيات التي </a:t>
            </a:r>
            <a:r>
              <a:rPr lang="ar-EG" sz="1400" dirty="0" err="1">
                <a:latin typeface="Alexandria"/>
              </a:rPr>
              <a:t>يتطلبها</a:t>
            </a:r>
            <a:r>
              <a:rPr lang="ar-EG" sz="1400" dirty="0">
                <a:latin typeface="Alexandria"/>
              </a:rPr>
              <a:t> البحث العلمي ايضا جوانب أخرى تتعلق بالباحث وشخصيته العلمية، كخبرة الباحث، ومهارته وكفاءته العلمية، وجديته، ورغبته، وقدرته على التحليل والكتابة العلمية والاستنتاج والاستخلاص والصياغة العلمية، وهي ما يمكن ان نطلق عليها مجتمعة الامكانيات العلمية للباحث. كما يتطلب اختيار المشكلات العلمية ودراستها توفر العناصر البشرية البحثية المساعدة، والمتمثلة في فرق العمل البحثي التي يحتاجها البحث في جمع المعلومات والبيانات وتنفيذ التجارب المطلوبة، والنزول إلى الميدان ومقابلة </a:t>
            </a:r>
            <a:r>
              <a:rPr lang="ar-EG" sz="1400" dirty="0" err="1">
                <a:latin typeface="Alexandria"/>
              </a:rPr>
              <a:t>المبحوثين</a:t>
            </a:r>
            <a:r>
              <a:rPr lang="ar-EG" sz="1400" dirty="0">
                <a:latin typeface="Alexandria"/>
              </a:rPr>
              <a:t> والتواصل معهم، حيث يجب ان تتصف تلك العناصر بالخبرة والمهارة والكفاءة. </a:t>
            </a:r>
          </a:p>
        </p:txBody>
      </p:sp>
      <p:sp>
        <p:nvSpPr>
          <p:cNvPr id="9" name="TextBox 8"/>
          <p:cNvSpPr txBox="1"/>
          <p:nvPr/>
        </p:nvSpPr>
        <p:spPr>
          <a:xfrm>
            <a:off x="5826569" y="4679928"/>
            <a:ext cx="6240935" cy="1384995"/>
          </a:xfrm>
          <a:prstGeom prst="rect">
            <a:avLst/>
          </a:prstGeom>
          <a:noFill/>
        </p:spPr>
        <p:txBody>
          <a:bodyPr wrap="square" rtlCol="1">
            <a:spAutoFit/>
          </a:bodyPr>
          <a:lstStyle/>
          <a:p>
            <a:pPr algn="justLow" rtl="1">
              <a:lnSpc>
                <a:spcPct val="150000"/>
              </a:lnSpc>
            </a:pPr>
            <a:r>
              <a:rPr lang="ar-EG" sz="1400" dirty="0">
                <a:latin typeface="Alexandria"/>
              </a:rPr>
              <a:t>4</a:t>
            </a:r>
            <a:r>
              <a:rPr lang="ar-EG" sz="1400" b="1" dirty="0">
                <a:solidFill>
                  <a:srgbClr val="00AEEF"/>
                </a:solidFill>
                <a:latin typeface="Alexandria"/>
              </a:rPr>
              <a:t>– توفر الامكانيات:</a:t>
            </a:r>
          </a:p>
          <a:p>
            <a:pPr algn="justLow" rtl="1">
              <a:lnSpc>
                <a:spcPct val="150000"/>
              </a:lnSpc>
            </a:pPr>
            <a:r>
              <a:rPr lang="ar-EG" sz="1400" dirty="0">
                <a:latin typeface="Alexandria"/>
              </a:rPr>
              <a:t>ترتبط الامكانيات بالعديد من الاعتبارات، منها ما يتعلق بالجانب المادي المطلوب لإنجاز البحث، ومنها ما هو شخصي يتعلق بالباحث مباشرة، ومنها ما يتصل ببعض العوامل الاخرى المساعدة، حيث يقصد بالإمكانيات مجموع العناصر المتاحة للباحث والتي تمكنه من انجاز بحثه بالصورة المطلوبة.</a:t>
            </a:r>
          </a:p>
        </p:txBody>
      </p:sp>
    </p:spTree>
    <p:extLst>
      <p:ext uri="{BB962C8B-B14F-4D97-AF65-F5344CB8AC3E}">
        <p14:creationId xmlns:p14="http://schemas.microsoft.com/office/powerpoint/2010/main" val="2644442242"/>
      </p:ext>
    </p:extLst>
  </p:cSld>
  <p:clrMapOvr>
    <a:masterClrMapping/>
  </p:clrMapOvr>
  <p:transition spd="slow" advTm="46603">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331" y="1047083"/>
            <a:ext cx="5640111" cy="6555641"/>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 5– وجود الرغبة والحماس</a:t>
            </a:r>
            <a:r>
              <a:rPr lang="ar-EG" sz="1400" dirty="0">
                <a:latin typeface="Alexandria"/>
              </a:rPr>
              <a:t>:</a:t>
            </a:r>
          </a:p>
          <a:p>
            <a:pPr lvl="0" algn="justLow" rtl="1">
              <a:lnSpc>
                <a:spcPct val="150000"/>
              </a:lnSpc>
            </a:pPr>
            <a:r>
              <a:rPr lang="ar-EG" sz="1400" dirty="0">
                <a:latin typeface="Alexandria"/>
              </a:rPr>
              <a:t>يعد عامل الرغبة من بين العوامل المهمة التي يجب ان تكون حاضرة لدى الباحث، والتي تتدخل إلى حد كبير في اختياره لمشكلة بحثية معينة ودراستها،  وهي التي ترفع من درجة الجدية عنده، وتزيد من حيويته ونشاطه البحثيين،  وتجعله أكثر قدرة على الاستمرار حتى في ظل وجود العقبات التي قد تعترض طريقه البحثي، وتشكل الرغبة داعما نفسيا مهما للباحث، حيث تحول بينه وبين التوقف عن انجاز دراسته، وتقوده إلى العمل على تحقيق أعلى مستويات الجودة العلمية.  كما ان توفر عامل الحماس لدى الباحث يجعله يتقد حيوية ونشاطا، ويرفع من درجة رغبته في انجاز مشروعه البحثي في زمن قياسي، ويضاعف الجهد لديه، ويجعله متابعا لكل صغيرة وكبيرة في بحثه، ملما بكافة تفاصيله، ساعيا للحصول على كل ما هو جديد من معلومات في موضوع دراسته. والحماس هو الذي يجعل الباحث ينفق المال اللازم بسخاء لإنجاز دراسته، ويتفرغ لبحثه على حساب ظروف اخرى كثيرة، ويتنقل من مكان إلى أخر لاستكمال كل نقص، كما ان الحماس يجعل الباحث قادر على الدفاع عن بحثه أمام اللجان العلمية التي تتولى تقويم البحث ومناقشة الباحث، في مقابل ذلك فإن غياب الرغبة والحماس لدى الباحث في دراسة مشكلات علمية معينة يجعله مترددا في اختيارها ودراستها.</a:t>
            </a:r>
          </a:p>
          <a:p>
            <a:pPr lvl="0" algn="justLow" rtl="1">
              <a:lnSpc>
                <a:spcPct val="150000"/>
              </a:lnSpc>
            </a:pPr>
            <a:r>
              <a:rPr lang="ar-EG" sz="1400" dirty="0">
                <a:latin typeface="Alexandria"/>
              </a:rPr>
              <a:t>وهكذا فإن رغبة الباحث وحماسه تجاه الموضوع الذي اختاره لنفسه تسهم إلى درجة كبيرة في جعل الباحث يبذل كل جهده ووقته وامكانياته من أجل انجاز بحثه وتحقيق أهدافه العلمية بالصورة المثلى، وترفع من درجة دافعية الإنجاز لديه، في مقابل ذلك فإن غياب الرغبة وتراجع الحماس لدى الباحث يجعله مترددا، وغير واثقا فيما يتخذه من خطوات، بطيئا في انجازه، وهو ما ينعكس بعد ذلك سلبا ليس فقط على مستوى أدائه ونشاطه البحثي، لكن ايضا على مستوى وجودة ما يقوم به من عمل علمي.</a:t>
            </a:r>
          </a:p>
        </p:txBody>
      </p:sp>
      <p:sp>
        <p:nvSpPr>
          <p:cNvPr id="9" name="TextBox 8"/>
          <p:cNvSpPr txBox="1"/>
          <p:nvPr/>
        </p:nvSpPr>
        <p:spPr>
          <a:xfrm>
            <a:off x="5826569" y="4561937"/>
            <a:ext cx="6240935" cy="2314544"/>
          </a:xfrm>
          <a:prstGeom prst="rect">
            <a:avLst/>
          </a:prstGeom>
          <a:noFill/>
        </p:spPr>
        <p:txBody>
          <a:bodyPr wrap="square" rtlCol="1">
            <a:spAutoFit/>
          </a:bodyPr>
          <a:lstStyle/>
          <a:p>
            <a:pPr algn="justLow" rtl="1">
              <a:lnSpc>
                <a:spcPct val="150000"/>
              </a:lnSpc>
            </a:pPr>
            <a:r>
              <a:rPr lang="ar-EG" sz="1400" dirty="0">
                <a:latin typeface="Alexandria"/>
              </a:rPr>
              <a:t>ان عدم توفر كل أو بعض تلك الامكانيات قد يقف حائلا دون استكمال وانجاز البحوث العلمية، وتعثر الباحثين في انجاز بحوثهم، وقد لاحظنا من خلال التجربة الشخصية في الاشراف والمتابعة الادارية والاكاديمية للعديد من طلاب الدراسات العليا ان بعض الموضوعات والمشكلات العلمية على الرغم من أهميتها وجدتها وصلاحيتها إلا انها تنجز بطريقة متواضعة جدا بسبب إمكانيات الباحث العلمية المتواضعة، وافتقاره إلى المهارة البحثية، كما قد يعجز بعض الباحثين على انجاز موضوعات بحثية على الرغم من أهميتها، ويتوقف البعض الأخر عن الاستمرار في البحث، وهي كلها امور تعود في الغالب إلى مجموع الامكانيات المتاحة للباحثين( التائب، 2018).</a:t>
            </a:r>
          </a:p>
        </p:txBody>
      </p:sp>
    </p:spTree>
    <p:extLst>
      <p:ext uri="{BB962C8B-B14F-4D97-AF65-F5344CB8AC3E}">
        <p14:creationId xmlns:p14="http://schemas.microsoft.com/office/powerpoint/2010/main" val="1019065079"/>
      </p:ext>
    </p:extLst>
  </p:cSld>
  <p:clrMapOvr>
    <a:masterClrMapping/>
  </p:clrMapOvr>
  <p:transition spd="slow" advTm="4660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اختيار المشكلة البحثية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459765"/>
            <a:ext cx="5323333" cy="4616648"/>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  7– مدى الافادة من نتائج الدراسة:</a:t>
            </a:r>
          </a:p>
          <a:p>
            <a:pPr lvl="0" algn="justLow" rtl="1">
              <a:lnSpc>
                <a:spcPct val="150000"/>
              </a:lnSpc>
            </a:pPr>
            <a:r>
              <a:rPr lang="ar-EG" sz="1400" dirty="0">
                <a:latin typeface="Alexandria"/>
              </a:rPr>
              <a:t>من الحقائق المهمة التي يجب ان يعيها الباحثون هو ان البحث العلمي ليس غاية في حد ذاته، وانما هو وسيلة وأداة لتحقيق غايات لها انعكاساتها الإيجابية على المجتمع الذي ينتمي اليه الباحث، وعلى الانسانية عموما، وبالتالي فإن على الباحث ان يسأل نفسه قبل ان يحسم امره في اختيار وتحديد مشكلة علمية لدراستها، ما الذي ستقدمه هذه الدراسة من فائدة لمجتمعه خصوصا وللبشرية عموما.</a:t>
            </a:r>
          </a:p>
          <a:p>
            <a:pPr lvl="0" algn="justLow" rtl="1">
              <a:lnSpc>
                <a:spcPct val="150000"/>
              </a:lnSpc>
            </a:pPr>
            <a:r>
              <a:rPr lang="ar-EG" sz="1400" dirty="0">
                <a:latin typeface="Alexandria"/>
              </a:rPr>
              <a:t>ان كل المعايير والشروط السابق ذكرها تكون غير ذات معنى ما لم تكن المشكلة البحثية ذات فائدة علمية او تطبيقية، وان نتائجها سيستفاد منها في تطوير المعرفة العلمية، أو في حل قضايا عالقة، ويعكس مفهوم الفائدة مدى أهمية وواقعية البحث العلمي، التي تترجم في صورة نتائج ملموسة وحقيقية. لذا فإن على الباحثين ان يتجهوا لاختيار المشكلات التي من المنتظر ان تكون لنتائجها فائدة حقيقية، كأن توفر معلومات يحتاجها المجتمع، أو تقدم تصور عملي لحل قضايا معينة، او تساهم في التنمية في مجالها، وبالإمكان تطبيق نتائجها وتعميمها، وانها تضيف جديد للباحثين والدارسين، أو تسهم في تطوير نظرية قائمة، أو تعزز قانون أو تعدله، أو ما إلى ذلك مما يساعد على تقدم المجتمع وتطوره.</a:t>
            </a:r>
          </a:p>
        </p:txBody>
      </p:sp>
      <p:sp>
        <p:nvSpPr>
          <p:cNvPr id="9" name="TextBox 8"/>
          <p:cNvSpPr txBox="1"/>
          <p:nvPr/>
        </p:nvSpPr>
        <p:spPr>
          <a:xfrm>
            <a:off x="5826569" y="4518577"/>
            <a:ext cx="6365431" cy="3000821"/>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6– القيمة العلمية:</a:t>
            </a:r>
          </a:p>
          <a:p>
            <a:pPr algn="justLow" rtl="1">
              <a:lnSpc>
                <a:spcPct val="150000"/>
              </a:lnSpc>
            </a:pPr>
            <a:r>
              <a:rPr lang="ar-EG" sz="1400" dirty="0">
                <a:latin typeface="Alexandria"/>
              </a:rPr>
              <a:t>من المهم جدا ان يختار الباحثين مشكلات لدراستها تكون ذات قيمة علمية، بمعنى ان تكون ذات أهمية علمية، وجديرة بالدراسة والبحث، وانها تستحق ان يبذل الباحث لأجلها وقته وجهده وماله، نظرا لما ستحققه من فائدة على الصعيد العلمي والعملي ايضا. ومفهوم القيمة العلمية يجمع بين الاصالة والمكانة والأهمية، فكلما كانت</a:t>
            </a:r>
          </a:p>
          <a:p>
            <a:pPr algn="justLow" rtl="1">
              <a:lnSpc>
                <a:spcPct val="150000"/>
              </a:lnSpc>
            </a:pPr>
            <a:r>
              <a:rPr lang="ar-EG" sz="1400" dirty="0">
                <a:latin typeface="Alexandria"/>
              </a:rPr>
              <a:t>المشكلة اصيلة ولها جذورها العلمية، وذات مكانة بارزة تجعلها جديرة بالدراسة، وتتمتع بأهمية في مجالها العلمي، ومحيطها الاجتماعي، كلما كان للمشكلة العلمية قيمة عالية تعزز من قرار اختيارها للدراسة والبحث.</a:t>
            </a:r>
          </a:p>
          <a:p>
            <a:pPr algn="justLow" rtl="1">
              <a:lnSpc>
                <a:spcPct val="150000"/>
              </a:lnSpc>
            </a:pPr>
            <a:r>
              <a:rPr lang="ar-EG" sz="1400" dirty="0">
                <a:latin typeface="Alexandria"/>
              </a:rPr>
              <a:t>وبالتالي فإن على الباحث ان يبذل قصار جهده للعثور على المشكلات الحقيقية، وان يكون قادرا على اقتناص الأفكار البحثية التي تستحق ان يمنحها الوقت والجهد والمال، والتي تسهم في وضعه في مصاف الباحثين المتميزين.</a:t>
            </a:r>
          </a:p>
        </p:txBody>
      </p:sp>
    </p:spTree>
    <p:extLst>
      <p:ext uri="{BB962C8B-B14F-4D97-AF65-F5344CB8AC3E}">
        <p14:creationId xmlns:p14="http://schemas.microsoft.com/office/powerpoint/2010/main" val="514660318"/>
      </p:ext>
    </p:extLst>
  </p:cSld>
  <p:clrMapOvr>
    <a:masterClrMapping/>
  </p:clrMapOvr>
  <p:transition spd="slow" advTm="46603">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2246769"/>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 انه وبالإضافة إلى الشروط السبع السابقة التي على ضوئها يتم اختيار المشكلات البحثية، فإن على الباحث ايضا وقبل ان يقدم على اختيار مشكلته البحثية ان يجيب على الأسئلة التالية ( التائب، 2018):</a:t>
            </a:r>
          </a:p>
          <a:p>
            <a:pPr algn="justLow" rtl="1"/>
            <a:r>
              <a:rPr lang="ar-EG" sz="1400" dirty="0">
                <a:solidFill>
                  <a:prstClr val="black"/>
                </a:solidFill>
                <a:latin typeface="Alexandria" charset="0"/>
                <a:cs typeface="Alexandria" charset="0"/>
              </a:rPr>
              <a:t>1 – هل لديه ميل شخصي لدراسة المشكلة العلمية المقترحة؟</a:t>
            </a:r>
          </a:p>
          <a:p>
            <a:pPr algn="justLow" rtl="1"/>
            <a:r>
              <a:rPr lang="ar-EG" sz="1400" dirty="0">
                <a:solidFill>
                  <a:prstClr val="black"/>
                </a:solidFill>
                <a:latin typeface="Alexandria" charset="0"/>
                <a:cs typeface="Alexandria" charset="0"/>
              </a:rPr>
              <a:t>2 – هل المشكلة العلمية المطروحة امامه تتوافق مع تخصصه العلمي؟</a:t>
            </a:r>
          </a:p>
          <a:p>
            <a:pPr algn="justLow" rtl="1"/>
            <a:r>
              <a:rPr lang="ar-EG" sz="1400" dirty="0">
                <a:solidFill>
                  <a:prstClr val="black"/>
                </a:solidFill>
                <a:latin typeface="Alexandria" charset="0"/>
                <a:cs typeface="Alexandria" charset="0"/>
              </a:rPr>
              <a:t>3 – هل يمتلك القدرة على معالجة مشكلته البحثية بحيادية وموضوعية؟</a:t>
            </a:r>
          </a:p>
          <a:p>
            <a:pPr algn="justLow" rtl="1"/>
            <a:r>
              <a:rPr lang="ar-EG" sz="1400" dirty="0">
                <a:solidFill>
                  <a:prstClr val="black"/>
                </a:solidFill>
                <a:latin typeface="Alexandria" charset="0"/>
                <a:cs typeface="Alexandria" charset="0"/>
              </a:rPr>
              <a:t>4 – ما مدى توفر وكفاية المصادر والمراجع التي يحتاجها لإنجاز بحثه؟</a:t>
            </a:r>
          </a:p>
          <a:p>
            <a:pPr algn="justLow" rtl="1"/>
            <a:r>
              <a:rPr lang="ar-EG" sz="1400" dirty="0">
                <a:solidFill>
                  <a:prstClr val="black"/>
                </a:solidFill>
                <a:latin typeface="Alexandria" charset="0"/>
                <a:cs typeface="Alexandria" charset="0"/>
              </a:rPr>
              <a:t>5 – هل يمتلك الوقت الكافي الذي يمكنه من انجاز بحثه بالصورة المطلوبة؟</a:t>
            </a:r>
          </a:p>
          <a:p>
            <a:pPr algn="justLow" rtl="1"/>
            <a:r>
              <a:rPr lang="ar-EG" sz="1400" dirty="0">
                <a:solidFill>
                  <a:prstClr val="black"/>
                </a:solidFill>
                <a:latin typeface="Alexandria" charset="0"/>
                <a:cs typeface="Alexandria" charset="0"/>
              </a:rPr>
              <a:t>6 – هل تتطلب المشكلة التي يعتزم دراستها اجادة لغة اجنبية؟</a:t>
            </a:r>
          </a:p>
          <a:p>
            <a:pPr algn="justLow" rtl="1"/>
            <a:r>
              <a:rPr lang="ar-EG" sz="1400" dirty="0">
                <a:solidFill>
                  <a:prstClr val="black"/>
                </a:solidFill>
                <a:latin typeface="Alexandria" charset="0"/>
                <a:cs typeface="Alexandria" charset="0"/>
              </a:rPr>
              <a:t>7 – هل تسمح قيم المجتمع الدينية وثقافته ومعتقداته بدراسة المشكلة البحثية المقترحة؟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5455279"/>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a:solidFill>
                  <a:srgbClr val="00B0F0"/>
                </a:solidFill>
                <a:latin typeface="Alexandria" charset="0"/>
                <a:cs typeface="Alexandria" charset="0"/>
              </a:rPr>
              <a:t>مصادر الحصول على مشكلة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1397680"/>
            <a:ext cx="5323333" cy="3970318"/>
          </a:xfrm>
          <a:prstGeom prst="rect">
            <a:avLst/>
          </a:prstGeom>
          <a:noFill/>
        </p:spPr>
        <p:txBody>
          <a:bodyPr wrap="square" rtlCol="1">
            <a:spAutoFit/>
          </a:bodyPr>
          <a:lstStyle/>
          <a:p>
            <a:pPr algn="justLow" rtl="1">
              <a:lnSpc>
                <a:spcPct val="150000"/>
              </a:lnSpc>
            </a:pPr>
            <a:r>
              <a:rPr lang="ar-EG" sz="1400" dirty="0">
                <a:latin typeface="Alexandria"/>
              </a:rPr>
              <a:t>هناك مصادر متنوعة للحصول على مشكلة البحث، ويمكن تلخيص أهم هذه المصادر فيما يلي:-</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محيط العمل والخبرة الشخصية</a:t>
            </a:r>
            <a:r>
              <a:rPr lang="ar-EG" sz="1400" dirty="0">
                <a:latin typeface="Alexandria"/>
              </a:rPr>
              <a:t>: يستطيع الباحث من خلال خبرته الشخصية في المؤسسة التي يعمل بها أو ينتسب اليها أن يكتشف المشكلات التي تعاني منها مؤسسته.</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القراءات الواسعة والناقدة: </a:t>
            </a:r>
            <a:r>
              <a:rPr lang="ar-EG" sz="1400" dirty="0">
                <a:latin typeface="Alexandria"/>
              </a:rPr>
              <a:t>فالقراءة التحليلية لما تحتويه الكتب والدوريات وغيرها من المراجع، ينبغي أن يوجه الى الكشف عن المتغيرات والظواهر  الدالة على وجود المشكلات موضوع البحث.</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الدراسات والبحوث السابقة: </a:t>
            </a:r>
            <a:r>
              <a:rPr lang="ar-EG" sz="1400" dirty="0">
                <a:latin typeface="Alexandria"/>
              </a:rPr>
              <a:t>ان الاطلاع على الدراسات السابقة ينبغي أن يهدف الى الكشف عن المتغيرات والظواهر المتعلقة بالمشكلات موضع البحث والدراسة.</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مشكلات المجتمع</a:t>
            </a:r>
            <a:r>
              <a:rPr lang="ar-EG" sz="1400" dirty="0">
                <a:latin typeface="Alexandria"/>
              </a:rPr>
              <a:t>: فقد يعاني المجتمع من عدد من المشكلات، والتي يمكن لأي باحث في المجتمع لمسها وادراك أبعادها.</a:t>
            </a:r>
          </a:p>
          <a:p>
            <a:pPr marL="285750" indent="-285750" algn="justLow" rtl="1">
              <a:lnSpc>
                <a:spcPct val="150000"/>
              </a:lnSpc>
              <a:buFont typeface="Wingdings" panose="05000000000000000000" pitchFamily="2" charset="2"/>
              <a:buChar char="q"/>
            </a:pPr>
            <a:endParaRPr lang="ar-EG" sz="1400" dirty="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17168" y="3996751"/>
            <a:ext cx="4882731"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المشكلات التي تواجه الباحثين عند اختيار مشكلاتهم البحثية ( التائب، 2018)</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5307" y="1074538"/>
            <a:ext cx="5412400" cy="5262979"/>
          </a:xfrm>
          <a:prstGeom prst="rect">
            <a:avLst/>
          </a:prstGeom>
          <a:noFill/>
        </p:spPr>
        <p:txBody>
          <a:bodyPr wrap="square" rtlCol="1">
            <a:spAutoFit/>
          </a:bodyPr>
          <a:lstStyle/>
          <a:p>
            <a:pPr algn="justLow" rtl="1">
              <a:lnSpc>
                <a:spcPct val="150000"/>
              </a:lnSpc>
            </a:pPr>
            <a:r>
              <a:rPr lang="ar-EG" sz="1400" dirty="0">
                <a:latin typeface="Alexandria"/>
              </a:rPr>
              <a:t>وتتحدد كافة الخطوات المنهجية اللاحقة بناء على المشكلة البحثية، فهي الني بناء عليها سيتم تحديد نوع الدراسة ومناهجها وأدواتها، وتحديد مجتمع الدراسة،  ووضع الأهداف والتساؤلات والفروض البحثية.</a:t>
            </a:r>
          </a:p>
          <a:p>
            <a:pPr algn="justLow" rtl="1">
              <a:lnSpc>
                <a:spcPct val="150000"/>
              </a:lnSpc>
            </a:pPr>
            <a:r>
              <a:rPr lang="ar-EG" sz="1400" dirty="0">
                <a:latin typeface="Alexandria"/>
              </a:rPr>
              <a:t>ويلاحظ ان الكثير من الباحثين المبتدئين يقعون في أخطاء كثيرة عند اختيار وصياغة مشكلاتهم البحثية، وذلك كالتالي:</a:t>
            </a:r>
          </a:p>
          <a:p>
            <a:pPr algn="justLow" rtl="1">
              <a:lnSpc>
                <a:spcPct val="150000"/>
              </a:lnSpc>
            </a:pPr>
            <a:r>
              <a:rPr lang="ar-EG" sz="1400" dirty="0">
                <a:latin typeface="Alexandria"/>
              </a:rPr>
              <a:t>1 – </a:t>
            </a:r>
            <a:r>
              <a:rPr lang="ar-EG" sz="1400" b="1" dirty="0">
                <a:solidFill>
                  <a:srgbClr val="00AEEF"/>
                </a:solidFill>
                <a:latin typeface="Alexandria"/>
              </a:rPr>
              <a:t>صياغة المشكلة بطريقة فضفاضة وواسعة</a:t>
            </a:r>
            <a:r>
              <a:rPr lang="ar-EG" sz="1400" dirty="0">
                <a:latin typeface="Alexandria"/>
              </a:rPr>
              <a:t>، وغير محددة المعالم، مما يجعل من الصعب دراستها والوصول إلى نتائج بخصوصها، فقد يصيغ الباحث المبتدئ عنوان كالتالي: (دور وسائل الإعلام في التوعية السياسية للشباب) وهو عنوان عريض ومتشعب وغير محدد، والأصح ان يصاغ هذا العنوان كالتالي: (دور الصحافة اليومية في التوعية السياسية للشباب الجامعي بمدينة القاهرة)، فالعنوان الأخير يعكس مشكلة محددة وواضحة المعالم ، وبالإمكان دراستها. وعلى الباحث ان يدرك وهو بصدد اختيار مشكلة بحثية للدراسة "ان الدراسات الجيدة هي التي تبتعد في موضوعاتها عن الشمولية والتوسع.</a:t>
            </a:r>
          </a:p>
          <a:p>
            <a:pPr algn="justLow" rtl="1">
              <a:lnSpc>
                <a:spcPct val="150000"/>
              </a:lnSpc>
            </a:pPr>
            <a:r>
              <a:rPr lang="ar-EG" sz="1400" dirty="0">
                <a:latin typeface="Alexandria"/>
              </a:rPr>
              <a:t>2– </a:t>
            </a:r>
            <a:r>
              <a:rPr lang="ar-EG" sz="1400" b="1" dirty="0">
                <a:solidFill>
                  <a:srgbClr val="00AEEF"/>
                </a:solidFill>
                <a:latin typeface="Alexandria"/>
              </a:rPr>
              <a:t>التعجل في اختيار وتحديد المشكلة البحثية</a:t>
            </a:r>
            <a:r>
              <a:rPr lang="ar-EG" sz="1400" dirty="0">
                <a:latin typeface="Alexandria"/>
              </a:rPr>
              <a:t> قبل ان يكون قد ادرك جوانبها المتعددة، وفهم ما يحيط بها من لبس وغموض، فهو لم يقم بالقراءة المعمقة حول جوانب الموضوع الذي يرغب في دراسته، مما يجعله غير قادر على ادراك بعض الأبعاد الأساسية المتعلقة بموضوعه قبل الشروع في دراسته.</a:t>
            </a:r>
          </a:p>
        </p:txBody>
      </p:sp>
      <p:sp>
        <p:nvSpPr>
          <p:cNvPr id="9" name="TextBox 8"/>
          <p:cNvSpPr txBox="1"/>
          <p:nvPr/>
        </p:nvSpPr>
        <p:spPr>
          <a:xfrm>
            <a:off x="6096000" y="4758349"/>
            <a:ext cx="6067084" cy="2960875"/>
          </a:xfrm>
          <a:prstGeom prst="rect">
            <a:avLst/>
          </a:prstGeom>
          <a:noFill/>
        </p:spPr>
        <p:txBody>
          <a:bodyPr wrap="square" rtlCol="1">
            <a:spAutoFit/>
          </a:bodyPr>
          <a:lstStyle/>
          <a:p>
            <a:pPr algn="justLow" rtl="1">
              <a:lnSpc>
                <a:spcPct val="150000"/>
              </a:lnSpc>
            </a:pPr>
            <a:r>
              <a:rPr lang="ar-EG" sz="1400" dirty="0">
                <a:latin typeface="Alexandria"/>
              </a:rPr>
              <a:t>سبق ان اشرنا إلى ان خطوة اختيار المشكلة البحثية تعد من الخطوات المهمة والرئيسية في البحث العلمي، وهي بالتالي من اصعب الخطوات والتي قد يقضي الباحث المبتدئ وقت طويل في تحديدها، حتى أن البعض يذهب دائما إلى ان اختيار وتحديد الباحث لمشكلته البحثية، ومعرفته بأبعادها المتعددة وصياغتها بإحكام تجعل من انجاز بقية مراحل البحث اسهل بكثير مما قد يتصور، لذلك نلاحظ ان الكثير من الباحثين وخاصة الجدد منهم يقضون اوقاتا طويلة قبل ان يكونوا قادرين على وضع ايديهم على معالمها، ويكون من الصعب عليهم وضع الصياغة المناسبة والمحكمة للمشكلة التي ينوون دراستها، ولذلك نجد الكثيرون يتخبطون في هذه المرحلة،  ويكونون غير قادرين على وضع ايديهم بالصورة الصحيحة على مشكلة بحثية ذات قيمة ودلالة علمية، ولذلك يتردد دائما ان اختيار مشكلة بحثية جديرة بالدراسة هي عملية أكثر صعوبة وتعقيدا من دراسة تلك المشكلة وتقديم الحلول المناسبة لها.</a:t>
            </a: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2"/>
            <a:ext cx="4479313"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مشكلات اختيار المشكلات البحثية</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519748"/>
            <a:ext cx="5177308" cy="1991379"/>
          </a:xfrm>
          <a:prstGeom prst="rect">
            <a:avLst/>
          </a:prstGeom>
          <a:noFill/>
        </p:spPr>
        <p:txBody>
          <a:bodyPr wrap="square" rtlCol="1">
            <a:spAutoFit/>
          </a:bodyPr>
          <a:lstStyle/>
          <a:p>
            <a:pPr algn="justLow" rtl="1">
              <a:lnSpc>
                <a:spcPct val="150000"/>
              </a:lnSpc>
            </a:pPr>
            <a:r>
              <a:rPr lang="ar-EG" sz="1400" dirty="0">
                <a:latin typeface="Alexandria"/>
              </a:rPr>
              <a:t>3 </a:t>
            </a:r>
            <a:r>
              <a:rPr lang="ar-EG" sz="1400" b="1" dirty="0">
                <a:solidFill>
                  <a:srgbClr val="00AEEF"/>
                </a:solidFill>
                <a:latin typeface="Alexandria"/>
              </a:rPr>
              <a:t>–قد يقع بعض الباحثين المبتدئين في فخ الابهار</a:t>
            </a:r>
            <a:r>
              <a:rPr lang="ar-EG" sz="1400" dirty="0">
                <a:latin typeface="Alexandria"/>
              </a:rPr>
              <a:t>، حيث ينبهرون ببعض العناوين البراقة، والتي قد تبدو جذابة ومبهرة ورنانة للوهلة الاولى، لكنها قد تخلو من الواقعية العلمية، وتصعب بالتالي عملية دراستها، وكمثال على ذلك العنوان التالي: (دور وسائل الاعلام في الثورات العربية)، فقد يبدو عنوان كهذا ملفت للنظر وجذاب نظرا لارتباطه بالثورة والحرية والتغيير والإعلام، وهي جميعها عناصر براقة، إلا ان الواقع البحثي يجعل من المستحيل دراسة موضوع كهذا بهذه الطريقة.</a:t>
            </a:r>
          </a:p>
        </p:txBody>
      </p:sp>
      <p:sp>
        <p:nvSpPr>
          <p:cNvPr id="4" name="TextBox 3"/>
          <p:cNvSpPr txBox="1"/>
          <p:nvPr/>
        </p:nvSpPr>
        <p:spPr>
          <a:xfrm>
            <a:off x="0" y="1155869"/>
            <a:ext cx="5542283" cy="5139869"/>
          </a:xfrm>
          <a:prstGeom prst="rect">
            <a:avLst/>
          </a:prstGeom>
          <a:noFill/>
        </p:spPr>
        <p:txBody>
          <a:bodyPr wrap="square" rtlCol="1">
            <a:spAutoFit/>
          </a:bodyPr>
          <a:lstStyle/>
          <a:p>
            <a:pPr algn="r" rtl="1"/>
            <a:r>
              <a:rPr lang="ar-EG" sz="1400" dirty="0"/>
              <a:t>4– </a:t>
            </a:r>
            <a:r>
              <a:rPr lang="ar-EG" sz="1400" b="1" dirty="0">
                <a:solidFill>
                  <a:srgbClr val="00AEEF"/>
                </a:solidFill>
              </a:rPr>
              <a:t>اختيار موضوعات بحثية تفوق امكانيات الباحث وقدرته</a:t>
            </a:r>
            <a:r>
              <a:rPr lang="ar-EG" sz="1400" dirty="0"/>
              <a:t>، وهو ما قد يتسبب في تعثر الباحث وتأخره في انجاز بحثه، بل وربما توقفه تماما في مرحلة من مراحل البحث، وتشمل الامكانيات جانبين، احدهما مادي يتمثل في المصاريف المالية التي يحتاجها الباحث لإنجاز بحثه، والثاني معرفي علمي يتمثل في قدرة الباحث العلمية ومدى ما يتوفر له من مهارات بحثية، وقدرة على الرصد والتحليل والتفسير والمقارنة والاستنتاج، خاصة وان بعض الموضوعات قد تحتاج إلى جهد إضافي من الباحث، كالموضوعات الجديدة التي لم يسبق اخضاعها للبحث والدراسة.</a:t>
            </a:r>
          </a:p>
          <a:p>
            <a:pPr algn="r" rtl="1"/>
            <a:r>
              <a:rPr lang="ar-EG" sz="2000" b="1" dirty="0">
                <a:solidFill>
                  <a:srgbClr val="00AEEF"/>
                </a:solidFill>
              </a:rPr>
              <a:t>مواصفات مشكلة البحث الجيدة</a:t>
            </a:r>
          </a:p>
          <a:p>
            <a:pPr algn="r" rtl="1"/>
            <a:r>
              <a:rPr lang="ar-EG" sz="1400" dirty="0"/>
              <a:t>هناك مواصفات معينة في المشكلة ينبغي توفرها لكي يتم اعتبارها جيدة وجديرة بالبحث والدراسة:</a:t>
            </a:r>
          </a:p>
          <a:p>
            <a:pPr algn="r" rtl="1"/>
            <a:r>
              <a:rPr lang="ar-EG" sz="1400" dirty="0"/>
              <a:t>1- أن تستحوذ على اهتمام الباحث وتتناسب مع قدراته وامكانياته.</a:t>
            </a:r>
          </a:p>
          <a:p>
            <a:pPr algn="r" rtl="1"/>
            <a:r>
              <a:rPr lang="ar-EG" sz="1400" dirty="0"/>
              <a:t>2- أن تكون ذات قيمة علمية ، بمعنى أن دراستها تمثل إضافة علمية في مجال تخصص الباحث.</a:t>
            </a:r>
          </a:p>
          <a:p>
            <a:pPr algn="r" rtl="1"/>
            <a:r>
              <a:rPr lang="ar-EG" sz="1400" dirty="0"/>
              <a:t>3- أن تكون لها فائدة عملية، بمعنى أن يتم تطبيق النتائج التي تم التوصل لها في الواقع العملي.</a:t>
            </a:r>
          </a:p>
          <a:p>
            <a:pPr algn="r" rtl="1"/>
            <a:r>
              <a:rPr lang="ar-EG" sz="1400" dirty="0"/>
              <a:t>4- أن تكون المشكلة سارية المفعول، قائمة وأثرها مستمر، أو يخشى من عودتها مجددا.</a:t>
            </a:r>
          </a:p>
          <a:p>
            <a:pPr algn="r" rtl="1"/>
            <a:r>
              <a:rPr lang="ar-EG" sz="1400" dirty="0"/>
              <a:t>5- أن تكون جديدة بمعنى أنها غير مكررة أو منقولة</a:t>
            </a:r>
          </a:p>
          <a:p>
            <a:pPr algn="r" rtl="1"/>
            <a:r>
              <a:rPr lang="ar-EG" sz="1400" dirty="0"/>
              <a:t>6- أن تكون واقعية بمعنى أنها ليست افتراضية  أو من نسج الخيال</a:t>
            </a:r>
          </a:p>
          <a:p>
            <a:pPr algn="r" rtl="1"/>
            <a:r>
              <a:rPr lang="ar-EG" sz="1400" dirty="0"/>
              <a:t>7- أن تمثل موضوعا محددا تسهل دراسته، بدلا من كونها موضوعا عاما ومتشعبا يصعب الالمام به أو تناوله.</a:t>
            </a:r>
          </a:p>
          <a:p>
            <a:pPr algn="r" rtl="1"/>
            <a:r>
              <a:rPr lang="ar-EG" sz="1400" dirty="0"/>
              <a:t>8- أن تكون المشكلة قابلة للبحث، بمعنى أن تتوفر المعلومات والتسهيلات التي يحتاجها الباحث.</a:t>
            </a:r>
          </a:p>
          <a:p>
            <a:pPr algn="r" rtl="1"/>
            <a:r>
              <a:rPr lang="ar-EG" sz="1400" dirty="0"/>
              <a:t>9 - أن تكون في متناول الباحث وتتفق مع قدراته وامكانياته.</a:t>
            </a:r>
          </a:p>
          <a:p>
            <a:pPr algn="r" rtl="1"/>
            <a:r>
              <a:rPr lang="ar-EG" sz="1400" dirty="0"/>
              <a:t>10- أن تتوافر المصادر التي يستقي منها الباحث المعلومات الخاصة بمشكلته.</a:t>
            </a:r>
          </a:p>
          <a:p>
            <a:pPr algn="r" rtl="1"/>
            <a:endParaRPr lang="ar-EG" sz="1400" dirty="0"/>
          </a:p>
          <a:p>
            <a:pPr algn="r" rtl="1"/>
            <a:endParaRPr lang="ar-EG" sz="1400" dirty="0"/>
          </a:p>
          <a:p>
            <a:pPr algn="r"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29126" y="1205847"/>
            <a:ext cx="5412400" cy="3970318"/>
          </a:xfrm>
          <a:prstGeom prst="rect">
            <a:avLst/>
          </a:prstGeom>
          <a:noFill/>
        </p:spPr>
        <p:txBody>
          <a:bodyPr wrap="square" rtlCol="1">
            <a:spAutoFit/>
          </a:bodyPr>
          <a:lstStyle/>
          <a:p>
            <a:pPr algn="justLow" rtl="1">
              <a:lnSpc>
                <a:spcPct val="150000"/>
              </a:lnSpc>
            </a:pPr>
            <a:r>
              <a:rPr lang="ar-EG" sz="1400" dirty="0">
                <a:latin typeface="Alexandria"/>
              </a:rPr>
              <a:t> وفي العادة تصاغ المشكلة البحثية بطريقتين اثنتين، وذلك كالتالي:</a:t>
            </a:r>
          </a:p>
          <a:p>
            <a:pPr algn="justLow" rtl="1">
              <a:lnSpc>
                <a:spcPct val="150000"/>
              </a:lnSpc>
            </a:pPr>
            <a:r>
              <a:rPr lang="ar-EG" sz="1400" b="1" dirty="0">
                <a:solidFill>
                  <a:srgbClr val="00AEEF"/>
                </a:solidFill>
                <a:latin typeface="Alexandria"/>
              </a:rPr>
              <a:t>1 – الطريقة الاولى</a:t>
            </a:r>
            <a:r>
              <a:rPr lang="ar-EG" sz="1400" dirty="0">
                <a:latin typeface="Alexandria"/>
              </a:rPr>
              <a:t>، </a:t>
            </a:r>
            <a:r>
              <a:rPr lang="ar-EG" sz="1400" dirty="0">
                <a:solidFill>
                  <a:srgbClr val="00AEEF"/>
                </a:solidFill>
                <a:latin typeface="Alexandria"/>
              </a:rPr>
              <a:t>ان تصاغ المشكلة في شكل سؤال رئيس كبير</a:t>
            </a:r>
            <a:r>
              <a:rPr lang="ar-EG" sz="1400" dirty="0">
                <a:latin typeface="Alexandria"/>
              </a:rPr>
              <a:t>، تتم الاجابة عليه من خلال البحث، بمعنى ان يكون الجواب على هذا السؤال هو الهدف الأساسي من البحث، ومن أمثلة ذلك:</a:t>
            </a:r>
          </a:p>
          <a:p>
            <a:pPr algn="justLow" rtl="1">
              <a:lnSpc>
                <a:spcPct val="150000"/>
              </a:lnSpc>
            </a:pPr>
            <a:r>
              <a:rPr lang="ar-EG" sz="1400" dirty="0">
                <a:latin typeface="Alexandria"/>
              </a:rPr>
              <a:t>• ما اتجاهات مشاهدي القنوات الفضائية محل الدراسة نحو الإعلانات التجارية التي تبثها تلك القنوات؟</a:t>
            </a:r>
          </a:p>
          <a:p>
            <a:pPr algn="justLow" rtl="1">
              <a:lnSpc>
                <a:spcPct val="150000"/>
              </a:lnSpc>
            </a:pPr>
            <a:r>
              <a:rPr lang="ar-EG" sz="1400" dirty="0">
                <a:latin typeface="Alexandria"/>
              </a:rPr>
              <a:t>• ما استخدامات الأطفال لبرامج الرسوم المتحركة في التلفزيون المصري </a:t>
            </a:r>
            <a:r>
              <a:rPr lang="ar-EG" sz="1400" dirty="0" err="1">
                <a:latin typeface="Alexandria"/>
              </a:rPr>
              <a:t>والاشباعات</a:t>
            </a:r>
            <a:r>
              <a:rPr lang="ar-EG" sz="1400" dirty="0">
                <a:latin typeface="Alexandria"/>
              </a:rPr>
              <a:t> المتحققة جراء ذلك؟</a:t>
            </a:r>
          </a:p>
          <a:p>
            <a:pPr algn="justLow" rtl="1">
              <a:lnSpc>
                <a:spcPct val="150000"/>
              </a:lnSpc>
            </a:pPr>
            <a:r>
              <a:rPr lang="ar-EG" sz="1400" dirty="0">
                <a:latin typeface="Alexandria"/>
              </a:rPr>
              <a:t>• ما دور الاذاعات المسموعة المحلية موضع الدراسة في التنمية الثقافية لربات البيوت؟</a:t>
            </a:r>
          </a:p>
          <a:p>
            <a:pPr algn="justLow" rtl="1">
              <a:lnSpc>
                <a:spcPct val="150000"/>
              </a:lnSpc>
            </a:pPr>
            <a:r>
              <a:rPr lang="ar-EG" sz="1400" dirty="0">
                <a:latin typeface="Alexandria"/>
              </a:rPr>
              <a:t>• ما دور العلاقات العامة في تحسين الصورة الذهنية لصندوق الضمان الاجتماعي للعاملين لحساب انفسهم؟</a:t>
            </a:r>
          </a:p>
          <a:p>
            <a:pPr algn="justLow" rtl="1">
              <a:lnSpc>
                <a:spcPct val="150000"/>
              </a:lnSpc>
            </a:pPr>
            <a:r>
              <a:rPr lang="ar-EG" sz="1400" dirty="0">
                <a:latin typeface="Alexandria"/>
              </a:rPr>
              <a:t>• ما اتجاهات الخطاب الصحفي في ليبيا نحو قضية المصالحة الوطنية؟</a:t>
            </a:r>
          </a:p>
        </p:txBody>
      </p:sp>
      <p:sp>
        <p:nvSpPr>
          <p:cNvPr id="9" name="TextBox 8"/>
          <p:cNvSpPr txBox="1"/>
          <p:nvPr/>
        </p:nvSpPr>
        <p:spPr>
          <a:xfrm>
            <a:off x="5826569" y="4599047"/>
            <a:ext cx="5705326" cy="1668214"/>
          </a:xfrm>
          <a:prstGeom prst="rect">
            <a:avLst/>
          </a:prstGeom>
          <a:noFill/>
        </p:spPr>
        <p:txBody>
          <a:bodyPr wrap="square" rtlCol="1">
            <a:spAutoFit/>
          </a:bodyPr>
          <a:lstStyle/>
          <a:p>
            <a:pPr algn="justLow" rtl="1">
              <a:lnSpc>
                <a:spcPct val="150000"/>
              </a:lnSpc>
            </a:pPr>
            <a:r>
              <a:rPr lang="ar-EG" sz="1400" dirty="0">
                <a:latin typeface="Alexandria"/>
              </a:rPr>
              <a:t>تتطلب صياغة المشكلة البحثية مهارة عالية من الباحث، تتجسد في قدرته على وضع يده على الكلمات المناسبة التي تتسم بالوضوح والدقة والتركيز، والتي تحدد معالم المشكلة وحدودها، وتبرز من خلالها المسألة الجوهرية التي يريد الباحث دراستها وفهمها، وهذه الصياغة يتطلب ان تكون مختصرة وواضحة بذاتها ومنضبطة، وتعكس أهداف الدراسة، ومتغيراتها وسؤالها الرئيسي، وما الذي يريد ان يقوم به الباحث عبر رحلته البحثية ( التائب، 2018).</a:t>
            </a: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226751" y="404243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502" y="976238"/>
            <a:ext cx="5592830" cy="6232475"/>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 اما الطريقة الثانية التي تتم بها صياغة المشكلة البحثية فهي كتابتها في شكل عبارة تقريرية</a:t>
            </a:r>
            <a:r>
              <a:rPr lang="ar-EG" sz="1400" dirty="0">
                <a:latin typeface="Alexandria"/>
              </a:rPr>
              <a:t>، تصف الحالة التي يرغب الباحث في دراستها، وهنا ينبغي على الباحث ان ينتبه إلى ان هذه العبارة التقريرية يجب ان تصاغ بلغة واضحة بذاتها لا لبس فيها، وان تكون جامعة مانعة، بمعنى ان تتضمن كل ابعاد المشكلة، ومن أمثلة ذلك:</a:t>
            </a:r>
          </a:p>
          <a:p>
            <a:pPr algn="justLow" rtl="1">
              <a:lnSpc>
                <a:spcPct val="150000"/>
              </a:lnSpc>
            </a:pPr>
            <a:r>
              <a:rPr lang="ar-EG" sz="1400" dirty="0">
                <a:latin typeface="Alexandria"/>
              </a:rPr>
              <a:t>• علاقة مشاهدة تلاميذ المرحلة الابتدائية بمدينة طرابلس للتلفزيون بالسلوك العدواني لديهم.</a:t>
            </a:r>
          </a:p>
          <a:p>
            <a:pPr algn="justLow" rtl="1">
              <a:lnSpc>
                <a:spcPct val="150000"/>
              </a:lnSpc>
            </a:pPr>
            <a:r>
              <a:rPr lang="ar-EG" sz="1400" dirty="0">
                <a:latin typeface="Alexandria"/>
              </a:rPr>
              <a:t>ويفضل اغلب الباحثين صياغة مشكلته من خلال سؤال محدد ومركز وواضح، حيث يعد ذلك اسهل، واكثر دقة، خاصة بالنسبة للباحثين الجدد،  فالصياغة </a:t>
            </a:r>
            <a:r>
              <a:rPr lang="ar-EG" sz="1400" dirty="0" err="1">
                <a:latin typeface="Alexandria"/>
              </a:rPr>
              <a:t>التساؤلية</a:t>
            </a:r>
            <a:r>
              <a:rPr lang="ar-EG" sz="1400" dirty="0">
                <a:latin typeface="Alexandria"/>
              </a:rPr>
              <a:t> اكثر وضوحا وتجعل الباحث يتجه مباشرة إلى الاجابة على السؤال الذي تنطلق منه مشكلته البحثية.</a:t>
            </a:r>
          </a:p>
          <a:p>
            <a:pPr algn="justLow" rtl="1">
              <a:lnSpc>
                <a:spcPct val="150000"/>
              </a:lnSpc>
            </a:pPr>
            <a:r>
              <a:rPr lang="ar-EG" sz="1400" b="1" dirty="0">
                <a:solidFill>
                  <a:srgbClr val="00AEEF"/>
                </a:solidFill>
                <a:latin typeface="Alexandria"/>
              </a:rPr>
              <a:t>وهناك من يرى بأن مشكلة البحث تصاغ بإحدى الطرق التالية</a:t>
            </a:r>
            <a:r>
              <a:rPr lang="ar-EG" sz="1400" dirty="0">
                <a:latin typeface="Alexandria"/>
              </a:rPr>
              <a:t>:-</a:t>
            </a:r>
          </a:p>
          <a:p>
            <a:pPr algn="justLow" rtl="1">
              <a:lnSpc>
                <a:spcPct val="150000"/>
              </a:lnSpc>
            </a:pPr>
            <a:r>
              <a:rPr lang="ar-EG" sz="1400" dirty="0">
                <a:latin typeface="Alexandria"/>
              </a:rPr>
              <a:t>1</a:t>
            </a:r>
            <a:r>
              <a:rPr lang="ar-EG" sz="1400" b="1" dirty="0">
                <a:solidFill>
                  <a:srgbClr val="00AEEF"/>
                </a:solidFill>
                <a:latin typeface="Alexandria"/>
              </a:rPr>
              <a:t>- الصياغة اللفظية التقديرية</a:t>
            </a:r>
            <a:r>
              <a:rPr lang="ar-EG" sz="1400" dirty="0">
                <a:latin typeface="Alexandria"/>
              </a:rPr>
              <a:t>:</a:t>
            </a:r>
          </a:p>
          <a:p>
            <a:pPr algn="justLow" rtl="1">
              <a:lnSpc>
                <a:spcPct val="150000"/>
              </a:lnSpc>
            </a:pPr>
            <a:r>
              <a:rPr lang="ar-EG" sz="1400" dirty="0">
                <a:latin typeface="Alexandria"/>
              </a:rPr>
              <a:t>وتستخدم تلك الصياغة في حالة الموضوعات العامة التي تحتاج الى استكشاف وجمع معلومات عامة، بمعنى أنه لا توجد في ذهن الباحث أسئلة معينة يبحث لها عن إجابات، ويرغب الباحث في الحصول على أكبر قدر من المعلومات عن المشكلة. ومن أمثلة تلك الصياغة:</a:t>
            </a:r>
          </a:p>
          <a:p>
            <a:pPr algn="justLow" rtl="1">
              <a:lnSpc>
                <a:spcPct val="150000"/>
              </a:lnSpc>
            </a:pPr>
            <a:r>
              <a:rPr lang="ar-EG" sz="1400" dirty="0">
                <a:latin typeface="Alexandria"/>
              </a:rPr>
              <a:t>تتمركز مشكلة الدراسة في التعرف على الثقافة التنظيمية في منظمتين اردنيتين من خلال قيم المديرين فيهما ومقارنة تلك القيم مع تلك السائدة في منظمتين سعوديتين.</a:t>
            </a:r>
          </a:p>
          <a:p>
            <a:pPr algn="justLow" rtl="1">
              <a:lnSpc>
                <a:spcPct val="150000"/>
              </a:lnSpc>
            </a:pPr>
            <a:r>
              <a:rPr lang="ar-EG" sz="1400" dirty="0">
                <a:latin typeface="Alexandria"/>
              </a:rPr>
              <a:t>2</a:t>
            </a:r>
            <a:r>
              <a:rPr lang="ar-EG" sz="1400" b="1" dirty="0">
                <a:solidFill>
                  <a:srgbClr val="00AEEF"/>
                </a:solidFill>
                <a:latin typeface="Alexandria"/>
              </a:rPr>
              <a:t>- الصياغة على هيئة سؤال</a:t>
            </a:r>
            <a:r>
              <a:rPr lang="ar-EG" sz="1400" dirty="0">
                <a:latin typeface="Alexandria"/>
              </a:rPr>
              <a:t>:</a:t>
            </a:r>
          </a:p>
          <a:p>
            <a:pPr algn="justLow" rtl="1">
              <a:lnSpc>
                <a:spcPct val="150000"/>
              </a:lnSpc>
            </a:pPr>
            <a:r>
              <a:rPr lang="ar-EG" sz="1400" dirty="0">
                <a:latin typeface="Alexandria"/>
              </a:rPr>
              <a:t>ويقوم الباحث بصياغة مشكلة بحثه في صورة سؤال، وذلك عندما تكون المشكلة واضحة وهناك سؤال او اكثر يرغب الباحث في معرفة الإجابة عليها.</a:t>
            </a:r>
          </a:p>
          <a:p>
            <a:pPr algn="justLow" rtl="1">
              <a:lnSpc>
                <a:spcPct val="150000"/>
              </a:lnSpc>
            </a:pPr>
            <a:endParaRPr lang="ar-EG" sz="1400" dirty="0">
              <a:latin typeface="Alexandria"/>
            </a:endParaRPr>
          </a:p>
        </p:txBody>
      </p:sp>
      <p:sp>
        <p:nvSpPr>
          <p:cNvPr id="9" name="TextBox 8"/>
          <p:cNvSpPr txBox="1"/>
          <p:nvPr/>
        </p:nvSpPr>
        <p:spPr>
          <a:xfrm>
            <a:off x="5826570" y="4458201"/>
            <a:ext cx="6340626" cy="2677656"/>
          </a:xfrm>
          <a:prstGeom prst="rect">
            <a:avLst/>
          </a:prstGeom>
          <a:noFill/>
        </p:spPr>
        <p:txBody>
          <a:bodyPr wrap="square" rtlCol="1">
            <a:spAutoFit/>
          </a:bodyPr>
          <a:lstStyle/>
          <a:p>
            <a:pPr algn="justLow" rtl="1">
              <a:lnSpc>
                <a:spcPct val="150000"/>
              </a:lnSpc>
            </a:pPr>
            <a:r>
              <a:rPr lang="ar-EG" sz="1400" dirty="0">
                <a:latin typeface="Alexandria"/>
              </a:rPr>
              <a:t>نلاحظ من الأمثلة السابقة وضوح المشكلات البحثية، والتي تمت صياغتها على شكل سؤال واضح يحتاج إلى اجابة محددة، تمثل الغرض النهائي من البحث، ويجب ان نفرق هنا بين السؤال الذي تدور حوله المشكلة البحثية، وبين اسئلة الدراسة التي سيأتي الحديث عنها لاحقا، حيث يخلط بعض الباحثين بين الأثنين، فالسؤال الذي تصاغ من خلاله المشكلة البحثية يمثل الاطار العام للدراسة، وهو سؤال رئيسي يحدد مسار البحث بالكامل، وتتجسد فيه مشكلة البحث، اما تساؤلات الدراسة فهي مجموع التساؤلات الرئيسية والفرعية التي تتحدد بعد ذلك بناء على الهدف العام للدراسة، وهي اسئلة تفصيلية من شأنها ان تجيب مجتمعة على السؤال العام لمشكلة الدراسة، ويتحدد نجاح البحث برمته على مدى قدرة الباحث على الاجابة بشكل واضح وكامل على السؤال الذي تنطلق منه المشكلة البحثية، ثم على قدرته على الاجابة على التساؤلات التفصيلية لدراسته..</a:t>
            </a: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35952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2637710"/>
          </a:xfrm>
          <a:prstGeom prst="rect">
            <a:avLst/>
          </a:prstGeom>
          <a:noFill/>
        </p:spPr>
        <p:txBody>
          <a:bodyPr wrap="square" rtlCol="1">
            <a:spAutoFit/>
          </a:bodyPr>
          <a:lstStyle/>
          <a:p>
            <a:pPr algn="justLow" rtl="1">
              <a:lnSpc>
                <a:spcPct val="150000"/>
              </a:lnSpc>
            </a:pPr>
            <a:r>
              <a:rPr lang="ar-EG" sz="1400" dirty="0">
                <a:solidFill>
                  <a:srgbClr val="00AEEF"/>
                </a:solidFill>
                <a:latin typeface="Alexandria"/>
              </a:rPr>
              <a:t> 3- الصياغة على هيئة فرض:-</a:t>
            </a:r>
          </a:p>
          <a:p>
            <a:pPr algn="justLow" rtl="1">
              <a:lnSpc>
                <a:spcPct val="150000"/>
              </a:lnSpc>
            </a:pPr>
            <a:r>
              <a:rPr lang="ar-EG" sz="1400" dirty="0">
                <a:latin typeface="Alexandria"/>
              </a:rPr>
              <a:t>وهي تلك الصياغة التي يستخدمها الباحث في حالة المشكلات التي تتضمن متغيرين أو أكثر، ويرغب الباحث في التعرف على العلاقة التي تربطهما، وتحديد شكل تلك العلاقة وهل هي علاقة طردية أم عكسية.</a:t>
            </a:r>
          </a:p>
          <a:p>
            <a:pPr algn="justLow" rtl="1">
              <a:lnSpc>
                <a:spcPct val="150000"/>
              </a:lnSpc>
            </a:pPr>
            <a:r>
              <a:rPr lang="ar-EG" sz="1400" dirty="0">
                <a:latin typeface="Alexandria"/>
              </a:rPr>
              <a:t>ومن أمثلة تلك الصياغة:</a:t>
            </a:r>
          </a:p>
          <a:p>
            <a:pPr algn="justLow" rtl="1">
              <a:lnSpc>
                <a:spcPct val="150000"/>
              </a:lnSpc>
            </a:pPr>
            <a:r>
              <a:rPr lang="ar-EG" sz="1400" dirty="0">
                <a:latin typeface="Alexandria"/>
              </a:rPr>
              <a:t>في دراسة بعنوان « الدعم التنظيمي وعلاقته بتنمية المسار الوظيفي»</a:t>
            </a:r>
          </a:p>
          <a:p>
            <a:pPr algn="justLow" rtl="1">
              <a:lnSpc>
                <a:spcPct val="150000"/>
              </a:lnSpc>
            </a:pPr>
            <a:r>
              <a:rPr lang="ar-EG" sz="1400" dirty="0">
                <a:latin typeface="Alexandria"/>
              </a:rPr>
              <a:t>صيغت المشكلة على هيئة فرض على النحو الاتي:-</a:t>
            </a:r>
          </a:p>
          <a:p>
            <a:pPr algn="justLow" rtl="1">
              <a:lnSpc>
                <a:spcPct val="150000"/>
              </a:lnSpc>
            </a:pPr>
            <a:r>
              <a:rPr lang="ar-EG" sz="1400" dirty="0">
                <a:latin typeface="Alexandria"/>
              </a:rPr>
              <a:t>« يؤدى الدعم التنظيمي الى تنمية المسار الوظيفي»</a:t>
            </a:r>
          </a:p>
        </p:txBody>
      </p:sp>
      <p:sp>
        <p:nvSpPr>
          <p:cNvPr id="9" name="TextBox 8"/>
          <p:cNvSpPr txBox="1"/>
          <p:nvPr/>
        </p:nvSpPr>
        <p:spPr>
          <a:xfrm>
            <a:off x="5641526" y="4597757"/>
            <a:ext cx="6258374" cy="2314544"/>
          </a:xfrm>
          <a:prstGeom prst="rect">
            <a:avLst/>
          </a:prstGeom>
          <a:noFill/>
        </p:spPr>
        <p:txBody>
          <a:bodyPr wrap="square" rtlCol="1">
            <a:spAutoFit/>
          </a:bodyPr>
          <a:lstStyle/>
          <a:p>
            <a:pPr algn="justLow" rtl="1">
              <a:lnSpc>
                <a:spcPct val="150000"/>
              </a:lnSpc>
            </a:pPr>
            <a:r>
              <a:rPr lang="ar-EG" sz="1400" dirty="0">
                <a:latin typeface="Alexandria"/>
              </a:rPr>
              <a:t>ومن أمثلة تلك الصياغة:</a:t>
            </a:r>
          </a:p>
          <a:p>
            <a:pPr algn="justLow" rtl="1">
              <a:lnSpc>
                <a:spcPct val="150000"/>
              </a:lnSpc>
            </a:pPr>
            <a:r>
              <a:rPr lang="ar-EG" sz="1400" dirty="0">
                <a:latin typeface="Alexandria"/>
              </a:rPr>
              <a:t>كيف يمكن تطوير سياسة القبول بالجامعات المصرية في ضوء معايير الجودة؟</a:t>
            </a:r>
          </a:p>
          <a:p>
            <a:pPr algn="justLow" rtl="1">
              <a:lnSpc>
                <a:spcPct val="150000"/>
              </a:lnSpc>
            </a:pPr>
            <a:r>
              <a:rPr lang="ar-EG" sz="1400" dirty="0">
                <a:latin typeface="Alexandria"/>
              </a:rPr>
              <a:t>ويلاحظ هنا أن الصياغة كانت أكثر تحديدا من الصياغة اللفظية التقديرية، وتتضمن سؤالا مباشرا، يبحث الباحث عن إجابة محددة  له، وذلك من خلال الإجابة على التساؤلات الفرعية التالية:-</a:t>
            </a:r>
          </a:p>
          <a:p>
            <a:pPr algn="justLow" rtl="1">
              <a:lnSpc>
                <a:spcPct val="150000"/>
              </a:lnSpc>
            </a:pPr>
            <a:r>
              <a:rPr lang="ar-EG" sz="1400" dirty="0">
                <a:latin typeface="Alexandria"/>
              </a:rPr>
              <a:t>ما هي سياسة القبول في الجامعات المصرية؟</a:t>
            </a:r>
          </a:p>
          <a:p>
            <a:pPr algn="justLow" rtl="1">
              <a:lnSpc>
                <a:spcPct val="150000"/>
              </a:lnSpc>
            </a:pPr>
            <a:r>
              <a:rPr lang="ar-EG" sz="1400" dirty="0">
                <a:latin typeface="Alexandria"/>
              </a:rPr>
              <a:t>ما هي أهم مشكلات سياسة القبول في الجامعات المصرية؟</a:t>
            </a:r>
          </a:p>
          <a:p>
            <a:pPr algn="justLow" rtl="1">
              <a:lnSpc>
                <a:spcPct val="150000"/>
              </a:lnSpc>
            </a:pPr>
            <a:r>
              <a:rPr lang="ar-EG" sz="1400" dirty="0">
                <a:latin typeface="Alexandria"/>
              </a:rPr>
              <a:t>ما التصور المقترح لتطوير سياسات القبول بالجامعات المصرية؟</a:t>
            </a: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3" y="4011153"/>
            <a:ext cx="4582115"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معايير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0151" y="1068571"/>
            <a:ext cx="5609961" cy="6047809"/>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 </a:t>
            </a:r>
            <a:r>
              <a:rPr lang="ar-EG" sz="2000" b="1" dirty="0">
                <a:solidFill>
                  <a:srgbClr val="00AEEF"/>
                </a:solidFill>
                <a:latin typeface="Alexandria"/>
              </a:rPr>
              <a:t>ارشادات وملاحظات عامة حول اختيار المشكلات البحثية:</a:t>
            </a:r>
          </a:p>
          <a:p>
            <a:pPr algn="justLow" rtl="1">
              <a:lnSpc>
                <a:spcPct val="150000"/>
              </a:lnSpc>
            </a:pPr>
            <a:r>
              <a:rPr lang="ar-EG" sz="1400" dirty="0">
                <a:solidFill>
                  <a:prstClr val="black"/>
                </a:solidFill>
                <a:latin typeface="Alexandria"/>
              </a:rPr>
              <a:t>نقدم هنا نقدم هنا بعض الارشادات والملاحظات الموجهة تحديدا لطلاب الدراسات العليا والدقيقة في مرحلتي الماجستير والدكتوراه، والتي من الممكن ان تلفت انتباههم إلى جملة من القضايا المهمة عند اختيارهم للمشكلات البحثية التي يرغبون في دراستها، وذلك كالتالي ( التائب، 2018):</a:t>
            </a:r>
          </a:p>
          <a:p>
            <a:pPr algn="justLow" rtl="1">
              <a:lnSpc>
                <a:spcPct val="150000"/>
              </a:lnSpc>
            </a:pPr>
            <a:r>
              <a:rPr lang="ar-EG" sz="1400" dirty="0">
                <a:solidFill>
                  <a:prstClr val="black"/>
                </a:solidFill>
                <a:latin typeface="Alexandria"/>
              </a:rPr>
              <a:t>1 – عدم التعجل في اختيار موضوعات دون الالمام بكافة الجوانب المتعلقة بها، في مقابل ذلك فإن على الطالب التريث في اختيار مشكلة تستحق البحث والدراسة، وعلى الطالب ان يعي ان العبرة ليست في التعجل بتقديم موضوع معين للمجلس العلمي بالكلية أو القسم الذي يدرس به، وانما العبرة في قيمة وأهمية ومكانة الموضوع الذي يقدمه.</a:t>
            </a:r>
          </a:p>
          <a:p>
            <a:pPr algn="justLow" rtl="1">
              <a:lnSpc>
                <a:spcPct val="150000"/>
              </a:lnSpc>
            </a:pPr>
            <a:r>
              <a:rPr lang="ar-EG" sz="1400" dirty="0">
                <a:solidFill>
                  <a:prstClr val="black"/>
                </a:solidFill>
                <a:latin typeface="Alexandria"/>
              </a:rPr>
              <a:t>– على الطالب ان يدرك ان عملية اختيار مشكلة بحثية تستحق البحث والدراسة ليست من الأمور الهينة، وان امامه جهد وعمل ذهني كبير ومضني يتطلب منه ان يقضي وقتا طويلا بين رفوف المكتبات الجامعية، خاصة تلك التي تتضمن بحوث ودراسات لها علاقة مباشرة أو غير مباشرة بتخصصه العلمي،  وان يطلع على كل اكبر عدد ممكن من الدراسات والبحوث، وان يراجع توصيات ومقترحات الباحثين الذين سبقوه، وان يطلع على ملخصات البحوث المنشورة على بعض المواقع العلمية بشبكة المعلومات الدولية، كما ان عليه ان يطلع على الدوريات العلمية في مجال تخصصه الصادرة في بلده وخارج بلده، وان يسعى للوصول إلى بحوث المؤتمرات والندوات العلمية التي تنظمها الجامعات والمراكز البحثية، ان كل هذه المراجعات العلمية ستساعد الباحث على تلمس الكثير من المشكلات البحثية الجديرة بالدراسة.</a:t>
            </a:r>
          </a:p>
        </p:txBody>
      </p:sp>
      <p:sp>
        <p:nvSpPr>
          <p:cNvPr id="9" name="TextBox 8"/>
          <p:cNvSpPr txBox="1"/>
          <p:nvPr/>
        </p:nvSpPr>
        <p:spPr>
          <a:xfrm>
            <a:off x="5826569" y="4550855"/>
            <a:ext cx="6365431"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يضع المتخصصون اربعة شروط تمثل المعايير التي يجب الالتزام بها عند صياغة المشكلات البحثية، وتتمثل تلك المعايير أو الشروط في ما يلي ( </a:t>
            </a:r>
            <a:r>
              <a:rPr lang="ar-EG" sz="1400" dirty="0" err="1">
                <a:solidFill>
                  <a:prstClr val="black"/>
                </a:solidFill>
                <a:latin typeface="Alexandria"/>
              </a:rPr>
              <a:t>التائب،2018</a:t>
            </a:r>
            <a:r>
              <a:rPr lang="ar-EG" sz="1400" dirty="0">
                <a:solidFill>
                  <a:prstClr val="black"/>
                </a:solidFill>
                <a:latin typeface="Alexandria"/>
              </a:rPr>
              <a:t>):</a:t>
            </a:r>
          </a:p>
          <a:p>
            <a:pPr algn="justLow" rtl="1">
              <a:lnSpc>
                <a:spcPct val="150000"/>
              </a:lnSpc>
            </a:pPr>
            <a:r>
              <a:rPr lang="ar-EG" sz="1400" dirty="0">
                <a:solidFill>
                  <a:prstClr val="black"/>
                </a:solidFill>
                <a:latin typeface="Alexandria"/>
              </a:rPr>
              <a:t>1– يجب ان تكون صياغة المشكلة في عبارة محددة أو سؤال واضح.</a:t>
            </a:r>
          </a:p>
          <a:p>
            <a:pPr algn="justLow" rtl="1">
              <a:lnSpc>
                <a:spcPct val="150000"/>
              </a:lnSpc>
            </a:pPr>
            <a:r>
              <a:rPr lang="ar-EG" sz="1400" dirty="0">
                <a:solidFill>
                  <a:prstClr val="black"/>
                </a:solidFill>
                <a:latin typeface="Alexandria"/>
              </a:rPr>
              <a:t>2 – يجب ان توضح المشكلة علاقة بين متغيرين أو اكثر، مع تحديد المجتمع الذي تشمله الدراسة.</a:t>
            </a:r>
          </a:p>
          <a:p>
            <a:pPr algn="justLow" rtl="1">
              <a:lnSpc>
                <a:spcPct val="150000"/>
              </a:lnSpc>
            </a:pPr>
            <a:r>
              <a:rPr lang="ar-EG" sz="1400" dirty="0">
                <a:solidFill>
                  <a:prstClr val="black"/>
                </a:solidFill>
                <a:latin typeface="Alexandria"/>
              </a:rPr>
              <a:t>3 – يجب ان تكون المتغيرات التي تحددها المشكلة متفقة مع المتغيرات التي تعالجها ادوات الدراسة في الجزء الخاص بالإجراءات، كما يجب ان يكون المجتمع كما حددته المشكلة متفقا مع عينة البحث أو الأفراد الذين تشملهم عينة الدراسة.</a:t>
            </a: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333001" y="1008811"/>
            <a:ext cx="6134138" cy="4840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0" y="1370733"/>
            <a:ext cx="6134139" cy="3539430"/>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 3– على الطالب ان يكثر في هذه المرحلة من مجالسة اساتذته والتواصل معهم، وفتح حوارات علمية معهم حول القضايا والمشكلات الملحة في مجال تخصصه، وان يستمع منهم إلى كل ما يطرحونه من افكار وأراء علمية، حيث من الممكن ان تقود تلك الحوارات إلى الخروج بأفكار بحثية مهمة.</a:t>
            </a:r>
          </a:p>
          <a:p>
            <a:pPr algn="justLow" rtl="1"/>
            <a:r>
              <a:rPr lang="ar-EG" sz="1400" dirty="0">
                <a:solidFill>
                  <a:prstClr val="black"/>
                </a:solidFill>
                <a:latin typeface="Alexandria" charset="0"/>
                <a:cs typeface="Alexandria" charset="0"/>
              </a:rPr>
              <a:t>4 – من المهم جدا للطالب ان يحضر مناقشات الرسائل العلمية في مجال تخصصه، وان يستمع إلى الملاحظات والأفكار العلمية التي تطرح اثناء المناقشة،  حيث من شأن كل ذلك ان يلفت انتباه الطالب إلى مشكلات بحثية مهمة.</a:t>
            </a:r>
          </a:p>
          <a:p>
            <a:pPr algn="justLow" rtl="1"/>
            <a:r>
              <a:rPr lang="ar-EG" sz="1400" dirty="0">
                <a:solidFill>
                  <a:prstClr val="black"/>
                </a:solidFill>
                <a:latin typeface="Alexandria" charset="0"/>
                <a:cs typeface="Alexandria" charset="0"/>
              </a:rPr>
              <a:t>5 – من المناسب ان يبدأ الطالب بالتفكير في تحسس ومحاولة اختيار مشكلة بحثية منذ مرحلة دراسة مواد دبلوم الدراسات العليا، حيث يكلف الطلاب من قبل اساتذتهم بإعداد ورقات بحثية معينة في موضوعات مختلفة، وعندئذ قد يقع في يد الطالب موضوع يستهويه ويرى انه من الممكن دراسته، وفي هذه الحالة من المهم ان يستشير الطالب اساتذته، وان يستمع إلى آرائهم في ما يتعلق بصلاحية الموضوع للدراسة من عدمه، وفي حال التوصل إلى اتفاق بخصوص صلاحيته للدراسة فإنه من الممكن ان يبدأ في تطويره بما يجعله في مستوى مشكلة قابلة للبحث من خلال رسالة ماجستير، أو اطروحة دكتوراه.</a:t>
            </a:r>
          </a:p>
          <a:p>
            <a:pPr algn="justLow" rtl="1"/>
            <a:r>
              <a:rPr lang="ar-EG" sz="1400" dirty="0">
                <a:solidFill>
                  <a:prstClr val="black"/>
                </a:solidFill>
                <a:latin typeface="Alexandria" charset="0"/>
                <a:cs typeface="Alexandria" charset="0"/>
              </a:rPr>
              <a:t>6 – من المفيد جدا ان يجلس الطالب في حلقات علمية مع زملائه الطلبة، في جلسات خارج قاعات الدرس، للتحاور والتداول وتبادل الآراء والأفكار العلمية، حول الموضوعات التي يرونها مناسبة للدراسة، وسيكون النقاش والحوار أكثر فائدة وجدوى في حال مشاركة الطلاب ممن اجتازوا هذه المرحلة، وبدأوا في إعداد رسائلهم، ان من شان هذه الحوارات العلمية ان تفتح الأذهان على قضايا ومشكلات علمية جديرة بالدراسة.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معايير صياغة المشكلة البحثية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5692422" y="4611400"/>
            <a:ext cx="5962338" cy="2314544"/>
          </a:xfrm>
          <a:prstGeom prst="rect">
            <a:avLst/>
          </a:prstGeom>
          <a:noFill/>
        </p:spPr>
        <p:txBody>
          <a:bodyPr wrap="square" rtlCol="1">
            <a:spAutoFit/>
          </a:bodyPr>
          <a:lstStyle/>
          <a:p>
            <a:pPr algn="justLow" rtl="1">
              <a:lnSpc>
                <a:spcPct val="150000"/>
              </a:lnSpc>
            </a:pPr>
            <a:r>
              <a:rPr lang="ar-EG" sz="1400" dirty="0">
                <a:latin typeface="Alexandria"/>
              </a:rPr>
              <a:t>على الطالب الا يقف عند موضوع معين ويحصر فيه نفسه، بل عليه ان يضع امامه خيارات لموضوعات متعددة، حتى إذا ما رفض أحد تلك الموضوعات يكون مستعدا لتقديم موضوع اخر، وعليه في هذه الحالة ان يتمتع بنفس طويل وسعة بال وصير ومثابرة، وان يتخلص من العناد، والا يتحسس او يتضايق أو يتبرم من عملية الرفض لما يقدمه من موضوعات ومقترحات، بل عليه ان ينصت جيدا للملاحظات التي يبديها الأساتذة، وان يدرك ان الهدف دائما هو دفع الطالب إلى اختيار موضوع ذا قيمة علمية، وان عملية الرفض لما يقدمه من مقترحات ليست موجهة لشخصه، وإنما للموضوعات التي يعتبرها البعض غير صالحة للدراسة لاعتبارات علمية محضة.</a:t>
            </a: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800493"/>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خاتمة المحاضرة</a:t>
            </a:r>
            <a:r>
              <a:rPr lang="ar-EG" dirty="0">
                <a:solidFill>
                  <a:srgbClr val="00AEEF"/>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هذه المحاضرة استعراض كيفية صياغة العنوان الجيد للبحوث والرسائل العلمية، والتعريف بمصادر تحديد واختيار العنوان، وتحديد العلاقة بين العنوان ومناهج البحث العلمي. ومساعدة الطلاب على كيفية كتابة مقدمة البحث، ومساعدتهم أيضا على كيفية الصياغة الجيدة لمشكلة البحث.</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5008" y="1666568"/>
            <a:ext cx="5818967" cy="1985159"/>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في ضوء دراستك لمشكلة البحث ، اعرض لمشكلة البحث بأحد البحوث العلمية، موضحا وفق أي الطرق تمت صياغتها،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2282" y="1596049"/>
            <a:ext cx="5859887" cy="410881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a:t>
            </a:r>
            <a:r>
              <a:rPr lang="ar-EG" sz="1200" dirty="0">
                <a:latin typeface="Alexandria" charset="0"/>
                <a:cs typeface="Alexandria" charset="0"/>
              </a:rPr>
              <a:t>لتائب، محمود حسين (2018).البحث العلمي- قواعده واجراءاته ومناهجه. القاهرة: المكتب العربي للمعارف، الطبعة الأولى.</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المحمودي، محمد سرحان علي. (2019). مناهج البحث العلمي. صنعاء: دار الكتب، الطبعة الثالثة.</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السيد احمد مصطفى، اعداد المقترحات الأولية لمشروعات البحوث: نموذج للتطبيق،. بنغازي، منشورات جامعة قاريونس، 1992 م، ص 28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شريف درويش اللبان، هشام عطية عبدالمقصود، مقدمة في مناهج البحث الإعلامي،. القاهرة، الدار العربية للنشر والتوزيع، 2008 م، ص 44</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عبدالباسط محمد حسن، اصول البحث الاجتماعي، ط 7، القاهرة، مكتبة وهبة، 1980 م،. ص 148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عبدالحميد، البحث العلمي في الدراسات الإعلامية، القاهرة، دار الكتاب، 2004 م،. </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بركات عبدالعزيز، مناهج البحث الإعلامي، القاهرة، دار الكتاب الحديث، 2012 م،</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منير حجاب، الأسس العلمية لكتابة الرسائل الجامعية، ط 3، القاهرة، دار الفجر،. 2000 م، ص 22</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غازي حسين، البحث العلمي، الرياض، مؤسسة شباب الجامعة، ص 179</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غازي زين الدين عوض الله، الخطاب الإعلامي مادته واشكاله، القاهرة، دار الكتب،. 2002 م، ص 124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dirty="0">
              <a:solidFill>
                <a:prstClr val="white"/>
              </a:solidFill>
            </a:endParaRPr>
          </a:p>
        </p:txBody>
      </p:sp>
      <p:sp>
        <p:nvSpPr>
          <p:cNvPr id="24" name="TextBox 23"/>
          <p:cNvSpPr txBox="1"/>
          <p:nvPr/>
        </p:nvSpPr>
        <p:spPr>
          <a:xfrm>
            <a:off x="1352282" y="1596049"/>
            <a:ext cx="5859887" cy="3924151"/>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زيدان عبدالباقي، قواعد البحث العلمي، القاهرة، مكتبة السعادة، 1972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السعيد السيد الشلبي، مقدمة في بحوث العمليات والتحليل الكمي، القاهرة، مركز التنمية. الصناعية، الجامعة العربية، 1974 .</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محمد انور محروس، مناهج البحث العلمي بين النظرية والتطبيق، الاسكندرية، المكتبة. المصرية، 2004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خليفة شحاته </a:t>
            </a:r>
            <a:r>
              <a:rPr lang="ar-EG" sz="1400" dirty="0" err="1">
                <a:latin typeface="Alexandria" charset="0"/>
                <a:cs typeface="Alexandria" charset="0"/>
              </a:rPr>
              <a:t>الباح</a:t>
            </a:r>
            <a:r>
              <a:rPr lang="ar-EG" sz="1400" dirty="0">
                <a:latin typeface="Alexandria" charset="0"/>
                <a:cs typeface="Alexandria" charset="0"/>
              </a:rPr>
              <a:t>، طرق البحث العلمي في التربية البدنية، بنغازي، جامعة قاريونس،. 1992.</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عبدالعزيز، مناهج البحث العلمي في العلوم التربوية والنفسية أساليبها وتقنياتها، بيروت، دار. النهضة العربية، البيضاء ليبيا، مكتبة الزهراء للنشر والتوزيع، 2010</a:t>
            </a:r>
          </a:p>
          <a:p>
            <a:pPr marL="285750" indent="-285750" algn="justLow" rtl="1">
              <a:lnSpc>
                <a:spcPct val="150000"/>
              </a:lnSpc>
              <a:buFont typeface="Wingdings" panose="05000000000000000000" pitchFamily="2" charset="2"/>
              <a:buChar char="§"/>
            </a:pPr>
            <a:endParaRPr lang="ar-EG" dirty="0">
              <a:solidFill>
                <a:srgbClr val="00AEEF"/>
              </a:solidFill>
              <a:latin typeface="Alexandria" charset="0"/>
              <a:cs typeface="Alexandria" charset="0"/>
            </a:endParaRP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9986772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0AAC699-5867-449D-A039-51656E2368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www.w3.org/XML/1998/namespace"/>
    <ds:schemaRef ds:uri="http://schemas.openxmlformats.org/package/2006/metadata/core-properties"/>
    <ds:schemaRef ds:uri="http://purl.org/dc/dcmitype/"/>
    <ds:schemaRef ds:uri="http://schemas.microsoft.com/office/2006/documentManagement/types"/>
    <ds:schemaRef ds:uri="aca13214-df29-4e3c-a050-857c0bf7bd8e"/>
    <ds:schemaRef ds:uri="http://purl.org/dc/terms/"/>
    <ds:schemaRef ds:uri="http://schemas.microsoft.com/office/infopath/2007/PartnerControls"/>
    <ds:schemaRef ds:uri="688354b5-287c-4cda-825e-1d7935aea40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11877</TotalTime>
  <Words>7730</Words>
  <Application>Microsoft Office PowerPoint</Application>
  <PresentationFormat>Widescreen</PresentationFormat>
  <Paragraphs>387</Paragraphs>
  <Slides>40</Slides>
  <Notes>16</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721</cp:revision>
  <dcterms:created xsi:type="dcterms:W3CDTF">2023-04-29T09:08:00Z</dcterms:created>
  <dcterms:modified xsi:type="dcterms:W3CDTF">2024-10-16T13:16:23Z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