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entation.xml" ContentType="application/vnd.openxmlformats-officedocument.presentationml.presentation.main+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1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34.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50"/>
  </p:notesMasterIdLst>
  <p:sldIdLst>
    <p:sldId id="480" r:id="rId3"/>
    <p:sldId id="303" r:id="rId4"/>
    <p:sldId id="313" r:id="rId5"/>
    <p:sldId id="975" r:id="rId6"/>
    <p:sldId id="976" r:id="rId7"/>
    <p:sldId id="980" r:id="rId8"/>
    <p:sldId id="983" r:id="rId9"/>
    <p:sldId id="982" r:id="rId10"/>
    <p:sldId id="991" r:id="rId11"/>
    <p:sldId id="981" r:id="rId12"/>
    <p:sldId id="979" r:id="rId13"/>
    <p:sldId id="978" r:id="rId14"/>
    <p:sldId id="977" r:id="rId15"/>
    <p:sldId id="985" r:id="rId16"/>
    <p:sldId id="989" r:id="rId17"/>
    <p:sldId id="988" r:id="rId18"/>
    <p:sldId id="984" r:id="rId19"/>
    <p:sldId id="987" r:id="rId20"/>
    <p:sldId id="986" r:id="rId21"/>
    <p:sldId id="990" r:id="rId22"/>
    <p:sldId id="992" r:id="rId23"/>
    <p:sldId id="1003" r:id="rId24"/>
    <p:sldId id="1002" r:id="rId25"/>
    <p:sldId id="1001" r:id="rId26"/>
    <p:sldId id="1000" r:id="rId27"/>
    <p:sldId id="999" r:id="rId28"/>
    <p:sldId id="998" r:id="rId29"/>
    <p:sldId id="997" r:id="rId30"/>
    <p:sldId id="993" r:id="rId31"/>
    <p:sldId id="996" r:id="rId32"/>
    <p:sldId id="995" r:id="rId33"/>
    <p:sldId id="994" r:id="rId34"/>
    <p:sldId id="1016" r:id="rId35"/>
    <p:sldId id="1017" r:id="rId36"/>
    <p:sldId id="1004" r:id="rId37"/>
    <p:sldId id="1018" r:id="rId38"/>
    <p:sldId id="1019" r:id="rId39"/>
    <p:sldId id="1020" r:id="rId40"/>
    <p:sldId id="1023" r:id="rId41"/>
    <p:sldId id="1022" r:id="rId42"/>
    <p:sldId id="1025" r:id="rId43"/>
    <p:sldId id="1024" r:id="rId44"/>
    <p:sldId id="1021" r:id="rId45"/>
    <p:sldId id="1028" r:id="rId46"/>
    <p:sldId id="1027" r:id="rId47"/>
    <p:sldId id="102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474F"/>
    <a:srgbClr val="FDE300"/>
    <a:srgbClr val="0065B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0" autoAdjust="0"/>
    <p:restoredTop sz="94604" autoAdjust="0"/>
  </p:normalViewPr>
  <p:slideViewPr>
    <p:cSldViewPr snapToGrid="0">
      <p:cViewPr varScale="1">
        <p:scale>
          <a:sx n="106" d="100"/>
          <a:sy n="106" d="100"/>
        </p:scale>
        <p:origin x="47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3.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D11EDF-787B-472D-A6C8-42601B225FA7}" type="datetimeFigureOut">
              <a:rPr lang="en-GB" smtClean="0"/>
              <a:t>22/06/2026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2C3BF1-ED60-4D10-BF29-E5162CB20AD3}" type="slidenum">
              <a:rPr lang="en-GB" smtClean="0"/>
              <a:t>‹#›</a:t>
            </a:fld>
            <a:endParaRPr lang="en-GB"/>
          </a:p>
        </p:txBody>
      </p:sp>
    </p:spTree>
    <p:extLst>
      <p:ext uri="{BB962C8B-B14F-4D97-AF65-F5344CB8AC3E}">
        <p14:creationId xmlns:p14="http://schemas.microsoft.com/office/powerpoint/2010/main" val="861029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267B64-085F-5A9F-25CA-691B311CD8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1B77CB-06D0-640F-264A-B371B0FDF1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39F7FB-C23D-6589-474E-3A256C3EEF9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0933BBD-47B8-F972-6701-3580449254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6167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79A78-193A-A570-8D01-528747BD90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FB96DE-8C32-D4E4-6413-3887DF7AFB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B65EED-6835-2912-F47C-76E1FC0002B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92F2263-613A-BA7B-DCA3-7B3881CFDA1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445349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3B4DF-0E08-D9CB-538E-4FE8CA436F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1AF1B5-201D-615E-6208-3577B37C52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073974-DDF9-7708-F41F-1107CBE0FAF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C48DBD9-93BD-552C-29A7-5A047CE7FE9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254214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29624-4E24-5E41-6799-0587879EA9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108B2C-D7E5-A8C2-1C84-C5474C5C25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BED5E1-637F-09DB-03EA-3067B34FDB7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1DD688E-28CE-278F-2A88-F5B89669CB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27089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A6B31-7008-0C87-600A-E3194B6C75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887A2E-D907-54DC-7DFD-8FE53AE037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72FD12-5771-0B79-1880-AF2C91D3F3F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805AE64-343F-4C09-A455-F41DEFBCCA0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8290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2F822-F646-97D2-7C93-8E7CD309E7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0F9B32-0234-F4EB-133F-4D2A6797A1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5745ED-A0A8-F44D-D770-122295F6B33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908D266-645A-AE90-0C63-18562622CF8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3160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C2457-B98A-62D2-91CA-F7F08F0AE9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F1006C-CAD3-EC99-586C-00905409AE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F868C1-2C3A-E8DD-FDFB-7F4BEA13CFE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93F370D-86B0-9221-7120-7B3BF2CA51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45369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F47FB0-9498-111A-6EC4-C800A97132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CF2074-1FE9-F8B1-57B7-6216E40B6C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E7E838-00CB-A9BD-7245-E949674EC76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0C3C921-38BC-CE9A-24E5-9ABD36CAE55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58529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426C37-B329-8AF6-32C0-DCC38FA4AC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77D2A3-FB13-7530-0ACB-47B595C922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3EBDA3-D53A-FD3D-E8C1-D6C16E631DF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DFC83F5-ABA7-AF4C-5315-1F3856B218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72733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24D71-003E-FCB3-A008-244C000421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D5A808-E524-6110-52BD-B9BD913FEE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8FAB2E-278B-68E1-BA05-66FDF31EDFD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E6BD43C-2C87-D7EC-0F3D-239403322E2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746681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05328-36FA-5BEC-CA09-9089D11683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E2154C-FB00-08CB-9C6D-41BB0CA41A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44F8DB-1574-3B19-5D32-25151A923C7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6207339-8F91-B145-3F57-DDD481175F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663470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6A608-72C6-46EA-C838-BDAA6615C0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06B98D-2C8C-F7ED-D9E1-752D29EF0A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FC7442-46C5-D850-EBAD-D958B9D915D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01A07BC-D5C6-6F5B-190A-573A9D1A26E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203008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CD4A71-CAA0-4DE8-4CB7-F59966F5C9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9F7DF5-F344-6111-DA33-18838F66AD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93616C-7258-14C9-418F-CAAA8167452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54206B3-CC5E-28F8-A431-253971D7C8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722806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33B6C-0870-B95B-FD7B-DBF3797191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884D9F-4AB6-1F15-6EF5-6EECB3B7D1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95248E-B0D4-7BA9-EDF5-B5E2C68D86C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2B99094-C347-6403-3D92-06AB3A6866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75768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F26AF-A215-26E9-539D-62F7D14EB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FCDC55-7FC3-E6DF-1E99-76BCAB382A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D792E2-C7D6-4475-E3D5-B12EABEDC93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AA788AC-8E0A-F279-5F8A-7308C8CD5D2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224116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28870-1482-5566-E2D1-3884222C1F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45F2AD-7CBB-918D-D232-C9C7CF0083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74F132-2C4B-B10E-FFF7-54FEB40B763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98E4DE1-5009-85DB-215D-2F7CB7993F5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682108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EB491-B21D-CD70-4AE5-BB4BA006F5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B1141F-563B-7A23-2570-EA9BA00B24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0237BE-9A74-0BE3-E8D8-0D151BEA444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0003BE6-7069-4355-2F79-B8AA5E14E6B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60791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BFB69-2922-6126-82F1-4B6EFC1429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BE2736-8ABF-779A-3FA1-A4A0A1356B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BD63C6-8872-8D57-037A-B44CA6AE10E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BCDA809-DC3E-E19A-F4E2-5FD8A79220B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755179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617A07-BB11-DCE3-9312-9DDC838F9D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6262B1-E4F9-CE5C-33DA-5B46A8A75B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38FF08-9432-DE8B-F4B3-3446000F508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B925491-E9A3-B3CA-2997-793F79CB305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27429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28F9F-BB38-3A42-B1AE-902F40F54D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1F2BAC-485F-8A40-65E5-FDC3712F09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1DDC8A-CEAC-4C4D-93FD-A999ECC1D84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8B22082-4471-8182-30EA-7D38C2D6FA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457643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53B71-52DD-8260-489A-A53A3ED6A9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33FF31-41F2-FCB0-6559-C1AE1EEEED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53F7A5-191A-1F5A-7018-0816B29B089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EA9176B-E6B0-6C4C-9CA0-A20D0DBA10E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308529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CA6C4D-DD3D-223B-020F-FB2D68A4F4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1707FA-DA90-CBB0-066D-DD5AD7514A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FB6538-71C4-35BD-B0EB-8C79C8BBF69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DD6D229-816E-E7B0-BF67-456884733C5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91403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7454E-9DA5-47E0-7DAE-9462BA389B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FCC095-F3E4-2753-4FF0-D48FBF5FE8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00B25A-4580-E965-2003-75F8A7612EC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993BE1D-4BB7-9DA9-C823-D44531D6A19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677046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81C04-FB2E-D593-1ED0-E06572CC00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3750AB-889B-8AF3-5144-124952DF23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5B5E0A-8201-7CB4-308D-C96F8E6D479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760C0A5-E5B5-937A-8252-E71DDDF3E6E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672540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80A817-0EAB-C99B-B575-DFC80E330C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4431C6-62DF-0C56-05FC-1CB843DB3D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343F0C-91A8-E4D8-94C8-AEDBF919DC9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9CF324E-F5B4-81E1-6835-8787463BA7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326594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5DBD31-D1B1-2E8F-324D-3A0DE7096A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4A71A1-DB59-A4AD-4EA7-26915A6CB3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36FFD1-1450-4A42-3CD3-2C4B378CFF7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EB498F0-55D7-A07B-808A-D8B175B92E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12468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2D12A-9DC5-3484-6A5C-D545EDF019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C3ECAE-4CB5-9A2E-9323-D2CCBEC686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5737EC-B9A1-6438-622A-57131C17E0B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DC4BCFF-74CE-F587-C2BC-482E0531E18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728311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86AE2-F804-CCC7-B1F6-3EDF5B6B0B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D0B828-ACD5-7F1C-FB66-FE83547325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FC9374-C114-CAC6-041F-A11AA147BDE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CC6A52E-940E-C909-229A-64CF0D6187C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295110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4906A-ECA4-2A0D-DCAD-524C3A26A4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64C521-3D2C-F8B8-BD61-F8ADE0E585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2B94A1-931D-A25C-D7E5-40B5147415C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4DBEFE6-2F73-EF91-4F14-60A6D55ADBB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581818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67745-9850-43B8-932D-51BE64CF20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C5F869-3455-8304-69A9-25F2302C1A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ABCA31-6C36-0C33-505F-059F838E4DF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84F7CAB-9F0C-95E1-1D10-446B7BBC4CD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409641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DC096-4687-6D80-8973-F318A10F3E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D40CD1-78CD-A587-3503-1BD71E9D18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E901FD-4CBC-CF1A-5785-B29338DCECE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7DC75A3-34E6-241C-15A5-4E62CD92AAC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367572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DED90-7CE8-902F-BAD8-403C9B815D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9939D9-8D0E-A5CD-C8B5-EBA5E5158C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3B075B-866A-7331-2A00-FDB9E50491C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2DB8F9A-D48D-BF12-341C-C70F2F26C21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171611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1B539-5A61-C861-945E-94FF4C2031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507A7A-A439-A1A6-0702-F88A04B293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E08A75-22AF-9751-A5CC-BF4C57BD144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45EA088-2FA0-C731-B295-C85E89DDB6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84200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F4DC8-6B6C-BA2D-DB9A-91938A2A9F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F6195A-8044-32A2-F076-45A800D888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F2CB91-43CE-649F-A948-DF6A40C5A2C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7CA11CE-2169-0241-D374-C5AB6B5E38E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5677084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3F958-EF1D-0774-3B71-2CE594DA61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33456-488B-133C-AC3A-C2E7047354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EC23F0-458E-F20E-428C-10B660E9538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E3B4348-89AB-681B-FD90-F6D81C2FB4D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502025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0C455-079D-B2D4-4CE8-2D8AE88649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A19D39-40F8-91AB-0026-686D587FD4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6D4615-B5FA-B3BE-0DC0-A6389E7852D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D13CC69-D72F-7E05-17B9-7217B563DF1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9249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BFCCA-5B8B-5E2C-49CA-973838DBE0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F4354B-C631-FE41-CA52-CC578F22E7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921C01-9ABD-1D58-9B30-2B785E88647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ED406F6-6C1E-A063-2D85-F66EBABD392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872715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7EF57-A79A-062F-4A5A-666A68D836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879396-080D-5526-6366-484F6D2FDE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E4D447-E219-6D61-DF00-C48D1B1E8FB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878AFAC-C439-CE52-3E23-94AD8A57ED8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5223570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3F51B4-BE3B-A823-CAB8-28275F8AB0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D67206-D1C3-82C7-FE1A-1277BB1226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FBB8D8-8748-DA7B-F74C-638110DEA30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646472D-50EA-65D4-3025-EE3F4C6AA80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786257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ED1E63-3E40-B154-30A0-7841FF3C07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E33475-60B0-337C-ACD4-9637FD1633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E7818D-4A29-4673-6C38-DC058EF00FB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E673039-D649-5B7F-3B34-13555BFE34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812986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35F6C-F328-960B-CA96-BE84CDCD01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DF1EAA-C9F2-0E4A-7687-44955E2D7A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6D7170-0722-312E-56C9-98D6D6EEF31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2E9BADE-1918-F6CA-BF9D-8D2875C7072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5865077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57E24B-3E4B-E78F-9F3A-91A7F2C412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F54E6D-83E5-CD0A-5DF0-EE4CD5289F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FD5674-BE61-E6E9-34C5-8D26ABBC618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2188B81-20EE-F114-7473-C64B27CAAD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71555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0F313-211E-5305-770C-F3FA454C739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907B00-2C59-DFD0-0E40-A3BE4BFFE3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E434527-1502-6387-F5EE-80303461B576}"/>
              </a:ext>
            </a:extLst>
          </p:cNvPr>
          <p:cNvSpPr>
            <a:spLocks noGrp="1"/>
          </p:cNvSpPr>
          <p:nvPr>
            <p:ph type="dt" sz="half" idx="10"/>
          </p:nvPr>
        </p:nvSpPr>
        <p:spPr/>
        <p:txBody>
          <a:bodyPr/>
          <a:lstStyle/>
          <a:p>
            <a:fld id="{12DE913A-AD9C-4BC6-8A3F-BCF96A92E80F}" type="datetimeFigureOut">
              <a:rPr lang="en-GB" smtClean="0"/>
              <a:t>22/06/2026</a:t>
            </a:fld>
            <a:endParaRPr lang="en-GB"/>
          </a:p>
        </p:txBody>
      </p:sp>
      <p:sp>
        <p:nvSpPr>
          <p:cNvPr id="5" name="Footer Placeholder 4">
            <a:extLst>
              <a:ext uri="{FF2B5EF4-FFF2-40B4-BE49-F238E27FC236}">
                <a16:creationId xmlns:a16="http://schemas.microsoft.com/office/drawing/2014/main" id="{57A10B1C-F7F0-EE5D-0810-AF9F3C8711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7FFAA3-1941-255F-DAAC-CB2FB246F9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835683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DF06C-2633-2651-8C82-CAACAB5999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6D95FB-1C71-5986-6605-7E3A20F380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70D073-5B63-D27E-EDE6-0C96E3F84EFF}"/>
              </a:ext>
            </a:extLst>
          </p:cNvPr>
          <p:cNvSpPr>
            <a:spLocks noGrp="1"/>
          </p:cNvSpPr>
          <p:nvPr>
            <p:ph type="dt" sz="half" idx="10"/>
          </p:nvPr>
        </p:nvSpPr>
        <p:spPr/>
        <p:txBody>
          <a:bodyPr/>
          <a:lstStyle/>
          <a:p>
            <a:fld id="{12DE913A-AD9C-4BC6-8A3F-BCF96A92E80F}" type="datetimeFigureOut">
              <a:rPr lang="en-GB" smtClean="0"/>
              <a:t>22/06/2026</a:t>
            </a:fld>
            <a:endParaRPr lang="en-GB"/>
          </a:p>
        </p:txBody>
      </p:sp>
      <p:sp>
        <p:nvSpPr>
          <p:cNvPr id="5" name="Footer Placeholder 4">
            <a:extLst>
              <a:ext uri="{FF2B5EF4-FFF2-40B4-BE49-F238E27FC236}">
                <a16:creationId xmlns:a16="http://schemas.microsoft.com/office/drawing/2014/main" id="{3AA2333B-B745-2FE7-520D-5CC3A8E743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FE154B-2853-2D88-B761-12D236A4372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00100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BB285-A8EA-0F9E-ECD0-349B64C917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B78FBA-863E-954A-A901-ED5C7B4CC8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0E6820-5D2E-CB93-7C60-76FFEB677B8B}"/>
              </a:ext>
            </a:extLst>
          </p:cNvPr>
          <p:cNvSpPr>
            <a:spLocks noGrp="1"/>
          </p:cNvSpPr>
          <p:nvPr>
            <p:ph type="dt" sz="half" idx="10"/>
          </p:nvPr>
        </p:nvSpPr>
        <p:spPr/>
        <p:txBody>
          <a:bodyPr/>
          <a:lstStyle/>
          <a:p>
            <a:fld id="{12DE913A-AD9C-4BC6-8A3F-BCF96A92E80F}" type="datetimeFigureOut">
              <a:rPr lang="en-GB" smtClean="0"/>
              <a:t>22/06/2026</a:t>
            </a:fld>
            <a:endParaRPr lang="en-GB"/>
          </a:p>
        </p:txBody>
      </p:sp>
      <p:sp>
        <p:nvSpPr>
          <p:cNvPr id="5" name="Footer Placeholder 4">
            <a:extLst>
              <a:ext uri="{FF2B5EF4-FFF2-40B4-BE49-F238E27FC236}">
                <a16:creationId xmlns:a16="http://schemas.microsoft.com/office/drawing/2014/main" id="{B8BCD184-04A8-6110-A33F-64A41CD95B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900C9D-2E18-5C5E-4437-254533437071}"/>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579661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F3A33-5623-E4D1-914C-C07D6A41B2F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FA3CE8-9D72-C853-9A93-DE7D16DAE1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1C8CF2E-7B2F-C762-980E-749EF14A59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86EFEAA-CD5F-2139-40EA-A31E543454D1}"/>
              </a:ext>
            </a:extLst>
          </p:cNvPr>
          <p:cNvSpPr>
            <a:spLocks noGrp="1"/>
          </p:cNvSpPr>
          <p:nvPr>
            <p:ph type="dt" sz="half" idx="10"/>
          </p:nvPr>
        </p:nvSpPr>
        <p:spPr/>
        <p:txBody>
          <a:bodyPr/>
          <a:lstStyle/>
          <a:p>
            <a:fld id="{12DE913A-AD9C-4BC6-8A3F-BCF96A92E80F}" type="datetimeFigureOut">
              <a:rPr lang="en-GB" smtClean="0"/>
              <a:t>22/06/2026</a:t>
            </a:fld>
            <a:endParaRPr lang="en-GB"/>
          </a:p>
        </p:txBody>
      </p:sp>
      <p:sp>
        <p:nvSpPr>
          <p:cNvPr id="6" name="Footer Placeholder 5">
            <a:extLst>
              <a:ext uri="{FF2B5EF4-FFF2-40B4-BE49-F238E27FC236}">
                <a16:creationId xmlns:a16="http://schemas.microsoft.com/office/drawing/2014/main" id="{BCEED94C-5D59-FF76-5549-5EFDF1DFE5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A96ECF-8A87-B83F-2DB6-5C23832C42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51034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84C96-79BC-7D8F-D427-FCAB04566F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F01B7D-1D5F-12DC-A597-153ADDB0A8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9BD84B-5256-9362-5BD5-8CBC73E7C5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10E53B-1C32-0798-C35E-A2F510005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53CD99-F666-D491-9689-0ED02B679D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E115039-82A4-83A3-12D2-3426DDF68C0B}"/>
              </a:ext>
            </a:extLst>
          </p:cNvPr>
          <p:cNvSpPr>
            <a:spLocks noGrp="1"/>
          </p:cNvSpPr>
          <p:nvPr>
            <p:ph type="dt" sz="half" idx="10"/>
          </p:nvPr>
        </p:nvSpPr>
        <p:spPr/>
        <p:txBody>
          <a:bodyPr/>
          <a:lstStyle/>
          <a:p>
            <a:fld id="{12DE913A-AD9C-4BC6-8A3F-BCF96A92E80F}" type="datetimeFigureOut">
              <a:rPr lang="en-GB" smtClean="0"/>
              <a:t>22/06/2026</a:t>
            </a:fld>
            <a:endParaRPr lang="en-GB"/>
          </a:p>
        </p:txBody>
      </p:sp>
      <p:sp>
        <p:nvSpPr>
          <p:cNvPr id="8" name="Footer Placeholder 7">
            <a:extLst>
              <a:ext uri="{FF2B5EF4-FFF2-40B4-BE49-F238E27FC236}">
                <a16:creationId xmlns:a16="http://schemas.microsoft.com/office/drawing/2014/main" id="{99CC7C13-51D5-D45F-E85B-B29C74485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130C0A9-F540-0E18-F18E-2A4535A6545D}"/>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198412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8671B-ED70-454C-7203-5BE83180048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4D225E-A0F2-4CFB-43EA-D0CB06ADE851}"/>
              </a:ext>
            </a:extLst>
          </p:cNvPr>
          <p:cNvSpPr>
            <a:spLocks noGrp="1"/>
          </p:cNvSpPr>
          <p:nvPr>
            <p:ph type="dt" sz="half" idx="10"/>
          </p:nvPr>
        </p:nvSpPr>
        <p:spPr/>
        <p:txBody>
          <a:bodyPr/>
          <a:lstStyle/>
          <a:p>
            <a:fld id="{12DE913A-AD9C-4BC6-8A3F-BCF96A92E80F}" type="datetimeFigureOut">
              <a:rPr lang="en-GB" smtClean="0"/>
              <a:t>22/06/2026</a:t>
            </a:fld>
            <a:endParaRPr lang="en-GB"/>
          </a:p>
        </p:txBody>
      </p:sp>
      <p:sp>
        <p:nvSpPr>
          <p:cNvPr id="4" name="Footer Placeholder 3">
            <a:extLst>
              <a:ext uri="{FF2B5EF4-FFF2-40B4-BE49-F238E27FC236}">
                <a16:creationId xmlns:a16="http://schemas.microsoft.com/office/drawing/2014/main" id="{EAD49351-E8EC-4220-9BEC-EBFA306541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457711-FCB6-D689-9670-50E9D92377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267621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11D7B2-0768-961F-F080-FFCDAFA5940C}"/>
              </a:ext>
            </a:extLst>
          </p:cNvPr>
          <p:cNvSpPr>
            <a:spLocks noGrp="1"/>
          </p:cNvSpPr>
          <p:nvPr>
            <p:ph type="dt" sz="half" idx="10"/>
          </p:nvPr>
        </p:nvSpPr>
        <p:spPr/>
        <p:txBody>
          <a:bodyPr/>
          <a:lstStyle/>
          <a:p>
            <a:fld id="{12DE913A-AD9C-4BC6-8A3F-BCF96A92E80F}" type="datetimeFigureOut">
              <a:rPr lang="en-GB" smtClean="0"/>
              <a:t>22/06/2026</a:t>
            </a:fld>
            <a:endParaRPr lang="en-GB"/>
          </a:p>
        </p:txBody>
      </p:sp>
      <p:sp>
        <p:nvSpPr>
          <p:cNvPr id="3" name="Footer Placeholder 2">
            <a:extLst>
              <a:ext uri="{FF2B5EF4-FFF2-40B4-BE49-F238E27FC236}">
                <a16:creationId xmlns:a16="http://schemas.microsoft.com/office/drawing/2014/main" id="{13D81EFE-DD9F-3169-A374-438BB7A6815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916F96-6890-0EC8-A889-2D89A67150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896409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2F2A7-4DE8-EAEC-DB54-732B20E042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C86A95-4C86-76D2-B2CC-56FD0BBB10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6C2F10-D215-1507-7459-FC864F3A5F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F45E67-59F3-6511-24AF-42A85253E700}"/>
              </a:ext>
            </a:extLst>
          </p:cNvPr>
          <p:cNvSpPr>
            <a:spLocks noGrp="1"/>
          </p:cNvSpPr>
          <p:nvPr>
            <p:ph type="dt" sz="half" idx="10"/>
          </p:nvPr>
        </p:nvSpPr>
        <p:spPr/>
        <p:txBody>
          <a:bodyPr/>
          <a:lstStyle/>
          <a:p>
            <a:fld id="{12DE913A-AD9C-4BC6-8A3F-BCF96A92E80F}" type="datetimeFigureOut">
              <a:rPr lang="en-GB" smtClean="0"/>
              <a:t>22/06/2026</a:t>
            </a:fld>
            <a:endParaRPr lang="en-GB"/>
          </a:p>
        </p:txBody>
      </p:sp>
      <p:sp>
        <p:nvSpPr>
          <p:cNvPr id="6" name="Footer Placeholder 5">
            <a:extLst>
              <a:ext uri="{FF2B5EF4-FFF2-40B4-BE49-F238E27FC236}">
                <a16:creationId xmlns:a16="http://schemas.microsoft.com/office/drawing/2014/main" id="{A0BDB2CF-C063-AE11-0119-6A7C9DFDB8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B1BB05-9246-96FC-AE14-0E0AB0EE55C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958629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90BFD-D39D-0645-BAB6-DB6631D166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69A9FF-8F89-C2BD-02C3-40654B15CB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48E0A51-A3FC-352D-2B82-CF9104DD1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4077A2-F5FC-F79D-A291-8BA7CB6E8E66}"/>
              </a:ext>
            </a:extLst>
          </p:cNvPr>
          <p:cNvSpPr>
            <a:spLocks noGrp="1"/>
          </p:cNvSpPr>
          <p:nvPr>
            <p:ph type="dt" sz="half" idx="10"/>
          </p:nvPr>
        </p:nvSpPr>
        <p:spPr/>
        <p:txBody>
          <a:bodyPr/>
          <a:lstStyle/>
          <a:p>
            <a:fld id="{12DE913A-AD9C-4BC6-8A3F-BCF96A92E80F}" type="datetimeFigureOut">
              <a:rPr lang="en-GB" smtClean="0"/>
              <a:t>22/06/2026</a:t>
            </a:fld>
            <a:endParaRPr lang="en-GB"/>
          </a:p>
        </p:txBody>
      </p:sp>
      <p:sp>
        <p:nvSpPr>
          <p:cNvPr id="6" name="Footer Placeholder 5">
            <a:extLst>
              <a:ext uri="{FF2B5EF4-FFF2-40B4-BE49-F238E27FC236}">
                <a16:creationId xmlns:a16="http://schemas.microsoft.com/office/drawing/2014/main" id="{19ED1547-4027-56B7-4B40-85C9972721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F46F7B-982E-2EC3-CA39-BBC48984DBB2}"/>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727800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2ECD8-A26F-BED6-4675-763956A8C4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C81875-06B3-FC51-576B-2A5A497D5A1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79B28D-688C-3826-CCFC-34D1033D28C4}"/>
              </a:ext>
            </a:extLst>
          </p:cNvPr>
          <p:cNvSpPr>
            <a:spLocks noGrp="1"/>
          </p:cNvSpPr>
          <p:nvPr>
            <p:ph type="dt" sz="half" idx="10"/>
          </p:nvPr>
        </p:nvSpPr>
        <p:spPr/>
        <p:txBody>
          <a:bodyPr/>
          <a:lstStyle/>
          <a:p>
            <a:fld id="{12DE913A-AD9C-4BC6-8A3F-BCF96A92E80F}" type="datetimeFigureOut">
              <a:rPr lang="en-GB" smtClean="0"/>
              <a:t>22/06/2026</a:t>
            </a:fld>
            <a:endParaRPr lang="en-GB"/>
          </a:p>
        </p:txBody>
      </p:sp>
      <p:sp>
        <p:nvSpPr>
          <p:cNvPr id="5" name="Footer Placeholder 4">
            <a:extLst>
              <a:ext uri="{FF2B5EF4-FFF2-40B4-BE49-F238E27FC236}">
                <a16:creationId xmlns:a16="http://schemas.microsoft.com/office/drawing/2014/main" id="{934795AB-2888-99EF-3D64-36900E5203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43B660-5037-DB8F-22A7-5D83824693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113212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892923-9A3E-7733-689A-958582A306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942AA82-4281-E908-C4CE-A2C3D2A4AA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B72EF7-CF72-271B-1405-C35B40AF0C6E}"/>
              </a:ext>
            </a:extLst>
          </p:cNvPr>
          <p:cNvSpPr>
            <a:spLocks noGrp="1"/>
          </p:cNvSpPr>
          <p:nvPr>
            <p:ph type="dt" sz="half" idx="10"/>
          </p:nvPr>
        </p:nvSpPr>
        <p:spPr/>
        <p:txBody>
          <a:bodyPr/>
          <a:lstStyle/>
          <a:p>
            <a:fld id="{12DE913A-AD9C-4BC6-8A3F-BCF96A92E80F}" type="datetimeFigureOut">
              <a:rPr lang="en-GB" smtClean="0"/>
              <a:t>22/06/2026</a:t>
            </a:fld>
            <a:endParaRPr lang="en-GB"/>
          </a:p>
        </p:txBody>
      </p:sp>
      <p:sp>
        <p:nvSpPr>
          <p:cNvPr id="5" name="Footer Placeholder 4">
            <a:extLst>
              <a:ext uri="{FF2B5EF4-FFF2-40B4-BE49-F238E27FC236}">
                <a16:creationId xmlns:a16="http://schemas.microsoft.com/office/drawing/2014/main" id="{9109C79B-7429-C216-D4FB-94FB84453A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5539AB-02F2-77B3-5812-75623E8262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0376725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76541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88054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09692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3274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54266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1123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13574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66574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23294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45407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6665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21930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594978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599296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57455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91997466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0868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5325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908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08451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12848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8783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F9B0D9-8CD7-E5B2-6566-913155589C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456A85-BF39-4C84-C87F-53ACBD4258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5661D3-4B39-8933-D889-9F063AF0B4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DE913A-AD9C-4BC6-8A3F-BCF96A92E80F}" type="datetimeFigureOut">
              <a:rPr lang="en-GB" smtClean="0"/>
              <a:t>22/06/2026</a:t>
            </a:fld>
            <a:endParaRPr lang="en-GB"/>
          </a:p>
        </p:txBody>
      </p:sp>
      <p:sp>
        <p:nvSpPr>
          <p:cNvPr id="5" name="Footer Placeholder 4">
            <a:extLst>
              <a:ext uri="{FF2B5EF4-FFF2-40B4-BE49-F238E27FC236}">
                <a16:creationId xmlns:a16="http://schemas.microsoft.com/office/drawing/2014/main" id="{5C0AE640-EADA-BEFC-7384-C43C4708F5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A612AC-E84F-4BD5-6EDF-28257E03DF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DE61E5-5DDE-4CAB-9FA3-E2B572E3D55D}" type="slidenum">
              <a:rPr lang="en-GB" smtClean="0"/>
              <a:t>‹#›</a:t>
            </a:fld>
            <a:endParaRPr lang="en-GB"/>
          </a:p>
        </p:txBody>
      </p:sp>
    </p:spTree>
    <p:extLst>
      <p:ext uri="{BB962C8B-B14F-4D97-AF65-F5344CB8AC3E}">
        <p14:creationId xmlns:p14="http://schemas.microsoft.com/office/powerpoint/2010/main" val="1549659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4"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02539041"/>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30.xml"/><Relationship Id="rId5" Type="http://schemas.openxmlformats.org/officeDocument/2006/relationships/image" Target="../media/image11.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30.xml"/><Relationship Id="rId4" Type="http://schemas.openxmlformats.org/officeDocument/2006/relationships/image" Target="../media/image12.gi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0.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0.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30.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30.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30.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30.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30.xml"/><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30.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30.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30.xml"/><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1.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2.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30.xml"/><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4.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6.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30.xml"/><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8.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9.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0.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30.xml"/><Relationship Id="rId4" Type="http://schemas.openxmlformats.org/officeDocument/2006/relationships/image" Target="../media/image36.jpeg"/></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2.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30.xml"/><Relationship Id="rId5" Type="http://schemas.openxmlformats.org/officeDocument/2006/relationships/image" Target="../media/image39.jpeg"/><Relationship Id="rId4" Type="http://schemas.openxmlformats.org/officeDocument/2006/relationships/image" Target="../media/image38.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30.xml"/><Relationship Id="rId4" Type="http://schemas.openxmlformats.org/officeDocument/2006/relationships/image" Target="../media/image40.jpeg"/></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6.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30.xml"/><Relationship Id="rId4" Type="http://schemas.openxmlformats.org/officeDocument/2006/relationships/image" Target="../media/image42.jpe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30.xml"/><Relationship Id="rId4" Type="http://schemas.openxmlformats.org/officeDocument/2006/relationships/image" Target="../media/image43.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30.xml"/><Relationship Id="rId4" Type="http://schemas.openxmlformats.org/officeDocument/2006/relationships/image" Target="../media/image44.jpeg"/></Relationships>
</file>

<file path=ppt/slides/_rels/slide4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0.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30.xml"/><Relationship Id="rId4" Type="http://schemas.openxmlformats.org/officeDocument/2006/relationships/image" Target="../media/image46.jpe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30.xml"/><Relationship Id="rId4" Type="http://schemas.openxmlformats.org/officeDocument/2006/relationships/image" Target="../media/image47.jpe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30.xml"/><Relationship Id="rId4" Type="http://schemas.openxmlformats.org/officeDocument/2006/relationships/image" Target="../media/image48.jpe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30.xml"/><Relationship Id="rId4" Type="http://schemas.openxmlformats.org/officeDocument/2006/relationships/image" Target="../media/image49.jpeg"/></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30.xml"/><Relationship Id="rId4" Type="http://schemas.openxmlformats.org/officeDocument/2006/relationships/image" Target="../media/image50.jpeg"/></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30.xml"/><Relationship Id="rId4" Type="http://schemas.openxmlformats.org/officeDocument/2006/relationships/image" Target="../media/image51.jpeg"/></Relationships>
</file>

<file path=ppt/slides/_rels/slide47.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2.jpeg"/><Relationship Id="rId1" Type="http://schemas.openxmlformats.org/officeDocument/2006/relationships/slideLayout" Target="../slideLayouts/slideLayout12.xml"/><Relationship Id="rId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8" y="3265743"/>
            <a:ext cx="5216525" cy="398780"/>
          </a:xfrm>
          <a:prstGeom prst="rect">
            <a:avLst/>
          </a:prstGeom>
          <a:noFill/>
        </p:spPr>
        <p:txBody>
          <a:bodyPr wrap="square" rtlCol="0">
            <a:spAutoFit/>
          </a:bodyPr>
          <a:lstStyle/>
          <a:p>
            <a:r>
              <a:rPr lang="ar-SA" sz="2000" dirty="0">
                <a:latin typeface="Alexandria" charset="0"/>
                <a:cs typeface="Alexandria" charset="0"/>
              </a:rPr>
              <a:t>د. سارا الودعاني</a:t>
            </a:r>
            <a:endParaRPr lang="en-US" sz="2000" dirty="0">
              <a:latin typeface="Alexandria" charset="0"/>
              <a:cs typeface="Alexandria" charset="0"/>
            </a:endParaRPr>
          </a:p>
        </p:txBody>
      </p:sp>
      <p:sp>
        <p:nvSpPr>
          <p:cNvPr id="31" name="TextBox 30"/>
          <p:cNvSpPr txBox="1"/>
          <p:nvPr/>
        </p:nvSpPr>
        <p:spPr>
          <a:xfrm>
            <a:off x="673668" y="2424037"/>
            <a:ext cx="4626119" cy="769441"/>
          </a:xfrm>
          <a:prstGeom prst="rect">
            <a:avLst/>
          </a:prstGeom>
          <a:noFill/>
        </p:spPr>
        <p:txBody>
          <a:bodyPr wrap="square" rtlCol="0">
            <a:spAutoFit/>
          </a:bodyPr>
          <a:lstStyle/>
          <a:p>
            <a:r>
              <a:rPr lang="ar-SA" sz="4400" b="1" dirty="0">
                <a:solidFill>
                  <a:srgbClr val="00B0F0"/>
                </a:solidFill>
                <a:latin typeface="Alexandria" charset="0"/>
                <a:cs typeface="Alexandria" charset="0"/>
              </a:rPr>
              <a:t>مبادئ التسويق</a:t>
            </a:r>
          </a:p>
        </p:txBody>
      </p:sp>
      <p:sp>
        <p:nvSpPr>
          <p:cNvPr id="34" name="Rectangle: Rounded Corners 33"/>
          <p:cNvSpPr/>
          <p:nvPr/>
        </p:nvSpPr>
        <p:spPr>
          <a:xfrm>
            <a:off x="402196" y="479665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04</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1E0280F2-244B-0137-E707-153B34CD1F1A}"/>
              </a:ext>
            </a:extLst>
          </p:cNvPr>
          <p:cNvSpPr txBox="1"/>
          <p:nvPr/>
        </p:nvSpPr>
        <p:spPr>
          <a:xfrm>
            <a:off x="673668" y="3695241"/>
            <a:ext cx="7189236" cy="369332"/>
          </a:xfrm>
          <a:prstGeom prst="rect">
            <a:avLst/>
          </a:prstGeom>
          <a:noFill/>
        </p:spPr>
        <p:txBody>
          <a:bodyPr wrap="square">
            <a:spAutoFit/>
          </a:bodyPr>
          <a:lstStyle/>
          <a:p>
            <a:r>
              <a:rPr lang="en-US" dirty="0"/>
              <a:t>MGM204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110273" y="-58058"/>
            <a:ext cx="8048065" cy="4926423"/>
          </a:xfrm>
        </p:spPr>
      </p:pic>
      <p:sp>
        <p:nvSpPr>
          <p:cNvPr id="9" name="TextBox 8"/>
          <p:cNvSpPr txBox="1"/>
          <p:nvPr/>
        </p:nvSpPr>
        <p:spPr>
          <a:xfrm>
            <a:off x="670669" y="2801712"/>
            <a:ext cx="3041217" cy="769441"/>
          </a:xfrm>
          <a:prstGeom prst="rect">
            <a:avLst/>
          </a:prstGeom>
          <a:noFill/>
        </p:spPr>
        <p:txBody>
          <a:bodyPr wrap="none" rtlCol="0">
            <a:spAutoFit/>
          </a:bodyPr>
          <a:lstStyle/>
          <a:p>
            <a:r>
              <a:rPr lang="ar-SA" sz="4400" b="1" dirty="0">
                <a:solidFill>
                  <a:srgbClr val="00B0F0"/>
                </a:solidFill>
                <a:latin typeface="Alexandria" charset="0"/>
                <a:cs typeface="Alexandria" charset="0"/>
              </a:rPr>
              <a:t>مبادئ التسويق</a:t>
            </a:r>
          </a:p>
        </p:txBody>
      </p:sp>
      <p:sp>
        <p:nvSpPr>
          <p:cNvPr id="10" name="Rectangle: Rounded Corners 9"/>
          <p:cNvSpPr/>
          <p:nvPr/>
        </p:nvSpPr>
        <p:spPr>
          <a:xfrm>
            <a:off x="33663" y="3599113"/>
            <a:ext cx="5316936" cy="87809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tx1"/>
                </a:solidFill>
                <a:latin typeface="Alexandria" charset="0"/>
                <a:cs typeface="Alexandria" charset="0"/>
              </a:rPr>
              <a:t>الفصل الرابعة: سلوك المستهلك  وعملية اتخاذ القرار الشرائي </a:t>
            </a:r>
            <a:endParaRPr lang="en-US" sz="2400" b="1" dirty="0">
              <a:solidFill>
                <a:schemeClr val="tx1"/>
              </a:solidFill>
              <a:latin typeface="Alexandria" charset="0"/>
              <a:cs typeface="Alexandria" charset="0"/>
            </a:endParaRPr>
          </a:p>
        </p:txBody>
      </p:sp>
      <p:sp>
        <p:nvSpPr>
          <p:cNvPr id="11" name="TextBox 10"/>
          <p:cNvSpPr txBox="1"/>
          <p:nvPr/>
        </p:nvSpPr>
        <p:spPr>
          <a:xfrm>
            <a:off x="1710762" y="4667300"/>
            <a:ext cx="1175322" cy="400110"/>
          </a:xfrm>
          <a:prstGeom prst="rect">
            <a:avLst/>
          </a:prstGeom>
          <a:noFill/>
        </p:spPr>
        <p:txBody>
          <a:bodyPr wrap="none" rtlCol="0">
            <a:spAutoFit/>
          </a:bodyPr>
          <a:lstStyle/>
          <a:p>
            <a:r>
              <a:rPr lang="en-US" sz="2000" dirty="0">
                <a:latin typeface="Alexandria" charset="0"/>
                <a:cs typeface="Alexandria" charset="0"/>
              </a:rPr>
              <a:t>MGM204</a:t>
            </a:r>
          </a:p>
        </p:txBody>
      </p:sp>
      <p:sp>
        <p:nvSpPr>
          <p:cNvPr id="12" name="TextBox 11"/>
          <p:cNvSpPr txBox="1"/>
          <p:nvPr/>
        </p:nvSpPr>
        <p:spPr>
          <a:xfrm>
            <a:off x="1268654" y="6196628"/>
            <a:ext cx="4886463" cy="521970"/>
          </a:xfrm>
          <a:prstGeom prst="rect">
            <a:avLst/>
          </a:prstGeom>
          <a:noFill/>
        </p:spPr>
        <p:txBody>
          <a:bodyPr wrap="square" rtlCol="0">
            <a:spAutoFit/>
          </a:bodyPr>
          <a:lstStyle/>
          <a:p>
            <a:r>
              <a:rPr lang="ar-SA" sz="2800" b="1" dirty="0">
                <a:solidFill>
                  <a:srgbClr val="00B0F0"/>
                </a:solidFill>
                <a:latin typeface="Alexandria" charset="0"/>
                <a:cs typeface="Alexandria" charset="0"/>
              </a:rPr>
              <a:t>د. سارا الودعاني</a:t>
            </a:r>
            <a:endParaRPr lang="en-US" sz="2800" b="1" dirty="0">
              <a:solidFill>
                <a:srgbClr val="00B0F0"/>
              </a:solidFill>
              <a:latin typeface="Alexandria" charset="0"/>
              <a:cs typeface="Alexandria" charset="0"/>
            </a:endParaRPr>
          </a:p>
        </p:txBody>
      </p:sp>
      <p:pic>
        <p:nvPicPr>
          <p:cNvPr id="7" name="Picture 6">
            <a:extLst>
              <a:ext uri="{FF2B5EF4-FFF2-40B4-BE49-F238E27FC236}">
                <a16:creationId xmlns:a16="http://schemas.microsoft.com/office/drawing/2014/main" id="{AFF851C8-F351-B20A-390D-08FD64C69326}"/>
              </a:ext>
            </a:extLst>
          </p:cNvPr>
          <p:cNvPicPr>
            <a:picLocks noChangeAspect="1"/>
          </p:cNvPicPr>
          <p:nvPr/>
        </p:nvPicPr>
        <p:blipFill>
          <a:blip r:embed="rId5"/>
          <a:stretch>
            <a:fillRect/>
          </a:stretch>
        </p:blipFill>
        <p:spPr>
          <a:xfrm>
            <a:off x="240933" y="-58058"/>
            <a:ext cx="2956816" cy="138391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51548" y="1238863"/>
            <a:ext cx="4526385" cy="454743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46025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209722" y="1376678"/>
            <a:ext cx="3630730" cy="523220"/>
          </a:xfrm>
          <a:prstGeom prst="rect">
            <a:avLst/>
          </a:prstGeom>
          <a:noFill/>
        </p:spPr>
        <p:txBody>
          <a:bodyPr wrap="square" rtlCol="0">
            <a:spAutoFit/>
          </a:bodyPr>
          <a:lstStyle/>
          <a:p>
            <a:r>
              <a:rPr lang="ar-SA" sz="2800" b="1" dirty="0">
                <a:latin typeface="Alexandria" charset="0"/>
                <a:cs typeface="Alexandria" charset="0"/>
              </a:rPr>
              <a:t>محاور المحاضرة الرابعة:</a:t>
            </a:r>
            <a:endParaRPr lang="en-US" sz="2800" b="1" dirty="0">
              <a:latin typeface="Alexandria" charset="0"/>
              <a:cs typeface="Alexandria" charset="0"/>
            </a:endParaRPr>
          </a:p>
        </p:txBody>
      </p:sp>
      <p:sp>
        <p:nvSpPr>
          <p:cNvPr id="28" name="Rectangle 27"/>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02707" y="2037712"/>
            <a:ext cx="7415577" cy="4653646"/>
          </a:xfrm>
          <a:prstGeom prst="rect">
            <a:avLst/>
          </a:prstGeom>
          <a:noFill/>
        </p:spPr>
        <p:txBody>
          <a:bodyPr wrap="square" rtlCol="0">
            <a:spAutoFit/>
          </a:bodyPr>
          <a:lstStyle/>
          <a:p>
            <a:pPr marL="457200" indent="-457200" algn="just" rtl="1">
              <a:lnSpc>
                <a:spcPct val="150000"/>
              </a:lnSpc>
              <a:buFont typeface="Wingdings" panose="05000000000000000000" pitchFamily="2" charset="2"/>
              <a:buChar char="v"/>
            </a:pPr>
            <a:r>
              <a:rPr lang="en-US" sz="2000" b="1" dirty="0" err="1"/>
              <a:t>يتناول</a:t>
            </a:r>
            <a:r>
              <a:rPr lang="en-US" sz="2000" b="1" dirty="0"/>
              <a:t> </a:t>
            </a:r>
            <a:r>
              <a:rPr lang="en-US" sz="2000" b="1" dirty="0" err="1"/>
              <a:t>هذا</a:t>
            </a:r>
            <a:r>
              <a:rPr lang="en-US" sz="2000" b="1" dirty="0"/>
              <a:t> </a:t>
            </a:r>
            <a:r>
              <a:rPr lang="en-US" sz="2000" b="1" dirty="0" err="1"/>
              <a:t>الفصل</a:t>
            </a:r>
            <a:r>
              <a:rPr lang="en-US" sz="2000" b="1" dirty="0"/>
              <a:t> </a:t>
            </a:r>
            <a:r>
              <a:rPr lang="en-US" sz="2000" b="1" dirty="0" err="1"/>
              <a:t>الموضوعات</a:t>
            </a:r>
            <a:r>
              <a:rPr lang="en-US" sz="2000" b="1" dirty="0"/>
              <a:t> </a:t>
            </a:r>
            <a:r>
              <a:rPr lang="en-US" sz="2000" b="1" dirty="0" err="1"/>
              <a:t>الرئيسة</a:t>
            </a:r>
            <a:r>
              <a:rPr lang="en-US" sz="2000" b="1" dirty="0"/>
              <a:t> </a:t>
            </a:r>
            <a:r>
              <a:rPr lang="en-US" sz="2000" b="1" dirty="0" err="1"/>
              <a:t>الآتية</a:t>
            </a:r>
            <a:r>
              <a:rPr lang="en-US" sz="2000" b="1" dirty="0"/>
              <a:t>:</a:t>
            </a:r>
          </a:p>
          <a:p>
            <a:pPr marL="457200" indent="-457200" algn="just" rtl="1">
              <a:lnSpc>
                <a:spcPct val="150000"/>
              </a:lnSpc>
              <a:buFont typeface="+mj-lt"/>
              <a:buAutoNum type="arabicPeriod"/>
            </a:pPr>
            <a:r>
              <a:rPr lang="ar-SA" sz="2000" b="1" dirty="0">
                <a:cs typeface="+mj-cs"/>
              </a:rPr>
              <a:t>مقدمة في العملية التسويقية.</a:t>
            </a:r>
          </a:p>
          <a:p>
            <a:pPr marL="457200" indent="-457200" algn="just" rtl="1">
              <a:lnSpc>
                <a:spcPct val="150000"/>
              </a:lnSpc>
              <a:buFont typeface="+mj-lt"/>
              <a:buAutoNum type="arabicPeriod"/>
            </a:pPr>
            <a:r>
              <a:rPr lang="ar-SA" sz="2000" b="1" dirty="0">
                <a:cs typeface="+mj-cs"/>
              </a:rPr>
              <a:t>سلوك المستهلك والسوق الاستهلاكية.</a:t>
            </a:r>
          </a:p>
          <a:p>
            <a:pPr marL="457200" indent="-457200" algn="just" rtl="1">
              <a:lnSpc>
                <a:spcPct val="150000"/>
              </a:lnSpc>
              <a:buFont typeface="+mj-lt"/>
              <a:buAutoNum type="arabicPeriod"/>
            </a:pPr>
            <a:r>
              <a:rPr lang="ar-SA" sz="2000" b="1" dirty="0">
                <a:cs typeface="+mj-cs"/>
              </a:rPr>
              <a:t>نموذج سلوك المستهلك.</a:t>
            </a:r>
          </a:p>
          <a:p>
            <a:pPr marL="457200" indent="-457200" algn="just" rtl="1">
              <a:lnSpc>
                <a:spcPct val="150000"/>
              </a:lnSpc>
              <a:buFont typeface="+mj-lt"/>
              <a:buAutoNum type="arabicPeriod"/>
            </a:pPr>
            <a:r>
              <a:rPr lang="ar-SA" sz="2000" b="1" dirty="0">
                <a:cs typeface="+mj-cs"/>
              </a:rPr>
              <a:t>العوامل المؤثرة في سلوك المستهلك</a:t>
            </a:r>
          </a:p>
          <a:p>
            <a:pPr marL="457200" indent="-457200" algn="just" rtl="1">
              <a:lnSpc>
                <a:spcPct val="150000"/>
              </a:lnSpc>
              <a:buFont typeface="+mj-lt"/>
              <a:buAutoNum type="arabicPeriod"/>
            </a:pPr>
            <a:r>
              <a:rPr lang="ar-SA" sz="2000" b="1" dirty="0">
                <a:cs typeface="+mj-cs"/>
              </a:rPr>
              <a:t>عملية اتخاذ قرار الشراء</a:t>
            </a:r>
          </a:p>
          <a:p>
            <a:pPr algn="just" rtl="1">
              <a:lnSpc>
                <a:spcPct val="150000"/>
              </a:lnSpc>
            </a:pPr>
            <a:endParaRPr lang="ar-SA" sz="2000" b="1" dirty="0">
              <a:cs typeface="+mj-cs"/>
            </a:endParaRPr>
          </a:p>
          <a:p>
            <a:pPr algn="just" rtl="1">
              <a:lnSpc>
                <a:spcPct val="150000"/>
              </a:lnSpc>
            </a:pPr>
            <a:r>
              <a:rPr lang="ar-SA" sz="2000" b="1" dirty="0">
                <a:cs typeface="+mj-cs"/>
              </a:rPr>
              <a:t>تهدف هذه المحاضرة إلى تنمية فهم الطلبة لمفهوم سلوك المستهلك والسوق الاستهلاكية، والتعرف على العوامل المؤثرة في السلوك الشرائي، وتحليل مراحل عملية اتخاذ قرار الشراء بما يسهم في فهم استجابات المستهلك للمؤثرات التسويقية المختلفة.</a:t>
            </a:r>
          </a:p>
        </p:txBody>
      </p:sp>
      <p:sp>
        <p:nvSpPr>
          <p:cNvPr id="32" name="Rectangle 31"/>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8707AF1-78BD-A9E7-7304-B765E6EF02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2794" y="805758"/>
            <a:ext cx="10845184" cy="5901056"/>
          </a:xfrm>
          <a:prstGeom prst="rect">
            <a:avLst/>
          </a:prstGeom>
        </p:spPr>
      </p:pic>
      <p:sp>
        <p:nvSpPr>
          <p:cNvPr id="5" name="Rectangle 4">
            <a:extLst>
              <a:ext uri="{FF2B5EF4-FFF2-40B4-BE49-F238E27FC236}">
                <a16:creationId xmlns:a16="http://schemas.microsoft.com/office/drawing/2014/main" id="{067650BC-533A-5D80-63F2-C9EFAC20705E}"/>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CA148A92-0FB2-C493-288F-6DB6C223B44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A7CC29D2-9703-FBF2-45FA-90842F57105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95956-A490-6386-4F6F-89AB62826AB5}"/>
            </a:ext>
          </a:extLst>
        </p:cNvPr>
        <p:cNvGrpSpPr/>
        <p:nvPr/>
      </p:nvGrpSpPr>
      <p:grpSpPr>
        <a:xfrm>
          <a:off x="0" y="0"/>
          <a:ext cx="0" cy="0"/>
          <a:chOff x="0" y="0"/>
          <a:chExt cx="0" cy="0"/>
        </a:xfrm>
      </p:grpSpPr>
      <p:pic>
        <p:nvPicPr>
          <p:cNvPr id="17" name="Picture 16">
            <a:extLst>
              <a:ext uri="{FF2B5EF4-FFF2-40B4-BE49-F238E27FC236}">
                <a16:creationId xmlns:a16="http://schemas.microsoft.com/office/drawing/2014/main" id="{8AD7E629-99AA-96A5-96E1-F9664FA4CD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530679"/>
            <a:ext cx="3437433" cy="2327321"/>
          </a:xfrm>
          <a:prstGeom prst="rect">
            <a:avLst/>
          </a:prstGeom>
        </p:spPr>
      </p:pic>
      <p:sp>
        <p:nvSpPr>
          <p:cNvPr id="5" name="Rectangle 4">
            <a:extLst>
              <a:ext uri="{FF2B5EF4-FFF2-40B4-BE49-F238E27FC236}">
                <a16:creationId xmlns:a16="http://schemas.microsoft.com/office/drawing/2014/main" id="{356FD222-C626-93DF-70DB-803FC697B6A5}"/>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A98657F6-857A-CB0A-4E20-E63CBA11F7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36CBF95-C14B-7C7C-F576-B29E246C04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F2CFD8CF-765B-03B0-282C-198DDDF691B5}"/>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DDD366F1-3A6E-028D-259F-A45B9C1C348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476070FC-BF0D-9C41-81EB-2436582BCBC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6" name="Rectangle: Rounded Corners 5">
            <a:extLst>
              <a:ext uri="{FF2B5EF4-FFF2-40B4-BE49-F238E27FC236}">
                <a16:creationId xmlns:a16="http://schemas.microsoft.com/office/drawing/2014/main" id="{241875EE-15D8-EEDF-A53A-F4885F10781C}"/>
              </a:ext>
            </a:extLst>
          </p:cNvPr>
          <p:cNvSpPr/>
          <p:nvPr/>
        </p:nvSpPr>
        <p:spPr>
          <a:xfrm>
            <a:off x="2842788" y="2018923"/>
            <a:ext cx="7294361" cy="1437694"/>
          </a:xfrm>
          <a:prstGeom prst="round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8F5E1844-E2CF-66D4-FF74-BC2E797A97DC}"/>
              </a:ext>
            </a:extLst>
          </p:cNvPr>
          <p:cNvSpPr txBox="1"/>
          <p:nvPr/>
        </p:nvSpPr>
        <p:spPr>
          <a:xfrm>
            <a:off x="2726875" y="2018923"/>
            <a:ext cx="7294361" cy="1294072"/>
          </a:xfrm>
          <a:prstGeom prst="rect">
            <a:avLst/>
          </a:prstGeom>
          <a:noFill/>
        </p:spPr>
        <p:txBody>
          <a:bodyPr wrap="square">
            <a:spAutoFit/>
          </a:bodyPr>
          <a:lstStyle/>
          <a:p>
            <a:pPr algn="r" rtl="1">
              <a:lnSpc>
                <a:spcPct val="150000"/>
              </a:lnSpc>
            </a:pPr>
            <a:r>
              <a:rPr lang="ar-SA" b="1" dirty="0">
                <a:solidFill>
                  <a:schemeClr val="bg2"/>
                </a:solidFill>
              </a:rPr>
              <a:t>سلوك المستهلك:</a:t>
            </a:r>
          </a:p>
          <a:p>
            <a:pPr algn="r" rtl="1">
              <a:lnSpc>
                <a:spcPct val="150000"/>
              </a:lnSpc>
            </a:pPr>
            <a:r>
              <a:rPr lang="ar-SA" b="1" dirty="0">
                <a:solidFill>
                  <a:schemeClr val="bg2"/>
                </a:solidFill>
              </a:rPr>
              <a:t>هو سلوك الشراء الذي يمارسه المستهلكون النهائيون، أفرادًا وأسرًا، عند شراء السلع والخدمات المخصصة للاستهلاك الشخصي.</a:t>
            </a:r>
            <a:endParaRPr lang="en-US" b="1" dirty="0">
              <a:solidFill>
                <a:schemeClr val="bg2"/>
              </a:solidFill>
            </a:endParaRPr>
          </a:p>
        </p:txBody>
      </p:sp>
      <p:pic>
        <p:nvPicPr>
          <p:cNvPr id="10" name="Picture 9">
            <a:extLst>
              <a:ext uri="{FF2B5EF4-FFF2-40B4-BE49-F238E27FC236}">
                <a16:creationId xmlns:a16="http://schemas.microsoft.com/office/drawing/2014/main" id="{A7057BBB-EA3C-7D5E-709D-5AD03884D4A0}"/>
              </a:ext>
            </a:extLst>
          </p:cNvPr>
          <p:cNvPicPr>
            <a:picLocks noChangeAspect="1"/>
          </p:cNvPicPr>
          <p:nvPr/>
        </p:nvPicPr>
        <p:blipFill>
          <a:blip r:embed="rId5"/>
          <a:stretch>
            <a:fillRect/>
          </a:stretch>
        </p:blipFill>
        <p:spPr>
          <a:xfrm>
            <a:off x="2842788" y="3665116"/>
            <a:ext cx="7322354" cy="1450974"/>
          </a:xfrm>
          <a:prstGeom prst="rect">
            <a:avLst/>
          </a:prstGeom>
        </p:spPr>
      </p:pic>
      <p:sp>
        <p:nvSpPr>
          <p:cNvPr id="12" name="TextBox 11">
            <a:extLst>
              <a:ext uri="{FF2B5EF4-FFF2-40B4-BE49-F238E27FC236}">
                <a16:creationId xmlns:a16="http://schemas.microsoft.com/office/drawing/2014/main" id="{C43AC012-5AAC-E10D-6DA8-5721D1D16309}"/>
              </a:ext>
            </a:extLst>
          </p:cNvPr>
          <p:cNvSpPr txBox="1"/>
          <p:nvPr/>
        </p:nvSpPr>
        <p:spPr>
          <a:xfrm>
            <a:off x="3051111" y="3740022"/>
            <a:ext cx="6970126" cy="1294072"/>
          </a:xfrm>
          <a:prstGeom prst="rect">
            <a:avLst/>
          </a:prstGeom>
          <a:noFill/>
        </p:spPr>
        <p:txBody>
          <a:bodyPr wrap="square">
            <a:spAutoFit/>
          </a:bodyPr>
          <a:lstStyle/>
          <a:p>
            <a:pPr algn="r" rtl="1">
              <a:lnSpc>
                <a:spcPct val="150000"/>
              </a:lnSpc>
            </a:pPr>
            <a:r>
              <a:rPr lang="ar-SA" b="1" dirty="0">
                <a:solidFill>
                  <a:schemeClr val="bg2"/>
                </a:solidFill>
              </a:rPr>
              <a:t>السوق الاستهلاكية</a:t>
            </a:r>
          </a:p>
          <a:p>
            <a:pPr algn="r" rtl="1">
              <a:lnSpc>
                <a:spcPct val="150000"/>
              </a:lnSpc>
            </a:pPr>
            <a:r>
              <a:rPr lang="ar-SA" b="1" dirty="0">
                <a:solidFill>
                  <a:schemeClr val="bg2"/>
                </a:solidFill>
              </a:rPr>
              <a:t>هي جميع الأفراد والأسر الذين يشترون السلع والخدمات بغرض الاستهلاك الشخصي، وتمثل إجمالي المستهلكين النهائيين في السوق.</a:t>
            </a:r>
            <a:endParaRPr lang="en-US" b="1" dirty="0">
              <a:solidFill>
                <a:schemeClr val="bg2"/>
              </a:solidFill>
            </a:endParaRPr>
          </a:p>
        </p:txBody>
      </p:sp>
      <p:sp>
        <p:nvSpPr>
          <p:cNvPr id="15" name="TextBox 14">
            <a:extLst>
              <a:ext uri="{FF2B5EF4-FFF2-40B4-BE49-F238E27FC236}">
                <a16:creationId xmlns:a16="http://schemas.microsoft.com/office/drawing/2014/main" id="{1A601CD1-1B9B-0707-A167-7479782CB374}"/>
              </a:ext>
            </a:extLst>
          </p:cNvPr>
          <p:cNvSpPr txBox="1"/>
          <p:nvPr/>
        </p:nvSpPr>
        <p:spPr>
          <a:xfrm>
            <a:off x="3932431" y="932018"/>
            <a:ext cx="4549263" cy="586699"/>
          </a:xfrm>
          <a:prstGeom prst="rect">
            <a:avLst/>
          </a:prstGeom>
          <a:noFill/>
        </p:spPr>
        <p:txBody>
          <a:bodyPr wrap="square">
            <a:spAutoFit/>
          </a:bodyPr>
          <a:lstStyle/>
          <a:p>
            <a:pPr algn="r" rtl="1">
              <a:lnSpc>
                <a:spcPct val="150000"/>
              </a:lnSpc>
            </a:pPr>
            <a:r>
              <a:rPr lang="ar-SA" sz="2400" b="1" dirty="0">
                <a:solidFill>
                  <a:schemeClr val="tx2">
                    <a:lumMod val="75000"/>
                  </a:schemeClr>
                </a:solidFill>
              </a:rPr>
              <a:t>سلوك المستهلك والسوق الاستهلاكية </a:t>
            </a:r>
            <a:endParaRPr lang="en-US" sz="2400" b="1" dirty="0">
              <a:solidFill>
                <a:schemeClr val="tx2">
                  <a:lumMod val="75000"/>
                </a:schemeClr>
              </a:solidFill>
            </a:endParaRPr>
          </a:p>
        </p:txBody>
      </p:sp>
    </p:spTree>
    <p:extLst>
      <p:ext uri="{BB962C8B-B14F-4D97-AF65-F5344CB8AC3E}">
        <p14:creationId xmlns:p14="http://schemas.microsoft.com/office/powerpoint/2010/main" val="16491846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78694-5CC3-792B-1281-97BE9104871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9ABB8AEA-DDF5-D75F-91AF-54DAE2CC349C}"/>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BE33F252-1BDB-964B-4288-0FDCAB87107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801E791-E95C-1FB2-5ADA-4C1469D95AD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6BD9ECCD-C680-2979-60FE-0986D86BA1A9}"/>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7E46D93A-67D8-BF6D-D216-1E37D8B057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30FA76FF-6048-9E02-D087-BD51CA9D250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9F5D5414-AF22-17E9-294F-FCC07B5C9444}"/>
              </a:ext>
            </a:extLst>
          </p:cNvPr>
          <p:cNvSpPr txBox="1"/>
          <p:nvPr/>
        </p:nvSpPr>
        <p:spPr>
          <a:xfrm>
            <a:off x="8950556" y="1075889"/>
            <a:ext cx="2554255" cy="369332"/>
          </a:xfrm>
          <a:prstGeom prst="rect">
            <a:avLst/>
          </a:prstGeom>
          <a:noFill/>
        </p:spPr>
        <p:txBody>
          <a:bodyPr wrap="square">
            <a:spAutoFit/>
          </a:bodyPr>
          <a:lstStyle/>
          <a:p>
            <a:pPr algn="just" rtl="1"/>
            <a:r>
              <a:rPr lang="ar-SA" b="1" dirty="0">
                <a:solidFill>
                  <a:srgbClr val="00B0F0"/>
                </a:solidFill>
              </a:rPr>
              <a:t>نموذج سلوك المستهلك</a:t>
            </a:r>
            <a:endParaRPr lang="en-US" b="1" dirty="0">
              <a:solidFill>
                <a:srgbClr val="00B0F0"/>
              </a:solidFill>
            </a:endParaRPr>
          </a:p>
        </p:txBody>
      </p:sp>
      <p:sp>
        <p:nvSpPr>
          <p:cNvPr id="9" name="TextBox 8">
            <a:extLst>
              <a:ext uri="{FF2B5EF4-FFF2-40B4-BE49-F238E27FC236}">
                <a16:creationId xmlns:a16="http://schemas.microsoft.com/office/drawing/2014/main" id="{5607E0A9-809D-A486-4C5C-C4A940318948}"/>
              </a:ext>
            </a:extLst>
          </p:cNvPr>
          <p:cNvSpPr txBox="1"/>
          <p:nvPr/>
        </p:nvSpPr>
        <p:spPr>
          <a:xfrm>
            <a:off x="4726121" y="1445221"/>
            <a:ext cx="6778690" cy="1294072"/>
          </a:xfrm>
          <a:prstGeom prst="rect">
            <a:avLst/>
          </a:prstGeom>
          <a:noFill/>
        </p:spPr>
        <p:txBody>
          <a:bodyPr wrap="square">
            <a:spAutoFit/>
          </a:bodyPr>
          <a:lstStyle/>
          <a:p>
            <a:pPr algn="just" rtl="1">
              <a:lnSpc>
                <a:spcPct val="150000"/>
              </a:lnSpc>
            </a:pPr>
            <a:r>
              <a:rPr lang="ar-SA" b="1" dirty="0"/>
              <a:t>يوضح نموذج سلوك المستهلك كيفية استجابة المستهلك للمؤثرات التسويقية والبيئية التي يتعرض لها، وكيف تؤثر هذه المؤثرات في قراراته الشرائية من خلال خصائصه الشخصية وآلية اتخاذه للقرار.</a:t>
            </a:r>
            <a:endParaRPr lang="en-US" b="1" dirty="0"/>
          </a:p>
        </p:txBody>
      </p:sp>
      <p:sp>
        <p:nvSpPr>
          <p:cNvPr id="11" name="TextBox 10">
            <a:extLst>
              <a:ext uri="{FF2B5EF4-FFF2-40B4-BE49-F238E27FC236}">
                <a16:creationId xmlns:a16="http://schemas.microsoft.com/office/drawing/2014/main" id="{FA85A862-3138-66D8-7F74-3AB404BAEEF9}"/>
              </a:ext>
            </a:extLst>
          </p:cNvPr>
          <p:cNvSpPr txBox="1"/>
          <p:nvPr/>
        </p:nvSpPr>
        <p:spPr>
          <a:xfrm>
            <a:off x="8285583" y="2870322"/>
            <a:ext cx="3347357" cy="369332"/>
          </a:xfrm>
          <a:prstGeom prst="rect">
            <a:avLst/>
          </a:prstGeom>
          <a:noFill/>
        </p:spPr>
        <p:txBody>
          <a:bodyPr wrap="square">
            <a:spAutoFit/>
          </a:bodyPr>
          <a:lstStyle/>
          <a:p>
            <a:pPr algn="r" rtl="1"/>
            <a:r>
              <a:rPr lang="ar-SA" b="1" dirty="0">
                <a:solidFill>
                  <a:srgbClr val="00B0F0"/>
                </a:solidFill>
              </a:rPr>
              <a:t>أولاً: المؤثرات الخارجية (المدخلات)</a:t>
            </a:r>
            <a:endParaRPr lang="en-US" b="1" dirty="0">
              <a:solidFill>
                <a:srgbClr val="00B0F0"/>
              </a:solidFill>
            </a:endParaRPr>
          </a:p>
        </p:txBody>
      </p:sp>
      <p:sp>
        <p:nvSpPr>
          <p:cNvPr id="13" name="TextBox 12">
            <a:extLst>
              <a:ext uri="{FF2B5EF4-FFF2-40B4-BE49-F238E27FC236}">
                <a16:creationId xmlns:a16="http://schemas.microsoft.com/office/drawing/2014/main" id="{4CAB8C79-A61C-0354-23A1-6D72A799DF24}"/>
              </a:ext>
            </a:extLst>
          </p:cNvPr>
          <p:cNvSpPr txBox="1"/>
          <p:nvPr/>
        </p:nvSpPr>
        <p:spPr>
          <a:xfrm>
            <a:off x="9022701" y="3287710"/>
            <a:ext cx="2610239" cy="2125069"/>
          </a:xfrm>
          <a:prstGeom prst="rect">
            <a:avLst/>
          </a:prstGeom>
          <a:noFill/>
        </p:spPr>
        <p:txBody>
          <a:bodyPr wrap="square">
            <a:spAutoFit/>
          </a:bodyPr>
          <a:lstStyle/>
          <a:p>
            <a:pPr marL="342900" indent="-342900" algn="r" rtl="1">
              <a:lnSpc>
                <a:spcPct val="150000"/>
              </a:lnSpc>
              <a:buAutoNum type="arabic1Minus"/>
            </a:pPr>
            <a:r>
              <a:rPr lang="ar-SA" b="1" dirty="0"/>
              <a:t>المؤثرات التسويقية</a:t>
            </a:r>
          </a:p>
          <a:p>
            <a:pPr marL="342900" indent="-342900" algn="just" rtl="1">
              <a:lnSpc>
                <a:spcPct val="150000"/>
              </a:lnSpc>
              <a:buFont typeface="Arial" panose="020B0604020202020204" pitchFamily="34" charset="0"/>
              <a:buChar char="•"/>
            </a:pPr>
            <a:r>
              <a:rPr lang="ar-SA" dirty="0"/>
              <a:t>المنتج.</a:t>
            </a:r>
          </a:p>
          <a:p>
            <a:pPr marL="342900" indent="-342900" algn="just" rtl="1">
              <a:lnSpc>
                <a:spcPct val="150000"/>
              </a:lnSpc>
              <a:buFont typeface="Arial" panose="020B0604020202020204" pitchFamily="34" charset="0"/>
              <a:buChar char="•"/>
            </a:pPr>
            <a:r>
              <a:rPr lang="ar-SA" dirty="0"/>
              <a:t>السعر.</a:t>
            </a:r>
          </a:p>
          <a:p>
            <a:pPr marL="342900" indent="-342900" algn="just" rtl="1">
              <a:lnSpc>
                <a:spcPct val="150000"/>
              </a:lnSpc>
              <a:buFont typeface="Arial" panose="020B0604020202020204" pitchFamily="34" charset="0"/>
              <a:buChar char="•"/>
            </a:pPr>
            <a:r>
              <a:rPr lang="ar-SA" dirty="0"/>
              <a:t>التوزيع (المكان).</a:t>
            </a:r>
          </a:p>
          <a:p>
            <a:pPr marL="342900" indent="-342900" algn="just" rtl="1">
              <a:lnSpc>
                <a:spcPct val="150000"/>
              </a:lnSpc>
              <a:buFont typeface="Arial" panose="020B0604020202020204" pitchFamily="34" charset="0"/>
              <a:buChar char="•"/>
            </a:pPr>
            <a:r>
              <a:rPr lang="ar-SA" dirty="0"/>
              <a:t>الترويج.</a:t>
            </a:r>
            <a:endParaRPr lang="en-US" dirty="0"/>
          </a:p>
        </p:txBody>
      </p:sp>
      <p:sp>
        <p:nvSpPr>
          <p:cNvPr id="15" name="TextBox 14">
            <a:extLst>
              <a:ext uri="{FF2B5EF4-FFF2-40B4-BE49-F238E27FC236}">
                <a16:creationId xmlns:a16="http://schemas.microsoft.com/office/drawing/2014/main" id="{7CB9FBB5-2A1B-E70A-873E-DB6151ADE3D6}"/>
              </a:ext>
            </a:extLst>
          </p:cNvPr>
          <p:cNvSpPr txBox="1"/>
          <p:nvPr/>
        </p:nvSpPr>
        <p:spPr>
          <a:xfrm>
            <a:off x="1933770" y="3287709"/>
            <a:ext cx="6778690" cy="2125069"/>
          </a:xfrm>
          <a:prstGeom prst="rect">
            <a:avLst/>
          </a:prstGeom>
          <a:noFill/>
        </p:spPr>
        <p:txBody>
          <a:bodyPr wrap="square">
            <a:spAutoFit/>
          </a:bodyPr>
          <a:lstStyle/>
          <a:p>
            <a:pPr algn="just" rtl="1">
              <a:lnSpc>
                <a:spcPct val="150000"/>
              </a:lnSpc>
            </a:pPr>
            <a:r>
              <a:rPr lang="ar-SA" b="1" dirty="0"/>
              <a:t>ب- المؤثرات البيئية</a:t>
            </a:r>
          </a:p>
          <a:p>
            <a:pPr marL="285750" indent="-285750" algn="just" rtl="1">
              <a:lnSpc>
                <a:spcPct val="150000"/>
              </a:lnSpc>
              <a:buFont typeface="Arial" panose="020B0604020202020204" pitchFamily="34" charset="0"/>
              <a:buChar char="•"/>
            </a:pPr>
            <a:r>
              <a:rPr lang="ar-SA" dirty="0"/>
              <a:t>العوامل الاقتصادية.</a:t>
            </a:r>
          </a:p>
          <a:p>
            <a:pPr marL="285750" indent="-285750" algn="just" rtl="1">
              <a:lnSpc>
                <a:spcPct val="150000"/>
              </a:lnSpc>
              <a:buFont typeface="Arial" panose="020B0604020202020204" pitchFamily="34" charset="0"/>
              <a:buChar char="•"/>
            </a:pPr>
            <a:r>
              <a:rPr lang="ar-SA" dirty="0"/>
              <a:t>العوامل التكنولوجية.</a:t>
            </a:r>
          </a:p>
          <a:p>
            <a:pPr marL="285750" indent="-285750" algn="just" rtl="1">
              <a:lnSpc>
                <a:spcPct val="150000"/>
              </a:lnSpc>
              <a:buFont typeface="Arial" panose="020B0604020202020204" pitchFamily="34" charset="0"/>
              <a:buChar char="•"/>
            </a:pPr>
            <a:r>
              <a:rPr lang="ar-SA" dirty="0"/>
              <a:t>العوامل الاجتماعية.</a:t>
            </a:r>
          </a:p>
          <a:p>
            <a:pPr marL="285750" indent="-285750" algn="just" rtl="1">
              <a:lnSpc>
                <a:spcPct val="150000"/>
              </a:lnSpc>
              <a:buFont typeface="Arial" panose="020B0604020202020204" pitchFamily="34" charset="0"/>
              <a:buChar char="•"/>
            </a:pPr>
            <a:r>
              <a:rPr lang="ar-SA" dirty="0"/>
              <a:t>العوامل الثقافية.</a:t>
            </a:r>
            <a:endParaRPr lang="en-US" dirty="0"/>
          </a:p>
        </p:txBody>
      </p:sp>
      <p:pic>
        <p:nvPicPr>
          <p:cNvPr id="16" name="Picture 15">
            <a:extLst>
              <a:ext uri="{FF2B5EF4-FFF2-40B4-BE49-F238E27FC236}">
                <a16:creationId xmlns:a16="http://schemas.microsoft.com/office/drawing/2014/main" id="{0E2DFC31-2C0A-F654-84B8-7BC383087398}"/>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36379" y="2114998"/>
            <a:ext cx="4762500" cy="4762500"/>
          </a:xfrm>
          <a:prstGeom prst="rect">
            <a:avLst/>
          </a:prstGeom>
        </p:spPr>
      </p:pic>
    </p:spTree>
    <p:extLst>
      <p:ext uri="{BB962C8B-B14F-4D97-AF65-F5344CB8AC3E}">
        <p14:creationId xmlns:p14="http://schemas.microsoft.com/office/powerpoint/2010/main" val="35119739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05399-E45E-31D3-07AC-55C22004AE64}"/>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9E90FDD5-9AB4-FCB2-7024-3528E97774A7}"/>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14A5171B-A93D-C3EA-3883-4E9DC455F7A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F6DB6186-1D1B-523E-3B3A-B5A9AFF3B90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D2D91ABD-9D8D-C205-86AA-AF306E749695}"/>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D03E60D4-DB79-D4CB-25F8-3F1F22FBF2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25979338-6832-9B1A-A566-FA7BD27CEE3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955F4449-42F0-C3CE-A693-EA2F0B579B71}"/>
              </a:ext>
            </a:extLst>
          </p:cNvPr>
          <p:cNvSpPr txBox="1"/>
          <p:nvPr/>
        </p:nvSpPr>
        <p:spPr>
          <a:xfrm>
            <a:off x="8417062" y="1260555"/>
            <a:ext cx="3001222" cy="369332"/>
          </a:xfrm>
          <a:prstGeom prst="rect">
            <a:avLst/>
          </a:prstGeom>
          <a:noFill/>
        </p:spPr>
        <p:txBody>
          <a:bodyPr wrap="square">
            <a:spAutoFit/>
          </a:bodyPr>
          <a:lstStyle/>
          <a:p>
            <a:pPr algn="just" rtl="1"/>
            <a:r>
              <a:rPr lang="ar-SA" b="1" dirty="0">
                <a:solidFill>
                  <a:srgbClr val="00B0F0"/>
                </a:solidFill>
              </a:rPr>
              <a:t>ثانياً: الصندوق الأسود للمشتري</a:t>
            </a:r>
            <a:endParaRPr lang="en-US" b="1" dirty="0">
              <a:solidFill>
                <a:srgbClr val="00B0F0"/>
              </a:solidFill>
            </a:endParaRPr>
          </a:p>
        </p:txBody>
      </p:sp>
      <p:sp>
        <p:nvSpPr>
          <p:cNvPr id="9" name="TextBox 8">
            <a:extLst>
              <a:ext uri="{FF2B5EF4-FFF2-40B4-BE49-F238E27FC236}">
                <a16:creationId xmlns:a16="http://schemas.microsoft.com/office/drawing/2014/main" id="{2DCE5FB1-CBEA-3272-C2B2-2AE0D27D0DC7}"/>
              </a:ext>
            </a:extLst>
          </p:cNvPr>
          <p:cNvSpPr txBox="1"/>
          <p:nvPr/>
        </p:nvSpPr>
        <p:spPr>
          <a:xfrm>
            <a:off x="3775295" y="1666802"/>
            <a:ext cx="7642989" cy="1294072"/>
          </a:xfrm>
          <a:prstGeom prst="rect">
            <a:avLst/>
          </a:prstGeom>
          <a:noFill/>
        </p:spPr>
        <p:txBody>
          <a:bodyPr wrap="square">
            <a:spAutoFit/>
          </a:bodyPr>
          <a:lstStyle/>
          <a:p>
            <a:pPr algn="just" rtl="1">
              <a:lnSpc>
                <a:spcPct val="150000"/>
              </a:lnSpc>
            </a:pPr>
            <a:r>
              <a:rPr lang="ar-SA" b="1" dirty="0"/>
              <a:t>يمثل العمليات الداخلية التي تحدث داخل المستهلك وتؤثر في استجابته للمؤثرات المختلفة، ويشمل:</a:t>
            </a:r>
          </a:p>
          <a:p>
            <a:pPr marL="285750" indent="-285750" algn="just" rtl="1">
              <a:lnSpc>
                <a:spcPct val="150000"/>
              </a:lnSpc>
              <a:buFont typeface="Arial" panose="020B0604020202020204" pitchFamily="34" charset="0"/>
              <a:buChar char="•"/>
            </a:pPr>
            <a:r>
              <a:rPr lang="ar-SA" b="1" dirty="0"/>
              <a:t>خصائص المستهلك.</a:t>
            </a:r>
          </a:p>
          <a:p>
            <a:pPr marL="285750" indent="-285750" algn="just" rtl="1">
              <a:lnSpc>
                <a:spcPct val="150000"/>
              </a:lnSpc>
              <a:buFont typeface="Arial" panose="020B0604020202020204" pitchFamily="34" charset="0"/>
              <a:buChar char="•"/>
            </a:pPr>
            <a:r>
              <a:rPr lang="ar-SA" b="1" dirty="0"/>
              <a:t>عملية اتخاذ القرار الشرائي.</a:t>
            </a:r>
            <a:endParaRPr lang="en-US" b="1" dirty="0"/>
          </a:p>
        </p:txBody>
      </p:sp>
      <p:sp>
        <p:nvSpPr>
          <p:cNvPr id="11" name="TextBox 10">
            <a:extLst>
              <a:ext uri="{FF2B5EF4-FFF2-40B4-BE49-F238E27FC236}">
                <a16:creationId xmlns:a16="http://schemas.microsoft.com/office/drawing/2014/main" id="{DA87A595-3680-AC90-141E-97540EB0FF52}"/>
              </a:ext>
            </a:extLst>
          </p:cNvPr>
          <p:cNvSpPr txBox="1"/>
          <p:nvPr/>
        </p:nvSpPr>
        <p:spPr>
          <a:xfrm>
            <a:off x="4695683" y="3733986"/>
            <a:ext cx="6781044" cy="2540567"/>
          </a:xfrm>
          <a:prstGeom prst="rect">
            <a:avLst/>
          </a:prstGeom>
          <a:noFill/>
        </p:spPr>
        <p:txBody>
          <a:bodyPr wrap="square">
            <a:spAutoFit/>
          </a:bodyPr>
          <a:lstStyle/>
          <a:p>
            <a:pPr algn="just" rtl="1">
              <a:lnSpc>
                <a:spcPct val="150000"/>
              </a:lnSpc>
            </a:pPr>
            <a:r>
              <a:rPr lang="ar-SA" b="1" dirty="0"/>
              <a:t>تتمثل في النتائج السلوكية الناتجة عن تفاعل المستهلك مع المؤثرات المختلفة، وتشمل:</a:t>
            </a:r>
          </a:p>
          <a:p>
            <a:pPr marL="285750" indent="-285750" algn="just" rtl="1">
              <a:lnSpc>
                <a:spcPct val="150000"/>
              </a:lnSpc>
              <a:buFont typeface="Arial" panose="020B0604020202020204" pitchFamily="34" charset="0"/>
              <a:buChar char="•"/>
            </a:pPr>
            <a:r>
              <a:rPr lang="ar-SA" b="1" dirty="0"/>
              <a:t>اتجاهات المستهلك وتفضيلاته الشرائية.</a:t>
            </a:r>
          </a:p>
          <a:p>
            <a:pPr marL="285750" indent="-285750" algn="just" rtl="1">
              <a:lnSpc>
                <a:spcPct val="150000"/>
              </a:lnSpc>
              <a:buFont typeface="Arial" panose="020B0604020202020204" pitchFamily="34" charset="0"/>
              <a:buChar char="•"/>
            </a:pPr>
            <a:r>
              <a:rPr lang="ar-SA" b="1" dirty="0"/>
              <a:t>قرار الشراء.</a:t>
            </a:r>
          </a:p>
          <a:p>
            <a:pPr marL="285750" indent="-285750" algn="just" rtl="1">
              <a:lnSpc>
                <a:spcPct val="150000"/>
              </a:lnSpc>
              <a:buFont typeface="Arial" panose="020B0604020202020204" pitchFamily="34" charset="0"/>
              <a:buChar char="•"/>
            </a:pPr>
            <a:r>
              <a:rPr lang="ar-SA" b="1" dirty="0"/>
              <a:t>اختيار المنتج والعلامة التجارية.</a:t>
            </a:r>
          </a:p>
          <a:p>
            <a:pPr marL="285750" indent="-285750" algn="just" rtl="1">
              <a:lnSpc>
                <a:spcPct val="150000"/>
              </a:lnSpc>
              <a:buFont typeface="Arial" panose="020B0604020202020204" pitchFamily="34" charset="0"/>
              <a:buChar char="•"/>
            </a:pPr>
            <a:r>
              <a:rPr lang="ar-SA" b="1" dirty="0"/>
              <a:t>تحديد وقت ومكان الشراء.</a:t>
            </a:r>
          </a:p>
          <a:p>
            <a:pPr marL="285750" indent="-285750" algn="just" rtl="1">
              <a:lnSpc>
                <a:spcPct val="150000"/>
              </a:lnSpc>
              <a:buFont typeface="Arial" panose="020B0604020202020204" pitchFamily="34" charset="0"/>
              <a:buChar char="•"/>
            </a:pPr>
            <a:r>
              <a:rPr lang="ar-SA" b="1" dirty="0"/>
              <a:t>مستوى التفاعل والارتباط بالعلامة التجارية.</a:t>
            </a:r>
            <a:endParaRPr lang="en-US" b="1" dirty="0"/>
          </a:p>
        </p:txBody>
      </p:sp>
      <p:sp>
        <p:nvSpPr>
          <p:cNvPr id="13" name="TextBox 12">
            <a:extLst>
              <a:ext uri="{FF2B5EF4-FFF2-40B4-BE49-F238E27FC236}">
                <a16:creationId xmlns:a16="http://schemas.microsoft.com/office/drawing/2014/main" id="{87691ACB-3BA2-4253-7540-710B5FB9DB89}"/>
              </a:ext>
            </a:extLst>
          </p:cNvPr>
          <p:cNvSpPr txBox="1"/>
          <p:nvPr/>
        </p:nvSpPr>
        <p:spPr>
          <a:xfrm>
            <a:off x="9222820" y="3313484"/>
            <a:ext cx="2195464" cy="369332"/>
          </a:xfrm>
          <a:prstGeom prst="rect">
            <a:avLst/>
          </a:prstGeom>
          <a:noFill/>
        </p:spPr>
        <p:txBody>
          <a:bodyPr wrap="square">
            <a:spAutoFit/>
          </a:bodyPr>
          <a:lstStyle/>
          <a:p>
            <a:pPr algn="r" rtl="1"/>
            <a:r>
              <a:rPr lang="ar-SA" b="1" dirty="0">
                <a:solidFill>
                  <a:srgbClr val="00B0F0"/>
                </a:solidFill>
              </a:rPr>
              <a:t>ثالثاً: استجابات المستهلك</a:t>
            </a:r>
            <a:endParaRPr lang="en-US" b="1" dirty="0">
              <a:solidFill>
                <a:srgbClr val="00B0F0"/>
              </a:solidFill>
            </a:endParaRPr>
          </a:p>
        </p:txBody>
      </p:sp>
      <p:pic>
        <p:nvPicPr>
          <p:cNvPr id="18" name="Picture 17">
            <a:extLst>
              <a:ext uri="{FF2B5EF4-FFF2-40B4-BE49-F238E27FC236}">
                <a16:creationId xmlns:a16="http://schemas.microsoft.com/office/drawing/2014/main" id="{1AE3CB62-909D-8E10-21AE-226732B48617}"/>
              </a:ext>
            </a:extLst>
          </p:cNvPr>
          <p:cNvPicPr>
            <a:picLocks noChangeAspect="1"/>
          </p:cNvPicPr>
          <p:nvPr/>
        </p:nvPicPr>
        <p:blipFill>
          <a:blip r:embed="rId4"/>
          <a:stretch>
            <a:fillRect/>
          </a:stretch>
        </p:blipFill>
        <p:spPr>
          <a:xfrm>
            <a:off x="0" y="3998511"/>
            <a:ext cx="4290507" cy="2859490"/>
          </a:xfrm>
          <a:prstGeom prst="rect">
            <a:avLst/>
          </a:prstGeom>
        </p:spPr>
      </p:pic>
    </p:spTree>
    <p:extLst>
      <p:ext uri="{BB962C8B-B14F-4D97-AF65-F5344CB8AC3E}">
        <p14:creationId xmlns:p14="http://schemas.microsoft.com/office/powerpoint/2010/main" val="10985362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C93B30-4447-36AD-7DF2-D2BE8205692E}"/>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D1ADE10-B2EE-A0AB-CEBB-AB8AD00FDA2B}"/>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5C879E08-8EFC-F5ED-9548-0F810C3479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93635C25-3267-B019-DE15-2B58ACAF030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BEF7B80E-C8DD-010F-0DE6-50715A98110C}"/>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EA7250B6-D00E-2D94-F398-4BFB100CB7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FA075A6A-0CFE-B985-061E-2E68CD1A799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13" name="TextBox 12">
            <a:extLst>
              <a:ext uri="{FF2B5EF4-FFF2-40B4-BE49-F238E27FC236}">
                <a16:creationId xmlns:a16="http://schemas.microsoft.com/office/drawing/2014/main" id="{081483DD-893E-77AB-1685-B5034C59A6CE}"/>
              </a:ext>
            </a:extLst>
          </p:cNvPr>
          <p:cNvSpPr txBox="1"/>
          <p:nvPr/>
        </p:nvSpPr>
        <p:spPr>
          <a:xfrm>
            <a:off x="2668111" y="1152267"/>
            <a:ext cx="8750173" cy="1294072"/>
          </a:xfrm>
          <a:prstGeom prst="rect">
            <a:avLst/>
          </a:prstGeom>
          <a:noFill/>
        </p:spPr>
        <p:txBody>
          <a:bodyPr wrap="square">
            <a:spAutoFit/>
          </a:bodyPr>
          <a:lstStyle/>
          <a:p>
            <a:pPr algn="just" rtl="1">
              <a:lnSpc>
                <a:spcPct val="150000"/>
              </a:lnSpc>
            </a:pPr>
            <a:r>
              <a:rPr lang="ar-SA" b="1" dirty="0">
                <a:solidFill>
                  <a:srgbClr val="00B0F0"/>
                </a:solidFill>
              </a:rPr>
              <a:t>العوامل المؤثرة في سلوك المستهلك</a:t>
            </a:r>
          </a:p>
          <a:p>
            <a:pPr algn="just" rtl="1">
              <a:lnSpc>
                <a:spcPct val="150000"/>
              </a:lnSpc>
            </a:pPr>
            <a:r>
              <a:rPr lang="ar-SA" b="1" dirty="0"/>
              <a:t>يتأثر سلوك المستهلك بمجموعة من العوامل الثقافية والاجتماعية والشخصية والنفسية التي تسهم في تشكيل تفضيلاته واتجاهاته وقراراته الشرائية.</a:t>
            </a:r>
            <a:endParaRPr lang="en-US" b="1" dirty="0"/>
          </a:p>
        </p:txBody>
      </p:sp>
      <p:sp>
        <p:nvSpPr>
          <p:cNvPr id="15" name="TextBox 14">
            <a:extLst>
              <a:ext uri="{FF2B5EF4-FFF2-40B4-BE49-F238E27FC236}">
                <a16:creationId xmlns:a16="http://schemas.microsoft.com/office/drawing/2014/main" id="{B9DBC6AF-BA17-AA6A-1621-6F00324D546D}"/>
              </a:ext>
            </a:extLst>
          </p:cNvPr>
          <p:cNvSpPr txBox="1"/>
          <p:nvPr/>
        </p:nvSpPr>
        <p:spPr>
          <a:xfrm>
            <a:off x="4650418" y="2546783"/>
            <a:ext cx="6781044" cy="2125069"/>
          </a:xfrm>
          <a:prstGeom prst="rect">
            <a:avLst/>
          </a:prstGeom>
          <a:noFill/>
        </p:spPr>
        <p:txBody>
          <a:bodyPr wrap="square">
            <a:spAutoFit/>
          </a:bodyPr>
          <a:lstStyle/>
          <a:p>
            <a:pPr algn="just" rtl="1">
              <a:lnSpc>
                <a:spcPct val="150000"/>
              </a:lnSpc>
            </a:pPr>
            <a:r>
              <a:rPr lang="ar-SA" b="1" dirty="0">
                <a:solidFill>
                  <a:srgbClr val="00B0F0"/>
                </a:solidFill>
              </a:rPr>
              <a:t>أولاً: العوامل الثقافية</a:t>
            </a:r>
          </a:p>
          <a:p>
            <a:pPr algn="just" rtl="1">
              <a:lnSpc>
                <a:spcPct val="150000"/>
              </a:lnSpc>
            </a:pPr>
            <a:r>
              <a:rPr lang="ar-SA" dirty="0"/>
              <a:t>تُعد العوامل الثقافية من أكثر المؤثرات عمقًا في سلوك المستهلك، وتشمل:</a:t>
            </a:r>
          </a:p>
          <a:p>
            <a:pPr marL="285750" indent="-285750" algn="just" rtl="1">
              <a:lnSpc>
                <a:spcPct val="150000"/>
              </a:lnSpc>
              <a:buFont typeface="Arial" panose="020B0604020202020204" pitchFamily="34" charset="0"/>
              <a:buChar char="•"/>
            </a:pPr>
            <a:r>
              <a:rPr lang="ar-SA" dirty="0"/>
              <a:t>الثقافة.</a:t>
            </a:r>
          </a:p>
          <a:p>
            <a:pPr marL="285750" indent="-285750" algn="just" rtl="1">
              <a:lnSpc>
                <a:spcPct val="150000"/>
              </a:lnSpc>
              <a:buFont typeface="Arial" panose="020B0604020202020204" pitchFamily="34" charset="0"/>
              <a:buChar char="•"/>
            </a:pPr>
            <a:r>
              <a:rPr lang="ar-SA" dirty="0"/>
              <a:t>الثقافة الفرعية.</a:t>
            </a:r>
          </a:p>
          <a:p>
            <a:pPr marL="285750" indent="-285750" algn="just" rtl="1">
              <a:lnSpc>
                <a:spcPct val="150000"/>
              </a:lnSpc>
              <a:buFont typeface="Arial" panose="020B0604020202020204" pitchFamily="34" charset="0"/>
              <a:buChar char="•"/>
            </a:pPr>
            <a:r>
              <a:rPr lang="ar-SA" dirty="0"/>
              <a:t>الطبقة الاجتماعية.</a:t>
            </a:r>
            <a:endParaRPr lang="en-US" dirty="0"/>
          </a:p>
        </p:txBody>
      </p:sp>
      <p:sp>
        <p:nvSpPr>
          <p:cNvPr id="17" name="TextBox 16">
            <a:extLst>
              <a:ext uri="{FF2B5EF4-FFF2-40B4-BE49-F238E27FC236}">
                <a16:creationId xmlns:a16="http://schemas.microsoft.com/office/drawing/2014/main" id="{7FECB6AE-BBFD-83B6-98B0-A4EC7772A2F4}"/>
              </a:ext>
            </a:extLst>
          </p:cNvPr>
          <p:cNvSpPr txBox="1"/>
          <p:nvPr/>
        </p:nvSpPr>
        <p:spPr>
          <a:xfrm>
            <a:off x="4742658" y="4772296"/>
            <a:ext cx="6781044" cy="2125069"/>
          </a:xfrm>
          <a:prstGeom prst="rect">
            <a:avLst/>
          </a:prstGeom>
          <a:noFill/>
        </p:spPr>
        <p:txBody>
          <a:bodyPr wrap="square">
            <a:spAutoFit/>
          </a:bodyPr>
          <a:lstStyle/>
          <a:p>
            <a:pPr algn="just" rtl="1">
              <a:lnSpc>
                <a:spcPct val="150000"/>
              </a:lnSpc>
            </a:pPr>
            <a:r>
              <a:rPr lang="ar-SA" b="1" dirty="0">
                <a:solidFill>
                  <a:srgbClr val="00B0F0"/>
                </a:solidFill>
              </a:rPr>
              <a:t>ثانياً: العوامل الاجتماعية</a:t>
            </a:r>
          </a:p>
          <a:p>
            <a:pPr algn="just" rtl="1">
              <a:lnSpc>
                <a:spcPct val="150000"/>
              </a:lnSpc>
            </a:pPr>
            <a:r>
              <a:rPr lang="ar-SA" dirty="0"/>
              <a:t>تؤثر العلاقات والتفاعلات الاجتماعية في قرارات المستهلك الشرائية، وتشمل:</a:t>
            </a:r>
          </a:p>
          <a:p>
            <a:pPr marL="285750" indent="-285750" algn="just" rtl="1">
              <a:lnSpc>
                <a:spcPct val="150000"/>
              </a:lnSpc>
              <a:buFont typeface="Arial" panose="020B0604020202020204" pitchFamily="34" charset="0"/>
              <a:buChar char="•"/>
            </a:pPr>
            <a:r>
              <a:rPr lang="ar-SA" dirty="0"/>
              <a:t>الجماعات المرجعية.</a:t>
            </a:r>
          </a:p>
          <a:p>
            <a:pPr marL="285750" indent="-285750" algn="just" rtl="1">
              <a:lnSpc>
                <a:spcPct val="150000"/>
              </a:lnSpc>
              <a:buFont typeface="Arial" panose="020B0604020202020204" pitchFamily="34" charset="0"/>
              <a:buChar char="•"/>
            </a:pPr>
            <a:r>
              <a:rPr lang="ar-SA" dirty="0"/>
              <a:t>الأسرة.</a:t>
            </a:r>
          </a:p>
          <a:p>
            <a:pPr marL="285750" indent="-285750" algn="just" rtl="1">
              <a:lnSpc>
                <a:spcPct val="150000"/>
              </a:lnSpc>
              <a:buFont typeface="Arial" panose="020B0604020202020204" pitchFamily="34" charset="0"/>
              <a:buChar char="•"/>
            </a:pPr>
            <a:r>
              <a:rPr lang="ar-SA" dirty="0"/>
              <a:t>الأدوار والمكانة الاجتماعية.</a:t>
            </a:r>
            <a:endParaRPr lang="en-US" dirty="0"/>
          </a:p>
        </p:txBody>
      </p:sp>
      <p:pic>
        <p:nvPicPr>
          <p:cNvPr id="19" name="Picture 18">
            <a:extLst>
              <a:ext uri="{FF2B5EF4-FFF2-40B4-BE49-F238E27FC236}">
                <a16:creationId xmlns:a16="http://schemas.microsoft.com/office/drawing/2014/main" id="{73B1DE4B-183F-7004-B72D-A76337568E37}"/>
              </a:ext>
            </a:extLst>
          </p:cNvPr>
          <p:cNvPicPr>
            <a:picLocks noChangeAspect="1"/>
          </p:cNvPicPr>
          <p:nvPr/>
        </p:nvPicPr>
        <p:blipFill>
          <a:blip r:embed="rId4"/>
          <a:stretch>
            <a:fillRect/>
          </a:stretch>
        </p:blipFill>
        <p:spPr>
          <a:xfrm>
            <a:off x="0" y="3236662"/>
            <a:ext cx="5425910" cy="3621338"/>
          </a:xfrm>
          <a:prstGeom prst="rect">
            <a:avLst/>
          </a:prstGeom>
        </p:spPr>
      </p:pic>
    </p:spTree>
    <p:extLst>
      <p:ext uri="{BB962C8B-B14F-4D97-AF65-F5344CB8AC3E}">
        <p14:creationId xmlns:p14="http://schemas.microsoft.com/office/powerpoint/2010/main" val="3600255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93B96F-8C90-09F4-F465-35F84DA8D8E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E89CCF59-B051-12F3-8FCF-D3BF25C9DA94}"/>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B23197DD-E73D-CCCD-C710-1906617F24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CFAE908E-AD25-BF4C-AD1A-F9AB478F2F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3E6A9433-4DC1-F3A3-5FB2-3D800748AA84}"/>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19608D96-2CDA-A2A7-A2DF-565556C4AB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61842B8C-D7C5-0D3C-0E29-E1DDB97CD8C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17" name="TextBox 16">
            <a:extLst>
              <a:ext uri="{FF2B5EF4-FFF2-40B4-BE49-F238E27FC236}">
                <a16:creationId xmlns:a16="http://schemas.microsoft.com/office/drawing/2014/main" id="{DBEF5BA7-75F2-9087-57B2-8F914AA2AB1D}"/>
              </a:ext>
            </a:extLst>
          </p:cNvPr>
          <p:cNvSpPr txBox="1"/>
          <p:nvPr/>
        </p:nvSpPr>
        <p:spPr>
          <a:xfrm>
            <a:off x="4637240" y="993446"/>
            <a:ext cx="6781044" cy="5864554"/>
          </a:xfrm>
          <a:prstGeom prst="rect">
            <a:avLst/>
          </a:prstGeom>
          <a:noFill/>
        </p:spPr>
        <p:txBody>
          <a:bodyPr wrap="square">
            <a:spAutoFit/>
          </a:bodyPr>
          <a:lstStyle/>
          <a:p>
            <a:pPr algn="just" rtl="1">
              <a:lnSpc>
                <a:spcPct val="150000"/>
              </a:lnSpc>
            </a:pPr>
            <a:r>
              <a:rPr lang="ar-SA" b="1" dirty="0">
                <a:solidFill>
                  <a:srgbClr val="00B0F0"/>
                </a:solidFill>
              </a:rPr>
              <a:t>ثالثاً: العوامل الشخصية </a:t>
            </a:r>
          </a:p>
          <a:p>
            <a:pPr algn="just" rtl="1">
              <a:lnSpc>
                <a:spcPct val="150000"/>
              </a:lnSpc>
            </a:pPr>
            <a:r>
              <a:rPr lang="ar-SA" dirty="0"/>
              <a:t>ترتبط بالخصائص الفردية للمستهلك وتنعكس على أنماط استهلاكه، وتشمل:</a:t>
            </a:r>
          </a:p>
          <a:p>
            <a:pPr marL="285750" indent="-285750" algn="just" rtl="1">
              <a:lnSpc>
                <a:spcPct val="150000"/>
              </a:lnSpc>
              <a:buFont typeface="Arial" panose="020B0604020202020204" pitchFamily="34" charset="0"/>
              <a:buChar char="•"/>
            </a:pPr>
            <a:r>
              <a:rPr lang="ar-SA" dirty="0"/>
              <a:t>العمر ومرحلة دورة الحياة.</a:t>
            </a:r>
          </a:p>
          <a:p>
            <a:pPr marL="285750" indent="-285750" algn="just" rtl="1">
              <a:lnSpc>
                <a:spcPct val="150000"/>
              </a:lnSpc>
              <a:buFont typeface="Arial" panose="020B0604020202020204" pitchFamily="34" charset="0"/>
              <a:buChar char="•"/>
            </a:pPr>
            <a:r>
              <a:rPr lang="ar-SA" dirty="0"/>
              <a:t>المهنة.</a:t>
            </a:r>
          </a:p>
          <a:p>
            <a:pPr marL="285750" indent="-285750" algn="just" rtl="1">
              <a:lnSpc>
                <a:spcPct val="150000"/>
              </a:lnSpc>
              <a:buFont typeface="Arial" panose="020B0604020202020204" pitchFamily="34" charset="0"/>
              <a:buChar char="•"/>
            </a:pPr>
            <a:r>
              <a:rPr lang="ar-SA" dirty="0"/>
              <a:t>الوضع الاقتصادي.</a:t>
            </a:r>
          </a:p>
          <a:p>
            <a:pPr marL="285750" indent="-285750" algn="just" rtl="1">
              <a:lnSpc>
                <a:spcPct val="150000"/>
              </a:lnSpc>
              <a:buFont typeface="Arial" panose="020B0604020202020204" pitchFamily="34" charset="0"/>
              <a:buChar char="•"/>
            </a:pPr>
            <a:r>
              <a:rPr lang="ar-SA" dirty="0"/>
              <a:t>نمط الحياة.</a:t>
            </a:r>
          </a:p>
          <a:p>
            <a:pPr marL="285750" indent="-285750" algn="just" rtl="1">
              <a:lnSpc>
                <a:spcPct val="150000"/>
              </a:lnSpc>
              <a:buFont typeface="Arial" panose="020B0604020202020204" pitchFamily="34" charset="0"/>
              <a:buChar char="•"/>
            </a:pPr>
            <a:r>
              <a:rPr lang="ar-SA" dirty="0"/>
              <a:t>الشخصية ومفهوم الذات.</a:t>
            </a:r>
          </a:p>
          <a:p>
            <a:pPr algn="just" rtl="1">
              <a:lnSpc>
                <a:spcPct val="150000"/>
              </a:lnSpc>
            </a:pPr>
            <a:endParaRPr lang="ar-SA" dirty="0"/>
          </a:p>
          <a:p>
            <a:pPr algn="just" rtl="1">
              <a:lnSpc>
                <a:spcPct val="150000"/>
              </a:lnSpc>
            </a:pPr>
            <a:r>
              <a:rPr lang="ar-SA" b="1" dirty="0">
                <a:solidFill>
                  <a:srgbClr val="00B0F0"/>
                </a:solidFill>
              </a:rPr>
              <a:t>رابعاً: العوامل النفسية </a:t>
            </a:r>
          </a:p>
          <a:p>
            <a:pPr algn="just" rtl="1">
              <a:lnSpc>
                <a:spcPct val="150000"/>
              </a:lnSpc>
            </a:pPr>
            <a:r>
              <a:rPr lang="ar-SA" dirty="0"/>
              <a:t>ترتبط بالعمليات العقلية والنفسية التي توجه سلوك المستهلك، وتشمل:</a:t>
            </a:r>
          </a:p>
          <a:p>
            <a:pPr marL="285750" indent="-285750" algn="just" rtl="1">
              <a:lnSpc>
                <a:spcPct val="150000"/>
              </a:lnSpc>
              <a:buFont typeface="Arial" panose="020B0604020202020204" pitchFamily="34" charset="0"/>
              <a:buChar char="•"/>
            </a:pPr>
            <a:r>
              <a:rPr lang="ar-SA" dirty="0"/>
              <a:t>الدوافع.</a:t>
            </a:r>
          </a:p>
          <a:p>
            <a:pPr marL="285750" indent="-285750" algn="just" rtl="1">
              <a:lnSpc>
                <a:spcPct val="150000"/>
              </a:lnSpc>
              <a:buFont typeface="Arial" panose="020B0604020202020204" pitchFamily="34" charset="0"/>
              <a:buChar char="•"/>
            </a:pPr>
            <a:r>
              <a:rPr lang="ar-SA" dirty="0"/>
              <a:t>الإدراك.</a:t>
            </a:r>
          </a:p>
          <a:p>
            <a:pPr marL="285750" indent="-285750" algn="just" rtl="1">
              <a:lnSpc>
                <a:spcPct val="150000"/>
              </a:lnSpc>
              <a:buFont typeface="Arial" panose="020B0604020202020204" pitchFamily="34" charset="0"/>
              <a:buChar char="•"/>
            </a:pPr>
            <a:r>
              <a:rPr lang="ar-SA" dirty="0"/>
              <a:t>التعلم.</a:t>
            </a:r>
          </a:p>
          <a:p>
            <a:pPr marL="285750" indent="-285750" algn="just" rtl="1">
              <a:lnSpc>
                <a:spcPct val="150000"/>
              </a:lnSpc>
              <a:buFont typeface="Arial" panose="020B0604020202020204" pitchFamily="34" charset="0"/>
              <a:buChar char="•"/>
            </a:pPr>
            <a:r>
              <a:rPr lang="ar-SA" dirty="0"/>
              <a:t>المعتقدات والاتجاهات.</a:t>
            </a:r>
            <a:endParaRPr lang="en-US" dirty="0"/>
          </a:p>
        </p:txBody>
      </p:sp>
      <p:pic>
        <p:nvPicPr>
          <p:cNvPr id="7" name="Picture 6">
            <a:extLst>
              <a:ext uri="{FF2B5EF4-FFF2-40B4-BE49-F238E27FC236}">
                <a16:creationId xmlns:a16="http://schemas.microsoft.com/office/drawing/2014/main" id="{25A932DC-39E8-7D35-6255-D1D097EB7E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431" y="3249639"/>
            <a:ext cx="5427175" cy="3618117"/>
          </a:xfrm>
          <a:prstGeom prst="rect">
            <a:avLst/>
          </a:prstGeom>
        </p:spPr>
      </p:pic>
    </p:spTree>
    <p:extLst>
      <p:ext uri="{BB962C8B-B14F-4D97-AF65-F5344CB8AC3E}">
        <p14:creationId xmlns:p14="http://schemas.microsoft.com/office/powerpoint/2010/main" val="1264663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0FC2B-F2AF-677B-F734-B4E501E3F1D6}"/>
            </a:ext>
          </a:extLst>
        </p:cNvPr>
        <p:cNvGrpSpPr/>
        <p:nvPr/>
      </p:nvGrpSpPr>
      <p:grpSpPr>
        <a:xfrm>
          <a:off x="0" y="0"/>
          <a:ext cx="0" cy="0"/>
          <a:chOff x="0" y="0"/>
          <a:chExt cx="0" cy="0"/>
        </a:xfrm>
      </p:grpSpPr>
      <p:pic>
        <p:nvPicPr>
          <p:cNvPr id="18" name="Picture 17">
            <a:extLst>
              <a:ext uri="{FF2B5EF4-FFF2-40B4-BE49-F238E27FC236}">
                <a16:creationId xmlns:a16="http://schemas.microsoft.com/office/drawing/2014/main" id="{4AB0F917-41B6-F0F4-A564-CEDEDF6312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08" y="4879819"/>
            <a:ext cx="3564181" cy="2337188"/>
          </a:xfrm>
          <a:prstGeom prst="rect">
            <a:avLst/>
          </a:prstGeom>
        </p:spPr>
      </p:pic>
      <p:sp>
        <p:nvSpPr>
          <p:cNvPr id="5" name="Rectangle 4">
            <a:extLst>
              <a:ext uri="{FF2B5EF4-FFF2-40B4-BE49-F238E27FC236}">
                <a16:creationId xmlns:a16="http://schemas.microsoft.com/office/drawing/2014/main" id="{867F6129-7FF7-5B61-E5AE-D210F5E51475}"/>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7ADD207-32B6-4997-8052-76F50F5CE48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E0DD9B2E-BC24-CA5B-4E22-0F10BDE7EE4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F08902FF-831B-AD02-D91F-234C0FE8BD59}"/>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92CF1268-9F10-B2ED-276E-6238071898A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3728B59E-2479-A35A-3E96-23A42CDDCD9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691927D4-C3CC-AB6D-2486-3A751238CB07}"/>
              </a:ext>
            </a:extLst>
          </p:cNvPr>
          <p:cNvSpPr txBox="1"/>
          <p:nvPr/>
        </p:nvSpPr>
        <p:spPr>
          <a:xfrm>
            <a:off x="4513152" y="1143582"/>
            <a:ext cx="4422618" cy="523220"/>
          </a:xfrm>
          <a:prstGeom prst="rect">
            <a:avLst/>
          </a:prstGeom>
          <a:noFill/>
        </p:spPr>
        <p:txBody>
          <a:bodyPr wrap="square">
            <a:spAutoFit/>
          </a:bodyPr>
          <a:lstStyle/>
          <a:p>
            <a:r>
              <a:rPr lang="ar-SA" sz="2800" b="1" dirty="0">
                <a:solidFill>
                  <a:srgbClr val="00B0F0"/>
                </a:solidFill>
              </a:rPr>
              <a:t>العوامل المؤثرة في سلوك المستهلك</a:t>
            </a:r>
          </a:p>
        </p:txBody>
      </p:sp>
      <p:sp>
        <p:nvSpPr>
          <p:cNvPr id="9" name="TextBox 8">
            <a:extLst>
              <a:ext uri="{FF2B5EF4-FFF2-40B4-BE49-F238E27FC236}">
                <a16:creationId xmlns:a16="http://schemas.microsoft.com/office/drawing/2014/main" id="{8022D326-8EFC-EA74-69D0-F68BB0B3CB97}"/>
              </a:ext>
            </a:extLst>
          </p:cNvPr>
          <p:cNvSpPr txBox="1"/>
          <p:nvPr/>
        </p:nvSpPr>
        <p:spPr>
          <a:xfrm>
            <a:off x="2913581" y="1920467"/>
            <a:ext cx="8380615" cy="3417730"/>
          </a:xfrm>
          <a:prstGeom prst="rect">
            <a:avLst/>
          </a:prstGeom>
          <a:noFill/>
        </p:spPr>
        <p:txBody>
          <a:bodyPr wrap="square">
            <a:spAutoFit/>
          </a:bodyPr>
          <a:lstStyle/>
          <a:p>
            <a:pPr algn="just" rtl="1">
              <a:lnSpc>
                <a:spcPct val="150000"/>
              </a:lnSpc>
            </a:pPr>
            <a:r>
              <a:rPr lang="ar-SA" sz="2000" b="1" dirty="0">
                <a:solidFill>
                  <a:srgbClr val="00B0F0"/>
                </a:solidFill>
              </a:rPr>
              <a:t>الثقافة:</a:t>
            </a:r>
          </a:p>
          <a:p>
            <a:pPr algn="just" rtl="1">
              <a:lnSpc>
                <a:spcPct val="150000"/>
              </a:lnSpc>
            </a:pPr>
            <a:r>
              <a:rPr lang="ar-SA" b="1" dirty="0"/>
              <a:t>تُعرَّف الثقافة بأنها مجموعة القيم الأساسية والتصورات والرغبات والسلوكيات التي يكتسبها الفرد من الأسرة والمؤسسات الاجتماعية الأخرى في المجتمع، والتي تسهم في تشكيل أنماط تفكيره وسلوكه الاستهلاكي.</a:t>
            </a:r>
          </a:p>
          <a:p>
            <a:pPr algn="just" rtl="1">
              <a:lnSpc>
                <a:spcPct val="150000"/>
              </a:lnSpc>
            </a:pPr>
            <a:endParaRPr lang="ar-SA" b="1" dirty="0"/>
          </a:p>
          <a:p>
            <a:pPr marL="285750" indent="-285750" algn="just" rtl="1">
              <a:lnSpc>
                <a:spcPct val="150000"/>
              </a:lnSpc>
              <a:buFont typeface="Wingdings" panose="05000000000000000000" pitchFamily="2" charset="2"/>
              <a:buChar char="q"/>
            </a:pPr>
            <a:r>
              <a:rPr lang="ar-SA" b="1" dirty="0"/>
              <a:t>تُعد الثقافة من أكثر العوامل تأثيرًا في تحديد رغبات الأفراد وسلوكهم الشرائي.</a:t>
            </a:r>
          </a:p>
          <a:p>
            <a:pPr marL="285750" indent="-285750" algn="just" rtl="1">
              <a:lnSpc>
                <a:spcPct val="150000"/>
              </a:lnSpc>
              <a:buFont typeface="Wingdings" panose="05000000000000000000" pitchFamily="2" charset="2"/>
              <a:buChar char="q"/>
            </a:pPr>
            <a:r>
              <a:rPr lang="ar-SA" b="1" dirty="0"/>
              <a:t>توجه الثقافة تفضيلات المستهلكين وتؤثر في إدراكهم للمنتجات والخدمات وكيفية تقييمها.</a:t>
            </a:r>
          </a:p>
          <a:p>
            <a:pPr marL="285750" indent="-285750" algn="just" rtl="1">
              <a:lnSpc>
                <a:spcPct val="150000"/>
              </a:lnSpc>
              <a:buFont typeface="Wingdings" panose="05000000000000000000" pitchFamily="2" charset="2"/>
              <a:buChar char="q"/>
            </a:pPr>
            <a:r>
              <a:rPr lang="ar-SA" b="1" dirty="0"/>
              <a:t>يحرص المسوقون على متابعة التغيرات والتحولات الثقافية في المجتمع؛ لما تتيحه من فرص لتطوير منتجات وخدمات تلبي الاحتياجات والرغبات المتجددة للمستهلكين.</a:t>
            </a:r>
            <a:endParaRPr lang="en-US" b="1" dirty="0"/>
          </a:p>
        </p:txBody>
      </p:sp>
      <p:sp>
        <p:nvSpPr>
          <p:cNvPr id="11" name="TextBox 10">
            <a:extLst>
              <a:ext uri="{FF2B5EF4-FFF2-40B4-BE49-F238E27FC236}">
                <a16:creationId xmlns:a16="http://schemas.microsoft.com/office/drawing/2014/main" id="{7BC5DC0D-7B5D-B2E5-6A51-D30AA3F59520}"/>
              </a:ext>
            </a:extLst>
          </p:cNvPr>
          <p:cNvSpPr txBox="1"/>
          <p:nvPr/>
        </p:nvSpPr>
        <p:spPr>
          <a:xfrm>
            <a:off x="4291343" y="5711674"/>
            <a:ext cx="7482687" cy="878574"/>
          </a:xfrm>
          <a:prstGeom prst="rect">
            <a:avLst/>
          </a:prstGeom>
          <a:noFill/>
        </p:spPr>
        <p:txBody>
          <a:bodyPr wrap="square">
            <a:spAutoFit/>
          </a:bodyPr>
          <a:lstStyle/>
          <a:p>
            <a:pPr marL="285750" indent="-285750" algn="just" rtl="1">
              <a:lnSpc>
                <a:spcPct val="150000"/>
              </a:lnSpc>
              <a:buFont typeface="Wingdings" panose="05000000000000000000" pitchFamily="2" charset="2"/>
              <a:buChar char="ü"/>
            </a:pPr>
            <a:r>
              <a:rPr lang="ar-SA" b="1" dirty="0"/>
              <a:t>تمثل الثقافة الإطار المرجعي الذي يوجه سلوك المستهلك ويؤثر في قيمه وتفضيلاته وقراراته الشرائية، مما يجعلها أحد أهم المحددات الأساسية للسلوك الاستهلاكي.</a:t>
            </a:r>
            <a:endParaRPr lang="en-US" b="1" dirty="0"/>
          </a:p>
        </p:txBody>
      </p:sp>
    </p:spTree>
    <p:extLst>
      <p:ext uri="{BB962C8B-B14F-4D97-AF65-F5344CB8AC3E}">
        <p14:creationId xmlns:p14="http://schemas.microsoft.com/office/powerpoint/2010/main" val="4174371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23992-9D2E-0E34-D904-686804D3F395}"/>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8BB7FB2C-63E4-6A46-E7B8-2F7E121490CD}"/>
              </a:ext>
            </a:extLst>
          </p:cNvPr>
          <p:cNvPicPr>
            <a:picLocks noChangeAspect="1"/>
          </p:cNvPicPr>
          <p:nvPr/>
        </p:nvPicPr>
        <p:blipFill>
          <a:blip r:embed="rId3"/>
          <a:stretch>
            <a:fillRect/>
          </a:stretch>
        </p:blipFill>
        <p:spPr>
          <a:xfrm>
            <a:off x="-54895" y="4927995"/>
            <a:ext cx="3691694" cy="1930004"/>
          </a:xfrm>
          <a:prstGeom prst="rect">
            <a:avLst/>
          </a:prstGeom>
        </p:spPr>
      </p:pic>
      <p:sp>
        <p:nvSpPr>
          <p:cNvPr id="5" name="Rectangle 4">
            <a:extLst>
              <a:ext uri="{FF2B5EF4-FFF2-40B4-BE49-F238E27FC236}">
                <a16:creationId xmlns:a16="http://schemas.microsoft.com/office/drawing/2014/main" id="{F0556989-6C6D-0255-FE12-66FBE6CF0C1D}"/>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78F22C43-F379-83D5-27AA-BB6E40A20D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DEAE80F2-B36D-B595-FEE4-5340662CC7F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AB4C9C4E-753A-01EC-3E41-9CDFC7281CCB}"/>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109C77E3-5B6C-A78E-B6D8-FEADA411E05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C33CB88B-7305-5A93-B43B-AD571BD6833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B0D3F40C-724E-29F0-8F73-B3CBFD9B1DE2}"/>
              </a:ext>
            </a:extLst>
          </p:cNvPr>
          <p:cNvSpPr txBox="1"/>
          <p:nvPr/>
        </p:nvSpPr>
        <p:spPr>
          <a:xfrm>
            <a:off x="3636799" y="1390420"/>
            <a:ext cx="7865812" cy="5449056"/>
          </a:xfrm>
          <a:prstGeom prst="rect">
            <a:avLst/>
          </a:prstGeom>
          <a:noFill/>
        </p:spPr>
        <p:txBody>
          <a:bodyPr wrap="square">
            <a:spAutoFit/>
          </a:bodyPr>
          <a:lstStyle/>
          <a:p>
            <a:pPr algn="just" rtl="1">
              <a:lnSpc>
                <a:spcPct val="150000"/>
              </a:lnSpc>
            </a:pPr>
            <a:r>
              <a:rPr lang="ar-SA" b="1" dirty="0">
                <a:solidFill>
                  <a:srgbClr val="00B0F0"/>
                </a:solidFill>
              </a:rPr>
              <a:t>مثال: التحول نحو أنماط الحياة الصحية</a:t>
            </a:r>
          </a:p>
          <a:p>
            <a:pPr algn="just" rtl="1">
              <a:lnSpc>
                <a:spcPct val="150000"/>
              </a:lnSpc>
            </a:pPr>
            <a:r>
              <a:rPr lang="ar-SA" dirty="0"/>
              <a:t>تشهد العديد من المجتمعات تحولًا ثقافيًا متزايدًا نحو تبني أنماط حياة أكثر صحة، الأمر الذي انعكس على تفضيلات المستهلكين وسلوكهم الشرائي.</a:t>
            </a:r>
          </a:p>
          <a:p>
            <a:pPr algn="just" rtl="1">
              <a:lnSpc>
                <a:spcPct val="150000"/>
              </a:lnSpc>
            </a:pPr>
            <a:endParaRPr lang="ar-SA" dirty="0"/>
          </a:p>
          <a:p>
            <a:pPr algn="just" rtl="1">
              <a:lnSpc>
                <a:spcPct val="150000"/>
              </a:lnSpc>
            </a:pPr>
            <a:r>
              <a:rPr lang="ar-SA" b="1" dirty="0"/>
              <a:t>ويتجلى ذلك في:</a:t>
            </a:r>
          </a:p>
          <a:p>
            <a:pPr marL="285750" indent="-285750" algn="just" rtl="1">
              <a:lnSpc>
                <a:spcPct val="150000"/>
              </a:lnSpc>
              <a:buFont typeface="Arial" panose="020B0604020202020204" pitchFamily="34" charset="0"/>
              <a:buChar char="•"/>
            </a:pPr>
            <a:r>
              <a:rPr lang="ar-SA" dirty="0"/>
              <a:t>زيادة الإقبال على الأغذية الصحية ومنتجات السعرات المنخفضة.</a:t>
            </a:r>
          </a:p>
          <a:p>
            <a:pPr marL="285750" indent="-285750" algn="just" rtl="1">
              <a:lnSpc>
                <a:spcPct val="150000"/>
              </a:lnSpc>
              <a:buFont typeface="Arial" panose="020B0604020202020204" pitchFamily="34" charset="0"/>
              <a:buChar char="•"/>
            </a:pPr>
            <a:r>
              <a:rPr lang="ar-SA" dirty="0"/>
              <a:t>تنامي الاهتمام بممارسة الأنشطة الرياضية واللياقة البدنية.</a:t>
            </a:r>
          </a:p>
          <a:p>
            <a:pPr marL="285750" indent="-285750" algn="just" rtl="1">
              <a:lnSpc>
                <a:spcPct val="150000"/>
              </a:lnSpc>
              <a:buFont typeface="Arial" panose="020B0604020202020204" pitchFamily="34" charset="0"/>
              <a:buChar char="•"/>
            </a:pPr>
            <a:r>
              <a:rPr lang="ar-SA" dirty="0"/>
              <a:t>ارتفاع الطلب على المنتجات والخدمات المرتبطة بالصحة والعافية.</a:t>
            </a:r>
          </a:p>
          <a:p>
            <a:pPr algn="just" rtl="1">
              <a:lnSpc>
                <a:spcPct val="150000"/>
              </a:lnSpc>
            </a:pPr>
            <a:endParaRPr lang="ar-SA" dirty="0"/>
          </a:p>
          <a:p>
            <a:pPr algn="just" rtl="1">
              <a:lnSpc>
                <a:spcPct val="150000"/>
              </a:lnSpc>
            </a:pPr>
            <a:r>
              <a:rPr lang="ar-SA" b="1" dirty="0"/>
              <a:t>الدلالة التسويقية:</a:t>
            </a:r>
          </a:p>
          <a:p>
            <a:pPr algn="just" rtl="1">
              <a:lnSpc>
                <a:spcPct val="150000"/>
              </a:lnSpc>
            </a:pPr>
            <a:r>
              <a:rPr lang="ar-SA" dirty="0"/>
              <a:t>يحرص المسوقون على متابعة التحولات الثقافية في المجتمع وتطوير منتجات وخدمات تتوافق مع الاتجاهات والقيم الناشئة لدى المستهلكين، بما يسهم في تلبية احتياجاتهم المتغيرة واغتنام الفرص التسويقية الجديدة.</a:t>
            </a:r>
            <a:endParaRPr lang="en-US" dirty="0"/>
          </a:p>
        </p:txBody>
      </p:sp>
    </p:spTree>
    <p:extLst>
      <p:ext uri="{BB962C8B-B14F-4D97-AF65-F5344CB8AC3E}">
        <p14:creationId xmlns:p14="http://schemas.microsoft.com/office/powerpoint/2010/main" val="20647187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C3CC0-706C-04DD-000B-B920BD190E7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766AF5A-08D4-3E52-13C9-E2C8D6AAAD09}"/>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6897EA0C-2B11-DD6E-EB1A-EA434A0141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638DCA91-794F-69B9-5C69-545FEAE6235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4EADC044-42D9-7BC4-16B8-C5E5CE74D690}"/>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FFF1D69B-15A0-7767-4EC0-0DE5EFB58E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237418C7-2FFB-C997-7DA9-9D96B9FD936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1F9FC127-8689-C2D8-9474-39EDFD0D3651}"/>
              </a:ext>
            </a:extLst>
          </p:cNvPr>
          <p:cNvSpPr txBox="1"/>
          <p:nvPr/>
        </p:nvSpPr>
        <p:spPr>
          <a:xfrm>
            <a:off x="2589291" y="1177355"/>
            <a:ext cx="8922191" cy="5864554"/>
          </a:xfrm>
          <a:prstGeom prst="rect">
            <a:avLst/>
          </a:prstGeom>
          <a:noFill/>
        </p:spPr>
        <p:txBody>
          <a:bodyPr wrap="square">
            <a:spAutoFit/>
          </a:bodyPr>
          <a:lstStyle/>
          <a:p>
            <a:pPr algn="just" rtl="1">
              <a:lnSpc>
                <a:spcPct val="150000"/>
              </a:lnSpc>
            </a:pPr>
            <a:r>
              <a:rPr lang="ar-SA" b="1" dirty="0">
                <a:solidFill>
                  <a:srgbClr val="00B0F0"/>
                </a:solidFill>
              </a:rPr>
              <a:t>الثقافة الفرعية:</a:t>
            </a:r>
          </a:p>
          <a:p>
            <a:pPr algn="just" rtl="1">
              <a:lnSpc>
                <a:spcPct val="150000"/>
              </a:lnSpc>
            </a:pPr>
            <a:r>
              <a:rPr lang="ar-SA" b="1" dirty="0"/>
              <a:t>تشير الثقافة الفرعية إلى مجموعة من الأفراد الذين يتشاركون منظومة من القيم والاتجاهات والسلوكيات المستمدة من خبرات حياتية وظروف اجتماعية مشتركة، مما يميزهم عن غيرهم داخل الثقافة العامة للمجتمع.</a:t>
            </a:r>
          </a:p>
          <a:p>
            <a:pPr algn="just" rtl="1">
              <a:lnSpc>
                <a:spcPct val="150000"/>
              </a:lnSpc>
            </a:pPr>
            <a:endParaRPr lang="ar-SA" b="1" dirty="0"/>
          </a:p>
          <a:p>
            <a:pPr marL="285750" indent="-285750" algn="just" rtl="1">
              <a:lnSpc>
                <a:spcPct val="150000"/>
              </a:lnSpc>
              <a:buFont typeface="Wingdings" panose="05000000000000000000" pitchFamily="2" charset="2"/>
              <a:buChar char="q"/>
            </a:pPr>
            <a:r>
              <a:rPr lang="ar-SA" b="1" dirty="0"/>
              <a:t>تتكون الثقافات الفرعية بناءً على خصائص أو خبرات مشتركة بين الأفراد.</a:t>
            </a:r>
          </a:p>
          <a:p>
            <a:pPr marL="285750" indent="-285750" algn="just" rtl="1">
              <a:lnSpc>
                <a:spcPct val="150000"/>
              </a:lnSpc>
              <a:buFont typeface="Wingdings" panose="05000000000000000000" pitchFamily="2" charset="2"/>
              <a:buChar char="q"/>
            </a:pPr>
            <a:r>
              <a:rPr lang="ar-SA" b="1" dirty="0"/>
              <a:t>تشمل الثقافات الفرعية مجموعات مثل الجنسيات، والأديان، والأعراق، والمناطق الجغرافية.</a:t>
            </a:r>
          </a:p>
          <a:p>
            <a:pPr marL="285750" indent="-285750" algn="just" rtl="1">
              <a:lnSpc>
                <a:spcPct val="150000"/>
              </a:lnSpc>
              <a:buFont typeface="Wingdings" panose="05000000000000000000" pitchFamily="2" charset="2"/>
              <a:buChar char="q"/>
            </a:pPr>
            <a:r>
              <a:rPr lang="ar-SA" b="1" dirty="0"/>
              <a:t>تسهم الثقافات الفرعية في تشكيل تفضيلات المستهلكين وأنماط استهلاكهم وقراراتهم الشرائية.</a:t>
            </a:r>
          </a:p>
          <a:p>
            <a:pPr marL="285750" indent="-285750" algn="just" rtl="1">
              <a:lnSpc>
                <a:spcPct val="150000"/>
              </a:lnSpc>
              <a:buFont typeface="Wingdings" panose="05000000000000000000" pitchFamily="2" charset="2"/>
              <a:buChar char="q"/>
            </a:pPr>
            <a:r>
              <a:rPr lang="ar-SA" b="1" dirty="0"/>
              <a:t>تمثل العديد من الثقافات الفرعية قطاعات سوقية مهمة، مما يدفع المنظمات إلى تطوير منتجات وبرامج تسويقية تتوافق مع احتياجاتها وخصائصها.</a:t>
            </a:r>
          </a:p>
          <a:p>
            <a:pPr marL="285750" indent="-285750" algn="just" rtl="1">
              <a:lnSpc>
                <a:spcPct val="150000"/>
              </a:lnSpc>
              <a:buFont typeface="Wingdings" panose="05000000000000000000" pitchFamily="2" charset="2"/>
              <a:buChar char="q"/>
            </a:pPr>
            <a:endParaRPr lang="ar-SA" b="1" dirty="0"/>
          </a:p>
          <a:p>
            <a:pPr marL="285750" indent="-285750" algn="just" rtl="1">
              <a:lnSpc>
                <a:spcPct val="150000"/>
              </a:lnSpc>
              <a:buFont typeface="Wingdings" panose="05000000000000000000" pitchFamily="2" charset="2"/>
              <a:buChar char="v"/>
            </a:pPr>
            <a:r>
              <a:rPr lang="ar-SA" b="1" dirty="0"/>
              <a:t>مثال تطبيقي</a:t>
            </a:r>
          </a:p>
          <a:p>
            <a:pPr algn="just" rtl="1">
              <a:lnSpc>
                <a:spcPct val="150000"/>
              </a:lnSpc>
            </a:pPr>
            <a:r>
              <a:rPr lang="ar-SA" b="1" dirty="0"/>
              <a:t>في المملكة العربية السعودية، تضم السوق الاستهلاكية ثقافات فرعية متعددة تمثلها الجنسيات المختلفة المقيمة في المملكة، الأمر الذي يدفع بعض المتاجر إلى توفير منتجات وخدمات تتناسب مع احتياجات وتفضيلات هذه الفئات المتنوعة.</a:t>
            </a:r>
            <a:endParaRPr lang="en-US" b="1" dirty="0"/>
          </a:p>
        </p:txBody>
      </p:sp>
      <p:pic>
        <p:nvPicPr>
          <p:cNvPr id="8" name="Picture 7" descr="صورة منشور القصة">
            <a:extLst>
              <a:ext uri="{FF2B5EF4-FFF2-40B4-BE49-F238E27FC236}">
                <a16:creationId xmlns:a16="http://schemas.microsoft.com/office/drawing/2014/main" id="{D9C32AF7-9294-5216-B5D0-F6A22309A421}"/>
              </a:ext>
            </a:extLst>
          </p:cNvPr>
          <p:cNvPicPr>
            <a:picLocks noChangeAspect="1"/>
          </p:cNvPicPr>
          <p:nvPr/>
        </p:nvPicPr>
        <p:blipFill>
          <a:blip r:embed="rId4"/>
          <a:stretch>
            <a:fillRect/>
          </a:stretch>
        </p:blipFill>
        <p:spPr>
          <a:xfrm>
            <a:off x="-4526" y="5350599"/>
            <a:ext cx="2637954" cy="1507402"/>
          </a:xfrm>
          <a:prstGeom prst="rect">
            <a:avLst/>
          </a:prstGeom>
        </p:spPr>
      </p:pic>
    </p:spTree>
    <p:extLst>
      <p:ext uri="{BB962C8B-B14F-4D97-AF65-F5344CB8AC3E}">
        <p14:creationId xmlns:p14="http://schemas.microsoft.com/office/powerpoint/2010/main" val="957147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C89E2F-6BD2-65FB-2CDA-9DE44745F87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94A41136-A8F0-B809-D8F2-98FEAECC6459}"/>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44934738-BC04-ABFF-FE6A-32570807C18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83C31212-06B7-2808-79DD-DB8BAB0382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E7CB2853-DC21-FF15-481C-DE723DAB880A}"/>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3B39B548-B7F5-E1DA-3951-40224B8A78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8EC62935-31AC-0AB9-AE75-9B22B75088C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595A85AD-543E-CD45-0A06-BA898EEB475F}"/>
              </a:ext>
            </a:extLst>
          </p:cNvPr>
          <p:cNvSpPr txBox="1"/>
          <p:nvPr/>
        </p:nvSpPr>
        <p:spPr>
          <a:xfrm>
            <a:off x="2426329" y="956672"/>
            <a:ext cx="8991955" cy="5864554"/>
          </a:xfrm>
          <a:prstGeom prst="rect">
            <a:avLst/>
          </a:prstGeom>
          <a:noFill/>
        </p:spPr>
        <p:txBody>
          <a:bodyPr wrap="square">
            <a:spAutoFit/>
          </a:bodyPr>
          <a:lstStyle/>
          <a:p>
            <a:pPr algn="just" rtl="1">
              <a:lnSpc>
                <a:spcPct val="150000"/>
              </a:lnSpc>
            </a:pPr>
            <a:r>
              <a:rPr lang="ar-SA" b="1" dirty="0">
                <a:solidFill>
                  <a:srgbClr val="00B0F0"/>
                </a:solidFill>
              </a:rPr>
              <a:t>الطبقة الاجتماعية</a:t>
            </a:r>
          </a:p>
          <a:p>
            <a:pPr algn="just" rtl="1">
              <a:lnSpc>
                <a:spcPct val="150000"/>
              </a:lnSpc>
            </a:pPr>
            <a:r>
              <a:rPr lang="ar-SA" dirty="0"/>
              <a:t>تشير الطبقة الاجتماعية إلى تقسيمات مستقرة ومتدرجة داخل المجتمع، يتشارك أفراد كل طبقة في قيم واهتمامات وأنماط سلوكية متقاربة، مما ينعكس على تفضيلاتهم وسلوكهم الاستهلاكي.</a:t>
            </a:r>
          </a:p>
          <a:p>
            <a:pPr marL="285750" indent="-285750" algn="just" rtl="1">
              <a:lnSpc>
                <a:spcPct val="150000"/>
              </a:lnSpc>
              <a:buFont typeface="Wingdings" panose="05000000000000000000" pitchFamily="2" charset="2"/>
              <a:buChar char="q"/>
            </a:pPr>
            <a:r>
              <a:rPr lang="ar-SA" dirty="0"/>
              <a:t>تتكون الطبقات الاجتماعية من فئات متدرجة داخل المجتمع تختلف في خصائصها الاقتصادية والاجتماعية.</a:t>
            </a:r>
          </a:p>
          <a:p>
            <a:pPr marL="285750" indent="-285750" algn="just" rtl="1">
              <a:lnSpc>
                <a:spcPct val="150000"/>
              </a:lnSpc>
              <a:buFont typeface="Wingdings" panose="05000000000000000000" pitchFamily="2" charset="2"/>
              <a:buChar char="q"/>
            </a:pPr>
            <a:r>
              <a:rPr lang="ar-SA" dirty="0"/>
              <a:t>لا يُحدد الانتماء إلى طبقة اجتماعية معينة بناءً على عامل واحد فقط، مثل الدخل، وإنما يعتمد على مجموعة من العوامل المتداخلة، من أبرزها: المهنة، والدخل، والتعليم، والثروة، والمكانة الاجتماعية.</a:t>
            </a:r>
          </a:p>
          <a:p>
            <a:pPr marL="285750" indent="-285750" algn="just" rtl="1">
              <a:lnSpc>
                <a:spcPct val="150000"/>
              </a:lnSpc>
              <a:buFont typeface="Wingdings" panose="05000000000000000000" pitchFamily="2" charset="2"/>
              <a:buChar char="q"/>
            </a:pPr>
            <a:r>
              <a:rPr lang="ar-SA" dirty="0"/>
              <a:t>يميل أفراد الطبقة الاجتماعية الواحدة إلى إظهار أنماط متشابهة من الاهتمامات والقيم والسلوكيات الاستهلاكية.</a:t>
            </a:r>
          </a:p>
          <a:p>
            <a:pPr marL="285750" indent="-285750" algn="just" rtl="1">
              <a:lnSpc>
                <a:spcPct val="150000"/>
              </a:lnSpc>
              <a:buFont typeface="Wingdings" panose="05000000000000000000" pitchFamily="2" charset="2"/>
              <a:buChar char="q"/>
            </a:pPr>
            <a:r>
              <a:rPr lang="ar-SA" dirty="0"/>
              <a:t>تختلف تفضيلات المستهلكين وقراراتهم الشرائية باختلاف الطبقات الاجتماعية التي ينتمون إليها.</a:t>
            </a:r>
          </a:p>
          <a:p>
            <a:pPr marL="285750" indent="-285750" algn="just" rtl="1">
              <a:lnSpc>
                <a:spcPct val="150000"/>
              </a:lnSpc>
              <a:buFont typeface="Wingdings" panose="05000000000000000000" pitchFamily="2" charset="2"/>
              <a:buChar char="q"/>
            </a:pPr>
            <a:r>
              <a:rPr lang="ar-SA" dirty="0"/>
              <a:t>يهتم المسوقون بدراسة الطبقات الاجتماعية لما لها من دور مهم في تفسير سلوك المستهلك وتحديد الأسواق المستهدفة وتصميم العروض التسويقية المناسبة.</a:t>
            </a:r>
          </a:p>
          <a:p>
            <a:pPr marL="285750" indent="-285750" algn="just" rtl="1">
              <a:lnSpc>
                <a:spcPct val="150000"/>
              </a:lnSpc>
              <a:buFont typeface="Wingdings" panose="05000000000000000000" pitchFamily="2" charset="2"/>
              <a:buChar char="q"/>
            </a:pPr>
            <a:endParaRPr lang="ar-SA" dirty="0"/>
          </a:p>
          <a:p>
            <a:pPr algn="just" rtl="1">
              <a:lnSpc>
                <a:spcPct val="150000"/>
              </a:lnSpc>
            </a:pPr>
            <a:r>
              <a:rPr lang="ar-SA" b="1" dirty="0">
                <a:solidFill>
                  <a:srgbClr val="00B0F0"/>
                </a:solidFill>
              </a:rPr>
              <a:t>مثال تطبيقي</a:t>
            </a:r>
          </a:p>
          <a:p>
            <a:pPr algn="just" rtl="1">
              <a:lnSpc>
                <a:spcPct val="150000"/>
              </a:lnSpc>
            </a:pPr>
            <a:r>
              <a:rPr lang="ar-SA" dirty="0"/>
              <a:t>قد تختلف تفضيلات المستهلكين في اختيار السلع والعلامات التجارية ووسائل الترفيه وأنماط الإنفاق باختلاف طبقاتهم الاجتماعية، حيث تميل كل طبقة إلى تبني أنماط استهلاك تتوافق مع قيمها ومواردها الاقتصادية ومكانتها الاجتماعية.</a:t>
            </a:r>
            <a:endParaRPr lang="en-US" dirty="0"/>
          </a:p>
        </p:txBody>
      </p:sp>
      <p:pic>
        <p:nvPicPr>
          <p:cNvPr id="11" name="Picture 10">
            <a:extLst>
              <a:ext uri="{FF2B5EF4-FFF2-40B4-BE49-F238E27FC236}">
                <a16:creationId xmlns:a16="http://schemas.microsoft.com/office/drawing/2014/main" id="{1F9E6D91-8D3C-948C-9DE8-EC2BDD2996F8}"/>
              </a:ext>
            </a:extLst>
          </p:cNvPr>
          <p:cNvPicPr>
            <a:picLocks noChangeAspect="1"/>
          </p:cNvPicPr>
          <p:nvPr/>
        </p:nvPicPr>
        <p:blipFill>
          <a:blip r:embed="rId4"/>
          <a:stretch>
            <a:fillRect/>
          </a:stretch>
        </p:blipFill>
        <p:spPr>
          <a:xfrm>
            <a:off x="-81481" y="5417337"/>
            <a:ext cx="2553075" cy="1440664"/>
          </a:xfrm>
          <a:prstGeom prst="rect">
            <a:avLst/>
          </a:prstGeom>
        </p:spPr>
      </p:pic>
    </p:spTree>
    <p:extLst>
      <p:ext uri="{BB962C8B-B14F-4D97-AF65-F5344CB8AC3E}">
        <p14:creationId xmlns:p14="http://schemas.microsoft.com/office/powerpoint/2010/main" val="4121115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149FC-7DB5-922F-E78C-696E65AACBE6}"/>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0B5202F-C6BD-FA90-AB14-2765168BADA6}"/>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13D7EDC0-DE9F-196C-8671-9BD51BFD5A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C1AD10FB-D217-8F34-451D-392096D501B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7D8A8507-2866-77EB-31C5-38635E3C8ADB}"/>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40AEFD8F-0E09-527B-D80E-37335ED884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E9DB8D78-D2EE-3CD4-9001-85DFA4A2D83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D70B5674-11FB-3DB9-DB36-831D1253671C}"/>
              </a:ext>
            </a:extLst>
          </p:cNvPr>
          <p:cNvSpPr txBox="1"/>
          <p:nvPr/>
        </p:nvSpPr>
        <p:spPr>
          <a:xfrm>
            <a:off x="3034775" y="1683667"/>
            <a:ext cx="8383509" cy="4247317"/>
          </a:xfrm>
          <a:prstGeom prst="rect">
            <a:avLst/>
          </a:prstGeom>
          <a:noFill/>
        </p:spPr>
        <p:txBody>
          <a:bodyPr wrap="square">
            <a:spAutoFit/>
          </a:bodyPr>
          <a:lstStyle/>
          <a:p>
            <a:pPr algn="just" rtl="1"/>
            <a:r>
              <a:rPr lang="ar-SA" b="1" dirty="0">
                <a:solidFill>
                  <a:srgbClr val="00B0F0"/>
                </a:solidFill>
              </a:rPr>
              <a:t>العوامل الاجتماعية</a:t>
            </a:r>
          </a:p>
          <a:p>
            <a:pPr algn="just" rtl="1"/>
            <a:r>
              <a:rPr lang="ar-SA" dirty="0"/>
              <a:t>يتأثر سلوك المستهلك بمجموعة من العوامل الاجتماعية التي تنشأ من تفاعله مع الأفراد والمجموعات المحيطة به، حيث تسهم هذه العوامل في تشكيل اتجاهاته وتفضيلاته وقراراته الشرائية.</a:t>
            </a:r>
          </a:p>
          <a:p>
            <a:pPr algn="just" rtl="1"/>
            <a:endParaRPr lang="ar-SA" dirty="0"/>
          </a:p>
          <a:p>
            <a:pPr algn="just" rtl="1"/>
            <a:r>
              <a:rPr lang="ar-SA" dirty="0"/>
              <a:t>وتشمل العوامل الاجتماعية ما يلي:</a:t>
            </a:r>
          </a:p>
          <a:p>
            <a:pPr marL="285750" indent="-285750" algn="just" rtl="1">
              <a:buFont typeface="Arial" panose="020B0604020202020204" pitchFamily="34" charset="0"/>
              <a:buChar char="•"/>
            </a:pPr>
            <a:r>
              <a:rPr lang="ar-SA" b="1" dirty="0">
                <a:solidFill>
                  <a:srgbClr val="00B0F0"/>
                </a:solidFill>
              </a:rPr>
              <a:t>الجماعات المرجعية: </a:t>
            </a:r>
            <a:r>
              <a:rPr lang="ar-SA" dirty="0"/>
              <a:t>المجموعات التي تؤثر بشكل مباشر أو غير مباشر في مواقف الفرد وسلوكياته.</a:t>
            </a:r>
          </a:p>
          <a:p>
            <a:pPr marL="285750" indent="-285750" algn="just" rtl="1">
              <a:buFont typeface="Arial" panose="020B0604020202020204" pitchFamily="34" charset="0"/>
              <a:buChar char="•"/>
            </a:pPr>
            <a:r>
              <a:rPr lang="ar-SA" b="1" dirty="0">
                <a:solidFill>
                  <a:srgbClr val="00B0F0"/>
                </a:solidFill>
              </a:rPr>
              <a:t>الشبكات الاجتماعية: </a:t>
            </a:r>
            <a:r>
              <a:rPr lang="ar-SA" dirty="0"/>
              <a:t>العلاقات والتفاعلات الاجتماعية التي تسهم في تبادل المعلومات والخبرات والتوصيات بين الأفراد.</a:t>
            </a:r>
          </a:p>
          <a:p>
            <a:pPr marL="285750" indent="-285750" algn="just" rtl="1">
              <a:buFont typeface="Arial" panose="020B0604020202020204" pitchFamily="34" charset="0"/>
              <a:buChar char="•"/>
            </a:pPr>
            <a:r>
              <a:rPr lang="ar-SA" b="1" dirty="0">
                <a:solidFill>
                  <a:srgbClr val="00B0F0"/>
                </a:solidFill>
              </a:rPr>
              <a:t>الأسرة </a:t>
            </a:r>
            <a:r>
              <a:rPr lang="en-US" b="1" dirty="0">
                <a:solidFill>
                  <a:srgbClr val="00B0F0"/>
                </a:solidFill>
              </a:rPr>
              <a:t>:</a:t>
            </a:r>
            <a:r>
              <a:rPr lang="ar-SA" dirty="0"/>
              <a:t>تُعد الأسرة من أكثر العوامل الاجتماعية تأثيرًا في قرارات الشراء والاستهلاك.</a:t>
            </a:r>
          </a:p>
          <a:p>
            <a:pPr marL="285750" indent="-285750" algn="just" rtl="1">
              <a:buFont typeface="Arial" panose="020B0604020202020204" pitchFamily="34" charset="0"/>
              <a:buChar char="•"/>
            </a:pPr>
            <a:r>
              <a:rPr lang="ar-SA" b="1" dirty="0">
                <a:solidFill>
                  <a:srgbClr val="00B0F0"/>
                </a:solidFill>
              </a:rPr>
              <a:t>الأدوار والمكانة الاجتماعية</a:t>
            </a:r>
            <a:r>
              <a:rPr lang="ar-SA" dirty="0"/>
              <a:t>: تؤثر الأدوار التي يؤديها الفرد ومكانته الاجتماعية في اختياراته وتفضيلاته الشرائية.</a:t>
            </a:r>
          </a:p>
          <a:p>
            <a:pPr marL="285750" indent="-285750" algn="just" rtl="1">
              <a:buFont typeface="Arial" panose="020B0604020202020204" pitchFamily="34" charset="0"/>
              <a:buChar char="•"/>
            </a:pPr>
            <a:endParaRPr lang="ar-SA" dirty="0"/>
          </a:p>
          <a:p>
            <a:pPr marL="285750" indent="-285750" algn="just" rtl="1">
              <a:buFont typeface="Arial" panose="020B0604020202020204" pitchFamily="34" charset="0"/>
              <a:buChar char="•"/>
            </a:pPr>
            <a:endParaRPr lang="ar-SA" dirty="0"/>
          </a:p>
          <a:p>
            <a:pPr marL="285750" indent="-285750" algn="just" rtl="1">
              <a:buFont typeface="Wingdings" panose="05000000000000000000" pitchFamily="2" charset="2"/>
              <a:buChar char="ü"/>
            </a:pPr>
            <a:r>
              <a:rPr lang="ar-SA" dirty="0"/>
              <a:t>تسهم العوامل الاجتماعية في توجيه سلوك المستهلك من خلال تأثير الجماعات المحيطة به وعلاقاته الاجتماعية وأسرته ومكانته الاجتماعية، مما ينعكس على قراراته الشرائية واختياراته الاستهلاكية.</a:t>
            </a:r>
            <a:endParaRPr lang="en-US" dirty="0"/>
          </a:p>
        </p:txBody>
      </p:sp>
      <p:pic>
        <p:nvPicPr>
          <p:cNvPr id="9" name="Picture 8">
            <a:extLst>
              <a:ext uri="{FF2B5EF4-FFF2-40B4-BE49-F238E27FC236}">
                <a16:creationId xmlns:a16="http://schemas.microsoft.com/office/drawing/2014/main" id="{D82868E5-1D54-7EA0-5075-3DE260FF234B}"/>
              </a:ext>
            </a:extLst>
          </p:cNvPr>
          <p:cNvPicPr>
            <a:picLocks noChangeAspect="1"/>
          </p:cNvPicPr>
          <p:nvPr/>
        </p:nvPicPr>
        <p:blipFill>
          <a:blip r:embed="rId4"/>
          <a:stretch>
            <a:fillRect/>
          </a:stretch>
        </p:blipFill>
        <p:spPr>
          <a:xfrm>
            <a:off x="-150806" y="4670890"/>
            <a:ext cx="3208402" cy="2406302"/>
          </a:xfrm>
          <a:prstGeom prst="rect">
            <a:avLst/>
          </a:prstGeom>
        </p:spPr>
      </p:pic>
    </p:spTree>
    <p:extLst>
      <p:ext uri="{BB962C8B-B14F-4D97-AF65-F5344CB8AC3E}">
        <p14:creationId xmlns:p14="http://schemas.microsoft.com/office/powerpoint/2010/main" val="18811770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5FAE2-A72C-18B3-C7AF-3C49DDCF399A}"/>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C9240456-8345-27F1-6FDA-9197FFE302C9}"/>
              </a:ext>
            </a:extLst>
          </p:cNvPr>
          <p:cNvPicPr>
            <a:picLocks noChangeAspect="1"/>
          </p:cNvPicPr>
          <p:nvPr/>
        </p:nvPicPr>
        <p:blipFill>
          <a:blip r:embed="rId3"/>
          <a:stretch>
            <a:fillRect/>
          </a:stretch>
        </p:blipFill>
        <p:spPr>
          <a:xfrm>
            <a:off x="-208230" y="4356019"/>
            <a:ext cx="3359053" cy="2692104"/>
          </a:xfrm>
          <a:prstGeom prst="rect">
            <a:avLst/>
          </a:prstGeom>
        </p:spPr>
      </p:pic>
      <p:sp>
        <p:nvSpPr>
          <p:cNvPr id="5" name="Rectangle 4">
            <a:extLst>
              <a:ext uri="{FF2B5EF4-FFF2-40B4-BE49-F238E27FC236}">
                <a16:creationId xmlns:a16="http://schemas.microsoft.com/office/drawing/2014/main" id="{AD8CCCA5-5E0E-1985-7D74-93890D8E69C7}"/>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1A519F6D-8087-AF78-E4DD-C645F55E32B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CFB1BADD-B3BE-884C-0C3E-63BCF0D1CBE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75D9E98D-B598-0F5E-35F5-FC477CDCE66F}"/>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296C5B09-33B7-0D5D-0292-383F22D3BF2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D7F24EB2-F27D-A9E7-35F2-083319723CB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1524A731-288F-088C-199F-A4A787F0FD7F}"/>
              </a:ext>
            </a:extLst>
          </p:cNvPr>
          <p:cNvSpPr txBox="1"/>
          <p:nvPr/>
        </p:nvSpPr>
        <p:spPr>
          <a:xfrm>
            <a:off x="3150823" y="899759"/>
            <a:ext cx="8399230" cy="5864554"/>
          </a:xfrm>
          <a:prstGeom prst="rect">
            <a:avLst/>
          </a:prstGeom>
          <a:noFill/>
        </p:spPr>
        <p:txBody>
          <a:bodyPr wrap="square">
            <a:spAutoFit/>
          </a:bodyPr>
          <a:lstStyle/>
          <a:p>
            <a:pPr algn="just" rtl="1">
              <a:lnSpc>
                <a:spcPct val="150000"/>
              </a:lnSpc>
            </a:pPr>
            <a:r>
              <a:rPr lang="ar-SA" b="1" dirty="0">
                <a:solidFill>
                  <a:srgbClr val="00B0F0"/>
                </a:solidFill>
              </a:rPr>
              <a:t>الجماعات والشبكات الاجتماعية: </a:t>
            </a:r>
          </a:p>
          <a:p>
            <a:pPr algn="just" rtl="1">
              <a:lnSpc>
                <a:spcPct val="150000"/>
              </a:lnSpc>
            </a:pPr>
            <a:r>
              <a:rPr lang="ar-SA" dirty="0"/>
              <a:t>تؤثر الجماعات والشبكات الاجتماعية بصورة ملحوظة في سلوك المستهلك، حيث تسهم التفاعلات والعلاقات الاجتماعية في تشكيل اتجاهاته وتفضيلاته وقراراته الشرائية.</a:t>
            </a:r>
          </a:p>
          <a:p>
            <a:pPr algn="just" rtl="1">
              <a:lnSpc>
                <a:spcPct val="150000"/>
              </a:lnSpc>
            </a:pPr>
            <a:r>
              <a:rPr lang="ar-SA" b="1" dirty="0">
                <a:solidFill>
                  <a:srgbClr val="00B0F0"/>
                </a:solidFill>
              </a:rPr>
              <a:t>الجماعات: </a:t>
            </a:r>
            <a:r>
              <a:rPr lang="ar-SA" dirty="0"/>
              <a:t>هي مجموعتان أو أكثر من الأفراد يتفاعلون فيما بينهم لتحقيق أهداف فردية أو مشتركة.</a:t>
            </a:r>
          </a:p>
          <a:p>
            <a:pPr marL="285750" indent="-285750" algn="just" rtl="1">
              <a:lnSpc>
                <a:spcPct val="150000"/>
              </a:lnSpc>
              <a:buFont typeface="Arial" panose="020B0604020202020204" pitchFamily="34" charset="0"/>
              <a:buChar char="•"/>
            </a:pPr>
            <a:r>
              <a:rPr lang="ar-SA" dirty="0"/>
              <a:t>تؤثر العديد من الجماعات الصغيرة في مواقف الأفراد وسلوكياتهم الاستهلاكية.</a:t>
            </a:r>
          </a:p>
          <a:p>
            <a:pPr marL="285750" indent="-285750" algn="just" rtl="1">
              <a:lnSpc>
                <a:spcPct val="150000"/>
              </a:lnSpc>
              <a:buFont typeface="Arial" panose="020B0604020202020204" pitchFamily="34" charset="0"/>
              <a:buChar char="•"/>
            </a:pPr>
            <a:r>
              <a:rPr lang="ar-SA" dirty="0"/>
              <a:t>قد يكون تأثير الجماعات مباشرًا أو غير مباشر بحسب طبيعة العلاقة بين الفرد وأعضاء الجماعة.</a:t>
            </a:r>
          </a:p>
          <a:p>
            <a:pPr algn="just" rtl="1">
              <a:lnSpc>
                <a:spcPct val="150000"/>
              </a:lnSpc>
            </a:pPr>
            <a:r>
              <a:rPr lang="ar-SA" b="1" dirty="0">
                <a:solidFill>
                  <a:srgbClr val="00B0F0"/>
                </a:solidFill>
              </a:rPr>
              <a:t>جماعات </a:t>
            </a:r>
            <a:r>
              <a:rPr lang="ar-SA" b="1" dirty="0" err="1">
                <a:solidFill>
                  <a:srgbClr val="00B0F0"/>
                </a:solidFill>
              </a:rPr>
              <a:t>العضوية:</a:t>
            </a:r>
            <a:r>
              <a:rPr lang="ar-SA" dirty="0" err="1"/>
              <a:t>هي</a:t>
            </a:r>
            <a:r>
              <a:rPr lang="ar-SA" dirty="0"/>
              <a:t> الجماعات التي ينتمي إليها الفرد رسميًا أو فعليًا، وتمارس تأثيرًا مباشرًا على آرائه واتجاهاته وسلوكياته.</a:t>
            </a:r>
          </a:p>
          <a:p>
            <a:pPr algn="just" rtl="1">
              <a:lnSpc>
                <a:spcPct val="150000"/>
              </a:lnSpc>
            </a:pPr>
            <a:r>
              <a:rPr lang="ar-SA" b="1" dirty="0">
                <a:solidFill>
                  <a:srgbClr val="00B0F0"/>
                </a:solidFill>
              </a:rPr>
              <a:t>الجماعات المرجعية: </a:t>
            </a:r>
            <a:r>
              <a:rPr lang="ar-SA" dirty="0"/>
              <a:t>هي الجماعات التي تشكل نقطة مرجعية للفرد عند تكوين مواقفه واتجاهاته وسلوكياته، سواء من خلال التفاعل المباشر أو التأثير غير المباشر. وتشمل:</a:t>
            </a:r>
          </a:p>
          <a:p>
            <a:pPr marL="285750" indent="-285750" algn="just" rtl="1">
              <a:buFont typeface="Arial" panose="020B0604020202020204" pitchFamily="34" charset="0"/>
              <a:buChar char="•"/>
            </a:pPr>
            <a:r>
              <a:rPr lang="ar-SA" dirty="0"/>
              <a:t>جماعات ينتمي إليها الفرد بالفعل.</a:t>
            </a:r>
          </a:p>
          <a:p>
            <a:pPr marL="285750" indent="-285750" algn="just" rtl="1">
              <a:buFont typeface="Arial" panose="020B0604020202020204" pitchFamily="34" charset="0"/>
              <a:buChar char="•"/>
            </a:pPr>
            <a:r>
              <a:rPr lang="ar-SA" dirty="0"/>
              <a:t>جماعات يقارن نفسه بها.</a:t>
            </a:r>
          </a:p>
          <a:p>
            <a:pPr marL="285750" indent="-285750" algn="just" rtl="1">
              <a:buFont typeface="Arial" panose="020B0604020202020204" pitchFamily="34" charset="0"/>
              <a:buChar char="•"/>
            </a:pPr>
            <a:r>
              <a:rPr lang="ar-SA" dirty="0"/>
              <a:t>جماعات يطمح إلى الانتماء إليها</a:t>
            </a:r>
          </a:p>
          <a:p>
            <a:pPr algn="just" rtl="1">
              <a:lnSpc>
                <a:spcPct val="150000"/>
              </a:lnSpc>
            </a:pPr>
            <a:r>
              <a:rPr lang="ar-SA" b="1" dirty="0">
                <a:solidFill>
                  <a:srgbClr val="00B0F0"/>
                </a:solidFill>
              </a:rPr>
              <a:t>الشبكات الاجتماعية: </a:t>
            </a:r>
            <a:r>
              <a:rPr lang="ar-SA" dirty="0"/>
              <a:t>تمثل الروابط والعلاقات الاجتماعية التي تربط الأفراد ببعضهم البعض، وتسهم في تبادل المعلومات والخبرات والآراء، مما يؤثر في القرارات الشرائية وتفضيلات المستهلكين.</a:t>
            </a:r>
            <a:endParaRPr lang="en-US" dirty="0"/>
          </a:p>
        </p:txBody>
      </p:sp>
    </p:spTree>
    <p:extLst>
      <p:ext uri="{BB962C8B-B14F-4D97-AF65-F5344CB8AC3E}">
        <p14:creationId xmlns:p14="http://schemas.microsoft.com/office/powerpoint/2010/main" val="38181720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A211B0-EDC8-818D-FD30-EFD55B537813}"/>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476C6D2B-4622-8F33-130F-9613E03AA237}"/>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2EC1FAC2-025D-9493-ED2F-E32B610A63E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094634A4-FA83-56B5-4412-6411D78A65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F6F79F47-A522-45A7-44A5-B9CA37FF94BB}"/>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CBF9F362-1148-E952-B4FE-329C64FC17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B8A07D11-5651-AC3F-7374-ACF2A0C7DD5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3B22D9EE-C8C3-6621-28B2-9912992E973D}"/>
              </a:ext>
            </a:extLst>
          </p:cNvPr>
          <p:cNvSpPr txBox="1"/>
          <p:nvPr/>
        </p:nvSpPr>
        <p:spPr>
          <a:xfrm>
            <a:off x="3358836" y="1167337"/>
            <a:ext cx="8059448" cy="5033557"/>
          </a:xfrm>
          <a:prstGeom prst="rect">
            <a:avLst/>
          </a:prstGeom>
          <a:noFill/>
        </p:spPr>
        <p:txBody>
          <a:bodyPr wrap="square">
            <a:spAutoFit/>
          </a:bodyPr>
          <a:lstStyle/>
          <a:p>
            <a:pPr algn="just" rtl="1">
              <a:lnSpc>
                <a:spcPct val="150000"/>
              </a:lnSpc>
            </a:pPr>
            <a:r>
              <a:rPr lang="ar-SA" b="1" dirty="0">
                <a:solidFill>
                  <a:srgbClr val="00B0F0"/>
                </a:solidFill>
              </a:rPr>
              <a:t>تأثير الجماعات المرجعية في سلوك المستهلك </a:t>
            </a:r>
          </a:p>
          <a:p>
            <a:pPr algn="just" rtl="1">
              <a:lnSpc>
                <a:spcPct val="150000"/>
              </a:lnSpc>
            </a:pPr>
            <a:r>
              <a:rPr lang="ar-SA" dirty="0"/>
              <a:t>يحرص المسوقون على تحديد الجماعات المرجعية للفئات المستهدفة؛ نظرًا لدورها في التأثير على اتجاهات المستهلكين وتفضيلاتهم الشرائية.</a:t>
            </a:r>
          </a:p>
          <a:p>
            <a:pPr marL="285750" indent="-285750" algn="just" rtl="1">
              <a:lnSpc>
                <a:spcPct val="150000"/>
              </a:lnSpc>
              <a:buFont typeface="Wingdings" panose="05000000000000000000" pitchFamily="2" charset="2"/>
              <a:buChar char="q"/>
            </a:pPr>
            <a:r>
              <a:rPr lang="ar-SA" dirty="0"/>
              <a:t>تؤثر الجماعات المرجعية في مواقف الفرد ومفهومه الذاتي وسلوكه الاستهلاكي.</a:t>
            </a:r>
          </a:p>
          <a:p>
            <a:pPr marL="285750" indent="-285750" algn="just" rtl="1">
              <a:lnSpc>
                <a:spcPct val="150000"/>
              </a:lnSpc>
              <a:buFont typeface="Wingdings" panose="05000000000000000000" pitchFamily="2" charset="2"/>
              <a:buChar char="q"/>
            </a:pPr>
            <a:r>
              <a:rPr lang="ar-SA" dirty="0"/>
              <a:t>قد تخلق ضغوطًا اجتماعية تدفع الأفراد إلى تبني سلوكيات أو تفضيلات تتوافق مع الجماعة.</a:t>
            </a:r>
          </a:p>
          <a:p>
            <a:pPr marL="285750" indent="-285750" algn="just" rtl="1">
              <a:lnSpc>
                <a:spcPct val="150000"/>
              </a:lnSpc>
              <a:buFont typeface="Wingdings" panose="05000000000000000000" pitchFamily="2" charset="2"/>
              <a:buChar char="q"/>
            </a:pPr>
            <a:r>
              <a:rPr lang="ar-SA" dirty="0"/>
              <a:t>يمتد تأثيرها إلى اختيار المنتجات والعلامات التجارية وأنماط الاستهلاك المختلفة.</a:t>
            </a:r>
          </a:p>
          <a:p>
            <a:pPr marL="285750" indent="-285750" algn="just" rtl="1">
              <a:lnSpc>
                <a:spcPct val="150000"/>
              </a:lnSpc>
              <a:buFont typeface="Wingdings" panose="05000000000000000000" pitchFamily="2" charset="2"/>
              <a:buChar char="q"/>
            </a:pPr>
            <a:r>
              <a:rPr lang="ar-SA" dirty="0"/>
              <a:t>يزداد تأثير الجماعات المرجعية عندما يكون المنتج أو استخدامه مرئيًا للآخرين الذين يحظون باحترام المستهلك وتقديره.</a:t>
            </a:r>
          </a:p>
          <a:p>
            <a:pPr algn="just" rtl="1">
              <a:lnSpc>
                <a:spcPct val="150000"/>
              </a:lnSpc>
            </a:pPr>
            <a:endParaRPr lang="ar-SA" dirty="0"/>
          </a:p>
          <a:p>
            <a:pPr marL="285750" indent="-285750" algn="just" rtl="1">
              <a:lnSpc>
                <a:spcPct val="150000"/>
              </a:lnSpc>
              <a:buFont typeface="Wingdings" panose="05000000000000000000" pitchFamily="2" charset="2"/>
              <a:buChar char="v"/>
            </a:pPr>
            <a:r>
              <a:rPr lang="ar-SA" dirty="0">
                <a:solidFill>
                  <a:srgbClr val="00B0F0"/>
                </a:solidFill>
              </a:rPr>
              <a:t>مثال:</a:t>
            </a:r>
          </a:p>
          <a:p>
            <a:pPr algn="just" rtl="1">
              <a:lnSpc>
                <a:spcPct val="150000"/>
              </a:lnSpc>
            </a:pPr>
            <a:r>
              <a:rPr lang="ar-SA" dirty="0"/>
              <a:t>قد يفضل بعض المستهلكين اقتناء منتجات أو علامات تجارية معينة نتيجة لتأثرهم بالمشاهير أو الرياضيين أو الأشخاص الذين يعدونهم نماذج يُحتذى بها.</a:t>
            </a:r>
            <a:endParaRPr lang="en-US" dirty="0"/>
          </a:p>
        </p:txBody>
      </p:sp>
      <p:pic>
        <p:nvPicPr>
          <p:cNvPr id="8" name="Picture 7">
            <a:extLst>
              <a:ext uri="{FF2B5EF4-FFF2-40B4-BE49-F238E27FC236}">
                <a16:creationId xmlns:a16="http://schemas.microsoft.com/office/drawing/2014/main" id="{EF69CFB4-95D9-417E-1B87-004F3A82BE58}"/>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208013" y="4941351"/>
            <a:ext cx="3150823" cy="1769824"/>
          </a:xfrm>
          <a:prstGeom prst="rect">
            <a:avLst/>
          </a:prstGeom>
        </p:spPr>
      </p:pic>
    </p:spTree>
    <p:extLst>
      <p:ext uri="{BB962C8B-B14F-4D97-AF65-F5344CB8AC3E}">
        <p14:creationId xmlns:p14="http://schemas.microsoft.com/office/powerpoint/2010/main" val="40017184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54AA4-86D0-0A75-F2B3-EB626427ACC5}"/>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45BEC4F5-9212-038D-9C59-B634BCE88755}"/>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B8D02708-0EE2-ECB1-791C-733A726433F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A424F0E-C247-4144-49DC-C799EA309D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187C0908-B38B-1059-1160-75186C3D8766}"/>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9F2F31D6-19FD-923E-A6D6-19C87F95D0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B831FFF9-7C9A-7F33-17F4-A30A7F1EA6C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06C9556D-927D-5E28-0215-2C048E70D35E}"/>
              </a:ext>
            </a:extLst>
          </p:cNvPr>
          <p:cNvSpPr txBox="1"/>
          <p:nvPr/>
        </p:nvSpPr>
        <p:spPr>
          <a:xfrm>
            <a:off x="3150823" y="1072990"/>
            <a:ext cx="8252232" cy="5033557"/>
          </a:xfrm>
          <a:prstGeom prst="rect">
            <a:avLst/>
          </a:prstGeom>
          <a:noFill/>
        </p:spPr>
        <p:txBody>
          <a:bodyPr wrap="square">
            <a:spAutoFit/>
          </a:bodyPr>
          <a:lstStyle/>
          <a:p>
            <a:pPr algn="just" rtl="1">
              <a:lnSpc>
                <a:spcPct val="150000"/>
              </a:lnSpc>
            </a:pPr>
            <a:r>
              <a:rPr lang="ar-SA" b="1" dirty="0">
                <a:solidFill>
                  <a:srgbClr val="00B0F0"/>
                </a:solidFill>
              </a:rPr>
              <a:t>التأثير الشفهي </a:t>
            </a:r>
          </a:p>
          <a:p>
            <a:pPr algn="just" rtl="1">
              <a:lnSpc>
                <a:spcPct val="150000"/>
              </a:lnSpc>
            </a:pPr>
            <a:r>
              <a:rPr lang="ar-SA" dirty="0"/>
              <a:t>يشير التأثير الشفهي إلى انتقال المعلومات والآراء والتوصيات بين الأفراد بصورة غير رسمية، ويُعد من أكثر مصادر المعلومات تأثيرًا في قرارات الشراء.</a:t>
            </a:r>
          </a:p>
          <a:p>
            <a:pPr marL="285750" indent="-285750" algn="just" rtl="1">
              <a:lnSpc>
                <a:spcPct val="150000"/>
              </a:lnSpc>
              <a:buFont typeface="Wingdings" panose="05000000000000000000" pitchFamily="2" charset="2"/>
              <a:buChar char="q"/>
            </a:pPr>
            <a:r>
              <a:rPr lang="ar-SA" dirty="0"/>
              <a:t>يميل المستهلكون إلى الثقة بآراء وتوصيات الأصدقاء وأفراد الأسرة والزملاء أكثر من الرسائل الإعلانية التقليدية.</a:t>
            </a:r>
          </a:p>
          <a:p>
            <a:pPr marL="285750" indent="-285750" algn="just" rtl="1">
              <a:lnSpc>
                <a:spcPct val="150000"/>
              </a:lnSpc>
              <a:buFont typeface="Wingdings" panose="05000000000000000000" pitchFamily="2" charset="2"/>
              <a:buChar char="q"/>
            </a:pPr>
            <a:r>
              <a:rPr lang="ar-SA" dirty="0"/>
              <a:t>يسهم التأثير الشفهي في تشكيل اتجاهات المستهلكين وتقييمهم للمنتجات والعلامات التجارية.</a:t>
            </a:r>
          </a:p>
          <a:p>
            <a:pPr marL="285750" indent="-285750" algn="just" rtl="1">
              <a:lnSpc>
                <a:spcPct val="150000"/>
              </a:lnSpc>
              <a:buFont typeface="Wingdings" panose="05000000000000000000" pitchFamily="2" charset="2"/>
              <a:buChar char="q"/>
            </a:pPr>
            <a:r>
              <a:rPr lang="ar-SA" dirty="0"/>
              <a:t>يمكن أن يكون للتوصيات الشخصية أثر كبير في تشجيع الشراء أو الحد منه.</a:t>
            </a:r>
          </a:p>
          <a:p>
            <a:pPr marL="285750" indent="-285750" algn="just" rtl="1">
              <a:lnSpc>
                <a:spcPct val="150000"/>
              </a:lnSpc>
              <a:buFont typeface="Wingdings" panose="05000000000000000000" pitchFamily="2" charset="2"/>
              <a:buChar char="q"/>
            </a:pPr>
            <a:r>
              <a:rPr lang="ar-SA" dirty="0"/>
              <a:t>يمثل التأثير الشفهي أحد أهم أشكال التأثير الاجتماعي في الأسواق الاستهلاكية.</a:t>
            </a:r>
          </a:p>
          <a:p>
            <a:pPr marL="285750" indent="-285750" algn="just" rtl="1">
              <a:lnSpc>
                <a:spcPct val="150000"/>
              </a:lnSpc>
              <a:buFont typeface="Wingdings" panose="05000000000000000000" pitchFamily="2" charset="2"/>
              <a:buChar char="§"/>
            </a:pPr>
            <a:endParaRPr lang="ar-SA" b="1" dirty="0">
              <a:solidFill>
                <a:srgbClr val="00B0F0"/>
              </a:solidFill>
            </a:endParaRPr>
          </a:p>
          <a:p>
            <a:pPr marL="285750" indent="-285750" algn="just" rtl="1">
              <a:lnSpc>
                <a:spcPct val="150000"/>
              </a:lnSpc>
              <a:buFont typeface="Wingdings" panose="05000000000000000000" pitchFamily="2" charset="2"/>
              <a:buChar char="§"/>
            </a:pPr>
            <a:r>
              <a:rPr lang="ar-SA" b="1" dirty="0">
                <a:solidFill>
                  <a:srgbClr val="00B0F0"/>
                </a:solidFill>
              </a:rPr>
              <a:t>الأهمية التسويقية</a:t>
            </a:r>
          </a:p>
          <a:p>
            <a:pPr algn="just" rtl="1">
              <a:lnSpc>
                <a:spcPct val="150000"/>
              </a:lnSpc>
            </a:pPr>
            <a:r>
              <a:rPr lang="ar-SA" dirty="0"/>
              <a:t>يسعى المسوقون إلى تشجيع المستهلكين على مشاركة تجاربهم الإيجابية؛ لما لذلك من دور في تعزيز سمعة العلامة التجارية وزيادة الثقة بها.</a:t>
            </a:r>
            <a:endParaRPr lang="en-US" dirty="0"/>
          </a:p>
        </p:txBody>
      </p:sp>
      <p:pic>
        <p:nvPicPr>
          <p:cNvPr id="10" name="Picture 9">
            <a:extLst>
              <a:ext uri="{FF2B5EF4-FFF2-40B4-BE49-F238E27FC236}">
                <a16:creationId xmlns:a16="http://schemas.microsoft.com/office/drawing/2014/main" id="{00ED19A6-78F2-81CD-9F47-B700A25D9D6E}"/>
              </a:ext>
            </a:extLst>
          </p:cNvPr>
          <p:cNvPicPr>
            <a:picLocks noChangeAspect="1"/>
          </p:cNvPicPr>
          <p:nvPr/>
        </p:nvPicPr>
        <p:blipFill>
          <a:blip r:embed="rId4"/>
          <a:stretch>
            <a:fillRect/>
          </a:stretch>
        </p:blipFill>
        <p:spPr>
          <a:xfrm>
            <a:off x="174667" y="4864889"/>
            <a:ext cx="2877561" cy="1902117"/>
          </a:xfrm>
          <a:prstGeom prst="rect">
            <a:avLst/>
          </a:prstGeom>
        </p:spPr>
      </p:pic>
    </p:spTree>
    <p:extLst>
      <p:ext uri="{BB962C8B-B14F-4D97-AF65-F5344CB8AC3E}">
        <p14:creationId xmlns:p14="http://schemas.microsoft.com/office/powerpoint/2010/main" val="2178676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90A26-9768-57E1-046D-6A817EBA00D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C331227-D5FB-B90C-39C3-9A2800697AFE}"/>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835AB71-7E52-1042-C38E-84D320CE385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EF112C45-12A3-6D3B-2818-3007E5B10E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CC790DD1-3A0C-300E-C181-9C0A50D27CF8}"/>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4D236A25-5EE1-E509-58FF-3BFD3EEA0A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33B30D06-72A0-C9E8-7420-97A8F2D0A0B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C84ECCA5-AC81-41D2-D3D5-E79F94DBE28E}"/>
              </a:ext>
            </a:extLst>
          </p:cNvPr>
          <p:cNvSpPr txBox="1"/>
          <p:nvPr/>
        </p:nvSpPr>
        <p:spPr>
          <a:xfrm>
            <a:off x="3032911" y="1483032"/>
            <a:ext cx="7998735" cy="5033557"/>
          </a:xfrm>
          <a:prstGeom prst="rect">
            <a:avLst/>
          </a:prstGeom>
          <a:noFill/>
        </p:spPr>
        <p:txBody>
          <a:bodyPr wrap="square">
            <a:spAutoFit/>
          </a:bodyPr>
          <a:lstStyle/>
          <a:p>
            <a:pPr algn="just" rtl="1">
              <a:lnSpc>
                <a:spcPct val="150000"/>
              </a:lnSpc>
            </a:pPr>
            <a:r>
              <a:rPr lang="ar-SA" b="1" dirty="0">
                <a:solidFill>
                  <a:srgbClr val="00B0F0"/>
                </a:solidFill>
              </a:rPr>
              <a:t>أمثلة على التأثير الشفهي </a:t>
            </a:r>
          </a:p>
          <a:p>
            <a:pPr algn="just" rtl="1">
              <a:lnSpc>
                <a:spcPct val="150000"/>
              </a:lnSpc>
            </a:pPr>
            <a:r>
              <a:rPr lang="ar-SA" dirty="0"/>
              <a:t>يظهر التأثير الشفهي بوضوح عندما تنتشر الرسائل أو المحتويات أو التجارب الإيجابية بين المستهلكين بصورة واسعة، مما يؤدي إلى زيادة الوعي بالمنتج أو العلامة التجارية وتعزيز انتشارها.</a:t>
            </a:r>
          </a:p>
          <a:p>
            <a:pPr marL="285750" indent="-285750" algn="just" rtl="1">
              <a:lnSpc>
                <a:spcPct val="150000"/>
              </a:lnSpc>
              <a:buFont typeface="Wingdings" panose="05000000000000000000" pitchFamily="2" charset="2"/>
              <a:buChar char="q"/>
            </a:pPr>
            <a:r>
              <a:rPr lang="ar-SA" dirty="0"/>
              <a:t>قد تنتشر بعض الحملات التسويقية أو المقاطع المرئية بسرعة كبيرة نتيجة مشاركة المستهلكين لها عبر شبكاتهم الاجتماعية.</a:t>
            </a:r>
          </a:p>
          <a:p>
            <a:pPr marL="285750" indent="-285750" algn="just" rtl="1">
              <a:lnSpc>
                <a:spcPct val="150000"/>
              </a:lnSpc>
              <a:buFont typeface="Wingdings" panose="05000000000000000000" pitchFamily="2" charset="2"/>
              <a:buChar char="q"/>
            </a:pPr>
            <a:r>
              <a:rPr lang="ar-SA" dirty="0"/>
              <a:t>يسهم تداول المحتوى بين الأفراد في توسيع نطاق الوصول إلى العلامة التجارية دون الاعتماد الكامل على الإعلانات المدفوعة.</a:t>
            </a:r>
          </a:p>
          <a:p>
            <a:pPr marL="285750" indent="-285750" algn="just" rtl="1">
              <a:lnSpc>
                <a:spcPct val="150000"/>
              </a:lnSpc>
              <a:buFont typeface="Wingdings" panose="05000000000000000000" pitchFamily="2" charset="2"/>
              <a:buChar char="q"/>
            </a:pPr>
            <a:r>
              <a:rPr lang="ar-SA" dirty="0"/>
              <a:t>كلما زادت مشاركة المستهلكين للمحتوى أو التوصية به، ارتفع تأثيره في تشكيل اتجاهات الآخرين وقراراتهم الشرائية.</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يمثل التأثير الشفهي أحد أكثر أشكال التأثير الاجتماعي فاعلية، إذ يعتمد على الثقة المتبادلة بين الأفراد، ويؤدي دورًا مهمًا في توجيه السلوك الشرائي وتعزيز انتشار العلامات التجارية.</a:t>
            </a:r>
            <a:endParaRPr lang="en-US" dirty="0"/>
          </a:p>
        </p:txBody>
      </p:sp>
      <p:pic>
        <p:nvPicPr>
          <p:cNvPr id="8" name="Picture 7">
            <a:extLst>
              <a:ext uri="{FF2B5EF4-FFF2-40B4-BE49-F238E27FC236}">
                <a16:creationId xmlns:a16="http://schemas.microsoft.com/office/drawing/2014/main" id="{62B2302A-9D9E-392D-B202-EA5FBFCC068C}"/>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75535" y="4767094"/>
            <a:ext cx="2875826" cy="1902910"/>
          </a:xfrm>
          <a:prstGeom prst="rect">
            <a:avLst/>
          </a:prstGeom>
        </p:spPr>
      </p:pic>
    </p:spTree>
    <p:extLst>
      <p:ext uri="{BB962C8B-B14F-4D97-AF65-F5344CB8AC3E}">
        <p14:creationId xmlns:p14="http://schemas.microsoft.com/office/powerpoint/2010/main" val="9619698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A4545C-45E4-0D50-5247-F1121BB550FD}"/>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35436157-AC56-84F0-C27F-E649E0467DEA}"/>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0" y="4257391"/>
            <a:ext cx="2600609" cy="2600609"/>
          </a:xfrm>
          <a:prstGeom prst="rect">
            <a:avLst/>
          </a:prstGeom>
        </p:spPr>
      </p:pic>
      <p:sp>
        <p:nvSpPr>
          <p:cNvPr id="5" name="Rectangle 4">
            <a:extLst>
              <a:ext uri="{FF2B5EF4-FFF2-40B4-BE49-F238E27FC236}">
                <a16:creationId xmlns:a16="http://schemas.microsoft.com/office/drawing/2014/main" id="{624F988B-02DF-CC24-7627-1C97CEF82B8D}"/>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205524B-3263-5F42-B169-AB3F93E05CD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66352992-BE83-6D05-CB78-F6C8A07EB49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FA1F4B36-AAA2-D752-51DC-46879C881B76}"/>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43A17B99-CF73-CD42-92C0-29E03C86876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2ED00BD1-F7A7-A5C6-03E0-D770E0EFA42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8FB0E486-93F5-EB49-24A7-61A6C50778FE}"/>
              </a:ext>
            </a:extLst>
          </p:cNvPr>
          <p:cNvSpPr txBox="1"/>
          <p:nvPr/>
        </p:nvSpPr>
        <p:spPr>
          <a:xfrm>
            <a:off x="2163778" y="1167337"/>
            <a:ext cx="9306298" cy="5449056"/>
          </a:xfrm>
          <a:prstGeom prst="rect">
            <a:avLst/>
          </a:prstGeom>
          <a:noFill/>
        </p:spPr>
        <p:txBody>
          <a:bodyPr wrap="square">
            <a:spAutoFit/>
          </a:bodyPr>
          <a:lstStyle/>
          <a:p>
            <a:pPr algn="just" rtl="1">
              <a:lnSpc>
                <a:spcPct val="150000"/>
              </a:lnSpc>
            </a:pPr>
            <a:r>
              <a:rPr lang="ar-SA" b="1" dirty="0">
                <a:solidFill>
                  <a:srgbClr val="00B0F0"/>
                </a:solidFill>
              </a:rPr>
              <a:t>مثال على حملة تسويقية تُحدث ضجة تسويقية</a:t>
            </a:r>
          </a:p>
          <a:p>
            <a:pPr algn="just" rtl="1">
              <a:lnSpc>
                <a:spcPct val="150000"/>
              </a:lnSpc>
            </a:pPr>
            <a:r>
              <a:rPr lang="ar-SA" b="1" dirty="0"/>
              <a:t> تُعرَّف الضجة التسويقية بأنها استراتيجية تسويقية تهدف إلى إثارة اهتمام المستهلكين وتحفيزهم على التحدث عن المنتج أو العلامة التجارية ومشاركة تجاربهم وآرائهم مع الآخرين. ويسهم هذا التفاعل في انتشار الرسالة التسويقية بسرعة كبيرة من خلال التوصيات الشخصية ووسائل التواصل الاجتماعي، مما يزيد من الوعي بالعلامة التجارية ويعزز تأثيرها في السوق.</a:t>
            </a:r>
          </a:p>
          <a:p>
            <a:pPr algn="just" rtl="1">
              <a:lnSpc>
                <a:spcPct val="150000"/>
              </a:lnSpc>
            </a:pPr>
            <a:endParaRPr lang="ar-SA" b="1" dirty="0"/>
          </a:p>
          <a:p>
            <a:pPr algn="just" rtl="1">
              <a:lnSpc>
                <a:spcPct val="150000"/>
              </a:lnSpc>
            </a:pPr>
            <a:r>
              <a:rPr lang="ar-SA" b="1" dirty="0"/>
              <a:t>مثال: تُعد حملة</a:t>
            </a:r>
            <a:r>
              <a:rPr lang="en-US" b="1" dirty="0"/>
              <a:t>Will It Blend? </a:t>
            </a:r>
            <a:r>
              <a:rPr lang="ar-SA" b="1" dirty="0"/>
              <a:t>التي أطلقتها شركة </a:t>
            </a:r>
            <a:r>
              <a:rPr lang="en-US" b="1" dirty="0" err="1"/>
              <a:t>Blendtec</a:t>
            </a:r>
            <a:r>
              <a:rPr lang="ar-SA" b="1" dirty="0"/>
              <a:t> من أشهر الأمثلة على الضجة التسويقية. فقد قامت الشركة بنشر مقاطع فيديو تُظهر قدرة الخلاط على طحن أشياء غير مألوفة مثل الهواتف المحمولة والأجهزة الإلكترونية. وقد أثارت هذه المقاطع فضول المشاهدين ودفعتهم إلى مشاركتها والتحدث عنها، مما أدى إلى انتشار واسع للحملة وتحقيق ملايين المشاهدات، وأسهم بشكل ملحوظ في زيادة شهرة العلامة التجارية ومبيعاتها.</a:t>
            </a:r>
          </a:p>
          <a:p>
            <a:pPr algn="just" rtl="1">
              <a:lnSpc>
                <a:spcPct val="150000"/>
              </a:lnSpc>
            </a:pPr>
            <a:endParaRPr lang="ar-SA" b="1" dirty="0"/>
          </a:p>
          <a:p>
            <a:pPr marL="285750" indent="-285750" algn="just" rtl="1">
              <a:lnSpc>
                <a:spcPct val="150000"/>
              </a:lnSpc>
              <a:buFont typeface="Wingdings" panose="05000000000000000000" pitchFamily="2" charset="2"/>
              <a:buChar char="ü"/>
            </a:pPr>
            <a:r>
              <a:rPr lang="ar-SA" b="1" dirty="0"/>
              <a:t>لم تعتمد الحملة على الإعلان التقليدي فقط، بل اعتمدت على خلق محتوى مبتكر ومثير للاهتمام يدفع المستهلكين إلى نشره بأنفسهم. وهذا يوضح كيف يمكن للضجة التسويقية أن تحول العملاء إلى وسيلة فعّالة لنقل الرسالة التسويقية والترويج للمنتج.</a:t>
            </a:r>
            <a:endParaRPr lang="en-US" b="1" dirty="0"/>
          </a:p>
        </p:txBody>
      </p:sp>
    </p:spTree>
    <p:extLst>
      <p:ext uri="{BB962C8B-B14F-4D97-AF65-F5344CB8AC3E}">
        <p14:creationId xmlns:p14="http://schemas.microsoft.com/office/powerpoint/2010/main" val="7891004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A2038-3483-B9A3-D0E9-33739318E83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952F47A-3FA4-9424-00AD-08F3D78C11D9}"/>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3486DFA7-E10C-301F-B40E-97D48AF64C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BDBF12D0-51EF-A068-673B-65F223F1B55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705BF84E-5896-2815-8E20-A87E8493106E}"/>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F75247DD-6916-0655-F508-36F4627FAE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D4899D6E-4C43-F776-E3D9-3CF767834B8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CFAB9CC6-57FC-5F54-7511-B7B076CA9292}"/>
              </a:ext>
            </a:extLst>
          </p:cNvPr>
          <p:cNvSpPr txBox="1"/>
          <p:nvPr/>
        </p:nvSpPr>
        <p:spPr>
          <a:xfrm>
            <a:off x="2987644" y="1258330"/>
            <a:ext cx="8433295" cy="4618059"/>
          </a:xfrm>
          <a:prstGeom prst="rect">
            <a:avLst/>
          </a:prstGeom>
          <a:noFill/>
        </p:spPr>
        <p:txBody>
          <a:bodyPr wrap="square">
            <a:spAutoFit/>
          </a:bodyPr>
          <a:lstStyle/>
          <a:p>
            <a:pPr algn="just" rtl="1">
              <a:lnSpc>
                <a:spcPct val="150000"/>
              </a:lnSpc>
            </a:pPr>
            <a:r>
              <a:rPr lang="ar-SA" b="1" dirty="0">
                <a:solidFill>
                  <a:srgbClr val="00B0F0"/>
                </a:solidFill>
              </a:rPr>
              <a:t>العوامل الاجتماعية: قادة الرأي </a:t>
            </a:r>
          </a:p>
          <a:p>
            <a:pPr algn="just" rtl="1">
              <a:lnSpc>
                <a:spcPct val="150000"/>
              </a:lnSpc>
            </a:pPr>
            <a:r>
              <a:rPr lang="ar-SA" dirty="0"/>
              <a:t>قادة الرأي هم أفراد داخل المجموعات المرجعية يتمتعون بمعرفة أو خبرة أو مهارات أو خصائص شخصية تجعل الآخرين يثقون بآرائهم ويتأثرون بتوصياتهم. ويؤدي هؤلاء الأفراد دورًا مهمًا في تشكيل اتجاهات المستهلكين وقراراتهم الشرائية، خاصة عند شراء المنتجات التي تتطلب معلومات أو خبرة مسبقة.</a:t>
            </a:r>
          </a:p>
          <a:p>
            <a:pPr algn="just" rtl="1">
              <a:lnSpc>
                <a:spcPct val="150000"/>
              </a:lnSpc>
            </a:pPr>
            <a:endParaRPr lang="ar-SA" dirty="0"/>
          </a:p>
          <a:p>
            <a:pPr algn="just" rtl="1">
              <a:lnSpc>
                <a:spcPct val="150000"/>
              </a:lnSpc>
            </a:pPr>
            <a:r>
              <a:rPr lang="ar-SA" dirty="0"/>
              <a:t>ويحرص المسوقون على تحديد قادة الرأي والتواصل معهم؛ نظرًا لقدرتهم على نقل المعلومات عن المنتجات والخدمات إلى جمهور واسع بطريقة أكثر مصداقية من الرسائل الإعلانية المباشرة. كما يسهم تأثيرهم في تسريع انتشار المعلومات وتعزيز الثقة بالعلامة التجارية.</a:t>
            </a:r>
          </a:p>
          <a:p>
            <a:pPr algn="just" rtl="1">
              <a:lnSpc>
                <a:spcPct val="150000"/>
              </a:lnSpc>
            </a:pPr>
            <a:endParaRPr lang="ar-SA" dirty="0"/>
          </a:p>
          <a:p>
            <a:pPr marL="285750" indent="-285750" algn="just" rtl="1">
              <a:lnSpc>
                <a:spcPct val="150000"/>
              </a:lnSpc>
              <a:buFont typeface="Wingdings" panose="05000000000000000000" pitchFamily="2" charset="2"/>
              <a:buChar char="v"/>
            </a:pPr>
            <a:r>
              <a:rPr lang="ar-SA" dirty="0"/>
              <a:t>مثال: قد يؤثر طبيب متخصص في اختيار المرضى لنوع معين من المنتجات الصحية، كما قد يؤثر خبير تقني في قرار شراء هاتف ذكي أو جهاز إلكتروني جديد.</a:t>
            </a:r>
            <a:endParaRPr lang="en-US" dirty="0"/>
          </a:p>
        </p:txBody>
      </p:sp>
      <p:pic>
        <p:nvPicPr>
          <p:cNvPr id="9" name="Picture 8">
            <a:extLst>
              <a:ext uri="{FF2B5EF4-FFF2-40B4-BE49-F238E27FC236}">
                <a16:creationId xmlns:a16="http://schemas.microsoft.com/office/drawing/2014/main" id="{7A916974-5271-9C05-FB54-81376ABF9524}"/>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0" y="5133315"/>
            <a:ext cx="3058718" cy="1724685"/>
          </a:xfrm>
          <a:prstGeom prst="rect">
            <a:avLst/>
          </a:prstGeom>
        </p:spPr>
      </p:pic>
    </p:spTree>
    <p:extLst>
      <p:ext uri="{BB962C8B-B14F-4D97-AF65-F5344CB8AC3E}">
        <p14:creationId xmlns:p14="http://schemas.microsoft.com/office/powerpoint/2010/main" val="26433909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52A6BC-2991-616D-2FFE-A2F682A9DC65}"/>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C8DD6ACF-63A1-24BF-D62B-111D219845D4}"/>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55956" y="3630440"/>
            <a:ext cx="3306779" cy="3306779"/>
          </a:xfrm>
          <a:prstGeom prst="rect">
            <a:avLst/>
          </a:prstGeom>
        </p:spPr>
      </p:pic>
      <p:sp>
        <p:nvSpPr>
          <p:cNvPr id="5" name="Rectangle 4">
            <a:extLst>
              <a:ext uri="{FF2B5EF4-FFF2-40B4-BE49-F238E27FC236}">
                <a16:creationId xmlns:a16="http://schemas.microsoft.com/office/drawing/2014/main" id="{16DCD8CA-A404-65D3-1327-54DAA5272070}"/>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29F5E54B-AD9B-DF55-3171-3B82436C6FB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811602B-303C-6ACC-A7A1-5EF3C076403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4FDC4EFE-E3FD-8101-8062-7904925A9292}"/>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9F3A6E0A-2719-C402-9FFB-E444A1ADAD9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AFE4B7D8-5FDC-93A3-3102-D92514AD64C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8" name="TextBox 7">
            <a:extLst>
              <a:ext uri="{FF2B5EF4-FFF2-40B4-BE49-F238E27FC236}">
                <a16:creationId xmlns:a16="http://schemas.microsoft.com/office/drawing/2014/main" id="{A3D7705F-2292-2C8E-67C1-7AABFB455336}"/>
              </a:ext>
            </a:extLst>
          </p:cNvPr>
          <p:cNvSpPr txBox="1"/>
          <p:nvPr/>
        </p:nvSpPr>
        <p:spPr>
          <a:xfrm>
            <a:off x="2766019" y="1506702"/>
            <a:ext cx="8652265" cy="4473019"/>
          </a:xfrm>
          <a:prstGeom prst="rect">
            <a:avLst/>
          </a:prstGeom>
          <a:noFill/>
        </p:spPr>
        <p:txBody>
          <a:bodyPr wrap="square">
            <a:spAutoFit/>
          </a:bodyPr>
          <a:lstStyle/>
          <a:p>
            <a:pPr algn="just" rtl="1"/>
            <a:r>
              <a:rPr lang="ar-SA" b="1" dirty="0">
                <a:solidFill>
                  <a:srgbClr val="00B0F0"/>
                </a:solidFill>
              </a:rPr>
              <a:t>العوامل الاجتماعية: الشبكات الاجتماعية الإلكترونية</a:t>
            </a:r>
          </a:p>
          <a:p>
            <a:pPr algn="just" rtl="1">
              <a:lnSpc>
                <a:spcPct val="150000"/>
              </a:lnSpc>
            </a:pPr>
            <a:r>
              <a:rPr lang="ar-SA" dirty="0"/>
              <a:t>تمثل الشبكات الاجتماعية الإلكترونية مجتمعات رقمية تتيح للأفراد التواصل وتبادل المعلومات والخبرات والآراء عبر الإنترنت. وتشمل منصات التواصل الاجتماعي والمدونات والمنتديات الرقمية وغيرها من البيئات التفاعلية التي تجمع المستخدمين حول اهتمامات مشتركة.</a:t>
            </a:r>
          </a:p>
          <a:p>
            <a:pPr algn="just" rtl="1">
              <a:lnSpc>
                <a:spcPct val="150000"/>
              </a:lnSpc>
            </a:pPr>
            <a:endParaRPr lang="ar-SA" dirty="0"/>
          </a:p>
          <a:p>
            <a:pPr algn="just" rtl="1">
              <a:lnSpc>
                <a:spcPct val="150000"/>
              </a:lnSpc>
            </a:pPr>
            <a:r>
              <a:rPr lang="ar-SA" dirty="0"/>
              <a:t>وقد أصبحت هذه الشبكات أداة تسويقية مهمة؛ إذ تُمكّن الشركات من التواصل المباشر مع العملاء، والاستماع إلى آرائهم، وبناء علاقات طويلة الأمد معهم. كما تساعد على نشر المحتوى التسويقي بسرعة كبيرة من خلال المشاركات والتعليقات والتوصيات الإلكترونية، مما يزيد من وصول الرسائل التسويقية وتأثيرها.</a:t>
            </a:r>
          </a:p>
          <a:p>
            <a:pPr algn="just" rtl="1">
              <a:lnSpc>
                <a:spcPct val="150000"/>
              </a:lnSpc>
            </a:pPr>
            <a:endParaRPr lang="ar-SA" dirty="0"/>
          </a:p>
          <a:p>
            <a:pPr marL="285750" indent="-285750" algn="just" rtl="1">
              <a:lnSpc>
                <a:spcPct val="150000"/>
              </a:lnSpc>
              <a:buFont typeface="Wingdings" panose="05000000000000000000" pitchFamily="2" charset="2"/>
              <a:buChar char="v"/>
            </a:pPr>
            <a:r>
              <a:rPr lang="ar-SA" dirty="0"/>
              <a:t>مثال: عندما يشارك أحد العملاء تجربته الإيجابية مع مطعم أو متجر عبر منصة اجتماعية، يمكن أن تصل هذه التجربة إلى عدد كبير من المستخدمين وتؤثر في قراراتهم الشرائية.</a:t>
            </a:r>
          </a:p>
        </p:txBody>
      </p:sp>
    </p:spTree>
    <p:extLst>
      <p:ext uri="{BB962C8B-B14F-4D97-AF65-F5344CB8AC3E}">
        <p14:creationId xmlns:p14="http://schemas.microsoft.com/office/powerpoint/2010/main" val="7759189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F59C14-E3BD-05C3-0733-D81EC53E54FB}"/>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9EA70E10-CC10-EE82-D897-12E60A3D2E57}"/>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0" y="4898570"/>
            <a:ext cx="2996303" cy="1994821"/>
          </a:xfrm>
          <a:prstGeom prst="rect">
            <a:avLst/>
          </a:prstGeom>
        </p:spPr>
      </p:pic>
      <p:sp>
        <p:nvSpPr>
          <p:cNvPr id="5" name="Rectangle 4">
            <a:extLst>
              <a:ext uri="{FF2B5EF4-FFF2-40B4-BE49-F238E27FC236}">
                <a16:creationId xmlns:a16="http://schemas.microsoft.com/office/drawing/2014/main" id="{283F62A7-888A-54B5-1C96-E833E0727B1E}"/>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6B8FC17F-8497-FD04-4C04-AC82A91189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98A0AEA2-141B-5038-F9F0-E2DF28673C6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B6E76297-9421-06CB-FC7C-F4C504A4D7A0}"/>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71007C5D-F0C0-73E4-5E81-04EE7BBDD98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58F3C394-98DB-A649-A1C5-9D9E6007F3C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9BD3C918-555D-FDBF-CD36-7A88F6A42BD0}"/>
              </a:ext>
            </a:extLst>
          </p:cNvPr>
          <p:cNvSpPr txBox="1"/>
          <p:nvPr/>
        </p:nvSpPr>
        <p:spPr>
          <a:xfrm>
            <a:off x="2549569" y="1036709"/>
            <a:ext cx="9121365" cy="5726055"/>
          </a:xfrm>
          <a:prstGeom prst="rect">
            <a:avLst/>
          </a:prstGeom>
          <a:noFill/>
        </p:spPr>
        <p:txBody>
          <a:bodyPr wrap="square">
            <a:spAutoFit/>
          </a:bodyPr>
          <a:lstStyle/>
          <a:p>
            <a:pPr algn="just" rtl="1"/>
            <a:r>
              <a:rPr lang="ar-SA" b="1" dirty="0">
                <a:solidFill>
                  <a:srgbClr val="00B0F0"/>
                </a:solidFill>
              </a:rPr>
              <a:t>العوامل الاجتماعية: الأسرة</a:t>
            </a:r>
          </a:p>
          <a:p>
            <a:pPr algn="just" rtl="1">
              <a:lnSpc>
                <a:spcPct val="150000"/>
              </a:lnSpc>
            </a:pPr>
            <a:r>
              <a:rPr lang="ar-SA" dirty="0"/>
              <a:t> تُعد الأسرة من أكثر العوامل الاجتماعية تأثيرًا في سلوك المستهلك، حيث تسهم في تكوين القيم والعادات والاتجاهات الشرائية للأفراد منذ مراحل الحياة المبكرة. وتُعتبر الأسرة أهم منظمة استهلاكية في المجتمع، لذلك تحظى باهتمام كبير في الدراسات التسويقية.</a:t>
            </a:r>
          </a:p>
          <a:p>
            <a:pPr algn="just" rtl="1">
              <a:lnSpc>
                <a:spcPct val="150000"/>
              </a:lnSpc>
            </a:pPr>
            <a:endParaRPr lang="ar-SA" dirty="0"/>
          </a:p>
          <a:p>
            <a:pPr algn="just" rtl="1">
              <a:lnSpc>
                <a:spcPct val="150000"/>
              </a:lnSpc>
            </a:pPr>
            <a:r>
              <a:rPr lang="ar-SA" dirty="0"/>
              <a:t>ويهتم المسوقون بفهم طبيعة الأدوار التي يؤديها أفراد الأسرة في عملية الشراء، إذ قد يكون أحد الأفراد هو صاحب الحاجة إلى المنتج، بينما يؤثر فرد آخر في القرار أو يتولى عملية الشراء الفعلية. كما تختلف درجة تأثير الزوج والزوجة والأبناء تبعًا لنوع المنتج ومرحلة اتخاذ القرار الشرائي.</a:t>
            </a:r>
          </a:p>
          <a:p>
            <a:pPr algn="just" rtl="1">
              <a:lnSpc>
                <a:spcPct val="150000"/>
              </a:lnSpc>
            </a:pPr>
            <a:endParaRPr lang="ar-SA" dirty="0"/>
          </a:p>
          <a:p>
            <a:pPr algn="just" rtl="1">
              <a:lnSpc>
                <a:spcPct val="150000"/>
              </a:lnSpc>
            </a:pPr>
            <a:r>
              <a:rPr lang="ar-SA" dirty="0"/>
              <a:t>ومع التغيرات الاجتماعية وأنماط الحياة الحديثة، أصبحت الشركات توجه رسائلها التسويقية إلى جميع أفراد الأسرة، مع مراعاة احتياجات كل فئة ودورها في عملية اتخاذ القرار.</a:t>
            </a:r>
          </a:p>
          <a:p>
            <a:pPr algn="just" rtl="1">
              <a:lnSpc>
                <a:spcPct val="150000"/>
              </a:lnSpc>
            </a:pPr>
            <a:endParaRPr lang="ar-SA" dirty="0"/>
          </a:p>
          <a:p>
            <a:pPr marL="285750" indent="-285750" algn="just" rtl="1">
              <a:lnSpc>
                <a:spcPct val="150000"/>
              </a:lnSpc>
              <a:buFont typeface="Wingdings" panose="05000000000000000000" pitchFamily="2" charset="2"/>
              <a:buChar char="v"/>
            </a:pPr>
            <a:r>
              <a:rPr lang="ar-SA" dirty="0"/>
              <a:t>مثال: عند شراء جهاز تلفاز جديد، قد يقترح الأبناء المواصفات المطلوبة، وتناقش الأسرة البدائل المتاحة، بينما يتخذ الوالدان القرار النهائي بناءً على السعر والجودة.</a:t>
            </a:r>
            <a:endParaRPr lang="en-US" dirty="0"/>
          </a:p>
        </p:txBody>
      </p:sp>
    </p:spTree>
    <p:extLst>
      <p:ext uri="{BB962C8B-B14F-4D97-AF65-F5344CB8AC3E}">
        <p14:creationId xmlns:p14="http://schemas.microsoft.com/office/powerpoint/2010/main" val="37965721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0C8D7-72D6-F43F-77FA-AA71344A4DB4}"/>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31AD028-F4DD-2B5E-11A1-8628A1C2B812}"/>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C27B39C2-0E9A-8BB8-9A78-901C481504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B899983D-0E9A-4CA9-B299-C1288D1AA6A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1DF776E8-1D1F-48DC-EB58-8AC981ECA675}"/>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EC699B01-DF48-240A-4C34-C385EF1340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DF85E01E-0CDF-831A-7590-2CC5EF79CF2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5D5453C8-9C36-E6CF-EB67-6AC8C00630D2}"/>
              </a:ext>
            </a:extLst>
          </p:cNvPr>
          <p:cNvSpPr txBox="1"/>
          <p:nvPr/>
        </p:nvSpPr>
        <p:spPr>
          <a:xfrm>
            <a:off x="2550416" y="1258330"/>
            <a:ext cx="8867868" cy="4618059"/>
          </a:xfrm>
          <a:prstGeom prst="rect">
            <a:avLst/>
          </a:prstGeom>
          <a:noFill/>
        </p:spPr>
        <p:txBody>
          <a:bodyPr wrap="square">
            <a:spAutoFit/>
          </a:bodyPr>
          <a:lstStyle/>
          <a:p>
            <a:pPr algn="just" rtl="1">
              <a:lnSpc>
                <a:spcPct val="150000"/>
              </a:lnSpc>
            </a:pPr>
            <a:r>
              <a:rPr lang="ar-SA" b="1" dirty="0">
                <a:solidFill>
                  <a:srgbClr val="00B0F0"/>
                </a:solidFill>
              </a:rPr>
              <a:t>العوامل الاجتماعية: الأدوار والمكانة </a:t>
            </a:r>
          </a:p>
          <a:p>
            <a:pPr algn="just" rtl="1">
              <a:lnSpc>
                <a:spcPct val="150000"/>
              </a:lnSpc>
            </a:pPr>
            <a:r>
              <a:rPr lang="ar-SA" dirty="0"/>
              <a:t>ينتمي الفرد إلى العديد من المجموعات الاجتماعية في الوقت نفسه، مثل الأسرة والعمل والأصدقاء والمؤسسات التعليمية، ويؤدي داخل كل مجموعة دورًا معينًا. ويُقصد بالدور مجموعة السلوكيات والأنشطة التي يتوقع الآخرون من الفرد القيام بها وفقًا لموقعه داخل المجموعة.</a:t>
            </a:r>
          </a:p>
          <a:p>
            <a:pPr algn="just" rtl="1">
              <a:lnSpc>
                <a:spcPct val="150000"/>
              </a:lnSpc>
            </a:pPr>
            <a:endParaRPr lang="ar-SA" dirty="0"/>
          </a:p>
          <a:p>
            <a:pPr algn="just" rtl="1">
              <a:lnSpc>
                <a:spcPct val="150000"/>
              </a:lnSpc>
            </a:pPr>
            <a:r>
              <a:rPr lang="ar-SA" dirty="0"/>
              <a:t>وترتبط بكل دور مكانة اجتماعية تعكس مستوى الاحترام والتقدير الذي يمنحه المجتمع لذلك الدور. ولذلك يميل الأفراد إلى اختيار بعض المنتجات أو العلامات التجارية التي تتوافق مع صورتهم الاجتماعية أو تعزز مكانتهم أمام الآخرين.</a:t>
            </a:r>
          </a:p>
          <a:p>
            <a:pPr algn="just" rtl="1">
              <a:lnSpc>
                <a:spcPct val="150000"/>
              </a:lnSpc>
            </a:pPr>
            <a:r>
              <a:rPr lang="ar-SA" dirty="0"/>
              <a:t>ويستفيد المسوقون من هذا المفهوم عند تصميم المنتجات والرسائل التسويقية التي تستهدف فئات اجتماعية معينة أو تعكس أسلوب حياة ومكانة محددة.</a:t>
            </a:r>
          </a:p>
          <a:p>
            <a:pPr algn="just" rtl="1">
              <a:lnSpc>
                <a:spcPct val="150000"/>
              </a:lnSpc>
            </a:pPr>
            <a:endParaRPr lang="ar-SA" dirty="0"/>
          </a:p>
          <a:p>
            <a:pPr marL="285750" indent="-285750" algn="just" rtl="1">
              <a:lnSpc>
                <a:spcPct val="150000"/>
              </a:lnSpc>
              <a:buFont typeface="Wingdings" panose="05000000000000000000" pitchFamily="2" charset="2"/>
              <a:buChar char="v"/>
            </a:pPr>
            <a:r>
              <a:rPr lang="ar-SA" dirty="0"/>
              <a:t>مثال: قد يفضل المدير التنفيذي سيارة فاخرة أو ساعة راقية تعكس مكانته المهنية والاجتماعية.</a:t>
            </a:r>
            <a:endParaRPr lang="en-US" dirty="0"/>
          </a:p>
        </p:txBody>
      </p:sp>
      <p:pic>
        <p:nvPicPr>
          <p:cNvPr id="8" name="Picture 7">
            <a:extLst>
              <a:ext uri="{FF2B5EF4-FFF2-40B4-BE49-F238E27FC236}">
                <a16:creationId xmlns:a16="http://schemas.microsoft.com/office/drawing/2014/main" id="{C39BC1EA-9D5A-B85C-AB93-9E19CA94F834}"/>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0" y="4304119"/>
            <a:ext cx="2550416" cy="2553881"/>
          </a:xfrm>
          <a:prstGeom prst="rect">
            <a:avLst/>
          </a:prstGeom>
        </p:spPr>
      </p:pic>
    </p:spTree>
    <p:extLst>
      <p:ext uri="{BB962C8B-B14F-4D97-AF65-F5344CB8AC3E}">
        <p14:creationId xmlns:p14="http://schemas.microsoft.com/office/powerpoint/2010/main" val="41898723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DB2CC-D9F8-3FB9-E3B0-193053C0D9A5}"/>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037BFAA9-5FCE-E240-58E6-4641E47E17A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0" y="3712719"/>
            <a:ext cx="3145280" cy="3145280"/>
          </a:xfrm>
          <a:prstGeom prst="rect">
            <a:avLst/>
          </a:prstGeom>
        </p:spPr>
      </p:pic>
      <p:sp>
        <p:nvSpPr>
          <p:cNvPr id="5" name="Rectangle 4">
            <a:extLst>
              <a:ext uri="{FF2B5EF4-FFF2-40B4-BE49-F238E27FC236}">
                <a16:creationId xmlns:a16="http://schemas.microsoft.com/office/drawing/2014/main" id="{9CF7E1DF-5737-72D9-8018-BE1E939DEA37}"/>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B4FB263-E15C-BFCD-CAB8-FD0E0F40356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CBEE7724-0178-7217-ABC2-4E925C28A4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2E088FE8-5C6B-ED2E-B369-CC9470FA6076}"/>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33410A15-678F-75CB-C797-DBE9D95F67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FEA718C2-89A1-9932-F930-716401C08E4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B2959439-A93D-D9A2-B543-16F51153425D}"/>
              </a:ext>
            </a:extLst>
          </p:cNvPr>
          <p:cNvSpPr txBox="1"/>
          <p:nvPr/>
        </p:nvSpPr>
        <p:spPr>
          <a:xfrm>
            <a:off x="2362953" y="1542916"/>
            <a:ext cx="8768281" cy="4618059"/>
          </a:xfrm>
          <a:prstGeom prst="rect">
            <a:avLst/>
          </a:prstGeom>
          <a:noFill/>
        </p:spPr>
        <p:txBody>
          <a:bodyPr wrap="square">
            <a:spAutoFit/>
          </a:bodyPr>
          <a:lstStyle/>
          <a:p>
            <a:pPr algn="just" rtl="1">
              <a:lnSpc>
                <a:spcPct val="150000"/>
              </a:lnSpc>
            </a:pPr>
            <a:r>
              <a:rPr lang="ar-SA" b="1" dirty="0">
                <a:solidFill>
                  <a:srgbClr val="00B0F0"/>
                </a:solidFill>
              </a:rPr>
              <a:t>العوامل الشخصية</a:t>
            </a:r>
          </a:p>
          <a:p>
            <a:pPr algn="just" rtl="1">
              <a:lnSpc>
                <a:spcPct val="150000"/>
              </a:lnSpc>
            </a:pPr>
            <a:r>
              <a:rPr lang="ar-SA" dirty="0"/>
              <a:t>تتأثر القرارات الشرائية بمجموعة من العوامل الشخصية التي تميز كل مستهلك عن غيره، وتفسر الاختلاف في الاحتياجات والتفضيلات بين الأفراد.</a:t>
            </a:r>
          </a:p>
          <a:p>
            <a:pPr algn="just" rtl="1">
              <a:lnSpc>
                <a:spcPct val="150000"/>
              </a:lnSpc>
            </a:pPr>
            <a:r>
              <a:rPr lang="ar-SA" dirty="0"/>
              <a:t>ومن أهم هذه العوامل:</a:t>
            </a:r>
          </a:p>
          <a:p>
            <a:pPr algn="just" rtl="1">
              <a:lnSpc>
                <a:spcPct val="150000"/>
              </a:lnSpc>
            </a:pPr>
            <a:r>
              <a:rPr lang="ar-SA" dirty="0">
                <a:solidFill>
                  <a:srgbClr val="00B0F0"/>
                </a:solidFill>
              </a:rPr>
              <a:t>المهنة أو الوظيفة: </a:t>
            </a:r>
            <a:r>
              <a:rPr lang="ar-SA" dirty="0"/>
              <a:t>حيث تؤثر طبيعة العمل في نوع المنتجات والخدمات المطلوبة.</a:t>
            </a:r>
          </a:p>
          <a:p>
            <a:pPr algn="just" rtl="1">
              <a:lnSpc>
                <a:spcPct val="150000"/>
              </a:lnSpc>
            </a:pPr>
            <a:r>
              <a:rPr lang="ar-SA" dirty="0">
                <a:solidFill>
                  <a:srgbClr val="00B0F0"/>
                </a:solidFill>
              </a:rPr>
              <a:t>العمر ومرحلة دورة الحياة: </a:t>
            </a:r>
            <a:r>
              <a:rPr lang="ar-SA" dirty="0"/>
              <a:t>إذ تتغير احتياجات الفرد ورغباته مع تقدمه في العمر وانتقاله بين مراحل الحياة المختلفة.</a:t>
            </a:r>
          </a:p>
          <a:p>
            <a:pPr algn="just" rtl="1">
              <a:lnSpc>
                <a:spcPct val="150000"/>
              </a:lnSpc>
            </a:pPr>
            <a:r>
              <a:rPr lang="ar-SA" dirty="0">
                <a:solidFill>
                  <a:srgbClr val="00B0F0"/>
                </a:solidFill>
              </a:rPr>
              <a:t>الوضع الاقتصادي: </a:t>
            </a:r>
            <a:r>
              <a:rPr lang="ar-SA" dirty="0"/>
              <a:t>ويشمل مستوى الدخل والقدرة الشرائية والادخار والإنفاق.</a:t>
            </a:r>
          </a:p>
          <a:p>
            <a:pPr algn="just" rtl="1">
              <a:lnSpc>
                <a:spcPct val="150000"/>
              </a:lnSpc>
            </a:pPr>
            <a:r>
              <a:rPr lang="ar-SA" dirty="0">
                <a:solidFill>
                  <a:srgbClr val="00B0F0"/>
                </a:solidFill>
              </a:rPr>
              <a:t>أسلوب الحياة: </a:t>
            </a:r>
            <a:r>
              <a:rPr lang="ar-SA" dirty="0"/>
              <a:t>ويعبر عن طريقة عيش الفرد واهتماماته وأنشطته وقيمه.</a:t>
            </a:r>
          </a:p>
          <a:p>
            <a:pPr algn="just" rtl="1">
              <a:lnSpc>
                <a:spcPct val="150000"/>
              </a:lnSpc>
            </a:pPr>
            <a:r>
              <a:rPr lang="ar-SA" dirty="0">
                <a:solidFill>
                  <a:srgbClr val="00B0F0"/>
                </a:solidFill>
              </a:rPr>
              <a:t>الشخصية والمفهوم الذاتي: </a:t>
            </a:r>
            <a:r>
              <a:rPr lang="ar-SA" dirty="0"/>
              <a:t>حيث يميل المستهلك إلى اختيار المنتجات التي تتوافق مع صورته عن نفسه أو الصورة التي يرغب في إظهارها للآخرين.</a:t>
            </a:r>
          </a:p>
          <a:p>
            <a:pPr marL="285750" indent="-285750" algn="just" rtl="1">
              <a:lnSpc>
                <a:spcPct val="150000"/>
              </a:lnSpc>
              <a:buFont typeface="Wingdings" panose="05000000000000000000" pitchFamily="2" charset="2"/>
              <a:buChar char="ü"/>
            </a:pPr>
            <a:r>
              <a:rPr lang="ar-SA" dirty="0"/>
              <a:t>وتساعد دراسة هذه العوامل الشركات على تطوير منتجات وبرامج تسويقية أكثر ملاءمة للفئات المستهدفة.</a:t>
            </a:r>
            <a:endParaRPr lang="en-US" dirty="0"/>
          </a:p>
        </p:txBody>
      </p:sp>
    </p:spTree>
    <p:extLst>
      <p:ext uri="{BB962C8B-B14F-4D97-AF65-F5344CB8AC3E}">
        <p14:creationId xmlns:p14="http://schemas.microsoft.com/office/powerpoint/2010/main" val="29259952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CE208-F290-A462-E79D-2DBD5A51C60D}"/>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C6AEC1C-CEB1-09E2-9719-5FBF42D43B87}"/>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5232F15-C53F-E547-58C8-09516809613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2750288-A505-B664-DAB2-9B58C58F7F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6E7F018D-6AAE-AF3C-6652-7C6FBEA5BD35}"/>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408A5AE8-0FB5-78C2-CA0B-B9131CD5E7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2AD749A5-2799-2D3A-8831-63D1731896E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CED0DC4A-0E56-5EBA-7049-1B729CA5B7F2}"/>
              </a:ext>
            </a:extLst>
          </p:cNvPr>
          <p:cNvSpPr txBox="1"/>
          <p:nvPr/>
        </p:nvSpPr>
        <p:spPr>
          <a:xfrm>
            <a:off x="1203649" y="1040951"/>
            <a:ext cx="10149321" cy="5726055"/>
          </a:xfrm>
          <a:prstGeom prst="rect">
            <a:avLst/>
          </a:prstGeom>
          <a:noFill/>
        </p:spPr>
        <p:txBody>
          <a:bodyPr wrap="square">
            <a:spAutoFit/>
          </a:bodyPr>
          <a:lstStyle/>
          <a:p>
            <a:pPr algn="just" rtl="1">
              <a:lnSpc>
                <a:spcPct val="150000"/>
              </a:lnSpc>
            </a:pPr>
            <a:r>
              <a:rPr lang="ar-SA" b="1" dirty="0">
                <a:solidFill>
                  <a:srgbClr val="00B0F0"/>
                </a:solidFill>
              </a:rPr>
              <a:t>العوامل النفسية</a:t>
            </a:r>
          </a:p>
          <a:p>
            <a:pPr algn="just" rtl="1">
              <a:lnSpc>
                <a:spcPct val="150000"/>
              </a:lnSpc>
            </a:pPr>
            <a:r>
              <a:rPr lang="ar-SA" dirty="0"/>
              <a:t>تُعد العوامل النفسية من أهم العوامل المؤثرة في سلوك المستهلك، لأنها ترتبط بالعمليات الداخلية التي تؤثر في طريقة تفكير الفرد وشعوره واستجابته للمؤثرات التسويقية المختلفة. فالمستهلك لا يتخذ قراراته الشرائية بناءً على الخصائص المادية للمنتج فقط، بل يتأثر أيضًا بما يدور في ذهنه من احتياجات وتصورات وخبرات سابقة وقناعات شخصية.</a:t>
            </a:r>
          </a:p>
          <a:p>
            <a:pPr algn="just" rtl="1">
              <a:lnSpc>
                <a:spcPct val="150000"/>
              </a:lnSpc>
            </a:pPr>
            <a:r>
              <a:rPr lang="ar-SA" dirty="0"/>
              <a:t>وتسهم هذه العوامل في تفسير سبب اختلاف استجابة المستهلكين للمنتج نفسه أو للرسالة التسويقية ذاتها، حيث قد ينجذب بعض الأفراد إلى منتج معين بينما يفضل آخرون بدائل مختلفة رغم تشابه الظروف المحيطة بهم.</a:t>
            </a:r>
          </a:p>
          <a:p>
            <a:pPr algn="just" rtl="1">
              <a:lnSpc>
                <a:spcPct val="150000"/>
              </a:lnSpc>
            </a:pPr>
            <a:r>
              <a:rPr lang="ar-SA" dirty="0">
                <a:solidFill>
                  <a:srgbClr val="00B0F0"/>
                </a:solidFill>
              </a:rPr>
              <a:t>وتشمل العوامل النفسية أربعة عناصر رئيسة هي:</a:t>
            </a:r>
          </a:p>
          <a:p>
            <a:pPr marL="285750" indent="-285750" algn="just" rtl="1">
              <a:buFont typeface="Arial" panose="020B0604020202020204" pitchFamily="34" charset="0"/>
              <a:buChar char="•"/>
            </a:pPr>
            <a:r>
              <a:rPr lang="ar-SA" dirty="0"/>
              <a:t>الدوافع.</a:t>
            </a:r>
          </a:p>
          <a:p>
            <a:pPr marL="285750" indent="-285750" algn="just" rtl="1">
              <a:buFont typeface="Arial" panose="020B0604020202020204" pitchFamily="34" charset="0"/>
              <a:buChar char="•"/>
            </a:pPr>
            <a:r>
              <a:rPr lang="ar-SA" dirty="0"/>
              <a:t>الإدراك أو التصور.</a:t>
            </a:r>
          </a:p>
          <a:p>
            <a:pPr marL="285750" indent="-285750" algn="just" rtl="1">
              <a:buFont typeface="Arial" panose="020B0604020202020204" pitchFamily="34" charset="0"/>
              <a:buChar char="•"/>
            </a:pPr>
            <a:r>
              <a:rPr lang="ar-SA" dirty="0"/>
              <a:t>التعلم.</a:t>
            </a:r>
          </a:p>
          <a:p>
            <a:pPr marL="285750" indent="-285750" algn="just" rtl="1">
              <a:buFont typeface="Arial" panose="020B0604020202020204" pitchFamily="34" charset="0"/>
              <a:buChar char="•"/>
            </a:pPr>
            <a:r>
              <a:rPr lang="ar-SA" dirty="0"/>
              <a:t>المعتقدات والاتجاهات.</a:t>
            </a:r>
          </a:p>
          <a:p>
            <a:pPr algn="just" rtl="1">
              <a:lnSpc>
                <a:spcPct val="150000"/>
              </a:lnSpc>
            </a:pPr>
            <a:r>
              <a:rPr lang="ar-SA" dirty="0"/>
              <a:t>ويُساعد فهم هذه العوامل المسوقين على التعرف بصورة أعمق إلى احتياجات المستهلكين ورغباتهم، وتصميم منتجات ورسائل تسويقية أكثر قدرة على جذب انتباههم والتأثير في قراراتهم الشرائية، بما يسهم في بناء علاقات أقوى مع العملاء وتحقيق أهداف المنظمة التسويقية.</a:t>
            </a:r>
          </a:p>
          <a:p>
            <a:pPr marL="285750" indent="-285750" algn="just" rtl="1">
              <a:lnSpc>
                <a:spcPct val="150000"/>
              </a:lnSpc>
              <a:buFont typeface="Wingdings" panose="05000000000000000000" pitchFamily="2" charset="2"/>
              <a:buChar char="v"/>
            </a:pPr>
            <a:r>
              <a:rPr lang="ar-SA" b="1" dirty="0">
                <a:solidFill>
                  <a:srgbClr val="00B0F0"/>
                </a:solidFill>
              </a:rPr>
              <a:t>مثال : </a:t>
            </a:r>
            <a:r>
              <a:rPr lang="ar-SA" dirty="0"/>
              <a:t>قد يشاهد شخصان الإعلان نفسه عن هاتف ذكي، إلا أن أحدهما يقرر شراءه لأنه يرى فيه جودة وأداءً مرتفعين، بينما لا يهتم به الآخر لأنه يركز على السعر أكثر من المواصفات. ويعود هذا الاختلاف إلى اختلاف العوامل النفسية التي تؤثر في كل منهما.</a:t>
            </a:r>
            <a:endParaRPr lang="en-US" dirty="0"/>
          </a:p>
        </p:txBody>
      </p:sp>
    </p:spTree>
    <p:extLst>
      <p:ext uri="{BB962C8B-B14F-4D97-AF65-F5344CB8AC3E}">
        <p14:creationId xmlns:p14="http://schemas.microsoft.com/office/powerpoint/2010/main" val="15808384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388AA-C570-CCFA-AA1A-DE40C855E7F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4F9ABD0-772D-1613-F150-189F59F3D590}"/>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35802" y="4438265"/>
            <a:ext cx="2419735" cy="2419735"/>
          </a:xfrm>
          <a:prstGeom prst="rect">
            <a:avLst/>
          </a:prstGeom>
        </p:spPr>
      </p:pic>
      <p:sp>
        <p:nvSpPr>
          <p:cNvPr id="5" name="Rectangle 4">
            <a:extLst>
              <a:ext uri="{FF2B5EF4-FFF2-40B4-BE49-F238E27FC236}">
                <a16:creationId xmlns:a16="http://schemas.microsoft.com/office/drawing/2014/main" id="{9BFA41A0-20BF-DA0B-E463-C84A13FF10BB}"/>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46031B74-FC52-5076-4B21-7F4F2201F52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AFFC098C-1BB0-E338-C651-E577698103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D8758E21-087F-ED3C-D9C8-05B49C4B0412}"/>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8614C97E-CFEA-5492-42E1-AE72047B98D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40A1A4E9-0776-8048-AD37-B1F2AC571A9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11" name="TextBox 10">
            <a:extLst>
              <a:ext uri="{FF2B5EF4-FFF2-40B4-BE49-F238E27FC236}">
                <a16:creationId xmlns:a16="http://schemas.microsoft.com/office/drawing/2014/main" id="{8E34F5BD-BA90-F1B6-BE72-F7B09FC6FF67}"/>
              </a:ext>
            </a:extLst>
          </p:cNvPr>
          <p:cNvSpPr txBox="1"/>
          <p:nvPr/>
        </p:nvSpPr>
        <p:spPr>
          <a:xfrm>
            <a:off x="1999179" y="1037757"/>
            <a:ext cx="9627333" cy="5719514"/>
          </a:xfrm>
          <a:prstGeom prst="rect">
            <a:avLst/>
          </a:prstGeom>
          <a:noFill/>
        </p:spPr>
        <p:txBody>
          <a:bodyPr wrap="square">
            <a:spAutoFit/>
          </a:bodyPr>
          <a:lstStyle/>
          <a:p>
            <a:pPr algn="just" rtl="1"/>
            <a:r>
              <a:rPr lang="ar-SA" b="1" dirty="0">
                <a:solidFill>
                  <a:srgbClr val="00B0F0"/>
                </a:solidFill>
              </a:rPr>
              <a:t>الدافع</a:t>
            </a:r>
            <a:endParaRPr lang="ar-SA" dirty="0"/>
          </a:p>
          <a:p>
            <a:pPr algn="just" rtl="1">
              <a:lnSpc>
                <a:spcPct val="150000"/>
              </a:lnSpc>
            </a:pPr>
            <a:r>
              <a:rPr lang="ar-SA" dirty="0"/>
              <a:t>يُقصد بالدافع الحاجة أو الرغبة الداخلية التي بلغت درجة من القوة تجعل الفرد يسعى إلى إشباعها من خلال سلوك معين. وعندما تصبح الحاجة ملحّة بما يكفي، فإنها تتحول إلى قوة تدفع المستهلك إلى البحث عن المنتجات أو الخدمات التي تساعده على تحقيق الرضا وإشباع تلك الحاجة.</a:t>
            </a:r>
          </a:p>
          <a:p>
            <a:pPr algn="just" rtl="1"/>
            <a:endParaRPr lang="ar-SA" dirty="0"/>
          </a:p>
          <a:p>
            <a:pPr algn="just" rtl="1">
              <a:lnSpc>
                <a:spcPct val="150000"/>
              </a:lnSpc>
            </a:pPr>
            <a:r>
              <a:rPr lang="ar-SA" dirty="0"/>
              <a:t>وتختلف الدوافع بين الأفراد باختلاف احتياجاتهم وظروفهم وخبراتهم وأهدافهم الشخصية، كما قد يتأثر القرار الشرائي بأكثر من دافع في الوقت نفسه. فالمستهلك لا يشتري المنتج لمجرد امتلاكه، وإنما لأنه يتوقع أن يساعده في تلبية حاجة أو تحقيق منفعة معينة.</a:t>
            </a:r>
          </a:p>
          <a:p>
            <a:pPr algn="just" rtl="1"/>
            <a:endParaRPr lang="ar-SA" dirty="0"/>
          </a:p>
          <a:p>
            <a:pPr algn="just" rtl="1">
              <a:lnSpc>
                <a:spcPct val="150000"/>
              </a:lnSpc>
            </a:pPr>
            <a:r>
              <a:rPr lang="ar-SA" dirty="0"/>
              <a:t>ويُعد فهم دوافع المستهلك من الموضوعات الأساسية في دراسة سلوك المستهلك، حيث يساعد المسوقين على تطوير منتجات تلبي احتياجات العملاء، وتصميم رسائل تسويقية تركز على المنافع التي يبحثون عنها، مما يزيد من احتمالية استجابتهم للمنتج أو الخدمة.</a:t>
            </a:r>
          </a:p>
          <a:p>
            <a:pPr algn="just" rtl="1"/>
            <a:endParaRPr lang="ar-SA" dirty="0"/>
          </a:p>
          <a:p>
            <a:pPr algn="just" rtl="1">
              <a:lnSpc>
                <a:spcPct val="150000"/>
              </a:lnSpc>
            </a:pPr>
            <a:r>
              <a:rPr lang="ar-SA" b="1" dirty="0">
                <a:solidFill>
                  <a:srgbClr val="00B0F0"/>
                </a:solidFill>
              </a:rPr>
              <a:t>مثال:</a:t>
            </a:r>
          </a:p>
          <a:p>
            <a:pPr algn="just" rtl="1">
              <a:lnSpc>
                <a:spcPct val="150000"/>
              </a:lnSpc>
            </a:pPr>
            <a:r>
              <a:rPr lang="ar-SA" dirty="0"/>
              <a:t>قد يشتري شخص هاتفًا ذكيًا بدافع التواصل مع الآخرين وتسهيل حياته اليومية، بينما يشتريه شخص آخر بسبب اهتمامه بالتصوير، وقد يختاره شخص ثالث لرغبته في امتلاك أحدث التقنيات أو لتعزيز صورته الاجتماعية. ورغم أن المنتج واحد، فإن الدافع إلى شرائه يختلف من مستهلك لآخر.</a:t>
            </a:r>
          </a:p>
        </p:txBody>
      </p:sp>
    </p:spTree>
    <p:extLst>
      <p:ext uri="{BB962C8B-B14F-4D97-AF65-F5344CB8AC3E}">
        <p14:creationId xmlns:p14="http://schemas.microsoft.com/office/powerpoint/2010/main" val="13118993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337BC-3785-D4B1-5259-280D9758445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4A18A39-3A08-57B2-990E-9C6EC0AB58CF}"/>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DBA66A83-D247-B5C2-F5B3-51D810B3B4E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16B8FE0-BEAC-B4FA-7DCC-BFF58A20B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A11778E7-2A28-4DAF-B261-A470EFC107AD}"/>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68B3F999-F876-44D8-71FA-CC89B219FB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860B3684-1F1E-1417-7876-036CB73A0CC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095AAE65-F9D4-ACF8-5782-576F002219AC}"/>
              </a:ext>
            </a:extLst>
          </p:cNvPr>
          <p:cNvSpPr txBox="1"/>
          <p:nvPr/>
        </p:nvSpPr>
        <p:spPr>
          <a:xfrm>
            <a:off x="1613448" y="1258330"/>
            <a:ext cx="10204890" cy="5726055"/>
          </a:xfrm>
          <a:prstGeom prst="rect">
            <a:avLst/>
          </a:prstGeom>
          <a:noFill/>
        </p:spPr>
        <p:txBody>
          <a:bodyPr wrap="square">
            <a:spAutoFit/>
          </a:bodyPr>
          <a:lstStyle/>
          <a:p>
            <a:pPr algn="just" rtl="1"/>
            <a:r>
              <a:rPr lang="ar-SA" b="1" dirty="0">
                <a:solidFill>
                  <a:srgbClr val="00B0F0"/>
                </a:solidFill>
              </a:rPr>
              <a:t>هرم </a:t>
            </a:r>
            <a:r>
              <a:rPr lang="ar-SA" b="1" dirty="0" err="1">
                <a:solidFill>
                  <a:srgbClr val="00B0F0"/>
                </a:solidFill>
              </a:rPr>
              <a:t>ماسلو</a:t>
            </a:r>
            <a:r>
              <a:rPr lang="ar-SA" b="1" dirty="0">
                <a:solidFill>
                  <a:srgbClr val="00B0F0"/>
                </a:solidFill>
              </a:rPr>
              <a:t> للحاجات وتطبيقاته التسويقية:</a:t>
            </a:r>
          </a:p>
          <a:p>
            <a:pPr algn="just" rtl="1">
              <a:lnSpc>
                <a:spcPct val="150000"/>
              </a:lnSpc>
            </a:pPr>
            <a:r>
              <a:rPr lang="ar-SA" dirty="0"/>
              <a:t>يُعد هرم </a:t>
            </a:r>
            <a:r>
              <a:rPr lang="ar-SA" dirty="0" err="1"/>
              <a:t>ماسلو</a:t>
            </a:r>
            <a:r>
              <a:rPr lang="ar-SA" dirty="0"/>
              <a:t> للحاجات من أبرز النظريات المستخدمة في تفسير الدوافع الإنسانية وسلوك المستهلك. ويفترض </a:t>
            </a:r>
            <a:r>
              <a:rPr lang="ar-SA" dirty="0" err="1"/>
              <a:t>ماسلو</a:t>
            </a:r>
            <a:r>
              <a:rPr lang="ar-SA" dirty="0"/>
              <a:t> أن حاجات الإنسان مرتبة في تسلسل هرمي، حيث يسعى الأفراد عادةً إلى إشباع الحاجات الأساسية أولًا قبل الانتقال إلى الحاجات ذات المستويات الأعلى.</a:t>
            </a:r>
            <a:endParaRPr lang="ar-SA" dirty="0">
              <a:solidFill>
                <a:srgbClr val="00B0F0"/>
              </a:solidFill>
            </a:endParaRPr>
          </a:p>
          <a:p>
            <a:pPr algn="just" rtl="1"/>
            <a:r>
              <a:rPr lang="ar-SA" dirty="0">
                <a:solidFill>
                  <a:srgbClr val="00B0F0"/>
                </a:solidFill>
              </a:rPr>
              <a:t>وتتدرج الحاجات وفق المستويات الآتية:</a:t>
            </a:r>
          </a:p>
          <a:p>
            <a:pPr marL="285750" indent="-285750" algn="just" rtl="1">
              <a:buFont typeface="Wingdings" panose="05000000000000000000" pitchFamily="2" charset="2"/>
              <a:buChar char="§"/>
            </a:pPr>
            <a:r>
              <a:rPr lang="ar-SA" dirty="0">
                <a:solidFill>
                  <a:srgbClr val="00B0F0"/>
                </a:solidFill>
              </a:rPr>
              <a:t>الحاجات الفسيولوجية: </a:t>
            </a:r>
            <a:r>
              <a:rPr lang="ar-SA" dirty="0"/>
              <a:t>وتشمل الاحتياجات الأساسية اللازمة لاستمرار الحياة مثل الطعام والشراب والراحة.</a:t>
            </a:r>
          </a:p>
          <a:p>
            <a:pPr marL="285750" indent="-285750" algn="just" rtl="1">
              <a:buFont typeface="Wingdings" panose="05000000000000000000" pitchFamily="2" charset="2"/>
              <a:buChar char="§"/>
            </a:pPr>
            <a:r>
              <a:rPr lang="ar-SA" dirty="0">
                <a:solidFill>
                  <a:srgbClr val="00B0F0"/>
                </a:solidFill>
              </a:rPr>
              <a:t>حاجات الأمن والسلامة: </a:t>
            </a:r>
            <a:r>
              <a:rPr lang="ar-SA" dirty="0"/>
              <a:t>وتتعلق بالشعور بالحماية والاستقرار والأمان المادي والصحي.</a:t>
            </a:r>
          </a:p>
          <a:p>
            <a:pPr marL="285750" indent="-285750" algn="just" rtl="1">
              <a:buFont typeface="Wingdings" panose="05000000000000000000" pitchFamily="2" charset="2"/>
              <a:buChar char="§"/>
            </a:pPr>
            <a:r>
              <a:rPr lang="ar-SA" dirty="0">
                <a:solidFill>
                  <a:srgbClr val="00B0F0"/>
                </a:solidFill>
              </a:rPr>
              <a:t>حاجات الانتماء والعلاقات الاجتماعية: </a:t>
            </a:r>
            <a:r>
              <a:rPr lang="ar-SA" dirty="0"/>
              <a:t>وتشمل الحاجة إلى الصداقة والمحبة والانتماء إلى الجماعات والمجتمع.</a:t>
            </a:r>
          </a:p>
          <a:p>
            <a:pPr marL="285750" indent="-285750" algn="just" rtl="1">
              <a:buFont typeface="Wingdings" panose="05000000000000000000" pitchFamily="2" charset="2"/>
              <a:buChar char="§"/>
            </a:pPr>
            <a:r>
              <a:rPr lang="ar-SA" dirty="0">
                <a:solidFill>
                  <a:srgbClr val="00B0F0"/>
                </a:solidFill>
              </a:rPr>
              <a:t>حاجات التقدير والاحترام: </a:t>
            </a:r>
            <a:r>
              <a:rPr lang="ar-SA" dirty="0"/>
              <a:t>وتتعلق برغبة الفرد في الحصول على التقدير والثقة والمكانة الاجتماعية.</a:t>
            </a:r>
          </a:p>
          <a:p>
            <a:pPr marL="285750" indent="-285750" algn="just" rtl="1">
              <a:buFont typeface="Wingdings" panose="05000000000000000000" pitchFamily="2" charset="2"/>
              <a:buChar char="§"/>
            </a:pPr>
            <a:r>
              <a:rPr lang="ar-SA" dirty="0">
                <a:solidFill>
                  <a:srgbClr val="00B0F0"/>
                </a:solidFill>
              </a:rPr>
              <a:t>حاجات تحقيق الذات: </a:t>
            </a:r>
            <a:r>
              <a:rPr lang="ar-SA" dirty="0"/>
              <a:t>وتمثل رغبة الفرد في تطوير قدراته وتحقيق طموحاته والوصول إلى أقصى إمكاناته.</a:t>
            </a:r>
          </a:p>
          <a:p>
            <a:pPr algn="just" rtl="1">
              <a:lnSpc>
                <a:spcPct val="150000"/>
              </a:lnSpc>
            </a:pPr>
            <a:endParaRPr lang="ar-SA" dirty="0"/>
          </a:p>
          <a:p>
            <a:pPr algn="just" rtl="1">
              <a:lnSpc>
                <a:spcPct val="150000"/>
              </a:lnSpc>
            </a:pPr>
            <a:r>
              <a:rPr lang="ar-SA" dirty="0"/>
              <a:t>ويستفيد المسوقون من هذا النموذج في فهم الدوافع الكامنة وراء السلوك الشرائي للمستهلكين، حيث يمكن ربط المنتجات والخدمات بمستويات مختلفة من الحاجات. ويساعد ذلك في تصميم عروض ورسائل تسويقية أكثر ملاءمة للجمهور المستهدف وأكثر قدرة على التأثير في قراراته الشرائية.</a:t>
            </a:r>
          </a:p>
          <a:p>
            <a:pPr algn="just" rtl="1">
              <a:lnSpc>
                <a:spcPct val="150000"/>
              </a:lnSpc>
            </a:pPr>
            <a:r>
              <a:rPr lang="ar-SA" b="1" dirty="0">
                <a:solidFill>
                  <a:srgbClr val="00B0F0"/>
                </a:solidFill>
              </a:rPr>
              <a:t>مثال: </a:t>
            </a:r>
            <a:r>
              <a:rPr lang="ar-SA" dirty="0"/>
              <a:t>قد تركز إعلانات الأغذية والمشروبات على إشباع الحاجات الفسيولوجية، بينما تركز شركات التأمين على حاجات الأمن والسلامة، في حين تعتمد العلامات التجارية الفاخرة على مخاطبة حاجات التقدير والمكانة الاجتماعية، أما البرامج التعليمية والدورات التدريبية فغالبًا ما ترتبط بحاجات تحقيق الذات وتطوير القدرات الشخصية.</a:t>
            </a:r>
            <a:endParaRPr lang="en-US" dirty="0"/>
          </a:p>
        </p:txBody>
      </p:sp>
      <p:pic>
        <p:nvPicPr>
          <p:cNvPr id="10" name="Picture 9">
            <a:extLst>
              <a:ext uri="{FF2B5EF4-FFF2-40B4-BE49-F238E27FC236}">
                <a16:creationId xmlns:a16="http://schemas.microsoft.com/office/drawing/2014/main" id="{E162B80D-35E4-F785-0F27-0928159DA8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805" y="2339642"/>
            <a:ext cx="2065134" cy="2178716"/>
          </a:xfrm>
          <a:prstGeom prst="rect">
            <a:avLst/>
          </a:prstGeom>
        </p:spPr>
      </p:pic>
    </p:spTree>
    <p:extLst>
      <p:ext uri="{BB962C8B-B14F-4D97-AF65-F5344CB8AC3E}">
        <p14:creationId xmlns:p14="http://schemas.microsoft.com/office/powerpoint/2010/main" val="11734212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D2045-CC0D-000E-775C-1140ADEA6314}"/>
            </a:ext>
          </a:extLst>
        </p:cNvPr>
        <p:cNvGrpSpPr/>
        <p:nvPr/>
      </p:nvGrpSpPr>
      <p:grpSpPr>
        <a:xfrm>
          <a:off x="0" y="0"/>
          <a:ext cx="0" cy="0"/>
          <a:chOff x="0" y="0"/>
          <a:chExt cx="0" cy="0"/>
        </a:xfrm>
      </p:grpSpPr>
      <p:pic>
        <p:nvPicPr>
          <p:cNvPr id="8" name="Picture 7" descr="يتضمن هذا: Woman character flying on big pencil vector illustration">
            <a:extLst>
              <a:ext uri="{FF2B5EF4-FFF2-40B4-BE49-F238E27FC236}">
                <a16:creationId xmlns:a16="http://schemas.microsoft.com/office/drawing/2014/main" id="{B0F62442-582A-AEDB-0733-02C383FA6F0A}"/>
              </a:ext>
            </a:extLst>
          </p:cNvPr>
          <p:cNvPicPr>
            <a:picLocks noChangeAspect="1"/>
          </p:cNvPicPr>
          <p:nvPr/>
        </p:nvPicPr>
        <p:blipFill>
          <a:blip r:embed="rId3"/>
          <a:stretch>
            <a:fillRect/>
          </a:stretch>
        </p:blipFill>
        <p:spPr>
          <a:xfrm>
            <a:off x="-2121" y="4645033"/>
            <a:ext cx="1729176" cy="2241350"/>
          </a:xfrm>
          <a:prstGeom prst="rect">
            <a:avLst/>
          </a:prstGeom>
        </p:spPr>
      </p:pic>
      <p:sp>
        <p:nvSpPr>
          <p:cNvPr id="5" name="Rectangle 4">
            <a:extLst>
              <a:ext uri="{FF2B5EF4-FFF2-40B4-BE49-F238E27FC236}">
                <a16:creationId xmlns:a16="http://schemas.microsoft.com/office/drawing/2014/main" id="{80513825-6A7C-2263-A7CE-669D0E7A301E}"/>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C932E66E-F8D9-D7B0-5E50-BE2878297B5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1750F6E-BA0F-9172-096F-C7022270BFF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7478872E-911E-CFD1-E087-BEC5B5A82B4D}"/>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556695A8-E24F-ED74-AE59-9E98F11280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612E9D3F-093C-E06A-D521-6742FB2231E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D4E1840A-0F4D-AACB-72F8-000BF2A342D9}"/>
              </a:ext>
            </a:extLst>
          </p:cNvPr>
          <p:cNvSpPr txBox="1"/>
          <p:nvPr/>
        </p:nvSpPr>
        <p:spPr>
          <a:xfrm>
            <a:off x="1439501" y="1240996"/>
            <a:ext cx="9746054" cy="5033557"/>
          </a:xfrm>
          <a:prstGeom prst="rect">
            <a:avLst/>
          </a:prstGeom>
          <a:noFill/>
        </p:spPr>
        <p:txBody>
          <a:bodyPr wrap="square">
            <a:spAutoFit/>
          </a:bodyPr>
          <a:lstStyle/>
          <a:p>
            <a:pPr algn="just" rtl="1">
              <a:lnSpc>
                <a:spcPct val="150000"/>
              </a:lnSpc>
            </a:pPr>
            <a:r>
              <a:rPr lang="ar-SA" b="1" dirty="0">
                <a:solidFill>
                  <a:srgbClr val="00B0F0"/>
                </a:solidFill>
              </a:rPr>
              <a:t>تحديد الحاجات المستخدمة في الإعلانات</a:t>
            </a:r>
          </a:p>
          <a:p>
            <a:pPr algn="just" rtl="1">
              <a:lnSpc>
                <a:spcPct val="150000"/>
              </a:lnSpc>
            </a:pPr>
            <a:r>
              <a:rPr lang="ar-SA" dirty="0"/>
              <a:t>تعتمد الإعلانات الفعالة على فهم الحاجات التي يسعى المستهلك إلى إشباعها، ومن ثم ربط المنتج أو الخدمة بهذه الحاجات بصورة مباشرة أو غير مباشرة.</a:t>
            </a:r>
          </a:p>
          <a:p>
            <a:pPr algn="just" rtl="1">
              <a:lnSpc>
                <a:spcPct val="150000"/>
              </a:lnSpc>
            </a:pPr>
            <a:r>
              <a:rPr lang="ar-SA" dirty="0"/>
              <a:t>فبعض الإعلانات تركز على الحاجات الأساسية، بينما تركز إعلانات أخرى على الأمان أو الانتماء أو المكانة الاجتماعية أو تحقيق الذات. وكلما نجحت الرسالة الإعلانية في مخاطبة حاجة مهمة لدى المستهلك، زادت قدرتها على جذب الانتباه والتأثير في القرار الشرائي.</a:t>
            </a:r>
          </a:p>
          <a:p>
            <a:pPr algn="just" rtl="1">
              <a:lnSpc>
                <a:spcPct val="150000"/>
              </a:lnSpc>
            </a:pPr>
            <a:r>
              <a:rPr lang="ar-SA" b="1" dirty="0">
                <a:solidFill>
                  <a:srgbClr val="00B0F0"/>
                </a:solidFill>
              </a:rPr>
              <a:t>أمثلة:</a:t>
            </a:r>
          </a:p>
          <a:p>
            <a:pPr marL="285750" indent="-285750" algn="just" rtl="1">
              <a:lnSpc>
                <a:spcPct val="150000"/>
              </a:lnSpc>
              <a:buFont typeface="Wingdings" panose="05000000000000000000" pitchFamily="2" charset="2"/>
              <a:buChar char="q"/>
            </a:pPr>
            <a:r>
              <a:rPr lang="ar-SA" dirty="0"/>
              <a:t>مشروبات الأغذية والعصائر: تخاطب الحاجات الفسيولوجية.</a:t>
            </a:r>
          </a:p>
          <a:p>
            <a:pPr marL="285750" indent="-285750" algn="just" rtl="1">
              <a:lnSpc>
                <a:spcPct val="150000"/>
              </a:lnSpc>
              <a:buFont typeface="Wingdings" panose="05000000000000000000" pitchFamily="2" charset="2"/>
              <a:buChar char="q"/>
            </a:pPr>
            <a:r>
              <a:rPr lang="ar-SA" dirty="0"/>
              <a:t>خدمات التأمين: ترتبط بحاجات الأمن والسلامة.</a:t>
            </a:r>
          </a:p>
          <a:p>
            <a:pPr marL="285750" indent="-285750" algn="just" rtl="1">
              <a:lnSpc>
                <a:spcPct val="150000"/>
              </a:lnSpc>
              <a:buFont typeface="Wingdings" panose="05000000000000000000" pitchFamily="2" charset="2"/>
              <a:buChar char="q"/>
            </a:pPr>
            <a:r>
              <a:rPr lang="ar-SA" dirty="0"/>
              <a:t>الساعات والعلامات التجارية الفاخرة: تخاطب حاجات التقدير والمكانة الاجتماعية.</a:t>
            </a:r>
          </a:p>
          <a:p>
            <a:pPr marL="285750" indent="-285750" algn="just" rtl="1">
              <a:lnSpc>
                <a:spcPct val="150000"/>
              </a:lnSpc>
              <a:buFont typeface="Wingdings" panose="05000000000000000000" pitchFamily="2" charset="2"/>
              <a:buChar char="q"/>
            </a:pPr>
            <a:r>
              <a:rPr lang="ar-SA" dirty="0"/>
              <a:t>منصات التواصل الاجتماعي وبعض الحملات التي تركز على العلاقات الاجتماعية: ترتبط بحاجات الانتماء والتفاعل الاجتماعي.</a:t>
            </a:r>
          </a:p>
          <a:p>
            <a:pPr marL="285750" indent="-285750" algn="just" rtl="1">
              <a:lnSpc>
                <a:spcPct val="150000"/>
              </a:lnSpc>
              <a:buFont typeface="Wingdings" panose="05000000000000000000" pitchFamily="2" charset="2"/>
              <a:buChar char="q"/>
            </a:pPr>
            <a:r>
              <a:rPr lang="ar-SA" dirty="0"/>
              <a:t>الكتب والدورات التدريبية وبرامج تطوير المهارات: ترتبط بحاجات تحقيق الذات والتطوير الشخصي.</a:t>
            </a:r>
            <a:endParaRPr lang="en-US" dirty="0"/>
          </a:p>
        </p:txBody>
      </p:sp>
    </p:spTree>
    <p:extLst>
      <p:ext uri="{BB962C8B-B14F-4D97-AF65-F5344CB8AC3E}">
        <p14:creationId xmlns:p14="http://schemas.microsoft.com/office/powerpoint/2010/main" val="38127583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11B69-E425-63B6-D73E-2A1A00A32D82}"/>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E2DCD986-9790-97C8-2BB6-1321A780B15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190168" y="3705141"/>
            <a:ext cx="5037988" cy="3152859"/>
          </a:xfrm>
          <a:prstGeom prst="rect">
            <a:avLst/>
          </a:prstGeom>
        </p:spPr>
      </p:pic>
      <p:sp>
        <p:nvSpPr>
          <p:cNvPr id="5" name="Rectangle 4">
            <a:extLst>
              <a:ext uri="{FF2B5EF4-FFF2-40B4-BE49-F238E27FC236}">
                <a16:creationId xmlns:a16="http://schemas.microsoft.com/office/drawing/2014/main" id="{6251C427-A196-5181-0188-4DF696B25334}"/>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4D3A019-4621-40C5-E705-C88AFCE159C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0E19BD0-2444-6FCC-B465-CCD523DA585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4C650155-3E3E-A6C9-C7B7-B3FDB0086B1E}"/>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B2FD0686-A69B-57B3-E8B5-E10C0896421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A5681ACB-0998-2BB8-217F-535D6484024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030D124B-680A-B751-9365-0F48A6DE09CC}"/>
              </a:ext>
            </a:extLst>
          </p:cNvPr>
          <p:cNvSpPr txBox="1"/>
          <p:nvPr/>
        </p:nvSpPr>
        <p:spPr>
          <a:xfrm>
            <a:off x="2251830" y="1167337"/>
            <a:ext cx="9085151" cy="5449056"/>
          </a:xfrm>
          <a:prstGeom prst="rect">
            <a:avLst/>
          </a:prstGeom>
          <a:noFill/>
        </p:spPr>
        <p:txBody>
          <a:bodyPr wrap="square">
            <a:spAutoFit/>
          </a:bodyPr>
          <a:lstStyle/>
          <a:p>
            <a:pPr algn="just" rtl="1">
              <a:lnSpc>
                <a:spcPct val="150000"/>
              </a:lnSpc>
            </a:pPr>
            <a:r>
              <a:rPr lang="ar-SA" b="1" dirty="0">
                <a:solidFill>
                  <a:srgbClr val="00B0F0"/>
                </a:solidFill>
              </a:rPr>
              <a:t>التصور أو الإدراك </a:t>
            </a:r>
          </a:p>
          <a:p>
            <a:pPr algn="just" rtl="1">
              <a:lnSpc>
                <a:spcPct val="150000"/>
              </a:lnSpc>
            </a:pPr>
            <a:r>
              <a:rPr lang="ar-SA" dirty="0"/>
              <a:t>الإدراك هو العملية التي يختار من خلالها الأفراد المعلومات ويقومون بتنظيمها وتفسيرها لتكوين صورة ذات معنى عن البيئة المحيطة بهم. ويُعد الإدراك من العوامل المهمة في سلوك المستهلك؛ لأن الأفراد لا يتصرفون بناءً على الواقع الفعلي فقط، بل بناءً على الطريقة التي يدركون بها ذلك الواقع.</a:t>
            </a:r>
          </a:p>
          <a:p>
            <a:pPr algn="just" rtl="1">
              <a:lnSpc>
                <a:spcPct val="150000"/>
              </a:lnSpc>
            </a:pPr>
            <a:endParaRPr lang="ar-SA" dirty="0"/>
          </a:p>
          <a:p>
            <a:pPr algn="just" rtl="1">
              <a:lnSpc>
                <a:spcPct val="150000"/>
              </a:lnSpc>
            </a:pPr>
            <a:r>
              <a:rPr lang="ar-SA" dirty="0"/>
              <a:t>ويتأثر الإدراك بالخبرات السابقة والقيم الشخصية والاهتمامات والتوقعات، لذلك قد يفسر أفراد مختلفون الرسالة التسويقية نفسها بطرق مختلفة رغم تعرضهم للمعلومات ذاتها.</a:t>
            </a:r>
          </a:p>
          <a:p>
            <a:pPr algn="just" rtl="1">
              <a:lnSpc>
                <a:spcPct val="150000"/>
              </a:lnSpc>
            </a:pPr>
            <a:endParaRPr lang="ar-SA" dirty="0"/>
          </a:p>
          <a:p>
            <a:pPr algn="just" rtl="1">
              <a:lnSpc>
                <a:spcPct val="150000"/>
              </a:lnSpc>
            </a:pPr>
            <a:r>
              <a:rPr lang="ar-SA" dirty="0"/>
              <a:t>كما يتلقى المستهلك المعلومات من خلال الحواس الخمس، ثم يقوم بانتقائها وتنظيمها وتفسيرها بما يتوافق مع خبراته ومعتقداته، وهو ما يفسر اختلاف ردود الأفعال تجاه المنتجات والعلامات التجارية.</a:t>
            </a:r>
          </a:p>
          <a:p>
            <a:pPr algn="just" rtl="1">
              <a:lnSpc>
                <a:spcPct val="150000"/>
              </a:lnSpc>
            </a:pPr>
            <a:endParaRPr lang="ar-SA" dirty="0"/>
          </a:p>
          <a:p>
            <a:pPr marL="285750" indent="-285750" algn="just" rtl="1">
              <a:lnSpc>
                <a:spcPct val="150000"/>
              </a:lnSpc>
              <a:buFont typeface="Wingdings" panose="05000000000000000000" pitchFamily="2" charset="2"/>
              <a:buChar char="v"/>
            </a:pPr>
            <a:r>
              <a:rPr lang="ar-SA" b="1" dirty="0">
                <a:solidFill>
                  <a:srgbClr val="00B0F0"/>
                </a:solidFill>
              </a:rPr>
              <a:t>مثال: </a:t>
            </a:r>
            <a:r>
              <a:rPr lang="ar-SA" dirty="0"/>
              <a:t>قد يرى أحد المستهلكين أن السعر المرتفع مؤشر على الجودة العالية، بينما يراه مستهلك آخر سببًا لعدم الشراء، رغم أن المنتج نفسه لم يتغير.</a:t>
            </a:r>
            <a:endParaRPr lang="en-US" dirty="0"/>
          </a:p>
        </p:txBody>
      </p:sp>
    </p:spTree>
    <p:extLst>
      <p:ext uri="{BB962C8B-B14F-4D97-AF65-F5344CB8AC3E}">
        <p14:creationId xmlns:p14="http://schemas.microsoft.com/office/powerpoint/2010/main" val="15540805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38D46-228D-BBA7-6A1B-E7B75B299083}"/>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A586DE98-AD93-02D7-51BF-F4B8B08B098D}"/>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39543" y="3985180"/>
            <a:ext cx="2872819" cy="2872819"/>
          </a:xfrm>
          <a:prstGeom prst="rect">
            <a:avLst/>
          </a:prstGeom>
        </p:spPr>
      </p:pic>
      <p:sp>
        <p:nvSpPr>
          <p:cNvPr id="5" name="Rectangle 4">
            <a:extLst>
              <a:ext uri="{FF2B5EF4-FFF2-40B4-BE49-F238E27FC236}">
                <a16:creationId xmlns:a16="http://schemas.microsoft.com/office/drawing/2014/main" id="{9410066E-C490-C838-B372-74C623B8938D}"/>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D30E870-1A2C-0D7A-85E5-08800B9EA09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D86D113-DA9A-972A-D916-5A15777BA1F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3A49F033-942E-7053-4773-0851A4027CA2}"/>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45C40A85-B8F0-01EF-0AB0-47C7B048ED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30F1D040-FE69-EC76-1A36-04E5259CAFE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6040E947-0C17-53B2-1718-AAA9D6B05E3E}"/>
              </a:ext>
            </a:extLst>
          </p:cNvPr>
          <p:cNvSpPr txBox="1"/>
          <p:nvPr/>
        </p:nvSpPr>
        <p:spPr>
          <a:xfrm>
            <a:off x="2833276" y="2367253"/>
            <a:ext cx="8288446" cy="3787062"/>
          </a:xfrm>
          <a:prstGeom prst="rect">
            <a:avLst/>
          </a:prstGeom>
          <a:noFill/>
        </p:spPr>
        <p:txBody>
          <a:bodyPr wrap="square">
            <a:spAutoFit/>
          </a:bodyPr>
          <a:lstStyle/>
          <a:p>
            <a:pPr algn="just" rtl="1">
              <a:lnSpc>
                <a:spcPct val="150000"/>
              </a:lnSpc>
            </a:pPr>
            <a:r>
              <a:rPr lang="ar-SA" b="1" dirty="0">
                <a:solidFill>
                  <a:srgbClr val="00B0F0"/>
                </a:solidFill>
              </a:rPr>
              <a:t>التعلم</a:t>
            </a:r>
          </a:p>
          <a:p>
            <a:pPr marL="285750" indent="-285750" algn="just" rtl="1">
              <a:lnSpc>
                <a:spcPct val="150000"/>
              </a:lnSpc>
              <a:buFont typeface="Wingdings" panose="05000000000000000000" pitchFamily="2" charset="2"/>
              <a:buChar char="q"/>
            </a:pPr>
            <a:r>
              <a:rPr lang="ar-SA" dirty="0"/>
              <a:t>يشير التعلم إلى التغيرات التي تطرأ على سلوك الفرد نتيجة الخبرة أو التجربة السابقة. فكل تجربة يمر بها المستهلك تترك أثرًا قد يؤثر في قراراته الشرائية المستقبلية.</a:t>
            </a:r>
          </a:p>
          <a:p>
            <a:pPr marL="285750" indent="-285750" algn="just" rtl="1">
              <a:lnSpc>
                <a:spcPct val="150000"/>
              </a:lnSpc>
              <a:buFont typeface="Wingdings" panose="05000000000000000000" pitchFamily="2" charset="2"/>
              <a:buChar char="q"/>
            </a:pPr>
            <a:r>
              <a:rPr lang="ar-SA" dirty="0"/>
              <a:t>وعندما تكون تجربة استخدام المنتج إيجابية وتحقق رضا المستهلك، تزداد احتمالية تكرار الشراء وتكوين ولاء للعلامة التجارية. أما التجارب السلبية فقد تدفع المستهلك إلى تجنب المنتج والبحث عن بدائل أخرى.</a:t>
            </a:r>
          </a:p>
          <a:p>
            <a:pPr marL="285750" indent="-285750" algn="just" rtl="1">
              <a:lnSpc>
                <a:spcPct val="150000"/>
              </a:lnSpc>
              <a:buFont typeface="Wingdings" panose="05000000000000000000" pitchFamily="2" charset="2"/>
              <a:buChar char="q"/>
            </a:pPr>
            <a:r>
              <a:rPr lang="ar-SA" dirty="0"/>
              <a:t>ويهتم المسوقون بدراسة كيفية تعلم المستهلكين من تجاربهم، لأن ذلك يساعد على بناء علاقات طويلة الأمد مع العملاء وتعزيز تفضيل العلامة التجارية.</a:t>
            </a:r>
          </a:p>
          <a:p>
            <a:pPr algn="just" rtl="1">
              <a:lnSpc>
                <a:spcPct val="150000"/>
              </a:lnSpc>
            </a:pPr>
            <a:r>
              <a:rPr lang="ar-SA" b="1" dirty="0">
                <a:solidFill>
                  <a:srgbClr val="00B0F0"/>
                </a:solidFill>
              </a:rPr>
              <a:t>مثال: </a:t>
            </a:r>
            <a:r>
              <a:rPr lang="ar-SA" dirty="0"/>
              <a:t>إذا اشترى مستهلك هاتفًا من علامة تجارية معينة وكانت تجربته مرضية، فمن المرجح أن يعيد شراء منتجات العلامة نفسها مستقبلًا.</a:t>
            </a:r>
            <a:endParaRPr lang="en-US" dirty="0"/>
          </a:p>
        </p:txBody>
      </p:sp>
    </p:spTree>
    <p:extLst>
      <p:ext uri="{BB962C8B-B14F-4D97-AF65-F5344CB8AC3E}">
        <p14:creationId xmlns:p14="http://schemas.microsoft.com/office/powerpoint/2010/main" val="37931261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B8AF1-313D-7030-EA35-7C53EA53ABB3}"/>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5A078E8F-C7C5-8DC0-0445-09D82DB40303}"/>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0D09D83-9A0C-BB94-82CA-AC6F270E955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D337B06-4515-ED8C-CF85-04B4793B009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1DC48880-ADEB-27ED-30A8-A97449DF156D}"/>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839BE3F3-91D1-82EE-FD92-E3D31D8590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162F3956-BE99-642D-7674-103D92D659A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189368A2-55B2-AB63-44B3-7C61A4163FFC}"/>
              </a:ext>
            </a:extLst>
          </p:cNvPr>
          <p:cNvSpPr txBox="1"/>
          <p:nvPr/>
        </p:nvSpPr>
        <p:spPr>
          <a:xfrm>
            <a:off x="3150823" y="1329617"/>
            <a:ext cx="8016842" cy="4202561"/>
          </a:xfrm>
          <a:prstGeom prst="rect">
            <a:avLst/>
          </a:prstGeom>
          <a:noFill/>
        </p:spPr>
        <p:txBody>
          <a:bodyPr wrap="square">
            <a:spAutoFit/>
          </a:bodyPr>
          <a:lstStyle/>
          <a:p>
            <a:pPr algn="just" rtl="1">
              <a:lnSpc>
                <a:spcPct val="150000"/>
              </a:lnSpc>
            </a:pPr>
            <a:r>
              <a:rPr lang="ar-SA" b="1" dirty="0">
                <a:solidFill>
                  <a:srgbClr val="00B0F0"/>
                </a:solidFill>
              </a:rPr>
              <a:t>المعتقدات </a:t>
            </a:r>
          </a:p>
          <a:p>
            <a:pPr algn="just" rtl="1">
              <a:lnSpc>
                <a:spcPct val="150000"/>
              </a:lnSpc>
            </a:pPr>
            <a:r>
              <a:rPr lang="ar-SA" dirty="0"/>
              <a:t>المعتقدات هي الأفكار أو التصورات التي يكونها الفرد حول منتج أو خدمة أو علامة تجارية استنادًا إلى المعرفة أو الخبرة أو المعلومات التي يحصل عليها من مصادر مختلفة.</a:t>
            </a:r>
          </a:p>
          <a:p>
            <a:pPr algn="just" rtl="1">
              <a:lnSpc>
                <a:spcPct val="150000"/>
              </a:lnSpc>
            </a:pPr>
            <a:r>
              <a:rPr lang="ar-SA" dirty="0"/>
              <a:t>وتؤثر هذه المعتقدات في الصورة الذهنية التي يحملها المستهلك عن المنتج، مما ينعكس على تقييمه له واستعداده لشرائه.</a:t>
            </a:r>
          </a:p>
          <a:p>
            <a:pPr algn="just" rtl="1">
              <a:lnSpc>
                <a:spcPct val="150000"/>
              </a:lnSpc>
            </a:pPr>
            <a:r>
              <a:rPr lang="ar-SA" dirty="0"/>
              <a:t>لذلك تحرص الشركات على بناء معتقدات إيجابية لدى العملاء من خلال الجودة والاتصال التسويقي الفعّال وتجارب الاستخدام الناجحة.</a:t>
            </a:r>
          </a:p>
          <a:p>
            <a:pPr algn="just" rtl="1">
              <a:lnSpc>
                <a:spcPct val="150000"/>
              </a:lnSpc>
            </a:pPr>
            <a:endParaRPr lang="ar-SA" dirty="0"/>
          </a:p>
          <a:p>
            <a:pPr marL="285750" indent="-285750" algn="just" rtl="1">
              <a:lnSpc>
                <a:spcPct val="150000"/>
              </a:lnSpc>
              <a:buFont typeface="Wingdings" panose="05000000000000000000" pitchFamily="2" charset="2"/>
              <a:buChar char="v"/>
            </a:pPr>
            <a:r>
              <a:rPr lang="ar-SA" dirty="0"/>
              <a:t>مثال: قد يعتقد المستهلك أن علامة تجارية معينة تتميز بالجودة العالية، مما يجعله أكثر ميلًا لشرائها مقارنة بالعلامات المنافسة.</a:t>
            </a:r>
            <a:endParaRPr lang="en-US" dirty="0"/>
          </a:p>
        </p:txBody>
      </p:sp>
      <p:pic>
        <p:nvPicPr>
          <p:cNvPr id="8" name="Picture 7">
            <a:extLst>
              <a:ext uri="{FF2B5EF4-FFF2-40B4-BE49-F238E27FC236}">
                <a16:creationId xmlns:a16="http://schemas.microsoft.com/office/drawing/2014/main" id="{CD0B0E42-F7AE-B409-B6FD-030575D6BB14}"/>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06213" y="3509970"/>
            <a:ext cx="3257036" cy="3257036"/>
          </a:xfrm>
          <a:prstGeom prst="rect">
            <a:avLst/>
          </a:prstGeom>
        </p:spPr>
      </p:pic>
    </p:spTree>
    <p:extLst>
      <p:ext uri="{BB962C8B-B14F-4D97-AF65-F5344CB8AC3E}">
        <p14:creationId xmlns:p14="http://schemas.microsoft.com/office/powerpoint/2010/main" val="20200577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37921-743B-D067-A44C-29F2549D134E}"/>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41810FBD-0B27-8273-CD7C-28B63C3D231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0" y="4877043"/>
            <a:ext cx="1842907" cy="1842907"/>
          </a:xfrm>
          <a:prstGeom prst="rect">
            <a:avLst/>
          </a:prstGeom>
        </p:spPr>
      </p:pic>
      <p:sp>
        <p:nvSpPr>
          <p:cNvPr id="5" name="Rectangle 4">
            <a:extLst>
              <a:ext uri="{FF2B5EF4-FFF2-40B4-BE49-F238E27FC236}">
                <a16:creationId xmlns:a16="http://schemas.microsoft.com/office/drawing/2014/main" id="{A7BFDAC1-56D1-5E76-1779-315BF7704D09}"/>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32A62E9-94FE-DB80-A47A-1AD5769181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8174A740-271B-59A6-3785-CEE58E7F958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090C9E0F-1E6E-9598-538E-EA7393B15B35}"/>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5805C81F-F94E-7C60-7A79-9AE750A04A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35E70943-DA84-DF74-E6C2-13AB8AB695D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6CA956AF-10C6-428D-850B-673A70A87BE4}"/>
              </a:ext>
            </a:extLst>
          </p:cNvPr>
          <p:cNvSpPr txBox="1"/>
          <p:nvPr/>
        </p:nvSpPr>
        <p:spPr>
          <a:xfrm>
            <a:off x="1842906" y="1059503"/>
            <a:ext cx="9468125" cy="5910721"/>
          </a:xfrm>
          <a:prstGeom prst="rect">
            <a:avLst/>
          </a:prstGeom>
          <a:noFill/>
        </p:spPr>
        <p:txBody>
          <a:bodyPr wrap="square">
            <a:spAutoFit/>
          </a:bodyPr>
          <a:lstStyle/>
          <a:p>
            <a:pPr algn="just" rtl="1">
              <a:lnSpc>
                <a:spcPct val="150000"/>
              </a:lnSpc>
            </a:pPr>
            <a:r>
              <a:rPr lang="ar-SA" sz="2000" b="1" dirty="0">
                <a:solidFill>
                  <a:srgbClr val="00B0F0"/>
                </a:solidFill>
              </a:rPr>
              <a:t>الاتجاهات</a:t>
            </a:r>
          </a:p>
          <a:p>
            <a:pPr algn="just" rtl="1">
              <a:lnSpc>
                <a:spcPct val="150000"/>
              </a:lnSpc>
            </a:pPr>
            <a:r>
              <a:rPr lang="ar-SA" dirty="0"/>
              <a:t>تشير الاتجاهات إلى التقييمات والمشاعر والميول المستقرة نسبيًا التي يكونها الفرد تجاه منتج أو خدمة أو علامة تجارية أو فكرة معينة.</a:t>
            </a:r>
          </a:p>
          <a:p>
            <a:pPr algn="just" rtl="1">
              <a:lnSpc>
                <a:spcPct val="150000"/>
              </a:lnSpc>
            </a:pPr>
            <a:r>
              <a:rPr lang="ar-SA" dirty="0"/>
              <a:t> وتمثل الاتجاهات طريقة تفكير المستهلك وشعوره واستعداده للتصرف تجاه موضوع محدد، لذلك تُعد من العوامل المهمة المؤثرة في السلوك الشرائي.</a:t>
            </a:r>
          </a:p>
          <a:p>
            <a:pPr algn="just" rtl="1">
              <a:lnSpc>
                <a:spcPct val="150000"/>
              </a:lnSpc>
            </a:pPr>
            <a:r>
              <a:rPr lang="ar-SA" dirty="0"/>
              <a:t>وقد تكون الاتجاهات إيجابية أو سلبية أو محايدة، وتتكون عادةً نتيجة الخبرات السابقة والمعلومات المكتسبة والتأثيرات الاجتماعية والثقافية التي يتعرض لها الفرد. ومع مرور الوقت تصبح هذه الاتجاهات أكثر استقرارًا وتؤثر في كيفية إدراك المستهلك للمنتجات وتقييمه للبدائل المتاحة.</a:t>
            </a:r>
          </a:p>
          <a:p>
            <a:pPr algn="just" rtl="1">
              <a:lnSpc>
                <a:spcPct val="150000"/>
              </a:lnSpc>
            </a:pPr>
            <a:r>
              <a:rPr lang="ar-SA" dirty="0"/>
              <a:t>وتكتسب الاتجاهات أهمية خاصة في التسويق لأنها تؤثر بصورة مباشرة في تفضيلات المستهلك ونواياه الشرائية. كما أن تغيير الاتجاهات الراسخة يُعد من المهام التسويقية الصعبة والمكلفة، لذلك تفضل الشركات بناء اتجاهات إيجابية تجاه منتجاتها وعلاماتها التجارية منذ المراحل الأولى للتفاعل مع العملاء بدلاً من محاولة تغيير اتجاهات سلبية قائمة.</a:t>
            </a:r>
          </a:p>
          <a:p>
            <a:pPr algn="just" rtl="1">
              <a:lnSpc>
                <a:spcPct val="150000"/>
              </a:lnSpc>
            </a:pPr>
            <a:endParaRPr lang="ar-SA" dirty="0"/>
          </a:p>
          <a:p>
            <a:pPr marL="285750" indent="-285750" algn="just" rtl="1">
              <a:lnSpc>
                <a:spcPct val="150000"/>
              </a:lnSpc>
              <a:buFont typeface="Wingdings" panose="05000000000000000000" pitchFamily="2" charset="2"/>
              <a:buChar char="v"/>
            </a:pPr>
            <a:r>
              <a:rPr lang="ar-SA" dirty="0"/>
              <a:t>مثال: إذا كان لدى المستهلك اتجاه إيجابي نحو المنتجات الصديقة للبيئة، فإنه سيكون أكثر استعدادًا لشرائها وتفضيل العلامات التجارية التي تتبنى ممارسات مستدامة، حتى وإن كانت أسعارها أعلى نسبيًا من المنتجات البديلة.</a:t>
            </a:r>
            <a:endParaRPr lang="en-US" dirty="0"/>
          </a:p>
        </p:txBody>
      </p:sp>
    </p:spTree>
    <p:extLst>
      <p:ext uri="{BB962C8B-B14F-4D97-AF65-F5344CB8AC3E}">
        <p14:creationId xmlns:p14="http://schemas.microsoft.com/office/powerpoint/2010/main" val="32628442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3E6710-7803-2A2B-6946-A9A7F061F1DD}"/>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1B32EB1-F150-6F32-C57C-8145770B6903}"/>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78977C22-3912-CD84-48B8-01A30A661E9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FE8E0A9E-7D34-3707-2E39-8EB3E94F986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82CD568C-C131-2FB5-3536-7976085B06D5}"/>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AF32CA66-4BED-980D-A56C-AC8B21EB89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CBB74D45-2597-97A1-68AA-D0BC3DF4CD9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pic>
        <p:nvPicPr>
          <p:cNvPr id="8" name="Picture 7">
            <a:extLst>
              <a:ext uri="{FF2B5EF4-FFF2-40B4-BE49-F238E27FC236}">
                <a16:creationId xmlns:a16="http://schemas.microsoft.com/office/drawing/2014/main" id="{338935A7-DC34-0205-5276-3DECFB4714DB}"/>
              </a:ext>
            </a:extLst>
          </p:cNvPr>
          <p:cNvPicPr>
            <a:picLocks noChangeAspect="1"/>
          </p:cNvPicPr>
          <p:nvPr/>
        </p:nvPicPr>
        <p:blipFill>
          <a:blip r:embed="rId4"/>
          <a:stretch>
            <a:fillRect/>
          </a:stretch>
        </p:blipFill>
        <p:spPr>
          <a:xfrm>
            <a:off x="4282215" y="1329617"/>
            <a:ext cx="7267062" cy="4669941"/>
          </a:xfrm>
          <a:prstGeom prst="rect">
            <a:avLst/>
          </a:prstGeom>
        </p:spPr>
      </p:pic>
      <p:pic>
        <p:nvPicPr>
          <p:cNvPr id="9" name="Picture 8">
            <a:extLst>
              <a:ext uri="{FF2B5EF4-FFF2-40B4-BE49-F238E27FC236}">
                <a16:creationId xmlns:a16="http://schemas.microsoft.com/office/drawing/2014/main" id="{0FD54CD3-CEE4-3A85-07BE-0DC482925D38}"/>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8827" y="3222757"/>
            <a:ext cx="3544249" cy="3544249"/>
          </a:xfrm>
          <a:prstGeom prst="rect">
            <a:avLst/>
          </a:prstGeom>
        </p:spPr>
      </p:pic>
    </p:spTree>
    <p:extLst>
      <p:ext uri="{BB962C8B-B14F-4D97-AF65-F5344CB8AC3E}">
        <p14:creationId xmlns:p14="http://schemas.microsoft.com/office/powerpoint/2010/main" val="16067869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1EACB-2EBC-CBB1-8FBA-D3D8D152CCCA}"/>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E3741E19-0CEB-3266-8F29-15FA756E30F7}"/>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DF4EF2BC-A917-5202-3D6E-846FD0B2D84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6A16C2E-BE5E-2828-6FA6-185E10F4F6B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C20D2F17-66F7-BC16-1E96-36496E056EBE}"/>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F331275F-142A-4449-C900-F804E1A956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2E6B2F0F-B4D7-15EF-5EE7-D89291E54154}"/>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6" name="TextBox 5">
            <a:extLst>
              <a:ext uri="{FF2B5EF4-FFF2-40B4-BE49-F238E27FC236}">
                <a16:creationId xmlns:a16="http://schemas.microsoft.com/office/drawing/2014/main" id="{AC2D5B5A-574B-AE61-A5BE-C0FF2888CE19}"/>
              </a:ext>
            </a:extLst>
          </p:cNvPr>
          <p:cNvSpPr txBox="1"/>
          <p:nvPr/>
        </p:nvSpPr>
        <p:spPr>
          <a:xfrm>
            <a:off x="271604" y="985589"/>
            <a:ext cx="11146680" cy="5864554"/>
          </a:xfrm>
          <a:prstGeom prst="rect">
            <a:avLst/>
          </a:prstGeom>
          <a:noFill/>
        </p:spPr>
        <p:txBody>
          <a:bodyPr wrap="square">
            <a:spAutoFit/>
          </a:bodyPr>
          <a:lstStyle/>
          <a:p>
            <a:pPr algn="just" rtl="1"/>
            <a:r>
              <a:rPr lang="ar-SA" b="1" dirty="0">
                <a:solidFill>
                  <a:srgbClr val="00B0F0"/>
                </a:solidFill>
              </a:rPr>
              <a:t>إدراك الحاجة</a:t>
            </a:r>
          </a:p>
          <a:p>
            <a:pPr algn="just" rtl="1">
              <a:lnSpc>
                <a:spcPct val="150000"/>
              </a:lnSpc>
            </a:pPr>
            <a:r>
              <a:rPr lang="ar-SA" dirty="0"/>
              <a:t>تبدأ عملية اتخاذ قرار الشراء عندما يدرك المستهلك وجود حاجة غير مشبعة أو مشكلة تتطلب حلاً. وتحدث هذه المرحلة عندما يلاحظ الفرد وجود فرق بين وضعه الحالي والوضع الذي يرغب في الوصول إليه، مما يدفعه إلى التفكير في البحث عن منتج أو خدمة تساعده على سد هذه الفجوة.</a:t>
            </a:r>
          </a:p>
          <a:p>
            <a:pPr algn="just" rtl="1"/>
            <a:endParaRPr lang="ar-SA" dirty="0"/>
          </a:p>
          <a:p>
            <a:pPr algn="just" rtl="1">
              <a:lnSpc>
                <a:spcPct val="150000"/>
              </a:lnSpc>
            </a:pPr>
            <a:r>
              <a:rPr lang="ar-SA" dirty="0"/>
              <a:t>وتُعد مرحلة إدراك الحاجة نقطة الانطلاق في عملية الشراء، إذ لا يمكن أن تبدأ المراحل اللاحقة ما لم يشعر المستهلك بوجود حاجة أو رغبة تستدعي اتخاذ إجراء معين. وقد تكون هذه الحاجة بسيطة ومباشرة، أو قد تكون مرتبطة برغبات شخصية أو أهداف مستقبلية.</a:t>
            </a:r>
          </a:p>
          <a:p>
            <a:pPr algn="just" rtl="1">
              <a:lnSpc>
                <a:spcPct val="150000"/>
              </a:lnSpc>
            </a:pPr>
            <a:r>
              <a:rPr lang="ar-SA" dirty="0">
                <a:solidFill>
                  <a:srgbClr val="00B0F0"/>
                </a:solidFill>
              </a:rPr>
              <a:t>وتنشأ الحاجة نتيجة نوعين من المحفزات:</a:t>
            </a:r>
          </a:p>
          <a:p>
            <a:pPr algn="just" rtl="1">
              <a:lnSpc>
                <a:spcPct val="150000"/>
              </a:lnSpc>
            </a:pPr>
            <a:r>
              <a:rPr lang="ar-SA" b="1" dirty="0">
                <a:solidFill>
                  <a:srgbClr val="00B0F0"/>
                </a:solidFill>
              </a:rPr>
              <a:t>محفزات داخلية: </a:t>
            </a:r>
            <a:r>
              <a:rPr lang="ar-SA" dirty="0"/>
              <a:t>تنبع من داخل الفرد، مثل الجوع أو العطش أو الشعور بالتعب أو الحاجة إلى الراحة.</a:t>
            </a:r>
          </a:p>
          <a:p>
            <a:pPr algn="just" rtl="1">
              <a:lnSpc>
                <a:spcPct val="150000"/>
              </a:lnSpc>
            </a:pPr>
            <a:r>
              <a:rPr lang="ar-SA" b="1" dirty="0">
                <a:solidFill>
                  <a:srgbClr val="00B0F0"/>
                </a:solidFill>
              </a:rPr>
              <a:t>محفزات خارجية: </a:t>
            </a:r>
            <a:r>
              <a:rPr lang="ar-SA" dirty="0"/>
              <a:t>تأتي من البيئة المحيطة، مثل الإعلانات، أو توصيات الأصدقاء، أو مشاهدة منتج جديد، أو ملاحظة امتلاك الآخرين لمنتج معين.</a:t>
            </a:r>
          </a:p>
          <a:p>
            <a:pPr algn="just" rtl="1">
              <a:lnSpc>
                <a:spcPct val="150000"/>
              </a:lnSpc>
            </a:pPr>
            <a:r>
              <a:rPr lang="ar-SA" dirty="0"/>
              <a:t>وفي هذه المرحلة يهتم المسوقون بتحديد العوامل التي تدفع المستهلك إلى الشعور بالحاجة، وفهم الظروف التي تؤدي إلى ظهورها، وذلك من أجل تصميم رسائل تسويقية قادرة على جذب انتباهه وربط المنتج بالحاجة التي يسعى إلى إشباعها.</a:t>
            </a:r>
          </a:p>
          <a:p>
            <a:pPr algn="just" rtl="1"/>
            <a:endParaRPr lang="ar-SA" dirty="0"/>
          </a:p>
          <a:p>
            <a:pPr algn="just" rtl="1">
              <a:lnSpc>
                <a:spcPct val="150000"/>
              </a:lnSpc>
            </a:pPr>
            <a:r>
              <a:rPr lang="ar-SA" b="1" dirty="0">
                <a:solidFill>
                  <a:srgbClr val="00B0F0"/>
                </a:solidFill>
              </a:rPr>
              <a:t>مثال:</a:t>
            </a:r>
          </a:p>
          <a:p>
            <a:pPr algn="just" rtl="1">
              <a:lnSpc>
                <a:spcPct val="150000"/>
              </a:lnSpc>
            </a:pPr>
            <a:r>
              <a:rPr lang="ar-SA" dirty="0"/>
              <a:t>قد يستخدم الطالب حاسوبًا محمولًا قديمًا يعمل بكفاءة مقبولة، لكنه يشاهد إعلانًا لجهاز أحدث يتميز بسرعة أعلى ومواصفات متطورة. عندها يدرك وجود فجوة بين الجهاز الذي يمتلكه والجهاز الذي يرغب في امتلاكه، فتتولد لديه الحاجة إلى استبدال جهازه الحالي والانتقال إلى مرحلة البحث عن المعلومات.</a:t>
            </a:r>
            <a:endParaRPr lang="en-US" dirty="0"/>
          </a:p>
        </p:txBody>
      </p:sp>
    </p:spTree>
    <p:extLst>
      <p:ext uri="{BB962C8B-B14F-4D97-AF65-F5344CB8AC3E}">
        <p14:creationId xmlns:p14="http://schemas.microsoft.com/office/powerpoint/2010/main" val="27107863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ABAA1-41EF-0F9E-D486-3AF90AE6EE76}"/>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9A54479-038C-14B4-B7C5-1809C9359D68}"/>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37DA32F2-9EBB-D3CF-5C70-9CBF0F79432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F7B742C1-FC26-E041-F9E4-A0469A8D368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6EEBC1F2-07C8-9750-6C1F-FBF3540D01D2}"/>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5F8BBE2B-E23B-27A0-E4B1-C2C62A2768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16761299-C1C3-110B-6BAF-4EF63393E7A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347142D2-2CD9-DE70-268B-8E3C32F8E03D}"/>
              </a:ext>
            </a:extLst>
          </p:cNvPr>
          <p:cNvSpPr txBox="1"/>
          <p:nvPr/>
        </p:nvSpPr>
        <p:spPr>
          <a:xfrm>
            <a:off x="2594320" y="1167337"/>
            <a:ext cx="8876921" cy="5449056"/>
          </a:xfrm>
          <a:prstGeom prst="rect">
            <a:avLst/>
          </a:prstGeom>
          <a:noFill/>
        </p:spPr>
        <p:txBody>
          <a:bodyPr wrap="square">
            <a:spAutoFit/>
          </a:bodyPr>
          <a:lstStyle/>
          <a:p>
            <a:pPr algn="just" rtl="1">
              <a:lnSpc>
                <a:spcPct val="150000"/>
              </a:lnSpc>
            </a:pPr>
            <a:r>
              <a:rPr lang="ar-SA" b="1" dirty="0">
                <a:solidFill>
                  <a:srgbClr val="00B0F0"/>
                </a:solidFill>
              </a:rPr>
              <a:t>البحث عن المعلومات</a:t>
            </a:r>
          </a:p>
          <a:p>
            <a:pPr algn="just" rtl="1">
              <a:lnSpc>
                <a:spcPct val="150000"/>
              </a:lnSpc>
            </a:pPr>
            <a:r>
              <a:rPr lang="ar-SA" dirty="0"/>
              <a:t>بعد أن يدرك المستهلك وجود حاجة أو مشكلة، يبدأ في البحث عن المعلومات التي تساعده على اختيار المنتج أو الخدمة القادرة على إشباع تلك الحاجة. وتُعد هذه المرحلة من المراحل المهمة في عملية اتخاذ القرار الشرائي، لأنها تساعد المستهلك على تقليل درجة عدم التأكد وزيادة ثقته بالقرار الذي سيتخذه.</a:t>
            </a:r>
          </a:p>
          <a:p>
            <a:pPr algn="just" rtl="1">
              <a:lnSpc>
                <a:spcPct val="150000"/>
              </a:lnSpc>
            </a:pPr>
            <a:endParaRPr lang="ar-SA" dirty="0"/>
          </a:p>
          <a:p>
            <a:pPr algn="just" rtl="1">
              <a:lnSpc>
                <a:spcPct val="150000"/>
              </a:lnSpc>
            </a:pPr>
            <a:r>
              <a:rPr lang="ar-SA" dirty="0"/>
              <a:t>ويختلف مستوى البحث عن المعلومات من شخص لآخر ومن منتج لآخر. فكلما ارتفعت قيمة المنتج أو زادت المخاطر المرتبطة بشرائه، ازداد اهتمام المستهلك بجمع المعلومات قبل اتخاذ القرار. أما في حالة المنتجات المألوفة أو منخفضة التكلفة، فقد يكون البحث محدودًا أو لا يتجاوز الاعتماد على الخبرات السابقة.</a:t>
            </a:r>
          </a:p>
          <a:p>
            <a:pPr algn="just" rtl="1">
              <a:lnSpc>
                <a:spcPct val="150000"/>
              </a:lnSpc>
            </a:pPr>
            <a:endParaRPr lang="ar-SA" dirty="0"/>
          </a:p>
          <a:p>
            <a:pPr algn="just" rtl="1">
              <a:lnSpc>
                <a:spcPct val="150000"/>
              </a:lnSpc>
            </a:pPr>
            <a:r>
              <a:rPr lang="ar-SA" dirty="0"/>
              <a:t>وقد يكتفي المستهلك بالمعلومات المخزنة في ذاكرته، أو يلجأ إلى البحث النشط عن معلومات إضافية تساعده على المقارنة بين البدائل المتاحة.</a:t>
            </a:r>
          </a:p>
          <a:p>
            <a:pPr marL="285750" indent="-285750" algn="just" rtl="1">
              <a:lnSpc>
                <a:spcPct val="150000"/>
              </a:lnSpc>
              <a:buFont typeface="Wingdings" panose="05000000000000000000" pitchFamily="2" charset="2"/>
              <a:buChar char="ü"/>
            </a:pPr>
            <a:r>
              <a:rPr lang="ar-SA" b="1" dirty="0">
                <a:solidFill>
                  <a:srgbClr val="00B0F0"/>
                </a:solidFill>
              </a:rPr>
              <a:t>مثال: </a:t>
            </a:r>
            <a:r>
              <a:rPr lang="ar-SA" dirty="0"/>
              <a:t>قبل شراء سيارة جديدة، يبحث المستهلك عن المواصفات والأسعار واستهلاك الوقود وآراء المستخدمين، وقد يزور أكثر من معرض أو موقع إلكتروني قبل اتخاذ قراره النهائي.</a:t>
            </a:r>
            <a:endParaRPr lang="en-US" dirty="0"/>
          </a:p>
        </p:txBody>
      </p:sp>
      <p:pic>
        <p:nvPicPr>
          <p:cNvPr id="8" name="Picture 7">
            <a:extLst>
              <a:ext uri="{FF2B5EF4-FFF2-40B4-BE49-F238E27FC236}">
                <a16:creationId xmlns:a16="http://schemas.microsoft.com/office/drawing/2014/main" id="{02209002-38EC-4DA6-C900-702E8C0A6688}"/>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9592" y="3891865"/>
            <a:ext cx="2663912" cy="2663912"/>
          </a:xfrm>
          <a:prstGeom prst="rect">
            <a:avLst/>
          </a:prstGeom>
        </p:spPr>
      </p:pic>
    </p:spTree>
    <p:extLst>
      <p:ext uri="{BB962C8B-B14F-4D97-AF65-F5344CB8AC3E}">
        <p14:creationId xmlns:p14="http://schemas.microsoft.com/office/powerpoint/2010/main" val="6789600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486025-D2A5-9186-2040-F57C36D6A312}"/>
            </a:ext>
          </a:extLst>
        </p:cNvPr>
        <p:cNvGrpSpPr/>
        <p:nvPr/>
      </p:nvGrpSpPr>
      <p:grpSpPr>
        <a:xfrm>
          <a:off x="0" y="0"/>
          <a:ext cx="0" cy="0"/>
          <a:chOff x="0" y="0"/>
          <a:chExt cx="0" cy="0"/>
        </a:xfrm>
      </p:grpSpPr>
      <p:pic>
        <p:nvPicPr>
          <p:cNvPr id="9" name="Picture 8" descr="إليك بعض الرموز والأيقونات التعبيرية &#10;&#10;لتحميل الصور بصيغة pngمفرغة انقر الرابط التالي 👇&#10;https://www.mediafire.com/file/1mu57s3do9odhu7/codes.rar/file&#10;#قوالب #أيقونات #خلفيات #جرافيكس #تصميم #الهوية_البصرية #تصميم_الصور_المنتجات ">
            <a:extLst>
              <a:ext uri="{FF2B5EF4-FFF2-40B4-BE49-F238E27FC236}">
                <a16:creationId xmlns:a16="http://schemas.microsoft.com/office/drawing/2014/main" id="{8A7E4A8B-1F87-B7D3-3B60-82396BE9590E}"/>
              </a:ext>
            </a:extLst>
          </p:cNvPr>
          <p:cNvPicPr>
            <a:picLocks noChangeAspect="1"/>
          </p:cNvPicPr>
          <p:nvPr/>
        </p:nvPicPr>
        <p:blipFill>
          <a:blip r:embed="rId3"/>
          <a:stretch>
            <a:fillRect/>
          </a:stretch>
        </p:blipFill>
        <p:spPr>
          <a:xfrm>
            <a:off x="24552" y="4357816"/>
            <a:ext cx="2409190" cy="2409190"/>
          </a:xfrm>
          <a:prstGeom prst="rect">
            <a:avLst/>
          </a:prstGeom>
        </p:spPr>
      </p:pic>
      <p:sp>
        <p:nvSpPr>
          <p:cNvPr id="5" name="Rectangle 4">
            <a:extLst>
              <a:ext uri="{FF2B5EF4-FFF2-40B4-BE49-F238E27FC236}">
                <a16:creationId xmlns:a16="http://schemas.microsoft.com/office/drawing/2014/main" id="{32A6179D-603B-2878-A298-9ACDFEA0790A}"/>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C9F823F-7BE2-B648-353E-558005FA90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870701B4-5487-054F-642B-463F8D2ADF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E3DF56E7-8F01-FE25-7C16-4D92DB181AF4}"/>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E25046FD-2D1B-311D-EC44-F084E17EF0C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602266AA-5C79-D316-AADE-6A6AF8694684}"/>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8" name="TextBox 7">
            <a:extLst>
              <a:ext uri="{FF2B5EF4-FFF2-40B4-BE49-F238E27FC236}">
                <a16:creationId xmlns:a16="http://schemas.microsoft.com/office/drawing/2014/main" id="{87066DCC-9D68-3A92-438E-71822B18B0BF}"/>
              </a:ext>
            </a:extLst>
          </p:cNvPr>
          <p:cNvSpPr txBox="1"/>
          <p:nvPr/>
        </p:nvSpPr>
        <p:spPr>
          <a:xfrm>
            <a:off x="2251831" y="1013887"/>
            <a:ext cx="9166454" cy="5033557"/>
          </a:xfrm>
          <a:prstGeom prst="rect">
            <a:avLst/>
          </a:prstGeom>
          <a:noFill/>
        </p:spPr>
        <p:txBody>
          <a:bodyPr wrap="square">
            <a:spAutoFit/>
          </a:bodyPr>
          <a:lstStyle/>
          <a:p>
            <a:pPr algn="just" rtl="1">
              <a:lnSpc>
                <a:spcPct val="150000"/>
              </a:lnSpc>
            </a:pPr>
            <a:r>
              <a:rPr lang="ar-SA" b="1" dirty="0">
                <a:solidFill>
                  <a:srgbClr val="00B0F0"/>
                </a:solidFill>
              </a:rPr>
              <a:t>مصادر المعلومات</a:t>
            </a:r>
          </a:p>
          <a:p>
            <a:pPr algn="just" rtl="1">
              <a:lnSpc>
                <a:spcPct val="150000"/>
              </a:lnSpc>
            </a:pPr>
            <a:r>
              <a:rPr lang="ar-SA" dirty="0"/>
              <a:t>يعتمد المستهلك أثناء عملية البحث على مجموعة متنوعة من مصادر المعلومات التي تساعده على تكوين صورة أوضح عن البدائل المتاحة في السوق. وتختلف أهمية هذه المصادر باختلاف نوع المنتج ومستوى خبرة المستهلك وطبيعة القرار الشرائي.</a:t>
            </a:r>
          </a:p>
          <a:p>
            <a:pPr algn="just" rtl="1">
              <a:lnSpc>
                <a:spcPct val="150000"/>
              </a:lnSpc>
            </a:pPr>
            <a:r>
              <a:rPr lang="ar-SA" dirty="0"/>
              <a:t>وتشمل أهم مصادر المعلومات ما يلي:</a:t>
            </a:r>
          </a:p>
          <a:p>
            <a:pPr marL="342900" indent="-342900" algn="just" rtl="1">
              <a:lnSpc>
                <a:spcPct val="150000"/>
              </a:lnSpc>
              <a:buFont typeface="Wingdings" panose="05000000000000000000" pitchFamily="2" charset="2"/>
              <a:buChar char="q"/>
            </a:pPr>
            <a:r>
              <a:rPr lang="ar-SA" dirty="0"/>
              <a:t>المصادر الشخصية وتشمل الأسرة والأصدقاء والزملاء والمعارف، وتُعد من أكثر المصادر تأثيرًا بسبب ارتفاع مستوى الثقة بها.</a:t>
            </a:r>
          </a:p>
          <a:p>
            <a:pPr marL="285750" indent="-285750" algn="just" rtl="1">
              <a:lnSpc>
                <a:spcPct val="150000"/>
              </a:lnSpc>
              <a:buFont typeface="Wingdings" panose="05000000000000000000" pitchFamily="2" charset="2"/>
              <a:buChar char="q"/>
            </a:pPr>
            <a:r>
              <a:rPr lang="ar-SA" dirty="0"/>
              <a:t>المصادر التجارية وتشمل الإعلانات، ومندوبي المبيعات، والمواقع الإلكترونية للشركات، والتغليف والعروض الترويجية.</a:t>
            </a:r>
          </a:p>
          <a:p>
            <a:pPr marL="285750" indent="-285750" algn="just" rtl="1">
              <a:lnSpc>
                <a:spcPct val="150000"/>
              </a:lnSpc>
              <a:buFont typeface="Wingdings" panose="05000000000000000000" pitchFamily="2" charset="2"/>
              <a:buChar char="q"/>
            </a:pPr>
            <a:r>
              <a:rPr lang="ar-SA" dirty="0"/>
              <a:t> المصادر العامة وتشمل وسائل الإعلام، والتقييمات الإلكترونية، والمراجعات المنشورة، وتقارير المستهلكين.</a:t>
            </a:r>
          </a:p>
          <a:p>
            <a:pPr marL="285750" indent="-285750" algn="just" rtl="1">
              <a:lnSpc>
                <a:spcPct val="150000"/>
              </a:lnSpc>
              <a:buFont typeface="Wingdings" panose="05000000000000000000" pitchFamily="2" charset="2"/>
              <a:buChar char="q"/>
            </a:pPr>
            <a:r>
              <a:rPr lang="ar-SA" dirty="0"/>
              <a:t> المصادر التجريبية وتتمثل في تجربة المنتج أو فحصه أو استخدامه بصورة مباشرة قبل اتخاذ قرار الشراء.</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وعادةً ما يحصل المستهلك على معظم المعلومات من المصادر التجارية، إلا أن تأثير القرار النهائي غالبًا ما يكون أكبر للمصادر الشخصية والتجريبية بسبب ارتفاع مستوى المصداقية.</a:t>
            </a:r>
            <a:endParaRPr lang="en-US" dirty="0"/>
          </a:p>
        </p:txBody>
      </p:sp>
    </p:spTree>
    <p:extLst>
      <p:ext uri="{BB962C8B-B14F-4D97-AF65-F5344CB8AC3E}">
        <p14:creationId xmlns:p14="http://schemas.microsoft.com/office/powerpoint/2010/main" val="8443663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B6009-0AC0-F1D0-9049-58CC3405E596}"/>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F29AE846-42DD-319A-C59A-608B20B3B6DF}"/>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6BBC1484-A48D-C88F-CF6A-8248CCC9615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A30EF5D-D525-767A-D2A1-072F0A8157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8C4C6D0C-3A14-7A16-2D33-F196E0E928D1}"/>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40D843AF-7A5C-76BA-A091-BF5492AE5F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BE97E6B0-7870-4975-ABC6-3BC52DFE34F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6BBD3511-1CF9-D4CF-B325-1EFFC3B7B876}"/>
              </a:ext>
            </a:extLst>
          </p:cNvPr>
          <p:cNvSpPr txBox="1"/>
          <p:nvPr/>
        </p:nvSpPr>
        <p:spPr>
          <a:xfrm>
            <a:off x="3150823" y="1167337"/>
            <a:ext cx="8243179" cy="5449056"/>
          </a:xfrm>
          <a:prstGeom prst="rect">
            <a:avLst/>
          </a:prstGeom>
          <a:noFill/>
        </p:spPr>
        <p:txBody>
          <a:bodyPr wrap="square">
            <a:spAutoFit/>
          </a:bodyPr>
          <a:lstStyle/>
          <a:p>
            <a:pPr algn="just" rtl="1">
              <a:lnSpc>
                <a:spcPct val="150000"/>
              </a:lnSpc>
            </a:pPr>
            <a:r>
              <a:rPr lang="ar-SA" b="1" dirty="0">
                <a:solidFill>
                  <a:srgbClr val="00B0F0"/>
                </a:solidFill>
              </a:rPr>
              <a:t>تقييم البدائل</a:t>
            </a:r>
          </a:p>
          <a:p>
            <a:pPr algn="just" rtl="1">
              <a:lnSpc>
                <a:spcPct val="150000"/>
              </a:lnSpc>
            </a:pPr>
            <a:r>
              <a:rPr lang="ar-SA" dirty="0"/>
              <a:t>بعد جمع المعلومات، ينتقل المستهلك إلى مرحلة تقييم البدائل المتاحة بهدف تحديد الخيار الذي يحقق أفضل قيمة ويُلبي احتياجاته بصورة أكبر. وفي هذه المرحلة تتم مقارنة العلامات التجارية أو المنتجات المختلفة بناءً على مجموعة من المعايير التي يراها المستهلك مهمة بالنسبة له.</a:t>
            </a:r>
          </a:p>
          <a:p>
            <a:pPr algn="just" rtl="1">
              <a:lnSpc>
                <a:spcPct val="150000"/>
              </a:lnSpc>
            </a:pPr>
            <a:endParaRPr lang="ar-SA" dirty="0"/>
          </a:p>
          <a:p>
            <a:pPr algn="just" rtl="1">
              <a:lnSpc>
                <a:spcPct val="150000"/>
              </a:lnSpc>
            </a:pPr>
            <a:r>
              <a:rPr lang="ar-SA" dirty="0"/>
              <a:t>ولا يعتمد المستهلك على معيار واحد فقط، بل يأخذ في الاعتبار مجموعة من العوامل مثل الجودة والسعر والخصائص والمزايا المتوقعة وخدمات ما بعد البيع وسمعة العلامة التجارية.</a:t>
            </a:r>
          </a:p>
          <a:p>
            <a:pPr algn="just" rtl="1">
              <a:lnSpc>
                <a:spcPct val="150000"/>
              </a:lnSpc>
            </a:pPr>
            <a:endParaRPr lang="ar-SA" dirty="0"/>
          </a:p>
          <a:p>
            <a:pPr algn="just" rtl="1">
              <a:lnSpc>
                <a:spcPct val="150000"/>
              </a:lnSpc>
            </a:pPr>
            <a:r>
              <a:rPr lang="ar-SA" dirty="0"/>
              <a:t>كما تختلف طريقة التقييم من فرد لآخر؛ فقد يركز بعض المستهلكين على الجودة، بينما يركز آخرون على السعر أو سهولة الاستخدام أو المكانة الاجتماعية المرتبطة بالمنتج.</a:t>
            </a:r>
          </a:p>
          <a:p>
            <a:pPr algn="just" rtl="1">
              <a:lnSpc>
                <a:spcPct val="150000"/>
              </a:lnSpc>
            </a:pPr>
            <a:endParaRPr lang="ar-SA" dirty="0"/>
          </a:p>
          <a:p>
            <a:pPr algn="just" rtl="1">
              <a:lnSpc>
                <a:spcPct val="150000"/>
              </a:lnSpc>
            </a:pPr>
            <a:r>
              <a:rPr lang="ar-SA" b="1" dirty="0" err="1">
                <a:solidFill>
                  <a:srgbClr val="00B0F0"/>
                </a:solidFill>
              </a:rPr>
              <a:t>مثال:</a:t>
            </a:r>
            <a:r>
              <a:rPr lang="ar-SA" dirty="0" err="1"/>
              <a:t>عند</a:t>
            </a:r>
            <a:r>
              <a:rPr lang="ar-SA" dirty="0"/>
              <a:t> شراء هاتف ذكي قد يقارن المستهلك بين سعة التخزين وجودة الكاميرا وعمر البطارية والسعر قبل تحديد البديل الأنسب.</a:t>
            </a:r>
            <a:endParaRPr lang="en-US" dirty="0"/>
          </a:p>
        </p:txBody>
      </p:sp>
      <p:pic>
        <p:nvPicPr>
          <p:cNvPr id="8" name="Picture 7" descr="صورة منشور القصة">
            <a:extLst>
              <a:ext uri="{FF2B5EF4-FFF2-40B4-BE49-F238E27FC236}">
                <a16:creationId xmlns:a16="http://schemas.microsoft.com/office/drawing/2014/main" id="{260D0A46-6AA0-5353-DCDC-2C2FB480CAB0}"/>
              </a:ext>
            </a:extLst>
          </p:cNvPr>
          <p:cNvPicPr>
            <a:picLocks noChangeAspect="1"/>
          </p:cNvPicPr>
          <p:nvPr/>
        </p:nvPicPr>
        <p:blipFill>
          <a:blip r:embed="rId4"/>
          <a:stretch>
            <a:fillRect/>
          </a:stretch>
        </p:blipFill>
        <p:spPr>
          <a:xfrm>
            <a:off x="69550" y="4663572"/>
            <a:ext cx="3081273" cy="2054182"/>
          </a:xfrm>
          <a:prstGeom prst="rect">
            <a:avLst/>
          </a:prstGeom>
        </p:spPr>
      </p:pic>
    </p:spTree>
    <p:extLst>
      <p:ext uri="{BB962C8B-B14F-4D97-AF65-F5344CB8AC3E}">
        <p14:creationId xmlns:p14="http://schemas.microsoft.com/office/powerpoint/2010/main" val="19144213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AF8294-38D6-3370-035B-DE550C72D38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DD9BC23-83F6-DA90-5A0E-5E11A65B6FEA}"/>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A5413E7-D543-AFE0-2AD1-1CC39966B98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B1AE10F6-3A49-7E99-6077-1BF114A96D4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8EE62030-9A54-B023-325D-54007A761E33}"/>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1DEB29F9-A410-0144-99BC-1560048093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14893C49-EB38-D04E-4101-149769EA58E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FC1986FE-29C6-2695-2243-1DE4F9AB1143}"/>
              </a:ext>
            </a:extLst>
          </p:cNvPr>
          <p:cNvSpPr txBox="1"/>
          <p:nvPr/>
        </p:nvSpPr>
        <p:spPr>
          <a:xfrm>
            <a:off x="4315842" y="1260555"/>
            <a:ext cx="7102442" cy="5172057"/>
          </a:xfrm>
          <a:prstGeom prst="rect">
            <a:avLst/>
          </a:prstGeom>
          <a:noFill/>
        </p:spPr>
        <p:txBody>
          <a:bodyPr wrap="square">
            <a:spAutoFit/>
          </a:bodyPr>
          <a:lstStyle/>
          <a:p>
            <a:pPr algn="just" rtl="1">
              <a:lnSpc>
                <a:spcPct val="150000"/>
              </a:lnSpc>
            </a:pPr>
            <a:r>
              <a:rPr lang="ar-SA" b="1" dirty="0">
                <a:solidFill>
                  <a:srgbClr val="00B0F0"/>
                </a:solidFill>
              </a:rPr>
              <a:t>العوامل المؤثرة في تقييم البدائل</a:t>
            </a:r>
          </a:p>
          <a:p>
            <a:pPr algn="just" rtl="1">
              <a:lnSpc>
                <a:spcPct val="150000"/>
              </a:lnSpc>
            </a:pPr>
            <a:r>
              <a:rPr lang="ar-SA" dirty="0"/>
              <a:t>لا يتبع جميع المستهلكين الأسلوب نفسه عند تقييم البدائل، إذ تتأثر عملية التقييم بعدد من العوامل الشخصية </a:t>
            </a:r>
            <a:r>
              <a:rPr lang="ar-SA" dirty="0" err="1"/>
              <a:t>والموقفية</a:t>
            </a:r>
            <a:r>
              <a:rPr lang="ar-SA" dirty="0"/>
              <a:t> التي تختلف من شخص لآخر.</a:t>
            </a:r>
          </a:p>
          <a:p>
            <a:pPr algn="just" rtl="1"/>
            <a:r>
              <a:rPr lang="ar-SA" dirty="0"/>
              <a:t>ومن أبرز هذه العوامل:</a:t>
            </a:r>
          </a:p>
          <a:p>
            <a:pPr marL="285750" indent="-285750" algn="just" rtl="1">
              <a:buFont typeface="Arial" panose="020B0604020202020204" pitchFamily="34" charset="0"/>
              <a:buChar char="•"/>
            </a:pPr>
            <a:r>
              <a:rPr lang="ar-SA" dirty="0"/>
              <a:t>شخصية المستهلك وتفضيلاته.</a:t>
            </a:r>
          </a:p>
          <a:p>
            <a:pPr marL="285750" indent="-285750" algn="just" rtl="1">
              <a:buFont typeface="Arial" panose="020B0604020202020204" pitchFamily="34" charset="0"/>
              <a:buChar char="•"/>
            </a:pPr>
            <a:r>
              <a:rPr lang="ar-SA" dirty="0"/>
              <a:t>مستوى المعرفة والخبرة السابقة.</a:t>
            </a:r>
          </a:p>
          <a:p>
            <a:pPr marL="285750" indent="-285750" algn="just" rtl="1">
              <a:buFont typeface="Arial" panose="020B0604020202020204" pitchFamily="34" charset="0"/>
              <a:buChar char="•"/>
            </a:pPr>
            <a:r>
              <a:rPr lang="ar-SA" dirty="0"/>
              <a:t>أهمية المنتج بالنسبة للمستهلك.</a:t>
            </a:r>
          </a:p>
          <a:p>
            <a:pPr marL="285750" indent="-285750" algn="just" rtl="1">
              <a:buFont typeface="Arial" panose="020B0604020202020204" pitchFamily="34" charset="0"/>
              <a:buChar char="•"/>
            </a:pPr>
            <a:r>
              <a:rPr lang="ar-SA" dirty="0"/>
              <a:t>الوقت المتاح لاتخاذ القرار.</a:t>
            </a:r>
          </a:p>
          <a:p>
            <a:pPr marL="285750" indent="-285750" algn="just" rtl="1">
              <a:buFont typeface="Arial" panose="020B0604020202020204" pitchFamily="34" charset="0"/>
              <a:buChar char="•"/>
            </a:pPr>
            <a:r>
              <a:rPr lang="ar-SA" dirty="0"/>
              <a:t>القدرة الشرائية ومستوى الدخل.</a:t>
            </a:r>
          </a:p>
          <a:p>
            <a:pPr marL="285750" indent="-285750" algn="just" rtl="1">
              <a:buFont typeface="Arial" panose="020B0604020202020204" pitchFamily="34" charset="0"/>
              <a:buChar char="•"/>
            </a:pPr>
            <a:r>
              <a:rPr lang="ar-SA" dirty="0"/>
              <a:t>تأثير الأسرة والأصدقاء والجماعات المرجعية.</a:t>
            </a:r>
          </a:p>
          <a:p>
            <a:pPr algn="just" rtl="1"/>
            <a:endParaRPr lang="ar-SA" dirty="0"/>
          </a:p>
          <a:p>
            <a:pPr algn="just" rtl="1">
              <a:lnSpc>
                <a:spcPct val="150000"/>
              </a:lnSpc>
            </a:pPr>
            <a:r>
              <a:rPr lang="ar-SA" dirty="0"/>
              <a:t>ولهذا السبب قد يختلف قرار الشراء بين شخصين يواجهان البدائل نفسها، لأن كل منهما ينظر إلى معايير التقييم بطريقة مختلفة ويمنحها أوزانًا متفاوتة.</a:t>
            </a:r>
          </a:p>
          <a:p>
            <a:pPr algn="just" rtl="1">
              <a:lnSpc>
                <a:spcPct val="150000"/>
              </a:lnSpc>
            </a:pPr>
            <a:r>
              <a:rPr lang="ar-SA" dirty="0"/>
              <a:t>ويحرص المسوقون على فهم هذه العوامل من أجل إبراز المزايا التي تهم الجمهور المستهدف وزيادة فرص اختيار علامتهم التجارية.</a:t>
            </a:r>
            <a:endParaRPr lang="en-US" dirty="0"/>
          </a:p>
        </p:txBody>
      </p:sp>
      <p:pic>
        <p:nvPicPr>
          <p:cNvPr id="9" name="Picture 8">
            <a:extLst>
              <a:ext uri="{FF2B5EF4-FFF2-40B4-BE49-F238E27FC236}">
                <a16:creationId xmlns:a16="http://schemas.microsoft.com/office/drawing/2014/main" id="{9294D915-9C1F-6F23-E851-B49DAF2DD942}"/>
              </a:ext>
            </a:extLst>
          </p:cNvPr>
          <p:cNvPicPr>
            <a:picLocks noChangeAspect="1"/>
          </p:cNvPicPr>
          <p:nvPr/>
        </p:nvPicPr>
        <p:blipFill>
          <a:blip r:embed="rId4"/>
          <a:stretch>
            <a:fillRect/>
          </a:stretch>
        </p:blipFill>
        <p:spPr>
          <a:xfrm>
            <a:off x="460878" y="4712476"/>
            <a:ext cx="3084843" cy="2054530"/>
          </a:xfrm>
          <a:prstGeom prst="rect">
            <a:avLst/>
          </a:prstGeom>
        </p:spPr>
      </p:pic>
    </p:spTree>
    <p:extLst>
      <p:ext uri="{BB962C8B-B14F-4D97-AF65-F5344CB8AC3E}">
        <p14:creationId xmlns:p14="http://schemas.microsoft.com/office/powerpoint/2010/main" val="32817836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8CD6C3-0D94-7DFF-DD2E-BD19C02A0492}"/>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53E2BC68-A519-D0B7-5048-8B315EF2182D}"/>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C12FA1B2-4186-2D6F-3CF5-E0F380CA3F5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824DCA54-65A6-FE24-DE90-97351EE29E5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18E9166D-1160-F1B4-0BAC-98BBE60A46DA}"/>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5F48FA1F-6317-73A7-9E24-01D948EA2E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0FBA8734-7E69-1DD5-193F-B22B85F02E7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DBC160E0-B42A-1E94-9A09-5658D9ABD03F}"/>
              </a:ext>
            </a:extLst>
          </p:cNvPr>
          <p:cNvSpPr txBox="1"/>
          <p:nvPr/>
        </p:nvSpPr>
        <p:spPr>
          <a:xfrm>
            <a:off x="2766019" y="1024100"/>
            <a:ext cx="8380615" cy="5587555"/>
          </a:xfrm>
          <a:prstGeom prst="rect">
            <a:avLst/>
          </a:prstGeom>
          <a:noFill/>
        </p:spPr>
        <p:txBody>
          <a:bodyPr wrap="square">
            <a:spAutoFit/>
          </a:bodyPr>
          <a:lstStyle/>
          <a:p>
            <a:pPr algn="just" rtl="1">
              <a:lnSpc>
                <a:spcPct val="150000"/>
              </a:lnSpc>
            </a:pPr>
            <a:r>
              <a:rPr lang="ar-SA" b="1" dirty="0">
                <a:solidFill>
                  <a:srgbClr val="00B0F0"/>
                </a:solidFill>
              </a:rPr>
              <a:t>قرار الشراء</a:t>
            </a:r>
          </a:p>
          <a:p>
            <a:pPr algn="just" rtl="1">
              <a:lnSpc>
                <a:spcPct val="150000"/>
              </a:lnSpc>
            </a:pPr>
            <a:r>
              <a:rPr lang="ar-SA" dirty="0"/>
              <a:t>بعد الانتهاء من تقييم البدائل، يصل المستهلك إلى المرحلة التي يختار فيها المنتج أو العلامة التجارية التي يراها الأكثر قدرة على إشباع حاجته. </a:t>
            </a:r>
          </a:p>
          <a:p>
            <a:pPr algn="just" rtl="1">
              <a:lnSpc>
                <a:spcPct val="150000"/>
              </a:lnSpc>
            </a:pPr>
            <a:r>
              <a:rPr lang="ar-SA" dirty="0"/>
              <a:t>وفي هذه المرحلة تتكون نية الشراء، والتي تمثل استعداد المستهلك لاتخاذ القرار الفعلي.</a:t>
            </a:r>
          </a:p>
          <a:p>
            <a:pPr algn="just" rtl="1">
              <a:lnSpc>
                <a:spcPct val="150000"/>
              </a:lnSpc>
            </a:pPr>
            <a:r>
              <a:rPr lang="ar-SA" dirty="0"/>
              <a:t>وعادةً ما يتجه المستهلك نحو البديل الذي حصل على أعلى تقييم خلال المراحل السابقة، إلا أن القرار النهائي قد يتأثر بعوامل إضافية تظهر في اللحظات الأخيرة قبل الشراء. ومن أهم هذه العوامل:</a:t>
            </a:r>
          </a:p>
          <a:p>
            <a:pPr marL="285750" indent="-285750" algn="just" rtl="1">
              <a:buFont typeface="Arial" panose="020B0604020202020204" pitchFamily="34" charset="0"/>
              <a:buChar char="•"/>
            </a:pPr>
            <a:r>
              <a:rPr lang="ar-SA" dirty="0"/>
              <a:t>آراء الأشخاص المهمين بالنسبة للمستهلك.</a:t>
            </a:r>
          </a:p>
          <a:p>
            <a:pPr marL="285750" indent="-285750" algn="just" rtl="1">
              <a:buFont typeface="Arial" panose="020B0604020202020204" pitchFamily="34" charset="0"/>
              <a:buChar char="•"/>
            </a:pPr>
            <a:r>
              <a:rPr lang="ar-SA" dirty="0"/>
              <a:t>العروض الترويجية والخصومات.</a:t>
            </a:r>
          </a:p>
          <a:p>
            <a:pPr marL="285750" indent="-285750" algn="just" rtl="1">
              <a:buFont typeface="Arial" panose="020B0604020202020204" pitchFamily="34" charset="0"/>
              <a:buChar char="•"/>
            </a:pPr>
            <a:r>
              <a:rPr lang="ar-SA" dirty="0"/>
              <a:t>توفر المنتج أو عدم توفره.</a:t>
            </a:r>
          </a:p>
          <a:p>
            <a:pPr marL="285750" indent="-285750" algn="just" rtl="1">
              <a:buFont typeface="Arial" panose="020B0604020202020204" pitchFamily="34" charset="0"/>
              <a:buChar char="•"/>
            </a:pPr>
            <a:r>
              <a:rPr lang="ar-SA" dirty="0"/>
              <a:t>الظروف الاقتصادية أو المالية الطارئة.</a:t>
            </a:r>
          </a:p>
          <a:p>
            <a:pPr marL="285750" indent="-285750" algn="just" rtl="1">
              <a:buFont typeface="Arial" panose="020B0604020202020204" pitchFamily="34" charset="0"/>
              <a:buChar char="•"/>
            </a:pPr>
            <a:r>
              <a:rPr lang="ar-SA" dirty="0"/>
              <a:t>ظهور معلومات جديدة عن المنتج أو العلامة التجارية.</a:t>
            </a:r>
          </a:p>
          <a:p>
            <a:pPr algn="just" rtl="1">
              <a:lnSpc>
                <a:spcPct val="150000"/>
              </a:lnSpc>
            </a:pPr>
            <a:r>
              <a:rPr lang="ar-SA" dirty="0"/>
              <a:t>لذلك فإن نية الشراء لا تؤدي دائمًا إلى عملية شراء فعلية، فقد يغير المستهلك قراره نتيجة تأثير هذه العوامل.</a:t>
            </a:r>
          </a:p>
          <a:p>
            <a:pPr algn="just" rtl="1">
              <a:lnSpc>
                <a:spcPct val="150000"/>
              </a:lnSpc>
            </a:pPr>
            <a:endParaRPr lang="ar-SA" dirty="0"/>
          </a:p>
          <a:p>
            <a:pPr algn="just" rtl="1">
              <a:lnSpc>
                <a:spcPct val="150000"/>
              </a:lnSpc>
            </a:pPr>
            <a:r>
              <a:rPr lang="ar-SA" dirty="0"/>
              <a:t>مثال: قد يقرر المستهلك شراء هاتف ذكي من علامة تجارية معينة بعد تقييم البدائل، لكنه يعدل عن قراره عند قراءة مراجعات سلبية أو عند ظهور عرض منافس يوفر مزايا أكبر بالسعر نفسه.</a:t>
            </a:r>
            <a:endParaRPr lang="en-US" dirty="0"/>
          </a:p>
        </p:txBody>
      </p:sp>
      <p:pic>
        <p:nvPicPr>
          <p:cNvPr id="8" name="Picture 7">
            <a:extLst>
              <a:ext uri="{FF2B5EF4-FFF2-40B4-BE49-F238E27FC236}">
                <a16:creationId xmlns:a16="http://schemas.microsoft.com/office/drawing/2014/main" id="{E28C5160-AD26-95BA-C10D-7DF798CAAEDF}"/>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33260" y="4337222"/>
            <a:ext cx="2520778" cy="2520778"/>
          </a:xfrm>
          <a:prstGeom prst="rect">
            <a:avLst/>
          </a:prstGeom>
        </p:spPr>
      </p:pic>
    </p:spTree>
    <p:extLst>
      <p:ext uri="{BB962C8B-B14F-4D97-AF65-F5344CB8AC3E}">
        <p14:creationId xmlns:p14="http://schemas.microsoft.com/office/powerpoint/2010/main" val="33160861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CFE86-6B79-CA8C-96DE-9E6BA5D5C492}"/>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D4C3EA62-7929-322E-9BD9-82D496DC12D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60323" y="5423026"/>
            <a:ext cx="2633765" cy="1434973"/>
          </a:xfrm>
          <a:prstGeom prst="rect">
            <a:avLst/>
          </a:prstGeom>
        </p:spPr>
      </p:pic>
      <p:sp>
        <p:nvSpPr>
          <p:cNvPr id="5" name="Rectangle 4">
            <a:extLst>
              <a:ext uri="{FF2B5EF4-FFF2-40B4-BE49-F238E27FC236}">
                <a16:creationId xmlns:a16="http://schemas.microsoft.com/office/drawing/2014/main" id="{31DE7C57-2B43-EA00-421A-F2FDF51BBD5A}"/>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E67E738-8004-BF4E-8FA7-F8500A303E0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D32B10B8-B5C4-1129-03D1-24A2773FE34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D05CCD59-CEBB-965F-3299-BE2498D57A4B}"/>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4FC21BC2-36EA-CB7C-CEAD-A157F1B47F9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4E3C3C85-6A50-48D9-A3FB-C4B743F4E4B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25AA6560-F184-967A-E5C9-892476F3E139}"/>
              </a:ext>
            </a:extLst>
          </p:cNvPr>
          <p:cNvSpPr txBox="1"/>
          <p:nvPr/>
        </p:nvSpPr>
        <p:spPr>
          <a:xfrm>
            <a:off x="1656839" y="941003"/>
            <a:ext cx="9915409" cy="5864554"/>
          </a:xfrm>
          <a:prstGeom prst="rect">
            <a:avLst/>
          </a:prstGeom>
          <a:noFill/>
        </p:spPr>
        <p:txBody>
          <a:bodyPr wrap="square">
            <a:spAutoFit/>
          </a:bodyPr>
          <a:lstStyle/>
          <a:p>
            <a:pPr algn="just" rtl="1">
              <a:lnSpc>
                <a:spcPct val="150000"/>
              </a:lnSpc>
            </a:pPr>
            <a:r>
              <a:rPr lang="ar-SA" b="1" dirty="0">
                <a:solidFill>
                  <a:srgbClr val="00B0F0"/>
                </a:solidFill>
              </a:rPr>
              <a:t>سلوك المستهلك بعد الشراء </a:t>
            </a:r>
          </a:p>
          <a:p>
            <a:pPr marL="285750" indent="-285750" algn="just" rtl="1">
              <a:lnSpc>
                <a:spcPct val="150000"/>
              </a:lnSpc>
              <a:buFont typeface="Arial" panose="020B0604020202020204" pitchFamily="34" charset="0"/>
              <a:buChar char="•"/>
            </a:pPr>
            <a:r>
              <a:rPr lang="ar-SA" dirty="0"/>
              <a:t>لا تنتهي عملية اتخاذ القرار الشرائي عند شراء المنتج، بل تبدأ مرحلة جديدة تتمثل في تقييم المستهلك لتجربته الفعلية مع المنتج أو الخدمة. وينعكس هذا التقييم في صورة رضا أو عدم رضا، مما يؤثر على سلوكه المستقبلي تجاه العلامة التجارية.</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Arial" panose="020B0604020202020204" pitchFamily="34" charset="0"/>
              <a:buChar char="•"/>
            </a:pPr>
            <a:r>
              <a:rPr lang="ar-SA" dirty="0"/>
              <a:t>ويتحدد مستوى الرضا من خلال مقارنة المستهلك بين توقعاته السابقة والأداء الفعلي الذي أدركه بعد الاستخدام. فإذا تطابق الأداء مع التوقعات أو تجاوزها ارتفع مستوى الرضا، أما إذا كان الأداء أقل من المتوقع فقد يشعر المستهلك بخيبة الأمل وعدم الرضا.</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Arial" panose="020B0604020202020204" pitchFamily="34" charset="0"/>
              <a:buChar char="•"/>
            </a:pPr>
            <a:r>
              <a:rPr lang="ar-SA" dirty="0"/>
              <a:t>وفي بعض المشتريات المهمة قد يواجه المستهلك ما يُعرف بـ التنافر المعرفي، وهو شعور بالقلق أو التردد بعد الشراء نتيجة التساؤل حول مدى صحة القرار المتخذ.</a:t>
            </a:r>
          </a:p>
          <a:p>
            <a:pPr marL="285750" indent="-285750" algn="just" rtl="1">
              <a:lnSpc>
                <a:spcPct val="150000"/>
              </a:lnSpc>
              <a:buFont typeface="Arial" panose="020B0604020202020204" pitchFamily="34" charset="0"/>
              <a:buChar char="•"/>
            </a:pPr>
            <a:r>
              <a:rPr lang="ar-SA" dirty="0"/>
              <a:t>ويُعد رضا العملاء أساسًا لبناء علاقات طويلة الأجل ومربحة مع العملاء، لذلك تسعى المنظمات الحديثة إلى تجاوز مجرد إرضاء العملاء والعمل على تحقيق إسعادهم وتعزيز ولائهم.</a:t>
            </a:r>
          </a:p>
          <a:p>
            <a:pPr algn="just" rtl="1">
              <a:lnSpc>
                <a:spcPct val="150000"/>
              </a:lnSpc>
            </a:pPr>
            <a:endParaRPr lang="ar-SA" dirty="0"/>
          </a:p>
          <a:p>
            <a:pPr algn="just" rtl="1">
              <a:lnSpc>
                <a:spcPct val="150000"/>
              </a:lnSpc>
            </a:pPr>
            <a:r>
              <a:rPr lang="ar-SA" b="1" dirty="0">
                <a:solidFill>
                  <a:srgbClr val="00B0F0"/>
                </a:solidFill>
              </a:rPr>
              <a:t>مثال: </a:t>
            </a:r>
            <a:r>
              <a:rPr lang="ar-SA" dirty="0"/>
              <a:t>إذا اشترى أحد العملاء هاتفًا ذكيًا ووجد أن أداءه يفوق توقعاته، فمن المرجح أن يعيد الشراء من العلامة نفسها ويوصي بها للآخرين.</a:t>
            </a:r>
            <a:endParaRPr lang="en-US" dirty="0"/>
          </a:p>
        </p:txBody>
      </p:sp>
    </p:spTree>
    <p:extLst>
      <p:ext uri="{BB962C8B-B14F-4D97-AF65-F5344CB8AC3E}">
        <p14:creationId xmlns:p14="http://schemas.microsoft.com/office/powerpoint/2010/main" val="41704024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88CF6-FB4C-9B16-DC9F-A971A409EBA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F696772F-E403-A9D3-EE4B-AA28A38545A2}"/>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78CEA512-BB86-97D2-DD99-038B234320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4FFC413-4FEB-2CC8-3EA4-8DD25AF648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BB3A3D54-9CEC-1B8D-3FAE-AE7F16F71D61}"/>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7098FF00-CB28-09BB-2B98-BD8D5C19BC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F3ECFBEE-005C-91F6-50EA-955CB7F79FD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AC718F2B-2B52-7712-9955-B25055AFAA69}"/>
              </a:ext>
            </a:extLst>
          </p:cNvPr>
          <p:cNvSpPr txBox="1"/>
          <p:nvPr/>
        </p:nvSpPr>
        <p:spPr>
          <a:xfrm>
            <a:off x="3037669" y="1645311"/>
            <a:ext cx="8380615" cy="4618059"/>
          </a:xfrm>
          <a:prstGeom prst="rect">
            <a:avLst/>
          </a:prstGeom>
          <a:noFill/>
        </p:spPr>
        <p:txBody>
          <a:bodyPr wrap="square">
            <a:spAutoFit/>
          </a:bodyPr>
          <a:lstStyle/>
          <a:p>
            <a:pPr algn="just" rtl="1">
              <a:lnSpc>
                <a:spcPct val="150000"/>
              </a:lnSpc>
            </a:pPr>
            <a:r>
              <a:rPr lang="ar-SA" b="1" dirty="0">
                <a:solidFill>
                  <a:srgbClr val="00B0F0"/>
                </a:solidFill>
              </a:rPr>
              <a:t>نموذج ماكينزي لرحلة قرار المستهلك </a:t>
            </a:r>
          </a:p>
          <a:p>
            <a:pPr algn="just" rtl="1">
              <a:lnSpc>
                <a:spcPct val="150000"/>
              </a:lnSpc>
            </a:pPr>
            <a:r>
              <a:rPr lang="ar-SA" dirty="0"/>
              <a:t>يوضح نموذج ماكينزي أن عملية اتخاذ القرار الشرائي ليست خطية كما في النماذج التقليدية، بل هي عملية ديناميكية تتأثر بالتجارب السابقة والتفاعلات المستمرة مع العلامات التجارية.</a:t>
            </a:r>
          </a:p>
          <a:p>
            <a:pPr algn="just" rtl="1">
              <a:lnSpc>
                <a:spcPct val="150000"/>
              </a:lnSpc>
            </a:pPr>
            <a:endParaRPr lang="ar-SA" dirty="0"/>
          </a:p>
          <a:p>
            <a:pPr algn="just" rtl="1">
              <a:lnSpc>
                <a:spcPct val="150000"/>
              </a:lnSpc>
            </a:pPr>
            <a:r>
              <a:rPr lang="ar-SA" dirty="0"/>
              <a:t>وتبدأ الرحلة بمجموعة أولية من العلامات التجارية التي يفكر فيها المستهلك، ثم ينتقل إلى مرحلة التقييم النشط حيث يجمع المعلومات ويقارن البدائل المتاحة. وبعد ذلك يتخذ قرار الشراء، ثم يقوم بتقييم تجربته بعد الاستخدام.</a:t>
            </a:r>
          </a:p>
          <a:p>
            <a:pPr algn="just" rtl="1">
              <a:lnSpc>
                <a:spcPct val="150000"/>
              </a:lnSpc>
            </a:pPr>
            <a:r>
              <a:rPr lang="ar-SA" dirty="0"/>
              <a:t>وقد تؤدي التجارب الإيجابية المتكررة إلى دخول المستهلك في حلقة الولاء، حيث يفضل العلامة التجارية ويستمر في التعامل معها دون البحث المكثف عن بدائل أخرى.</a:t>
            </a:r>
          </a:p>
          <a:p>
            <a:pPr algn="just" rtl="1">
              <a:lnSpc>
                <a:spcPct val="150000"/>
              </a:lnSpc>
            </a:pPr>
            <a:endParaRPr lang="ar-SA" dirty="0"/>
          </a:p>
          <a:p>
            <a:pPr algn="just" rtl="1">
              <a:lnSpc>
                <a:spcPct val="150000"/>
              </a:lnSpc>
            </a:pPr>
            <a:r>
              <a:rPr lang="ar-SA" b="1" dirty="0">
                <a:solidFill>
                  <a:srgbClr val="00B0F0"/>
                </a:solidFill>
              </a:rPr>
              <a:t>مثال: </a:t>
            </a:r>
            <a:r>
              <a:rPr lang="ar-SA" dirty="0"/>
              <a:t>عميل اعتاد شراء قهوته من مقهى معين بسبب جودة الخدمة، فيستمر في اختياره مستقبلاً دون الحاجة إلى مقارنة خيارات أخرى.</a:t>
            </a:r>
            <a:endParaRPr lang="en-US" dirty="0"/>
          </a:p>
        </p:txBody>
      </p:sp>
      <p:pic>
        <p:nvPicPr>
          <p:cNvPr id="8" name="Picture 7">
            <a:extLst>
              <a:ext uri="{FF2B5EF4-FFF2-40B4-BE49-F238E27FC236}">
                <a16:creationId xmlns:a16="http://schemas.microsoft.com/office/drawing/2014/main" id="{82FF8280-8E6F-E609-3C06-0B57940B8D5F}"/>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17694" y="4823988"/>
            <a:ext cx="3051018" cy="2034012"/>
          </a:xfrm>
          <a:prstGeom prst="rect">
            <a:avLst/>
          </a:prstGeom>
        </p:spPr>
      </p:pic>
    </p:spTree>
    <p:extLst>
      <p:ext uri="{BB962C8B-B14F-4D97-AF65-F5344CB8AC3E}">
        <p14:creationId xmlns:p14="http://schemas.microsoft.com/office/powerpoint/2010/main" val="7900024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2C0FE6-A858-B943-F329-9CABC76966DA}"/>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ED253B2F-8DBE-60B2-DEAA-FC7220C6F419}"/>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AE1CC106-A54F-DA7A-D14F-BF63D35D7B6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1BEC8D35-7644-9617-2E6A-6C5358871A5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384274E5-3E4D-4F4D-4DAE-3AEC1E3CB7EA}"/>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2FC98C55-90FE-DB88-E99F-0CB98FD8E0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83971941-60C7-18F8-60A5-F4574F096DB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8557297B-114B-BC4B-FCC8-1A24EC0D9202}"/>
              </a:ext>
            </a:extLst>
          </p:cNvPr>
          <p:cNvSpPr txBox="1"/>
          <p:nvPr/>
        </p:nvSpPr>
        <p:spPr>
          <a:xfrm>
            <a:off x="4273038" y="1498209"/>
            <a:ext cx="6781044" cy="4202561"/>
          </a:xfrm>
          <a:prstGeom prst="rect">
            <a:avLst/>
          </a:prstGeom>
          <a:noFill/>
        </p:spPr>
        <p:txBody>
          <a:bodyPr wrap="square">
            <a:spAutoFit/>
          </a:bodyPr>
          <a:lstStyle/>
          <a:p>
            <a:pPr algn="just" rtl="1">
              <a:lnSpc>
                <a:spcPct val="150000"/>
              </a:lnSpc>
            </a:pPr>
            <a:r>
              <a:rPr lang="ar-SA" b="1" dirty="0">
                <a:solidFill>
                  <a:srgbClr val="00B0F0"/>
                </a:solidFill>
              </a:rPr>
              <a:t>تطبيق عملية قرار المشتري: إدراك الحاجة</a:t>
            </a:r>
          </a:p>
          <a:p>
            <a:pPr marL="285750" indent="-285750" algn="just" rtl="1">
              <a:lnSpc>
                <a:spcPct val="150000"/>
              </a:lnSpc>
              <a:buFont typeface="Arial" panose="020B0604020202020204" pitchFamily="34" charset="0"/>
              <a:buChar char="•"/>
            </a:pPr>
            <a:r>
              <a:rPr lang="ar-SA" dirty="0"/>
              <a:t>تبدأ عملية اتخاذ القرار الشرائي عندما يدرك المستهلك وجود حاجة أو مشكلة تتطلب حلاً. وقد تنشأ هذه الحاجة نتيجة عوامل داخلية مثل الشعور بالنقص أو عدم الرضا، أو عوامل خارجية مثل الإعلانات أو تجارب الآخرين.</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Arial" panose="020B0604020202020204" pitchFamily="34" charset="0"/>
              <a:buChar char="•"/>
            </a:pPr>
            <a:r>
              <a:rPr lang="ar-SA" dirty="0"/>
              <a:t>في هذا المثال، بدأت ليلى في الشعور بالحاجة إلى جهاز حاسوب جديد بعد أن أصبح جهازها الحالي بطيئًا وغير قادر على تلبية متطلبات الدراسة.</a:t>
            </a:r>
          </a:p>
          <a:p>
            <a:pPr algn="just" rtl="1">
              <a:lnSpc>
                <a:spcPct val="150000"/>
              </a:lnSpc>
            </a:pPr>
            <a:endParaRPr lang="ar-SA" dirty="0"/>
          </a:p>
          <a:p>
            <a:pPr marL="285750" indent="-285750" algn="just" rtl="1">
              <a:lnSpc>
                <a:spcPct val="150000"/>
              </a:lnSpc>
              <a:buFont typeface="Arial" panose="020B0604020202020204" pitchFamily="34" charset="0"/>
              <a:buChar char="•"/>
            </a:pPr>
            <a:r>
              <a:rPr lang="ar-SA" dirty="0"/>
              <a:t>ومن منظور تسويقي، تسعى الشركات إلى التعرف على الاحتياجات غير المشبعة لدى المستهلكين وتحويلها إلى فرص تسويقية من خلال تقديم حلول مناسبة لها.</a:t>
            </a:r>
            <a:endParaRPr lang="en-US" dirty="0"/>
          </a:p>
        </p:txBody>
      </p:sp>
      <p:pic>
        <p:nvPicPr>
          <p:cNvPr id="8" name="Picture 7">
            <a:extLst>
              <a:ext uri="{FF2B5EF4-FFF2-40B4-BE49-F238E27FC236}">
                <a16:creationId xmlns:a16="http://schemas.microsoft.com/office/drawing/2014/main" id="{5CF07DCE-9AEE-0969-9995-E60DFBC0C727}"/>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30847" y="3893932"/>
            <a:ext cx="3952090" cy="2964068"/>
          </a:xfrm>
          <a:prstGeom prst="rect">
            <a:avLst/>
          </a:prstGeom>
        </p:spPr>
      </p:pic>
    </p:spTree>
    <p:extLst>
      <p:ext uri="{BB962C8B-B14F-4D97-AF65-F5344CB8AC3E}">
        <p14:creationId xmlns:p14="http://schemas.microsoft.com/office/powerpoint/2010/main" val="31357542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BB659-C71C-BA1A-01A1-D16540E33D51}"/>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F7A1DE4-3E57-84EB-1C57-FB764DCCDD29}"/>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3A9E0E49-DD4B-BC81-7393-E1AAF050C68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8BCA2E1F-CFC1-25A1-6284-84CC056F475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3791ABB4-A5FC-7D21-61EB-4B122CC7BF77}"/>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5F10EAF9-2BE7-B89F-3A6F-7950C429B6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1ECB2FE5-32DD-7296-E0AB-58324EB1DE9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C65B6CEE-A298-73D7-60EB-89FB4F66B892}"/>
              </a:ext>
            </a:extLst>
          </p:cNvPr>
          <p:cNvSpPr txBox="1"/>
          <p:nvPr/>
        </p:nvSpPr>
        <p:spPr>
          <a:xfrm>
            <a:off x="3436069" y="1127472"/>
            <a:ext cx="7953468" cy="5449056"/>
          </a:xfrm>
          <a:prstGeom prst="rect">
            <a:avLst/>
          </a:prstGeom>
          <a:noFill/>
        </p:spPr>
        <p:txBody>
          <a:bodyPr wrap="square">
            <a:spAutoFit/>
          </a:bodyPr>
          <a:lstStyle/>
          <a:p>
            <a:pPr algn="just" rtl="1">
              <a:lnSpc>
                <a:spcPct val="150000"/>
              </a:lnSpc>
            </a:pPr>
            <a:r>
              <a:rPr lang="ar-SA" b="1" dirty="0">
                <a:solidFill>
                  <a:srgbClr val="00B0F0"/>
                </a:solidFill>
              </a:rPr>
              <a:t>تطبيق عملية قرار المشتري: البحث عن المعلومات</a:t>
            </a:r>
          </a:p>
          <a:p>
            <a:pPr algn="just" rtl="1">
              <a:lnSpc>
                <a:spcPct val="150000"/>
              </a:lnSpc>
            </a:pPr>
            <a:r>
              <a:rPr lang="ar-SA" dirty="0"/>
              <a:t>بعد إدراك الحاجة، يبدأ المستهلك في البحث عن المعلومات التي تساعده على فهم المشكلة وتحديد الحلول الممكنة لها.</a:t>
            </a:r>
          </a:p>
          <a:p>
            <a:pPr algn="just" rtl="1">
              <a:lnSpc>
                <a:spcPct val="150000"/>
              </a:lnSpc>
            </a:pPr>
            <a:endParaRPr lang="ar-SA" dirty="0"/>
          </a:p>
          <a:p>
            <a:pPr algn="just" rtl="1">
              <a:lnSpc>
                <a:spcPct val="150000"/>
              </a:lnSpc>
            </a:pPr>
            <a:r>
              <a:rPr lang="ar-SA" dirty="0"/>
              <a:t>وتتنوع مصادر المعلومات بين المصادر الشخصية مثل الأسرة والأصدقاء، والمصادر التجارية مثل الإعلانات والمواقع الإلكترونية، والمصادر العامة مثل التقييمات والمراجعات، بالإضافة إلى الخبرات السابقة للمستهلك.</a:t>
            </a:r>
          </a:p>
          <a:p>
            <a:pPr algn="just" rtl="1">
              <a:lnSpc>
                <a:spcPct val="150000"/>
              </a:lnSpc>
            </a:pPr>
            <a:endParaRPr lang="ar-SA" dirty="0"/>
          </a:p>
          <a:p>
            <a:pPr algn="just" rtl="1">
              <a:lnSpc>
                <a:spcPct val="150000"/>
              </a:lnSpc>
            </a:pPr>
            <a:r>
              <a:rPr lang="ar-SA" dirty="0"/>
              <a:t>في حالة ليلى، بدأت بالبحث عن أسباب بطء جهازها الحالي، ثم اتجهت إلى استكشاف خيارات شراء جهاز جديد من خلال الإنترنت أو الاستعانة بآراء المختصين والأشخاص المقربين.</a:t>
            </a:r>
          </a:p>
          <a:p>
            <a:pPr algn="just" rtl="1">
              <a:lnSpc>
                <a:spcPct val="150000"/>
              </a:lnSpc>
            </a:pPr>
            <a:endParaRPr lang="ar-SA" dirty="0"/>
          </a:p>
          <a:p>
            <a:pPr algn="just" rtl="1">
              <a:lnSpc>
                <a:spcPct val="150000"/>
              </a:lnSpc>
            </a:pPr>
            <a:r>
              <a:rPr lang="ar-SA" dirty="0"/>
              <a:t>وتحرص الشركات خلال هذه المرحلة على توفير معلومات واضحة ومقنعة تساعد المستهلك على التعرف إلى مزايا منتجاتها.</a:t>
            </a:r>
            <a:endParaRPr lang="en-US" dirty="0"/>
          </a:p>
        </p:txBody>
      </p:sp>
      <p:pic>
        <p:nvPicPr>
          <p:cNvPr id="8" name="Picture 7" descr="صورة منشور القصة">
            <a:extLst>
              <a:ext uri="{FF2B5EF4-FFF2-40B4-BE49-F238E27FC236}">
                <a16:creationId xmlns:a16="http://schemas.microsoft.com/office/drawing/2014/main" id="{0343352F-EB4A-13DC-C053-8440D2562954}"/>
              </a:ext>
            </a:extLst>
          </p:cNvPr>
          <p:cNvPicPr>
            <a:picLocks noChangeAspect="1"/>
          </p:cNvPicPr>
          <p:nvPr/>
        </p:nvPicPr>
        <p:blipFill>
          <a:blip r:embed="rId4"/>
          <a:stretch>
            <a:fillRect/>
          </a:stretch>
        </p:blipFill>
        <p:spPr>
          <a:xfrm>
            <a:off x="140562" y="4710821"/>
            <a:ext cx="2945772" cy="1963848"/>
          </a:xfrm>
          <a:prstGeom prst="rect">
            <a:avLst/>
          </a:prstGeom>
        </p:spPr>
      </p:pic>
    </p:spTree>
    <p:extLst>
      <p:ext uri="{BB962C8B-B14F-4D97-AF65-F5344CB8AC3E}">
        <p14:creationId xmlns:p14="http://schemas.microsoft.com/office/powerpoint/2010/main" val="34933829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99BD2-BC69-E890-A94E-A80A83E5145D}"/>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449746EF-1AA1-CF50-B4C5-E8EE855D5311}"/>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3BD4DB1-81A4-9C76-CBE3-B07BFEBE6A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D77F7364-BE57-D8B5-007F-9A5793E82BA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6AF503C9-98FB-BB0E-F18E-894CE4789CED}"/>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F74987BB-F6C2-D720-71E4-84189C81F6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B2FBA028-DA11-C87D-5702-87F1801825D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43C5B452-CD2E-4CA7-91D3-AF9AE7B8A10D}"/>
              </a:ext>
            </a:extLst>
          </p:cNvPr>
          <p:cNvSpPr txBox="1"/>
          <p:nvPr/>
        </p:nvSpPr>
        <p:spPr>
          <a:xfrm>
            <a:off x="3437433" y="1799303"/>
            <a:ext cx="7277951" cy="4618059"/>
          </a:xfrm>
          <a:prstGeom prst="rect">
            <a:avLst/>
          </a:prstGeom>
          <a:noFill/>
        </p:spPr>
        <p:txBody>
          <a:bodyPr wrap="square">
            <a:spAutoFit/>
          </a:bodyPr>
          <a:lstStyle/>
          <a:p>
            <a:pPr algn="just" rtl="1">
              <a:lnSpc>
                <a:spcPct val="150000"/>
              </a:lnSpc>
            </a:pPr>
            <a:r>
              <a:rPr lang="ar-SA" b="1" dirty="0">
                <a:solidFill>
                  <a:srgbClr val="00B0F0"/>
                </a:solidFill>
              </a:rPr>
              <a:t>تطبيق عملية قرار المشتري: تقييم البدائل</a:t>
            </a:r>
          </a:p>
          <a:p>
            <a:pPr algn="just" rtl="1">
              <a:lnSpc>
                <a:spcPct val="150000"/>
              </a:lnSpc>
            </a:pPr>
            <a:r>
              <a:rPr lang="ar-SA" dirty="0"/>
              <a:t>في هذه المرحلة يقارن المستهلك بين البدائل المتاحة بناءً على مجموعة من المعايير التي يراها مهمة، مثل السعر والجودة والخصائص والمزايا والسمعة التجارية.</a:t>
            </a:r>
          </a:p>
          <a:p>
            <a:pPr algn="just" rtl="1">
              <a:lnSpc>
                <a:spcPct val="150000"/>
              </a:lnSpc>
            </a:pPr>
            <a:endParaRPr lang="ar-SA" dirty="0"/>
          </a:p>
          <a:p>
            <a:pPr algn="just" rtl="1">
              <a:lnSpc>
                <a:spcPct val="150000"/>
              </a:lnSpc>
            </a:pPr>
            <a:r>
              <a:rPr lang="ar-SA" dirty="0"/>
              <a:t>ويقوم المستهلك بتكوين تصور عن القيمة التي سيحصل عليها من كل بديل قبل اتخاذ القرار النهائي.</a:t>
            </a:r>
          </a:p>
          <a:p>
            <a:pPr algn="just" rtl="1">
              <a:lnSpc>
                <a:spcPct val="150000"/>
              </a:lnSpc>
            </a:pPr>
            <a:endParaRPr lang="ar-SA" dirty="0"/>
          </a:p>
          <a:p>
            <a:pPr algn="just" rtl="1">
              <a:lnSpc>
                <a:spcPct val="150000"/>
              </a:lnSpc>
            </a:pPr>
            <a:r>
              <a:rPr lang="ar-SA" dirty="0"/>
              <a:t>في المثال، قد تُعد ليلى قائمة مقارنة بين عدة أجهزة حاسوب تشمل المواصفات الفنية والأسعار وآراء المستخدمين، بهدف اختيار البديل الأكثر ملاءمة لاحتياجاتها.</a:t>
            </a:r>
          </a:p>
          <a:p>
            <a:pPr algn="just" rtl="1">
              <a:lnSpc>
                <a:spcPct val="150000"/>
              </a:lnSpc>
            </a:pPr>
            <a:endParaRPr lang="ar-SA" dirty="0"/>
          </a:p>
          <a:p>
            <a:pPr algn="just" rtl="1">
              <a:lnSpc>
                <a:spcPct val="150000"/>
              </a:lnSpc>
            </a:pPr>
            <a:r>
              <a:rPr lang="ar-SA" dirty="0"/>
              <a:t>لذلك تعمل الشركات على توفير معلومات تفصيلية وأدلة إرشادية تساعد المستهلك على تقييم منتجاتها بصورة إيجابية.</a:t>
            </a:r>
            <a:endParaRPr lang="en-US" dirty="0"/>
          </a:p>
        </p:txBody>
      </p:sp>
      <p:pic>
        <p:nvPicPr>
          <p:cNvPr id="8" name="Picture 7" descr="صورة منشور القصة">
            <a:extLst>
              <a:ext uri="{FF2B5EF4-FFF2-40B4-BE49-F238E27FC236}">
                <a16:creationId xmlns:a16="http://schemas.microsoft.com/office/drawing/2014/main" id="{494FACFA-5D09-8263-2BA7-B7374A07944C}"/>
              </a:ext>
            </a:extLst>
          </p:cNvPr>
          <p:cNvPicPr>
            <a:picLocks noChangeAspect="1"/>
          </p:cNvPicPr>
          <p:nvPr/>
        </p:nvPicPr>
        <p:blipFill>
          <a:blip r:embed="rId4"/>
          <a:stretch>
            <a:fillRect/>
          </a:stretch>
        </p:blipFill>
        <p:spPr>
          <a:xfrm>
            <a:off x="302045" y="3834882"/>
            <a:ext cx="2773871" cy="2773871"/>
          </a:xfrm>
          <a:prstGeom prst="rect">
            <a:avLst/>
          </a:prstGeom>
        </p:spPr>
      </p:pic>
    </p:spTree>
    <p:extLst>
      <p:ext uri="{BB962C8B-B14F-4D97-AF65-F5344CB8AC3E}">
        <p14:creationId xmlns:p14="http://schemas.microsoft.com/office/powerpoint/2010/main" val="32543420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A55E3-37AF-A96F-8A14-05FF9B8901A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BCF8963-B8A2-5187-CD93-52F7B1BB70B4}"/>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2C1B8E5C-9917-EE0E-A323-A91100CFFA7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A632C442-1C4C-BE64-9A94-8FBFE4B8EB8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79988F96-5079-08CF-5746-F78782AE17D7}"/>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0173424E-ACC3-A237-3E71-32DB98B67E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A8BA2FB4-5FDE-81FC-5AF2-A550EF7B0A84}"/>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2F7C9CD0-D70A-57A0-0AB0-8A7F54906DE7}"/>
              </a:ext>
            </a:extLst>
          </p:cNvPr>
          <p:cNvSpPr txBox="1"/>
          <p:nvPr/>
        </p:nvSpPr>
        <p:spPr>
          <a:xfrm>
            <a:off x="4528442" y="2367253"/>
            <a:ext cx="6516914" cy="3787062"/>
          </a:xfrm>
          <a:prstGeom prst="rect">
            <a:avLst/>
          </a:prstGeom>
          <a:noFill/>
        </p:spPr>
        <p:txBody>
          <a:bodyPr wrap="square">
            <a:spAutoFit/>
          </a:bodyPr>
          <a:lstStyle/>
          <a:p>
            <a:pPr algn="just" rtl="1">
              <a:lnSpc>
                <a:spcPct val="150000"/>
              </a:lnSpc>
            </a:pPr>
            <a:r>
              <a:rPr lang="ar-SA" b="1" dirty="0">
                <a:solidFill>
                  <a:srgbClr val="00B0F0"/>
                </a:solidFill>
              </a:rPr>
              <a:t>تطبيق عملية قرار المشتري: قرار الشراء</a:t>
            </a:r>
          </a:p>
          <a:p>
            <a:pPr algn="just" rtl="1">
              <a:lnSpc>
                <a:spcPct val="150000"/>
              </a:lnSpc>
            </a:pPr>
            <a:r>
              <a:rPr lang="ar-SA" dirty="0"/>
              <a:t>بعد تقييم البدائل، يصل المستهلك إلى اختيار المنتج أو العلامة التجارية التي تحقق له أفضل قيمة متوقعة.</a:t>
            </a:r>
          </a:p>
          <a:p>
            <a:pPr algn="just" rtl="1">
              <a:lnSpc>
                <a:spcPct val="150000"/>
              </a:lnSpc>
            </a:pPr>
            <a:r>
              <a:rPr lang="ar-SA" dirty="0"/>
              <a:t>ومع ذلك، قد تتأثر عملية الشراء النهائية بعوامل إضافية مثل العروض الترويجية، وتكاليف الشحن، وآراء الآخرين، وسهولة إتمام عملية الشراء.</a:t>
            </a:r>
          </a:p>
          <a:p>
            <a:pPr algn="just" rtl="1">
              <a:lnSpc>
                <a:spcPct val="150000"/>
              </a:lnSpc>
            </a:pPr>
            <a:r>
              <a:rPr lang="ar-SA" dirty="0"/>
              <a:t>في حالة ليلى، قد تزداد احتمالية شرائها لأحد الأجهزة إذا حصلت على خصم مناسب أو خدمة شحن مجانية أو ضمان إضافي.</a:t>
            </a:r>
          </a:p>
          <a:p>
            <a:pPr algn="just" rtl="1">
              <a:lnSpc>
                <a:spcPct val="150000"/>
              </a:lnSpc>
            </a:pPr>
            <a:r>
              <a:rPr lang="ar-SA" dirty="0"/>
              <a:t>ولهذا تسعى الشركات إلى تبسيط إجراءات الشراء وتقديم الحوافز التي تدعم القرار النهائي للمستهلك.</a:t>
            </a:r>
            <a:endParaRPr lang="en-US" dirty="0"/>
          </a:p>
        </p:txBody>
      </p:sp>
      <p:pic>
        <p:nvPicPr>
          <p:cNvPr id="8" name="Picture 7">
            <a:extLst>
              <a:ext uri="{FF2B5EF4-FFF2-40B4-BE49-F238E27FC236}">
                <a16:creationId xmlns:a16="http://schemas.microsoft.com/office/drawing/2014/main" id="{BE0AF775-B5F3-3137-5AB8-872BDD78EB04}"/>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220021" y="2770871"/>
            <a:ext cx="3903231" cy="3903231"/>
          </a:xfrm>
          <a:prstGeom prst="rect">
            <a:avLst/>
          </a:prstGeom>
        </p:spPr>
      </p:pic>
    </p:spTree>
    <p:extLst>
      <p:ext uri="{BB962C8B-B14F-4D97-AF65-F5344CB8AC3E}">
        <p14:creationId xmlns:p14="http://schemas.microsoft.com/office/powerpoint/2010/main" val="4676217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B711E-8D35-8A73-CBA0-97B046CF28F2}"/>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99DF38E8-7AE0-2531-8629-8A9BCF92C716}"/>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D0E4A0D-14E9-E9E6-70A2-D704A272715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D8E9F6E5-D0AC-76D4-3547-334CFA8750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832C6ABD-2FE6-581A-492A-A1D44B60CABA}"/>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BD2504A4-8F78-F024-59CB-9837F505DB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46BE424F-44DA-FA3A-6B42-8BD7EAC3E52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04</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7DD00D79-1699-45E2-6D50-0C29BE9FABE5}"/>
              </a:ext>
            </a:extLst>
          </p:cNvPr>
          <p:cNvSpPr txBox="1"/>
          <p:nvPr/>
        </p:nvSpPr>
        <p:spPr>
          <a:xfrm>
            <a:off x="3150823" y="1498209"/>
            <a:ext cx="8082589" cy="4618059"/>
          </a:xfrm>
          <a:prstGeom prst="rect">
            <a:avLst/>
          </a:prstGeom>
          <a:noFill/>
        </p:spPr>
        <p:txBody>
          <a:bodyPr wrap="square">
            <a:spAutoFit/>
          </a:bodyPr>
          <a:lstStyle/>
          <a:p>
            <a:pPr algn="just" rtl="1">
              <a:lnSpc>
                <a:spcPct val="150000"/>
              </a:lnSpc>
            </a:pPr>
            <a:r>
              <a:rPr lang="ar-SA" b="1" dirty="0">
                <a:solidFill>
                  <a:srgbClr val="00B0F0"/>
                </a:solidFill>
              </a:rPr>
              <a:t>تطبيق عملية قرار المشتري: تقييم ما بعد الشراء</a:t>
            </a:r>
          </a:p>
          <a:p>
            <a:pPr algn="just" rtl="1">
              <a:lnSpc>
                <a:spcPct val="150000"/>
              </a:lnSpc>
            </a:pPr>
            <a:r>
              <a:rPr lang="ar-SA" dirty="0"/>
              <a:t>بعد استخدام المنتج تبدأ مرحلة تقييم التجربة الفعلية ومقارنتها بالتوقعات التي كانت لدى المستهلك قبل الشراء.</a:t>
            </a:r>
          </a:p>
          <a:p>
            <a:pPr algn="just" rtl="1">
              <a:lnSpc>
                <a:spcPct val="150000"/>
              </a:lnSpc>
            </a:pPr>
            <a:r>
              <a:rPr lang="ar-SA" dirty="0"/>
              <a:t>ويؤثر هذا التقييم بشكل مباشر على احتمالية إعادة الشراء، والولاء للعلامة التجارية، ونقل الخبرة للآخرين من خلال التوصيات أو المراجعات.</a:t>
            </a:r>
          </a:p>
          <a:p>
            <a:pPr algn="just" rtl="1">
              <a:lnSpc>
                <a:spcPct val="150000"/>
              </a:lnSpc>
            </a:pPr>
            <a:endParaRPr lang="ar-SA" dirty="0"/>
          </a:p>
          <a:p>
            <a:pPr algn="just" rtl="1">
              <a:lnSpc>
                <a:spcPct val="150000"/>
              </a:lnSpc>
            </a:pPr>
            <a:r>
              <a:rPr lang="ar-SA" dirty="0"/>
              <a:t>في مثال ليلى، سيعتمد مستوى رضاها على مدى كفاءة الجهاز الجديد في إنجاز مهامها الدراسية وسهولة استخدامه وجودة أدائه.</a:t>
            </a:r>
          </a:p>
          <a:p>
            <a:pPr algn="just" rtl="1">
              <a:lnSpc>
                <a:spcPct val="150000"/>
              </a:lnSpc>
            </a:pPr>
            <a:r>
              <a:rPr lang="ar-SA" dirty="0"/>
              <a:t>لذلك تهتم الشركات بمتابعة العملاء بعد الشراء، وتقديم خدمات الدعم والمساعدة، وتقليل التنافر المعرفي، وتعزيز العلاقات طويلة الأجل معهم، إضافة إلى الاستفادة من فرص البيع الإضافي أو التكميلي عند الحاجة.</a:t>
            </a:r>
          </a:p>
          <a:p>
            <a:pPr algn="just" rtl="1">
              <a:lnSpc>
                <a:spcPct val="150000"/>
              </a:lnSpc>
            </a:pPr>
            <a:r>
              <a:rPr lang="ar-SA" dirty="0"/>
              <a:t>مثال: إذا كانت تجربة استخدام الجهاز ممتازة، فقد تنصح ليلى زميلاتها بشرائه أو تعود لشراء منتجات أخرى من العلامة التجارية نفسها.</a:t>
            </a:r>
            <a:endParaRPr lang="en-US" dirty="0"/>
          </a:p>
        </p:txBody>
      </p:sp>
      <p:pic>
        <p:nvPicPr>
          <p:cNvPr id="8" name="Picture 7" descr="يتضمن هذا: Logo professional">
            <a:extLst>
              <a:ext uri="{FF2B5EF4-FFF2-40B4-BE49-F238E27FC236}">
                <a16:creationId xmlns:a16="http://schemas.microsoft.com/office/drawing/2014/main" id="{80ECE46E-9C6B-406E-D507-F899346119C1}"/>
              </a:ext>
            </a:extLst>
          </p:cNvPr>
          <p:cNvPicPr>
            <a:picLocks noChangeAspect="1"/>
          </p:cNvPicPr>
          <p:nvPr/>
        </p:nvPicPr>
        <p:blipFill>
          <a:blip r:embed="rId4"/>
          <a:stretch>
            <a:fillRect/>
          </a:stretch>
        </p:blipFill>
        <p:spPr>
          <a:xfrm>
            <a:off x="0" y="4495048"/>
            <a:ext cx="3048868" cy="3048868"/>
          </a:xfrm>
          <a:prstGeom prst="rect">
            <a:avLst/>
          </a:prstGeom>
        </p:spPr>
      </p:pic>
    </p:spTree>
    <p:extLst>
      <p:ext uri="{BB962C8B-B14F-4D97-AF65-F5344CB8AC3E}">
        <p14:creationId xmlns:p14="http://schemas.microsoft.com/office/powerpoint/2010/main" val="25611520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994" y="118359"/>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8CA1423-EF52-411C-AD68-5D7753669993}"/>
</file>

<file path=customXml/itemProps2.xml><?xml version="1.0" encoding="utf-8"?>
<ds:datastoreItem xmlns:ds="http://schemas.openxmlformats.org/officeDocument/2006/customXml" ds:itemID="{64A5730B-4365-4BF3-8761-34628AD7B04D}"/>
</file>

<file path=customXml/itemProps3.xml><?xml version="1.0" encoding="utf-8"?>
<ds:datastoreItem xmlns:ds="http://schemas.openxmlformats.org/officeDocument/2006/customXml" ds:itemID="{77E55A49-54A0-47C4-B8D4-95F985FFD860}"/>
</file>

<file path=docProps/app.xml><?xml version="1.0" encoding="utf-8"?>
<Properties xmlns="http://schemas.openxmlformats.org/officeDocument/2006/extended-properties" xmlns:vt="http://schemas.openxmlformats.org/officeDocument/2006/docPropsVTypes">
  <TotalTime>20764</TotalTime>
  <Words>5521</Words>
  <Application>Microsoft Office PowerPoint</Application>
  <PresentationFormat>Widescreen</PresentationFormat>
  <Paragraphs>551</Paragraphs>
  <Slides>47</Slides>
  <Notes>46</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47</vt:i4>
      </vt:variant>
    </vt:vector>
  </HeadingPairs>
  <TitlesOfParts>
    <vt:vector size="56"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AlaaEldmrat</dc:creator>
  <cp:lastModifiedBy>mohammade Aasem Rajoub</cp:lastModifiedBy>
  <cp:revision>24</cp:revision>
  <dcterms:created xsi:type="dcterms:W3CDTF">2026-05-24T14:35:12Z</dcterms:created>
  <dcterms:modified xsi:type="dcterms:W3CDTF">2026-06-22T17:07:27Z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