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8"/>
  </p:notesMasterIdLst>
  <p:sldIdLst>
    <p:sldId id="480" r:id="rId5"/>
    <p:sldId id="303" r:id="rId6"/>
    <p:sldId id="612" r:id="rId7"/>
    <p:sldId id="700" r:id="rId8"/>
    <p:sldId id="394" r:id="rId9"/>
    <p:sldId id="702" r:id="rId10"/>
    <p:sldId id="465" r:id="rId11"/>
    <p:sldId id="397" r:id="rId12"/>
    <p:sldId id="464" r:id="rId13"/>
    <p:sldId id="399" r:id="rId14"/>
    <p:sldId id="400" r:id="rId15"/>
    <p:sldId id="1858" r:id="rId16"/>
    <p:sldId id="1865" r:id="rId17"/>
    <p:sldId id="1866" r:id="rId18"/>
    <p:sldId id="1861" r:id="rId19"/>
    <p:sldId id="1860" r:id="rId20"/>
    <p:sldId id="1862" r:id="rId21"/>
    <p:sldId id="1864" r:id="rId22"/>
    <p:sldId id="750" r:id="rId23"/>
    <p:sldId id="1887" r:id="rId24"/>
    <p:sldId id="1773" r:id="rId25"/>
    <p:sldId id="1774" r:id="rId26"/>
    <p:sldId id="404" r:id="rId27"/>
    <p:sldId id="1867" r:id="rId28"/>
    <p:sldId id="470" r:id="rId29"/>
    <p:sldId id="1868" r:id="rId30"/>
    <p:sldId id="1886" r:id="rId31"/>
    <p:sldId id="1869" r:id="rId32"/>
    <p:sldId id="1870" r:id="rId33"/>
    <p:sldId id="1871" r:id="rId34"/>
    <p:sldId id="471" r:id="rId35"/>
    <p:sldId id="732" r:id="rId36"/>
    <p:sldId id="1873" r:id="rId37"/>
    <p:sldId id="1874" r:id="rId38"/>
    <p:sldId id="415" r:id="rId39"/>
    <p:sldId id="1830" r:id="rId40"/>
    <p:sldId id="1906" r:id="rId41"/>
    <p:sldId id="1907" r:id="rId42"/>
    <p:sldId id="1908" r:id="rId43"/>
    <p:sldId id="1932" r:id="rId44"/>
    <p:sldId id="1909" r:id="rId45"/>
    <p:sldId id="1910" r:id="rId46"/>
    <p:sldId id="472" r:id="rId47"/>
    <p:sldId id="1911" r:id="rId48"/>
    <p:sldId id="1914" r:id="rId49"/>
    <p:sldId id="1915" r:id="rId50"/>
    <p:sldId id="1916" r:id="rId51"/>
    <p:sldId id="1917" r:id="rId52"/>
    <p:sldId id="1918" r:id="rId53"/>
    <p:sldId id="1925" r:id="rId54"/>
    <p:sldId id="1919" r:id="rId55"/>
    <p:sldId id="1921" r:id="rId56"/>
    <p:sldId id="1922" r:id="rId57"/>
    <p:sldId id="1923" r:id="rId58"/>
    <p:sldId id="1924" r:id="rId59"/>
    <p:sldId id="1920" r:id="rId60"/>
    <p:sldId id="1926" r:id="rId61"/>
    <p:sldId id="1927" r:id="rId62"/>
    <p:sldId id="1928" r:id="rId63"/>
    <p:sldId id="1929" r:id="rId64"/>
    <p:sldId id="1930" r:id="rId65"/>
    <p:sldId id="1905" r:id="rId66"/>
    <p:sldId id="349"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700"/>
            <p14:sldId id="394"/>
            <p14:sldId id="702"/>
            <p14:sldId id="465"/>
            <p14:sldId id="397"/>
            <p14:sldId id="464"/>
            <p14:sldId id="399"/>
            <p14:sldId id="400"/>
            <p14:sldId id="1858"/>
            <p14:sldId id="1865"/>
            <p14:sldId id="1866"/>
            <p14:sldId id="1861"/>
            <p14:sldId id="1860"/>
            <p14:sldId id="1862"/>
            <p14:sldId id="1864"/>
            <p14:sldId id="750"/>
            <p14:sldId id="1887"/>
            <p14:sldId id="1773"/>
            <p14:sldId id="1774"/>
            <p14:sldId id="404"/>
            <p14:sldId id="1867"/>
            <p14:sldId id="470"/>
            <p14:sldId id="1868"/>
            <p14:sldId id="1886"/>
            <p14:sldId id="1869"/>
            <p14:sldId id="1870"/>
            <p14:sldId id="1871"/>
            <p14:sldId id="471"/>
            <p14:sldId id="732"/>
            <p14:sldId id="1873"/>
            <p14:sldId id="1874"/>
            <p14:sldId id="415"/>
            <p14:sldId id="1830"/>
            <p14:sldId id="1906"/>
            <p14:sldId id="1907"/>
            <p14:sldId id="1908"/>
            <p14:sldId id="1932"/>
            <p14:sldId id="1909"/>
            <p14:sldId id="1910"/>
            <p14:sldId id="472"/>
            <p14:sldId id="1911"/>
            <p14:sldId id="1914"/>
            <p14:sldId id="1915"/>
            <p14:sldId id="1916"/>
            <p14:sldId id="1917"/>
            <p14:sldId id="1918"/>
            <p14:sldId id="1925"/>
            <p14:sldId id="1919"/>
            <p14:sldId id="1921"/>
            <p14:sldId id="1922"/>
            <p14:sldId id="1923"/>
            <p14:sldId id="1924"/>
            <p14:sldId id="1920"/>
            <p14:sldId id="1926"/>
            <p14:sldId id="1927"/>
            <p14:sldId id="1928"/>
            <p14:sldId id="1929"/>
            <p14:sldId id="1930"/>
            <p14:sldId id="19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the previous lectures we saw how to represent a word as a sparse, long vector with dimensions corresponding to words in the vocabulary or documents in a collection. We now introduce a more powerful word representation: </a:t>
            </a:r>
            <a:r>
              <a:rPr lang="en-US" sz="1200" b="0" kern="1200" dirty="0">
                <a:solidFill>
                  <a:schemeClr val="tx1"/>
                </a:solidFill>
                <a:effectLst/>
                <a:latin typeface="+mn-lt"/>
                <a:ea typeface="+mn-ea"/>
                <a:cs typeface="+mn-cs"/>
              </a:rPr>
              <a:t>embeddings</a:t>
            </a:r>
            <a:r>
              <a:rPr lang="en-US" sz="1200" kern="1200" dirty="0">
                <a:solidFill>
                  <a:schemeClr val="tx1"/>
                </a:solidFill>
                <a:effectLst/>
                <a:latin typeface="+mn-lt"/>
                <a:ea typeface="+mn-ea"/>
                <a:cs typeface="+mn-cs"/>
              </a:rPr>
              <a:t>, short dense vectors. Unlike the vectors we’ve seen so far, embeddings are </a:t>
            </a:r>
            <a:r>
              <a:rPr lang="en-US" sz="1200" b="0" kern="1200" dirty="0">
                <a:solidFill>
                  <a:schemeClr val="tx1"/>
                </a:solidFill>
                <a:effectLst/>
                <a:latin typeface="+mn-lt"/>
                <a:ea typeface="+mn-ea"/>
                <a:cs typeface="+mn-cs"/>
              </a:rPr>
              <a:t>short</a:t>
            </a:r>
            <a:r>
              <a:rPr lang="en-US" sz="1200" kern="1200" dirty="0">
                <a:solidFill>
                  <a:schemeClr val="tx1"/>
                </a:solidFill>
                <a:effectLst/>
                <a:latin typeface="+mn-lt"/>
                <a:ea typeface="+mn-ea"/>
                <a:cs typeface="+mn-cs"/>
              </a:rPr>
              <a:t>, with number of dimensions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ranging from 50-1000, rather than the much larger vocabulary size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or number of documents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we’ve seen. These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dimensions don’t have a clear interpretation. And the vectors are </a:t>
            </a:r>
            <a:r>
              <a:rPr lang="en-US" sz="1200" b="0" kern="1200" dirty="0">
                <a:solidFill>
                  <a:schemeClr val="tx1"/>
                </a:solidFill>
                <a:effectLst/>
                <a:latin typeface="+mn-lt"/>
                <a:ea typeface="+mn-ea"/>
                <a:cs typeface="+mn-cs"/>
              </a:rPr>
              <a:t>dense</a:t>
            </a:r>
            <a:r>
              <a:rPr lang="en-US" sz="1200" kern="1200" dirty="0">
                <a:solidFill>
                  <a:schemeClr val="tx1"/>
                </a:solidFill>
                <a:effectLst/>
                <a:latin typeface="+mn-lt"/>
                <a:ea typeface="+mn-ea"/>
                <a:cs typeface="+mn-cs"/>
              </a:rPr>
              <a:t>: instead of vector entries being sparse, mostly-zero counts or functions of counts, the values will be real-valued numbers that can be negative.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a:t>
            </a:fld>
            <a:endParaRPr lang="en-US"/>
          </a:p>
        </p:txBody>
      </p:sp>
    </p:spTree>
    <p:extLst>
      <p:ext uri="{BB962C8B-B14F-4D97-AF65-F5344CB8AC3E}">
        <p14:creationId xmlns:p14="http://schemas.microsoft.com/office/powerpoint/2010/main" val="1240400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It turns out that dense vectors work better in every NLP task than sparse vectors. While we don’t completely understand all the reasons for this, we have some </a:t>
            </a:r>
            <a:r>
              <a:rPr lang="en-US" sz="1200" kern="1200" dirty="0" err="1">
                <a:solidFill>
                  <a:schemeClr val="tx1"/>
                </a:solidFill>
                <a:effectLst/>
                <a:latin typeface="+mn-lt"/>
                <a:ea typeface="+mn-ea"/>
                <a:cs typeface="+mn-cs"/>
              </a:rPr>
              <a:t>intu</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itions</a:t>
            </a:r>
            <a:r>
              <a:rPr lang="en-US" sz="1200" kern="1200" dirty="0">
                <a:solidFill>
                  <a:schemeClr val="tx1"/>
                </a:solidFill>
                <a:effectLst/>
                <a:latin typeface="+mn-lt"/>
                <a:ea typeface="+mn-ea"/>
                <a:cs typeface="+mn-cs"/>
              </a:rPr>
              <a:t>. Representing words as 700-dimensional dense vectors requires our classifiers to learn far fewer weights than if we represented words as 50,000-dimensional </a:t>
            </a:r>
            <a:r>
              <a:rPr lang="en-US" sz="1200" kern="1200" dirty="0" err="1">
                <a:solidFill>
                  <a:schemeClr val="tx1"/>
                </a:solidFill>
                <a:effectLst/>
                <a:latin typeface="+mn-lt"/>
                <a:ea typeface="+mn-ea"/>
                <a:cs typeface="+mn-cs"/>
              </a:rPr>
              <a:t>vec</a:t>
            </a:r>
            <a:r>
              <a:rPr lang="en-US" sz="1200" kern="1200" dirty="0">
                <a:solidFill>
                  <a:schemeClr val="tx1"/>
                </a:solidFill>
                <a:effectLst/>
                <a:latin typeface="+mn-lt"/>
                <a:ea typeface="+mn-ea"/>
                <a:cs typeface="+mn-cs"/>
              </a:rPr>
              <a:t>- tors, and the smaller parameter space possibly helps with generalization and avoid-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overfitting. Dense vectors may also do a better job of capturing synonymy. For example, in a sparse vector representation, dimensions for synonyms like </a:t>
            </a:r>
            <a:r>
              <a:rPr lang="en-US" sz="1200" i="1" kern="1200" dirty="0">
                <a:solidFill>
                  <a:schemeClr val="tx1"/>
                </a:solidFill>
                <a:effectLst/>
                <a:latin typeface="+mn-lt"/>
                <a:ea typeface="+mn-ea"/>
                <a:cs typeface="+mn-cs"/>
              </a:rPr>
              <a:t>car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automobile </a:t>
            </a:r>
            <a:r>
              <a:rPr lang="en-US" sz="1200" kern="1200" dirty="0">
                <a:solidFill>
                  <a:schemeClr val="tx1"/>
                </a:solidFill>
                <a:effectLst/>
                <a:latin typeface="+mn-lt"/>
                <a:ea typeface="+mn-ea"/>
                <a:cs typeface="+mn-cs"/>
              </a:rPr>
              <a:t>dimension are distinct and unrelated; sparse vectors may thus fail to capture the similarity between a word with </a:t>
            </a:r>
            <a:r>
              <a:rPr lang="en-US" sz="1200" i="1" kern="1200" dirty="0">
                <a:solidFill>
                  <a:schemeClr val="tx1"/>
                </a:solidFill>
                <a:effectLst/>
                <a:latin typeface="+mn-lt"/>
                <a:ea typeface="+mn-ea"/>
                <a:cs typeface="+mn-cs"/>
              </a:rPr>
              <a:t>car </a:t>
            </a:r>
            <a:r>
              <a:rPr lang="en-US" sz="1200" kern="1200" dirty="0">
                <a:solidFill>
                  <a:schemeClr val="tx1"/>
                </a:solidFill>
                <a:effectLst/>
                <a:latin typeface="+mn-lt"/>
                <a:ea typeface="+mn-ea"/>
                <a:cs typeface="+mn-cs"/>
              </a:rPr>
              <a:t>as a neighbor and a word with </a:t>
            </a:r>
            <a:r>
              <a:rPr lang="en-US" sz="1200" i="1" kern="1200" dirty="0">
                <a:solidFill>
                  <a:schemeClr val="tx1"/>
                </a:solidFill>
                <a:effectLst/>
                <a:latin typeface="+mn-lt"/>
                <a:ea typeface="+mn-ea"/>
                <a:cs typeface="+mn-cs"/>
              </a:rPr>
              <a:t>automobile </a:t>
            </a:r>
            <a:r>
              <a:rPr lang="en-US" sz="1200" kern="1200" dirty="0">
                <a:solidFill>
                  <a:schemeClr val="tx1"/>
                </a:solidFill>
                <a:effectLst/>
                <a:latin typeface="+mn-lt"/>
                <a:ea typeface="+mn-ea"/>
                <a:cs typeface="+mn-cs"/>
              </a:rPr>
              <a:t>as a </a:t>
            </a:r>
            <a:r>
              <a:rPr lang="en-US" sz="1200" kern="1200" dirty="0" err="1">
                <a:solidFill>
                  <a:schemeClr val="tx1"/>
                </a:solidFill>
                <a:effectLst/>
                <a:latin typeface="+mn-lt"/>
                <a:ea typeface="+mn-ea"/>
                <a:cs typeface="+mn-cs"/>
              </a:rPr>
              <a:t>neighbo</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a:t>
            </a:fld>
            <a:endParaRPr lang="en-US"/>
          </a:p>
        </p:txBody>
      </p:sp>
    </p:spTree>
    <p:extLst>
      <p:ext uri="{BB962C8B-B14F-4D97-AF65-F5344CB8AC3E}">
        <p14:creationId xmlns:p14="http://schemas.microsoft.com/office/powerpoint/2010/main" val="382656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this section we introduce one method for computing embeddings: </a:t>
            </a:r>
            <a:r>
              <a:rPr lang="en-US" sz="1200" b="0" kern="1200" dirty="0">
                <a:solidFill>
                  <a:schemeClr val="tx1"/>
                </a:solidFill>
                <a:effectLst/>
                <a:latin typeface="+mn-lt"/>
                <a:ea typeface="+mn-ea"/>
                <a:cs typeface="+mn-cs"/>
              </a:rPr>
              <a:t>skip-gram with negative sampling</a:t>
            </a:r>
            <a:r>
              <a:rPr lang="en-US" sz="1200" kern="1200" dirty="0">
                <a:solidFill>
                  <a:schemeClr val="tx1"/>
                </a:solidFill>
                <a:effectLst/>
                <a:latin typeface="+mn-lt"/>
                <a:ea typeface="+mn-ea"/>
                <a:cs typeface="+mn-cs"/>
              </a:rPr>
              <a:t>, sometimes called </a:t>
            </a:r>
            <a:r>
              <a:rPr lang="en-US" sz="1200" b="0" kern="1200" dirty="0">
                <a:solidFill>
                  <a:schemeClr val="tx1"/>
                </a:solidFill>
                <a:effectLst/>
                <a:latin typeface="+mn-lt"/>
                <a:ea typeface="+mn-ea"/>
                <a:cs typeface="+mn-cs"/>
              </a:rPr>
              <a:t>SGNS</a:t>
            </a:r>
            <a:r>
              <a:rPr lang="en-US" sz="1200" kern="1200" dirty="0">
                <a:solidFill>
                  <a:schemeClr val="tx1"/>
                </a:solidFill>
                <a:effectLst/>
                <a:latin typeface="+mn-lt"/>
                <a:ea typeface="+mn-ea"/>
                <a:cs typeface="+mn-cs"/>
              </a:rPr>
              <a:t>. The skip-gram algorithm is one of two algorithms in a software package called </a:t>
            </a:r>
            <a:r>
              <a:rPr lang="en-US" sz="1200" b="0" kern="1200" dirty="0">
                <a:solidFill>
                  <a:schemeClr val="tx1"/>
                </a:solidFill>
                <a:effectLst/>
                <a:latin typeface="+mn-lt"/>
                <a:ea typeface="+mn-ea"/>
                <a:cs typeface="+mn-cs"/>
              </a:rPr>
              <a:t>word2vec</a:t>
            </a:r>
            <a:r>
              <a:rPr lang="en-US" sz="1200" kern="1200" dirty="0">
                <a:solidFill>
                  <a:schemeClr val="tx1"/>
                </a:solidFill>
                <a:effectLst/>
                <a:latin typeface="+mn-lt"/>
                <a:ea typeface="+mn-ea"/>
                <a:cs typeface="+mn-cs"/>
              </a:rPr>
              <a:t>, and so sometimes the al- </a:t>
            </a:r>
            <a:r>
              <a:rPr lang="en-US" sz="1200" kern="1200" dirty="0" err="1">
                <a:solidFill>
                  <a:schemeClr val="tx1"/>
                </a:solidFill>
                <a:effectLst/>
                <a:latin typeface="+mn-lt"/>
                <a:ea typeface="+mn-ea"/>
                <a:cs typeface="+mn-cs"/>
              </a:rPr>
              <a:t>gorithm</a:t>
            </a:r>
            <a:r>
              <a:rPr lang="en-US" sz="1200" kern="1200" dirty="0">
                <a:solidFill>
                  <a:schemeClr val="tx1"/>
                </a:solidFill>
                <a:effectLst/>
                <a:latin typeface="+mn-lt"/>
                <a:ea typeface="+mn-ea"/>
                <a:cs typeface="+mn-cs"/>
              </a:rPr>
              <a:t> is loosely referred to as word2vec. The word2vec methods are fast, efficient to train, and easily available online with code and pretrained embeddings. Word2vec embeddings are </a:t>
            </a:r>
            <a:r>
              <a:rPr lang="en-US" sz="1200" b="0" kern="1200" dirty="0">
                <a:solidFill>
                  <a:schemeClr val="tx1"/>
                </a:solidFill>
                <a:effectLst/>
                <a:latin typeface="+mn-lt"/>
                <a:ea typeface="+mn-ea"/>
                <a:cs typeface="+mn-cs"/>
              </a:rPr>
              <a:t>static embeddings</a:t>
            </a:r>
            <a:r>
              <a:rPr lang="en-US" sz="1200" kern="1200" dirty="0">
                <a:solidFill>
                  <a:schemeClr val="tx1"/>
                </a:solidFill>
                <a:effectLst/>
                <a:latin typeface="+mn-lt"/>
                <a:ea typeface="+mn-ea"/>
                <a:cs typeface="+mn-cs"/>
              </a:rPr>
              <a:t>, meaning that the method learns one fixed embedding for each word in the vocabulary.  An </a:t>
            </a:r>
            <a:r>
              <a:rPr lang="en-US" sz="1200" kern="1200" dirty="0" err="1">
                <a:solidFill>
                  <a:schemeClr val="tx1"/>
                </a:solidFill>
                <a:effectLst/>
                <a:latin typeface="+mn-lt"/>
                <a:ea typeface="+mn-ea"/>
                <a:cs typeface="+mn-cs"/>
              </a:rPr>
              <a:t>lternative</a:t>
            </a:r>
            <a:r>
              <a:rPr lang="en-US" sz="1200" kern="1200" dirty="0">
                <a:solidFill>
                  <a:schemeClr val="tx1"/>
                </a:solidFill>
                <a:effectLst/>
                <a:latin typeface="+mn-lt"/>
                <a:ea typeface="+mn-ea"/>
                <a:cs typeface="+mn-cs"/>
              </a:rPr>
              <a:t> to these static embeddings  are more recent methods for learning dynamic </a:t>
            </a:r>
            <a:r>
              <a:rPr lang="en-US" sz="1200" b="0" kern="1200" dirty="0">
                <a:solidFill>
                  <a:schemeClr val="tx1"/>
                </a:solidFill>
                <a:effectLst/>
                <a:latin typeface="+mn-lt"/>
                <a:ea typeface="+mn-ea"/>
                <a:cs typeface="+mn-cs"/>
              </a:rPr>
              <a:t>contextual </a:t>
            </a:r>
            <a:r>
              <a:rPr lang="en-US" sz="1200" b="0" kern="1200" dirty="0" err="1">
                <a:solidFill>
                  <a:schemeClr val="tx1"/>
                </a:solidFill>
                <a:effectLst/>
                <a:latin typeface="+mn-lt"/>
                <a:ea typeface="+mn-ea"/>
                <a:cs typeface="+mn-cs"/>
              </a:rPr>
              <a:t>em</a:t>
            </a:r>
            <a:r>
              <a:rPr lang="en-US" sz="1200" b="0" kern="1200" dirty="0">
                <a:solidFill>
                  <a:schemeClr val="tx1"/>
                </a:solidFill>
                <a:effectLst/>
                <a:latin typeface="+mn-lt"/>
                <a:ea typeface="+mn-ea"/>
                <a:cs typeface="+mn-cs"/>
              </a:rPr>
              <a:t>-beddings </a:t>
            </a:r>
            <a:r>
              <a:rPr lang="en-US" sz="1200" kern="1200" dirty="0">
                <a:solidFill>
                  <a:schemeClr val="tx1"/>
                </a:solidFill>
                <a:effectLst/>
                <a:latin typeface="+mn-lt"/>
                <a:ea typeface="+mn-ea"/>
                <a:cs typeface="+mn-cs"/>
              </a:rPr>
              <a:t>like the popular </a:t>
            </a:r>
            <a:r>
              <a:rPr lang="en-US" sz="1200" b="0" kern="1200" dirty="0">
                <a:solidFill>
                  <a:schemeClr val="tx1"/>
                </a:solidFill>
                <a:effectLst/>
                <a:latin typeface="+mn-lt"/>
                <a:ea typeface="+mn-ea"/>
                <a:cs typeface="+mn-cs"/>
              </a:rPr>
              <a:t>BERT </a:t>
            </a:r>
            <a:r>
              <a:rPr lang="en-US" sz="1200" kern="1200" dirty="0">
                <a:solidFill>
                  <a:schemeClr val="tx1"/>
                </a:solidFill>
                <a:effectLst/>
                <a:latin typeface="+mn-lt"/>
                <a:ea typeface="+mn-ea"/>
                <a:cs typeface="+mn-cs"/>
              </a:rPr>
              <a:t>representations, in which the vector for each word is different in different contexts.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a:t>
            </a:fld>
            <a:endParaRPr lang="en-US"/>
          </a:p>
        </p:txBody>
      </p:sp>
    </p:spTree>
    <p:extLst>
      <p:ext uri="{BB962C8B-B14F-4D97-AF65-F5344CB8AC3E}">
        <p14:creationId xmlns:p14="http://schemas.microsoft.com/office/powerpoint/2010/main" val="219736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intuition of word2vec is that instead of counting how often each word </a:t>
            </a:r>
            <a:r>
              <a:rPr lang="en-US" sz="1200" i="1" kern="1200" dirty="0">
                <a:solidFill>
                  <a:schemeClr val="tx1"/>
                </a:solidFill>
                <a:effectLst/>
                <a:latin typeface="+mn-lt"/>
                <a:ea typeface="+mn-ea"/>
                <a:cs typeface="+mn-cs"/>
              </a:rPr>
              <a:t>w </a:t>
            </a:r>
            <a:r>
              <a:rPr lang="en-US" sz="1200" kern="1200" dirty="0" err="1">
                <a:solidFill>
                  <a:schemeClr val="tx1"/>
                </a:solidFill>
                <a:effectLst/>
                <a:latin typeface="+mn-lt"/>
                <a:ea typeface="+mn-ea"/>
                <a:cs typeface="+mn-cs"/>
              </a:rPr>
              <a:t>oc</a:t>
            </a:r>
            <a:r>
              <a:rPr lang="en-US" sz="1200" kern="1200" dirty="0">
                <a:solidFill>
                  <a:schemeClr val="tx1"/>
                </a:solidFill>
                <a:effectLst/>
                <a:latin typeface="+mn-lt"/>
                <a:ea typeface="+mn-ea"/>
                <a:cs typeface="+mn-cs"/>
              </a:rPr>
              <a:t>- curs near, say,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we’ll instead train a classifier on a binary prediction task: “Is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likely to show up near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We don’t actually care about this prediction task; instead we’ll take the learned classifier </a:t>
            </a:r>
            <a:r>
              <a:rPr lang="en-US" sz="1200" i="1" kern="1200" dirty="0">
                <a:solidFill>
                  <a:schemeClr val="tx1"/>
                </a:solidFill>
                <a:effectLst/>
                <a:latin typeface="+mn-lt"/>
                <a:ea typeface="+mn-ea"/>
                <a:cs typeface="+mn-cs"/>
              </a:rPr>
              <a:t>weights </a:t>
            </a:r>
            <a:r>
              <a:rPr lang="en-US" sz="1200" kern="1200" dirty="0">
                <a:solidFill>
                  <a:schemeClr val="tx1"/>
                </a:solidFill>
                <a:effectLst/>
                <a:latin typeface="+mn-lt"/>
                <a:ea typeface="+mn-ea"/>
                <a:cs typeface="+mn-cs"/>
              </a:rPr>
              <a:t>as the word embeddings. The revolutionary intuition here is that we can just use running text as implicitly supervised training data for such a classifier; a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that occurs near the target word </a:t>
            </a:r>
            <a:r>
              <a:rPr lang="en-US" sz="1200" i="1" kern="1200" dirty="0">
                <a:solidFill>
                  <a:schemeClr val="tx1"/>
                </a:solidFill>
                <a:effectLst/>
                <a:latin typeface="+mn-lt"/>
                <a:ea typeface="+mn-ea"/>
                <a:cs typeface="+mn-cs"/>
              </a:rPr>
              <a:t>apricot </a:t>
            </a:r>
            <a:r>
              <a:rPr lang="en-US" sz="1200" kern="1200" dirty="0">
                <a:solidFill>
                  <a:schemeClr val="tx1"/>
                </a:solidFill>
                <a:effectLst/>
                <a:latin typeface="+mn-lt"/>
                <a:ea typeface="+mn-ea"/>
                <a:cs typeface="+mn-cs"/>
              </a:rPr>
              <a:t>acts as gold ‘correct answer’ to the question “Is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likely to show up near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This method, often called </a:t>
            </a:r>
            <a:r>
              <a:rPr lang="en-US" sz="1200" b="0" kern="1200" dirty="0">
                <a:solidFill>
                  <a:schemeClr val="tx1"/>
                </a:solidFill>
                <a:effectLst/>
                <a:latin typeface="+mn-lt"/>
                <a:ea typeface="+mn-ea"/>
                <a:cs typeface="+mn-cs"/>
              </a:rPr>
              <a:t>self-supervision</a:t>
            </a:r>
            <a:r>
              <a:rPr lang="en-US" sz="1200" kern="1200" dirty="0">
                <a:solidFill>
                  <a:schemeClr val="tx1"/>
                </a:solidFill>
                <a:effectLst/>
                <a:latin typeface="+mn-lt"/>
                <a:ea typeface="+mn-ea"/>
                <a:cs typeface="+mn-cs"/>
              </a:rPr>
              <a:t>, avoids the need for any sort of hand-labeled supervision signal. This idea was first proposed in the task of neural language modeling, when </a:t>
            </a:r>
            <a:r>
              <a:rPr lang="en-US" sz="1200" kern="1200" dirty="0" err="1">
                <a:solidFill>
                  <a:schemeClr val="tx1"/>
                </a:solidFill>
                <a:effectLst/>
                <a:latin typeface="+mn-lt"/>
                <a:ea typeface="+mn-ea"/>
                <a:cs typeface="+mn-cs"/>
              </a:rPr>
              <a:t>Bengio</a:t>
            </a:r>
            <a:r>
              <a:rPr lang="en-US" sz="1200" kern="1200" dirty="0">
                <a:solidFill>
                  <a:schemeClr val="tx1"/>
                </a:solidFill>
                <a:effectLst/>
                <a:latin typeface="+mn-lt"/>
                <a:ea typeface="+mn-ea"/>
                <a:cs typeface="+mn-cs"/>
              </a:rPr>
              <a:t> et al. (2003) and </a:t>
            </a:r>
            <a:r>
              <a:rPr lang="en-US" sz="1200" kern="1200" dirty="0" err="1">
                <a:solidFill>
                  <a:schemeClr val="tx1"/>
                </a:solidFill>
                <a:effectLst/>
                <a:latin typeface="+mn-lt"/>
                <a:ea typeface="+mn-ea"/>
                <a:cs typeface="+mn-cs"/>
              </a:rPr>
              <a:t>Collobert</a:t>
            </a:r>
            <a:r>
              <a:rPr lang="en-US" sz="1200" kern="1200" dirty="0">
                <a:solidFill>
                  <a:schemeClr val="tx1"/>
                </a:solidFill>
                <a:effectLst/>
                <a:latin typeface="+mn-lt"/>
                <a:ea typeface="+mn-ea"/>
                <a:cs typeface="+mn-cs"/>
              </a:rPr>
              <a:t> et al. (2011) showed that a neural language model (a neural network that learned to predict the next word from prior words) could just use the next word in running text as its supervision signal, and could be used to learn an embedding representation for each word as part of doing this prediction task. word2vec is a much simpler model than the neural network language model, in two ways. First, word2vec simplifies the task (making it binary classification instead of word pre- diction). Second, word2vec simplifies the architecture (training a logistic regression classifier instead of a multi-layer neural network with hidden layers that demand more sophisticated training algorithms)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3585504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intuition of skip-gram is: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898265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start by thinking about the classification task, and then turn to how to train. Imagine a sentence like the following, with a target word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and assume we’re using a window of ±2 context words: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3716570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Our goal is to train a classifier such that, given a tuple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a:t>
            </a:r>
            <a:r>
              <a:rPr lang="en-US" sz="1200" kern="1200" dirty="0">
                <a:solidFill>
                  <a:schemeClr val="tx1"/>
                </a:solidFill>
                <a:effectLst/>
                <a:latin typeface="+mn-lt"/>
                <a:ea typeface="+mn-ea"/>
                <a:cs typeface="+mn-cs"/>
              </a:rPr>
              <a:t>) of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paired with a candidate context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(for example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or perhaps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aardvark</a:t>
            </a:r>
            <a:r>
              <a:rPr lang="en-US" sz="1200" kern="1200" dirty="0">
                <a:solidFill>
                  <a:schemeClr val="tx1"/>
                </a:solidFill>
                <a:effectLst/>
                <a:latin typeface="+mn-lt"/>
                <a:ea typeface="+mn-ea"/>
                <a:cs typeface="+mn-cs"/>
              </a:rPr>
              <a:t>)) it will return the probability that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real context word (true for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false for </a:t>
            </a:r>
            <a:r>
              <a:rPr lang="en-US" sz="1200" i="1" kern="1200" dirty="0">
                <a:solidFill>
                  <a:schemeClr val="tx1"/>
                </a:solidFill>
                <a:effectLst/>
                <a:latin typeface="+mn-lt"/>
                <a:ea typeface="+mn-ea"/>
                <a:cs typeface="+mn-cs"/>
              </a:rPr>
              <a:t>aardvark</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not a real context word for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is just 1 minus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12</a:t>
            </a:fld>
            <a:endParaRPr lang="en-US"/>
          </a:p>
        </p:txBody>
      </p:sp>
    </p:spTree>
    <p:extLst>
      <p:ext uri="{BB962C8B-B14F-4D97-AF65-F5344CB8AC3E}">
        <p14:creationId xmlns:p14="http://schemas.microsoft.com/office/powerpoint/2010/main" val="17812031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 intuition of the skip- gram model is to base this probability on embedding similarity: a word is likely to occur near the target if its embedding is similar to the target embedding. To compute similarity between these dense embeddings, we rely on the intuition that two vectors are similar if they have a high </a:t>
            </a:r>
            <a:r>
              <a:rPr lang="en-US" sz="1200" b="0" kern="1200" dirty="0">
                <a:solidFill>
                  <a:schemeClr val="tx1"/>
                </a:solidFill>
                <a:effectLst/>
                <a:latin typeface="+mn-lt"/>
                <a:ea typeface="+mn-ea"/>
                <a:cs typeface="+mn-cs"/>
              </a:rPr>
              <a:t>dot product </a:t>
            </a:r>
            <a:r>
              <a:rPr lang="en-US" sz="1200" kern="1200" dirty="0">
                <a:solidFill>
                  <a:schemeClr val="tx1"/>
                </a:solidFill>
                <a:effectLst/>
                <a:latin typeface="+mn-lt"/>
                <a:ea typeface="+mn-ea"/>
                <a:cs typeface="+mn-cs"/>
              </a:rPr>
              <a:t>(after all, cosine is just a normalized dot product). In other words: </a:t>
            </a:r>
            <a:r>
              <a:rPr lang="en-US" sz="1200" dirty="0"/>
              <a:t>Similarity(</a:t>
            </a:r>
            <a:r>
              <a:rPr lang="en-US" sz="1200" dirty="0" err="1"/>
              <a:t>w,c</a:t>
            </a:r>
            <a:r>
              <a:rPr lang="en-US" sz="1200" dirty="0"/>
              <a:t>)  ∝ w</a:t>
            </a:r>
            <a:r>
              <a:rPr lang="en-US" sz="1200" baseline="-25000" dirty="0"/>
              <a:t> </a:t>
            </a:r>
            <a:r>
              <a:rPr lang="en-US" sz="1200" dirty="0"/>
              <a:t>∙ c</a:t>
            </a:r>
            <a:endParaRPr lang="en-US" sz="1200" baseline="-25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13</a:t>
            </a:fld>
            <a:endParaRPr lang="en-US"/>
          </a:p>
        </p:txBody>
      </p:sp>
    </p:spTree>
    <p:extLst>
      <p:ext uri="{BB962C8B-B14F-4D97-AF65-F5344CB8AC3E}">
        <p14:creationId xmlns:p14="http://schemas.microsoft.com/office/powerpoint/2010/main" val="16136742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dot product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is not a probability, it’s just a number ranging from −∞ to ∞ (since the elements in word2vec embeddings can be negative, the dot product can be negative). To turn the dot product into a probability, we’ll use the </a:t>
            </a:r>
            <a:r>
              <a:rPr lang="en-US" sz="1200" b="0" kern="1200" dirty="0">
                <a:solidFill>
                  <a:schemeClr val="tx1"/>
                </a:solidFill>
                <a:effectLst/>
                <a:latin typeface="+mn-lt"/>
                <a:ea typeface="+mn-ea"/>
                <a:cs typeface="+mn-cs"/>
              </a:rPr>
              <a:t>logistic </a:t>
            </a:r>
            <a:r>
              <a:rPr lang="en-US" sz="1200" kern="1200" dirty="0">
                <a:solidFill>
                  <a:schemeClr val="tx1"/>
                </a:solidFill>
                <a:effectLst/>
                <a:latin typeface="+mn-lt"/>
                <a:ea typeface="+mn-ea"/>
                <a:cs typeface="+mn-cs"/>
              </a:rPr>
              <a:t>or </a:t>
            </a:r>
            <a:r>
              <a:rPr lang="en-US" sz="1200" b="0" kern="1200" dirty="0">
                <a:solidFill>
                  <a:schemeClr val="tx1"/>
                </a:solidFill>
                <a:effectLst/>
                <a:latin typeface="+mn-lt"/>
                <a:ea typeface="+mn-ea"/>
                <a:cs typeface="+mn-cs"/>
              </a:rPr>
              <a:t>sigmoid </a:t>
            </a:r>
            <a:r>
              <a:rPr lang="en-US" sz="1200" kern="1200" dirty="0">
                <a:solidFill>
                  <a:schemeClr val="tx1"/>
                </a:solidFill>
                <a:effectLst/>
                <a:latin typeface="+mn-lt"/>
                <a:ea typeface="+mn-ea"/>
                <a:cs typeface="+mn-cs"/>
              </a:rPr>
              <a:t>function </a:t>
            </a:r>
            <a:r>
              <a:rPr lang="el-GR" sz="1200" kern="1200" dirty="0">
                <a:solidFill>
                  <a:schemeClr val="tx1"/>
                </a:solidFill>
                <a:effectLst/>
                <a:latin typeface="+mn-lt"/>
                <a:ea typeface="+mn-ea"/>
                <a:cs typeface="+mn-cs"/>
              </a:rPr>
              <a:t>σ (</a:t>
            </a:r>
            <a:r>
              <a:rPr lang="en-US" sz="1200" i="1" kern="1200" dirty="0">
                <a:solidFill>
                  <a:schemeClr val="tx1"/>
                </a:solidFill>
                <a:effectLst/>
                <a:latin typeface="+mn-lt"/>
                <a:ea typeface="+mn-ea"/>
                <a:cs typeface="+mn-cs"/>
              </a:rPr>
              <a:t>x) from </a:t>
            </a:r>
            <a:r>
              <a:rPr lang="en-US" sz="1200" kern="1200" dirty="0">
                <a:solidFill>
                  <a:schemeClr val="tx1"/>
                </a:solidFill>
                <a:effectLst/>
                <a:latin typeface="+mn-lt"/>
                <a:ea typeface="+mn-ea"/>
                <a:cs typeface="+mn-cs"/>
              </a:rPr>
              <a:t>logistic regression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model 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real context word for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make it a probability we’ll also need the total probability of the two possible events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a context word, 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isn’t a context word) to sum to 1. We thus estimate the probability that word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is not a real context word for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14</a:t>
            </a:fld>
            <a:endParaRPr lang="en-US"/>
          </a:p>
        </p:txBody>
      </p:sp>
    </p:spTree>
    <p:extLst>
      <p:ext uri="{BB962C8B-B14F-4D97-AF65-F5344CB8AC3E}">
        <p14:creationId xmlns:p14="http://schemas.microsoft.com/office/powerpoint/2010/main" val="38294289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equation gives us the probability for one word, but there are many context words in the window. Skip-gram makes the simplifying assumption that all context words are independent, allowing us to just multiply their probabilities: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3200729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summary, skip-gram trains a probabilistic classifier that, given a test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its context window of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words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assigns a probability based on how similar this context window is to the target word. The probability is based on applying the logistic (sigmoid) function to the dot product of the embeddings of the target word with each context word. To compute this probability, we just need embeddings for each target word and context word in the vocabulary.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575487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Here's the intuition of parameters we’ll need. Skip-gram actually stores two embeddings for each word, one for the word as a target, and one for the word considered as context. Thus the parameters we need to learn are two matrices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each containing an embedding for every one of the |</a:t>
            </a:r>
            <a:r>
              <a:rPr lang="en-US" sz="1200" i="1" kern="1200" dirty="0">
                <a:solidFill>
                  <a:schemeClr val="tx1"/>
                </a:solidFill>
                <a:effectLst/>
                <a:latin typeface="+mn-lt"/>
                <a:ea typeface="+mn-ea"/>
                <a:cs typeface="+mn-cs"/>
              </a:rPr>
              <a:t>V </a:t>
            </a:r>
            <a:r>
              <a:rPr lang="en-US" sz="1200" kern="1200" dirty="0">
                <a:solidFill>
                  <a:schemeClr val="tx1"/>
                </a:solidFill>
                <a:effectLst/>
                <a:latin typeface="+mn-lt"/>
                <a:ea typeface="+mn-ea"/>
                <a:cs typeface="+mn-cs"/>
              </a:rPr>
              <a:t>| words in the vocabulary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2318423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baseline="0" dirty="0"/>
              <a:t>Let's see how word2vec uses </a:t>
            </a:r>
            <a:r>
              <a:rPr lang="en-US" baseline="0" dirty="0" err="1"/>
              <a:t>sigmoids</a:t>
            </a:r>
            <a:r>
              <a:rPr lang="en-US" baseline="0" dirty="0"/>
              <a:t> and gradient descent to learn embeddings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20221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Skip-gram learns embeddings by starting with random embedding vectors and then iteratively shifting the embedding of each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to be more like the embeddings of words that occur nearby in texts, and less like the embeddings of words that don’t occur nearby. Let’s start by considering a single piece of training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example has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(apricot), and 4 context words in the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±2 window, resulting in 4 positive training instances (on the left below):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19</a:t>
            </a:fld>
            <a:endParaRPr lang="en-US"/>
          </a:p>
        </p:txBody>
      </p:sp>
    </p:spTree>
    <p:extLst>
      <p:ext uri="{BB962C8B-B14F-4D97-AF65-F5344CB8AC3E}">
        <p14:creationId xmlns:p14="http://schemas.microsoft.com/office/powerpoint/2010/main" val="29595131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Skip-gram learns embeddings by starting with random embedding vectors and then iteratively shifting the embedding of each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to be more like the embeddings of words that occur nearby in texts, and less like the embeddings of words that don’t occur nearby. Let’s start by considering a single piece of training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example has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(apricot), and 4 context words in the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±2 window, resulting in 4 positive training instances (on the left below):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002616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training a binary classifier we also need negative examples. In fact skip- gram with negative sampling (SGNS) uses more negative examples than positive examples (with the ratio between them set by a parameter </a:t>
            </a:r>
            <a:r>
              <a:rPr lang="en-US" sz="1200" i="1" kern="1200" dirty="0">
                <a:solidFill>
                  <a:schemeClr val="tx1"/>
                </a:solidFill>
                <a:effectLst/>
                <a:latin typeface="+mn-lt"/>
                <a:ea typeface="+mn-ea"/>
                <a:cs typeface="+mn-cs"/>
              </a:rPr>
              <a:t>k</a:t>
            </a:r>
            <a:r>
              <a:rPr lang="en-US" sz="1200" kern="1200" dirty="0">
                <a:solidFill>
                  <a:schemeClr val="tx1"/>
                </a:solidFill>
                <a:effectLst/>
                <a:latin typeface="+mn-lt"/>
                <a:ea typeface="+mn-ea"/>
                <a:cs typeface="+mn-cs"/>
              </a:rPr>
              <a:t>). So for each of these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training instances we’ll create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negative samples, each consisting of the target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plus a ‘noise word’ </a:t>
            </a:r>
            <a:r>
              <a:rPr lang="en-US" sz="1200" i="1" kern="1200" dirty="0" err="1">
                <a:solidFill>
                  <a:schemeClr val="tx1"/>
                </a:solidFill>
                <a:effectLst/>
                <a:latin typeface="+mn-lt"/>
                <a:ea typeface="+mn-ea"/>
                <a:cs typeface="+mn-cs"/>
              </a:rPr>
              <a:t>cneg</a:t>
            </a:r>
            <a:r>
              <a:rPr lang="en-US" sz="1200" kern="1200" dirty="0">
                <a:solidFill>
                  <a:schemeClr val="tx1"/>
                </a:solidFill>
                <a:effectLst/>
                <a:latin typeface="+mn-lt"/>
                <a:ea typeface="+mn-ea"/>
                <a:cs typeface="+mn-cs"/>
              </a:rPr>
              <a:t>. A noise word is a random word from the lexicon, constrained not to be the target word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3521280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the setting where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 2, so we’ll have 2 negative examples in the negative training set − for each positive example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The noise words are chosen according to their weighted unigram frequency.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2183818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Given the set of positive and negative training instances, and an initial set of embeddings, the goal of the learning algorithm is to adjust those embeddings to </a:t>
            </a:r>
            <a:endParaRPr lang="en-US" dirty="0"/>
          </a:p>
          <a:p>
            <a:r>
              <a:rPr lang="en-US" sz="1200" kern="1200" dirty="0">
                <a:solidFill>
                  <a:schemeClr val="tx1"/>
                </a:solidFill>
                <a:effectLst/>
                <a:latin typeface="+mn-lt"/>
                <a:ea typeface="+mn-ea"/>
                <a:cs typeface="+mn-cs"/>
              </a:rPr>
              <a:t>• Maximize the similarity of the target word, context word pairs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cpos</a:t>
            </a:r>
            <a:r>
              <a:rPr lang="en-US" sz="1200" kern="1200" dirty="0">
                <a:solidFill>
                  <a:schemeClr val="tx1"/>
                </a:solidFill>
                <a:effectLst/>
                <a:latin typeface="+mn-lt"/>
                <a:ea typeface="+mn-ea"/>
                <a:cs typeface="+mn-cs"/>
              </a:rPr>
              <a:t>) drawn from the positive examples </a:t>
            </a:r>
            <a:endParaRPr lang="en-US" dirty="0"/>
          </a:p>
          <a:p>
            <a:r>
              <a:rPr lang="en-US" sz="1200" kern="1200" dirty="0">
                <a:solidFill>
                  <a:schemeClr val="tx1"/>
                </a:solidFill>
                <a:effectLst/>
                <a:latin typeface="+mn-lt"/>
                <a:ea typeface="+mn-ea"/>
                <a:cs typeface="+mn-cs"/>
              </a:rPr>
              <a:t>• Minimize the similarity of the (</a:t>
            </a:r>
            <a:r>
              <a:rPr lang="en-US" sz="1200" i="1" kern="1200" dirty="0" err="1">
                <a:solidFill>
                  <a:schemeClr val="tx1"/>
                </a:solidFill>
                <a:effectLst/>
                <a:latin typeface="+mn-lt"/>
                <a:ea typeface="+mn-ea"/>
                <a:cs typeface="+mn-cs"/>
              </a:rPr>
              <a:t>w</a:t>
            </a:r>
            <a:r>
              <a:rPr lang="en-US" sz="1200" kern="1200" dirty="0" err="1">
                <a:solidFill>
                  <a:schemeClr val="tx1"/>
                </a:solidFill>
                <a:effectLst/>
                <a:latin typeface="+mn-lt"/>
                <a:ea typeface="+mn-ea"/>
                <a:cs typeface="+mn-cs"/>
              </a:rPr>
              <a:t>,</a:t>
            </a:r>
            <a:r>
              <a:rPr lang="en-US" sz="1200" i="1" kern="1200" dirty="0" err="1">
                <a:solidFill>
                  <a:schemeClr val="tx1"/>
                </a:solidFill>
                <a:effectLst/>
                <a:latin typeface="+mn-lt"/>
                <a:ea typeface="+mn-ea"/>
                <a:cs typeface="+mn-cs"/>
              </a:rPr>
              <a:t>cneg</a:t>
            </a:r>
            <a:r>
              <a:rPr lang="en-US" sz="1200" kern="1200" dirty="0">
                <a:solidFill>
                  <a:schemeClr val="tx1"/>
                </a:solidFill>
                <a:effectLst/>
                <a:latin typeface="+mn-lt"/>
                <a:ea typeface="+mn-ea"/>
                <a:cs typeface="+mn-cs"/>
              </a:rPr>
              <a:t>) pairs from the negative examples.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23</a:t>
            </a:fld>
            <a:endParaRPr lang="en-US"/>
          </a:p>
        </p:txBody>
      </p:sp>
    </p:spTree>
    <p:extLst>
      <p:ext uri="{BB962C8B-B14F-4D97-AF65-F5344CB8AC3E}">
        <p14:creationId xmlns:p14="http://schemas.microsoft.com/office/powerpoint/2010/main" val="1913743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we consider one word/context pair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cpos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with its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noise words </a:t>
            </a:r>
            <a:r>
              <a:rPr lang="en-US" sz="1200" i="1" kern="1200" dirty="0">
                <a:solidFill>
                  <a:schemeClr val="tx1"/>
                </a:solidFill>
                <a:effectLst/>
                <a:latin typeface="+mn-lt"/>
                <a:ea typeface="+mn-ea"/>
                <a:cs typeface="+mn-cs"/>
              </a:rPr>
              <a:t>cneg</a:t>
            </a:r>
            <a:r>
              <a:rPr lang="en-US" sz="1200" kern="1200" dirty="0">
                <a:solidFill>
                  <a:schemeClr val="tx1"/>
                </a:solidFill>
                <a:effectLst/>
                <a:latin typeface="+mn-lt"/>
                <a:ea typeface="+mn-ea"/>
                <a:cs typeface="+mn-cs"/>
              </a:rPr>
              <a:t>1 ...</a:t>
            </a:r>
            <a:r>
              <a:rPr lang="en-US" sz="1200" i="1" kern="1200" dirty="0" err="1">
                <a:solidFill>
                  <a:schemeClr val="tx1"/>
                </a:solidFill>
                <a:effectLst/>
                <a:latin typeface="+mn-lt"/>
                <a:ea typeface="+mn-ea"/>
                <a:cs typeface="+mn-cs"/>
              </a:rPr>
              <a:t>cnegk</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our goal is to maximize the similarity of the target with the actual context words, </a:t>
            </a:r>
            <a:r>
              <a:rPr lang="en-US" sz="1200" kern="1200" dirty="0" err="1">
                <a:solidFill>
                  <a:schemeClr val="tx1"/>
                </a:solidFill>
                <a:effectLst/>
                <a:latin typeface="+mn-lt"/>
                <a:ea typeface="+mn-ea"/>
                <a:cs typeface="+mn-cs"/>
              </a:rPr>
              <a:t>andn</a:t>
            </a:r>
            <a:r>
              <a:rPr lang="en-US" sz="1200" kern="1200" dirty="0">
                <a:solidFill>
                  <a:schemeClr val="tx1"/>
                </a:solidFill>
                <a:effectLst/>
                <a:latin typeface="+mn-lt"/>
                <a:ea typeface="+mn-ea"/>
                <a:cs typeface="+mn-cs"/>
              </a:rPr>
              <a:t> minimize the similarity of the target with the k negative sampled non-neighbor words. We can express these two goals as the following loss function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to be minimized  (hence the −); here the first term expresses that we want the classifier to assign the real context word </a:t>
            </a:r>
            <a:r>
              <a:rPr lang="en-US" sz="1200" i="1" kern="1200" dirty="0" err="1">
                <a:solidFill>
                  <a:schemeClr val="tx1"/>
                </a:solidFill>
                <a:effectLst/>
                <a:latin typeface="+mn-lt"/>
                <a:ea typeface="+mn-ea"/>
                <a:cs typeface="+mn-cs"/>
              </a:rPr>
              <a:t>cpos</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high probability of being a neighbor, and the second term expresses that we want to assign each of the noise words </a:t>
            </a:r>
            <a:r>
              <a:rPr lang="en-US" sz="1200" i="1" kern="1200" dirty="0" err="1">
                <a:solidFill>
                  <a:schemeClr val="tx1"/>
                </a:solidFill>
                <a:effectLst/>
                <a:latin typeface="+mn-lt"/>
                <a:ea typeface="+mn-ea"/>
                <a:cs typeface="+mn-cs"/>
              </a:rPr>
              <a:t>cnegi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 high probability of  being a non-neighbor, all multiplied because we assume independence: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we substitute in our sigmoid of the dot product estimate for P, we want to maximize the dot product of the word with the actual context words, and minimize the dot products of the word with the </a:t>
            </a:r>
            <a:r>
              <a:rPr lang="en-US" sz="1200" i="1" kern="1200" dirty="0">
                <a:solidFill>
                  <a:schemeClr val="tx1"/>
                </a:solidFill>
                <a:effectLst/>
                <a:latin typeface="+mn-lt"/>
                <a:ea typeface="+mn-ea"/>
                <a:cs typeface="+mn-cs"/>
              </a:rPr>
              <a:t>k </a:t>
            </a:r>
            <a:r>
              <a:rPr lang="en-US" sz="1200" kern="1200" dirty="0">
                <a:solidFill>
                  <a:schemeClr val="tx1"/>
                </a:solidFill>
                <a:effectLst/>
                <a:latin typeface="+mn-lt"/>
                <a:ea typeface="+mn-ea"/>
                <a:cs typeface="+mn-cs"/>
              </a:rPr>
              <a:t>negative sampled non- neighbor words. </a:t>
            </a:r>
            <a:endParaRPr lang="en-US" dirty="0"/>
          </a:p>
          <a:p>
            <a:endParaRPr lang="en-US" dirty="0"/>
          </a:p>
          <a:p>
            <a:r>
              <a:rPr lang="en-US" sz="1200" kern="1200" dirty="0">
                <a:solidFill>
                  <a:schemeClr val="tx1"/>
                </a:solidFill>
                <a:effectLst/>
                <a:latin typeface="+mn-lt"/>
                <a:ea typeface="+mn-ea"/>
                <a:cs typeface="+mn-cs"/>
              </a:rPr>
              <a:t>􏰼</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24</a:t>
            </a:fld>
            <a:endParaRPr lang="en-US"/>
          </a:p>
        </p:txBody>
      </p:sp>
    </p:spTree>
    <p:extLst>
      <p:ext uri="{BB962C8B-B14F-4D97-AF65-F5344CB8AC3E}">
        <p14:creationId xmlns:p14="http://schemas.microsoft.com/office/powerpoint/2010/main" val="34119865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minimize this loss function using stochastic gradient descent.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25</a:t>
            </a:fld>
            <a:endParaRPr lang="en-US"/>
          </a:p>
        </p:txBody>
      </p:sp>
    </p:spTree>
    <p:extLst>
      <p:ext uri="{BB962C8B-B14F-4D97-AF65-F5344CB8AC3E}">
        <p14:creationId xmlns:p14="http://schemas.microsoft.com/office/powerpoint/2010/main" val="17676117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look at the intuition of one step of gradient descent. The skip-gram model tries to shift embeddings so the target embeddings (here for </a:t>
            </a:r>
            <a:r>
              <a:rPr lang="en-US" sz="1200" i="1" kern="1200" dirty="0">
                <a:solidFill>
                  <a:schemeClr val="tx1"/>
                </a:solidFill>
                <a:effectLst/>
                <a:latin typeface="+mn-lt"/>
                <a:ea typeface="+mn-ea"/>
                <a:cs typeface="+mn-cs"/>
              </a:rPr>
              <a:t>apricot</a:t>
            </a:r>
            <a:r>
              <a:rPr lang="en-US" sz="1200" kern="1200" dirty="0">
                <a:solidFill>
                  <a:schemeClr val="tx1"/>
                </a:solidFill>
                <a:effectLst/>
                <a:latin typeface="+mn-lt"/>
                <a:ea typeface="+mn-ea"/>
                <a:cs typeface="+mn-cs"/>
              </a:rPr>
              <a:t>) are closer to (have a higher dot product with) context embeddings for nearby words (here </a:t>
            </a:r>
            <a:r>
              <a:rPr lang="en-US" sz="1200" i="1" kern="1200" dirty="0">
                <a:solidFill>
                  <a:schemeClr val="tx1"/>
                </a:solidFill>
                <a:effectLst/>
                <a:latin typeface="+mn-lt"/>
                <a:ea typeface="+mn-ea"/>
                <a:cs typeface="+mn-cs"/>
              </a:rPr>
              <a:t>jam</a:t>
            </a:r>
            <a:r>
              <a:rPr lang="en-US" sz="1200" kern="1200" dirty="0">
                <a:solidFill>
                  <a:schemeClr val="tx1"/>
                </a:solidFill>
                <a:effectLst/>
                <a:latin typeface="+mn-lt"/>
                <a:ea typeface="+mn-ea"/>
                <a:cs typeface="+mn-cs"/>
              </a:rPr>
              <a:t>) and further from (lower dot product with) context embeddings for noise words that don’t occur nearby (here </a:t>
            </a:r>
            <a:r>
              <a:rPr lang="en-US" sz="1200" i="1" kern="1200" dirty="0">
                <a:solidFill>
                  <a:schemeClr val="tx1"/>
                </a:solidFill>
                <a:effectLst/>
                <a:latin typeface="+mn-lt"/>
                <a:ea typeface="+mn-ea"/>
                <a:cs typeface="+mn-cs"/>
              </a:rPr>
              <a:t>Tolstoy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matrix</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26</a:t>
            </a:fld>
            <a:endParaRPr lang="en-US"/>
          </a:p>
        </p:txBody>
      </p:sp>
    </p:spTree>
    <p:extLst>
      <p:ext uri="{BB962C8B-B14F-4D97-AF65-F5344CB8AC3E}">
        <p14:creationId xmlns:p14="http://schemas.microsoft.com/office/powerpoint/2010/main" val="33739125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get the gradient, we need to take the derivative of this equation with respect to the different embeddings. We'll need a derivate for the C embeddings and for the W embeddings.  And we'll want a different derivative for the weights for the positive context examples and the </a:t>
            </a:r>
            <a:r>
              <a:rPr lang="en-US" sz="1200" kern="1200" dirty="0" err="1">
                <a:solidFill>
                  <a:schemeClr val="tx1"/>
                </a:solidFill>
                <a:effectLst/>
                <a:latin typeface="+mn-lt"/>
                <a:ea typeface="+mn-ea"/>
                <a:cs typeface="+mn-cs"/>
              </a:rPr>
              <a:t>nevative</a:t>
            </a:r>
            <a:r>
              <a:rPr lang="en-US" sz="1200" kern="1200" dirty="0">
                <a:solidFill>
                  <a:schemeClr val="tx1"/>
                </a:solidFill>
                <a:effectLst/>
                <a:latin typeface="+mn-lt"/>
                <a:ea typeface="+mn-ea"/>
                <a:cs typeface="+mn-cs"/>
              </a:rPr>
              <a:t> context examples, since we want to move them in opposite directions.   It turns out the derivatives are the following elegant functions.   </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31497237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update equations going from time step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to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+ 1 in stochastic gradient descent are thus: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Just as in logistic regression, then, the learning algorithm starts with randomly initialized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matrices, and then walks through the training corpus using gradient descent to move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so as to maximize the objective we saw earlier by making the updates here.</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29</a:t>
            </a:fld>
            <a:endParaRPr lang="en-US"/>
          </a:p>
        </p:txBody>
      </p:sp>
    </p:spTree>
    <p:extLst>
      <p:ext uri="{BB962C8B-B14F-4D97-AF65-F5344CB8AC3E}">
        <p14:creationId xmlns:p14="http://schemas.microsoft.com/office/powerpoint/2010/main" val="17830632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we've just seen, the skip-gram model learns </a:t>
            </a:r>
            <a:r>
              <a:rPr lang="en-US" sz="1200" b="0" kern="1200" dirty="0">
                <a:solidFill>
                  <a:schemeClr val="tx1"/>
                </a:solidFill>
                <a:effectLst/>
                <a:latin typeface="+mn-lt"/>
                <a:ea typeface="+mn-ea"/>
                <a:cs typeface="+mn-cs"/>
              </a:rPr>
              <a:t>two </a:t>
            </a:r>
            <a:r>
              <a:rPr lang="en-US" sz="1200" kern="1200" dirty="0">
                <a:solidFill>
                  <a:schemeClr val="tx1"/>
                </a:solidFill>
                <a:effectLst/>
                <a:latin typeface="+mn-lt"/>
                <a:ea typeface="+mn-ea"/>
                <a:cs typeface="+mn-cs"/>
              </a:rPr>
              <a:t>separate embeddings for each word </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the </a:t>
            </a:r>
            <a:r>
              <a:rPr lang="en-US" sz="1200" b="0" kern="1200" dirty="0">
                <a:solidFill>
                  <a:schemeClr val="tx1"/>
                </a:solidFill>
                <a:effectLst/>
                <a:latin typeface="+mn-lt"/>
                <a:ea typeface="+mn-ea"/>
                <a:cs typeface="+mn-cs"/>
              </a:rPr>
              <a:t>target embedding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the </a:t>
            </a:r>
            <a:r>
              <a:rPr lang="en-US" sz="1200" b="0" kern="1200" dirty="0">
                <a:solidFill>
                  <a:schemeClr val="tx1"/>
                </a:solidFill>
                <a:effectLst/>
                <a:latin typeface="+mn-lt"/>
                <a:ea typeface="+mn-ea"/>
                <a:cs typeface="+mn-cs"/>
              </a:rPr>
              <a:t>context embedding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stored in two matrices, the</a:t>
            </a:r>
            <a:r>
              <a:rPr lang="en-US" sz="1200" b="0" kern="1200" dirty="0">
                <a:solidFill>
                  <a:schemeClr val="tx1"/>
                </a:solidFill>
                <a:effectLst/>
                <a:latin typeface="+mn-lt"/>
                <a:ea typeface="+mn-ea"/>
                <a:cs typeface="+mn-cs"/>
              </a:rPr>
              <a:t> target matrix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the </a:t>
            </a:r>
            <a:r>
              <a:rPr lang="en-US" sz="1200" b="0" kern="1200" dirty="0">
                <a:solidFill>
                  <a:schemeClr val="tx1"/>
                </a:solidFill>
                <a:effectLst/>
                <a:latin typeface="+mn-lt"/>
                <a:ea typeface="+mn-ea"/>
                <a:cs typeface="+mn-cs"/>
              </a:rPr>
              <a:t>context matrix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Ibut</a:t>
            </a:r>
            <a:r>
              <a:rPr lang="en-US" sz="1200" kern="1200" dirty="0">
                <a:solidFill>
                  <a:schemeClr val="tx1"/>
                </a:solidFill>
                <a:effectLst/>
                <a:latin typeface="+mn-lt"/>
                <a:ea typeface="+mn-ea"/>
                <a:cs typeface="+mn-cs"/>
              </a:rPr>
              <a:t> if we just need one vector to represent a word, what should we use?  t’s common to just add them together,  representing word </a:t>
            </a:r>
            <a:r>
              <a:rPr lang="en-US" sz="1200" i="1" kern="1200" dirty="0" err="1">
                <a:solidFill>
                  <a:schemeClr val="tx1"/>
                </a:solidFill>
                <a:effectLst/>
                <a:latin typeface="+mn-lt"/>
                <a:ea typeface="+mn-ea"/>
                <a:cs typeface="+mn-cs"/>
              </a:rPr>
              <a:t>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with the vector </a:t>
            </a:r>
            <a:r>
              <a:rPr lang="en-US" sz="1200" i="1" kern="1200" dirty="0" err="1">
                <a:solidFill>
                  <a:schemeClr val="tx1"/>
                </a:solidFill>
                <a:effectLst/>
                <a:latin typeface="+mn-lt"/>
                <a:ea typeface="+mn-ea"/>
                <a:cs typeface="+mn-cs"/>
              </a:rPr>
              <a:t>wi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ci </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30</a:t>
            </a:fld>
            <a:endParaRPr lang="en-US"/>
          </a:p>
        </p:txBody>
      </p:sp>
    </p:spTree>
    <p:extLst>
      <p:ext uri="{BB962C8B-B14F-4D97-AF65-F5344CB8AC3E}">
        <p14:creationId xmlns:p14="http://schemas.microsoft.com/office/powerpoint/2010/main" val="279633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parameter of vector semantic models that is relevant to both sparse </a:t>
            </a:r>
            <a:r>
              <a:rPr lang="en-US" sz="1200" kern="1200" dirty="0" err="1">
                <a:solidFill>
                  <a:schemeClr val="tx1"/>
                </a:solidFill>
                <a:effectLst/>
                <a:latin typeface="+mn-lt"/>
                <a:ea typeface="+mn-ea"/>
                <a:cs typeface="+mn-cs"/>
              </a:rPr>
              <a:t>tf-idf</a:t>
            </a:r>
            <a:r>
              <a:rPr lang="en-US" sz="1200" kern="1200" dirty="0">
                <a:solidFill>
                  <a:schemeClr val="tx1"/>
                </a:solidFill>
                <a:effectLst/>
                <a:latin typeface="+mn-lt"/>
                <a:ea typeface="+mn-ea"/>
                <a:cs typeface="+mn-cs"/>
              </a:rPr>
              <a:t> vectors and dense word2vec vectors is the size of the context window used to collect counts. This is generally between 1 and 10 words on each side of the target word (for a total context of 2-20 words).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choice depends on the goals of the representation. Shorter context windows tend to lead to representations that are a bit more syntactic, since the information is coming from immediately nearby words. When the vectors are computed from short context windows, the most similar words to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tend to be semantically similar words with the same parts of speech. When vectors are computed from long context windows, the highest cosine words to a target word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tend to be words that are topically related but not similar. For example Levy and Goldberg (2014a) showed that using skip-gram with a window of ±2, the most similar words to the word </a:t>
            </a:r>
            <a:r>
              <a:rPr lang="en-US" sz="1200" i="1" kern="1200" dirty="0">
                <a:solidFill>
                  <a:schemeClr val="tx1"/>
                </a:solidFill>
                <a:effectLst/>
                <a:latin typeface="+mn-lt"/>
                <a:ea typeface="+mn-ea"/>
                <a:cs typeface="+mn-cs"/>
              </a:rPr>
              <a:t>Hogwarts </a:t>
            </a:r>
            <a:r>
              <a:rPr lang="en-US" sz="1200" kern="1200" dirty="0">
                <a:solidFill>
                  <a:schemeClr val="tx1"/>
                </a:solidFill>
                <a:effectLst/>
                <a:latin typeface="+mn-lt"/>
                <a:ea typeface="+mn-ea"/>
                <a:cs typeface="+mn-cs"/>
              </a:rPr>
              <a:t>(from the </a:t>
            </a:r>
            <a:r>
              <a:rPr lang="en-US" sz="1200" i="1" kern="1200" dirty="0">
                <a:solidFill>
                  <a:schemeClr val="tx1"/>
                </a:solidFill>
                <a:effectLst/>
                <a:latin typeface="+mn-lt"/>
                <a:ea typeface="+mn-ea"/>
                <a:cs typeface="+mn-cs"/>
              </a:rPr>
              <a:t>Harry Potter </a:t>
            </a:r>
            <a:r>
              <a:rPr lang="en-US" sz="1200" kern="1200" dirty="0">
                <a:solidFill>
                  <a:schemeClr val="tx1"/>
                </a:solidFill>
                <a:effectLst/>
                <a:latin typeface="+mn-lt"/>
                <a:ea typeface="+mn-ea"/>
                <a:cs typeface="+mn-cs"/>
              </a:rPr>
              <a:t>series) were names of other fictional schools: </a:t>
            </a:r>
            <a:r>
              <a:rPr lang="en-US" sz="1200" i="1" kern="1200" dirty="0">
                <a:solidFill>
                  <a:schemeClr val="tx1"/>
                </a:solidFill>
                <a:effectLst/>
                <a:latin typeface="+mn-lt"/>
                <a:ea typeface="+mn-ea"/>
                <a:cs typeface="+mn-cs"/>
              </a:rPr>
              <a:t>Sunnydale </a:t>
            </a:r>
            <a:r>
              <a:rPr lang="en-US" sz="1200" kern="1200" dirty="0">
                <a:solidFill>
                  <a:schemeClr val="tx1"/>
                </a:solidFill>
                <a:effectLst/>
                <a:latin typeface="+mn-lt"/>
                <a:ea typeface="+mn-ea"/>
                <a:cs typeface="+mn-cs"/>
              </a:rPr>
              <a:t>(from </a:t>
            </a:r>
            <a:r>
              <a:rPr lang="en-US" sz="1200" i="1" kern="1200" dirty="0">
                <a:solidFill>
                  <a:schemeClr val="tx1"/>
                </a:solidFill>
                <a:effectLst/>
                <a:latin typeface="+mn-lt"/>
                <a:ea typeface="+mn-ea"/>
                <a:cs typeface="+mn-cs"/>
              </a:rPr>
              <a:t>Buffy the Vampire Slayer</a:t>
            </a:r>
            <a:r>
              <a:rPr lang="en-US" sz="1200" kern="1200" dirty="0">
                <a:solidFill>
                  <a:schemeClr val="tx1"/>
                </a:solidFill>
                <a:effectLst/>
                <a:latin typeface="+mn-lt"/>
                <a:ea typeface="+mn-ea"/>
                <a:cs typeface="+mn-cs"/>
              </a:rPr>
              <a:t>) or </a:t>
            </a:r>
            <a:r>
              <a:rPr lang="en-US" sz="1200" i="1" kern="1200" dirty="0" err="1">
                <a:solidFill>
                  <a:schemeClr val="tx1"/>
                </a:solidFill>
                <a:effectLst/>
                <a:latin typeface="+mn-lt"/>
                <a:ea typeface="+mn-ea"/>
                <a:cs typeface="+mn-cs"/>
              </a:rPr>
              <a:t>Evernight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(from a vampire series). With a window of ±5, the most similar words to </a:t>
            </a:r>
            <a:r>
              <a:rPr lang="en-US" sz="1200" i="1" kern="1200" dirty="0">
                <a:solidFill>
                  <a:schemeClr val="tx1"/>
                </a:solidFill>
                <a:effectLst/>
                <a:latin typeface="+mn-lt"/>
                <a:ea typeface="+mn-ea"/>
                <a:cs typeface="+mn-cs"/>
              </a:rPr>
              <a:t>Hogwarts </a:t>
            </a:r>
            <a:r>
              <a:rPr lang="en-US" sz="1200" kern="1200" dirty="0">
                <a:solidFill>
                  <a:schemeClr val="tx1"/>
                </a:solidFill>
                <a:effectLst/>
                <a:latin typeface="+mn-lt"/>
                <a:ea typeface="+mn-ea"/>
                <a:cs typeface="+mn-cs"/>
              </a:rPr>
              <a:t>were other words topically related to the </a:t>
            </a:r>
            <a:r>
              <a:rPr lang="en-US" sz="1200" i="1" kern="1200" dirty="0">
                <a:solidFill>
                  <a:schemeClr val="tx1"/>
                </a:solidFill>
                <a:effectLst/>
                <a:latin typeface="+mn-lt"/>
                <a:ea typeface="+mn-ea"/>
                <a:cs typeface="+mn-cs"/>
              </a:rPr>
              <a:t>Harry Potter </a:t>
            </a:r>
            <a:r>
              <a:rPr lang="en-US" sz="1200" kern="1200" dirty="0">
                <a:solidFill>
                  <a:schemeClr val="tx1"/>
                </a:solidFill>
                <a:effectLst/>
                <a:latin typeface="+mn-lt"/>
                <a:ea typeface="+mn-ea"/>
                <a:cs typeface="+mn-cs"/>
              </a:rPr>
              <a:t>series: </a:t>
            </a:r>
            <a:r>
              <a:rPr lang="en-US" sz="1200" i="1" kern="1200" dirty="0">
                <a:solidFill>
                  <a:schemeClr val="tx1"/>
                </a:solidFill>
                <a:effectLst/>
                <a:latin typeface="+mn-lt"/>
                <a:ea typeface="+mn-ea"/>
                <a:cs typeface="+mn-cs"/>
              </a:rPr>
              <a:t>Dumbledore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Malfoy</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half-blood</a:t>
            </a:r>
            <a:r>
              <a:rPr lang="en-US" sz="1200" kern="1200" dirty="0">
                <a:solidFill>
                  <a:schemeClr val="tx1"/>
                </a:solidFill>
                <a:effectLst/>
                <a:latin typeface="+mn-lt"/>
                <a:ea typeface="+mn-ea"/>
                <a:cs typeface="+mn-cs"/>
              </a:rPr>
              <a:t>.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32</a:t>
            </a:fld>
            <a:endParaRPr lang="en-US"/>
          </a:p>
        </p:txBody>
      </p:sp>
    </p:spTree>
    <p:extLst>
      <p:ext uri="{BB962C8B-B14F-4D97-AF65-F5344CB8AC3E}">
        <p14:creationId xmlns:p14="http://schemas.microsoft.com/office/powerpoint/2010/main" val="37713486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Another semantic property of embeddings is their ability to capture relational meanings. In an important early vector space model of cognition, </a:t>
            </a:r>
            <a:r>
              <a:rPr lang="en-US" sz="1200" kern="1200" dirty="0" err="1">
                <a:solidFill>
                  <a:schemeClr val="tx1"/>
                </a:solidFill>
                <a:effectLst/>
                <a:latin typeface="+mn-lt"/>
                <a:ea typeface="+mn-ea"/>
                <a:cs typeface="+mn-cs"/>
              </a:rPr>
              <a:t>Rumelhart</a:t>
            </a:r>
            <a:r>
              <a:rPr lang="en-US" sz="1200" kern="1200" dirty="0">
                <a:solidFill>
                  <a:schemeClr val="tx1"/>
                </a:solidFill>
                <a:effectLst/>
                <a:latin typeface="+mn-lt"/>
                <a:ea typeface="+mn-ea"/>
                <a:cs typeface="+mn-cs"/>
              </a:rPr>
              <a:t> and Abrahamson (1973) proposed the </a:t>
            </a:r>
            <a:r>
              <a:rPr lang="en-US" sz="1200" b="0" kern="1200" dirty="0">
                <a:solidFill>
                  <a:schemeClr val="tx1"/>
                </a:solidFill>
                <a:effectLst/>
                <a:latin typeface="+mn-lt"/>
                <a:ea typeface="+mn-ea"/>
                <a:cs typeface="+mn-cs"/>
              </a:rPr>
              <a:t>parallelogram model </a:t>
            </a:r>
            <a:r>
              <a:rPr lang="en-US" sz="1200" kern="1200" dirty="0">
                <a:solidFill>
                  <a:schemeClr val="tx1"/>
                </a:solidFill>
                <a:effectLst/>
                <a:latin typeface="+mn-lt"/>
                <a:ea typeface="+mn-ea"/>
                <a:cs typeface="+mn-cs"/>
              </a:rPr>
              <a:t>for solving simple analogy problems of the form </a:t>
            </a:r>
            <a:r>
              <a:rPr lang="en-US" sz="1200" i="1" kern="1200" dirty="0">
                <a:solidFill>
                  <a:schemeClr val="tx1"/>
                </a:solidFill>
                <a:effectLst/>
                <a:latin typeface="+mn-lt"/>
                <a:ea typeface="+mn-ea"/>
                <a:cs typeface="+mn-cs"/>
              </a:rPr>
              <a:t>a is to b as a* is to what?</a:t>
            </a:r>
            <a:r>
              <a:rPr lang="en-US" sz="1200" kern="1200" dirty="0">
                <a:solidFill>
                  <a:schemeClr val="tx1"/>
                </a:solidFill>
                <a:effectLst/>
                <a:latin typeface="+mn-lt"/>
                <a:ea typeface="+mn-ea"/>
                <a:cs typeface="+mn-cs"/>
              </a:rPr>
              <a:t>. In such problems, a system given a problem like </a:t>
            </a:r>
            <a:r>
              <a:rPr lang="en-US" sz="1200" i="1" kern="1200" dirty="0" err="1">
                <a:solidFill>
                  <a:schemeClr val="tx1"/>
                </a:solidFill>
                <a:effectLst/>
                <a:latin typeface="+mn-lt"/>
                <a:ea typeface="+mn-ea"/>
                <a:cs typeface="+mn-cs"/>
              </a:rPr>
              <a:t>apple:tree</a:t>
            </a:r>
            <a:r>
              <a:rPr lang="en-US" sz="1200" i="1" kern="1200" dirty="0">
                <a:solidFill>
                  <a:schemeClr val="tx1"/>
                </a:solidFill>
                <a:effectLst/>
                <a:latin typeface="+mn-lt"/>
                <a:ea typeface="+mn-ea"/>
                <a:cs typeface="+mn-cs"/>
              </a:rPr>
              <a:t>::grape:?</a:t>
            </a:r>
            <a:r>
              <a:rPr lang="en-US" sz="1200" kern="1200" dirty="0">
                <a:solidFill>
                  <a:schemeClr val="tx1"/>
                </a:solidFill>
                <a:effectLst/>
                <a:latin typeface="+mn-lt"/>
                <a:ea typeface="+mn-ea"/>
                <a:cs typeface="+mn-cs"/>
              </a:rPr>
              <a:t>, i.e., </a:t>
            </a:r>
            <a:r>
              <a:rPr lang="en-US" sz="1200" i="1" kern="1200" dirty="0">
                <a:solidFill>
                  <a:schemeClr val="tx1"/>
                </a:solidFill>
                <a:effectLst/>
                <a:latin typeface="+mn-lt"/>
                <a:ea typeface="+mn-ea"/>
                <a:cs typeface="+mn-cs"/>
              </a:rPr>
              <a:t>apple is to tree as </a:t>
            </a:r>
            <a:r>
              <a:rPr lang="en-US" sz="1200" i="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grape is to </a:t>
            </a:r>
            <a:r>
              <a:rPr lang="en-US" sz="1200" kern="1200" dirty="0">
                <a:solidFill>
                  <a:schemeClr val="tx1"/>
                </a:solidFill>
                <a:effectLst/>
                <a:latin typeface="+mn-lt"/>
                <a:ea typeface="+mn-ea"/>
                <a:cs typeface="+mn-cs"/>
              </a:rPr>
              <a:t>, and must fill in the word </a:t>
            </a:r>
            <a:r>
              <a:rPr lang="en-US" sz="1200" i="1" kern="1200" dirty="0">
                <a:solidFill>
                  <a:schemeClr val="tx1"/>
                </a:solidFill>
                <a:effectLst/>
                <a:latin typeface="+mn-lt"/>
                <a:ea typeface="+mn-ea"/>
                <a:cs typeface="+mn-cs"/>
              </a:rPr>
              <a:t>vine.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the parallelogram model, the vector from the word </a:t>
            </a:r>
            <a:r>
              <a:rPr lang="en-US" sz="1200" i="1" kern="1200" dirty="0">
                <a:solidFill>
                  <a:schemeClr val="tx1"/>
                </a:solidFill>
                <a:effectLst/>
                <a:latin typeface="+mn-lt"/>
                <a:ea typeface="+mn-ea"/>
                <a:cs typeface="+mn-cs"/>
              </a:rPr>
              <a:t>apple </a:t>
            </a:r>
            <a:r>
              <a:rPr lang="en-US" sz="1200" i="1" kern="1200" dirty="0" err="1">
                <a:solidFill>
                  <a:schemeClr val="tx1"/>
                </a:solidFill>
                <a:effectLst/>
                <a:latin typeface="+mn-lt"/>
                <a:ea typeface="+mn-ea"/>
                <a:cs typeface="+mn-cs"/>
              </a:rPr>
              <a:t>ito</a:t>
            </a:r>
            <a:r>
              <a:rPr lang="en-US" sz="1200" kern="1200" dirty="0">
                <a:solidFill>
                  <a:schemeClr val="tx1"/>
                </a:solidFill>
                <a:effectLst/>
                <a:latin typeface="+mn-lt"/>
                <a:ea typeface="+mn-ea"/>
                <a:cs typeface="+mn-cs"/>
              </a:rPr>
              <a:t> the word </a:t>
            </a:r>
            <a:r>
              <a:rPr lang="en-US" sz="1200" i="1" kern="1200" dirty="0">
                <a:solidFill>
                  <a:schemeClr val="tx1"/>
                </a:solidFill>
                <a:effectLst/>
                <a:latin typeface="+mn-lt"/>
                <a:ea typeface="+mn-ea"/>
                <a:cs typeface="+mn-cs"/>
              </a:rPr>
              <a:t>tree </a:t>
            </a:r>
            <a:r>
              <a:rPr lang="en-US" sz="1200" kern="1200" dirty="0">
                <a:solidFill>
                  <a:schemeClr val="tx1"/>
                </a:solidFill>
                <a:effectLst/>
                <a:latin typeface="+mn-lt"/>
                <a:ea typeface="+mn-ea"/>
                <a:cs typeface="+mn-cs"/>
              </a:rPr>
              <a:t>(= apple − tree)  </a:t>
            </a:r>
            <a:endParaRPr lang="en-US" dirty="0"/>
          </a:p>
          <a:p>
            <a:r>
              <a:rPr lang="en-US" sz="1200" kern="1200" dirty="0">
                <a:solidFill>
                  <a:schemeClr val="tx1"/>
                </a:solidFill>
                <a:effectLst/>
                <a:latin typeface="+mn-lt"/>
                <a:ea typeface="+mn-ea"/>
                <a:cs typeface="+mn-cs"/>
              </a:rPr>
              <a:t>is added to the vector for </a:t>
            </a:r>
            <a:r>
              <a:rPr lang="en-US" sz="1200" i="1" kern="1200" dirty="0">
                <a:solidFill>
                  <a:schemeClr val="tx1"/>
                </a:solidFill>
                <a:effectLst/>
                <a:latin typeface="+mn-lt"/>
                <a:ea typeface="+mn-ea"/>
                <a:cs typeface="+mn-cs"/>
              </a:rPr>
              <a:t>grape </a:t>
            </a:r>
            <a:r>
              <a:rPr lang="en-US" sz="1200" kern="1200" dirty="0">
                <a:solidFill>
                  <a:schemeClr val="tx1"/>
                </a:solidFill>
                <a:effectLst/>
                <a:latin typeface="+mn-lt"/>
                <a:ea typeface="+mn-ea"/>
                <a:cs typeface="+mn-cs"/>
              </a:rPr>
              <a:t>(grape); the nearest word to that point is returned </a:t>
            </a:r>
            <a:endParaRPr lang="en-US" dirty="0"/>
          </a:p>
          <a:p>
            <a:r>
              <a:rPr lang="en-US" sz="1200" i="1"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33</a:t>
            </a:fld>
            <a:endParaRPr lang="en-US"/>
          </a:p>
        </p:txBody>
      </p:sp>
    </p:spTree>
    <p:extLst>
      <p:ext uri="{BB962C8B-B14F-4D97-AF65-F5344CB8AC3E}">
        <p14:creationId xmlns:p14="http://schemas.microsoft.com/office/powerpoint/2010/main" val="35910547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a </a:t>
            </a:r>
            <a:r>
              <a:rPr lang="en-US" sz="1200" i="1" kern="1200" dirty="0" err="1">
                <a:solidFill>
                  <a:schemeClr val="tx1"/>
                </a:solidFill>
                <a:effectLst/>
                <a:latin typeface="+mn-lt"/>
                <a:ea typeface="+mn-ea"/>
                <a:cs typeface="+mn-cs"/>
              </a:rPr>
              <a:t>a:b</a:t>
            </a:r>
            <a:r>
              <a:rPr lang="en-US" sz="1200" i="1" kern="1200" dirty="0">
                <a:solidFill>
                  <a:schemeClr val="tx1"/>
                </a:solidFill>
                <a:effectLst/>
                <a:latin typeface="+mn-lt"/>
                <a:ea typeface="+mn-ea"/>
                <a:cs typeface="+mn-cs"/>
              </a:rPr>
              <a:t>::a*:b* </a:t>
            </a:r>
            <a:r>
              <a:rPr lang="en-US" sz="1200" kern="1200" dirty="0">
                <a:solidFill>
                  <a:schemeClr val="tx1"/>
                </a:solidFill>
                <a:effectLst/>
                <a:latin typeface="+mn-lt"/>
                <a:ea typeface="+mn-ea"/>
                <a:cs typeface="+mn-cs"/>
              </a:rPr>
              <a:t>problem, meaning the algorithm is given </a:t>
            </a:r>
            <a:r>
              <a:rPr lang="en-US" sz="1200" i="1" kern="1200" dirty="0">
                <a:solidFill>
                  <a:schemeClr val="tx1"/>
                </a:solidFill>
                <a:effectLst/>
                <a:latin typeface="+mn-lt"/>
                <a:ea typeface="+mn-ea"/>
                <a:cs typeface="+mn-cs"/>
              </a:rPr>
              <a:t>a, b,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and must find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the parallelogram method is thus:   EQUATION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with the distance function defined either as cosine or as Euclidean distance.</a:t>
            </a:r>
            <a:br>
              <a:rPr lang="en-US" sz="1200" kern="1200" dirty="0">
                <a:solidFill>
                  <a:schemeClr val="tx1"/>
                </a:solidFill>
                <a:effectLst/>
                <a:latin typeface="+mn-lt"/>
                <a:ea typeface="+mn-ea"/>
                <a:cs typeface="+mn-cs"/>
              </a:rPr>
            </a:b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34</a:t>
            </a:fld>
            <a:endParaRPr lang="en-US"/>
          </a:p>
        </p:txBody>
      </p:sp>
    </p:spTree>
    <p:extLst>
      <p:ext uri="{BB962C8B-B14F-4D97-AF65-F5344CB8AC3E}">
        <p14:creationId xmlns:p14="http://schemas.microsoft.com/office/powerpoint/2010/main" val="19842933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addition to their ability to learn word meaning from text, embeddings, alas, also reproduce the implicit biases and stereotypes that were latent in the text. As the prior section just showed, embeddings can roughly model relational similar- </a:t>
            </a:r>
            <a:r>
              <a:rPr lang="en-US" sz="1200" kern="1200" dirty="0" err="1">
                <a:solidFill>
                  <a:schemeClr val="tx1"/>
                </a:solidFill>
                <a:effectLst/>
                <a:latin typeface="+mn-lt"/>
                <a:ea typeface="+mn-ea"/>
                <a:cs typeface="+mn-cs"/>
              </a:rPr>
              <a:t>ity</a:t>
            </a:r>
            <a:r>
              <a:rPr lang="en-US" sz="1200" kern="1200" dirty="0">
                <a:solidFill>
                  <a:schemeClr val="tx1"/>
                </a:solidFill>
                <a:effectLst/>
                <a:latin typeface="+mn-lt"/>
                <a:ea typeface="+mn-ea"/>
                <a:cs typeface="+mn-cs"/>
              </a:rPr>
              <a:t>: ‘queen’ as the closest word to ‘king’ - ‘man’ + ‘woman’ implies the analogy </a:t>
            </a:r>
            <a:r>
              <a:rPr lang="en-US" sz="1200" i="1" kern="1200" dirty="0" err="1">
                <a:solidFill>
                  <a:schemeClr val="tx1"/>
                </a:solidFill>
                <a:effectLst/>
                <a:latin typeface="+mn-lt"/>
                <a:ea typeface="+mn-ea"/>
                <a:cs typeface="+mn-cs"/>
              </a:rPr>
              <a:t>man:woman</a:t>
            </a:r>
            <a:r>
              <a:rPr lang="en-US" sz="1200" i="1"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king:queen</a:t>
            </a:r>
            <a:r>
              <a:rPr lang="en-US" sz="1200" kern="1200" dirty="0">
                <a:solidFill>
                  <a:schemeClr val="tx1"/>
                </a:solidFill>
                <a:effectLst/>
                <a:latin typeface="+mn-lt"/>
                <a:ea typeface="+mn-ea"/>
                <a:cs typeface="+mn-cs"/>
              </a:rPr>
              <a:t>. But these same embedding analogies also exhibit gender stereotypes. For example the embeddings suggest the analogy ‘father’ is to ‘doctor’ as ‘mother’ is to ‘nurse’, and the closest occupation to ‘man’ - ‘computer programmer’ + ‘woman’ in word2vec embeddings trained on news text is ‘homemaker'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could result in what Crawford calls an </a:t>
            </a:r>
            <a:r>
              <a:rPr lang="en-US" sz="1200" b="0" kern="1200" dirty="0">
                <a:solidFill>
                  <a:schemeClr val="tx1"/>
                </a:solidFill>
                <a:effectLst/>
                <a:latin typeface="+mn-lt"/>
                <a:ea typeface="+mn-ea"/>
                <a:cs typeface="+mn-cs"/>
              </a:rPr>
              <a:t>allocational harm</a:t>
            </a:r>
            <a:r>
              <a:rPr lang="en-US" sz="1200" kern="1200" dirty="0">
                <a:solidFill>
                  <a:schemeClr val="tx1"/>
                </a:solidFill>
                <a:effectLst/>
                <a:latin typeface="+mn-lt"/>
                <a:ea typeface="+mn-ea"/>
                <a:cs typeface="+mn-cs"/>
              </a:rPr>
              <a:t>, when a system </a:t>
            </a:r>
            <a:r>
              <a:rPr lang="en-US" sz="1200" kern="1200" dirty="0" err="1">
                <a:solidFill>
                  <a:schemeClr val="tx1"/>
                </a:solidFill>
                <a:effectLst/>
                <a:latin typeface="+mn-lt"/>
                <a:ea typeface="+mn-ea"/>
                <a:cs typeface="+mn-cs"/>
              </a:rPr>
              <a:t>allo</a:t>
            </a:r>
            <a:r>
              <a:rPr lang="en-US" sz="1200" kern="1200" dirty="0">
                <a:solidFill>
                  <a:schemeClr val="tx1"/>
                </a:solidFill>
                <a:effectLst/>
                <a:latin typeface="+mn-lt"/>
                <a:ea typeface="+mn-ea"/>
                <a:cs typeface="+mn-cs"/>
              </a:rPr>
              <a:t>- cates resources (jobs or credit) unfairly to different groups. For example algorithms that use embeddings as part of a search for hiring potential programmers or doctors might thus incorrectly </a:t>
            </a:r>
            <a:r>
              <a:rPr lang="en-US" sz="1200" kern="1200" dirty="0" err="1">
                <a:solidFill>
                  <a:schemeClr val="tx1"/>
                </a:solidFill>
                <a:effectLst/>
                <a:latin typeface="+mn-lt"/>
                <a:ea typeface="+mn-ea"/>
                <a:cs typeface="+mn-cs"/>
              </a:rPr>
              <a:t>downweight</a:t>
            </a:r>
            <a:r>
              <a:rPr lang="en-US" sz="1200" kern="1200" dirty="0">
                <a:solidFill>
                  <a:schemeClr val="tx1"/>
                </a:solidFill>
                <a:effectLst/>
                <a:latin typeface="+mn-lt"/>
                <a:ea typeface="+mn-ea"/>
                <a:cs typeface="+mn-cs"/>
              </a:rPr>
              <a:t> documents with women’s names.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35</a:t>
            </a:fld>
            <a:endParaRPr lang="en-US"/>
          </a:p>
        </p:txBody>
      </p:sp>
    </p:spTree>
    <p:extLst>
      <p:ext uri="{BB962C8B-B14F-4D97-AF65-F5344CB8AC3E}">
        <p14:creationId xmlns:p14="http://schemas.microsoft.com/office/powerpoint/2010/main" val="3300667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36</a:t>
            </a:fld>
            <a:endParaRPr lang="en-US"/>
          </a:p>
        </p:txBody>
      </p:sp>
    </p:spTree>
    <p:extLst>
      <p:ext uri="{BB962C8B-B14F-4D97-AF65-F5344CB8AC3E}">
        <p14:creationId xmlns:p14="http://schemas.microsoft.com/office/powerpoint/2010/main" val="22464049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37</a:t>
            </a:fld>
            <a:endParaRPr lang="en-US"/>
          </a:p>
        </p:txBody>
      </p:sp>
    </p:spTree>
    <p:extLst>
      <p:ext uri="{BB962C8B-B14F-4D97-AF65-F5344CB8AC3E}">
        <p14:creationId xmlns:p14="http://schemas.microsoft.com/office/powerpoint/2010/main" val="29974735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38</a:t>
            </a:fld>
            <a:endParaRPr lang="en-US"/>
          </a:p>
        </p:txBody>
      </p:sp>
    </p:spTree>
    <p:extLst>
      <p:ext uri="{BB962C8B-B14F-4D97-AF65-F5344CB8AC3E}">
        <p14:creationId xmlns:p14="http://schemas.microsoft.com/office/powerpoint/2010/main" val="28664026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39</a:t>
            </a:fld>
            <a:endParaRPr lang="en-US"/>
          </a:p>
        </p:txBody>
      </p:sp>
    </p:spTree>
    <p:extLst>
      <p:ext uri="{BB962C8B-B14F-4D97-AF65-F5344CB8AC3E}">
        <p14:creationId xmlns:p14="http://schemas.microsoft.com/office/powerpoint/2010/main" val="41934974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40</a:t>
            </a:fld>
            <a:endParaRPr lang="en-US"/>
          </a:p>
        </p:txBody>
      </p:sp>
    </p:spTree>
    <p:extLst>
      <p:ext uri="{BB962C8B-B14F-4D97-AF65-F5344CB8AC3E}">
        <p14:creationId xmlns:p14="http://schemas.microsoft.com/office/powerpoint/2010/main" val="4113837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41</a:t>
            </a:fld>
            <a:endParaRPr lang="en-US"/>
          </a:p>
        </p:txBody>
      </p:sp>
    </p:spTree>
    <p:extLst>
      <p:ext uri="{BB962C8B-B14F-4D97-AF65-F5344CB8AC3E}">
        <p14:creationId xmlns:p14="http://schemas.microsoft.com/office/powerpoint/2010/main" val="13082410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42</a:t>
            </a:fld>
            <a:endParaRPr lang="en-US"/>
          </a:p>
        </p:txBody>
      </p:sp>
    </p:spTree>
    <p:extLst>
      <p:ext uri="{BB962C8B-B14F-4D97-AF65-F5344CB8AC3E}">
        <p14:creationId xmlns:p14="http://schemas.microsoft.com/office/powerpoint/2010/main" val="17427445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44</a:t>
            </a:fld>
            <a:endParaRPr lang="en-US"/>
          </a:p>
        </p:txBody>
      </p:sp>
    </p:spTree>
    <p:extLst>
      <p:ext uri="{BB962C8B-B14F-4D97-AF65-F5344CB8AC3E}">
        <p14:creationId xmlns:p14="http://schemas.microsoft.com/office/powerpoint/2010/main" val="20560118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45</a:t>
            </a:fld>
            <a:endParaRPr lang="en-US"/>
          </a:p>
        </p:txBody>
      </p:sp>
    </p:spTree>
    <p:extLst>
      <p:ext uri="{BB962C8B-B14F-4D97-AF65-F5344CB8AC3E}">
        <p14:creationId xmlns:p14="http://schemas.microsoft.com/office/powerpoint/2010/main" val="148969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46</a:t>
            </a:fld>
            <a:endParaRPr lang="en-US"/>
          </a:p>
        </p:txBody>
      </p:sp>
    </p:spTree>
    <p:extLst>
      <p:ext uri="{BB962C8B-B14F-4D97-AF65-F5344CB8AC3E}">
        <p14:creationId xmlns:p14="http://schemas.microsoft.com/office/powerpoint/2010/main" val="2605461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47</a:t>
            </a:fld>
            <a:endParaRPr lang="en-US"/>
          </a:p>
        </p:txBody>
      </p:sp>
    </p:spTree>
    <p:extLst>
      <p:ext uri="{BB962C8B-B14F-4D97-AF65-F5344CB8AC3E}">
        <p14:creationId xmlns:p14="http://schemas.microsoft.com/office/powerpoint/2010/main" val="12876760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48</a:t>
            </a:fld>
            <a:endParaRPr lang="en-US"/>
          </a:p>
        </p:txBody>
      </p:sp>
    </p:spTree>
    <p:extLst>
      <p:ext uri="{BB962C8B-B14F-4D97-AF65-F5344CB8AC3E}">
        <p14:creationId xmlns:p14="http://schemas.microsoft.com/office/powerpoint/2010/main" val="33828764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49</a:t>
            </a:fld>
            <a:endParaRPr lang="en-US"/>
          </a:p>
        </p:txBody>
      </p:sp>
    </p:spTree>
    <p:extLst>
      <p:ext uri="{BB962C8B-B14F-4D97-AF65-F5344CB8AC3E}">
        <p14:creationId xmlns:p14="http://schemas.microsoft.com/office/powerpoint/2010/main" val="33920558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31548878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34695290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28939658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23595356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19856516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40221583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367029271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57</a:t>
            </a:fld>
            <a:endParaRPr lang="en-US"/>
          </a:p>
        </p:txBody>
      </p:sp>
    </p:spTree>
    <p:extLst>
      <p:ext uri="{BB962C8B-B14F-4D97-AF65-F5344CB8AC3E}">
        <p14:creationId xmlns:p14="http://schemas.microsoft.com/office/powerpoint/2010/main" val="14497801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58</a:t>
            </a:fld>
            <a:endParaRPr lang="en-US"/>
          </a:p>
        </p:txBody>
      </p:sp>
    </p:spTree>
    <p:extLst>
      <p:ext uri="{BB962C8B-B14F-4D97-AF65-F5344CB8AC3E}">
        <p14:creationId xmlns:p14="http://schemas.microsoft.com/office/powerpoint/2010/main" val="41241666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59</a:t>
            </a:fld>
            <a:endParaRPr lang="en-US"/>
          </a:p>
        </p:txBody>
      </p:sp>
    </p:spTree>
    <p:extLst>
      <p:ext uri="{BB962C8B-B14F-4D97-AF65-F5344CB8AC3E}">
        <p14:creationId xmlns:p14="http://schemas.microsoft.com/office/powerpoint/2010/main" val="4566978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60</a:t>
            </a:fld>
            <a:endParaRPr lang="en-US"/>
          </a:p>
        </p:txBody>
      </p:sp>
    </p:spTree>
    <p:extLst>
      <p:ext uri="{BB962C8B-B14F-4D97-AF65-F5344CB8AC3E}">
        <p14:creationId xmlns:p14="http://schemas.microsoft.com/office/powerpoint/2010/main" val="121881833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61</a:t>
            </a:fld>
            <a:endParaRPr lang="en-US"/>
          </a:p>
        </p:txBody>
      </p:sp>
    </p:spTree>
    <p:extLst>
      <p:ext uri="{BB962C8B-B14F-4D97-AF65-F5344CB8AC3E}">
        <p14:creationId xmlns:p14="http://schemas.microsoft.com/office/powerpoint/2010/main" val="3969391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nlp.stanford.edu/projects/glove/" TargetMode="External"/><Relationship Id="rId2" Type="http://schemas.openxmlformats.org/officeDocument/2006/relationships/hyperlink" Target="https://code.google.com/archive/p/word2vec/"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emf"/></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9.emf"/><Relationship Id="rId4" Type="http://schemas.openxmlformats.org/officeDocument/2006/relationships/image" Target="../media/image18.emf"/></Relationships>
</file>

<file path=ppt/slides/_rels/slide2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7.svg"/><Relationship Id="rId2" Type="http://schemas.openxmlformats.org/officeDocument/2006/relationships/image" Target="../media/image50.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Word2vec</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Sparse versus dense vectors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Word2vec, </a:t>
            </a:r>
            <a:r>
              <a:rPr lang="en-US" sz="2800" b="0" i="0" dirty="0" err="1">
                <a:solidFill>
                  <a:srgbClr val="0D0D0D"/>
                </a:solidFill>
                <a:effectLst/>
                <a:latin typeface="Söhne"/>
              </a:rPr>
              <a:t>GloVe</a:t>
            </a:r>
            <a:r>
              <a:rPr lang="en-US" sz="2800" b="0" i="0" dirty="0">
                <a:solidFill>
                  <a:srgbClr val="0D0D0D"/>
                </a:solidFill>
                <a:effectLst/>
                <a:latin typeface="Söhne"/>
              </a:rPr>
              <a:t>, Fast Text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Skip-Gram Classifier</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6909" y="969978"/>
            <a:ext cx="8136317" cy="767321"/>
          </a:xfrm>
        </p:spPr>
        <p:txBody>
          <a:bodyPr>
            <a:normAutofit/>
          </a:bodyPr>
          <a:lstStyle/>
          <a:p>
            <a:r>
              <a:rPr lang="en-US" b="0" dirty="0"/>
              <a:t>Sparse versus dense vectors</a:t>
            </a:r>
          </a:p>
        </p:txBody>
      </p:sp>
      <p:sp>
        <p:nvSpPr>
          <p:cNvPr id="3" name="Content Placeholder 2"/>
          <p:cNvSpPr>
            <a:spLocks noGrp="1"/>
          </p:cNvSpPr>
          <p:nvPr>
            <p:ph idx="1"/>
          </p:nvPr>
        </p:nvSpPr>
        <p:spPr>
          <a:xfrm>
            <a:off x="2172228" y="2186269"/>
            <a:ext cx="8219235" cy="4498294"/>
          </a:xfrm>
        </p:spPr>
        <p:txBody>
          <a:bodyPr/>
          <a:lstStyle/>
          <a:p>
            <a:pPr>
              <a:lnSpc>
                <a:spcPct val="100000"/>
              </a:lnSpc>
            </a:pPr>
            <a:r>
              <a:rPr lang="en-US" dirty="0" err="1"/>
              <a:t>tf-idf</a:t>
            </a:r>
            <a:r>
              <a:rPr lang="en-US" dirty="0"/>
              <a:t> (or PMI) vectors are</a:t>
            </a:r>
          </a:p>
          <a:p>
            <a:pPr lvl="1">
              <a:lnSpc>
                <a:spcPct val="100000"/>
              </a:lnSpc>
            </a:pPr>
            <a:r>
              <a:rPr lang="en-US" sz="3264" b="1" dirty="0"/>
              <a:t>long</a:t>
            </a:r>
            <a:r>
              <a:rPr lang="en-US" sz="3264" dirty="0"/>
              <a:t> (length |V|= 20,000 to 50,000)</a:t>
            </a:r>
          </a:p>
          <a:p>
            <a:pPr lvl="1">
              <a:lnSpc>
                <a:spcPct val="100000"/>
              </a:lnSpc>
            </a:pPr>
            <a:r>
              <a:rPr lang="en-US" sz="3264" b="1" dirty="0"/>
              <a:t>sparse </a:t>
            </a:r>
            <a:r>
              <a:rPr lang="en-US" sz="3264" dirty="0"/>
              <a:t>(most elements are zero)</a:t>
            </a:r>
          </a:p>
          <a:p>
            <a:pPr lvl="1">
              <a:lnSpc>
                <a:spcPct val="100000"/>
              </a:lnSpc>
            </a:pPr>
            <a:endParaRPr lang="en-US" sz="3264" dirty="0"/>
          </a:p>
          <a:p>
            <a:pPr>
              <a:lnSpc>
                <a:spcPct val="100000"/>
              </a:lnSpc>
            </a:pPr>
            <a:r>
              <a:rPr lang="en-US" dirty="0"/>
              <a:t>Alternative: learn vectors which are</a:t>
            </a:r>
          </a:p>
          <a:p>
            <a:pPr lvl="1">
              <a:lnSpc>
                <a:spcPct val="100000"/>
              </a:lnSpc>
            </a:pPr>
            <a:r>
              <a:rPr lang="en-US" sz="3264" b="1" dirty="0"/>
              <a:t>short</a:t>
            </a:r>
            <a:r>
              <a:rPr lang="en-US" sz="3264" dirty="0"/>
              <a:t> (length 50-1000)</a:t>
            </a:r>
          </a:p>
          <a:p>
            <a:pPr lvl="1">
              <a:lnSpc>
                <a:spcPct val="100000"/>
              </a:lnSpc>
            </a:pPr>
            <a:r>
              <a:rPr lang="en-US" sz="3264" b="1" dirty="0"/>
              <a:t>dense</a:t>
            </a:r>
            <a:r>
              <a:rPr lang="en-US" sz="3264" dirty="0"/>
              <a:t> (most elements are non-zero)</a:t>
            </a:r>
            <a:endParaRPr lang="en-US" sz="2544" dirty="0"/>
          </a:p>
        </p:txBody>
      </p:sp>
      <p:sp>
        <p:nvSpPr>
          <p:cNvPr id="4" name="Rectangle 3">
            <a:extLst>
              <a:ext uri="{FF2B5EF4-FFF2-40B4-BE49-F238E27FC236}">
                <a16:creationId xmlns:a16="http://schemas.microsoft.com/office/drawing/2014/main" id="{45FBE99B-EFC7-9339-844B-E3CCDD828F3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56487E1-F66A-470E-7A40-2575F7B1284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29251F6-C262-75E4-147F-65AC5260E57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3883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5517" y="842733"/>
            <a:ext cx="7369534" cy="590635"/>
          </a:xfrm>
        </p:spPr>
        <p:txBody>
          <a:bodyPr>
            <a:normAutofit fontScale="90000"/>
          </a:bodyPr>
          <a:lstStyle/>
          <a:p>
            <a:r>
              <a:rPr lang="en-US" dirty="0"/>
              <a:t>Sparse versus dense vectors</a:t>
            </a:r>
          </a:p>
        </p:txBody>
      </p:sp>
      <p:sp>
        <p:nvSpPr>
          <p:cNvPr id="3" name="Content Placeholder 2"/>
          <p:cNvSpPr>
            <a:spLocks noGrp="1"/>
          </p:cNvSpPr>
          <p:nvPr>
            <p:ph idx="1"/>
          </p:nvPr>
        </p:nvSpPr>
        <p:spPr>
          <a:xfrm>
            <a:off x="1343050" y="1823503"/>
            <a:ext cx="9452639" cy="5151273"/>
          </a:xfrm>
        </p:spPr>
        <p:txBody>
          <a:bodyPr>
            <a:normAutofit/>
          </a:bodyPr>
          <a:lstStyle/>
          <a:p>
            <a:r>
              <a:rPr lang="en-US" sz="2902" dirty="0"/>
              <a:t>Why dense vectors?</a:t>
            </a:r>
          </a:p>
          <a:p>
            <a:pPr lvl="1"/>
            <a:r>
              <a:rPr lang="en-US" dirty="0"/>
              <a:t>Short vectors may be easier to use as </a:t>
            </a:r>
            <a:r>
              <a:rPr lang="en-US" b="1" dirty="0"/>
              <a:t>features</a:t>
            </a:r>
            <a:r>
              <a:rPr lang="en-US" dirty="0"/>
              <a:t> in machine learning (fewer weights to tune)</a:t>
            </a:r>
          </a:p>
          <a:p>
            <a:pPr lvl="1"/>
            <a:r>
              <a:rPr lang="en-US" dirty="0"/>
              <a:t>Dense vectors may </a:t>
            </a:r>
            <a:r>
              <a:rPr lang="en-US" b="1" dirty="0"/>
              <a:t>generalize</a:t>
            </a:r>
            <a:r>
              <a:rPr lang="en-US" dirty="0"/>
              <a:t> better than explicit counts</a:t>
            </a:r>
          </a:p>
          <a:p>
            <a:pPr lvl="1"/>
            <a:r>
              <a:rPr lang="en-US" dirty="0"/>
              <a:t>Dense vectors may do better at capturing synonymy:</a:t>
            </a:r>
          </a:p>
          <a:p>
            <a:pPr lvl="2"/>
            <a:r>
              <a:rPr lang="en-US" sz="2176" i="1" dirty="0"/>
              <a:t>car</a:t>
            </a:r>
            <a:r>
              <a:rPr lang="en-US" sz="2176" dirty="0"/>
              <a:t> and </a:t>
            </a:r>
            <a:r>
              <a:rPr lang="en-US" sz="2176" i="1" dirty="0"/>
              <a:t>automobile</a:t>
            </a:r>
            <a:r>
              <a:rPr lang="en-US" sz="2176" dirty="0"/>
              <a:t> are synonyms; but are distinct dimensions in sparse vectors</a:t>
            </a:r>
          </a:p>
          <a:p>
            <a:pPr lvl="3"/>
            <a:r>
              <a:rPr lang="en-US" sz="2176" dirty="0"/>
              <a:t>a word with </a:t>
            </a:r>
            <a:r>
              <a:rPr lang="en-US" sz="2176" i="1" dirty="0"/>
              <a:t>car</a:t>
            </a:r>
            <a:r>
              <a:rPr lang="en-US" sz="2176" dirty="0"/>
              <a:t> as a neighbor and a word with </a:t>
            </a:r>
            <a:r>
              <a:rPr lang="en-US" sz="2176" i="1" dirty="0"/>
              <a:t>automobile</a:t>
            </a:r>
            <a:r>
              <a:rPr lang="en-US" sz="2176" dirty="0"/>
              <a:t> as a neighbor should be similar, but aren't</a:t>
            </a:r>
          </a:p>
          <a:p>
            <a:pPr lvl="1"/>
            <a:r>
              <a:rPr lang="en-US" b="1" dirty="0"/>
              <a:t>In practice, they work better</a:t>
            </a:r>
          </a:p>
        </p:txBody>
      </p:sp>
      <p:sp>
        <p:nvSpPr>
          <p:cNvPr id="4" name="Rectangle 3">
            <a:extLst>
              <a:ext uri="{FF2B5EF4-FFF2-40B4-BE49-F238E27FC236}">
                <a16:creationId xmlns:a16="http://schemas.microsoft.com/office/drawing/2014/main" id="{0E778EE4-C43A-0601-4F1F-EF930F9BDB2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5AA9824-37D7-D4B4-FF5F-08448FEB0B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4FCC1A-7898-F77A-78EF-715D2239A67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14140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4508" y="764679"/>
            <a:ext cx="9355471" cy="721208"/>
          </a:xfrm>
        </p:spPr>
        <p:txBody>
          <a:bodyPr>
            <a:noAutofit/>
          </a:bodyPr>
          <a:lstStyle/>
          <a:p>
            <a:r>
              <a:rPr lang="en-US" sz="3446" dirty="0"/>
              <a:t>Common methods for getting short dense vectors</a:t>
            </a:r>
          </a:p>
        </p:txBody>
      </p:sp>
      <p:sp>
        <p:nvSpPr>
          <p:cNvPr id="3" name="Content Placeholder 2"/>
          <p:cNvSpPr>
            <a:spLocks noGrp="1"/>
          </p:cNvSpPr>
          <p:nvPr>
            <p:ph idx="1"/>
          </p:nvPr>
        </p:nvSpPr>
        <p:spPr>
          <a:xfrm>
            <a:off x="1508885" y="1697936"/>
            <a:ext cx="9355471" cy="5140909"/>
          </a:xfrm>
        </p:spPr>
        <p:txBody>
          <a:bodyPr>
            <a:normAutofit/>
          </a:bodyPr>
          <a:lstStyle/>
          <a:p>
            <a:r>
              <a:rPr lang="en-US" dirty="0"/>
              <a:t>“Neural Language Model”-inspired models</a:t>
            </a:r>
          </a:p>
          <a:p>
            <a:pPr lvl="1"/>
            <a:r>
              <a:rPr lang="en-US" dirty="0"/>
              <a:t>Word2vec (</a:t>
            </a:r>
            <a:r>
              <a:rPr lang="en-US" dirty="0" err="1"/>
              <a:t>skipgram</a:t>
            </a:r>
            <a:r>
              <a:rPr lang="en-US" dirty="0"/>
              <a:t>, CBOW), </a:t>
            </a:r>
            <a:r>
              <a:rPr lang="en-US" dirty="0" err="1"/>
              <a:t>GloVe</a:t>
            </a:r>
            <a:endParaRPr lang="en-US" dirty="0"/>
          </a:p>
          <a:p>
            <a:pPr lvl="1"/>
            <a:r>
              <a:rPr lang="en-US" dirty="0"/>
              <a:t>Considered statics embeddings (</a:t>
            </a:r>
            <a:r>
              <a:rPr lang="en-US" sz="2902" dirty="0"/>
              <a:t>one fixed embedding for each word in the vocabulary)</a:t>
            </a:r>
            <a:endParaRPr lang="en-US" dirty="0"/>
          </a:p>
          <a:p>
            <a:pPr lvl="1"/>
            <a:endParaRPr lang="en-US" dirty="0"/>
          </a:p>
          <a:p>
            <a:r>
              <a:rPr lang="en-US" dirty="0">
                <a:solidFill>
                  <a:schemeClr val="bg1">
                    <a:lumMod val="50000"/>
                  </a:schemeClr>
                </a:solidFill>
              </a:rPr>
              <a:t>Alternative to these "static embeddings":</a:t>
            </a:r>
          </a:p>
          <a:p>
            <a:pPr marL="875009" lvl="1" indent="-454338"/>
            <a:r>
              <a:rPr lang="en-US" dirty="0">
                <a:solidFill>
                  <a:schemeClr val="bg1">
                    <a:lumMod val="50000"/>
                  </a:schemeClr>
                </a:solidFill>
              </a:rPr>
              <a:t>Contextual Embeddings (</a:t>
            </a:r>
            <a:r>
              <a:rPr lang="en-US" dirty="0" err="1">
                <a:solidFill>
                  <a:schemeClr val="bg1">
                    <a:lumMod val="50000"/>
                  </a:schemeClr>
                </a:solidFill>
              </a:rPr>
              <a:t>ELMo</a:t>
            </a:r>
            <a:r>
              <a:rPr lang="en-US" dirty="0">
                <a:solidFill>
                  <a:schemeClr val="bg1">
                    <a:lumMod val="50000"/>
                  </a:schemeClr>
                </a:solidFill>
              </a:rPr>
              <a:t>, BERT)</a:t>
            </a:r>
          </a:p>
          <a:p>
            <a:pPr marL="875009" lvl="1" indent="-454338"/>
            <a:r>
              <a:rPr lang="en-US" dirty="0">
                <a:solidFill>
                  <a:schemeClr val="bg1">
                    <a:lumMod val="50000"/>
                  </a:schemeClr>
                </a:solidFill>
              </a:rPr>
              <a:t>Compute distinct embeddings for a word in its context</a:t>
            </a:r>
          </a:p>
          <a:p>
            <a:pPr marL="875009" lvl="1" indent="-454338"/>
            <a:r>
              <a:rPr lang="en-US" dirty="0">
                <a:solidFill>
                  <a:schemeClr val="bg1">
                    <a:lumMod val="50000"/>
                  </a:schemeClr>
                </a:solidFill>
              </a:rPr>
              <a:t>Separate embeddings for each token of a word</a:t>
            </a:r>
          </a:p>
        </p:txBody>
      </p:sp>
      <p:sp>
        <p:nvSpPr>
          <p:cNvPr id="4" name="Rectangle 3">
            <a:extLst>
              <a:ext uri="{FF2B5EF4-FFF2-40B4-BE49-F238E27FC236}">
                <a16:creationId xmlns:a16="http://schemas.microsoft.com/office/drawing/2014/main" id="{1CEDC4E5-C2E2-D01B-8ADB-FD49B4CAF7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B82327-B4B3-C579-2F6C-537CE4C0A1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30AD0D2-CCA7-7CD8-287B-6E26A7372BD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73047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9013" y="1418128"/>
            <a:ext cx="8238597" cy="787513"/>
          </a:xfrm>
        </p:spPr>
        <p:txBody>
          <a:bodyPr>
            <a:normAutofit fontScale="90000"/>
          </a:bodyPr>
          <a:lstStyle/>
          <a:p>
            <a:r>
              <a:rPr lang="en-US" dirty="0"/>
              <a:t>Simple static embeddings you can download!</a:t>
            </a:r>
          </a:p>
        </p:txBody>
      </p:sp>
      <p:sp>
        <p:nvSpPr>
          <p:cNvPr id="3" name="Content Placeholder 2"/>
          <p:cNvSpPr>
            <a:spLocks noGrp="1"/>
          </p:cNvSpPr>
          <p:nvPr>
            <p:ph idx="1"/>
          </p:nvPr>
        </p:nvSpPr>
        <p:spPr>
          <a:xfrm>
            <a:off x="2340169" y="2857222"/>
            <a:ext cx="7329928" cy="3030242"/>
          </a:xfrm>
        </p:spPr>
        <p:txBody>
          <a:bodyPr/>
          <a:lstStyle/>
          <a:p>
            <a:r>
              <a:rPr lang="en-US" sz="2544" dirty="0"/>
              <a:t>Word2vec (</a:t>
            </a:r>
            <a:r>
              <a:rPr lang="en-US" sz="2544" dirty="0" err="1"/>
              <a:t>Mikolov</a:t>
            </a:r>
            <a:r>
              <a:rPr lang="en-US" sz="2544" dirty="0"/>
              <a:t> et al)</a:t>
            </a:r>
          </a:p>
          <a:p>
            <a:r>
              <a:rPr lang="en-US" sz="2544" dirty="0">
                <a:hlinkClick r:id="rId2"/>
              </a:rPr>
              <a:t>https://code.google.com/archive/p/word2vec/</a:t>
            </a:r>
            <a:endParaRPr lang="en-US" sz="2544" dirty="0"/>
          </a:p>
          <a:p>
            <a:endParaRPr lang="en-US" sz="2544" dirty="0"/>
          </a:p>
          <a:p>
            <a:r>
              <a:rPr lang="en-US" sz="2544" dirty="0" err="1"/>
              <a:t>GloVe</a:t>
            </a:r>
            <a:r>
              <a:rPr lang="en-US" sz="2544" dirty="0"/>
              <a:t> (Pennington, </a:t>
            </a:r>
            <a:r>
              <a:rPr lang="en-US" sz="2544" dirty="0" err="1"/>
              <a:t>Socher</a:t>
            </a:r>
            <a:r>
              <a:rPr lang="en-US" sz="2544" dirty="0"/>
              <a:t>, Manning)</a:t>
            </a:r>
          </a:p>
          <a:p>
            <a:r>
              <a:rPr lang="en-US" sz="2544" dirty="0">
                <a:hlinkClick r:id="rId3"/>
              </a:rPr>
              <a:t>http://nlp.stanford.edu/projects/glove/</a:t>
            </a:r>
            <a:endParaRPr lang="en-US" sz="2544" dirty="0"/>
          </a:p>
          <a:p>
            <a:endParaRPr lang="en-US" dirty="0"/>
          </a:p>
        </p:txBody>
      </p:sp>
      <p:sp>
        <p:nvSpPr>
          <p:cNvPr id="4" name="Rectangle 3">
            <a:extLst>
              <a:ext uri="{FF2B5EF4-FFF2-40B4-BE49-F238E27FC236}">
                <a16:creationId xmlns:a16="http://schemas.microsoft.com/office/drawing/2014/main" id="{5CDA2212-06B8-9CE2-FA3B-A21CECF6291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7F75D86-A475-95F9-594F-28BC3042EB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A8588CA-742A-5D46-E0E9-8DFC003296D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6722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6763" y="919785"/>
            <a:ext cx="7075501" cy="862556"/>
          </a:xfrm>
        </p:spPr>
        <p:txBody>
          <a:bodyPr/>
          <a:lstStyle/>
          <a:p>
            <a:r>
              <a:rPr lang="en-US" b="0" dirty="0"/>
              <a:t>Word2vec</a:t>
            </a:r>
          </a:p>
        </p:txBody>
      </p:sp>
      <p:sp>
        <p:nvSpPr>
          <p:cNvPr id="3" name="Content Placeholder 2"/>
          <p:cNvSpPr>
            <a:spLocks noGrp="1"/>
          </p:cNvSpPr>
          <p:nvPr>
            <p:ph idx="1"/>
          </p:nvPr>
        </p:nvSpPr>
        <p:spPr>
          <a:xfrm>
            <a:off x="1343049" y="2217363"/>
            <a:ext cx="9545921" cy="4425742"/>
          </a:xfrm>
        </p:spPr>
        <p:txBody>
          <a:bodyPr>
            <a:normAutofit/>
          </a:bodyPr>
          <a:lstStyle/>
          <a:p>
            <a:r>
              <a:rPr lang="en-US" sz="3498" dirty="0"/>
              <a:t>Popular embedding method</a:t>
            </a:r>
          </a:p>
          <a:p>
            <a:r>
              <a:rPr lang="en-US" sz="3498" dirty="0"/>
              <a:t>Very fast to train</a:t>
            </a:r>
          </a:p>
          <a:p>
            <a:r>
              <a:rPr lang="en-US" sz="3498" dirty="0"/>
              <a:t>Code available on the web</a:t>
            </a:r>
          </a:p>
          <a:p>
            <a:r>
              <a:rPr lang="en-US" sz="3498" dirty="0"/>
              <a:t>Idea: </a:t>
            </a:r>
            <a:r>
              <a:rPr lang="en-US" sz="3498" b="1" dirty="0"/>
              <a:t>predict</a:t>
            </a:r>
            <a:r>
              <a:rPr lang="en-US" sz="3498" dirty="0"/>
              <a:t> rather than </a:t>
            </a:r>
            <a:r>
              <a:rPr lang="en-US" sz="3498" b="1" dirty="0"/>
              <a:t>count</a:t>
            </a:r>
          </a:p>
          <a:p>
            <a:r>
              <a:rPr lang="en-US" sz="3498" dirty="0"/>
              <a:t>Word2vec provides various options. We’ll cover:</a:t>
            </a:r>
          </a:p>
          <a:p>
            <a:r>
              <a:rPr lang="en-US" sz="3180" dirty="0"/>
              <a:t>	 </a:t>
            </a:r>
            <a:r>
              <a:rPr lang="en-US" sz="3180" b="1" dirty="0">
                <a:solidFill>
                  <a:srgbClr val="0000FF"/>
                </a:solidFill>
              </a:rPr>
              <a:t>skip-gram with negative sampling (SGNS)</a:t>
            </a:r>
          </a:p>
          <a:p>
            <a:pPr marL="0" indent="0">
              <a:buNone/>
            </a:pPr>
            <a:endParaRPr lang="en-US" sz="3498" b="1" dirty="0"/>
          </a:p>
        </p:txBody>
      </p:sp>
      <p:sp>
        <p:nvSpPr>
          <p:cNvPr id="4" name="Rectangle 3">
            <a:extLst>
              <a:ext uri="{FF2B5EF4-FFF2-40B4-BE49-F238E27FC236}">
                <a16:creationId xmlns:a16="http://schemas.microsoft.com/office/drawing/2014/main" id="{0BA6321E-2FC4-9061-A6EC-FD8E291F499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DA360DE-F1E2-D9E9-2B72-3BEB84EC02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882E478-C6B1-BEC3-DE49-53EF19BCEB2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250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7311" y="521666"/>
            <a:ext cx="7014923" cy="983712"/>
          </a:xfrm>
        </p:spPr>
        <p:txBody>
          <a:bodyPr/>
          <a:lstStyle/>
          <a:p>
            <a:r>
              <a:rPr lang="en-US" dirty="0"/>
              <a:t>Word2vec</a:t>
            </a:r>
          </a:p>
        </p:txBody>
      </p:sp>
      <p:sp>
        <p:nvSpPr>
          <p:cNvPr id="3" name="Content Placeholder 2"/>
          <p:cNvSpPr>
            <a:spLocks noGrp="1"/>
          </p:cNvSpPr>
          <p:nvPr>
            <p:ph idx="1"/>
          </p:nvPr>
        </p:nvSpPr>
        <p:spPr>
          <a:xfrm>
            <a:off x="1249766" y="1480424"/>
            <a:ext cx="9692468" cy="5575696"/>
          </a:xfrm>
        </p:spPr>
        <p:txBody>
          <a:bodyPr>
            <a:normAutofit lnSpcReduction="10000"/>
          </a:bodyPr>
          <a:lstStyle/>
          <a:p>
            <a:r>
              <a:rPr lang="en-US" sz="3174" dirty="0"/>
              <a:t>Instead of </a:t>
            </a:r>
            <a:r>
              <a:rPr lang="en-US" sz="3174" b="1" dirty="0"/>
              <a:t>counting</a:t>
            </a:r>
            <a:r>
              <a:rPr lang="en-US" sz="3174" dirty="0"/>
              <a:t> how often each word </a:t>
            </a:r>
            <a:r>
              <a:rPr lang="en-US" sz="3174" i="1" dirty="0"/>
              <a:t>w</a:t>
            </a:r>
            <a:r>
              <a:rPr lang="en-US" sz="3174" dirty="0"/>
              <a:t> occurs near "</a:t>
            </a:r>
            <a:r>
              <a:rPr lang="en-US" sz="3174" i="1" dirty="0"/>
              <a:t>apricot"</a:t>
            </a:r>
          </a:p>
          <a:p>
            <a:pPr lvl="1"/>
            <a:r>
              <a:rPr lang="en-US" sz="3537" dirty="0"/>
              <a:t>Train a classifier on a binary </a:t>
            </a:r>
            <a:r>
              <a:rPr lang="en-US" sz="3537" b="1" dirty="0"/>
              <a:t>prediction</a:t>
            </a:r>
            <a:r>
              <a:rPr lang="en-US" sz="3537" dirty="0"/>
              <a:t> task:</a:t>
            </a:r>
          </a:p>
          <a:p>
            <a:pPr lvl="2"/>
            <a:r>
              <a:rPr lang="en-US" sz="2720" dirty="0"/>
              <a:t>Is </a:t>
            </a:r>
            <a:r>
              <a:rPr lang="en-US" sz="2720" i="1" dirty="0"/>
              <a:t>w </a:t>
            </a:r>
            <a:r>
              <a:rPr lang="en-US" sz="2720" dirty="0"/>
              <a:t>likely to show up near "</a:t>
            </a:r>
            <a:r>
              <a:rPr lang="en-US" sz="2720" i="1" dirty="0"/>
              <a:t>apricot"</a:t>
            </a:r>
            <a:r>
              <a:rPr lang="en-US" sz="2720" dirty="0"/>
              <a:t>?</a:t>
            </a:r>
            <a:endParaRPr lang="en-US" sz="3174" dirty="0"/>
          </a:p>
          <a:p>
            <a:r>
              <a:rPr lang="en-US" sz="3174" dirty="0"/>
              <a:t>We don’t actually care about this task</a:t>
            </a:r>
          </a:p>
          <a:p>
            <a:pPr lvl="2"/>
            <a:r>
              <a:rPr lang="en-US" sz="2720" dirty="0"/>
              <a:t>But we'll take the learned classifier weights as the word embeddings</a:t>
            </a:r>
          </a:p>
          <a:p>
            <a:r>
              <a:rPr lang="en-US" sz="3174" dirty="0"/>
              <a:t>Big idea:  </a:t>
            </a:r>
            <a:r>
              <a:rPr lang="en-US" sz="3174" b="1" dirty="0">
                <a:solidFill>
                  <a:srgbClr val="0000FF"/>
                </a:solidFill>
              </a:rPr>
              <a:t>self-supervision</a:t>
            </a:r>
            <a:r>
              <a:rPr lang="en-US" sz="3174" dirty="0"/>
              <a:t>: </a:t>
            </a:r>
          </a:p>
          <a:p>
            <a:pPr lvl="2"/>
            <a:r>
              <a:rPr lang="en-US" sz="2720" dirty="0"/>
              <a:t>A word </a:t>
            </a:r>
            <a:r>
              <a:rPr lang="en-US" sz="2720" b="1" i="1" dirty="0"/>
              <a:t>c</a:t>
            </a:r>
            <a:r>
              <a:rPr lang="en-US" sz="2720" dirty="0"/>
              <a:t> that occurs near </a:t>
            </a:r>
            <a:r>
              <a:rPr lang="en-US" sz="2720" b="1" i="1" dirty="0"/>
              <a:t>apricot</a:t>
            </a:r>
            <a:r>
              <a:rPr lang="en-US" sz="2720" dirty="0"/>
              <a:t> in the corpus acts as the gold "correct answer" for supervised learning</a:t>
            </a:r>
          </a:p>
          <a:p>
            <a:pPr lvl="2"/>
            <a:r>
              <a:rPr lang="en-US" sz="2720" dirty="0"/>
              <a:t>No need for human labels</a:t>
            </a:r>
          </a:p>
          <a:p>
            <a:pPr lvl="2"/>
            <a:r>
              <a:rPr lang="en-US" sz="2720" dirty="0"/>
              <a:t>Neural Language Model (</a:t>
            </a:r>
            <a:r>
              <a:rPr lang="en-US" sz="2720" dirty="0" err="1"/>
              <a:t>Bengio</a:t>
            </a:r>
            <a:r>
              <a:rPr lang="en-US" sz="2720" dirty="0"/>
              <a:t> et al. (2003); </a:t>
            </a:r>
            <a:r>
              <a:rPr lang="en-US" sz="2720" dirty="0" err="1"/>
              <a:t>Collobert</a:t>
            </a:r>
            <a:r>
              <a:rPr lang="en-US" sz="2720" dirty="0"/>
              <a:t> et al. (2011) )</a:t>
            </a:r>
          </a:p>
          <a:p>
            <a:pPr lvl="2"/>
            <a:endParaRPr lang="en-US" sz="2720" dirty="0"/>
          </a:p>
          <a:p>
            <a:endParaRPr lang="en-US" sz="3537" dirty="0"/>
          </a:p>
          <a:p>
            <a:endParaRPr lang="en-US" dirty="0"/>
          </a:p>
        </p:txBody>
      </p:sp>
      <p:sp>
        <p:nvSpPr>
          <p:cNvPr id="4" name="Rectangle 3">
            <a:extLst>
              <a:ext uri="{FF2B5EF4-FFF2-40B4-BE49-F238E27FC236}">
                <a16:creationId xmlns:a16="http://schemas.microsoft.com/office/drawing/2014/main" id="{19571B93-B8C5-A417-89EA-18EC69BCED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0DB15F0-1A14-2836-FB44-754C1337C1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676FDF0-92A6-9819-FDE0-7BD334A85F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34988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1073" y="1067031"/>
            <a:ext cx="9104617" cy="1322052"/>
          </a:xfrm>
        </p:spPr>
        <p:txBody>
          <a:bodyPr>
            <a:normAutofit/>
          </a:bodyPr>
          <a:lstStyle/>
          <a:p>
            <a:r>
              <a:rPr lang="en-US" sz="3264" dirty="0"/>
              <a:t>Approach: predict if candidate word </a:t>
            </a:r>
            <a:r>
              <a:rPr lang="en-US" sz="3264" i="1" dirty="0"/>
              <a:t>c</a:t>
            </a:r>
            <a:r>
              <a:rPr lang="en-US" sz="3264" dirty="0"/>
              <a:t> is a "neighbor"</a:t>
            </a:r>
          </a:p>
        </p:txBody>
      </p:sp>
      <p:sp>
        <p:nvSpPr>
          <p:cNvPr id="3" name="Content Placeholder 2"/>
          <p:cNvSpPr>
            <a:spLocks noGrp="1"/>
          </p:cNvSpPr>
          <p:nvPr>
            <p:ph idx="1"/>
          </p:nvPr>
        </p:nvSpPr>
        <p:spPr>
          <a:xfrm>
            <a:off x="1734389" y="2484121"/>
            <a:ext cx="8941300" cy="5074689"/>
          </a:xfrm>
        </p:spPr>
        <p:txBody>
          <a:bodyPr>
            <a:normAutofit/>
          </a:bodyPr>
          <a:lstStyle/>
          <a:p>
            <a:pPr marL="408904" indent="-408904">
              <a:buFont typeface="+mj-lt"/>
              <a:buAutoNum type="arabicPeriod"/>
            </a:pPr>
            <a:r>
              <a:rPr lang="en-US" sz="2902" dirty="0"/>
              <a:t>Treat the target word </a:t>
            </a:r>
            <a:r>
              <a:rPr lang="en-US" sz="2902" i="1" dirty="0"/>
              <a:t>t</a:t>
            </a:r>
            <a:r>
              <a:rPr lang="en-US" sz="2902" dirty="0"/>
              <a:t> and a neighboring context word </a:t>
            </a:r>
            <a:r>
              <a:rPr lang="en-US" sz="2902" i="1" dirty="0"/>
              <a:t>c</a:t>
            </a:r>
            <a:r>
              <a:rPr lang="en-US" sz="2902" dirty="0"/>
              <a:t> as </a:t>
            </a:r>
            <a:r>
              <a:rPr lang="en-US" sz="2902" b="1" dirty="0"/>
              <a:t>positive examples</a:t>
            </a:r>
            <a:r>
              <a:rPr lang="en-US" sz="2902" dirty="0"/>
              <a:t>.</a:t>
            </a:r>
          </a:p>
          <a:p>
            <a:pPr marL="408904" indent="-408904">
              <a:buFont typeface="+mj-lt"/>
              <a:buAutoNum type="arabicPeriod"/>
            </a:pPr>
            <a:r>
              <a:rPr lang="en-US" sz="2902" dirty="0"/>
              <a:t>Randomly sample other words in the lexicon to get negative examples</a:t>
            </a:r>
          </a:p>
          <a:p>
            <a:pPr marL="408904" indent="-408904">
              <a:buFont typeface="+mj-lt"/>
              <a:buAutoNum type="arabicPeriod"/>
            </a:pPr>
            <a:r>
              <a:rPr lang="en-US" sz="2902" dirty="0"/>
              <a:t>Use logistic regression to train a classifier to distinguish those two cases</a:t>
            </a:r>
          </a:p>
          <a:p>
            <a:pPr marL="408904" indent="-408904">
              <a:buFont typeface="+mj-lt"/>
              <a:buAutoNum type="arabicPeriod"/>
            </a:pPr>
            <a:r>
              <a:rPr lang="en-US" sz="2902" dirty="0"/>
              <a:t>Use the learned weights as the embeddings</a:t>
            </a:r>
          </a:p>
          <a:p>
            <a:endParaRPr lang="en-US" sz="3627" dirty="0"/>
          </a:p>
          <a:p>
            <a:endParaRPr lang="en-US" dirty="0"/>
          </a:p>
        </p:txBody>
      </p:sp>
      <p:sp>
        <p:nvSpPr>
          <p:cNvPr id="4" name="Rectangle 3">
            <a:extLst>
              <a:ext uri="{FF2B5EF4-FFF2-40B4-BE49-F238E27FC236}">
                <a16:creationId xmlns:a16="http://schemas.microsoft.com/office/drawing/2014/main" id="{313A2B39-A8B4-ABDB-36DF-3798404318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8CD93D7-E7E1-E562-62B7-662DCE57DE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4D14AE0-D6B3-7317-06F1-68FD9022BC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040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Skip-Gram Training Data</a:t>
            </a:r>
          </a:p>
        </p:txBody>
      </p:sp>
      <p:sp>
        <p:nvSpPr>
          <p:cNvPr id="3" name="Content Placeholder 2"/>
          <p:cNvSpPr>
            <a:spLocks noGrp="1"/>
          </p:cNvSpPr>
          <p:nvPr>
            <p:ph idx="1"/>
          </p:nvPr>
        </p:nvSpPr>
        <p:spPr>
          <a:xfrm>
            <a:off x="1819826" y="2289916"/>
            <a:ext cx="8723221" cy="4842086"/>
          </a:xfrm>
        </p:spPr>
        <p:txBody>
          <a:bodyPr>
            <a:normAutofit/>
          </a:bodyPr>
          <a:lstStyle/>
          <a:p>
            <a:r>
              <a:rPr lang="en-US" sz="2544" dirty="0"/>
              <a:t>Assume a +/- 2 word window, given training sentence:</a:t>
            </a:r>
          </a:p>
          <a:p>
            <a:endParaRPr lang="en-US" sz="2544" dirty="0"/>
          </a:p>
          <a:p>
            <a:pPr marL="159927" lvl="1" indent="0">
              <a:buNone/>
            </a:pPr>
            <a:r>
              <a:rPr lang="en-US" sz="2544" dirty="0"/>
              <a:t>…lemon, a [tablespoon of  apricot  jam,   a]  pinch…</a:t>
            </a:r>
          </a:p>
          <a:p>
            <a:pPr marL="0" indent="0">
              <a:spcBef>
                <a:spcPts val="0"/>
              </a:spcBef>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                </a:t>
            </a:r>
            <a:r>
              <a:rPr lang="en-US" sz="2226" dirty="0">
                <a:latin typeface="Times New Roman" panose="02020603050405020304" pitchFamily="18" charset="0"/>
                <a:cs typeface="Times New Roman" panose="02020603050405020304" pitchFamily="18" charset="0"/>
              </a:rPr>
              <a:t>c3      c4</a:t>
            </a:r>
          </a:p>
          <a:p>
            <a:endParaRPr lang="en-US" sz="2544" dirty="0"/>
          </a:p>
        </p:txBody>
      </p:sp>
      <p:sp>
        <p:nvSpPr>
          <p:cNvPr id="6" name="Rounded Rectangle 5">
            <a:extLst>
              <a:ext uri="{FF2B5EF4-FFF2-40B4-BE49-F238E27FC236}">
                <a16:creationId xmlns:a16="http://schemas.microsoft.com/office/drawing/2014/main" id="{2DC57D5D-02C0-314D-BE90-FF44065BE762}"/>
              </a:ext>
            </a:extLst>
          </p:cNvPr>
          <p:cNvSpPr/>
          <p:nvPr/>
        </p:nvSpPr>
        <p:spPr bwMode="auto">
          <a:xfrm>
            <a:off x="3506560" y="3332816"/>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7" name="Rounded Rectangle 6">
            <a:extLst>
              <a:ext uri="{FF2B5EF4-FFF2-40B4-BE49-F238E27FC236}">
                <a16:creationId xmlns:a16="http://schemas.microsoft.com/office/drawing/2014/main" id="{C98D6C3B-275A-4E46-806B-FE9D39094B33}"/>
              </a:ext>
            </a:extLst>
          </p:cNvPr>
          <p:cNvSpPr/>
          <p:nvPr/>
        </p:nvSpPr>
        <p:spPr bwMode="auto">
          <a:xfrm>
            <a:off x="5550592" y="3332816"/>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Rectangle 3">
            <a:extLst>
              <a:ext uri="{FF2B5EF4-FFF2-40B4-BE49-F238E27FC236}">
                <a16:creationId xmlns:a16="http://schemas.microsoft.com/office/drawing/2014/main" id="{9C2EB398-8330-8648-A675-D62025B78526}"/>
              </a:ext>
            </a:extLst>
          </p:cNvPr>
          <p:cNvSpPr/>
          <p:nvPr/>
        </p:nvSpPr>
        <p:spPr>
          <a:xfrm>
            <a:off x="1447794" y="3555160"/>
            <a:ext cx="7040885" cy="434863"/>
          </a:xfrm>
          <a:prstGeom prst="rect">
            <a:avLst/>
          </a:prstGeom>
        </p:spPr>
        <p:txBody>
          <a:bodyPr wrap="square">
            <a:spAutoFit/>
          </a:bodyPr>
          <a:lstStyle/>
          <a:p>
            <a:r>
              <a:rPr lang="en-US" sz="2226" dirty="0">
                <a:latin typeface="Times New Roman" panose="02020603050405020304" pitchFamily="18" charset="0"/>
                <a:cs typeface="Times New Roman" panose="02020603050405020304" pitchFamily="18" charset="0"/>
              </a:rPr>
              <a:t>		                                </a:t>
            </a:r>
            <a:r>
              <a:rPr lang="en-US" sz="2226" dirty="0">
                <a:solidFill>
                  <a:srgbClr val="FF0000"/>
                </a:solidFill>
                <a:latin typeface="Times New Roman" panose="02020603050405020304" pitchFamily="18" charset="0"/>
                <a:cs typeface="Times New Roman" panose="02020603050405020304" pitchFamily="18" charset="0"/>
              </a:rPr>
              <a:t>[target]</a:t>
            </a:r>
            <a:endParaRPr lang="en-US" sz="2226"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88122DF-5D27-303A-15F9-28D72318A7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766F57E-6B0B-17EE-4E7A-77826C1E72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961CB81-6B10-D8E3-6A04-4DECB5A238F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14049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7565"/>
            <a:ext cx="10515600" cy="1325563"/>
          </a:xfrm>
        </p:spPr>
        <p:txBody>
          <a:bodyPr/>
          <a:lstStyle/>
          <a:p>
            <a:r>
              <a:rPr lang="en-US" b="0" dirty="0"/>
              <a:t>Skip-Gram Classifier</a:t>
            </a:r>
          </a:p>
        </p:txBody>
      </p:sp>
      <p:sp>
        <p:nvSpPr>
          <p:cNvPr id="3" name="Content Placeholder 2"/>
          <p:cNvSpPr>
            <a:spLocks noGrp="1"/>
          </p:cNvSpPr>
          <p:nvPr>
            <p:ph idx="1"/>
          </p:nvPr>
        </p:nvSpPr>
        <p:spPr>
          <a:xfrm>
            <a:off x="2089310" y="2265835"/>
            <a:ext cx="8723221" cy="4342528"/>
          </a:xfrm>
        </p:spPr>
        <p:txBody>
          <a:bodyPr>
            <a:normAutofit/>
          </a:bodyPr>
          <a:lstStyle/>
          <a:p>
            <a:r>
              <a:rPr lang="en-US" sz="2544" dirty="0"/>
              <a:t>(assuming a +/- 2 word window)</a:t>
            </a:r>
          </a:p>
          <a:p>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0" indent="0">
              <a:spcBef>
                <a:spcPts val="0"/>
              </a:spcBef>
            </a:pPr>
            <a:endParaRPr lang="en-US" sz="2226" dirty="0">
              <a:latin typeface="Times New Roman" panose="02020603050405020304" pitchFamily="18" charset="0"/>
              <a:cs typeface="Times New Roman" panose="02020603050405020304" pitchFamily="18" charset="0"/>
            </a:endParaRPr>
          </a:p>
          <a:p>
            <a:pPr marL="0" indent="0">
              <a:spcBef>
                <a:spcPts val="0"/>
              </a:spcBef>
            </a:pPr>
            <a:r>
              <a:rPr lang="en-US" sz="2226" dirty="0">
                <a:latin typeface="Calibri" panose="020F0502020204030204" pitchFamily="34" charset="0"/>
                <a:cs typeface="Calibri" panose="020F0502020204030204" pitchFamily="34" charset="0"/>
              </a:rPr>
              <a:t> Goal: train a classifier that is given a candidate (</a:t>
            </a:r>
            <a:r>
              <a:rPr lang="en-US" sz="2226" b="1" dirty="0">
                <a:latin typeface="Calibri" panose="020F0502020204030204" pitchFamily="34" charset="0"/>
                <a:cs typeface="Calibri" panose="020F0502020204030204" pitchFamily="34" charset="0"/>
              </a:rPr>
              <a:t>w</a:t>
            </a:r>
            <a:r>
              <a:rPr lang="en-US" sz="2226" dirty="0">
                <a:latin typeface="Calibri" panose="020F0502020204030204" pitchFamily="34" charset="0"/>
                <a:cs typeface="Calibri" panose="020F0502020204030204" pitchFamily="34" charset="0"/>
              </a:rPr>
              <a:t>ord, </a:t>
            </a:r>
            <a:r>
              <a:rPr lang="en-US" sz="2226" b="1" dirty="0">
                <a:latin typeface="Calibri" panose="020F0502020204030204" pitchFamily="34" charset="0"/>
                <a:cs typeface="Calibri" panose="020F0502020204030204" pitchFamily="34" charset="0"/>
              </a:rPr>
              <a:t>c</a:t>
            </a:r>
            <a:r>
              <a:rPr lang="en-US" sz="2226" dirty="0">
                <a:latin typeface="Calibri" panose="020F0502020204030204" pitchFamily="34" charset="0"/>
                <a:cs typeface="Calibri" panose="020F0502020204030204" pitchFamily="34" charset="0"/>
              </a:rPr>
              <a:t>ontext) pair</a:t>
            </a:r>
          </a:p>
          <a:p>
            <a:pPr marL="0" indent="0">
              <a:spcBef>
                <a:spcPts val="0"/>
              </a:spcBef>
              <a:buNone/>
            </a:pPr>
            <a:r>
              <a:rPr lang="en-US" sz="2226" dirty="0">
                <a:latin typeface="Calibri" panose="020F0502020204030204" pitchFamily="34" charset="0"/>
                <a:cs typeface="Calibri" panose="020F0502020204030204" pitchFamily="34" charset="0"/>
              </a:rPr>
              <a:t>		 (apricot, jam)</a:t>
            </a:r>
          </a:p>
          <a:p>
            <a:pPr marL="0" indent="0">
              <a:spcBef>
                <a:spcPts val="0"/>
              </a:spcBef>
              <a:buNone/>
            </a:pPr>
            <a:r>
              <a:rPr lang="en-US" sz="2226" dirty="0">
                <a:latin typeface="Calibri" panose="020F0502020204030204" pitchFamily="34" charset="0"/>
                <a:cs typeface="Calibri" panose="020F0502020204030204" pitchFamily="34" charset="0"/>
              </a:rPr>
              <a:t> 		 (apricot, aardvark)</a:t>
            </a:r>
          </a:p>
          <a:p>
            <a:pPr marL="0" indent="0">
              <a:spcBef>
                <a:spcPts val="0"/>
              </a:spcBef>
              <a:buNone/>
            </a:pPr>
            <a:r>
              <a:rPr lang="en-US" sz="2226" dirty="0">
                <a:latin typeface="Calibri" panose="020F0502020204030204" pitchFamily="34" charset="0"/>
                <a:cs typeface="Calibri" panose="020F0502020204030204" pitchFamily="34" charset="0"/>
              </a:rPr>
              <a:t>		…</a:t>
            </a:r>
          </a:p>
          <a:p>
            <a:pPr marL="0" indent="0">
              <a:spcBef>
                <a:spcPts val="0"/>
              </a:spcBef>
            </a:pPr>
            <a:r>
              <a:rPr lang="en-US" sz="2226" dirty="0">
                <a:latin typeface="Calibri" panose="020F0502020204030204" pitchFamily="34" charset="0"/>
                <a:cs typeface="Calibri" panose="020F0502020204030204" pitchFamily="34" charset="0"/>
              </a:rPr>
              <a:t> And assigns each pair a probability:</a:t>
            </a:r>
          </a:p>
          <a:p>
            <a:pPr marL="0" indent="0">
              <a:spcBef>
                <a:spcPts val="0"/>
              </a:spcBef>
              <a:buNone/>
            </a:pPr>
            <a:r>
              <a:rPr lang="en-US" sz="2226" dirty="0">
                <a:latin typeface="Calibri" panose="020F0502020204030204" pitchFamily="34" charset="0"/>
                <a:cs typeface="Calibri" panose="020F0502020204030204" pitchFamily="34" charset="0"/>
              </a:rPr>
              <a:t>	</a:t>
            </a:r>
            <a:r>
              <a:rPr lang="en-US" sz="2385" i="1" dirty="0"/>
              <a:t>P</a:t>
            </a:r>
            <a:r>
              <a:rPr lang="en-US" sz="2385" dirty="0"/>
              <a:t>(+|</a:t>
            </a:r>
            <a:r>
              <a:rPr lang="en-US" sz="2385" i="1" dirty="0"/>
              <a:t>w</a:t>
            </a:r>
            <a:r>
              <a:rPr lang="en-US" sz="2385" dirty="0"/>
              <a:t>, </a:t>
            </a:r>
            <a:r>
              <a:rPr lang="en-US" sz="2385" i="1" dirty="0"/>
              <a:t>c</a:t>
            </a:r>
            <a:r>
              <a:rPr lang="en-US" sz="2385" dirty="0"/>
              <a:t>) </a:t>
            </a:r>
          </a:p>
          <a:p>
            <a:pPr marL="0" indent="0">
              <a:spcBef>
                <a:spcPts val="0"/>
              </a:spcBef>
              <a:buNone/>
            </a:pPr>
            <a:r>
              <a:rPr lang="en-US" sz="2385" i="1" dirty="0"/>
              <a:t>	P</a:t>
            </a:r>
            <a:r>
              <a:rPr lang="en-US" sz="2385" dirty="0"/>
              <a:t>(−|</a:t>
            </a:r>
            <a:r>
              <a:rPr lang="en-US" sz="2385" i="1" dirty="0"/>
              <a:t>w</a:t>
            </a:r>
            <a:r>
              <a:rPr lang="en-US" sz="2385" dirty="0"/>
              <a:t>, </a:t>
            </a:r>
            <a:r>
              <a:rPr lang="en-US" sz="2385" i="1" dirty="0"/>
              <a:t>c</a:t>
            </a:r>
            <a:r>
              <a:rPr lang="en-US" sz="2385" dirty="0"/>
              <a:t>) = 1 − </a:t>
            </a:r>
            <a:r>
              <a:rPr lang="en-US" sz="2385" i="1" dirty="0"/>
              <a:t>P</a:t>
            </a:r>
            <a:r>
              <a:rPr lang="en-US" sz="2385" dirty="0"/>
              <a:t>(+|</a:t>
            </a:r>
            <a:r>
              <a:rPr lang="en-US" sz="2385" i="1" dirty="0"/>
              <a:t>w</a:t>
            </a:r>
            <a:r>
              <a:rPr lang="en-US" sz="2385" dirty="0"/>
              <a:t>, </a:t>
            </a:r>
            <a:r>
              <a:rPr lang="en-US" sz="2385" i="1" dirty="0"/>
              <a:t>c</a:t>
            </a:r>
            <a:r>
              <a:rPr lang="en-US" sz="2385" dirty="0"/>
              <a:t>) </a:t>
            </a:r>
          </a:p>
          <a:p>
            <a:pPr marL="0" indent="0">
              <a:spcBef>
                <a:spcPts val="0"/>
              </a:spcBef>
            </a:pPr>
            <a:endParaRPr lang="en-US" sz="2385" dirty="0"/>
          </a:p>
          <a:p>
            <a:pPr marL="0" indent="0">
              <a:spcBef>
                <a:spcPts val="0"/>
              </a:spcBef>
            </a:pPr>
            <a:endParaRPr lang="en-US" sz="2226" dirty="0">
              <a:latin typeface="Calibri" panose="020F0502020204030204" pitchFamily="34" charset="0"/>
              <a:cs typeface="Calibri" panose="020F0502020204030204" pitchFamily="34" charset="0"/>
            </a:endParaRPr>
          </a:p>
          <a:p>
            <a:pPr marL="0" indent="0">
              <a:spcBef>
                <a:spcPts val="0"/>
              </a:spcBef>
            </a:pPr>
            <a:endParaRPr lang="en-US" sz="2226" dirty="0">
              <a:latin typeface="Calibri" panose="020F0502020204030204" pitchFamily="34" charset="0"/>
              <a:cs typeface="Calibri" panose="020F0502020204030204" pitchFamily="34" charset="0"/>
            </a:endParaRPr>
          </a:p>
          <a:p>
            <a:endParaRPr lang="en-US" sz="2544" dirty="0"/>
          </a:p>
        </p:txBody>
      </p:sp>
      <p:sp>
        <p:nvSpPr>
          <p:cNvPr id="6" name="Rounded Rectangle 5">
            <a:extLst>
              <a:ext uri="{FF2B5EF4-FFF2-40B4-BE49-F238E27FC236}">
                <a16:creationId xmlns:a16="http://schemas.microsoft.com/office/drawing/2014/main" id="{2DC57D5D-02C0-314D-BE90-FF44065BE762}"/>
              </a:ext>
            </a:extLst>
          </p:cNvPr>
          <p:cNvSpPr/>
          <p:nvPr/>
        </p:nvSpPr>
        <p:spPr bwMode="auto">
          <a:xfrm>
            <a:off x="3915194" y="3235083"/>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7" name="Rounded Rectangle 6">
            <a:extLst>
              <a:ext uri="{FF2B5EF4-FFF2-40B4-BE49-F238E27FC236}">
                <a16:creationId xmlns:a16="http://schemas.microsoft.com/office/drawing/2014/main" id="{C98D6C3B-275A-4E46-806B-FE9D39094B33}"/>
              </a:ext>
            </a:extLst>
          </p:cNvPr>
          <p:cNvSpPr/>
          <p:nvPr/>
        </p:nvSpPr>
        <p:spPr bwMode="auto">
          <a:xfrm>
            <a:off x="5897671" y="3235083"/>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Rectangle 3">
            <a:extLst>
              <a:ext uri="{FF2B5EF4-FFF2-40B4-BE49-F238E27FC236}">
                <a16:creationId xmlns:a16="http://schemas.microsoft.com/office/drawing/2014/main" id="{CC21FAC7-1D95-DAD7-51D3-85F90157B7E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13815EE-EC5F-F00D-1461-2C7807FA6D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3BBEC065-E7F2-8C88-6966-071A47114F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825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6605"/>
            <a:ext cx="10515600" cy="1325563"/>
          </a:xfrm>
        </p:spPr>
        <p:txBody>
          <a:bodyPr>
            <a:normAutofit/>
          </a:bodyPr>
          <a:lstStyle/>
          <a:p>
            <a:r>
              <a:rPr lang="en-US" dirty="0"/>
              <a:t>Similarity is computed from dot product</a:t>
            </a:r>
          </a:p>
        </p:txBody>
      </p:sp>
      <p:sp>
        <p:nvSpPr>
          <p:cNvPr id="3" name="Content Placeholder 2"/>
          <p:cNvSpPr>
            <a:spLocks noGrp="1"/>
          </p:cNvSpPr>
          <p:nvPr>
            <p:ph idx="1"/>
          </p:nvPr>
        </p:nvSpPr>
        <p:spPr>
          <a:xfrm>
            <a:off x="838200" y="2237105"/>
            <a:ext cx="10515600" cy="4351338"/>
          </a:xfrm>
        </p:spPr>
        <p:txBody>
          <a:bodyPr>
            <a:noAutofit/>
          </a:bodyPr>
          <a:lstStyle/>
          <a:p>
            <a:r>
              <a:rPr lang="en-US" sz="2862" dirty="0"/>
              <a:t>Remember: two vectors are similar if they have a high dot product</a:t>
            </a:r>
          </a:p>
          <a:p>
            <a:endParaRPr lang="en-US" sz="2862" dirty="0"/>
          </a:p>
          <a:p>
            <a:r>
              <a:rPr lang="en-US" sz="2862" dirty="0"/>
              <a:t>So:</a:t>
            </a:r>
          </a:p>
          <a:p>
            <a:pPr lvl="1"/>
            <a:r>
              <a:rPr lang="en-US" sz="2862" dirty="0"/>
              <a:t>Similarity(</a:t>
            </a:r>
            <a:r>
              <a:rPr lang="en-US" sz="2862" dirty="0" err="1"/>
              <a:t>w,c</a:t>
            </a:r>
            <a:r>
              <a:rPr lang="en-US" sz="2862" dirty="0"/>
              <a:t>)  ∝ w</a:t>
            </a:r>
            <a:r>
              <a:rPr lang="en-US" sz="2862" baseline="-25000" dirty="0"/>
              <a:t> </a:t>
            </a:r>
            <a:r>
              <a:rPr lang="en-US" sz="2862" dirty="0"/>
              <a:t>∙ c</a:t>
            </a:r>
            <a:endParaRPr lang="en-US" sz="2862" baseline="-25000" dirty="0"/>
          </a:p>
          <a:p>
            <a:endParaRPr lang="en-US" sz="2862" dirty="0"/>
          </a:p>
          <a:p>
            <a:r>
              <a:rPr lang="en-US" sz="2862" dirty="0"/>
              <a:t>We’ll need to normalize to get a probability </a:t>
            </a:r>
          </a:p>
          <a:p>
            <a:pPr lvl="1"/>
            <a:r>
              <a:rPr lang="en-US" sz="2499" dirty="0"/>
              <a:t>Use Sigmoid function</a:t>
            </a:r>
          </a:p>
        </p:txBody>
      </p:sp>
      <p:sp>
        <p:nvSpPr>
          <p:cNvPr id="4" name="Rectangle 3">
            <a:extLst>
              <a:ext uri="{FF2B5EF4-FFF2-40B4-BE49-F238E27FC236}">
                <a16:creationId xmlns:a16="http://schemas.microsoft.com/office/drawing/2014/main" id="{1822C1A1-667A-DFCF-B453-8DE77FAF56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BFF6333-C459-529D-A465-FFD7F1992C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E7E46FC-C8C7-985E-6CC0-26C7F40483B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98324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normAutofit/>
          </a:bodyPr>
          <a:lstStyle/>
          <a:p>
            <a:r>
              <a:rPr lang="en-US" dirty="0"/>
              <a:t>Turning dot products into probabilities</a:t>
            </a:r>
          </a:p>
        </p:txBody>
      </p:sp>
      <p:sp>
        <p:nvSpPr>
          <p:cNvPr id="3" name="Content Placeholder 2"/>
          <p:cNvSpPr>
            <a:spLocks noGrp="1"/>
          </p:cNvSpPr>
          <p:nvPr>
            <p:ph idx="1"/>
          </p:nvPr>
        </p:nvSpPr>
        <p:spPr>
          <a:xfrm>
            <a:off x="2219013" y="2463192"/>
            <a:ext cx="8178019" cy="3198514"/>
          </a:xfrm>
        </p:spPr>
        <p:txBody>
          <a:bodyPr/>
          <a:lstStyle/>
          <a:p>
            <a:r>
              <a:rPr lang="en-US" sz="3180" dirty="0">
                <a:latin typeface="Times New Roman" charset="0"/>
                <a:ea typeface="Times New Roman" charset="0"/>
                <a:cs typeface="Times New Roman" charset="0"/>
              </a:rPr>
              <a:t>Sim(</a:t>
            </a:r>
            <a:r>
              <a:rPr lang="en-US" sz="3180" dirty="0" err="1">
                <a:latin typeface="Times New Roman" charset="0"/>
                <a:ea typeface="Times New Roman" charset="0"/>
                <a:cs typeface="Times New Roman" charset="0"/>
              </a:rPr>
              <a:t>w,c</a:t>
            </a:r>
            <a:r>
              <a:rPr lang="en-US" sz="3180" dirty="0">
                <a:latin typeface="Times New Roman" charset="0"/>
                <a:ea typeface="Times New Roman" charset="0"/>
                <a:cs typeface="Times New Roman" charset="0"/>
              </a:rPr>
              <a:t>) </a:t>
            </a:r>
            <a:r>
              <a:rPr lang="en-US" sz="3180" dirty="0"/>
              <a:t>≈ </a:t>
            </a:r>
            <a:r>
              <a:rPr lang="en-US" sz="3180" dirty="0">
                <a:latin typeface="Times New Roman" panose="02020603050405020304" pitchFamily="18" charset="0"/>
                <a:cs typeface="Times New Roman" panose="02020603050405020304" pitchFamily="18" charset="0"/>
              </a:rPr>
              <a:t>w</a:t>
            </a:r>
            <a:r>
              <a:rPr lang="en-US" sz="3180" i="1" dirty="0">
                <a:latin typeface="Times New Roman" panose="02020603050405020304" pitchFamily="18" charset="0"/>
                <a:ea typeface="Times New Roman" charset="0"/>
                <a:cs typeface="Times New Roman" panose="02020603050405020304" pitchFamily="18" charset="0"/>
              </a:rPr>
              <a:t> ∙ c</a:t>
            </a:r>
          </a:p>
          <a:p>
            <a:r>
              <a:rPr lang="en-US" sz="3180" dirty="0">
                <a:latin typeface="Calibri" charset="0"/>
                <a:ea typeface="Calibri" charset="0"/>
                <a:cs typeface="Calibri" charset="0"/>
              </a:rPr>
              <a:t>To turn this into a probability </a:t>
            </a:r>
          </a:p>
          <a:p>
            <a:r>
              <a:rPr lang="en-US" sz="3180" dirty="0">
                <a:latin typeface="Calibri" charset="0"/>
                <a:ea typeface="Calibri" charset="0"/>
                <a:cs typeface="Calibri" charset="0"/>
              </a:rPr>
              <a:t>We'll use the sigmoid from logistic regression:</a:t>
            </a:r>
          </a:p>
          <a:p>
            <a:endParaRPr lang="en-US" dirty="0"/>
          </a:p>
        </p:txBody>
      </p:sp>
      <p:pic>
        <p:nvPicPr>
          <p:cNvPr id="5" name="Picture 4">
            <a:extLst>
              <a:ext uri="{FF2B5EF4-FFF2-40B4-BE49-F238E27FC236}">
                <a16:creationId xmlns:a16="http://schemas.microsoft.com/office/drawing/2014/main" id="{AF7EBE09-610D-7244-A376-CBEF72D96B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6337" y="4250772"/>
            <a:ext cx="5823053" cy="817271"/>
          </a:xfrm>
          <a:prstGeom prst="rect">
            <a:avLst/>
          </a:prstGeom>
        </p:spPr>
      </p:pic>
      <p:pic>
        <p:nvPicPr>
          <p:cNvPr id="6" name="Picture 5">
            <a:extLst>
              <a:ext uri="{FF2B5EF4-FFF2-40B4-BE49-F238E27FC236}">
                <a16:creationId xmlns:a16="http://schemas.microsoft.com/office/drawing/2014/main" id="{20607A7E-9962-E34D-9536-E5E3A72BEB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6792" y="5249776"/>
            <a:ext cx="5863355" cy="1457166"/>
          </a:xfrm>
          <a:prstGeom prst="rect">
            <a:avLst/>
          </a:prstGeom>
        </p:spPr>
      </p:pic>
      <p:sp>
        <p:nvSpPr>
          <p:cNvPr id="4" name="Rectangle 3">
            <a:extLst>
              <a:ext uri="{FF2B5EF4-FFF2-40B4-BE49-F238E27FC236}">
                <a16:creationId xmlns:a16="http://schemas.microsoft.com/office/drawing/2014/main" id="{2549DEB2-01DD-70FD-DD84-550C47AA38D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FEE51F5-4303-387E-9EAB-9D023096A8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E9E84A7-F709-7CC0-671F-F9E570C1FA1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1729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766" y="828374"/>
            <a:ext cx="9740649" cy="721208"/>
          </a:xfrm>
        </p:spPr>
        <p:txBody>
          <a:bodyPr>
            <a:normAutofit/>
          </a:bodyPr>
          <a:lstStyle/>
          <a:p>
            <a:r>
              <a:rPr lang="en-US" sz="3990" dirty="0"/>
              <a:t>How Skip-Gram Classifier computes </a:t>
            </a:r>
            <a:r>
              <a:rPr lang="en-US" sz="3990" i="1" dirty="0"/>
              <a:t>P</a:t>
            </a:r>
            <a:r>
              <a:rPr lang="en-US" sz="3990" dirty="0"/>
              <a:t>(+|</a:t>
            </a:r>
            <a:r>
              <a:rPr lang="en-US" sz="3990" i="1" dirty="0"/>
              <a:t>w</a:t>
            </a:r>
            <a:r>
              <a:rPr lang="en-US" sz="3990" dirty="0"/>
              <a:t>, </a:t>
            </a:r>
            <a:r>
              <a:rPr lang="en-US" sz="3990" i="1" dirty="0"/>
              <a:t>c</a:t>
            </a:r>
            <a:r>
              <a:rPr lang="en-US" sz="3990" dirty="0"/>
              <a:t>) </a:t>
            </a:r>
          </a:p>
        </p:txBody>
      </p:sp>
      <p:sp>
        <p:nvSpPr>
          <p:cNvPr id="3" name="Content Placeholder 2"/>
          <p:cNvSpPr>
            <a:spLocks noGrp="1"/>
          </p:cNvSpPr>
          <p:nvPr>
            <p:ph idx="1"/>
          </p:nvPr>
        </p:nvSpPr>
        <p:spPr>
          <a:xfrm>
            <a:off x="1949530" y="3090504"/>
            <a:ext cx="8723221" cy="3331785"/>
          </a:xfrm>
        </p:spPr>
        <p:txBody>
          <a:bodyPr>
            <a:normAutofit/>
          </a:bodyPr>
          <a:lstStyle/>
          <a:p>
            <a:pPr marL="0" indent="0">
              <a:spcBef>
                <a:spcPts val="0"/>
              </a:spcBef>
            </a:pPr>
            <a:r>
              <a:rPr lang="en-US" sz="2226" dirty="0">
                <a:latin typeface="Calibri" panose="020F0502020204030204" pitchFamily="34" charset="0"/>
                <a:cs typeface="Calibri" panose="020F0502020204030204" pitchFamily="34" charset="0"/>
              </a:rPr>
              <a:t> This is for one context word, but we have lots of context words.</a:t>
            </a:r>
          </a:p>
          <a:p>
            <a:pPr marL="0" indent="0">
              <a:spcBef>
                <a:spcPts val="0"/>
              </a:spcBef>
            </a:pPr>
            <a:r>
              <a:rPr lang="en-US" sz="2226" dirty="0">
                <a:latin typeface="Calibri" panose="020F0502020204030204" pitchFamily="34" charset="0"/>
                <a:cs typeface="Calibri" panose="020F0502020204030204" pitchFamily="34" charset="0"/>
              </a:rPr>
              <a:t> We'll assume independence and just multiply them:</a:t>
            </a:r>
          </a:p>
          <a:p>
            <a:pPr marL="0" indent="0">
              <a:spcBef>
                <a:spcPts val="0"/>
              </a:spcBef>
            </a:pPr>
            <a:endParaRPr lang="en-US" sz="2226" dirty="0"/>
          </a:p>
          <a:p>
            <a:pPr marL="0" indent="0">
              <a:spcBef>
                <a:spcPts val="0"/>
              </a:spcBef>
            </a:pPr>
            <a:endParaRPr lang="en-US" sz="2226" dirty="0">
              <a:latin typeface="Calibri" panose="020F0502020204030204" pitchFamily="34" charset="0"/>
              <a:cs typeface="Calibri" panose="020F0502020204030204" pitchFamily="34" charset="0"/>
            </a:endParaRPr>
          </a:p>
          <a:p>
            <a:endParaRPr lang="en-US" sz="2544" dirty="0"/>
          </a:p>
        </p:txBody>
      </p:sp>
      <p:pic>
        <p:nvPicPr>
          <p:cNvPr id="9" name="Picture 8">
            <a:extLst>
              <a:ext uri="{FF2B5EF4-FFF2-40B4-BE49-F238E27FC236}">
                <a16:creationId xmlns:a16="http://schemas.microsoft.com/office/drawing/2014/main" id="{7AA63A49-99F1-994C-B490-F1ED7C6C9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0117" y="2028870"/>
            <a:ext cx="5570217" cy="781785"/>
          </a:xfrm>
          <a:prstGeom prst="rect">
            <a:avLst/>
          </a:prstGeom>
        </p:spPr>
      </p:pic>
      <p:pic>
        <p:nvPicPr>
          <p:cNvPr id="6" name="Picture 5">
            <a:extLst>
              <a:ext uri="{FF2B5EF4-FFF2-40B4-BE49-F238E27FC236}">
                <a16:creationId xmlns:a16="http://schemas.microsoft.com/office/drawing/2014/main" id="{E549A47C-4B5E-564D-AF5D-CF5F27C421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05577" y="4022214"/>
            <a:ext cx="4428916" cy="2018622"/>
          </a:xfrm>
          <a:prstGeom prst="rect">
            <a:avLst/>
          </a:prstGeom>
        </p:spPr>
      </p:pic>
      <p:sp>
        <p:nvSpPr>
          <p:cNvPr id="4" name="Rectangle 3">
            <a:extLst>
              <a:ext uri="{FF2B5EF4-FFF2-40B4-BE49-F238E27FC236}">
                <a16:creationId xmlns:a16="http://schemas.microsoft.com/office/drawing/2014/main" id="{7FC79B6C-AEC3-7511-A9D2-3806270B6D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8CBBC86-36C4-65F0-9DC5-10D6798798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0C09A2D-BB31-DADB-0144-1036205BB96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813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F3F83-5178-9748-9912-E4A277048490}"/>
              </a:ext>
            </a:extLst>
          </p:cNvPr>
          <p:cNvSpPr>
            <a:spLocks noGrp="1"/>
          </p:cNvSpPr>
          <p:nvPr>
            <p:ph type="title"/>
          </p:nvPr>
        </p:nvSpPr>
        <p:spPr>
          <a:xfrm>
            <a:off x="838200" y="654685"/>
            <a:ext cx="10515600" cy="1325563"/>
          </a:xfrm>
        </p:spPr>
        <p:txBody>
          <a:bodyPr/>
          <a:lstStyle/>
          <a:p>
            <a:r>
              <a:rPr lang="en-US" dirty="0"/>
              <a:t>Skip-gram classifier: summary</a:t>
            </a:r>
          </a:p>
        </p:txBody>
      </p:sp>
      <p:sp>
        <p:nvSpPr>
          <p:cNvPr id="3" name="Content Placeholder 2">
            <a:extLst>
              <a:ext uri="{FF2B5EF4-FFF2-40B4-BE49-F238E27FC236}">
                <a16:creationId xmlns:a16="http://schemas.microsoft.com/office/drawing/2014/main" id="{7750CA1F-2951-E24E-B20D-2F60E5E558B0}"/>
              </a:ext>
            </a:extLst>
          </p:cNvPr>
          <p:cNvSpPr>
            <a:spLocks noGrp="1"/>
          </p:cNvSpPr>
          <p:nvPr>
            <p:ph idx="1"/>
          </p:nvPr>
        </p:nvSpPr>
        <p:spPr>
          <a:xfrm>
            <a:off x="1904431" y="1707199"/>
            <a:ext cx="8820144" cy="4925579"/>
          </a:xfrm>
        </p:spPr>
        <p:txBody>
          <a:bodyPr>
            <a:normAutofit/>
          </a:bodyPr>
          <a:lstStyle/>
          <a:p>
            <a:r>
              <a:rPr lang="en-US" dirty="0"/>
              <a:t>A probabilistic classifier, given </a:t>
            </a:r>
          </a:p>
          <a:p>
            <a:pPr marL="875009" lvl="1" indent="-454338"/>
            <a:r>
              <a:rPr lang="en-US" sz="2862" dirty="0"/>
              <a:t>a test target word </a:t>
            </a:r>
            <a:r>
              <a:rPr lang="en-US" sz="2862" i="1" dirty="0"/>
              <a:t>w </a:t>
            </a:r>
          </a:p>
          <a:p>
            <a:pPr marL="875009" lvl="1" indent="-454338"/>
            <a:r>
              <a:rPr lang="en-US" sz="2862" dirty="0"/>
              <a:t>its context window of </a:t>
            </a:r>
            <a:r>
              <a:rPr lang="en-US" sz="2862" i="1" dirty="0"/>
              <a:t>L </a:t>
            </a:r>
            <a:r>
              <a:rPr lang="en-US" sz="2862" dirty="0"/>
              <a:t>words </a:t>
            </a:r>
            <a:r>
              <a:rPr lang="en-US" sz="2862" i="1" dirty="0"/>
              <a:t>c</a:t>
            </a:r>
            <a:r>
              <a:rPr lang="en-US" sz="2862" baseline="-25000" dirty="0"/>
              <a:t>1:</a:t>
            </a:r>
            <a:r>
              <a:rPr lang="en-US" sz="2862" i="1" baseline="-25000" dirty="0"/>
              <a:t>L</a:t>
            </a:r>
            <a:endParaRPr lang="en-US" sz="2862" dirty="0"/>
          </a:p>
          <a:p>
            <a:r>
              <a:rPr lang="en-US" dirty="0"/>
              <a:t>Estimates probability that </a:t>
            </a:r>
            <a:r>
              <a:rPr lang="en-US" i="1" dirty="0"/>
              <a:t>w</a:t>
            </a:r>
            <a:r>
              <a:rPr lang="en-US" dirty="0"/>
              <a:t> occurs in this window based on similarity of </a:t>
            </a:r>
            <a:r>
              <a:rPr lang="en-US" i="1" dirty="0"/>
              <a:t>w</a:t>
            </a:r>
            <a:r>
              <a:rPr lang="en-US" dirty="0"/>
              <a:t> (embeddings) to </a:t>
            </a:r>
            <a:r>
              <a:rPr lang="en-US" sz="3180" i="1" dirty="0"/>
              <a:t>c</a:t>
            </a:r>
            <a:r>
              <a:rPr lang="en-US" sz="3180" baseline="-25000" dirty="0"/>
              <a:t>1:</a:t>
            </a:r>
            <a:r>
              <a:rPr lang="en-US" sz="3180" i="1" baseline="-25000" dirty="0"/>
              <a:t>L</a:t>
            </a:r>
            <a:r>
              <a:rPr lang="en-US" sz="3180" dirty="0"/>
              <a:t> </a:t>
            </a:r>
            <a:r>
              <a:rPr lang="en-US" dirty="0"/>
              <a:t>(embeddings).</a:t>
            </a:r>
          </a:p>
          <a:p>
            <a:endParaRPr lang="en-US" dirty="0"/>
          </a:p>
          <a:p>
            <a:r>
              <a:rPr lang="en-US" dirty="0"/>
              <a:t>To compute this, we just need embeddings for all the words.</a:t>
            </a:r>
          </a:p>
        </p:txBody>
      </p:sp>
      <p:sp>
        <p:nvSpPr>
          <p:cNvPr id="4" name="Rectangle 3">
            <a:extLst>
              <a:ext uri="{FF2B5EF4-FFF2-40B4-BE49-F238E27FC236}">
                <a16:creationId xmlns:a16="http://schemas.microsoft.com/office/drawing/2014/main" id="{EA928146-974C-0A2D-3297-5C938D6F066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784CBC7-7AE8-3937-F82B-58CE71C151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3ACD1-6E65-8142-D948-300F2160EA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999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2F2A8-0384-4B49-9319-CD30ECB335C1}"/>
              </a:ext>
            </a:extLst>
          </p:cNvPr>
          <p:cNvSpPr>
            <a:spLocks noGrp="1"/>
          </p:cNvSpPr>
          <p:nvPr>
            <p:ph type="title"/>
          </p:nvPr>
        </p:nvSpPr>
        <p:spPr>
          <a:xfrm>
            <a:off x="1673812" y="1073716"/>
            <a:ext cx="9086688" cy="721208"/>
          </a:xfrm>
        </p:spPr>
        <p:txBody>
          <a:bodyPr>
            <a:normAutofit fontScale="90000"/>
          </a:bodyPr>
          <a:lstStyle/>
          <a:p>
            <a:r>
              <a:rPr lang="en-US" dirty="0"/>
              <a:t>These embeddings we'll need: a set for w, a set for c</a:t>
            </a:r>
          </a:p>
        </p:txBody>
      </p:sp>
      <p:pic>
        <p:nvPicPr>
          <p:cNvPr id="5" name="Content Placeholder 4">
            <a:extLst>
              <a:ext uri="{FF2B5EF4-FFF2-40B4-BE49-F238E27FC236}">
                <a16:creationId xmlns:a16="http://schemas.microsoft.com/office/drawing/2014/main" id="{7382CE1D-DA01-A84B-9AA2-2A131B5FD4A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71000" y="2157033"/>
            <a:ext cx="5850001" cy="4058722"/>
          </a:xfrm>
        </p:spPr>
      </p:pic>
      <p:sp>
        <p:nvSpPr>
          <p:cNvPr id="3" name="Rectangle 2">
            <a:extLst>
              <a:ext uri="{FF2B5EF4-FFF2-40B4-BE49-F238E27FC236}">
                <a16:creationId xmlns:a16="http://schemas.microsoft.com/office/drawing/2014/main" id="{4B1D2110-0F9D-E818-9E43-D566B18CFE4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C4CC816-CB1B-62E2-9A73-A93F9B820E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B5C654A-A326-2F3E-2081-AD3158F1C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6007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normAutofit/>
          </a:bodyPr>
          <a:lstStyle/>
          <a:p>
            <a:r>
              <a:rPr lang="en-US" sz="3180" dirty="0">
                <a:solidFill>
                  <a:schemeClr val="bg1"/>
                </a:solidFill>
                <a:ea typeface="Franklin Gothic Book" charset="0"/>
                <a:cs typeface="Franklin Gothic Book" charset="0"/>
              </a:rPr>
              <a:t>Vector Semantics &amp; Embeddings</a:t>
            </a:r>
            <a:endParaRPr lang="en-US" sz="3180" dirty="0">
              <a:solidFill>
                <a:schemeClr val="bg1"/>
              </a:solidFill>
            </a:endParaRPr>
          </a:p>
        </p:txBody>
      </p:sp>
      <p:sp>
        <p:nvSpPr>
          <p:cNvPr id="3" name="Subtitle 2"/>
          <p:cNvSpPr>
            <a:spLocks noGrp="1"/>
          </p:cNvSpPr>
          <p:nvPr>
            <p:ph idx="1"/>
          </p:nvPr>
        </p:nvSpPr>
        <p:spPr>
          <a:xfrm>
            <a:off x="1875573" y="2843506"/>
            <a:ext cx="8440854" cy="784152"/>
          </a:xfrm>
        </p:spPr>
        <p:txBody>
          <a:bodyPr>
            <a:normAutofit/>
          </a:bodyPr>
          <a:lstStyle/>
          <a:p>
            <a:pPr marL="0" indent="0" algn="ctr">
              <a:buNone/>
            </a:pPr>
            <a:r>
              <a:rPr lang="en-US" sz="3627" dirty="0">
                <a:solidFill>
                  <a:schemeClr val="tx2"/>
                </a:solidFill>
              </a:rPr>
              <a:t>Word2vec: Learning the embeddings</a:t>
            </a:r>
          </a:p>
        </p:txBody>
      </p:sp>
      <p:sp>
        <p:nvSpPr>
          <p:cNvPr id="4" name="Rectangle 3">
            <a:extLst>
              <a:ext uri="{FF2B5EF4-FFF2-40B4-BE49-F238E27FC236}">
                <a16:creationId xmlns:a16="http://schemas.microsoft.com/office/drawing/2014/main" id="{6259CC51-D5C2-8922-E3EF-C8B86A5D3B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DB172415-D9BF-2938-FAD8-CF021E12D6D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CB16EA7-268C-27BE-F074-9C895A02732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240452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562970"/>
            <a:ext cx="8723221" cy="1143000"/>
          </a:xfrm>
        </p:spPr>
        <p:txBody>
          <a:bodyPr/>
          <a:lstStyle/>
          <a:p>
            <a:r>
              <a:rPr lang="en-US" b="0" dirty="0"/>
              <a:t>Skip-Gram Training data</a:t>
            </a:r>
          </a:p>
        </p:txBody>
      </p:sp>
      <p:sp>
        <p:nvSpPr>
          <p:cNvPr id="8" name="Rounded Rectangle 7"/>
          <p:cNvSpPr/>
          <p:nvPr/>
        </p:nvSpPr>
        <p:spPr bwMode="auto">
          <a:xfrm>
            <a:off x="3975772" y="293931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5" name="Content Placeholder 4">
            <a:extLst>
              <a:ext uri="{FF2B5EF4-FFF2-40B4-BE49-F238E27FC236}">
                <a16:creationId xmlns:a16="http://schemas.microsoft.com/office/drawing/2014/main" id="{72D190DF-332E-2915-61CE-2F36A756BADA}"/>
              </a:ext>
            </a:extLst>
          </p:cNvPr>
          <p:cNvSpPr>
            <a:spLocks noGrp="1"/>
          </p:cNvSpPr>
          <p:nvPr>
            <p:ph idx="1"/>
          </p:nvPr>
        </p:nvSpPr>
        <p:spPr>
          <a:xfrm>
            <a:off x="1571073" y="1769297"/>
            <a:ext cx="9172791" cy="5121372"/>
          </a:xfrm>
        </p:spPr>
        <p:txBody>
          <a:bodyPr>
            <a:normAutofit fontScale="92500" lnSpcReduction="10000"/>
          </a:bodyPr>
          <a:lstStyle/>
          <a:p>
            <a:pPr defTabSz="829178">
              <a:spcBef>
                <a:spcPts val="0"/>
              </a:spcBef>
              <a:defRPr/>
            </a:pPr>
            <a:r>
              <a:rPr lang="en-US" sz="3264" dirty="0"/>
              <a:t>Skip-gram learns embeddings by starting with random embedding vectors.</a:t>
            </a:r>
          </a:p>
          <a:p>
            <a:pPr marL="0" indent="0" defTabSz="829178">
              <a:spcBef>
                <a:spcPts val="0"/>
              </a:spcBef>
              <a:buNone/>
              <a:defRPr/>
            </a:pPr>
            <a:endParaRPr lang="en-US" sz="3264" dirty="0"/>
          </a:p>
          <a:p>
            <a:pPr defTabSz="829178">
              <a:spcBef>
                <a:spcPts val="0"/>
              </a:spcBef>
              <a:defRPr/>
            </a:pPr>
            <a:r>
              <a:rPr lang="en-US" sz="3264" dirty="0"/>
              <a:t>Then iteratively shifting the embedding of each word </a:t>
            </a:r>
            <a:r>
              <a:rPr lang="en-US" sz="3264" i="1" dirty="0"/>
              <a:t>w </a:t>
            </a:r>
            <a:r>
              <a:rPr lang="en-US" sz="3264" dirty="0"/>
              <a:t>to be more like the embeddings of words that occur nearby in texts, and less like the embeddings of words that don’t occur nearby. </a:t>
            </a:r>
          </a:p>
          <a:p>
            <a:pPr defTabSz="829178">
              <a:spcBef>
                <a:spcPts val="0"/>
              </a:spcBef>
              <a:defRPr/>
            </a:pPr>
            <a:endParaRPr lang="en-US" sz="3264" dirty="0"/>
          </a:p>
          <a:p>
            <a:pPr defTabSz="829178">
              <a:spcBef>
                <a:spcPts val="0"/>
              </a:spcBef>
              <a:defRPr/>
            </a:pPr>
            <a:r>
              <a:rPr lang="en-US" sz="3264" dirty="0"/>
              <a:t>Let’s start by considering a single piece of training data</a:t>
            </a:r>
          </a:p>
          <a:p>
            <a:pPr marL="0" indent="0" defTabSz="829178">
              <a:lnSpc>
                <a:spcPct val="100000"/>
              </a:lnSpc>
              <a:spcBef>
                <a:spcPts val="0"/>
              </a:spcBef>
              <a:buNone/>
              <a:defRPr/>
            </a:pPr>
            <a:endParaRPr lang="en-US" sz="3264" dirty="0"/>
          </a:p>
          <a:p>
            <a:pPr marL="0" indent="0" defTabSz="829178">
              <a:lnSpc>
                <a:spcPct val="100000"/>
              </a:lnSpc>
              <a:spcBef>
                <a:spcPts val="0"/>
              </a:spcBef>
              <a:buNone/>
              <a:defRPr/>
            </a:pPr>
            <a:r>
              <a:rPr lang="en-US" sz="3264" dirty="0"/>
              <a:t>This example has a target word </a:t>
            </a:r>
            <a:r>
              <a:rPr lang="en-US" sz="3264" i="1" dirty="0"/>
              <a:t>w </a:t>
            </a:r>
            <a:r>
              <a:rPr lang="en-US" sz="3264" dirty="0"/>
              <a:t>(apricot), and 4 context words in the </a:t>
            </a:r>
            <a:r>
              <a:rPr lang="en-US" sz="3264" i="1" dirty="0"/>
              <a:t>L </a:t>
            </a:r>
            <a:r>
              <a:rPr lang="en-US" sz="3264" dirty="0"/>
              <a:t>= ±2 window, resulting in 4 positive training instances: </a:t>
            </a:r>
            <a:endParaRPr lang="en-US" dirty="0"/>
          </a:p>
          <a:p>
            <a:pPr marL="0" indent="0" defTabSz="829178">
              <a:lnSpc>
                <a:spcPct val="100000"/>
              </a:lnSpc>
              <a:spcBef>
                <a:spcPts val="0"/>
              </a:spcBef>
              <a:buNone/>
              <a:defRPr/>
            </a:pPr>
            <a:endParaRPr lang="en-US" dirty="0"/>
          </a:p>
          <a:p>
            <a:endParaRPr lang="en-US" dirty="0"/>
          </a:p>
        </p:txBody>
      </p:sp>
      <p:sp>
        <p:nvSpPr>
          <p:cNvPr id="3" name="Rectangle 2">
            <a:extLst>
              <a:ext uri="{FF2B5EF4-FFF2-40B4-BE49-F238E27FC236}">
                <a16:creationId xmlns:a16="http://schemas.microsoft.com/office/drawing/2014/main" id="{9BAE0F3A-802F-8F1A-B140-DD9D98CC858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7D1542C-41A8-1D4C-C073-4013B62E6D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2CBBFDE-DBC1-0865-47CB-B8C43FA0217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6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90" y="684890"/>
            <a:ext cx="8723221" cy="1143000"/>
          </a:xfrm>
        </p:spPr>
        <p:txBody>
          <a:bodyPr/>
          <a:lstStyle/>
          <a:p>
            <a:r>
              <a:rPr lang="en-US" b="0" dirty="0"/>
              <a:t>Skip-Gram Training data</a:t>
            </a:r>
          </a:p>
        </p:txBody>
      </p:sp>
      <p:sp>
        <p:nvSpPr>
          <p:cNvPr id="3" name="Content Placeholder 2"/>
          <p:cNvSpPr>
            <a:spLocks noGrp="1"/>
          </p:cNvSpPr>
          <p:nvPr>
            <p:ph idx="1"/>
          </p:nvPr>
        </p:nvSpPr>
        <p:spPr>
          <a:xfrm>
            <a:off x="2572697" y="2454301"/>
            <a:ext cx="7498040" cy="1682720"/>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471154"/>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306123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305008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306634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pic>
        <p:nvPicPr>
          <p:cNvPr id="14" name="Picture 13">
            <a:extLst>
              <a:ext uri="{FF2B5EF4-FFF2-40B4-BE49-F238E27FC236}">
                <a16:creationId xmlns:a16="http://schemas.microsoft.com/office/drawing/2014/main" id="{22398593-8B96-4040-B3CE-02A54825CE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507219"/>
            <a:ext cx="2433075" cy="2018347"/>
          </a:xfrm>
          <a:prstGeom prst="rect">
            <a:avLst/>
          </a:prstGeom>
        </p:spPr>
      </p:pic>
      <p:sp>
        <p:nvSpPr>
          <p:cNvPr id="4" name="Rectangle 3">
            <a:extLst>
              <a:ext uri="{FF2B5EF4-FFF2-40B4-BE49-F238E27FC236}">
                <a16:creationId xmlns:a16="http://schemas.microsoft.com/office/drawing/2014/main" id="{58346911-4182-196F-2D10-0FDE44718BF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5B29DAB-9225-C587-2BDE-4A64E79649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D9DC866-DDB0-6873-406C-CC079295188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17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5645"/>
            <a:ext cx="10515600" cy="1325563"/>
          </a:xfrm>
        </p:spPr>
        <p:txBody>
          <a:bodyPr/>
          <a:lstStyle/>
          <a:p>
            <a:r>
              <a:rPr lang="en-US" b="0" dirty="0"/>
              <a:t>Skip-Gram Training data</a:t>
            </a:r>
          </a:p>
        </p:txBody>
      </p:sp>
      <p:sp>
        <p:nvSpPr>
          <p:cNvPr id="3" name="Content Placeholder 2"/>
          <p:cNvSpPr>
            <a:spLocks noGrp="1"/>
          </p:cNvSpPr>
          <p:nvPr>
            <p:ph idx="1"/>
          </p:nvPr>
        </p:nvSpPr>
        <p:spPr>
          <a:xfrm>
            <a:off x="2599306" y="2334027"/>
            <a:ext cx="7284285" cy="2018347"/>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318140"/>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293931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292816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294442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4" name="TextBox 3">
            <a:extLst>
              <a:ext uri="{FF2B5EF4-FFF2-40B4-BE49-F238E27FC236}">
                <a16:creationId xmlns:a16="http://schemas.microsoft.com/office/drawing/2014/main" id="{C3E0C8E6-A824-4A42-8238-D3405C8F8741}"/>
              </a:ext>
            </a:extLst>
          </p:cNvPr>
          <p:cNvSpPr txBox="1"/>
          <p:nvPr/>
        </p:nvSpPr>
        <p:spPr>
          <a:xfrm>
            <a:off x="5920285" y="4472025"/>
            <a:ext cx="3326390" cy="1658403"/>
          </a:xfrm>
          <a:prstGeom prst="rect">
            <a:avLst/>
          </a:prstGeom>
          <a:noFill/>
        </p:spPr>
        <p:txBody>
          <a:bodyPr wrap="square" rtlCol="0">
            <a:spAutoFit/>
          </a:bodyPr>
          <a:lstStyle/>
          <a:p>
            <a:r>
              <a:rPr lang="en-US" sz="2544" dirty="0"/>
              <a:t>For each positive example we'll grab </a:t>
            </a:r>
            <a:r>
              <a:rPr lang="en-US" sz="2544" b="1" i="1" dirty="0"/>
              <a:t>k</a:t>
            </a:r>
            <a:r>
              <a:rPr lang="en-US" sz="2544" dirty="0"/>
              <a:t> negative examples, sampling by frequency</a:t>
            </a:r>
          </a:p>
        </p:txBody>
      </p:sp>
      <p:pic>
        <p:nvPicPr>
          <p:cNvPr id="14" name="Picture 13">
            <a:extLst>
              <a:ext uri="{FF2B5EF4-FFF2-40B4-BE49-F238E27FC236}">
                <a16:creationId xmlns:a16="http://schemas.microsoft.com/office/drawing/2014/main" id="{89DAEEC3-C1A3-D945-8852-C6A091A159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385299"/>
            <a:ext cx="2433075" cy="2018347"/>
          </a:xfrm>
          <a:prstGeom prst="rect">
            <a:avLst/>
          </a:prstGeom>
        </p:spPr>
      </p:pic>
      <p:cxnSp>
        <p:nvCxnSpPr>
          <p:cNvPr id="9" name="Straight Arrow Connector 8">
            <a:extLst>
              <a:ext uri="{FF2B5EF4-FFF2-40B4-BE49-F238E27FC236}">
                <a16:creationId xmlns:a16="http://schemas.microsoft.com/office/drawing/2014/main" id="{BE3A40DF-9894-3F49-D282-90F8DF46EB29}"/>
              </a:ext>
            </a:extLst>
          </p:cNvPr>
          <p:cNvCxnSpPr/>
          <p:nvPr/>
        </p:nvCxnSpPr>
        <p:spPr>
          <a:xfrm flipV="1">
            <a:off x="8722740" y="4682979"/>
            <a:ext cx="404225" cy="27984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81EC0856-6FAC-C64E-E6D6-0FB6A9261C00}"/>
              </a:ext>
            </a:extLst>
          </p:cNvPr>
          <p:cNvSpPr txBox="1"/>
          <p:nvPr/>
        </p:nvSpPr>
        <p:spPr>
          <a:xfrm>
            <a:off x="8924853" y="4364570"/>
            <a:ext cx="1212674" cy="343492"/>
          </a:xfrm>
          <a:prstGeom prst="rect">
            <a:avLst/>
          </a:prstGeom>
          <a:noFill/>
        </p:spPr>
        <p:txBody>
          <a:bodyPr wrap="square" rtlCol="0">
            <a:spAutoFit/>
          </a:bodyPr>
          <a:lstStyle/>
          <a:p>
            <a:r>
              <a:rPr lang="en-US" sz="1632" i="1" dirty="0"/>
              <a:t>Parameter</a:t>
            </a:r>
          </a:p>
        </p:txBody>
      </p:sp>
      <p:sp>
        <p:nvSpPr>
          <p:cNvPr id="5" name="Rectangle 4">
            <a:extLst>
              <a:ext uri="{FF2B5EF4-FFF2-40B4-BE49-F238E27FC236}">
                <a16:creationId xmlns:a16="http://schemas.microsoft.com/office/drawing/2014/main" id="{9639CE4A-27F0-71AC-EE81-7A6B73426C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D01540E-6963-70C6-0E18-A8653A92E6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3550B576-904A-1CC5-C21C-66D8B536B8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25852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2765"/>
            <a:ext cx="10515600" cy="1325563"/>
          </a:xfrm>
        </p:spPr>
        <p:txBody>
          <a:bodyPr/>
          <a:lstStyle/>
          <a:p>
            <a:r>
              <a:rPr lang="en-US" b="0" dirty="0"/>
              <a:t>Skip-Gram Training data</a:t>
            </a:r>
          </a:p>
        </p:txBody>
      </p:sp>
      <p:sp>
        <p:nvSpPr>
          <p:cNvPr id="3" name="Content Placeholder 2"/>
          <p:cNvSpPr>
            <a:spLocks noGrp="1"/>
          </p:cNvSpPr>
          <p:nvPr>
            <p:ph idx="1"/>
          </p:nvPr>
        </p:nvSpPr>
        <p:spPr>
          <a:xfrm>
            <a:off x="2555165" y="2201731"/>
            <a:ext cx="7081671" cy="1682720"/>
          </a:xfrm>
          <a:solidFill>
            <a:srgbClr val="FFFFFF"/>
          </a:solidFill>
        </p:spPr>
        <p:txBody>
          <a:bodyPr>
            <a:noAutofit/>
          </a:bodyPr>
          <a:lstStyle/>
          <a:p>
            <a:pPr marL="0" indent="0"/>
            <a:endParaRPr lang="en-US" sz="2544" dirty="0"/>
          </a:p>
          <a:p>
            <a:pPr marL="159927" lvl="1" indent="0">
              <a:buNone/>
            </a:pPr>
            <a:r>
              <a:rPr lang="en-US" sz="2544" dirty="0"/>
              <a:t>…lemon, a [tablespoon of  apricot  jam,   a]  pinch…</a:t>
            </a:r>
          </a:p>
          <a:p>
            <a:pPr marL="0" indent="0">
              <a:spcBef>
                <a:spcPts val="0"/>
              </a:spcBef>
              <a:buNone/>
            </a:pPr>
            <a:r>
              <a:rPr lang="en-US" sz="2226" dirty="0">
                <a:latin typeface="Times New Roman" panose="02020603050405020304" pitchFamily="18" charset="0"/>
                <a:cs typeface="Times New Roman" panose="02020603050405020304" pitchFamily="18" charset="0"/>
              </a:rPr>
              <a:t>    </a:t>
            </a:r>
          </a:p>
          <a:p>
            <a:pPr marL="0" indent="0">
              <a:spcBef>
                <a:spcPts val="0"/>
              </a:spcBef>
              <a:buNone/>
            </a:pPr>
            <a:r>
              <a:rPr lang="en-US" sz="2226" dirty="0">
                <a:latin typeface="Times New Roman" panose="02020603050405020304" pitchFamily="18" charset="0"/>
                <a:cs typeface="Times New Roman" panose="02020603050405020304" pitchFamily="18" charset="0"/>
              </a:rPr>
              <a:t>                        c1                   c2 </a:t>
            </a:r>
            <a:r>
              <a:rPr lang="en-US" sz="2226" dirty="0">
                <a:solidFill>
                  <a:srgbClr val="FF0000"/>
                </a:solidFill>
                <a:latin typeface="Times New Roman" panose="02020603050405020304" pitchFamily="18" charset="0"/>
                <a:cs typeface="Times New Roman" panose="02020603050405020304" pitchFamily="18" charset="0"/>
              </a:rPr>
              <a:t>[target]</a:t>
            </a:r>
            <a:r>
              <a:rPr lang="en-US" sz="2226" dirty="0">
                <a:latin typeface="Times New Roman" panose="02020603050405020304" pitchFamily="18" charset="0"/>
                <a:cs typeface="Times New Roman" panose="02020603050405020304" pitchFamily="18" charset="0"/>
              </a:rPr>
              <a:t>    c3      c4</a:t>
            </a:r>
          </a:p>
          <a:p>
            <a:pPr marL="272602" lvl="1" indent="-272602"/>
            <a:endParaRPr lang="en-US" sz="2862" i="1" dirty="0"/>
          </a:p>
          <a:p>
            <a:pPr marL="272602" lvl="2" indent="0">
              <a:buNone/>
            </a:pPr>
            <a:endParaRPr lang="en-US" sz="2226" i="1" dirty="0"/>
          </a:p>
        </p:txBody>
      </p:sp>
      <p:sp>
        <p:nvSpPr>
          <p:cNvPr id="7" name="Down Arrow 6"/>
          <p:cNvSpPr/>
          <p:nvPr/>
        </p:nvSpPr>
        <p:spPr bwMode="auto">
          <a:xfrm rot="10800000">
            <a:off x="6663192" y="3135260"/>
            <a:ext cx="121156" cy="297795"/>
          </a:xfrm>
          <a:prstGeom prst="downArrow">
            <a:avLst/>
          </a:prstGeom>
          <a:solidFill>
            <a:schemeClr val="accent1">
              <a:alpha val="55000"/>
            </a:scheme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8" name="Rounded Rectangle 7"/>
          <p:cNvSpPr/>
          <p:nvPr/>
        </p:nvSpPr>
        <p:spPr bwMode="auto">
          <a:xfrm>
            <a:off x="3975772" y="2756434"/>
            <a:ext cx="1938494" cy="297795"/>
          </a:xfrm>
          <a:prstGeom prst="roundRect">
            <a:avLst/>
          </a:prstGeom>
          <a:no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sp>
        <p:nvSpPr>
          <p:cNvPr id="12" name="Rounded Rectangle 11">
            <a:extLst>
              <a:ext uri="{FF2B5EF4-FFF2-40B4-BE49-F238E27FC236}">
                <a16:creationId xmlns:a16="http://schemas.microsoft.com/office/drawing/2014/main" id="{D151C39F-6D26-5147-8BD3-FC179D88048D}"/>
              </a:ext>
            </a:extLst>
          </p:cNvPr>
          <p:cNvSpPr/>
          <p:nvPr/>
        </p:nvSpPr>
        <p:spPr bwMode="auto">
          <a:xfrm>
            <a:off x="4278662" y="2745282"/>
            <a:ext cx="4088064" cy="297795"/>
          </a:xfrm>
          <a:prstGeom prst="roundRect">
            <a:avLst/>
          </a:prstGeom>
          <a:solidFill>
            <a:srgbClr val="FFFF00">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dirty="0">
              <a:solidFill>
                <a:srgbClr val="009900"/>
              </a:solidFill>
              <a:latin typeface="Tahoma" charset="0"/>
            </a:endParaRPr>
          </a:p>
        </p:txBody>
      </p:sp>
      <p:sp>
        <p:nvSpPr>
          <p:cNvPr id="13" name="Rounded Rectangle 12">
            <a:extLst>
              <a:ext uri="{FF2B5EF4-FFF2-40B4-BE49-F238E27FC236}">
                <a16:creationId xmlns:a16="http://schemas.microsoft.com/office/drawing/2014/main" id="{65DFDAD5-9856-1945-9A03-7513F9542A27}"/>
              </a:ext>
            </a:extLst>
          </p:cNvPr>
          <p:cNvSpPr/>
          <p:nvPr/>
        </p:nvSpPr>
        <p:spPr bwMode="auto">
          <a:xfrm>
            <a:off x="6321718" y="2761544"/>
            <a:ext cx="925264" cy="297795"/>
          </a:xfrm>
          <a:prstGeom prst="roundRect">
            <a:avLst/>
          </a:prstGeom>
          <a:solidFill>
            <a:srgbClr val="FF0066">
              <a:alpha val="26000"/>
            </a:srgbClr>
          </a:solidFill>
          <a:ln w="9525" cap="flat" cmpd="sng" algn="ctr">
            <a:noFill/>
            <a:prstDash val="solid"/>
            <a:round/>
            <a:headEnd type="none" w="med" len="med"/>
            <a:tailEnd type="none" w="med" len="med"/>
          </a:ln>
          <a:effectLst/>
        </p:spPr>
        <p:txBody>
          <a:bodyPr vert="horz" wrap="square" lIns="72694" tIns="36346" rIns="72694" bIns="36346" numCol="1" rtlCol="0" anchor="t" anchorCtr="0" compatLnSpc="1">
            <a:prstTxWarp prst="textNoShape">
              <a:avLst/>
            </a:prstTxWarp>
            <a:spAutoFit/>
          </a:bodyPr>
          <a:lstStyle/>
          <a:p>
            <a:pPr fontAlgn="base">
              <a:spcBef>
                <a:spcPct val="0"/>
              </a:spcBef>
              <a:spcAft>
                <a:spcPct val="0"/>
              </a:spcAft>
              <a:defRPr/>
            </a:pPr>
            <a:endParaRPr lang="en-US" sz="1272">
              <a:solidFill>
                <a:srgbClr val="009900"/>
              </a:solidFill>
              <a:latin typeface="Tahoma" charset="0"/>
            </a:endParaRPr>
          </a:p>
        </p:txBody>
      </p:sp>
      <p:pic>
        <p:nvPicPr>
          <p:cNvPr id="9" name="Picture 8">
            <a:extLst>
              <a:ext uri="{FF2B5EF4-FFF2-40B4-BE49-F238E27FC236}">
                <a16:creationId xmlns:a16="http://schemas.microsoft.com/office/drawing/2014/main" id="{9A4040E3-BE76-DD4C-B3B7-51FB0D3F39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4216" y="4202419"/>
            <a:ext cx="2433075" cy="2018347"/>
          </a:xfrm>
          <a:prstGeom prst="rect">
            <a:avLst/>
          </a:prstGeom>
        </p:spPr>
      </p:pic>
      <p:pic>
        <p:nvPicPr>
          <p:cNvPr id="10" name="Picture 9">
            <a:extLst>
              <a:ext uri="{FF2B5EF4-FFF2-40B4-BE49-F238E27FC236}">
                <a16:creationId xmlns:a16="http://schemas.microsoft.com/office/drawing/2014/main" id="{E4D21135-8403-6C40-9C46-5EB9D9F870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787" y="4202419"/>
            <a:ext cx="4168048" cy="2084025"/>
          </a:xfrm>
          <a:prstGeom prst="rect">
            <a:avLst/>
          </a:prstGeom>
        </p:spPr>
      </p:pic>
      <p:sp>
        <p:nvSpPr>
          <p:cNvPr id="4" name="Rectangle 3">
            <a:extLst>
              <a:ext uri="{FF2B5EF4-FFF2-40B4-BE49-F238E27FC236}">
                <a16:creationId xmlns:a16="http://schemas.microsoft.com/office/drawing/2014/main" id="{F5864357-BA1F-CA88-520F-A41872540F8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6B152CC-A43D-E64C-8037-DE53D4D71E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2419CED-4658-6CE0-EE13-98582E5C021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01372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6089" y="662330"/>
            <a:ext cx="6919823" cy="862556"/>
          </a:xfrm>
        </p:spPr>
        <p:txBody>
          <a:bodyPr>
            <a:normAutofit fontScale="90000"/>
          </a:bodyPr>
          <a:lstStyle/>
          <a:p>
            <a:r>
              <a:rPr lang="en-US" b="0" dirty="0"/>
              <a:t>Word2vec: how to learn vectors</a:t>
            </a:r>
          </a:p>
        </p:txBody>
      </p:sp>
      <p:sp>
        <p:nvSpPr>
          <p:cNvPr id="3" name="Content Placeholder 2"/>
          <p:cNvSpPr>
            <a:spLocks noGrp="1"/>
          </p:cNvSpPr>
          <p:nvPr>
            <p:ph idx="1"/>
          </p:nvPr>
        </p:nvSpPr>
        <p:spPr>
          <a:xfrm>
            <a:off x="1855545" y="2096286"/>
            <a:ext cx="8650528" cy="3668106"/>
          </a:xfrm>
        </p:spPr>
        <p:txBody>
          <a:bodyPr>
            <a:normAutofit/>
          </a:bodyPr>
          <a:lstStyle/>
          <a:p>
            <a:r>
              <a:rPr lang="en-US" sz="2862" dirty="0"/>
              <a:t>Given the set of positive and negative training instances, and an initial set of embedding vectors </a:t>
            </a:r>
          </a:p>
          <a:p>
            <a:r>
              <a:rPr lang="en-US" sz="2862" dirty="0"/>
              <a:t>The goal of learning is to adjust those word vectors such that we:</a:t>
            </a:r>
          </a:p>
          <a:p>
            <a:pPr lvl="1"/>
            <a:r>
              <a:rPr lang="en-US" b="1" dirty="0"/>
              <a:t>Maximize</a:t>
            </a:r>
            <a:r>
              <a:rPr lang="en-US" dirty="0"/>
              <a:t> the similarity of the </a:t>
            </a:r>
            <a:r>
              <a:rPr lang="en-US" dirty="0">
                <a:solidFill>
                  <a:srgbClr val="009900"/>
                </a:solidFill>
              </a:rPr>
              <a:t>target word</a:t>
            </a:r>
            <a:r>
              <a:rPr lang="en-US" dirty="0"/>
              <a:t>, </a:t>
            </a:r>
            <a:r>
              <a:rPr lang="en-US" dirty="0">
                <a:solidFill>
                  <a:srgbClr val="009900"/>
                </a:solidFill>
              </a:rPr>
              <a:t>context word</a:t>
            </a:r>
            <a:r>
              <a:rPr lang="en-US" dirty="0"/>
              <a:t> pairs (w , </a:t>
            </a:r>
            <a:r>
              <a:rPr lang="en-US" dirty="0" err="1"/>
              <a:t>c</a:t>
            </a:r>
            <a:r>
              <a:rPr lang="en-US" baseline="-25000" dirty="0" err="1"/>
              <a:t>pos</a:t>
            </a:r>
            <a:r>
              <a:rPr lang="en-US" dirty="0"/>
              <a:t>) drawn from the positive data</a:t>
            </a:r>
          </a:p>
          <a:p>
            <a:pPr lvl="1"/>
            <a:r>
              <a:rPr lang="en-US" b="1" dirty="0"/>
              <a:t>Minimize</a:t>
            </a:r>
            <a:r>
              <a:rPr lang="en-US" dirty="0"/>
              <a:t> the similarity of the (w , </a:t>
            </a:r>
            <a:r>
              <a:rPr lang="en-US" dirty="0" err="1"/>
              <a:t>c</a:t>
            </a:r>
            <a:r>
              <a:rPr lang="en-US" baseline="-25000" dirty="0" err="1"/>
              <a:t>neg</a:t>
            </a:r>
            <a:r>
              <a:rPr lang="en-US" dirty="0"/>
              <a:t>) pairs drawn from the negative data</a:t>
            </a:r>
            <a:r>
              <a:rPr lang="en-US" sz="2862" dirty="0"/>
              <a:t>. </a:t>
            </a:r>
          </a:p>
          <a:p>
            <a:pPr lvl="1"/>
            <a:endParaRPr lang="en-US" dirty="0"/>
          </a:p>
        </p:txBody>
      </p:sp>
      <p:sp>
        <p:nvSpPr>
          <p:cNvPr id="4" name="Rectangle 3">
            <a:extLst>
              <a:ext uri="{FF2B5EF4-FFF2-40B4-BE49-F238E27FC236}">
                <a16:creationId xmlns:a16="http://schemas.microsoft.com/office/drawing/2014/main" id="{7F024C9E-7502-C289-97AD-9D6A1F360E3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8248AF9-EC65-960E-56CF-17C57FAEC7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5B6E2D6-325B-71F8-0219-A548634F6DB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010772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6544" y="625159"/>
            <a:ext cx="8731066" cy="1143000"/>
          </a:xfrm>
        </p:spPr>
        <p:txBody>
          <a:bodyPr>
            <a:normAutofit/>
          </a:bodyPr>
          <a:lstStyle/>
          <a:p>
            <a:r>
              <a:rPr lang="en-US" sz="3627" dirty="0"/>
              <a:t>Loss function for one </a:t>
            </a:r>
            <a:r>
              <a:rPr lang="en-US" sz="3627" i="1" dirty="0"/>
              <a:t>w with </a:t>
            </a:r>
            <a:r>
              <a:rPr lang="en-US" sz="3627" i="1" dirty="0" err="1"/>
              <a:t>c</a:t>
            </a:r>
            <a:r>
              <a:rPr lang="en-US" sz="3627" i="1" baseline="-25000" dirty="0" err="1"/>
              <a:t>pos</a:t>
            </a:r>
            <a:r>
              <a:rPr lang="en-US" sz="3627" i="1" dirty="0"/>
              <a:t> , c</a:t>
            </a:r>
            <a:r>
              <a:rPr lang="en-US" sz="3627" i="1" baseline="-25000" dirty="0"/>
              <a:t>neg</a:t>
            </a:r>
            <a:r>
              <a:rPr lang="en-US" sz="3627" baseline="-25000" dirty="0"/>
              <a:t>1</a:t>
            </a:r>
            <a:r>
              <a:rPr lang="en-US" sz="3627" dirty="0"/>
              <a:t> ... </a:t>
            </a:r>
            <a:r>
              <a:rPr lang="en-US" sz="3627" i="1" dirty="0" err="1"/>
              <a:t>c</a:t>
            </a:r>
            <a:r>
              <a:rPr lang="en-US" sz="3627" i="1" baseline="-25000" dirty="0" err="1"/>
              <a:t>negk</a:t>
            </a:r>
            <a:r>
              <a:rPr lang="en-US" sz="3627" i="1" dirty="0"/>
              <a:t> </a:t>
            </a:r>
            <a:endParaRPr lang="en-US" sz="3627" dirty="0"/>
          </a:p>
        </p:txBody>
      </p:sp>
      <p:sp>
        <p:nvSpPr>
          <p:cNvPr id="3" name="Content Placeholder 2"/>
          <p:cNvSpPr>
            <a:spLocks noGrp="1"/>
          </p:cNvSpPr>
          <p:nvPr>
            <p:ph idx="1"/>
          </p:nvPr>
        </p:nvSpPr>
        <p:spPr>
          <a:xfrm>
            <a:off x="1602167" y="2022761"/>
            <a:ext cx="9006955" cy="4784990"/>
          </a:xfrm>
        </p:spPr>
        <p:txBody>
          <a:bodyPr>
            <a:normAutofit/>
          </a:bodyPr>
          <a:lstStyle/>
          <a:p>
            <a:r>
              <a:rPr lang="en-US" sz="2226" dirty="0"/>
              <a:t>Maximize the similarity of the target with the actual context words, and minimize the similarity of the target with the </a:t>
            </a:r>
            <a:r>
              <a:rPr lang="en-US" sz="2226" i="1" dirty="0"/>
              <a:t>k </a:t>
            </a:r>
            <a:r>
              <a:rPr lang="en-US" sz="2226" dirty="0"/>
              <a:t>negative sampled non-neighbor words. </a:t>
            </a:r>
            <a:endParaRPr lang="en-US" sz="1908" dirty="0"/>
          </a:p>
          <a:p>
            <a:endParaRPr lang="en-US" sz="2862" dirty="0"/>
          </a:p>
        </p:txBody>
      </p:sp>
      <p:pic>
        <p:nvPicPr>
          <p:cNvPr id="6" name="Picture 5">
            <a:extLst>
              <a:ext uri="{FF2B5EF4-FFF2-40B4-BE49-F238E27FC236}">
                <a16:creationId xmlns:a16="http://schemas.microsoft.com/office/drawing/2014/main" id="{7752612A-1B4A-614C-AAE0-F1340E78E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9994" y="3143279"/>
            <a:ext cx="5667790" cy="3362249"/>
          </a:xfrm>
          <a:prstGeom prst="rect">
            <a:avLst/>
          </a:prstGeom>
        </p:spPr>
      </p:pic>
      <p:sp>
        <p:nvSpPr>
          <p:cNvPr id="4" name="Rectangle 3">
            <a:extLst>
              <a:ext uri="{FF2B5EF4-FFF2-40B4-BE49-F238E27FC236}">
                <a16:creationId xmlns:a16="http://schemas.microsoft.com/office/drawing/2014/main" id="{853FDE70-2FE3-4825-5CBC-73FA5D14157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D9BD52B-254B-39C4-AA89-8E13CCF020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351CAB1-0FF9-4999-7A0E-535D9B92F88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86065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4685"/>
            <a:ext cx="10515600" cy="1325563"/>
          </a:xfrm>
        </p:spPr>
        <p:txBody>
          <a:bodyPr/>
          <a:lstStyle/>
          <a:p>
            <a:r>
              <a:rPr lang="en-US" dirty="0"/>
              <a:t>Learning the classifier</a:t>
            </a:r>
          </a:p>
        </p:txBody>
      </p:sp>
      <p:sp>
        <p:nvSpPr>
          <p:cNvPr id="3" name="Content Placeholder 2"/>
          <p:cNvSpPr>
            <a:spLocks noGrp="1"/>
          </p:cNvSpPr>
          <p:nvPr>
            <p:ph idx="1"/>
          </p:nvPr>
        </p:nvSpPr>
        <p:spPr>
          <a:xfrm>
            <a:off x="838200" y="2115185"/>
            <a:ext cx="10515600" cy="4351338"/>
          </a:xfrm>
        </p:spPr>
        <p:txBody>
          <a:bodyPr>
            <a:normAutofit/>
          </a:bodyPr>
          <a:lstStyle/>
          <a:p>
            <a:r>
              <a:rPr lang="en-US" sz="2544" dirty="0"/>
              <a:t>How to learn?</a:t>
            </a:r>
          </a:p>
          <a:p>
            <a:pPr lvl="1"/>
            <a:r>
              <a:rPr lang="en-US" dirty="0"/>
              <a:t>Stochastic gradient descent!</a:t>
            </a:r>
          </a:p>
          <a:p>
            <a:endParaRPr lang="en-US" sz="2544" dirty="0"/>
          </a:p>
          <a:p>
            <a:r>
              <a:rPr lang="en-US" sz="2544" dirty="0"/>
              <a:t>We’ll adjust the word weights to</a:t>
            </a:r>
          </a:p>
          <a:p>
            <a:pPr lvl="1"/>
            <a:r>
              <a:rPr lang="en-US" sz="2226" dirty="0"/>
              <a:t>make the positive pairs more likely </a:t>
            </a:r>
          </a:p>
          <a:p>
            <a:pPr lvl="1"/>
            <a:r>
              <a:rPr lang="en-US" sz="2226" dirty="0"/>
              <a:t>and the negative pairs less likely, </a:t>
            </a:r>
          </a:p>
          <a:p>
            <a:pPr lvl="1"/>
            <a:r>
              <a:rPr lang="en-US" sz="2226" dirty="0"/>
              <a:t>over the entire training set.</a:t>
            </a:r>
          </a:p>
          <a:p>
            <a:endParaRPr lang="en-US" dirty="0"/>
          </a:p>
        </p:txBody>
      </p:sp>
      <p:sp>
        <p:nvSpPr>
          <p:cNvPr id="4" name="Rectangle 3">
            <a:extLst>
              <a:ext uri="{FF2B5EF4-FFF2-40B4-BE49-F238E27FC236}">
                <a16:creationId xmlns:a16="http://schemas.microsoft.com/office/drawing/2014/main" id="{2DE3DE97-747E-CE37-7D07-4239711D6D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8D86702-2065-208F-C341-650B2C9F86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7137F41-86B7-648A-39CA-1C80DC74E5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2705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A6520-9CF2-F946-A1B8-AF268B6A42AA}"/>
              </a:ext>
            </a:extLst>
          </p:cNvPr>
          <p:cNvSpPr>
            <a:spLocks noGrp="1"/>
          </p:cNvSpPr>
          <p:nvPr>
            <p:ph type="title"/>
          </p:nvPr>
        </p:nvSpPr>
        <p:spPr>
          <a:xfrm>
            <a:off x="838200" y="776605"/>
            <a:ext cx="10515600" cy="1325563"/>
          </a:xfrm>
        </p:spPr>
        <p:txBody>
          <a:bodyPr>
            <a:normAutofit/>
          </a:bodyPr>
          <a:lstStyle/>
          <a:p>
            <a:r>
              <a:rPr lang="en-US" dirty="0"/>
              <a:t>Intuition of one step of gradient descent</a:t>
            </a:r>
          </a:p>
        </p:txBody>
      </p:sp>
      <p:pic>
        <p:nvPicPr>
          <p:cNvPr id="5" name="Content Placeholder 4">
            <a:extLst>
              <a:ext uri="{FF2B5EF4-FFF2-40B4-BE49-F238E27FC236}">
                <a16:creationId xmlns:a16="http://schemas.microsoft.com/office/drawing/2014/main" id="{8B0FC5CD-59D8-6347-8715-8800B9886B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93285" y="2265454"/>
            <a:ext cx="7005432" cy="4100942"/>
          </a:xfrm>
        </p:spPr>
      </p:pic>
      <p:sp>
        <p:nvSpPr>
          <p:cNvPr id="7" name="Rectangle 6">
            <a:extLst>
              <a:ext uri="{FF2B5EF4-FFF2-40B4-BE49-F238E27FC236}">
                <a16:creationId xmlns:a16="http://schemas.microsoft.com/office/drawing/2014/main" id="{29FE3918-0FF9-D4F7-FBF7-D8D2D8F8007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55E2A8A-76CA-2400-8ED6-C284EF0DFC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C461716-A408-D7F0-7EE1-1A99556B143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68649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1E60E-0680-484E-9022-16D464A33A3A}"/>
              </a:ext>
            </a:extLst>
          </p:cNvPr>
          <p:cNvSpPr>
            <a:spLocks noGrp="1"/>
          </p:cNvSpPr>
          <p:nvPr>
            <p:ph type="title"/>
          </p:nvPr>
        </p:nvSpPr>
        <p:spPr>
          <a:xfrm>
            <a:off x="838200" y="685165"/>
            <a:ext cx="10515600" cy="1325563"/>
          </a:xfrm>
        </p:spPr>
        <p:txBody>
          <a:bodyPr/>
          <a:lstStyle/>
          <a:p>
            <a:r>
              <a:rPr lang="en-US" dirty="0"/>
              <a:t>Reminder: gradient descent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E274FA-5BD6-B742-8392-3BA4F639B657}"/>
                  </a:ext>
                </a:extLst>
              </p:cNvPr>
              <p:cNvSpPr>
                <a:spLocks noGrp="1"/>
              </p:cNvSpPr>
              <p:nvPr>
                <p:ph idx="1"/>
              </p:nvPr>
            </p:nvSpPr>
            <p:spPr>
              <a:xfrm>
                <a:off x="838200" y="2145665"/>
                <a:ext cx="10515600" cy="4351338"/>
              </a:xfrm>
            </p:spPr>
            <p:txBody>
              <a:bodyPr/>
              <a:lstStyle/>
              <a:p>
                <a:pPr marL="363470" indent="-363470"/>
                <a:r>
                  <a:rPr lang="en-US" dirty="0"/>
                  <a:t>At each step</a:t>
                </a:r>
              </a:p>
              <a:p>
                <a:pPr marL="784143" lvl="1" indent="-363470"/>
                <a:r>
                  <a:rPr lang="en-US" dirty="0"/>
                  <a:t>Direction: We move in the reverse direction from the gradient of the loss function</a:t>
                </a:r>
              </a:p>
              <a:p>
                <a:pPr marL="784143" lvl="1" indent="-363470"/>
                <a:r>
                  <a:rPr lang="en-US" dirty="0"/>
                  <a:t>Magnitude: we move the value of this gradient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𝑑𝑤</m:t>
                        </m:r>
                      </m:den>
                    </m:f>
                    <m:r>
                      <a:rPr lang="en-US" i="1">
                        <a:latin typeface="Cambria Math" panose="02040503050406030204" pitchFamily="18" charset="0"/>
                      </a:rPr>
                      <m:t>𝐿</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r>
                          <a:rPr lang="en-US" i="1">
                            <a:latin typeface="Cambria Math" panose="02040503050406030204" pitchFamily="18" charset="0"/>
                          </a:rPr>
                          <m:t>;</m:t>
                        </m:r>
                        <m:r>
                          <a:rPr lang="en-US" i="1">
                            <a:latin typeface="Cambria Math" panose="02040503050406030204" pitchFamily="18" charset="0"/>
                          </a:rPr>
                          <m:t>𝑤</m:t>
                        </m:r>
                      </m:e>
                    </m:d>
                    <m:r>
                      <a:rPr lang="en-US" i="1">
                        <a:latin typeface="Cambria Math" panose="02040503050406030204" pitchFamily="18" charset="0"/>
                      </a:rPr>
                      <m:t>,</m:t>
                    </m:r>
                    <m:r>
                      <a:rPr lang="en-US" i="1">
                        <a:latin typeface="Cambria Math" panose="02040503050406030204" pitchFamily="18" charset="0"/>
                      </a:rPr>
                      <m:t>𝑦</m:t>
                    </m:r>
                    <m:r>
                      <a:rPr lang="en-US" i="1">
                        <a:latin typeface="Cambria Math" panose="02040503050406030204" pitchFamily="18" charset="0"/>
                      </a:rPr>
                      <m:t>)</m:t>
                    </m:r>
                  </m:oMath>
                </a14:m>
                <a:r>
                  <a:rPr lang="en-US" dirty="0"/>
                  <a:t> weighted by a </a:t>
                </a:r>
                <a:r>
                  <a:rPr lang="en-US" b="1" dirty="0"/>
                  <a:t>learning rate </a:t>
                </a:r>
                <a:r>
                  <a:rPr lang="el-GR" dirty="0"/>
                  <a:t>η </a:t>
                </a:r>
                <a:endParaRPr lang="en-US" dirty="0"/>
              </a:p>
              <a:p>
                <a:pPr marL="784143" lvl="1" indent="-363470"/>
                <a:r>
                  <a:rPr lang="en-US" dirty="0"/>
                  <a:t>Higher learning rate means move </a:t>
                </a:r>
                <a:r>
                  <a:rPr lang="en-US" i="1" dirty="0"/>
                  <a:t>w</a:t>
                </a:r>
                <a:r>
                  <a:rPr lang="en-US" dirty="0"/>
                  <a:t> faster</a:t>
                </a:r>
              </a:p>
              <a:p>
                <a:endParaRPr lang="en-US" dirty="0"/>
              </a:p>
            </p:txBody>
          </p:sp>
        </mc:Choice>
        <mc:Fallback xmlns="">
          <p:sp>
            <p:nvSpPr>
              <p:cNvPr id="3" name="Content Placeholder 2">
                <a:extLst>
                  <a:ext uri="{FF2B5EF4-FFF2-40B4-BE49-F238E27FC236}">
                    <a16:creationId xmlns:a16="http://schemas.microsoft.com/office/drawing/2014/main" id="{84E274FA-5BD6-B742-8392-3BA4F639B657}"/>
                  </a:ext>
                </a:extLst>
              </p:cNvPr>
              <p:cNvSpPr>
                <a:spLocks noGrp="1" noRot="1" noChangeAspect="1" noMove="1" noResize="1" noEditPoints="1" noAdjustHandles="1" noChangeArrowheads="1" noChangeShapeType="1" noTextEdit="1"/>
              </p:cNvSpPr>
              <p:nvPr>
                <p:ph idx="1"/>
              </p:nvPr>
            </p:nvSpPr>
            <p:spPr>
              <a:xfrm>
                <a:off x="838200" y="2145665"/>
                <a:ext cx="10515600" cy="4351338"/>
              </a:xfrm>
              <a:blipFill>
                <a:blip r:embed="rId2"/>
                <a:stretch>
                  <a:fillRect l="-1043" t="-2381" r="-986"/>
                </a:stretch>
              </a:blipFill>
            </p:spPr>
            <p:txBody>
              <a:bodyPr/>
              <a:lstStyle/>
              <a:p>
                <a:r>
                  <a:rPr lang="en-US">
                    <a:noFill/>
                  </a:rPr>
                  <a:t> </a:t>
                </a:r>
              </a:p>
            </p:txBody>
          </p:sp>
        </mc:Fallback>
      </mc:AlternateContent>
      <p:pic>
        <p:nvPicPr>
          <p:cNvPr id="4" name="Picture 3">
            <a:extLst>
              <a:ext uri="{FF2B5EF4-FFF2-40B4-BE49-F238E27FC236}">
                <a16:creationId xmlns:a16="http://schemas.microsoft.com/office/drawing/2014/main" id="{650B919D-34B8-8546-A04A-44B85E1A0D45}"/>
              </a:ext>
            </a:extLst>
          </p:cNvPr>
          <p:cNvPicPr>
            <a:picLocks noChangeAspect="1"/>
          </p:cNvPicPr>
          <p:nvPr/>
        </p:nvPicPr>
        <p:blipFill>
          <a:blip r:embed="rId3"/>
          <a:srcRect/>
          <a:stretch/>
        </p:blipFill>
        <p:spPr>
          <a:xfrm>
            <a:off x="3369994" y="5202910"/>
            <a:ext cx="4609194" cy="848091"/>
          </a:xfrm>
          <a:prstGeom prst="rect">
            <a:avLst/>
          </a:prstGeom>
        </p:spPr>
      </p:pic>
      <p:sp>
        <p:nvSpPr>
          <p:cNvPr id="5" name="Rectangle 4">
            <a:extLst>
              <a:ext uri="{FF2B5EF4-FFF2-40B4-BE49-F238E27FC236}">
                <a16:creationId xmlns:a16="http://schemas.microsoft.com/office/drawing/2014/main" id="{D455B6BA-39DF-47F2-FEE1-771A07FF6B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751C8DC-A978-3182-E0C3-A2554EB719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9BD137-AD3D-86AA-8F40-15FDDAEBF29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04136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75DAC-632E-2C44-8A24-3B1D0BEF0145}"/>
              </a:ext>
            </a:extLst>
          </p:cNvPr>
          <p:cNvSpPr>
            <a:spLocks noGrp="1"/>
          </p:cNvSpPr>
          <p:nvPr>
            <p:ph type="title"/>
          </p:nvPr>
        </p:nvSpPr>
        <p:spPr>
          <a:xfrm>
            <a:off x="838200" y="913765"/>
            <a:ext cx="10515600" cy="1325563"/>
          </a:xfrm>
        </p:spPr>
        <p:txBody>
          <a:bodyPr/>
          <a:lstStyle/>
          <a:p>
            <a:r>
              <a:rPr lang="en-US" dirty="0"/>
              <a:t>The derivatives of the loss function</a:t>
            </a:r>
          </a:p>
        </p:txBody>
      </p:sp>
      <p:pic>
        <p:nvPicPr>
          <p:cNvPr id="5" name="Content Placeholder 4">
            <a:extLst>
              <a:ext uri="{FF2B5EF4-FFF2-40B4-BE49-F238E27FC236}">
                <a16:creationId xmlns:a16="http://schemas.microsoft.com/office/drawing/2014/main" id="{36D05662-D579-834E-A48D-F3A40E0F1CE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24793" y="3387595"/>
            <a:ext cx="7139416" cy="3069281"/>
          </a:xfrm>
        </p:spPr>
      </p:pic>
      <p:pic>
        <p:nvPicPr>
          <p:cNvPr id="7" name="Picture 6">
            <a:extLst>
              <a:ext uri="{FF2B5EF4-FFF2-40B4-BE49-F238E27FC236}">
                <a16:creationId xmlns:a16="http://schemas.microsoft.com/office/drawing/2014/main" id="{AC0C0019-287B-B143-8AB5-76E4AED157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3535" y="2501270"/>
            <a:ext cx="1143853" cy="508379"/>
          </a:xfrm>
          <a:prstGeom prst="rect">
            <a:avLst/>
          </a:prstGeom>
        </p:spPr>
      </p:pic>
      <p:pic>
        <p:nvPicPr>
          <p:cNvPr id="9" name="Picture 8">
            <a:extLst>
              <a:ext uri="{FF2B5EF4-FFF2-40B4-BE49-F238E27FC236}">
                <a16:creationId xmlns:a16="http://schemas.microsoft.com/office/drawing/2014/main" id="{62B0FAA9-2998-A944-A239-5F2A84B707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8260" y="2215307"/>
            <a:ext cx="5401532" cy="1080306"/>
          </a:xfrm>
          <a:prstGeom prst="rect">
            <a:avLst/>
          </a:prstGeom>
        </p:spPr>
      </p:pic>
      <p:sp>
        <p:nvSpPr>
          <p:cNvPr id="3" name="Rectangle 2">
            <a:extLst>
              <a:ext uri="{FF2B5EF4-FFF2-40B4-BE49-F238E27FC236}">
                <a16:creationId xmlns:a16="http://schemas.microsoft.com/office/drawing/2014/main" id="{A6650F96-BD80-0399-161D-353D5F7D45C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3E74033-3981-9FD1-6D6B-9B1F60A406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183F93FB-51D8-18EA-4259-178F360AAE0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3270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56020-EF81-9842-BD7B-B93CB4A23B41}"/>
              </a:ext>
            </a:extLst>
          </p:cNvPr>
          <p:cNvSpPr>
            <a:spLocks noGrp="1"/>
          </p:cNvSpPr>
          <p:nvPr>
            <p:ph type="title"/>
          </p:nvPr>
        </p:nvSpPr>
        <p:spPr>
          <a:xfrm>
            <a:off x="838200" y="837565"/>
            <a:ext cx="10515600" cy="1325563"/>
          </a:xfrm>
        </p:spPr>
        <p:txBody>
          <a:bodyPr/>
          <a:lstStyle/>
          <a:p>
            <a:r>
              <a:rPr lang="en-US" dirty="0"/>
              <a:t>Update equation in SGD</a:t>
            </a:r>
          </a:p>
        </p:txBody>
      </p:sp>
      <p:pic>
        <p:nvPicPr>
          <p:cNvPr id="5" name="Content Placeholder 4">
            <a:extLst>
              <a:ext uri="{FF2B5EF4-FFF2-40B4-BE49-F238E27FC236}">
                <a16:creationId xmlns:a16="http://schemas.microsoft.com/office/drawing/2014/main" id="{105869D5-C247-3643-8339-9D87B256B67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734389" y="3055831"/>
            <a:ext cx="9053021" cy="2526424"/>
          </a:xfrm>
        </p:spPr>
      </p:pic>
      <p:sp>
        <p:nvSpPr>
          <p:cNvPr id="6" name="TextBox 5">
            <a:extLst>
              <a:ext uri="{FF2B5EF4-FFF2-40B4-BE49-F238E27FC236}">
                <a16:creationId xmlns:a16="http://schemas.microsoft.com/office/drawing/2014/main" id="{9B0F4B20-85B3-9246-9CAA-1FA13C26A04B}"/>
              </a:ext>
            </a:extLst>
          </p:cNvPr>
          <p:cNvSpPr txBox="1"/>
          <p:nvPr/>
        </p:nvSpPr>
        <p:spPr>
          <a:xfrm>
            <a:off x="1734390" y="2348458"/>
            <a:ext cx="8854003" cy="385939"/>
          </a:xfrm>
          <a:prstGeom prst="rect">
            <a:avLst/>
          </a:prstGeom>
          <a:noFill/>
        </p:spPr>
        <p:txBody>
          <a:bodyPr wrap="square" rtlCol="0">
            <a:spAutoFit/>
          </a:bodyPr>
          <a:lstStyle/>
          <a:p>
            <a:r>
              <a:rPr lang="en-US" sz="1908" dirty="0"/>
              <a:t>Start with randomly initialized C and W matrices, then incrementally do updates</a:t>
            </a:r>
          </a:p>
        </p:txBody>
      </p:sp>
      <p:sp>
        <p:nvSpPr>
          <p:cNvPr id="3" name="Rectangle 2">
            <a:extLst>
              <a:ext uri="{FF2B5EF4-FFF2-40B4-BE49-F238E27FC236}">
                <a16:creationId xmlns:a16="http://schemas.microsoft.com/office/drawing/2014/main" id="{450F149B-87D5-28FB-64E8-1DD64A7F1E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A15D297-B1E3-4317-FC34-B3B73FA9A8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F6D8B9-5366-538E-2228-C55A75D33E0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49033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40CCD-962A-C041-9A70-E2F395F5D4BA}"/>
              </a:ext>
            </a:extLst>
          </p:cNvPr>
          <p:cNvSpPr>
            <a:spLocks noGrp="1"/>
          </p:cNvSpPr>
          <p:nvPr>
            <p:ph type="title"/>
          </p:nvPr>
        </p:nvSpPr>
        <p:spPr>
          <a:xfrm>
            <a:off x="838200" y="837565"/>
            <a:ext cx="10515600" cy="1325563"/>
          </a:xfrm>
        </p:spPr>
        <p:txBody>
          <a:bodyPr/>
          <a:lstStyle/>
          <a:p>
            <a:r>
              <a:rPr lang="en-US" dirty="0"/>
              <a:t>Two sets of embeddings</a:t>
            </a:r>
          </a:p>
        </p:txBody>
      </p:sp>
      <p:sp>
        <p:nvSpPr>
          <p:cNvPr id="3" name="Content Placeholder 2">
            <a:extLst>
              <a:ext uri="{FF2B5EF4-FFF2-40B4-BE49-F238E27FC236}">
                <a16:creationId xmlns:a16="http://schemas.microsoft.com/office/drawing/2014/main" id="{84104A14-DC4C-6A4C-AD35-32D2AB76A995}"/>
              </a:ext>
            </a:extLst>
          </p:cNvPr>
          <p:cNvSpPr>
            <a:spLocks noGrp="1"/>
          </p:cNvSpPr>
          <p:nvPr>
            <p:ph idx="1"/>
          </p:nvPr>
        </p:nvSpPr>
        <p:spPr>
          <a:xfrm>
            <a:off x="838200" y="2298065"/>
            <a:ext cx="10515600" cy="4351338"/>
          </a:xfrm>
        </p:spPr>
        <p:txBody>
          <a:bodyPr/>
          <a:lstStyle/>
          <a:p>
            <a:r>
              <a:rPr lang="en-US" dirty="0"/>
              <a:t>SGNS learns two sets of embeddings</a:t>
            </a:r>
          </a:p>
          <a:p>
            <a:pPr lvl="1"/>
            <a:r>
              <a:rPr lang="en-US" dirty="0"/>
              <a:t>Target embeddings matrix W</a:t>
            </a:r>
          </a:p>
          <a:p>
            <a:pPr lvl="1"/>
            <a:r>
              <a:rPr lang="en-US" dirty="0"/>
              <a:t>Context embedding matrix C</a:t>
            </a:r>
          </a:p>
          <a:p>
            <a:pPr marL="472838" lvl="1" indent="0">
              <a:buNone/>
            </a:pPr>
            <a:r>
              <a:rPr lang="en-US" dirty="0"/>
              <a:t> </a:t>
            </a:r>
          </a:p>
          <a:p>
            <a:r>
              <a:rPr lang="en-US" dirty="0"/>
              <a:t>It's common to just add them together, representing word </a:t>
            </a:r>
            <a:r>
              <a:rPr lang="en-US" i="1" dirty="0" err="1"/>
              <a:t>i</a:t>
            </a:r>
            <a:r>
              <a:rPr lang="en-US" dirty="0"/>
              <a:t> as the vector  </a:t>
            </a:r>
            <a:r>
              <a:rPr lang="en-US" dirty="0" err="1">
                <a:latin typeface="Times New Roman" panose="02020603050405020304" pitchFamily="18" charset="0"/>
                <a:cs typeface="Times New Roman" panose="02020603050405020304" pitchFamily="18" charset="0"/>
              </a:rPr>
              <a:t>w</a:t>
            </a:r>
            <a:r>
              <a:rPr lang="en-US" baseline="-25000" dirty="0" err="1">
                <a:latin typeface="Times New Roman" panose="02020603050405020304" pitchFamily="18" charset="0"/>
                <a:cs typeface="Times New Roman" panose="02020603050405020304" pitchFamily="18" charset="0"/>
              </a:rPr>
              <a:t>i</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c</a:t>
            </a:r>
            <a:r>
              <a:rPr lang="en-US" baseline="-25000" dirty="0">
                <a:latin typeface="Times New Roman" panose="02020603050405020304" pitchFamily="18" charset="0"/>
                <a:cs typeface="Times New Roman" panose="02020603050405020304" pitchFamily="18" charset="0"/>
              </a:rPr>
              <a:t>i</a:t>
            </a:r>
          </a:p>
        </p:txBody>
      </p:sp>
      <p:sp>
        <p:nvSpPr>
          <p:cNvPr id="4" name="Rectangle 3">
            <a:extLst>
              <a:ext uri="{FF2B5EF4-FFF2-40B4-BE49-F238E27FC236}">
                <a16:creationId xmlns:a16="http://schemas.microsoft.com/office/drawing/2014/main" id="{BA7D6803-6AC1-7B2E-0FD5-A59F3C364E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C3031DC-128E-A326-654E-CC529A10FF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38385F3-A1CF-03D4-F170-B7CC0E057BA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968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4900" y="975629"/>
            <a:ext cx="9202200" cy="721208"/>
          </a:xfrm>
        </p:spPr>
        <p:txBody>
          <a:bodyPr>
            <a:noAutofit/>
          </a:bodyPr>
          <a:lstStyle/>
          <a:p>
            <a:r>
              <a:rPr lang="en-US" sz="3264" dirty="0"/>
              <a:t>Summary: How to learn word2vec (skip-gram) </a:t>
            </a:r>
            <a:r>
              <a:rPr lang="en-US" sz="3264" dirty="0" err="1"/>
              <a:t>embeddings</a:t>
            </a:r>
            <a:endParaRPr lang="en-US" sz="3264" dirty="0"/>
          </a:p>
        </p:txBody>
      </p:sp>
      <p:sp>
        <p:nvSpPr>
          <p:cNvPr id="3" name="Content Placeholder 2"/>
          <p:cNvSpPr>
            <a:spLocks noGrp="1"/>
          </p:cNvSpPr>
          <p:nvPr>
            <p:ph idx="1"/>
          </p:nvPr>
        </p:nvSpPr>
        <p:spPr>
          <a:xfrm>
            <a:off x="1676405" y="2101085"/>
            <a:ext cx="8860164" cy="4848087"/>
          </a:xfrm>
        </p:spPr>
        <p:txBody>
          <a:bodyPr>
            <a:noAutofit/>
          </a:bodyPr>
          <a:lstStyle/>
          <a:p>
            <a:r>
              <a:rPr lang="en-US" sz="2720" dirty="0"/>
              <a:t>Start with V random d-dimensional vectors as initial embeddings</a:t>
            </a:r>
          </a:p>
          <a:p>
            <a:r>
              <a:rPr lang="en-US" sz="2720" dirty="0"/>
              <a:t>Train a classifier based on embedding similarity</a:t>
            </a:r>
          </a:p>
          <a:p>
            <a:pPr marL="325608" lvl="1" indent="-137563"/>
            <a:r>
              <a:rPr lang="en-US" sz="2720" dirty="0"/>
              <a:t>Take a corpus and take pairs of words that co-occur as positive examples</a:t>
            </a:r>
          </a:p>
          <a:p>
            <a:pPr marL="325608" lvl="1" indent="-137563"/>
            <a:r>
              <a:rPr lang="en-US" sz="2720" dirty="0"/>
              <a:t>Take pairs of words that don't co-occur as negative examples</a:t>
            </a:r>
          </a:p>
          <a:p>
            <a:pPr marL="325608" lvl="1" indent="-137563"/>
            <a:r>
              <a:rPr lang="en-US" sz="2720" dirty="0"/>
              <a:t>Train the classifier to distinguish these by slowly adjusting all the </a:t>
            </a:r>
            <a:r>
              <a:rPr lang="en-US" sz="2720" dirty="0" err="1"/>
              <a:t>embeddings</a:t>
            </a:r>
            <a:r>
              <a:rPr lang="en-US" sz="2720" dirty="0"/>
              <a:t> to improve the classifier performance</a:t>
            </a:r>
          </a:p>
          <a:p>
            <a:pPr marL="325608" lvl="1" indent="-137563"/>
            <a:r>
              <a:rPr lang="en-US" sz="2720" dirty="0"/>
              <a:t>Throw away the classifier code and keep the </a:t>
            </a:r>
            <a:r>
              <a:rPr lang="en-US" sz="2720" dirty="0" err="1"/>
              <a:t>embeddings</a:t>
            </a:r>
            <a:r>
              <a:rPr lang="en-US" sz="2720" dirty="0"/>
              <a:t>.</a:t>
            </a:r>
          </a:p>
        </p:txBody>
      </p:sp>
      <p:sp>
        <p:nvSpPr>
          <p:cNvPr id="7" name="Rectangle 6">
            <a:extLst>
              <a:ext uri="{FF2B5EF4-FFF2-40B4-BE49-F238E27FC236}">
                <a16:creationId xmlns:a16="http://schemas.microsoft.com/office/drawing/2014/main" id="{CC5F66AB-3D63-6785-334F-A0AEAB5DB5A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DCC4D70-C391-040A-D79C-3ECDE068AF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FD9280F-4467-2885-60E5-E80A70E1F3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98206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4968" y="1302316"/>
            <a:ext cx="9147266" cy="721208"/>
          </a:xfrm>
        </p:spPr>
        <p:txBody>
          <a:bodyPr>
            <a:normAutofit fontScale="90000"/>
          </a:bodyPr>
          <a:lstStyle/>
          <a:p>
            <a:r>
              <a:rPr lang="en-US" dirty="0"/>
              <a:t>The kinds of neighbors depend on window size</a:t>
            </a:r>
          </a:p>
        </p:txBody>
      </p:sp>
      <p:sp>
        <p:nvSpPr>
          <p:cNvPr id="6" name="Content Placeholder 5"/>
          <p:cNvSpPr>
            <a:spLocks noGrp="1"/>
          </p:cNvSpPr>
          <p:nvPr>
            <p:ph idx="1"/>
          </p:nvPr>
        </p:nvSpPr>
        <p:spPr>
          <a:xfrm>
            <a:off x="1916124" y="2326414"/>
            <a:ext cx="9147266" cy="4058721"/>
          </a:xfrm>
        </p:spPr>
        <p:txBody>
          <a:bodyPr>
            <a:normAutofit/>
          </a:bodyPr>
          <a:lstStyle/>
          <a:p>
            <a:pPr marL="0" indent="0"/>
            <a:r>
              <a:rPr lang="en-US" b="1" dirty="0"/>
              <a:t>Small windows </a:t>
            </a:r>
            <a:r>
              <a:rPr lang="en-US" dirty="0"/>
              <a:t>(C= +/- 2)</a:t>
            </a:r>
            <a:r>
              <a:rPr lang="en-US" b="1" dirty="0"/>
              <a:t> </a:t>
            </a:r>
            <a:r>
              <a:rPr lang="en-US" dirty="0"/>
              <a:t>: nearest words are syntactically similar words in same taxonomy</a:t>
            </a:r>
          </a:p>
          <a:p>
            <a:pPr marL="420672" lvl="1" indent="0"/>
            <a:r>
              <a:rPr lang="en-US" sz="2862" i="1" dirty="0"/>
              <a:t>Hogwarts</a:t>
            </a:r>
            <a:r>
              <a:rPr lang="en-US" sz="2862" dirty="0"/>
              <a:t> nearest neighbors are other fictional schools</a:t>
            </a:r>
          </a:p>
          <a:p>
            <a:pPr marL="538461" lvl="2" indent="0"/>
            <a:r>
              <a:rPr lang="en-US" sz="2862" i="1" dirty="0"/>
              <a:t>Sunnydale, </a:t>
            </a:r>
            <a:r>
              <a:rPr lang="en-US" sz="2862" i="1" dirty="0" err="1"/>
              <a:t>Evernight</a:t>
            </a:r>
            <a:r>
              <a:rPr lang="en-US" sz="2862" i="1" dirty="0"/>
              <a:t>, </a:t>
            </a:r>
            <a:r>
              <a:rPr lang="en-US" sz="2862" i="1" dirty="0" err="1"/>
              <a:t>Blandings</a:t>
            </a:r>
            <a:endParaRPr lang="en-US" sz="2862" i="1" dirty="0"/>
          </a:p>
          <a:p>
            <a:pPr marL="0" indent="0"/>
            <a:r>
              <a:rPr lang="en-US" b="1" dirty="0"/>
              <a:t>Large windows </a:t>
            </a:r>
            <a:r>
              <a:rPr lang="en-US" dirty="0"/>
              <a:t>(C= +/- 5)</a:t>
            </a:r>
            <a:r>
              <a:rPr lang="en-US" b="1" dirty="0"/>
              <a:t> </a:t>
            </a:r>
            <a:r>
              <a:rPr lang="en-US" dirty="0"/>
              <a:t>:  nearest words are related words in same semantic field</a:t>
            </a:r>
          </a:p>
          <a:p>
            <a:pPr marL="420672" lvl="1" indent="0"/>
            <a:r>
              <a:rPr lang="en-US" sz="2862" i="1" dirty="0"/>
              <a:t>Hogwarts</a:t>
            </a:r>
            <a:r>
              <a:rPr lang="en-US" sz="2862" dirty="0"/>
              <a:t> nearest neighbors are Harry Potter world:</a:t>
            </a:r>
          </a:p>
          <a:p>
            <a:pPr marL="538461" lvl="2" indent="0"/>
            <a:r>
              <a:rPr lang="en-US" sz="2862" i="1" dirty="0"/>
              <a:t>Dumbledore, half-blood,  Malfoy</a:t>
            </a:r>
          </a:p>
          <a:p>
            <a:pPr marL="0" indent="0"/>
            <a:endParaRPr lang="en-US" i="1" dirty="0"/>
          </a:p>
        </p:txBody>
      </p:sp>
      <p:sp>
        <p:nvSpPr>
          <p:cNvPr id="3" name="Rectangle 2">
            <a:extLst>
              <a:ext uri="{FF2B5EF4-FFF2-40B4-BE49-F238E27FC236}">
                <a16:creationId xmlns:a16="http://schemas.microsoft.com/office/drawing/2014/main" id="{37E80220-6295-3FD7-6AA8-A706E512C0F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11E9AB5-2EA9-6FEF-3200-A099AA44D2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CC09CA-12AD-320F-4BE8-FF8A771E76E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2135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223A3C-66DB-4145-B0E5-BAEF58CEB4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6915" y="4182405"/>
            <a:ext cx="4444575" cy="2524080"/>
          </a:xfrm>
          <a:prstGeom prst="rect">
            <a:avLst/>
          </a:prstGeom>
        </p:spPr>
      </p:pic>
      <p:sp>
        <p:nvSpPr>
          <p:cNvPr id="2" name="Title 1">
            <a:extLst>
              <a:ext uri="{FF2B5EF4-FFF2-40B4-BE49-F238E27FC236}">
                <a16:creationId xmlns:a16="http://schemas.microsoft.com/office/drawing/2014/main" id="{6CD8C4A0-9B51-EF42-8C13-00CE50E576F0}"/>
              </a:ext>
            </a:extLst>
          </p:cNvPr>
          <p:cNvSpPr>
            <a:spLocks noGrp="1"/>
          </p:cNvSpPr>
          <p:nvPr>
            <p:ph type="title"/>
          </p:nvPr>
        </p:nvSpPr>
        <p:spPr>
          <a:xfrm>
            <a:off x="838200" y="654685"/>
            <a:ext cx="10515600" cy="1325563"/>
          </a:xfrm>
        </p:spPr>
        <p:txBody>
          <a:bodyPr/>
          <a:lstStyle/>
          <a:p>
            <a:r>
              <a:rPr lang="en-US" dirty="0"/>
              <a:t>Analogical relations</a:t>
            </a:r>
          </a:p>
        </p:txBody>
      </p:sp>
      <p:sp>
        <p:nvSpPr>
          <p:cNvPr id="3" name="Content Placeholder 2">
            <a:extLst>
              <a:ext uri="{FF2B5EF4-FFF2-40B4-BE49-F238E27FC236}">
                <a16:creationId xmlns:a16="http://schemas.microsoft.com/office/drawing/2014/main" id="{65C10CC3-F51F-E94A-A0D8-9DE664234FDD}"/>
              </a:ext>
            </a:extLst>
          </p:cNvPr>
          <p:cNvSpPr>
            <a:spLocks noGrp="1"/>
          </p:cNvSpPr>
          <p:nvPr>
            <p:ph idx="1"/>
          </p:nvPr>
        </p:nvSpPr>
        <p:spPr>
          <a:xfrm>
            <a:off x="2122089" y="1732818"/>
            <a:ext cx="8698989" cy="3634675"/>
          </a:xfrm>
        </p:spPr>
        <p:txBody>
          <a:bodyPr>
            <a:normAutofit/>
          </a:bodyPr>
          <a:lstStyle/>
          <a:p>
            <a:r>
              <a:rPr lang="en-US" dirty="0"/>
              <a:t>The classic parallelogram model of analogical reasoning </a:t>
            </a:r>
          </a:p>
          <a:p>
            <a:r>
              <a:rPr lang="en-US" dirty="0"/>
              <a:t>To solve: </a:t>
            </a:r>
            <a:r>
              <a:rPr lang="en-US" i="1" dirty="0"/>
              <a:t>"apple is to tree as grape is to  _____"</a:t>
            </a:r>
          </a:p>
          <a:p>
            <a:r>
              <a:rPr lang="en-US" i="1" dirty="0"/>
              <a:t>Add tree – apple  to grape to get </a:t>
            </a:r>
            <a:r>
              <a:rPr lang="en-US" i="1" dirty="0">
                <a:solidFill>
                  <a:srgbClr val="0000FF"/>
                </a:solidFill>
              </a:rPr>
              <a:t>vine</a:t>
            </a:r>
            <a:endParaRPr lang="en-US" dirty="0">
              <a:solidFill>
                <a:srgbClr val="0000FF"/>
              </a:solidFill>
            </a:endParaRPr>
          </a:p>
          <a:p>
            <a:endParaRPr lang="en-US" dirty="0"/>
          </a:p>
        </p:txBody>
      </p:sp>
      <p:cxnSp>
        <p:nvCxnSpPr>
          <p:cNvPr id="8" name="Straight Arrow Connector 7">
            <a:extLst>
              <a:ext uri="{FF2B5EF4-FFF2-40B4-BE49-F238E27FC236}">
                <a16:creationId xmlns:a16="http://schemas.microsoft.com/office/drawing/2014/main" id="{CB2B063D-D754-2A48-8631-F5BFD4C6C287}"/>
              </a:ext>
            </a:extLst>
          </p:cNvPr>
          <p:cNvCxnSpPr>
            <a:cxnSpLocks/>
          </p:cNvCxnSpPr>
          <p:nvPr/>
        </p:nvCxnSpPr>
        <p:spPr>
          <a:xfrm>
            <a:off x="4001181" y="280054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F3414DA-B18C-3149-8AE7-FF01F624231A}"/>
              </a:ext>
            </a:extLst>
          </p:cNvPr>
          <p:cNvCxnSpPr>
            <a:cxnSpLocks/>
          </p:cNvCxnSpPr>
          <p:nvPr/>
        </p:nvCxnSpPr>
        <p:spPr>
          <a:xfrm>
            <a:off x="3000558" y="2808492"/>
            <a:ext cx="666357"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BE364B3-564F-6543-9E9A-7D534C896703}"/>
              </a:ext>
            </a:extLst>
          </p:cNvPr>
          <p:cNvCxnSpPr>
            <a:cxnSpLocks/>
          </p:cNvCxnSpPr>
          <p:nvPr/>
        </p:nvCxnSpPr>
        <p:spPr>
          <a:xfrm>
            <a:off x="5471160" y="280054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E3B203E-1943-5E46-843F-69D67ACAD357}"/>
              </a:ext>
            </a:extLst>
          </p:cNvPr>
          <p:cNvCxnSpPr>
            <a:cxnSpLocks/>
          </p:cNvCxnSpPr>
          <p:nvPr/>
        </p:nvCxnSpPr>
        <p:spPr>
          <a:xfrm>
            <a:off x="7136130" y="2800540"/>
            <a:ext cx="666357"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ED64F23-DBBF-C67F-F3B4-7F95357F93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2BD6944-E77A-BB7D-390F-F172200388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9ADB262-24ED-47F2-1202-AD395168C8F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445768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9D33F-B6E2-4E45-8C96-3CFB70EE3CC5}"/>
              </a:ext>
            </a:extLst>
          </p:cNvPr>
          <p:cNvSpPr>
            <a:spLocks noGrp="1"/>
          </p:cNvSpPr>
          <p:nvPr>
            <p:ph type="title"/>
          </p:nvPr>
        </p:nvSpPr>
        <p:spPr>
          <a:xfrm>
            <a:off x="838200" y="771415"/>
            <a:ext cx="10515600" cy="1325563"/>
          </a:xfrm>
        </p:spPr>
        <p:txBody>
          <a:bodyPr>
            <a:normAutofit/>
          </a:bodyPr>
          <a:lstStyle/>
          <a:p>
            <a:r>
              <a:rPr lang="en-US" dirty="0"/>
              <a:t>Analogical relations via parallelogram</a:t>
            </a:r>
          </a:p>
        </p:txBody>
      </p:sp>
      <p:sp>
        <p:nvSpPr>
          <p:cNvPr id="3" name="Content Placeholder 2">
            <a:extLst>
              <a:ext uri="{FF2B5EF4-FFF2-40B4-BE49-F238E27FC236}">
                <a16:creationId xmlns:a16="http://schemas.microsoft.com/office/drawing/2014/main" id="{B263CDE0-FD89-0E4D-85ED-A4C200743844}"/>
              </a:ext>
            </a:extLst>
          </p:cNvPr>
          <p:cNvSpPr>
            <a:spLocks noGrp="1"/>
          </p:cNvSpPr>
          <p:nvPr>
            <p:ph idx="1"/>
          </p:nvPr>
        </p:nvSpPr>
        <p:spPr>
          <a:xfrm>
            <a:off x="1552899" y="2236818"/>
            <a:ext cx="8456677" cy="3634675"/>
          </a:xfrm>
        </p:spPr>
        <p:txBody>
          <a:bodyPr>
            <a:normAutofit/>
          </a:bodyPr>
          <a:lstStyle/>
          <a:p>
            <a:r>
              <a:rPr lang="en-US" dirty="0"/>
              <a:t>The parallelogram method can solve analogies with both sparse and dense embeddings (Turney and Littman 2005, </a:t>
            </a:r>
            <a:r>
              <a:rPr lang="en-US" dirty="0" err="1"/>
              <a:t>Mikolov</a:t>
            </a:r>
            <a:r>
              <a:rPr lang="en-US" dirty="0"/>
              <a:t> et al. 2013b)</a:t>
            </a:r>
          </a:p>
          <a:p>
            <a:r>
              <a:rPr lang="en-US" dirty="0"/>
              <a:t>		king – man + woman is close to queen</a:t>
            </a:r>
          </a:p>
          <a:p>
            <a:r>
              <a:rPr lang="en-US" dirty="0"/>
              <a:t>		Paris – France + Italy is close to Rome</a:t>
            </a:r>
          </a:p>
          <a:p>
            <a:r>
              <a:rPr lang="en-US" dirty="0"/>
              <a:t>For a problem </a:t>
            </a:r>
            <a:r>
              <a:rPr lang="en-US" dirty="0" err="1"/>
              <a:t>a:a</a:t>
            </a:r>
            <a:r>
              <a:rPr lang="en-US" dirty="0"/>
              <a:t>*::</a:t>
            </a:r>
            <a:r>
              <a:rPr lang="en-US" dirty="0" err="1"/>
              <a:t>b:b</a:t>
            </a:r>
            <a:r>
              <a:rPr lang="en-US" dirty="0"/>
              <a:t>*, the parallelogram method is:</a:t>
            </a:r>
          </a:p>
          <a:p>
            <a:endParaRPr lang="en-US" dirty="0"/>
          </a:p>
        </p:txBody>
      </p:sp>
      <p:cxnSp>
        <p:nvCxnSpPr>
          <p:cNvPr id="4" name="Straight Arrow Connector 3">
            <a:extLst>
              <a:ext uri="{FF2B5EF4-FFF2-40B4-BE49-F238E27FC236}">
                <a16:creationId xmlns:a16="http://schemas.microsoft.com/office/drawing/2014/main" id="{7B052C01-0AD3-1149-BDA7-088E1D5704DC}"/>
              </a:ext>
            </a:extLst>
          </p:cNvPr>
          <p:cNvCxnSpPr>
            <a:cxnSpLocks/>
          </p:cNvCxnSpPr>
          <p:nvPr/>
        </p:nvCxnSpPr>
        <p:spPr>
          <a:xfrm>
            <a:off x="3371522" y="3554870"/>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a16="http://schemas.microsoft.com/office/drawing/2014/main" id="{D80D0510-8AB1-474C-975A-F61B66904837}"/>
              </a:ext>
            </a:extLst>
          </p:cNvPr>
          <p:cNvCxnSpPr>
            <a:cxnSpLocks/>
          </p:cNvCxnSpPr>
          <p:nvPr/>
        </p:nvCxnSpPr>
        <p:spPr>
          <a:xfrm>
            <a:off x="4338712" y="3565352"/>
            <a:ext cx="787513"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A51A3E87-88C6-8D4C-87C6-65EAF26AFA22}"/>
              </a:ext>
            </a:extLst>
          </p:cNvPr>
          <p:cNvCxnSpPr>
            <a:cxnSpLocks/>
          </p:cNvCxnSpPr>
          <p:nvPr/>
        </p:nvCxnSpPr>
        <p:spPr>
          <a:xfrm>
            <a:off x="5418726" y="3554870"/>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F30D022F-8760-EB40-AE0E-8FDDB423F44F}"/>
              </a:ext>
            </a:extLst>
          </p:cNvPr>
          <p:cNvCxnSpPr>
            <a:cxnSpLocks/>
          </p:cNvCxnSpPr>
          <p:nvPr/>
        </p:nvCxnSpPr>
        <p:spPr>
          <a:xfrm>
            <a:off x="7999226" y="3565352"/>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7A61DF6E-D800-5A44-B0E0-FE7D9038D70C}"/>
              </a:ext>
            </a:extLst>
          </p:cNvPr>
          <p:cNvCxnSpPr>
            <a:cxnSpLocks/>
          </p:cNvCxnSpPr>
          <p:nvPr/>
        </p:nvCxnSpPr>
        <p:spPr>
          <a:xfrm>
            <a:off x="4434621" y="3998413"/>
            <a:ext cx="102982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DBC62D1-0398-2A4F-91F1-E7202780A75D}"/>
              </a:ext>
            </a:extLst>
          </p:cNvPr>
          <p:cNvCxnSpPr>
            <a:cxnSpLocks/>
          </p:cNvCxnSpPr>
          <p:nvPr/>
        </p:nvCxnSpPr>
        <p:spPr>
          <a:xfrm>
            <a:off x="3355900" y="4004531"/>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C11D68B-6705-A045-ACDC-4A02763B48AC}"/>
              </a:ext>
            </a:extLst>
          </p:cNvPr>
          <p:cNvCxnSpPr>
            <a:cxnSpLocks/>
          </p:cNvCxnSpPr>
          <p:nvPr/>
        </p:nvCxnSpPr>
        <p:spPr>
          <a:xfrm>
            <a:off x="5733297" y="4044118"/>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2337EC60-DD9C-D34A-9A2B-89D02414EE3E}"/>
              </a:ext>
            </a:extLst>
          </p:cNvPr>
          <p:cNvCxnSpPr>
            <a:cxnSpLocks/>
          </p:cNvCxnSpPr>
          <p:nvPr/>
        </p:nvCxnSpPr>
        <p:spPr>
          <a:xfrm>
            <a:off x="7999226" y="4027636"/>
            <a:ext cx="726935" cy="0"/>
          </a:xfrm>
          <a:prstGeom prst="straightConnector1">
            <a:avLst/>
          </a:prstGeom>
          <a:ln w="28575">
            <a:solidFill>
              <a:schemeClr val="tx1"/>
            </a:solidFill>
            <a:tailEnd type="triangle" w="med" len="lg"/>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B40BD269-CEFC-582C-ACD3-FB817351E9AD}"/>
              </a:ext>
            </a:extLst>
          </p:cNvPr>
          <p:cNvPicPr>
            <a:picLocks noChangeAspect="1"/>
          </p:cNvPicPr>
          <p:nvPr/>
        </p:nvPicPr>
        <p:blipFill>
          <a:blip r:embed="rId3"/>
          <a:stretch>
            <a:fillRect/>
          </a:stretch>
        </p:blipFill>
        <p:spPr>
          <a:xfrm>
            <a:off x="2987742" y="5734317"/>
            <a:ext cx="5920002" cy="865958"/>
          </a:xfrm>
          <a:prstGeom prst="rect">
            <a:avLst/>
          </a:prstGeom>
        </p:spPr>
      </p:pic>
      <p:sp>
        <p:nvSpPr>
          <p:cNvPr id="7" name="Rectangle 6">
            <a:extLst>
              <a:ext uri="{FF2B5EF4-FFF2-40B4-BE49-F238E27FC236}">
                <a16:creationId xmlns:a16="http://schemas.microsoft.com/office/drawing/2014/main" id="{E356E2C9-CB46-C0DE-B602-4DC286F2EBB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6EF62D00-B1DD-1763-E189-575A92AD78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C4BA299B-7494-6B22-0F0F-1AE9F21CA05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98641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6702" y="1403280"/>
            <a:ext cx="7136079" cy="559667"/>
          </a:xfrm>
        </p:spPr>
        <p:txBody>
          <a:bodyPr>
            <a:normAutofit fontScale="90000"/>
          </a:bodyPr>
          <a:lstStyle/>
          <a:p>
            <a:r>
              <a:rPr lang="en-US" dirty="0"/>
              <a:t>Embeddings reflect cultural bias!</a:t>
            </a:r>
          </a:p>
        </p:txBody>
      </p:sp>
      <p:sp>
        <p:nvSpPr>
          <p:cNvPr id="3" name="Content Placeholder 2"/>
          <p:cNvSpPr>
            <a:spLocks noGrp="1"/>
          </p:cNvSpPr>
          <p:nvPr>
            <p:ph idx="1"/>
          </p:nvPr>
        </p:nvSpPr>
        <p:spPr>
          <a:xfrm>
            <a:off x="2097857" y="2932193"/>
            <a:ext cx="7390506" cy="3198514"/>
          </a:xfrm>
        </p:spPr>
        <p:txBody>
          <a:bodyPr>
            <a:normAutofit/>
          </a:bodyPr>
          <a:lstStyle/>
          <a:p>
            <a:r>
              <a:rPr lang="en-US" sz="2544" dirty="0"/>
              <a:t>Ask </a:t>
            </a:r>
            <a:r>
              <a:rPr lang="en-US" dirty="0"/>
              <a:t>“Paris : France :: Tokyo : x” </a:t>
            </a:r>
          </a:p>
          <a:p>
            <a:pPr lvl="1"/>
            <a:r>
              <a:rPr lang="en-US" sz="2226" dirty="0"/>
              <a:t>x = Japan</a:t>
            </a:r>
          </a:p>
          <a:p>
            <a:r>
              <a:rPr lang="en-US" sz="2544" dirty="0"/>
              <a:t>Ask </a:t>
            </a:r>
            <a:r>
              <a:rPr lang="en-US" dirty="0"/>
              <a:t>“father : doctor :: mother : x” </a:t>
            </a:r>
          </a:p>
          <a:p>
            <a:pPr lvl="1"/>
            <a:r>
              <a:rPr lang="en-US" sz="2226" dirty="0"/>
              <a:t>x = nurse</a:t>
            </a:r>
          </a:p>
          <a:p>
            <a:r>
              <a:rPr lang="en-US" sz="2544" dirty="0"/>
              <a:t>Ask “man : computer programmer :: woman : x” </a:t>
            </a:r>
          </a:p>
          <a:p>
            <a:pPr lvl="1"/>
            <a:r>
              <a:rPr lang="en-US" sz="2226" dirty="0"/>
              <a:t>x = homemaker</a:t>
            </a:r>
          </a:p>
          <a:p>
            <a:endParaRPr lang="en-US" dirty="0"/>
          </a:p>
        </p:txBody>
      </p:sp>
      <p:sp>
        <p:nvSpPr>
          <p:cNvPr id="4" name="TextBox 3"/>
          <p:cNvSpPr txBox="1"/>
          <p:nvPr/>
        </p:nvSpPr>
        <p:spPr>
          <a:xfrm>
            <a:off x="3067104" y="2134127"/>
            <a:ext cx="7269350" cy="483850"/>
          </a:xfrm>
          <a:prstGeom prst="rect">
            <a:avLst/>
          </a:prstGeom>
          <a:noFill/>
        </p:spPr>
        <p:txBody>
          <a:bodyPr wrap="square" rtlCol="0">
            <a:spAutoFit/>
          </a:bodyPr>
          <a:lstStyle/>
          <a:p>
            <a:r>
              <a:rPr lang="en-US" sz="1272" dirty="0" err="1"/>
              <a:t>Bolukbasi</a:t>
            </a:r>
            <a:r>
              <a:rPr lang="en-US" sz="1272" dirty="0"/>
              <a:t>, </a:t>
            </a:r>
            <a:r>
              <a:rPr lang="en-US" sz="1272" dirty="0" err="1"/>
              <a:t>Tolga</a:t>
            </a:r>
            <a:r>
              <a:rPr lang="en-US" sz="1272" dirty="0"/>
              <a:t>, Kai-Wei Chang, James Y. Zou, </a:t>
            </a:r>
            <a:r>
              <a:rPr lang="en-US" sz="1272" dirty="0" err="1"/>
              <a:t>Venkatesh</a:t>
            </a:r>
            <a:r>
              <a:rPr lang="en-US" sz="1272" dirty="0"/>
              <a:t> </a:t>
            </a:r>
            <a:r>
              <a:rPr lang="en-US" sz="1272" dirty="0" err="1"/>
              <a:t>Saligrama</a:t>
            </a:r>
            <a:r>
              <a:rPr lang="en-US" sz="1272" dirty="0"/>
              <a:t>, and Adam T. </a:t>
            </a:r>
            <a:r>
              <a:rPr lang="en-US" sz="1272" dirty="0" err="1"/>
              <a:t>Kalai</a:t>
            </a:r>
            <a:r>
              <a:rPr lang="en-US" sz="1272" dirty="0"/>
              <a:t>. "Man is to computer programmer as woman is to homemaker? debiasing word embeddings." In </a:t>
            </a:r>
            <a:r>
              <a:rPr lang="en-US" sz="1272" i="1" dirty="0" err="1"/>
              <a:t>NeurIPS</a:t>
            </a:r>
            <a:r>
              <a:rPr lang="en-US" sz="1272" dirty="0"/>
              <a:t>, pp. 4349-4357. 2016.</a:t>
            </a:r>
          </a:p>
        </p:txBody>
      </p:sp>
      <p:sp>
        <p:nvSpPr>
          <p:cNvPr id="5" name="TextBox 4">
            <a:extLst>
              <a:ext uri="{FF2B5EF4-FFF2-40B4-BE49-F238E27FC236}">
                <a16:creationId xmlns:a16="http://schemas.microsoft.com/office/drawing/2014/main" id="{4467B3D3-17F5-5044-903F-379FDAC78D5A}"/>
              </a:ext>
            </a:extLst>
          </p:cNvPr>
          <p:cNvSpPr txBox="1"/>
          <p:nvPr/>
        </p:nvSpPr>
        <p:spPr>
          <a:xfrm>
            <a:off x="1855546" y="5663926"/>
            <a:ext cx="8480909" cy="777392"/>
          </a:xfrm>
          <a:prstGeom prst="rect">
            <a:avLst/>
          </a:prstGeom>
          <a:noFill/>
        </p:spPr>
        <p:txBody>
          <a:bodyPr wrap="square" rtlCol="0">
            <a:spAutoFit/>
          </a:bodyPr>
          <a:lstStyle/>
          <a:p>
            <a:r>
              <a:rPr lang="en-US" sz="2226" dirty="0">
                <a:solidFill>
                  <a:srgbClr val="0000FF"/>
                </a:solidFill>
              </a:rPr>
              <a:t>Algorithms that use embeddings as part of e.g., hiring searches for programmers, might lead to bias in hiring</a:t>
            </a:r>
          </a:p>
        </p:txBody>
      </p:sp>
      <p:sp>
        <p:nvSpPr>
          <p:cNvPr id="6" name="Rectangle 5">
            <a:extLst>
              <a:ext uri="{FF2B5EF4-FFF2-40B4-BE49-F238E27FC236}">
                <a16:creationId xmlns:a16="http://schemas.microsoft.com/office/drawing/2014/main" id="{2D84462D-B6EC-2C8D-3421-5BC92157A4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665E31F-0D2A-AFB1-FEEE-D25AA50DAA0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0C3D08A-CE94-5599-5EA7-3DAAB1B4CD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94927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464C0104-EF22-8CCF-30E2-23B28F6D0828}"/>
              </a:ext>
            </a:extLst>
          </p:cNvPr>
          <p:cNvPicPr>
            <a:picLocks noChangeAspect="1"/>
          </p:cNvPicPr>
          <p:nvPr/>
        </p:nvPicPr>
        <p:blipFill>
          <a:blip r:embed="rId4"/>
          <a:stretch>
            <a:fillRect/>
          </a:stretch>
        </p:blipFill>
        <p:spPr>
          <a:xfrm>
            <a:off x="332422" y="991552"/>
            <a:ext cx="9972675" cy="2771775"/>
          </a:xfrm>
          <a:prstGeom prst="rect">
            <a:avLst/>
          </a:prstGeom>
        </p:spPr>
      </p:pic>
    </p:spTree>
    <p:extLst>
      <p:ext uri="{BB962C8B-B14F-4D97-AF65-F5344CB8AC3E}">
        <p14:creationId xmlns:p14="http://schemas.microsoft.com/office/powerpoint/2010/main" val="2670770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E622C43-ABFF-D92B-0144-BDFD1D5CD8EC}"/>
              </a:ext>
            </a:extLst>
          </p:cNvPr>
          <p:cNvPicPr>
            <a:picLocks noChangeAspect="1"/>
          </p:cNvPicPr>
          <p:nvPr/>
        </p:nvPicPr>
        <p:blipFill>
          <a:blip r:embed="rId4"/>
          <a:stretch>
            <a:fillRect/>
          </a:stretch>
        </p:blipFill>
        <p:spPr>
          <a:xfrm>
            <a:off x="2485572" y="698159"/>
            <a:ext cx="7450908" cy="5616343"/>
          </a:xfrm>
          <a:prstGeom prst="rect">
            <a:avLst/>
          </a:prstGeom>
        </p:spPr>
      </p:pic>
    </p:spTree>
    <p:extLst>
      <p:ext uri="{BB962C8B-B14F-4D97-AF65-F5344CB8AC3E}">
        <p14:creationId xmlns:p14="http://schemas.microsoft.com/office/powerpoint/2010/main" val="42074123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8F4DB91-54C2-9B2F-A8EF-8B46DE6276BD}"/>
              </a:ext>
            </a:extLst>
          </p:cNvPr>
          <p:cNvPicPr>
            <a:picLocks noChangeAspect="1"/>
          </p:cNvPicPr>
          <p:nvPr/>
        </p:nvPicPr>
        <p:blipFill>
          <a:blip r:embed="rId4"/>
          <a:stretch>
            <a:fillRect/>
          </a:stretch>
        </p:blipFill>
        <p:spPr>
          <a:xfrm>
            <a:off x="2541452" y="725082"/>
            <a:ext cx="8748712" cy="5407835"/>
          </a:xfrm>
          <a:prstGeom prst="rect">
            <a:avLst/>
          </a:prstGeom>
        </p:spPr>
      </p:pic>
    </p:spTree>
    <p:extLst>
      <p:ext uri="{BB962C8B-B14F-4D97-AF65-F5344CB8AC3E}">
        <p14:creationId xmlns:p14="http://schemas.microsoft.com/office/powerpoint/2010/main" val="5333125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D2C1912E-0799-8A46-B35E-EC85716412D4}"/>
              </a:ext>
            </a:extLst>
          </p:cNvPr>
          <p:cNvPicPr>
            <a:picLocks noChangeAspect="1"/>
          </p:cNvPicPr>
          <p:nvPr/>
        </p:nvPicPr>
        <p:blipFill>
          <a:blip r:embed="rId4"/>
          <a:stretch>
            <a:fillRect/>
          </a:stretch>
        </p:blipFill>
        <p:spPr>
          <a:xfrm>
            <a:off x="1010602" y="1155869"/>
            <a:ext cx="9286875" cy="5114925"/>
          </a:xfrm>
          <a:prstGeom prst="rect">
            <a:avLst/>
          </a:prstGeom>
        </p:spPr>
      </p:pic>
    </p:spTree>
    <p:extLst>
      <p:ext uri="{BB962C8B-B14F-4D97-AF65-F5344CB8AC3E}">
        <p14:creationId xmlns:p14="http://schemas.microsoft.com/office/powerpoint/2010/main" val="734074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FBC627BF-C9EF-848F-362A-243DBA3F1F9D}"/>
              </a:ext>
            </a:extLst>
          </p:cNvPr>
          <p:cNvPicPr>
            <a:picLocks noChangeAspect="1"/>
          </p:cNvPicPr>
          <p:nvPr/>
        </p:nvPicPr>
        <p:blipFill>
          <a:blip r:embed="rId4"/>
          <a:stretch>
            <a:fillRect/>
          </a:stretch>
        </p:blipFill>
        <p:spPr>
          <a:xfrm>
            <a:off x="292553" y="2407920"/>
            <a:ext cx="4667250" cy="2743200"/>
          </a:xfrm>
          <a:prstGeom prst="rect">
            <a:avLst/>
          </a:prstGeom>
        </p:spPr>
      </p:pic>
      <p:pic>
        <p:nvPicPr>
          <p:cNvPr id="10" name="Picture 9">
            <a:extLst>
              <a:ext uri="{FF2B5EF4-FFF2-40B4-BE49-F238E27FC236}">
                <a16:creationId xmlns:a16="http://schemas.microsoft.com/office/drawing/2014/main" id="{4F8C7B8E-31E2-AE5C-BF2E-355BCE15AD73}"/>
              </a:ext>
            </a:extLst>
          </p:cNvPr>
          <p:cNvPicPr>
            <a:picLocks noChangeAspect="1"/>
          </p:cNvPicPr>
          <p:nvPr/>
        </p:nvPicPr>
        <p:blipFill>
          <a:blip r:embed="rId5"/>
          <a:stretch>
            <a:fillRect/>
          </a:stretch>
        </p:blipFill>
        <p:spPr>
          <a:xfrm>
            <a:off x="6027283" y="2407920"/>
            <a:ext cx="5800725" cy="2819400"/>
          </a:xfrm>
          <a:prstGeom prst="rect">
            <a:avLst/>
          </a:prstGeom>
        </p:spPr>
      </p:pic>
    </p:spTree>
    <p:extLst>
      <p:ext uri="{BB962C8B-B14F-4D97-AF65-F5344CB8AC3E}">
        <p14:creationId xmlns:p14="http://schemas.microsoft.com/office/powerpoint/2010/main" val="27181182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65F3B2D-DDEE-49AA-CB69-69C64A14EB29}"/>
              </a:ext>
            </a:extLst>
          </p:cNvPr>
          <p:cNvPicPr>
            <a:picLocks noChangeAspect="1"/>
          </p:cNvPicPr>
          <p:nvPr/>
        </p:nvPicPr>
        <p:blipFill>
          <a:blip r:embed="rId4"/>
          <a:stretch>
            <a:fillRect/>
          </a:stretch>
        </p:blipFill>
        <p:spPr>
          <a:xfrm>
            <a:off x="1333001" y="1513673"/>
            <a:ext cx="8753475" cy="3629025"/>
          </a:xfrm>
          <a:prstGeom prst="rect">
            <a:avLst/>
          </a:prstGeom>
        </p:spPr>
      </p:pic>
    </p:spTree>
    <p:extLst>
      <p:ext uri="{BB962C8B-B14F-4D97-AF65-F5344CB8AC3E}">
        <p14:creationId xmlns:p14="http://schemas.microsoft.com/office/powerpoint/2010/main" val="2375883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DC4B5596-0450-9F71-352A-9C74A9119518}"/>
              </a:ext>
            </a:extLst>
          </p:cNvPr>
          <p:cNvPicPr>
            <a:picLocks noChangeAspect="1"/>
          </p:cNvPicPr>
          <p:nvPr/>
        </p:nvPicPr>
        <p:blipFill>
          <a:blip r:embed="rId4"/>
          <a:stretch>
            <a:fillRect/>
          </a:stretch>
        </p:blipFill>
        <p:spPr>
          <a:xfrm>
            <a:off x="769792" y="1131086"/>
            <a:ext cx="10958283" cy="4202914"/>
          </a:xfrm>
          <a:prstGeom prst="rect">
            <a:avLst/>
          </a:prstGeom>
        </p:spPr>
      </p:pic>
    </p:spTree>
    <p:extLst>
      <p:ext uri="{BB962C8B-B14F-4D97-AF65-F5344CB8AC3E}">
        <p14:creationId xmlns:p14="http://schemas.microsoft.com/office/powerpoint/2010/main" val="18748014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00274" y="1211822"/>
            <a:ext cx="6909246" cy="5354665"/>
          </a:xfrm>
        </p:spPr>
      </p:pic>
      <p:sp>
        <p:nvSpPr>
          <p:cNvPr id="3" name="TextBox 2">
            <a:extLst>
              <a:ext uri="{FF2B5EF4-FFF2-40B4-BE49-F238E27FC236}">
                <a16:creationId xmlns:a16="http://schemas.microsoft.com/office/drawing/2014/main" id="{DCFE9A66-E187-374C-8854-E42D40FCD026}"/>
              </a:ext>
            </a:extLst>
          </p:cNvPr>
          <p:cNvSpPr txBox="1"/>
          <p:nvPr/>
        </p:nvSpPr>
        <p:spPr>
          <a:xfrm>
            <a:off x="3312676" y="672892"/>
            <a:ext cx="5684441" cy="538930"/>
          </a:xfrm>
          <a:prstGeom prst="rect">
            <a:avLst/>
          </a:prstGeom>
          <a:noFill/>
        </p:spPr>
        <p:txBody>
          <a:bodyPr wrap="none" rtlCol="0">
            <a:spAutoFit/>
          </a:bodyPr>
          <a:lstStyle/>
          <a:p>
            <a:r>
              <a:rPr lang="en-US" sz="2902" dirty="0"/>
              <a:t>Structure in </a:t>
            </a:r>
            <a:r>
              <a:rPr lang="en-US" sz="2902" dirty="0" err="1"/>
              <a:t>GloVE</a:t>
            </a:r>
            <a:r>
              <a:rPr lang="en-US" sz="2902" dirty="0"/>
              <a:t> Embedding space</a:t>
            </a:r>
          </a:p>
        </p:txBody>
      </p:sp>
      <p:sp>
        <p:nvSpPr>
          <p:cNvPr id="2" name="Rectangle 1">
            <a:extLst>
              <a:ext uri="{FF2B5EF4-FFF2-40B4-BE49-F238E27FC236}">
                <a16:creationId xmlns:a16="http://schemas.microsoft.com/office/drawing/2014/main" id="{BCB3C7AE-2863-30E3-B19C-5CB088CC561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58CCA63-3A9E-6A06-7DC4-8620FAF7C37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79A12B1-B3D0-192B-0B40-BA077B907EA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66702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923EB7F-0961-B268-0B7F-5FF196B63B18}"/>
              </a:ext>
            </a:extLst>
          </p:cNvPr>
          <p:cNvPicPr>
            <a:picLocks noChangeAspect="1"/>
          </p:cNvPicPr>
          <p:nvPr/>
        </p:nvPicPr>
        <p:blipFill>
          <a:blip r:embed="rId4"/>
          <a:stretch>
            <a:fillRect/>
          </a:stretch>
        </p:blipFill>
        <p:spPr>
          <a:xfrm>
            <a:off x="2466975" y="614362"/>
            <a:ext cx="9725025" cy="5629275"/>
          </a:xfrm>
          <a:prstGeom prst="rect">
            <a:avLst/>
          </a:prstGeom>
        </p:spPr>
      </p:pic>
    </p:spTree>
    <p:extLst>
      <p:ext uri="{BB962C8B-B14F-4D97-AF65-F5344CB8AC3E}">
        <p14:creationId xmlns:p14="http://schemas.microsoft.com/office/powerpoint/2010/main" val="29719881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AF1CE5AF-D2C8-F611-A248-35B00B275F5D}"/>
              </a:ext>
            </a:extLst>
          </p:cNvPr>
          <p:cNvPicPr>
            <a:picLocks noChangeAspect="1"/>
          </p:cNvPicPr>
          <p:nvPr/>
        </p:nvPicPr>
        <p:blipFill>
          <a:blip r:embed="rId4"/>
          <a:stretch>
            <a:fillRect/>
          </a:stretch>
        </p:blipFill>
        <p:spPr>
          <a:xfrm>
            <a:off x="1755457" y="1878129"/>
            <a:ext cx="8467725" cy="4057650"/>
          </a:xfrm>
          <a:prstGeom prst="rect">
            <a:avLst/>
          </a:prstGeom>
        </p:spPr>
      </p:pic>
      <p:sp>
        <p:nvSpPr>
          <p:cNvPr id="7" name="TextBox 6">
            <a:extLst>
              <a:ext uri="{FF2B5EF4-FFF2-40B4-BE49-F238E27FC236}">
                <a16:creationId xmlns:a16="http://schemas.microsoft.com/office/drawing/2014/main" id="{BC2D193B-B37F-5233-37C2-216F82E930F2}"/>
              </a:ext>
            </a:extLst>
          </p:cNvPr>
          <p:cNvSpPr txBox="1"/>
          <p:nvPr/>
        </p:nvSpPr>
        <p:spPr>
          <a:xfrm>
            <a:off x="1569720" y="1033949"/>
            <a:ext cx="3246120" cy="707886"/>
          </a:xfrm>
          <a:prstGeom prst="rect">
            <a:avLst/>
          </a:prstGeom>
          <a:noFill/>
        </p:spPr>
        <p:txBody>
          <a:bodyPr wrap="square" rtlCol="0">
            <a:spAutoFit/>
          </a:bodyPr>
          <a:lstStyle/>
          <a:p>
            <a:r>
              <a:rPr lang="en-US" sz="4000" dirty="0"/>
              <a:t>Example</a:t>
            </a:r>
          </a:p>
        </p:txBody>
      </p:sp>
    </p:spTree>
    <p:extLst>
      <p:ext uri="{BB962C8B-B14F-4D97-AF65-F5344CB8AC3E}">
        <p14:creationId xmlns:p14="http://schemas.microsoft.com/office/powerpoint/2010/main" val="15303739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95233396-E344-2008-2155-FED1C8916B5D}"/>
              </a:ext>
            </a:extLst>
          </p:cNvPr>
          <p:cNvPicPr>
            <a:picLocks noChangeAspect="1"/>
          </p:cNvPicPr>
          <p:nvPr/>
        </p:nvPicPr>
        <p:blipFill>
          <a:blip r:embed="rId4"/>
          <a:stretch>
            <a:fillRect/>
          </a:stretch>
        </p:blipFill>
        <p:spPr>
          <a:xfrm>
            <a:off x="1798320" y="1114424"/>
            <a:ext cx="8900160" cy="4793305"/>
          </a:xfrm>
          <a:prstGeom prst="rect">
            <a:avLst/>
          </a:prstGeom>
        </p:spPr>
      </p:pic>
    </p:spTree>
    <p:extLst>
      <p:ext uri="{BB962C8B-B14F-4D97-AF65-F5344CB8AC3E}">
        <p14:creationId xmlns:p14="http://schemas.microsoft.com/office/powerpoint/2010/main" val="5737534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323C9BF-38C5-2790-D377-2F2AA4DCC3A8}"/>
              </a:ext>
            </a:extLst>
          </p:cNvPr>
          <p:cNvPicPr>
            <a:picLocks noChangeAspect="1"/>
          </p:cNvPicPr>
          <p:nvPr/>
        </p:nvPicPr>
        <p:blipFill>
          <a:blip r:embed="rId4"/>
          <a:stretch>
            <a:fillRect/>
          </a:stretch>
        </p:blipFill>
        <p:spPr>
          <a:xfrm>
            <a:off x="1899087" y="1155382"/>
            <a:ext cx="8393825" cy="5137249"/>
          </a:xfrm>
          <a:prstGeom prst="rect">
            <a:avLst/>
          </a:prstGeom>
        </p:spPr>
      </p:pic>
    </p:spTree>
    <p:extLst>
      <p:ext uri="{BB962C8B-B14F-4D97-AF65-F5344CB8AC3E}">
        <p14:creationId xmlns:p14="http://schemas.microsoft.com/office/powerpoint/2010/main" val="15545620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67729C1-09B1-3A0D-CBC6-BE588ED6CDCB}"/>
              </a:ext>
            </a:extLst>
          </p:cNvPr>
          <p:cNvPicPr>
            <a:picLocks noChangeAspect="1"/>
          </p:cNvPicPr>
          <p:nvPr/>
        </p:nvPicPr>
        <p:blipFill>
          <a:blip r:embed="rId4"/>
          <a:stretch>
            <a:fillRect/>
          </a:stretch>
        </p:blipFill>
        <p:spPr>
          <a:xfrm>
            <a:off x="1539240" y="1044990"/>
            <a:ext cx="9445753" cy="5247641"/>
          </a:xfrm>
          <a:prstGeom prst="rect">
            <a:avLst/>
          </a:prstGeom>
        </p:spPr>
      </p:pic>
    </p:spTree>
    <p:extLst>
      <p:ext uri="{BB962C8B-B14F-4D97-AF65-F5344CB8AC3E}">
        <p14:creationId xmlns:p14="http://schemas.microsoft.com/office/powerpoint/2010/main" val="232280521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0FE2E4E-5CE6-C995-4025-940C6B541657}"/>
              </a:ext>
            </a:extLst>
          </p:cNvPr>
          <p:cNvPicPr>
            <a:picLocks noChangeAspect="1"/>
          </p:cNvPicPr>
          <p:nvPr/>
        </p:nvPicPr>
        <p:blipFill>
          <a:blip r:embed="rId4"/>
          <a:stretch>
            <a:fillRect/>
          </a:stretch>
        </p:blipFill>
        <p:spPr>
          <a:xfrm>
            <a:off x="2626178" y="711660"/>
            <a:ext cx="7495222" cy="5434680"/>
          </a:xfrm>
          <a:prstGeom prst="rect">
            <a:avLst/>
          </a:prstGeom>
        </p:spPr>
      </p:pic>
    </p:spTree>
    <p:extLst>
      <p:ext uri="{BB962C8B-B14F-4D97-AF65-F5344CB8AC3E}">
        <p14:creationId xmlns:p14="http://schemas.microsoft.com/office/powerpoint/2010/main" val="3561391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2589AC93-9AA5-15F0-0BF9-7A3EE1B630AA}"/>
              </a:ext>
            </a:extLst>
          </p:cNvPr>
          <p:cNvPicPr>
            <a:picLocks noChangeAspect="1"/>
          </p:cNvPicPr>
          <p:nvPr/>
        </p:nvPicPr>
        <p:blipFill>
          <a:blip r:embed="rId4"/>
          <a:stretch>
            <a:fillRect/>
          </a:stretch>
        </p:blipFill>
        <p:spPr>
          <a:xfrm>
            <a:off x="2626178" y="776005"/>
            <a:ext cx="8537257" cy="5305989"/>
          </a:xfrm>
          <a:prstGeom prst="rect">
            <a:avLst/>
          </a:prstGeom>
        </p:spPr>
      </p:pic>
    </p:spTree>
    <p:extLst>
      <p:ext uri="{BB962C8B-B14F-4D97-AF65-F5344CB8AC3E}">
        <p14:creationId xmlns:p14="http://schemas.microsoft.com/office/powerpoint/2010/main" val="29591962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B6138169-BFB4-8AD6-FFDE-830587AEA074}"/>
              </a:ext>
            </a:extLst>
          </p:cNvPr>
          <p:cNvPicPr>
            <a:picLocks noChangeAspect="1"/>
          </p:cNvPicPr>
          <p:nvPr/>
        </p:nvPicPr>
        <p:blipFill>
          <a:blip r:embed="rId4"/>
          <a:stretch>
            <a:fillRect/>
          </a:stretch>
        </p:blipFill>
        <p:spPr>
          <a:xfrm>
            <a:off x="1683521" y="1155869"/>
            <a:ext cx="9045439" cy="4930412"/>
          </a:xfrm>
          <a:prstGeom prst="rect">
            <a:avLst/>
          </a:prstGeom>
        </p:spPr>
      </p:pic>
    </p:spTree>
    <p:extLst>
      <p:ext uri="{BB962C8B-B14F-4D97-AF65-F5344CB8AC3E}">
        <p14:creationId xmlns:p14="http://schemas.microsoft.com/office/powerpoint/2010/main" val="3877565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6888E170-1E6D-D3CF-DE38-B68597655CDC}"/>
              </a:ext>
            </a:extLst>
          </p:cNvPr>
          <p:cNvPicPr>
            <a:picLocks noChangeAspect="1"/>
          </p:cNvPicPr>
          <p:nvPr/>
        </p:nvPicPr>
        <p:blipFill>
          <a:blip r:embed="rId4"/>
          <a:stretch>
            <a:fillRect/>
          </a:stretch>
        </p:blipFill>
        <p:spPr>
          <a:xfrm>
            <a:off x="1723011" y="1155869"/>
            <a:ext cx="8745978" cy="4792826"/>
          </a:xfrm>
          <a:prstGeom prst="rect">
            <a:avLst/>
          </a:prstGeom>
        </p:spPr>
      </p:pic>
    </p:spTree>
    <p:extLst>
      <p:ext uri="{BB962C8B-B14F-4D97-AF65-F5344CB8AC3E}">
        <p14:creationId xmlns:p14="http://schemas.microsoft.com/office/powerpoint/2010/main" val="38087290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3421916-A675-36AB-1724-CE49616B9051}"/>
              </a:ext>
            </a:extLst>
          </p:cNvPr>
          <p:cNvPicPr>
            <a:picLocks noChangeAspect="1"/>
          </p:cNvPicPr>
          <p:nvPr/>
        </p:nvPicPr>
        <p:blipFill>
          <a:blip r:embed="rId4"/>
          <a:stretch>
            <a:fillRect/>
          </a:stretch>
        </p:blipFill>
        <p:spPr>
          <a:xfrm>
            <a:off x="1844040" y="1067738"/>
            <a:ext cx="8717280" cy="4869448"/>
          </a:xfrm>
          <a:prstGeom prst="rect">
            <a:avLst/>
          </a:prstGeom>
        </p:spPr>
      </p:pic>
    </p:spTree>
    <p:extLst>
      <p:ext uri="{BB962C8B-B14F-4D97-AF65-F5344CB8AC3E}">
        <p14:creationId xmlns:p14="http://schemas.microsoft.com/office/powerpoint/2010/main" val="8609261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EB1E5BB5-1082-660F-6D55-A41A2EBB175D}"/>
              </a:ext>
            </a:extLst>
          </p:cNvPr>
          <p:cNvPicPr>
            <a:picLocks noChangeAspect="1"/>
          </p:cNvPicPr>
          <p:nvPr/>
        </p:nvPicPr>
        <p:blipFill>
          <a:blip r:embed="rId4"/>
          <a:stretch>
            <a:fillRect/>
          </a:stretch>
        </p:blipFill>
        <p:spPr>
          <a:xfrm>
            <a:off x="1889760" y="1085782"/>
            <a:ext cx="9346657" cy="5206850"/>
          </a:xfrm>
          <a:prstGeom prst="rect">
            <a:avLst/>
          </a:prstGeom>
        </p:spPr>
      </p:pic>
    </p:spTree>
    <p:extLst>
      <p:ext uri="{BB962C8B-B14F-4D97-AF65-F5344CB8AC3E}">
        <p14:creationId xmlns:p14="http://schemas.microsoft.com/office/powerpoint/2010/main" val="33321038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330D3FE3-E14B-EF1C-1DFC-B0144A7FD3EC}"/>
              </a:ext>
            </a:extLst>
          </p:cNvPr>
          <p:cNvPicPr>
            <a:picLocks noChangeAspect="1"/>
          </p:cNvPicPr>
          <p:nvPr/>
        </p:nvPicPr>
        <p:blipFill>
          <a:blip r:embed="rId4"/>
          <a:stretch>
            <a:fillRect/>
          </a:stretch>
        </p:blipFill>
        <p:spPr>
          <a:xfrm>
            <a:off x="1230222" y="1128113"/>
            <a:ext cx="9588817" cy="5164518"/>
          </a:xfrm>
          <a:prstGeom prst="rect">
            <a:avLst/>
          </a:prstGeom>
        </p:spPr>
      </p:pic>
    </p:spTree>
    <p:extLst>
      <p:ext uri="{BB962C8B-B14F-4D97-AF65-F5344CB8AC3E}">
        <p14:creationId xmlns:p14="http://schemas.microsoft.com/office/powerpoint/2010/main" val="6566758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7B197CC-0923-1A63-58F5-C1AE34D528BE}"/>
              </a:ext>
            </a:extLst>
          </p:cNvPr>
          <p:cNvPicPr>
            <a:picLocks noChangeAspect="1"/>
          </p:cNvPicPr>
          <p:nvPr/>
        </p:nvPicPr>
        <p:blipFill>
          <a:blip r:embed="rId4"/>
          <a:stretch>
            <a:fillRect/>
          </a:stretch>
        </p:blipFill>
        <p:spPr>
          <a:xfrm>
            <a:off x="1107157" y="1155869"/>
            <a:ext cx="9977686" cy="5127773"/>
          </a:xfrm>
          <a:prstGeom prst="rect">
            <a:avLst/>
          </a:prstGeom>
        </p:spPr>
      </p:pic>
    </p:spTree>
    <p:extLst>
      <p:ext uri="{BB962C8B-B14F-4D97-AF65-F5344CB8AC3E}">
        <p14:creationId xmlns:p14="http://schemas.microsoft.com/office/powerpoint/2010/main" val="40041148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7BCD97E8-85CB-1774-002D-CCB98E2E27CD}"/>
              </a:ext>
            </a:extLst>
          </p:cNvPr>
          <p:cNvPicPr>
            <a:picLocks noChangeAspect="1"/>
          </p:cNvPicPr>
          <p:nvPr/>
        </p:nvPicPr>
        <p:blipFill>
          <a:blip r:embed="rId4"/>
          <a:stretch>
            <a:fillRect/>
          </a:stretch>
        </p:blipFill>
        <p:spPr>
          <a:xfrm>
            <a:off x="1539240" y="1141476"/>
            <a:ext cx="9476422" cy="5151155"/>
          </a:xfrm>
          <a:prstGeom prst="rect">
            <a:avLst/>
          </a:prstGeom>
        </p:spPr>
      </p:pic>
    </p:spTree>
    <p:extLst>
      <p:ext uri="{BB962C8B-B14F-4D97-AF65-F5344CB8AC3E}">
        <p14:creationId xmlns:p14="http://schemas.microsoft.com/office/powerpoint/2010/main" val="17383378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E674D27-5864-3A0C-FC81-19E4A7AB21D8}"/>
              </a:ext>
            </a:extLst>
          </p:cNvPr>
          <p:cNvPicPr>
            <a:picLocks noChangeAspect="1"/>
          </p:cNvPicPr>
          <p:nvPr/>
        </p:nvPicPr>
        <p:blipFill>
          <a:blip r:embed="rId4"/>
          <a:stretch>
            <a:fillRect/>
          </a:stretch>
        </p:blipFill>
        <p:spPr>
          <a:xfrm>
            <a:off x="397192" y="1356360"/>
            <a:ext cx="11031665" cy="4434840"/>
          </a:xfrm>
          <a:prstGeom prst="rect">
            <a:avLst/>
          </a:prstGeom>
        </p:spPr>
      </p:pic>
    </p:spTree>
    <p:extLst>
      <p:ext uri="{BB962C8B-B14F-4D97-AF65-F5344CB8AC3E}">
        <p14:creationId xmlns:p14="http://schemas.microsoft.com/office/powerpoint/2010/main" val="375289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F841721B-4CE0-9CB6-8D89-7A8D232F6D91}"/>
              </a:ext>
            </a:extLst>
          </p:cNvPr>
          <p:cNvPicPr>
            <a:picLocks noChangeAspect="1"/>
          </p:cNvPicPr>
          <p:nvPr/>
        </p:nvPicPr>
        <p:blipFill>
          <a:blip r:embed="rId4"/>
          <a:stretch>
            <a:fillRect/>
          </a:stretch>
        </p:blipFill>
        <p:spPr>
          <a:xfrm>
            <a:off x="774324" y="1155869"/>
            <a:ext cx="10887552" cy="4650571"/>
          </a:xfrm>
          <a:prstGeom prst="rect">
            <a:avLst/>
          </a:prstGeom>
        </p:spPr>
      </p:pic>
    </p:spTree>
    <p:extLst>
      <p:ext uri="{BB962C8B-B14F-4D97-AF65-F5344CB8AC3E}">
        <p14:creationId xmlns:p14="http://schemas.microsoft.com/office/powerpoint/2010/main" val="246970997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id="{0AEAA853-CC67-657B-09E8-FCCF7D6473DA}"/>
              </a:ext>
            </a:extLst>
          </p:cNvPr>
          <p:cNvPicPr>
            <a:picLocks noChangeAspect="1"/>
          </p:cNvPicPr>
          <p:nvPr/>
        </p:nvPicPr>
        <p:blipFill>
          <a:blip r:embed="rId4"/>
          <a:stretch>
            <a:fillRect/>
          </a:stretch>
        </p:blipFill>
        <p:spPr>
          <a:xfrm>
            <a:off x="681037" y="1708900"/>
            <a:ext cx="10829925" cy="4648200"/>
          </a:xfrm>
          <a:prstGeom prst="rect">
            <a:avLst/>
          </a:prstGeom>
        </p:spPr>
      </p:pic>
      <p:sp>
        <p:nvSpPr>
          <p:cNvPr id="7" name="TextBox 6">
            <a:extLst>
              <a:ext uri="{FF2B5EF4-FFF2-40B4-BE49-F238E27FC236}">
                <a16:creationId xmlns:a16="http://schemas.microsoft.com/office/drawing/2014/main" id="{D81D82C7-83FC-B88B-306D-352E1184C154}"/>
              </a:ext>
            </a:extLst>
          </p:cNvPr>
          <p:cNvSpPr txBox="1"/>
          <p:nvPr/>
        </p:nvSpPr>
        <p:spPr>
          <a:xfrm>
            <a:off x="899160" y="1095525"/>
            <a:ext cx="3352800" cy="523220"/>
          </a:xfrm>
          <a:prstGeom prst="rect">
            <a:avLst/>
          </a:prstGeom>
          <a:noFill/>
        </p:spPr>
        <p:txBody>
          <a:bodyPr wrap="square" rtlCol="0">
            <a:spAutoFit/>
          </a:bodyPr>
          <a:lstStyle/>
          <a:p>
            <a:r>
              <a:rPr lang="en-US" sz="2800" b="1" dirty="0"/>
              <a:t>Example</a:t>
            </a:r>
          </a:p>
        </p:txBody>
      </p:sp>
    </p:spTree>
    <p:extLst>
      <p:ext uri="{BB962C8B-B14F-4D97-AF65-F5344CB8AC3E}">
        <p14:creationId xmlns:p14="http://schemas.microsoft.com/office/powerpoint/2010/main" val="27918227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77FBDC-823E-E1C5-2528-08DD37F8F1F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637DB6-7810-60F8-C879-B48D7884B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A81D28-5816-410A-A8F4-85DC4C0306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DA7C528-12C3-1BB6-637F-2F81E578B304}"/>
              </a:ext>
            </a:extLst>
          </p:cNvPr>
          <p:cNvPicPr>
            <a:picLocks noChangeAspect="1"/>
          </p:cNvPicPr>
          <p:nvPr/>
        </p:nvPicPr>
        <p:blipFill>
          <a:blip r:embed="rId4"/>
          <a:stretch>
            <a:fillRect/>
          </a:stretch>
        </p:blipFill>
        <p:spPr>
          <a:xfrm>
            <a:off x="642937" y="414337"/>
            <a:ext cx="10906125" cy="6029325"/>
          </a:xfrm>
          <a:prstGeom prst="rect">
            <a:avLst/>
          </a:prstGeom>
        </p:spPr>
      </p:pic>
    </p:spTree>
    <p:extLst>
      <p:ext uri="{BB962C8B-B14F-4D97-AF65-F5344CB8AC3E}">
        <p14:creationId xmlns:p14="http://schemas.microsoft.com/office/powerpoint/2010/main" val="1064995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4" name="TextBox 3">
            <a:extLst>
              <a:ext uri="{FF2B5EF4-FFF2-40B4-BE49-F238E27FC236}">
                <a16:creationId xmlns:a16="http://schemas.microsoft.com/office/drawing/2014/main" id="{9AFE911C-AAA4-FAD2-C640-D9DF38F945FB}"/>
              </a:ext>
            </a:extLst>
          </p:cNvPr>
          <p:cNvSpPr txBox="1"/>
          <p:nvPr/>
        </p:nvSpPr>
        <p:spPr>
          <a:xfrm>
            <a:off x="395282" y="1719920"/>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Sparse versus dense vectors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Word2vec, </a:t>
            </a:r>
            <a:r>
              <a:rPr lang="en-US" sz="2800" b="0" i="0" dirty="0" err="1">
                <a:solidFill>
                  <a:srgbClr val="0D0D0D"/>
                </a:solidFill>
                <a:effectLst/>
                <a:latin typeface="Söhne"/>
              </a:rPr>
              <a:t>GLoVe</a:t>
            </a:r>
            <a:r>
              <a:rPr lang="en-US" sz="2800" b="0" i="0" dirty="0">
                <a:solidFill>
                  <a:srgbClr val="0D0D0D"/>
                </a:solidFill>
                <a:effectLst/>
                <a:latin typeface="Söhne"/>
              </a:rPr>
              <a:t>, Fast Text</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Skip-Gram Classifier</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412668595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2346</TotalTime>
  <Words>4686</Words>
  <Application>Microsoft Office PowerPoint</Application>
  <PresentationFormat>Widescreen</PresentationFormat>
  <Paragraphs>380</Paragraphs>
  <Slides>63</Slides>
  <Notes>55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63</vt:i4>
      </vt:variant>
    </vt:vector>
  </HeadingPairs>
  <TitlesOfParts>
    <vt:vector size="73" baseType="lpstr">
      <vt:lpstr>Andalus</vt:lpstr>
      <vt:lpstr>Arial</vt:lpstr>
      <vt:lpstr>Calibri</vt:lpstr>
      <vt:lpstr>Calibri Light</vt:lpstr>
      <vt:lpstr>Cambria Math</vt:lpstr>
      <vt:lpstr>Franklin Gothic Book</vt:lpstr>
      <vt:lpstr>Söhne</vt:lpstr>
      <vt:lpstr>Tahoma</vt:lpstr>
      <vt:lpstr>Times New Roman</vt:lpstr>
      <vt:lpstr>Office Theme</vt:lpstr>
      <vt:lpstr>PowerPoint Presentation</vt:lpstr>
      <vt:lpstr>PowerPoint Presentation</vt:lpstr>
      <vt:lpstr>The objectives of this lecture is to:</vt:lpstr>
      <vt:lpstr>Sparse versus dense vectors</vt:lpstr>
      <vt:lpstr>Sparse versus dense vectors</vt:lpstr>
      <vt:lpstr>Common methods for getting short dense vectors</vt:lpstr>
      <vt:lpstr>Simple static embeddings you can download!</vt:lpstr>
      <vt:lpstr>Word2vec</vt:lpstr>
      <vt:lpstr>Word2vec</vt:lpstr>
      <vt:lpstr>Approach: predict if candidate word c is a "neighbor"</vt:lpstr>
      <vt:lpstr>Skip-Gram Training Data</vt:lpstr>
      <vt:lpstr>Skip-Gram Classifier</vt:lpstr>
      <vt:lpstr>Similarity is computed from dot product</vt:lpstr>
      <vt:lpstr>Turning dot products into probabilities</vt:lpstr>
      <vt:lpstr>How Skip-Gram Classifier computes P(+|w, c) </vt:lpstr>
      <vt:lpstr>Skip-gram classifier: summary</vt:lpstr>
      <vt:lpstr>These embeddings we'll need: a set for w, a set for c</vt:lpstr>
      <vt:lpstr>Vector Semantics &amp; Embeddings</vt:lpstr>
      <vt:lpstr>Skip-Gram Training data</vt:lpstr>
      <vt:lpstr>Skip-Gram Training data</vt:lpstr>
      <vt:lpstr>Skip-Gram Training data</vt:lpstr>
      <vt:lpstr>Skip-Gram Training data</vt:lpstr>
      <vt:lpstr>Word2vec: how to learn vectors</vt:lpstr>
      <vt:lpstr>Loss function for one w with cpos , cneg1 ... cnegk </vt:lpstr>
      <vt:lpstr>Learning the classifier</vt:lpstr>
      <vt:lpstr>Intuition of one step of gradient descent</vt:lpstr>
      <vt:lpstr>Reminder: gradient descent</vt:lpstr>
      <vt:lpstr>The derivatives of the loss function</vt:lpstr>
      <vt:lpstr>Update equation in SGD</vt:lpstr>
      <vt:lpstr>Two sets of embeddings</vt:lpstr>
      <vt:lpstr>Summary: How to learn word2vec (skip-gram) embeddings</vt:lpstr>
      <vt:lpstr>The kinds of neighbors depend on window size</vt:lpstr>
      <vt:lpstr>Analogical relations</vt:lpstr>
      <vt:lpstr>Analogical relations via parallelogram</vt:lpstr>
      <vt:lpstr>Embeddings reflect cultural bias!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94</cp:revision>
  <dcterms:created xsi:type="dcterms:W3CDTF">2023-04-29T09:08:23Z</dcterms:created>
  <dcterms:modified xsi:type="dcterms:W3CDTF">2024-03-28T16:02:35Z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