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7" r:id="rId2"/>
    <p:sldId id="256" r:id="rId3"/>
    <p:sldId id="258" r:id="rId4"/>
    <p:sldId id="260"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79" autoAdjust="0"/>
    <p:restoredTop sz="94660"/>
  </p:normalViewPr>
  <p:slideViewPr>
    <p:cSldViewPr snapToGrid="0">
      <p:cViewPr varScale="1">
        <p:scale>
          <a:sx n="60" d="100"/>
          <a:sy n="60" d="100"/>
        </p:scale>
        <p:origin x="18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7702A-CA39-420B-8198-DDA814F193BB}" type="datetimeFigureOut">
              <a:rPr lang="en-US" smtClean="0"/>
              <a:t>3/26/2023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11D172-9D43-41EB-AFC4-B6CEE857F679}" type="slidenum">
              <a:rPr lang="en-US" smtClean="0"/>
              <a:t>‹#›</a:t>
            </a:fld>
            <a:endParaRPr lang="en-US"/>
          </a:p>
        </p:txBody>
      </p:sp>
    </p:spTree>
    <p:extLst>
      <p:ext uri="{BB962C8B-B14F-4D97-AF65-F5344CB8AC3E}">
        <p14:creationId xmlns:p14="http://schemas.microsoft.com/office/powerpoint/2010/main" val="521409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a:extLst>
              <a:ext uri="{FF2B5EF4-FFF2-40B4-BE49-F238E27FC236}">
                <a16:creationId xmlns:a16="http://schemas.microsoft.com/office/drawing/2014/main" id="{54DD92E4-F235-444E-B592-9E25F6037816}"/>
              </a:ext>
            </a:extLst>
          </p:cNvPr>
          <p:cNvSpPr>
            <a:spLocks noGrp="1" noRot="1" noChangeAspect="1" noChangeArrowheads="1" noTextEdit="1"/>
          </p:cNvSpPr>
          <p:nvPr>
            <p:ph type="sldImg"/>
          </p:nvPr>
        </p:nvSpPr>
        <p:spPr>
          <a:ln/>
        </p:spPr>
      </p:sp>
      <p:sp>
        <p:nvSpPr>
          <p:cNvPr id="101379" name="Notes Placeholder 2">
            <a:extLst>
              <a:ext uri="{FF2B5EF4-FFF2-40B4-BE49-F238E27FC236}">
                <a16:creationId xmlns:a16="http://schemas.microsoft.com/office/drawing/2014/main" id="{6526B72F-E78C-450B-B929-DEF815F6D9A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101380" name="Date Placeholder 3">
            <a:extLst>
              <a:ext uri="{FF2B5EF4-FFF2-40B4-BE49-F238E27FC236}">
                <a16:creationId xmlns:a16="http://schemas.microsoft.com/office/drawing/2014/main" id="{BE4DC00B-4675-42CB-8423-32080FE62CA0}"/>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101381" name="Footer Placeholder 5">
            <a:extLst>
              <a:ext uri="{FF2B5EF4-FFF2-40B4-BE49-F238E27FC236}">
                <a16:creationId xmlns:a16="http://schemas.microsoft.com/office/drawing/2014/main" id="{491B1332-A2E5-435F-8197-197AB91D49B0}"/>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101382" name="Header Placeholder 6">
            <a:extLst>
              <a:ext uri="{FF2B5EF4-FFF2-40B4-BE49-F238E27FC236}">
                <a16:creationId xmlns:a16="http://schemas.microsoft.com/office/drawing/2014/main" id="{BA96E585-3B15-407C-814A-FD0E077E70E6}"/>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101383" name="Slide Number Placeholder 1">
            <a:extLst>
              <a:ext uri="{FF2B5EF4-FFF2-40B4-BE49-F238E27FC236}">
                <a16:creationId xmlns:a16="http://schemas.microsoft.com/office/drawing/2014/main" id="{BEBB3178-5890-4DB7-BD3D-1BA35071E89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6CF022BF-8972-4FD3-A7BA-4A6B925B0812}"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extLst>
      <p:ext uri="{BB962C8B-B14F-4D97-AF65-F5344CB8AC3E}">
        <p14:creationId xmlns:p14="http://schemas.microsoft.com/office/powerpoint/2010/main" val="361443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3C85B076-183E-4A8C-A2F2-5F0B9571F923}"/>
              </a:ext>
            </a:extLst>
          </p:cNvPr>
          <p:cNvSpPr>
            <a:spLocks noGrp="1" noRot="1" noChangeAspect="1" noChangeArrowheads="1" noTextEdit="1"/>
          </p:cNvSpPr>
          <p:nvPr>
            <p:ph type="sldImg"/>
          </p:nvPr>
        </p:nvSpPr>
        <p:spPr>
          <a:xfrm>
            <a:off x="246063" y="609600"/>
            <a:ext cx="6365875" cy="3581400"/>
          </a:xfrm>
          <a:ln/>
        </p:spPr>
      </p:sp>
      <p:sp>
        <p:nvSpPr>
          <p:cNvPr id="35843" name="Rectangle 3">
            <a:extLst>
              <a:ext uri="{FF2B5EF4-FFF2-40B4-BE49-F238E27FC236}">
                <a16:creationId xmlns:a16="http://schemas.microsoft.com/office/drawing/2014/main" id="{D67A7B82-C168-44EA-83E1-40BE71A4642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35844" name="Date Placeholder 7">
            <a:extLst>
              <a:ext uri="{FF2B5EF4-FFF2-40B4-BE49-F238E27FC236}">
                <a16:creationId xmlns:a16="http://schemas.microsoft.com/office/drawing/2014/main" id="{7E08C0FE-6740-4D1A-A654-4EA11C4B791B}"/>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35845" name="Footer Placeholder 9">
            <a:extLst>
              <a:ext uri="{FF2B5EF4-FFF2-40B4-BE49-F238E27FC236}">
                <a16:creationId xmlns:a16="http://schemas.microsoft.com/office/drawing/2014/main" id="{288D2D38-7B0D-4099-8F89-4B96F1598F68}"/>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35846" name="Header Placeholder 10">
            <a:extLst>
              <a:ext uri="{FF2B5EF4-FFF2-40B4-BE49-F238E27FC236}">
                <a16:creationId xmlns:a16="http://schemas.microsoft.com/office/drawing/2014/main" id="{29D30DB9-E994-4AC2-B3C0-CC2B1E2D146F}"/>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35847" name="Slide Number Placeholder 1">
            <a:extLst>
              <a:ext uri="{FF2B5EF4-FFF2-40B4-BE49-F238E27FC236}">
                <a16:creationId xmlns:a16="http://schemas.microsoft.com/office/drawing/2014/main" id="{2C9D05E3-A320-4742-905E-5190064268B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258AD608-B43B-4892-826C-A00C6BE701E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extLst>
      <p:ext uri="{BB962C8B-B14F-4D97-AF65-F5344CB8AC3E}">
        <p14:creationId xmlns:p14="http://schemas.microsoft.com/office/powerpoint/2010/main" val="2382655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D7E5707A-A08A-481C-BFA8-0ECF38A38730}"/>
              </a:ext>
            </a:extLst>
          </p:cNvPr>
          <p:cNvSpPr>
            <a:spLocks noGrp="1" noRot="1" noChangeAspect="1" noChangeArrowheads="1" noTextEdit="1"/>
          </p:cNvSpPr>
          <p:nvPr>
            <p:ph type="sldImg"/>
          </p:nvPr>
        </p:nvSpPr>
        <p:spPr>
          <a:xfrm>
            <a:off x="246063" y="609600"/>
            <a:ext cx="6365875" cy="3581400"/>
          </a:xfrm>
          <a:ln/>
        </p:spPr>
      </p:sp>
      <p:sp>
        <p:nvSpPr>
          <p:cNvPr id="37891" name="Rectangle 3">
            <a:extLst>
              <a:ext uri="{FF2B5EF4-FFF2-40B4-BE49-F238E27FC236}">
                <a16:creationId xmlns:a16="http://schemas.microsoft.com/office/drawing/2014/main" id="{D56F081E-9A80-45C9-86BD-8F39CEBFBE6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37892" name="Date Placeholder 7">
            <a:extLst>
              <a:ext uri="{FF2B5EF4-FFF2-40B4-BE49-F238E27FC236}">
                <a16:creationId xmlns:a16="http://schemas.microsoft.com/office/drawing/2014/main" id="{9D40AAF6-D78D-4A2A-B4D9-6CE0C75E78B5}"/>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37893" name="Footer Placeholder 9">
            <a:extLst>
              <a:ext uri="{FF2B5EF4-FFF2-40B4-BE49-F238E27FC236}">
                <a16:creationId xmlns:a16="http://schemas.microsoft.com/office/drawing/2014/main" id="{DBD727B5-91DA-41BF-86B8-EF85CAAB9424}"/>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37894" name="Header Placeholder 10">
            <a:extLst>
              <a:ext uri="{FF2B5EF4-FFF2-40B4-BE49-F238E27FC236}">
                <a16:creationId xmlns:a16="http://schemas.microsoft.com/office/drawing/2014/main" id="{B3D1E2A9-5628-4A3D-AEF5-DAA843DF322D}"/>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37895" name="Slide Number Placeholder 1">
            <a:extLst>
              <a:ext uri="{FF2B5EF4-FFF2-40B4-BE49-F238E27FC236}">
                <a16:creationId xmlns:a16="http://schemas.microsoft.com/office/drawing/2014/main" id="{E0F24B99-66A6-484E-8536-E0136C6A469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8EA6A846-F1F7-42AC-A0FD-1D3AE49EB41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extLst>
      <p:ext uri="{BB962C8B-B14F-4D97-AF65-F5344CB8AC3E}">
        <p14:creationId xmlns:p14="http://schemas.microsoft.com/office/powerpoint/2010/main" val="751116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EC64B3C-9040-4415-B066-7F06F52BBAF1}"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DDC75F-4CCF-438E-9337-9FCA662EF4D9}" type="slidenum">
              <a:rPr lang="en-US" smtClean="0"/>
              <a:t>‹#›</a:t>
            </a:fld>
            <a:endParaRPr lang="en-US"/>
          </a:p>
        </p:txBody>
      </p:sp>
    </p:spTree>
    <p:extLst>
      <p:ext uri="{BB962C8B-B14F-4D97-AF65-F5344CB8AC3E}">
        <p14:creationId xmlns:p14="http://schemas.microsoft.com/office/powerpoint/2010/main" val="1218788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C64B3C-9040-4415-B066-7F06F52BBAF1}"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DDC75F-4CCF-438E-9337-9FCA662EF4D9}" type="slidenum">
              <a:rPr lang="en-US" smtClean="0"/>
              <a:t>‹#›</a:t>
            </a:fld>
            <a:endParaRPr lang="en-US"/>
          </a:p>
        </p:txBody>
      </p:sp>
    </p:spTree>
    <p:extLst>
      <p:ext uri="{BB962C8B-B14F-4D97-AF65-F5344CB8AC3E}">
        <p14:creationId xmlns:p14="http://schemas.microsoft.com/office/powerpoint/2010/main" val="408066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EC64B3C-9040-4415-B066-7F06F52BBAF1}"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DDC75F-4CCF-438E-9337-9FCA662EF4D9}" type="slidenum">
              <a:rPr lang="en-US" smtClean="0"/>
              <a:t>‹#›</a:t>
            </a:fld>
            <a:endParaRPr lang="en-US"/>
          </a:p>
        </p:txBody>
      </p:sp>
    </p:spTree>
    <p:extLst>
      <p:ext uri="{BB962C8B-B14F-4D97-AF65-F5344CB8AC3E}">
        <p14:creationId xmlns:p14="http://schemas.microsoft.com/office/powerpoint/2010/main" val="1808313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EC64B3C-9040-4415-B066-7F06F52BBAF1}" type="datetimeFigureOut">
              <a:rPr lang="en-US" smtClean="0"/>
              <a:t>3/26/2023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DDC75F-4CCF-438E-9337-9FCA662EF4D9}" type="slidenum">
              <a:rPr lang="en-US" smtClean="0"/>
              <a:t>‹#›</a:t>
            </a:fld>
            <a:endParaRPr lang="en-US"/>
          </a:p>
        </p:txBody>
      </p:sp>
    </p:spTree>
    <p:extLst>
      <p:ext uri="{BB962C8B-B14F-4D97-AF65-F5344CB8AC3E}">
        <p14:creationId xmlns:p14="http://schemas.microsoft.com/office/powerpoint/2010/main" val="685810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EC64B3C-9040-4415-B066-7F06F52BBAF1}" type="datetimeFigureOut">
              <a:rPr lang="en-US" smtClean="0"/>
              <a:t>3/26/2023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DDC75F-4CCF-438E-9337-9FCA662EF4D9}" type="slidenum">
              <a:rPr lang="en-US" smtClean="0"/>
              <a:t>‹#›</a:t>
            </a:fld>
            <a:endParaRPr lang="en-US"/>
          </a:p>
        </p:txBody>
      </p:sp>
    </p:spTree>
    <p:extLst>
      <p:ext uri="{BB962C8B-B14F-4D97-AF65-F5344CB8AC3E}">
        <p14:creationId xmlns:p14="http://schemas.microsoft.com/office/powerpoint/2010/main" val="3677249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EC64B3C-9040-4415-B066-7F06F52BBAF1}" type="datetimeFigureOut">
              <a:rPr lang="en-US" smtClean="0"/>
              <a:t>3/26/2023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DDC75F-4CCF-438E-9337-9FCA662EF4D9}" type="slidenum">
              <a:rPr lang="en-US" smtClean="0"/>
              <a:t>‹#›</a:t>
            </a:fld>
            <a:endParaRPr lang="en-US"/>
          </a:p>
        </p:txBody>
      </p:sp>
    </p:spTree>
    <p:extLst>
      <p:ext uri="{BB962C8B-B14F-4D97-AF65-F5344CB8AC3E}">
        <p14:creationId xmlns:p14="http://schemas.microsoft.com/office/powerpoint/2010/main" val="2444321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C64B3C-9040-4415-B066-7F06F52BBAF1}" type="datetimeFigureOut">
              <a:rPr lang="en-US" smtClean="0"/>
              <a:t>3/26/2023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DDC75F-4CCF-438E-9337-9FCA662EF4D9}" type="slidenum">
              <a:rPr lang="en-US" smtClean="0"/>
              <a:t>‹#›</a:t>
            </a:fld>
            <a:endParaRPr lang="en-US"/>
          </a:p>
        </p:txBody>
      </p:sp>
    </p:spTree>
    <p:extLst>
      <p:ext uri="{BB962C8B-B14F-4D97-AF65-F5344CB8AC3E}">
        <p14:creationId xmlns:p14="http://schemas.microsoft.com/office/powerpoint/2010/main" val="1855357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EC64B3C-9040-4415-B066-7F06F52BBAF1}" type="datetimeFigureOut">
              <a:rPr lang="en-US" smtClean="0"/>
              <a:t>3/26/2023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DDC75F-4CCF-438E-9337-9FCA662EF4D9}" type="slidenum">
              <a:rPr lang="en-US" smtClean="0"/>
              <a:t>‹#›</a:t>
            </a:fld>
            <a:endParaRPr lang="en-US"/>
          </a:p>
        </p:txBody>
      </p:sp>
    </p:spTree>
    <p:extLst>
      <p:ext uri="{BB962C8B-B14F-4D97-AF65-F5344CB8AC3E}">
        <p14:creationId xmlns:p14="http://schemas.microsoft.com/office/powerpoint/2010/main" val="723300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EC64B3C-9040-4415-B066-7F06F52BBAF1}" type="datetimeFigureOut">
              <a:rPr lang="en-US" smtClean="0"/>
              <a:t>3/26/2023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DDC75F-4CCF-438E-9337-9FCA662EF4D9}" type="slidenum">
              <a:rPr lang="en-US" smtClean="0"/>
              <a:t>‹#›</a:t>
            </a:fld>
            <a:endParaRPr lang="en-US"/>
          </a:p>
        </p:txBody>
      </p:sp>
    </p:spTree>
    <p:extLst>
      <p:ext uri="{BB962C8B-B14F-4D97-AF65-F5344CB8AC3E}">
        <p14:creationId xmlns:p14="http://schemas.microsoft.com/office/powerpoint/2010/main" val="784007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C64B3C-9040-4415-B066-7F06F52BBAF1}"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DDC75F-4CCF-438E-9337-9FCA662EF4D9}" type="slidenum">
              <a:rPr lang="en-US" smtClean="0"/>
              <a:t>‹#›</a:t>
            </a:fld>
            <a:endParaRPr lang="en-US"/>
          </a:p>
        </p:txBody>
      </p:sp>
    </p:spTree>
    <p:extLst>
      <p:ext uri="{BB962C8B-B14F-4D97-AF65-F5344CB8AC3E}">
        <p14:creationId xmlns:p14="http://schemas.microsoft.com/office/powerpoint/2010/main" val="721077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C64B3C-9040-4415-B066-7F06F52BBAF1}"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DDC75F-4CCF-438E-9337-9FCA662EF4D9}" type="slidenum">
              <a:rPr lang="en-US" smtClean="0"/>
              <a:t>‹#›</a:t>
            </a:fld>
            <a:endParaRPr lang="en-US"/>
          </a:p>
        </p:txBody>
      </p:sp>
    </p:spTree>
    <p:extLst>
      <p:ext uri="{BB962C8B-B14F-4D97-AF65-F5344CB8AC3E}">
        <p14:creationId xmlns:p14="http://schemas.microsoft.com/office/powerpoint/2010/main" val="3405991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C64B3C-9040-4415-B066-7F06F52BBAF1}" type="datetimeFigureOut">
              <a:rPr lang="en-US" smtClean="0"/>
              <a:t>3/26/2023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DDC75F-4CCF-438E-9337-9FCA662EF4D9}" type="slidenum">
              <a:rPr lang="en-US" smtClean="0"/>
              <a:t>‹#›</a:t>
            </a:fld>
            <a:endParaRPr lang="en-US"/>
          </a:p>
        </p:txBody>
      </p:sp>
    </p:spTree>
    <p:extLst>
      <p:ext uri="{BB962C8B-B14F-4D97-AF65-F5344CB8AC3E}">
        <p14:creationId xmlns:p14="http://schemas.microsoft.com/office/powerpoint/2010/main" val="314515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8588" y="2142166"/>
            <a:ext cx="7402902" cy="1325563"/>
          </a:xfrm>
        </p:spPr>
        <p:txBody>
          <a:bodyPr/>
          <a:lstStyle/>
          <a:p>
            <a:r>
              <a:rPr lang="en-US" b="1" dirty="0" smtClean="0"/>
              <a:t>Risk Management</a:t>
            </a:r>
            <a:endParaRPr lang="en-US" b="1" dirty="0"/>
          </a:p>
        </p:txBody>
      </p:sp>
    </p:spTree>
    <p:extLst>
      <p:ext uri="{BB962C8B-B14F-4D97-AF65-F5344CB8AC3E}">
        <p14:creationId xmlns:p14="http://schemas.microsoft.com/office/powerpoint/2010/main" val="24729368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B786B133-42B2-414F-9930-83AEEE343EA4}"/>
              </a:ext>
            </a:extLst>
          </p:cNvPr>
          <p:cNvSpPr>
            <a:spLocks noGrp="1"/>
          </p:cNvSpPr>
          <p:nvPr>
            <p:ph type="title"/>
          </p:nvPr>
        </p:nvSpPr>
        <p:spPr>
          <a:xfrm>
            <a:off x="838200" y="-30730"/>
            <a:ext cx="10515600" cy="1325563"/>
          </a:xfrm>
        </p:spPr>
        <p:txBody>
          <a:bodyPr/>
          <a:lstStyle/>
          <a:p>
            <a:pPr>
              <a:defRPr/>
            </a:pPr>
            <a:r>
              <a:rPr lang="en-US" dirty="0">
                <a:effectLst>
                  <a:outerShdw blurRad="38100" dist="38100" dir="2700000" algn="tl">
                    <a:srgbClr val="C0C0C0"/>
                  </a:outerShdw>
                </a:effectLst>
                <a:ea typeface="ＭＳ Ｐゴシック" pitchFamily="34" charset="-128"/>
              </a:rPr>
              <a:t>How risk averse are you?</a:t>
            </a:r>
          </a:p>
        </p:txBody>
      </p:sp>
      <p:sp>
        <p:nvSpPr>
          <p:cNvPr id="100355" name="Text Box 4">
            <a:extLst>
              <a:ext uri="{FF2B5EF4-FFF2-40B4-BE49-F238E27FC236}">
                <a16:creationId xmlns:a16="http://schemas.microsoft.com/office/drawing/2014/main" id="{A6AAF4D1-1529-40FE-819D-9A645E8374B3}"/>
              </a:ext>
            </a:extLst>
          </p:cNvPr>
          <p:cNvSpPr txBox="1">
            <a:spLocks noChangeArrowheads="1"/>
          </p:cNvSpPr>
          <p:nvPr/>
        </p:nvSpPr>
        <p:spPr bwMode="auto">
          <a:xfrm>
            <a:off x="1524000" y="955675"/>
            <a:ext cx="4343400" cy="3540125"/>
          </a:xfrm>
          <a:prstGeom prst="rect">
            <a:avLst/>
          </a:prstGeom>
          <a:solidFill>
            <a:srgbClr val="CCFFFF"/>
          </a:solidFill>
          <a:ln w="9525">
            <a:solidFill>
              <a:schemeClr val="tx1"/>
            </a:solidFill>
            <a:miter lim="800000"/>
            <a:headEnd/>
            <a:tailEnd/>
          </a:ln>
        </p:spPr>
        <p:txBody>
          <a:bodyPr>
            <a:spAutoFit/>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indent="-34290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50000"/>
              </a:spcBef>
              <a:spcAft>
                <a:spcPct val="0"/>
              </a:spcAft>
              <a:buClrTx/>
              <a:buSzTx/>
              <a:buNone/>
            </a:pPr>
            <a:r>
              <a:rPr kumimoji="1" lang="en-US" altLang="en-US" sz="2000" b="1" dirty="0">
                <a:solidFill>
                  <a:srgbClr val="000000"/>
                </a:solidFill>
              </a:rPr>
              <a:t>Risk averse people:</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like being dependable and I’</a:t>
            </a:r>
            <a:r>
              <a:rPr kumimoji="1" lang="en-US" altLang="ja-JP" dirty="0">
                <a:solidFill>
                  <a:srgbClr val="000000"/>
                </a:solidFill>
              </a:rPr>
              <a:t>m usually punctual.</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not likely to take chances.</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responsible and prefer to work efficiently.</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more service oriented than self oriented.</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value institutions and observe traditions</a:t>
            </a:r>
          </a:p>
          <a:p>
            <a:pPr lvl="1" eaLnBrk="0" fontAlgn="base" hangingPunct="0">
              <a:spcBef>
                <a:spcPct val="0"/>
              </a:spcBef>
              <a:spcAft>
                <a:spcPct val="0"/>
              </a:spcAft>
              <a:buClrTx/>
              <a:buSzTx/>
              <a:buFont typeface="Wingdings" panose="05000000000000000000" pitchFamily="2" charset="2"/>
              <a:buChar char="q"/>
            </a:pPr>
            <a:endParaRPr kumimoji="1" lang="en-US" altLang="en-US" sz="2400" dirty="0">
              <a:solidFill>
                <a:srgbClr val="000000"/>
              </a:solidFill>
            </a:endParaRPr>
          </a:p>
        </p:txBody>
      </p:sp>
      <p:sp>
        <p:nvSpPr>
          <p:cNvPr id="28676" name="Text Box 5">
            <a:extLst>
              <a:ext uri="{FF2B5EF4-FFF2-40B4-BE49-F238E27FC236}">
                <a16:creationId xmlns:a16="http://schemas.microsoft.com/office/drawing/2014/main" id="{E7DBC503-FC1D-4DFF-A439-70F65F6B2150}"/>
              </a:ext>
            </a:extLst>
          </p:cNvPr>
          <p:cNvSpPr txBox="1">
            <a:spLocks noChangeArrowheads="1"/>
          </p:cNvSpPr>
          <p:nvPr/>
        </p:nvSpPr>
        <p:spPr bwMode="auto">
          <a:xfrm>
            <a:off x="6096000" y="990601"/>
            <a:ext cx="4343400" cy="3478213"/>
          </a:xfrm>
          <a:prstGeom prst="rect">
            <a:avLst/>
          </a:prstGeom>
          <a:solidFill>
            <a:srgbClr val="FFFF66">
              <a:alpha val="46000"/>
            </a:srgbClr>
          </a:solidFill>
          <a:ln w="9525">
            <a:solidFill>
              <a:schemeClr val="tx1"/>
            </a:solidFill>
            <a:miter lim="800000"/>
            <a:headEnd/>
            <a:tailEnd/>
          </a:ln>
        </p:spPr>
        <p:txBody>
          <a:bodyPr>
            <a:spAutoFit/>
          </a:bodyPr>
          <a:lstStyle/>
          <a:p>
            <a:pPr eaLnBrk="0" fontAlgn="base" hangingPunct="0">
              <a:spcBef>
                <a:spcPct val="50000"/>
              </a:spcBef>
              <a:spcAft>
                <a:spcPct val="0"/>
              </a:spcAft>
              <a:defRPr/>
            </a:pPr>
            <a:r>
              <a:rPr kumimoji="1" lang="en-US" sz="2000" b="1" dirty="0">
                <a:solidFill>
                  <a:srgbClr val="000000"/>
                </a:solidFill>
                <a:latin typeface="Arial" pitchFamily="-128" charset="0"/>
                <a:ea typeface="ＭＳ Ｐゴシック" pitchFamily="-128" charset="-128"/>
                <a:cs typeface="ＭＳ Ｐゴシック" pitchFamily="-128" charset="-128"/>
              </a:rPr>
              <a:t>Risk seeking people: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like action, and I act impulsively at times.</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seek excitement for the thrill of the experience.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am resourceful and prefer not to plan or prepare.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am more self oriented than service oriented.</a:t>
            </a:r>
            <a:endParaRPr kumimoji="1" lang="en-US" sz="2000" dirty="0">
              <a:solidFill>
                <a:srgbClr val="000000">
                  <a:alpha val="43000"/>
                </a:srgbClr>
              </a:solidFill>
              <a:latin typeface="Arial" pitchFamily="-128" charset="0"/>
              <a:ea typeface="ＭＳ Ｐゴシック" pitchFamily="-128" charset="-128"/>
              <a:cs typeface="ＭＳ Ｐゴシック" pitchFamily="-128" charset="-128"/>
            </a:endParaRP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like to anticipate another person’s position.</a:t>
            </a:r>
          </a:p>
        </p:txBody>
      </p:sp>
      <p:sp>
        <p:nvSpPr>
          <p:cNvPr id="100357" name="Text Box 6">
            <a:extLst>
              <a:ext uri="{FF2B5EF4-FFF2-40B4-BE49-F238E27FC236}">
                <a16:creationId xmlns:a16="http://schemas.microsoft.com/office/drawing/2014/main" id="{706552AE-FC93-4A89-A9A8-097849E5932D}"/>
              </a:ext>
            </a:extLst>
          </p:cNvPr>
          <p:cNvSpPr txBox="1">
            <a:spLocks noChangeArrowheads="1"/>
          </p:cNvSpPr>
          <p:nvPr/>
        </p:nvSpPr>
        <p:spPr bwMode="auto">
          <a:xfrm>
            <a:off x="1752600" y="4495800"/>
            <a:ext cx="8686800" cy="1938338"/>
          </a:xfrm>
          <a:prstGeom prst="rect">
            <a:avLst/>
          </a:prstGeom>
          <a:solidFill>
            <a:srgbClr val="99FF66">
              <a:alpha val="23921"/>
            </a:srgbClr>
          </a:solidFill>
          <a:ln w="9525">
            <a:solidFill>
              <a:schemeClr val="tx1"/>
            </a:solidFill>
            <a:miter lim="800000"/>
            <a:headEnd/>
            <a:tailEnd/>
          </a:ln>
        </p:spPr>
        <p:txBody>
          <a:bodyPr>
            <a:spAutoFit/>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517525" indent="-403225">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50000"/>
              </a:spcBef>
              <a:spcAft>
                <a:spcPct val="0"/>
              </a:spcAft>
              <a:buClrTx/>
              <a:buSzTx/>
              <a:buNone/>
            </a:pPr>
            <a:r>
              <a:rPr kumimoji="1" lang="en-US" altLang="en-US" sz="2000" b="1" dirty="0">
                <a:solidFill>
                  <a:srgbClr val="000000"/>
                </a:solidFill>
              </a:rPr>
              <a:t>Risk neutral people:</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trust my intuition, and I am comfortable with unknown.</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think about the future and have long-range objectives.</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naturally curious and often ask, </a:t>
            </a:r>
            <a:r>
              <a:rPr kumimoji="1" lang="ja-JP" altLang="en-US" dirty="0">
                <a:solidFill>
                  <a:srgbClr val="000000"/>
                </a:solidFill>
              </a:rPr>
              <a:t>“</a:t>
            </a:r>
            <a:r>
              <a:rPr kumimoji="1" lang="en-US" altLang="ja-JP" dirty="0">
                <a:solidFill>
                  <a:srgbClr val="000000"/>
                </a:solidFill>
              </a:rPr>
              <a:t>Why?</a:t>
            </a:r>
            <a:r>
              <a:rPr kumimoji="1" lang="ja-JP" altLang="en-US" dirty="0">
                <a:solidFill>
                  <a:srgbClr val="000000"/>
                </a:solidFill>
              </a:rPr>
              <a:t>”</a:t>
            </a:r>
            <a:endParaRPr kumimoji="1" lang="en-US" altLang="ja-JP" dirty="0">
              <a:solidFill>
                <a:srgbClr val="000000"/>
              </a:solidFill>
            </a:endParaRP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enjoy generating new ideas.</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work best when I am inspired.</a:t>
            </a:r>
          </a:p>
        </p:txBody>
      </p:sp>
      <p:sp>
        <p:nvSpPr>
          <p:cNvPr id="100358" name="Rectangle 8">
            <a:extLst>
              <a:ext uri="{FF2B5EF4-FFF2-40B4-BE49-F238E27FC236}">
                <a16:creationId xmlns:a16="http://schemas.microsoft.com/office/drawing/2014/main" id="{A7BC5154-1D11-4B4B-B693-4398C17A98F5}"/>
              </a:ext>
            </a:extLst>
          </p:cNvPr>
          <p:cNvSpPr>
            <a:spLocks noChangeArrowheads="1"/>
          </p:cNvSpPr>
          <p:nvPr/>
        </p:nvSpPr>
        <p:spPr bwMode="auto">
          <a:xfrm>
            <a:off x="1981200" y="277814"/>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0"/>
              </a:spcBef>
              <a:spcAft>
                <a:spcPct val="0"/>
              </a:spcAft>
              <a:buClrTx/>
              <a:buSzTx/>
              <a:buNone/>
            </a:pPr>
            <a:endParaRPr lang="id-ID" altLang="en-US" sz="4200">
              <a:solidFill>
                <a:srgbClr val="1822CD"/>
              </a:solidFill>
              <a:latin typeface="Garamond" panose="02020404030301010803" pitchFamily="18" charset="0"/>
            </a:endParaRPr>
          </a:p>
        </p:txBody>
      </p:sp>
    </p:spTree>
    <p:extLst>
      <p:ext uri="{BB962C8B-B14F-4D97-AF65-F5344CB8AC3E}">
        <p14:creationId xmlns:p14="http://schemas.microsoft.com/office/powerpoint/2010/main" val="39639766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1167" y="3125578"/>
            <a:ext cx="10515600" cy="1636203"/>
          </a:xfrm>
        </p:spPr>
        <p:txBody>
          <a:bodyPr>
            <a:normAutofit fontScale="90000"/>
          </a:bodyPr>
          <a:lstStyle/>
          <a:p>
            <a:r>
              <a:rPr lang="en-US" dirty="0" smtClean="0">
                <a:effectLst>
                  <a:outerShdw blurRad="38100" dist="38100" dir="2700000" algn="tl">
                    <a:srgbClr val="C0C0C0"/>
                  </a:outerShdw>
                </a:effectLst>
                <a:ea typeface="ＭＳ Ｐゴシック" pitchFamily="34" charset="-128"/>
              </a:rPr>
              <a:t>Black Swans</a:t>
            </a:r>
            <a:br>
              <a:rPr lang="en-US" dirty="0" smtClean="0">
                <a:effectLst>
                  <a:outerShdw blurRad="38100" dist="38100" dir="2700000" algn="tl">
                    <a:srgbClr val="C0C0C0"/>
                  </a:outerShdw>
                </a:effectLst>
                <a:ea typeface="ＭＳ Ｐゴシック" pitchFamily="34" charset="-128"/>
              </a:rPr>
            </a:br>
            <a:r>
              <a:rPr lang="en-US" sz="4000" dirty="0" smtClean="0"/>
              <a:t>They are unpredictable or unforeseen event, typically one with extreme consequences.</a:t>
            </a:r>
            <a:br>
              <a:rPr lang="en-US" sz="4000" dirty="0" smtClean="0"/>
            </a:br>
            <a:r>
              <a:rPr lang="en-US" sz="4000" dirty="0"/>
              <a:t/>
            </a:r>
            <a:br>
              <a:rPr lang="en-US" sz="4000" dirty="0"/>
            </a:br>
            <a:r>
              <a:rPr lang="en-US" sz="4000" b="1" dirty="0" smtClean="0">
                <a:solidFill>
                  <a:schemeClr val="tx1"/>
                </a:solidFill>
                <a:highlight>
                  <a:srgbClr val="FFFF00"/>
                </a:highlight>
              </a:rPr>
              <a:t>Risk</a:t>
            </a:r>
            <a:r>
              <a:rPr lang="en-US" sz="4000" dirty="0" smtClean="0">
                <a:solidFill>
                  <a:schemeClr val="tx1"/>
                </a:solidFill>
              </a:rPr>
              <a:t> is an uncertain event or condition that, if it occurs, has a positive or negative effect on project objectives.</a:t>
            </a:r>
            <a:r>
              <a:rPr lang="en-US" sz="4000" b="1" dirty="0" smtClean="0">
                <a:solidFill>
                  <a:schemeClr val="tx1"/>
                </a:solidFill>
              </a:rPr>
              <a:t/>
            </a:r>
            <a:br>
              <a:rPr lang="en-US" sz="4000" b="1" dirty="0" smtClean="0">
                <a:solidFill>
                  <a:schemeClr val="tx1"/>
                </a:solidFill>
              </a:rPr>
            </a:br>
            <a:r>
              <a:rPr lang="en-US" sz="4000" b="1" dirty="0" smtClean="0">
                <a:solidFill>
                  <a:schemeClr val="tx1"/>
                </a:solidFill>
              </a:rPr>
              <a:t/>
            </a:r>
            <a:br>
              <a:rPr lang="en-US" sz="4000" b="1" dirty="0" smtClean="0">
                <a:solidFill>
                  <a:schemeClr val="tx1"/>
                </a:solidFill>
              </a:rPr>
            </a:br>
            <a:r>
              <a:rPr lang="en-US" sz="4000" dirty="0" smtClean="0">
                <a:solidFill>
                  <a:schemeClr val="tx1"/>
                </a:solidFill>
              </a:rPr>
              <a:t>While risks can have </a:t>
            </a:r>
            <a:r>
              <a:rPr lang="en-US" sz="4000" b="1" u="sng" dirty="0" smtClean="0">
                <a:solidFill>
                  <a:schemeClr val="tx1"/>
                </a:solidFill>
              </a:rPr>
              <a:t>positive consequences </a:t>
            </a:r>
            <a:r>
              <a:rPr lang="en-US" sz="4000" dirty="0" smtClean="0">
                <a:solidFill>
                  <a:schemeClr val="tx1"/>
                </a:solidFill>
              </a:rPr>
              <a:t>such as unexpected price reduction in materials, </a:t>
            </a:r>
            <a:r>
              <a:rPr lang="en-US" sz="4000" u="sng" dirty="0" smtClean="0">
                <a:solidFill>
                  <a:schemeClr val="tx1"/>
                </a:solidFill>
              </a:rPr>
              <a:t>the focus of this chapter is on what can go wrong </a:t>
            </a:r>
            <a:r>
              <a:rPr lang="en-US" sz="4000" b="1" u="sng" dirty="0" smtClean="0">
                <a:solidFill>
                  <a:schemeClr val="tx1"/>
                </a:solidFill>
              </a:rPr>
              <a:t>(negative) </a:t>
            </a:r>
            <a:r>
              <a:rPr lang="en-US" sz="4000" u="sng" dirty="0" smtClean="0">
                <a:solidFill>
                  <a:schemeClr val="tx1"/>
                </a:solidFill>
              </a:rPr>
              <a:t>and the risk management process.</a:t>
            </a:r>
            <a:br>
              <a:rPr lang="en-US" sz="4000" u="sng" dirty="0" smtClean="0">
                <a:solidFill>
                  <a:schemeClr val="tx1"/>
                </a:solidFill>
              </a:rPr>
            </a:br>
            <a:r>
              <a:rPr lang="en-US" altLang="en-US" sz="4000" dirty="0" smtClean="0"/>
              <a:t/>
            </a:r>
            <a:br>
              <a:rPr lang="en-US" altLang="en-US" sz="4000" dirty="0" smtClean="0"/>
            </a:br>
            <a:endParaRPr lang="en-US" sz="4000" dirty="0"/>
          </a:p>
        </p:txBody>
      </p:sp>
    </p:spTree>
    <p:extLst>
      <p:ext uri="{BB962C8B-B14F-4D97-AF65-F5344CB8AC3E}">
        <p14:creationId xmlns:p14="http://schemas.microsoft.com/office/powerpoint/2010/main" val="2550050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2">
            <a:extLst>
              <a:ext uri="{FF2B5EF4-FFF2-40B4-BE49-F238E27FC236}">
                <a16:creationId xmlns:a16="http://schemas.microsoft.com/office/drawing/2014/main" id="{584E1358-67B0-48FD-B936-25341D864A02}"/>
              </a:ext>
            </a:extLst>
          </p:cNvPr>
          <p:cNvSpPr>
            <a:spLocks noGrp="1" noChangeArrowheads="1"/>
          </p:cNvSpPr>
          <p:nvPr>
            <p:ph type="title"/>
          </p:nvPr>
        </p:nvSpPr>
        <p:spPr/>
        <p:txBody>
          <a:bodyPr/>
          <a:lstStyle/>
          <a:p>
            <a:pPr eaLnBrk="1" hangingPunct="1">
              <a:defRPr/>
            </a:pPr>
            <a:r>
              <a:rPr lang="en-US" dirty="0">
                <a:effectLst>
                  <a:outerShdw blurRad="38100" dist="38100" dir="2700000" algn="tl">
                    <a:srgbClr val="C0C0C0"/>
                  </a:outerShdw>
                </a:effectLst>
                <a:ea typeface="ＭＳ Ｐゴシック" pitchFamily="34" charset="-128"/>
              </a:rPr>
              <a:t>Risk definition</a:t>
            </a:r>
          </a:p>
        </p:txBody>
      </p:sp>
      <p:sp>
        <p:nvSpPr>
          <p:cNvPr id="36867" name="Rectangle 3">
            <a:extLst>
              <a:ext uri="{FF2B5EF4-FFF2-40B4-BE49-F238E27FC236}">
                <a16:creationId xmlns:a16="http://schemas.microsoft.com/office/drawing/2014/main" id="{0D852743-8011-4BA9-85C8-D8A866EF3919}"/>
              </a:ext>
            </a:extLst>
          </p:cNvPr>
          <p:cNvSpPr>
            <a:spLocks noGrp="1" noChangeArrowheads="1"/>
          </p:cNvSpPr>
          <p:nvPr>
            <p:ph type="body" idx="1"/>
          </p:nvPr>
        </p:nvSpPr>
        <p:spPr>
          <a:xfrm>
            <a:off x="481263" y="1825625"/>
            <a:ext cx="10872537" cy="4351338"/>
          </a:xfrm>
        </p:spPr>
        <p:txBody>
          <a:bodyPr>
            <a:normAutofit fontScale="92500" lnSpcReduction="10000"/>
          </a:bodyPr>
          <a:lstStyle/>
          <a:p>
            <a:pPr lvl="1" eaLnBrk="1" hangingPunct="1">
              <a:lnSpc>
                <a:spcPct val="95000"/>
              </a:lnSpc>
            </a:pPr>
            <a:endParaRPr lang="en-US" altLang="ja-JP" dirty="0"/>
          </a:p>
          <a:p>
            <a:pPr lvl="1" eaLnBrk="1" hangingPunct="1">
              <a:lnSpc>
                <a:spcPct val="95000"/>
              </a:lnSpc>
            </a:pPr>
            <a:r>
              <a:rPr lang="ja-JP" altLang="en-US" dirty="0"/>
              <a:t>“</a:t>
            </a:r>
            <a:r>
              <a:rPr lang="en-US" altLang="en-US" sz="2000" i="1" u="sng" dirty="0"/>
              <a:t>Not all risks are bad:</a:t>
            </a:r>
            <a:r>
              <a:rPr lang="en-US" altLang="en-US" sz="2000" u="sng" dirty="0"/>
              <a:t> </a:t>
            </a:r>
            <a:r>
              <a:rPr lang="en-US" altLang="en-US" sz="2000" dirty="0"/>
              <a:t>Risks can present opportunities as well as threats to a project.</a:t>
            </a:r>
          </a:p>
          <a:p>
            <a:pPr lvl="1" eaLnBrk="1" hangingPunct="1">
              <a:lnSpc>
                <a:spcPct val="95000"/>
              </a:lnSpc>
            </a:pPr>
            <a:endParaRPr lang="en-US" altLang="en-US" sz="2000" dirty="0"/>
          </a:p>
          <a:p>
            <a:pPr eaLnBrk="1" hangingPunct="1">
              <a:lnSpc>
                <a:spcPct val="95000"/>
              </a:lnSpc>
            </a:pPr>
            <a:r>
              <a:rPr lang="en-US" altLang="en-US" sz="2000" dirty="0"/>
              <a:t>Risk originates in the uncertainty associated with any project – remember, projects are </a:t>
            </a:r>
            <a:r>
              <a:rPr lang="en-US" altLang="en-US" sz="2000" i="1" u="sng" dirty="0"/>
              <a:t>unique</a:t>
            </a:r>
          </a:p>
          <a:p>
            <a:pPr marL="0" indent="0" eaLnBrk="1" hangingPunct="1">
              <a:lnSpc>
                <a:spcPct val="95000"/>
              </a:lnSpc>
              <a:buNone/>
            </a:pPr>
            <a:endParaRPr lang="en-US" altLang="en-US" sz="2000" i="1" u="sng" dirty="0"/>
          </a:p>
          <a:p>
            <a:pPr eaLnBrk="1" hangingPunct="1">
              <a:lnSpc>
                <a:spcPct val="150000"/>
              </a:lnSpc>
              <a:buFont typeface="Wingdings" panose="05000000000000000000" pitchFamily="2" charset="2"/>
              <a:buNone/>
            </a:pPr>
            <a:r>
              <a:rPr lang="en-US" altLang="en-US" sz="2000" b="1" dirty="0"/>
              <a:t>Project Risks</a:t>
            </a:r>
            <a:endParaRPr lang="en-US" altLang="en-US" sz="2000" b="1" i="1" dirty="0"/>
          </a:p>
          <a:p>
            <a:pPr lvl="1">
              <a:lnSpc>
                <a:spcPct val="150000"/>
              </a:lnSpc>
              <a:spcBef>
                <a:spcPct val="0"/>
              </a:spcBef>
            </a:pPr>
            <a:r>
              <a:rPr lang="en-US" altLang="en-US" dirty="0"/>
              <a:t>What can go wrong?</a:t>
            </a:r>
          </a:p>
          <a:p>
            <a:pPr lvl="1">
              <a:lnSpc>
                <a:spcPct val="150000"/>
              </a:lnSpc>
              <a:spcBef>
                <a:spcPct val="0"/>
              </a:spcBef>
            </a:pPr>
            <a:r>
              <a:rPr lang="en-US" altLang="en-US" dirty="0"/>
              <a:t>What is the likelihood?</a:t>
            </a:r>
          </a:p>
          <a:p>
            <a:pPr lvl="1">
              <a:lnSpc>
                <a:spcPct val="150000"/>
              </a:lnSpc>
              <a:spcBef>
                <a:spcPct val="0"/>
              </a:spcBef>
            </a:pPr>
            <a:r>
              <a:rPr lang="en-US" altLang="en-US" dirty="0"/>
              <a:t>What will the damage be?</a:t>
            </a:r>
          </a:p>
          <a:p>
            <a:pPr lvl="1">
              <a:lnSpc>
                <a:spcPct val="150000"/>
              </a:lnSpc>
              <a:spcBef>
                <a:spcPct val="0"/>
              </a:spcBef>
            </a:pPr>
            <a:r>
              <a:rPr lang="en-US" altLang="en-US" dirty="0"/>
              <a:t>What can we do about it?</a:t>
            </a:r>
          </a:p>
          <a:p>
            <a:pPr lvl="1">
              <a:lnSpc>
                <a:spcPct val="150000"/>
              </a:lnSpc>
              <a:spcBef>
                <a:spcPct val="0"/>
              </a:spcBef>
            </a:pPr>
            <a:endParaRPr lang="en-US" altLang="en-US" dirty="0"/>
          </a:p>
          <a:p>
            <a:pPr marL="457200" lvl="1" indent="0">
              <a:lnSpc>
                <a:spcPct val="150000"/>
              </a:lnSpc>
              <a:spcBef>
                <a:spcPct val="0"/>
              </a:spcBef>
              <a:buNone/>
            </a:pPr>
            <a:endParaRPr lang="en-US" altLang="en-US" dirty="0"/>
          </a:p>
          <a:p>
            <a:pPr eaLnBrk="1" hangingPunct="1">
              <a:lnSpc>
                <a:spcPct val="95000"/>
              </a:lnSpc>
            </a:pPr>
            <a:endParaRPr lang="en-US" altLang="en-US" sz="2000" i="1" dirty="0"/>
          </a:p>
        </p:txBody>
      </p:sp>
    </p:spTree>
    <p:extLst>
      <p:ext uri="{BB962C8B-B14F-4D97-AF65-F5344CB8AC3E}">
        <p14:creationId xmlns:p14="http://schemas.microsoft.com/office/powerpoint/2010/main" val="1074775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867">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867">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6867">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6867">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686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bldLvl="2"/>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80" name="Rectangle 4">
            <a:extLst>
              <a:ext uri="{FF2B5EF4-FFF2-40B4-BE49-F238E27FC236}">
                <a16:creationId xmlns:a16="http://schemas.microsoft.com/office/drawing/2014/main" id="{E0B49C70-1C8A-412C-BC13-830F1DB4F20E}"/>
              </a:ext>
            </a:extLst>
          </p:cNvPr>
          <p:cNvSpPr>
            <a:spLocks noGrp="1" noChangeArrowheads="1"/>
          </p:cNvSpPr>
          <p:nvPr>
            <p:ph type="title"/>
          </p:nvPr>
        </p:nvSpPr>
        <p:spPr/>
        <p:txBody>
          <a:bodyPr/>
          <a:lstStyle/>
          <a:p>
            <a:pPr eaLnBrk="1" hangingPunct="1">
              <a:defRPr/>
            </a:pPr>
            <a:r>
              <a:rPr lang="en-US" dirty="0">
                <a:solidFill>
                  <a:srgbClr val="FF0000"/>
                </a:solidFill>
                <a:effectLst>
                  <a:outerShdw blurRad="38100" dist="38100" dir="2700000" algn="tl">
                    <a:srgbClr val="C0C0C0"/>
                  </a:outerShdw>
                </a:effectLst>
                <a:ea typeface="ＭＳ Ｐゴシック" pitchFamily="34" charset="-128"/>
              </a:rPr>
              <a:t>How to Categorize Risk</a:t>
            </a:r>
          </a:p>
        </p:txBody>
      </p:sp>
      <p:sp>
        <p:nvSpPr>
          <p:cNvPr id="34819" name="Rectangle 5">
            <a:extLst>
              <a:ext uri="{FF2B5EF4-FFF2-40B4-BE49-F238E27FC236}">
                <a16:creationId xmlns:a16="http://schemas.microsoft.com/office/drawing/2014/main" id="{FFEE41F4-AAC4-4F68-B739-F35085829D01}"/>
              </a:ext>
            </a:extLst>
          </p:cNvPr>
          <p:cNvSpPr>
            <a:spLocks noGrp="1" noChangeArrowheads="1"/>
          </p:cNvSpPr>
          <p:nvPr>
            <p:ph type="body" idx="1"/>
          </p:nvPr>
        </p:nvSpPr>
        <p:spPr>
          <a:xfrm>
            <a:off x="838200" y="1491916"/>
            <a:ext cx="10515600" cy="4685047"/>
          </a:xfrm>
        </p:spPr>
        <p:txBody>
          <a:bodyPr>
            <a:normAutofit fontScale="85000" lnSpcReduction="10000"/>
          </a:bodyPr>
          <a:lstStyle/>
          <a:p>
            <a:pPr eaLnBrk="1" hangingPunct="1">
              <a:buFont typeface="Wingdings" panose="05000000000000000000" pitchFamily="2" charset="2"/>
              <a:buNone/>
            </a:pPr>
            <a:r>
              <a:rPr lang="en-US" altLang="en-US" b="1" dirty="0"/>
              <a:t>Risks: known, unknown, unknowable</a:t>
            </a:r>
          </a:p>
          <a:p>
            <a:pPr eaLnBrk="1" hangingPunct="1">
              <a:buFont typeface="Wingdings" panose="05000000000000000000" pitchFamily="2" charset="2"/>
              <a:buNone/>
            </a:pPr>
            <a:endParaRPr lang="en-US" altLang="en-US" b="1" dirty="0"/>
          </a:p>
          <a:p>
            <a:pPr eaLnBrk="1" hangingPunct="1"/>
            <a:r>
              <a:rPr lang="en-US" altLang="en-US" sz="2600" b="1" u="sng" dirty="0">
                <a:solidFill>
                  <a:srgbClr val="FF0000"/>
                </a:solidFill>
              </a:rPr>
              <a:t>Known Risks</a:t>
            </a:r>
            <a:r>
              <a:rPr lang="en-US" altLang="en-US" sz="2600" b="1" u="sng" dirty="0"/>
              <a:t>: </a:t>
            </a:r>
            <a:r>
              <a:rPr lang="en-US" altLang="en-US" sz="2600" dirty="0"/>
              <a:t>Risks that can be </a:t>
            </a:r>
            <a:r>
              <a:rPr lang="en-US" altLang="en-US" sz="2600" b="1" dirty="0"/>
              <a:t>uncovered</a:t>
            </a:r>
            <a:r>
              <a:rPr lang="en-US" altLang="en-US" sz="2600" dirty="0"/>
              <a:t> after careful evaluation of the project plan, business and technical environment, and other reliable sources of information (I.e. unrealistic delivery dates, lack of user input, etc.)</a:t>
            </a:r>
          </a:p>
          <a:p>
            <a:pPr marL="0" indent="0" eaLnBrk="1" hangingPunct="1">
              <a:buNone/>
            </a:pPr>
            <a:endParaRPr lang="en-US" altLang="en-US" sz="2600" dirty="0"/>
          </a:p>
          <a:p>
            <a:pPr lvl="1" eaLnBrk="1" hangingPunct="1">
              <a:lnSpc>
                <a:spcPct val="150000"/>
              </a:lnSpc>
            </a:pPr>
            <a:r>
              <a:rPr lang="en-US" altLang="en-US" sz="3000" dirty="0"/>
              <a:t>Refer to those risks that can </a:t>
            </a:r>
            <a:r>
              <a:rPr lang="en-US" altLang="en-US" sz="3000" b="1" u="sng" dirty="0"/>
              <a:t>be estimated </a:t>
            </a:r>
            <a:r>
              <a:rPr lang="en-US" altLang="en-US" sz="3000" dirty="0"/>
              <a:t>from historical information </a:t>
            </a:r>
          </a:p>
          <a:p>
            <a:pPr lvl="1" eaLnBrk="1" hangingPunct="1">
              <a:lnSpc>
                <a:spcPct val="150000"/>
              </a:lnSpc>
            </a:pPr>
            <a:r>
              <a:rPr lang="en-US" altLang="en-US" sz="3000" dirty="0"/>
              <a:t>Can be mitigated by management techniques and through response plans, should they occur</a:t>
            </a:r>
          </a:p>
          <a:p>
            <a:pPr lvl="1" eaLnBrk="1" hangingPunct="1">
              <a:lnSpc>
                <a:spcPct val="150000"/>
              </a:lnSpc>
            </a:pPr>
            <a:r>
              <a:rPr lang="en-US" altLang="en-US" sz="3000" i="1" dirty="0"/>
              <a:t>Example:</a:t>
            </a:r>
            <a:r>
              <a:rPr lang="en-US" altLang="en-US" sz="3000" dirty="0"/>
              <a:t> Potential delay in delivery from third-party vendor</a:t>
            </a:r>
          </a:p>
        </p:txBody>
      </p:sp>
    </p:spTree>
    <p:extLst>
      <p:ext uri="{BB962C8B-B14F-4D97-AF65-F5344CB8AC3E}">
        <p14:creationId xmlns:p14="http://schemas.microsoft.com/office/powerpoint/2010/main" val="4290195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80" name="Rectangle 4">
            <a:extLst>
              <a:ext uri="{FF2B5EF4-FFF2-40B4-BE49-F238E27FC236}">
                <a16:creationId xmlns:a16="http://schemas.microsoft.com/office/drawing/2014/main" id="{EB911E35-CE2D-41D7-AF8A-70E5E98C7AC6}"/>
              </a:ext>
            </a:extLst>
          </p:cNvPr>
          <p:cNvSpPr>
            <a:spLocks noGrp="1" noChangeArrowheads="1"/>
          </p:cNvSpPr>
          <p:nvPr>
            <p:ph type="title"/>
          </p:nvPr>
        </p:nvSpPr>
        <p:spPr>
          <a:xfrm>
            <a:off x="677779" y="0"/>
            <a:ext cx="10515600" cy="1325563"/>
          </a:xfrm>
        </p:spPr>
        <p:txBody>
          <a:bodyPr/>
          <a:lstStyle/>
          <a:p>
            <a:pPr eaLnBrk="1" hangingPunct="1">
              <a:defRPr/>
            </a:pPr>
            <a:r>
              <a:rPr lang="en-US" dirty="0">
                <a:effectLst>
                  <a:outerShdw blurRad="38100" dist="38100" dir="2700000" algn="tl">
                    <a:srgbClr val="C0C0C0"/>
                  </a:outerShdw>
                </a:effectLst>
                <a:ea typeface="ＭＳ Ｐゴシック" pitchFamily="34" charset="-128"/>
              </a:rPr>
              <a:t>How to Categorize Risk</a:t>
            </a:r>
          </a:p>
        </p:txBody>
      </p:sp>
      <p:sp>
        <p:nvSpPr>
          <p:cNvPr id="36867" name="Rectangle 5">
            <a:extLst>
              <a:ext uri="{FF2B5EF4-FFF2-40B4-BE49-F238E27FC236}">
                <a16:creationId xmlns:a16="http://schemas.microsoft.com/office/drawing/2014/main" id="{81B4994C-63A0-41AE-B5F1-17D25A8991F6}"/>
              </a:ext>
            </a:extLst>
          </p:cNvPr>
          <p:cNvSpPr>
            <a:spLocks noGrp="1" noChangeArrowheads="1"/>
          </p:cNvSpPr>
          <p:nvPr>
            <p:ph type="body" idx="1"/>
          </p:nvPr>
        </p:nvSpPr>
        <p:spPr>
          <a:xfrm>
            <a:off x="838200" y="1296236"/>
            <a:ext cx="10515600" cy="4351338"/>
          </a:xfrm>
        </p:spPr>
        <p:txBody>
          <a:bodyPr>
            <a:noAutofit/>
          </a:bodyPr>
          <a:lstStyle/>
          <a:p>
            <a:pPr eaLnBrk="1" hangingPunct="1">
              <a:lnSpc>
                <a:spcPct val="150000"/>
              </a:lnSpc>
            </a:pPr>
            <a:r>
              <a:rPr lang="en-US" altLang="en-US" sz="2000" b="1" u="sng" dirty="0"/>
              <a:t>Predictable Risks</a:t>
            </a:r>
            <a:r>
              <a:rPr lang="en-US" altLang="en-US" sz="2000" dirty="0"/>
              <a:t> [but </a:t>
            </a:r>
            <a:r>
              <a:rPr lang="en-US" altLang="en-US" sz="2000" b="1" dirty="0">
                <a:highlight>
                  <a:srgbClr val="FFFF00"/>
                </a:highlight>
              </a:rPr>
              <a:t>unknown</a:t>
            </a:r>
            <a:r>
              <a:rPr lang="en-US" altLang="en-US" sz="2000" dirty="0"/>
              <a:t> risks]</a:t>
            </a:r>
            <a:r>
              <a:rPr lang="en-US" altLang="en-US" sz="2000" b="1" dirty="0"/>
              <a:t>: </a:t>
            </a:r>
            <a:r>
              <a:rPr lang="en-US" altLang="en-US" sz="2000" dirty="0"/>
              <a:t>Risks that can be extrapolated from past projects.  (Staff turnover, poor communication with the customer)</a:t>
            </a:r>
          </a:p>
          <a:p>
            <a:pPr lvl="1" eaLnBrk="1" hangingPunct="1"/>
            <a:r>
              <a:rPr lang="en-US" altLang="en-US" sz="2000" u="sng" dirty="0"/>
              <a:t>Refer to those risks that we know have a probability of occurring, but do </a:t>
            </a:r>
            <a:r>
              <a:rPr lang="en-US" altLang="en-US" sz="2000" b="1" u="sng" dirty="0">
                <a:highlight>
                  <a:srgbClr val="FFFF00"/>
                </a:highlight>
              </a:rPr>
              <a:t>not know </a:t>
            </a:r>
            <a:r>
              <a:rPr lang="en-US" altLang="en-US" sz="2000" u="sng" dirty="0"/>
              <a:t>the precise impact</a:t>
            </a:r>
          </a:p>
          <a:p>
            <a:pPr lvl="1" eaLnBrk="1" hangingPunct="1"/>
            <a:r>
              <a:rPr lang="en-US" altLang="en-US" sz="2000" dirty="0"/>
              <a:t>Cannot be managed directly but can be mitigated by the use of contingency</a:t>
            </a:r>
          </a:p>
          <a:p>
            <a:pPr lvl="1" eaLnBrk="1" hangingPunct="1"/>
            <a:r>
              <a:rPr lang="en-US" altLang="en-US" sz="2000" i="1" dirty="0"/>
              <a:t>Example:</a:t>
            </a:r>
            <a:r>
              <a:rPr lang="en-US" altLang="en-US" sz="2000" dirty="0"/>
              <a:t> Loss of key personnel due to turnover</a:t>
            </a:r>
          </a:p>
          <a:p>
            <a:pPr eaLnBrk="1" hangingPunct="1"/>
            <a:r>
              <a:rPr lang="en-US" altLang="en-US" sz="2000" b="1" u="sng" dirty="0"/>
              <a:t>Unpredictable Risks</a:t>
            </a:r>
            <a:br>
              <a:rPr lang="en-US" altLang="en-US" sz="2000" b="1" u="sng" dirty="0"/>
            </a:br>
            <a:r>
              <a:rPr lang="ja-JP" altLang="en-US" sz="2000" dirty="0"/>
              <a:t>“</a:t>
            </a:r>
            <a:r>
              <a:rPr lang="en-US" altLang="ja-JP" sz="2000" dirty="0"/>
              <a:t>Joker</a:t>
            </a:r>
            <a:r>
              <a:rPr lang="ja-JP" altLang="en-US" sz="2000" dirty="0"/>
              <a:t>”</a:t>
            </a:r>
            <a:r>
              <a:rPr lang="en-US" altLang="ja-JP" sz="2000" dirty="0"/>
              <a:t> risks that are hard to predict.</a:t>
            </a:r>
          </a:p>
          <a:p>
            <a:pPr eaLnBrk="1" hangingPunct="1"/>
            <a:r>
              <a:rPr lang="en-US" altLang="en-US" sz="2000" b="1" u="sng" dirty="0" smtClean="0"/>
              <a:t>Unknowable </a:t>
            </a:r>
            <a:r>
              <a:rPr lang="en-US" altLang="en-US" sz="2000" b="1" u="sng" dirty="0"/>
              <a:t>risks </a:t>
            </a:r>
            <a:endParaRPr lang="en-US" altLang="en-US" sz="2000" b="1" dirty="0"/>
          </a:p>
          <a:p>
            <a:pPr lvl="1" eaLnBrk="1" hangingPunct="1"/>
            <a:r>
              <a:rPr lang="en-US" altLang="en-US" sz="2000" dirty="0"/>
              <a:t>Refer to those risks that are outside the scope of historical or probabilistic models for the project</a:t>
            </a:r>
          </a:p>
          <a:p>
            <a:pPr lvl="1" eaLnBrk="1" hangingPunct="1"/>
            <a:r>
              <a:rPr lang="en-US" altLang="en-US" sz="2000" dirty="0"/>
              <a:t>Are beyond the scope of risk management and usually are addressed by </a:t>
            </a:r>
            <a:r>
              <a:rPr lang="en-US" altLang="en-US" sz="2000" i="1" dirty="0"/>
              <a:t>crisis </a:t>
            </a:r>
            <a:r>
              <a:rPr lang="en-US" altLang="en-US" sz="2000" dirty="0"/>
              <a:t>or</a:t>
            </a:r>
            <a:r>
              <a:rPr lang="en-US" altLang="en-US" sz="2000" i="1" dirty="0"/>
              <a:t> disaster management</a:t>
            </a:r>
          </a:p>
          <a:p>
            <a:pPr lvl="1" eaLnBrk="1" hangingPunct="1"/>
            <a:r>
              <a:rPr lang="en-US" altLang="en-US" sz="2000" i="1" dirty="0"/>
              <a:t>Examples: </a:t>
            </a:r>
            <a:r>
              <a:rPr lang="en-US" altLang="en-US" sz="2000" dirty="0"/>
              <a:t>Corporate failures, natural disasters, acts of terrorism or war, major snowstorm and power loss</a:t>
            </a:r>
          </a:p>
        </p:txBody>
      </p:sp>
    </p:spTree>
    <p:extLst>
      <p:ext uri="{BB962C8B-B14F-4D97-AF65-F5344CB8AC3E}">
        <p14:creationId xmlns:p14="http://schemas.microsoft.com/office/powerpoint/2010/main" val="28694098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627" y="3056567"/>
            <a:ext cx="10515600" cy="1325563"/>
          </a:xfrm>
        </p:spPr>
        <p:txBody>
          <a:bodyPr>
            <a:noAutofit/>
          </a:bodyPr>
          <a:lstStyle/>
          <a:p>
            <a:pPr>
              <a:lnSpc>
                <a:spcPct val="150000"/>
              </a:lnSpc>
            </a:pPr>
            <a:r>
              <a:rPr lang="en-US" sz="3600" b="1" dirty="0" smtClean="0">
                <a:solidFill>
                  <a:schemeClr val="tx1"/>
                </a:solidFill>
                <a:highlight>
                  <a:srgbClr val="FFFF00"/>
                </a:highlight>
              </a:rPr>
              <a:t>Risk Management Process</a:t>
            </a:r>
            <a:br>
              <a:rPr lang="en-US" sz="3600" b="1" dirty="0" smtClean="0">
                <a:solidFill>
                  <a:schemeClr val="tx1"/>
                </a:solidFill>
                <a:highlight>
                  <a:srgbClr val="FFFF00"/>
                </a:highlight>
              </a:rPr>
            </a:br>
            <a:r>
              <a:rPr lang="en-US" sz="3200" dirty="0"/>
              <a:t>The cost impact of a risk event in the project is less if the event occurs </a:t>
            </a:r>
            <a:r>
              <a:rPr lang="en-US" sz="3200" b="1" u="sng" dirty="0"/>
              <a:t>earlier</a:t>
            </a:r>
            <a:r>
              <a:rPr lang="en-US" sz="3200" dirty="0"/>
              <a:t> rather than </a:t>
            </a:r>
            <a:r>
              <a:rPr lang="en-US" sz="3200" b="1" u="sng" dirty="0"/>
              <a:t>later</a:t>
            </a:r>
            <a:r>
              <a:rPr lang="en-US" sz="3200" dirty="0"/>
              <a:t>. The early stages of the project represent the period when the opportunity for minimizing the impact or working around a potential risk exists. Conversely, </a:t>
            </a:r>
            <a:r>
              <a:rPr lang="en-US" sz="3200" u="sng" dirty="0"/>
              <a:t>as the project passes the halfway implementation mark, the cost of a risk event occurring increases rapidly. </a:t>
            </a:r>
            <a:endParaRPr lang="en-US" sz="3200" b="1" u="sng" dirty="0">
              <a:highlight>
                <a:srgbClr val="FFFF00"/>
              </a:highlight>
            </a:endParaRPr>
          </a:p>
        </p:txBody>
      </p:sp>
    </p:spTree>
    <p:extLst>
      <p:ext uri="{BB962C8B-B14F-4D97-AF65-F5344CB8AC3E}">
        <p14:creationId xmlns:p14="http://schemas.microsoft.com/office/powerpoint/2010/main" val="357780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0"/>
            <a:ext cx="12192000" cy="2743200"/>
          </a:xfrm>
        </p:spPr>
        <p:txBody>
          <a:bodyPr>
            <a:normAutofit fontScale="32500" lnSpcReduction="20000"/>
          </a:bodyPr>
          <a:lstStyle/>
          <a:p>
            <a:pPr algn="ctr"/>
            <a:r>
              <a:rPr lang="en-US" sz="2800" b="1" dirty="0">
                <a:solidFill>
                  <a:schemeClr val="tx1"/>
                </a:solidFill>
                <a:highlight>
                  <a:srgbClr val="00FF00"/>
                </a:highlight>
              </a:rPr>
              <a:t>Risk Management Process</a:t>
            </a:r>
          </a:p>
          <a:p>
            <a:endParaRPr lang="en-US" sz="3000" dirty="0"/>
          </a:p>
          <a:p>
            <a:pPr algn="just">
              <a:lnSpc>
                <a:spcPct val="150000"/>
              </a:lnSpc>
            </a:pPr>
            <a:r>
              <a:rPr lang="en-US" sz="6000" dirty="0">
                <a:solidFill>
                  <a:schemeClr val="tx1"/>
                </a:solidFill>
              </a:rPr>
              <a:t>For example, the risk event of a design flaw occurring after a prototype has been made has a greater cost or time impact than if the event occurred in the start-up phase of the project. Clearly, identifying project risk events and deciding a response before the project begins is a more prudent approach than not attempting to manage risk.</a:t>
            </a:r>
          </a:p>
          <a:p>
            <a:pPr algn="just">
              <a:lnSpc>
                <a:spcPct val="150000"/>
              </a:lnSpc>
            </a:pPr>
            <a:r>
              <a:rPr lang="en-US" sz="3200" b="1" dirty="0">
                <a:solidFill>
                  <a:schemeClr val="tx1"/>
                </a:solidFill>
              </a:rPr>
              <a:t>Figure 7.1: Risk event graph</a:t>
            </a:r>
          </a:p>
          <a:p>
            <a:pPr algn="just">
              <a:lnSpc>
                <a:spcPct val="150000"/>
              </a:lnSpc>
            </a:pPr>
            <a:endParaRPr lang="en-US" sz="2000" dirty="0">
              <a:solidFill>
                <a:schemeClr val="tx1"/>
              </a:solidFill>
            </a:endParaRPr>
          </a:p>
          <a:p>
            <a:pPr algn="just">
              <a:lnSpc>
                <a:spcPct val="150000"/>
              </a:lnSpc>
            </a:pPr>
            <a:endParaRPr lang="en-US" sz="2000" dirty="0">
              <a:solidFill>
                <a:schemeClr val="tx1"/>
              </a:solidFill>
            </a:endParaRPr>
          </a:p>
          <a:p>
            <a:pPr algn="just">
              <a:lnSpc>
                <a:spcPct val="150000"/>
              </a:lnSpc>
            </a:pPr>
            <a:endParaRPr lang="en-US" sz="2000" dirty="0">
              <a:solidFill>
                <a:schemeClr val="tx1"/>
              </a:solidFill>
            </a:endParaRPr>
          </a:p>
          <a:p>
            <a:endParaRPr lang="en-US" dirty="0"/>
          </a:p>
          <a:p>
            <a:endParaRPr lang="en-US" dirty="0"/>
          </a:p>
          <a:p>
            <a:endParaRPr lang="en-US" dirty="0"/>
          </a:p>
        </p:txBody>
      </p:sp>
      <p:pic>
        <p:nvPicPr>
          <p:cNvPr id="37" name="object 105">
            <a:extLst>
              <a:ext uri="{FF2B5EF4-FFF2-40B4-BE49-F238E27FC236}">
                <a16:creationId xmlns:a16="http://schemas.microsoft.com/office/drawing/2014/main" id="{76017751-EF54-419E-AC46-B6BDB38375B6}"/>
              </a:ext>
            </a:extLst>
          </p:cNvPr>
          <p:cNvPicPr/>
          <p:nvPr/>
        </p:nvPicPr>
        <p:blipFill>
          <a:blip r:embed="rId2" cstate="print"/>
          <a:stretch>
            <a:fillRect/>
          </a:stretch>
        </p:blipFill>
        <p:spPr>
          <a:xfrm>
            <a:off x="1205948" y="2597426"/>
            <a:ext cx="9581321" cy="4041913"/>
          </a:xfrm>
          <a:prstGeom prst="rect">
            <a:avLst/>
          </a:prstGeom>
        </p:spPr>
      </p:pic>
    </p:spTree>
    <p:extLst>
      <p:ext uri="{BB962C8B-B14F-4D97-AF65-F5344CB8AC3E}">
        <p14:creationId xmlns:p14="http://schemas.microsoft.com/office/powerpoint/2010/main" val="17509189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489</Words>
  <Application>Microsoft Office PowerPoint</Application>
  <PresentationFormat>Widescreen</PresentationFormat>
  <Paragraphs>72</Paragraphs>
  <Slides>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ＭＳ Ｐゴシック</vt:lpstr>
      <vt:lpstr>ＭＳ Ｐゴシック</vt:lpstr>
      <vt:lpstr>游ゴシック</vt:lpstr>
      <vt:lpstr>Arial</vt:lpstr>
      <vt:lpstr>Calibri</vt:lpstr>
      <vt:lpstr>Calibri Light</vt:lpstr>
      <vt:lpstr>Garamond</vt:lpstr>
      <vt:lpstr>Wingdings</vt:lpstr>
      <vt:lpstr>Office Theme</vt:lpstr>
      <vt:lpstr>Risk Management</vt:lpstr>
      <vt:lpstr>How risk averse are you?</vt:lpstr>
      <vt:lpstr>Black Swans They are unpredictable or unforeseen event, typically one with extreme consequences.  Risk is an uncertain event or condition that, if it occurs, has a positive or negative effect on project objectives.  While risks can have positive consequences such as unexpected price reduction in materials, the focus of this chapter is on what can go wrong (negative) and the risk management process.  </vt:lpstr>
      <vt:lpstr>Risk definition</vt:lpstr>
      <vt:lpstr>How to Categorize Risk</vt:lpstr>
      <vt:lpstr>How to Categorize Risk</vt:lpstr>
      <vt:lpstr>Risk Management Process The cost impact of a risk event in the project is less if the event occurs earlier rather than later. The early stages of the project represent the period when the opportunity for minimizing the impact or working around a potential risk exists. Conversely, as the project passes the halfway implementation mark, the cost of a risk event occurring increases rapidly.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Risk Management</dc:title>
  <dc:creator>Dr. Abdel Rehim Nader</dc:creator>
  <cp:lastModifiedBy>Dr. Abdel Rehim Nader</cp:lastModifiedBy>
  <cp:revision>5</cp:revision>
  <dcterms:created xsi:type="dcterms:W3CDTF">2023-03-23T22:39:39Z</dcterms:created>
  <dcterms:modified xsi:type="dcterms:W3CDTF">2023-03-26T19:43:11Z</dcterms:modified>
</cp:coreProperties>
</file>