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3"/>
  </p:notesMasterIdLst>
  <p:sldIdLst>
    <p:sldId id="256" r:id="rId2"/>
    <p:sldId id="400" r:id="rId3"/>
    <p:sldId id="364" r:id="rId4"/>
    <p:sldId id="420" r:id="rId5"/>
    <p:sldId id="421" r:id="rId6"/>
    <p:sldId id="422" r:id="rId7"/>
    <p:sldId id="423" r:id="rId8"/>
    <p:sldId id="424" r:id="rId9"/>
    <p:sldId id="425" r:id="rId10"/>
    <p:sldId id="426" r:id="rId11"/>
    <p:sldId id="427" r:id="rId12"/>
    <p:sldId id="428" r:id="rId13"/>
    <p:sldId id="429" r:id="rId14"/>
    <p:sldId id="430" r:id="rId15"/>
    <p:sldId id="460" r:id="rId16"/>
    <p:sldId id="461" r:id="rId17"/>
    <p:sldId id="431" r:id="rId18"/>
    <p:sldId id="432" r:id="rId19"/>
    <p:sldId id="462" r:id="rId20"/>
    <p:sldId id="433" r:id="rId21"/>
    <p:sldId id="434" r:id="rId22"/>
    <p:sldId id="435" r:id="rId23"/>
    <p:sldId id="299" r:id="rId24"/>
    <p:sldId id="436" r:id="rId25"/>
    <p:sldId id="437" r:id="rId26"/>
    <p:sldId id="438" r:id="rId27"/>
    <p:sldId id="439" r:id="rId28"/>
    <p:sldId id="440" r:id="rId29"/>
    <p:sldId id="441" r:id="rId30"/>
    <p:sldId id="442" r:id="rId31"/>
    <p:sldId id="443" r:id="rId32"/>
    <p:sldId id="444" r:id="rId33"/>
    <p:sldId id="445" r:id="rId34"/>
    <p:sldId id="446" r:id="rId35"/>
    <p:sldId id="447" r:id="rId36"/>
    <p:sldId id="448" r:id="rId37"/>
    <p:sldId id="449" r:id="rId38"/>
    <p:sldId id="450" r:id="rId39"/>
    <p:sldId id="451" r:id="rId40"/>
    <p:sldId id="452" r:id="rId41"/>
    <p:sldId id="453" r:id="rId42"/>
    <p:sldId id="454" r:id="rId43"/>
    <p:sldId id="455" r:id="rId44"/>
    <p:sldId id="456" r:id="rId45"/>
    <p:sldId id="457" r:id="rId46"/>
    <p:sldId id="458" r:id="rId47"/>
    <p:sldId id="459" r:id="rId48"/>
    <p:sldId id="463" r:id="rId49"/>
    <p:sldId id="464" r:id="rId50"/>
    <p:sldId id="465" r:id="rId51"/>
    <p:sldId id="41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825" autoAdjust="0"/>
    <p:restoredTop sz="87989" autoAdjust="0"/>
  </p:normalViewPr>
  <p:slideViewPr>
    <p:cSldViewPr snapToGrid="0">
      <p:cViewPr varScale="1">
        <p:scale>
          <a:sx n="59" d="100"/>
          <a:sy n="59" d="100"/>
        </p:scale>
        <p:origin x="35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fld id="{6D67F358-84A9-4AE2-B425-62F1BE809B06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en-US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fld id="{3198DA59-4DC9-4273-A831-555205F6A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287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7689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915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0236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1F781F4-099F-4112-9B1E-8A4E4163911A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7083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582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NZ" dirty="0"/>
              <a:t>A single contiguous set of blocks is allocated to a file at the time of file creation </a:t>
            </a:r>
          </a:p>
          <a:p>
            <a:pPr lvl="1">
              <a:buFont typeface="Arial" pitchFamily="34" charset="0"/>
              <a:buChar char="•"/>
            </a:pPr>
            <a:r>
              <a:rPr lang="en-NZ" dirty="0"/>
              <a:t> This is a </a:t>
            </a:r>
            <a:r>
              <a:rPr lang="en-NZ" dirty="0" err="1"/>
              <a:t>preallocation</a:t>
            </a:r>
            <a:r>
              <a:rPr lang="en-NZ" dirty="0"/>
              <a:t> strategy, using variable-size portions.</a:t>
            </a:r>
          </a:p>
          <a:p>
            <a:pPr lvl="1">
              <a:buFont typeface="Arial" pitchFamily="34" charset="0"/>
              <a:buChar char="•"/>
            </a:pPr>
            <a:endParaRPr lang="en-NZ" dirty="0"/>
          </a:p>
          <a:p>
            <a:pPr lvl="0">
              <a:buFont typeface="Arial" pitchFamily="34" charset="0"/>
              <a:buNone/>
            </a:pPr>
            <a:r>
              <a:rPr lang="en-NZ" dirty="0"/>
              <a:t> The file allocation table needs just a single entry for each file, showing the starting block and the length of the file. </a:t>
            </a:r>
          </a:p>
          <a:p>
            <a:pPr lvl="0">
              <a:buFont typeface="Arial" pitchFamily="34" charset="0"/>
              <a:buNone/>
            </a:pPr>
            <a:endParaRPr lang="en-NZ" dirty="0"/>
          </a:p>
          <a:p>
            <a:pPr lvl="0">
              <a:buFont typeface="Arial" pitchFamily="34" charset="0"/>
              <a:buNone/>
            </a:pPr>
            <a:r>
              <a:rPr lang="en-NZ" dirty="0"/>
              <a:t>Contiguous allocation is the best from the point of view of the individual sequential file. </a:t>
            </a:r>
          </a:p>
          <a:p>
            <a:pPr lvl="1">
              <a:buFont typeface="Arial" pitchFamily="34" charset="0"/>
              <a:buChar char="•"/>
            </a:pPr>
            <a:r>
              <a:rPr lang="en-NZ" dirty="0"/>
              <a:t>Multiple blocks can be read in at a time to improve I/O performance for sequential processing.</a:t>
            </a:r>
          </a:p>
          <a:p>
            <a:pPr lvl="1">
              <a:buFont typeface="Arial" pitchFamily="34" charset="0"/>
              <a:buChar char="•"/>
            </a:pPr>
            <a:r>
              <a:rPr lang="en-NZ" dirty="0"/>
              <a:t>It is also easy to retrieve a single block.</a:t>
            </a:r>
            <a:endParaRPr lang="en-US" dirty="0"/>
          </a:p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6508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990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603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960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438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605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698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972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410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221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125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357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893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4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4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>
            <a:off x="0" y="4262362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30350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Operating Systems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Alaa  Mohamed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19516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File Systems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85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Memory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32572" y="1358297"/>
            <a:ext cx="96662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2800" dirty="0"/>
              <a:t>Objectives: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NZ" sz="2800" dirty="0"/>
              <a:t>File organisation and Access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NZ" sz="2800" dirty="0"/>
              <a:t>File Directories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NZ" sz="2800" dirty="0"/>
              <a:t>File Sharing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NZ" sz="2800" dirty="0"/>
              <a:t>Record Blocking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NZ" sz="2800" dirty="0"/>
              <a:t>Secondary Storage Management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eaLnBrk="1" hangingPunct="1"/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260289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94448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Files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E44AFD5-17B9-C0AD-1219-48EB52E4DE1B}"/>
              </a:ext>
            </a:extLst>
          </p:cNvPr>
          <p:cNvSpPr txBox="1">
            <a:spLocks/>
          </p:cNvSpPr>
          <p:nvPr/>
        </p:nvSpPr>
        <p:spPr>
          <a:xfrm>
            <a:off x="1494964" y="1303222"/>
            <a:ext cx="10064679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 dirty="0"/>
              <a:t>Files are the central element to most applications</a:t>
            </a:r>
          </a:p>
          <a:p>
            <a:r>
              <a:rPr lang="en-NZ" dirty="0"/>
              <a:t>The File System is one of the most important part of the OS to a user</a:t>
            </a:r>
          </a:p>
          <a:p>
            <a:r>
              <a:rPr lang="en-NZ" dirty="0"/>
              <a:t>Desirable properties of files:</a:t>
            </a:r>
          </a:p>
          <a:p>
            <a:pPr lvl="1"/>
            <a:r>
              <a:rPr lang="en-NZ" dirty="0"/>
              <a:t>Long-term existence</a:t>
            </a:r>
          </a:p>
          <a:p>
            <a:pPr lvl="1"/>
            <a:r>
              <a:rPr lang="en-NZ" dirty="0"/>
              <a:t> Sharable between processes</a:t>
            </a:r>
          </a:p>
          <a:p>
            <a:pPr lvl="1"/>
            <a:r>
              <a:rPr lang="en-NZ" dirty="0"/>
              <a:t>Structure</a:t>
            </a:r>
          </a:p>
          <a:p>
            <a:r>
              <a:rPr lang="en-US" dirty="0"/>
              <a:t>File management system consists of system utility programs that run as privileged applications</a:t>
            </a:r>
          </a:p>
          <a:p>
            <a:r>
              <a:rPr lang="en-US" dirty="0"/>
              <a:t>Concerned with secondary storage</a:t>
            </a:r>
          </a:p>
          <a:p>
            <a:pPr lvl="1"/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4001349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407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Typical Operations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1305A250-8FCF-EF35-BE02-2BEB29DEA5E4}"/>
              </a:ext>
            </a:extLst>
          </p:cNvPr>
          <p:cNvSpPr txBox="1">
            <a:spLocks/>
          </p:cNvSpPr>
          <p:nvPr/>
        </p:nvSpPr>
        <p:spPr>
          <a:xfrm>
            <a:off x="989615" y="1494136"/>
            <a:ext cx="1108306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/>
              <a:t>File systems also provide functions which can be performed on files, typically:</a:t>
            </a:r>
          </a:p>
          <a:p>
            <a:pPr lvl="1"/>
            <a:r>
              <a:rPr lang="en-NZ" b="1"/>
              <a:t> Create: </a:t>
            </a:r>
            <a:r>
              <a:rPr lang="en-NZ"/>
              <a:t>A new file is defined and positioned within the structure of files.</a:t>
            </a:r>
          </a:p>
          <a:p>
            <a:pPr lvl="1"/>
            <a:r>
              <a:rPr lang="en-NZ" b="1"/>
              <a:t> Delete: </a:t>
            </a:r>
            <a:r>
              <a:rPr lang="en-NZ"/>
              <a:t>A file is removed from the file structure and destroyed.</a:t>
            </a:r>
          </a:p>
          <a:p>
            <a:pPr lvl="1"/>
            <a:r>
              <a:rPr lang="en-NZ" b="1"/>
              <a:t> Open: </a:t>
            </a:r>
            <a:r>
              <a:rPr lang="en-NZ"/>
              <a:t>An existing file is declared to be “opened” by a process, allowing the process to perform functions on the file.</a:t>
            </a:r>
          </a:p>
          <a:p>
            <a:pPr lvl="1"/>
            <a:r>
              <a:rPr lang="en-NZ"/>
              <a:t> </a:t>
            </a:r>
            <a:r>
              <a:rPr lang="en-NZ" b="1"/>
              <a:t>Close: </a:t>
            </a:r>
            <a:r>
              <a:rPr lang="en-NZ"/>
              <a:t>The file is closed with respect to a process, so that the process no longer may perform functions on the file, until the process opens the file again. </a:t>
            </a:r>
          </a:p>
          <a:p>
            <a:pPr lvl="1"/>
            <a:r>
              <a:rPr lang="en-NZ"/>
              <a:t> </a:t>
            </a:r>
            <a:r>
              <a:rPr lang="en-NZ" b="1"/>
              <a:t>Read: </a:t>
            </a:r>
            <a:r>
              <a:rPr lang="en-NZ"/>
              <a:t>A process reads all or a portion of the data in a file.</a:t>
            </a:r>
          </a:p>
          <a:p>
            <a:pPr lvl="1"/>
            <a:r>
              <a:rPr lang="en-NZ"/>
              <a:t> </a:t>
            </a:r>
            <a:r>
              <a:rPr lang="en-NZ" b="1"/>
              <a:t>Write:</a:t>
            </a:r>
            <a:r>
              <a:rPr lang="en-NZ"/>
              <a:t> A process updates a file, either by adding new data that expands the size of the file or by changing the values of existing data items in the file.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3904999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4162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File Management Systems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A5E0BAE-A6F5-2E91-AB55-0A3AB0EF378E}"/>
              </a:ext>
            </a:extLst>
          </p:cNvPr>
          <p:cNvSpPr txBox="1">
            <a:spLocks/>
          </p:cNvSpPr>
          <p:nvPr/>
        </p:nvSpPr>
        <p:spPr>
          <a:xfrm>
            <a:off x="1521611" y="1494136"/>
            <a:ext cx="8950445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 dirty="0"/>
              <a:t>A file management system is the set of system software that provides services to users and applications in the use of files.</a:t>
            </a:r>
          </a:p>
          <a:p>
            <a:pPr lvl="1">
              <a:buFont typeface="Arial" pitchFamily="34" charset="0"/>
              <a:buChar char="•"/>
            </a:pPr>
            <a:r>
              <a:rPr lang="en-NZ" dirty="0"/>
              <a:t>Typically, the only way that a user or application may access files is through the file management system.</a:t>
            </a:r>
          </a:p>
          <a:p>
            <a:pPr lvl="0">
              <a:buFont typeface="Arial" pitchFamily="34" charset="0"/>
              <a:buNone/>
            </a:pPr>
            <a:endParaRPr lang="en-NZ" dirty="0"/>
          </a:p>
          <a:p>
            <a:r>
              <a:rPr lang="en-US" dirty="0"/>
              <a:t>Programmer does not need to develop file management software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8140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6340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Objectives for a File Management System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0CF3E6AC-B59E-0BED-0795-7A0D7DD2DB8C}"/>
              </a:ext>
            </a:extLst>
          </p:cNvPr>
          <p:cNvSpPr txBox="1"/>
          <p:nvPr/>
        </p:nvSpPr>
        <p:spPr>
          <a:xfrm>
            <a:off x="1539829" y="1610200"/>
            <a:ext cx="9123631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Meet the data management needs of the user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Guarantee that the data in the file are valid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Optimize performance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/>
              <a:t>Provide I/O support for a variety of storage device types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NZ" sz="2800" dirty="0"/>
              <a:t>Minimize lost or destroyed data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NZ" sz="2800" dirty="0"/>
              <a:t>Provide a standardized set of I/O interface routines to user processes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NZ" sz="2800" dirty="0"/>
              <a:t>Provide I/O support for multiple users (if needed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51012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8027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Elements of File management systems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690A080C-3BC5-007B-44BB-7CEE396EA8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73753" y="1190831"/>
            <a:ext cx="8058150" cy="468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197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8027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Elements of File management systems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4CE22B61-69A2-A0FB-2EDA-DC8DF4D60C56}"/>
              </a:ext>
            </a:extLst>
          </p:cNvPr>
          <p:cNvSpPr txBox="1"/>
          <p:nvPr/>
        </p:nvSpPr>
        <p:spPr>
          <a:xfrm>
            <a:off x="1415143" y="1459761"/>
            <a:ext cx="10210799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NZ" sz="2800" dirty="0"/>
              <a:t>Before performing any operation, the file system must identify and locate the selected file. </a:t>
            </a:r>
          </a:p>
          <a:p>
            <a:pPr lvl="1">
              <a:buFont typeface="Arial" pitchFamily="34" charset="0"/>
              <a:buChar char="•"/>
            </a:pPr>
            <a:r>
              <a:rPr lang="en-NZ" sz="2800" dirty="0"/>
              <a:t> This requires the use of some sort of directory that serves to describe the location of all files, plus their attributes. </a:t>
            </a:r>
          </a:p>
          <a:p>
            <a:pPr lvl="1">
              <a:buFont typeface="Arial" pitchFamily="34" charset="0"/>
              <a:buChar char="•"/>
            </a:pPr>
            <a:r>
              <a:rPr lang="en-NZ" sz="2800" dirty="0"/>
              <a:t>In addition, most shared systems enforce user access control</a:t>
            </a:r>
          </a:p>
          <a:p>
            <a:pPr lvl="1">
              <a:buFont typeface="Arial" pitchFamily="34" charset="0"/>
              <a:buChar char="•"/>
            </a:pPr>
            <a:endParaRPr lang="en-NZ" sz="2800" dirty="0"/>
          </a:p>
          <a:p>
            <a:r>
              <a:rPr lang="en-NZ" sz="2800" dirty="0"/>
              <a:t>The basic operations that a user or application may perform on a file are performed at the record level. </a:t>
            </a:r>
          </a:p>
          <a:p>
            <a:pPr lvl="1">
              <a:buFont typeface="Arial" pitchFamily="34" charset="0"/>
              <a:buChar char="•"/>
            </a:pPr>
            <a:r>
              <a:rPr lang="en-NZ" sz="2800" dirty="0"/>
              <a:t> The user or application views the file as having some structure that organizes the records, such as a sequential structure</a:t>
            </a:r>
          </a:p>
          <a:p>
            <a:pPr lvl="0">
              <a:buFont typeface="Arial" pitchFamily="34" charset="0"/>
              <a:buNone/>
            </a:pPr>
            <a:endParaRPr lang="en-NZ" sz="2800" dirty="0"/>
          </a:p>
        </p:txBody>
      </p:sp>
    </p:spTree>
    <p:extLst>
      <p:ext uri="{BB962C8B-B14F-4D97-AF65-F5344CB8AC3E}">
        <p14:creationId xmlns:p14="http://schemas.microsoft.com/office/powerpoint/2010/main" val="2541291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8027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Elements of File management systems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6FE38AF5-5D8D-045C-A77E-821F2265AF83}"/>
              </a:ext>
            </a:extLst>
          </p:cNvPr>
          <p:cNvSpPr txBox="1"/>
          <p:nvPr/>
        </p:nvSpPr>
        <p:spPr>
          <a:xfrm>
            <a:off x="1827551" y="1235987"/>
            <a:ext cx="10515466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buFont typeface="Arial" pitchFamily="34" charset="0"/>
              <a:buNone/>
            </a:pPr>
            <a:r>
              <a:rPr lang="en-NZ" sz="2800" dirty="0"/>
              <a:t>The secondary storage must be managed.</a:t>
            </a:r>
          </a:p>
          <a:p>
            <a:pPr lvl="1">
              <a:buFont typeface="Arial" pitchFamily="34" charset="0"/>
              <a:buChar char="•"/>
            </a:pPr>
            <a:r>
              <a:rPr lang="en-NZ" sz="2800" dirty="0"/>
              <a:t> This involves allocating files to free blocks on secondary storage and managing free storage so as to know what blocks are available for new files and growth in existing files. </a:t>
            </a:r>
          </a:p>
          <a:p>
            <a:pPr lvl="1">
              <a:buFont typeface="Arial" pitchFamily="34" charset="0"/>
              <a:buChar char="•"/>
            </a:pPr>
            <a:r>
              <a:rPr lang="en-NZ" sz="2800" dirty="0"/>
              <a:t>In addition, individual block I/O requests must be scheduled</a:t>
            </a:r>
          </a:p>
          <a:p>
            <a:pPr lvl="0">
              <a:buFont typeface="Arial" pitchFamily="34" charset="0"/>
              <a:buNone/>
            </a:pPr>
            <a:endParaRPr lang="en-NZ" sz="2800" dirty="0"/>
          </a:p>
          <a:p>
            <a:pPr lvl="0">
              <a:buFont typeface="Arial" pitchFamily="34" charset="0"/>
              <a:buNone/>
            </a:pPr>
            <a:r>
              <a:rPr lang="en-NZ" sz="2800" dirty="0"/>
              <a:t>Disk scheduling and file allocation are both concerned with optimizing performance. </a:t>
            </a:r>
          </a:p>
          <a:p>
            <a:pPr lvl="0">
              <a:buFont typeface="Arial" pitchFamily="34" charset="0"/>
              <a:buNone/>
            </a:pPr>
            <a:endParaRPr lang="en-NZ" sz="2800" dirty="0"/>
          </a:p>
          <a:p>
            <a:pPr lvl="0">
              <a:buFont typeface="Arial" pitchFamily="34" charset="0"/>
              <a:buNone/>
            </a:pPr>
            <a:r>
              <a:rPr lang="en-NZ" sz="2800" dirty="0"/>
              <a:t>The optimization will depend on the structure of the files and the access patterns.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679977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2641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File organization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C65ECCB-4626-ECCE-0650-4851383E913F}"/>
              </a:ext>
            </a:extLst>
          </p:cNvPr>
          <p:cNvSpPr txBox="1">
            <a:spLocks/>
          </p:cNvSpPr>
          <p:nvPr/>
        </p:nvSpPr>
        <p:spPr>
          <a:xfrm>
            <a:off x="1874165" y="1462365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File Management Referring to the logical structure of records</a:t>
            </a:r>
          </a:p>
          <a:p>
            <a:pPr lvl="1"/>
            <a:r>
              <a:rPr lang="en-US" dirty="0"/>
              <a:t>Physical organization discussed later</a:t>
            </a:r>
          </a:p>
          <a:p>
            <a:r>
              <a:rPr lang="en-US" dirty="0"/>
              <a:t>Determined by the </a:t>
            </a:r>
            <a:r>
              <a:rPr lang="en-US" b="1" i="1" dirty="0"/>
              <a:t>way</a:t>
            </a:r>
            <a:r>
              <a:rPr lang="en-US" i="1" dirty="0"/>
              <a:t> </a:t>
            </a:r>
            <a:r>
              <a:rPr lang="en-US" dirty="0"/>
              <a:t>in which files are accessed</a:t>
            </a:r>
          </a:p>
        </p:txBody>
      </p:sp>
    </p:spTree>
    <p:extLst>
      <p:ext uri="{BB962C8B-B14F-4D97-AF65-F5344CB8AC3E}">
        <p14:creationId xmlns:p14="http://schemas.microsoft.com/office/powerpoint/2010/main" val="3864015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105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Criteria for File Organization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56D4F4D-CDF5-EF6A-306F-4DC07A22F5B9}"/>
              </a:ext>
            </a:extLst>
          </p:cNvPr>
          <p:cNvSpPr txBox="1">
            <a:spLocks/>
          </p:cNvSpPr>
          <p:nvPr/>
        </p:nvSpPr>
        <p:spPr>
          <a:xfrm>
            <a:off x="1404257" y="1689162"/>
            <a:ext cx="10047514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Important criteria include:</a:t>
            </a:r>
          </a:p>
          <a:p>
            <a:pPr lvl="1"/>
            <a:r>
              <a:rPr lang="en-US" dirty="0"/>
              <a:t>Short access time</a:t>
            </a:r>
          </a:p>
          <a:p>
            <a:pPr lvl="1"/>
            <a:r>
              <a:rPr lang="en-US" dirty="0"/>
              <a:t>Ease of update</a:t>
            </a:r>
          </a:p>
          <a:p>
            <a:pPr lvl="1"/>
            <a:r>
              <a:rPr lang="en-US" dirty="0"/>
              <a:t>Economy of storage</a:t>
            </a:r>
          </a:p>
          <a:p>
            <a:pPr lvl="1"/>
            <a:r>
              <a:rPr lang="en-US" dirty="0"/>
              <a:t>Simple maintenance</a:t>
            </a:r>
          </a:p>
          <a:p>
            <a:pPr lvl="1"/>
            <a:r>
              <a:rPr lang="en-US" dirty="0"/>
              <a:t>Reliability</a:t>
            </a:r>
          </a:p>
          <a:p>
            <a:r>
              <a:rPr lang="en-US" dirty="0"/>
              <a:t>Priority will differ depending on the use (e.g. read-only CD vs Hard Drive)</a:t>
            </a:r>
          </a:p>
          <a:p>
            <a:pPr lvl="1"/>
            <a:r>
              <a:rPr lang="en-US" dirty="0"/>
              <a:t>Some may even conflict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09615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9864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2759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File Organization Types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6AA0D5B-A08B-32A8-A92F-3DE7883E9644}"/>
              </a:ext>
            </a:extLst>
          </p:cNvPr>
          <p:cNvSpPr txBox="1">
            <a:spLocks/>
          </p:cNvSpPr>
          <p:nvPr/>
        </p:nvSpPr>
        <p:spPr>
          <a:xfrm>
            <a:off x="1874165" y="1570336"/>
            <a:ext cx="8391488" cy="4059576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 dirty="0"/>
              <a:t>Many exist, but usually variations of:</a:t>
            </a:r>
          </a:p>
          <a:p>
            <a:pPr lvl="1"/>
            <a:r>
              <a:rPr lang="en-NZ" dirty="0"/>
              <a:t>Pile</a:t>
            </a:r>
          </a:p>
          <a:p>
            <a:pPr lvl="1"/>
            <a:r>
              <a:rPr lang="en-NZ" dirty="0"/>
              <a:t>Sequential file</a:t>
            </a:r>
          </a:p>
          <a:p>
            <a:pPr lvl="1"/>
            <a:r>
              <a:rPr lang="en-NZ" dirty="0"/>
              <a:t>Indexed sequential file</a:t>
            </a:r>
          </a:p>
          <a:p>
            <a:pPr lvl="1"/>
            <a:r>
              <a:rPr lang="en-NZ" dirty="0"/>
              <a:t>Indexed file</a:t>
            </a:r>
          </a:p>
          <a:p>
            <a:pPr lvl="1"/>
            <a:r>
              <a:rPr lang="en-NZ" dirty="0"/>
              <a:t>Direct, or hashed, file</a:t>
            </a:r>
          </a:p>
          <a:p>
            <a:pPr lvl="1"/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1914489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82207" y="2088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4357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Directories Contents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27813D7-5302-D2F8-9EDC-9FF1AA23883E}"/>
              </a:ext>
            </a:extLst>
          </p:cNvPr>
          <p:cNvSpPr txBox="1">
            <a:spLocks/>
          </p:cNvSpPr>
          <p:nvPr/>
        </p:nvSpPr>
        <p:spPr>
          <a:xfrm>
            <a:off x="1728099" y="1596658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Contains information about files</a:t>
            </a:r>
          </a:p>
          <a:p>
            <a:pPr lvl="1"/>
            <a:r>
              <a:rPr lang="en-US" dirty="0"/>
              <a:t>Attributes</a:t>
            </a:r>
          </a:p>
          <a:p>
            <a:pPr lvl="1"/>
            <a:r>
              <a:rPr lang="en-US" dirty="0"/>
              <a:t>Location</a:t>
            </a:r>
          </a:p>
          <a:p>
            <a:pPr lvl="1"/>
            <a:r>
              <a:rPr lang="en-US" dirty="0"/>
              <a:t>Ownership</a:t>
            </a:r>
          </a:p>
          <a:p>
            <a:r>
              <a:rPr lang="en-US" dirty="0"/>
              <a:t>Directory itself is a file owned by the operating system</a:t>
            </a:r>
          </a:p>
          <a:p>
            <a:r>
              <a:rPr lang="en-US" dirty="0"/>
              <a:t>Provides mapping between file names and the files themselves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1196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521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2800" dirty="0">
                <a:solidFill>
                  <a:schemeClr val="bg1"/>
                </a:solidFill>
                <a:cs typeface="Tajawal Medium" panose="00000600000000000000" pitchFamily="2" charset="-78"/>
              </a:rPr>
              <a:t>Directory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Elements</a:t>
            </a:r>
            <a:r>
              <a:rPr lang="en-NZ" sz="2800" dirty="0">
                <a:solidFill>
                  <a:schemeClr val="bg1"/>
                </a:solidFill>
                <a:cs typeface="Tajawal Medium" panose="00000600000000000000" pitchFamily="2" charset="-78"/>
              </a:rPr>
              <a:t>: Address Information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05528129-2C33-51EF-6722-72DACFB6FAE8}"/>
              </a:ext>
            </a:extLst>
          </p:cNvPr>
          <p:cNvSpPr txBox="1">
            <a:spLocks/>
          </p:cNvSpPr>
          <p:nvPr/>
        </p:nvSpPr>
        <p:spPr>
          <a:xfrm>
            <a:off x="1874165" y="1515908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 dirty="0"/>
              <a:t>File Name</a:t>
            </a:r>
          </a:p>
          <a:p>
            <a:pPr lvl="1"/>
            <a:r>
              <a:rPr lang="en-NZ" dirty="0"/>
              <a:t>Name as chosen by creator (user or program).</a:t>
            </a:r>
          </a:p>
          <a:p>
            <a:pPr lvl="1"/>
            <a:r>
              <a:rPr lang="en-NZ" dirty="0"/>
              <a:t>Must be unique within a specific directory.</a:t>
            </a:r>
          </a:p>
          <a:p>
            <a:r>
              <a:rPr lang="en-NZ" dirty="0"/>
              <a:t>File type</a:t>
            </a:r>
          </a:p>
          <a:p>
            <a:r>
              <a:rPr lang="en-NZ" dirty="0"/>
              <a:t>File Organisation</a:t>
            </a:r>
          </a:p>
          <a:p>
            <a:pPr lvl="1"/>
            <a:r>
              <a:rPr lang="en-NZ" dirty="0"/>
              <a:t>For systems that support different organizations</a:t>
            </a:r>
          </a:p>
          <a:p>
            <a:pPr lvl="1"/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13445634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521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2800" dirty="0">
                <a:solidFill>
                  <a:schemeClr val="bg1"/>
                </a:solidFill>
                <a:cs typeface="Tajawal Medium" panose="00000600000000000000" pitchFamily="2" charset="-78"/>
              </a:rPr>
              <a:t>Directory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Elements</a:t>
            </a:r>
            <a:r>
              <a:rPr lang="en-NZ" sz="2800" dirty="0">
                <a:solidFill>
                  <a:schemeClr val="bg1"/>
                </a:solidFill>
                <a:cs typeface="Tajawal Medium" panose="00000600000000000000" pitchFamily="2" charset="-78"/>
              </a:rPr>
              <a:t>: Address Information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90DFAB9-A33F-B649-FC22-E4B3B78F1E4C}"/>
              </a:ext>
            </a:extLst>
          </p:cNvPr>
          <p:cNvSpPr txBox="1">
            <a:spLocks/>
          </p:cNvSpPr>
          <p:nvPr/>
        </p:nvSpPr>
        <p:spPr>
          <a:xfrm>
            <a:off x="1874165" y="1494136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/>
              <a:t>Volume</a:t>
            </a:r>
          </a:p>
          <a:p>
            <a:pPr lvl="1"/>
            <a:r>
              <a:rPr lang="en-NZ"/>
              <a:t>Indicates device on which file is stored</a:t>
            </a:r>
          </a:p>
          <a:p>
            <a:r>
              <a:rPr lang="en-NZ"/>
              <a:t>Starting Address</a:t>
            </a:r>
          </a:p>
          <a:p>
            <a:r>
              <a:rPr lang="en-NZ"/>
              <a:t>Size Used </a:t>
            </a:r>
          </a:p>
          <a:p>
            <a:pPr lvl="1"/>
            <a:r>
              <a:rPr lang="en-NZ"/>
              <a:t>Current size of the file in bytes, words, or blocks</a:t>
            </a:r>
          </a:p>
          <a:p>
            <a:r>
              <a:rPr lang="en-NZ"/>
              <a:t>Size Allocated </a:t>
            </a:r>
          </a:p>
          <a:p>
            <a:pPr lvl="1"/>
            <a:r>
              <a:rPr lang="en-NZ"/>
              <a:t>The maximum size of the file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7777831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521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Z" sz="2800" dirty="0">
                <a:solidFill>
                  <a:schemeClr val="bg1"/>
                </a:solidFill>
                <a:cs typeface="Tajawal Medium" panose="00000600000000000000" pitchFamily="2" charset="-78"/>
              </a:rPr>
              <a:t>Directory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Elements</a:t>
            </a:r>
            <a:r>
              <a:rPr lang="en-NZ" sz="2800" dirty="0">
                <a:solidFill>
                  <a:schemeClr val="bg1"/>
                </a:solidFill>
                <a:cs typeface="Tajawal Medium" panose="00000600000000000000" pitchFamily="2" charset="-78"/>
              </a:rPr>
              <a:t>: Usage Information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01D948D-F232-D565-FC2B-A09B7B9FBBB1}"/>
              </a:ext>
            </a:extLst>
          </p:cNvPr>
          <p:cNvSpPr txBox="1">
            <a:spLocks/>
          </p:cNvSpPr>
          <p:nvPr/>
        </p:nvSpPr>
        <p:spPr>
          <a:xfrm>
            <a:off x="2166257" y="1361510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/>
              <a:t>Date Created</a:t>
            </a:r>
          </a:p>
          <a:p>
            <a:r>
              <a:rPr lang="en-NZ"/>
              <a:t>Identity of Creator </a:t>
            </a:r>
          </a:p>
          <a:p>
            <a:r>
              <a:rPr lang="en-NZ"/>
              <a:t>Date Last Read Access</a:t>
            </a:r>
          </a:p>
          <a:p>
            <a:r>
              <a:rPr lang="en-NZ"/>
              <a:t>Identity of Last Reader</a:t>
            </a:r>
          </a:p>
          <a:p>
            <a:r>
              <a:rPr lang="en-NZ"/>
              <a:t>Date Last Modified</a:t>
            </a:r>
          </a:p>
          <a:p>
            <a:r>
              <a:rPr lang="en-NZ"/>
              <a:t>Identity of Last Modifier</a:t>
            </a:r>
          </a:p>
          <a:p>
            <a:r>
              <a:rPr lang="en-NZ"/>
              <a:t>Date of Last Backup</a:t>
            </a:r>
          </a:p>
          <a:p>
            <a:r>
              <a:rPr lang="en-NZ"/>
              <a:t>Current Usage </a:t>
            </a:r>
          </a:p>
          <a:p>
            <a:pPr lvl="1"/>
            <a:r>
              <a:rPr lang="en-NZ"/>
              <a:t>Current activity, locks, etc</a:t>
            </a:r>
            <a:endParaRPr lang="en-NZ" sz="2800" dirty="0"/>
          </a:p>
        </p:txBody>
      </p:sp>
    </p:spTree>
    <p:extLst>
      <p:ext uri="{BB962C8B-B14F-4D97-AF65-F5344CB8AC3E}">
        <p14:creationId xmlns:p14="http://schemas.microsoft.com/office/powerpoint/2010/main" val="20362076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20046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Simple Structure for a Directory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DA07A75-12FD-1258-75A5-36D960146AB8}"/>
              </a:ext>
            </a:extLst>
          </p:cNvPr>
          <p:cNvSpPr txBox="1">
            <a:spLocks/>
          </p:cNvSpPr>
          <p:nvPr/>
        </p:nvSpPr>
        <p:spPr>
          <a:xfrm>
            <a:off x="1986844" y="1509991"/>
            <a:ext cx="8229600" cy="4030759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The method for storing the previous information varies widely between systems</a:t>
            </a:r>
          </a:p>
          <a:p>
            <a:r>
              <a:rPr lang="en-US"/>
              <a:t>Simplest is a list of entries, one for each file</a:t>
            </a:r>
          </a:p>
          <a:p>
            <a:pPr lvl="1"/>
            <a:r>
              <a:rPr lang="en-US"/>
              <a:t>Sequential file with the name of the file serving as the key</a:t>
            </a:r>
          </a:p>
          <a:p>
            <a:pPr lvl="1"/>
            <a:r>
              <a:rPr lang="en-US"/>
              <a:t>Provides no help in organizing the files</a:t>
            </a:r>
          </a:p>
          <a:p>
            <a:pPr lvl="1"/>
            <a:r>
              <a:rPr lang="en-US"/>
              <a:t>Forces user to be careful not to use the same name for two different files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9279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2440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Operations performed on a Directory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3963C8B-B610-6BC1-AB41-61A46F69E41E}"/>
              </a:ext>
            </a:extLst>
          </p:cNvPr>
          <p:cNvSpPr txBox="1">
            <a:spLocks/>
          </p:cNvSpPr>
          <p:nvPr/>
        </p:nvSpPr>
        <p:spPr>
          <a:xfrm>
            <a:off x="1697405" y="1700047"/>
            <a:ext cx="9678166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 dirty="0"/>
              <a:t>A directory system should support a number of operations including:</a:t>
            </a:r>
          </a:p>
          <a:p>
            <a:r>
              <a:rPr lang="en-NZ" b="1" dirty="0"/>
              <a:t>Search</a:t>
            </a:r>
            <a:r>
              <a:rPr lang="en-NZ" dirty="0"/>
              <a:t>: When a user or application references a file, the directory must be searched to find the entry corresponding to that file.</a:t>
            </a:r>
          </a:p>
          <a:p>
            <a:endParaRPr lang="en-NZ" dirty="0"/>
          </a:p>
          <a:p>
            <a:r>
              <a:rPr lang="en-NZ" b="1" dirty="0"/>
              <a:t>Create file: </a:t>
            </a:r>
            <a:r>
              <a:rPr lang="en-NZ" dirty="0"/>
              <a:t>When a new file is created, an entry must be added to the directory.</a:t>
            </a:r>
          </a:p>
          <a:p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7485846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2440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Operations performed on a Directory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3963C8B-B610-6BC1-AB41-61A46F69E41E}"/>
              </a:ext>
            </a:extLst>
          </p:cNvPr>
          <p:cNvSpPr txBox="1">
            <a:spLocks/>
          </p:cNvSpPr>
          <p:nvPr/>
        </p:nvSpPr>
        <p:spPr>
          <a:xfrm>
            <a:off x="1697405" y="1270684"/>
            <a:ext cx="9689052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 b="1" dirty="0"/>
              <a:t>Delete file: </a:t>
            </a:r>
            <a:r>
              <a:rPr lang="en-NZ" dirty="0"/>
              <a:t>When a file is deleted, an entry must be removed from the directory.</a:t>
            </a:r>
          </a:p>
          <a:p>
            <a:endParaRPr lang="en-NZ" dirty="0"/>
          </a:p>
          <a:p>
            <a:r>
              <a:rPr lang="en-NZ" b="1" dirty="0"/>
              <a:t>List directory: </a:t>
            </a:r>
            <a:r>
              <a:rPr lang="en-NZ" dirty="0"/>
              <a:t>All or a portion of the directory may be requested. Generally, this request is made by a user and results in a listing of all files owned by that user, plus some of the attributes of each file </a:t>
            </a:r>
          </a:p>
          <a:p>
            <a:endParaRPr lang="en-NZ" dirty="0"/>
          </a:p>
          <a:p>
            <a:r>
              <a:rPr lang="en-NZ" b="1" dirty="0"/>
              <a:t>Update directory: </a:t>
            </a:r>
            <a:r>
              <a:rPr lang="en-NZ" dirty="0"/>
              <a:t>Because some file attributes are stored in the directory, a change in one of these attributes requires a change in the corresponding directory entry.</a:t>
            </a:r>
          </a:p>
        </p:txBody>
      </p:sp>
    </p:spTree>
    <p:extLst>
      <p:ext uri="{BB962C8B-B14F-4D97-AF65-F5344CB8AC3E}">
        <p14:creationId xmlns:p14="http://schemas.microsoft.com/office/powerpoint/2010/main" val="8303055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8295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Two-Level Scheme  for a Directory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79FC088A-4BE9-4ECD-FB6B-F8D06077A7BD}"/>
              </a:ext>
            </a:extLst>
          </p:cNvPr>
          <p:cNvSpPr txBox="1">
            <a:spLocks/>
          </p:cNvSpPr>
          <p:nvPr/>
        </p:nvSpPr>
        <p:spPr>
          <a:xfrm>
            <a:off x="1697404" y="1598429"/>
            <a:ext cx="9416909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One directory for each user and a master directory</a:t>
            </a:r>
          </a:p>
          <a:p>
            <a:pPr lvl="1"/>
            <a:r>
              <a:rPr lang="en-US" dirty="0"/>
              <a:t>Master directory contains entry for each user</a:t>
            </a:r>
          </a:p>
          <a:p>
            <a:pPr lvl="1"/>
            <a:r>
              <a:rPr lang="en-US" dirty="0"/>
              <a:t>Provides address and access control information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Each user directory is a simple list of files for that user</a:t>
            </a:r>
          </a:p>
          <a:p>
            <a:pPr lvl="1"/>
            <a:r>
              <a:rPr lang="en-US" dirty="0"/>
              <a:t>Does not provide structure for collections of files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34055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7030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Hierarchical, or  Tree-Structured Directory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750B806-A6E6-FEF6-A929-F02C9FF662A5}"/>
              </a:ext>
            </a:extLst>
          </p:cNvPr>
          <p:cNvSpPr txBox="1">
            <a:spLocks/>
          </p:cNvSpPr>
          <p:nvPr/>
        </p:nvSpPr>
        <p:spPr>
          <a:xfrm>
            <a:off x="1385065" y="1734321"/>
            <a:ext cx="4888007" cy="4724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Master directory with user directories underneath it</a:t>
            </a:r>
          </a:p>
          <a:p>
            <a:r>
              <a:rPr lang="en-US" dirty="0"/>
              <a:t>Each user directory may have subdirectories and files as entries</a:t>
            </a:r>
          </a:p>
          <a:p>
            <a:endParaRPr lang="en-US" dirty="0"/>
          </a:p>
        </p:txBody>
      </p:sp>
      <p:pic>
        <p:nvPicPr>
          <p:cNvPr id="10" name="Content Placeholder 3" descr="Fig12_04.gif">
            <a:extLst>
              <a:ext uri="{FF2B5EF4-FFF2-40B4-BE49-F238E27FC236}">
                <a16:creationId xmlns:a16="http://schemas.microsoft.com/office/drawing/2014/main" id="{B1A79090-518E-B472-D807-9F71D1C427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7203914" y="1638300"/>
            <a:ext cx="393792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902929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2539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Naming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B0EC017-A7DE-AAC1-2B5A-55116CEF16A7}"/>
              </a:ext>
            </a:extLst>
          </p:cNvPr>
          <p:cNvSpPr txBox="1">
            <a:spLocks/>
          </p:cNvSpPr>
          <p:nvPr/>
        </p:nvSpPr>
        <p:spPr>
          <a:xfrm>
            <a:off x="1874165" y="1515908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/>
              <a:t>Users need to be able to refer to a file by name</a:t>
            </a:r>
          </a:p>
          <a:p>
            <a:pPr lvl="1"/>
            <a:r>
              <a:rPr lang="en-NZ"/>
              <a:t>Files need to be named uniquely, but users may not be aware of all filenames on a system</a:t>
            </a:r>
          </a:p>
          <a:p>
            <a:r>
              <a:rPr lang="en-NZ"/>
              <a:t>The tree structure allows users to find a file by following the directory path</a:t>
            </a:r>
          </a:p>
          <a:p>
            <a:pPr lvl="1"/>
            <a:r>
              <a:rPr lang="en-NZ"/>
              <a:t>Duplicate filenames are possible if they have different pathnames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6915521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of </a:t>
            </a:r>
            <a:br>
              <a:rPr lang="en-US" dirty="0"/>
            </a:br>
            <a:r>
              <a:rPr lang="en-US" dirty="0"/>
              <a:t>Tree-Structured Directory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id="{628B6D80-013D-7383-533C-ED938AECEE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8952" y="1519238"/>
            <a:ext cx="3514725" cy="465772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0506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File Sharing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AA33F25-80E7-BADB-2862-AF758616A8A3}"/>
              </a:ext>
            </a:extLst>
          </p:cNvPr>
          <p:cNvSpPr txBox="1">
            <a:spLocks/>
          </p:cNvSpPr>
          <p:nvPr/>
        </p:nvSpPr>
        <p:spPr>
          <a:xfrm>
            <a:off x="457200" y="1600200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In multiuser system, allow files to be shared among users</a:t>
            </a:r>
          </a:p>
          <a:p>
            <a:r>
              <a:rPr lang="en-US" dirty="0"/>
              <a:t>Two issues</a:t>
            </a:r>
          </a:p>
          <a:p>
            <a:pPr lvl="1"/>
            <a:r>
              <a:rPr lang="en-US" dirty="0"/>
              <a:t>Access rights</a:t>
            </a:r>
          </a:p>
          <a:p>
            <a:pPr lvl="1"/>
            <a:r>
              <a:rPr lang="en-US" dirty="0"/>
              <a:t>Management of simultaneous access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9968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6093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Access Rights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C47718C-C544-35F7-A8B7-A075C2AF6140}"/>
              </a:ext>
            </a:extLst>
          </p:cNvPr>
          <p:cNvSpPr txBox="1">
            <a:spLocks/>
          </p:cNvSpPr>
          <p:nvPr/>
        </p:nvSpPr>
        <p:spPr>
          <a:xfrm>
            <a:off x="1874165" y="1610200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 wide variety of access rights have been used by various systems</a:t>
            </a:r>
          </a:p>
          <a:p>
            <a:pPr lvl="1"/>
            <a:r>
              <a:rPr lang="en-US" dirty="0"/>
              <a:t>often as a hierarchy where one right implies previous</a:t>
            </a:r>
          </a:p>
          <a:p>
            <a:r>
              <a:rPr lang="en-US" dirty="0"/>
              <a:t>None</a:t>
            </a:r>
          </a:p>
          <a:p>
            <a:pPr lvl="1"/>
            <a:r>
              <a:rPr lang="en-US" dirty="0"/>
              <a:t>User may not even know of the files existence</a:t>
            </a:r>
          </a:p>
          <a:p>
            <a:r>
              <a:rPr lang="en-US" dirty="0"/>
              <a:t>Knowledge</a:t>
            </a:r>
          </a:p>
          <a:p>
            <a:pPr lvl="1"/>
            <a:r>
              <a:rPr lang="en-US" dirty="0"/>
              <a:t>User can only determine that the file exists and who its owner is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84863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7921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Access Rights </a:t>
            </a:r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…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66FB903-ADE8-2A41-25D8-28602AA662E4}"/>
              </a:ext>
            </a:extLst>
          </p:cNvPr>
          <p:cNvSpPr txBox="1">
            <a:spLocks/>
          </p:cNvSpPr>
          <p:nvPr/>
        </p:nvSpPr>
        <p:spPr>
          <a:xfrm>
            <a:off x="1981200" y="1610200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Execution</a:t>
            </a:r>
          </a:p>
          <a:p>
            <a:pPr lvl="1"/>
            <a:r>
              <a:rPr lang="en-US" dirty="0"/>
              <a:t>The user can load and execute a program but cannot copy it</a:t>
            </a:r>
          </a:p>
          <a:p>
            <a:r>
              <a:rPr lang="en-US" dirty="0"/>
              <a:t>Reading</a:t>
            </a:r>
          </a:p>
          <a:p>
            <a:pPr lvl="1"/>
            <a:r>
              <a:rPr lang="en-US" dirty="0"/>
              <a:t>The user can read the file for any purpose, including copying and execution</a:t>
            </a:r>
          </a:p>
          <a:p>
            <a:r>
              <a:rPr lang="en-US" dirty="0"/>
              <a:t>Appending</a:t>
            </a:r>
          </a:p>
          <a:p>
            <a:pPr lvl="1"/>
            <a:r>
              <a:rPr lang="en-US" dirty="0"/>
              <a:t>The user can add data to the file but cannot modify or delete any of the file’s contents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35495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7921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Access Rights </a:t>
            </a:r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…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AEA765A-9FB3-D3D4-EF16-60E156396028}"/>
              </a:ext>
            </a:extLst>
          </p:cNvPr>
          <p:cNvSpPr txBox="1">
            <a:spLocks/>
          </p:cNvSpPr>
          <p:nvPr/>
        </p:nvSpPr>
        <p:spPr>
          <a:xfrm>
            <a:off x="1456298" y="1668276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Updating</a:t>
            </a:r>
          </a:p>
          <a:p>
            <a:pPr lvl="1"/>
            <a:r>
              <a:rPr lang="en-US" dirty="0"/>
              <a:t>The user can modify, delete, and add to the file’s data. </a:t>
            </a:r>
          </a:p>
          <a:p>
            <a:r>
              <a:rPr lang="en-US" dirty="0"/>
              <a:t>Changing protection</a:t>
            </a:r>
          </a:p>
          <a:p>
            <a:pPr lvl="1"/>
            <a:r>
              <a:rPr lang="en-US" dirty="0"/>
              <a:t>User can change access rights granted to other users</a:t>
            </a:r>
          </a:p>
          <a:p>
            <a:r>
              <a:rPr lang="en-US" dirty="0"/>
              <a:t>Deletion</a:t>
            </a:r>
          </a:p>
          <a:p>
            <a:pPr lvl="1"/>
            <a:r>
              <a:rPr lang="en-US" dirty="0"/>
              <a:t>User can delete the file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72143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32307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User Classes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7515E59-98E8-5740-B83E-9770959BC241}"/>
              </a:ext>
            </a:extLst>
          </p:cNvPr>
          <p:cNvSpPr txBox="1">
            <a:spLocks/>
          </p:cNvSpPr>
          <p:nvPr/>
        </p:nvSpPr>
        <p:spPr>
          <a:xfrm>
            <a:off x="1874165" y="1596871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/>
              <a:t>Owner</a:t>
            </a:r>
          </a:p>
          <a:p>
            <a:pPr lvl="1"/>
            <a:r>
              <a:rPr lang="en-NZ"/>
              <a:t>Usually the files creator, usually has full rights</a:t>
            </a:r>
          </a:p>
          <a:p>
            <a:r>
              <a:rPr lang="en-NZ"/>
              <a:t>Specific Users</a:t>
            </a:r>
          </a:p>
          <a:p>
            <a:pPr lvl="1"/>
            <a:r>
              <a:rPr lang="en-NZ"/>
              <a:t>Rights may be explicitly granted to specific users</a:t>
            </a:r>
          </a:p>
          <a:p>
            <a:r>
              <a:rPr lang="en-NZ"/>
              <a:t>User Groups</a:t>
            </a:r>
          </a:p>
          <a:p>
            <a:pPr lvl="1"/>
            <a:r>
              <a:rPr lang="en-NZ"/>
              <a:t>A set of users identified as a group</a:t>
            </a:r>
          </a:p>
          <a:p>
            <a:r>
              <a:rPr lang="en-NZ"/>
              <a:t>All</a:t>
            </a:r>
          </a:p>
          <a:p>
            <a:pPr lvl="1"/>
            <a:r>
              <a:rPr lang="en-NZ"/>
              <a:t>everyone</a:t>
            </a:r>
          </a:p>
          <a:p>
            <a:pPr lvl="1"/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7051476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0169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Simultaneous Access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575DB6F-37DD-A5C5-708D-0D30A32405D7}"/>
              </a:ext>
            </a:extLst>
          </p:cNvPr>
          <p:cNvSpPr txBox="1">
            <a:spLocks/>
          </p:cNvSpPr>
          <p:nvPr/>
        </p:nvSpPr>
        <p:spPr>
          <a:xfrm>
            <a:off x="1874165" y="1610200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User may lock entire file when it is to be updated</a:t>
            </a:r>
          </a:p>
          <a:p>
            <a:r>
              <a:rPr lang="en-US" dirty="0"/>
              <a:t>User may lock the individual records during the update</a:t>
            </a:r>
          </a:p>
          <a:p>
            <a:r>
              <a:rPr lang="en-US" dirty="0"/>
              <a:t>Mutual exclusion and deadlock are issues for shared access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08397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38265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Blocks and Records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7113155-75EE-B826-2DA4-B5A8AEDD0F11}"/>
              </a:ext>
            </a:extLst>
          </p:cNvPr>
          <p:cNvSpPr txBox="1">
            <a:spLocks/>
          </p:cNvSpPr>
          <p:nvPr/>
        </p:nvSpPr>
        <p:spPr>
          <a:xfrm>
            <a:off x="1697405" y="1610200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 dirty="0"/>
              <a:t>Records are the logical unit of access of a structured file</a:t>
            </a:r>
          </a:p>
          <a:p>
            <a:pPr lvl="1"/>
            <a:r>
              <a:rPr lang="en-NZ" dirty="0"/>
              <a:t>But blocks are the unit for I/O with secondary storage</a:t>
            </a:r>
          </a:p>
          <a:p>
            <a:r>
              <a:rPr lang="en-NZ" dirty="0"/>
              <a:t>Three approaches are common</a:t>
            </a:r>
          </a:p>
          <a:p>
            <a:pPr lvl="1"/>
            <a:r>
              <a:rPr lang="en-NZ" dirty="0"/>
              <a:t>Fixed length blocking</a:t>
            </a:r>
          </a:p>
          <a:p>
            <a:pPr lvl="1"/>
            <a:r>
              <a:rPr lang="en-NZ" dirty="0"/>
              <a:t>Variable length spanned blocking</a:t>
            </a:r>
          </a:p>
          <a:p>
            <a:pPr lvl="1"/>
            <a:r>
              <a:rPr lang="en-NZ" dirty="0"/>
              <a:t>Variable-length </a:t>
            </a:r>
            <a:r>
              <a:rPr lang="en-NZ" dirty="0" err="1"/>
              <a:t>unspanned</a:t>
            </a:r>
            <a:r>
              <a:rPr lang="en-NZ" dirty="0"/>
              <a:t> blocking</a:t>
            </a:r>
          </a:p>
          <a:p>
            <a:pPr lvl="1"/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39375409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0298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Fixed Blockings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F11183F-87C4-02AB-73BF-1D2E4619E618}"/>
              </a:ext>
            </a:extLst>
          </p:cNvPr>
          <p:cNvSpPr txBox="1">
            <a:spLocks/>
          </p:cNvSpPr>
          <p:nvPr/>
        </p:nvSpPr>
        <p:spPr>
          <a:xfrm>
            <a:off x="1600200" y="1652185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/>
              <a:t>Fixed-length records are used, and an integral number of records are stored in a block. </a:t>
            </a:r>
          </a:p>
          <a:p>
            <a:r>
              <a:rPr lang="en-NZ"/>
              <a:t>Unused space at the end of a block is </a:t>
            </a:r>
            <a:r>
              <a:rPr lang="en-NZ" b="1" i="1"/>
              <a:t>internal fragmentation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422333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0298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Fixed Blockings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Content Placeholder 3" descr="Fig12_06a.gif">
            <a:extLst>
              <a:ext uri="{FF2B5EF4-FFF2-40B4-BE49-F238E27FC236}">
                <a16:creationId xmlns:a16="http://schemas.microsoft.com/office/drawing/2014/main" id="{98DDB281-5EED-270C-C02D-FB73984CFC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26771" y="1544399"/>
            <a:ext cx="8229600" cy="2410160"/>
          </a:xfrm>
          <a:prstGeom prst="rect">
            <a:avLst/>
          </a:prstGeom>
        </p:spPr>
      </p:pic>
      <p:pic>
        <p:nvPicPr>
          <p:cNvPr id="10" name="Picture 4" descr="Fig12_06d.gif">
            <a:extLst>
              <a:ext uri="{FF2B5EF4-FFF2-40B4-BE49-F238E27FC236}">
                <a16:creationId xmlns:a16="http://schemas.microsoft.com/office/drawing/2014/main" id="{DA39F74D-CDD8-B259-637C-53CB5C37B3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98208" y="4030759"/>
            <a:ext cx="8086725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3872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3804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Variable length Spanned Blocking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C932D34-2089-5799-FD28-DD2BD1FE0D19}"/>
              </a:ext>
            </a:extLst>
          </p:cNvPr>
          <p:cNvSpPr txBox="1">
            <a:spLocks/>
          </p:cNvSpPr>
          <p:nvPr/>
        </p:nvSpPr>
        <p:spPr>
          <a:xfrm>
            <a:off x="1521612" y="1846924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/>
              <a:t>Variable-length records are used and are packed into blocks with no unused space.</a:t>
            </a:r>
          </a:p>
          <a:p>
            <a:r>
              <a:rPr lang="en-NZ"/>
              <a:t>Some records may span multiple blocks</a:t>
            </a:r>
          </a:p>
          <a:p>
            <a:pPr lvl="1"/>
            <a:r>
              <a:rPr lang="en-NZ"/>
              <a:t>Continuation is indicated by a pointer to the successor block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40385402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4250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Variable Blocking: </a:t>
            </a:r>
            <a:r>
              <a:rPr lang="en-US" sz="2800" dirty="0" err="1">
                <a:solidFill>
                  <a:schemeClr val="bg1"/>
                </a:solidFill>
                <a:cs typeface="Tajawal Medium" panose="00000600000000000000" pitchFamily="2" charset="-78"/>
              </a:rPr>
              <a:t>Spannedg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Content Placeholder 3" descr="Fig12_06b.gif">
            <a:extLst>
              <a:ext uri="{FF2B5EF4-FFF2-40B4-BE49-F238E27FC236}">
                <a16:creationId xmlns:a16="http://schemas.microsoft.com/office/drawing/2014/main" id="{B27C1A99-DBDB-AAB9-00F8-2DC90DF2C1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16492" y="1447800"/>
            <a:ext cx="7648575" cy="2428875"/>
          </a:xfrm>
          <a:prstGeom prst="rect">
            <a:avLst/>
          </a:prstGeom>
        </p:spPr>
      </p:pic>
      <p:pic>
        <p:nvPicPr>
          <p:cNvPr id="10" name="Picture 4" descr="Fig12_06d.gif">
            <a:extLst>
              <a:ext uri="{FF2B5EF4-FFF2-40B4-BE49-F238E27FC236}">
                <a16:creationId xmlns:a16="http://schemas.microsoft.com/office/drawing/2014/main" id="{88F6782A-81DD-0EB9-C9E2-4366E5C831E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7417" y="3886200"/>
            <a:ext cx="8086725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3297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48438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NZ" sz="2800" dirty="0">
                <a:solidFill>
                  <a:schemeClr val="bg1"/>
                </a:solidFill>
                <a:cs typeface="Tajawal Medium" panose="00000600000000000000" pitchFamily="2" charset="-78"/>
              </a:rPr>
              <a:t>Variable-length </a:t>
            </a:r>
            <a:r>
              <a:rPr lang="en-NZ" sz="2800" dirty="0" err="1">
                <a:solidFill>
                  <a:schemeClr val="bg1"/>
                </a:solidFill>
                <a:cs typeface="Tajawal Medium" panose="00000600000000000000" pitchFamily="2" charset="-78"/>
              </a:rPr>
              <a:t>unspanned</a:t>
            </a:r>
            <a:r>
              <a:rPr lang="en-NZ" sz="2800" dirty="0">
                <a:solidFill>
                  <a:schemeClr val="bg1"/>
                </a:solidFill>
                <a:cs typeface="Tajawal Medium" panose="00000600000000000000" pitchFamily="2" charset="-78"/>
              </a:rPr>
              <a:t> blocking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AFD5459-3930-2BF6-45AC-0F399C983E19}"/>
              </a:ext>
            </a:extLst>
          </p:cNvPr>
          <p:cNvSpPr txBox="1">
            <a:spLocks/>
          </p:cNvSpPr>
          <p:nvPr/>
        </p:nvSpPr>
        <p:spPr>
          <a:xfrm>
            <a:off x="1874165" y="1640414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/>
              <a:t>Uses variable length records without spanning</a:t>
            </a:r>
          </a:p>
          <a:p>
            <a:r>
              <a:rPr lang="en-NZ"/>
              <a:t>Wasted space in most blocks because of the inability to use the remainder of a block if the next record is larger than the remaining unused space.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17338896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16266" y="115182"/>
            <a:ext cx="4689938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Variable Blocking: </a:t>
            </a:r>
            <a:r>
              <a:rPr lang="en-US" sz="6000" dirty="0">
                <a:solidFill>
                  <a:schemeClr val="bg1"/>
                </a:solidFill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Tajawal Medium" panose="00000600000000000000" pitchFamily="2" charset="-78"/>
              </a:rPr>
              <a:t>Unspanned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Content Placeholder 3" descr="Fig12_06c.gif">
            <a:extLst>
              <a:ext uri="{FF2B5EF4-FFF2-40B4-BE49-F238E27FC236}">
                <a16:creationId xmlns:a16="http://schemas.microsoft.com/office/drawing/2014/main" id="{6882BB18-8DB6-E1ED-D11C-18970A7C0B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34540" y="1676400"/>
            <a:ext cx="8229600" cy="4127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78834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26458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Secondary Storage </a:t>
            </a:r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Managment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180B6C5-5954-F180-3502-72A647ED08D6}"/>
              </a:ext>
            </a:extLst>
          </p:cNvPr>
          <p:cNvSpPr txBox="1">
            <a:spLocks/>
          </p:cNvSpPr>
          <p:nvPr/>
        </p:nvSpPr>
        <p:spPr>
          <a:xfrm>
            <a:off x="1521612" y="1515908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The Operating System is responsible for allocating blocks to files</a:t>
            </a:r>
          </a:p>
          <a:p>
            <a:r>
              <a:rPr lang="en-US" dirty="0"/>
              <a:t>Two related issues</a:t>
            </a:r>
          </a:p>
          <a:p>
            <a:pPr lvl="1"/>
            <a:r>
              <a:rPr lang="en-US" dirty="0"/>
              <a:t>Space must be allocated to files</a:t>
            </a:r>
          </a:p>
          <a:p>
            <a:pPr lvl="1"/>
            <a:r>
              <a:rPr lang="en-US" dirty="0"/>
              <a:t>Must keep track of the space available for allocation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6568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2352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File Allocation </a:t>
            </a:r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eissues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1D1DA73-E18E-821A-DCC3-E654AEA02363}"/>
              </a:ext>
            </a:extLst>
          </p:cNvPr>
          <p:cNvSpPr txBox="1">
            <a:spLocks/>
          </p:cNvSpPr>
          <p:nvPr/>
        </p:nvSpPr>
        <p:spPr>
          <a:xfrm>
            <a:off x="1785257" y="1673071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NZ"/>
              <a:t>When a file is created – is the maximum space allocated at once?</a:t>
            </a:r>
          </a:p>
          <a:p>
            <a:pPr marL="514350" indent="-514350">
              <a:buFont typeface="+mj-lt"/>
              <a:buAutoNum type="arabicPeriod"/>
            </a:pPr>
            <a:r>
              <a:rPr lang="en-NZ"/>
              <a:t>Space is added to a file in contiguous ‘portions’</a:t>
            </a:r>
          </a:p>
          <a:p>
            <a:pPr lvl="1"/>
            <a:r>
              <a:rPr lang="en-NZ"/>
              <a:t>What size should be the ‘portion’?</a:t>
            </a:r>
          </a:p>
          <a:p>
            <a:pPr marL="514350" indent="-514350">
              <a:buFont typeface="+mj-lt"/>
              <a:buAutoNum type="arabicPeriod"/>
            </a:pPr>
            <a:r>
              <a:rPr lang="en-NZ"/>
              <a:t>What data structure should be used to keep track of the file portions?</a:t>
            </a:r>
          </a:p>
          <a:p>
            <a:pPr>
              <a:buFont typeface="Arial" panose="020B0604020202020204" pitchFamily="34" charset="0"/>
              <a:buNone/>
            </a:pP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4532416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44283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cs typeface="Tajawal Medium" panose="00000600000000000000" pitchFamily="2" charset="-78"/>
              </a:rPr>
              <a:t>Preallocation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 vs  Dynamic Allocation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6CC87E6-7A39-34D4-2BDE-D87BFF532F54}"/>
              </a:ext>
            </a:extLst>
          </p:cNvPr>
          <p:cNvSpPr txBox="1">
            <a:spLocks/>
          </p:cNvSpPr>
          <p:nvPr/>
        </p:nvSpPr>
        <p:spPr>
          <a:xfrm>
            <a:off x="1600200" y="1667390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Need the maximum size for the file at the time of creation</a:t>
            </a:r>
          </a:p>
          <a:p>
            <a:r>
              <a:rPr lang="en-US" dirty="0"/>
              <a:t>Difficult to reliably estimate the maximum potential size of the file</a:t>
            </a:r>
          </a:p>
          <a:p>
            <a:r>
              <a:rPr lang="en-US" dirty="0"/>
              <a:t>Tend to overestimated file size so as not to run out of space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98659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7339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NZ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Portion size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ED5AC3E-DC48-36A9-CB2C-D64453F7AA4A}"/>
              </a:ext>
            </a:extLst>
          </p:cNvPr>
          <p:cNvSpPr txBox="1">
            <a:spLocks/>
          </p:cNvSpPr>
          <p:nvPr/>
        </p:nvSpPr>
        <p:spPr>
          <a:xfrm>
            <a:off x="1762088" y="1610200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/>
              <a:t>Two extremes:</a:t>
            </a:r>
          </a:p>
          <a:p>
            <a:pPr lvl="1"/>
            <a:r>
              <a:rPr lang="en-NZ"/>
              <a:t>Portion large enough to hold entire file is allocated</a:t>
            </a:r>
          </a:p>
          <a:p>
            <a:pPr lvl="1"/>
            <a:r>
              <a:rPr lang="en-NZ"/>
              <a:t>Allocate space one block at a time</a:t>
            </a:r>
          </a:p>
          <a:p>
            <a:r>
              <a:rPr lang="en-NZ"/>
              <a:t>Trade-off between efficiency from the point of view of a single file, or the overall system efficiency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356253193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8505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NZ" sz="2800" dirty="0">
                <a:solidFill>
                  <a:schemeClr val="bg1"/>
                </a:solidFill>
                <a:cs typeface="Tajawal Medium" panose="00000600000000000000" pitchFamily="2" charset="-78"/>
              </a:rPr>
              <a:t>File Allocation Method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343DB6E-CD8B-80C5-523C-A54A1101C73F}"/>
              </a:ext>
            </a:extLst>
          </p:cNvPr>
          <p:cNvSpPr txBox="1">
            <a:spLocks/>
          </p:cNvSpPr>
          <p:nvPr/>
        </p:nvSpPr>
        <p:spPr>
          <a:xfrm>
            <a:off x="1797965" y="1652185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 dirty="0"/>
              <a:t>Three methods are in common use: </a:t>
            </a:r>
          </a:p>
          <a:p>
            <a:pPr lvl="1"/>
            <a:r>
              <a:rPr lang="en-NZ" dirty="0"/>
              <a:t>contiguous, </a:t>
            </a:r>
          </a:p>
          <a:p>
            <a:pPr lvl="1"/>
            <a:r>
              <a:rPr lang="en-NZ" dirty="0"/>
              <a:t>chained, and </a:t>
            </a:r>
          </a:p>
          <a:p>
            <a:pPr lvl="1"/>
            <a:r>
              <a:rPr lang="en-NZ" dirty="0"/>
              <a:t>indexed.</a:t>
            </a:r>
          </a:p>
        </p:txBody>
      </p:sp>
    </p:spTree>
    <p:extLst>
      <p:ext uri="{BB962C8B-B14F-4D97-AF65-F5344CB8AC3E}">
        <p14:creationId xmlns:p14="http://schemas.microsoft.com/office/powerpoint/2010/main" val="8212098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4497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Contiguous Allocation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CFEBF71-B69E-02EC-1DE8-A4B92DCEC23C}"/>
              </a:ext>
            </a:extLst>
          </p:cNvPr>
          <p:cNvSpPr txBox="1">
            <a:spLocks/>
          </p:cNvSpPr>
          <p:nvPr/>
        </p:nvSpPr>
        <p:spPr>
          <a:xfrm>
            <a:off x="1874165" y="1609314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Single set of blocks is allocated to a file at the time of creation</a:t>
            </a:r>
          </a:p>
          <a:p>
            <a:r>
              <a:rPr lang="en-US" dirty="0"/>
              <a:t>Only a single entry in the file allocation table</a:t>
            </a:r>
          </a:p>
          <a:p>
            <a:pPr lvl="1"/>
            <a:r>
              <a:rPr lang="en-US" dirty="0"/>
              <a:t>Starting block and length of the file</a:t>
            </a:r>
          </a:p>
          <a:p>
            <a:r>
              <a:rPr lang="en-US" dirty="0"/>
              <a:t>External fragmentation will occur</a:t>
            </a:r>
          </a:p>
          <a:p>
            <a:pPr lvl="1"/>
            <a:r>
              <a:rPr lang="en-US" dirty="0"/>
              <a:t>Need to perform compaction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31674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8461" y="522516"/>
            <a:ext cx="63627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External fragmentation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صورة 11">
            <a:extLst>
              <a:ext uri="{FF2B5EF4-FFF2-40B4-BE49-F238E27FC236}">
                <a16:creationId xmlns:a16="http://schemas.microsoft.com/office/drawing/2014/main" id="{F72F35A8-935A-529A-976D-37BADC1537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4317" y="1610200"/>
            <a:ext cx="6362700" cy="513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6897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94448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Files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729B5F17-E439-D35C-D128-DCEE5BFB8B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10462" y="1351985"/>
            <a:ext cx="7267575" cy="496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11563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567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Chained Allocation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52124D8-A51F-C5A7-7833-C0FC8466C477}"/>
              </a:ext>
            </a:extLst>
          </p:cNvPr>
          <p:cNvSpPr txBox="1">
            <a:spLocks/>
          </p:cNvSpPr>
          <p:nvPr/>
        </p:nvSpPr>
        <p:spPr>
          <a:xfrm>
            <a:off x="1762088" y="1598429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Allocation on basis of individual block</a:t>
            </a:r>
          </a:p>
          <a:p>
            <a:r>
              <a:rPr lang="en-US"/>
              <a:t>Each block contains a pointer to the next block in the chain</a:t>
            </a:r>
          </a:p>
          <a:p>
            <a:r>
              <a:rPr lang="en-US"/>
              <a:t>Only single entry in the file allocation table</a:t>
            </a:r>
          </a:p>
          <a:p>
            <a:pPr lvl="1"/>
            <a:r>
              <a:rPr lang="en-US"/>
              <a:t>Starting block and length of file</a:t>
            </a:r>
          </a:p>
          <a:p>
            <a:r>
              <a:rPr lang="en-US"/>
              <a:t>No external fragmentation</a:t>
            </a:r>
          </a:p>
          <a:p>
            <a:r>
              <a:rPr lang="en-US"/>
              <a:t>Best for sequential files</a:t>
            </a:r>
          </a:p>
          <a:p>
            <a:endParaRPr lang="en-US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90281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9599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Chained Allocation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صورة 11">
            <a:extLst>
              <a:ext uri="{FF2B5EF4-FFF2-40B4-BE49-F238E27FC236}">
                <a16:creationId xmlns:a16="http://schemas.microsoft.com/office/drawing/2014/main" id="{09137E5A-F300-0A24-E1CD-FD778A2D5F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1520646"/>
            <a:ext cx="6715125" cy="526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18161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0476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Indexed Allocation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3BFEF74-E542-6B9B-C28B-EBA72FF9E298}"/>
              </a:ext>
            </a:extLst>
          </p:cNvPr>
          <p:cNvSpPr txBox="1">
            <a:spLocks/>
          </p:cNvSpPr>
          <p:nvPr/>
        </p:nvSpPr>
        <p:spPr>
          <a:xfrm>
            <a:off x="1697405" y="1678276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File allocation table contains a separate one-level index for each file</a:t>
            </a:r>
          </a:p>
          <a:p>
            <a:r>
              <a:rPr lang="en-US" dirty="0"/>
              <a:t>The index has one entry for each portion allocated to the file</a:t>
            </a:r>
          </a:p>
          <a:p>
            <a:r>
              <a:rPr lang="en-US" dirty="0"/>
              <a:t>The file allocation table contains block number for the index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882667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3034" y="498333"/>
            <a:ext cx="440479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Indexed Allocation Method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3E26E4D-F67E-E0E6-AE68-46E761EB4DB4}"/>
              </a:ext>
            </a:extLst>
          </p:cNvPr>
          <p:cNvSpPr txBox="1">
            <a:spLocks/>
          </p:cNvSpPr>
          <p:nvPr/>
        </p:nvSpPr>
        <p:spPr>
          <a:xfrm>
            <a:off x="1785257" y="1705728"/>
            <a:ext cx="8229600" cy="4953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 dirty="0"/>
              <a:t>Allocation may be either</a:t>
            </a:r>
          </a:p>
          <a:p>
            <a:pPr lvl="1"/>
            <a:r>
              <a:rPr lang="en-NZ" dirty="0"/>
              <a:t>Fixed size blocks or </a:t>
            </a:r>
          </a:p>
          <a:p>
            <a:pPr lvl="1"/>
            <a:r>
              <a:rPr lang="en-NZ" dirty="0"/>
              <a:t>Variable sized blocks</a:t>
            </a:r>
          </a:p>
          <a:p>
            <a:r>
              <a:rPr lang="en-NZ" dirty="0"/>
              <a:t>Allocating by blocks eliminates external fragmentation</a:t>
            </a:r>
          </a:p>
          <a:p>
            <a:r>
              <a:rPr lang="en-NZ" dirty="0"/>
              <a:t>Variable sized blocks improves locality</a:t>
            </a:r>
          </a:p>
          <a:p>
            <a:r>
              <a:rPr lang="en-NZ" dirty="0"/>
              <a:t>Both cases require occasional consolidation</a:t>
            </a:r>
          </a:p>
        </p:txBody>
      </p:sp>
    </p:spTree>
    <p:extLst>
      <p:ext uri="{BB962C8B-B14F-4D97-AF65-F5344CB8AC3E}">
        <p14:creationId xmlns:p14="http://schemas.microsoft.com/office/powerpoint/2010/main" val="247840289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0270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 </a:t>
            </a:r>
            <a:r>
              <a:rPr lang="en-NZ" sz="2800" dirty="0">
                <a:solidFill>
                  <a:schemeClr val="bg1"/>
                </a:solidFill>
                <a:cs typeface="Tajawal Medium" panose="00000600000000000000" pitchFamily="2" charset="-78"/>
              </a:rPr>
              <a:t>Indexed Allocation  Method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E2C3BE50-D0FA-E5FC-0983-B695550D8C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7473" y="1190831"/>
            <a:ext cx="6534150" cy="473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30937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496278" y="1146517"/>
            <a:ext cx="704879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Indexed</a:t>
            </a:r>
            <a:r>
              <a:rPr lang="en-US" sz="6000" dirty="0"/>
              <a:t>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Allocation with Variable Length </a:t>
            </a:r>
            <a:r>
              <a:rPr lang="en-US" sz="2800" dirty="0" err="1">
                <a:solidFill>
                  <a:schemeClr val="bg1"/>
                </a:solidFill>
                <a:cs typeface="Tajawal Medium" panose="00000600000000000000" pitchFamily="2" charset="-78"/>
              </a:rPr>
              <a:t>Portio</a:t>
            </a:r>
            <a:r>
              <a:rPr lang="en-US" sz="6000" dirty="0" err="1"/>
              <a:t>n</a:t>
            </a:r>
            <a:r>
              <a:rPr lang="en-US" sz="60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</a:t>
            </a:r>
            <a:r>
              <a:rPr lang="en-US" sz="6000" dirty="0" err="1"/>
              <a:t>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29E4A857-2E36-3608-E3C2-2929C17270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6935" y="1412267"/>
            <a:ext cx="6057900" cy="4734910"/>
          </a:xfrm>
          <a:prstGeom prst="rect">
            <a:avLst/>
          </a:prstGeom>
        </p:spPr>
      </p:pic>
      <p:sp>
        <p:nvSpPr>
          <p:cNvPr id="13" name="مربع نص 12">
            <a:extLst>
              <a:ext uri="{FF2B5EF4-FFF2-40B4-BE49-F238E27FC236}">
                <a16:creationId xmlns:a16="http://schemas.microsoft.com/office/drawing/2014/main" id="{E36D7282-F6A2-DC71-0312-ABD3B6FFE676}"/>
              </a:ext>
            </a:extLst>
          </p:cNvPr>
          <p:cNvSpPr txBox="1"/>
          <p:nvPr/>
        </p:nvSpPr>
        <p:spPr>
          <a:xfrm>
            <a:off x="2655356" y="568903"/>
            <a:ext cx="70487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NZ" sz="2800" dirty="0">
                <a:solidFill>
                  <a:schemeClr val="bg1"/>
                </a:solidFill>
                <a:cs typeface="Tajawal Medium" panose="00000600000000000000" pitchFamily="2" charset="-78"/>
              </a:rPr>
              <a:t>Indexed allocation with Block Portions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8678210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DDEF8B05-40BD-6AC2-E3CE-5B69E25266F2}"/>
              </a:ext>
            </a:extLst>
          </p:cNvPr>
          <p:cNvSpPr txBox="1">
            <a:spLocks noChangeArrowheads="1"/>
          </p:cNvSpPr>
          <p:nvPr/>
        </p:nvSpPr>
        <p:spPr>
          <a:xfrm>
            <a:off x="3992880" y="3231619"/>
            <a:ext cx="4671060" cy="109620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en-US" sz="4000" b="1" dirty="0"/>
              <a:t>End of Module 6</a:t>
            </a:r>
          </a:p>
        </p:txBody>
      </p:sp>
    </p:spTree>
    <p:extLst>
      <p:ext uri="{BB962C8B-B14F-4D97-AF65-F5344CB8AC3E}">
        <p14:creationId xmlns:p14="http://schemas.microsoft.com/office/powerpoint/2010/main" val="414734491"/>
      </p:ext>
    </p:extLst>
  </p:cSld>
  <p:clrMapOvr>
    <a:masterClrMapping/>
  </p:clrMapOvr>
</p:sld>
</file>

<file path=ppt/theme/theme1.xml><?xml version="1.0" encoding="utf-8"?>
<a:theme xmlns:a="http://schemas.openxmlformats.org/drawingml/2006/main" name="O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S" id="{4DA6619F-8E22-411E-855E-7EC00566F6AD}" vid="{29B58841-03EC-462E-8B67-EBF4FAA69C2C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OS</Template>
  <TotalTime>13990</TotalTime>
  <Words>2087</Words>
  <Application>Microsoft Office PowerPoint</Application>
  <PresentationFormat>شاشة عريضة</PresentationFormat>
  <Paragraphs>422</Paragraphs>
  <Slides>51</Slides>
  <Notes>6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51</vt:i4>
      </vt:variant>
    </vt:vector>
  </HeadingPairs>
  <TitlesOfParts>
    <vt:vector size="57" baseType="lpstr">
      <vt:lpstr>Arial</vt:lpstr>
      <vt:lpstr>Calibri</vt:lpstr>
      <vt:lpstr>Calibri Light</vt:lpstr>
      <vt:lpstr>Tajawal Medium</vt:lpstr>
      <vt:lpstr>Wingdings</vt:lpstr>
      <vt:lpstr>OS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Example of  Tree-Structured Directory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Alaa Amin</cp:lastModifiedBy>
  <cp:revision>106</cp:revision>
  <dcterms:created xsi:type="dcterms:W3CDTF">2021-08-03T13:03:26Z</dcterms:created>
  <dcterms:modified xsi:type="dcterms:W3CDTF">2023-03-14T01:21:42Z</dcterms:modified>
</cp:coreProperties>
</file>