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60"/>
  </p:notesMasterIdLst>
  <p:sldIdLst>
    <p:sldId id="738" r:id="rId5"/>
    <p:sldId id="481" r:id="rId6"/>
    <p:sldId id="482" r:id="rId7"/>
    <p:sldId id="313" r:id="rId8"/>
    <p:sldId id="558" r:id="rId9"/>
    <p:sldId id="739" r:id="rId10"/>
    <p:sldId id="742" r:id="rId11"/>
    <p:sldId id="744" r:id="rId12"/>
    <p:sldId id="747" r:id="rId13"/>
    <p:sldId id="743" r:id="rId14"/>
    <p:sldId id="745" r:id="rId15"/>
    <p:sldId id="750" r:id="rId16"/>
    <p:sldId id="751" r:id="rId17"/>
    <p:sldId id="682" r:id="rId18"/>
    <p:sldId id="683" r:id="rId19"/>
    <p:sldId id="685" r:id="rId20"/>
    <p:sldId id="628" r:id="rId21"/>
    <p:sldId id="686" r:id="rId22"/>
    <p:sldId id="687" r:id="rId23"/>
    <p:sldId id="688" r:id="rId24"/>
    <p:sldId id="689" r:id="rId25"/>
    <p:sldId id="690" r:id="rId26"/>
    <p:sldId id="691" r:id="rId27"/>
    <p:sldId id="692" r:id="rId28"/>
    <p:sldId id="753" r:id="rId29"/>
    <p:sldId id="746" r:id="rId30"/>
    <p:sldId id="752" r:id="rId31"/>
    <p:sldId id="754" r:id="rId32"/>
    <p:sldId id="755" r:id="rId33"/>
    <p:sldId id="756" r:id="rId34"/>
    <p:sldId id="694" r:id="rId35"/>
    <p:sldId id="695" r:id="rId36"/>
    <p:sldId id="696" r:id="rId37"/>
    <p:sldId id="697" r:id="rId38"/>
    <p:sldId id="698" r:id="rId39"/>
    <p:sldId id="699" r:id="rId40"/>
    <p:sldId id="700" r:id="rId41"/>
    <p:sldId id="701" r:id="rId42"/>
    <p:sldId id="702" r:id="rId43"/>
    <p:sldId id="704" r:id="rId44"/>
    <p:sldId id="705" r:id="rId45"/>
    <p:sldId id="703" r:id="rId46"/>
    <p:sldId id="707" r:id="rId47"/>
    <p:sldId id="708" r:id="rId48"/>
    <p:sldId id="709" r:id="rId49"/>
    <p:sldId id="559" r:id="rId50"/>
    <p:sldId id="757" r:id="rId51"/>
    <p:sldId id="758" r:id="rId52"/>
    <p:sldId id="711" r:id="rId53"/>
    <p:sldId id="712" r:id="rId54"/>
    <p:sldId id="713" r:id="rId55"/>
    <p:sldId id="714" r:id="rId56"/>
    <p:sldId id="715" r:id="rId57"/>
    <p:sldId id="716" r:id="rId58"/>
    <p:sldId id="349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38"/>
            <p14:sldId id="481"/>
            <p14:sldId id="482"/>
            <p14:sldId id="313"/>
            <p14:sldId id="558"/>
            <p14:sldId id="739"/>
            <p14:sldId id="742"/>
            <p14:sldId id="744"/>
            <p14:sldId id="747"/>
            <p14:sldId id="743"/>
            <p14:sldId id="745"/>
            <p14:sldId id="750"/>
            <p14:sldId id="751"/>
            <p14:sldId id="682"/>
            <p14:sldId id="683"/>
            <p14:sldId id="685"/>
            <p14:sldId id="628"/>
            <p14:sldId id="686"/>
            <p14:sldId id="687"/>
            <p14:sldId id="688"/>
            <p14:sldId id="689"/>
            <p14:sldId id="690"/>
            <p14:sldId id="691"/>
            <p14:sldId id="692"/>
            <p14:sldId id="753"/>
            <p14:sldId id="746"/>
            <p14:sldId id="752"/>
            <p14:sldId id="754"/>
            <p14:sldId id="755"/>
            <p14:sldId id="756"/>
            <p14:sldId id="694"/>
            <p14:sldId id="695"/>
            <p14:sldId id="696"/>
            <p14:sldId id="697"/>
            <p14:sldId id="698"/>
            <p14:sldId id="699"/>
            <p14:sldId id="700"/>
            <p14:sldId id="701"/>
            <p14:sldId id="702"/>
            <p14:sldId id="704"/>
            <p14:sldId id="705"/>
            <p14:sldId id="703"/>
            <p14:sldId id="707"/>
            <p14:sldId id="708"/>
            <p14:sldId id="709"/>
            <p14:sldId id="559"/>
            <p14:sldId id="757"/>
            <p14:sldId id="758"/>
            <p14:sldId id="711"/>
            <p14:sldId id="712"/>
            <p14:sldId id="713"/>
            <p14:sldId id="714"/>
            <p14:sldId id="715"/>
            <p14:sldId id="71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8E5A6D"/>
    <a:srgbClr val="000000"/>
    <a:srgbClr val="F58221"/>
    <a:srgbClr val="203E5F"/>
    <a:srgbClr val="669BBC"/>
    <a:srgbClr val="2D3956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8"/>
    <p:restoredTop sz="54626"/>
  </p:normalViewPr>
  <p:slideViewPr>
    <p:cSldViewPr snapToGrid="0">
      <p:cViewPr varScale="1">
        <p:scale>
          <a:sx n="66" d="100"/>
          <a:sy n="66" d="100"/>
        </p:scale>
        <p:origin x="187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presProps" Target="pres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notesMaster" Target="notesMasters/notesMaster1.xml"/><Relationship Id="rId65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>
            <a:extLst>
              <a:ext uri="{FF2B5EF4-FFF2-40B4-BE49-F238E27FC236}">
                <a16:creationId xmlns:a16="http://schemas.microsoft.com/office/drawing/2014/main" id="{8C56EB0F-A8D4-017C-14DB-B8EF8D34043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03C71F-58A5-249B-CD76-2EBF3ED40D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algn="r" defTabSz="516072" rtl="1" eaLnBrk="1" fontAlgn="auto" latinLnBrk="0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677" dirty="0"/>
          </a:p>
        </p:txBody>
      </p:sp>
      <p:sp>
        <p:nvSpPr>
          <p:cNvPr id="15363" name="Slide Number Placeholder 3">
            <a:extLst>
              <a:ext uri="{FF2B5EF4-FFF2-40B4-BE49-F238E27FC236}">
                <a16:creationId xmlns:a16="http://schemas.microsoft.com/office/drawing/2014/main" id="{C9856FC0-36EA-1997-F0FC-C2382B13CB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E6CB63F4-1FF0-4137-8F5B-98864D6DFC78}" type="slidenum">
              <a:rPr lang="en-US" altLang="en-US" smtClean="0"/>
              <a:pPr/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6849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7803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9100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867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2574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0613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3829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2678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4471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0338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6291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40985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6678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6944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9137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72359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10091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18570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9780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4129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  <a:p>
            <a:pPr algn="r" rtl="1"/>
            <a:endParaRPr lang="ar-EG" dirty="0"/>
          </a:p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7095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75686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7127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00357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934124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60909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597382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524096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45505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69086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801360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054667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884793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480764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40383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50554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40793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188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47680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96031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870471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50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932073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51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48899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52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87784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53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03437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54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273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4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9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36792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4691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cept Check Question (1of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Question"/>
          <p:cNvSpPr>
            <a:spLocks noGrp="1"/>
          </p:cNvSpPr>
          <p:nvPr>
            <p:ph sz="quarter" idx="15" hasCustomPrompt="1"/>
          </p:nvPr>
        </p:nvSpPr>
        <p:spPr>
          <a:xfrm>
            <a:off x="406400" y="1752600"/>
            <a:ext cx="11379200" cy="44196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000"/>
              </a:spcBef>
              <a:buNone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Clr>
                <a:schemeClr val="accent2"/>
              </a:buClr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Which one of these statements about the accrual basis of accounting is false?</a:t>
            </a:r>
          </a:p>
          <a:p>
            <a:pPr lvl="1"/>
            <a:r>
              <a:rPr lang="en-US" dirty="0"/>
              <a:t>Companies record events that change their financial statements in the period in which events occur, even if cash was not exchanged.</a:t>
            </a:r>
          </a:p>
          <a:p>
            <a:pPr lvl="1"/>
            <a:r>
              <a:rPr lang="en-US" dirty="0"/>
              <a:t>Companies recognize revenue in the period in which the performance obligation is satisfied.</a:t>
            </a:r>
          </a:p>
          <a:p>
            <a:pPr lvl="1"/>
            <a:r>
              <a:rPr lang="en-US" dirty="0"/>
              <a:t>This basis is accord with generally accepted accounting principles.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14" name="Title 13"/>
          <p:cNvSpPr>
            <a:spLocks noGrp="1"/>
          </p:cNvSpPr>
          <p:nvPr>
            <p:ph type="title" hasCustomPrompt="1"/>
          </p:nvPr>
        </p:nvSpPr>
        <p:spPr>
          <a:xfrm>
            <a:off x="406400" y="762002"/>
            <a:ext cx="11379200" cy="6463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 Periodicity Assumption</a:t>
            </a:r>
          </a:p>
        </p:txBody>
      </p:sp>
    </p:spTree>
    <p:extLst>
      <p:ext uri="{BB962C8B-B14F-4D97-AF65-F5344CB8AC3E}">
        <p14:creationId xmlns:p14="http://schemas.microsoft.com/office/powerpoint/2010/main" val="22509458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21595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5" r:id="rId13"/>
    <p:sldLayoutId id="2147483666" r:id="rId14"/>
    <p:sldLayoutId id="2147483667" r:id="rId15"/>
    <p:sldLayoutId id="2147483668" r:id="rId16"/>
    <p:sldLayoutId id="2147483669" r:id="rId17"/>
    <p:sldLayoutId id="214748367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8.jp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1.jp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5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6.jp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5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15.png"/><Relationship Id="rId7" Type="http://schemas.microsoft.com/office/2007/relationships/hdphoto" Target="../media/hdphoto4.wdp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4.png"/><Relationship Id="rId5" Type="http://schemas.openxmlformats.org/officeDocument/2006/relationships/image" Target="../media/image33.jpg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6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15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9.jpg"/><Relationship Id="rId5" Type="http://schemas.openxmlformats.org/officeDocument/2006/relationships/image" Target="../media/image32.jpeg"/><Relationship Id="rId4" Type="http://schemas.openxmlformats.org/officeDocument/2006/relationships/image" Target="../media/image2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41.jpg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15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2.jpeg"/><Relationship Id="rId5" Type="http://schemas.openxmlformats.org/officeDocument/2006/relationships/image" Target="../media/image42.jpg"/><Relationship Id="rId4" Type="http://schemas.openxmlformats.org/officeDocument/2006/relationships/image" Target="../media/image2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44.jpg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15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2.jpeg"/><Relationship Id="rId5" Type="http://schemas.openxmlformats.org/officeDocument/2006/relationships/image" Target="../media/image45.jpg"/><Relationship Id="rId4" Type="http://schemas.openxmlformats.org/officeDocument/2006/relationships/image" Target="../media/image2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47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9.jpeg"/><Relationship Id="rId5" Type="http://schemas.openxmlformats.org/officeDocument/2006/relationships/image" Target="../media/image48.emf"/><Relationship Id="rId4" Type="http://schemas.openxmlformats.org/officeDocument/2006/relationships/image" Target="../media/image3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1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2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54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3.jpeg"/><Relationship Id="rId5" Type="http://schemas.openxmlformats.org/officeDocument/2006/relationships/image" Target="../media/image32.jpeg"/><Relationship Id="rId4" Type="http://schemas.openxmlformats.org/officeDocument/2006/relationships/image" Target="../media/image2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5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5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2.jpeg"/><Relationship Id="rId5" Type="http://schemas.openxmlformats.org/officeDocument/2006/relationships/image" Target="../media/image56.jpg"/><Relationship Id="rId4" Type="http://schemas.openxmlformats.org/officeDocument/2006/relationships/image" Target="../media/image2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8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microsoft.com/office/2007/relationships/hdphoto" Target="../media/hdphoto8.wdp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0.png"/><Relationship Id="rId5" Type="http://schemas.openxmlformats.org/officeDocument/2006/relationships/image" Target="../media/image32.jpeg"/><Relationship Id="rId4" Type="http://schemas.openxmlformats.org/officeDocument/2006/relationships/image" Target="../media/image59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1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4.jpeg"/><Relationship Id="rId5" Type="http://schemas.openxmlformats.org/officeDocument/2006/relationships/image" Target="../media/image24.jpeg"/><Relationship Id="rId4" Type="http://schemas.openxmlformats.org/officeDocument/2006/relationships/image" Target="../media/image32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5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7.png"/><Relationship Id="rId5" Type="http://schemas.openxmlformats.org/officeDocument/2006/relationships/image" Target="../media/image66.jpeg"/><Relationship Id="rId4" Type="http://schemas.openxmlformats.org/officeDocument/2006/relationships/image" Target="../media/image32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69.jpg"/><Relationship Id="rId4" Type="http://schemas.openxmlformats.org/officeDocument/2006/relationships/image" Target="../media/image68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0.jp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1.jp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5.png"/><Relationship Id="rId4" Type="http://schemas.openxmlformats.org/officeDocument/2006/relationships/image" Target="../media/image7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168C843E-8B27-50E0-7698-9C8142FB1997}"/>
              </a:ext>
            </a:extLst>
          </p:cNvPr>
          <p:cNvSpPr/>
          <p:nvPr/>
        </p:nvSpPr>
        <p:spPr>
          <a:xfrm>
            <a:off x="6211888" y="-720725"/>
            <a:ext cx="7624762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338" name="TextBox 29">
            <a:extLst>
              <a:ext uri="{FF2B5EF4-FFF2-40B4-BE49-F238E27FC236}">
                <a16:creationId xmlns:a16="http://schemas.microsoft.com/office/drawing/2014/main" id="{2F955308-7F19-C6DE-E3D0-50A3F4151F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588" y="3794125"/>
            <a:ext cx="52165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Alexandria" pitchFamily="2" charset="-78"/>
                <a:cs typeface="Alexandria" pitchFamily="2" charset="-78"/>
              </a:rPr>
              <a:t>Prepared by </a:t>
            </a:r>
          </a:p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Alexandria" pitchFamily="2" charset="-78"/>
                <a:cs typeface="Alexandria" pitchFamily="2" charset="-78"/>
              </a:rPr>
              <a:t>Dr. Mohamed Hussein</a:t>
            </a:r>
          </a:p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Alexandria" pitchFamily="2" charset="-78"/>
                <a:cs typeface="Alexandria" pitchFamily="2" charset="-78"/>
              </a:rPr>
              <a:t>Assistant Professor of Accounting </a:t>
            </a:r>
          </a:p>
        </p:txBody>
      </p:sp>
      <p:sp>
        <p:nvSpPr>
          <p:cNvPr id="14339" name="TextBox 30">
            <a:extLst>
              <a:ext uri="{FF2B5EF4-FFF2-40B4-BE49-F238E27FC236}">
                <a16:creationId xmlns:a16="http://schemas.microsoft.com/office/drawing/2014/main" id="{2079E1AD-DE4E-7DA5-C33D-D0C9E594EC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3" y="2259013"/>
            <a:ext cx="4954587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Introduction to Finance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5A455A60-4A7E-BDEE-0629-49CC8F40E34F}"/>
              </a:ext>
            </a:extLst>
          </p:cNvPr>
          <p:cNvSpPr/>
          <p:nvPr/>
        </p:nvSpPr>
        <p:spPr>
          <a:xfrm>
            <a:off x="328613" y="5565775"/>
            <a:ext cx="3517900" cy="52863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4341" name="TextBox 45">
            <a:extLst>
              <a:ext uri="{FF2B5EF4-FFF2-40B4-BE49-F238E27FC236}">
                <a16:creationId xmlns:a16="http://schemas.microsoft.com/office/drawing/2014/main" id="{B2D42BF5-F545-76E8-03A0-C8D4217BC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613" y="5103813"/>
            <a:ext cx="11636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u="sng">
                <a:latin typeface="Sakkal Majalla" panose="02000000000000000000" pitchFamily="2" charset="-78"/>
                <a:cs typeface="Calibri" panose="020F0502020204030204" pitchFamily="34" charset="0"/>
              </a:rPr>
              <a:t>MGM237</a:t>
            </a:r>
          </a:p>
        </p:txBody>
      </p:sp>
      <p:grpSp>
        <p:nvGrpSpPr>
          <p:cNvPr id="14" name="Oval 13">
            <a:extLst>
              <a:ext uri="{FF2B5EF4-FFF2-40B4-BE49-F238E27FC236}">
                <a16:creationId xmlns:a16="http://schemas.microsoft.com/office/drawing/2014/main" id="{C6E0D08D-60C8-5147-5CAB-2BC189BB00F5}"/>
              </a:ext>
            </a:extLst>
          </p:cNvPr>
          <p:cNvGrpSpPr>
            <a:grpSpLocks/>
          </p:cNvGrpSpPr>
          <p:nvPr/>
        </p:nvGrpSpPr>
        <p:grpSpPr bwMode="auto">
          <a:xfrm>
            <a:off x="6273800" y="-330200"/>
            <a:ext cx="7353300" cy="7429500"/>
            <a:chOff x="3952" y="-208"/>
            <a:chExt cx="4632" cy="4680"/>
          </a:xfrm>
        </p:grpSpPr>
        <p:pic>
          <p:nvPicPr>
            <p:cNvPr id="14342" name="Oval 13">
              <a:extLst>
                <a:ext uri="{FF2B5EF4-FFF2-40B4-BE49-F238E27FC236}">
                  <a16:creationId xmlns:a16="http://schemas.microsoft.com/office/drawing/2014/main" id="{B07F38F0-C532-09D7-36F0-7D3966127F5E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2" y="-208"/>
              <a:ext cx="4632" cy="46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343" name="Text Box 7">
              <a:extLst>
                <a:ext uri="{FF2B5EF4-FFF2-40B4-BE49-F238E27FC236}">
                  <a16:creationId xmlns:a16="http://schemas.microsoft.com/office/drawing/2014/main" id="{B0E6583F-B673-B25D-0C20-A6AA427BA5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38" y="482"/>
              <a:ext cx="3261" cy="3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pic>
        <p:nvPicPr>
          <p:cNvPr id="14345" name="Graphic 21">
            <a:extLst>
              <a:ext uri="{FF2B5EF4-FFF2-40B4-BE49-F238E27FC236}">
                <a16:creationId xmlns:a16="http://schemas.microsoft.com/office/drawing/2014/main" id="{AF3F0665-C794-453A-3516-C37BF3846D3B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95263" y="269875"/>
            <a:ext cx="2954337" cy="137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2325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Finance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7898" y="4917827"/>
            <a:ext cx="36295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MGM237 Financial Analysis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(Ratio analysis)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9255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Mohamed Hussein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33914" y="1337368"/>
            <a:ext cx="5766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Ratio analysis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64352" y="1694561"/>
            <a:ext cx="4530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Ratio analysis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473751" y="2450589"/>
            <a:ext cx="817214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Introduction to Financial Ratio Analysis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pPr>
              <a:defRPr/>
            </a:pPr>
            <a:r>
              <a:rPr lang="en-US" sz="2000" dirty="0">
                <a:latin typeface="Alexandria" charset="0"/>
                <a:cs typeface="Alexandria" charset="0"/>
              </a:rPr>
              <a:t>Identify Financial Ratio Classifications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Explain Liquidity Ratios.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Explain Profitability Analysis. 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Explain solvency Analysis. 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473752" y="1599946"/>
            <a:ext cx="91692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Introduction to Financial Ratio 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9" y="2244602"/>
            <a:ext cx="69590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Definition:</a:t>
            </a:r>
          </a:p>
          <a:p>
            <a:r>
              <a:rPr lang="en-US" sz="2400" b="1" dirty="0"/>
              <a:t>Financial Ratio Analysis</a:t>
            </a:r>
            <a:r>
              <a:rPr lang="en-US" sz="2400" dirty="0"/>
              <a:t> is a </a:t>
            </a:r>
            <a:r>
              <a:rPr lang="en-US" sz="2400" b="1" dirty="0"/>
              <a:t>quantitative tool</a:t>
            </a:r>
            <a:r>
              <a:rPr lang="en-US" sz="2400" dirty="0"/>
              <a:t> used to evaluate the </a:t>
            </a:r>
            <a:r>
              <a:rPr lang="en-US" sz="2400" b="1" dirty="0"/>
              <a:t>relationships among various items</a:t>
            </a:r>
            <a:r>
              <a:rPr lang="en-US" sz="2400" dirty="0"/>
              <a:t> in a company's financial statements. By examining these ratios, stakeholders can gain valuable insights into different aspects of a company's </a:t>
            </a:r>
            <a:r>
              <a:rPr lang="en-US" sz="2400" b="1" dirty="0"/>
              <a:t>operational efficiency</a:t>
            </a:r>
            <a:r>
              <a:rPr lang="en-US" sz="2400" dirty="0"/>
              <a:t>, </a:t>
            </a:r>
            <a:r>
              <a:rPr lang="en-US" sz="2400" b="1" dirty="0"/>
              <a:t>liquidity</a:t>
            </a:r>
            <a:r>
              <a:rPr lang="en-US" sz="2400" dirty="0"/>
              <a:t>, </a:t>
            </a:r>
            <a:r>
              <a:rPr lang="en-US" sz="2400" b="1" dirty="0"/>
              <a:t>profitability</a:t>
            </a:r>
            <a:r>
              <a:rPr lang="en-US" sz="2400" dirty="0"/>
              <a:t>, and </a:t>
            </a:r>
            <a:r>
              <a:rPr lang="en-US" sz="2400" b="1" dirty="0"/>
              <a:t>solvency</a:t>
            </a:r>
            <a:r>
              <a:rPr lang="en-US" sz="2400" dirty="0"/>
              <a:t>. </a:t>
            </a:r>
          </a:p>
          <a:p>
            <a:r>
              <a:rPr lang="en-US" sz="2400" dirty="0"/>
              <a:t>This analysis involves comparing figures from the </a:t>
            </a:r>
            <a:r>
              <a:rPr lang="en-US" sz="2400" b="1" dirty="0"/>
              <a:t>balance sheet</a:t>
            </a:r>
            <a:r>
              <a:rPr lang="en-US" sz="2400" dirty="0"/>
              <a:t>, </a:t>
            </a:r>
            <a:r>
              <a:rPr lang="en-US" sz="2400" b="1" dirty="0"/>
              <a:t>income statement</a:t>
            </a:r>
            <a:r>
              <a:rPr lang="en-US" sz="2400" dirty="0"/>
              <a:t>, and </a:t>
            </a:r>
            <a:r>
              <a:rPr lang="en-US" sz="2400" b="1" dirty="0"/>
              <a:t>cash flow statement</a:t>
            </a:r>
            <a:r>
              <a:rPr lang="en-US" sz="2400" dirty="0"/>
              <a:t> to assess the overall financial performance and health of the organization.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aper napkin with a drawing of a drop of oil and dollar symbol&#10;&#10;Description automatically generated">
            <a:extLst>
              <a:ext uri="{FF2B5EF4-FFF2-40B4-BE49-F238E27FC236}">
                <a16:creationId xmlns:a16="http://schemas.microsoft.com/office/drawing/2014/main" id="{7817C760-8F02-84EB-9289-80DE927FEC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1355" y="2760133"/>
            <a:ext cx="3251200" cy="307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12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B69A99-5487-A998-496A-D011268AC4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BE5C02-D57A-9629-57AA-C156A4A2D05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0D7D87-523D-4E4D-0F5D-AF0AFCC14722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Introduction to Financial Ratio Analysis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76FC16-57E7-EDF6-BA2D-FDF503868CD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06ABEC-77E3-6DE2-7EC2-111742BCE64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12E8A4-AA2D-5F8C-5911-5FCBB5B2F64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2ADF7A5-8999-B80F-0FFC-D3B4F38C1E2A}"/>
              </a:ext>
            </a:extLst>
          </p:cNvPr>
          <p:cNvSpPr txBox="1"/>
          <p:nvPr/>
        </p:nvSpPr>
        <p:spPr>
          <a:xfrm>
            <a:off x="889000" y="2391844"/>
            <a:ext cx="63206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Purpose</a:t>
            </a:r>
          </a:p>
          <a:p>
            <a:r>
              <a:rPr lang="en-US" sz="2400" dirty="0"/>
              <a:t>The primary purpose of Financial Ratio Analysis is to </a:t>
            </a:r>
            <a:r>
              <a:rPr lang="en-US" sz="2400" b="1" dirty="0"/>
              <a:t>assess a company's performance and financial indicators </a:t>
            </a:r>
            <a:r>
              <a:rPr lang="en-US" sz="2400" dirty="0"/>
              <a:t> comprehensively. By distilling complex financial data into manageable ratios, it becomes easier to identify </a:t>
            </a:r>
            <a:r>
              <a:rPr lang="en-US" sz="2400" b="1" dirty="0"/>
              <a:t>trends</a:t>
            </a:r>
            <a:r>
              <a:rPr lang="en-US" sz="2400" dirty="0"/>
              <a:t>, </a:t>
            </a:r>
            <a:r>
              <a:rPr lang="en-US" sz="2400" b="1" dirty="0"/>
              <a:t>strengths</a:t>
            </a:r>
            <a:r>
              <a:rPr lang="en-US" sz="2400" dirty="0"/>
              <a:t>, and </a:t>
            </a:r>
            <a:r>
              <a:rPr lang="en-US" sz="2400" b="1" dirty="0"/>
              <a:t>weaknesses</a:t>
            </a:r>
            <a:r>
              <a:rPr lang="en-US" sz="2400" dirty="0"/>
              <a:t> within the business. This facilitates informed decision-making for various stakeholders.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AC3F7D9-A05C-D8F4-E48B-D5312DCEF4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en on a napkin with graph drawn on it&#10;&#10;Description automatically generated">
            <a:extLst>
              <a:ext uri="{FF2B5EF4-FFF2-40B4-BE49-F238E27FC236}">
                <a16:creationId xmlns:a16="http://schemas.microsoft.com/office/drawing/2014/main" id="{F54451BD-8E94-0A00-B3D3-4866E0D139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685" y="2292388"/>
            <a:ext cx="3416321" cy="3416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31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9ACDE4-9093-4808-0F20-A4076B9F30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B7F2A4-DEAE-279B-C2F7-14DE986BBE29}"/>
              </a:ext>
            </a:extLst>
          </p:cNvPr>
          <p:cNvSpPr/>
          <p:nvPr/>
        </p:nvSpPr>
        <p:spPr>
          <a:xfrm>
            <a:off x="406400" y="1685494"/>
            <a:ext cx="11379200" cy="50434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ED344E-D323-C5A5-CA77-50EBE08BB351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Ratio Analysis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E6ED7D-83A8-3FFC-E05D-5BA2173970A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23D2E5-27B5-FD5A-4F64-C3213A2A955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DAD456-C4B6-6F5D-BF49-82DBA7E8B27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194AD5E-D9E3-A2E2-3A77-73D5BC64A6A7}"/>
              </a:ext>
            </a:extLst>
          </p:cNvPr>
          <p:cNvSpPr txBox="1"/>
          <p:nvPr/>
        </p:nvSpPr>
        <p:spPr>
          <a:xfrm>
            <a:off x="711200" y="2104805"/>
            <a:ext cx="8026400" cy="448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5000"/>
              </a:lnSpc>
              <a:spcBef>
                <a:spcPct val="70000"/>
              </a:spcBef>
            </a:pPr>
            <a:r>
              <a:rPr lang="en-US" alt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A single ratio</a:t>
            </a:r>
            <a:r>
              <a:rPr lang="en-US" alt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by itself is </a:t>
            </a:r>
            <a:r>
              <a:rPr lang="en-US" alt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not very meaningful</a:t>
            </a:r>
            <a:r>
              <a:rPr lang="en-US" alt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>
              <a:lnSpc>
                <a:spcPct val="125000"/>
              </a:lnSpc>
              <a:spcBef>
                <a:spcPts val="1200"/>
              </a:spcBef>
            </a:pPr>
            <a:r>
              <a:rPr lang="en-US" altLang="en-US" sz="23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discussion of ratios includes the following types of comparisons.</a:t>
            </a:r>
          </a:p>
          <a:p>
            <a:pPr lvl="1">
              <a:lnSpc>
                <a:spcPct val="125000"/>
              </a:lnSpc>
              <a:spcBef>
                <a:spcPts val="1200"/>
              </a:spcBef>
              <a:buFont typeface="Comic Sans MS" pitchFamily="66" charset="0"/>
              <a:buAutoNum type="arabicPeriod"/>
            </a:pPr>
            <a:r>
              <a:rPr lang="en-US" alt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Intracompany comparisons </a:t>
            </a:r>
            <a:r>
              <a:rPr lang="en-US" alt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for two years for Quality Department Store.</a:t>
            </a:r>
          </a:p>
          <a:p>
            <a:pPr lvl="1">
              <a:lnSpc>
                <a:spcPct val="125000"/>
              </a:lnSpc>
              <a:spcBef>
                <a:spcPts val="1200"/>
              </a:spcBef>
              <a:buFont typeface="Comic Sans MS" pitchFamily="66" charset="0"/>
              <a:buAutoNum type="arabicPeriod"/>
            </a:pPr>
            <a:r>
              <a:rPr lang="en-US" alt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Industry average comparisons </a:t>
            </a:r>
            <a:r>
              <a:rPr lang="en-US" alt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based on median ratios for department stores.</a:t>
            </a:r>
          </a:p>
          <a:p>
            <a:pPr lvl="1">
              <a:lnSpc>
                <a:spcPct val="125000"/>
              </a:lnSpc>
              <a:spcBef>
                <a:spcPts val="1200"/>
              </a:spcBef>
              <a:buFont typeface="Comic Sans MS" pitchFamily="66" charset="0"/>
              <a:buAutoNum type="arabicPeriod"/>
            </a:pPr>
            <a:r>
              <a:rPr lang="en-US" alt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Intercompany comparisons </a:t>
            </a:r>
            <a:r>
              <a:rPr lang="en-US" alt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based on </a:t>
            </a:r>
            <a:r>
              <a:rPr lang="en-US" altLang="en-US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Park Street </a:t>
            </a:r>
            <a:r>
              <a:rPr lang="en-US" alt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as Quality Department Store’s principal competitor.</a:t>
            </a:r>
            <a:endParaRPr lang="en-US" altLang="en-US" sz="22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F8CB1DE-5430-9FD5-97DD-F1DFED3AEA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napkin with graph and pen&#10;&#10;Description automatically generated">
            <a:extLst>
              <a:ext uri="{FF2B5EF4-FFF2-40B4-BE49-F238E27FC236}">
                <a16:creationId xmlns:a16="http://schemas.microsoft.com/office/drawing/2014/main" id="{303FCDF6-154C-9902-197B-1652BEF040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8131" y="2289535"/>
            <a:ext cx="3042138" cy="383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72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D84716-8EE1-B7B5-CC82-C3744501B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B831993-C403-946B-5ACF-3A84E6088258}"/>
              </a:ext>
            </a:extLst>
          </p:cNvPr>
          <p:cNvSpPr/>
          <p:nvPr/>
        </p:nvSpPr>
        <p:spPr>
          <a:xfrm>
            <a:off x="491067" y="1685495"/>
            <a:ext cx="1149292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en-US" sz="1800" dirty="0">
                <a:latin typeface="Liberation Sans" panose="020B0604020202020204" pitchFamily="34" charset="0"/>
              </a:rPr>
              <a:t>Measures the income or operating success of a company for a given.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730D65-17B1-8F23-BD3C-A89D142F535C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Ratio Analysis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C1D5932-4292-68B8-554D-2181E79888B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1F3605-81ED-B3FE-C304-F5DDF19F7C5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023057-7142-5018-91A5-1C723714484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2090F3E-3275-E102-75B4-C92CB6F3AF40}"/>
              </a:ext>
            </a:extLst>
          </p:cNvPr>
          <p:cNvSpPr txBox="1"/>
          <p:nvPr/>
        </p:nvSpPr>
        <p:spPr>
          <a:xfrm>
            <a:off x="1644536" y="2001970"/>
            <a:ext cx="97321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Bef>
                <a:spcPct val="70000"/>
              </a:spcBef>
              <a:defRPr/>
            </a:pPr>
            <a:r>
              <a:rPr lang="en-US" sz="2400" b="1" kern="0" dirty="0">
                <a:solidFill>
                  <a:srgbClr val="0000FF">
                    <a:lumMod val="75000"/>
                  </a:srgbClr>
                </a:solidFill>
                <a:latin typeface="Liberation Sans" panose="020B0604020202020204" pitchFamily="34" charset="0"/>
              </a:rPr>
              <a:t>Ratio analysis </a:t>
            </a:r>
            <a:r>
              <a:rPr lang="en-US" sz="2400" kern="0" dirty="0">
                <a:solidFill>
                  <a:srgbClr val="000000"/>
                </a:solidFill>
                <a:latin typeface="Liberation Sans" panose="020B0604020202020204" pitchFamily="34" charset="0"/>
              </a:rPr>
              <a:t>expresses the relationship among selected items of financial statement data.</a:t>
            </a:r>
          </a:p>
          <a:p>
            <a:endParaRPr lang="en-GB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537381-99FD-7BB9-0C9A-C67CE084F2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9">
            <a:extLst>
              <a:ext uri="{FF2B5EF4-FFF2-40B4-BE49-F238E27FC236}">
                <a16:creationId xmlns:a16="http://schemas.microsoft.com/office/drawing/2014/main" id="{DA1A616B-D2A3-5CFB-56C3-DC2C40524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3650" y="2971800"/>
            <a:ext cx="4584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b="1" dirty="0">
                <a:latin typeface="Liberation Sans" panose="020B0604020202020204" pitchFamily="34" charset="0"/>
              </a:rPr>
              <a:t>Financial Ratio Classifications</a:t>
            </a:r>
          </a:p>
        </p:txBody>
      </p:sp>
      <p:sp>
        <p:nvSpPr>
          <p:cNvPr id="14" name="AutoShape 5">
            <a:extLst>
              <a:ext uri="{FF2B5EF4-FFF2-40B4-BE49-F238E27FC236}">
                <a16:creationId xmlns:a16="http://schemas.microsoft.com/office/drawing/2014/main" id="{6F38CE69-8B69-84CA-88BD-FE9AD5240A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3159" y="3542040"/>
            <a:ext cx="23622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2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</a:t>
            </a:r>
          </a:p>
        </p:txBody>
      </p:sp>
      <p:sp>
        <p:nvSpPr>
          <p:cNvPr id="15" name="AutoShape 6">
            <a:extLst>
              <a:ext uri="{FF2B5EF4-FFF2-40B4-BE49-F238E27FC236}">
                <a16:creationId xmlns:a16="http://schemas.microsoft.com/office/drawing/2014/main" id="{D7614F2B-D37E-CA4D-C5C7-44E75C2F4E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8696" y="3583216"/>
            <a:ext cx="23622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2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</a:t>
            </a:r>
          </a:p>
        </p:txBody>
      </p:sp>
      <p:sp>
        <p:nvSpPr>
          <p:cNvPr id="16" name="AutoShape 7">
            <a:extLst>
              <a:ext uri="{FF2B5EF4-FFF2-40B4-BE49-F238E27FC236}">
                <a16:creationId xmlns:a16="http://schemas.microsoft.com/office/drawing/2014/main" id="{FBAB4155-3133-643B-326B-829E8F7BEA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14444" y="3583216"/>
            <a:ext cx="2362200" cy="762000"/>
          </a:xfrm>
          <a:prstGeom prst="bevel">
            <a:avLst>
              <a:gd name="adj" fmla="val 12500"/>
            </a:avLst>
          </a:prstGeom>
          <a:solidFill>
            <a:srgbClr val="CF0E3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2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Solvency</a:t>
            </a:r>
          </a:p>
        </p:txBody>
      </p:sp>
      <p:sp>
        <p:nvSpPr>
          <p:cNvPr id="18" name="Rectangle 8">
            <a:extLst>
              <a:ext uri="{FF2B5EF4-FFF2-40B4-BE49-F238E27FC236}">
                <a16:creationId xmlns:a16="http://schemas.microsoft.com/office/drawing/2014/main" id="{3125A984-964F-64F7-5DC7-D2F1818B28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309" y="4405297"/>
            <a:ext cx="3392624" cy="1758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en-US" sz="2000" dirty="0">
                <a:latin typeface="Liberation Sans" panose="020B0604020202020204" pitchFamily="34" charset="0"/>
              </a:rPr>
              <a:t>Measure's short-term ability of the company to pay its maturing obligations and to meet unexpected needs for cash.</a:t>
            </a:r>
          </a:p>
        </p:txBody>
      </p:sp>
      <p:sp>
        <p:nvSpPr>
          <p:cNvPr id="19" name="Rectangle 10">
            <a:extLst>
              <a:ext uri="{FF2B5EF4-FFF2-40B4-BE49-F238E27FC236}">
                <a16:creationId xmlns:a16="http://schemas.microsoft.com/office/drawing/2014/main" id="{09AEA046-79F8-25BB-C1BD-4D92AB2FCD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8695" y="4499432"/>
            <a:ext cx="2868373" cy="142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income or operating success of a company for a given period of time.</a:t>
            </a:r>
          </a:p>
        </p:txBody>
      </p:sp>
      <p:sp>
        <p:nvSpPr>
          <p:cNvPr id="20" name="Rectangle 11">
            <a:extLst>
              <a:ext uri="{FF2B5EF4-FFF2-40B4-BE49-F238E27FC236}">
                <a16:creationId xmlns:a16="http://schemas.microsoft.com/office/drawing/2014/main" id="{63697A6C-F47D-0C00-2D81-CC6536FA74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14443" y="4541467"/>
            <a:ext cx="2686489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ability of the company to survive over a long period of time.</a:t>
            </a:r>
          </a:p>
        </p:txBody>
      </p:sp>
    </p:spTree>
    <p:extLst>
      <p:ext uri="{BB962C8B-B14F-4D97-AF65-F5344CB8AC3E}">
        <p14:creationId xmlns:p14="http://schemas.microsoft.com/office/powerpoint/2010/main" val="2737418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49ADA1-DD3D-3EF5-68E1-9D88C12F07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A8BE29D-3FDE-708E-74AC-DC8B219375DD}"/>
              </a:ext>
            </a:extLst>
          </p:cNvPr>
          <p:cNvSpPr/>
          <p:nvPr/>
        </p:nvSpPr>
        <p:spPr>
          <a:xfrm>
            <a:off x="491067" y="1685495"/>
            <a:ext cx="1149292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  <a:spcBef>
                <a:spcPct val="50000"/>
              </a:spcBef>
            </a:pPr>
            <a:endParaRPr lang="en-US" altLang="en-US" sz="1800" dirty="0">
              <a:latin typeface="Liberation Sans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804196-8739-7170-394F-FF0007368B5B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Ratio Analysis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C3DB0E-D3EE-C76A-465E-BBC2993DA30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ADF2C9-5F27-8C02-CAC7-EF5D5958E8A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FBC9E5-58C6-3EA4-ED4E-727DEA39444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C5FFF2-8AC6-71CF-E47B-25DBC3F129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diagram of a company's financial ratio&#10;&#10;Description automatically generated">
            <a:extLst>
              <a:ext uri="{FF2B5EF4-FFF2-40B4-BE49-F238E27FC236}">
                <a16:creationId xmlns:a16="http://schemas.microsoft.com/office/drawing/2014/main" id="{A24B337D-635B-412E-2B3E-E03828FCB2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534" y="2141974"/>
            <a:ext cx="9335286" cy="4375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82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7FEDC1-A92F-80A9-03F8-6E3DC97822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4F5119-CEA8-0648-B51E-14E0222108F0}"/>
              </a:ext>
            </a:extLst>
          </p:cNvPr>
          <p:cNvSpPr/>
          <p:nvPr/>
        </p:nvSpPr>
        <p:spPr>
          <a:xfrm>
            <a:off x="406400" y="1685495"/>
            <a:ext cx="11379200" cy="50621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B44C44-4A20-9D78-26E3-68739FD5C25C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Liquidity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501D60-5D1E-4E92-4B8C-9A4B3FBF62A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581CAE-C514-65FF-D14C-9BD5A39AD80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63CE21-7CCB-DF16-1A8B-E5BE139D475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57CFFE3-DF49-C123-B681-551E0B8D6E5E}"/>
              </a:ext>
            </a:extLst>
          </p:cNvPr>
          <p:cNvSpPr txBox="1"/>
          <p:nvPr/>
        </p:nvSpPr>
        <p:spPr>
          <a:xfrm>
            <a:off x="888957" y="2945901"/>
            <a:ext cx="7848643" cy="3801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Measure the short-term ability of the company to pay its maturing obligations and to meet unexpected needs for cash. </a:t>
            </a:r>
          </a:p>
          <a:p>
            <a:pPr marL="692150" marR="0" lvl="1" indent="-457200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Short-term creditors such as bankers and suppliers are particularly interested in assessing liquidity. </a:t>
            </a:r>
          </a:p>
          <a:p>
            <a:pPr marL="692150" marR="0" lvl="1" indent="-457200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Ratios include the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current ratio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, the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acid-test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50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ratio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,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accounts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receivable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50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turnover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, and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inventory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50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turnover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3B3E27-EE39-8A86-5B0E-3D8CD63969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AutoShape 1033">
            <a:extLst>
              <a:ext uri="{FF2B5EF4-FFF2-40B4-BE49-F238E27FC236}">
                <a16:creationId xmlns:a16="http://schemas.microsoft.com/office/drawing/2014/main" id="{5AA3F7F4-235B-56B0-3035-3CF5F43C6E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9417" y="2189811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Liquidity Ratios</a:t>
            </a:r>
          </a:p>
        </p:txBody>
      </p:sp>
      <p:pic>
        <p:nvPicPr>
          <p:cNvPr id="8" name="Picture 7" descr="A napkin with a diagram and a pen&#10;&#10;Description automatically generated">
            <a:extLst>
              <a:ext uri="{FF2B5EF4-FFF2-40B4-BE49-F238E27FC236}">
                <a16:creationId xmlns:a16="http://schemas.microsoft.com/office/drawing/2014/main" id="{65AA1454-1187-BB31-1EC9-19B1B4C47B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5200" y="2945901"/>
            <a:ext cx="2904067" cy="3183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FA8380-9625-F956-87FE-B1DF32C30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1EDD1C-EF22-810E-D43F-1B1950B681A4}"/>
              </a:ext>
            </a:extLst>
          </p:cNvPr>
          <p:cNvSpPr/>
          <p:nvPr/>
        </p:nvSpPr>
        <p:spPr>
          <a:xfrm>
            <a:off x="406400" y="1685495"/>
            <a:ext cx="1137920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2F3F81-0C2D-AB07-3E0F-B7F7E4C9D831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Liquidity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BAD5A0-1AF8-AA2A-CE6A-208A85F31D5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ECAC25-CB60-B793-6694-F1E6154AD72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A11128-8CC1-26F9-F275-D0AD08CEDBC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1FF3A47-C666-96F5-BC30-D4392BA21A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 descr="A diagram of a brain&#10;&#10;Description automatically generated">
            <a:extLst>
              <a:ext uri="{FF2B5EF4-FFF2-40B4-BE49-F238E27FC236}">
                <a16:creationId xmlns:a16="http://schemas.microsoft.com/office/drawing/2014/main" id="{A34AE471-28A9-CA94-7707-E1BFDD6216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33" y="1956176"/>
            <a:ext cx="9110134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8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B2C257-85E4-D5F3-F84A-B050DDD8A1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BCCB9B4-BC5F-AC22-F8D2-ACED7B84D6FA}"/>
              </a:ext>
            </a:extLst>
          </p:cNvPr>
          <p:cNvSpPr/>
          <p:nvPr/>
        </p:nvSpPr>
        <p:spPr>
          <a:xfrm>
            <a:off x="406400" y="1542289"/>
            <a:ext cx="11379200" cy="52053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E89255-F2A5-E388-15F8-FF4899CCE343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Liquidity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86678D-5F47-C340-9521-B896D259A48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E67773-BA7B-46DD-CE8E-462F4563DB1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69AF86-11CB-3659-087B-90A2711987B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7C179C4-B81C-DB62-8C21-EA461E688FF1}"/>
              </a:ext>
            </a:extLst>
          </p:cNvPr>
          <p:cNvSpPr txBox="1"/>
          <p:nvPr/>
        </p:nvSpPr>
        <p:spPr>
          <a:xfrm>
            <a:off x="942308" y="2173268"/>
            <a:ext cx="1010077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Current Ratio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evaluate a company's ability to meet its short-term obligations using its current assets.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The ratio is calculated as current assets divided by current liabilities. A higher current ratio indicates better liquidity, meaning the company can easily cover its short-term debts.</a:t>
            </a:r>
          </a:p>
          <a:p>
            <a:r>
              <a:rPr lang="en-US" sz="2400" b="1" dirty="0"/>
              <a:t>Acid-Test Ratio (Quick Ratio)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assess the company's ability to meet its short-term liabilities without relying on inventory, which might take longer to convert into cash.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The ratio is calculated by dividing current assets (excluding inventory) by current liabilities. It provides a stricter test of liquidity compared to the current ratio.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767331F-762A-F048-FA63-9FB1EBF5DD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AutoShape 1033">
            <a:extLst>
              <a:ext uri="{FF2B5EF4-FFF2-40B4-BE49-F238E27FC236}">
                <a16:creationId xmlns:a16="http://schemas.microsoft.com/office/drawing/2014/main" id="{E54E0E41-07BB-BA19-810A-F6F66EA8A0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5300" y="1720396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Liquidity Ratios</a:t>
            </a:r>
          </a:p>
        </p:txBody>
      </p:sp>
    </p:spTree>
    <p:extLst>
      <p:ext uri="{BB962C8B-B14F-4D97-AF65-F5344CB8AC3E}">
        <p14:creationId xmlns:p14="http://schemas.microsoft.com/office/powerpoint/2010/main" val="29809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2F8D0F-03EE-88FE-6EF9-73615E23D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5414285-C4FB-014F-59E8-6FD441CAEC0E}"/>
              </a:ext>
            </a:extLst>
          </p:cNvPr>
          <p:cNvSpPr/>
          <p:nvPr/>
        </p:nvSpPr>
        <p:spPr>
          <a:xfrm>
            <a:off x="406400" y="1542289"/>
            <a:ext cx="11379200" cy="52053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ABEB18-17F6-88C5-B629-FF735EC1C55F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Liquidity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EC9575D-7C33-A290-C5F0-3382ECDBDC0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E4568D-F54C-01EB-D7AB-17027D13FBA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B9CA24-A534-416A-2F72-276374936A8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7CDEC07-7A7F-878C-F56F-44628589B5A9}"/>
              </a:ext>
            </a:extLst>
          </p:cNvPr>
          <p:cNvSpPr txBox="1"/>
          <p:nvPr/>
        </p:nvSpPr>
        <p:spPr>
          <a:xfrm>
            <a:off x="792887" y="2384324"/>
            <a:ext cx="1060622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Accounts Receivable Turnover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measure how efficiently a company collects cash from its credit sales.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This ratio is calculated by dividing net credit sales by the average accounts receivable. A higher turnover indicates that the company collects its receivables more quickly, which is a sign of efficient credit management.</a:t>
            </a:r>
          </a:p>
          <a:p>
            <a:r>
              <a:rPr lang="en-US" sz="2400" b="1" dirty="0"/>
              <a:t>Inventory Turnover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evaluate how efficiently a company manages its inventory and how quickly it sells through it.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The ratio is calculated by dividing the cost of goods sold by the average inventory. A higher turnover ratio suggests that inventory is being sold and replaced quickly, which can indicate strong sales or efficient inventory management.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CDE636B-7E36-908B-3CEC-E27150C588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AutoShape 1033">
            <a:extLst>
              <a:ext uri="{FF2B5EF4-FFF2-40B4-BE49-F238E27FC236}">
                <a16:creationId xmlns:a16="http://schemas.microsoft.com/office/drawing/2014/main" id="{3189525C-D6D6-748D-D037-A7B6A56DDA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5300" y="1720396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Liquidity Ratios</a:t>
            </a:r>
          </a:p>
        </p:txBody>
      </p:sp>
    </p:spTree>
    <p:extLst>
      <p:ext uri="{BB962C8B-B14F-4D97-AF65-F5344CB8AC3E}">
        <p14:creationId xmlns:p14="http://schemas.microsoft.com/office/powerpoint/2010/main" val="402442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E68E54-4D82-79F5-9AF1-A2DD5052E4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pic>
        <p:nvPicPr>
          <p:cNvPr id="11" name="Picture 2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38546" y="1617360"/>
            <a:ext cx="3547341" cy="3259440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90938" y="1556111"/>
            <a:ext cx="3677227" cy="28463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16"/>
          <p:cNvSpPr>
            <a:spLocks noChangeArrowheads="1"/>
          </p:cNvSpPr>
          <p:nvPr/>
        </p:nvSpPr>
        <p:spPr bwMode="auto">
          <a:xfrm>
            <a:off x="5990938" y="925656"/>
            <a:ext cx="3677227" cy="674544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wrap="square"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14" name="Picture 3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5900" y="5620098"/>
            <a:ext cx="2540477" cy="704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4"/>
          <p:cNvSpPr/>
          <p:nvPr/>
        </p:nvSpPr>
        <p:spPr bwMode="auto">
          <a:xfrm>
            <a:off x="4567078" y="5543564"/>
            <a:ext cx="1452723" cy="342309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4567078" y="5982292"/>
            <a:ext cx="1452723" cy="342309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6477000" y="5755279"/>
            <a:ext cx="1066800" cy="342308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18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546" y="4382657"/>
            <a:ext cx="7243619" cy="1176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2429310" y="925366"/>
            <a:ext cx="3556577" cy="674834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wrap="square"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Statement of Financial Position</a:t>
            </a:r>
          </a:p>
        </p:txBody>
      </p:sp>
    </p:spTree>
    <p:extLst>
      <p:ext uri="{BB962C8B-B14F-4D97-AF65-F5344CB8AC3E}">
        <p14:creationId xmlns:p14="http://schemas.microsoft.com/office/powerpoint/2010/main" val="1747879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ED0A5BD-ED90-918E-461B-487930ABB2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680" y="2514406"/>
            <a:ext cx="7360920" cy="2715404"/>
          </a:xfrm>
          <a:prstGeom prst="rect">
            <a:avLst/>
          </a:prstGeom>
        </p:spPr>
      </p:pic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2057400" y="5386626"/>
            <a:ext cx="81534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Ratio of 2.96:1 means that for every euro of current liabilities, Quality has </a:t>
            </a:r>
            <a:r>
              <a:rPr lang="en-US" altLang="en-US" sz="2000" dirty="0">
                <a:latin typeface="DokChampa"/>
                <a:cs typeface="DokChampa"/>
              </a:rPr>
              <a:t>€</a:t>
            </a:r>
            <a:r>
              <a:rPr lang="en-US" altLang="en-US" sz="2000" dirty="0">
                <a:latin typeface="Liberation Sans" panose="020B0604020202020204" pitchFamily="34" charset="0"/>
              </a:rPr>
              <a:t>2.96 of current assets.</a:t>
            </a:r>
          </a:p>
        </p:txBody>
      </p:sp>
      <p:sp>
        <p:nvSpPr>
          <p:cNvPr id="12" name="AutoShape 15"/>
          <p:cNvSpPr>
            <a:spLocks noChangeArrowheads="1"/>
          </p:cNvSpPr>
          <p:nvPr/>
        </p:nvSpPr>
        <p:spPr bwMode="auto">
          <a:xfrm>
            <a:off x="6705600" y="9906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2057400" y="1813163"/>
            <a:ext cx="8229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1. CURRENT RATIO</a:t>
            </a:r>
          </a:p>
        </p:txBody>
      </p:sp>
    </p:spTree>
    <p:extLst>
      <p:ext uri="{BB962C8B-B14F-4D97-AF65-F5344CB8AC3E}">
        <p14:creationId xmlns:p14="http://schemas.microsoft.com/office/powerpoint/2010/main" val="23470980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C803F-2800-47F0-9D6F-82C341D178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2057400" y="1951165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2. ACID-TEST RATIO</a:t>
            </a:r>
          </a:p>
        </p:txBody>
      </p:sp>
      <p:sp>
        <p:nvSpPr>
          <p:cNvPr id="19" name="AutoShape 20"/>
          <p:cNvSpPr>
            <a:spLocks noChangeArrowheads="1"/>
          </p:cNvSpPr>
          <p:nvPr/>
        </p:nvSpPr>
        <p:spPr bwMode="auto">
          <a:xfrm>
            <a:off x="6705600" y="11430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2763964"/>
            <a:ext cx="8001000" cy="3332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0042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C634458-0798-54BC-8650-56C27CF434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7" name="Text Box 21"/>
          <p:cNvSpPr txBox="1">
            <a:spLocks noChangeArrowheads="1"/>
          </p:cNvSpPr>
          <p:nvPr/>
        </p:nvSpPr>
        <p:spPr bwMode="auto">
          <a:xfrm>
            <a:off x="8305800" y="1687095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63468" y="5085932"/>
            <a:ext cx="7256536" cy="1238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 bwMode="auto">
          <a:xfrm>
            <a:off x="2819400" y="5163719"/>
            <a:ext cx="1524000" cy="455612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4724400" y="5163719"/>
            <a:ext cx="1371600" cy="455612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6477000" y="5163719"/>
            <a:ext cx="1600200" cy="455612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4876800" y="5714004"/>
            <a:ext cx="1600200" cy="455613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8686800" y="5390732"/>
            <a:ext cx="1295400" cy="455613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8550" y="1164417"/>
            <a:ext cx="4184650" cy="1749815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169026" y="514436"/>
            <a:ext cx="4194175" cy="674662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wrap="square"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Statement of Financial Position</a:t>
            </a:r>
          </a:p>
        </p:txBody>
      </p:sp>
      <p:sp>
        <p:nvSpPr>
          <p:cNvPr id="19" name="Left Brace 2"/>
          <p:cNvSpPr>
            <a:spLocks/>
          </p:cNvSpPr>
          <p:nvPr/>
        </p:nvSpPr>
        <p:spPr bwMode="auto">
          <a:xfrm>
            <a:off x="5943601" y="1580731"/>
            <a:ext cx="212725" cy="381000"/>
          </a:xfrm>
          <a:prstGeom prst="leftBrace">
            <a:avLst>
              <a:gd name="adj1" fmla="val 8325"/>
              <a:gd name="adj2" fmla="val 50000"/>
            </a:avLst>
          </a:prstGeom>
          <a:noFill/>
          <a:ln w="28575" cap="sq" algn="ctr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solidFill>
                <a:srgbClr val="800000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20" name="Picture 2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7233" y="1447800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64" y="4044950"/>
            <a:ext cx="8243887" cy="98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1973264" y="762000"/>
            <a:ext cx="3910012" cy="674662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wrap="square"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Statement of Financial Position</a:t>
            </a:r>
          </a:p>
        </p:txBody>
      </p:sp>
    </p:spTree>
    <p:extLst>
      <p:ext uri="{BB962C8B-B14F-4D97-AF65-F5344CB8AC3E}">
        <p14:creationId xmlns:p14="http://schemas.microsoft.com/office/powerpoint/2010/main" val="3961581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5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098A443-FFF2-BEB0-4FFA-189F477FAA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3" name="Title "/>
          <p:cNvSpPr>
            <a:spLocks noGrp="1"/>
          </p:cNvSpPr>
          <p:nvPr>
            <p:ph type="title"/>
          </p:nvPr>
        </p:nvSpPr>
        <p:spPr>
          <a:xfrm>
            <a:off x="1833562" y="762001"/>
            <a:ext cx="84534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ea typeface="Source Sans Pro" charset="0"/>
              </a:rPr>
              <a:t>Ratio Analysis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2057400" y="1764496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2. ACID-TEST RATIO</a:t>
            </a:r>
          </a:p>
        </p:txBody>
      </p:sp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6781800" y="10668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2133600" y="5771347"/>
            <a:ext cx="7620000" cy="43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Acid-test ratio measures immediate liquidity.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2521734"/>
            <a:ext cx="8229600" cy="3057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9598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26566FC-C453-1669-021A-884722A55F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55729" y="4953000"/>
            <a:ext cx="4363720" cy="1269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 bwMode="auto">
          <a:xfrm>
            <a:off x="4419601" y="4878388"/>
            <a:ext cx="1933575" cy="455613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4218709" y="5403812"/>
            <a:ext cx="1115292" cy="311189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5334002" y="5355622"/>
            <a:ext cx="1295399" cy="377851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4572000" y="5832044"/>
            <a:ext cx="1676400" cy="455613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6582" y="1827212"/>
            <a:ext cx="4043218" cy="1677988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15"/>
          <p:cNvSpPr/>
          <p:nvPr/>
        </p:nvSpPr>
        <p:spPr bwMode="auto">
          <a:xfrm>
            <a:off x="7116644" y="5137008"/>
            <a:ext cx="1828800" cy="455612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17" name="Picture 2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81859" y="1154957"/>
            <a:ext cx="4041820" cy="3456452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169026" y="50598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738" y="3673044"/>
            <a:ext cx="8253412" cy="1166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1965326" y="1144588"/>
            <a:ext cx="4054475" cy="684213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Statement of Financial Position</a:t>
            </a:r>
          </a:p>
        </p:txBody>
      </p:sp>
    </p:spTree>
    <p:extLst>
      <p:ext uri="{BB962C8B-B14F-4D97-AF65-F5344CB8AC3E}">
        <p14:creationId xmlns:p14="http://schemas.microsoft.com/office/powerpoint/2010/main" val="2295223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4" grpId="0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B15A5C-E52B-E2A5-35E7-4AEB401E93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26" name="Rectangle 3"/>
          <p:cNvSpPr>
            <a:spLocks noChangeArrowheads="1"/>
          </p:cNvSpPr>
          <p:nvPr/>
        </p:nvSpPr>
        <p:spPr bwMode="auto">
          <a:xfrm>
            <a:off x="1981200" y="1339851"/>
            <a:ext cx="7086600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3. ACCOUNTS RECEIVABLE TURNOVER</a:t>
            </a:r>
          </a:p>
        </p:txBody>
      </p:sp>
      <p:sp>
        <p:nvSpPr>
          <p:cNvPr id="27" name="AutoShape 7"/>
          <p:cNvSpPr>
            <a:spLocks noChangeArrowheads="1"/>
          </p:cNvSpPr>
          <p:nvPr/>
        </p:nvSpPr>
        <p:spPr bwMode="auto">
          <a:xfrm>
            <a:off x="6705600" y="5334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sp>
        <p:nvSpPr>
          <p:cNvPr id="28" name="Rectangle 14"/>
          <p:cNvSpPr>
            <a:spLocks noChangeArrowheads="1"/>
          </p:cNvSpPr>
          <p:nvPr/>
        </p:nvSpPr>
        <p:spPr bwMode="auto">
          <a:xfrm>
            <a:off x="2057400" y="5486400"/>
            <a:ext cx="8077200" cy="82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number of times, on average, the company collects receivables during the period.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2056669"/>
            <a:ext cx="8229600" cy="3332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2801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8C1BA7-560C-54D6-605D-21C0A69ECB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2286000" y="2054226"/>
            <a:ext cx="7467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2133600" y="3670301"/>
            <a:ext cx="8001000" cy="860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</a:pPr>
            <a:r>
              <a:rPr lang="en-US" altLang="en-US" sz="2100" b="1" dirty="0">
                <a:latin typeface="Liberation Sans" panose="020B0604020202020204" pitchFamily="34" charset="0"/>
              </a:rPr>
              <a:t>A variant</a:t>
            </a:r>
            <a:r>
              <a:rPr lang="en-US" altLang="en-US" sz="2100" dirty="0">
                <a:latin typeface="Liberation Sans" panose="020B0604020202020204" pitchFamily="34" charset="0"/>
              </a:rPr>
              <a:t> of the accounts receivable turnover ratio is to convert it to an </a:t>
            </a:r>
            <a:r>
              <a:rPr lang="en-US" altLang="en-US" sz="2100" b="1" dirty="0">
                <a:latin typeface="Liberation Sans" panose="020B0604020202020204" pitchFamily="34" charset="0"/>
              </a:rPr>
              <a:t>average collection period </a:t>
            </a:r>
            <a:r>
              <a:rPr lang="en-US" altLang="en-US" sz="2100" dirty="0">
                <a:latin typeface="Liberation Sans" panose="020B0604020202020204" pitchFamily="34" charset="0"/>
              </a:rPr>
              <a:t>in terms of days.</a:t>
            </a:r>
          </a:p>
        </p:txBody>
      </p:sp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2133600" y="5756276"/>
            <a:ext cx="7848600" cy="41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100" dirty="0">
                <a:latin typeface="Liberation Sans" panose="020B0604020202020204" pitchFamily="34" charset="0"/>
              </a:rPr>
              <a:t>Accounts receivable are collected on average every 36 days.</a:t>
            </a:r>
          </a:p>
        </p:txBody>
      </p:sp>
      <p:sp>
        <p:nvSpPr>
          <p:cNvPr id="23" name="Text Box 7"/>
          <p:cNvSpPr txBox="1">
            <a:spLocks noChangeArrowheads="1"/>
          </p:cNvSpPr>
          <p:nvPr/>
        </p:nvSpPr>
        <p:spPr bwMode="auto">
          <a:xfrm>
            <a:off x="2209800" y="2359025"/>
            <a:ext cx="525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dirty="0">
                <a:latin typeface="Liberation Sans" panose="020B0604020202020204" pitchFamily="34" charset="0"/>
              </a:rPr>
              <a:t>€2,097,000</a:t>
            </a:r>
          </a:p>
        </p:txBody>
      </p:sp>
      <p:sp>
        <p:nvSpPr>
          <p:cNvPr id="24" name="Text Box 8"/>
          <p:cNvSpPr txBox="1">
            <a:spLocks noChangeArrowheads="1"/>
          </p:cNvSpPr>
          <p:nvPr/>
        </p:nvSpPr>
        <p:spPr bwMode="auto">
          <a:xfrm>
            <a:off x="2209800" y="2968625"/>
            <a:ext cx="525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dirty="0">
                <a:latin typeface="Liberation Sans" panose="020B0604020202020204" pitchFamily="34" charset="0"/>
              </a:rPr>
              <a:t>(€180,000 + €230,000) / 2</a:t>
            </a:r>
          </a:p>
        </p:txBody>
      </p:sp>
      <p:sp>
        <p:nvSpPr>
          <p:cNvPr id="25" name="Text Box 9"/>
          <p:cNvSpPr txBox="1">
            <a:spLocks noChangeArrowheads="1"/>
          </p:cNvSpPr>
          <p:nvPr/>
        </p:nvSpPr>
        <p:spPr bwMode="auto">
          <a:xfrm>
            <a:off x="7162800" y="2616200"/>
            <a:ext cx="2514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b="1" dirty="0">
                <a:latin typeface="Liberation Sans" panose="020B0604020202020204" pitchFamily="34" charset="0"/>
              </a:rPr>
              <a:t>=</a:t>
            </a:r>
            <a:r>
              <a:rPr lang="en-US" altLang="en-US" b="1" dirty="0">
                <a:solidFill>
                  <a:srgbClr val="800000"/>
                </a:solidFill>
                <a:latin typeface="Liberation Sans" panose="020B0604020202020204" pitchFamily="34" charset="0"/>
              </a:rPr>
              <a:t>  10.2 </a:t>
            </a:r>
            <a:r>
              <a:rPr lang="en-US" altLang="en-US" dirty="0">
                <a:latin typeface="Liberation Sans" panose="020B0604020202020204" pitchFamily="34" charset="0"/>
              </a:rPr>
              <a:t>times</a:t>
            </a:r>
            <a:r>
              <a:rPr lang="en-US" altLang="en-US" b="1" dirty="0">
                <a:solidFill>
                  <a:srgbClr val="800000"/>
                </a:solidFill>
                <a:latin typeface="Liberation Sans" panose="020B0604020202020204" pitchFamily="34" charset="0"/>
              </a:rPr>
              <a:t> </a:t>
            </a:r>
          </a:p>
        </p:txBody>
      </p:sp>
      <p:sp>
        <p:nvSpPr>
          <p:cNvPr id="26" name="Freeform 10"/>
          <p:cNvSpPr>
            <a:spLocks/>
          </p:cNvSpPr>
          <p:nvPr/>
        </p:nvSpPr>
        <p:spPr bwMode="auto">
          <a:xfrm>
            <a:off x="2438400" y="2865439"/>
            <a:ext cx="4419600" cy="1587"/>
          </a:xfrm>
          <a:custGeom>
            <a:avLst/>
            <a:gdLst>
              <a:gd name="T0" fmla="*/ 0 w 2784"/>
              <a:gd name="T1" fmla="*/ 0 h 1"/>
              <a:gd name="T2" fmla="*/ 2147483647 w 2784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784" h="1">
                <a:moveTo>
                  <a:pt x="0" y="0"/>
                </a:moveTo>
                <a:lnTo>
                  <a:pt x="2784" y="0"/>
                </a:lnTo>
              </a:path>
            </a:pathLst>
          </a:custGeom>
          <a:noFill/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kern="0" dirty="0">
              <a:solidFill>
                <a:sysClr val="windowText" lastClr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27" name="Text Box 17"/>
          <p:cNvSpPr txBox="1">
            <a:spLocks noChangeArrowheads="1"/>
          </p:cNvSpPr>
          <p:nvPr/>
        </p:nvSpPr>
        <p:spPr bwMode="auto">
          <a:xfrm>
            <a:off x="2286000" y="4873626"/>
            <a:ext cx="7467600" cy="461665"/>
          </a:xfrm>
          <a:prstGeom prst="rect">
            <a:avLst/>
          </a:prstGeom>
          <a:solidFill>
            <a:srgbClr val="FFFF99"/>
          </a:solidFill>
          <a:ln w="2857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kern="0" dirty="0">
                <a:solidFill>
                  <a:srgbClr val="000000"/>
                </a:solidFill>
                <a:latin typeface="Liberation Sans" panose="020B0604020202020204" pitchFamily="34" charset="0"/>
              </a:rPr>
              <a:t>365 days / 10.2 times = every 35.78 days</a:t>
            </a:r>
          </a:p>
        </p:txBody>
      </p:sp>
      <p:sp>
        <p:nvSpPr>
          <p:cNvPr id="28" name="AutoShape 21"/>
          <p:cNvSpPr>
            <a:spLocks noChangeArrowheads="1"/>
          </p:cNvSpPr>
          <p:nvPr/>
        </p:nvSpPr>
        <p:spPr bwMode="auto">
          <a:xfrm>
            <a:off x="6781800" y="6096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sp>
        <p:nvSpPr>
          <p:cNvPr id="29" name="Rectangle 3"/>
          <p:cNvSpPr>
            <a:spLocks noChangeArrowheads="1"/>
          </p:cNvSpPr>
          <p:nvPr/>
        </p:nvSpPr>
        <p:spPr bwMode="auto">
          <a:xfrm>
            <a:off x="2057400" y="1568451"/>
            <a:ext cx="7696200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3. ACCOUNTS RECEIVABLE TURNOVER</a:t>
            </a:r>
          </a:p>
        </p:txBody>
      </p:sp>
    </p:spTree>
    <p:extLst>
      <p:ext uri="{BB962C8B-B14F-4D97-AF65-F5344CB8AC3E}">
        <p14:creationId xmlns:p14="http://schemas.microsoft.com/office/powerpoint/2010/main" val="37729160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E0C8B6-2B56-0CDF-1F78-2E13030CCD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3" name="Text Box 21"/>
          <p:cNvSpPr txBox="1">
            <a:spLocks noChangeArrowheads="1"/>
          </p:cNvSpPr>
          <p:nvPr/>
        </p:nvSpPr>
        <p:spPr bwMode="auto">
          <a:xfrm>
            <a:off x="8305800" y="1663701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17" name="Picture 2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5376" y="114202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169026" y="500062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43417" y="4984460"/>
            <a:ext cx="4819440" cy="133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733801"/>
            <a:ext cx="8235950" cy="110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Rectangle 20"/>
          <p:cNvSpPr/>
          <p:nvPr/>
        </p:nvSpPr>
        <p:spPr bwMode="auto">
          <a:xfrm>
            <a:off x="4343400" y="4985047"/>
            <a:ext cx="18097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 bwMode="auto">
          <a:xfrm>
            <a:off x="3791528" y="5489563"/>
            <a:ext cx="2841914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3806158" y="5974059"/>
            <a:ext cx="2845756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7162800" y="5213647"/>
            <a:ext cx="16383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1675" y="1967528"/>
            <a:ext cx="4041775" cy="1690072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Rectangle 16"/>
          <p:cNvSpPr>
            <a:spLocks noChangeArrowheads="1"/>
          </p:cNvSpPr>
          <p:nvPr/>
        </p:nvSpPr>
        <p:spPr bwMode="auto">
          <a:xfrm>
            <a:off x="1965326" y="1220788"/>
            <a:ext cx="4054475" cy="684213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Statement of Financial Position</a:t>
            </a:r>
          </a:p>
        </p:txBody>
      </p:sp>
    </p:spTree>
    <p:extLst>
      <p:ext uri="{BB962C8B-B14F-4D97-AF65-F5344CB8AC3E}">
        <p14:creationId xmlns:p14="http://schemas.microsoft.com/office/powerpoint/2010/main" val="1663992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4" grpId="0" animBg="1"/>
      <p:bldP spid="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7D54FB-E683-FE86-44EC-51AE8D1E71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2057400" y="1397000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4. INVENTORY TURNOVER</a:t>
            </a:r>
          </a:p>
        </p:txBody>
      </p:sp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6781800" y="5334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2133600" y="5433724"/>
            <a:ext cx="8001000" cy="82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number of times, on average, the inventory is sold during the period.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2017423"/>
            <a:ext cx="8229600" cy="3321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1859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99B52B6-1105-2590-454F-61C07BCCEC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2209800" y="3975100"/>
            <a:ext cx="8001000" cy="432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</a:pPr>
            <a:r>
              <a:rPr lang="en-US" altLang="en-US" sz="2100" b="1" dirty="0">
                <a:latin typeface="Liberation Sans" panose="020B0604020202020204" pitchFamily="34" charset="0"/>
              </a:rPr>
              <a:t>A variant</a:t>
            </a:r>
            <a:r>
              <a:rPr lang="en-US" altLang="en-US" sz="2100" dirty="0">
                <a:latin typeface="Liberation Sans" panose="020B0604020202020204" pitchFamily="34" charset="0"/>
              </a:rPr>
              <a:t> of inventory turnover is the </a:t>
            </a:r>
            <a:r>
              <a:rPr lang="en-US" altLang="en-US" sz="2100" b="1" dirty="0">
                <a:latin typeface="Liberation Sans" panose="020B0604020202020204" pitchFamily="34" charset="0"/>
              </a:rPr>
              <a:t>days in inventory</a:t>
            </a:r>
            <a:r>
              <a:rPr lang="en-US" altLang="en-US" sz="2100" dirty="0">
                <a:latin typeface="Liberation Sans" panose="020B0604020202020204" pitchFamily="34" charset="0"/>
              </a:rPr>
              <a:t>.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2209800" y="5603876"/>
            <a:ext cx="7848600" cy="41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100" dirty="0">
                <a:latin typeface="Liberation Sans" panose="020B0604020202020204" pitchFamily="34" charset="0"/>
              </a:rPr>
              <a:t>Inventory turnover ratios vary considerably among industries.</a:t>
            </a: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2286000" y="4765676"/>
            <a:ext cx="7543800" cy="461963"/>
          </a:xfrm>
          <a:prstGeom prst="rect">
            <a:avLst/>
          </a:prstGeom>
          <a:solidFill>
            <a:srgbClr val="FFFF99"/>
          </a:solidFill>
          <a:ln w="2857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kern="0" dirty="0">
                <a:solidFill>
                  <a:srgbClr val="000000"/>
                </a:solidFill>
                <a:latin typeface="Liberation Sans" panose="020B0604020202020204" pitchFamily="34" charset="0"/>
              </a:rPr>
              <a:t>365 days / 2.3 times = every 159 days</a:t>
            </a:r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2286000" y="2359025"/>
            <a:ext cx="7162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2209800" y="2508250"/>
            <a:ext cx="525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dirty="0">
                <a:latin typeface="Liberation Sans" panose="020B0604020202020204" pitchFamily="34" charset="0"/>
              </a:rPr>
              <a:t>€1,281,000</a:t>
            </a:r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auto">
          <a:xfrm>
            <a:off x="2209800" y="3117850"/>
            <a:ext cx="525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dirty="0">
                <a:latin typeface="Liberation Sans" panose="020B0604020202020204" pitchFamily="34" charset="0"/>
              </a:rPr>
              <a:t>(€500,000 + €620,000) / 2  </a:t>
            </a: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7162800" y="2765425"/>
            <a:ext cx="2514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b="1" dirty="0">
                <a:latin typeface="Liberation Sans" panose="020B0604020202020204" pitchFamily="34" charset="0"/>
              </a:rPr>
              <a:t>=</a:t>
            </a:r>
            <a:r>
              <a:rPr lang="en-US" altLang="en-US" b="1" dirty="0">
                <a:solidFill>
                  <a:srgbClr val="800000"/>
                </a:solidFill>
                <a:latin typeface="Liberation Sans" panose="020B0604020202020204" pitchFamily="34" charset="0"/>
              </a:rPr>
              <a:t>  2.3 </a:t>
            </a:r>
            <a:r>
              <a:rPr lang="en-US" altLang="en-US" dirty="0">
                <a:latin typeface="Liberation Sans" panose="020B0604020202020204" pitchFamily="34" charset="0"/>
              </a:rPr>
              <a:t>times</a:t>
            </a:r>
            <a:r>
              <a:rPr lang="en-US" altLang="en-US" b="1" dirty="0">
                <a:solidFill>
                  <a:srgbClr val="800000"/>
                </a:solidFill>
                <a:latin typeface="Liberation Sans" panose="020B0604020202020204" pitchFamily="34" charset="0"/>
              </a:rPr>
              <a:t> </a:t>
            </a:r>
          </a:p>
        </p:txBody>
      </p:sp>
      <p:sp>
        <p:nvSpPr>
          <p:cNvPr id="17" name="Freeform 18"/>
          <p:cNvSpPr>
            <a:spLocks/>
          </p:cNvSpPr>
          <p:nvPr/>
        </p:nvSpPr>
        <p:spPr bwMode="auto">
          <a:xfrm>
            <a:off x="2563813" y="3014664"/>
            <a:ext cx="4419600" cy="1587"/>
          </a:xfrm>
          <a:custGeom>
            <a:avLst/>
            <a:gdLst>
              <a:gd name="T0" fmla="*/ 0 w 2784"/>
              <a:gd name="T1" fmla="*/ 0 h 1"/>
              <a:gd name="T2" fmla="*/ 2147483647 w 2784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784" h="1">
                <a:moveTo>
                  <a:pt x="0" y="0"/>
                </a:moveTo>
                <a:lnTo>
                  <a:pt x="2784" y="0"/>
                </a:lnTo>
              </a:path>
            </a:pathLst>
          </a:custGeom>
          <a:noFill/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kern="0" dirty="0">
              <a:solidFill>
                <a:sysClr val="windowText" lastClr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8" name="AutoShape 26"/>
          <p:cNvSpPr>
            <a:spLocks noChangeArrowheads="1"/>
          </p:cNvSpPr>
          <p:nvPr/>
        </p:nvSpPr>
        <p:spPr bwMode="auto">
          <a:xfrm>
            <a:off x="6781800" y="6858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2057400" y="1752600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4. INVENTORY TURNOVER</a:t>
            </a:r>
          </a:p>
        </p:txBody>
      </p:sp>
    </p:spTree>
    <p:extLst>
      <p:ext uri="{BB962C8B-B14F-4D97-AF65-F5344CB8AC3E}">
        <p14:creationId xmlns:p14="http://schemas.microsoft.com/office/powerpoint/2010/main" val="24062973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D73E47-419F-0820-42C0-25E1C6EC64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4483C7-C07C-7EBD-5D7C-5D60A43554B2}"/>
              </a:ext>
            </a:extLst>
          </p:cNvPr>
          <p:cNvSpPr/>
          <p:nvPr/>
        </p:nvSpPr>
        <p:spPr>
          <a:xfrm>
            <a:off x="617280" y="1685494"/>
            <a:ext cx="11185254" cy="49917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BDB807-9D2D-19DC-0B10-8AC39CFEE3A2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Profitability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FD8891-BFAE-80BA-CC82-0B74ACCDFB1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786EEF-3285-054E-6CE3-5A5565A23B4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D16C16-39A2-E61E-4F42-40ED2CB358B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7B84678-BAFF-E1C2-6CE7-E95D2D46ACD0}"/>
              </a:ext>
            </a:extLst>
          </p:cNvPr>
          <p:cNvSpPr txBox="1"/>
          <p:nvPr/>
        </p:nvSpPr>
        <p:spPr>
          <a:xfrm>
            <a:off x="833027" y="2540740"/>
            <a:ext cx="7524359" cy="4034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5000"/>
              </a:lnSpc>
              <a:spcBef>
                <a:spcPts val="1200"/>
              </a:spcBef>
            </a:pPr>
            <a:r>
              <a:rPr lang="en-US" altLang="en-US" sz="2200" dirty="0">
                <a:latin typeface="Liberation Sans" panose="020B0604020202020204" pitchFamily="34" charset="0"/>
              </a:rPr>
              <a:t>Measure the income or operating success of a company for a given period of time. </a:t>
            </a:r>
          </a:p>
          <a:p>
            <a:pPr lvl="1" algn="l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100" dirty="0">
                <a:latin typeface="Liberation Sans" panose="020B0604020202020204" pitchFamily="34" charset="0"/>
              </a:rPr>
              <a:t>Income affects the company’s ability to obtain debt and equity financing, their liquidity position, and their ability to grow.</a:t>
            </a:r>
          </a:p>
          <a:p>
            <a:pPr lvl="1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100" dirty="0">
                <a:latin typeface="Liberation Sans" panose="020B0604020202020204" pitchFamily="34" charset="0"/>
              </a:rPr>
              <a:t>Ratios include the </a:t>
            </a:r>
            <a:r>
              <a:rPr lang="en-US" altLang="en-US" sz="2100" b="1" dirty="0">
                <a:latin typeface="Liberation Sans" panose="020B0604020202020204" pitchFamily="34" charset="0"/>
              </a:rPr>
              <a:t>profit margin</a:t>
            </a:r>
            <a:r>
              <a:rPr lang="en-US" altLang="en-US" sz="2100" dirty="0">
                <a:latin typeface="Liberation Sans" panose="020B0604020202020204" pitchFamily="34" charset="0"/>
              </a:rPr>
              <a:t>, </a:t>
            </a:r>
            <a:r>
              <a:rPr lang="en-US" altLang="en-US" sz="2100" b="1" dirty="0">
                <a:latin typeface="Liberation Sans" panose="020B0604020202020204" pitchFamily="34" charset="0"/>
              </a:rPr>
              <a:t>asset turnover</a:t>
            </a:r>
            <a:r>
              <a:rPr lang="en-US" altLang="en-US" sz="2100" dirty="0">
                <a:latin typeface="Liberation Sans" panose="020B0604020202020204" pitchFamily="34" charset="0"/>
              </a:rPr>
              <a:t>, </a:t>
            </a:r>
            <a:r>
              <a:rPr lang="en-US" altLang="en-US" sz="2100" b="1" dirty="0">
                <a:latin typeface="Liberation Sans" panose="020B0604020202020204" pitchFamily="34" charset="0"/>
              </a:rPr>
              <a:t>return on assets</a:t>
            </a:r>
            <a:r>
              <a:rPr lang="en-US" altLang="en-US" sz="2100" dirty="0">
                <a:latin typeface="Liberation Sans" panose="020B0604020202020204" pitchFamily="34" charset="0"/>
              </a:rPr>
              <a:t>,</a:t>
            </a:r>
            <a:r>
              <a:rPr lang="en-US" altLang="en-US" sz="2100" b="1" dirty="0">
                <a:latin typeface="Liberation Sans" panose="020B0604020202020204" pitchFamily="34" charset="0"/>
              </a:rPr>
              <a:t> return on ordinary shareholders’ equity</a:t>
            </a:r>
            <a:r>
              <a:rPr lang="en-US" altLang="en-US" sz="2100" dirty="0">
                <a:latin typeface="Liberation Sans" panose="020B0604020202020204" pitchFamily="34" charset="0"/>
              </a:rPr>
              <a:t>,</a:t>
            </a:r>
            <a:r>
              <a:rPr lang="en-US" altLang="en-US" sz="2100" b="1" dirty="0">
                <a:latin typeface="Liberation Sans" panose="020B0604020202020204" pitchFamily="34" charset="0"/>
              </a:rPr>
              <a:t> earnings per share</a:t>
            </a:r>
            <a:r>
              <a:rPr lang="en-US" altLang="en-US" sz="2100" dirty="0">
                <a:latin typeface="Liberation Sans" panose="020B0604020202020204" pitchFamily="34" charset="0"/>
              </a:rPr>
              <a:t>,</a:t>
            </a:r>
            <a:r>
              <a:rPr lang="en-US" altLang="en-US" sz="2100" b="1" dirty="0">
                <a:latin typeface="Liberation Sans" panose="020B0604020202020204" pitchFamily="34" charset="0"/>
              </a:rPr>
              <a:t> price-earnings </a:t>
            </a:r>
            <a:r>
              <a:rPr lang="en-US" altLang="en-US" sz="2100" dirty="0">
                <a:latin typeface="Liberation Sans" panose="020B0604020202020204" pitchFamily="34" charset="0"/>
              </a:rPr>
              <a:t>ratio, and</a:t>
            </a:r>
            <a:r>
              <a:rPr lang="en-US" altLang="en-US" sz="2100" b="1" dirty="0">
                <a:latin typeface="Liberation Sans" panose="020B0604020202020204" pitchFamily="34" charset="0"/>
              </a:rPr>
              <a:t> payout </a:t>
            </a:r>
            <a:r>
              <a:rPr lang="en-US" altLang="en-US" sz="2100" dirty="0">
                <a:latin typeface="Liberation Sans" panose="020B0604020202020204" pitchFamily="34" charset="0"/>
              </a:rPr>
              <a:t>ratio.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8469CD4-C53A-8863-ABC1-580FD9CE08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AutoShape 4">
            <a:extLst>
              <a:ext uri="{FF2B5EF4-FFF2-40B4-BE49-F238E27FC236}">
                <a16:creationId xmlns:a16="http://schemas.microsoft.com/office/drawing/2014/main" id="{8FD2A3F6-0B68-B9C8-D2E5-AA03AFDBD4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5300" y="177874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4" name="Picture 3" descr="A napkin with graphics on it&#10;&#10;Description automatically generated">
            <a:extLst>
              <a:ext uri="{FF2B5EF4-FFF2-40B4-BE49-F238E27FC236}">
                <a16:creationId xmlns:a16="http://schemas.microsoft.com/office/drawing/2014/main" id="{D32D7FBF-DBB6-94A7-E92E-FB2D7EE131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386" y="2825787"/>
            <a:ext cx="3217334" cy="321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8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FCEE64-1130-6E3D-6459-AF83577F3F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A2BD97-E39B-453C-CE98-EC1DCE762A46}"/>
              </a:ext>
            </a:extLst>
          </p:cNvPr>
          <p:cNvSpPr/>
          <p:nvPr/>
        </p:nvSpPr>
        <p:spPr>
          <a:xfrm>
            <a:off x="617280" y="880533"/>
            <a:ext cx="11185254" cy="57085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F831D4-80CF-2CFA-3080-072ADB46BF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97393" y="0"/>
            <a:ext cx="2305141" cy="1076343"/>
          </a:xfrm>
          <a:prstGeom prst="rect">
            <a:avLst/>
          </a:prstGeom>
        </p:spPr>
      </p:pic>
      <p:pic>
        <p:nvPicPr>
          <p:cNvPr id="4" name="Picture 3" descr="A diagram of a company's profit&#10;&#10;Description automatically generated">
            <a:extLst>
              <a:ext uri="{FF2B5EF4-FFF2-40B4-BE49-F238E27FC236}">
                <a16:creationId xmlns:a16="http://schemas.microsoft.com/office/drawing/2014/main" id="{B5C3D7EE-2461-0409-AF3C-D6F10D7849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339" y="540345"/>
            <a:ext cx="10463136" cy="592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5E6D3E-4264-C5AB-14DB-8B78F613CB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756219E-E9CD-229D-CD82-76E24A998570}"/>
              </a:ext>
            </a:extLst>
          </p:cNvPr>
          <p:cNvSpPr/>
          <p:nvPr/>
        </p:nvSpPr>
        <p:spPr>
          <a:xfrm>
            <a:off x="617280" y="1542289"/>
            <a:ext cx="11185254" cy="50467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68EB8D-6EF5-36DF-70D3-287B1834BF6C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Profitability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DB28FF-B2D1-FF0E-C146-8B444A19238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D8F961-5EC0-C0CB-AC6C-F2575E42CB4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D2AB9A-D732-6D04-27F3-2EFB4D91E4F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AB0EA80-6611-F742-020C-4163E9CC09AA}"/>
              </a:ext>
            </a:extLst>
          </p:cNvPr>
          <p:cNvSpPr txBox="1"/>
          <p:nvPr/>
        </p:nvSpPr>
        <p:spPr>
          <a:xfrm>
            <a:off x="942308" y="2452390"/>
            <a:ext cx="106324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Profit Margin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measure how much of a company’s revenue is converted into profit.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The formula is net income divided by revenue. A higher profit margin indicates greater profitability. This ratio helps investors and managers assess the company’s efficiency in controlling costs and generating profit from sales.</a:t>
            </a:r>
          </a:p>
          <a:p>
            <a:r>
              <a:rPr lang="en-US" sz="2400" b="1" dirty="0"/>
              <a:t>Asset Turnover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evaluate how efficiently a company uses its assets to generate sales.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It is calculated by dividing net sales by average total assets. A higher asset turnover ratio indicates that the company is effectively using its assets to drive revenue.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1C202B7-1BE3-73BA-0473-2B322C330B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AutoShape 4">
            <a:extLst>
              <a:ext uri="{FF2B5EF4-FFF2-40B4-BE49-F238E27FC236}">
                <a16:creationId xmlns:a16="http://schemas.microsoft.com/office/drawing/2014/main" id="{573326C3-6F1C-B37D-9025-6DC3F42124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7814" y="1684509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Profitability Ratios</a:t>
            </a:r>
          </a:p>
        </p:txBody>
      </p:sp>
    </p:spTree>
    <p:extLst>
      <p:ext uri="{BB962C8B-B14F-4D97-AF65-F5344CB8AC3E}">
        <p14:creationId xmlns:p14="http://schemas.microsoft.com/office/powerpoint/2010/main" val="292343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79B4E8-E247-4483-2059-19ABE22303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2E0F28A-E777-56D5-11B3-A64976160B11}"/>
              </a:ext>
            </a:extLst>
          </p:cNvPr>
          <p:cNvSpPr/>
          <p:nvPr/>
        </p:nvSpPr>
        <p:spPr>
          <a:xfrm>
            <a:off x="617280" y="1542289"/>
            <a:ext cx="11185254" cy="50467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C9509E-0885-E6F0-FD0A-C0FEF9853EDA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Profitability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0E46F6-0151-DC18-F3E8-1982D9D062E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A9FD78-F01C-251D-8483-67357D24C00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24629F-234E-445B-A3DC-67B6BA32D1D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4DB2638-E36A-D15C-4203-3B49C7BC618B}"/>
              </a:ext>
            </a:extLst>
          </p:cNvPr>
          <p:cNvSpPr txBox="1"/>
          <p:nvPr/>
        </p:nvSpPr>
        <p:spPr>
          <a:xfrm>
            <a:off x="942308" y="2357211"/>
            <a:ext cx="106324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Return on Assets (ROA)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assess how effectively a company is using its assets to generate profits.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This ratio is calculated as net income divided by average total assets. A higher ROA means that the company is generating more profit per dollar of assets, indicating operational efficiency.</a:t>
            </a:r>
          </a:p>
          <a:p>
            <a:r>
              <a:rPr lang="en-US" sz="2400" b="1" dirty="0"/>
              <a:t>Return on Ordinary Shareholders' Equity (ROE)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measure the profitability relative to shareholders’ equity.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ROE is calculated by dividing net income by shareholders’ equity. It shows how effectively the company is generating profit with the money shareholders have invested. A higher ROE indicates more efficient use of equity capital.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A479DC-838D-3130-F423-FE54191625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AutoShape 4">
            <a:extLst>
              <a:ext uri="{FF2B5EF4-FFF2-40B4-BE49-F238E27FC236}">
                <a16:creationId xmlns:a16="http://schemas.microsoft.com/office/drawing/2014/main" id="{D72390A7-FA26-6D62-DD5B-62C47C2E3F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9207" y="1657587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Profitability Ratios</a:t>
            </a:r>
          </a:p>
        </p:txBody>
      </p:sp>
    </p:spTree>
    <p:extLst>
      <p:ext uri="{BB962C8B-B14F-4D97-AF65-F5344CB8AC3E}">
        <p14:creationId xmlns:p14="http://schemas.microsoft.com/office/powerpoint/2010/main" val="2799575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EFB89-8A97-B622-24C0-ABDED2DE7D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296ED5-73ED-4EF1-7043-7A87623AE1DF}"/>
              </a:ext>
            </a:extLst>
          </p:cNvPr>
          <p:cNvSpPr/>
          <p:nvPr/>
        </p:nvSpPr>
        <p:spPr>
          <a:xfrm>
            <a:off x="617280" y="1542289"/>
            <a:ext cx="11185254" cy="50467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909629-B19C-72CA-1EDF-01B040E7053B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Profitability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4FF491-5AC9-4A49-4076-1A6A2189A13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C67E48-9825-B6A9-2E87-5D0BB7B2B42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69AEC2-2F9C-66A5-1421-265D5C8D6B0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F156273-056D-8D51-A3D5-2C0355271E64}"/>
              </a:ext>
            </a:extLst>
          </p:cNvPr>
          <p:cNvSpPr txBox="1"/>
          <p:nvPr/>
        </p:nvSpPr>
        <p:spPr>
          <a:xfrm>
            <a:off x="942308" y="2357211"/>
            <a:ext cx="106324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Earnings Per Share (EPS)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indicate the portion of a company’s profit allocated to each outstanding share of common stock.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EPS is calculated as net income minus preferred dividends divided by the weighted average of shares outstanding. Investors use EPS to gauge profitability on a per-share basis, which influences the stock price.</a:t>
            </a:r>
          </a:p>
          <a:p>
            <a:r>
              <a:rPr lang="en-US" sz="2400" b="1" dirty="0"/>
              <a:t>Price-Earnings (P/E) Ratio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measure a company’s stock price relative to its earnings.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This ratio is calculated by dividing the market price per share by earnings per share. A high P/E ratio indicates that investors are willing to pay more for each dollar of earnings, which could signal expectations of future growth or overvaluation.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8DBFD-ECC0-E47C-275C-D6467DC2B2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AutoShape 4">
            <a:extLst>
              <a:ext uri="{FF2B5EF4-FFF2-40B4-BE49-F238E27FC236}">
                <a16:creationId xmlns:a16="http://schemas.microsoft.com/office/drawing/2014/main" id="{B8D197AD-B67D-F9B7-F47B-73A0992F9F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9207" y="1672765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Profitability Ratios</a:t>
            </a:r>
          </a:p>
        </p:txBody>
      </p:sp>
    </p:spTree>
    <p:extLst>
      <p:ext uri="{BB962C8B-B14F-4D97-AF65-F5344CB8AC3E}">
        <p14:creationId xmlns:p14="http://schemas.microsoft.com/office/powerpoint/2010/main" val="28315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1BF19E-E908-CD69-F693-742B659A8F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B16373-AF3B-6DF9-7AD3-925B6845A618}"/>
              </a:ext>
            </a:extLst>
          </p:cNvPr>
          <p:cNvSpPr/>
          <p:nvPr/>
        </p:nvSpPr>
        <p:spPr>
          <a:xfrm>
            <a:off x="617280" y="1542289"/>
            <a:ext cx="11185254" cy="50467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3C3B4E-9BCD-0647-BE80-6EAFEC332AB0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Profitability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E3A62B-EF9D-C1E1-5EE3-0C709039B1D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53B091-3DBB-07CA-56E8-3739224816F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7FECF7-113A-BA25-A111-BE3321B6433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3779255-BB74-2B9A-05F2-A7E678ABCE0E}"/>
              </a:ext>
            </a:extLst>
          </p:cNvPr>
          <p:cNvSpPr txBox="1"/>
          <p:nvPr/>
        </p:nvSpPr>
        <p:spPr>
          <a:xfrm>
            <a:off x="942308" y="2357211"/>
            <a:ext cx="10632412" cy="3195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Payout Ratio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assess the proportion of earnings paid out as dividends to shareholders.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The payout ratio is calculated by dividing dividends per share by earnings per share. A higher payout ratio means a company is returning more earnings to shareholders in the form of dividends, while a lower ratio indicates more reinvestment back into the company.</a:t>
            </a:r>
          </a:p>
          <a:p>
            <a:pPr algn="l">
              <a:lnSpc>
                <a:spcPct val="125000"/>
              </a:lnSpc>
              <a:spcBef>
                <a:spcPts val="1200"/>
              </a:spcBef>
            </a:pPr>
            <a:endParaRPr lang="en-US" altLang="en-US" sz="2100" dirty="0">
              <a:latin typeface="Liberation Sans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E2FAAD-C792-0FC7-566D-4048D08333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AutoShape 4">
            <a:extLst>
              <a:ext uri="{FF2B5EF4-FFF2-40B4-BE49-F238E27FC236}">
                <a16:creationId xmlns:a16="http://schemas.microsoft.com/office/drawing/2014/main" id="{CE988F92-A052-5F49-B3F5-C712BD42F0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7814" y="1679296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Profitability Ratios</a:t>
            </a:r>
          </a:p>
        </p:txBody>
      </p:sp>
    </p:spTree>
    <p:extLst>
      <p:ext uri="{BB962C8B-B14F-4D97-AF65-F5344CB8AC3E}">
        <p14:creationId xmlns:p14="http://schemas.microsoft.com/office/powerpoint/2010/main" val="1942983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D6CBD5-D5B3-11CC-9039-345AEEB148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pic>
        <p:nvPicPr>
          <p:cNvPr id="7" name="Picture 2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8025" y="1520016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1971676" y="849314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GB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  <a:endParaRPr lang="en-US" sz="12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11" name="Picture 2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69025" y="118881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16"/>
          <p:cNvSpPr>
            <a:spLocks noChangeArrowheads="1"/>
          </p:cNvSpPr>
          <p:nvPr/>
        </p:nvSpPr>
        <p:spPr bwMode="auto">
          <a:xfrm>
            <a:off x="6169026" y="542925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92958" y="5233988"/>
            <a:ext cx="3234634" cy="101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4"/>
          <p:cNvSpPr/>
          <p:nvPr/>
        </p:nvSpPr>
        <p:spPr bwMode="auto">
          <a:xfrm>
            <a:off x="4343400" y="5285684"/>
            <a:ext cx="18097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4343400" y="5819084"/>
            <a:ext cx="18097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6629400" y="5549540"/>
            <a:ext cx="11239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3927476"/>
            <a:ext cx="3902075" cy="117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2899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7584FF-E949-0E73-E884-73D2A9CB93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2057400" y="1459151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5. PROFIT MARGIN</a:t>
            </a:r>
          </a:p>
        </p:txBody>
      </p:sp>
      <p:sp>
        <p:nvSpPr>
          <p:cNvPr id="21" name="Rectangle 9"/>
          <p:cNvSpPr>
            <a:spLocks noChangeArrowheads="1"/>
          </p:cNvSpPr>
          <p:nvPr/>
        </p:nvSpPr>
        <p:spPr bwMode="auto">
          <a:xfrm>
            <a:off x="2133600" y="5462826"/>
            <a:ext cx="7620000" cy="82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percentage of each euro of sales that results in net income.</a:t>
            </a:r>
          </a:p>
        </p:txBody>
      </p:sp>
      <p:sp>
        <p:nvSpPr>
          <p:cNvPr id="22" name="AutoShape 19"/>
          <p:cNvSpPr>
            <a:spLocks noChangeArrowheads="1"/>
          </p:cNvSpPr>
          <p:nvPr/>
        </p:nvSpPr>
        <p:spPr bwMode="auto">
          <a:xfrm>
            <a:off x="6781800" y="60960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060" y="2184481"/>
            <a:ext cx="8183880" cy="300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456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4451C50-6D68-4C1A-EE03-0B295D25C9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pic>
        <p:nvPicPr>
          <p:cNvPr id="7" name="Picture 2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1201" y="1443816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1971676" y="762001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37136" y="5095916"/>
            <a:ext cx="4966940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14" name="Picture 2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8550" y="112634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997326"/>
            <a:ext cx="8229600" cy="110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16"/>
          <p:cNvSpPr/>
          <p:nvPr/>
        </p:nvSpPr>
        <p:spPr bwMode="auto">
          <a:xfrm>
            <a:off x="4438650" y="5061247"/>
            <a:ext cx="18097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3886201" y="5531809"/>
            <a:ext cx="2968337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3886201" y="6009315"/>
            <a:ext cx="2968337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7429500" y="5320011"/>
            <a:ext cx="17145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681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CDF2F44-DA6F-C2FD-5FBC-5F433E1157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2057400" y="1397000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6. ASSET TURNOVER</a:t>
            </a:r>
          </a:p>
        </p:txBody>
      </p:sp>
      <p:sp>
        <p:nvSpPr>
          <p:cNvPr id="21" name="Rectangle 9"/>
          <p:cNvSpPr>
            <a:spLocks noChangeArrowheads="1"/>
          </p:cNvSpPr>
          <p:nvPr/>
        </p:nvSpPr>
        <p:spPr bwMode="auto">
          <a:xfrm>
            <a:off x="2133600" y="5562600"/>
            <a:ext cx="8077200" cy="82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Measures how efficiently a company uses its assets to generate sales.</a:t>
            </a:r>
          </a:p>
        </p:txBody>
      </p:sp>
      <p:sp>
        <p:nvSpPr>
          <p:cNvPr id="22" name="AutoShape 16"/>
          <p:cNvSpPr>
            <a:spLocks noChangeArrowheads="1"/>
          </p:cNvSpPr>
          <p:nvPr/>
        </p:nvSpPr>
        <p:spPr bwMode="auto">
          <a:xfrm>
            <a:off x="6781800" y="53340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920" y="2058746"/>
            <a:ext cx="8183880" cy="331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2293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7C1427-2A1F-D5F9-1CF0-A7CDA43ABB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pic>
        <p:nvPicPr>
          <p:cNvPr id="7" name="Picture 2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8025" y="1596216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1971676" y="925514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43167" y="4953001"/>
            <a:ext cx="4518416" cy="1230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14" name="Picture 2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2372" y="1125711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sp>
        <p:nvSpPr>
          <p:cNvPr id="16" name="Rectangle 15"/>
          <p:cNvSpPr/>
          <p:nvPr/>
        </p:nvSpPr>
        <p:spPr bwMode="auto">
          <a:xfrm>
            <a:off x="4743450" y="4927312"/>
            <a:ext cx="18859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4175784" y="5426894"/>
            <a:ext cx="3063217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4685172" y="5882660"/>
            <a:ext cx="1602459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7723383" y="5168266"/>
            <a:ext cx="16764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986214"/>
            <a:ext cx="3905250" cy="814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8154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C57C18-CB98-9E2A-B983-C8395F9194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2057400" y="1504146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7. RETURN ON ASSETS</a:t>
            </a: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2133600" y="5771347"/>
            <a:ext cx="8077200" cy="43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An overall measure of profitability.</a:t>
            </a:r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6781800" y="60960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5" y="2266147"/>
            <a:ext cx="8183880" cy="331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9741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8025" y="1146771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1971676" y="475962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14" name="Picture 2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81725" y="1152237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3412837"/>
            <a:ext cx="42862" cy="5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" descr="C:\Users\ram.koushal\Desktop\Untitled-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142" y="4865106"/>
            <a:ext cx="5428458" cy="1360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ram.koushal\Desktop\Untitled-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965" y="2209800"/>
            <a:ext cx="8250745" cy="1009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/>
          <p:cNvSpPr/>
          <p:nvPr/>
        </p:nvSpPr>
        <p:spPr bwMode="auto">
          <a:xfrm>
            <a:off x="4514850" y="4832647"/>
            <a:ext cx="18097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3633850" y="5453317"/>
            <a:ext cx="37338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3768894" y="5917912"/>
            <a:ext cx="3435012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 bwMode="auto">
          <a:xfrm>
            <a:off x="7886700" y="5093706"/>
            <a:ext cx="17145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16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E674962-9DBE-8E2B-8481-07BE91EE66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981200" y="1367136"/>
            <a:ext cx="80772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SzPct val="80000"/>
            </a:pPr>
            <a:r>
              <a:rPr lang="en-US" altLang="en-US" b="1" dirty="0">
                <a:solidFill>
                  <a:srgbClr val="006600"/>
                </a:solidFill>
                <a:latin typeface="Liberation Sans" panose="020B0604020202020204" pitchFamily="34" charset="0"/>
              </a:rPr>
              <a:t>8. RETURN ON ORDINARY SHAREHOLDERS’ EQUITY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133600" y="5486400"/>
            <a:ext cx="8077200" cy="82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Shows how many euros of net income the company earned for each euro invested by the owners.</a:t>
            </a:r>
          </a:p>
        </p:txBody>
      </p:sp>
      <p:sp>
        <p:nvSpPr>
          <p:cNvPr id="11" name="AutoShape 13"/>
          <p:cNvSpPr>
            <a:spLocks noChangeArrowheads="1"/>
          </p:cNvSpPr>
          <p:nvPr/>
        </p:nvSpPr>
        <p:spPr bwMode="auto">
          <a:xfrm>
            <a:off x="6781800" y="53340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2183582"/>
            <a:ext cx="8165592" cy="330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6112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9C5245-7971-48B8-1AC3-2BE70F0DDE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2057400" y="1905000"/>
            <a:ext cx="8005572" cy="1123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800"/>
              </a:spcBef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8</a:t>
            </a:r>
            <a:r>
              <a:rPr lang="en-US" altLang="en-US" b="1" dirty="0">
                <a:solidFill>
                  <a:srgbClr val="006600"/>
                </a:solidFill>
                <a:latin typeface="Liberation Sans" panose="020B0604020202020204" pitchFamily="34" charset="0"/>
              </a:rPr>
              <a:t>. RETURN ON ORDINARY SHAREHOLDERS’ EQUITY</a:t>
            </a:r>
          </a:p>
          <a:p>
            <a:pPr>
              <a:spcBef>
                <a:spcPts val="1800"/>
              </a:spcBef>
              <a:buSzPct val="80000"/>
            </a:pPr>
            <a:r>
              <a:rPr lang="en-US" altLang="en-US" sz="2500" b="1" dirty="0">
                <a:latin typeface="Liberation Sans" panose="020B0604020202020204" pitchFamily="34" charset="0"/>
              </a:rPr>
              <a:t>With Preference Shares</a:t>
            </a:r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2057400" y="3429000"/>
            <a:ext cx="8077200" cy="45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682625" lvl="1" indent="-450850">
              <a:lnSpc>
                <a:spcPct val="125000"/>
              </a:lnSpc>
              <a:spcBef>
                <a:spcPts val="1200"/>
              </a:spcBef>
              <a:buClr>
                <a:schemeClr val="accent6">
                  <a:lumMod val="50000"/>
                </a:schemeClr>
              </a:buClr>
              <a:buSzPct val="85000"/>
              <a:buFont typeface="Wingdings" panose="05000000000000000000" pitchFamily="2" charset="2"/>
              <a:buChar char="u"/>
              <a:defRPr/>
            </a:pPr>
            <a:r>
              <a:rPr lang="en-US" sz="2100" dirty="0">
                <a:latin typeface="Liberation Sans" panose="020B0604020202020204" pitchFamily="34" charset="0"/>
              </a:rPr>
              <a:t>Deduct preferred dividend from net income. </a:t>
            </a:r>
          </a:p>
        </p:txBody>
      </p:sp>
      <p:sp>
        <p:nvSpPr>
          <p:cNvPr id="18" name="AutoShape 13"/>
          <p:cNvSpPr>
            <a:spLocks noChangeArrowheads="1"/>
          </p:cNvSpPr>
          <p:nvPr/>
        </p:nvSpPr>
        <p:spPr bwMode="auto">
          <a:xfrm>
            <a:off x="6705600" y="76200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700" y="4306290"/>
            <a:ext cx="7891272" cy="76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73184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94E95A5-615B-7B54-ECA8-0DCA12A21D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pic>
        <p:nvPicPr>
          <p:cNvPr id="22" name="Picture 2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1201" y="1295400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1971676" y="609601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sp>
        <p:nvSpPr>
          <p:cNvPr id="24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25" name="Picture 2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8550" y="111904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28" name="Picture 3" descr="C:\Users\ram.koushal\Desktop\Untitled-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4852555"/>
            <a:ext cx="4906921" cy="1401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ram.koushal\Desktop\Untitled-3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148" y="1544435"/>
            <a:ext cx="8214591" cy="99060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/>
          <p:cNvSpPr/>
          <p:nvPr/>
        </p:nvSpPr>
        <p:spPr bwMode="auto">
          <a:xfrm>
            <a:off x="4438650" y="4856976"/>
            <a:ext cx="18859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3810000" y="5384512"/>
            <a:ext cx="31242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4313322" y="5899447"/>
            <a:ext cx="2346159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7620000" y="5073031"/>
            <a:ext cx="16764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859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D544C8-67BA-42A6-CB3A-A0E5C9C606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2057400" y="1656546"/>
            <a:ext cx="73914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9. EARNINGS PER SHARE (EPS)</a:t>
            </a: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2133600" y="5390347"/>
            <a:ext cx="8077200" cy="43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A measure of the net income earned on each ordinary share.</a:t>
            </a:r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auto">
          <a:xfrm>
            <a:off x="6781800" y="589746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060" y="2467759"/>
            <a:ext cx="8183880" cy="2756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70292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BEF5A2-79C1-A0FD-571A-F373DDB78B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pic>
        <p:nvPicPr>
          <p:cNvPr id="7" name="Picture 2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1201" y="1141938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71676" y="475962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33801" y="4953001"/>
            <a:ext cx="4457701" cy="130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14" name="Picture 2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2200" y="115064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6146" name="Picture 2" descr="C:\Users\ram.koushal\Desktop\Untitled-----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983" y="3505200"/>
            <a:ext cx="8226425" cy="1186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/>
          <p:cNvSpPr/>
          <p:nvPr/>
        </p:nvSpPr>
        <p:spPr bwMode="auto">
          <a:xfrm>
            <a:off x="3508506" y="5063960"/>
            <a:ext cx="18859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3674905" y="5796163"/>
            <a:ext cx="1762705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6096000" y="5342664"/>
            <a:ext cx="2028444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933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B3B05A-D85F-AFDE-AC4C-70E742C703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2057400" y="1655762"/>
            <a:ext cx="73914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10. PRICE-EARNINGS RATIO</a:t>
            </a:r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2133600" y="5694363"/>
            <a:ext cx="8077200" cy="43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Reflects investors’ assessments of a company’s future earnings.</a:t>
            </a:r>
          </a:p>
        </p:txBody>
      </p:sp>
      <p:sp>
        <p:nvSpPr>
          <p:cNvPr id="19" name="AutoShape 12"/>
          <p:cNvSpPr>
            <a:spLocks noChangeArrowheads="1"/>
          </p:cNvSpPr>
          <p:nvPr/>
        </p:nvSpPr>
        <p:spPr bwMode="auto">
          <a:xfrm>
            <a:off x="6781800" y="588962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352" y="2503594"/>
            <a:ext cx="8156448" cy="2987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55864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8025" y="1144470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971676" y="475962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55671" y="5208984"/>
            <a:ext cx="3023458" cy="103050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21" name="Picture 2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2200" y="115064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sp>
        <p:nvSpPr>
          <p:cNvPr id="23" name="Rectangle 22"/>
          <p:cNvSpPr/>
          <p:nvPr/>
        </p:nvSpPr>
        <p:spPr bwMode="auto">
          <a:xfrm>
            <a:off x="4151326" y="5841981"/>
            <a:ext cx="1716075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6400800" y="5494636"/>
            <a:ext cx="17145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725574"/>
            <a:ext cx="3905250" cy="1084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D9D19DA-819B-0093-8388-CE5C932A9C30}"/>
              </a:ext>
            </a:extLst>
          </p:cNvPr>
          <p:cNvSpPr/>
          <p:nvPr/>
        </p:nvSpPr>
        <p:spPr bwMode="auto">
          <a:xfrm>
            <a:off x="4355672" y="5245756"/>
            <a:ext cx="1716075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917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BD4E39-BE09-D1E4-A25C-0E04971CD8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2057400" y="1295400"/>
            <a:ext cx="73914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11. PAYOUT RATIO</a:t>
            </a:r>
          </a:p>
        </p:txBody>
      </p:sp>
      <p:sp>
        <p:nvSpPr>
          <p:cNvPr id="19" name="Rectangle 7"/>
          <p:cNvSpPr>
            <a:spLocks noChangeArrowheads="1"/>
          </p:cNvSpPr>
          <p:nvPr/>
        </p:nvSpPr>
        <p:spPr bwMode="auto">
          <a:xfrm>
            <a:off x="2133600" y="5257800"/>
            <a:ext cx="8077200" cy="82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percentage of earnings distributed in the form of cash dividends.</a:t>
            </a:r>
          </a:p>
        </p:txBody>
      </p:sp>
      <p:sp>
        <p:nvSpPr>
          <p:cNvPr id="20" name="AutoShape 10"/>
          <p:cNvSpPr>
            <a:spLocks noChangeArrowheads="1"/>
          </p:cNvSpPr>
          <p:nvPr/>
        </p:nvSpPr>
        <p:spPr bwMode="auto">
          <a:xfrm>
            <a:off x="6781800" y="53340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352" y="2073276"/>
            <a:ext cx="8156448" cy="2991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3305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71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04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Solvency Ratios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8933" y="3237882"/>
            <a:ext cx="6791055" cy="3070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50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Solvency ratios 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measure the ability of a company to survive over a long period of time.</a:t>
            </a:r>
          </a:p>
          <a:p>
            <a:pPr marL="685800" marR="0" lvl="1" indent="-457200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Debt to Assets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and </a:t>
            </a:r>
          </a:p>
          <a:p>
            <a:pPr marL="685800" marR="0" lvl="1" indent="-457200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Times Interest Earned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</a:p>
          <a:p>
            <a:pPr marL="231775" marR="0" lvl="1" indent="-3175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	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are two ratios that provide information about debt-paying ability.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AutoShape 4">
            <a:extLst>
              <a:ext uri="{FF2B5EF4-FFF2-40B4-BE49-F238E27FC236}">
                <a16:creationId xmlns:a16="http://schemas.microsoft.com/office/drawing/2014/main" id="{0F51B24E-70E5-989A-AC81-D2CEF4C07C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308" y="2244602"/>
            <a:ext cx="3581400" cy="762000"/>
          </a:xfrm>
          <a:prstGeom prst="bevel">
            <a:avLst>
              <a:gd name="adj" fmla="val 12500"/>
            </a:avLst>
          </a:prstGeom>
          <a:solidFill>
            <a:srgbClr val="CF0E3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Solvency Ratios</a:t>
            </a:r>
          </a:p>
        </p:txBody>
      </p:sp>
      <p:pic>
        <p:nvPicPr>
          <p:cNvPr id="8" name="Picture 7" descr="A napkin with graphics and a pen&#10;&#10;Description automatically generated">
            <a:extLst>
              <a:ext uri="{FF2B5EF4-FFF2-40B4-BE49-F238E27FC236}">
                <a16:creationId xmlns:a16="http://schemas.microsoft.com/office/drawing/2014/main" id="{13DBCBDD-C462-6683-BD64-3E73B5FB07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5416" y="2846673"/>
            <a:ext cx="2849156" cy="299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871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075F63-1B3B-E8D9-AEBE-2ABB416874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E7648F-E594-8374-1065-DA7B9346608C}"/>
              </a:ext>
            </a:extLst>
          </p:cNvPr>
          <p:cNvSpPr/>
          <p:nvPr/>
        </p:nvSpPr>
        <p:spPr>
          <a:xfrm>
            <a:off x="617280" y="1685495"/>
            <a:ext cx="10812720" cy="471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F569BC-B23A-A4B6-024B-E84375760730}"/>
              </a:ext>
            </a:extLst>
          </p:cNvPr>
          <p:cNvSpPr txBox="1"/>
          <p:nvPr/>
        </p:nvSpPr>
        <p:spPr>
          <a:xfrm>
            <a:off x="2513150" y="1019069"/>
            <a:ext cx="604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Solvency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EC5B648-BAE2-70CA-8B66-E947ED4CFDD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21A04B-4A01-A849-BDD6-7FC14E94E9A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182B3A-08DF-917C-6645-A4CEACE629F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C0C32AD-E932-0C83-9B14-98DCB6C8ED7C}"/>
              </a:ext>
            </a:extLst>
          </p:cNvPr>
          <p:cNvSpPr txBox="1"/>
          <p:nvPr/>
        </p:nvSpPr>
        <p:spPr>
          <a:xfrm>
            <a:off x="762000" y="2625389"/>
            <a:ext cx="699346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Debt to Assets Ratio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assess the proportion of a company’s assets that are financed by debt.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A higher ratio indicates that a larger portion of the company’s assets is funded by debt, which may suggest higher financial risk. Conversely, a lower ratio implies that the company is less reliant on debt to finance its assets, indicating a more conservative financial structure.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24C8DBF-C543-48DD-1682-C4773BB655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AutoShape 4">
            <a:extLst>
              <a:ext uri="{FF2B5EF4-FFF2-40B4-BE49-F238E27FC236}">
                <a16:creationId xmlns:a16="http://schemas.microsoft.com/office/drawing/2014/main" id="{820B36BA-13CB-1BB9-02F6-1EF9A0DA39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4798" y="1907639"/>
            <a:ext cx="3581400" cy="762000"/>
          </a:xfrm>
          <a:prstGeom prst="bevel">
            <a:avLst>
              <a:gd name="adj" fmla="val 12500"/>
            </a:avLst>
          </a:prstGeom>
          <a:solidFill>
            <a:srgbClr val="CF0E3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Solvency Ratios</a:t>
            </a:r>
          </a:p>
        </p:txBody>
      </p:sp>
      <p:pic>
        <p:nvPicPr>
          <p:cNvPr id="4" name="Picture 3" descr="A napkin with graphics and a pen&#10;&#10;Description automatically generated">
            <a:extLst>
              <a:ext uri="{FF2B5EF4-FFF2-40B4-BE49-F238E27FC236}">
                <a16:creationId xmlns:a16="http://schemas.microsoft.com/office/drawing/2014/main" id="{36340DC3-6B31-4A4B-21EA-98C2F8F232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5416" y="2846673"/>
            <a:ext cx="2849156" cy="299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12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18E8F9-B312-C8A0-2019-4457BEE6ED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A796C5-1DD8-A450-09FF-C483AF310364}"/>
              </a:ext>
            </a:extLst>
          </p:cNvPr>
          <p:cNvSpPr/>
          <p:nvPr/>
        </p:nvSpPr>
        <p:spPr>
          <a:xfrm>
            <a:off x="617279" y="1685495"/>
            <a:ext cx="11083653" cy="471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2ED8A9-9FDE-353B-CA37-FA0695C186F3}"/>
              </a:ext>
            </a:extLst>
          </p:cNvPr>
          <p:cNvSpPr txBox="1"/>
          <p:nvPr/>
        </p:nvSpPr>
        <p:spPr>
          <a:xfrm>
            <a:off x="2513150" y="1019069"/>
            <a:ext cx="604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Solvency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1BC883-BA45-1D1F-872B-37B8DAE4A8C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53941E-4F50-B82B-4A04-32B491634B8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ECA3B6-8819-9F10-7D19-DC1814C02A4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7EC3968-6EE0-E627-DBC4-7D723C39911D}"/>
              </a:ext>
            </a:extLst>
          </p:cNvPr>
          <p:cNvSpPr txBox="1"/>
          <p:nvPr/>
        </p:nvSpPr>
        <p:spPr>
          <a:xfrm>
            <a:off x="762001" y="2625389"/>
            <a:ext cx="77958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Times Interest Earned (TIE)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measure a company’s ability to meet its interest obligations from its earnings before interest and taxes (EBIT).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A higher TIE ratio indicates that the company is generating enough earnings to cover its interest payments multiple times over, suggesting lower risk of default on debt obligations. A lower ratio could indicate that the company might struggle to meet its interest obligations, which poses a financial risk.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14D345-9C2E-1F26-1B28-A107DB27D2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AutoShape 4">
            <a:extLst>
              <a:ext uri="{FF2B5EF4-FFF2-40B4-BE49-F238E27FC236}">
                <a16:creationId xmlns:a16="http://schemas.microsoft.com/office/drawing/2014/main" id="{C75D1990-90A1-11C1-33D6-7C2208D702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4798" y="1907639"/>
            <a:ext cx="3581400" cy="762000"/>
          </a:xfrm>
          <a:prstGeom prst="bevel">
            <a:avLst>
              <a:gd name="adj" fmla="val 12500"/>
            </a:avLst>
          </a:prstGeom>
          <a:solidFill>
            <a:srgbClr val="CF0E3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Solvency Ratios</a:t>
            </a:r>
          </a:p>
        </p:txBody>
      </p:sp>
      <p:pic>
        <p:nvPicPr>
          <p:cNvPr id="4" name="Picture 3" descr="A napkin with graphics and a pen&#10;&#10;Description automatically generated">
            <a:extLst>
              <a:ext uri="{FF2B5EF4-FFF2-40B4-BE49-F238E27FC236}">
                <a16:creationId xmlns:a16="http://schemas.microsoft.com/office/drawing/2014/main" id="{A3AC76D8-022E-39BC-EE12-86063AB462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2569" y="2812807"/>
            <a:ext cx="2849156" cy="299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9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76194" y="5259312"/>
            <a:ext cx="3096715" cy="910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16" name="Picture 2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8550" y="1151460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26" name="Picture 2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1201" y="1156594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Rectangle 16"/>
          <p:cNvSpPr>
            <a:spLocks noChangeArrowheads="1"/>
          </p:cNvSpPr>
          <p:nvPr/>
        </p:nvSpPr>
        <p:spPr bwMode="auto">
          <a:xfrm>
            <a:off x="1971676" y="475962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996" y="3659612"/>
            <a:ext cx="4032504" cy="950976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 bwMode="auto">
          <a:xfrm>
            <a:off x="4537712" y="5216923"/>
            <a:ext cx="1416942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4267201" y="5823247"/>
            <a:ext cx="1938975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6477001" y="5533199"/>
            <a:ext cx="1385455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968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4C0E410-D9B7-8190-32C3-EC4D354B75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057400" y="1629558"/>
            <a:ext cx="73914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12. DEBT TO TOTAL ASSETS RATIO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133600" y="5618947"/>
            <a:ext cx="8077200" cy="43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percentage of the total assets that creditors provide.</a:t>
            </a:r>
          </a:p>
        </p:txBody>
      </p:sp>
      <p:sp>
        <p:nvSpPr>
          <p:cNvPr id="11" name="AutoShape 13"/>
          <p:cNvSpPr>
            <a:spLocks noChangeArrowheads="1"/>
          </p:cNvSpPr>
          <p:nvPr/>
        </p:nvSpPr>
        <p:spPr bwMode="auto">
          <a:xfrm>
            <a:off x="6781800" y="562758"/>
            <a:ext cx="3581400" cy="762000"/>
          </a:xfrm>
          <a:prstGeom prst="bevel">
            <a:avLst>
              <a:gd name="adj" fmla="val 12500"/>
            </a:avLst>
          </a:prstGeom>
          <a:solidFill>
            <a:srgbClr val="CF0E3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Solvency Ratios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258" y="2426958"/>
            <a:ext cx="8165592" cy="2991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20052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1201" y="1156594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1971676" y="475962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sp>
        <p:nvSpPr>
          <p:cNvPr id="19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20" name="Picture 2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65850" y="115064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23" name="Picture 3" descr="C:\Users\ram.koushal\Desktop\Untitled-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416" y="4953001"/>
            <a:ext cx="4643918" cy="1177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676400"/>
            <a:ext cx="82296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4"/>
          <p:cNvSpPr/>
          <p:nvPr/>
        </p:nvSpPr>
        <p:spPr bwMode="auto">
          <a:xfrm>
            <a:off x="3630072" y="5014067"/>
            <a:ext cx="22820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772302" y="5731967"/>
            <a:ext cx="2346159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6505956" y="5296521"/>
            <a:ext cx="2028444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8916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2B2F1E-9853-62D7-EE5A-CB64FBA3FC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2057400" y="1371600"/>
            <a:ext cx="60198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13. TIMES INTEREST EARNED</a:t>
            </a:r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2133600" y="5105400"/>
            <a:ext cx="4724400" cy="1246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Provides an indication of the company’s ability to meet interest payments as they come due.</a:t>
            </a:r>
          </a:p>
        </p:txBody>
      </p:sp>
      <p:sp>
        <p:nvSpPr>
          <p:cNvPr id="19" name="AutoShape 12"/>
          <p:cNvSpPr>
            <a:spLocks noChangeArrowheads="1"/>
          </p:cNvSpPr>
          <p:nvPr/>
        </p:nvSpPr>
        <p:spPr bwMode="auto">
          <a:xfrm>
            <a:off x="6781800" y="533400"/>
            <a:ext cx="3581400" cy="762000"/>
          </a:xfrm>
          <a:prstGeom prst="bevel">
            <a:avLst>
              <a:gd name="adj" fmla="val 12500"/>
            </a:avLst>
          </a:prstGeom>
          <a:solidFill>
            <a:srgbClr val="CF0E3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Solvency Ratios</a:t>
            </a:r>
          </a:p>
        </p:txBody>
      </p:sp>
      <p:pic>
        <p:nvPicPr>
          <p:cNvPr id="21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376" y="5257800"/>
            <a:ext cx="2384425" cy="914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352" y="1957423"/>
            <a:ext cx="8156448" cy="3170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8550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DDA6F29-0B29-099D-97C9-4F5EA68B1A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057400" y="1295401"/>
            <a:ext cx="59436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SzPct val="80000"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Summary of Ratios</a:t>
            </a:r>
            <a:endParaRPr lang="en-US" sz="2800" b="1" kern="0" dirty="0">
              <a:solidFill>
                <a:srgbClr val="0000FF">
                  <a:lumMod val="75000"/>
                </a:srgbClr>
              </a:solidFill>
              <a:latin typeface="Liberation Sans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248" y="2108382"/>
            <a:ext cx="8302752" cy="386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67786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D53F5A-7E7F-22C1-C7E7-400959B3A0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3" name="Title "/>
          <p:cNvSpPr>
            <a:spLocks noGrp="1"/>
          </p:cNvSpPr>
          <p:nvPr>
            <p:ph type="title"/>
          </p:nvPr>
        </p:nvSpPr>
        <p:spPr>
          <a:xfrm>
            <a:off x="1833562" y="762001"/>
            <a:ext cx="86058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ea typeface="Source Sans Pro" charset="0"/>
              </a:rPr>
              <a:t>Summary of Ratios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917" y="1369146"/>
            <a:ext cx="8293608" cy="491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2362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1689</TotalTime>
  <Words>2121</Words>
  <Application>Microsoft Macintosh PowerPoint</Application>
  <PresentationFormat>Widescreen</PresentationFormat>
  <Paragraphs>346</Paragraphs>
  <Slides>55</Slides>
  <Notes>49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7" baseType="lpstr">
      <vt:lpstr>Alexandria</vt:lpstr>
      <vt:lpstr>Arial</vt:lpstr>
      <vt:lpstr>Calibri</vt:lpstr>
      <vt:lpstr>Calibri Light</vt:lpstr>
      <vt:lpstr>Comic Sans MS</vt:lpstr>
      <vt:lpstr>DokChampa</vt:lpstr>
      <vt:lpstr>Liberation Sans</vt:lpstr>
      <vt:lpstr>Roboto Light</vt:lpstr>
      <vt:lpstr>Sakkal Majalla</vt:lpstr>
      <vt:lpstr>Source Sans Pro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Ratio Analysis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 of Ratios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Hussein</cp:lastModifiedBy>
  <cp:revision>85</cp:revision>
  <dcterms:created xsi:type="dcterms:W3CDTF">2023-04-29T09:08:00Z</dcterms:created>
  <dcterms:modified xsi:type="dcterms:W3CDTF">2024-10-23T23:57:17Z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  <property fmtid="{D5CDD505-2E9C-101B-9397-08002B2CF9AE}" pid="6" name="MSIP_Label_ea4c0c79-1302-4598-89cc-fc5f9b666c02_Enabled">
    <vt:lpwstr>true</vt:lpwstr>
  </property>
  <property fmtid="{D5CDD505-2E9C-101B-9397-08002B2CF9AE}" pid="7" name="MSIP_Label_ea4c0c79-1302-4598-89cc-fc5f9b666c02_SetDate">
    <vt:lpwstr>2024-10-02T23:04:28Z</vt:lpwstr>
  </property>
  <property fmtid="{D5CDD505-2E9C-101B-9397-08002B2CF9AE}" pid="8" name="MSIP_Label_ea4c0c79-1302-4598-89cc-fc5f9b666c02_Method">
    <vt:lpwstr>Standard</vt:lpwstr>
  </property>
  <property fmtid="{D5CDD505-2E9C-101B-9397-08002B2CF9AE}" pid="9" name="MSIP_Label_ea4c0c79-1302-4598-89cc-fc5f9b666c02_Name">
    <vt:lpwstr>defa4170-0d19-0005-0004-bc88714345d2</vt:lpwstr>
  </property>
  <property fmtid="{D5CDD505-2E9C-101B-9397-08002B2CF9AE}" pid="10" name="MSIP_Label_ea4c0c79-1302-4598-89cc-fc5f9b666c02_SiteId">
    <vt:lpwstr>d929240e-472e-4f27-9319-d188d429d45e</vt:lpwstr>
  </property>
  <property fmtid="{D5CDD505-2E9C-101B-9397-08002B2CF9AE}" pid="11" name="MSIP_Label_ea4c0c79-1302-4598-89cc-fc5f9b666c02_ActionId">
    <vt:lpwstr>625c5d9c-7051-46fb-b87a-03164bf66fd8</vt:lpwstr>
  </property>
  <property fmtid="{D5CDD505-2E9C-101B-9397-08002B2CF9AE}" pid="12" name="MSIP_Label_ea4c0c79-1302-4598-89cc-fc5f9b666c02_ContentBits">
    <vt:lpwstr>0</vt:lpwstr>
  </property>
</Properties>
</file>