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Default Extension="svg" ContentType="image/sv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526" r:id="rId2"/>
    <p:sldId id="527" r:id="rId3"/>
    <p:sldId id="549" r:id="rId4"/>
    <p:sldId id="489" r:id="rId5"/>
    <p:sldId id="546" r:id="rId6"/>
    <p:sldId id="547" r:id="rId7"/>
    <p:sldId id="548" r:id="rId8"/>
    <p:sldId id="528" r:id="rId9"/>
    <p:sldId id="550" r:id="rId10"/>
    <p:sldId id="551" r:id="rId11"/>
    <p:sldId id="552" r:id="rId12"/>
    <p:sldId id="553" r:id="rId13"/>
    <p:sldId id="554" r:id="rId14"/>
    <p:sldId id="555" r:id="rId15"/>
    <p:sldId id="483" r:id="rId16"/>
    <p:sldId id="485" r:id="rId17"/>
    <p:sldId id="491" r:id="rId18"/>
    <p:sldId id="556" r:id="rId19"/>
    <p:sldId id="571" r:id="rId20"/>
    <p:sldId id="557" r:id="rId21"/>
    <p:sldId id="558" r:id="rId22"/>
    <p:sldId id="572" r:id="rId23"/>
    <p:sldId id="500" r:id="rId24"/>
    <p:sldId id="559" r:id="rId25"/>
    <p:sldId id="560" r:id="rId26"/>
    <p:sldId id="561" r:id="rId27"/>
    <p:sldId id="486" r:id="rId28"/>
    <p:sldId id="562" r:id="rId29"/>
    <p:sldId id="564" r:id="rId30"/>
    <p:sldId id="487" r:id="rId31"/>
    <p:sldId id="565" r:id="rId32"/>
    <p:sldId id="566" r:id="rId33"/>
    <p:sldId id="493" r:id="rId34"/>
    <p:sldId id="567" r:id="rId35"/>
    <p:sldId id="568" r:id="rId36"/>
    <p:sldId id="569" r:id="rId37"/>
    <p:sldId id="570" r:id="rId38"/>
    <p:sldId id="573" r:id="rId39"/>
    <p:sldId id="574" r:id="rId40"/>
    <p:sldId id="575" r:id="rId41"/>
    <p:sldId id="502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76"/>
            <p14:sldId id="256"/>
            <p14:sldId id="30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70" d="100"/>
          <a:sy n="70" d="100"/>
        </p:scale>
        <p:origin x="-636" y="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990870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990870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990870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Pursuit: </a:t>
            </a:r>
            <a:r>
              <a:rPr lang="ar-EG" dirty="0" smtClean="0"/>
              <a:t>السعي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/>
              <a:t>conscious control : </a:t>
            </a:r>
            <a:r>
              <a:rPr lang="ar-EG" dirty="0" smtClean="0"/>
              <a:t>التحكم في الإدراك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xmlns="" val="39022882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9022882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990870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990870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9022882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9022882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xmlns="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xmlns="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19" name="Shape 19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 sz="1600">
                <a:solidFill>
                  <a:schemeClr val="tx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1"/>
            <a:endParaRPr dirty="0"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 sz="1200"/>
            </a:lvl1pPr>
            <a:lvl2pPr lvl="1">
              <a:buNone/>
              <a:defRPr sz="1200"/>
            </a:lvl2pPr>
            <a:lvl3pPr lvl="2">
              <a:buNone/>
              <a:defRPr sz="1200"/>
            </a:lvl3pPr>
            <a:lvl4pPr lvl="3">
              <a:buNone/>
              <a:defRPr sz="1200"/>
            </a:lvl4pPr>
            <a:lvl5pPr lvl="4">
              <a:buNone/>
              <a:defRPr sz="1200"/>
            </a:lvl5pPr>
            <a:lvl6pPr lvl="5">
              <a:buNone/>
              <a:defRPr sz="1200"/>
            </a:lvl6pPr>
            <a:lvl7pPr lvl="6">
              <a:buNone/>
              <a:defRPr sz="1200"/>
            </a:lvl7pPr>
            <a:lvl8pPr lvl="7">
              <a:buNone/>
              <a:defRPr sz="1200"/>
            </a:lvl8pPr>
            <a:lvl9pPr lvl="8">
              <a:buNone/>
              <a:defRPr sz="1200"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1_Section header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6" r:id="rId15"/>
    <p:sldLayoutId id="2147483667" r:id="rId16"/>
    <p:sldLayoutId id="2147483668" r:id="rId17"/>
    <p:sldLayoutId id="214748366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3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6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7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7.sv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=""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21674" y="2365980"/>
            <a:ext cx="58780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Creative and Scientific Thinking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=""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40302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CRE252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=""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 cstate="print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=""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=""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658344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Creative and Scientific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Thinking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CRE252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869133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Learning Objectives:</a:t>
            </a:r>
            <a:endParaRPr lang="en-US" b="1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1391493"/>
            <a:ext cx="11360800" cy="4555200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200000"/>
              </a:lnSpc>
            </a:pPr>
            <a:r>
              <a:rPr lang="en-US" dirty="0" smtClean="0"/>
              <a:t>Describe the steps in Scientific method</a:t>
            </a:r>
          </a:p>
          <a:p>
            <a:pPr>
              <a:lnSpc>
                <a:spcPct val="200000"/>
              </a:lnSpc>
            </a:pPr>
            <a:r>
              <a:rPr lang="en-US" dirty="0" smtClean="0"/>
              <a:t>Examples of the Scientific method steps</a:t>
            </a:r>
          </a:p>
          <a:p>
            <a:pPr>
              <a:lnSpc>
                <a:spcPct val="200000"/>
              </a:lnSpc>
            </a:pPr>
            <a:r>
              <a:rPr lang="en-US" dirty="0" smtClean="0"/>
              <a:t>Thinking traps</a:t>
            </a:r>
          </a:p>
          <a:p>
            <a:pPr>
              <a:lnSpc>
                <a:spcPct val="200000"/>
              </a:lnSpc>
            </a:pPr>
            <a:r>
              <a:rPr lang="en-US" dirty="0" smtClean="0"/>
              <a:t>Examples of thinking traps</a:t>
            </a:r>
          </a:p>
          <a:p>
            <a:pPr>
              <a:lnSpc>
                <a:spcPct val="200000"/>
              </a:lnSpc>
            </a:pPr>
            <a:r>
              <a:rPr lang="en-US" dirty="0" smtClean="0"/>
              <a:t>How to get out of thinking traps</a:t>
            </a:r>
          </a:p>
          <a:p>
            <a:pPr>
              <a:lnSpc>
                <a:spcPct val="200000"/>
              </a:lnSpc>
            </a:pPr>
            <a:r>
              <a:rPr lang="en-US" dirty="0" smtClean="0"/>
              <a:t>Practical tips to avoid thinking traps</a:t>
            </a:r>
          </a:p>
          <a:p>
            <a:endParaRPr lang="en-US" dirty="0" smtClean="0"/>
          </a:p>
          <a:p>
            <a:r>
              <a:rPr lang="en-US" dirty="0" smtClean="0"/>
              <a:t>What is intelligence</a:t>
            </a:r>
          </a:p>
          <a:p>
            <a:endParaRPr lang="en-US" dirty="0" smtClean="0"/>
          </a:p>
          <a:p>
            <a:r>
              <a:rPr lang="en-US" dirty="0" smtClean="0"/>
              <a:t>Types of thinking</a:t>
            </a:r>
          </a:p>
          <a:p>
            <a:pPr>
              <a:lnSpc>
                <a:spcPct val="200000"/>
              </a:lnSpc>
            </a:pPr>
            <a:endParaRPr lang="en-US" b="1" dirty="0" smtClean="0"/>
          </a:p>
          <a:p>
            <a:pPr>
              <a:lnSpc>
                <a:spcPct val="200000"/>
              </a:lnSpc>
            </a:pPr>
            <a:endParaRPr lang="en-US" b="1" dirty="0" smtClean="0"/>
          </a:p>
          <a:p>
            <a:pPr>
              <a:lnSpc>
                <a:spcPct val="200000"/>
              </a:lnSpc>
            </a:pPr>
            <a:endParaRPr lang="en-US" dirty="0" smtClean="0"/>
          </a:p>
          <a:p>
            <a:pPr>
              <a:lnSpc>
                <a:spcPct val="200000"/>
              </a:lnSpc>
            </a:pPr>
            <a:endParaRPr lang="en-US" dirty="0" smtClean="0"/>
          </a:p>
          <a:p>
            <a:pPr>
              <a:lnSpc>
                <a:spcPct val="200000"/>
              </a:lnSpc>
            </a:pPr>
            <a:endParaRPr lang="en-US" dirty="0" smtClean="0"/>
          </a:p>
          <a:p>
            <a:pPr>
              <a:lnSpc>
                <a:spcPct val="200000"/>
              </a:lnSpc>
            </a:pPr>
            <a:endParaRPr lang="en-US" dirty="0" smtClean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1436104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 smtClean="0"/>
              <a:t>Steps of Scientific Method</a:t>
            </a:r>
            <a:endParaRPr lang="en-US" sz="44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4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27209449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72051" y="1043136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b="1" dirty="0" smtClean="0"/>
              <a:t>Steps of Scientific Method: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 smtClean="0"/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dirty="0" smtClean="0">
                <a:solidFill>
                  <a:srgbClr val="FF0000"/>
                </a:solidFill>
              </a:rPr>
              <a:t>The seven steps of the scientific method: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dirty="0" smtClean="0"/>
              <a:t>1. Having a </a:t>
            </a:r>
            <a:r>
              <a:rPr lang="en-US" dirty="0" smtClean="0">
                <a:solidFill>
                  <a:srgbClr val="FF0000"/>
                </a:solidFill>
              </a:rPr>
              <a:t>problem</a:t>
            </a:r>
            <a:r>
              <a:rPr lang="en-US" dirty="0" smtClean="0"/>
              <a:t> or </a:t>
            </a:r>
            <a:r>
              <a:rPr lang="en-US" dirty="0" smtClean="0">
                <a:solidFill>
                  <a:srgbClr val="FF0000"/>
                </a:solidFill>
              </a:rPr>
              <a:t>question</a:t>
            </a:r>
            <a:r>
              <a:rPr lang="en-US" dirty="0" smtClean="0"/>
              <a:t>.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dirty="0" smtClean="0"/>
              <a:t>2. </a:t>
            </a:r>
            <a:r>
              <a:rPr lang="en-US" dirty="0" smtClean="0">
                <a:solidFill>
                  <a:srgbClr val="FF0000"/>
                </a:solidFill>
              </a:rPr>
              <a:t>Gathering</a:t>
            </a:r>
            <a:r>
              <a:rPr lang="en-US" dirty="0" smtClean="0"/>
              <a:t> information to attempt to answer the question or solve the problem.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dirty="0" smtClean="0"/>
              <a:t>3. Propose a solution or answer to the problem or question. Performing a scientific </a:t>
            </a:r>
            <a:r>
              <a:rPr lang="en-US" dirty="0" smtClean="0">
                <a:solidFill>
                  <a:srgbClr val="FF0000"/>
                </a:solidFill>
              </a:rPr>
              <a:t>hypothesis</a:t>
            </a:r>
            <a:r>
              <a:rPr lang="en-US" sz="2400" dirty="0" smtClean="0"/>
              <a:t>.</a:t>
            </a:r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marL="457200" marR="0" lvl="0" indent="-3556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endParaRPr lang="en" dirty="0" smtClean="0">
              <a:solidFill>
                <a:srgbClr val="0070C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5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72051" y="1043136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 smtClean="0"/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dirty="0" smtClean="0"/>
              <a:t>4. </a:t>
            </a:r>
            <a:r>
              <a:rPr lang="en-US" u="sng" dirty="0" smtClean="0">
                <a:solidFill>
                  <a:srgbClr val="FF0000"/>
                </a:solidFill>
              </a:rPr>
              <a:t>Testing</a:t>
            </a:r>
            <a:r>
              <a:rPr lang="en-US" dirty="0" smtClean="0"/>
              <a:t> the hypothesis by conducting an experiment . If the hypothesis fails the test, it must be rejected or modified.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dirty="0" smtClean="0"/>
              <a:t>5. Collect and </a:t>
            </a:r>
            <a:r>
              <a:rPr lang="en-US" u="sng" dirty="0" smtClean="0">
                <a:solidFill>
                  <a:srgbClr val="FF0000"/>
                </a:solidFill>
              </a:rPr>
              <a:t>analyze the results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dirty="0" smtClean="0"/>
              <a:t>6. Construct </a:t>
            </a:r>
            <a:r>
              <a:rPr lang="en-US" u="sng" dirty="0" smtClean="0">
                <a:solidFill>
                  <a:srgbClr val="FF0000"/>
                </a:solidFill>
              </a:rPr>
              <a:t>support or cast doubt </a:t>
            </a:r>
            <a:r>
              <a:rPr lang="en-US" dirty="0" smtClean="0"/>
              <a:t>on a scientific theory.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dirty="0" smtClean="0"/>
              <a:t>7. Communicating the </a:t>
            </a:r>
            <a:r>
              <a:rPr lang="en-US" u="sng" dirty="0" smtClean="0">
                <a:solidFill>
                  <a:srgbClr val="FF0000"/>
                </a:solidFill>
              </a:rPr>
              <a:t>results</a:t>
            </a:r>
            <a:r>
              <a:rPr lang="en-US" sz="2400" dirty="0" smtClean="0"/>
              <a:t>.</a:t>
            </a:r>
            <a:endParaRPr lang="en-US" dirty="0" smtClean="0"/>
          </a:p>
          <a:p>
            <a:pPr marL="457200" marR="0" lvl="0" indent="-3556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endParaRPr lang="en" dirty="0" smtClean="0">
              <a:solidFill>
                <a:srgbClr val="0070C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6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72051" y="956052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b="1" dirty="0" smtClean="0"/>
              <a:t>Scientific Method: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 smtClean="0"/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2400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marL="457200" marR="0" lvl="0" indent="-3556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endParaRPr lang="en" dirty="0" smtClean="0">
              <a:solidFill>
                <a:srgbClr val="0070C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7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94971" y="1865085"/>
            <a:ext cx="9114972" cy="4361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8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1370" y="3117624"/>
            <a:ext cx="7750629" cy="30944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1335314" y="1625598"/>
            <a:ext cx="95794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u="sng" dirty="0" smtClean="0">
                <a:solidFill>
                  <a:srgbClr val="FF0000"/>
                </a:solidFill>
              </a:rPr>
              <a:t>Experiment</a:t>
            </a:r>
            <a:r>
              <a:rPr lang="en-US" sz="3200" b="1" dirty="0" smtClean="0"/>
              <a:t> your way forward, instead of </a:t>
            </a:r>
            <a:r>
              <a:rPr lang="en-US" sz="3200" b="1" dirty="0" smtClean="0">
                <a:solidFill>
                  <a:srgbClr val="0070C0"/>
                </a:solidFill>
              </a:rPr>
              <a:t>trying to decide</a:t>
            </a:r>
            <a:r>
              <a:rPr lang="en-US" sz="3200" b="1" dirty="0" smtClean="0"/>
              <a:t> your way forward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xmlns="" val="27209449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 smtClean="0"/>
              <a:t>Examples</a:t>
            </a:r>
            <a:endParaRPr lang="en-US" sz="44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9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27209449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10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71663" y="1252538"/>
            <a:ext cx="9710737" cy="4814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209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11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70997" y="1218671"/>
            <a:ext cx="8821002" cy="4945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211595"/>
            <a:ext cx="3439236" cy="3182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209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12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1939" y="1313169"/>
            <a:ext cx="8780059" cy="4897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361723"/>
            <a:ext cx="3439236" cy="3182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209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13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84645" y="1292840"/>
            <a:ext cx="8807354" cy="4785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211595"/>
            <a:ext cx="3439236" cy="3182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209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 smtClean="0"/>
              <a:t>Thinking traps</a:t>
            </a:r>
            <a:endParaRPr lang="en-US" sz="44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14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27209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EFBC3CA9-F8C3-408D-B0F4-0257FCBD5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057" y="1333581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Thinking traps definition :</a:t>
            </a:r>
            <a:endParaRPr lang="en-US" b="1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80828065-B742-419D-89AA-EF2A59A668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1086" y="2302800"/>
            <a:ext cx="11360800" cy="45552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• </a:t>
            </a:r>
            <a:r>
              <a:rPr lang="en-US" u="sng" dirty="0" smtClean="0"/>
              <a:t>Thinking traps </a:t>
            </a:r>
            <a:r>
              <a:rPr lang="en-US" sz="1800" u="sng" dirty="0" smtClean="0"/>
              <a:t>(</a:t>
            </a:r>
            <a:r>
              <a:rPr lang="ar-EG" sz="1800" u="sng" dirty="0" smtClean="0"/>
              <a:t>فخ - مصيدة</a:t>
            </a:r>
            <a:r>
              <a:rPr lang="en-US" u="sng" dirty="0" smtClean="0"/>
              <a:t>) </a:t>
            </a:r>
            <a:r>
              <a:rPr lang="en-US" dirty="0" smtClean="0"/>
              <a:t>are certain types or patterns of thoughts that tend to </a:t>
            </a:r>
            <a:r>
              <a:rPr lang="en-US" dirty="0" smtClean="0">
                <a:solidFill>
                  <a:srgbClr val="FF0000"/>
                </a:solidFill>
              </a:rPr>
              <a:t>trap</a:t>
            </a:r>
            <a:r>
              <a:rPr lang="en-US" dirty="0" smtClean="0"/>
              <a:t> us in </a:t>
            </a:r>
            <a:r>
              <a:rPr lang="en-US" dirty="0" smtClean="0">
                <a:solidFill>
                  <a:srgbClr val="FF0000"/>
                </a:solidFill>
              </a:rPr>
              <a:t>anxiety</a:t>
            </a:r>
            <a:r>
              <a:rPr lang="ar-EG" sz="1600" dirty="0" smtClean="0"/>
              <a:t>قلق</a:t>
            </a:r>
            <a:r>
              <a:rPr lang="ar-EG" dirty="0" smtClean="0"/>
              <a:t> </a:t>
            </a:r>
            <a:r>
              <a:rPr lang="en-US" dirty="0" smtClean="0"/>
              <a:t>. 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• The first important step to </a:t>
            </a:r>
            <a:r>
              <a:rPr lang="en-US" dirty="0" smtClean="0">
                <a:solidFill>
                  <a:srgbClr val="FF0000"/>
                </a:solidFill>
              </a:rPr>
              <a:t>overcome</a:t>
            </a:r>
            <a:r>
              <a:rPr lang="en-US" dirty="0" smtClean="0"/>
              <a:t> Thinking traps is to </a:t>
            </a:r>
            <a:r>
              <a:rPr lang="en-US" dirty="0" smtClean="0">
                <a:solidFill>
                  <a:srgbClr val="FF0000"/>
                </a:solidFill>
              </a:rPr>
              <a:t>recognize</a:t>
            </a:r>
            <a:r>
              <a:rPr lang="en-US" dirty="0" smtClean="0"/>
              <a:t> your personal </a:t>
            </a:r>
            <a:r>
              <a:rPr lang="en-US" b="1" dirty="0" smtClean="0"/>
              <a:t>traps…..then start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dealing</a:t>
            </a:r>
            <a:r>
              <a:rPr lang="en-US" dirty="0" smtClean="0"/>
              <a:t> </a:t>
            </a:r>
            <a:r>
              <a:rPr lang="en-US" b="1" dirty="0" smtClean="0"/>
              <a:t>with it</a:t>
            </a:r>
            <a:r>
              <a:rPr lang="en-US" dirty="0" smtClean="0"/>
              <a:t>.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DBC70316-2461-4AAF-A924-1F8C772CD0F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15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998857" y="653142"/>
            <a:ext cx="2888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"I can handle it" </a:t>
            </a:r>
          </a:p>
          <a:p>
            <a:pPr algn="ctr"/>
            <a:r>
              <a:rPr lang="en-US" b="1" dirty="0" smtClean="0">
                <a:solidFill>
                  <a:srgbClr val="0070C0"/>
                </a:solidFill>
              </a:rPr>
              <a:t>"There is always a way".</a:t>
            </a:r>
            <a:endParaRPr 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0860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1086" y="999754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Examples of thinking traps:</a:t>
            </a:r>
            <a:endParaRPr lang="en-US" b="1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1085" y="1928506"/>
            <a:ext cx="11360800" cy="4555200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pPr>
              <a:buNone/>
            </a:pPr>
            <a:r>
              <a:rPr lang="en-US" sz="3200" dirty="0" smtClean="0"/>
              <a:t>• First thinking trap: </a:t>
            </a:r>
            <a:r>
              <a:rPr lang="en-US" sz="3200" dirty="0" smtClean="0">
                <a:solidFill>
                  <a:srgbClr val="FF0000"/>
                </a:solidFill>
              </a:rPr>
              <a:t>Being a perfectionist</a:t>
            </a:r>
          </a:p>
          <a:p>
            <a:pPr>
              <a:buNone/>
            </a:pPr>
            <a:endParaRPr lang="en-US" sz="3200" dirty="0" smtClean="0"/>
          </a:p>
          <a:p>
            <a:pPr>
              <a:buNone/>
            </a:pPr>
            <a:r>
              <a:rPr lang="en-US" sz="3200" dirty="0" smtClean="0"/>
              <a:t>• Second thinking trap: </a:t>
            </a:r>
            <a:r>
              <a:rPr lang="en-US" sz="3200" dirty="0" smtClean="0">
                <a:solidFill>
                  <a:srgbClr val="FF0000"/>
                </a:solidFill>
              </a:rPr>
              <a:t>Self-delusion</a:t>
            </a:r>
            <a:r>
              <a:rPr lang="ar-EG" sz="3200" dirty="0" smtClean="0"/>
              <a:t> </a:t>
            </a:r>
            <a:r>
              <a:rPr lang="ar-EG" sz="1600" dirty="0" smtClean="0"/>
              <a:t>خداع الذات </a:t>
            </a:r>
            <a:endParaRPr lang="en-US" sz="1600" dirty="0" smtClean="0">
              <a:solidFill>
                <a:srgbClr val="FF0000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16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38286" y="3918857"/>
            <a:ext cx="5791199" cy="2612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36104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17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077031" y="986976"/>
            <a:ext cx="8940792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/>
          </a:p>
          <a:p>
            <a:r>
              <a:rPr lang="en-US" sz="3200" b="1" dirty="0" smtClean="0"/>
              <a:t>First thinking trap: </a:t>
            </a:r>
            <a:r>
              <a:rPr lang="en-US" sz="3200" b="1" dirty="0" smtClean="0">
                <a:solidFill>
                  <a:srgbClr val="00B0F0"/>
                </a:solidFill>
              </a:rPr>
              <a:t>Being a perfectionist</a:t>
            </a:r>
          </a:p>
          <a:p>
            <a:endParaRPr lang="en-US" dirty="0" smtClean="0"/>
          </a:p>
          <a:p>
            <a:endParaRPr lang="en-US" dirty="0" smtClean="0"/>
          </a:p>
          <a:p>
            <a:pPr algn="just"/>
            <a:r>
              <a:rPr lang="en-US" sz="2400" dirty="0" smtClean="0"/>
              <a:t>• If you don't allow yourself to make mistakes ,,, you aren't just </a:t>
            </a:r>
            <a:r>
              <a:rPr lang="en-US" sz="2400" u="sng" dirty="0" smtClean="0"/>
              <a:t>putting your self under a lot of pressure</a:t>
            </a: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FF0000"/>
                </a:solidFill>
              </a:rPr>
              <a:t>BUT</a:t>
            </a:r>
            <a:r>
              <a:rPr lang="en-US" sz="2400" dirty="0" smtClean="0"/>
              <a:t> </a:t>
            </a:r>
            <a:r>
              <a:rPr lang="en-US" sz="2400" u="sng" dirty="0" smtClean="0"/>
              <a:t>you won’t develop any further either</a:t>
            </a:r>
            <a:r>
              <a:rPr lang="en-US" sz="2400" dirty="0" smtClean="0"/>
              <a:t>. </a:t>
            </a:r>
          </a:p>
          <a:p>
            <a:pPr algn="just"/>
            <a:endParaRPr lang="en-US" sz="2400" dirty="0" smtClean="0"/>
          </a:p>
          <a:p>
            <a:pPr algn="just"/>
            <a:r>
              <a:rPr lang="en-US" sz="2400" dirty="0" smtClean="0"/>
              <a:t>• It's </a:t>
            </a:r>
            <a:r>
              <a:rPr lang="en-US" sz="2400" u="sng" dirty="0" smtClean="0"/>
              <a:t>unrealistic and unattainable</a:t>
            </a:r>
            <a:r>
              <a:rPr lang="en-US" sz="2400" dirty="0" smtClean="0"/>
              <a:t> </a:t>
            </a:r>
            <a:r>
              <a:rPr lang="ar-EG" sz="2400" dirty="0" smtClean="0"/>
              <a:t> </a:t>
            </a:r>
            <a:r>
              <a:rPr lang="ar-EG" sz="1600" dirty="0" smtClean="0"/>
              <a:t>بعيد المنال</a:t>
            </a:r>
            <a:r>
              <a:rPr lang="en-US" sz="2400" dirty="0" smtClean="0"/>
              <a:t>to </a:t>
            </a:r>
            <a:r>
              <a:rPr lang="en-US" sz="2400" u="sng" dirty="0" smtClean="0"/>
              <a:t>be perfect</a:t>
            </a:r>
          </a:p>
          <a:p>
            <a:pPr algn="just"/>
            <a:endParaRPr lang="en-US" sz="2400" dirty="0" smtClean="0"/>
          </a:p>
          <a:p>
            <a:pPr algn="just"/>
            <a:r>
              <a:rPr lang="en-US" sz="2400" dirty="0" smtClean="0"/>
              <a:t>• If you don't allow yourself to make mistakes; you can </a:t>
            </a:r>
            <a:r>
              <a:rPr lang="en-US" sz="2400" u="sng" dirty="0" smtClean="0">
                <a:solidFill>
                  <a:srgbClr val="FF0000"/>
                </a:solidFill>
              </a:rPr>
              <a:t>never</a:t>
            </a:r>
            <a:r>
              <a:rPr lang="en-US" sz="2400" u="sng" dirty="0" smtClean="0"/>
              <a:t> develop any further</a:t>
            </a:r>
            <a:r>
              <a:rPr lang="en-US" sz="2400" dirty="0" smtClean="0"/>
              <a:t> either because, </a:t>
            </a:r>
            <a:r>
              <a:rPr lang="en-US" sz="2400" u="sng" dirty="0" smtClean="0"/>
              <a:t>without mistakes, you can't </a:t>
            </a:r>
            <a:r>
              <a:rPr lang="en-US" sz="2400" u="sng" dirty="0" smtClean="0">
                <a:solidFill>
                  <a:srgbClr val="FF0000"/>
                </a:solidFill>
              </a:rPr>
              <a:t>learn</a:t>
            </a:r>
            <a:r>
              <a:rPr lang="en-US" sz="2400" dirty="0" smtClean="0"/>
              <a:t>.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964" y="1215118"/>
            <a:ext cx="2728034" cy="4053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209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18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219202" y="883314"/>
            <a:ext cx="894079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/>
          </a:p>
          <a:p>
            <a:r>
              <a:rPr lang="en-US" sz="3200" b="1" dirty="0" smtClean="0"/>
              <a:t>How to get out of this thinking trap: </a:t>
            </a:r>
          </a:p>
          <a:p>
            <a:endParaRPr lang="en-US" sz="3200" b="1" dirty="0" smtClean="0"/>
          </a:p>
          <a:p>
            <a:endParaRPr lang="en-US" dirty="0" smtClean="0"/>
          </a:p>
          <a:p>
            <a:r>
              <a:rPr lang="en-US" sz="2800" dirty="0" smtClean="0"/>
              <a:t>• The goal should be to see the </a:t>
            </a:r>
            <a:r>
              <a:rPr lang="en-US" sz="2800" dirty="0" smtClean="0">
                <a:solidFill>
                  <a:srgbClr val="FF0000"/>
                </a:solidFill>
              </a:rPr>
              <a:t>positive in mistakes </a:t>
            </a:r>
            <a:r>
              <a:rPr lang="en-US" sz="2800" dirty="0" smtClean="0"/>
              <a:t>and to accept them as well as those of others. </a:t>
            </a:r>
          </a:p>
          <a:p>
            <a:endParaRPr lang="en-US" sz="2800" dirty="0" smtClean="0"/>
          </a:p>
          <a:p>
            <a:r>
              <a:rPr lang="en-US" sz="2800" dirty="0" smtClean="0"/>
              <a:t>• Mistakes are a learning experience and help you to progress. </a:t>
            </a:r>
          </a:p>
          <a:p>
            <a:endParaRPr lang="en-US" sz="2800" dirty="0" smtClean="0"/>
          </a:p>
          <a:p>
            <a:r>
              <a:rPr lang="en-US" sz="2800" dirty="0" smtClean="0"/>
              <a:t>• Instead of looking into the past with an</a:t>
            </a:r>
          </a:p>
          <a:p>
            <a:pPr algn="ctr"/>
            <a:r>
              <a:rPr lang="en-US" sz="2800" dirty="0" smtClean="0">
                <a:solidFill>
                  <a:srgbClr val="FF0000"/>
                </a:solidFill>
              </a:rPr>
              <a:t>"Oh God, how could I have done that”</a:t>
            </a:r>
            <a:r>
              <a:rPr lang="en-US" sz="2800" dirty="0" smtClean="0"/>
              <a:t> </a:t>
            </a:r>
          </a:p>
        </p:txBody>
      </p:sp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18172" y="3657600"/>
            <a:ext cx="2554514" cy="245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209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19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219202" y="635664"/>
            <a:ext cx="894079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/>
          </a:p>
          <a:p>
            <a:r>
              <a:rPr lang="en-US" sz="3200" b="1" dirty="0" smtClean="0"/>
              <a:t>How to get out of this thinking trap: </a:t>
            </a:r>
          </a:p>
          <a:p>
            <a:endParaRPr lang="en-US" dirty="0" smtClean="0"/>
          </a:p>
          <a:p>
            <a:endParaRPr lang="en-US" sz="2000" dirty="0" smtClean="0"/>
          </a:p>
          <a:p>
            <a:r>
              <a:rPr lang="en-US" sz="2800" dirty="0" smtClean="0"/>
              <a:t>• Think of the future and say to yourself:</a:t>
            </a:r>
          </a:p>
          <a:p>
            <a:pPr algn="ctr"/>
            <a:r>
              <a:rPr lang="en-US" sz="2800" dirty="0" smtClean="0">
                <a:solidFill>
                  <a:srgbClr val="FF0000"/>
                </a:solidFill>
              </a:rPr>
              <a:t>"Okay, that went badly but I got an excellent experience </a:t>
            </a:r>
          </a:p>
          <a:p>
            <a:pPr algn="ctr"/>
            <a:r>
              <a:rPr lang="en-US" sz="2800" dirty="0" smtClean="0">
                <a:solidFill>
                  <a:srgbClr val="FF0000"/>
                </a:solidFill>
              </a:rPr>
              <a:t>and next time I'll do it better". </a:t>
            </a:r>
          </a:p>
          <a:p>
            <a:endParaRPr lang="en-US" sz="2800" dirty="0" smtClean="0"/>
          </a:p>
          <a:p>
            <a:r>
              <a:rPr lang="en-US" sz="2800" dirty="0" smtClean="0"/>
              <a:t>• Remember nobody wants to be around someone </a:t>
            </a:r>
            <a:r>
              <a:rPr lang="en-US" sz="2800" u="sng" dirty="0" smtClean="0">
                <a:solidFill>
                  <a:srgbClr val="FF0000"/>
                </a:solidFill>
              </a:rPr>
              <a:t>perfect </a:t>
            </a:r>
            <a:r>
              <a:rPr lang="en-US" sz="2800" dirty="0" smtClean="0"/>
              <a:t>all the time. </a:t>
            </a:r>
          </a:p>
        </p:txBody>
      </p:sp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0" y="4192283"/>
            <a:ext cx="2176236" cy="2089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209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20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048002" y="1407886"/>
            <a:ext cx="8940792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/>
          </a:p>
          <a:p>
            <a:r>
              <a:rPr lang="en-US" sz="3200" b="1" dirty="0" smtClean="0"/>
              <a:t>Second thinking trap: </a:t>
            </a:r>
            <a:r>
              <a:rPr lang="en-US" sz="3200" b="1" dirty="0" smtClean="0">
                <a:solidFill>
                  <a:srgbClr val="00B0F0"/>
                </a:solidFill>
              </a:rPr>
              <a:t>Self-delusion</a:t>
            </a:r>
            <a:r>
              <a:rPr lang="en-US" sz="3200" b="1" dirty="0" smtClean="0"/>
              <a:t>  </a:t>
            </a:r>
          </a:p>
          <a:p>
            <a:endParaRPr lang="en-US" dirty="0" smtClean="0"/>
          </a:p>
          <a:p>
            <a:endParaRPr lang="en-US" dirty="0" smtClean="0"/>
          </a:p>
          <a:p>
            <a:pPr algn="just">
              <a:buFont typeface="Arial" pitchFamily="34" charset="0"/>
              <a:buChar char="•"/>
            </a:pPr>
            <a:r>
              <a:rPr lang="en-US" sz="2400" dirty="0" smtClean="0"/>
              <a:t> Sometimes it's okay to </a:t>
            </a:r>
            <a:r>
              <a:rPr lang="en-US" sz="2400" dirty="0" smtClean="0">
                <a:solidFill>
                  <a:srgbClr val="FF0000"/>
                </a:solidFill>
              </a:rPr>
              <a:t>indulge</a:t>
            </a:r>
            <a:r>
              <a:rPr lang="ar-EG" sz="2400" dirty="0" smtClean="0">
                <a:solidFill>
                  <a:srgbClr val="FF0000"/>
                </a:solidFill>
              </a:rPr>
              <a:t> </a:t>
            </a:r>
            <a:r>
              <a:rPr lang="ar-EG" sz="1600" dirty="0" smtClean="0"/>
              <a:t>تنغمس </a:t>
            </a:r>
            <a:r>
              <a:rPr lang="en-US" sz="2400" dirty="0" smtClean="0"/>
              <a:t>a little, but it can become problematic when this prevents you from achieving your goals on the long term. </a:t>
            </a:r>
          </a:p>
          <a:p>
            <a:pPr algn="just"/>
            <a:endParaRPr lang="en-US" sz="2400" dirty="0" smtClean="0"/>
          </a:p>
          <a:p>
            <a:pPr algn="just"/>
            <a:r>
              <a:rPr lang="en-US" sz="2400" dirty="0" smtClean="0"/>
              <a:t>• Indulging and telling yourself things that distract </a:t>
            </a:r>
            <a:r>
              <a:rPr lang="ar-EG" sz="1600" dirty="0" smtClean="0"/>
              <a:t>يصرف الانتباه</a:t>
            </a:r>
            <a:r>
              <a:rPr lang="en-US" sz="2400" dirty="0" smtClean="0"/>
              <a:t>you from what matters is obviously an ineffective approach. 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8686" y="1397453"/>
            <a:ext cx="2772228" cy="3392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209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21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81052" y="1245264"/>
            <a:ext cx="8940792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/>
          </a:p>
          <a:p>
            <a:r>
              <a:rPr lang="en-US" sz="3200" b="1" dirty="0" smtClean="0"/>
              <a:t>How to get out of this thinking trap: </a:t>
            </a:r>
          </a:p>
          <a:p>
            <a:endParaRPr lang="en-US" sz="3200" b="1" dirty="0" smtClean="0"/>
          </a:p>
          <a:p>
            <a:endParaRPr lang="en-US" dirty="0" smtClean="0"/>
          </a:p>
          <a:p>
            <a:r>
              <a:rPr lang="en-US" sz="2800" dirty="0" smtClean="0"/>
              <a:t>• In general, it's good to </a:t>
            </a:r>
            <a:r>
              <a:rPr lang="en-US" sz="2800" b="1" u="sng" dirty="0" smtClean="0"/>
              <a:t>question </a:t>
            </a:r>
            <a:r>
              <a:rPr lang="en-US" sz="2800" dirty="0" smtClean="0"/>
              <a:t>yourself, to be </a:t>
            </a:r>
            <a:r>
              <a:rPr lang="en-US" sz="2800" b="1" u="sng" dirty="0" smtClean="0"/>
              <a:t>critical</a:t>
            </a:r>
            <a:r>
              <a:rPr lang="en-US" sz="2800" dirty="0" smtClean="0"/>
              <a:t>, and to ask again and again about what is drawing you back. </a:t>
            </a:r>
          </a:p>
          <a:p>
            <a:endParaRPr lang="en-US" sz="2800" b="1" dirty="0" smtClean="0"/>
          </a:p>
          <a:p>
            <a:r>
              <a:rPr lang="en-US" sz="2800" dirty="0" smtClean="0"/>
              <a:t>•In that way, you can </a:t>
            </a:r>
            <a:r>
              <a:rPr lang="en-US" sz="2800" b="1" u="sng" dirty="0" smtClean="0"/>
              <a:t>consider what to do about it</a:t>
            </a:r>
            <a:r>
              <a:rPr lang="en-US" sz="2800" b="1" dirty="0" smtClean="0"/>
              <a:t>. 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81143" y="3918858"/>
            <a:ext cx="3149600" cy="2388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209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22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85802" y="1702464"/>
            <a:ext cx="894079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/>
          </a:p>
          <a:p>
            <a:r>
              <a:rPr lang="en-US" sz="3200" b="1" dirty="0" smtClean="0"/>
              <a:t>How to get out of this thinking trap: </a:t>
            </a:r>
          </a:p>
          <a:p>
            <a:endParaRPr lang="en-US" sz="3200" b="1" dirty="0" smtClean="0"/>
          </a:p>
          <a:p>
            <a:endParaRPr lang="en-US" dirty="0" smtClean="0"/>
          </a:p>
          <a:p>
            <a:r>
              <a:rPr lang="en-US" sz="2800" dirty="0" smtClean="0"/>
              <a:t>•It's better to </a:t>
            </a:r>
            <a:r>
              <a:rPr lang="en-US" sz="2800" b="1" u="sng" dirty="0" smtClean="0"/>
              <a:t>intervene (involve)</a:t>
            </a:r>
            <a:r>
              <a:rPr lang="en-US" sz="2800" b="1" dirty="0" smtClean="0"/>
              <a:t> </a:t>
            </a:r>
            <a:r>
              <a:rPr lang="en-US" sz="2800" dirty="0" smtClean="0"/>
              <a:t>with yourself as soon as possible.</a:t>
            </a:r>
          </a:p>
          <a:p>
            <a:endParaRPr lang="en-US" sz="2800" dirty="0" smtClean="0"/>
          </a:p>
          <a:p>
            <a:r>
              <a:rPr lang="en-US" sz="2800" dirty="0" smtClean="0"/>
              <a:t>•Use Useful affirmations such as</a:t>
            </a:r>
          </a:p>
          <a:p>
            <a:pPr algn="ctr"/>
            <a:r>
              <a:rPr lang="en-US" sz="2800" b="1" i="1" dirty="0" smtClean="0">
                <a:solidFill>
                  <a:srgbClr val="FF0000"/>
                </a:solidFill>
              </a:rPr>
              <a:t>"I can stand up for my own goals" 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81143" y="3918858"/>
            <a:ext cx="3149600" cy="2388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209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657" y="2708146"/>
            <a:ext cx="11360800" cy="1122300"/>
          </a:xfrm>
        </p:spPr>
        <p:txBody>
          <a:bodyPr>
            <a:noAutofit/>
          </a:bodyPr>
          <a:lstStyle/>
          <a:p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b="1" dirty="0" smtClean="0"/>
              <a:t>Practical tips to avoid thinking traps</a:t>
            </a:r>
            <a:endParaRPr lang="en-US" sz="40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23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27209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24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78973" y="1477487"/>
            <a:ext cx="8940792" cy="3894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3200" dirty="0" smtClean="0"/>
              <a:t> You can challenge your own thinking traps by finding a "</a:t>
            </a:r>
            <a:r>
              <a:rPr lang="en-US" sz="3200" dirty="0" smtClean="0">
                <a:solidFill>
                  <a:srgbClr val="FF0000"/>
                </a:solidFill>
              </a:rPr>
              <a:t>sparring partner</a:t>
            </a:r>
            <a:r>
              <a:rPr lang="en-US" sz="3200" dirty="0" smtClean="0"/>
              <a:t>" to support you in changing your behavior and to benefit from his experience and knowledge. </a:t>
            </a:r>
            <a:endParaRPr lang="en-US" sz="3200" i="1" dirty="0" smtClean="0">
              <a:solidFill>
                <a:srgbClr val="FF000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481630" y="676956"/>
            <a:ext cx="2614891" cy="200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209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25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62859" y="2203201"/>
            <a:ext cx="8940792" cy="1924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3200" dirty="0" smtClean="0"/>
              <a:t> Thinking traps wouldn't be so awful if we were able to </a:t>
            </a:r>
            <a:r>
              <a:rPr lang="en-US" sz="3200" dirty="0" smtClean="0">
                <a:solidFill>
                  <a:srgbClr val="FF0000"/>
                </a:solidFill>
              </a:rPr>
              <a:t>recognize</a:t>
            </a:r>
            <a:r>
              <a:rPr lang="en-US" sz="3200" dirty="0" smtClean="0"/>
              <a:t> them and out them immediately . </a:t>
            </a:r>
            <a:endParaRPr lang="en-US" sz="3200" i="1" dirty="0" smtClean="0">
              <a:solidFill>
                <a:srgbClr val="FF0000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463314" y="724807"/>
            <a:ext cx="2438400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209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26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06268" y="2310003"/>
            <a:ext cx="1022087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n-US" sz="3200" dirty="0" smtClean="0"/>
              <a:t> Think about a certain situation when you were facing a lot of challenges but you were able to overcome this situation and you were able to </a:t>
            </a:r>
            <a:r>
              <a:rPr lang="en-US" sz="3200" dirty="0" smtClean="0">
                <a:solidFill>
                  <a:srgbClr val="FF0000"/>
                </a:solidFill>
              </a:rPr>
              <a:t>turn your failure into success</a:t>
            </a:r>
            <a:r>
              <a:rPr lang="en-US" sz="3200" dirty="0" smtClean="0"/>
              <a:t>–this is called an </a:t>
            </a:r>
            <a:r>
              <a:rPr lang="en-US" sz="3200" dirty="0" smtClean="0">
                <a:solidFill>
                  <a:srgbClr val="FF0000"/>
                </a:solidFill>
              </a:rPr>
              <a:t>anchor </a:t>
            </a:r>
            <a:r>
              <a:rPr lang="ar-EG" sz="1600" dirty="0" smtClean="0"/>
              <a:t> ملاذ</a:t>
            </a:r>
            <a:r>
              <a:rPr lang="en-US" sz="3200" dirty="0" smtClean="0"/>
              <a:t>. </a:t>
            </a:r>
          </a:p>
          <a:p>
            <a:pPr algn="just"/>
            <a:endParaRPr lang="en-US" sz="3200" dirty="0" smtClean="0"/>
          </a:p>
          <a:p>
            <a:pPr algn="just"/>
            <a:r>
              <a:rPr lang="en-US" sz="3200" dirty="0" smtClean="0"/>
              <a:t>• </a:t>
            </a:r>
            <a:r>
              <a:rPr lang="en-US" sz="3200" dirty="0" smtClean="0">
                <a:solidFill>
                  <a:srgbClr val="FF0000"/>
                </a:solidFill>
              </a:rPr>
              <a:t>Anchor</a:t>
            </a:r>
            <a:r>
              <a:rPr lang="en-US" sz="3200" dirty="0" smtClean="0"/>
              <a:t> is a great technique for those thoughts that resurface when you least expect. </a:t>
            </a:r>
            <a:endParaRPr lang="en-US" sz="3200" i="1" dirty="0" smtClean="0">
              <a:solidFill>
                <a:srgbClr val="FF0000"/>
              </a:solidFill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84693" y="547401"/>
            <a:ext cx="3133136" cy="1772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209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943" y="1378855"/>
            <a:ext cx="11224857" cy="3918859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>
              <a:lnSpc>
                <a:spcPct val="200000"/>
              </a:lnSpc>
            </a:pPr>
            <a:r>
              <a:rPr lang="en-US" sz="3200" b="1" dirty="0" smtClean="0">
                <a:solidFill>
                  <a:srgbClr val="FF0000"/>
                </a:solidFill>
              </a:rPr>
              <a:t>Remember:</a:t>
            </a:r>
            <a:br>
              <a:rPr lang="en-US" sz="3200" b="1" dirty="0" smtClean="0">
                <a:solidFill>
                  <a:srgbClr val="FF0000"/>
                </a:solidFill>
              </a:rPr>
            </a:br>
            <a:r>
              <a:rPr lang="en-US" sz="3200" dirty="0" smtClean="0"/>
              <a:t>1. You don't adopt a new way of thinking overnight simply by flipping a switch. </a:t>
            </a:r>
            <a:br>
              <a:rPr lang="en-US" sz="3200" dirty="0" smtClean="0"/>
            </a:br>
            <a:r>
              <a:rPr lang="en-US" sz="3200" dirty="0" smtClean="0"/>
              <a:t>2. It takes a lot of repetition to get rid of your old thinking patterns. </a:t>
            </a:r>
            <a:endParaRPr lang="en-US" sz="32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27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06863" y="464457"/>
            <a:ext cx="9885137" cy="676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1516217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657" y="2708146"/>
            <a:ext cx="11360800" cy="1122300"/>
          </a:xfrm>
        </p:spPr>
        <p:txBody>
          <a:bodyPr>
            <a:noAutofit/>
          </a:bodyPr>
          <a:lstStyle/>
          <a:p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b="1" dirty="0" smtClean="0"/>
              <a:t>Chapter 2</a:t>
            </a:r>
            <a:br>
              <a:rPr lang="en-US" sz="4000" b="1" dirty="0" smtClean="0"/>
            </a:br>
            <a:r>
              <a:rPr lang="en-US" sz="4000" b="1" dirty="0" smtClean="0"/>
              <a:t/>
            </a:r>
            <a:br>
              <a:rPr lang="en-US" sz="4000" b="1" dirty="0" smtClean="0"/>
            </a:br>
            <a:r>
              <a:rPr lang="en-US" sz="4000" b="1" dirty="0" smtClean="0"/>
              <a:t>Additional Concepts related to Scientific Thinking</a:t>
            </a:r>
            <a:endParaRPr lang="en-US" sz="40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28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27209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xmlns="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38779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Intelligence?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30</a:t>
            </a:fld>
            <a:endParaRPr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64342" y="1669144"/>
            <a:ext cx="10319657" cy="4499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10"/>
          <p:cNvSpPr/>
          <p:nvPr/>
        </p:nvSpPr>
        <p:spPr>
          <a:xfrm>
            <a:off x="4325258" y="751198"/>
            <a:ext cx="4252686" cy="8374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What is Intelligence?</a:t>
            </a:r>
          </a:p>
        </p:txBody>
      </p:sp>
    </p:spTree>
    <p:extLst>
      <p:ext uri="{BB962C8B-B14F-4D97-AF65-F5344CB8AC3E}">
        <p14:creationId xmlns:p14="http://schemas.microsoft.com/office/powerpoint/2010/main" xmlns="" val="396805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19201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43428" y="1439991"/>
            <a:ext cx="9042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thinking :</a:t>
            </a:r>
            <a:endParaRPr lang="en-US" sz="4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1796766"/>
            <a:ext cx="10541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dirty="0" smtClean="0"/>
          </a:p>
          <a:p>
            <a:pPr>
              <a:lnSpc>
                <a:spcPct val="200000"/>
              </a:lnSpc>
              <a:buFont typeface="Arial" pitchFamily="34" charset="0"/>
              <a:buChar char="•"/>
            </a:pPr>
            <a:r>
              <a:rPr lang="en-US" sz="3600" dirty="0" smtClean="0"/>
              <a:t> STRATEGIC THINKING</a:t>
            </a:r>
          </a:p>
          <a:p>
            <a:pPr>
              <a:lnSpc>
                <a:spcPct val="200000"/>
              </a:lnSpc>
              <a:buFont typeface="Arial" pitchFamily="34" charset="0"/>
              <a:buChar char="•"/>
            </a:pPr>
            <a:r>
              <a:rPr lang="en-US" sz="3600" dirty="0" smtClean="0"/>
              <a:t> SCIENTIFIC THINKING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32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190173" y="722757"/>
            <a:ext cx="8940792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/>
          </a:p>
          <a:p>
            <a:r>
              <a:rPr lang="en-US" sz="3200" b="1" dirty="0" smtClean="0">
                <a:solidFill>
                  <a:srgbClr val="FF0000"/>
                </a:solidFill>
              </a:rPr>
              <a:t>Strategic Thinking: </a:t>
            </a:r>
          </a:p>
          <a:p>
            <a:endParaRPr lang="en-US" dirty="0" smtClean="0"/>
          </a:p>
          <a:p>
            <a:pPr algn="just">
              <a:lnSpc>
                <a:spcPct val="200000"/>
              </a:lnSpc>
            </a:pPr>
            <a:r>
              <a:rPr lang="en-US" sz="2400" dirty="0" smtClean="0"/>
              <a:t>• </a:t>
            </a:r>
            <a:r>
              <a:rPr lang="en-US" sz="2400" b="1" dirty="0" smtClean="0"/>
              <a:t>Strategic thinking is simply an </a:t>
            </a:r>
            <a:r>
              <a:rPr lang="en-US" sz="2400" b="1" u="sng" dirty="0" smtClean="0"/>
              <a:t>planned and rational thought process</a:t>
            </a:r>
            <a:r>
              <a:rPr lang="en-US" sz="2400" b="1" dirty="0" smtClean="0"/>
              <a:t> that focuses on the analysis of critical factors and variables that will influence the long-term success of a business, a team, or an individual.</a:t>
            </a:r>
            <a:endParaRPr lang="en-US" sz="2400" dirty="0" smtClean="0"/>
          </a:p>
          <a:p>
            <a:pPr algn="ctr"/>
            <a:endParaRPr lang="en-US" sz="2400" b="1" i="1" dirty="0" smtClean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33371" y="4412344"/>
            <a:ext cx="3991429" cy="2374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209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33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078707" y="704334"/>
            <a:ext cx="66091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/>
              <a:t>Five elements of thinking strategically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24585" y="1346883"/>
            <a:ext cx="8175009" cy="436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96805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415593" y="1739822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 smtClean="0"/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dirty="0" smtClean="0">
              <a:solidFill>
                <a:srgbClr val="FF0000"/>
              </a:solidFill>
            </a:endParaRPr>
          </a:p>
          <a:p>
            <a:pPr marL="628650" indent="-514350" algn="just">
              <a:buNone/>
            </a:pPr>
            <a:r>
              <a:rPr lang="en-US" dirty="0" smtClean="0"/>
              <a:t>1. </a:t>
            </a:r>
            <a:r>
              <a:rPr lang="en-US" dirty="0" smtClean="0">
                <a:solidFill>
                  <a:srgbClr val="FF0000"/>
                </a:solidFill>
              </a:rPr>
              <a:t>Intent focused: </a:t>
            </a:r>
          </a:p>
          <a:p>
            <a:pPr marL="628650" indent="-514350" algn="just">
              <a:buNone/>
            </a:pPr>
            <a:endParaRPr lang="en-US" dirty="0" smtClean="0"/>
          </a:p>
          <a:p>
            <a:pPr marL="628650" indent="-514350" algn="just">
              <a:buNone/>
            </a:pPr>
            <a:r>
              <a:rPr lang="en-US" dirty="0" smtClean="0"/>
              <a:t>     The energy to focus attention, to resist distraction, and to concentrate for as long as it takes to achieve a goal.</a:t>
            </a:r>
          </a:p>
          <a:p>
            <a:pPr marL="628650" indent="-514350" algn="just">
              <a:buNone/>
            </a:pPr>
            <a:endParaRPr lang="en-US" dirty="0" smtClean="0"/>
          </a:p>
          <a:p>
            <a:pPr marL="628650" indent="-514350" algn="just">
              <a:buNone/>
            </a:pPr>
            <a:r>
              <a:rPr lang="en-US" dirty="0" smtClean="0"/>
              <a:t>2. </a:t>
            </a:r>
            <a:r>
              <a:rPr lang="en-US" dirty="0" smtClean="0">
                <a:solidFill>
                  <a:srgbClr val="FF0000"/>
                </a:solidFill>
              </a:rPr>
              <a:t>A systems perspective: </a:t>
            </a:r>
          </a:p>
          <a:p>
            <a:pPr marL="628650" indent="-51435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                                                 </a:t>
            </a:r>
            <a:r>
              <a:rPr lang="en-US" dirty="0" smtClean="0"/>
              <a:t>It is knowledge about the organization.</a:t>
            </a:r>
            <a:endParaRPr lang="en-US" sz="2400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marL="457200" marR="0" lvl="0" indent="-3556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endParaRPr lang="en" dirty="0" smtClean="0">
              <a:solidFill>
                <a:srgbClr val="0070C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34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004651" y="1197821"/>
            <a:ext cx="74876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smtClean="0"/>
              <a:t>Five elements of thinking strategically: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8624" y="972458"/>
            <a:ext cx="1294946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415593" y="2218784"/>
            <a:ext cx="11360800" cy="415297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 smtClean="0"/>
          </a:p>
          <a:p>
            <a:pPr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3. Thinking in Time: </a:t>
            </a:r>
          </a:p>
          <a:p>
            <a:pPr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    </a:t>
            </a:r>
            <a:r>
              <a:rPr lang="en-US" dirty="0" smtClean="0"/>
              <a:t>Connecting the past to the present to the future. You learn from the past and use that learning to make predictions.</a:t>
            </a:r>
          </a:p>
          <a:p>
            <a:pPr algn="just"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>
                <a:solidFill>
                  <a:srgbClr val="FF0000"/>
                </a:solidFill>
              </a:rPr>
              <a:t>4. Intelligent Opportunism: </a:t>
            </a:r>
          </a:p>
          <a:p>
            <a:pPr>
              <a:buNone/>
            </a:pPr>
            <a:r>
              <a:rPr lang="en-US" dirty="0" smtClean="0"/>
              <a:t>                                         Search for new Ideas and knowledge.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>
                <a:solidFill>
                  <a:srgbClr val="FF0000"/>
                </a:solidFill>
              </a:rPr>
              <a:t>5. Hypothesis driven:</a:t>
            </a:r>
            <a:r>
              <a:rPr lang="en-US" b="1" dirty="0" smtClean="0"/>
              <a:t> </a:t>
            </a:r>
          </a:p>
          <a:p>
            <a:pPr>
              <a:buNone/>
            </a:pPr>
            <a:r>
              <a:rPr lang="en-US" dirty="0" smtClean="0"/>
              <a:t>                                         Create new hypothesis for future actions.</a:t>
            </a:r>
          </a:p>
          <a:p>
            <a:pPr marL="457200" marR="0" lvl="0" indent="-3556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endParaRPr lang="en" dirty="0" smtClean="0">
              <a:solidFill>
                <a:srgbClr val="0070C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35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004651" y="1197821"/>
            <a:ext cx="74876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smtClean="0"/>
              <a:t>Five elements of thinking strategically: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8624" y="972458"/>
            <a:ext cx="1294946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36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161144" y="867900"/>
            <a:ext cx="10392227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200" b="1" dirty="0" smtClean="0">
                <a:solidFill>
                  <a:srgbClr val="FF0000"/>
                </a:solidFill>
              </a:rPr>
              <a:t>Scientific Thinking: </a:t>
            </a:r>
          </a:p>
          <a:p>
            <a:pPr>
              <a:lnSpc>
                <a:spcPct val="200000"/>
              </a:lnSpc>
              <a:buFont typeface="Arial" pitchFamily="34" charset="0"/>
              <a:buChar char="•"/>
            </a:pPr>
            <a:r>
              <a:rPr lang="en-US" sz="2400" b="1" dirty="0" smtClean="0"/>
              <a:t> Creative/Divergent Thinking</a:t>
            </a:r>
          </a:p>
          <a:p>
            <a:pPr>
              <a:lnSpc>
                <a:spcPct val="200000"/>
              </a:lnSpc>
              <a:buFont typeface="Arial" pitchFamily="34" charset="0"/>
              <a:buChar char="•"/>
            </a:pPr>
            <a:r>
              <a:rPr lang="en-US" sz="2400" b="1" dirty="0" smtClean="0"/>
              <a:t> Critical/Convergent Thinking</a:t>
            </a:r>
          </a:p>
          <a:p>
            <a:pPr>
              <a:lnSpc>
                <a:spcPct val="200000"/>
              </a:lnSpc>
              <a:buFont typeface="Arial" pitchFamily="34" charset="0"/>
              <a:buChar char="•"/>
            </a:pPr>
            <a:r>
              <a:rPr lang="en-US" sz="2400" b="1" dirty="0" smtClean="0"/>
              <a:t> Lateral /</a:t>
            </a:r>
            <a:r>
              <a:rPr lang="en-US" sz="2400" b="1" dirty="0" err="1" smtClean="0"/>
              <a:t>Metacognitive</a:t>
            </a:r>
            <a:r>
              <a:rPr lang="en-US" sz="2400" b="1" dirty="0" smtClean="0"/>
              <a:t> (thinking about their thinking)thinking individual.</a:t>
            </a:r>
            <a:endParaRPr lang="en-US" sz="2400" dirty="0" smtClean="0"/>
          </a:p>
          <a:p>
            <a:pPr algn="ctr">
              <a:lnSpc>
                <a:spcPct val="200000"/>
              </a:lnSpc>
            </a:pPr>
            <a:endParaRPr lang="en-US" sz="2400" b="1" i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09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37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078707" y="704334"/>
            <a:ext cx="57418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/>
              <a:t>Three types of Scientific thinking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38513" y="1320800"/>
            <a:ext cx="9260115" cy="5040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96805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38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161144" y="867900"/>
            <a:ext cx="1039222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200" b="1" dirty="0" smtClean="0">
                <a:solidFill>
                  <a:srgbClr val="FF0000"/>
                </a:solidFill>
              </a:rPr>
              <a:t>Scientific Thinking: </a:t>
            </a:r>
          </a:p>
          <a:p>
            <a:pPr>
              <a:lnSpc>
                <a:spcPct val="200000"/>
              </a:lnSpc>
            </a:pPr>
            <a:r>
              <a:rPr lang="en-US" sz="2800" b="1" dirty="0" smtClean="0"/>
              <a:t>1. Creative/Divergent Thinking :  </a:t>
            </a:r>
          </a:p>
          <a:p>
            <a:pPr lvl="1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800" b="1" dirty="0" smtClean="0"/>
              <a:t> </a:t>
            </a:r>
            <a:r>
              <a:rPr lang="en-US" sz="2800" b="1" dirty="0" smtClean="0">
                <a:solidFill>
                  <a:srgbClr val="0070C0"/>
                </a:solidFill>
              </a:rPr>
              <a:t>Using:</a:t>
            </a:r>
            <a:r>
              <a:rPr lang="en-US" sz="2800" b="1" dirty="0" smtClean="0"/>
              <a:t> Imagination</a:t>
            </a:r>
          </a:p>
          <a:p>
            <a:pPr lvl="1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800" b="1" dirty="0" smtClean="0"/>
              <a:t> </a:t>
            </a:r>
            <a:r>
              <a:rPr lang="en-US" sz="2800" b="1" dirty="0" smtClean="0">
                <a:solidFill>
                  <a:srgbClr val="0070C0"/>
                </a:solidFill>
              </a:rPr>
              <a:t>Called:</a:t>
            </a:r>
            <a:r>
              <a:rPr lang="en-US" sz="2800" b="1" dirty="0" smtClean="0"/>
              <a:t> Creative/horizontal thinking</a:t>
            </a:r>
          </a:p>
          <a:p>
            <a:pPr lvl="1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800" b="1" dirty="0" smtClean="0"/>
              <a:t> </a:t>
            </a:r>
            <a:r>
              <a:rPr lang="en-US" sz="2800" b="1" dirty="0" smtClean="0">
                <a:solidFill>
                  <a:srgbClr val="0070C0"/>
                </a:solidFill>
              </a:rPr>
              <a:t>Example:</a:t>
            </a:r>
            <a:r>
              <a:rPr lang="en-US" sz="2800" b="1" dirty="0" smtClean="0"/>
              <a:t> Brain Storming </a:t>
            </a:r>
          </a:p>
        </p:txBody>
      </p:sp>
    </p:spTree>
    <p:extLst>
      <p:ext uri="{BB962C8B-B14F-4D97-AF65-F5344CB8AC3E}">
        <p14:creationId xmlns:p14="http://schemas.microsoft.com/office/powerpoint/2010/main" xmlns="" val="27209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39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161144" y="867900"/>
            <a:ext cx="1039222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200" b="1" dirty="0" smtClean="0">
                <a:solidFill>
                  <a:srgbClr val="FF0000"/>
                </a:solidFill>
              </a:rPr>
              <a:t>Scientific Thinking: </a:t>
            </a:r>
          </a:p>
          <a:p>
            <a:pPr>
              <a:lnSpc>
                <a:spcPct val="200000"/>
              </a:lnSpc>
            </a:pPr>
            <a:r>
              <a:rPr lang="en-US" sz="2800" b="1" dirty="0" smtClean="0"/>
              <a:t>2. Critical/Convergent Thinking:</a:t>
            </a:r>
          </a:p>
          <a:p>
            <a:pPr lvl="1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800" b="1" dirty="0" smtClean="0"/>
              <a:t> </a:t>
            </a:r>
            <a:r>
              <a:rPr lang="en-US" sz="2800" b="1" dirty="0" smtClean="0">
                <a:solidFill>
                  <a:srgbClr val="0070C0"/>
                </a:solidFill>
              </a:rPr>
              <a:t>Using:</a:t>
            </a:r>
            <a:r>
              <a:rPr lang="en-US" sz="2800" b="1" dirty="0" smtClean="0"/>
              <a:t>   Logic</a:t>
            </a:r>
          </a:p>
          <a:p>
            <a:pPr lvl="1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800" b="1" dirty="0" smtClean="0"/>
              <a:t> </a:t>
            </a:r>
            <a:r>
              <a:rPr lang="en-US" sz="2800" b="1" dirty="0" smtClean="0">
                <a:solidFill>
                  <a:srgbClr val="0070C0"/>
                </a:solidFill>
              </a:rPr>
              <a:t>Called:  </a:t>
            </a:r>
            <a:r>
              <a:rPr lang="en-US" sz="2800" b="1" dirty="0" smtClean="0"/>
              <a:t>Critical/Vertical thinking</a:t>
            </a:r>
          </a:p>
          <a:p>
            <a:pPr lvl="1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800" b="1" dirty="0" smtClean="0"/>
              <a:t> </a:t>
            </a:r>
            <a:r>
              <a:rPr lang="en-US" sz="2800" b="1" dirty="0" smtClean="0">
                <a:solidFill>
                  <a:srgbClr val="0070C0"/>
                </a:solidFill>
              </a:rPr>
              <a:t>Called:  </a:t>
            </a:r>
            <a:r>
              <a:rPr lang="en-US" sz="2800" b="1" dirty="0" smtClean="0"/>
              <a:t>Analytical/Linear thinking</a:t>
            </a:r>
          </a:p>
          <a:p>
            <a:pPr algn="ctr">
              <a:lnSpc>
                <a:spcPct val="200000"/>
              </a:lnSpc>
            </a:pPr>
            <a:endParaRPr lang="en-US" sz="2400" b="1" i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09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40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66800" y="590550"/>
            <a:ext cx="107823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200" b="1" dirty="0" smtClean="0">
                <a:solidFill>
                  <a:srgbClr val="FF0000"/>
                </a:solidFill>
              </a:rPr>
              <a:t>Scientific Thinking: </a:t>
            </a:r>
          </a:p>
          <a:p>
            <a:pPr>
              <a:lnSpc>
                <a:spcPct val="200000"/>
              </a:lnSpc>
            </a:pPr>
            <a:r>
              <a:rPr lang="en-US" sz="2800" b="1" dirty="0" smtClean="0"/>
              <a:t>3. Lateral /</a:t>
            </a:r>
            <a:r>
              <a:rPr lang="en-US" sz="2800" b="1" dirty="0" err="1" smtClean="0"/>
              <a:t>Metacognitive</a:t>
            </a:r>
            <a:r>
              <a:rPr lang="en-US" sz="2800" b="1" dirty="0" smtClean="0"/>
              <a:t> (thinking about their thinking) thinking individual.</a:t>
            </a:r>
          </a:p>
          <a:p>
            <a:pPr lvl="1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800" b="1" dirty="0" smtClean="0"/>
              <a:t> </a:t>
            </a:r>
            <a:r>
              <a:rPr lang="en-US" sz="2800" b="1" dirty="0" smtClean="0">
                <a:solidFill>
                  <a:srgbClr val="0070C0"/>
                </a:solidFill>
              </a:rPr>
              <a:t>Thinking : </a:t>
            </a:r>
            <a:r>
              <a:rPr lang="en-US" sz="2800" b="1" dirty="0" smtClean="0"/>
              <a:t>Outside the box”</a:t>
            </a:r>
          </a:p>
          <a:p>
            <a:pPr lvl="1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800" b="1" dirty="0" smtClean="0"/>
              <a:t> </a:t>
            </a:r>
            <a:r>
              <a:rPr lang="en-US" sz="2800" b="1" dirty="0" smtClean="0">
                <a:solidFill>
                  <a:srgbClr val="0070C0"/>
                </a:solidFill>
              </a:rPr>
              <a:t>Using:                            </a:t>
            </a:r>
            <a:r>
              <a:rPr lang="en-US" sz="2800" b="1" dirty="0" smtClean="0"/>
              <a:t>both, </a:t>
            </a:r>
          </a:p>
          <a:p>
            <a:pPr lvl="1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800" b="1" dirty="0" smtClean="0"/>
              <a:t> Creative/Divergent Thinking                      and </a:t>
            </a:r>
          </a:p>
          <a:p>
            <a:pPr lvl="1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800" b="1" dirty="0" smtClean="0"/>
              <a:t> Critical/Convergent Thinking.</a:t>
            </a:r>
            <a:endParaRPr lang="en-US" sz="2400" b="1" i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09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41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66850" y="1143000"/>
            <a:ext cx="9277350" cy="459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96805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xmlns="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xmlns="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xmlns="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1598</TotalTime>
  <Words>1171</Words>
  <Application>Microsoft Office PowerPoint</Application>
  <PresentationFormat>Custom</PresentationFormat>
  <Paragraphs>330</Paragraphs>
  <Slides>42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3" baseType="lpstr">
      <vt:lpstr>Office Theme</vt:lpstr>
      <vt:lpstr>Slide 1</vt:lpstr>
      <vt:lpstr>Slide 2</vt:lpstr>
      <vt:lpstr>Learning Objectives:</vt:lpstr>
      <vt:lpstr>Steps of Scientific Method</vt:lpstr>
      <vt:lpstr>Slide 5</vt:lpstr>
      <vt:lpstr>Slide 6</vt:lpstr>
      <vt:lpstr>Slide 7</vt:lpstr>
      <vt:lpstr>Slide 8</vt:lpstr>
      <vt:lpstr>Examples</vt:lpstr>
      <vt:lpstr>Slide 10</vt:lpstr>
      <vt:lpstr>Slide 11</vt:lpstr>
      <vt:lpstr>Slide 12</vt:lpstr>
      <vt:lpstr>Slide 13</vt:lpstr>
      <vt:lpstr>Thinking traps</vt:lpstr>
      <vt:lpstr>Thinking traps definition :</vt:lpstr>
      <vt:lpstr>Examples of thinking traps:</vt:lpstr>
      <vt:lpstr>Slide 17</vt:lpstr>
      <vt:lpstr>Slide 18</vt:lpstr>
      <vt:lpstr>Slide 19</vt:lpstr>
      <vt:lpstr>Slide 20</vt:lpstr>
      <vt:lpstr>Slide 21</vt:lpstr>
      <vt:lpstr>Slide 22</vt:lpstr>
      <vt:lpstr> Practical tips to avoid thinking traps</vt:lpstr>
      <vt:lpstr>Slide 24</vt:lpstr>
      <vt:lpstr>Slide 25</vt:lpstr>
      <vt:lpstr>Slide 26</vt:lpstr>
      <vt:lpstr>Remember: 1. You don't adopt a new way of thinking overnight simply by flipping a switch.  2. It takes a lot of repetition to get rid of your old thinking patterns. </vt:lpstr>
      <vt:lpstr> Chapter 2  Additional Concepts related to Scientific Thinking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Prof. Dr. Shereen</cp:lastModifiedBy>
  <cp:revision>358</cp:revision>
  <dcterms:created xsi:type="dcterms:W3CDTF">2023-04-29T09:08:23Z</dcterms:created>
  <dcterms:modified xsi:type="dcterms:W3CDTF">2024-02-09T00:50:13Z</dcterms:modified>
</cp:coreProperties>
</file>