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303" r:id="rId5"/>
    <p:sldId id="271" r:id="rId6"/>
    <p:sldId id="507" r:id="rId7"/>
    <p:sldId id="313" r:id="rId8"/>
    <p:sldId id="276" r:id="rId9"/>
    <p:sldId id="508" r:id="rId10"/>
    <p:sldId id="509" r:id="rId11"/>
    <p:sldId id="510" r:id="rId12"/>
    <p:sldId id="546" r:id="rId13"/>
    <p:sldId id="511" r:id="rId14"/>
    <p:sldId id="512" r:id="rId15"/>
    <p:sldId id="513" r:id="rId16"/>
    <p:sldId id="515" r:id="rId17"/>
    <p:sldId id="516" r:id="rId18"/>
    <p:sldId id="517" r:id="rId19"/>
    <p:sldId id="518" r:id="rId20"/>
    <p:sldId id="519" r:id="rId21"/>
    <p:sldId id="520" r:id="rId22"/>
    <p:sldId id="521" r:id="rId23"/>
    <p:sldId id="523" r:id="rId24"/>
    <p:sldId id="526" r:id="rId25"/>
    <p:sldId id="527" r:id="rId26"/>
    <p:sldId id="528" r:id="rId27"/>
    <p:sldId id="529" r:id="rId28"/>
    <p:sldId id="530" r:id="rId29"/>
    <p:sldId id="531" r:id="rId30"/>
    <p:sldId id="532" r:id="rId31"/>
    <p:sldId id="533" r:id="rId32"/>
    <p:sldId id="534" r:id="rId33"/>
    <p:sldId id="535" r:id="rId34"/>
    <p:sldId id="536" r:id="rId35"/>
    <p:sldId id="537" r:id="rId36"/>
    <p:sldId id="538" r:id="rId37"/>
    <p:sldId id="539" r:id="rId38"/>
    <p:sldId id="540" r:id="rId39"/>
    <p:sldId id="541" r:id="rId40"/>
    <p:sldId id="542" r:id="rId41"/>
    <p:sldId id="543" r:id="rId42"/>
    <p:sldId id="544" r:id="rId43"/>
    <p:sldId id="545" r:id="rId44"/>
    <p:sldId id="50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507"/>
            <p14:sldId id="313"/>
            <p14:sldId id="276"/>
            <p14:sldId id="508"/>
            <p14:sldId id="509"/>
            <p14:sldId id="510"/>
            <p14:sldId id="546"/>
            <p14:sldId id="511"/>
            <p14:sldId id="512"/>
            <p14:sldId id="513"/>
            <p14:sldId id="515"/>
            <p14:sldId id="516"/>
            <p14:sldId id="517"/>
            <p14:sldId id="518"/>
            <p14:sldId id="519"/>
            <p14:sldId id="520"/>
            <p14:sldId id="521"/>
            <p14:sldId id="523"/>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png"/><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0.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0.png"/><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0.png"/><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0.png"/><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0.png"/><Relationship Id="rId1" Type="http://schemas.openxmlformats.org/officeDocument/2006/relationships/slideLayout" Target="../slideLayouts/slideLayout15.xml"/><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0.png"/><Relationship Id="rId1" Type="http://schemas.openxmlformats.org/officeDocument/2006/relationships/slideLayout" Target="../slideLayouts/slideLayout15.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0.png"/><Relationship Id="rId1" Type="http://schemas.openxmlformats.org/officeDocument/2006/relationships/slideLayout" Target="../slideLayouts/slideLayout15.xml"/><Relationship Id="rId5" Type="http://schemas.openxmlformats.org/officeDocument/2006/relationships/image" Target="../media/image51.png"/><Relationship Id="rId4" Type="http://schemas.openxmlformats.org/officeDocument/2006/relationships/image" Target="../media/image50.png"/></Relationships>
</file>

<file path=ppt/slides/_rels/slide3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10.png"/><Relationship Id="rId1" Type="http://schemas.openxmlformats.org/officeDocument/2006/relationships/slideLayout" Target="../slideLayouts/slideLayout15.xml"/><Relationship Id="rId4" Type="http://schemas.openxmlformats.org/officeDocument/2006/relationships/image" Target="../media/image54.png"/></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6.xml"/><Relationship Id="rId5" Type="http://schemas.openxmlformats.org/officeDocument/2006/relationships/image" Target="../media/image63.png"/><Relationship Id="rId4" Type="http://schemas.openxmlformats.org/officeDocument/2006/relationships/image" Target="../media/image6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34283"/>
            <a:ext cx="12088141" cy="49995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6016752" cy="3683005"/>
          </a:xfrm>
        </p:spPr>
      </p:pic>
      <p:sp>
        <p:nvSpPr>
          <p:cNvPr id="9" name="TextBox 8"/>
          <p:cNvSpPr txBox="1"/>
          <p:nvPr/>
        </p:nvSpPr>
        <p:spPr>
          <a:xfrm>
            <a:off x="5001768" y="1801592"/>
            <a:ext cx="6519672"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Introduction to Digital Media</a:t>
            </a:r>
          </a:p>
        </p:txBody>
      </p:sp>
      <p:sp>
        <p:nvSpPr>
          <p:cNvPr id="10" name="Rectangle: Rounded Corners 9"/>
          <p:cNvSpPr/>
          <p:nvPr/>
        </p:nvSpPr>
        <p:spPr>
          <a:xfrm>
            <a:off x="5001768" y="2790643"/>
            <a:ext cx="6291072" cy="9666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Alexandria" charset="0"/>
                <a:cs typeface="Alexandria" charset="0"/>
              </a:rPr>
              <a:t>Digital Media Infrastructures</a:t>
            </a:r>
          </a:p>
        </p:txBody>
      </p:sp>
      <p:sp>
        <p:nvSpPr>
          <p:cNvPr id="11" name="TextBox 10"/>
          <p:cNvSpPr txBox="1"/>
          <p:nvPr/>
        </p:nvSpPr>
        <p:spPr>
          <a:xfrm>
            <a:off x="7175114" y="3853478"/>
            <a:ext cx="1944379" cy="1015663"/>
          </a:xfrm>
          <a:prstGeom prst="rect">
            <a:avLst/>
          </a:prstGeom>
          <a:noFill/>
        </p:spPr>
        <p:txBody>
          <a:bodyPr wrap="none" rtlCol="0">
            <a:spAutoFit/>
          </a:bodyPr>
          <a:lstStyle/>
          <a:p>
            <a:pPr algn="ctr"/>
            <a:r>
              <a:rPr lang="en-US" sz="2400" b="1" dirty="0">
                <a:latin typeface="Alexandria" charset="0"/>
                <a:cs typeface="Alexandria" charset="0"/>
              </a:rPr>
              <a:t>DGM 711</a:t>
            </a:r>
          </a:p>
          <a:p>
            <a:pPr algn="ctr"/>
            <a:r>
              <a:rPr lang="en-US" sz="3600" b="1" dirty="0">
                <a:latin typeface="Alexandria" charset="0"/>
                <a:cs typeface="Alexandria" charset="0"/>
              </a:rPr>
              <a:t>Lecture 2</a:t>
            </a:r>
          </a:p>
        </p:txBody>
      </p:sp>
      <p:sp>
        <p:nvSpPr>
          <p:cNvPr id="12" name="TextBox 11"/>
          <p:cNvSpPr txBox="1"/>
          <p:nvPr/>
        </p:nvSpPr>
        <p:spPr>
          <a:xfrm>
            <a:off x="678641" y="5575698"/>
            <a:ext cx="4886463"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 Dr. Shereen Kedwany</a:t>
            </a:r>
          </a:p>
        </p:txBody>
      </p:sp>
      <p:sp>
        <p:nvSpPr>
          <p:cNvPr id="13" name="TextBox 12"/>
          <p:cNvSpPr txBox="1"/>
          <p:nvPr/>
        </p:nvSpPr>
        <p:spPr>
          <a:xfrm>
            <a:off x="459185" y="5047660"/>
            <a:ext cx="4886463" cy="460375"/>
          </a:xfrm>
          <a:prstGeom prst="rect">
            <a:avLst/>
          </a:prstGeom>
          <a:noFill/>
        </p:spPr>
        <p:txBody>
          <a:bodyPr wrap="square" rtlCol="0">
            <a:spAutoFit/>
          </a:bodyPr>
          <a:lstStyle/>
          <a:p>
            <a:pPr algn="ctr"/>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131"/>
    </mc:Choice>
    <mc:Fallback xmlns="">
      <p:transition spd="slow" advTm="371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53610" y="33557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65466" y="1856508"/>
            <a:ext cx="10463040" cy="4732834"/>
          </a:xfrm>
          <a:prstGeom prst="rect">
            <a:avLst/>
          </a:prstGeom>
          <a:noFill/>
        </p:spPr>
        <p:txBody>
          <a:bodyPr wrap="square">
            <a:spAutoFit/>
          </a:bodyPr>
          <a:lstStyle/>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Mediatization</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is the increasing presence of media in all aspects of life .</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Computer networks </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have become “the key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infrastructure</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for  all aspects of life in the digital environment.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Digital Media</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are “the means that they carry information represented by a numeric code and then transform it into human language”.</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C00000"/>
                </a:solidFill>
                <a:effectLst/>
                <a:uLnTx/>
                <a:uFillTx/>
                <a:latin typeface="Tajawal Medium" panose="00000600000000000000" pitchFamily="2" charset="-78"/>
                <a:ea typeface="+mn-ea"/>
                <a:cs typeface="Tajawal Medium" panose="00000600000000000000" pitchFamily="2" charset="-78"/>
              </a:rPr>
              <a:t>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Digital media </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is sometime called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multimedia</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Digital media can carry information very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efficiently</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than old media.</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The introduction of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new media </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has not caused the disappearance of the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old media</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 practice, content, or format can be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re‐mediated </a:t>
            </a:r>
            <a:r>
              <a:rPr kumimoji="0" lang="en-US" sz="20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by a new technology .</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endPar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sp>
        <p:nvSpPr>
          <p:cNvPr id="41" name="TextBox 40"/>
          <p:cNvSpPr txBox="1"/>
          <p:nvPr/>
        </p:nvSpPr>
        <p:spPr>
          <a:xfrm>
            <a:off x="2051254" y="1053687"/>
            <a:ext cx="2895650" cy="707886"/>
          </a:xfrm>
          <a:prstGeom prst="rect">
            <a:avLst/>
          </a:prstGeom>
          <a:noFill/>
        </p:spPr>
        <p:txBody>
          <a:bodyPr wrap="square" rtlCol="0">
            <a:spAutoFit/>
          </a:bodyPr>
          <a:lstStyle/>
          <a:p>
            <a:r>
              <a:rPr lang="en-US" sz="4000" b="1" dirty="0">
                <a:solidFill>
                  <a:srgbClr val="00B0F0"/>
                </a:solidFill>
                <a:latin typeface="Alexandria" charset="0"/>
                <a:cs typeface="Alexandria" charset="0"/>
              </a:rPr>
              <a:t>Reminder</a:t>
            </a:r>
          </a:p>
        </p:txBody>
      </p:sp>
      <p:sp>
        <p:nvSpPr>
          <p:cNvPr id="43" name="TextBox 42"/>
          <p:cNvSpPr txBox="1"/>
          <p:nvPr/>
        </p:nvSpPr>
        <p:spPr>
          <a:xfrm>
            <a:off x="265466" y="1264903"/>
            <a:ext cx="1376399"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2</a:t>
            </a:r>
          </a:p>
          <a:p>
            <a:pPr algn="ct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pic>
        <p:nvPicPr>
          <p:cNvPr id="2" name="Picture 1">
            <a:extLst>
              <a:ext uri="{FF2B5EF4-FFF2-40B4-BE49-F238E27FC236}">
                <a16:creationId xmlns:a16="http://schemas.microsoft.com/office/drawing/2014/main" id="{4F9BBA30-D533-FFFC-843F-E058D8A9451E}"/>
              </a:ext>
            </a:extLst>
          </p:cNvPr>
          <p:cNvPicPr>
            <a:picLocks noChangeAspect="1"/>
          </p:cNvPicPr>
          <p:nvPr/>
        </p:nvPicPr>
        <p:blipFill>
          <a:blip r:embed="rId3"/>
          <a:stretch>
            <a:fillRect/>
          </a:stretch>
        </p:blipFill>
        <p:spPr>
          <a:xfrm>
            <a:off x="8671482" y="648252"/>
            <a:ext cx="2938527" cy="11766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1305"/>
    </mc:Choice>
    <mc:Fallback xmlns="">
      <p:transition spd="slow" advTm="29130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02CB7-4F09-6DB1-2C65-FDEA27D033D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CA57EB8E-6DBA-2003-4A39-3DD46E9F0F2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123176" y="642881"/>
            <a:ext cx="4822394" cy="2237384"/>
          </a:xfrm>
        </p:spPr>
      </p:pic>
      <p:sp>
        <p:nvSpPr>
          <p:cNvPr id="11" name="Rectangle 10">
            <a:extLst>
              <a:ext uri="{FF2B5EF4-FFF2-40B4-BE49-F238E27FC236}">
                <a16:creationId xmlns:a16="http://schemas.microsoft.com/office/drawing/2014/main" id="{6E73A92A-D925-A6A8-5515-C0C3B9E6C9AE}"/>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711782B7-C973-80D8-C5AD-72E47884630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C26BC33-9259-4B42-F863-C4A9F07AD0F5}"/>
              </a:ext>
            </a:extLst>
          </p:cNvPr>
          <p:cNvSpPr/>
          <p:nvPr/>
        </p:nvSpPr>
        <p:spPr>
          <a:xfrm>
            <a:off x="539353" y="2324630"/>
            <a:ext cx="7248144" cy="2955746"/>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 </a:t>
            </a:r>
            <a:r>
              <a:rPr kumimoji="0" lang="en-US" sz="32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The Digital Media Characteristics.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II. Infrastructures and Platforms.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III. The Web Generations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IV. Conclusion. </a:t>
            </a:r>
          </a:p>
        </p:txBody>
      </p:sp>
      <p:sp>
        <p:nvSpPr>
          <p:cNvPr id="41" name="TextBox 40">
            <a:extLst>
              <a:ext uri="{FF2B5EF4-FFF2-40B4-BE49-F238E27FC236}">
                <a16:creationId xmlns:a16="http://schemas.microsoft.com/office/drawing/2014/main" id="{8D3BBA96-5537-7897-9412-BD87C45513EE}"/>
              </a:ext>
            </a:extLst>
          </p:cNvPr>
          <p:cNvSpPr txBox="1"/>
          <p:nvPr/>
        </p:nvSpPr>
        <p:spPr>
          <a:xfrm>
            <a:off x="1822654" y="1038667"/>
            <a:ext cx="1771639" cy="707886"/>
          </a:xfrm>
          <a:prstGeom prst="rect">
            <a:avLst/>
          </a:prstGeom>
          <a:noFill/>
        </p:spPr>
        <p:txBody>
          <a:bodyPr wrap="none" rtlCol="0">
            <a:spAutoFit/>
          </a:bodyPr>
          <a:lstStyle/>
          <a:p>
            <a:r>
              <a:rPr lang="en-US" sz="4000" b="1" dirty="0">
                <a:solidFill>
                  <a:srgbClr val="00B0F0"/>
                </a:solidFill>
                <a:latin typeface="Alexandria" charset="0"/>
                <a:cs typeface="Alexandria" charset="0"/>
              </a:rPr>
              <a:t>Outline</a:t>
            </a:r>
          </a:p>
        </p:txBody>
      </p:sp>
      <p:sp>
        <p:nvSpPr>
          <p:cNvPr id="43" name="TextBox 42">
            <a:extLst>
              <a:ext uri="{FF2B5EF4-FFF2-40B4-BE49-F238E27FC236}">
                <a16:creationId xmlns:a16="http://schemas.microsoft.com/office/drawing/2014/main" id="{F6747906-611C-E2D0-C8B6-7F7163078BD9}"/>
              </a:ext>
            </a:extLst>
          </p:cNvPr>
          <p:cNvSpPr txBox="1"/>
          <p:nvPr/>
        </p:nvSpPr>
        <p:spPr>
          <a:xfrm>
            <a:off x="265466" y="1264903"/>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2</a:t>
            </a:r>
          </a:p>
        </p:txBody>
      </p:sp>
      <p:pic>
        <p:nvPicPr>
          <p:cNvPr id="5" name="Graphic 21">
            <a:extLst>
              <a:ext uri="{FF2B5EF4-FFF2-40B4-BE49-F238E27FC236}">
                <a16:creationId xmlns:a16="http://schemas.microsoft.com/office/drawing/2014/main" id="{32CBA60F-D835-A451-75A2-29F530F2CE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spTree>
    <p:extLst>
      <p:ext uri="{BB962C8B-B14F-4D97-AF65-F5344CB8AC3E}">
        <p14:creationId xmlns:p14="http://schemas.microsoft.com/office/powerpoint/2010/main" val="144593752"/>
      </p:ext>
    </p:extLst>
  </p:cSld>
  <p:clrMapOvr>
    <a:masterClrMapping/>
  </p:clrMapOvr>
  <mc:AlternateContent xmlns:mc="http://schemas.openxmlformats.org/markup-compatibility/2006" xmlns:p14="http://schemas.microsoft.com/office/powerpoint/2010/main">
    <mc:Choice Requires="p14">
      <p:transition spd="slow" p14:dur="2000" advTm="42169"/>
    </mc:Choice>
    <mc:Fallback xmlns="">
      <p:transition spd="slow" advTm="4216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4BEC19E7-F70F-48BC-7401-B41D22D7489B}"/>
              </a:ext>
            </a:extLst>
          </p:cNvPr>
          <p:cNvSpPr/>
          <p:nvPr/>
        </p:nvSpPr>
        <p:spPr>
          <a:xfrm>
            <a:off x="192024" y="1158782"/>
            <a:ext cx="11817162" cy="5509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p:cNvSpPr/>
          <p:nvPr/>
        </p:nvSpPr>
        <p:spPr>
          <a:xfrm rot="5400000">
            <a:off x="-213074" y="-44759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7663648" y="1791250"/>
            <a:ext cx="5548231" cy="330075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303753" y="481870"/>
            <a:ext cx="6383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 The Digital Media Characteristics</a:t>
            </a:r>
          </a:p>
        </p:txBody>
      </p:sp>
      <p:sp>
        <p:nvSpPr>
          <p:cNvPr id="31" name="TextBox 30"/>
          <p:cNvSpPr txBox="1"/>
          <p:nvPr/>
        </p:nvSpPr>
        <p:spPr>
          <a:xfrm>
            <a:off x="327344" y="1410164"/>
            <a:ext cx="8460042" cy="280076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certain common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characteristics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distinguish them from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Analog old media</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R="0" lvl="0" algn="just" defTabSz="914400" rtl="0" eaLnBrk="1" fontAlgn="auto" latinLnBrk="0" hangingPunct="1">
              <a:lnSpc>
                <a:spcPct val="150000"/>
              </a:lnSpc>
              <a:spcBef>
                <a:spcPts val="0"/>
              </a:spcBef>
              <a:spcAft>
                <a:spcPts val="0"/>
              </a:spcAft>
              <a:buClrTx/>
              <a:buSzTx/>
              <a:tabLst/>
              <a:defRPr/>
            </a:pPr>
            <a:endPar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endParaRPr lang="en-US" sz="1400" dirty="0">
              <a:latin typeface="Alexandria" charset="0"/>
              <a:cs typeface="Alexandria" charset="0"/>
            </a:endParaRPr>
          </a:p>
        </p:txBody>
      </p:sp>
      <p:sp>
        <p:nvSpPr>
          <p:cNvPr id="32" name="Rectangle 31"/>
          <p:cNvSpPr/>
          <p:nvPr/>
        </p:nvSpPr>
        <p:spPr>
          <a:xfrm>
            <a:off x="302926" y="215826"/>
            <a:ext cx="1660951" cy="7419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15045" y="356409"/>
            <a:ext cx="1475907"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a:p>
            <a:pPr algn="ctr"/>
            <a:endParaRPr lang="en-US"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52176" y="59790"/>
            <a:ext cx="1535964" cy="717190"/>
          </a:xfrm>
          <a:prstGeom prst="rect">
            <a:avLst/>
          </a:prstGeom>
        </p:spPr>
      </p:pic>
      <p:pic>
        <p:nvPicPr>
          <p:cNvPr id="3" name="Picture 2">
            <a:extLst>
              <a:ext uri="{FF2B5EF4-FFF2-40B4-BE49-F238E27FC236}">
                <a16:creationId xmlns:a16="http://schemas.microsoft.com/office/drawing/2014/main" id="{4AF7D650-5D4C-4E3D-02F9-362FF6219526}"/>
              </a:ext>
            </a:extLst>
          </p:cNvPr>
          <p:cNvPicPr>
            <a:picLocks noChangeAspect="1"/>
          </p:cNvPicPr>
          <p:nvPr/>
        </p:nvPicPr>
        <p:blipFill>
          <a:blip r:embed="rId4"/>
          <a:stretch>
            <a:fillRect/>
          </a:stretch>
        </p:blipFill>
        <p:spPr>
          <a:xfrm>
            <a:off x="3404615" y="3441627"/>
            <a:ext cx="4755292" cy="304216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795"/>
    </mc:Choice>
    <mc:Fallback xmlns="">
      <p:transition spd="slow" advTm="5079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06318" y="27526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Media Characteristics</a:t>
            </a:r>
          </a:p>
        </p:txBody>
      </p:sp>
      <p:sp>
        <p:nvSpPr>
          <p:cNvPr id="5" name="Rectangle 4"/>
          <p:cNvSpPr/>
          <p:nvPr/>
        </p:nvSpPr>
        <p:spPr>
          <a:xfrm>
            <a:off x="617280" y="115433"/>
            <a:ext cx="1729485" cy="6866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695048" y="268963"/>
            <a:ext cx="157394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6282" y="19851"/>
            <a:ext cx="2305141" cy="1076343"/>
          </a:xfrm>
          <a:prstGeom prst="rect">
            <a:avLst/>
          </a:prstGeom>
        </p:spPr>
      </p:pic>
      <p:pic>
        <p:nvPicPr>
          <p:cNvPr id="6" name="Picture 5">
            <a:extLst>
              <a:ext uri="{FF2B5EF4-FFF2-40B4-BE49-F238E27FC236}">
                <a16:creationId xmlns:a16="http://schemas.microsoft.com/office/drawing/2014/main" id="{40CF235D-F7E0-69A9-94FF-790FD780F3F5}"/>
              </a:ext>
            </a:extLst>
          </p:cNvPr>
          <p:cNvPicPr>
            <a:picLocks noChangeAspect="1"/>
          </p:cNvPicPr>
          <p:nvPr/>
        </p:nvPicPr>
        <p:blipFill>
          <a:blip r:embed="rId3"/>
          <a:stretch>
            <a:fillRect/>
          </a:stretch>
        </p:blipFill>
        <p:spPr>
          <a:xfrm>
            <a:off x="2190076" y="1096194"/>
            <a:ext cx="7297544" cy="547468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40474"/>
    </mc:Choice>
    <mc:Fallback xmlns="">
      <p:transition advTm="4047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56671-E237-705B-6D60-1EBF186AED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0ABE89-4164-2FDF-2C5C-4A04AC7FE01B}"/>
              </a:ext>
            </a:extLst>
          </p:cNvPr>
          <p:cNvSpPr/>
          <p:nvPr/>
        </p:nvSpPr>
        <p:spPr>
          <a:xfrm>
            <a:off x="259080" y="754541"/>
            <a:ext cx="11752343" cy="598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5E96F9-7D9A-1A6F-E0A1-A9680127E47E}"/>
              </a:ext>
            </a:extLst>
          </p:cNvPr>
          <p:cNvSpPr txBox="1"/>
          <p:nvPr/>
        </p:nvSpPr>
        <p:spPr>
          <a:xfrm>
            <a:off x="4753219" y="140272"/>
            <a:ext cx="319291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1. Convergent</a:t>
            </a:r>
          </a:p>
        </p:txBody>
      </p:sp>
      <p:sp>
        <p:nvSpPr>
          <p:cNvPr id="5" name="Rectangle 4">
            <a:extLst>
              <a:ext uri="{FF2B5EF4-FFF2-40B4-BE49-F238E27FC236}">
                <a16:creationId xmlns:a16="http://schemas.microsoft.com/office/drawing/2014/main" id="{4BCCB4FE-D95C-545D-EE00-B15E21E13063}"/>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7275BA3-F20F-9340-51F1-3A625867E07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DCD9FB44-AB47-81FF-5C13-8B290941A3CB}"/>
              </a:ext>
            </a:extLst>
          </p:cNvPr>
          <p:cNvSpPr txBox="1"/>
          <p:nvPr/>
        </p:nvSpPr>
        <p:spPr>
          <a:xfrm>
            <a:off x="617281" y="1022801"/>
            <a:ext cx="10567417"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digital media, different types of content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written, audio, visual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etc.) converge onto a single technical platform.</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personal computer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is at the same time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television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set,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typewriter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radio</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telephone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countless other machines.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the digitization of  information, computers are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universal machines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can mimic other machines.</a:t>
            </a:r>
          </a:p>
        </p:txBody>
      </p:sp>
      <p:pic>
        <p:nvPicPr>
          <p:cNvPr id="7" name="Graphic 21">
            <a:extLst>
              <a:ext uri="{FF2B5EF4-FFF2-40B4-BE49-F238E27FC236}">
                <a16:creationId xmlns:a16="http://schemas.microsoft.com/office/drawing/2014/main" id="{5D6B7C12-7BB2-0F8B-5273-074540FA7F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BB793B39-4DE5-0EA8-CAED-415DE62C6A9F}"/>
              </a:ext>
            </a:extLst>
          </p:cNvPr>
          <p:cNvPicPr>
            <a:picLocks noChangeAspect="1"/>
          </p:cNvPicPr>
          <p:nvPr/>
        </p:nvPicPr>
        <p:blipFill>
          <a:blip r:embed="rId3"/>
          <a:stretch>
            <a:fillRect/>
          </a:stretch>
        </p:blipFill>
        <p:spPr>
          <a:xfrm>
            <a:off x="3920631" y="4638901"/>
            <a:ext cx="3954498" cy="1678390"/>
          </a:xfrm>
          <a:prstGeom prst="rect">
            <a:avLst/>
          </a:prstGeom>
        </p:spPr>
      </p:pic>
    </p:spTree>
    <p:extLst>
      <p:ext uri="{BB962C8B-B14F-4D97-AF65-F5344CB8AC3E}">
        <p14:creationId xmlns:p14="http://schemas.microsoft.com/office/powerpoint/2010/main" val="3415576572"/>
      </p:ext>
    </p:extLst>
  </p:cSld>
  <p:clrMapOvr>
    <a:masterClrMapping/>
  </p:clrMapOvr>
  <mc:AlternateContent xmlns:mc="http://schemas.openxmlformats.org/markup-compatibility/2006" xmlns:p14="http://schemas.microsoft.com/office/powerpoint/2010/main">
    <mc:Choice Requires="p14">
      <p:transition p14:dur="10" advTm="78550"/>
    </mc:Choice>
    <mc:Fallback xmlns="">
      <p:transition advTm="7855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0D15F-2AF7-A95E-192E-A6683E2270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A1DBAA-8238-BFCA-AF61-38CAA1F48B0F}"/>
              </a:ext>
            </a:extLst>
          </p:cNvPr>
          <p:cNvSpPr/>
          <p:nvPr/>
        </p:nvSpPr>
        <p:spPr>
          <a:xfrm>
            <a:off x="259080" y="754541"/>
            <a:ext cx="11752343" cy="598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2EB845-10B4-2D35-1487-0475FE7D4589}"/>
              </a:ext>
            </a:extLst>
          </p:cNvPr>
          <p:cNvSpPr txBox="1"/>
          <p:nvPr/>
        </p:nvSpPr>
        <p:spPr>
          <a:xfrm>
            <a:off x="4737803" y="111822"/>
            <a:ext cx="288202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1. Convergent</a:t>
            </a:r>
          </a:p>
        </p:txBody>
      </p:sp>
      <p:sp>
        <p:nvSpPr>
          <p:cNvPr id="5" name="Rectangle 4">
            <a:extLst>
              <a:ext uri="{FF2B5EF4-FFF2-40B4-BE49-F238E27FC236}">
                <a16:creationId xmlns:a16="http://schemas.microsoft.com/office/drawing/2014/main" id="{FB43B225-8BA4-9BDC-524B-BA6DFD4817C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956B38-0490-8D80-75A5-7A23DDC81875}"/>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C8A2DDC0-5808-9C98-7A0C-B050F88E8E5C}"/>
              </a:ext>
            </a:extLst>
          </p:cNvPr>
          <p:cNvSpPr txBox="1"/>
          <p:nvPr/>
        </p:nvSpPr>
        <p:spPr>
          <a:xfrm>
            <a:off x="259080" y="940701"/>
            <a:ext cx="8435118"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means that the production and consumption of different kinds of media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content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film, text, music</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etc.) no longer presupposes different kinds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hardware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projectors, books, stereos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use different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codes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technological supports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celluloid, paper, vinyl</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can happen on a set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machines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computers or smartphones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where all these different kinds of content are represented by means of the same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binary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code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goes beyond the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technical</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level and implies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cultural</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convergence</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between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producers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consumers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media content.</a:t>
            </a:r>
          </a:p>
        </p:txBody>
      </p:sp>
      <p:pic>
        <p:nvPicPr>
          <p:cNvPr id="7" name="Graphic 21">
            <a:extLst>
              <a:ext uri="{FF2B5EF4-FFF2-40B4-BE49-F238E27FC236}">
                <a16:creationId xmlns:a16="http://schemas.microsoft.com/office/drawing/2014/main" id="{AEA83519-ADD4-CE32-161D-1AD578FC2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E6F3A2CE-2B84-16A5-D2B8-E06480AF9915}"/>
              </a:ext>
            </a:extLst>
          </p:cNvPr>
          <p:cNvPicPr>
            <a:picLocks noChangeAspect="1"/>
          </p:cNvPicPr>
          <p:nvPr/>
        </p:nvPicPr>
        <p:blipFill>
          <a:blip r:embed="rId3"/>
          <a:stretch>
            <a:fillRect/>
          </a:stretch>
        </p:blipFill>
        <p:spPr>
          <a:xfrm>
            <a:off x="8856260" y="2044181"/>
            <a:ext cx="2993101" cy="1904232"/>
          </a:xfrm>
          <a:prstGeom prst="rect">
            <a:avLst/>
          </a:prstGeom>
        </p:spPr>
      </p:pic>
    </p:spTree>
    <p:extLst>
      <p:ext uri="{BB962C8B-B14F-4D97-AF65-F5344CB8AC3E}">
        <p14:creationId xmlns:p14="http://schemas.microsoft.com/office/powerpoint/2010/main" val="1452067002"/>
      </p:ext>
    </p:extLst>
  </p:cSld>
  <p:clrMapOvr>
    <a:masterClrMapping/>
  </p:clrMapOvr>
  <mc:AlternateContent xmlns:mc="http://schemas.openxmlformats.org/markup-compatibility/2006" xmlns:p14="http://schemas.microsoft.com/office/powerpoint/2010/main">
    <mc:Choice Requires="p14">
      <p:transition p14:dur="10" advTm="114907"/>
    </mc:Choice>
    <mc:Fallback xmlns="">
      <p:transition advTm="11490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6F4FA-9D98-9A00-9E38-D58434DFEB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0FD241-E5EB-A441-0216-9638C939AB59}"/>
              </a:ext>
            </a:extLst>
          </p:cNvPr>
          <p:cNvSpPr/>
          <p:nvPr/>
        </p:nvSpPr>
        <p:spPr>
          <a:xfrm>
            <a:off x="259080" y="871001"/>
            <a:ext cx="11752343" cy="5871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DDE819-B9CD-24A1-1435-670E7D343431}"/>
              </a:ext>
            </a:extLst>
          </p:cNvPr>
          <p:cNvSpPr txBox="1"/>
          <p:nvPr/>
        </p:nvSpPr>
        <p:spPr>
          <a:xfrm>
            <a:off x="3948547" y="297532"/>
            <a:ext cx="35586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2. Hypertextual</a:t>
            </a:r>
          </a:p>
        </p:txBody>
      </p:sp>
      <p:sp>
        <p:nvSpPr>
          <p:cNvPr id="5" name="Rectangle 4">
            <a:extLst>
              <a:ext uri="{FF2B5EF4-FFF2-40B4-BE49-F238E27FC236}">
                <a16:creationId xmlns:a16="http://schemas.microsoft.com/office/drawing/2014/main" id="{BA8CBC06-F4BF-0663-70D7-5C0F65C5C9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A6F35E0-EBBD-AE5D-8A25-2FC4D3416835}"/>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9AD840B5-AFCF-263D-1FB0-AE2CA49675D9}"/>
              </a:ext>
            </a:extLst>
          </p:cNvPr>
          <p:cNvSpPr txBox="1"/>
          <p:nvPr/>
        </p:nvSpPr>
        <p:spPr>
          <a:xfrm>
            <a:off x="329605" y="946901"/>
            <a:ext cx="7847776" cy="625049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hypertext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text that embodies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references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other texts or other forms of content.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the World Wide Web,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hypertexts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 fundamental feature that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link one webpage to another</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way,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allow users to enjoy content in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non‐linear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fashion.</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webpage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you do not have to read contents in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linear</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way, as you would with 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book</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Instead, you can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customize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your reading experience, jumping from one text to another, to a video, to a Wikipedia entry, and then back to another webpage or app .</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4C101449-0E0F-6F6E-C30D-BEAF8C4790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1A8E367C-ACD6-3F61-3A63-8DB884098F71}"/>
              </a:ext>
            </a:extLst>
          </p:cNvPr>
          <p:cNvPicPr>
            <a:picLocks noChangeAspect="1"/>
          </p:cNvPicPr>
          <p:nvPr/>
        </p:nvPicPr>
        <p:blipFill>
          <a:blip r:embed="rId3"/>
          <a:stretch>
            <a:fillRect/>
          </a:stretch>
        </p:blipFill>
        <p:spPr>
          <a:xfrm>
            <a:off x="8475437" y="1016721"/>
            <a:ext cx="3535986" cy="3968840"/>
          </a:xfrm>
          <a:prstGeom prst="rect">
            <a:avLst/>
          </a:prstGeom>
        </p:spPr>
      </p:pic>
    </p:spTree>
    <p:extLst>
      <p:ext uri="{BB962C8B-B14F-4D97-AF65-F5344CB8AC3E}">
        <p14:creationId xmlns:p14="http://schemas.microsoft.com/office/powerpoint/2010/main" val="3731766756"/>
      </p:ext>
    </p:extLst>
  </p:cSld>
  <p:clrMapOvr>
    <a:masterClrMapping/>
  </p:clrMapOvr>
  <mc:AlternateContent xmlns:mc="http://schemas.openxmlformats.org/markup-compatibility/2006" xmlns:p14="http://schemas.microsoft.com/office/powerpoint/2010/main">
    <mc:Choice Requires="p14">
      <p:transition p14:dur="10" advTm="117033"/>
    </mc:Choice>
    <mc:Fallback xmlns="">
      <p:transition advTm="11703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CF16DF-CEDF-6FEC-4DA0-B0829DB478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B447254-B63A-0005-EA0C-53C19262694D}"/>
              </a:ext>
            </a:extLst>
          </p:cNvPr>
          <p:cNvSpPr txBox="1"/>
          <p:nvPr/>
        </p:nvSpPr>
        <p:spPr>
          <a:xfrm>
            <a:off x="3985123" y="13414"/>
            <a:ext cx="35586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2. Hypertextual</a:t>
            </a:r>
          </a:p>
        </p:txBody>
      </p:sp>
      <p:sp>
        <p:nvSpPr>
          <p:cNvPr id="5" name="Rectangle 4">
            <a:extLst>
              <a:ext uri="{FF2B5EF4-FFF2-40B4-BE49-F238E27FC236}">
                <a16:creationId xmlns:a16="http://schemas.microsoft.com/office/drawing/2014/main" id="{BC5F044A-BFF1-36EA-0D52-9DAC85C964D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4F8006B-2AE6-7025-FBCC-82BAE30ECA5C}"/>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pic>
        <p:nvPicPr>
          <p:cNvPr id="7" name="Graphic 21">
            <a:extLst>
              <a:ext uri="{FF2B5EF4-FFF2-40B4-BE49-F238E27FC236}">
                <a16:creationId xmlns:a16="http://schemas.microsoft.com/office/drawing/2014/main" id="{DCF8C83C-8114-6888-2186-F4A979B74E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04659" y="19851"/>
            <a:ext cx="1106764" cy="516783"/>
          </a:xfrm>
          <a:prstGeom prst="rect">
            <a:avLst/>
          </a:prstGeom>
        </p:spPr>
      </p:pic>
      <p:pic>
        <p:nvPicPr>
          <p:cNvPr id="4" name="Picture 3">
            <a:extLst>
              <a:ext uri="{FF2B5EF4-FFF2-40B4-BE49-F238E27FC236}">
                <a16:creationId xmlns:a16="http://schemas.microsoft.com/office/drawing/2014/main" id="{81B8EFDC-4664-08F5-790A-DB8E20029B16}"/>
              </a:ext>
            </a:extLst>
          </p:cNvPr>
          <p:cNvPicPr>
            <a:picLocks noChangeAspect="1"/>
          </p:cNvPicPr>
          <p:nvPr/>
        </p:nvPicPr>
        <p:blipFill>
          <a:blip r:embed="rId3"/>
          <a:srcRect l="6859" t="2828" r="10463" b="21343"/>
          <a:stretch/>
        </p:blipFill>
        <p:spPr>
          <a:xfrm>
            <a:off x="5248655" y="536634"/>
            <a:ext cx="5112245" cy="62517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5559312D-31D8-A780-C624-6073879BA587}"/>
              </a:ext>
            </a:extLst>
          </p:cNvPr>
          <p:cNvPicPr>
            <a:picLocks noChangeAspect="1"/>
          </p:cNvPicPr>
          <p:nvPr/>
        </p:nvPicPr>
        <p:blipFill>
          <a:blip r:embed="rId4"/>
          <a:srcRect t="4338" b="15556"/>
          <a:stretch/>
        </p:blipFill>
        <p:spPr>
          <a:xfrm>
            <a:off x="1226272" y="724309"/>
            <a:ext cx="3390617" cy="5876394"/>
          </a:xfrm>
          <a:prstGeom prst="rect">
            <a:avLst/>
          </a:prstGeom>
        </p:spPr>
      </p:pic>
    </p:spTree>
    <p:extLst>
      <p:ext uri="{BB962C8B-B14F-4D97-AF65-F5344CB8AC3E}">
        <p14:creationId xmlns:p14="http://schemas.microsoft.com/office/powerpoint/2010/main" val="3568797649"/>
      </p:ext>
    </p:extLst>
  </p:cSld>
  <p:clrMapOvr>
    <a:masterClrMapping/>
  </p:clrMapOvr>
  <mc:AlternateContent xmlns:mc="http://schemas.openxmlformats.org/markup-compatibility/2006" xmlns:p14="http://schemas.microsoft.com/office/powerpoint/2010/main">
    <mc:Choice Requires="p14">
      <p:transition p14:dur="10" advTm="134660"/>
    </mc:Choice>
    <mc:Fallback xmlns="">
      <p:transition advTm="13466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3C19E-12D1-BD36-E1B6-29F70A4536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76B51E-4AD7-80A7-7125-FB1E0AC3C1CB}"/>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AB60EF7-8298-6E6A-F790-D71DB1736E9C}"/>
              </a:ext>
            </a:extLst>
          </p:cNvPr>
          <p:cNvSpPr txBox="1"/>
          <p:nvPr/>
        </p:nvSpPr>
        <p:spPr>
          <a:xfrm>
            <a:off x="4158859" y="115433"/>
            <a:ext cx="339103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3.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Distributed</a:t>
            </a:r>
            <a:endPar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47FCC428-35E4-CF4A-C8B8-52ABF7CE633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ED389B-95B4-045E-6C26-FCB8BB18CD5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8E80AA3F-7473-A12C-DBEB-4E8750ED239E}"/>
              </a:ext>
            </a:extLst>
          </p:cNvPr>
          <p:cNvSpPr txBox="1"/>
          <p:nvPr/>
        </p:nvSpPr>
        <p:spPr>
          <a:xfrm>
            <a:off x="266940" y="1055483"/>
            <a:ext cx="6892812"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Traditional mass media</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centralized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unidirectional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information is transmitted from a central facility, such as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newsroom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 large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audience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readers.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instead characterized by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distributed model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internet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composed by thousands of  interconnected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nodes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rather than a few core hubs .</a:t>
            </a:r>
          </a:p>
        </p:txBody>
      </p:sp>
      <p:pic>
        <p:nvPicPr>
          <p:cNvPr id="7" name="Graphic 21">
            <a:extLst>
              <a:ext uri="{FF2B5EF4-FFF2-40B4-BE49-F238E27FC236}">
                <a16:creationId xmlns:a16="http://schemas.microsoft.com/office/drawing/2014/main" id="{D84E1486-2C26-EB75-1A13-EC01FC287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3130E160-39FE-08E9-CEFF-344A29082D5A}"/>
              </a:ext>
            </a:extLst>
          </p:cNvPr>
          <p:cNvPicPr>
            <a:picLocks noChangeAspect="1"/>
          </p:cNvPicPr>
          <p:nvPr/>
        </p:nvPicPr>
        <p:blipFill>
          <a:blip r:embed="rId3"/>
          <a:stretch>
            <a:fillRect/>
          </a:stretch>
        </p:blipFill>
        <p:spPr>
          <a:xfrm>
            <a:off x="7352689" y="2026401"/>
            <a:ext cx="4730906" cy="2121592"/>
          </a:xfrm>
          <a:prstGeom prst="rect">
            <a:avLst/>
          </a:prstGeom>
        </p:spPr>
      </p:pic>
    </p:spTree>
    <p:extLst>
      <p:ext uri="{BB962C8B-B14F-4D97-AF65-F5344CB8AC3E}">
        <p14:creationId xmlns:p14="http://schemas.microsoft.com/office/powerpoint/2010/main" val="3698748310"/>
      </p:ext>
    </p:extLst>
  </p:cSld>
  <p:clrMapOvr>
    <a:masterClrMapping/>
  </p:clrMapOvr>
  <mc:AlternateContent xmlns:mc="http://schemas.openxmlformats.org/markup-compatibility/2006" xmlns:p14="http://schemas.microsoft.com/office/powerpoint/2010/main">
    <mc:Choice Requires="p14">
      <p:transition p14:dur="10" advTm="158454"/>
    </mc:Choice>
    <mc:Fallback xmlns="">
      <p:transition advTm="15845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1D034-1906-7F2E-CE94-1A716FE2A3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69825D-9901-7048-86B4-F9B5DB0308FC}"/>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BF4163-1B3E-ED0A-D1AD-3DD5122E5031}"/>
              </a:ext>
            </a:extLst>
          </p:cNvPr>
          <p:cNvSpPr txBox="1"/>
          <p:nvPr/>
        </p:nvSpPr>
        <p:spPr>
          <a:xfrm>
            <a:off x="3921115" y="170052"/>
            <a:ext cx="379642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3.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Distributed</a:t>
            </a:r>
            <a:endPar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91491F6F-6AFD-2908-8337-70CD87CEA9B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FF2EDC-F40E-B402-F062-B2AF18A9C28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241DB13B-BB9C-CF0E-25B5-ED66D94B76B5}"/>
              </a:ext>
            </a:extLst>
          </p:cNvPr>
          <p:cNvSpPr txBox="1"/>
          <p:nvPr/>
        </p:nvSpPr>
        <p:spPr>
          <a:xfrm>
            <a:off x="493520" y="1222831"/>
            <a:ext cx="6998356" cy="513095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Furthermore, the spread of cheap computers, tablets, and smartphones, along with widespread internet connectivity and software that foster the production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User‐Generated Content (UGC)</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allowed users to take a greater role in the creation of content.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resources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information production and distribution are at least partially in the hands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communicate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horizontally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via media platforms .</a:t>
            </a:r>
          </a:p>
        </p:txBody>
      </p:sp>
      <p:pic>
        <p:nvPicPr>
          <p:cNvPr id="7" name="Graphic 21">
            <a:extLst>
              <a:ext uri="{FF2B5EF4-FFF2-40B4-BE49-F238E27FC236}">
                <a16:creationId xmlns:a16="http://schemas.microsoft.com/office/drawing/2014/main" id="{15B6612F-81F2-9A23-16A4-8D9282492E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5184DD77-A9A1-292B-139C-4F8F1CAA19B9}"/>
              </a:ext>
            </a:extLst>
          </p:cNvPr>
          <p:cNvPicPr>
            <a:picLocks noChangeAspect="1"/>
          </p:cNvPicPr>
          <p:nvPr/>
        </p:nvPicPr>
        <p:blipFill>
          <a:blip r:embed="rId3"/>
          <a:stretch>
            <a:fillRect/>
          </a:stretch>
        </p:blipFill>
        <p:spPr>
          <a:xfrm>
            <a:off x="7718455" y="1500823"/>
            <a:ext cx="4206605" cy="2639797"/>
          </a:xfrm>
          <a:prstGeom prst="rect">
            <a:avLst/>
          </a:prstGeom>
        </p:spPr>
      </p:pic>
    </p:spTree>
    <p:extLst>
      <p:ext uri="{BB962C8B-B14F-4D97-AF65-F5344CB8AC3E}">
        <p14:creationId xmlns:p14="http://schemas.microsoft.com/office/powerpoint/2010/main" val="1391642518"/>
      </p:ext>
    </p:extLst>
  </p:cSld>
  <p:clrMapOvr>
    <a:masterClrMapping/>
  </p:clrMapOvr>
  <mc:AlternateContent xmlns:mc="http://schemas.openxmlformats.org/markup-compatibility/2006" xmlns:p14="http://schemas.microsoft.com/office/powerpoint/2010/main">
    <mc:Choice Requires="p14">
      <p:transition p14:dur="10" advTm="97327"/>
    </mc:Choice>
    <mc:Fallback xmlns="">
      <p:transition advTm="9732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F5DC3-E3DB-26AD-73F5-35B48D6B9E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1DAC13-375C-B070-1FD5-04DB9EE181DC}"/>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8A5EC1B-CE49-E63A-76F9-FBF0A1ACCE0B}"/>
              </a:ext>
            </a:extLst>
          </p:cNvPr>
          <p:cNvSpPr txBox="1"/>
          <p:nvPr/>
        </p:nvSpPr>
        <p:spPr>
          <a:xfrm>
            <a:off x="4331685" y="208002"/>
            <a:ext cx="26268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4.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Pervasive</a:t>
            </a:r>
            <a:endPar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190F28E8-331E-A154-BDB3-626796CE7D50}"/>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5EAF293-A100-C978-FA95-56C157A76B5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8C9ED754-ED19-3483-7379-5CFC3C985CD3}"/>
              </a:ext>
            </a:extLst>
          </p:cNvPr>
          <p:cNvSpPr txBox="1"/>
          <p:nvPr/>
        </p:nvSpPr>
        <p:spPr>
          <a:xfrm>
            <a:off x="280942" y="1366693"/>
            <a:ext cx="7774922"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technologies, such 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phones, smartphones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tablets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give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pervasive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even ubiquitous scope to digital media.</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fact, they allow people to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access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post information</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any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time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from any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location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companies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track and surveil user behavior at an unprecedented scale.</a:t>
            </a:r>
          </a:p>
        </p:txBody>
      </p:sp>
      <p:pic>
        <p:nvPicPr>
          <p:cNvPr id="7" name="Graphic 21">
            <a:extLst>
              <a:ext uri="{FF2B5EF4-FFF2-40B4-BE49-F238E27FC236}">
                <a16:creationId xmlns:a16="http://schemas.microsoft.com/office/drawing/2014/main" id="{6E8FDC7F-2392-1CD9-80D5-9352C1B911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036C607D-DF19-E82E-A859-9F199FE060BF}"/>
              </a:ext>
            </a:extLst>
          </p:cNvPr>
          <p:cNvPicPr>
            <a:picLocks noChangeAspect="1"/>
          </p:cNvPicPr>
          <p:nvPr/>
        </p:nvPicPr>
        <p:blipFill>
          <a:blip r:embed="rId3"/>
          <a:stretch>
            <a:fillRect/>
          </a:stretch>
        </p:blipFill>
        <p:spPr>
          <a:xfrm>
            <a:off x="8698865" y="1283054"/>
            <a:ext cx="2914141" cy="3542083"/>
          </a:xfrm>
          <a:prstGeom prst="rect">
            <a:avLst/>
          </a:prstGeom>
        </p:spPr>
      </p:pic>
    </p:spTree>
    <p:extLst>
      <p:ext uri="{BB962C8B-B14F-4D97-AF65-F5344CB8AC3E}">
        <p14:creationId xmlns:p14="http://schemas.microsoft.com/office/powerpoint/2010/main" val="1676118240"/>
      </p:ext>
    </p:extLst>
  </p:cSld>
  <p:clrMapOvr>
    <a:masterClrMapping/>
  </p:clrMapOvr>
  <mc:AlternateContent xmlns:mc="http://schemas.openxmlformats.org/markup-compatibility/2006" xmlns:p14="http://schemas.microsoft.com/office/powerpoint/2010/main">
    <mc:Choice Requires="p14">
      <p:transition p14:dur="10" advTm="76056"/>
    </mc:Choice>
    <mc:Fallback xmlns="">
      <p:transition advTm="7605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5FDCC-FD9E-90D3-4119-3E2FA02F4D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23C3D7-F97D-4A75-E96F-C59F7A481FF4}"/>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6C8EBF-4D6E-F48D-83FF-866AD29E92E1}"/>
              </a:ext>
            </a:extLst>
          </p:cNvPr>
          <p:cNvSpPr txBox="1"/>
          <p:nvPr/>
        </p:nvSpPr>
        <p:spPr>
          <a:xfrm>
            <a:off x="4584040" y="208002"/>
            <a:ext cx="656264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srgbClr val="00B0F0"/>
                </a:solidFill>
                <a:effectLst/>
                <a:uLnTx/>
                <a:uFillTx/>
                <a:latin typeface="Alexandria" charset="0"/>
                <a:ea typeface="+mn-ea"/>
                <a:cs typeface="Alexandria" charset="0"/>
              </a:rPr>
              <a:t>4. </a:t>
            </a:r>
            <a:r>
              <a:rPr kumimoji="0" lang="es-ES" sz="3200" b="1" i="0" u="none" strike="noStrike" kern="1200" cap="none" spc="0" normalizeH="0" baseline="0" noProof="0" dirty="0" err="1">
                <a:ln>
                  <a:noFill/>
                </a:ln>
                <a:solidFill>
                  <a:srgbClr val="00B0F0"/>
                </a:solidFill>
                <a:effectLst/>
                <a:uLnTx/>
                <a:uFillTx/>
                <a:latin typeface="Alexandria" charset="0"/>
                <a:ea typeface="+mn-ea"/>
                <a:cs typeface="Alexandria" charset="0"/>
              </a:rPr>
              <a:t>Pervasive</a:t>
            </a:r>
            <a:endParaRPr kumimoji="0" lang="es-ES" sz="32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5C39A6AA-2CCA-5697-C9B0-095EB3F0F31D}"/>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0596D3E-B329-487A-239B-8F60071664BC}"/>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6BAA2C0D-B913-DC0A-7D35-C8AB64DAC235}"/>
              </a:ext>
            </a:extLst>
          </p:cNvPr>
          <p:cNvSpPr txBox="1"/>
          <p:nvPr/>
        </p:nvSpPr>
        <p:spPr>
          <a:xfrm>
            <a:off x="266940" y="1160590"/>
            <a:ext cx="8892248" cy="389048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makes it possible to produce and exchange information specifically related to the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place</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time</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use: to upload information on a shared map, for example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Google Maps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to communicate and interact with those who are attending an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event</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a particular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location</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229A8630-B3C7-64ED-B6A3-46CEA69940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D84CC3F8-F269-C1FA-8E7A-5E47FFA0E0F8}"/>
              </a:ext>
            </a:extLst>
          </p:cNvPr>
          <p:cNvPicPr>
            <a:picLocks noChangeAspect="1"/>
          </p:cNvPicPr>
          <p:nvPr/>
        </p:nvPicPr>
        <p:blipFill>
          <a:blip r:embed="rId3"/>
          <a:stretch>
            <a:fillRect/>
          </a:stretch>
        </p:blipFill>
        <p:spPr>
          <a:xfrm>
            <a:off x="9791780" y="1872463"/>
            <a:ext cx="1729485" cy="1556536"/>
          </a:xfrm>
          <a:prstGeom prst="rect">
            <a:avLst/>
          </a:prstGeom>
        </p:spPr>
      </p:pic>
    </p:spTree>
    <p:extLst>
      <p:ext uri="{BB962C8B-B14F-4D97-AF65-F5344CB8AC3E}">
        <p14:creationId xmlns:p14="http://schemas.microsoft.com/office/powerpoint/2010/main" val="4107542872"/>
      </p:ext>
    </p:extLst>
  </p:cSld>
  <p:clrMapOvr>
    <a:masterClrMapping/>
  </p:clrMapOvr>
  <mc:AlternateContent xmlns:mc="http://schemas.openxmlformats.org/markup-compatibility/2006" xmlns:p14="http://schemas.microsoft.com/office/powerpoint/2010/main">
    <mc:Choice Requires="p14">
      <p:transition p14:dur="10" advTm="48328"/>
    </mc:Choice>
    <mc:Fallback xmlns="">
      <p:transition advTm="483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AF9A8-DE36-8842-56A9-F03DB79FAD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97C948-DC3F-2946-77E5-1D877C8A5B6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531D28-03A0-89B6-FDCC-88C9646D4C65}"/>
              </a:ext>
            </a:extLst>
          </p:cNvPr>
          <p:cNvSpPr txBox="1"/>
          <p:nvPr/>
        </p:nvSpPr>
        <p:spPr>
          <a:xfrm>
            <a:off x="3655939" y="183610"/>
            <a:ext cx="339103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srgbClr val="00B0F0"/>
                </a:solidFill>
                <a:effectLst/>
                <a:uLnTx/>
                <a:uFillTx/>
                <a:latin typeface="Alexandria" charset="0"/>
                <a:ea typeface="+mn-ea"/>
                <a:cs typeface="Alexandria" charset="0"/>
              </a:rPr>
              <a:t>4. </a:t>
            </a:r>
            <a:r>
              <a:rPr kumimoji="0" lang="es-ES" sz="3200" b="1" i="0" u="none" strike="noStrike" kern="1200" cap="none" spc="0" normalizeH="0" baseline="0" noProof="0" dirty="0" err="1">
                <a:ln>
                  <a:noFill/>
                </a:ln>
                <a:solidFill>
                  <a:srgbClr val="00B0F0"/>
                </a:solidFill>
                <a:effectLst/>
                <a:uLnTx/>
                <a:uFillTx/>
                <a:latin typeface="Alexandria" charset="0"/>
                <a:ea typeface="+mn-ea"/>
                <a:cs typeface="Alexandria" charset="0"/>
              </a:rPr>
              <a:t>Pervasive</a:t>
            </a:r>
            <a:endParaRPr kumimoji="0" lang="es-ES" sz="32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BB9759D2-AE78-A5D6-0776-5FD2A5541BD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2B8D94-4F65-4E3D-8EC1-3185D891DBF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164E33A6-1C9E-9107-336A-67D2A08A1041}"/>
              </a:ext>
            </a:extLst>
          </p:cNvPr>
          <p:cNvSpPr txBox="1"/>
          <p:nvPr/>
        </p:nvSpPr>
        <p:spPr>
          <a:xfrm>
            <a:off x="472283" y="1514381"/>
            <a:ext cx="7920930" cy="389048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technologies have the ability to modify and extend our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a:t>
            </a:r>
            <a:r>
              <a:rPr kumimoji="0" lang="en-US" sz="28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sense, they are not only a means for creating abstract communities, but also a tool to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strengthen social ties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connected to specific physical locations or territories.</a:t>
            </a:r>
          </a:p>
        </p:txBody>
      </p:sp>
      <p:pic>
        <p:nvPicPr>
          <p:cNvPr id="7" name="Graphic 21">
            <a:extLst>
              <a:ext uri="{FF2B5EF4-FFF2-40B4-BE49-F238E27FC236}">
                <a16:creationId xmlns:a16="http://schemas.microsoft.com/office/drawing/2014/main" id="{49B1A26C-D476-CECD-89CC-3CA17BA70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DA54A987-3C7A-10AE-F966-42A0C0151785}"/>
              </a:ext>
            </a:extLst>
          </p:cNvPr>
          <p:cNvPicPr>
            <a:picLocks noChangeAspect="1"/>
          </p:cNvPicPr>
          <p:nvPr/>
        </p:nvPicPr>
        <p:blipFill>
          <a:blip r:embed="rId3"/>
          <a:stretch>
            <a:fillRect/>
          </a:stretch>
        </p:blipFill>
        <p:spPr>
          <a:xfrm>
            <a:off x="8868582" y="1634953"/>
            <a:ext cx="3056478" cy="3020399"/>
          </a:xfrm>
          <a:prstGeom prst="rect">
            <a:avLst/>
          </a:prstGeom>
        </p:spPr>
      </p:pic>
    </p:spTree>
    <p:extLst>
      <p:ext uri="{BB962C8B-B14F-4D97-AF65-F5344CB8AC3E}">
        <p14:creationId xmlns:p14="http://schemas.microsoft.com/office/powerpoint/2010/main" val="3174144668"/>
      </p:ext>
    </p:extLst>
  </p:cSld>
  <p:clrMapOvr>
    <a:masterClrMapping/>
  </p:clrMapOvr>
  <mc:AlternateContent xmlns:mc="http://schemas.openxmlformats.org/markup-compatibility/2006" xmlns:p14="http://schemas.microsoft.com/office/powerpoint/2010/main">
    <mc:Choice Requires="p14">
      <p:transition p14:dur="10" advTm="69261"/>
    </mc:Choice>
    <mc:Fallback xmlns="">
      <p:transition advTm="6926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917B7-AD54-4072-CB60-210B668CD2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1C8633-3CF4-7774-1877-28B0439CB199}"/>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D262B8-9845-EEE4-E2CE-87E65AFEB640}"/>
              </a:ext>
            </a:extLst>
          </p:cNvPr>
          <p:cNvSpPr txBox="1"/>
          <p:nvPr/>
        </p:nvSpPr>
        <p:spPr>
          <a:xfrm>
            <a:off x="4387028" y="17670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5.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Algorithmic</a:t>
            </a:r>
            <a:endPar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FD7316B8-206A-2D17-0278-44B80FAB05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4BA4A76-03F1-E0E9-D3C0-B81D22DDCF3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00DF0C3B-7432-1791-FE9C-26C170DFA777}"/>
              </a:ext>
            </a:extLst>
          </p:cNvPr>
          <p:cNvSpPr txBox="1"/>
          <p:nvPr/>
        </p:nvSpPr>
        <p:spPr>
          <a:xfrm>
            <a:off x="514874" y="1366693"/>
            <a:ext cx="7418989" cy="453681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Most digital media services and technologies are underpinned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programs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follow procedural logics in order to generate specific outputs.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role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made possible by the fact that digital technologies “</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datafy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behaviors and interactions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transform them into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data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can be analyzed and then used to make choices.</a:t>
            </a:r>
          </a:p>
        </p:txBody>
      </p:sp>
      <p:pic>
        <p:nvPicPr>
          <p:cNvPr id="7" name="Graphic 21">
            <a:extLst>
              <a:ext uri="{FF2B5EF4-FFF2-40B4-BE49-F238E27FC236}">
                <a16:creationId xmlns:a16="http://schemas.microsoft.com/office/drawing/2014/main" id="{CC0CB6CA-CD27-E0BA-3F7D-BFCD27E9B5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30DC264B-193C-52D6-B895-590F89A487EF}"/>
              </a:ext>
            </a:extLst>
          </p:cNvPr>
          <p:cNvPicPr>
            <a:picLocks noChangeAspect="1"/>
          </p:cNvPicPr>
          <p:nvPr/>
        </p:nvPicPr>
        <p:blipFill>
          <a:blip r:embed="rId3"/>
          <a:stretch>
            <a:fillRect/>
          </a:stretch>
        </p:blipFill>
        <p:spPr>
          <a:xfrm>
            <a:off x="8181796" y="1020485"/>
            <a:ext cx="3694496" cy="2767824"/>
          </a:xfrm>
          <a:prstGeom prst="rect">
            <a:avLst/>
          </a:prstGeom>
        </p:spPr>
      </p:pic>
    </p:spTree>
    <p:extLst>
      <p:ext uri="{BB962C8B-B14F-4D97-AF65-F5344CB8AC3E}">
        <p14:creationId xmlns:p14="http://schemas.microsoft.com/office/powerpoint/2010/main" val="3467272620"/>
      </p:ext>
    </p:extLst>
  </p:cSld>
  <p:clrMapOvr>
    <a:masterClrMapping/>
  </p:clrMapOvr>
  <mc:AlternateContent xmlns:mc="http://schemas.openxmlformats.org/markup-compatibility/2006" xmlns:p14="http://schemas.microsoft.com/office/powerpoint/2010/main">
    <mc:Choice Requires="p14">
      <p:transition p14:dur="10" advTm="89162"/>
    </mc:Choice>
    <mc:Fallback xmlns="">
      <p:transition advTm="8916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A3497-4027-25E9-0220-BD9C198E99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BD2B4A-36A3-D1F3-F8D5-FD03AEF60EE4}"/>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E0DC60-A841-AC93-C3BA-9978A67FB51A}"/>
              </a:ext>
            </a:extLst>
          </p:cNvPr>
          <p:cNvSpPr txBox="1"/>
          <p:nvPr/>
        </p:nvSpPr>
        <p:spPr>
          <a:xfrm>
            <a:off x="4497187" y="17005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5.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Algorithmic</a:t>
            </a:r>
            <a:endPar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01E36EB7-05C5-0829-F293-CA626B240EC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4AA38E2-A56C-21E7-2EEE-45717F35C3D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6858A35B-CA85-77CE-AB3E-CC4C94FC6A78}"/>
              </a:ext>
            </a:extLst>
          </p:cNvPr>
          <p:cNvSpPr txBox="1"/>
          <p:nvPr/>
        </p:nvSpPr>
        <p:spPr>
          <a:xfrm>
            <a:off x="865475" y="851289"/>
            <a:ext cx="10345069" cy="374314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3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bring with them a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promise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objectivity</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they are supposed to be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accurate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free from bias or external influence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yet the study of their logics and effects has found that, like any human technology, they are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not neutral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term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Algocracy</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describes situations in which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exercised by algorithms that affect action by making some kinds of interaction or organization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possible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blocking</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others .</a:t>
            </a:r>
          </a:p>
        </p:txBody>
      </p:sp>
      <p:pic>
        <p:nvPicPr>
          <p:cNvPr id="7" name="Graphic 21">
            <a:extLst>
              <a:ext uri="{FF2B5EF4-FFF2-40B4-BE49-F238E27FC236}">
                <a16:creationId xmlns:a16="http://schemas.microsoft.com/office/drawing/2014/main" id="{EDD15C02-5A1E-7C47-4EF1-4807FF63B9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2881985C-8C90-E0A3-BD72-2690B9A4F62F}"/>
              </a:ext>
            </a:extLst>
          </p:cNvPr>
          <p:cNvPicPr>
            <a:picLocks noChangeAspect="1"/>
          </p:cNvPicPr>
          <p:nvPr/>
        </p:nvPicPr>
        <p:blipFill>
          <a:blip r:embed="rId3"/>
          <a:stretch>
            <a:fillRect/>
          </a:stretch>
        </p:blipFill>
        <p:spPr>
          <a:xfrm>
            <a:off x="2458075" y="4718978"/>
            <a:ext cx="3075670" cy="1905689"/>
          </a:xfrm>
          <a:prstGeom prst="rect">
            <a:avLst/>
          </a:prstGeom>
        </p:spPr>
      </p:pic>
      <p:pic>
        <p:nvPicPr>
          <p:cNvPr id="6" name="Picture 5">
            <a:extLst>
              <a:ext uri="{FF2B5EF4-FFF2-40B4-BE49-F238E27FC236}">
                <a16:creationId xmlns:a16="http://schemas.microsoft.com/office/drawing/2014/main" id="{117066D0-B2EE-398A-41DE-B80AB8541933}"/>
              </a:ext>
            </a:extLst>
          </p:cNvPr>
          <p:cNvPicPr>
            <a:picLocks noChangeAspect="1"/>
          </p:cNvPicPr>
          <p:nvPr/>
        </p:nvPicPr>
        <p:blipFill>
          <a:blip r:embed="rId4"/>
          <a:stretch>
            <a:fillRect/>
          </a:stretch>
        </p:blipFill>
        <p:spPr>
          <a:xfrm>
            <a:off x="6096000" y="4862690"/>
            <a:ext cx="3097018" cy="1734330"/>
          </a:xfrm>
          <a:prstGeom prst="rect">
            <a:avLst/>
          </a:prstGeom>
        </p:spPr>
      </p:pic>
    </p:spTree>
    <p:extLst>
      <p:ext uri="{BB962C8B-B14F-4D97-AF65-F5344CB8AC3E}">
        <p14:creationId xmlns:p14="http://schemas.microsoft.com/office/powerpoint/2010/main" val="4009006322"/>
      </p:ext>
    </p:extLst>
  </p:cSld>
  <p:clrMapOvr>
    <a:masterClrMapping/>
  </p:clrMapOvr>
  <mc:AlternateContent xmlns:mc="http://schemas.openxmlformats.org/markup-compatibility/2006" xmlns:p14="http://schemas.microsoft.com/office/powerpoint/2010/main">
    <mc:Choice Requires="p14">
      <p:transition p14:dur="10" advTm="136173"/>
    </mc:Choice>
    <mc:Fallback xmlns="">
      <p:transition advTm="13617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C97A5-A4F6-28C3-7D88-35A12C272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4C816-23B9-DDF1-2728-F342A1C74F71}"/>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1EF64B-45F3-C7FF-DB64-0A95BEA1FB75}"/>
              </a:ext>
            </a:extLst>
          </p:cNvPr>
          <p:cNvSpPr txBox="1"/>
          <p:nvPr/>
        </p:nvSpPr>
        <p:spPr>
          <a:xfrm>
            <a:off x="4117552" y="192093"/>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5.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Algorithmic</a:t>
            </a:r>
            <a:endPar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9AAA136F-A23C-B6A8-F59B-78D57C5E532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4BB9041-C994-44C4-223D-BAE70A63B78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23AC2E09-6E04-5CEA-FC82-320B4325EE3A}"/>
              </a:ext>
            </a:extLst>
          </p:cNvPr>
          <p:cNvSpPr txBox="1"/>
          <p:nvPr/>
        </p:nvSpPr>
        <p:spPr>
          <a:xfrm>
            <a:off x="275772" y="983573"/>
            <a:ext cx="7578612" cy="533588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Facebook’s algorithms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analyze the activities of users and estimate which content is more likely to generate interactions if shown on their timeline.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Software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sum, structures all activities mediated by digital technologies.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Many algorithms are based on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machine learning technologies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means that while using a certain service,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individuals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contribute to training algorithms.</a:t>
            </a:r>
          </a:p>
        </p:txBody>
      </p:sp>
      <p:pic>
        <p:nvPicPr>
          <p:cNvPr id="7" name="Graphic 21">
            <a:extLst>
              <a:ext uri="{FF2B5EF4-FFF2-40B4-BE49-F238E27FC236}">
                <a16:creationId xmlns:a16="http://schemas.microsoft.com/office/drawing/2014/main" id="{82C228EE-2E19-F107-9BF0-F3B0421B31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8F4C6E6C-AB5E-8548-9700-E35A423563E9}"/>
              </a:ext>
            </a:extLst>
          </p:cNvPr>
          <p:cNvPicPr>
            <a:picLocks noChangeAspect="1"/>
          </p:cNvPicPr>
          <p:nvPr/>
        </p:nvPicPr>
        <p:blipFill>
          <a:blip r:embed="rId3"/>
          <a:stretch>
            <a:fillRect/>
          </a:stretch>
        </p:blipFill>
        <p:spPr>
          <a:xfrm>
            <a:off x="8037765" y="1634953"/>
            <a:ext cx="3798137" cy="2651990"/>
          </a:xfrm>
          <a:prstGeom prst="rect">
            <a:avLst/>
          </a:prstGeom>
        </p:spPr>
      </p:pic>
    </p:spTree>
    <p:extLst>
      <p:ext uri="{BB962C8B-B14F-4D97-AF65-F5344CB8AC3E}">
        <p14:creationId xmlns:p14="http://schemas.microsoft.com/office/powerpoint/2010/main" val="2046220512"/>
      </p:ext>
    </p:extLst>
  </p:cSld>
  <p:clrMapOvr>
    <a:masterClrMapping/>
  </p:clrMapOvr>
  <mc:AlternateContent xmlns:mc="http://schemas.openxmlformats.org/markup-compatibility/2006" xmlns:p14="http://schemas.microsoft.com/office/powerpoint/2010/main">
    <mc:Choice Requires="p14">
      <p:transition p14:dur="10" advTm="84680"/>
    </mc:Choice>
    <mc:Fallback xmlns="">
      <p:transition advTm="846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25B2B-6951-09C3-9DF1-5E79D107F3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E4AD7A-C00C-CB4A-137A-3BB45B1867E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C6BE233-BA90-C138-1FDA-DF0D0C421C06}"/>
              </a:ext>
            </a:extLst>
          </p:cNvPr>
          <p:cNvSpPr txBox="1"/>
          <p:nvPr/>
        </p:nvSpPr>
        <p:spPr>
          <a:xfrm>
            <a:off x="4584040" y="17005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6. Asymmetric</a:t>
            </a:r>
          </a:p>
        </p:txBody>
      </p:sp>
      <p:sp>
        <p:nvSpPr>
          <p:cNvPr id="5" name="Rectangle 4">
            <a:extLst>
              <a:ext uri="{FF2B5EF4-FFF2-40B4-BE49-F238E27FC236}">
                <a16:creationId xmlns:a16="http://schemas.microsoft.com/office/drawing/2014/main" id="{C3966158-E96D-1910-37CF-A30ED368694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976E17F-2124-0A80-D981-9792FAE4B2C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5D220759-A50B-732D-191E-268B2A49589C}"/>
              </a:ext>
            </a:extLst>
          </p:cNvPr>
          <p:cNvSpPr txBox="1"/>
          <p:nvPr/>
        </p:nvSpPr>
        <p:spPr>
          <a:xfrm>
            <a:off x="266940" y="1092900"/>
            <a:ext cx="8242575" cy="4937698"/>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 are highly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commodified</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the biggest services are owned by a handful of gigantic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corporations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landscape,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power</a:t>
            </a:r>
            <a:r>
              <a:rPr kumimoji="0" lang="en-US" sz="23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unevenly distributed, as individual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do not have access to the information these corporations collect about their interactions and behaviors, although such information shapes the way users interact with a certain platform or service .</a:t>
            </a:r>
          </a:p>
        </p:txBody>
      </p:sp>
      <p:pic>
        <p:nvPicPr>
          <p:cNvPr id="7" name="Graphic 21">
            <a:extLst>
              <a:ext uri="{FF2B5EF4-FFF2-40B4-BE49-F238E27FC236}">
                <a16:creationId xmlns:a16="http://schemas.microsoft.com/office/drawing/2014/main" id="{960B31E8-99DA-B8A9-7AE7-6FD9F39880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2">
            <a:extLst>
              <a:ext uri="{FF2B5EF4-FFF2-40B4-BE49-F238E27FC236}">
                <a16:creationId xmlns:a16="http://schemas.microsoft.com/office/drawing/2014/main" id="{DC6CA460-EE0B-6A93-5AA7-83A5F78AA6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78824" y="1271881"/>
            <a:ext cx="3046236" cy="2281737"/>
          </a:xfrm>
          <a:prstGeom prst="rect">
            <a:avLst/>
          </a:prstGeom>
          <a:noFill/>
          <a:ln w="9525">
            <a:solidFill>
              <a:sysClr val="windowText" lastClr="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6194907"/>
      </p:ext>
    </p:extLst>
  </p:cSld>
  <p:clrMapOvr>
    <a:masterClrMapping/>
  </p:clrMapOvr>
  <mc:AlternateContent xmlns:mc="http://schemas.openxmlformats.org/markup-compatibility/2006" xmlns:p14="http://schemas.microsoft.com/office/powerpoint/2010/main">
    <mc:Choice Requires="p14">
      <p:transition p14:dur="10" advTm="98532"/>
    </mc:Choice>
    <mc:Fallback xmlns="">
      <p:transition advTm="985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34C4B-BAB9-F298-8128-C140F2747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826446-6B46-4B20-72F1-FE3B594C421D}"/>
              </a:ext>
            </a:extLst>
          </p:cNvPr>
          <p:cNvSpPr/>
          <p:nvPr/>
        </p:nvSpPr>
        <p:spPr>
          <a:xfrm>
            <a:off x="266940" y="722990"/>
            <a:ext cx="11752343" cy="5998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CDBAA8-0AE0-BBC2-A77C-F9E8B36DADEB}"/>
              </a:ext>
            </a:extLst>
          </p:cNvPr>
          <p:cNvSpPr txBox="1"/>
          <p:nvPr/>
        </p:nvSpPr>
        <p:spPr>
          <a:xfrm>
            <a:off x="4341739" y="156171"/>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6. Asymmetric</a:t>
            </a:r>
          </a:p>
        </p:txBody>
      </p:sp>
      <p:sp>
        <p:nvSpPr>
          <p:cNvPr id="5" name="Rectangle 4">
            <a:extLst>
              <a:ext uri="{FF2B5EF4-FFF2-40B4-BE49-F238E27FC236}">
                <a16:creationId xmlns:a16="http://schemas.microsoft.com/office/drawing/2014/main" id="{40A76177-16F4-F8C1-6229-870A2D7CBDA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5766F4F-7970-7849-40B7-E81026BB4C0D}"/>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 </a:t>
            </a:r>
          </a:p>
        </p:txBody>
      </p:sp>
      <p:sp>
        <p:nvSpPr>
          <p:cNvPr id="48" name="TextBox 47">
            <a:extLst>
              <a:ext uri="{FF2B5EF4-FFF2-40B4-BE49-F238E27FC236}">
                <a16:creationId xmlns:a16="http://schemas.microsoft.com/office/drawing/2014/main" id="{DEC96409-E56A-DE26-2EB3-C6D10A399E75}"/>
              </a:ext>
            </a:extLst>
          </p:cNvPr>
          <p:cNvSpPr txBox="1"/>
          <p:nvPr/>
        </p:nvSpPr>
        <p:spPr>
          <a:xfrm>
            <a:off x="739661" y="727432"/>
            <a:ext cx="10093212"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do not know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underpin the functioning of social media and need to guess how to influence the way the platform decides to which other users one’s profile will be suggested as a possible match.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digital media tend to be perceived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black boxes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obscure the underlying operations that structure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 experience</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772DC6E6-3ABA-510F-2A66-C9FC6A9149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2">
            <a:extLst>
              <a:ext uri="{FF2B5EF4-FFF2-40B4-BE49-F238E27FC236}">
                <a16:creationId xmlns:a16="http://schemas.microsoft.com/office/drawing/2014/main" id="{98FD4705-CCD1-EB9E-F7FC-FEB1EA21EB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1417" y="4203004"/>
            <a:ext cx="4669701" cy="2478759"/>
          </a:xfrm>
          <a:prstGeom prst="rect">
            <a:avLst/>
          </a:prstGeom>
          <a:noFill/>
          <a:ln w="9525">
            <a:solidFill>
              <a:sysClr val="windowText" lastClr="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2015265"/>
      </p:ext>
    </p:extLst>
  </p:cSld>
  <p:clrMapOvr>
    <a:masterClrMapping/>
  </p:clrMapOvr>
  <mc:AlternateContent xmlns:mc="http://schemas.openxmlformats.org/markup-compatibility/2006" xmlns:p14="http://schemas.microsoft.com/office/powerpoint/2010/main">
    <mc:Choice Requires="p14">
      <p:transition p14:dur="10" advTm="79719"/>
    </mc:Choice>
    <mc:Fallback xmlns="">
      <p:transition advTm="7971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4D53C-6D64-0F52-6020-DE19337252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573400-6D1A-48DA-6745-A9A88FC388B9}"/>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53999E-ADFF-DA8D-1624-4AAE132A3EE6}"/>
              </a:ext>
            </a:extLst>
          </p:cNvPr>
          <p:cNvSpPr txBox="1"/>
          <p:nvPr/>
        </p:nvSpPr>
        <p:spPr>
          <a:xfrm>
            <a:off x="4296019" y="158900"/>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7. Ephemeral or Permanent ?</a:t>
            </a:r>
          </a:p>
        </p:txBody>
      </p:sp>
      <p:sp>
        <p:nvSpPr>
          <p:cNvPr id="5" name="Rectangle 4">
            <a:extLst>
              <a:ext uri="{FF2B5EF4-FFF2-40B4-BE49-F238E27FC236}">
                <a16:creationId xmlns:a16="http://schemas.microsoft.com/office/drawing/2014/main" id="{3B7B1E57-DA6B-F226-AE32-F3CBC853B41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20F9F1A-5922-AE7E-9D9F-C632840EF5F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30AC11D5-97CF-B008-452A-66EB83091BCC}"/>
              </a:ext>
            </a:extLst>
          </p:cNvPr>
          <p:cNvSpPr txBox="1"/>
          <p:nvPr/>
        </p:nvSpPr>
        <p:spPr>
          <a:xfrm>
            <a:off x="483462" y="1414831"/>
            <a:ext cx="8039838"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Different media have different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duration</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persistence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paper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book</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be stored for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centuries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Inscriptions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 stone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last for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millennia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case of the information produced and transmitted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its duration in time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depends on several factors</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C95B3B0B-8654-CF78-40EA-2A9B6CA9A6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D687C7A6-6AC7-126C-8143-906CEE03A6F7}"/>
              </a:ext>
            </a:extLst>
          </p:cNvPr>
          <p:cNvPicPr>
            <a:picLocks noChangeAspect="1"/>
          </p:cNvPicPr>
          <p:nvPr/>
        </p:nvPicPr>
        <p:blipFill>
          <a:blip r:embed="rId3"/>
          <a:stretch>
            <a:fillRect/>
          </a:stretch>
        </p:blipFill>
        <p:spPr>
          <a:xfrm>
            <a:off x="9503576" y="799640"/>
            <a:ext cx="2017951" cy="2017951"/>
          </a:xfrm>
          <a:prstGeom prst="rect">
            <a:avLst/>
          </a:prstGeom>
        </p:spPr>
      </p:pic>
      <p:pic>
        <p:nvPicPr>
          <p:cNvPr id="6" name="Picture 5">
            <a:extLst>
              <a:ext uri="{FF2B5EF4-FFF2-40B4-BE49-F238E27FC236}">
                <a16:creationId xmlns:a16="http://schemas.microsoft.com/office/drawing/2014/main" id="{1C5A3750-0DE7-8C4C-3B67-05D2C6C8EEED}"/>
              </a:ext>
            </a:extLst>
          </p:cNvPr>
          <p:cNvPicPr>
            <a:picLocks noChangeAspect="1"/>
          </p:cNvPicPr>
          <p:nvPr/>
        </p:nvPicPr>
        <p:blipFill>
          <a:blip r:embed="rId4"/>
          <a:stretch>
            <a:fillRect/>
          </a:stretch>
        </p:blipFill>
        <p:spPr>
          <a:xfrm>
            <a:off x="9021056" y="2885695"/>
            <a:ext cx="2743438" cy="1883827"/>
          </a:xfrm>
          <a:prstGeom prst="rect">
            <a:avLst/>
          </a:prstGeom>
        </p:spPr>
      </p:pic>
    </p:spTree>
    <p:extLst>
      <p:ext uri="{BB962C8B-B14F-4D97-AF65-F5344CB8AC3E}">
        <p14:creationId xmlns:p14="http://schemas.microsoft.com/office/powerpoint/2010/main" val="3137150668"/>
      </p:ext>
    </p:extLst>
  </p:cSld>
  <p:clrMapOvr>
    <a:masterClrMapping/>
  </p:clrMapOvr>
  <mc:AlternateContent xmlns:mc="http://schemas.openxmlformats.org/markup-compatibility/2006" xmlns:p14="http://schemas.microsoft.com/office/powerpoint/2010/main">
    <mc:Choice Requires="p14">
      <p:transition p14:dur="10" advTm="37938"/>
    </mc:Choice>
    <mc:Fallback xmlns="">
      <p:transition advTm="3793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9E873-7143-D06A-8439-408EDC7895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B0BF27-63A7-2C11-717A-F8555197CF7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7E8A668-5103-C830-FF62-98BE4AD4A9E8}"/>
              </a:ext>
            </a:extLst>
          </p:cNvPr>
          <p:cNvSpPr txBox="1"/>
          <p:nvPr/>
        </p:nvSpPr>
        <p:spPr>
          <a:xfrm>
            <a:off x="3603759" y="199240"/>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7. Ephemeral or Permanent ?</a:t>
            </a:r>
          </a:p>
        </p:txBody>
      </p:sp>
      <p:sp>
        <p:nvSpPr>
          <p:cNvPr id="5" name="Rectangle 4">
            <a:extLst>
              <a:ext uri="{FF2B5EF4-FFF2-40B4-BE49-F238E27FC236}">
                <a16:creationId xmlns:a16="http://schemas.microsoft.com/office/drawing/2014/main" id="{F303A821-80E4-E325-6FA8-5477EF35EE56}"/>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B4A10C3-664C-E1BF-F02B-FC39EFBBEBF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E09C710E-6754-C3E5-9AFD-7B689BC35C50}"/>
              </a:ext>
            </a:extLst>
          </p:cNvPr>
          <p:cNvSpPr txBox="1"/>
          <p:nvPr/>
        </p:nvSpPr>
        <p:spPr>
          <a:xfrm>
            <a:off x="441712" y="1477221"/>
            <a:ext cx="7431272" cy="389048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hard disks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used to store data in digital form tend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not to last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more than one or two decades.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8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softwares</a:t>
            </a:r>
            <a:r>
              <a:rPr kumimoji="0" lang="en-US" sz="28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transform human language into binary code are quickly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replaced</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by new programs.</a:t>
            </a:r>
          </a:p>
        </p:txBody>
      </p:sp>
      <p:pic>
        <p:nvPicPr>
          <p:cNvPr id="7" name="Graphic 21">
            <a:extLst>
              <a:ext uri="{FF2B5EF4-FFF2-40B4-BE49-F238E27FC236}">
                <a16:creationId xmlns:a16="http://schemas.microsoft.com/office/drawing/2014/main" id="{C7E63459-189F-768D-CA75-882D0460F1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6" name="Picture 5">
            <a:extLst>
              <a:ext uri="{FF2B5EF4-FFF2-40B4-BE49-F238E27FC236}">
                <a16:creationId xmlns:a16="http://schemas.microsoft.com/office/drawing/2014/main" id="{E84C7530-AC16-B34C-1842-351F79BA7D99}"/>
              </a:ext>
            </a:extLst>
          </p:cNvPr>
          <p:cNvPicPr>
            <a:picLocks noChangeAspect="1"/>
          </p:cNvPicPr>
          <p:nvPr/>
        </p:nvPicPr>
        <p:blipFill>
          <a:blip r:embed="rId3"/>
          <a:stretch>
            <a:fillRect/>
          </a:stretch>
        </p:blipFill>
        <p:spPr>
          <a:xfrm>
            <a:off x="8464677" y="953435"/>
            <a:ext cx="2962913" cy="2030144"/>
          </a:xfrm>
          <a:prstGeom prst="rect">
            <a:avLst/>
          </a:prstGeom>
        </p:spPr>
      </p:pic>
      <p:pic>
        <p:nvPicPr>
          <p:cNvPr id="8" name="Picture 7">
            <a:extLst>
              <a:ext uri="{FF2B5EF4-FFF2-40B4-BE49-F238E27FC236}">
                <a16:creationId xmlns:a16="http://schemas.microsoft.com/office/drawing/2014/main" id="{8469AAAC-07C0-6EAA-E4E6-46B91F948F33}"/>
              </a:ext>
            </a:extLst>
          </p:cNvPr>
          <p:cNvPicPr>
            <a:picLocks noChangeAspect="1"/>
          </p:cNvPicPr>
          <p:nvPr/>
        </p:nvPicPr>
        <p:blipFill>
          <a:blip r:embed="rId4"/>
          <a:stretch>
            <a:fillRect/>
          </a:stretch>
        </p:blipFill>
        <p:spPr>
          <a:xfrm>
            <a:off x="8208295" y="3137374"/>
            <a:ext cx="3682303" cy="2048434"/>
          </a:xfrm>
          <a:prstGeom prst="rect">
            <a:avLst/>
          </a:prstGeom>
        </p:spPr>
      </p:pic>
    </p:spTree>
    <p:extLst>
      <p:ext uri="{BB962C8B-B14F-4D97-AF65-F5344CB8AC3E}">
        <p14:creationId xmlns:p14="http://schemas.microsoft.com/office/powerpoint/2010/main" val="3362838325"/>
      </p:ext>
    </p:extLst>
  </p:cSld>
  <p:clrMapOvr>
    <a:masterClrMapping/>
  </p:clrMapOvr>
  <mc:AlternateContent xmlns:mc="http://schemas.openxmlformats.org/markup-compatibility/2006" xmlns:p14="http://schemas.microsoft.com/office/powerpoint/2010/main">
    <mc:Choice Requires="p14">
      <p:transition p14:dur="10" advTm="85885"/>
    </mc:Choice>
    <mc:Fallback xmlns="">
      <p:transition advTm="8588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14671-54B2-3B42-9982-B4C2DA2459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A9F937-1F03-0ED7-0F18-75C7B29DEA9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94979F-0262-4B6F-686A-079997E7FD51}"/>
              </a:ext>
            </a:extLst>
          </p:cNvPr>
          <p:cNvSpPr txBox="1"/>
          <p:nvPr/>
        </p:nvSpPr>
        <p:spPr>
          <a:xfrm>
            <a:off x="3719298" y="194121"/>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7. Ephemeral or Permanent ?</a:t>
            </a:r>
          </a:p>
        </p:txBody>
      </p:sp>
      <p:sp>
        <p:nvSpPr>
          <p:cNvPr id="5" name="Rectangle 4">
            <a:extLst>
              <a:ext uri="{FF2B5EF4-FFF2-40B4-BE49-F238E27FC236}">
                <a16:creationId xmlns:a16="http://schemas.microsoft.com/office/drawing/2014/main" id="{D7A9677F-4208-F43E-D438-399735F86B0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FF1CA0D-A735-8058-405B-ADA5ACBF347A}"/>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31CBC6FF-BC3D-90CF-5305-9D29AD725A34}"/>
              </a:ext>
            </a:extLst>
          </p:cNvPr>
          <p:cNvSpPr txBox="1"/>
          <p:nvPr/>
        </p:nvSpPr>
        <p:spPr>
          <a:xfrm>
            <a:off x="266940" y="1437231"/>
            <a:ext cx="8008380"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 stage of human history in which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knowledge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archived and stored on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these problems assume a central importance for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institutions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like</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libraries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archives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whose mandate includes the preservation of documents for future generations.</a:t>
            </a:r>
          </a:p>
        </p:txBody>
      </p:sp>
      <p:pic>
        <p:nvPicPr>
          <p:cNvPr id="7" name="Graphic 21">
            <a:extLst>
              <a:ext uri="{FF2B5EF4-FFF2-40B4-BE49-F238E27FC236}">
                <a16:creationId xmlns:a16="http://schemas.microsoft.com/office/drawing/2014/main" id="{AF7A0253-BCFA-FE0B-7C91-CAD3BF204C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15CF09E-A7A8-B1C8-9BA7-B10D8A3EB46A}"/>
              </a:ext>
            </a:extLst>
          </p:cNvPr>
          <p:cNvPicPr>
            <a:picLocks noChangeAspect="1"/>
          </p:cNvPicPr>
          <p:nvPr/>
        </p:nvPicPr>
        <p:blipFill>
          <a:blip r:embed="rId3"/>
          <a:stretch>
            <a:fillRect/>
          </a:stretch>
        </p:blipFill>
        <p:spPr>
          <a:xfrm>
            <a:off x="8546963" y="1881406"/>
            <a:ext cx="3200677" cy="2469094"/>
          </a:xfrm>
          <a:prstGeom prst="rect">
            <a:avLst/>
          </a:prstGeom>
        </p:spPr>
      </p:pic>
    </p:spTree>
    <p:extLst>
      <p:ext uri="{BB962C8B-B14F-4D97-AF65-F5344CB8AC3E}">
        <p14:creationId xmlns:p14="http://schemas.microsoft.com/office/powerpoint/2010/main" val="3478277489"/>
      </p:ext>
    </p:extLst>
  </p:cSld>
  <p:clrMapOvr>
    <a:masterClrMapping/>
  </p:clrMapOvr>
  <mc:AlternateContent xmlns:mc="http://schemas.openxmlformats.org/markup-compatibility/2006" xmlns:p14="http://schemas.microsoft.com/office/powerpoint/2010/main">
    <mc:Choice Requires="p14">
      <p:transition p14:dur="10" advTm="132319"/>
    </mc:Choice>
    <mc:Fallback xmlns="">
      <p:transition advTm="13231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241B0-C808-28E3-8B4D-53065D5F89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530358-4E59-3E8D-E5AF-771BAEFC6986}"/>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5ED0E4-94E1-D939-032B-3D7EA2870134}"/>
              </a:ext>
            </a:extLst>
          </p:cNvPr>
          <p:cNvSpPr txBox="1"/>
          <p:nvPr/>
        </p:nvSpPr>
        <p:spPr>
          <a:xfrm>
            <a:off x="3491347" y="156171"/>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7. Ephemeral or Permanent ?</a:t>
            </a:r>
          </a:p>
        </p:txBody>
      </p:sp>
      <p:sp>
        <p:nvSpPr>
          <p:cNvPr id="5" name="Rectangle 4">
            <a:extLst>
              <a:ext uri="{FF2B5EF4-FFF2-40B4-BE49-F238E27FC236}">
                <a16:creationId xmlns:a16="http://schemas.microsoft.com/office/drawing/2014/main" id="{370452C9-A808-55CA-7555-512CB514173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BAADDE-FB3F-973E-C072-099577C0D16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E02ED565-C160-4C6A-2191-68618B7DC6C6}"/>
              </a:ext>
            </a:extLst>
          </p:cNvPr>
          <p:cNvSpPr txBox="1"/>
          <p:nvPr/>
        </p:nvSpPr>
        <p:spPr>
          <a:xfrm>
            <a:off x="266940" y="1459180"/>
            <a:ext cx="8029890"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 different level,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communications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like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messages, chats, or pictures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perceived as being highly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ephemeral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However,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copies</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traces of these communications can be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duplicated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stored</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years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without the author’s knowledge, by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companies</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manage digital communication services, by government agencies, or by other individuals.</a:t>
            </a:r>
          </a:p>
        </p:txBody>
      </p:sp>
      <p:pic>
        <p:nvPicPr>
          <p:cNvPr id="7" name="Graphic 21">
            <a:extLst>
              <a:ext uri="{FF2B5EF4-FFF2-40B4-BE49-F238E27FC236}">
                <a16:creationId xmlns:a16="http://schemas.microsoft.com/office/drawing/2014/main" id="{5C7338BA-9757-5A47-D950-4D6C63F64C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FEC71CB6-6DCF-C4A8-0B4B-3C7BB0CF2B6F}"/>
              </a:ext>
            </a:extLst>
          </p:cNvPr>
          <p:cNvPicPr>
            <a:picLocks noChangeAspect="1"/>
          </p:cNvPicPr>
          <p:nvPr/>
        </p:nvPicPr>
        <p:blipFill>
          <a:blip r:embed="rId3"/>
          <a:stretch>
            <a:fillRect/>
          </a:stretch>
        </p:blipFill>
        <p:spPr>
          <a:xfrm>
            <a:off x="8553302" y="1459180"/>
            <a:ext cx="3255546" cy="3255546"/>
          </a:xfrm>
          <a:prstGeom prst="rect">
            <a:avLst/>
          </a:prstGeom>
        </p:spPr>
      </p:pic>
    </p:spTree>
    <p:extLst>
      <p:ext uri="{BB962C8B-B14F-4D97-AF65-F5344CB8AC3E}">
        <p14:creationId xmlns:p14="http://schemas.microsoft.com/office/powerpoint/2010/main" val="3297292871"/>
      </p:ext>
    </p:extLst>
  </p:cSld>
  <p:clrMapOvr>
    <a:masterClrMapping/>
  </p:clrMapOvr>
  <mc:AlternateContent xmlns:mc="http://schemas.openxmlformats.org/markup-compatibility/2006" xmlns:p14="http://schemas.microsoft.com/office/powerpoint/2010/main">
    <mc:Choice Requires="p14">
      <p:transition p14:dur="10" advTm="96891"/>
    </mc:Choice>
    <mc:Fallback xmlns="">
      <p:transition advTm="9689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DFC77-A269-CF19-2F5A-958D0533B7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DF0357-35B5-1176-0503-4A0A3C1B292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11BBDC8-A557-9EAD-D082-1DB721171436}"/>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3FE3ED29-FE76-BC26-3022-2FD4FBE2276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C1A1EF8-F495-E9F9-9160-79D7CA0728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B35C8848-4423-ECC8-C5D0-3D32BD0F4040}"/>
              </a:ext>
            </a:extLst>
          </p:cNvPr>
          <p:cNvSpPr txBox="1"/>
          <p:nvPr/>
        </p:nvSpPr>
        <p:spPr>
          <a:xfrm>
            <a:off x="617280" y="1338931"/>
            <a:ext cx="7347143"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technical characteristics that underpin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reach global significance through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infrastructures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compose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networks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Understanding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architecture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design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“plumbing”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crucial for the study of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actors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communities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populate them.</a:t>
            </a:r>
          </a:p>
        </p:txBody>
      </p:sp>
      <p:pic>
        <p:nvPicPr>
          <p:cNvPr id="7" name="Graphic 21">
            <a:extLst>
              <a:ext uri="{FF2B5EF4-FFF2-40B4-BE49-F238E27FC236}">
                <a16:creationId xmlns:a16="http://schemas.microsoft.com/office/drawing/2014/main" id="{296C5F8E-FA4A-8A76-D812-CACFFFB46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9" name="Picture 8">
            <a:extLst>
              <a:ext uri="{FF2B5EF4-FFF2-40B4-BE49-F238E27FC236}">
                <a16:creationId xmlns:a16="http://schemas.microsoft.com/office/drawing/2014/main" id="{9E1453CC-E47A-9454-6163-82CB32F83878}"/>
              </a:ext>
            </a:extLst>
          </p:cNvPr>
          <p:cNvPicPr>
            <a:picLocks noChangeAspect="1"/>
          </p:cNvPicPr>
          <p:nvPr/>
        </p:nvPicPr>
        <p:blipFill>
          <a:blip r:embed="rId3"/>
          <a:stretch>
            <a:fillRect/>
          </a:stretch>
        </p:blipFill>
        <p:spPr>
          <a:xfrm>
            <a:off x="8314763" y="1477221"/>
            <a:ext cx="3639627" cy="2731245"/>
          </a:xfrm>
          <a:prstGeom prst="rect">
            <a:avLst/>
          </a:prstGeom>
        </p:spPr>
      </p:pic>
    </p:spTree>
    <p:extLst>
      <p:ext uri="{BB962C8B-B14F-4D97-AF65-F5344CB8AC3E}">
        <p14:creationId xmlns:p14="http://schemas.microsoft.com/office/powerpoint/2010/main" val="3707900731"/>
      </p:ext>
    </p:extLst>
  </p:cSld>
  <p:clrMapOvr>
    <a:masterClrMapping/>
  </p:clrMapOvr>
  <mc:AlternateContent xmlns:mc="http://schemas.openxmlformats.org/markup-compatibility/2006" xmlns:p14="http://schemas.microsoft.com/office/powerpoint/2010/main">
    <mc:Choice Requires="p14">
      <p:transition p14:dur="10" advTm="38293"/>
    </mc:Choice>
    <mc:Fallback xmlns="">
      <p:transition advTm="3829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29947-6D19-CB55-0170-5DED57812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FD6CBB-3C72-C947-2C1C-04FE39050747}"/>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3DF3FA-4F15-B5B3-60A3-10838145695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602C613A-4D03-16B6-8712-FBE77B0E526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4FFBB25-5290-A7B0-7C37-0907B4C73FC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18BDC3E8-16C4-9362-8D36-40A467973C20}"/>
              </a:ext>
            </a:extLst>
          </p:cNvPr>
          <p:cNvSpPr txBox="1"/>
          <p:nvPr/>
        </p:nvSpPr>
        <p:spPr>
          <a:xfrm>
            <a:off x="893480" y="937930"/>
            <a:ext cx="8003632"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According to the American law scholar Lawrence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Lessig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(2002),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code is law</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With this formula,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Lessig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suggested that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architecture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different layers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networks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not neutral </a:t>
            </a:r>
            <a:r>
              <a:rPr lang="en-US" sz="2400" dirty="0">
                <a:solidFill>
                  <a:srgbClr val="0A1F61"/>
                </a:solidFill>
                <a:cs typeface="Tajawal ExtraBold" panose="00000800000000000000" pitchFamily="2" charset="-78"/>
              </a:rPr>
              <a:t>but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rather has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power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shape the behaviors of their users.</a:t>
            </a:r>
          </a:p>
        </p:txBody>
      </p:sp>
      <p:pic>
        <p:nvPicPr>
          <p:cNvPr id="7" name="Graphic 21">
            <a:extLst>
              <a:ext uri="{FF2B5EF4-FFF2-40B4-BE49-F238E27FC236}">
                <a16:creationId xmlns:a16="http://schemas.microsoft.com/office/drawing/2014/main" id="{E3113535-16FC-ED9F-57BB-900D4A2F5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5804A1C3-CE60-2659-8557-0A9989E54E29}"/>
              </a:ext>
            </a:extLst>
          </p:cNvPr>
          <p:cNvPicPr>
            <a:picLocks noChangeAspect="1"/>
          </p:cNvPicPr>
          <p:nvPr/>
        </p:nvPicPr>
        <p:blipFill>
          <a:blip r:embed="rId3"/>
          <a:stretch>
            <a:fillRect/>
          </a:stretch>
        </p:blipFill>
        <p:spPr>
          <a:xfrm>
            <a:off x="9472870" y="1231362"/>
            <a:ext cx="2304488" cy="2304488"/>
          </a:xfrm>
          <a:prstGeom prst="rect">
            <a:avLst/>
          </a:prstGeom>
        </p:spPr>
      </p:pic>
      <p:pic>
        <p:nvPicPr>
          <p:cNvPr id="6" name="Picture 5">
            <a:extLst>
              <a:ext uri="{FF2B5EF4-FFF2-40B4-BE49-F238E27FC236}">
                <a16:creationId xmlns:a16="http://schemas.microsoft.com/office/drawing/2014/main" id="{F4B8B5EE-5DD0-03FF-BF14-E96E52B22354}"/>
              </a:ext>
            </a:extLst>
          </p:cNvPr>
          <p:cNvPicPr>
            <a:picLocks noChangeAspect="1"/>
          </p:cNvPicPr>
          <p:nvPr/>
        </p:nvPicPr>
        <p:blipFill>
          <a:blip r:embed="rId4"/>
          <a:stretch>
            <a:fillRect/>
          </a:stretch>
        </p:blipFill>
        <p:spPr>
          <a:xfrm>
            <a:off x="4937636" y="4128846"/>
            <a:ext cx="3310252" cy="2381681"/>
          </a:xfrm>
          <a:prstGeom prst="rect">
            <a:avLst/>
          </a:prstGeom>
        </p:spPr>
      </p:pic>
    </p:spTree>
    <p:extLst>
      <p:ext uri="{BB962C8B-B14F-4D97-AF65-F5344CB8AC3E}">
        <p14:creationId xmlns:p14="http://schemas.microsoft.com/office/powerpoint/2010/main" val="397917598"/>
      </p:ext>
    </p:extLst>
  </p:cSld>
  <p:clrMapOvr>
    <a:masterClrMapping/>
  </p:clrMapOvr>
  <mc:AlternateContent xmlns:mc="http://schemas.openxmlformats.org/markup-compatibility/2006" xmlns:p14="http://schemas.microsoft.com/office/powerpoint/2010/main">
    <mc:Choice Requires="p14">
      <p:transition p14:dur="10" advTm="64990"/>
    </mc:Choice>
    <mc:Fallback xmlns="">
      <p:transition advTm="6499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22CB31-827C-3996-A3D8-CFCBAB2007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101750-E68C-3CB3-CB45-643AD5CD128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3061D8-1F30-10B7-BE53-F0407824331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81ABD108-BE36-1A65-E65C-C2E3C1DCDCF0}"/>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3888064-D475-2AE2-5C75-80F300E79AA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A85CD636-8D27-35A0-F395-54B557F7EADD}"/>
              </a:ext>
            </a:extLst>
          </p:cNvPr>
          <p:cNvSpPr txBox="1"/>
          <p:nvPr/>
        </p:nvSpPr>
        <p:spPr>
          <a:xfrm>
            <a:off x="415227" y="818326"/>
            <a:ext cx="10853391"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Unlike broadcast media, such as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television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station or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newspaper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internet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communication system that is not based on a </a:t>
            </a:r>
            <a:r>
              <a:rPr kumimoji="0" lang="en-US" sz="240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single central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hub</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Instead, it is composed by a series of </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interconnected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nodes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internet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distributed structure shaped as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network</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means that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physically located on thousands of computers called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servers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which other computers connect to request the information they want, such as that making up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website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EF3C4D2E-3B4F-CF6D-7CB7-41D1CFD305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792" y="-14043"/>
            <a:ext cx="1729485" cy="807551"/>
          </a:xfrm>
          <a:prstGeom prst="rect">
            <a:avLst/>
          </a:prstGeom>
        </p:spPr>
      </p:pic>
      <p:pic>
        <p:nvPicPr>
          <p:cNvPr id="4" name="Picture 3">
            <a:extLst>
              <a:ext uri="{FF2B5EF4-FFF2-40B4-BE49-F238E27FC236}">
                <a16:creationId xmlns:a16="http://schemas.microsoft.com/office/drawing/2014/main" id="{12252C4D-DC24-C4F5-A48C-4E8839A06985}"/>
              </a:ext>
            </a:extLst>
          </p:cNvPr>
          <p:cNvPicPr>
            <a:picLocks noChangeAspect="1"/>
          </p:cNvPicPr>
          <p:nvPr/>
        </p:nvPicPr>
        <p:blipFill>
          <a:blip r:embed="rId3"/>
          <a:stretch>
            <a:fillRect/>
          </a:stretch>
        </p:blipFill>
        <p:spPr>
          <a:xfrm>
            <a:off x="1703952" y="4757001"/>
            <a:ext cx="4137971" cy="1926787"/>
          </a:xfrm>
          <a:prstGeom prst="rect">
            <a:avLst/>
          </a:prstGeom>
        </p:spPr>
      </p:pic>
      <p:pic>
        <p:nvPicPr>
          <p:cNvPr id="8" name="Picture 7">
            <a:extLst>
              <a:ext uri="{FF2B5EF4-FFF2-40B4-BE49-F238E27FC236}">
                <a16:creationId xmlns:a16="http://schemas.microsoft.com/office/drawing/2014/main" id="{D6260AA6-73DC-303A-FAA1-FBD75096B203}"/>
              </a:ext>
            </a:extLst>
          </p:cNvPr>
          <p:cNvPicPr>
            <a:picLocks noChangeAspect="1"/>
          </p:cNvPicPr>
          <p:nvPr/>
        </p:nvPicPr>
        <p:blipFill>
          <a:blip r:embed="rId4"/>
          <a:stretch>
            <a:fillRect/>
          </a:stretch>
        </p:blipFill>
        <p:spPr>
          <a:xfrm>
            <a:off x="5756003" y="4830677"/>
            <a:ext cx="2885077" cy="1733050"/>
          </a:xfrm>
          <a:prstGeom prst="rect">
            <a:avLst/>
          </a:prstGeom>
        </p:spPr>
      </p:pic>
    </p:spTree>
    <p:extLst>
      <p:ext uri="{BB962C8B-B14F-4D97-AF65-F5344CB8AC3E}">
        <p14:creationId xmlns:p14="http://schemas.microsoft.com/office/powerpoint/2010/main" val="3626297988"/>
      </p:ext>
    </p:extLst>
  </p:cSld>
  <p:clrMapOvr>
    <a:masterClrMapping/>
  </p:clrMapOvr>
  <mc:AlternateContent xmlns:mc="http://schemas.openxmlformats.org/markup-compatibility/2006" xmlns:p14="http://schemas.microsoft.com/office/powerpoint/2010/main">
    <mc:Choice Requires="p14">
      <p:transition p14:dur="10" advTm="46494"/>
    </mc:Choice>
    <mc:Fallback xmlns="">
      <p:transition advTm="4649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EBBA0-4B1E-C2EB-BA27-1F544A1D0B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9D2065-5B9D-B961-3F2F-DA4FAC5EFD95}"/>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586F2C-3E97-718F-1DAC-FE710AF66A37}"/>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D9127A41-F0C0-E8AF-3613-701B627A1A8B}"/>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8059D05-D6D1-3960-47FD-2E6F13280FAF}"/>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FAF97D82-BA55-4F08-6E64-305231F1A68A}"/>
              </a:ext>
            </a:extLst>
          </p:cNvPr>
          <p:cNvSpPr txBox="1"/>
          <p:nvPr/>
        </p:nvSpPr>
        <p:spPr>
          <a:xfrm>
            <a:off x="400532" y="937930"/>
            <a:ext cx="7784176"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Furthermore,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internet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an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open system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anyone with access to a telephone or broadband line can access it, either with a personal computer or another device.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infrastructural features are based upon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global governance system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World Wide Web Consortium (W3C)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an international organization that deals with web standards, with the task of keeping them open.</a:t>
            </a:r>
          </a:p>
        </p:txBody>
      </p:sp>
      <p:pic>
        <p:nvPicPr>
          <p:cNvPr id="7" name="Graphic 21">
            <a:extLst>
              <a:ext uri="{FF2B5EF4-FFF2-40B4-BE49-F238E27FC236}">
                <a16:creationId xmlns:a16="http://schemas.microsoft.com/office/drawing/2014/main" id="{0251CC62-70E2-AC76-F603-511D6285E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EDDDFA88-8009-A5C9-C960-D88733984A42}"/>
              </a:ext>
            </a:extLst>
          </p:cNvPr>
          <p:cNvPicPr>
            <a:picLocks noChangeAspect="1"/>
          </p:cNvPicPr>
          <p:nvPr/>
        </p:nvPicPr>
        <p:blipFill>
          <a:blip r:embed="rId3"/>
          <a:stretch>
            <a:fillRect/>
          </a:stretch>
        </p:blipFill>
        <p:spPr>
          <a:xfrm>
            <a:off x="8466418" y="861484"/>
            <a:ext cx="3340898" cy="2505673"/>
          </a:xfrm>
          <a:prstGeom prst="rect">
            <a:avLst/>
          </a:prstGeom>
        </p:spPr>
      </p:pic>
      <p:pic>
        <p:nvPicPr>
          <p:cNvPr id="6" name="Picture 5">
            <a:extLst>
              <a:ext uri="{FF2B5EF4-FFF2-40B4-BE49-F238E27FC236}">
                <a16:creationId xmlns:a16="http://schemas.microsoft.com/office/drawing/2014/main" id="{EF9A850C-A945-D6A8-D58B-7A9528ACBFD6}"/>
              </a:ext>
            </a:extLst>
          </p:cNvPr>
          <p:cNvPicPr>
            <a:picLocks noChangeAspect="1"/>
          </p:cNvPicPr>
          <p:nvPr/>
        </p:nvPicPr>
        <p:blipFill>
          <a:blip r:embed="rId4"/>
          <a:stretch>
            <a:fillRect/>
          </a:stretch>
        </p:blipFill>
        <p:spPr>
          <a:xfrm>
            <a:off x="8614537" y="3429000"/>
            <a:ext cx="3334801" cy="1908213"/>
          </a:xfrm>
          <a:prstGeom prst="rect">
            <a:avLst/>
          </a:prstGeom>
        </p:spPr>
      </p:pic>
    </p:spTree>
    <p:extLst>
      <p:ext uri="{BB962C8B-B14F-4D97-AF65-F5344CB8AC3E}">
        <p14:creationId xmlns:p14="http://schemas.microsoft.com/office/powerpoint/2010/main" val="125915660"/>
      </p:ext>
    </p:extLst>
  </p:cSld>
  <p:clrMapOvr>
    <a:masterClrMapping/>
  </p:clrMapOvr>
  <mc:AlternateContent xmlns:mc="http://schemas.openxmlformats.org/markup-compatibility/2006" xmlns:p14="http://schemas.microsoft.com/office/powerpoint/2010/main">
    <mc:Choice Requires="p14">
      <p:transition p14:dur="10" advTm="60990"/>
    </mc:Choice>
    <mc:Fallback xmlns="">
      <p:transition advTm="6099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C7A25-E165-5A17-BF06-251A1D6CA7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96A996-A00B-475A-9A1B-9EF8F607355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874BAB-38F0-59FB-CD33-56833B0123C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FEFE2132-0A1A-3528-ACCF-B93F90B13CA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B9248F8-A17B-F93F-3829-29A683D0B43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4D91EAA0-6FA7-7936-15BE-D17B978C51F7}"/>
              </a:ext>
            </a:extLst>
          </p:cNvPr>
          <p:cNvSpPr txBox="1"/>
          <p:nvPr/>
        </p:nvSpPr>
        <p:spPr>
          <a:xfrm>
            <a:off x="438982" y="875540"/>
            <a:ext cx="8113359"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Each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website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an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address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where it can be reached, that is, an alphanumeric code that identifies the site and allows users to get to the server on which the information that constitutes it is stored.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codes are called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domains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are managed and awarded by an international organization,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Internet Corporation for Assigned Names and Numbers (</a:t>
            </a:r>
            <a:r>
              <a:rPr kumimoji="0" lang="en-US" sz="22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Icann</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national domains</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.ca, or .se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others that define the type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activity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carried out by the site, such as </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com</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commercial activities or </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org</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associations and nonprofit organizations.</a:t>
            </a:r>
          </a:p>
        </p:txBody>
      </p:sp>
      <p:pic>
        <p:nvPicPr>
          <p:cNvPr id="7" name="Graphic 21">
            <a:extLst>
              <a:ext uri="{FF2B5EF4-FFF2-40B4-BE49-F238E27FC236}">
                <a16:creationId xmlns:a16="http://schemas.microsoft.com/office/drawing/2014/main" id="{948F8E37-3088-8F64-2B2E-4D859104D9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4D28B7AA-CA0F-78D6-0501-4637BBD95773}"/>
              </a:ext>
            </a:extLst>
          </p:cNvPr>
          <p:cNvPicPr>
            <a:picLocks noChangeAspect="1"/>
          </p:cNvPicPr>
          <p:nvPr/>
        </p:nvPicPr>
        <p:blipFill>
          <a:blip r:embed="rId3"/>
          <a:stretch>
            <a:fillRect/>
          </a:stretch>
        </p:blipFill>
        <p:spPr>
          <a:xfrm>
            <a:off x="9029209" y="862030"/>
            <a:ext cx="2895851" cy="2194750"/>
          </a:xfrm>
          <a:prstGeom prst="rect">
            <a:avLst/>
          </a:prstGeom>
        </p:spPr>
      </p:pic>
      <p:pic>
        <p:nvPicPr>
          <p:cNvPr id="8" name="Picture 7">
            <a:extLst>
              <a:ext uri="{FF2B5EF4-FFF2-40B4-BE49-F238E27FC236}">
                <a16:creationId xmlns:a16="http://schemas.microsoft.com/office/drawing/2014/main" id="{A4B6EAFA-270A-0392-EE6A-A933B8C7D53A}"/>
              </a:ext>
            </a:extLst>
          </p:cNvPr>
          <p:cNvPicPr>
            <a:picLocks noChangeAspect="1"/>
          </p:cNvPicPr>
          <p:nvPr/>
        </p:nvPicPr>
        <p:blipFill>
          <a:blip r:embed="rId4"/>
          <a:stretch>
            <a:fillRect/>
          </a:stretch>
        </p:blipFill>
        <p:spPr>
          <a:xfrm>
            <a:off x="8876796" y="2980007"/>
            <a:ext cx="3048264" cy="1713124"/>
          </a:xfrm>
          <a:prstGeom prst="rect">
            <a:avLst/>
          </a:prstGeom>
        </p:spPr>
      </p:pic>
    </p:spTree>
    <p:extLst>
      <p:ext uri="{BB962C8B-B14F-4D97-AF65-F5344CB8AC3E}">
        <p14:creationId xmlns:p14="http://schemas.microsoft.com/office/powerpoint/2010/main" val="3576243133"/>
      </p:ext>
    </p:extLst>
  </p:cSld>
  <p:clrMapOvr>
    <a:masterClrMapping/>
  </p:clrMapOvr>
  <mc:AlternateContent xmlns:mc="http://schemas.openxmlformats.org/markup-compatibility/2006" xmlns:p14="http://schemas.microsoft.com/office/powerpoint/2010/main">
    <mc:Choice Requires="p14">
      <p:transition p14:dur="10" advTm="85006"/>
    </mc:Choice>
    <mc:Fallback xmlns="">
      <p:transition advTm="8500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9D968-3BD4-52C9-12DB-782B202B6B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8BDE5-D56E-055D-ABFF-21B0CEF67AB9}"/>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FF4EFC-DD0E-FFAA-5C99-76BC5AB6E373}"/>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39EF24F7-C056-0A6C-D2CC-B8240F8603F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B73886A-F2C5-CC52-067E-22D23784B99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887C8377-F300-F4E6-1923-E56EC864A93F}"/>
              </a:ext>
            </a:extLst>
          </p:cNvPr>
          <p:cNvSpPr txBox="1"/>
          <p:nvPr/>
        </p:nvSpPr>
        <p:spPr>
          <a:xfrm>
            <a:off x="527720" y="799640"/>
            <a:ext cx="8739883"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understand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is important to differentiate the levels that compose them.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As argued by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Yochai </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Benkler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digital media and network technologies are composed of different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layers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are related to one another but have their own peculiarities, problems, and challenges.</a:t>
            </a:r>
          </a:p>
        </p:txBody>
      </p:sp>
      <p:pic>
        <p:nvPicPr>
          <p:cNvPr id="7" name="Graphic 21">
            <a:extLst>
              <a:ext uri="{FF2B5EF4-FFF2-40B4-BE49-F238E27FC236}">
                <a16:creationId xmlns:a16="http://schemas.microsoft.com/office/drawing/2014/main" id="{DEF8057B-5717-87AF-8510-D4E38FF592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7E84F067-2D8A-3C42-329B-1803DA972D72}"/>
              </a:ext>
            </a:extLst>
          </p:cNvPr>
          <p:cNvPicPr>
            <a:picLocks noChangeAspect="1"/>
          </p:cNvPicPr>
          <p:nvPr/>
        </p:nvPicPr>
        <p:blipFill>
          <a:blip r:embed="rId3"/>
          <a:stretch>
            <a:fillRect/>
          </a:stretch>
        </p:blipFill>
        <p:spPr>
          <a:xfrm>
            <a:off x="9463947" y="992000"/>
            <a:ext cx="2133785" cy="2145978"/>
          </a:xfrm>
          <a:prstGeom prst="rect">
            <a:avLst/>
          </a:prstGeom>
        </p:spPr>
      </p:pic>
      <p:pic>
        <p:nvPicPr>
          <p:cNvPr id="6" name="Picture 5">
            <a:extLst>
              <a:ext uri="{FF2B5EF4-FFF2-40B4-BE49-F238E27FC236}">
                <a16:creationId xmlns:a16="http://schemas.microsoft.com/office/drawing/2014/main" id="{755ABBFD-46E8-FA7A-EA73-4C8ADF8BD815}"/>
              </a:ext>
            </a:extLst>
          </p:cNvPr>
          <p:cNvPicPr>
            <a:picLocks noChangeAspect="1"/>
          </p:cNvPicPr>
          <p:nvPr/>
        </p:nvPicPr>
        <p:blipFill>
          <a:blip r:embed="rId4"/>
          <a:stretch>
            <a:fillRect/>
          </a:stretch>
        </p:blipFill>
        <p:spPr>
          <a:xfrm>
            <a:off x="4765877" y="3760547"/>
            <a:ext cx="3584759" cy="2609314"/>
          </a:xfrm>
          <a:prstGeom prst="rect">
            <a:avLst/>
          </a:prstGeom>
        </p:spPr>
      </p:pic>
    </p:spTree>
    <p:extLst>
      <p:ext uri="{BB962C8B-B14F-4D97-AF65-F5344CB8AC3E}">
        <p14:creationId xmlns:p14="http://schemas.microsoft.com/office/powerpoint/2010/main" val="1654698370"/>
      </p:ext>
    </p:extLst>
  </p:cSld>
  <p:clrMapOvr>
    <a:masterClrMapping/>
  </p:clrMapOvr>
  <mc:AlternateContent xmlns:mc="http://schemas.openxmlformats.org/markup-compatibility/2006" xmlns:p14="http://schemas.microsoft.com/office/powerpoint/2010/main">
    <mc:Choice Requires="p14">
      <p:transition p14:dur="10" advTm="27174"/>
    </mc:Choice>
    <mc:Fallback xmlns="">
      <p:transition advTm="2717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1B9F3-65AA-FB1B-707B-F59698B497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396E9F-0318-84F7-6A8B-14C75040BC65}"/>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496F2-FF2A-3BF1-7FAF-F2A55DA67196}"/>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8EB94102-C622-FEC2-1A56-0B92BFB4165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CCF42DC-CCB0-5691-05F6-FD4B8C331CF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2FCA8BA1-3877-CEBF-B894-CF0FA2B95525}"/>
              </a:ext>
            </a:extLst>
          </p:cNvPr>
          <p:cNvSpPr txBox="1"/>
          <p:nvPr/>
        </p:nvSpPr>
        <p:spPr>
          <a:xfrm>
            <a:off x="527721" y="1160590"/>
            <a:ext cx="6632032" cy="453681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first</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the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physical layer</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is composed of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material</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components such as the frequencies that are used for radio broadcasts, and the cables, computers and servers, satellites, and telephone lines that make up the internet.</a:t>
            </a:r>
          </a:p>
        </p:txBody>
      </p:sp>
      <p:pic>
        <p:nvPicPr>
          <p:cNvPr id="7" name="Graphic 21">
            <a:extLst>
              <a:ext uri="{FF2B5EF4-FFF2-40B4-BE49-F238E27FC236}">
                <a16:creationId xmlns:a16="http://schemas.microsoft.com/office/drawing/2014/main" id="{E68400A1-B4BC-6115-DB0E-C0AE5DB460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03839A7F-5C9B-7631-302C-31265640D421}"/>
              </a:ext>
            </a:extLst>
          </p:cNvPr>
          <p:cNvPicPr>
            <a:picLocks noChangeAspect="1"/>
          </p:cNvPicPr>
          <p:nvPr/>
        </p:nvPicPr>
        <p:blipFill>
          <a:blip r:embed="rId3"/>
          <a:stretch>
            <a:fillRect/>
          </a:stretch>
        </p:blipFill>
        <p:spPr>
          <a:xfrm>
            <a:off x="7582547" y="1218294"/>
            <a:ext cx="4204234" cy="2805065"/>
          </a:xfrm>
          <a:prstGeom prst="rect">
            <a:avLst/>
          </a:prstGeom>
        </p:spPr>
      </p:pic>
    </p:spTree>
    <p:extLst>
      <p:ext uri="{BB962C8B-B14F-4D97-AF65-F5344CB8AC3E}">
        <p14:creationId xmlns:p14="http://schemas.microsoft.com/office/powerpoint/2010/main" val="3223524861"/>
      </p:ext>
    </p:extLst>
  </p:cSld>
  <p:clrMapOvr>
    <a:masterClrMapping/>
  </p:clrMapOvr>
  <mc:AlternateContent xmlns:mc="http://schemas.openxmlformats.org/markup-compatibility/2006" xmlns:p14="http://schemas.microsoft.com/office/powerpoint/2010/main">
    <mc:Choice Requires="p14">
      <p:transition p14:dur="10" advTm="24454"/>
    </mc:Choice>
    <mc:Fallback xmlns="">
      <p:transition advTm="2445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106FD9-6284-2A12-ABE1-473945494E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39FA35-A07F-A517-C927-A824C8D80027}"/>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5761DB-D7C0-8ADC-D82F-1512D02E4ED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52834A26-FF6A-6D9B-4630-E06583EF67C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5587EE4-829A-EA82-48A8-BD07CDCEDBB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85AE17FA-BDDC-A700-8E32-16E5890B601B}"/>
              </a:ext>
            </a:extLst>
          </p:cNvPr>
          <p:cNvSpPr txBox="1"/>
          <p:nvPr/>
        </p:nvSpPr>
        <p:spPr>
          <a:xfrm>
            <a:off x="580315" y="1338931"/>
            <a:ext cx="7000061"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second 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logical layer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composed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software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standards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protocols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underpin digital networks: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the TCP/IP protocols that allow for the transfer of information on the internet, or the software that manages an online platform, social network, or database.</a:t>
            </a:r>
          </a:p>
        </p:txBody>
      </p:sp>
      <p:pic>
        <p:nvPicPr>
          <p:cNvPr id="7" name="Graphic 21">
            <a:extLst>
              <a:ext uri="{FF2B5EF4-FFF2-40B4-BE49-F238E27FC236}">
                <a16:creationId xmlns:a16="http://schemas.microsoft.com/office/drawing/2014/main" id="{1026B762-1C59-8FF4-9650-484759B72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09D96924-BBFA-2627-FB61-22F20A22E81E}"/>
              </a:ext>
            </a:extLst>
          </p:cNvPr>
          <p:cNvPicPr>
            <a:picLocks noChangeAspect="1"/>
          </p:cNvPicPr>
          <p:nvPr/>
        </p:nvPicPr>
        <p:blipFill>
          <a:blip r:embed="rId3"/>
          <a:stretch>
            <a:fillRect/>
          </a:stretch>
        </p:blipFill>
        <p:spPr>
          <a:xfrm>
            <a:off x="8029378" y="1589934"/>
            <a:ext cx="3895682" cy="2597121"/>
          </a:xfrm>
          <a:prstGeom prst="rect">
            <a:avLst/>
          </a:prstGeom>
        </p:spPr>
      </p:pic>
    </p:spTree>
    <p:extLst>
      <p:ext uri="{BB962C8B-B14F-4D97-AF65-F5344CB8AC3E}">
        <p14:creationId xmlns:p14="http://schemas.microsoft.com/office/powerpoint/2010/main" val="1553971143"/>
      </p:ext>
    </p:extLst>
  </p:cSld>
  <p:clrMapOvr>
    <a:masterClrMapping/>
  </p:clrMapOvr>
  <mc:AlternateContent xmlns:mc="http://schemas.openxmlformats.org/markup-compatibility/2006" xmlns:p14="http://schemas.microsoft.com/office/powerpoint/2010/main">
    <mc:Choice Requires="p14">
      <p:transition p14:dur="10" advTm="32994"/>
    </mc:Choice>
    <mc:Fallback xmlns="">
      <p:transition advTm="3299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76663-0F52-43DE-53F9-5EDD64D4E8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7A8C1F-5604-5F74-16B8-87C809E033DF}"/>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BF3131-EFBD-61C9-C453-C57C89BDF285}"/>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63FD4A1E-70E8-DA3B-93C8-D5590DDA82C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37FB3F-FA4B-A5F5-AC7E-7F84598946F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A6D3F503-35F3-80D0-3823-1B9524E0F888}"/>
              </a:ext>
            </a:extLst>
          </p:cNvPr>
          <p:cNvSpPr txBox="1"/>
          <p:nvPr/>
        </p:nvSpPr>
        <p:spPr>
          <a:xfrm>
            <a:off x="696434" y="976089"/>
            <a:ext cx="10450246" cy="27938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third 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content layer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is, the humanly intelligible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information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is produced and exchanged within the network:</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text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an article in an online newspaper,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an email, or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picture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posted on a social media.</a:t>
            </a:r>
          </a:p>
        </p:txBody>
      </p:sp>
      <p:pic>
        <p:nvPicPr>
          <p:cNvPr id="7" name="Graphic 21">
            <a:extLst>
              <a:ext uri="{FF2B5EF4-FFF2-40B4-BE49-F238E27FC236}">
                <a16:creationId xmlns:a16="http://schemas.microsoft.com/office/drawing/2014/main" id="{EEB3F92D-4746-BD38-9609-0520641B07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FFF38B76-326F-2FA6-688A-0EDF53AB8081}"/>
              </a:ext>
            </a:extLst>
          </p:cNvPr>
          <p:cNvPicPr>
            <a:picLocks noChangeAspect="1"/>
          </p:cNvPicPr>
          <p:nvPr/>
        </p:nvPicPr>
        <p:blipFill>
          <a:blip r:embed="rId3"/>
          <a:stretch>
            <a:fillRect/>
          </a:stretch>
        </p:blipFill>
        <p:spPr>
          <a:xfrm>
            <a:off x="4346870" y="4159825"/>
            <a:ext cx="3968840" cy="2523963"/>
          </a:xfrm>
          <a:prstGeom prst="rect">
            <a:avLst/>
          </a:prstGeom>
        </p:spPr>
      </p:pic>
    </p:spTree>
    <p:extLst>
      <p:ext uri="{BB962C8B-B14F-4D97-AF65-F5344CB8AC3E}">
        <p14:creationId xmlns:p14="http://schemas.microsoft.com/office/powerpoint/2010/main" val="1806885070"/>
      </p:ext>
    </p:extLst>
  </p:cSld>
  <p:clrMapOvr>
    <a:masterClrMapping/>
  </p:clrMapOvr>
  <mc:AlternateContent xmlns:mc="http://schemas.openxmlformats.org/markup-compatibility/2006" xmlns:p14="http://schemas.microsoft.com/office/powerpoint/2010/main">
    <mc:Choice Requires="p14">
      <p:transition p14:dur="10" advTm="30259"/>
    </mc:Choice>
    <mc:Fallback xmlns="">
      <p:transition advTm="302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41923-7317-CC29-B593-404A334BC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D44029-784F-F912-5EEB-2DB428C87943}"/>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ACD9C55-3240-0650-26B8-CFB6B224A05C}"/>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A2518F02-CA5B-A8EF-71BB-5769001FD8B6}"/>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2B50DF4-84DC-F08F-B5F3-8C7C73A56B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4E140B4B-CD9D-C185-3109-C6DD0AE87E48}"/>
              </a:ext>
            </a:extLst>
          </p:cNvPr>
          <p:cNvSpPr txBox="1"/>
          <p:nvPr/>
        </p:nvSpPr>
        <p:spPr>
          <a:xfrm>
            <a:off x="401171" y="1060031"/>
            <a:ext cx="11047117" cy="259782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Finally, there is also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legal layer</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set of national and international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laws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policies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governing the functioning of digital networks and the behavior of their users.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This level is related to the other three. </a:t>
            </a:r>
          </a:p>
        </p:txBody>
      </p:sp>
      <p:pic>
        <p:nvPicPr>
          <p:cNvPr id="7" name="Graphic 21">
            <a:extLst>
              <a:ext uri="{FF2B5EF4-FFF2-40B4-BE49-F238E27FC236}">
                <a16:creationId xmlns:a16="http://schemas.microsoft.com/office/drawing/2014/main" id="{427C505F-F588-507F-515B-C4E1CBEAFB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578AE4C8-F11C-95D9-4619-813D016F3EF3}"/>
              </a:ext>
            </a:extLst>
          </p:cNvPr>
          <p:cNvPicPr>
            <a:picLocks noChangeAspect="1"/>
          </p:cNvPicPr>
          <p:nvPr/>
        </p:nvPicPr>
        <p:blipFill>
          <a:blip r:embed="rId3"/>
          <a:stretch>
            <a:fillRect/>
          </a:stretch>
        </p:blipFill>
        <p:spPr>
          <a:xfrm>
            <a:off x="4365108" y="4165026"/>
            <a:ext cx="3461783" cy="2276309"/>
          </a:xfrm>
          <a:prstGeom prst="rect">
            <a:avLst/>
          </a:prstGeom>
        </p:spPr>
      </p:pic>
    </p:spTree>
    <p:extLst>
      <p:ext uri="{BB962C8B-B14F-4D97-AF65-F5344CB8AC3E}">
        <p14:creationId xmlns:p14="http://schemas.microsoft.com/office/powerpoint/2010/main" val="2272212624"/>
      </p:ext>
    </p:extLst>
  </p:cSld>
  <p:clrMapOvr>
    <a:masterClrMapping/>
  </p:clrMapOvr>
  <mc:AlternateContent xmlns:mc="http://schemas.openxmlformats.org/markup-compatibility/2006" xmlns:p14="http://schemas.microsoft.com/office/powerpoint/2010/main">
    <mc:Choice Requires="p14">
      <p:transition p14:dur="10" advTm="104952"/>
    </mc:Choice>
    <mc:Fallback xmlns="">
      <p:transition advTm="10495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692DF-2374-B3F6-7367-2DADF0F4E2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AEDA0E-FB42-49A1-001B-9FBCE2791BFB}"/>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42ACC9-E4E6-62C6-BB77-03ED2C276CF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9580B588-86E9-E39B-6C61-44E9C727DFC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6019B3E-C059-BFAE-B58C-180385C1C30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89B7A528-B5F7-30DA-C8DF-98DC05675796}"/>
              </a:ext>
            </a:extLst>
          </p:cNvPr>
          <p:cNvSpPr txBox="1"/>
          <p:nvPr/>
        </p:nvSpPr>
        <p:spPr>
          <a:xfrm>
            <a:off x="375383" y="873051"/>
            <a:ext cx="7571956"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Another important focus of studies of digital media is represented by one component of digital media infrastructures: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platforms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From a technical viewpoint, a digital platform is nothing else than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software</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environment</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which a set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programs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be executed.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sense both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browser</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Firefox</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operating system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Android</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be seen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platforms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they are environments for other applications – think of 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Netflix</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movie watched on Firefox, or an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app</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downloaded onto an Android phone.</a:t>
            </a:r>
          </a:p>
        </p:txBody>
      </p:sp>
      <p:pic>
        <p:nvPicPr>
          <p:cNvPr id="7" name="Graphic 21">
            <a:extLst>
              <a:ext uri="{FF2B5EF4-FFF2-40B4-BE49-F238E27FC236}">
                <a16:creationId xmlns:a16="http://schemas.microsoft.com/office/drawing/2014/main" id="{F33C1415-736E-E592-A982-3E303A40A7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1C91648E-1F2C-52C9-A3ED-0FECBE67DC9A}"/>
              </a:ext>
            </a:extLst>
          </p:cNvPr>
          <p:cNvPicPr>
            <a:picLocks noChangeAspect="1"/>
          </p:cNvPicPr>
          <p:nvPr/>
        </p:nvPicPr>
        <p:blipFill>
          <a:blip r:embed="rId3"/>
          <a:stretch>
            <a:fillRect/>
          </a:stretch>
        </p:blipFill>
        <p:spPr>
          <a:xfrm>
            <a:off x="8669942" y="937930"/>
            <a:ext cx="3145809" cy="1774090"/>
          </a:xfrm>
          <a:prstGeom prst="rect">
            <a:avLst/>
          </a:prstGeom>
        </p:spPr>
      </p:pic>
      <p:pic>
        <p:nvPicPr>
          <p:cNvPr id="6" name="Picture 5">
            <a:extLst>
              <a:ext uri="{FF2B5EF4-FFF2-40B4-BE49-F238E27FC236}">
                <a16:creationId xmlns:a16="http://schemas.microsoft.com/office/drawing/2014/main" id="{712287F9-1C91-B8F3-33C1-6BE71B84B3D2}"/>
              </a:ext>
            </a:extLst>
          </p:cNvPr>
          <p:cNvPicPr>
            <a:picLocks noChangeAspect="1"/>
          </p:cNvPicPr>
          <p:nvPr/>
        </p:nvPicPr>
        <p:blipFill>
          <a:blip r:embed="rId4"/>
          <a:stretch>
            <a:fillRect/>
          </a:stretch>
        </p:blipFill>
        <p:spPr>
          <a:xfrm>
            <a:off x="8865030" y="2894292"/>
            <a:ext cx="2755631" cy="1225402"/>
          </a:xfrm>
          <a:prstGeom prst="rect">
            <a:avLst/>
          </a:prstGeom>
        </p:spPr>
      </p:pic>
      <p:pic>
        <p:nvPicPr>
          <p:cNvPr id="8" name="Picture 7">
            <a:extLst>
              <a:ext uri="{FF2B5EF4-FFF2-40B4-BE49-F238E27FC236}">
                <a16:creationId xmlns:a16="http://schemas.microsoft.com/office/drawing/2014/main" id="{3023F344-972C-268B-E84A-236084DC3230}"/>
              </a:ext>
            </a:extLst>
          </p:cNvPr>
          <p:cNvPicPr>
            <a:picLocks noChangeAspect="1"/>
          </p:cNvPicPr>
          <p:nvPr/>
        </p:nvPicPr>
        <p:blipFill>
          <a:blip r:embed="rId5"/>
          <a:stretch>
            <a:fillRect/>
          </a:stretch>
        </p:blipFill>
        <p:spPr>
          <a:xfrm>
            <a:off x="9701710" y="4161803"/>
            <a:ext cx="1694835" cy="1475360"/>
          </a:xfrm>
          <a:prstGeom prst="rect">
            <a:avLst/>
          </a:prstGeom>
        </p:spPr>
      </p:pic>
    </p:spTree>
    <p:extLst>
      <p:ext uri="{BB962C8B-B14F-4D97-AF65-F5344CB8AC3E}">
        <p14:creationId xmlns:p14="http://schemas.microsoft.com/office/powerpoint/2010/main" val="3552905585"/>
      </p:ext>
    </p:extLst>
  </p:cSld>
  <p:clrMapOvr>
    <a:masterClrMapping/>
  </p:clrMapOvr>
  <mc:AlternateContent xmlns:mc="http://schemas.openxmlformats.org/markup-compatibility/2006" xmlns:p14="http://schemas.microsoft.com/office/powerpoint/2010/main">
    <mc:Choice Requires="p14">
      <p:transition p14:dur="10" advTm="43723"/>
    </mc:Choice>
    <mc:Fallback xmlns="">
      <p:transition advTm="4372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66528-E09D-BFDA-F9D2-3269A06A4B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516457-BE4E-C6E7-4FE5-64E892252994}"/>
              </a:ext>
            </a:extLst>
          </p:cNvPr>
          <p:cNvSpPr/>
          <p:nvPr/>
        </p:nvSpPr>
        <p:spPr>
          <a:xfrm>
            <a:off x="180577" y="761974"/>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04ED30-0BB5-D1E6-C051-BE1F69143874}"/>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BD99065C-9903-3302-B9A4-B2FC23FF7F4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829861-24EE-D8AB-AE81-303EE7B6ACAA}"/>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4F994C3D-BEAD-FEC8-C6A7-4C33C414EF11}"/>
              </a:ext>
            </a:extLst>
          </p:cNvPr>
          <p:cNvSpPr txBox="1"/>
          <p:nvPr/>
        </p:nvSpPr>
        <p:spPr>
          <a:xfrm>
            <a:off x="617281" y="1538586"/>
            <a:ext cx="7801293"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Media scholars researching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media platforms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analyzed the way these services use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organize and mediate the interactions that are carried out through their interfaces.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Instagram</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uses the same principles to mediate the circulation and exchange of images.</a:t>
            </a:r>
          </a:p>
        </p:txBody>
      </p:sp>
      <p:pic>
        <p:nvPicPr>
          <p:cNvPr id="7" name="Graphic 21">
            <a:extLst>
              <a:ext uri="{FF2B5EF4-FFF2-40B4-BE49-F238E27FC236}">
                <a16:creationId xmlns:a16="http://schemas.microsoft.com/office/drawing/2014/main" id="{F1BC7DCB-6F17-1341-A85F-7403A6A3B1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C8BA5D22-6C05-8BC9-C612-5FD78C2A6106}"/>
              </a:ext>
            </a:extLst>
          </p:cNvPr>
          <p:cNvPicPr>
            <a:picLocks noChangeAspect="1"/>
          </p:cNvPicPr>
          <p:nvPr/>
        </p:nvPicPr>
        <p:blipFill>
          <a:blip r:embed="rId3"/>
          <a:stretch>
            <a:fillRect/>
          </a:stretch>
        </p:blipFill>
        <p:spPr>
          <a:xfrm>
            <a:off x="8621644" y="1774766"/>
            <a:ext cx="3060457" cy="1999661"/>
          </a:xfrm>
          <a:prstGeom prst="rect">
            <a:avLst/>
          </a:prstGeom>
        </p:spPr>
      </p:pic>
    </p:spTree>
    <p:extLst>
      <p:ext uri="{BB962C8B-B14F-4D97-AF65-F5344CB8AC3E}">
        <p14:creationId xmlns:p14="http://schemas.microsoft.com/office/powerpoint/2010/main" val="545586298"/>
      </p:ext>
    </p:extLst>
  </p:cSld>
  <p:clrMapOvr>
    <a:masterClrMapping/>
  </p:clrMapOvr>
  <mc:AlternateContent xmlns:mc="http://schemas.openxmlformats.org/markup-compatibility/2006" xmlns:p14="http://schemas.microsoft.com/office/powerpoint/2010/main">
    <mc:Choice Requires="p14">
      <p:transition p14:dur="10" advTm="40060"/>
    </mc:Choice>
    <mc:Fallback xmlns="">
      <p:transition advTm="4006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14977-383E-925D-E294-C789217AC4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F8998C-0E82-0653-7BA6-F50B6D97AAA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549B070-D38D-A345-83F7-986ADCDA572B}"/>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 Infrastructures and Platforms</a:t>
            </a:r>
          </a:p>
        </p:txBody>
      </p:sp>
      <p:sp>
        <p:nvSpPr>
          <p:cNvPr id="5" name="Rectangle 4">
            <a:extLst>
              <a:ext uri="{FF2B5EF4-FFF2-40B4-BE49-F238E27FC236}">
                <a16:creationId xmlns:a16="http://schemas.microsoft.com/office/drawing/2014/main" id="{F93CB321-CDF8-D07C-CD13-A93D27B16DA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33F8874-6A59-84C4-6AF2-6457FCD0863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2FC933D6-1D57-7D3B-A649-83F4DBF8E6BC}"/>
              </a:ext>
            </a:extLst>
          </p:cNvPr>
          <p:cNvSpPr txBox="1"/>
          <p:nvPr/>
        </p:nvSpPr>
        <p:spPr>
          <a:xfrm>
            <a:off x="984368" y="875540"/>
            <a:ext cx="7501263" cy="259782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sense,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platforms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stages that allow users to perform specific activities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Gillespie</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2010) while shaping how such activities can be carried out.</a:t>
            </a:r>
          </a:p>
        </p:txBody>
      </p:sp>
      <p:pic>
        <p:nvPicPr>
          <p:cNvPr id="7" name="Graphic 21">
            <a:extLst>
              <a:ext uri="{FF2B5EF4-FFF2-40B4-BE49-F238E27FC236}">
                <a16:creationId xmlns:a16="http://schemas.microsoft.com/office/drawing/2014/main" id="{621E2D8E-60C3-31EC-222E-CB2AE3B2BB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6" name="Picture 5">
            <a:extLst>
              <a:ext uri="{FF2B5EF4-FFF2-40B4-BE49-F238E27FC236}">
                <a16:creationId xmlns:a16="http://schemas.microsoft.com/office/drawing/2014/main" id="{39EE9ABD-5DF0-907F-5169-A1C58C995203}"/>
              </a:ext>
            </a:extLst>
          </p:cNvPr>
          <p:cNvPicPr>
            <a:picLocks noChangeAspect="1"/>
          </p:cNvPicPr>
          <p:nvPr/>
        </p:nvPicPr>
        <p:blipFill>
          <a:blip r:embed="rId3"/>
          <a:stretch>
            <a:fillRect/>
          </a:stretch>
        </p:blipFill>
        <p:spPr>
          <a:xfrm>
            <a:off x="3986346" y="3713865"/>
            <a:ext cx="2954109" cy="2857954"/>
          </a:xfrm>
          <a:prstGeom prst="rect">
            <a:avLst/>
          </a:prstGeom>
        </p:spPr>
      </p:pic>
      <p:pic>
        <p:nvPicPr>
          <p:cNvPr id="8" name="Picture 7">
            <a:extLst>
              <a:ext uri="{FF2B5EF4-FFF2-40B4-BE49-F238E27FC236}">
                <a16:creationId xmlns:a16="http://schemas.microsoft.com/office/drawing/2014/main" id="{ACFF2CC3-3D09-4E7B-019B-42AC58BEED08}"/>
              </a:ext>
            </a:extLst>
          </p:cNvPr>
          <p:cNvPicPr>
            <a:picLocks noChangeAspect="1"/>
          </p:cNvPicPr>
          <p:nvPr/>
        </p:nvPicPr>
        <p:blipFill>
          <a:blip r:embed="rId4"/>
          <a:stretch>
            <a:fillRect/>
          </a:stretch>
        </p:blipFill>
        <p:spPr>
          <a:xfrm>
            <a:off x="9619488" y="929610"/>
            <a:ext cx="1807532" cy="2298391"/>
          </a:xfrm>
          <a:prstGeom prst="rect">
            <a:avLst/>
          </a:prstGeom>
        </p:spPr>
      </p:pic>
    </p:spTree>
    <p:extLst>
      <p:ext uri="{BB962C8B-B14F-4D97-AF65-F5344CB8AC3E}">
        <p14:creationId xmlns:p14="http://schemas.microsoft.com/office/powerpoint/2010/main" val="1092713799"/>
      </p:ext>
    </p:extLst>
  </p:cSld>
  <p:clrMapOvr>
    <a:masterClrMapping/>
  </p:clrMapOvr>
  <mc:AlternateContent xmlns:mc="http://schemas.openxmlformats.org/markup-compatibility/2006" xmlns:p14="http://schemas.microsoft.com/office/powerpoint/2010/main">
    <mc:Choice Requires="p14">
      <p:transition p14:dur="10" advTm="19644"/>
    </mc:Choice>
    <mc:Fallback xmlns="">
      <p:transition advTm="1964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79480-F602-0B1D-E4B6-F4EB33AE5BC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A047F59-D6B4-3EA6-E4FC-700E0D3333DB}"/>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Web Generations :</a:t>
            </a:r>
          </a:p>
        </p:txBody>
      </p:sp>
      <p:sp>
        <p:nvSpPr>
          <p:cNvPr id="5" name="Rectangle 4">
            <a:extLst>
              <a:ext uri="{FF2B5EF4-FFF2-40B4-BE49-F238E27FC236}">
                <a16:creationId xmlns:a16="http://schemas.microsoft.com/office/drawing/2014/main" id="{2A449B43-E3BE-476A-3A3C-AE27A482D9F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733984-72DE-9672-35CA-95725DBADF1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pic>
        <p:nvPicPr>
          <p:cNvPr id="7" name="Graphic 21">
            <a:extLst>
              <a:ext uri="{FF2B5EF4-FFF2-40B4-BE49-F238E27FC236}">
                <a16:creationId xmlns:a16="http://schemas.microsoft.com/office/drawing/2014/main" id="{09302320-4179-5EE1-A9B3-E5D00D16E4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E0165CEA-9A0C-9038-8C05-E853236C6772}"/>
              </a:ext>
            </a:extLst>
          </p:cNvPr>
          <p:cNvPicPr>
            <a:picLocks noChangeAspect="1"/>
          </p:cNvPicPr>
          <p:nvPr/>
        </p:nvPicPr>
        <p:blipFill>
          <a:blip r:embed="rId3"/>
          <a:stretch>
            <a:fillRect/>
          </a:stretch>
        </p:blipFill>
        <p:spPr>
          <a:xfrm>
            <a:off x="3087415" y="869286"/>
            <a:ext cx="5261057" cy="5814502"/>
          </a:xfrm>
          <a:prstGeom prst="rect">
            <a:avLst/>
          </a:prstGeom>
        </p:spPr>
      </p:pic>
    </p:spTree>
    <p:extLst>
      <p:ext uri="{BB962C8B-B14F-4D97-AF65-F5344CB8AC3E}">
        <p14:creationId xmlns:p14="http://schemas.microsoft.com/office/powerpoint/2010/main" val="3914095116"/>
      </p:ext>
    </p:extLst>
  </p:cSld>
  <p:clrMapOvr>
    <a:masterClrMapping/>
  </p:clrMapOvr>
  <mc:AlternateContent xmlns:mc="http://schemas.openxmlformats.org/markup-compatibility/2006" xmlns:p14="http://schemas.microsoft.com/office/powerpoint/2010/main">
    <mc:Choice Requires="p14">
      <p:transition p14:dur="10" advTm="76967"/>
    </mc:Choice>
    <mc:Fallback xmlns="">
      <p:transition advTm="7696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A66FD-C920-19C6-CA00-1C4A5A0423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E14145-A7A5-3A35-EE96-61D8B287037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3403298-207A-2E7A-3F72-7FD1C8EBE531}"/>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Web Generations :</a:t>
            </a:r>
          </a:p>
        </p:txBody>
      </p:sp>
      <p:sp>
        <p:nvSpPr>
          <p:cNvPr id="5" name="Rectangle 4">
            <a:extLst>
              <a:ext uri="{FF2B5EF4-FFF2-40B4-BE49-F238E27FC236}">
                <a16:creationId xmlns:a16="http://schemas.microsoft.com/office/drawing/2014/main" id="{E3B6E601-BF2D-B811-6308-1BC0329C9B3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1F1EF4-21DF-3441-7707-DBE25C6E0F18}"/>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8A9389AA-EDE2-FBCF-DE7B-105E540E88C9}"/>
              </a:ext>
            </a:extLst>
          </p:cNvPr>
          <p:cNvSpPr txBox="1"/>
          <p:nvPr/>
        </p:nvSpPr>
        <p:spPr>
          <a:xfrm>
            <a:off x="754462" y="942894"/>
            <a:ext cx="10126898" cy="3076548"/>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1.0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the first generation of the web which could be considered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read-only web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also as a system of cognition.</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 1.0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began as an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information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place for businesses to broadcast their information to people.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early web provided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limited user interactions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or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content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contributions and only allowed to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search</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information and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read</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it.</a:t>
            </a:r>
          </a:p>
        </p:txBody>
      </p:sp>
      <p:pic>
        <p:nvPicPr>
          <p:cNvPr id="7" name="Graphic 21">
            <a:extLst>
              <a:ext uri="{FF2B5EF4-FFF2-40B4-BE49-F238E27FC236}">
                <a16:creationId xmlns:a16="http://schemas.microsoft.com/office/drawing/2014/main" id="{9FAE8206-B4B2-4CA3-2EFB-172520132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BBFCC727-F7CC-F6B6-D3A3-18F84AB4D026}"/>
              </a:ext>
            </a:extLst>
          </p:cNvPr>
          <p:cNvPicPr>
            <a:picLocks noChangeAspect="1"/>
          </p:cNvPicPr>
          <p:nvPr/>
        </p:nvPicPr>
        <p:blipFill>
          <a:blip r:embed="rId3"/>
          <a:stretch>
            <a:fillRect/>
          </a:stretch>
        </p:blipFill>
        <p:spPr>
          <a:xfrm>
            <a:off x="3053853" y="4259940"/>
            <a:ext cx="5864860" cy="2219136"/>
          </a:xfrm>
          <a:prstGeom prst="rect">
            <a:avLst/>
          </a:prstGeom>
        </p:spPr>
      </p:pic>
    </p:spTree>
    <p:extLst>
      <p:ext uri="{BB962C8B-B14F-4D97-AF65-F5344CB8AC3E}">
        <p14:creationId xmlns:p14="http://schemas.microsoft.com/office/powerpoint/2010/main" val="3416946899"/>
      </p:ext>
    </p:extLst>
  </p:cSld>
  <p:clrMapOvr>
    <a:masterClrMapping/>
  </p:clrMapOvr>
  <mc:AlternateContent xmlns:mc="http://schemas.openxmlformats.org/markup-compatibility/2006" xmlns:p14="http://schemas.microsoft.com/office/powerpoint/2010/main">
    <mc:Choice Requires="p14">
      <p:transition p14:dur="10" advTm="60820"/>
    </mc:Choice>
    <mc:Fallback xmlns="">
      <p:transition advTm="6082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9F44D-82C3-F738-5DBB-DB56C2FDD7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7CE59C-58C8-CE14-DF58-D3E0360D50A8}"/>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B253B60-305D-45C4-CC72-74817AB552E6}"/>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Web Generations :</a:t>
            </a:r>
          </a:p>
        </p:txBody>
      </p:sp>
      <p:sp>
        <p:nvSpPr>
          <p:cNvPr id="5" name="Rectangle 4">
            <a:extLst>
              <a:ext uri="{FF2B5EF4-FFF2-40B4-BE49-F238E27FC236}">
                <a16:creationId xmlns:a16="http://schemas.microsoft.com/office/drawing/2014/main" id="{26569269-67F0-9B43-812D-38E1527CB535}"/>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8BB4CC6-304F-5A2D-A21D-8AB63D67E7A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B900A3F8-AFA8-B1F4-DA9F-D069DABA2DB0}"/>
              </a:ext>
            </a:extLst>
          </p:cNvPr>
          <p:cNvSpPr txBox="1"/>
          <p:nvPr/>
        </p:nvSpPr>
        <p:spPr>
          <a:xfrm>
            <a:off x="789940" y="1088141"/>
            <a:ext cx="6223508" cy="510787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2.0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was defined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 read-write web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technologies of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 2.0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more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user-generated content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usability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end-users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 2.0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website allows users to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interact</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collaborate with each other through social media dialogue as creators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user-generated content</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 virtual community.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It is also known as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participatory web</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social web</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22828697-4188-B381-88A0-5EA257281C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B64D7A26-8500-7AFB-4BCD-D1A72FEE6154}"/>
              </a:ext>
            </a:extLst>
          </p:cNvPr>
          <p:cNvPicPr>
            <a:picLocks noChangeAspect="1"/>
          </p:cNvPicPr>
          <p:nvPr/>
        </p:nvPicPr>
        <p:blipFill>
          <a:blip r:embed="rId3"/>
          <a:stretch>
            <a:fillRect/>
          </a:stretch>
        </p:blipFill>
        <p:spPr>
          <a:xfrm>
            <a:off x="7777662" y="1477221"/>
            <a:ext cx="3761558" cy="3981033"/>
          </a:xfrm>
          <a:prstGeom prst="rect">
            <a:avLst/>
          </a:prstGeom>
        </p:spPr>
      </p:pic>
    </p:spTree>
    <p:extLst>
      <p:ext uri="{BB962C8B-B14F-4D97-AF65-F5344CB8AC3E}">
        <p14:creationId xmlns:p14="http://schemas.microsoft.com/office/powerpoint/2010/main" val="2642637172"/>
      </p:ext>
    </p:extLst>
  </p:cSld>
  <p:clrMapOvr>
    <a:masterClrMapping/>
  </p:clrMapOvr>
  <mc:AlternateContent xmlns:mc="http://schemas.openxmlformats.org/markup-compatibility/2006" xmlns:p14="http://schemas.microsoft.com/office/powerpoint/2010/main">
    <mc:Choice Requires="p14">
      <p:transition p14:dur="10" advTm="53449"/>
    </mc:Choice>
    <mc:Fallback xmlns="">
      <p:transition advTm="5344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8731F-1300-DC4B-3E3F-DA854848CA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C20CC4-043E-25C5-84C8-E391DAC1DE11}"/>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72AB06-5969-7FB9-F843-066777D88FB5}"/>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III. The Web Generations :</a:t>
            </a:r>
          </a:p>
        </p:txBody>
      </p:sp>
      <p:sp>
        <p:nvSpPr>
          <p:cNvPr id="5" name="Rectangle 4">
            <a:extLst>
              <a:ext uri="{FF2B5EF4-FFF2-40B4-BE49-F238E27FC236}">
                <a16:creationId xmlns:a16="http://schemas.microsoft.com/office/drawing/2014/main" id="{1C5991CE-4286-3266-6AED-6015A3014052}"/>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4A2E24A-589E-7185-0652-4E5A8ECE977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8" name="TextBox 47">
            <a:extLst>
              <a:ext uri="{FF2B5EF4-FFF2-40B4-BE49-F238E27FC236}">
                <a16:creationId xmlns:a16="http://schemas.microsoft.com/office/drawing/2014/main" id="{A7902AD3-EF4D-90CF-633A-87DD262C9FEE}"/>
              </a:ext>
            </a:extLst>
          </p:cNvPr>
          <p:cNvSpPr txBox="1"/>
          <p:nvPr/>
        </p:nvSpPr>
        <p:spPr>
          <a:xfrm>
            <a:off x="922834" y="1245659"/>
            <a:ext cx="10126898" cy="168584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3.0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more focused on the use of technologies like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machine learning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AI</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Artificial intelligence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provide relevant content for each user instead of just the content other end users have provided. </a:t>
            </a:r>
          </a:p>
        </p:txBody>
      </p:sp>
      <p:pic>
        <p:nvPicPr>
          <p:cNvPr id="7" name="Graphic 21">
            <a:extLst>
              <a:ext uri="{FF2B5EF4-FFF2-40B4-BE49-F238E27FC236}">
                <a16:creationId xmlns:a16="http://schemas.microsoft.com/office/drawing/2014/main" id="{D2435918-E9B5-8CAF-3412-B9483165D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44A76B07-E023-B803-77BD-035DA945FF5C}"/>
              </a:ext>
            </a:extLst>
          </p:cNvPr>
          <p:cNvPicPr>
            <a:picLocks noChangeAspect="1"/>
          </p:cNvPicPr>
          <p:nvPr/>
        </p:nvPicPr>
        <p:blipFill>
          <a:blip r:embed="rId3"/>
          <a:stretch>
            <a:fillRect/>
          </a:stretch>
        </p:blipFill>
        <p:spPr>
          <a:xfrm>
            <a:off x="1549377" y="3635394"/>
            <a:ext cx="9187468" cy="2627604"/>
          </a:xfrm>
          <a:prstGeom prst="rect">
            <a:avLst/>
          </a:prstGeom>
        </p:spPr>
      </p:pic>
    </p:spTree>
    <p:extLst>
      <p:ext uri="{BB962C8B-B14F-4D97-AF65-F5344CB8AC3E}">
        <p14:creationId xmlns:p14="http://schemas.microsoft.com/office/powerpoint/2010/main" val="2702357894"/>
      </p:ext>
    </p:extLst>
  </p:cSld>
  <p:clrMapOvr>
    <a:masterClrMapping/>
  </p:clrMapOvr>
  <mc:AlternateContent xmlns:mc="http://schemas.openxmlformats.org/markup-compatibility/2006" xmlns:p14="http://schemas.microsoft.com/office/powerpoint/2010/main">
    <mc:Choice Requires="p14">
      <p:transition p14:dur="10" advTm="119108"/>
    </mc:Choice>
    <mc:Fallback xmlns="">
      <p:transition advTm="11910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B314E-ADBD-5455-EF5C-1C20AA880421}"/>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D9A7D562-F6B0-3F2A-EE56-8A1A857FCB6B}"/>
              </a:ext>
            </a:extLst>
          </p:cNvPr>
          <p:cNvSpPr/>
          <p:nvPr/>
        </p:nvSpPr>
        <p:spPr>
          <a:xfrm>
            <a:off x="302769" y="978640"/>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5E1AE53-06C2-5355-1B08-E10F708B24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C13F601-898A-5651-A0B2-5DAB5A2A0EBE}"/>
              </a:ext>
            </a:extLst>
          </p:cNvPr>
          <p:cNvSpPr/>
          <p:nvPr/>
        </p:nvSpPr>
        <p:spPr>
          <a:xfrm>
            <a:off x="302769" y="1660439"/>
            <a:ext cx="9152854" cy="4651979"/>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common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characteristics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distinguish them from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Analog old media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(Convergent, Hypertextual, Distributed, Pervasive, Algorithmic, Asymmetric, Ephemeral &amp; Permanent)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architecture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networks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not neutral but</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rather has the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power</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shape the behaviors of their users.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internet</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an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open system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based upon a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global governance system</a:t>
            </a:r>
            <a:r>
              <a:rPr kumimoji="0" lang="en-US" sz="20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network technologies are composed of different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layers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physical, logical, content &amp; Legal</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three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generations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web (</a:t>
            </a:r>
            <a:r>
              <a:rPr kumimoji="0" lang="en-US" sz="20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1.0 - Web 2.0 - Web 3.0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endPar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1" name="TextBox 40">
            <a:extLst>
              <a:ext uri="{FF2B5EF4-FFF2-40B4-BE49-F238E27FC236}">
                <a16:creationId xmlns:a16="http://schemas.microsoft.com/office/drawing/2014/main" id="{34C9B6A6-5353-FFB6-5393-BC54064B3D41}"/>
              </a:ext>
            </a:extLst>
          </p:cNvPr>
          <p:cNvSpPr txBox="1"/>
          <p:nvPr/>
        </p:nvSpPr>
        <p:spPr>
          <a:xfrm>
            <a:off x="2115215" y="996375"/>
            <a:ext cx="2276585"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Conclusion</a:t>
            </a:r>
          </a:p>
        </p:txBody>
      </p:sp>
      <p:sp>
        <p:nvSpPr>
          <p:cNvPr id="43" name="TextBox 42">
            <a:extLst>
              <a:ext uri="{FF2B5EF4-FFF2-40B4-BE49-F238E27FC236}">
                <a16:creationId xmlns:a16="http://schemas.microsoft.com/office/drawing/2014/main" id="{8051B74F-FD0B-E097-ABBB-9DB2FA3FD753}"/>
              </a:ext>
            </a:extLst>
          </p:cNvPr>
          <p:cNvSpPr txBox="1"/>
          <p:nvPr/>
        </p:nvSpPr>
        <p:spPr>
          <a:xfrm>
            <a:off x="302769" y="996374"/>
            <a:ext cx="1376399"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2</a:t>
            </a:r>
          </a:p>
          <a:p>
            <a:pPr algn="ctr"/>
            <a:endParaRPr lang="en-US"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93EDFC89-DFA8-317E-A7A6-4126D5B20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pic>
        <p:nvPicPr>
          <p:cNvPr id="2" name="Picture 1">
            <a:extLst>
              <a:ext uri="{FF2B5EF4-FFF2-40B4-BE49-F238E27FC236}">
                <a16:creationId xmlns:a16="http://schemas.microsoft.com/office/drawing/2014/main" id="{9CDE8288-4ED1-0349-EF94-2A23D42887C8}"/>
              </a:ext>
            </a:extLst>
          </p:cNvPr>
          <p:cNvPicPr>
            <a:picLocks noChangeAspect="1"/>
          </p:cNvPicPr>
          <p:nvPr/>
        </p:nvPicPr>
        <p:blipFill>
          <a:blip r:embed="rId3"/>
          <a:stretch>
            <a:fillRect/>
          </a:stretch>
        </p:blipFill>
        <p:spPr>
          <a:xfrm>
            <a:off x="9621392" y="129375"/>
            <a:ext cx="2305141" cy="1535277"/>
          </a:xfrm>
          <a:prstGeom prst="rect">
            <a:avLst/>
          </a:prstGeom>
        </p:spPr>
      </p:pic>
    </p:spTree>
    <p:extLst>
      <p:ext uri="{BB962C8B-B14F-4D97-AF65-F5344CB8AC3E}">
        <p14:creationId xmlns:p14="http://schemas.microsoft.com/office/powerpoint/2010/main" val="342994450"/>
      </p:ext>
    </p:extLst>
  </p:cSld>
  <p:clrMapOvr>
    <a:masterClrMapping/>
  </p:clrMapOvr>
  <mc:AlternateContent xmlns:mc="http://schemas.openxmlformats.org/markup-compatibility/2006" xmlns:p14="http://schemas.microsoft.com/office/powerpoint/2010/main">
    <mc:Choice Requires="p14">
      <p:transition spd="slow" p14:dur="2000" advTm="538952"/>
    </mc:Choice>
    <mc:Fallback xmlns="">
      <p:transition spd="slow" advTm="53895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811"/>
    </mc:Choice>
    <mc:Fallback xmlns="">
      <p:transition spd="slow" advTm="3181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aca13214-df29-4e3c-a050-857c0bf7bd8e"/>
    <ds:schemaRef ds:uri="http://purl.org/dc/terms/"/>
    <ds:schemaRef ds:uri="http://www.w3.org/XML/1998/namespace"/>
    <ds:schemaRef ds:uri="http://schemas.microsoft.com/office/infopath/2007/PartnerControls"/>
    <ds:schemaRef ds:uri="http://schemas.microsoft.com/office/2006/documentManagement/types"/>
    <ds:schemaRef ds:uri="688354b5-287c-4cda-825e-1d7935aea40e"/>
    <ds:schemaRef ds:uri="http://schemas.microsoft.com/office/2006/metadata/properties"/>
    <ds:schemaRef ds:uri="http://schemas.openxmlformats.org/package/2006/metadata/core-propertie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655</TotalTime>
  <Words>2521</Words>
  <Application>Microsoft Office PowerPoint</Application>
  <PresentationFormat>Widescreen</PresentationFormat>
  <Paragraphs>188</Paragraphs>
  <Slides>42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 Kedwany</cp:lastModifiedBy>
  <cp:revision>198</cp:revision>
  <dcterms:created xsi:type="dcterms:W3CDTF">2023-04-29T09:08:00Z</dcterms:created>
  <dcterms:modified xsi:type="dcterms:W3CDTF">2025-01-15T22:16:28Z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