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057" r:id="rId12"/>
    <p:sldId id="1058" r:id="rId13"/>
    <p:sldId id="1067" r:id="rId14"/>
    <p:sldId id="1068" r:id="rId15"/>
    <p:sldId id="1098" r:id="rId16"/>
    <p:sldId id="1099" r:id="rId17"/>
    <p:sldId id="1100" r:id="rId18"/>
    <p:sldId id="1059" r:id="rId19"/>
    <p:sldId id="1090" r:id="rId20"/>
    <p:sldId id="1069" r:id="rId21"/>
    <p:sldId id="1103" r:id="rId22"/>
    <p:sldId id="1070" r:id="rId23"/>
    <p:sldId id="1089" r:id="rId24"/>
    <p:sldId id="1060" r:id="rId25"/>
    <p:sldId id="1071" r:id="rId26"/>
    <p:sldId id="1072" r:id="rId27"/>
    <p:sldId id="1073" r:id="rId28"/>
    <p:sldId id="1074" r:id="rId29"/>
    <p:sldId id="1061" r:id="rId30"/>
    <p:sldId id="1088" r:id="rId31"/>
    <p:sldId id="1075" r:id="rId32"/>
    <p:sldId id="1091" r:id="rId33"/>
    <p:sldId id="1092" r:id="rId34"/>
    <p:sldId id="1094" r:id="rId35"/>
    <p:sldId id="1078" r:id="rId36"/>
    <p:sldId id="1101" r:id="rId37"/>
    <p:sldId id="1081" r:id="rId38"/>
    <p:sldId id="1083" r:id="rId39"/>
    <p:sldId id="1084" r:id="rId40"/>
    <p:sldId id="1102" r:id="rId41"/>
    <p:sldId id="1085" r:id="rId42"/>
    <p:sldId id="1086" r:id="rId43"/>
    <p:sldId id="1095"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057"/>
            <p14:sldId id="1058"/>
            <p14:sldId id="1067"/>
            <p14:sldId id="1068"/>
            <p14:sldId id="1098"/>
            <p14:sldId id="1099"/>
            <p14:sldId id="1100"/>
            <p14:sldId id="1059"/>
            <p14:sldId id="1090"/>
            <p14:sldId id="1069"/>
            <p14:sldId id="1103"/>
            <p14:sldId id="1070"/>
            <p14:sldId id="1089"/>
            <p14:sldId id="1060"/>
            <p14:sldId id="1071"/>
            <p14:sldId id="1072"/>
            <p14:sldId id="1073"/>
            <p14:sldId id="1074"/>
            <p14:sldId id="1061"/>
            <p14:sldId id="1088"/>
            <p14:sldId id="1075"/>
            <p14:sldId id="1091"/>
            <p14:sldId id="1092"/>
            <p14:sldId id="1094"/>
            <p14:sldId id="1078"/>
            <p14:sldId id="1101"/>
            <p14:sldId id="1081"/>
            <p14:sldId id="1083"/>
            <p14:sldId id="1084"/>
            <p14:sldId id="1102"/>
            <p14:sldId id="1085"/>
            <p14:sldId id="1086"/>
            <p14:sldId id="1095"/>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44582148-80E7-4220-8341-97E55E43B76A}"/>
    <pc:docChg chg="undo custSel modSld">
      <pc:chgData name="Dr.Alaeldin Elgizuli" userId="0ae9b7cacb5388bf" providerId="LiveId" clId="{44582148-80E7-4220-8341-97E55E43B76A}" dt="2025-06-08T00:09:11.981" v="21" actId="13900"/>
      <pc:docMkLst>
        <pc:docMk/>
      </pc:docMkLst>
      <pc:sldChg chg="modSp mod">
        <pc:chgData name="Dr.Alaeldin Elgizuli" userId="0ae9b7cacb5388bf" providerId="LiveId" clId="{44582148-80E7-4220-8341-97E55E43B76A}" dt="2025-06-08T00:08:42.876" v="20" actId="20577"/>
        <pc:sldMkLst>
          <pc:docMk/>
          <pc:sldMk cId="3758883482" sldId="947"/>
        </pc:sldMkLst>
        <pc:spChg chg="mod">
          <ac:chgData name="Dr.Alaeldin Elgizuli" userId="0ae9b7cacb5388bf" providerId="LiveId" clId="{44582148-80E7-4220-8341-97E55E43B76A}" dt="2025-06-08T00:08:42.876" v="20" actId="20577"/>
          <ac:spMkLst>
            <pc:docMk/>
            <pc:sldMk cId="3758883482" sldId="947"/>
            <ac:spMk id="31" creationId="{52AD9076-7F34-D345-8C62-0BEC6D080AF4}"/>
          </ac:spMkLst>
        </pc:spChg>
      </pc:sldChg>
      <pc:sldChg chg="modSp mod">
        <pc:chgData name="Dr.Alaeldin Elgizuli" userId="0ae9b7cacb5388bf" providerId="LiveId" clId="{44582148-80E7-4220-8341-97E55E43B76A}" dt="2025-06-08T00:04:15.129" v="2" actId="6549"/>
        <pc:sldMkLst>
          <pc:docMk/>
          <pc:sldMk cId="2533515695" sldId="990"/>
        </pc:sldMkLst>
        <pc:spChg chg="mod">
          <ac:chgData name="Dr.Alaeldin Elgizuli" userId="0ae9b7cacb5388bf" providerId="LiveId" clId="{44582148-80E7-4220-8341-97E55E43B76A}" dt="2025-06-08T00:04:15.129" v="2" actId="6549"/>
          <ac:spMkLst>
            <pc:docMk/>
            <pc:sldMk cId="2533515695" sldId="990"/>
            <ac:spMk id="48" creationId="{86649A8B-C4FE-7681-2B68-D1FE2EFE7197}"/>
          </ac:spMkLst>
        </pc:spChg>
      </pc:sldChg>
      <pc:sldChg chg="modSp mod">
        <pc:chgData name="Dr.Alaeldin Elgizuli" userId="0ae9b7cacb5388bf" providerId="LiveId" clId="{44582148-80E7-4220-8341-97E55E43B76A}" dt="2025-06-08T00:09:11.981" v="21" actId="13900"/>
        <pc:sldMkLst>
          <pc:docMk/>
          <pc:sldMk cId="2499378404" sldId="1038"/>
        </pc:sldMkLst>
        <pc:spChg chg="mod">
          <ac:chgData name="Dr.Alaeldin Elgizuli" userId="0ae9b7cacb5388bf" providerId="LiveId" clId="{44582148-80E7-4220-8341-97E55E43B76A}" dt="2025-06-08T00:09:11.981" v="21" actId="13900"/>
          <ac:spMkLst>
            <pc:docMk/>
            <pc:sldMk cId="2499378404" sldId="1038"/>
            <ac:spMk id="31" creationId="{8C33D21F-5ECD-4476-9A2C-D82B9EF3E8B9}"/>
          </ac:spMkLst>
        </pc:spChg>
      </pc:sldChg>
      <pc:sldChg chg="modSp mod">
        <pc:chgData name="Dr.Alaeldin Elgizuli" userId="0ae9b7cacb5388bf" providerId="LiveId" clId="{44582148-80E7-4220-8341-97E55E43B76A}" dt="2025-06-08T00:05:16.716" v="5" actId="14100"/>
        <pc:sldMkLst>
          <pc:docMk/>
          <pc:sldMk cId="2481509963" sldId="1059"/>
        </pc:sldMkLst>
        <pc:spChg chg="mod">
          <ac:chgData name="Dr.Alaeldin Elgizuli" userId="0ae9b7cacb5388bf" providerId="LiveId" clId="{44582148-80E7-4220-8341-97E55E43B76A}" dt="2025-06-08T00:05:16.716" v="5" actId="14100"/>
          <ac:spMkLst>
            <pc:docMk/>
            <pc:sldMk cId="2481509963" sldId="1059"/>
            <ac:spMk id="31" creationId="{2A977E4A-23DC-DAD1-33AC-B5AA8B064B35}"/>
          </ac:spMkLst>
        </pc:spChg>
      </pc:sldChg>
      <pc:sldChg chg="modSp mod">
        <pc:chgData name="Dr.Alaeldin Elgizuli" userId="0ae9b7cacb5388bf" providerId="LiveId" clId="{44582148-80E7-4220-8341-97E55E43B76A}" dt="2025-06-08T00:05:52.775" v="6" actId="6549"/>
        <pc:sldMkLst>
          <pc:docMk/>
          <pc:sldMk cId="2860150147" sldId="1075"/>
        </pc:sldMkLst>
        <pc:spChg chg="mod">
          <ac:chgData name="Dr.Alaeldin Elgizuli" userId="0ae9b7cacb5388bf" providerId="LiveId" clId="{44582148-80E7-4220-8341-97E55E43B76A}" dt="2025-06-08T00:05:52.775" v="6" actId="6549"/>
          <ac:spMkLst>
            <pc:docMk/>
            <pc:sldMk cId="2860150147" sldId="1075"/>
            <ac:spMk id="31" creationId="{F07C0DC0-958F-266B-B8BE-D0396E1A5FB9}"/>
          </ac:spMkLst>
        </pc:spChg>
      </pc:sldChg>
      <pc:sldChg chg="modSp mod">
        <pc:chgData name="Dr.Alaeldin Elgizuli" userId="0ae9b7cacb5388bf" providerId="LiveId" clId="{44582148-80E7-4220-8341-97E55E43B76A}" dt="2025-06-08T00:07:07.406" v="11" actId="20577"/>
        <pc:sldMkLst>
          <pc:docMk/>
          <pc:sldMk cId="3462803349" sldId="1083"/>
        </pc:sldMkLst>
        <pc:spChg chg="mod">
          <ac:chgData name="Dr.Alaeldin Elgizuli" userId="0ae9b7cacb5388bf" providerId="LiveId" clId="{44582148-80E7-4220-8341-97E55E43B76A}" dt="2025-06-08T00:07:07.406" v="11" actId="20577"/>
          <ac:spMkLst>
            <pc:docMk/>
            <pc:sldMk cId="3462803349" sldId="1083"/>
            <ac:spMk id="31" creationId="{DA3EF01B-69AA-20E4-5029-102578DBE026}"/>
          </ac:spMkLst>
        </pc:spChg>
      </pc:sldChg>
      <pc:sldChg chg="modSp mod">
        <pc:chgData name="Dr.Alaeldin Elgizuli" userId="0ae9b7cacb5388bf" providerId="LiveId" clId="{44582148-80E7-4220-8341-97E55E43B76A}" dt="2025-06-08T00:07:45.394" v="16" actId="20577"/>
        <pc:sldMkLst>
          <pc:docMk/>
          <pc:sldMk cId="801224008" sldId="1084"/>
        </pc:sldMkLst>
        <pc:spChg chg="mod">
          <ac:chgData name="Dr.Alaeldin Elgizuli" userId="0ae9b7cacb5388bf" providerId="LiveId" clId="{44582148-80E7-4220-8341-97E55E43B76A}" dt="2025-06-08T00:07:45.394" v="16" actId="20577"/>
          <ac:spMkLst>
            <pc:docMk/>
            <pc:sldMk cId="801224008" sldId="1084"/>
            <ac:spMk id="31" creationId="{0611ED73-34C5-F243-76D9-03E62BA07319}"/>
          </ac:spMkLst>
        </pc:spChg>
      </pc:sldChg>
      <pc:sldChg chg="modSp mod">
        <pc:chgData name="Dr.Alaeldin Elgizuli" userId="0ae9b7cacb5388bf" providerId="LiveId" clId="{44582148-80E7-4220-8341-97E55E43B76A}" dt="2025-06-08T00:08:20.976" v="18" actId="20577"/>
        <pc:sldMkLst>
          <pc:docMk/>
          <pc:sldMk cId="284641457" sldId="1085"/>
        </pc:sldMkLst>
        <pc:spChg chg="mod">
          <ac:chgData name="Dr.Alaeldin Elgizuli" userId="0ae9b7cacb5388bf" providerId="LiveId" clId="{44582148-80E7-4220-8341-97E55E43B76A}" dt="2025-06-08T00:08:20.976" v="18" actId="20577"/>
          <ac:spMkLst>
            <pc:docMk/>
            <pc:sldMk cId="284641457" sldId="1085"/>
            <ac:spMk id="31" creationId="{137D5782-1779-67EE-316F-360C5B1A577E}"/>
          </ac:spMkLst>
        </pc:spChg>
      </pc:sldChg>
      <pc:sldChg chg="modSp mod">
        <pc:chgData name="Dr.Alaeldin Elgizuli" userId="0ae9b7cacb5388bf" providerId="LiveId" clId="{44582148-80E7-4220-8341-97E55E43B76A}" dt="2025-06-08T00:03:29.319" v="1" actId="6549"/>
        <pc:sldMkLst>
          <pc:docMk/>
          <pc:sldMk cId="1723794765" sldId="1088"/>
        </pc:sldMkLst>
        <pc:spChg chg="mod">
          <ac:chgData name="Dr.Alaeldin Elgizuli" userId="0ae9b7cacb5388bf" providerId="LiveId" clId="{44582148-80E7-4220-8341-97E55E43B76A}" dt="2025-06-08T00:03:29.319" v="1" actId="6549"/>
          <ac:spMkLst>
            <pc:docMk/>
            <pc:sldMk cId="1723794765" sldId="1088"/>
            <ac:spMk id="31" creationId="{D671C729-5116-1633-5DD1-69AFB7809510}"/>
          </ac:spMkLst>
        </pc:spChg>
      </pc:sldChg>
      <pc:sldChg chg="modSp mod">
        <pc:chgData name="Dr.Alaeldin Elgizuli" userId="0ae9b7cacb5388bf" providerId="LiveId" clId="{44582148-80E7-4220-8341-97E55E43B76A}" dt="2025-06-08T00:08:33.355" v="19" actId="20577"/>
        <pc:sldMkLst>
          <pc:docMk/>
          <pc:sldMk cId="1366475959" sldId="1095"/>
        </pc:sldMkLst>
        <pc:spChg chg="mod">
          <ac:chgData name="Dr.Alaeldin Elgizuli" userId="0ae9b7cacb5388bf" providerId="LiveId" clId="{44582148-80E7-4220-8341-97E55E43B76A}" dt="2025-06-08T00:08:33.355" v="19" actId="20577"/>
          <ac:spMkLst>
            <pc:docMk/>
            <pc:sldMk cId="1366475959" sldId="1095"/>
            <ac:spMk id="31" creationId="{54DADEDF-5B1D-441A-C3AE-A080F1EC79D1}"/>
          </ac:spMkLst>
        </pc:spChg>
      </pc:sldChg>
      <pc:sldChg chg="modSp mod">
        <pc:chgData name="Dr.Alaeldin Elgizuli" userId="0ae9b7cacb5388bf" providerId="LiveId" clId="{44582148-80E7-4220-8341-97E55E43B76A}" dt="2025-06-08T00:07:33.896" v="14" actId="20577"/>
        <pc:sldMkLst>
          <pc:docMk/>
          <pc:sldMk cId="824511670" sldId="1102"/>
        </pc:sldMkLst>
        <pc:spChg chg="mod">
          <ac:chgData name="Dr.Alaeldin Elgizuli" userId="0ae9b7cacb5388bf" providerId="LiveId" clId="{44582148-80E7-4220-8341-97E55E43B76A}" dt="2025-06-08T00:07:33.896" v="14" actId="20577"/>
          <ac:spMkLst>
            <pc:docMk/>
            <pc:sldMk cId="824511670" sldId="1102"/>
            <ac:spMk id="31" creationId="{B3FA1495-F59D-AFCF-8470-9A79BC5C1FE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B7961-FAB9-B44B-B56E-A033DEFE2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79479-09C5-668A-140C-65D30D323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73766-7FE2-1FB3-8413-A2429E6194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1C2266-5257-9A96-40BA-1F3F4E82F6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1671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B899C-3C98-9298-19E1-5EA910B4B8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61239-C33F-8D4E-ED2F-0894CF32F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66BE5-F040-E25D-0120-64A62D3757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CF29A4-A949-44B0-DE99-72F773B6B5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9002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F25CF-BA7C-48A7-E75F-08E8E2DBCA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A7A2D-087D-DC2B-AA1C-B14FC5C09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DFFF11-17A4-96D7-844A-154C1DC4B3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A0A31E-457C-D93A-F9D6-357053493F8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9957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B946-7D84-F320-CF51-42D65D2D8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E67C3-2D7A-68D0-DC22-7505D43E91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F70302-E6C8-A681-450C-3117F2CC68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CD681C-6AFA-204A-47C0-0151EE04B0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3382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5C636-A051-C8BC-1EB9-C840CF5D1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52571-5585-DF6E-B719-B1567CE461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33AC8-D977-5FC7-95A3-61F357582B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D78363-1805-6DF1-9364-C80045ECEC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554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DA748-8A09-348F-8785-3FF1BEA7C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646F82-9DE3-592C-18A9-7DA0A81418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AF4F94-2A43-E80B-2482-28FFD00B57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9B418B-D599-8B9A-B178-7631E37C5A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584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11FB4-6F31-3CBB-826A-A5009D48A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5CE89-FA13-355F-C379-943D219426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6B4353-0D97-8C8C-B55D-9B9E5C68F3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B533A8-A286-99AD-AFFD-7135F7D11D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628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2848-4826-BB27-A394-7FE6D6B9E6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EE7F2C-9158-D0C8-19E1-12E9B71123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ECB0E-4264-9AA9-712E-159DD74D13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D59DA9-4AD9-30C1-DC52-7E1E2DB133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70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57EFD-56F8-A04B-3CF2-E7DF0CFB8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51649E-9095-644A-DA25-489DB6D93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43C56-B510-700B-3F62-CE08FEBDC1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69E0F4-0817-6A7E-B6CC-7F88128C8A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0148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A9181-74FA-CA8D-CCB8-0D981B893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C9977C-6032-8D60-9F6F-F2F6CDE52F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BC1505-BCAB-E8C9-8765-E1526AD931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8E1BE3-00FA-0BD1-137B-C2F8B48B84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9919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3B6F4-81CF-15E4-E810-81ED495CF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7E5F2-8758-FD69-E5A2-480C3236A4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609A3-09EB-23E3-62E5-BE6974A8D5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E385E0-D7C3-C72A-912A-70D1D2FD78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0085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CD334-1050-449D-9654-BD86C15FC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CB5107-0C4A-A8C3-4BEB-281D87EC1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C4C0B-7D70-27A0-62CA-8658022FE9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1DB906-0A7D-CC8D-C555-41F7CE4F65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6635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3DBE-7DC4-5E12-EAD7-133C53F659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AE4DF-0227-846B-E3D5-E3400A1FE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9A4312-F5AC-F615-521C-982C4C4D68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07AC32-B52F-A5DB-C7FB-B04C6B0BCF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014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9F6B-0183-E283-BD1B-BDD1E3EB1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A7914D-8863-ADAA-F61C-3F809159F9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5B798C-8C51-CFEF-3E91-283359EE88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A17440-739E-7272-B3F1-0E1504D99F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9385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C4E71-8DB6-D2F8-64BE-E91033891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A4011-7A3D-80C8-B1F8-684FFABF8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D58D3-C55D-C225-32F7-0CD813AE8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8F868E-8B5D-0253-A6B9-EC1EA49D88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5212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4AED3-3487-AC8B-8C34-292900AF5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71CF77-51DF-FBDB-E8D7-E77F01CAA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AB079E-4450-BBD3-BBF4-044D269D9D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25AADE-CBE8-F122-3155-0F3F149A0C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34980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1EB60-091B-BB78-1D3C-F0E7F66CD2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FC93E1-7249-B6CC-4BFF-6F6AA732C0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EB836-BB57-EF2B-AD93-E2D1D4B4A9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FB6832-4B0A-05EF-D9D5-881BFA2B88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8103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F8B3B-FD97-AB3E-5BE3-2F9F174759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F59FDC-9157-8B2E-7ED6-47CEB2544A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571CB-27AD-EAFC-EA66-CBE2FF104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09CCF7-F1F5-DECD-7ECB-29673871F5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8954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71EA9-5ECB-2263-02D8-E448A512F7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19B88-E6F7-2A0A-66C2-36361AF66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08CAD6-7365-6167-F133-02EE41D096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9A1DF4-675F-7DCC-1FA4-490C765C27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44490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65350-6428-A6DF-CAE5-EFE4156008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1D3AEE-1685-C93A-34AE-09561DA1C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CE13FC-3608-E2FC-EE3F-110B92202F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585B5A-D7A7-F899-823C-41F32DD335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1270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4AB41-503D-8513-392A-37DE09206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8C1490-D8DB-365F-3660-A5028DEB3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EC190-913D-F02B-5D49-A396069794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143716-25B3-4EFE-A606-0123F813A5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8915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945D4-662D-574F-638B-95367EB016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0B51C-19C0-9772-5203-7668ED3F51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43EF85-EC73-F5E6-BD27-1713AEBC5A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16FE8B-FCC1-7A8B-E0D4-5B3143BEC7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36481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2E8B-5654-A2CB-D765-6BF6AB4CBF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518B94-C9AF-A21E-B65D-493C8AC7A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7EB5C8-3940-D597-0301-916C05B244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2204DF-C7E4-A919-B99F-86D2A8F6C4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9294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848F-6E6B-8E0D-851E-07B3C7C62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42CB9-DF66-6415-7BB3-FC345B3413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8FA0FC-D415-B24C-1C07-8A79264B69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274189-1A9C-C3A2-5036-A9AE2278F1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61488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7891A-A701-E5A6-6706-C1046D5FB9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F2573-2F7C-D891-D54B-EEEF8CCCF6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860D3-2D88-098F-A42D-030B0558D0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E21181-1684-BED8-08E0-A1BAD86B56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68771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BF7CF-50E5-D0AD-3B01-1D10CBE1B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9686B2-65E1-F51A-2D2B-CD1E033E3F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FD3AB-1E61-368E-7E61-EB40C4D775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226ACE-5F54-402D-68E5-7DC8E1D616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07587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93B1D-9DFC-387C-2751-BBE8F3EF1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F68F5-C18F-F743-E305-254E000836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C88ECB-9047-13A2-8464-E9F73BD925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8177F2-1210-84A2-6CB5-7D62B5A2D1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2945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76910-7415-97CE-BC71-4CA3AC5881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0139B5-D07D-3E10-5410-F3A754EAA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7C0C51-E668-598D-8A3C-222B402759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12738E-D657-E556-E973-77477EE127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56822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71938-13EA-E5E9-8CED-62E6CCF886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F6B915-D9B6-C145-290A-9D6C3B88D5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B081A-D879-371F-E3F2-05B79C77FC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16030E-FD8D-D3D9-D316-A0534543EA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35245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7E35E-DA59-962A-FEEC-EEC0117EB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A548B-EFA4-F13C-EC2A-41F7838B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B88FC7-2527-CACF-5E7C-4097B2C689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98E8-9B6B-385F-CFF9-0E0C117969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48540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E2FBB-10CD-A133-7211-A127FB47D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7CBB9-CEBC-3D4D-15B7-7390B004ED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6175D-37CC-3660-2C20-49241287A8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154548-EA02-F23F-593D-B62DB65B26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93995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DD89-9EDE-E1D4-0241-53DFD689B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CEFB7-6B3B-E70D-DC0F-C7B150CB7F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0D187-45FC-8E34-256F-47609A8238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727976-5ADD-89C3-DD4C-A25072D1DF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0525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A32F-CEDE-DDEB-ED87-38B25EB6F6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FC2006-7A0D-6A61-8E4E-BE5AC8D015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97D4F8-FFC0-3AC8-D2E1-F5040D7B5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C5CB86-1E70-838E-9378-72AA54971E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8659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3167406" y="975974"/>
            <a:ext cx="609722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التنظيم القانوني على التكنولوجيا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046988"/>
          </a:xfrm>
          <a:prstGeom prst="rect">
            <a:avLst/>
          </a:prstGeom>
          <a:noFill/>
        </p:spPr>
        <p:txBody>
          <a:bodyPr wrap="square" rtlCol="0">
            <a:spAutoFit/>
          </a:bodyPr>
          <a:lstStyle/>
          <a:p>
            <a:pPr marL="0" marR="0" lvl="0" indent="0" algn="r" defTabSz="914400" rtl="1" eaLnBrk="0" fontAlgn="base" latinLnBrk="0" hangingPunct="0">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الأسس والمبادئ القانونية التي تحكم أنشطة التكنولوجيا المالية، وتحديد الجهات الرقابية المسؤولة في هذا المجال.</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كيفية صياغة تنظيم قانوني يحمي السوق دون تقييد الابتكار الرقمي.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الإطار القانوني للمنصات الرقمية المستخدمة في 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معرفة </a:t>
            </a: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السياسات المالية الحكومية تجاه العملات الرقمية وأدوات التكنولوجيا المالية.</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520439" y="2212994"/>
            <a:ext cx="8022183" cy="334957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تم التطرق لموضوع  النقد ، مع توضيح صور اختزان القيمة ضمن مستحدثات التكنولوجيا المالية ، كما تم توضيح الأطر القانونية التي تحكم كل صورة والاعتبارات القانونية بشأن صور اختزان القيمة بالاضافة الى الجوانب القانونية والتنظيمية لمحافظ العملات المشفرة ، والتصنيف القانوني للمنصات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3431065" y="2041374"/>
            <a:ext cx="8248330" cy="390395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التنظيم القانوني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مساهمة التنظيم القانونى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مراحل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التوازن بين النظم الرقابية وأنشطة الابتكار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المنصات الرقمية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مستقبل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السياسات المالية الحكومية تجاه العملات الرقمية وادوات التكنولوجيا المالية</a:t>
            </a:r>
            <a:endParaRPr lang="ar-EG" sz="20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على التكنولوجيا المالية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639505" y="1941922"/>
            <a:ext cx="883291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التنظيم القانوني للتكنولوجيا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المستهلكين</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ضمان الشفافية، والخصوصية، وحماية البيانات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منع الجرائم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الاستقرار المالي</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بمنع المخاطر النظامية التي قد تنتج عن مؤسسات مالية غير خاضعة للرقابة.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lang="ar-EG" sz="2400" dirty="0">
                <a:solidFill>
                  <a:prstClr val="black"/>
                </a:solidFill>
                <a:latin typeface="Alexandria regular" pitchFamily="2" charset="-78"/>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تشجيع الابتكار: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عبر توفير أطر تنظيمية مرنة تدعم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التوازن</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بين حرية السوق وحماية المصلحة العامة.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FB8A-DCD0-35D7-CEA8-D2E60E229D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213507-1794-3285-06DD-871CF5CC02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166A43E-8368-C1A1-1742-F476325FF3F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أدوات التنظيم القانوني للتكنولوجيا المالية</a:t>
            </a:r>
          </a:p>
        </p:txBody>
      </p:sp>
      <p:sp>
        <p:nvSpPr>
          <p:cNvPr id="28" name="Rectangle 27">
            <a:extLst>
              <a:ext uri="{FF2B5EF4-FFF2-40B4-BE49-F238E27FC236}">
                <a16:creationId xmlns:a16="http://schemas.microsoft.com/office/drawing/2014/main" id="{096E8260-C20B-304D-40AA-F8F126686B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226F41-FD72-ACFD-FA38-A040AE113A51}"/>
              </a:ext>
            </a:extLst>
          </p:cNvPr>
          <p:cNvSpPr txBox="1"/>
          <p:nvPr/>
        </p:nvSpPr>
        <p:spPr>
          <a:xfrm>
            <a:off x="2799761" y="1960776"/>
            <a:ext cx="865380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القوانين والتشريعات</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مثل قوانين حماية البيانات، مكافحة غسل الأموال، وأنظمة الدفع.</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اللوائح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تصدرها الهيئات الرقابية (مثل البنك المركزي أو هيئة السوق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رخص النشاط: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حصول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ترخيص لمزاولة أنشطتها.</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البيئات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باختبار منتجاتها تحت إشراف الجهات الرقابية.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حوكمة البيانات وحماية الخصوصية: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 تنظيم جمع وتخزين ومعالجة البيانات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إدارة المخاطر والامتثال: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تفرض ضوابط على الأمن السيبراني، وإدارة المخاطر التشغيلية.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B30023-FA29-92C3-E8C3-4AE918971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78460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A79FB-61C2-D09D-90CC-2882E48C71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C48AA73-FB3A-BE02-B33B-819EC05EA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7D545B-63DE-1373-3CC8-FA39E1F61DE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الجهات الرقابية على التقنيات المالية</a:t>
            </a:r>
          </a:p>
        </p:txBody>
      </p:sp>
      <p:sp>
        <p:nvSpPr>
          <p:cNvPr id="28" name="Rectangle 27">
            <a:extLst>
              <a:ext uri="{FF2B5EF4-FFF2-40B4-BE49-F238E27FC236}">
                <a16:creationId xmlns:a16="http://schemas.microsoft.com/office/drawing/2014/main" id="{C1E2F8DB-F31D-DB0E-A3DD-3561212D01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B54BE3-9F14-1EB3-1B1B-5A7FA0DCAB11}"/>
              </a:ext>
            </a:extLst>
          </p:cNvPr>
          <p:cNvSpPr txBox="1"/>
          <p:nvPr/>
        </p:nvSpPr>
        <p:spPr>
          <a:xfrm>
            <a:off x="1112363" y="2041374"/>
            <a:ext cx="10567033" cy="26740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سبيل المثال : المملكة العربية السعودية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يشرف على المدفوعات الإلكترونية، والتأمين، والمحافظ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السوق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تشرف على التقنيات المالية المرتبطة بالأوراق المالية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الاتصالات والفضاء والتقنية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CST)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تُعنى بجوانب حماية البيانات وأمن المعلومات.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222C397-CE0B-324F-4975-19BE67ED7C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421071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54FFD-4D94-94B3-46E8-758D12278FE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668C8-C40B-5D07-9F1A-92627C62DF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AF59540-19D3-F679-C43C-BBA3B20CACA2}"/>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في تنظيم التكنولوجيا المالية -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E5423A3-8EAC-5F03-2EF0-0A1E2ED21B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6B6EA01-1674-85CB-71FF-6CCDCADD8F06}"/>
              </a:ext>
            </a:extLst>
          </p:cNvPr>
          <p:cNvSpPr txBox="1"/>
          <p:nvPr/>
        </p:nvSpPr>
        <p:spPr>
          <a:xfrm>
            <a:off x="3431065" y="2041374"/>
            <a:ext cx="8248330"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السرعة في تطور التقنية مقارنة بسرعة إصدار الأنظمة.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تشابك الاختصاصات بين الجهات الرقابية.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مخاطر الخصوصية وحماية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تنظيم العملات المشفرة والأصول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التعامل مع الشركات عبر الحدود (التنظيم العابر للدول).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B060E5D-9A1F-0C8D-6DD1-A6A55B71B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733126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211E1-C0C5-86EF-9977-D1234ED9939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EF7290D-2CA4-CD9E-3E79-F50B7834B9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A159917-BB67-198A-6ABE-A31D82FACE86}"/>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توجهات التنظيم الحديث على التكنولوجيا المالية</a:t>
            </a:r>
          </a:p>
        </p:txBody>
      </p:sp>
      <p:sp>
        <p:nvSpPr>
          <p:cNvPr id="28" name="Rectangle 27">
            <a:extLst>
              <a:ext uri="{FF2B5EF4-FFF2-40B4-BE49-F238E27FC236}">
                <a16:creationId xmlns:a16="http://schemas.microsoft.com/office/drawing/2014/main" id="{D39DE77D-95AF-1C71-69F8-D01F00527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C975F7-E0A4-41DF-4E68-B7367BE624D1}"/>
              </a:ext>
            </a:extLst>
          </p:cNvPr>
          <p:cNvSpPr txBox="1"/>
          <p:nvPr/>
        </p:nvSpPr>
        <p:spPr>
          <a:xfrm>
            <a:off x="3431065" y="2041374"/>
            <a:ext cx="8248330" cy="364356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الذكية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التكنولوجيا في الرقابة والتنظيم.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لإنشاء أطر تنظيمية موحدة عبر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إشراك القطاع الخاص في صياغة السياسات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CB62B9-E67C-AB2F-DF33-EB5FF7EFB9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92136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92F5-1BE3-FDF7-37F4-CEE2922500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59408-8E12-3593-6A76-4482B45CD4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0A0ABE-EC14-1A41-3FA2-2C85F9A82892}"/>
              </a:ext>
            </a:extLst>
          </p:cNvPr>
          <p:cNvSpPr txBox="1"/>
          <p:nvPr/>
        </p:nvSpPr>
        <p:spPr>
          <a:xfrm>
            <a:off x="2771481" y="697584"/>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تعريف الرقابة الذكية وأهدافها</a:t>
            </a:r>
          </a:p>
        </p:txBody>
      </p:sp>
      <p:sp>
        <p:nvSpPr>
          <p:cNvPr id="28" name="Rectangle 27">
            <a:extLst>
              <a:ext uri="{FF2B5EF4-FFF2-40B4-BE49-F238E27FC236}">
                <a16:creationId xmlns:a16="http://schemas.microsoft.com/office/drawing/2014/main" id="{8507C60E-9083-C39F-53A5-06E82FED63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C3A367-52F5-0200-C435-7C1042D9C108}"/>
              </a:ext>
            </a:extLst>
          </p:cNvPr>
          <p:cNvSpPr txBox="1"/>
          <p:nvPr/>
        </p:nvSpPr>
        <p:spPr>
          <a:xfrm>
            <a:off x="1159497" y="1517715"/>
            <a:ext cx="10276426"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اختصار لعبارة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Technology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وتعني "التكنولوجيا التنظيمية أو الرقابية"، وهي توظيف التكنولوجيا (مثل الذكاء الاصطناعي، تحليل البيانات، وتقنية البلوك تشين) لمساعدة الجهات الرقابية والشركات المالية على الامتثال للقوانين والأنظمة بكفاءة وفعالية.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أهداف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تسريع عمليات الرقابة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خفض التكاليف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زيادة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الحد من الأخطاء البشرية.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كشف المخاطر والاحتيال مبكرًا.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40D861E-AC74-45AE-E800-8D7062794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017188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BDD41-7893-5CFF-D687-D5110D5D62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3127E6-0C5F-B925-79F5-D701F1503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2BC367-BF6D-FFB1-5F78-BD414D1B949B}"/>
              </a:ext>
            </a:extLst>
          </p:cNvPr>
          <p:cNvSpPr txBox="1"/>
          <p:nvPr/>
        </p:nvSpPr>
        <p:spPr>
          <a:xfrm>
            <a:off x="2818615" y="871237"/>
            <a:ext cx="66930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مجالات تطبيق الرقابة الذكية</a:t>
            </a:r>
          </a:p>
        </p:txBody>
      </p:sp>
      <p:sp>
        <p:nvSpPr>
          <p:cNvPr id="28" name="Rectangle 27">
            <a:extLst>
              <a:ext uri="{FF2B5EF4-FFF2-40B4-BE49-F238E27FC236}">
                <a16:creationId xmlns:a16="http://schemas.microsoft.com/office/drawing/2014/main" id="{56FED1EB-8B9D-AD46-8060-4BB39E478E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50628E1-9416-98B8-DCF9-72E57CF45FDC}"/>
              </a:ext>
            </a:extLst>
          </p:cNvPr>
          <p:cNvSpPr txBox="1"/>
          <p:nvPr/>
        </p:nvSpPr>
        <p:spPr>
          <a:xfrm>
            <a:off x="367646" y="1913642"/>
            <a:ext cx="1131175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التلقائي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Automated Compliance)</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برمجيات تراقب تعاملات البنوك والشركات آليًا للتأكد من التزامها بالقوانين</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غسل الأموال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تراقب التحويلات وتكشف الأنماط المشبوهة باستخدام الذكاء الاصطناعي.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اعرف عميلك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تطبيقات رقمية تقوم بالتعرف والتحقق من هوية العميل بشكل فوري.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إعداد التقارير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منصات تعد التقارير المطلوبة من الجهات الرقابية بشكل آلي ودقيق.</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التحليل التنبؤي للمخاطر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تعلم الآلة للتنبؤ بالمخاطر والاحتيال قبل وقوعها.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072DA3E-1245-EC54-D665-4F3F255049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202008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2D3A5-A843-2037-1859-29725FBAA1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099B20-0B01-9E17-45FC-F28E89C870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EE811D-0016-FEFF-B993-E5736F576393}"/>
              </a:ext>
            </a:extLst>
          </p:cNvPr>
          <p:cNvSpPr txBox="1"/>
          <p:nvPr/>
        </p:nvSpPr>
        <p:spPr>
          <a:xfrm>
            <a:off x="2884603" y="871237"/>
            <a:ext cx="63630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في تطبيق الرقابة الذكية</a:t>
            </a:r>
          </a:p>
        </p:txBody>
      </p:sp>
      <p:sp>
        <p:nvSpPr>
          <p:cNvPr id="28" name="Rectangle 27">
            <a:extLst>
              <a:ext uri="{FF2B5EF4-FFF2-40B4-BE49-F238E27FC236}">
                <a16:creationId xmlns:a16="http://schemas.microsoft.com/office/drawing/2014/main" id="{4A73C2D7-5D94-52D2-9DD7-271365B196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302EB3-E57B-BEB5-CCC0-AE6D4F73F878}"/>
              </a:ext>
            </a:extLst>
          </p:cNvPr>
          <p:cNvSpPr txBox="1"/>
          <p:nvPr/>
        </p:nvSpPr>
        <p:spPr>
          <a:xfrm>
            <a:off x="1790952" y="2041374"/>
            <a:ext cx="9888443" cy="3534622"/>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أمن البيانات والخصوصية.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تكاليف تبني التكنولوجيا الحديثة.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الحاجة إلى كوادر بشرية مؤهلة تقنيًا.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التشريعات القديمة التي لا تتماشى مع التكنولوجيا الحديثة.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EDD2386-E6FD-4793-D846-68E468307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13331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0B3A3-E085-C0ED-A34F-D0EB2F507E6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F5D78B-BA49-C8AC-B9A0-09A816E3A3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DDEF6B-3D21-A99F-871D-CB2DABB90A69}"/>
              </a:ext>
            </a:extLst>
          </p:cNvPr>
          <p:cNvSpPr txBox="1"/>
          <p:nvPr/>
        </p:nvSpPr>
        <p:spPr>
          <a:xfrm>
            <a:off x="1319753" y="762156"/>
            <a:ext cx="7805394"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9BE8126-E224-CAE0-E171-ED19FB969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77E4A-23DC-DAD1-33AC-B5AA8B064B35}"/>
              </a:ext>
            </a:extLst>
          </p:cNvPr>
          <p:cNvSpPr txBox="1"/>
          <p:nvPr/>
        </p:nvSpPr>
        <p:spPr>
          <a:xfrm>
            <a:off x="141403" y="1418367"/>
            <a:ext cx="11946738" cy="507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القانوني يلعب دورًا محوريًا في تعزيز الابتكار وضمان سلامة النظام المالي، خاصة في ظل النمو السريع لتقنيات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وتظهر مساهمته في عدة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جوانب 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أولًا: خلق بيئة موثوقة وآمنة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يساهم التنظيم القانوني في بناء ثقة المستهلكين والمستثمرين في خدمات التكنولوجيا المالية، من خلال فرض ضوابط قانونية تضمن سلامة العمليات، حماية الحقوق، وشفافية التعاملات ،</a:t>
            </a:r>
            <a:r>
              <a:rPr lang="ar-EG" sz="2400" b="1" dirty="0">
                <a:solidFill>
                  <a:prstClr val="black"/>
                </a:solidFill>
                <a:latin typeface="Alexandria regular" pitchFamily="2" charset="-78"/>
                <a:cs typeface="Times New Roman" panose="02020603050405020304" pitchFamily="18" charset="0"/>
              </a:rPr>
              <a:t>على سبيل المثال :</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البنك المركزي على شركات المدفوعات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الحصول على ترخيص، وتطبيق معايير حماية البيانات وضمان أمن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تطبق 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تضمن حماية المستهلك في خدمات الدفع الإلكتروني وتفرض المصادقة الثنائية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Two-Factor Authentication)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2712CC6-ED0F-BAF2-2C93-75EC181F2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15099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8C68-F453-2C03-EF06-50FFE03851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663276-347B-0331-DFD0-F3BB0C9D3E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D9036-BEF9-C7DD-4937-9F526E232D5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FA3363C-9C48-0DA3-9647-52509305C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45D1629-47FD-7DCF-DC57-63E6FF5BEF02}"/>
              </a:ext>
            </a:extLst>
          </p:cNvPr>
          <p:cNvSpPr txBox="1"/>
          <p:nvPr/>
        </p:nvSpPr>
        <p:spPr>
          <a:xfrm>
            <a:off x="829559" y="1932495"/>
            <a:ext cx="10849838"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ثانيًا: حماية المستهلكين من الاحتيال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يضع قواعد لحماية المستهلكين من الاستغلال أو التضليل، كما يُلزم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بتوضيح شروط الخدمة، رسوم المعاملات، والمخاطر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السوق المالية السعودية تشترط على منصات التمويل الجماعي الإفصاح الكامل عن مشاريع التمويل والمخاطر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الولايات المتحدة، تُلزم لجنة الأوراق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SEC)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الشركات المالية الناشئة بتقديم بيانات دقيقة للمستثمرين، خاصة في حالة الطروحات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ICO)</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p:txBody>
      </p:sp>
      <p:pic>
        <p:nvPicPr>
          <p:cNvPr id="6" name="Graphic 21">
            <a:extLst>
              <a:ext uri="{FF2B5EF4-FFF2-40B4-BE49-F238E27FC236}">
                <a16:creationId xmlns:a16="http://schemas.microsoft.com/office/drawing/2014/main" id="{EB773022-55FC-9AAB-080A-89025537E3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6874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2A502-C313-81F6-E3F0-DB065F7B02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8AB20F-99BE-286D-BD03-361440F30C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423685-2263-0AA5-9C59-9FCCF839DC3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E5B9858-0D8C-40DF-CD3B-4548D4852D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26E1FD-74C6-28AA-7ED4-8705A519547A}"/>
              </a:ext>
            </a:extLst>
          </p:cNvPr>
          <p:cNvSpPr txBox="1"/>
          <p:nvPr/>
        </p:nvSpPr>
        <p:spPr>
          <a:xfrm>
            <a:off x="527901" y="1720027"/>
            <a:ext cx="11151496"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القانوني يفرض على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إتباع إجراءات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ومراقبة العمليات المشبوهة، والإبلاغ عنها.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البنك المركزي على شركات المحافظ الإلكترونية تسجيل بيانات العملاء وربط الحسابات بالهوية الوطنية.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تطبق وحدة المعلومات المالية إرشادات إلزامية على شركات التقنية المالية للكشف عن العمليات المشبوهة باستخدام تقنيات تحليل البيانات.</a:t>
            </a:r>
          </a:p>
        </p:txBody>
      </p:sp>
      <p:pic>
        <p:nvPicPr>
          <p:cNvPr id="6" name="Graphic 21">
            <a:extLst>
              <a:ext uri="{FF2B5EF4-FFF2-40B4-BE49-F238E27FC236}">
                <a16:creationId xmlns:a16="http://schemas.microsoft.com/office/drawing/2014/main" id="{259C8153-5D63-E8BD-FFD1-CD9D96317A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386423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A3675-525E-7794-49D9-5C2AC009C2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58B202-4579-1ABB-EF43-101BEEB364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96396F5-8BCA-052F-30C9-2EB1B9C2770B}"/>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82A0CEB-DD0C-F316-AB29-144224011B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75A4CF-8E49-B07C-8AB3-B7668BEFB8AE}"/>
              </a:ext>
            </a:extLst>
          </p:cNvPr>
          <p:cNvSpPr txBox="1"/>
          <p:nvPr/>
        </p:nvSpPr>
        <p:spPr>
          <a:xfrm>
            <a:off x="622169" y="1799303"/>
            <a:ext cx="11057228"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رابعًا: تنظيم السوق ومنع الاحتكار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يساعد التنظيم القانوني على تعزيز المنافسة العادلة بين شركات التكنولوجيا المالية والمؤسسات التقليدية، ويمنع الاحتكار واستغلال الهيمنة.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بريطانيا: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السلوك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FCA)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تُشرف على عدم تركز السوق في يد عدد محدود من مقدمي خدمات الدفع.</a:t>
            </a:r>
          </a:p>
        </p:txBody>
      </p:sp>
      <p:pic>
        <p:nvPicPr>
          <p:cNvPr id="6" name="Graphic 21">
            <a:extLst>
              <a:ext uri="{FF2B5EF4-FFF2-40B4-BE49-F238E27FC236}">
                <a16:creationId xmlns:a16="http://schemas.microsoft.com/office/drawing/2014/main" id="{91FE18ED-F38F-B6CB-1E59-F416181A9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158780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36951-D240-DB66-5BC7-76085AB8E9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0EE547-B81A-CE8E-7BED-2D36B467884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2DAA898-3921-A7B7-FF2F-52FFEFF519BD}"/>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990C0DB-55C7-F2C3-EDD9-8E3CF4564C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732CA09-ADA1-FE65-6846-7C1A51ED7948}"/>
              </a:ext>
            </a:extLst>
          </p:cNvPr>
          <p:cNvSpPr txBox="1"/>
          <p:nvPr/>
        </p:nvSpPr>
        <p:spPr>
          <a:xfrm>
            <a:off x="1790952" y="1542153"/>
            <a:ext cx="9219555" cy="482728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خامسًا: دعم الابتكار من خلال بيئات 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يتيح التنظيم القانوني الفرصة لاختبار حلول جديدة في بيئة خاضعة للرقابة، دون الخضوع الكامل للمتطلبات التنظيمية الصارمة في البداية.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التقنية المالية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Sandbox)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تسمح للشركات الناشئة بتجريب خدمات مثل التمويل الأصغر الرقمي والتأمين الذكي تحت إشراف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البحرين: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 المركزي يدير بيئة تجريبية ساعدت في إطلاق أول منصة لتداول الأصول الرقمية بشكل قانوني.</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E7DE7B-31AE-B4FE-1127-1F7B4B6F1E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61633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9C6B-2618-2141-DB2A-62096CE110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212190-C9C5-3122-E089-1277A0851E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710A9C-864C-A444-A44E-BA1EC72AD1D6}"/>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AD3BED8-BCD9-B403-80CA-14DFD3BB34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1D639B5-D348-6A70-4C90-38C00921C985}"/>
              </a:ext>
            </a:extLst>
          </p:cNvPr>
          <p:cNvSpPr txBox="1"/>
          <p:nvPr/>
        </p:nvSpPr>
        <p:spPr>
          <a:xfrm>
            <a:off x="329938" y="1799303"/>
            <a:ext cx="11349459" cy="390876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سادسًا: تطوير البنية التحتية القانونية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يساعد التنظيم في تطوير البنية التشريعية والبنية التحتية الرقمية، مثل أنظمة الدفع الموحدة، الهويات الرقمية، وربط الجهات المالية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سريع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SARIE)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بنية دفع فورية منظمة قانونيًا ومتصلة بكافة البنوك والمحافظ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نظام الهوية الرقمية في إستونيا</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يمكّن من تقديم خدمات مالية رقمية بالكامل وفق تشريعات مرنة.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08237F4-324B-AA19-3695-AB8D1F2592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27404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7E7EB-18E9-2D99-71C7-3F14A1FDE92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C1F2D2-03BE-315A-FBDD-9C1958B08F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E595D4C-B629-C1E2-31E1-AF00023E910A}"/>
              </a:ext>
            </a:extLst>
          </p:cNvPr>
          <p:cNvSpPr txBox="1"/>
          <p:nvPr/>
        </p:nvSpPr>
        <p:spPr>
          <a:xfrm>
            <a:off x="480768" y="629167"/>
            <a:ext cx="91869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8116C6F1-AA1F-9CBB-FCE2-72BD1CD02F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569B97-EC31-D43F-AF32-8333A45C607B}"/>
              </a:ext>
            </a:extLst>
          </p:cNvPr>
          <p:cNvSpPr txBox="1"/>
          <p:nvPr/>
        </p:nvSpPr>
        <p:spPr>
          <a:xfrm>
            <a:off x="197963" y="1574276"/>
            <a:ext cx="11764651" cy="502488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التكنولوجيا المالية لا يتم دفعة واحدة، بل يمر بعدة مراحل متدرجة تعكس تطور السوق، واحتياجات الرقابة، والنضج القانوني.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الأولى: مرحلة الفراغ أو الغموض التشريعي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Pre-Regulation or Legal Vacuum)</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عند ظهور الابتكارات المالية الجديدة، لا تكون هناك أنظمة قانونية مخصصة تنظمها، فتعمل الشركات في بيئة غير منظمة، أو تخضع لأنظمة قديمة لا تناسب طبيعتها.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غياب التعاريف القانونية للأنشطة.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عدم وجود جهة رقابية واضحة.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مخاطرة قانونية على المستثمرين والمستهلكين.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عند ظهور العملات المشفرة مثل "بيتكوين"، لم تكن هناك قوانين تنظم استخدامها، مما تسبب في استخدامها في عمليات غسل الأموال أو الاحتيال.</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9FFC071-00F2-4744-EDD0-4BBB32F38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8023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125CD-5420-5941-BA43-4B205CEB77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9DB6E-A2F8-656A-D782-D3D889EA0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864790-843C-6BF4-4B88-DD8B9FB9D8D9}"/>
              </a:ext>
            </a:extLst>
          </p:cNvPr>
          <p:cNvSpPr txBox="1"/>
          <p:nvPr/>
        </p:nvSpPr>
        <p:spPr>
          <a:xfrm>
            <a:off x="226244" y="914401"/>
            <a:ext cx="9556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D0B0717-BD65-23D3-45F4-F3F0D100E0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0FDE078-0968-DFC1-E9DA-5AD757CBC7AA}"/>
              </a:ext>
            </a:extLst>
          </p:cNvPr>
          <p:cNvSpPr txBox="1"/>
          <p:nvPr/>
        </p:nvSpPr>
        <p:spPr>
          <a:xfrm>
            <a:off x="556181" y="1722856"/>
            <a:ext cx="10982227"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الثانية: مرحلة الاعتراف والتنظيم التجريبي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Recognition and Regulatory Sandboxes)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تبدأ الجهات الرقابية بالاعتراف بالتكنولوجيا المالية، وتطلق برامج تنظيمية تجريبية مثل "البيئة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لإحتواء الابتكارات دون المخاطرة بالنظام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تقييم المخاطر والفوائد.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قبول عدد محدود من الشركات لاختبار الخدمات تحت رقابة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صياغة أولية لتعليمات تنظيمية غير إلزامية.</a:t>
            </a:r>
          </a:p>
        </p:txBody>
      </p:sp>
      <p:pic>
        <p:nvPicPr>
          <p:cNvPr id="6" name="Graphic 21">
            <a:extLst>
              <a:ext uri="{FF2B5EF4-FFF2-40B4-BE49-F238E27FC236}">
                <a16:creationId xmlns:a16="http://schemas.microsoft.com/office/drawing/2014/main" id="{DC8D6625-F2E1-983C-C19F-31EAE07AEF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11530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5F92-6B0E-232F-1F3F-2F5DCDD4B9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621DE9-E297-E360-4023-333148E84C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DCF1D7-228E-46B2-0CBD-C0FA987E7716}"/>
              </a:ext>
            </a:extLst>
          </p:cNvPr>
          <p:cNvSpPr txBox="1"/>
          <p:nvPr/>
        </p:nvSpPr>
        <p:spPr>
          <a:xfrm>
            <a:off x="329938" y="914401"/>
            <a:ext cx="94530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8AF4221-A7FF-1C4E-0077-A47AE48449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692CB83-2C52-D089-2CC8-D502F2AFA87F}"/>
              </a:ext>
            </a:extLst>
          </p:cNvPr>
          <p:cNvSpPr txBox="1"/>
          <p:nvPr/>
        </p:nvSpPr>
        <p:spPr>
          <a:xfrm>
            <a:off x="405354" y="1904214"/>
            <a:ext cx="11274042"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الثالثة: مرحلة التنظيم المبدئي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Initial Regulatory Framework)</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تُصدر الجهات المختصة أول تنظيم رسمي لأنشطة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يتضمن تراخيص مؤقتة أو دائمة، وشروط عمل محددة للشركات.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تحديد أنواع الأنشطة (مدفوعات، تمويل، تأمين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متطلبات الترخيص والحوكمة.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معايير الالتزام  مثل متطلبات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صدور "اللائحة التنظيمية للمدفوعات الإلكترونية" من البنك المركزي عام 2020، والتي تنظم نشاط المحافظ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رخصة “مزود خدمات مالية مبتكرة” من سلطة دبي للخدمات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DFSA)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متطلبات خاصة.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272CB7-0984-75DF-6578-30F17389C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18345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A9122-5E27-BB8D-5C82-5D9FA5A2126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56FFEF-753C-78BC-64E3-1D7E2F853C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EE181E4-5664-BD4D-E480-324D8D99AAA9}"/>
              </a:ext>
            </a:extLst>
          </p:cNvPr>
          <p:cNvSpPr txBox="1"/>
          <p:nvPr/>
        </p:nvSpPr>
        <p:spPr>
          <a:xfrm>
            <a:off x="414780" y="914401"/>
            <a:ext cx="936822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25524F52-023F-208C-D59C-6D91B38253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26C454-16C3-154F-6E6A-33876D63FD53}"/>
              </a:ext>
            </a:extLst>
          </p:cNvPr>
          <p:cNvSpPr txBox="1"/>
          <p:nvPr/>
        </p:nvSpPr>
        <p:spPr>
          <a:xfrm>
            <a:off x="273378" y="1799303"/>
            <a:ext cx="11406018"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الرابعة: مرحلة التنظيم المتقدم والمركب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Advanced Regulatory Phase)</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تتوسع الأنظمة لتغطي المزيد من الأنشطة، وتتم مواءمتها مع المعايير الدولية، مع وجود تنسيق بين الجهات الرقابية المتعددة، والتركيز على حماية البيانات والابتكار المسؤول.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أطر شاملة لحماية المستهلك.</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العملات المشفرة، التمويل الجماعي، الذكاء الاصطناعي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التشدد في متطلبات الأمن السيبراني، الخصوصية، والإفصاح.</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اعتماد لائحة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MiCA</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(الأسواق في الأصول المشفرة) عام 2023 لتنظيم الأصول الرقمية وتوحيد القواعد داخل الدول الأعضاء.</a:t>
            </a:r>
          </a:p>
        </p:txBody>
      </p:sp>
      <p:pic>
        <p:nvPicPr>
          <p:cNvPr id="6" name="Graphic 21">
            <a:extLst>
              <a:ext uri="{FF2B5EF4-FFF2-40B4-BE49-F238E27FC236}">
                <a16:creationId xmlns:a16="http://schemas.microsoft.com/office/drawing/2014/main" id="{953EA2D2-ABFB-F045-4E25-B84D824383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72355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ADABA-4C4B-838F-2D6E-C379D45BC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CE40F1-EE23-B2C2-95C0-2F878D823B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F03775-A244-69D1-8AFF-DFAC4A50DB25}"/>
              </a:ext>
            </a:extLst>
          </p:cNvPr>
          <p:cNvSpPr txBox="1"/>
          <p:nvPr/>
        </p:nvSpPr>
        <p:spPr>
          <a:xfrm>
            <a:off x="395926" y="914401"/>
            <a:ext cx="9387073"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235F0F1-BD94-7729-C8C0-8295883863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C152C3A-7148-D427-37F2-A0FE057F98D3}"/>
              </a:ext>
            </a:extLst>
          </p:cNvPr>
          <p:cNvSpPr txBox="1"/>
          <p:nvPr/>
        </p:nvSpPr>
        <p:spPr>
          <a:xfrm>
            <a:off x="320511" y="1799304"/>
            <a:ext cx="11623249"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الخامسة: مرحلة التنظيم الاستباقي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Proactive and Adaptive Regulation)</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المرحلة التي تتبناها الدول المتقدمة، حيث يتم توقع الابتكارات وتحديث الأنظمة بشكل مستمر بالتعاون مع القطاع الخاص.</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ديناميكي مرن ومتجدد.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التكنولوجيا في الرقابة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إشراك الجهات التقنية والمالية في تطوير القواعد.</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سنغافورة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النقد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تصدر تحديثات مستمرة للأطر التنظيمية وتشجع على استخدام الذكاء الاصطناعي في الرقابة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المملكة المتحدة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السلوك المالي تطور سياسة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open finance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لتمكين مشاركة البيانات بأمان بين المؤسسات المالية.</a:t>
            </a:r>
          </a:p>
        </p:txBody>
      </p:sp>
      <p:pic>
        <p:nvPicPr>
          <p:cNvPr id="6" name="Graphic 21">
            <a:extLst>
              <a:ext uri="{FF2B5EF4-FFF2-40B4-BE49-F238E27FC236}">
                <a16:creationId xmlns:a16="http://schemas.microsoft.com/office/drawing/2014/main" id="{22384DAC-6078-687B-A123-264B4A1284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383284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40C5A-A572-E06C-1735-8CCBA418C9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33DFC0-6320-EBE9-8590-48B343757C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1618E2-B2F7-6E3A-9EF6-2B101D7D169B}"/>
              </a:ext>
            </a:extLst>
          </p:cNvPr>
          <p:cNvSpPr txBox="1"/>
          <p:nvPr/>
        </p:nvSpPr>
        <p:spPr>
          <a:xfrm>
            <a:off x="1517715" y="856424"/>
            <a:ext cx="815002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18C5F18-4319-9382-B347-A17AA7076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8EDE099-3C72-C135-A47B-437CEACE0DC2}"/>
              </a:ext>
            </a:extLst>
          </p:cNvPr>
          <p:cNvSpPr txBox="1"/>
          <p:nvPr/>
        </p:nvSpPr>
        <p:spPr>
          <a:xfrm>
            <a:off x="593889" y="1799303"/>
            <a:ext cx="11085507"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ظل التطور السريع في مجال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تظهر الحاجة إلى موازنة دقيقة بين: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الصارمة: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لحماية النظام المالي والمستهلكين من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الابتكار الحر: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لتمكين الشركات من تقديم حلول مالية جديدة وفعالة.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التحدي هنا هو: كيف تنظم دون أن تعرقل، وتبتكر دون أن تعرض النظام المالي للخطر؟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عناصر التوازن الناجح</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المرن والمُكيَّف مع التطورات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يجب أن تكون ديناميكية وليست جامدة.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يجب أن تسمح القوانين بالتحديث والتعديل حسب تطورات التكنولوجيا والأسواق.</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2C3A007-F1B3-4F98-18E5-2D1C291798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349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455EA-A6B9-39F9-4235-70A73B3DCF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D6DFB8-AFC0-6468-1ACE-C319CF2DCA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8F72B02-101A-F875-3E92-2900B9F8C953}"/>
              </a:ext>
            </a:extLst>
          </p:cNvPr>
          <p:cNvSpPr txBox="1"/>
          <p:nvPr/>
        </p:nvSpPr>
        <p:spPr>
          <a:xfrm>
            <a:off x="1536569" y="629166"/>
            <a:ext cx="813116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EA24057-8072-E2D3-9713-9895F9DF93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671C729-5116-1633-5DD1-69AFB7809510}"/>
              </a:ext>
            </a:extLst>
          </p:cNvPr>
          <p:cNvSpPr txBox="1"/>
          <p:nvPr/>
        </p:nvSpPr>
        <p:spPr>
          <a:xfrm>
            <a:off x="311085" y="1571446"/>
            <a:ext cx="11368313"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اعتماد بيئات تنظيمية 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بتجربة منتجات مبتكرة داخل بيئة محكومة بدون الحاجة للامتثال الكامل لجميع الشروط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تُمكِّن الجهات الرقابية من دراسة الحلول الجديدة وتحديد مخاطرها قبل السماح بنشرها في السوق.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الاستفادة من تكنولوجيا التنظيم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الرقابية نفسها تستخدم أدوات تقنية لمراقبة السوق والامتثال، مما يجعل التنظيم أكثر دقة وسرعة وشفافية.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لتحليل المعاملات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رقابة تلقائية تتابع أنشطة شركات التمويل الإلكتروني لحظة بلحظة.</a:t>
            </a:r>
          </a:p>
        </p:txBody>
      </p:sp>
      <p:pic>
        <p:nvPicPr>
          <p:cNvPr id="6" name="Graphic 21">
            <a:extLst>
              <a:ext uri="{FF2B5EF4-FFF2-40B4-BE49-F238E27FC236}">
                <a16:creationId xmlns:a16="http://schemas.microsoft.com/office/drawing/2014/main" id="{79DED8D1-0CC2-0158-ECB2-01771F5BF2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2379476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EB0A3-39FB-04E5-E09D-36EF8D39F3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4EE8DF-B87A-18E8-1657-63F67D46A6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F46901-4A69-D30B-2D29-E0FC7203308F}"/>
              </a:ext>
            </a:extLst>
          </p:cNvPr>
          <p:cNvSpPr txBox="1"/>
          <p:nvPr/>
        </p:nvSpPr>
        <p:spPr>
          <a:xfrm>
            <a:off x="1244338" y="886120"/>
            <a:ext cx="8983744"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 -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3AAAE87-79D3-D9CF-F3CA-982801E86A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07C0DC0-958F-266B-B8BE-D0396E1A5FB9}"/>
              </a:ext>
            </a:extLst>
          </p:cNvPr>
          <p:cNvSpPr txBox="1"/>
          <p:nvPr/>
        </p:nvSpPr>
        <p:spPr>
          <a:xfrm>
            <a:off x="424206" y="1666294"/>
            <a:ext cx="11255189"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المنصة الرقمية هي بيئة إلكترونية أو تطبيق أو موقع إلكتروني يربط بين أطراف متعددة (مستخدمين، مزودين، شركاء) لتبادل القيمة، سواء كانت معلومات، سلع، خدمات، بيانات أو تمويل، من خلال وسيط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المنصات الرقمية بدور الوسيط الذي يُمكّن التفاعل المباشر أو غير المباشر بين الأطراف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أنواع المنصات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يمكن تصنيف المنصات الرقمية حسب النشاط الذي تؤديه، ومن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أنواعها: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التجارة الإلكترونية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Amazon، Noon، Souq</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 تُمكن من بيع وشراء السلع والخدمات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الخدمات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Talabat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Uber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تربط مقدمي الخدمات بالمستفيدين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Platforms)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Apple Pay، PayPal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توفر خدمات مالية إلكترونية مثل الدفع، التحويل، التمويل.</a:t>
            </a:r>
          </a:p>
        </p:txBody>
      </p:sp>
      <p:pic>
        <p:nvPicPr>
          <p:cNvPr id="6" name="Graphic 21">
            <a:extLst>
              <a:ext uri="{FF2B5EF4-FFF2-40B4-BE49-F238E27FC236}">
                <a16:creationId xmlns:a16="http://schemas.microsoft.com/office/drawing/2014/main" id="{E4305991-05E4-502A-21A0-08B508EB71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015014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4B2C-81E3-77A7-D2D0-8F47B308C1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6C8C5AB-588D-EEB0-C16E-A99B1A9191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A3DCC8-0A17-B631-26FF-A0AE57FD9EDB}"/>
              </a:ext>
            </a:extLst>
          </p:cNvPr>
          <p:cNvSpPr txBox="1"/>
          <p:nvPr/>
        </p:nvSpPr>
        <p:spPr>
          <a:xfrm>
            <a:off x="1244338" y="886120"/>
            <a:ext cx="9294829"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  -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E0B3B50-BD0F-9F54-E82E-9B7A8404BB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E3A04E6-B58B-5869-E873-BE861A992468}"/>
              </a:ext>
            </a:extLst>
          </p:cNvPr>
          <p:cNvSpPr txBox="1"/>
          <p:nvPr/>
        </p:nvSpPr>
        <p:spPr>
          <a:xfrm>
            <a:off x="311085" y="1666294"/>
            <a:ext cx="11368310"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السمات الأساسية للمنصات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التقنية الوسيطة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Intermediation):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المنصة لا تملك بالضرورة المنتج أو الخدمة، لكنها تربط بين من يملك ومن يحتاج.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التفاعلية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تُمكّن التفاعل بين المستخدمين ومقدمي الخدمات بشكل مباشر.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الاعتماد على البيانات: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تعتمد على جمع وتحليل البيانات لتحسين التجربة والخدمة.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الانتشار السريع: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بسبب انخفاض التكلفة التشغيلية وسهولة التوسع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نموذج "الشبكة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Network Effect):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كلما زاد عدد المستخدمين، زادت قيمة المنصة.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E33882A-71AE-3CE9-313A-43C1ABDC29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66413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7F118-9BEC-08D3-42F0-DF0FC8AC8C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11FC2B-0783-61E9-91CA-97E6FE9D60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F09E57-62F3-84F9-2FCE-DC881523BFA9}"/>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أثر المنصات الرقمية على الاقتصاد والمجتمع</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FDE48EE6-0A98-0BC4-37F0-9AE0FF5802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E6C2B34-3FE4-D32A-B868-F4D5087646E5}"/>
              </a:ext>
            </a:extLst>
          </p:cNvPr>
          <p:cNvSpPr txBox="1"/>
          <p:nvPr/>
        </p:nvSpPr>
        <p:spPr>
          <a:xfrm>
            <a:off x="876693" y="2022251"/>
            <a:ext cx="10802702" cy="3872599"/>
          </a:xfrm>
          <a:prstGeom prst="rect">
            <a:avLst/>
          </a:prstGeom>
          <a:noFill/>
        </p:spPr>
        <p:txBody>
          <a:bodyPr wrap="square" rtlCol="0">
            <a:spAutoFit/>
          </a:bodyPr>
          <a:lstStyle/>
          <a:p>
            <a:pPr algn="r" rtl="1">
              <a:lnSpc>
                <a:spcPct val="150000"/>
              </a:lnSpc>
              <a:spcAft>
                <a:spcPts val="800"/>
              </a:spcAft>
              <a:buNone/>
            </a:pPr>
            <a:r>
              <a:rPr lang="ar-EG" sz="2400" b="1" kern="100" dirty="0">
                <a:effectLst/>
                <a:latin typeface="Aptos" panose="020B0004020202020204" pitchFamily="34" charset="0"/>
                <a:ea typeface="Aptos" panose="020B0004020202020204" pitchFamily="34" charset="0"/>
                <a:cs typeface="Arial" panose="020B0604020202020204" pitchFamily="34" charset="0"/>
              </a:rPr>
              <a:t>أثرها الإيجابي على المجتمع : </a:t>
            </a:r>
            <a:endParaRPr lang="en-AE"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تسهيل الوصول إلى الخدمات والسلع</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خفض التكاليف التشغيلية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خلق فرص عمل جديدة (مستقلين، التوصيل...)</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دعم الشمول المالي من خلال المنصات المالية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تطوير المهارات الرقمية للمستخدمين</a:t>
            </a:r>
            <a:r>
              <a:rPr lang="en-AE" sz="2400" kern="100" dirty="0">
                <a:effectLst/>
                <a:latin typeface="Aptos" panose="020B0004020202020204" pitchFamily="34" charset="0"/>
                <a:ea typeface="Aptos" panose="020B0004020202020204" pitchFamily="34" charset="0"/>
                <a:cs typeface="Arial" panose="020B0604020202020204" pitchFamily="34" charset="0"/>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F50E5EF-10A4-0BDC-E60E-5E7480CD9C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833917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A93BF-88DD-ACD0-3F82-3F0786BB75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413C3B-EA41-A96D-8A86-9C73C0A717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66E8CD-2DEE-3E29-FB61-F5A3219FA635}"/>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0B121879-EDAA-A854-D9C4-10D5E3BC85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A16F4FB-B801-7BDA-FA59-9305621C8958}"/>
              </a:ext>
            </a:extLst>
          </p:cNvPr>
          <p:cNvSpPr txBox="1"/>
          <p:nvPr/>
        </p:nvSpPr>
        <p:spPr>
          <a:xfrm>
            <a:off x="1074657" y="1912516"/>
            <a:ext cx="10275216" cy="25594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أحتمال </a:t>
            </a:r>
            <a:r>
              <a:rPr kumimoji="0" lang="ar-SA"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أثرها ا</a:t>
            </a:r>
            <a:r>
              <a:rPr kumimoji="0" lang="ar-EG"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لسلبي </a:t>
            </a:r>
            <a:r>
              <a:rPr kumimoji="0" lang="ar-SA"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على المجتمع : </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EG"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في حالة ضعف </a:t>
            </a: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حماية البيانات والخصوصية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تأثير سلبي على بعض الأنشطة التقليدية (مثال: إغلاق المتاجر لصالح التجارة الإلكترونية)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الاحتكار الرقمي إذا استحوذت منصة على السوق</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7B149A3-C05D-B99F-C366-BC9BBC31F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212962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52AFF-928D-2EEF-3C63-D3ED9B204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33B704-B5D4-42C6-B665-E11B385D08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D41EC3-4F10-E847-EEF1-A506EB7E09B7}"/>
              </a:ext>
            </a:extLst>
          </p:cNvPr>
          <p:cNvSpPr txBox="1"/>
          <p:nvPr/>
        </p:nvSpPr>
        <p:spPr>
          <a:xfrm>
            <a:off x="1216058" y="763571"/>
            <a:ext cx="996790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للمنصات الرقمية</a:t>
            </a:r>
          </a:p>
        </p:txBody>
      </p:sp>
      <p:sp>
        <p:nvSpPr>
          <p:cNvPr id="28" name="Rectangle 27">
            <a:extLst>
              <a:ext uri="{FF2B5EF4-FFF2-40B4-BE49-F238E27FC236}">
                <a16:creationId xmlns:a16="http://schemas.microsoft.com/office/drawing/2014/main" id="{B8495EFF-DDFB-6A72-F970-CF55FF0A50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1762E4-13A7-AFEA-3F9A-61AE1D422999}"/>
              </a:ext>
            </a:extLst>
          </p:cNvPr>
          <p:cNvSpPr txBox="1"/>
          <p:nvPr/>
        </p:nvSpPr>
        <p:spPr>
          <a:xfrm>
            <a:off x="348792" y="1630837"/>
            <a:ext cx="11330603"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لضبط نشاط المنصات الرقمية، يجب أن تشمل الأنظمة ما يلي:</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التراخيص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حصول المنصة على ترخيص لمزاولة النشاط.</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التزام بالشفافية، وضمانات الخدمة، وسياسات الإرجاع.</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البيانات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التقيّد بقوانين خصوصية المستخدمين.</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الجرائم الإلكترونية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الاحتيال، غسل الأموال.</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المنافسة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منع الاحتكار أو إساءة استخدام الموقع السوقي.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الهيئة العامة للمنشآت الصغيرة والمتوسطة "منصة إلكترونية موحدة" لتنظيم عمل منصات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كما نظم البنك المركزي السعودي نشاط المحافظ الرقمية ومنصات الدفع عبر لوائح مثل "قواعد إصدار وتشغيل أدوات الدفع".</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8B38364-654C-B4EB-1C7A-B9A45C0D3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932338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9DED9-2A87-BDD1-F970-8D22A3CA08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2CAC58-5773-E70B-61D3-83857F22F4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E68696-7CC3-9824-0FF4-6300737D2C0F}"/>
              </a:ext>
            </a:extLst>
          </p:cNvPr>
          <p:cNvSpPr txBox="1"/>
          <p:nvPr/>
        </p:nvSpPr>
        <p:spPr>
          <a:xfrm>
            <a:off x="1140643" y="725864"/>
            <a:ext cx="1004331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التنظيم القانوني للتكنولوجيا المالية</a:t>
            </a:r>
          </a:p>
        </p:txBody>
      </p:sp>
      <p:sp>
        <p:nvSpPr>
          <p:cNvPr id="28" name="Rectangle 27">
            <a:extLst>
              <a:ext uri="{FF2B5EF4-FFF2-40B4-BE49-F238E27FC236}">
                <a16:creationId xmlns:a16="http://schemas.microsoft.com/office/drawing/2014/main" id="{8DA51494-4727-B8B1-049A-76BFEBEDA0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3BD75C-6108-4539-45B5-AE15E91AA557}"/>
              </a:ext>
            </a:extLst>
          </p:cNvPr>
          <p:cNvSpPr txBox="1"/>
          <p:nvPr/>
        </p:nvSpPr>
        <p:spPr>
          <a:xfrm>
            <a:off x="263951" y="1555423"/>
            <a:ext cx="11425287"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تسارع الابتكار في قطاع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أصبح من الضروري أن يتطور التنظيم القانوني بوتيرة تواكب هذا التقدم. مستقبل التنظيم القانوني لا يتمثل في مزيد من القوانين فقط، بل في بناء أطر ذكية، مرنة، وتنبؤية، تُوازن بين حماية النظام المالي، وتعزيز 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خصائص مستقبل التنظيم القانوني للتكنولوجيا المالية :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القائم على التكنولوجيا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أي استخدام التكنولوجيا من قبل الهيئات التنظيمية لتسهيل عملية الإشراف والمراقبة.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الذكاء الاصطناعي لتحليل ملايين المعاملات في الوقت الفعلي لرصد عمليات غسل الأموال أو الاحتيال في البنوك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الديناميكي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Adaptive Regulation)</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قوانين تتغير بمرونة وفقًا لتطورات السوق والتقنيات الجديدة.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المتعلقة بالأصول المشفرة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cryptocurrencies)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تتغير من عام إلى آخر حسب المخاطر والتطورات التقنية.</a:t>
            </a:r>
          </a:p>
        </p:txBody>
      </p:sp>
      <p:pic>
        <p:nvPicPr>
          <p:cNvPr id="6" name="Graphic 21">
            <a:extLst>
              <a:ext uri="{FF2B5EF4-FFF2-40B4-BE49-F238E27FC236}">
                <a16:creationId xmlns:a16="http://schemas.microsoft.com/office/drawing/2014/main" id="{4D3CCF5B-9241-83E9-90F7-E72256D36F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281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D947A-3A3F-4D03-2ADE-7F1E83ACF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8DB3CC-664A-8065-C74F-5C8043165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0DF4956-2B11-2C91-8958-C49D13F72F3A}"/>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التنظيم القانوني للتكنولوجيا المالية</a:t>
            </a:r>
          </a:p>
        </p:txBody>
      </p:sp>
      <p:sp>
        <p:nvSpPr>
          <p:cNvPr id="28" name="Rectangle 27">
            <a:extLst>
              <a:ext uri="{FF2B5EF4-FFF2-40B4-BE49-F238E27FC236}">
                <a16:creationId xmlns:a16="http://schemas.microsoft.com/office/drawing/2014/main" id="{23760A96-D05C-5E73-16EA-3D973B6D0A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26F5568-5FEB-DB30-09C4-55E7B37441B6}"/>
              </a:ext>
            </a:extLst>
          </p:cNvPr>
          <p:cNvSpPr txBox="1"/>
          <p:nvPr/>
        </p:nvSpPr>
        <p:spPr>
          <a:xfrm>
            <a:off x="301658" y="1666294"/>
            <a:ext cx="11491274" cy="367312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أولوية حماية البيانات والخصوصية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ستُركز الأنظمة مستقبلاً بشكل أوسع على حماية بيانات المستخدمين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الالتزام بقوانين مثل قانون حماية البيانات الشخصية السعودي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(PDPL)،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وقوانين شبيهة بلائحة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الأوروبية.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الدولي في التنظيم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الطابع العابر للحدود للتقنية المالية، ستنشأ اتفاقيات ومذكرات تفاهم بين الجهات التنظيمية في مختلف الدول لتبادل المعلومات والاعتراف المتبادل بالتراخيص.</a:t>
            </a:r>
          </a:p>
        </p:txBody>
      </p:sp>
      <p:pic>
        <p:nvPicPr>
          <p:cNvPr id="6" name="Graphic 21">
            <a:extLst>
              <a:ext uri="{FF2B5EF4-FFF2-40B4-BE49-F238E27FC236}">
                <a16:creationId xmlns:a16="http://schemas.microsoft.com/office/drawing/2014/main" id="{4254B3CB-3CD6-410A-ACC9-7C6613D89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846320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5363E-1694-0764-C7A4-54F0FBD683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C1C38A5-E932-22DB-D7C5-B36EB9558D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060664-FC76-461C-0F89-A9FE77449825}"/>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السياسات المالية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8228BF3C-D182-A425-93A1-6E9CB5A571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A3EF01B-69AA-20E4-5029-102578DBE026}"/>
              </a:ext>
            </a:extLst>
          </p:cNvPr>
          <p:cNvSpPr txBox="1"/>
          <p:nvPr/>
        </p:nvSpPr>
        <p:spPr>
          <a:xfrm>
            <a:off x="235670" y="1799304"/>
            <a:ext cx="11557262"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تتجه السياسات المالية الحكومية في مختلف الدول – بما في ذلك الدول العربية – نحو تحقيق التوازن بين التحفيز على الابتكار التكنولوجي المالي، والرقابة الصارمة على 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تصاعد استخدام العملات الرقمية (مثل البيتكوين والإيثيريوم) وتوسع انتشار أدوات التكنولوجيا المالية (مثل المحافظ الرقمية، التمويل الجماعي، منصات الإقراض الإلكتروني)، بدأت الحكومات تتبنى سياسات مالية تهدف إلى: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النظام المالي والاقتصاد الوطني.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الابتكار ودعم الاقتصاد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ضمان الشفافية ومحاربة الجرائم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الشمول المالي مع الحفاظ على الاستقرار النقدي.</a:t>
            </a:r>
          </a:p>
        </p:txBody>
      </p:sp>
      <p:pic>
        <p:nvPicPr>
          <p:cNvPr id="6" name="Graphic 21">
            <a:extLst>
              <a:ext uri="{FF2B5EF4-FFF2-40B4-BE49-F238E27FC236}">
                <a16:creationId xmlns:a16="http://schemas.microsoft.com/office/drawing/2014/main" id="{29F06410-3FFC-B224-FE46-160DA588C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80334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4259A-B848-A222-B4B8-21CB135EBC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D61218-F167-4BAC-6B97-C19448506E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68A2E48-0979-CE77-983C-13214C0BE039}"/>
              </a:ext>
            </a:extLst>
          </p:cNvPr>
          <p:cNvSpPr txBox="1"/>
          <p:nvPr/>
        </p:nvSpPr>
        <p:spPr>
          <a:xfrm>
            <a:off x="1696825" y="763571"/>
            <a:ext cx="816361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السياسات المالية الحكومية تجاه أدوات التكنولوجيا المالية</a:t>
            </a:r>
            <a:endParaRPr kumimoji="0" lang="ar-EG"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E0D25F5-F492-587B-366F-35B41AE2F4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611ED73-34C5-F243-76D9-03E62BA07319}"/>
              </a:ext>
            </a:extLst>
          </p:cNvPr>
          <p:cNvSpPr txBox="1"/>
          <p:nvPr/>
        </p:nvSpPr>
        <p:spPr>
          <a:xfrm>
            <a:off x="405353" y="1421196"/>
            <a:ext cx="11274042"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ترخيص الشركات المالية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الحكومات تنشئ أطرًا قانونية واضحة لترخيص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 يصدر البنك المركزي في الدولة  "دليل الأنشطة المسموح بها لشركات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هيئات السوق المالية  تنظم منصات التمويل الجماعي للأسهم.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عبر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بيئات تجريبية للشركات الناشئة دون التقييد الكامل بالقوانين الصارمة.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التقنية المالية التجريبية" التى  تسمح بتجربة المنتجات المالية قبل الترخيص الكامل.</a:t>
            </a:r>
          </a:p>
        </p:txBody>
      </p:sp>
      <p:pic>
        <p:nvPicPr>
          <p:cNvPr id="6" name="Graphic 21">
            <a:extLst>
              <a:ext uri="{FF2B5EF4-FFF2-40B4-BE49-F238E27FC236}">
                <a16:creationId xmlns:a16="http://schemas.microsoft.com/office/drawing/2014/main" id="{CE2ABE9E-FC75-3C44-A8F7-E29667D6C0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12240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17142-A5E7-A98D-002E-B87492B5007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4D9067-61BE-29A6-990E-D02035A9BA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CF73418-B9AF-B997-0CE6-6990281E9B01}"/>
              </a:ext>
            </a:extLst>
          </p:cNvPr>
          <p:cNvSpPr txBox="1"/>
          <p:nvPr/>
        </p:nvSpPr>
        <p:spPr>
          <a:xfrm>
            <a:off x="810705" y="952106"/>
            <a:ext cx="103732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السياسات المالية الحكومية تجاه أدوات التكنولوجيا المالية</a:t>
            </a:r>
            <a:endPar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6F94E9F9-98C3-5584-6C87-C62726AABE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3FA1495-F59D-AFCF-8470-9A79BC5C1FE9}"/>
              </a:ext>
            </a:extLst>
          </p:cNvPr>
          <p:cNvSpPr txBox="1"/>
          <p:nvPr/>
        </p:nvSpPr>
        <p:spPr>
          <a:xfrm>
            <a:off x="810706" y="1798266"/>
            <a:ext cx="10868690" cy="367273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التشجيع على الشمول المالي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للوصول إلى أكبر عدد من شرائح المجتمع ، خاصة في المناطق الريفية أو النساء والشباب.</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مثال: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المحافظ الرقمية لتسهيل التحويلات للأفراد بدون حساب بنكي.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مشاريع تمويل إلكتروني لمشاريع الشباب (من خلال منصات تمويل جماعي).</a:t>
            </a:r>
          </a:p>
        </p:txBody>
      </p:sp>
      <p:pic>
        <p:nvPicPr>
          <p:cNvPr id="6" name="Graphic 21">
            <a:extLst>
              <a:ext uri="{FF2B5EF4-FFF2-40B4-BE49-F238E27FC236}">
                <a16:creationId xmlns:a16="http://schemas.microsoft.com/office/drawing/2014/main" id="{4B0ADB4A-B44C-C270-4C84-0FCB13993A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5116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5B426-BB88-6B3B-53AC-456A03AEDA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5020DC-35CA-AB39-E5C2-87C40B61F9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8776DB-7195-2B9D-1522-69E06ABC88F7}"/>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السياسات المالية الحكومية تجاه أدوات التكنولوجيا المالية</a:t>
            </a:r>
          </a:p>
        </p:txBody>
      </p:sp>
      <p:sp>
        <p:nvSpPr>
          <p:cNvPr id="28" name="Rectangle 27">
            <a:extLst>
              <a:ext uri="{FF2B5EF4-FFF2-40B4-BE49-F238E27FC236}">
                <a16:creationId xmlns:a16="http://schemas.microsoft.com/office/drawing/2014/main" id="{0E41E012-31CD-2757-A26D-67346BB42F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7D5782-1779-67EE-316F-360C5B1A577E}"/>
              </a:ext>
            </a:extLst>
          </p:cNvPr>
          <p:cNvSpPr txBox="1"/>
          <p:nvPr/>
        </p:nvSpPr>
        <p:spPr>
          <a:xfrm>
            <a:off x="367645" y="1583703"/>
            <a:ext cx="11311751"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السياسات التنظيمية لمكافحة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إدراج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ضمن التزامات الإفصاح، والتحقق من هوية العملاء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شركات التقنية المالية  بتطبيق سياسة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والتقارير الرقابية إلى البنك المركزي </a:t>
            </a:r>
            <a:r>
              <a:rPr lang="ar-EG" sz="2400" dirty="0">
                <a:solidFill>
                  <a:prstClr val="black"/>
                </a:solidFill>
                <a:latin typeface="Alexandria regular" pitchFamily="2" charset="-78"/>
                <a:cs typeface="Times New Roman" panose="02020603050405020304" pitchFamily="18" charset="0"/>
              </a:rPr>
              <a:t>في الدولة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والتنظيم العابر للحدود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نظرًا لأن أدوات التكنولوجيا المالية تعمل عبر الإنترنت، تتعاون الحكومات مع جهات دولية لوضع معايير مشتركة.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عضوية المملكة العربية السعودية في مجموعة العمل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التى تصدر التوصيات لمكافحة غسل الأموال.</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الخليجي في تنظيم تحويلات المحافظ الرقمية وتراخيص الشركات العابرة للحدود.</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74C9AF3-69CD-2423-D7CF-84F841AEB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6414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33E53-F82F-7F67-5C01-B57C552512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4FA64A-83BF-EA28-9F50-863FD5DCE5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6C1D1C-0C45-872D-EED6-4FA565D79E74}"/>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B3B7F37-F22A-A387-2DBD-3935FEB0CC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40C3954-3B39-3C03-30D2-CEB21FA19F7D}"/>
              </a:ext>
            </a:extLst>
          </p:cNvPr>
          <p:cNvSpPr txBox="1"/>
          <p:nvPr/>
        </p:nvSpPr>
        <p:spPr>
          <a:xfrm>
            <a:off x="1536569" y="2041374"/>
            <a:ext cx="10142826" cy="351660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التقنية أسرع من التشريعات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الفجوة الزمنية بين الابتكار وإصدار التشريعات.</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التوازن بين الابتكار والأمن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المستخدمين دون التأثير السلبى على الإبداع.</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عبر الحدود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تنظيم خدمات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تعمل دوليًا.</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725A81B-3D59-4F99-7B21-559843DB69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74588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24D9B-15D0-1262-4D7C-BBA44F28C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B6C50F-4609-C2A0-3C6C-C4CE8DAFA0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40FDB3-C723-12C5-254E-4FDD245961DE}"/>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D148827-BA70-C0F6-58F3-E1D428C7A9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4DADEDF-5B1D-441A-C3AE-A080F1EC79D1}"/>
              </a:ext>
            </a:extLst>
          </p:cNvPr>
          <p:cNvSpPr txBox="1"/>
          <p:nvPr/>
        </p:nvSpPr>
        <p:spPr>
          <a:xfrm>
            <a:off x="1244338" y="1799303"/>
            <a:ext cx="10231855"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المواجهة الحكومية المقترحة :</a:t>
            </a:r>
          </a:p>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تشريعات مرنة وتنظيمية محدثة مثل تنظيم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لتبادل المعلومات حول الجرائم المالية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تبني البنوك المركزية للعملات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CBDC)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لتقليل الاعتماد على العملات اللامركزية.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الاستثمار في أمن المعلومات وتكنولوجيا التتبع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توعية المستخدمين والمستثمرين بمخاطر الأصول الرقمية.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7D133C0-78C8-19D4-9948-A0AFA2DB6A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64759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697584" y="2104524"/>
            <a:ext cx="11142481" cy="334995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2022.</a:t>
            </a:r>
            <a:r>
              <a:rPr lang="en-US" sz="2400" dirty="0" err="1">
                <a:solidFill>
                  <a:prstClr val="black"/>
                </a:solidFill>
                <a:latin typeface="Alexandria regular" pitchFamily="2" charset="-78"/>
                <a:cs typeface="Times New Roman" panose="02020603050405020304" pitchFamily="18" charset="0"/>
              </a:rPr>
              <a:t>Zetzsche</a:t>
            </a:r>
            <a:r>
              <a:rPr lang="en-US" sz="2400" dirty="0">
                <a:solidFill>
                  <a:prstClr val="black"/>
                </a:solidFill>
                <a:latin typeface="Alexandria regular" pitchFamily="2" charset="-78"/>
                <a:cs typeface="Times New Roman" panose="02020603050405020304" pitchFamily="18" charset="0"/>
              </a:rPr>
              <a:t>, Dirk A., et al., The ICO Gold Rush: It's a Scam, It's a Bubble, It's a Super Challenge for Regulators, Harvard International Law Journal, 2018.</a:t>
            </a:r>
            <a:endParaRPr lang="ar-EG" sz="2400"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dirty="0">
                <a:solidFill>
                  <a:prstClr val="black"/>
                </a:solidFill>
                <a:latin typeface="Alexandria regular" pitchFamily="2" charset="-78"/>
                <a:cs typeface="Times New Roman" panose="02020603050405020304" pitchFamily="18" charset="0"/>
              </a:rPr>
              <a:t>FATF Guidance on Virtual Assets and VASPs, 2021.</a:t>
            </a:r>
            <a:endParaRPr lang="ar-EG" sz="2400"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7B60852-5CD0-463C-9E13-FAF800E787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purl.org/dc/terms/"/>
    <ds:schemaRef ds:uri="http://purl.org/dc/dcmitype/"/>
    <ds:schemaRef ds:uri="http://schemas.openxmlformats.org/package/2006/metadata/core-properties"/>
    <ds:schemaRef ds:uri="d13aca44-ef33-4cf4-9980-7f0b00e6eeb9"/>
    <ds:schemaRef ds:uri="http://schemas.microsoft.com/office/2006/documentManagement/types"/>
    <ds:schemaRef ds:uri="http://schemas.microsoft.com/office/infopath/2007/PartnerControl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10401</TotalTime>
  <Words>3232</Words>
  <Application>Microsoft Office PowerPoint</Application>
  <PresentationFormat>شاشة عريضة</PresentationFormat>
  <Paragraphs>319</Paragraphs>
  <Slides>40</Slides>
  <Notes>38</Notes>
  <HiddenSlides>0</HiddenSlides>
  <MMClips>0</MMClips>
  <ScaleCrop>false</ScaleCrop>
  <HeadingPairs>
    <vt:vector size="6" baseType="variant">
      <vt:variant>
        <vt:lpstr>الخطوط المستخدمة</vt:lpstr>
      </vt:variant>
      <vt:variant>
        <vt:i4>10</vt:i4>
      </vt:variant>
      <vt:variant>
        <vt:lpstr>نسق</vt:lpstr>
      </vt:variant>
      <vt:variant>
        <vt:i4>3</vt:i4>
      </vt:variant>
      <vt:variant>
        <vt:lpstr>عناوين الشرائح</vt:lpstr>
      </vt:variant>
      <vt:variant>
        <vt:i4>40</vt:i4>
      </vt:variant>
    </vt:vector>
  </HeadingPairs>
  <TitlesOfParts>
    <vt:vector size="53" baseType="lpstr">
      <vt:lpstr>Alexandria</vt:lpstr>
      <vt:lpstr>Alexandria Black</vt:lpstr>
      <vt:lpstr>Alexandria regular</vt:lpstr>
      <vt:lpstr>Aptos</vt:lpstr>
      <vt:lpstr>Arial</vt:lpstr>
      <vt:lpstr>Calibri</vt:lpstr>
      <vt:lpstr>Calibri Light</vt:lpstr>
      <vt:lpstr>Symbol</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91</cp:revision>
  <dcterms:created xsi:type="dcterms:W3CDTF">2023-04-29T09:08:00Z</dcterms:created>
  <dcterms:modified xsi:type="dcterms:W3CDTF">2026-02-01T14:00:58Z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