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730" r:id="rId2"/>
  </p:sldMasterIdLst>
  <p:notesMasterIdLst>
    <p:notesMasterId r:id="rId46"/>
  </p:notesMasterIdLst>
  <p:sldIdLst>
    <p:sldId id="591" r:id="rId3"/>
    <p:sldId id="535" r:id="rId4"/>
    <p:sldId id="633" r:id="rId5"/>
    <p:sldId id="634" r:id="rId6"/>
    <p:sldId id="534" r:id="rId7"/>
    <p:sldId id="573" r:id="rId8"/>
    <p:sldId id="536" r:id="rId9"/>
    <p:sldId id="606" r:id="rId10"/>
    <p:sldId id="607" r:id="rId11"/>
    <p:sldId id="635" r:id="rId12"/>
    <p:sldId id="636" r:id="rId13"/>
    <p:sldId id="637" r:id="rId14"/>
    <p:sldId id="638" r:id="rId15"/>
    <p:sldId id="639" r:id="rId16"/>
    <p:sldId id="640" r:id="rId17"/>
    <p:sldId id="641" r:id="rId18"/>
    <p:sldId id="642" r:id="rId19"/>
    <p:sldId id="643" r:id="rId20"/>
    <p:sldId id="644" r:id="rId21"/>
    <p:sldId id="645" r:id="rId22"/>
    <p:sldId id="646" r:id="rId23"/>
    <p:sldId id="647" r:id="rId24"/>
    <p:sldId id="648" r:id="rId25"/>
    <p:sldId id="649" r:id="rId26"/>
    <p:sldId id="650" r:id="rId27"/>
    <p:sldId id="651" r:id="rId28"/>
    <p:sldId id="652" r:id="rId29"/>
    <p:sldId id="653" r:id="rId30"/>
    <p:sldId id="654" r:id="rId31"/>
    <p:sldId id="655" r:id="rId32"/>
    <p:sldId id="656" r:id="rId33"/>
    <p:sldId id="657" r:id="rId34"/>
    <p:sldId id="658" r:id="rId35"/>
    <p:sldId id="565" r:id="rId36"/>
    <p:sldId id="566" r:id="rId37"/>
    <p:sldId id="600" r:id="rId38"/>
    <p:sldId id="601" r:id="rId39"/>
    <p:sldId id="602" r:id="rId40"/>
    <p:sldId id="603" r:id="rId41"/>
    <p:sldId id="604" r:id="rId42"/>
    <p:sldId id="625" r:id="rId43"/>
    <p:sldId id="626" r:id="rId44"/>
    <p:sldId id="537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91"/>
            <p14:sldId id="535"/>
            <p14:sldId id="633"/>
            <p14:sldId id="634"/>
            <p14:sldId id="534"/>
            <p14:sldId id="573"/>
            <p14:sldId id="536"/>
            <p14:sldId id="606"/>
            <p14:sldId id="607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565"/>
            <p14:sldId id="566"/>
            <p14:sldId id="600"/>
            <p14:sldId id="601"/>
            <p14:sldId id="602"/>
            <p14:sldId id="603"/>
            <p14:sldId id="604"/>
            <p14:sldId id="625"/>
            <p14:sldId id="626"/>
            <p14:sldId id="53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3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customXml" Target="../customXml/item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0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94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357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73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98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06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635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409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39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537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71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357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11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036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969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316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488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54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2393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514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404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1634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644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504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0550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050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6735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1722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39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669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1283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9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66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70063" y="118475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 userDrawn="1"/>
        </p:nvSpPr>
        <p:spPr>
          <a:xfrm>
            <a:off x="4260875" y="64315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770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57776" y="2966990"/>
            <a:ext cx="4093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Planning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6281" y="4775941"/>
            <a:ext cx="4172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PMG202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Planning- Quality management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Five Project Life Cycle Phases - projectcubicle">
            <a:extLst>
              <a:ext uri="{FF2B5EF4-FFF2-40B4-BE49-F238E27FC236}">
                <a16:creationId xmlns:a16="http://schemas.microsoft.com/office/drawing/2014/main" id="{0CD238DC-60B2-76D8-A1B1-CC375B21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90" y="541270"/>
            <a:ext cx="8217290" cy="579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D96C0432-3309-FAE3-2C76-00D6A729BA12}"/>
              </a:ext>
            </a:extLst>
          </p:cNvPr>
          <p:cNvSpPr/>
          <p:nvPr/>
        </p:nvSpPr>
        <p:spPr>
          <a:xfrm rot="12601904">
            <a:off x="5750038" y="1290883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31636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36C1C0-918D-2FE5-770F-A70D10BF8977}"/>
              </a:ext>
            </a:extLst>
          </p:cNvPr>
          <p:cNvSpPr txBox="1">
            <a:spLocks/>
          </p:cNvSpPr>
          <p:nvPr/>
        </p:nvSpPr>
        <p:spPr>
          <a:xfrm>
            <a:off x="1591001" y="2151870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b="1" kern="100" dirty="0"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lang="en-US" sz="2000" kern="100" dirty="0">
              <a:solidFill>
                <a:srgbClr val="00206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Human Resource </a:t>
            </a:r>
            <a:r>
              <a:rPr lang="en-US" sz="2000" b="1" kern="1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Management</a:t>
            </a: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88153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2C4F1D-5573-8642-3B79-48DB33B7C8BB}"/>
              </a:ext>
            </a:extLst>
          </p:cNvPr>
          <p:cNvSpPr txBox="1">
            <a:spLocks/>
          </p:cNvSpPr>
          <p:nvPr/>
        </p:nvSpPr>
        <p:spPr>
          <a:xfrm>
            <a:off x="3981837" y="2337815"/>
            <a:ext cx="7820957" cy="38334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i="0" u="none" strike="noStrike" dirty="0">
                <a:effectLst/>
                <a:latin typeface="+mj-lt"/>
              </a:rPr>
              <a:t>At the end of this chapter, students should be able to:</a:t>
            </a:r>
            <a:endParaRPr lang="en-US" sz="2000" b="1" dirty="0">
              <a:effectLst/>
              <a:latin typeface="+mj-lt"/>
            </a:endParaRPr>
          </a:p>
          <a:p>
            <a:r>
              <a:rPr lang="en-US" altLang="en-US" sz="2000" dirty="0">
                <a:latin typeface="+mj-lt"/>
              </a:rPr>
              <a:t>Define the term quality. </a:t>
            </a:r>
          </a:p>
          <a:p>
            <a:r>
              <a:rPr lang="en-US" altLang="en-US" sz="2000" dirty="0">
                <a:latin typeface="+mj-lt"/>
              </a:rPr>
              <a:t>Explain why quality is important</a:t>
            </a:r>
          </a:p>
          <a:p>
            <a:r>
              <a:rPr lang="en-US" altLang="en-US" sz="2000" dirty="0">
                <a:latin typeface="+mj-lt"/>
              </a:rPr>
              <a:t>Identify the determinants of quality. </a:t>
            </a:r>
          </a:p>
          <a:p>
            <a:r>
              <a:rPr lang="en-US" altLang="en-US" sz="2000" dirty="0">
                <a:latin typeface="+mj-lt"/>
              </a:rPr>
              <a:t>Describe the quality requirements. </a:t>
            </a:r>
          </a:p>
          <a:p>
            <a:pPr marL="0" indent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concept of total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07407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concept of total quality management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9B957C9-D818-2787-674F-17C1A85BFF73}"/>
              </a:ext>
            </a:extLst>
          </p:cNvPr>
          <p:cNvSpPr txBox="1">
            <a:spLocks/>
          </p:cNvSpPr>
          <p:nvPr/>
        </p:nvSpPr>
        <p:spPr>
          <a:xfrm>
            <a:off x="1644536" y="2490482"/>
            <a:ext cx="8443912" cy="27604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b="1" kern="100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t</a:t>
            </a:r>
            <a:r>
              <a:rPr lang="en-US" sz="2000" b="1" kern="100" dirty="0"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otal quality management </a:t>
            </a: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is a course of action that attempts to increase an organization's ability to compete through continuous improvement of its products, services, people, processes, and work environment.</a:t>
            </a: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importance of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119992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importance of quality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C13659-CB25-435C-C7C5-B5F8D6814A13}"/>
              </a:ext>
            </a:extLst>
          </p:cNvPr>
          <p:cNvSpPr txBox="1"/>
          <p:nvPr/>
        </p:nvSpPr>
        <p:spPr>
          <a:xfrm>
            <a:off x="2098293" y="2387124"/>
            <a:ext cx="919733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is associated with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productivity and production improvement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is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comprehensive</a:t>
            </a:r>
            <a:r>
              <a:rPr lang="en-US" sz="2000" dirty="0">
                <a:latin typeface="+mj-lt"/>
              </a:rPr>
              <a:t> in all fields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leadership and management skills </a:t>
            </a:r>
            <a:r>
              <a:rPr lang="en-US" sz="2000" dirty="0">
                <a:latin typeface="+mj-lt"/>
              </a:rPr>
              <a:t>for future leaders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Increase work and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reduce waste or loss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Optimal use </a:t>
            </a:r>
            <a:r>
              <a:rPr lang="en-US" sz="2000" dirty="0">
                <a:latin typeface="+mj-lt"/>
              </a:rPr>
              <a:t>of material and human resources</a:t>
            </a:r>
          </a:p>
        </p:txBody>
      </p:sp>
    </p:spTree>
    <p:extLst>
      <p:ext uri="{BB962C8B-B14F-4D97-AF65-F5344CB8AC3E}">
        <p14:creationId xmlns:p14="http://schemas.microsoft.com/office/powerpoint/2010/main" val="35371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principles of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87143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principles of quality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2096A8-0F52-5E6B-0417-1E3FBC47953C}"/>
              </a:ext>
            </a:extLst>
          </p:cNvPr>
          <p:cNvSpPr txBox="1"/>
          <p:nvPr/>
        </p:nvSpPr>
        <p:spPr>
          <a:xfrm>
            <a:off x="1343101" y="2380960"/>
            <a:ext cx="901625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+mj-lt"/>
              </a:rPr>
              <a:t>The principles on which quality management is based are: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Focus 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identifying the needs and expectations </a:t>
            </a:r>
            <a:r>
              <a:rPr lang="en-US" sz="2000" dirty="0">
                <a:latin typeface="+mj-lt"/>
              </a:rPr>
              <a:t>of beneficiaries and striving to achieve them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Emphasize that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improvement and development </a:t>
            </a:r>
            <a:r>
              <a:rPr lang="en-US" sz="2000" dirty="0">
                <a:latin typeface="+mj-lt"/>
              </a:rPr>
              <a:t>is a continuous process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Focus 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teamwork</a:t>
            </a:r>
            <a:r>
              <a:rPr lang="en-US" sz="2000" dirty="0">
                <a:latin typeface="+mj-lt"/>
              </a:rPr>
              <a:t>, not individual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Make decisions </a:t>
            </a:r>
            <a:r>
              <a:rPr lang="en-US" sz="2000" dirty="0">
                <a:latin typeface="+mj-lt"/>
              </a:rPr>
              <a:t>objectively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based on facts and data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Enabling workers </a:t>
            </a:r>
            <a:r>
              <a:rPr lang="en-US" sz="2000" dirty="0">
                <a:latin typeface="+mj-lt"/>
              </a:rPr>
              <a:t>and motivating them to take responsibility and giving them confidence to perform work.</a:t>
            </a:r>
          </a:p>
        </p:txBody>
      </p:sp>
    </p:spTree>
    <p:extLst>
      <p:ext uri="{BB962C8B-B14F-4D97-AF65-F5344CB8AC3E}">
        <p14:creationId xmlns:p14="http://schemas.microsoft.com/office/powerpoint/2010/main" val="329494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management objectives</a:t>
            </a:r>
          </a:p>
        </p:txBody>
      </p:sp>
    </p:spTree>
    <p:extLst>
      <p:ext uri="{BB962C8B-B14F-4D97-AF65-F5344CB8AC3E}">
        <p14:creationId xmlns:p14="http://schemas.microsoft.com/office/powerpoint/2010/main" val="20523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management objectives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858BEC-F039-0966-0725-F37B92CF6F7E}"/>
              </a:ext>
            </a:extLst>
          </p:cNvPr>
          <p:cNvSpPr txBox="1"/>
          <p:nvPr/>
        </p:nvSpPr>
        <p:spPr>
          <a:xfrm>
            <a:off x="1845468" y="2390505"/>
            <a:ext cx="85010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 change in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quality of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Motivation for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excellence, showing creativity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Improving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workers' skills and capabilities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Strengthening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loyalty to work in institutions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Encouraging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participation in the activities </a:t>
            </a:r>
            <a:r>
              <a:rPr lang="en-US" sz="2000" dirty="0">
                <a:latin typeface="+mj-lt"/>
              </a:rPr>
              <a:t>and events of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Improve work environment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895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Control Vs Quality Assurance</a:t>
            </a:r>
          </a:p>
        </p:txBody>
      </p:sp>
    </p:spTree>
    <p:extLst>
      <p:ext uri="{BB962C8B-B14F-4D97-AF65-F5344CB8AC3E}">
        <p14:creationId xmlns:p14="http://schemas.microsoft.com/office/powerpoint/2010/main" val="304587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control (QC)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DA22C7-48E0-C0E7-F79F-EBD61CD88B84}"/>
              </a:ext>
            </a:extLst>
          </p:cNvPr>
          <p:cNvSpPr txBox="1"/>
          <p:nvPr/>
        </p:nvSpPr>
        <p:spPr>
          <a:xfrm>
            <a:off x="1692137" y="2338120"/>
            <a:ext cx="798671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It is the group of activities and efforts exerted by all employees that allow achieving the standard levels of quality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It is a process in which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outputs are evaluated </a:t>
            </a:r>
            <a:r>
              <a:rPr lang="en-US" sz="2000" dirty="0">
                <a:latin typeface="+mj-lt"/>
              </a:rPr>
              <a:t>based on specific criteria, and then the necessary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corrective actions </a:t>
            </a:r>
            <a:r>
              <a:rPr lang="en-US" sz="2000" dirty="0">
                <a:latin typeface="+mj-lt"/>
              </a:rPr>
              <a:t>are taken to correct the output of the project when the service or product does not achieve those criteria.</a:t>
            </a:r>
          </a:p>
        </p:txBody>
      </p:sp>
    </p:spTree>
    <p:extLst>
      <p:ext uri="{BB962C8B-B14F-4D97-AF65-F5344CB8AC3E}">
        <p14:creationId xmlns:p14="http://schemas.microsoft.com/office/powerpoint/2010/main" val="289414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assurance (QA)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7C3164-B466-183D-53E5-4A72A68AF9A3}"/>
              </a:ext>
            </a:extLst>
          </p:cNvPr>
          <p:cNvSpPr txBox="1"/>
          <p:nvPr/>
        </p:nvSpPr>
        <p:spPr>
          <a:xfrm>
            <a:off x="1644536" y="2305615"/>
            <a:ext cx="859619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is the process through which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 specific and regular plan is developed </a:t>
            </a:r>
            <a:r>
              <a:rPr lang="en-US" sz="2000" dirty="0">
                <a:latin typeface="+mj-lt"/>
              </a:rPr>
              <a:t>to prevent any problems in the quality of the product or service.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plan includes: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 defining product or service specifications, 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continuous review and follow-up of product performance,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 monitoring and examination.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assurance requires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 quality management system</a:t>
            </a:r>
          </a:p>
        </p:txBody>
      </p:sp>
    </p:spTree>
    <p:extLst>
      <p:ext uri="{BB962C8B-B14F-4D97-AF65-F5344CB8AC3E}">
        <p14:creationId xmlns:p14="http://schemas.microsoft.com/office/powerpoint/2010/main" val="50872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assurance (QA)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2F3369-3218-BCB4-CFFD-48782C7DCD10}"/>
              </a:ext>
            </a:extLst>
          </p:cNvPr>
          <p:cNvSpPr txBox="1"/>
          <p:nvPr/>
        </p:nvSpPr>
        <p:spPr>
          <a:xfrm>
            <a:off x="1449764" y="2338120"/>
            <a:ext cx="860869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Requirements for achieving quality assurance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Full commitment of senior and middle management </a:t>
            </a:r>
            <a:r>
              <a:rPr lang="en-US" sz="2000" dirty="0">
                <a:latin typeface="+mj-lt"/>
              </a:rPr>
              <a:t>to implement plans and continuous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All project employees </a:t>
            </a:r>
            <a:r>
              <a:rPr lang="en-US" sz="2000" dirty="0">
                <a:latin typeface="+mj-lt"/>
              </a:rPr>
              <a:t>are convinced of the work strategy and play a major role in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achieving quality </a:t>
            </a:r>
            <a:r>
              <a:rPr lang="en-US" sz="2000" dirty="0">
                <a:latin typeface="+mj-lt"/>
              </a:rPr>
              <a:t>and ensuring its continuity to achieve the objectives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Spreading and adopting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culture of quality </a:t>
            </a:r>
            <a:r>
              <a:rPr lang="en-US" sz="2000" dirty="0">
                <a:latin typeface="+mj-lt"/>
              </a:rPr>
              <a:t>in society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52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376487" y="34546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QC Vs QA</a:t>
            </a:r>
          </a:p>
        </p:txBody>
      </p:sp>
      <p:pic>
        <p:nvPicPr>
          <p:cNvPr id="2" name="Picture 2" descr="The Difference Between QA and QC: Key Considerations | SaM Solutions">
            <a:extLst>
              <a:ext uri="{FF2B5EF4-FFF2-40B4-BE49-F238E27FC236}">
                <a16:creationId xmlns:a16="http://schemas.microsoft.com/office/drawing/2014/main" id="{CC00DC8E-AF4F-FE82-A2F9-AEC100D8B8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7" t="4412" r="7143" b="17295"/>
          <a:stretch/>
        </p:blipFill>
        <p:spPr bwMode="auto">
          <a:xfrm>
            <a:off x="2133318" y="1034634"/>
            <a:ext cx="7131307" cy="55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08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Elements of integrated quality control</a:t>
            </a:r>
          </a:p>
        </p:txBody>
      </p:sp>
    </p:spTree>
    <p:extLst>
      <p:ext uri="{BB962C8B-B14F-4D97-AF65-F5344CB8AC3E}">
        <p14:creationId xmlns:p14="http://schemas.microsoft.com/office/powerpoint/2010/main" val="44246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Elements of integrated quality control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F0E8B-BAEA-CAA1-A844-DC46C32F2FC4}"/>
              </a:ext>
            </a:extLst>
          </p:cNvPr>
          <p:cNvSpPr txBox="1"/>
          <p:nvPr/>
        </p:nvSpPr>
        <p:spPr>
          <a:xfrm>
            <a:off x="1328738" y="2458153"/>
            <a:ext cx="888015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service specifications according to customers’ wants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control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raw materials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Adjust the quality of service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during operation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control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final product/service (outputs)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control of product/service after sales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management and represents all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administrative aspects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latin typeface="+mj-lt"/>
              </a:rPr>
              <a:t>related to raising and improving the quality level (training, motivation, marketing---etc.)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1730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Elements of integrated quality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0F2A40-B739-D8A4-D31A-B2F785F20F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979" t="30567" r="24132" b="23735"/>
          <a:stretch/>
        </p:blipFill>
        <p:spPr bwMode="auto">
          <a:xfrm>
            <a:off x="1289291" y="1799876"/>
            <a:ext cx="9468697" cy="41227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531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Policy</a:t>
            </a:r>
          </a:p>
        </p:txBody>
      </p:sp>
    </p:spTree>
    <p:extLst>
      <p:ext uri="{BB962C8B-B14F-4D97-AF65-F5344CB8AC3E}">
        <p14:creationId xmlns:p14="http://schemas.microsoft.com/office/powerpoint/2010/main" val="222423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3FA81B-E86A-DDF0-8FA9-548B4689E975}"/>
              </a:ext>
            </a:extLst>
          </p:cNvPr>
          <p:cNvSpPr txBox="1"/>
          <p:nvPr/>
        </p:nvSpPr>
        <p:spPr>
          <a:xfrm>
            <a:off x="1371677" y="2395678"/>
            <a:ext cx="901625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+mj-lt"/>
              </a:rPr>
              <a:t>It is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policy or framework </a:t>
            </a:r>
            <a:r>
              <a:rPr lang="en-US" sz="2000" dirty="0">
                <a:latin typeface="+mj-lt"/>
              </a:rPr>
              <a:t>that directs the practices and behavior necessary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achieve quality in the system</a:t>
            </a:r>
            <a:r>
              <a:rPr lang="en-US" sz="2000" dirty="0">
                <a:latin typeface="+mj-lt"/>
              </a:rPr>
              <a:t>. </a:t>
            </a:r>
          </a:p>
          <a:p>
            <a:pPr algn="just"/>
            <a:r>
              <a:rPr lang="en-US" sz="2000" dirty="0">
                <a:latin typeface="+mj-lt"/>
              </a:rPr>
              <a:t>This policy should be applied by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all members </a:t>
            </a:r>
            <a:r>
              <a:rPr lang="en-US" sz="2000" dirty="0">
                <a:latin typeface="+mj-lt"/>
              </a:rPr>
              <a:t>of a particular system on a regular and continuous basis. </a:t>
            </a:r>
          </a:p>
          <a:p>
            <a:pPr algn="just"/>
            <a:r>
              <a:rPr lang="en-US" sz="2000" dirty="0">
                <a:latin typeface="+mj-lt"/>
              </a:rPr>
              <a:t>The quality policy should include: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The organizational structure of quality in the establishment, including: the rules and responsibilities that regulate work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How to determine the (customer's) need, impressions and satisfaction with the product or service</a:t>
            </a:r>
          </a:p>
        </p:txBody>
      </p:sp>
    </p:spTree>
    <p:extLst>
      <p:ext uri="{BB962C8B-B14F-4D97-AF65-F5344CB8AC3E}">
        <p14:creationId xmlns:p14="http://schemas.microsoft.com/office/powerpoint/2010/main" val="29659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Policy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709CAF-BCC9-5FF8-7039-96E5EE3F6D22}"/>
              </a:ext>
            </a:extLst>
          </p:cNvPr>
          <p:cNvSpPr txBox="1"/>
          <p:nvPr/>
        </p:nvSpPr>
        <p:spPr>
          <a:xfrm>
            <a:off x="1644536" y="2469254"/>
            <a:ext cx="872966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B0F0"/>
                </a:solidFill>
                <a:latin typeface="+mj-lt"/>
              </a:rPr>
              <a:t>Elements of the quality policy:</a:t>
            </a:r>
          </a:p>
          <a:p>
            <a:pPr algn="just"/>
            <a:r>
              <a:rPr lang="en-US" sz="2000" dirty="0">
                <a:latin typeface="+mj-lt"/>
              </a:rPr>
              <a:t>The institution seeks to meet the client's needs, considering the technical (specialization) and economic (cost) sides, through: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Provide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quality management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system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method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or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system operation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Ensure that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inputs meet specified performance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and efficiency standards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Systematic implementation of error prevention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as well as continuous improvement over time in the project</a:t>
            </a:r>
          </a:p>
        </p:txBody>
      </p:sp>
    </p:spTree>
    <p:extLst>
      <p:ext uri="{BB962C8B-B14F-4D97-AF65-F5344CB8AC3E}">
        <p14:creationId xmlns:p14="http://schemas.microsoft.com/office/powerpoint/2010/main" val="315941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Project quality standards</a:t>
            </a:r>
          </a:p>
        </p:txBody>
      </p:sp>
    </p:spTree>
    <p:extLst>
      <p:ext uri="{BB962C8B-B14F-4D97-AF65-F5344CB8AC3E}">
        <p14:creationId xmlns:p14="http://schemas.microsoft.com/office/powerpoint/2010/main" val="13382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346F58-33FA-17D6-CF9F-8110B19E18B9}"/>
              </a:ext>
            </a:extLst>
          </p:cNvPr>
          <p:cNvSpPr txBox="1"/>
          <p:nvPr/>
        </p:nvSpPr>
        <p:spPr>
          <a:xfrm>
            <a:off x="1708814" y="2313252"/>
            <a:ext cx="862965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b="1" dirty="0">
                <a:latin typeface="+mj-lt"/>
              </a:rPr>
              <a:t>Examples of the elements that are focused on to ensure the quality of inputs in the project: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of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selection and development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human resources </a:t>
            </a:r>
            <a:r>
              <a:rPr lang="en-US" sz="2000" dirty="0">
                <a:latin typeface="+mj-lt"/>
              </a:rPr>
              <a:t>in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preparation of infrastructure and equipment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training programs</a:t>
            </a:r>
          </a:p>
        </p:txBody>
      </p:sp>
    </p:spTree>
    <p:extLst>
      <p:ext uri="{BB962C8B-B14F-4D97-AF65-F5344CB8AC3E}">
        <p14:creationId xmlns:p14="http://schemas.microsoft.com/office/powerpoint/2010/main" val="189819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341D88-5BE9-7AA5-4FF6-5D2FAF41B7AD}"/>
              </a:ext>
            </a:extLst>
          </p:cNvPr>
          <p:cNvSpPr txBox="1"/>
          <p:nvPr/>
        </p:nvSpPr>
        <p:spPr>
          <a:xfrm>
            <a:off x="1364043" y="1997839"/>
            <a:ext cx="79438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b="1" dirty="0">
                <a:latin typeface="+mj-lt"/>
              </a:rPr>
              <a:t>Elements of focus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project selection and development </a:t>
            </a:r>
            <a:r>
              <a:rPr lang="en-US" sz="2000" b="1" dirty="0">
                <a:latin typeface="+mj-lt"/>
              </a:rPr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selection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criteria should be specific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That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training content </a:t>
            </a:r>
            <a:r>
              <a:rPr lang="en-US" sz="2000" dirty="0">
                <a:latin typeface="+mj-lt"/>
              </a:rPr>
              <a:t>for building the capacities of institutions be appropriate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interconnected with the vision and mission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latin typeface="+mj-lt"/>
              </a:rPr>
              <a:t>of the project</a:t>
            </a:r>
          </a:p>
        </p:txBody>
      </p:sp>
    </p:spTree>
    <p:extLst>
      <p:ext uri="{BB962C8B-B14F-4D97-AF65-F5344CB8AC3E}">
        <p14:creationId xmlns:p14="http://schemas.microsoft.com/office/powerpoint/2010/main" val="218907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1411B7-D185-250D-1E1E-5564E535623B}"/>
              </a:ext>
            </a:extLst>
          </p:cNvPr>
          <p:cNvSpPr txBox="1"/>
          <p:nvPr/>
        </p:nvSpPr>
        <p:spPr>
          <a:xfrm>
            <a:off x="1385887" y="2338120"/>
            <a:ext cx="858012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dirty="0">
                <a:latin typeface="+mj-lt"/>
              </a:rPr>
              <a:t>The elements that are focused on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human resources and the selection of those responsible for the implementation of the project </a:t>
            </a:r>
            <a:r>
              <a:rPr lang="en-US" sz="2000" dirty="0">
                <a:latin typeface="+mj-lt"/>
              </a:rPr>
              <a:t>are as follows: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Criteria</a:t>
            </a:r>
            <a:r>
              <a:rPr lang="en-US" sz="2000" dirty="0">
                <a:latin typeface="+mj-lt"/>
              </a:rPr>
              <a:t> for hiring, evaluation and classification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 Professional development and rehabilitation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Retain of project staff</a:t>
            </a:r>
          </a:p>
        </p:txBody>
      </p:sp>
    </p:spTree>
    <p:extLst>
      <p:ext uri="{BB962C8B-B14F-4D97-AF65-F5344CB8AC3E}">
        <p14:creationId xmlns:p14="http://schemas.microsoft.com/office/powerpoint/2010/main" val="168076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AE6BED-B465-D399-C89E-F00B98656378}"/>
              </a:ext>
            </a:extLst>
          </p:cNvPr>
          <p:cNvSpPr txBox="1"/>
          <p:nvPr/>
        </p:nvSpPr>
        <p:spPr>
          <a:xfrm>
            <a:off x="1644536" y="2313252"/>
            <a:ext cx="852297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dirty="0">
                <a:latin typeface="+mj-lt"/>
              </a:rPr>
              <a:t>Elements of focus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infrastructure and equipment </a:t>
            </a:r>
            <a:r>
              <a:rPr lang="en-US" sz="2000" dirty="0">
                <a:latin typeface="+mj-lt"/>
              </a:rPr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Basic equipment </a:t>
            </a:r>
            <a:r>
              <a:rPr lang="en-US" sz="2000" dirty="0">
                <a:latin typeface="+mj-lt"/>
              </a:rPr>
              <a:t>(buildings - communications - services)or computers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Networks</a:t>
            </a:r>
            <a:r>
              <a:rPr lang="en-US" sz="2000" dirty="0">
                <a:latin typeface="+mj-lt"/>
              </a:rPr>
              <a:t> (electricity - water - sewage - natural gas)or the internet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Technical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Providing financial support </a:t>
            </a:r>
            <a:r>
              <a:rPr lang="en-US" sz="2000" dirty="0">
                <a:latin typeface="+mj-lt"/>
              </a:rPr>
              <a:t>for services</a:t>
            </a:r>
          </a:p>
        </p:txBody>
      </p:sp>
    </p:spTree>
    <p:extLst>
      <p:ext uri="{BB962C8B-B14F-4D97-AF65-F5344CB8AC3E}">
        <p14:creationId xmlns:p14="http://schemas.microsoft.com/office/powerpoint/2010/main" val="373583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58F967-1A0C-925C-EDB6-EC21BB6F4A21}"/>
              </a:ext>
            </a:extLst>
          </p:cNvPr>
          <p:cNvSpPr txBox="1"/>
          <p:nvPr/>
        </p:nvSpPr>
        <p:spPr>
          <a:xfrm>
            <a:off x="1433595" y="2342452"/>
            <a:ext cx="918009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pPr algn="just"/>
            <a:r>
              <a:rPr lang="en-US" sz="2000" b="1" dirty="0">
                <a:latin typeface="+mj-lt"/>
              </a:rPr>
              <a:t>Elements that focus on ensuring the quality of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training programs </a:t>
            </a:r>
            <a:r>
              <a:rPr lang="en-US" sz="2000" b="1" dirty="0">
                <a:latin typeface="+mj-lt"/>
              </a:rPr>
              <a:t>include:</a:t>
            </a:r>
          </a:p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Shifting from focusing on standard training to focusing on application and learning while providing what guarantees the quality of training and learning, including:</a:t>
            </a:r>
          </a:p>
          <a:p>
            <a:pPr algn="just"/>
            <a:endParaRPr lang="en-US" sz="2000" b="1" dirty="0">
              <a:solidFill>
                <a:srgbClr val="0070C0"/>
              </a:solidFill>
              <a:latin typeface="+mj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Cooperate with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partners and experts to choose effective training content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Measuring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effectiveness of the training </a:t>
            </a:r>
            <a:r>
              <a:rPr lang="en-US" sz="2000" dirty="0">
                <a:latin typeface="+mj-lt"/>
              </a:rPr>
              <a:t>through the opinion of the trainees before and after the end of the training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Measuring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suitability of training </a:t>
            </a:r>
            <a:r>
              <a:rPr lang="en-US" sz="2000" dirty="0">
                <a:latin typeface="+mj-lt"/>
              </a:rPr>
              <a:t>for the labor market</a:t>
            </a:r>
          </a:p>
        </p:txBody>
      </p:sp>
    </p:spTree>
    <p:extLst>
      <p:ext uri="{BB962C8B-B14F-4D97-AF65-F5344CB8AC3E}">
        <p14:creationId xmlns:p14="http://schemas.microsoft.com/office/powerpoint/2010/main" val="217836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0A0DF-042A-CAC9-A319-5CB694D3DF38}"/>
              </a:ext>
            </a:extLst>
          </p:cNvPr>
          <p:cNvSpPr txBox="1"/>
          <p:nvPr/>
        </p:nvSpPr>
        <p:spPr>
          <a:xfrm>
            <a:off x="1777862" y="2655714"/>
            <a:ext cx="790098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Output</a:t>
            </a:r>
          </a:p>
          <a:p>
            <a:pPr algn="ctr"/>
            <a:endParaRPr lang="en-US" sz="2000" b="1" dirty="0">
              <a:solidFill>
                <a:srgbClr val="00B050"/>
              </a:solidFill>
              <a:latin typeface="+mj-lt"/>
            </a:endParaRPr>
          </a:p>
          <a:p>
            <a:pPr algn="just"/>
            <a:r>
              <a:rPr lang="en-US" sz="2000" dirty="0">
                <a:latin typeface="+mj-lt"/>
              </a:rPr>
              <a:t>o Existence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qualified projects for sustainability</a:t>
            </a:r>
          </a:p>
          <a:p>
            <a:pPr algn="just"/>
            <a:r>
              <a:rPr lang="en-US" sz="2000" dirty="0">
                <a:latin typeface="+mj-lt"/>
              </a:rPr>
              <a:t>o The presence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trainees capable of learning</a:t>
            </a:r>
          </a:p>
          <a:p>
            <a:pPr algn="just"/>
            <a:r>
              <a:rPr lang="en-US" sz="2000" dirty="0">
                <a:latin typeface="+mj-lt"/>
              </a:rPr>
              <a:t>o The presence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community development </a:t>
            </a:r>
            <a:r>
              <a:rPr lang="en-US" sz="2000" dirty="0">
                <a:latin typeface="+mj-lt"/>
              </a:rPr>
              <a:t>by raising the level of awareness and income</a:t>
            </a:r>
          </a:p>
        </p:txBody>
      </p:sp>
    </p:spTree>
    <p:extLst>
      <p:ext uri="{BB962C8B-B14F-4D97-AF65-F5344CB8AC3E}">
        <p14:creationId xmlns:p14="http://schemas.microsoft.com/office/powerpoint/2010/main" val="285163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EC1072-9CE5-8C44-0D3F-65E85A3B0100}"/>
              </a:ext>
            </a:extLst>
          </p:cNvPr>
          <p:cNvSpPr txBox="1"/>
          <p:nvPr/>
        </p:nvSpPr>
        <p:spPr>
          <a:xfrm>
            <a:off x="1452249" y="2386716"/>
            <a:ext cx="878522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Output</a:t>
            </a:r>
          </a:p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Output evaluation:</a:t>
            </a:r>
          </a:p>
          <a:p>
            <a:pPr algn="just"/>
            <a:r>
              <a:rPr lang="en-US" sz="2000" b="1" dirty="0">
                <a:latin typeface="+mj-lt"/>
              </a:rPr>
              <a:t>Evaluating the project outputs in the light of the objectives achieved using direct and indirect methods, for example:</a:t>
            </a:r>
          </a:p>
          <a:p>
            <a:pPr algn="just"/>
            <a:r>
              <a:rPr lang="en-US" sz="2000" dirty="0">
                <a:latin typeface="+mj-lt"/>
              </a:rPr>
              <a:t>o Measuring the extent to which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trainees benefit </a:t>
            </a:r>
            <a:r>
              <a:rPr lang="en-US" sz="2000" dirty="0">
                <a:latin typeface="+mj-lt"/>
              </a:rPr>
              <a:t>from the training content</a:t>
            </a:r>
          </a:p>
          <a:p>
            <a:pPr algn="just"/>
            <a:r>
              <a:rPr lang="en-US" sz="2000" dirty="0">
                <a:latin typeface="+mj-lt"/>
              </a:rPr>
              <a:t>o Measuring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employment rate </a:t>
            </a:r>
            <a:r>
              <a:rPr lang="en-US" sz="2000" dirty="0">
                <a:latin typeface="+mj-lt"/>
              </a:rPr>
              <a:t>compared to training</a:t>
            </a:r>
          </a:p>
          <a:p>
            <a:pPr algn="just"/>
            <a:r>
              <a:rPr lang="en-US" sz="2000" dirty="0">
                <a:latin typeface="+mj-lt"/>
              </a:rPr>
              <a:t>o A questionnaire from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recruitment institutions </a:t>
            </a:r>
            <a:r>
              <a:rPr lang="en-US" sz="2000" dirty="0">
                <a:latin typeface="+mj-lt"/>
              </a:rPr>
              <a:t>about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performance of the trainees </a:t>
            </a:r>
            <a:r>
              <a:rPr lang="en-US" sz="2000" dirty="0">
                <a:latin typeface="+mj-lt"/>
              </a:rPr>
              <a:t>who were hired</a:t>
            </a:r>
          </a:p>
        </p:txBody>
      </p:sp>
    </p:spTree>
    <p:extLst>
      <p:ext uri="{BB962C8B-B14F-4D97-AF65-F5344CB8AC3E}">
        <p14:creationId xmlns:p14="http://schemas.microsoft.com/office/powerpoint/2010/main" val="50614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EA3D010-81ED-9739-F44B-3B0F62D5596C}"/>
              </a:ext>
            </a:extLst>
          </p:cNvPr>
          <p:cNvSpPr txBox="1">
            <a:spLocks/>
          </p:cNvSpPr>
          <p:nvPr/>
        </p:nvSpPr>
        <p:spPr>
          <a:xfrm>
            <a:off x="1485900" y="2313252"/>
            <a:ext cx="8786813" cy="3829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concept of total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importance of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principles on which quality management is based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management objectives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control vs quality assurance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</a:t>
            </a: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uality policy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Project quality standards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1393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09F193E0-8FD7-908D-5431-A7ECBAA77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7885" y="1903342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5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4B9D5D9-F963-FB73-B768-F7C4BA1606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528120"/>
              </p:ext>
            </p:extLst>
          </p:nvPr>
        </p:nvGraphicFramePr>
        <p:xfrm>
          <a:off x="1360274" y="2139146"/>
          <a:ext cx="9326732" cy="3749185"/>
        </p:xfrm>
        <a:graphic>
          <a:graphicData uri="http://schemas.openxmlformats.org/drawingml/2006/table">
            <a:tbl>
              <a:tblPr firstRow="1" firstCol="1" bandRow="1"/>
              <a:tblGrid>
                <a:gridCol w="9326732">
                  <a:extLst>
                    <a:ext uri="{9D8B030D-6E8A-4147-A177-3AD203B41FA5}">
                      <a16:colId xmlns:a16="http://schemas.microsoft.com/office/drawing/2014/main" val="4267690121"/>
                    </a:ext>
                  </a:extLst>
                </a:gridCol>
              </a:tblGrid>
              <a:tr h="161558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total quality management is in----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Planning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Execution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Initiation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Closure phase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4174128"/>
                  </a:ext>
                </a:extLst>
              </a:tr>
              <a:tr h="19387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a course of action that attempts to increase an organization's ability to compete through continuous improvement of its products, services, people, processes, and work environment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Quality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Risk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Human resources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Budget management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188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231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5B8D795-430A-BC8C-D411-45D4AC3BA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601775"/>
              </p:ext>
            </p:extLst>
          </p:nvPr>
        </p:nvGraphicFramePr>
        <p:xfrm>
          <a:off x="1338263" y="2095405"/>
          <a:ext cx="8872538" cy="3697965"/>
        </p:xfrm>
        <a:graphic>
          <a:graphicData uri="http://schemas.openxmlformats.org/drawingml/2006/table">
            <a:tbl>
              <a:tblPr firstRow="1" firstCol="1" bandRow="1"/>
              <a:tblGrid>
                <a:gridCol w="8872538">
                  <a:extLst>
                    <a:ext uri="{9D8B030D-6E8A-4147-A177-3AD203B41FA5}">
                      <a16:colId xmlns:a16="http://schemas.microsoft.com/office/drawing/2014/main" val="2076593092"/>
                    </a:ext>
                  </a:extLst>
                </a:gridCol>
              </a:tblGrid>
              <a:tr h="1814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the group of activities and efforts exerted by all employees that allow achieving the standard levels of quality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1139321"/>
                  </a:ext>
                </a:extLst>
              </a:tr>
              <a:tr h="186916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 is the process through which a specific and regular plan is developed to prevent any problems in the quality of the product or service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42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056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B51767D-DA74-AD5B-244E-7B51E08063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762924"/>
              </p:ext>
            </p:extLst>
          </p:nvPr>
        </p:nvGraphicFramePr>
        <p:xfrm>
          <a:off x="1474817" y="2177831"/>
          <a:ext cx="8501063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01063">
                  <a:extLst>
                    <a:ext uri="{9D8B030D-6E8A-4147-A177-3AD203B41FA5}">
                      <a16:colId xmlns:a16="http://schemas.microsoft.com/office/drawing/2014/main" val="2359885650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 is--------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7019253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 is--------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corrective tool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5807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84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9C5815-750B-CE72-B489-6C1BA21FB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882846"/>
              </p:ext>
            </p:extLst>
          </p:nvPr>
        </p:nvGraphicFramePr>
        <p:xfrm>
          <a:off x="1362124" y="2177831"/>
          <a:ext cx="8753425" cy="3777375"/>
        </p:xfrm>
        <a:graphic>
          <a:graphicData uri="http://schemas.openxmlformats.org/drawingml/2006/table">
            <a:tbl>
              <a:tblPr firstRow="1" firstCol="1" bandRow="1"/>
              <a:tblGrid>
                <a:gridCol w="8753425">
                  <a:extLst>
                    <a:ext uri="{9D8B030D-6E8A-4147-A177-3AD203B41FA5}">
                      <a16:colId xmlns:a16="http://schemas.microsoft.com/office/drawing/2014/main" val="1318466707"/>
                    </a:ext>
                  </a:extLst>
                </a:gridCol>
              </a:tblGrid>
              <a:tr h="190570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the quality policy are: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Provide quality management system and work method or system operation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Ensure that inputs meet specified performance and efficiency standards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Systematic implementation of error prevention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4215943"/>
                  </a:ext>
                </a:extLst>
              </a:tr>
              <a:tr h="18716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Example of the elements that are focused on to ensure the quality of inputs in the project is---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training content for building the capacities of institutions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Criteria for hiring, evaluation and classification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57932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5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6E4F0B-3659-7656-B105-54C80A02E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950862"/>
              </p:ext>
            </p:extLst>
          </p:nvPr>
        </p:nvGraphicFramePr>
        <p:xfrm>
          <a:off x="1515645" y="2223738"/>
          <a:ext cx="8550375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50375">
                  <a:extLst>
                    <a:ext uri="{9D8B030D-6E8A-4147-A177-3AD203B41FA5}">
                      <a16:colId xmlns:a16="http://schemas.microsoft.com/office/drawing/2014/main" val="145487116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 include: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Basic equipment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Networks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Technical support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8156784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quality standards for outputs include-------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extent to which trainees benefit from the training content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employment rate compared to training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questionnaire from the recruitment institutions about the performance of the trainees who were hired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951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576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4DEC91-7DBD-98B3-B30A-143310885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490794"/>
              </p:ext>
            </p:extLst>
          </p:nvPr>
        </p:nvGraphicFramePr>
        <p:xfrm>
          <a:off x="1420893" y="2313252"/>
          <a:ext cx="8908970" cy="3930615"/>
        </p:xfrm>
        <a:graphic>
          <a:graphicData uri="http://schemas.openxmlformats.org/drawingml/2006/table">
            <a:tbl>
              <a:tblPr firstRow="1" firstCol="1" bandRow="1"/>
              <a:tblGrid>
                <a:gridCol w="8908970">
                  <a:extLst>
                    <a:ext uri="{9D8B030D-6E8A-4147-A177-3AD203B41FA5}">
                      <a16:colId xmlns:a16="http://schemas.microsoft.com/office/drawing/2014/main" val="2084526358"/>
                    </a:ext>
                  </a:extLst>
                </a:gridCol>
              </a:tblGrid>
              <a:tr h="13500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 is part of: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elements that are focused on to ensure the quality of human resources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5188278"/>
                  </a:ext>
                </a:extLst>
              </a:tr>
              <a:tr h="2406615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is a policy or framework that directs the practices and behavior necessary to achieve quality in the system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Policy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management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task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regulation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3080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15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4B39A6-6A41-5E81-5E5B-4735F2553D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09" t="22695" r="10937" b="41037"/>
          <a:stretch/>
        </p:blipFill>
        <p:spPr>
          <a:xfrm>
            <a:off x="728507" y="2121557"/>
            <a:ext cx="10590265" cy="319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7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4395BC-7761-E1EA-8F4B-CC333EBE44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435" t="21491" r="10605" b="25149"/>
          <a:stretch/>
        </p:blipFill>
        <p:spPr>
          <a:xfrm>
            <a:off x="942308" y="1685495"/>
            <a:ext cx="10459117" cy="460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BEB1F0-08E2-4CEA-B730-EC964CCF6D27}"/>
</file>

<file path=customXml/itemProps2.xml><?xml version="1.0" encoding="utf-8"?>
<ds:datastoreItem xmlns:ds="http://schemas.openxmlformats.org/officeDocument/2006/customXml" ds:itemID="{BB3DF430-32C1-4CC7-8D2E-53D229B8AF6A}"/>
</file>

<file path=customXml/itemProps3.xml><?xml version="1.0" encoding="utf-8"?>
<ds:datastoreItem xmlns:ds="http://schemas.openxmlformats.org/officeDocument/2006/customXml" ds:itemID="{D69E0D5B-6231-4B39-B59E-9EE8089F66B2}"/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1592</Words>
  <Application>Microsoft Office PowerPoint</Application>
  <PresentationFormat>Widescreen</PresentationFormat>
  <Paragraphs>255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Times New Roman</vt:lpstr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37</cp:revision>
  <dcterms:created xsi:type="dcterms:W3CDTF">2023-04-29T09:08:23Z</dcterms:created>
  <dcterms:modified xsi:type="dcterms:W3CDTF">2024-09-19T10:07:21Z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