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4"/>
  </p:sldMasterIdLst>
  <p:notesMasterIdLst>
    <p:notesMasterId r:id="rId43"/>
  </p:notesMasterIdLst>
  <p:sldIdLst>
    <p:sldId id="480" r:id="rId5"/>
    <p:sldId id="496" r:id="rId6"/>
    <p:sldId id="498" r:id="rId7"/>
    <p:sldId id="500" r:id="rId8"/>
    <p:sldId id="576" r:id="rId9"/>
    <p:sldId id="559" r:id="rId10"/>
    <p:sldId id="560" r:id="rId11"/>
    <p:sldId id="520" r:id="rId12"/>
    <p:sldId id="503" r:id="rId13"/>
    <p:sldId id="577" r:id="rId14"/>
    <p:sldId id="578" r:id="rId15"/>
    <p:sldId id="553" r:id="rId16"/>
    <p:sldId id="504" r:id="rId17"/>
    <p:sldId id="564" r:id="rId18"/>
    <p:sldId id="565" r:id="rId19"/>
    <p:sldId id="566" r:id="rId20"/>
    <p:sldId id="549" r:id="rId21"/>
    <p:sldId id="550" r:id="rId22"/>
    <p:sldId id="579" r:id="rId23"/>
    <p:sldId id="508" r:id="rId24"/>
    <p:sldId id="551" r:id="rId25"/>
    <p:sldId id="511" r:id="rId26"/>
    <p:sldId id="554" r:id="rId27"/>
    <p:sldId id="567" r:id="rId28"/>
    <p:sldId id="541" r:id="rId29"/>
    <p:sldId id="512" r:id="rId30"/>
    <p:sldId id="513" r:id="rId31"/>
    <p:sldId id="514" r:id="rId32"/>
    <p:sldId id="526" r:id="rId33"/>
    <p:sldId id="582" r:id="rId34"/>
    <p:sldId id="568" r:id="rId35"/>
    <p:sldId id="519" r:id="rId36"/>
    <p:sldId id="580" r:id="rId37"/>
    <p:sldId id="527" r:id="rId38"/>
    <p:sldId id="581" r:id="rId39"/>
    <p:sldId id="569" r:id="rId40"/>
    <p:sldId id="539" r:id="rId41"/>
    <p:sldId id="540" r:id="rId4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Default Section" id="{73925AE7-E9D8-48BC-A988-41815CE32A48}">
          <p14:sldIdLst>
            <p14:sldId id="480"/>
            <p14:sldId id="496"/>
            <p14:sldId id="498"/>
            <p14:sldId id="500"/>
            <p14:sldId id="576"/>
            <p14:sldId id="559"/>
            <p14:sldId id="560"/>
            <p14:sldId id="520"/>
            <p14:sldId id="503"/>
            <p14:sldId id="577"/>
            <p14:sldId id="578"/>
            <p14:sldId id="553"/>
            <p14:sldId id="504"/>
            <p14:sldId id="564"/>
            <p14:sldId id="565"/>
            <p14:sldId id="566"/>
            <p14:sldId id="549"/>
            <p14:sldId id="550"/>
            <p14:sldId id="579"/>
            <p14:sldId id="508"/>
            <p14:sldId id="551"/>
            <p14:sldId id="511"/>
            <p14:sldId id="554"/>
            <p14:sldId id="567"/>
            <p14:sldId id="541"/>
            <p14:sldId id="512"/>
            <p14:sldId id="513"/>
            <p14:sldId id="514"/>
            <p14:sldId id="526"/>
            <p14:sldId id="582"/>
            <p14:sldId id="568"/>
            <p14:sldId id="519"/>
            <p14:sldId id="580"/>
            <p14:sldId id="527"/>
            <p14:sldId id="581"/>
            <p14:sldId id="569"/>
            <p14:sldId id="539"/>
            <p14:sldId id="540"/>
          </p14:sldIdLst>
        </p14:section>
        <p14:section name="Untitled Section" id="{2F6AD2C2-46A9-4BC4-94FF-3A698A8E8EFB}">
          <p14:sldIdLst/>
        </p14:section>
      </p14:sectionLst>
    </p:ex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384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AEEF"/>
    <a:srgbClr val="FFD200"/>
    <a:srgbClr val="203E5F"/>
    <a:srgbClr val="F58221"/>
    <a:srgbClr val="000000"/>
    <a:srgbClr val="669BBC"/>
    <a:srgbClr val="2D3956"/>
    <a:srgbClr val="8E5A6D"/>
    <a:srgbClr val="FAC748"/>
    <a:srgbClr val="852F4A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10"/>
    <p:restoredTop sz="93713" autoAdjust="0"/>
  </p:normalViewPr>
  <p:slideViewPr>
    <p:cSldViewPr snapToGrid="0">
      <p:cViewPr varScale="1">
        <p:scale>
          <a:sx n="108" d="100"/>
          <a:sy n="108" d="100"/>
        </p:scale>
        <p:origin x="736" y="192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>
      <p:cViewPr varScale="1">
        <p:scale>
          <a:sx n="87" d="100"/>
          <a:sy n="87" d="100"/>
        </p:scale>
        <p:origin x="3904" y="208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9" Type="http://schemas.openxmlformats.org/officeDocument/2006/relationships/slide" Target="slides/slide35.xml"/><Relationship Id="rId21" Type="http://schemas.openxmlformats.org/officeDocument/2006/relationships/slide" Target="slides/slide17.xml"/><Relationship Id="rId34" Type="http://schemas.openxmlformats.org/officeDocument/2006/relationships/slide" Target="slides/slide30.xml"/><Relationship Id="rId42" Type="http://schemas.openxmlformats.org/officeDocument/2006/relationships/slide" Target="slides/slide38.xml"/><Relationship Id="rId47" Type="http://schemas.openxmlformats.org/officeDocument/2006/relationships/tableStyles" Target="tableStyles.xml"/><Relationship Id="rId7" Type="http://schemas.openxmlformats.org/officeDocument/2006/relationships/slide" Target="slides/slide3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9" Type="http://schemas.openxmlformats.org/officeDocument/2006/relationships/slide" Target="slides/slide25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slide" Target="slides/slide28.xml"/><Relationship Id="rId37" Type="http://schemas.openxmlformats.org/officeDocument/2006/relationships/slide" Target="slides/slide33.xml"/><Relationship Id="rId40" Type="http://schemas.openxmlformats.org/officeDocument/2006/relationships/slide" Target="slides/slide36.xml"/><Relationship Id="rId45" Type="http://schemas.openxmlformats.org/officeDocument/2006/relationships/viewProps" Target="viewProp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slide" Target="slides/slide32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slide" Target="slides/slide27.xml"/><Relationship Id="rId44" Type="http://schemas.openxmlformats.org/officeDocument/2006/relationships/presProps" Target="pres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slide" Target="slides/slide31.xml"/><Relationship Id="rId43" Type="http://schemas.openxmlformats.org/officeDocument/2006/relationships/notesMaster" Target="notesMasters/notesMaster1.xml"/><Relationship Id="rId8" Type="http://schemas.openxmlformats.org/officeDocument/2006/relationships/slide" Target="slides/slide4.xml"/><Relationship Id="rId3" Type="http://schemas.openxmlformats.org/officeDocument/2006/relationships/customXml" Target="../customXml/item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slide" Target="slides/slide29.xml"/><Relationship Id="rId38" Type="http://schemas.openxmlformats.org/officeDocument/2006/relationships/slide" Target="slides/slide34.xml"/><Relationship Id="rId46" Type="http://schemas.openxmlformats.org/officeDocument/2006/relationships/theme" Target="theme/theme1.xml"/><Relationship Id="rId20" Type="http://schemas.openxmlformats.org/officeDocument/2006/relationships/slide" Target="slides/slide16.xml"/><Relationship Id="rId41" Type="http://schemas.openxmlformats.org/officeDocument/2006/relationships/slide" Target="slides/slide37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E8DF744-AB4A-4A0F-92CE-6DEBABF2DA97}" type="datetimeFigureOut">
              <a:rPr lang="en-US" smtClean="0"/>
              <a:t>11/1/25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88088B5-5D3D-41C5-9929-9FAB3A249D9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4638100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1</a:t>
            </a:fld>
            <a:endParaRPr lang="en-US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11/1/25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11/1/25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11/1/25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11/1/25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11/1/25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11/1/25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11/1/25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11/1/25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11/1/25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11/1/25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11/1/25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8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icture Placeholder 10"/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12192000" cy="6858000"/>
          </a:xfrm>
          <a:custGeom>
            <a:avLst/>
            <a:gdLst>
              <a:gd name="connsiteX0" fmla="*/ 0 w 8118764"/>
              <a:gd name="connsiteY0" fmla="*/ 0 h 2521527"/>
              <a:gd name="connsiteX1" fmla="*/ 8118764 w 8118764"/>
              <a:gd name="connsiteY1" fmla="*/ 0 h 2521527"/>
              <a:gd name="connsiteX2" fmla="*/ 8118764 w 8118764"/>
              <a:gd name="connsiteY2" fmla="*/ 2521527 h 2521527"/>
              <a:gd name="connsiteX3" fmla="*/ 0 w 8118764"/>
              <a:gd name="connsiteY3" fmla="*/ 2521527 h 252152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118764" h="2521527">
                <a:moveTo>
                  <a:pt x="0" y="0"/>
                </a:moveTo>
                <a:lnTo>
                  <a:pt x="8118764" y="0"/>
                </a:lnTo>
                <a:lnTo>
                  <a:pt x="8118764" y="2521527"/>
                </a:lnTo>
                <a:lnTo>
                  <a:pt x="0" y="2521527"/>
                </a:lnTo>
                <a:close/>
              </a:path>
            </a:pathLst>
          </a:custGeom>
        </p:spPr>
        <p:txBody>
          <a:bodyPr wrap="square">
            <a:noAutofit/>
          </a:bodyPr>
          <a:lstStyle/>
          <a:p>
            <a:endParaRPr lang="en-US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3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3"/>
          <p:cNvSpPr>
            <a:spLocks noGrp="1"/>
          </p:cNvSpPr>
          <p:nvPr>
            <p:ph type="pic" sz="quarter" idx="11"/>
          </p:nvPr>
        </p:nvSpPr>
        <p:spPr>
          <a:xfrm>
            <a:off x="7088924" y="508820"/>
            <a:ext cx="3701847" cy="5184057"/>
          </a:xfrm>
          <a:prstGeom prst="rect">
            <a:avLst/>
          </a:prstGeom>
          <a:solidFill>
            <a:schemeClr val="bg1">
              <a:lumMod val="85000"/>
              <a:alpha val="50000"/>
            </a:schemeClr>
          </a:solidFill>
          <a:ln w="127000">
            <a:gradFill>
              <a:gsLst>
                <a:gs pos="1000">
                  <a:schemeClr val="bg1"/>
                </a:gs>
                <a:gs pos="100000">
                  <a:srgbClr val="F5F5F5"/>
                </a:gs>
              </a:gsLst>
              <a:lin ang="5400000" scaled="1"/>
            </a:gradFill>
            <a:miter lim="800000"/>
          </a:ln>
          <a:effectLst/>
        </p:spPr>
        <p:txBody>
          <a:bodyPr/>
          <a:lstStyle>
            <a:lvl1pPr marL="0" indent="0" algn="ctr"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id-ID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ecel="100000" fill="hold" grpId="0" nodeType="with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1.png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5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AD86B2E-B702-4422-B277-3A08C7449694}" type="datetimeFigureOut">
              <a:rPr lang="en-US" smtClean="0"/>
              <a:t>11/1/25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  <p:sldLayoutId id="2147483664" r:id="rId1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3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3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3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3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3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3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3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3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3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3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3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3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3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3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3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3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3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3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3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3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3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3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3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3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3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3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3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3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3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3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3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3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3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3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3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Oval 17"/>
          <p:cNvSpPr/>
          <p:nvPr/>
        </p:nvSpPr>
        <p:spPr>
          <a:xfrm>
            <a:off x="6054429" y="-720725"/>
            <a:ext cx="7782357" cy="7578725"/>
          </a:xfrm>
          <a:prstGeom prst="ellipse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TextBox 29"/>
          <p:cNvSpPr txBox="1"/>
          <p:nvPr/>
        </p:nvSpPr>
        <p:spPr>
          <a:xfrm>
            <a:off x="764947" y="4377130"/>
            <a:ext cx="5216525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dirty="0">
                <a:latin typeface="Alexandria" charset="0"/>
                <a:cs typeface="Alexandria" charset="0"/>
              </a:rPr>
              <a:t>Prepared by Dr. </a:t>
            </a:r>
            <a:r>
              <a:rPr lang="en-US" sz="2000" dirty="0" err="1">
                <a:latin typeface="Alexandria" charset="0"/>
                <a:cs typeface="Alexandria" charset="0"/>
              </a:rPr>
              <a:t>Sumaya</a:t>
            </a:r>
            <a:r>
              <a:rPr lang="en-US" sz="2000" dirty="0">
                <a:latin typeface="Alexandria" charset="0"/>
                <a:cs typeface="Alexandria" charset="0"/>
              </a:rPr>
              <a:t> </a:t>
            </a:r>
            <a:r>
              <a:rPr lang="en-US" sz="2000" dirty="0" err="1">
                <a:latin typeface="Alexandria" charset="0"/>
                <a:cs typeface="Alexandria" charset="0"/>
              </a:rPr>
              <a:t>Alkubaisi</a:t>
            </a:r>
            <a:endParaRPr lang="en-US" sz="2000" dirty="0">
              <a:latin typeface="Alexandria" charset="0"/>
              <a:cs typeface="Alexandria" charset="0"/>
            </a:endParaRPr>
          </a:p>
        </p:txBody>
      </p:sp>
      <p:sp>
        <p:nvSpPr>
          <p:cNvPr id="31" name="TextBox 30"/>
          <p:cNvSpPr txBox="1"/>
          <p:nvPr/>
        </p:nvSpPr>
        <p:spPr>
          <a:xfrm>
            <a:off x="485088" y="2148677"/>
            <a:ext cx="5715255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400" b="1" dirty="0">
                <a:solidFill>
                  <a:srgbClr val="00B0F0"/>
                </a:solidFill>
                <a:latin typeface="Alexandria" charset="0"/>
                <a:cs typeface="Alexandria" charset="0"/>
              </a:rPr>
              <a:t>Finite Fields (Fields and Modular Arithmetic)</a:t>
            </a:r>
          </a:p>
        </p:txBody>
      </p:sp>
      <p:sp>
        <p:nvSpPr>
          <p:cNvPr id="34" name="Rectangle: Rounded Corners 33"/>
          <p:cNvSpPr/>
          <p:nvPr/>
        </p:nvSpPr>
        <p:spPr>
          <a:xfrm>
            <a:off x="337633" y="5929382"/>
            <a:ext cx="3516608" cy="529167"/>
          </a:xfrm>
          <a:prstGeom prst="roundRect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b="1" dirty="0">
                <a:solidFill>
                  <a:schemeClr val="bg1"/>
                </a:solidFill>
                <a:latin typeface="Alexandria" charset="0"/>
                <a:cs typeface="Alexandria" charset="0"/>
              </a:rPr>
              <a:t>Lecture 6</a:t>
            </a:r>
          </a:p>
        </p:txBody>
      </p:sp>
      <p:sp>
        <p:nvSpPr>
          <p:cNvPr id="46" name="TextBox 45"/>
          <p:cNvSpPr txBox="1"/>
          <p:nvPr/>
        </p:nvSpPr>
        <p:spPr>
          <a:xfrm>
            <a:off x="329269" y="5104240"/>
            <a:ext cx="2630144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000" dirty="0">
                <a:latin typeface="Alexandria" charset="0"/>
                <a:cs typeface="Alexandria" charset="0"/>
              </a:rPr>
              <a:t>FNT625 </a:t>
            </a:r>
          </a:p>
          <a:p>
            <a:r>
              <a:rPr lang="en-US" sz="2000" dirty="0">
                <a:latin typeface="Alexandria" charset="0"/>
                <a:cs typeface="Alexandria" charset="0"/>
              </a:rPr>
              <a:t>Cybersecurity Concepts</a:t>
            </a:r>
          </a:p>
        </p:txBody>
      </p:sp>
      <p:sp>
        <p:nvSpPr>
          <p:cNvPr id="14" name="Oval 13"/>
          <p:cNvSpPr/>
          <p:nvPr/>
        </p:nvSpPr>
        <p:spPr>
          <a:xfrm>
            <a:off x="6200343" y="-320675"/>
            <a:ext cx="7410450" cy="7410450"/>
          </a:xfrm>
          <a:prstGeom prst="ellipse">
            <a:avLst/>
          </a:prstGeom>
          <a:blipFill>
            <a:blip r:embed="rId3"/>
            <a:stretch>
              <a:fillRect t="-1000"/>
            </a:stretch>
          </a:blip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Graphic 21"/>
          <p:cNvPicPr>
            <a:picLocks noChangeAspect="1"/>
          </p:cNvPicPr>
          <p:nvPr/>
        </p:nvPicPr>
        <p:blipFill rotWithShape="1"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194617" y="269653"/>
            <a:ext cx="2954655" cy="1379622"/>
          </a:xfrm>
          <a:prstGeom prst="rect">
            <a:avLst/>
          </a:prstGeom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/>
          <p:cNvSpPr/>
          <p:nvPr/>
        </p:nvSpPr>
        <p:spPr>
          <a:xfrm>
            <a:off x="617280" y="1685495"/>
            <a:ext cx="10812720" cy="4370412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TextBox 2"/>
          <p:cNvSpPr txBox="1"/>
          <p:nvPr/>
        </p:nvSpPr>
        <p:spPr>
          <a:xfrm>
            <a:off x="2513150" y="1019069"/>
            <a:ext cx="390203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000" dirty="0">
                <a:latin typeface="Alexandria" charset="0"/>
                <a:cs typeface="Alexandria" charset="0"/>
              </a:rPr>
              <a:t>Learning Goals</a:t>
            </a:r>
          </a:p>
        </p:txBody>
      </p:sp>
      <p:sp>
        <p:nvSpPr>
          <p:cNvPr id="5" name="Rectangle 4"/>
          <p:cNvSpPr/>
          <p:nvPr/>
        </p:nvSpPr>
        <p:spPr>
          <a:xfrm>
            <a:off x="942308" y="792896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1153149" y="975974"/>
            <a:ext cx="10348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Alexandria" charset="0"/>
                <a:cs typeface="Alexandria" charset="0"/>
              </a:rPr>
              <a:t>Lecture</a:t>
            </a:r>
            <a:endParaRPr lang="en-US" sz="2800" dirty="0">
              <a:solidFill>
                <a:schemeClr val="bg1"/>
              </a:solidFill>
              <a:latin typeface="Alexandria" charset="0"/>
              <a:cs typeface="Alexandria" charset="0"/>
            </a:endParaRPr>
          </a:p>
        </p:txBody>
      </p:sp>
      <p:sp>
        <p:nvSpPr>
          <p:cNvPr id="10" name="TextBox 9"/>
          <p:cNvSpPr txBox="1"/>
          <p:nvPr/>
        </p:nvSpPr>
        <p:spPr>
          <a:xfrm>
            <a:off x="1214179" y="1231789"/>
            <a:ext cx="966228" cy="7683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>
                <a:solidFill>
                  <a:schemeClr val="bg1"/>
                </a:solidFill>
                <a:latin typeface="Alexandria" charset="0"/>
                <a:cs typeface="Alexandria" charset="0"/>
              </a:rPr>
              <a:t>6</a:t>
            </a:r>
          </a:p>
        </p:txBody>
      </p:sp>
      <p:sp>
        <p:nvSpPr>
          <p:cNvPr id="48" name="TextBox 47"/>
          <p:cNvSpPr txBox="1"/>
          <p:nvPr/>
        </p:nvSpPr>
        <p:spPr>
          <a:xfrm>
            <a:off x="889000" y="2000139"/>
            <a:ext cx="10541000" cy="326448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>
              <a:lnSpc>
                <a:spcPct val="90000"/>
              </a:lnSpc>
              <a:spcBef>
                <a:spcPts val="1000"/>
              </a:spcBef>
            </a:pPr>
            <a:r>
              <a:rPr lang="en-US" sz="2200" dirty="0">
                <a:solidFill>
                  <a:prstClr val="black"/>
                </a:solidFill>
                <a:latin typeface="Alexandria" charset="0"/>
              </a:rPr>
              <a:t>By the end of this lecture, you will be able to:</a:t>
            </a:r>
          </a:p>
          <a:p>
            <a:pPr marL="342900" lvl="0" indent="-342900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</a:pPr>
            <a:r>
              <a:rPr lang="en-US" sz="2200" dirty="0">
                <a:solidFill>
                  <a:prstClr val="black"/>
                </a:solidFill>
                <a:latin typeface="Alexandria" charset="0"/>
              </a:rPr>
              <a:t>Understand modular arithmetic and its properties.</a:t>
            </a:r>
          </a:p>
          <a:p>
            <a:pPr marL="342900" lvl="0" indent="-342900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</a:pPr>
            <a:r>
              <a:rPr lang="en-US" sz="2200" dirty="0">
                <a:solidFill>
                  <a:prstClr val="black"/>
                </a:solidFill>
                <a:latin typeface="Alexandria" charset="0"/>
              </a:rPr>
              <a:t>Explain what fields and finite fields are.</a:t>
            </a:r>
          </a:p>
          <a:p>
            <a:pPr marL="342900" lvl="0" indent="-342900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</a:pPr>
            <a:r>
              <a:rPr lang="en-US" sz="2200" dirty="0">
                <a:solidFill>
                  <a:prstClr val="black"/>
                </a:solidFill>
                <a:latin typeface="Alexandria" charset="0"/>
              </a:rPr>
              <a:t>Perform basic operations in modular arithmetic (addition, subtraction, multiplication, inverse).</a:t>
            </a:r>
          </a:p>
          <a:p>
            <a:pPr marL="342900" lvl="0" indent="-342900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</a:pPr>
            <a:r>
              <a:rPr lang="en-US" sz="2200" dirty="0">
                <a:solidFill>
                  <a:prstClr val="black"/>
                </a:solidFill>
                <a:latin typeface="Alexandria" charset="0"/>
              </a:rPr>
              <a:t>Recognize how these principles apply in encryption algorithms.</a:t>
            </a:r>
          </a:p>
          <a:p>
            <a:endParaRPr lang="en-US" sz="2200" dirty="0">
              <a:latin typeface="Alexandria" charset="0"/>
            </a:endParaRPr>
          </a:p>
          <a:p>
            <a:endParaRPr lang="en-US" sz="1600" dirty="0">
              <a:latin typeface="Alexandria" charset="0"/>
              <a:cs typeface="Alexandria" charset="0"/>
            </a:endParaRPr>
          </a:p>
          <a:p>
            <a:endParaRPr lang="en-US" sz="1600" dirty="0">
              <a:latin typeface="Alexandria" charset="0"/>
              <a:cs typeface="Alexandria" charset="0"/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7" name="Graphic 21"/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1047190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/>
          <p:cNvSpPr/>
          <p:nvPr/>
        </p:nvSpPr>
        <p:spPr>
          <a:xfrm>
            <a:off x="617280" y="1685495"/>
            <a:ext cx="10812720" cy="4370412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TextBox 2"/>
          <p:cNvSpPr txBox="1"/>
          <p:nvPr/>
        </p:nvSpPr>
        <p:spPr>
          <a:xfrm>
            <a:off x="2513150" y="1019069"/>
            <a:ext cx="6393344" cy="7355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000" dirty="0">
                <a:latin typeface="Alexandria" charset="0"/>
                <a:cs typeface="Alexandria" charset="0"/>
              </a:rPr>
              <a:t>Why Study Finite Fields?</a:t>
            </a:r>
          </a:p>
        </p:txBody>
      </p:sp>
      <p:sp>
        <p:nvSpPr>
          <p:cNvPr id="5" name="Rectangle 4"/>
          <p:cNvSpPr/>
          <p:nvPr/>
        </p:nvSpPr>
        <p:spPr>
          <a:xfrm>
            <a:off x="942308" y="591019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1153149" y="821595"/>
            <a:ext cx="10348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Alexandria" charset="0"/>
                <a:cs typeface="Alexandria" charset="0"/>
              </a:rPr>
              <a:t>Lecture</a:t>
            </a:r>
            <a:endParaRPr lang="en-US" sz="2800" dirty="0">
              <a:solidFill>
                <a:schemeClr val="bg1"/>
              </a:solidFill>
              <a:latin typeface="Alexandria" charset="0"/>
              <a:cs typeface="Alexandria" charset="0"/>
            </a:endParaRPr>
          </a:p>
        </p:txBody>
      </p:sp>
      <p:sp>
        <p:nvSpPr>
          <p:cNvPr id="10" name="TextBox 9"/>
          <p:cNvSpPr txBox="1"/>
          <p:nvPr/>
        </p:nvSpPr>
        <p:spPr>
          <a:xfrm>
            <a:off x="1214179" y="1018035"/>
            <a:ext cx="966228" cy="7683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>
                <a:solidFill>
                  <a:schemeClr val="bg1"/>
                </a:solidFill>
                <a:latin typeface="Alexandria" charset="0"/>
                <a:cs typeface="Alexandria" charset="0"/>
              </a:rPr>
              <a:t>6</a:t>
            </a:r>
          </a:p>
        </p:txBody>
      </p:sp>
      <p:sp>
        <p:nvSpPr>
          <p:cNvPr id="48" name="TextBox 47"/>
          <p:cNvSpPr txBox="1"/>
          <p:nvPr/>
        </p:nvSpPr>
        <p:spPr>
          <a:xfrm>
            <a:off x="889000" y="1953459"/>
            <a:ext cx="10541000" cy="346094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lnSpc>
                <a:spcPct val="110000"/>
              </a:lnSpc>
              <a:buFont typeface="Arial" panose="020B0604020202020204" pitchFamily="34" charset="0"/>
              <a:buChar char="•"/>
            </a:pPr>
            <a:r>
              <a:rPr lang="en-US" sz="2000" dirty="0">
                <a:latin typeface="Alexandria" charset="0"/>
              </a:rPr>
              <a:t>All modern encryption algorithms — AES, RSA, ECC — rely on mathematics of finite fields.</a:t>
            </a:r>
          </a:p>
          <a:p>
            <a:pPr marL="342900" indent="-342900">
              <a:lnSpc>
                <a:spcPct val="110000"/>
              </a:lnSpc>
              <a:buFont typeface="Arial" panose="020B0604020202020204" pitchFamily="34" charset="0"/>
              <a:buChar char="•"/>
            </a:pPr>
            <a:r>
              <a:rPr lang="en-US" sz="2000" dirty="0">
                <a:latin typeface="Alexandria" charset="0"/>
              </a:rPr>
              <a:t>These ensure predictable (follows strict mathematical rules), repeatable(</a:t>
            </a:r>
            <a:r>
              <a:rPr lang="en-US" sz="2000" dirty="0"/>
              <a:t>same inputs give same results</a:t>
            </a:r>
            <a:r>
              <a:rPr lang="en-US" sz="2000" dirty="0">
                <a:latin typeface="Alexandria" charset="0"/>
              </a:rPr>
              <a:t>), and reversible (</a:t>
            </a:r>
            <a:r>
              <a:rPr lang="en-US" sz="2000" dirty="0"/>
              <a:t>you can undo the operation</a:t>
            </a:r>
            <a:r>
              <a:rPr lang="en-US" sz="2000" dirty="0">
                <a:latin typeface="Alexandria" charset="0"/>
              </a:rPr>
              <a:t> —</a:t>
            </a:r>
            <a:r>
              <a:rPr lang="en-US" sz="2000" dirty="0"/>
              <a:t> important for decryption</a:t>
            </a:r>
            <a:r>
              <a:rPr lang="en-US" sz="2000" dirty="0">
                <a:latin typeface="Alexandria" charset="0"/>
              </a:rPr>
              <a:t> operations) on numbers.</a:t>
            </a:r>
          </a:p>
          <a:p>
            <a:pPr marL="342900" indent="-342900">
              <a:lnSpc>
                <a:spcPct val="110000"/>
              </a:lnSpc>
              <a:buFont typeface="Arial" panose="020B0604020202020204" pitchFamily="34" charset="0"/>
              <a:buChar char="•"/>
            </a:pPr>
            <a:r>
              <a:rPr lang="en-US" sz="2000" dirty="0">
                <a:latin typeface="Alexandria" charset="0"/>
              </a:rPr>
              <a:t>In FinTech, they’re used in secure digital transactions, blockchain consensus, and digital signatures.</a:t>
            </a:r>
          </a:p>
          <a:p>
            <a:pPr marL="342900" indent="-342900">
              <a:lnSpc>
                <a:spcPct val="110000"/>
              </a:lnSpc>
              <a:buFont typeface="Arial" panose="020B0604020202020204" pitchFamily="34" charset="0"/>
              <a:buChar char="•"/>
            </a:pPr>
            <a:endParaRPr lang="en-US" sz="2000" dirty="0">
              <a:latin typeface="Alexandria" charset="0"/>
            </a:endParaRPr>
          </a:p>
          <a:p>
            <a:pPr marL="342900" indent="-342900">
              <a:lnSpc>
                <a:spcPct val="110000"/>
              </a:lnSpc>
              <a:buFont typeface="Wingdings" pitchFamily="2" charset="2"/>
              <a:buChar char="v"/>
            </a:pPr>
            <a:r>
              <a:rPr lang="en-US" sz="2000" dirty="0">
                <a:latin typeface="Alexandria" charset="0"/>
              </a:rPr>
              <a:t>In Lectures 4–5, we studied how DES uses bit-level operations.</a:t>
            </a:r>
            <a:br>
              <a:rPr lang="en-US" sz="2000" dirty="0">
                <a:latin typeface="Alexandria" charset="0"/>
              </a:rPr>
            </a:br>
            <a:r>
              <a:rPr lang="en-US" sz="2000" dirty="0">
                <a:latin typeface="Alexandria" charset="0"/>
              </a:rPr>
              <a:t>In modern cryptography (like AES), we need structured mathematics — that’s where finite fields come in.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7" name="Graphic 21"/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3625654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/>
          <p:cNvSpPr/>
          <p:nvPr/>
        </p:nvSpPr>
        <p:spPr>
          <a:xfrm>
            <a:off x="617280" y="1685495"/>
            <a:ext cx="10812720" cy="4370412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TextBox 2"/>
          <p:cNvSpPr txBox="1"/>
          <p:nvPr/>
        </p:nvSpPr>
        <p:spPr>
          <a:xfrm>
            <a:off x="2358771" y="995319"/>
            <a:ext cx="690398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600" dirty="0">
                <a:latin typeface="Alexandria" charset="0"/>
              </a:rPr>
              <a:t>What is Modular Arithmetic?</a:t>
            </a:r>
          </a:p>
        </p:txBody>
      </p:sp>
      <p:sp>
        <p:nvSpPr>
          <p:cNvPr id="5" name="Rectangle 4"/>
          <p:cNvSpPr/>
          <p:nvPr/>
        </p:nvSpPr>
        <p:spPr>
          <a:xfrm>
            <a:off x="942308" y="935396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1153149" y="975974"/>
            <a:ext cx="10348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Alexandria" charset="0"/>
                <a:cs typeface="Alexandria" charset="0"/>
              </a:rPr>
              <a:t>Lecture</a:t>
            </a:r>
            <a:endParaRPr lang="en-US" sz="2800" dirty="0">
              <a:solidFill>
                <a:schemeClr val="bg1"/>
              </a:solidFill>
              <a:latin typeface="Alexandria" charset="0"/>
              <a:cs typeface="Alexandria" charset="0"/>
            </a:endParaRPr>
          </a:p>
        </p:txBody>
      </p:sp>
      <p:sp>
        <p:nvSpPr>
          <p:cNvPr id="10" name="TextBox 9"/>
          <p:cNvSpPr txBox="1"/>
          <p:nvPr/>
        </p:nvSpPr>
        <p:spPr>
          <a:xfrm>
            <a:off x="1214179" y="1231789"/>
            <a:ext cx="966228" cy="7683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>
                <a:solidFill>
                  <a:schemeClr val="bg1"/>
                </a:solidFill>
                <a:latin typeface="Alexandria" charset="0"/>
                <a:cs typeface="Alexandria" charset="0"/>
              </a:rPr>
              <a:t>6</a:t>
            </a:r>
          </a:p>
        </p:txBody>
      </p:sp>
      <p:sp>
        <p:nvSpPr>
          <p:cNvPr id="48" name="TextBox 47"/>
          <p:cNvSpPr txBox="1"/>
          <p:nvPr/>
        </p:nvSpPr>
        <p:spPr>
          <a:xfrm>
            <a:off x="889000" y="2118712"/>
            <a:ext cx="10541000" cy="39713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>
              <a:lnSpc>
                <a:spcPct val="90000"/>
              </a:lnSpc>
              <a:spcBef>
                <a:spcPts val="1000"/>
              </a:spcBef>
            </a:pPr>
            <a:r>
              <a:rPr lang="en-US" sz="2400" dirty="0">
                <a:solidFill>
                  <a:prstClr val="black"/>
                </a:solidFill>
                <a:latin typeface="Alexandria" charset="0"/>
              </a:rPr>
              <a:t>It’s math where numbers “wrap around” after reaching a certain value — the modulus (n).</a:t>
            </a:r>
            <a:br>
              <a:rPr lang="en-US" sz="2400" dirty="0">
                <a:solidFill>
                  <a:prstClr val="black"/>
                </a:solidFill>
                <a:latin typeface="Alexandria" charset="0"/>
              </a:rPr>
            </a:br>
            <a:r>
              <a:rPr lang="en-US" sz="2400" dirty="0">
                <a:solidFill>
                  <a:prstClr val="black"/>
                </a:solidFill>
                <a:latin typeface="Alexandria" charset="0"/>
              </a:rPr>
              <a:t>Think of it like a clock: after 12, it goes back to 1.</a:t>
            </a:r>
          </a:p>
          <a:p>
            <a:pPr lvl="0">
              <a:lnSpc>
                <a:spcPct val="90000"/>
              </a:lnSpc>
              <a:spcBef>
                <a:spcPts val="1000"/>
              </a:spcBef>
            </a:pPr>
            <a:r>
              <a:rPr lang="en-US" sz="2400" dirty="0">
                <a:solidFill>
                  <a:prstClr val="black"/>
                </a:solidFill>
                <a:latin typeface="Alexandria" charset="0"/>
              </a:rPr>
              <a:t>Example:</a:t>
            </a:r>
            <a:br>
              <a:rPr lang="en-US" sz="2400" dirty="0">
                <a:solidFill>
                  <a:prstClr val="black"/>
                </a:solidFill>
                <a:latin typeface="Alexandria" charset="0"/>
              </a:rPr>
            </a:br>
            <a:r>
              <a:rPr lang="en-US" sz="2400" dirty="0">
                <a:solidFill>
                  <a:prstClr val="black"/>
                </a:solidFill>
                <a:latin typeface="Alexandria" charset="0"/>
              </a:rPr>
              <a:t>17≡2 (mod5) </a:t>
            </a:r>
          </a:p>
          <a:p>
            <a:pPr lvl="0">
              <a:lnSpc>
                <a:spcPct val="90000"/>
              </a:lnSpc>
              <a:spcBef>
                <a:spcPts val="1000"/>
              </a:spcBef>
            </a:pPr>
            <a:r>
              <a:rPr lang="en-US" sz="2400" dirty="0">
                <a:solidFill>
                  <a:prstClr val="black"/>
                </a:solidFill>
                <a:latin typeface="Alexandria" charset="0"/>
              </a:rPr>
              <a:t>because both 17 and 2 leave a remainder of 2 when divided by 5.</a:t>
            </a:r>
          </a:p>
          <a:p>
            <a:pPr lvl="0">
              <a:lnSpc>
                <a:spcPct val="90000"/>
              </a:lnSpc>
              <a:spcBef>
                <a:spcPts val="1000"/>
              </a:spcBef>
            </a:pPr>
            <a:r>
              <a:rPr lang="en-US" sz="2400" dirty="0">
                <a:solidFill>
                  <a:prstClr val="black"/>
                </a:solidFill>
                <a:latin typeface="Alexandria" charset="0"/>
              </a:rPr>
              <a:t>Explanation:</a:t>
            </a:r>
          </a:p>
          <a:p>
            <a:pPr lvl="0">
              <a:lnSpc>
                <a:spcPct val="90000"/>
              </a:lnSpc>
              <a:spcBef>
                <a:spcPts val="1000"/>
              </a:spcBef>
            </a:pPr>
            <a:r>
              <a:rPr lang="en-US" sz="2400" dirty="0">
                <a:solidFill>
                  <a:prstClr val="black"/>
                </a:solidFill>
                <a:latin typeface="Alexandria" charset="0"/>
              </a:rPr>
              <a:t>17÷5=3 remainder 2</a:t>
            </a:r>
          </a:p>
          <a:p>
            <a:pPr lvl="0">
              <a:lnSpc>
                <a:spcPct val="90000"/>
              </a:lnSpc>
              <a:spcBef>
                <a:spcPts val="1000"/>
              </a:spcBef>
            </a:pPr>
            <a:r>
              <a:rPr lang="en-US" sz="2400" dirty="0">
                <a:solidFill>
                  <a:prstClr val="black"/>
                </a:solidFill>
                <a:latin typeface="Alexandria" charset="0"/>
              </a:rPr>
              <a:t>2÷5=0 remainder 2</a:t>
            </a:r>
          </a:p>
          <a:p>
            <a:endParaRPr lang="en-US" sz="1600" dirty="0">
              <a:latin typeface="Alexandria" charset="0"/>
              <a:cs typeface="Alexandria" charset="0"/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7" name="Graphic 21"/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6301137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/>
          <p:cNvSpPr/>
          <p:nvPr/>
        </p:nvSpPr>
        <p:spPr>
          <a:xfrm>
            <a:off x="617280" y="1685495"/>
            <a:ext cx="10812720" cy="4370412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TextBox 2"/>
          <p:cNvSpPr txBox="1"/>
          <p:nvPr/>
        </p:nvSpPr>
        <p:spPr>
          <a:xfrm>
            <a:off x="2358771" y="995319"/>
            <a:ext cx="690398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600" dirty="0">
                <a:latin typeface="Alexandria" charset="0"/>
              </a:rPr>
              <a:t>What is Modular Arithmetic?</a:t>
            </a:r>
          </a:p>
        </p:txBody>
      </p:sp>
      <p:sp>
        <p:nvSpPr>
          <p:cNvPr id="5" name="Rectangle 4"/>
          <p:cNvSpPr/>
          <p:nvPr/>
        </p:nvSpPr>
        <p:spPr>
          <a:xfrm>
            <a:off x="942308" y="935396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1153149" y="975974"/>
            <a:ext cx="10348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Alexandria" charset="0"/>
                <a:cs typeface="Alexandria" charset="0"/>
              </a:rPr>
              <a:t>Lecture</a:t>
            </a:r>
            <a:endParaRPr lang="en-US" sz="2800" dirty="0">
              <a:solidFill>
                <a:schemeClr val="bg1"/>
              </a:solidFill>
              <a:latin typeface="Alexandria" charset="0"/>
              <a:cs typeface="Alexandria" charset="0"/>
            </a:endParaRPr>
          </a:p>
        </p:txBody>
      </p:sp>
      <p:sp>
        <p:nvSpPr>
          <p:cNvPr id="10" name="TextBox 9"/>
          <p:cNvSpPr txBox="1"/>
          <p:nvPr/>
        </p:nvSpPr>
        <p:spPr>
          <a:xfrm>
            <a:off x="1214179" y="1231789"/>
            <a:ext cx="966228" cy="7683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>
                <a:solidFill>
                  <a:schemeClr val="bg1"/>
                </a:solidFill>
                <a:latin typeface="Alexandria" charset="0"/>
                <a:cs typeface="Alexandria" charset="0"/>
              </a:rPr>
              <a:t>6</a:t>
            </a:r>
          </a:p>
        </p:txBody>
      </p:sp>
      <p:sp>
        <p:nvSpPr>
          <p:cNvPr id="48" name="TextBox 47"/>
          <p:cNvSpPr txBox="1"/>
          <p:nvPr/>
        </p:nvSpPr>
        <p:spPr>
          <a:xfrm>
            <a:off x="889000" y="2118712"/>
            <a:ext cx="10541000" cy="4089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>
              <a:lnSpc>
                <a:spcPct val="90000"/>
              </a:lnSpc>
              <a:spcBef>
                <a:spcPts val="1000"/>
              </a:spcBef>
            </a:pPr>
            <a:r>
              <a:rPr lang="en-US" sz="2200" dirty="0">
                <a:solidFill>
                  <a:prstClr val="black"/>
                </a:solidFill>
                <a:latin typeface="Alexandria" charset="0"/>
              </a:rPr>
              <a:t>Example:</a:t>
            </a:r>
            <a:br>
              <a:rPr lang="en-US" sz="2200" dirty="0">
                <a:solidFill>
                  <a:prstClr val="black"/>
                </a:solidFill>
                <a:latin typeface="Alexandria" charset="0"/>
              </a:rPr>
            </a:br>
            <a:r>
              <a:rPr lang="en-US" sz="2200" dirty="0">
                <a:solidFill>
                  <a:prstClr val="black"/>
                </a:solidFill>
                <a:latin typeface="Alexandria" charset="0"/>
              </a:rPr>
              <a:t>17≡2 (mod5) </a:t>
            </a:r>
          </a:p>
          <a:p>
            <a:pPr lvl="0">
              <a:lnSpc>
                <a:spcPct val="90000"/>
              </a:lnSpc>
              <a:spcBef>
                <a:spcPts val="1000"/>
              </a:spcBef>
            </a:pPr>
            <a:r>
              <a:rPr lang="en-US" sz="2200" dirty="0">
                <a:solidFill>
                  <a:prstClr val="black"/>
                </a:solidFill>
                <a:latin typeface="Alexandria" charset="0"/>
              </a:rPr>
              <a:t>because both 17 and 2 leave a remainder of 2 when divided by 5.</a:t>
            </a:r>
          </a:p>
          <a:p>
            <a:endParaRPr lang="en-US" sz="2200" dirty="0">
              <a:latin typeface="Alexandria" charset="0"/>
              <a:cs typeface="Alexandria" charset="0"/>
            </a:endParaRPr>
          </a:p>
          <a:p>
            <a:r>
              <a:rPr lang="en-US" sz="2200" dirty="0">
                <a:latin typeface="Alexandria" charset="0"/>
                <a:cs typeface="Alexandria" charset="0"/>
              </a:rPr>
              <a:t>We’re talking about mod 5, which means numbers “wrap” after 5.</a:t>
            </a:r>
          </a:p>
          <a:p>
            <a:r>
              <a:rPr lang="en-US" sz="2200" dirty="0">
                <a:latin typeface="Alexandria" charset="0"/>
                <a:cs typeface="Alexandria" charset="0"/>
              </a:rPr>
              <a:t>Think of it like a circle with numbers 0, 1, 2, 3, 4 — and then it goes back to 0 again.</a:t>
            </a:r>
          </a:p>
          <a:p>
            <a:r>
              <a:rPr lang="en-US" sz="2200" dirty="0">
                <a:latin typeface="Alexandria" charset="0"/>
                <a:cs typeface="Alexandria" charset="0"/>
              </a:rPr>
              <a:t>Now, start counting up to 17:</a:t>
            </a:r>
          </a:p>
          <a:p>
            <a:r>
              <a:rPr lang="en-US" sz="2200" dirty="0">
                <a:latin typeface="Alexandria" charset="0"/>
                <a:cs typeface="Alexandria" charset="0"/>
              </a:rPr>
              <a:t>0 → 1 → 2 → 3 → 4 → (wrap) 0 → 1 → 2 → 3 → 4 → (wrap)… 0 → 1 → 2</a:t>
            </a:r>
          </a:p>
          <a:p>
            <a:r>
              <a:rPr lang="en-US" sz="2200" dirty="0">
                <a:latin typeface="Alexandria" charset="0"/>
                <a:cs typeface="Alexandria" charset="0"/>
              </a:rPr>
              <a:t>When you reach 17, you land on 2 in the circle.</a:t>
            </a:r>
            <a:br>
              <a:rPr lang="en-US" sz="2200" dirty="0">
                <a:latin typeface="Alexandria" charset="0"/>
                <a:cs typeface="Alexandria" charset="0"/>
              </a:rPr>
            </a:br>
            <a:r>
              <a:rPr lang="en-US" sz="2200" dirty="0">
                <a:latin typeface="Alexandria" charset="0"/>
                <a:cs typeface="Alexandria" charset="0"/>
              </a:rPr>
              <a:t>That’s why:</a:t>
            </a:r>
            <a:br>
              <a:rPr lang="en-US" sz="2200" dirty="0">
                <a:latin typeface="Alexandria" charset="0"/>
                <a:cs typeface="Alexandria" charset="0"/>
              </a:rPr>
            </a:br>
            <a:r>
              <a:rPr lang="en-US" sz="2200" dirty="0">
                <a:latin typeface="Alexandria" charset="0"/>
                <a:cs typeface="Alexandria" charset="0"/>
              </a:rPr>
              <a:t>17 ≡ 2 (mod 5)</a:t>
            </a:r>
          </a:p>
          <a:p>
            <a:endParaRPr lang="en-US" sz="1600" dirty="0">
              <a:latin typeface="Alexandria" charset="0"/>
              <a:cs typeface="Alexandria" charset="0"/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7" name="Graphic 21"/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2862331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/>
          <p:cNvSpPr/>
          <p:nvPr/>
        </p:nvSpPr>
        <p:spPr>
          <a:xfrm>
            <a:off x="617280" y="1685495"/>
            <a:ext cx="10812720" cy="4370412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TextBox 2"/>
          <p:cNvSpPr txBox="1"/>
          <p:nvPr/>
        </p:nvSpPr>
        <p:spPr>
          <a:xfrm>
            <a:off x="2513150" y="1019069"/>
            <a:ext cx="690398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600" dirty="0">
                <a:latin typeface="Alexandria" charset="0"/>
              </a:rPr>
              <a:t>Why It Matters in Cryptography</a:t>
            </a:r>
          </a:p>
        </p:txBody>
      </p:sp>
      <p:sp>
        <p:nvSpPr>
          <p:cNvPr id="5" name="Rectangle 4"/>
          <p:cNvSpPr/>
          <p:nvPr/>
        </p:nvSpPr>
        <p:spPr>
          <a:xfrm>
            <a:off x="942308" y="935396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1153149" y="975974"/>
            <a:ext cx="10348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Alexandria" charset="0"/>
                <a:cs typeface="Alexandria" charset="0"/>
              </a:rPr>
              <a:t>Lecture</a:t>
            </a:r>
            <a:endParaRPr lang="en-US" sz="2800" dirty="0">
              <a:solidFill>
                <a:schemeClr val="bg1"/>
              </a:solidFill>
              <a:latin typeface="Alexandria" charset="0"/>
              <a:cs typeface="Alexandria" charset="0"/>
            </a:endParaRPr>
          </a:p>
        </p:txBody>
      </p:sp>
      <p:sp>
        <p:nvSpPr>
          <p:cNvPr id="10" name="TextBox 9"/>
          <p:cNvSpPr txBox="1"/>
          <p:nvPr/>
        </p:nvSpPr>
        <p:spPr>
          <a:xfrm>
            <a:off x="1214179" y="1231789"/>
            <a:ext cx="966228" cy="7683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>
                <a:solidFill>
                  <a:schemeClr val="bg1"/>
                </a:solidFill>
                <a:latin typeface="Alexandria" charset="0"/>
                <a:cs typeface="Alexandria" charset="0"/>
              </a:rPr>
              <a:t>6</a:t>
            </a:r>
          </a:p>
        </p:txBody>
      </p:sp>
      <p:sp>
        <p:nvSpPr>
          <p:cNvPr id="48" name="TextBox 47"/>
          <p:cNvSpPr txBox="1"/>
          <p:nvPr/>
        </p:nvSpPr>
        <p:spPr>
          <a:xfrm>
            <a:off x="753140" y="2095405"/>
            <a:ext cx="10541000" cy="41652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lvl="0" indent="-457200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</a:pPr>
            <a:r>
              <a:rPr lang="en-US" sz="2300" dirty="0">
                <a:solidFill>
                  <a:prstClr val="black"/>
                </a:solidFill>
                <a:latin typeface="Alexandria" charset="0"/>
              </a:rPr>
              <a:t>Computers work with limited-size numbers, so modular arithmetic keeps results within range.</a:t>
            </a:r>
            <a:br>
              <a:rPr lang="en-US" sz="2300" dirty="0">
                <a:solidFill>
                  <a:prstClr val="black"/>
                </a:solidFill>
                <a:latin typeface="Alexandria" charset="0"/>
              </a:rPr>
            </a:br>
            <a:r>
              <a:rPr lang="en-US" sz="2300" dirty="0">
                <a:solidFill>
                  <a:prstClr val="black"/>
                </a:solidFill>
                <a:latin typeface="Alexandria" charset="0"/>
              </a:rPr>
              <a:t>It allows encryption operations to stay finite and reversible.</a:t>
            </a:r>
          </a:p>
          <a:p>
            <a:pPr marL="457200" lvl="0" indent="-457200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</a:pPr>
            <a:r>
              <a:rPr lang="en-US" sz="2300" dirty="0">
                <a:solidFill>
                  <a:prstClr val="black"/>
                </a:solidFill>
                <a:latin typeface="Alexandria" charset="0"/>
              </a:rPr>
              <a:t>Examples:</a:t>
            </a:r>
          </a:p>
          <a:p>
            <a:pPr marL="457200" indent="-457200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</a:pPr>
            <a:r>
              <a:rPr lang="en-US" sz="2300" b="1" dirty="0">
                <a:solidFill>
                  <a:prstClr val="black"/>
                </a:solidFill>
                <a:latin typeface="Alexandria" charset="0"/>
              </a:rPr>
              <a:t>RSA</a:t>
            </a:r>
            <a:r>
              <a:rPr lang="en-US" sz="2300" dirty="0">
                <a:solidFill>
                  <a:prstClr val="black"/>
                </a:solidFill>
                <a:latin typeface="Alexandria" charset="0"/>
              </a:rPr>
              <a:t> → uses mod n: </a:t>
            </a:r>
          </a:p>
          <a:p>
            <a:pPr>
              <a:lnSpc>
                <a:spcPct val="90000"/>
              </a:lnSpc>
              <a:spcBef>
                <a:spcPts val="1000"/>
              </a:spcBef>
            </a:pPr>
            <a:r>
              <a:rPr lang="en-US" sz="2300" dirty="0">
                <a:solidFill>
                  <a:prstClr val="black"/>
                </a:solidFill>
                <a:latin typeface="Alexandria" charset="0"/>
              </a:rPr>
              <a:t>-we choose two large prime numbers, called p and q, then we multiply them to get n:   n = p × q </a:t>
            </a:r>
          </a:p>
          <a:p>
            <a:pPr>
              <a:lnSpc>
                <a:spcPct val="90000"/>
              </a:lnSpc>
              <a:spcBef>
                <a:spcPts val="1000"/>
              </a:spcBef>
            </a:pPr>
            <a:r>
              <a:rPr lang="en-US" sz="2300" dirty="0">
                <a:solidFill>
                  <a:prstClr val="black"/>
                </a:solidFill>
                <a:latin typeface="Alexandria" charset="0"/>
              </a:rPr>
              <a:t>-That n becomes the modulus — it’s the number where all encryption and decryption operations “wrap around.”</a:t>
            </a:r>
          </a:p>
          <a:p>
            <a:pPr marL="342900" lvl="0" indent="-342900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</a:pPr>
            <a:r>
              <a:rPr lang="en-US" sz="2300" b="1" dirty="0">
                <a:solidFill>
                  <a:prstClr val="black"/>
                </a:solidFill>
                <a:latin typeface="Alexandria" charset="0"/>
              </a:rPr>
              <a:t>AES</a:t>
            </a:r>
            <a:r>
              <a:rPr lang="en-US" sz="2300" dirty="0">
                <a:solidFill>
                  <a:prstClr val="black"/>
                </a:solidFill>
                <a:latin typeface="Alexandria" charset="0"/>
              </a:rPr>
              <a:t> → uses mod 2 (binary numbers)</a:t>
            </a:r>
          </a:p>
          <a:p>
            <a:endParaRPr lang="en-US" sz="1600" dirty="0">
              <a:latin typeface="Alexandria" charset="0"/>
              <a:cs typeface="Alexandria" charset="0"/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7" name="Graphic 21"/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5875641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/>
          <p:cNvSpPr/>
          <p:nvPr/>
        </p:nvSpPr>
        <p:spPr>
          <a:xfrm>
            <a:off x="617280" y="1842752"/>
            <a:ext cx="10812720" cy="4370412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en-US" dirty="0">
              <a:solidFill>
                <a:schemeClr val="tx1"/>
              </a:solidFill>
            </a:endParaRPr>
          </a:p>
          <a:p>
            <a:endParaRPr lang="en-US" dirty="0">
              <a:solidFill>
                <a:schemeClr val="tx1"/>
              </a:solidFill>
            </a:endParaRPr>
          </a:p>
          <a:p>
            <a:endParaRPr lang="en-US" dirty="0">
              <a:solidFill>
                <a:schemeClr val="tx1"/>
              </a:solidFill>
            </a:endParaRPr>
          </a:p>
          <a:p>
            <a:endParaRPr lang="en-US" dirty="0">
              <a:solidFill>
                <a:schemeClr val="tx1"/>
              </a:solidFill>
            </a:endParaRPr>
          </a:p>
          <a:p>
            <a:endParaRPr lang="en-US" dirty="0">
              <a:solidFill>
                <a:schemeClr val="tx1"/>
              </a:solidFill>
            </a:endParaRPr>
          </a:p>
          <a:p>
            <a:endParaRPr lang="en-US" dirty="0">
              <a:solidFill>
                <a:schemeClr val="tx1"/>
              </a:solidFill>
            </a:endParaRPr>
          </a:p>
          <a:p>
            <a:endParaRPr lang="en-US" dirty="0">
              <a:solidFill>
                <a:schemeClr val="tx1"/>
              </a:solidFill>
            </a:endParaRPr>
          </a:p>
          <a:p>
            <a:endParaRPr lang="en-US" dirty="0">
              <a:solidFill>
                <a:schemeClr val="tx1"/>
              </a:solidFill>
            </a:endParaRPr>
          </a:p>
          <a:p>
            <a:endParaRPr lang="en-US" dirty="0">
              <a:solidFill>
                <a:schemeClr val="tx1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prstClr val="black"/>
                </a:solidFill>
                <a:latin typeface="Alexandria" charset="0"/>
              </a:rPr>
              <a:t>Those are also randomly chosen examples to show how modular arithmetic works.</a:t>
            </a:r>
            <a:br>
              <a:rPr lang="en-US" sz="2000" dirty="0">
                <a:solidFill>
                  <a:prstClr val="black"/>
                </a:solidFill>
                <a:latin typeface="Alexandria" charset="0"/>
              </a:rPr>
            </a:br>
            <a:r>
              <a:rPr lang="en-US" sz="2000" dirty="0">
                <a:solidFill>
                  <a:prstClr val="black"/>
                </a:solidFill>
                <a:latin typeface="Alexandria" charset="0"/>
              </a:rPr>
              <a:t>(5 + 4) mod 7 = 2 just demonstrates addition wrapping around.</a:t>
            </a:r>
          </a:p>
          <a:p>
            <a:r>
              <a:rPr lang="en-US" sz="2000" dirty="0">
                <a:solidFill>
                  <a:prstClr val="black"/>
                </a:solidFill>
                <a:latin typeface="Alexandria" charset="0"/>
              </a:rPr>
              <a:t>     (3 × 4) mod 7 = 5 just demonstrates multiplication under mod 7.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prstClr val="black"/>
                </a:solidFill>
                <a:latin typeface="Alexandria" charset="0"/>
              </a:rPr>
              <a:t>In real cryptography, though —the numbers (like modulus, keys, etc.) are not random examples;</a:t>
            </a:r>
            <a:br>
              <a:rPr lang="en-US" sz="2000" dirty="0">
                <a:solidFill>
                  <a:prstClr val="black"/>
                </a:solidFill>
                <a:latin typeface="Alexandria" charset="0"/>
              </a:rPr>
            </a:br>
            <a:r>
              <a:rPr lang="en-US" sz="2000" dirty="0">
                <a:solidFill>
                  <a:prstClr val="black"/>
                </a:solidFill>
                <a:latin typeface="Alexandria" charset="0"/>
              </a:rPr>
              <a:t>they’re carefully generated using algorithms to make them large, secure, and mathematically valid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2513149" y="1019069"/>
            <a:ext cx="675147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600" dirty="0">
                <a:solidFill>
                  <a:prstClr val="black"/>
                </a:solidFill>
                <a:latin typeface="Alexandria" charset="0"/>
                <a:ea typeface="+mj-ea"/>
                <a:cs typeface="+mj-cs"/>
              </a:rPr>
              <a:t>Basic Operations (mod 7 example)</a:t>
            </a:r>
            <a:endParaRPr lang="en-US" sz="3600" b="1" dirty="0">
              <a:latin typeface="Alexandria" charset="0"/>
              <a:cs typeface="Alexandria" charset="0"/>
            </a:endParaRPr>
          </a:p>
        </p:txBody>
      </p:sp>
      <p:sp>
        <p:nvSpPr>
          <p:cNvPr id="5" name="Rectangle 4"/>
          <p:cNvSpPr/>
          <p:nvPr/>
        </p:nvSpPr>
        <p:spPr>
          <a:xfrm>
            <a:off x="942308" y="745394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1153149" y="975974"/>
            <a:ext cx="10348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Alexandria" charset="0"/>
                <a:cs typeface="Alexandria" charset="0"/>
              </a:rPr>
              <a:t>Lecture</a:t>
            </a:r>
            <a:endParaRPr lang="en-US" sz="2800" dirty="0">
              <a:solidFill>
                <a:schemeClr val="bg1"/>
              </a:solidFill>
              <a:latin typeface="Alexandria" charset="0"/>
              <a:cs typeface="Alexandria" charset="0"/>
            </a:endParaRPr>
          </a:p>
        </p:txBody>
      </p:sp>
      <p:sp>
        <p:nvSpPr>
          <p:cNvPr id="10" name="TextBox 9"/>
          <p:cNvSpPr txBox="1"/>
          <p:nvPr/>
        </p:nvSpPr>
        <p:spPr>
          <a:xfrm>
            <a:off x="1214179" y="1101160"/>
            <a:ext cx="966228" cy="7683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>
                <a:solidFill>
                  <a:schemeClr val="bg1"/>
                </a:solidFill>
                <a:latin typeface="Alexandria" charset="0"/>
                <a:cs typeface="Alexandria" charset="0"/>
              </a:rPr>
              <a:t>6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7" name="Graphic 21"/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82E23FED-0045-5840-A052-9CA570950398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483879213"/>
              </p:ext>
            </p:extLst>
          </p:nvPr>
        </p:nvGraphicFramePr>
        <p:xfrm>
          <a:off x="993159" y="2044093"/>
          <a:ext cx="10300275" cy="1828800"/>
        </p:xfrm>
        <a:graphic>
          <a:graphicData uri="http://schemas.openxmlformats.org/drawingml/2006/table">
            <a:tbl>
              <a:tblPr/>
              <a:tblGrid>
                <a:gridCol w="3433425">
                  <a:extLst>
                    <a:ext uri="{9D8B030D-6E8A-4147-A177-3AD203B41FA5}">
                      <a16:colId xmlns:a16="http://schemas.microsoft.com/office/drawing/2014/main" val="3629363592"/>
                    </a:ext>
                  </a:extLst>
                </a:gridCol>
                <a:gridCol w="3433425">
                  <a:extLst>
                    <a:ext uri="{9D8B030D-6E8A-4147-A177-3AD203B41FA5}">
                      <a16:colId xmlns:a16="http://schemas.microsoft.com/office/drawing/2014/main" val="3653089625"/>
                    </a:ext>
                  </a:extLst>
                </a:gridCol>
                <a:gridCol w="3433425">
                  <a:extLst>
                    <a:ext uri="{9D8B030D-6E8A-4147-A177-3AD203B41FA5}">
                      <a16:colId xmlns:a16="http://schemas.microsoft.com/office/drawing/2014/main" val="2626787061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r>
                        <a:rPr lang="en-US" dirty="0"/>
                        <a:t>Operation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/>
                        <a:t>Example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/>
                        <a:t>Result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760816651"/>
                  </a:ext>
                </a:extLst>
              </a:tr>
              <a:tr h="0">
                <a:tc>
                  <a:txBody>
                    <a:bodyPr/>
                    <a:lstStyle/>
                    <a:p>
                      <a:r>
                        <a:rPr lang="en-US" dirty="0"/>
                        <a:t>Addition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/>
                        <a:t>(5 + 4) mod 7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/>
                        <a:t>2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588476440"/>
                  </a:ext>
                </a:extLst>
              </a:tr>
              <a:tr h="0">
                <a:tc>
                  <a:txBody>
                    <a:bodyPr/>
                    <a:lstStyle/>
                    <a:p>
                      <a:r>
                        <a:rPr lang="en-US" dirty="0"/>
                        <a:t>Subtraction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/>
                        <a:t>(3 − 5) mod 7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/>
                        <a:t>5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332979664"/>
                  </a:ext>
                </a:extLst>
              </a:tr>
              <a:tr h="0">
                <a:tc>
                  <a:txBody>
                    <a:bodyPr/>
                    <a:lstStyle/>
                    <a:p>
                      <a:r>
                        <a:rPr lang="en-US"/>
                        <a:t>Multiplication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/>
                        <a:t>(3 × 4) mod 7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/>
                        <a:t>5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814727890"/>
                  </a:ext>
                </a:extLst>
              </a:tr>
              <a:tr h="0">
                <a:tc>
                  <a:txBody>
                    <a:bodyPr/>
                    <a:lstStyle/>
                    <a:p>
                      <a:r>
                        <a:rPr lang="en-US"/>
                        <a:t>Division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multiply by modular inverse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3⁻¹ mod 7 = 5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12773713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39581214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/>
          <p:cNvSpPr/>
          <p:nvPr/>
        </p:nvSpPr>
        <p:spPr>
          <a:xfrm>
            <a:off x="617280" y="1685495"/>
            <a:ext cx="10812720" cy="4370412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TextBox 2"/>
          <p:cNvSpPr txBox="1"/>
          <p:nvPr/>
        </p:nvSpPr>
        <p:spPr>
          <a:xfrm>
            <a:off x="2513149" y="1019069"/>
            <a:ext cx="6751475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000" dirty="0">
                <a:solidFill>
                  <a:prstClr val="black"/>
                </a:solidFill>
                <a:latin typeface="Alexandria" charset="0"/>
                <a:ea typeface="+mj-ea"/>
                <a:cs typeface="+mj-cs"/>
              </a:rPr>
              <a:t>Modular Inverse</a:t>
            </a:r>
          </a:p>
        </p:txBody>
      </p:sp>
      <p:sp>
        <p:nvSpPr>
          <p:cNvPr id="5" name="Rectangle 4"/>
          <p:cNvSpPr/>
          <p:nvPr/>
        </p:nvSpPr>
        <p:spPr>
          <a:xfrm>
            <a:off x="942308" y="864146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1153149" y="975974"/>
            <a:ext cx="10348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Alexandria" charset="0"/>
                <a:cs typeface="Alexandria" charset="0"/>
              </a:rPr>
              <a:t>Lecture</a:t>
            </a:r>
            <a:endParaRPr lang="en-US" sz="2800" dirty="0">
              <a:solidFill>
                <a:schemeClr val="bg1"/>
              </a:solidFill>
              <a:latin typeface="Alexandria" charset="0"/>
              <a:cs typeface="Alexandria" charset="0"/>
            </a:endParaRPr>
          </a:p>
        </p:txBody>
      </p:sp>
      <p:sp>
        <p:nvSpPr>
          <p:cNvPr id="10" name="TextBox 9"/>
          <p:cNvSpPr txBox="1"/>
          <p:nvPr/>
        </p:nvSpPr>
        <p:spPr>
          <a:xfrm>
            <a:off x="1214179" y="1231789"/>
            <a:ext cx="966228" cy="7683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>
                <a:solidFill>
                  <a:schemeClr val="bg1"/>
                </a:solidFill>
                <a:latin typeface="Alexandria" charset="0"/>
                <a:cs typeface="Alexandria" charset="0"/>
              </a:rPr>
              <a:t>6</a:t>
            </a:r>
          </a:p>
        </p:txBody>
      </p:sp>
      <p:sp>
        <p:nvSpPr>
          <p:cNvPr id="48" name="TextBox 47"/>
          <p:cNvSpPr txBox="1"/>
          <p:nvPr/>
        </p:nvSpPr>
        <p:spPr>
          <a:xfrm>
            <a:off x="889000" y="1948394"/>
            <a:ext cx="10541000" cy="41549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200" dirty="0">
                <a:latin typeface="Alexandria" charset="0"/>
              </a:rPr>
              <a:t>The inverse of a number under mod n is another number that gives 1 when multiplied mod n.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200" dirty="0">
                <a:latin typeface="Alexandria" charset="0"/>
              </a:rPr>
              <a:t>In other words, the </a:t>
            </a:r>
            <a:r>
              <a:rPr lang="en-US" sz="2200" b="1" dirty="0">
                <a:latin typeface="Alexandria" charset="0"/>
              </a:rPr>
              <a:t>modular inverse </a:t>
            </a:r>
            <a:r>
              <a:rPr lang="en-US" sz="2200" dirty="0">
                <a:latin typeface="Alexandria" charset="0"/>
              </a:rPr>
              <a:t>of </a:t>
            </a:r>
            <a:r>
              <a:rPr lang="en-US" sz="2200" b="1" dirty="0">
                <a:latin typeface="Alexandria" charset="0"/>
              </a:rPr>
              <a:t>a</a:t>
            </a:r>
            <a:r>
              <a:rPr lang="en-US" sz="2200" dirty="0">
                <a:latin typeface="Alexandria" charset="0"/>
              </a:rPr>
              <a:t> is </a:t>
            </a:r>
            <a:r>
              <a:rPr lang="en-US" sz="2200" b="1" dirty="0">
                <a:latin typeface="Alexandria" charset="0"/>
              </a:rPr>
              <a:t>b</a:t>
            </a:r>
            <a:r>
              <a:rPr lang="en-US" sz="2200" dirty="0">
                <a:latin typeface="Alexandria" charset="0"/>
              </a:rPr>
              <a:t> if   </a:t>
            </a:r>
            <a:r>
              <a:rPr lang="en-US" sz="2200" b="1" dirty="0">
                <a:latin typeface="Alexandria" charset="0"/>
              </a:rPr>
              <a:t>a × b ≡ 1 (mod n)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US" sz="2200" dirty="0">
              <a:latin typeface="Alexandria" charset="0"/>
            </a:endParaRPr>
          </a:p>
          <a:p>
            <a:r>
              <a:rPr lang="en-US" sz="2200" dirty="0">
                <a:latin typeface="Alexandria" charset="0"/>
              </a:rPr>
              <a:t>Example:</a:t>
            </a:r>
            <a:br>
              <a:rPr lang="en-US" sz="2200" dirty="0">
                <a:latin typeface="Alexandria" charset="0"/>
              </a:rPr>
            </a:br>
            <a:r>
              <a:rPr lang="en-US" sz="2200" dirty="0">
                <a:latin typeface="Alexandria" charset="0"/>
              </a:rPr>
              <a:t>3 × 5 = 15 ≡ 1(mod7) </a:t>
            </a:r>
            <a:r>
              <a:rPr lang="en-US" sz="2200" dirty="0"/>
              <a:t>→ so 3</a:t>
            </a:r>
            <a:r>
              <a:rPr lang="en-US" sz="2200" baseline="30000" dirty="0"/>
              <a:t>−1</a:t>
            </a:r>
            <a:r>
              <a:rPr lang="en-US" sz="2200" dirty="0"/>
              <a:t> = 5</a:t>
            </a:r>
          </a:p>
          <a:p>
            <a:endParaRPr lang="en-US" sz="2200" dirty="0">
              <a:latin typeface="Alexandria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200" dirty="0">
                <a:latin typeface="Alexandria" charset="0"/>
              </a:rPr>
              <a:t>Used in RSA, ECC, and key exchange.</a:t>
            </a:r>
          </a:p>
          <a:p>
            <a:endParaRPr lang="en-US" sz="2200" dirty="0">
              <a:latin typeface="Alexandria" charset="0"/>
            </a:endParaRPr>
          </a:p>
          <a:p>
            <a:r>
              <a:rPr lang="en-US" sz="2200" dirty="0">
                <a:latin typeface="Alexandria" charset="0"/>
              </a:rPr>
              <a:t>You can find it by: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200" dirty="0">
                <a:latin typeface="Alexandria" charset="0"/>
              </a:rPr>
              <a:t>Testing small numbers manually, or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200" dirty="0">
                <a:latin typeface="Alexandria" charset="0"/>
              </a:rPr>
              <a:t>Using the Extended Euclidean Algorithm (for big cryptographic numbers).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7" name="Graphic 21"/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3279030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/>
          <p:cNvSpPr/>
          <p:nvPr/>
        </p:nvSpPr>
        <p:spPr>
          <a:xfrm>
            <a:off x="617280" y="1673620"/>
            <a:ext cx="10812720" cy="4370412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TextBox 2"/>
          <p:cNvSpPr txBox="1"/>
          <p:nvPr/>
        </p:nvSpPr>
        <p:spPr>
          <a:xfrm>
            <a:off x="2513149" y="1019069"/>
            <a:ext cx="784213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000" dirty="0">
                <a:solidFill>
                  <a:prstClr val="black"/>
                </a:solidFill>
                <a:latin typeface="Alexandria" charset="0"/>
                <a:ea typeface="+mj-ea"/>
                <a:cs typeface="+mj-cs"/>
              </a:rPr>
              <a:t>Properties of Modular Arithmetic</a:t>
            </a:r>
          </a:p>
        </p:txBody>
      </p:sp>
      <p:sp>
        <p:nvSpPr>
          <p:cNvPr id="5" name="Rectangle 4"/>
          <p:cNvSpPr/>
          <p:nvPr/>
        </p:nvSpPr>
        <p:spPr>
          <a:xfrm>
            <a:off x="942308" y="887896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1153149" y="975974"/>
            <a:ext cx="10348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Alexandria" charset="0"/>
                <a:cs typeface="Alexandria" charset="0"/>
              </a:rPr>
              <a:t>Lecture</a:t>
            </a:r>
            <a:endParaRPr lang="en-US" sz="2800" dirty="0">
              <a:solidFill>
                <a:schemeClr val="bg1"/>
              </a:solidFill>
              <a:latin typeface="Alexandria" charset="0"/>
              <a:cs typeface="Alexandria" charset="0"/>
            </a:endParaRPr>
          </a:p>
        </p:txBody>
      </p:sp>
      <p:sp>
        <p:nvSpPr>
          <p:cNvPr id="10" name="TextBox 9"/>
          <p:cNvSpPr txBox="1"/>
          <p:nvPr/>
        </p:nvSpPr>
        <p:spPr>
          <a:xfrm>
            <a:off x="1214179" y="1231789"/>
            <a:ext cx="966228" cy="7683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>
                <a:solidFill>
                  <a:schemeClr val="bg1"/>
                </a:solidFill>
                <a:latin typeface="Alexandria" charset="0"/>
                <a:cs typeface="Alexandria" charset="0"/>
              </a:rPr>
              <a:t>6</a:t>
            </a:r>
          </a:p>
        </p:txBody>
      </p:sp>
      <p:sp>
        <p:nvSpPr>
          <p:cNvPr id="48" name="TextBox 47"/>
          <p:cNvSpPr txBox="1"/>
          <p:nvPr/>
        </p:nvSpPr>
        <p:spPr>
          <a:xfrm>
            <a:off x="753140" y="2058849"/>
            <a:ext cx="10541000" cy="40370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</a:pPr>
            <a:r>
              <a:rPr lang="en-US" sz="2000" b="1" dirty="0">
                <a:solidFill>
                  <a:prstClr val="black"/>
                </a:solidFill>
                <a:latin typeface="Alexandria" charset="0"/>
              </a:rPr>
              <a:t>Closure Property</a:t>
            </a:r>
          </a:p>
          <a:p>
            <a:pPr>
              <a:lnSpc>
                <a:spcPct val="90000"/>
              </a:lnSpc>
              <a:spcBef>
                <a:spcPts val="1000"/>
              </a:spcBef>
            </a:pPr>
            <a:r>
              <a:rPr lang="en-US" sz="2000" dirty="0">
                <a:solidFill>
                  <a:prstClr val="black"/>
                </a:solidFill>
                <a:latin typeface="Alexandria" charset="0"/>
              </a:rPr>
              <a:t>For any integers a and b, the result of (a + b) mod n and (a × b) mod n will always be between 0 and n–1.</a:t>
            </a:r>
            <a:br>
              <a:rPr lang="en-US" sz="2000" dirty="0">
                <a:solidFill>
                  <a:prstClr val="black"/>
                </a:solidFill>
                <a:latin typeface="Alexandria" charset="0"/>
              </a:rPr>
            </a:br>
            <a:r>
              <a:rPr lang="en-US" sz="2000" b="1" dirty="0">
                <a:solidFill>
                  <a:prstClr val="black"/>
                </a:solidFill>
                <a:latin typeface="Alexandria" charset="0"/>
              </a:rPr>
              <a:t>Example</a:t>
            </a:r>
            <a:r>
              <a:rPr lang="en-US" sz="2000" dirty="0">
                <a:solidFill>
                  <a:prstClr val="black"/>
                </a:solidFill>
                <a:latin typeface="Alexandria" charset="0"/>
              </a:rPr>
              <a:t>: (4 + 9) mod 7 = 13 mod 7 = 6 (still within 0–6).</a:t>
            </a:r>
            <a:br>
              <a:rPr lang="en-US" sz="2000" dirty="0">
                <a:solidFill>
                  <a:prstClr val="black"/>
                </a:solidFill>
                <a:latin typeface="Alexandria" charset="0"/>
              </a:rPr>
            </a:br>
            <a:r>
              <a:rPr lang="en-US" sz="2000" dirty="0">
                <a:solidFill>
                  <a:prstClr val="black"/>
                </a:solidFill>
                <a:latin typeface="Alexandria" charset="0"/>
              </a:rPr>
              <a:t>This means results “wrap around” and never leave the set {0, 1, 2, …, n–1}.</a:t>
            </a:r>
          </a:p>
          <a:p>
            <a:pPr>
              <a:lnSpc>
                <a:spcPct val="90000"/>
              </a:lnSpc>
              <a:spcBef>
                <a:spcPts val="1000"/>
              </a:spcBef>
            </a:pPr>
            <a:endParaRPr lang="en-US" sz="2000" dirty="0">
              <a:solidFill>
                <a:prstClr val="black"/>
              </a:solidFill>
              <a:latin typeface="Alexandria" charset="0"/>
            </a:endParaRPr>
          </a:p>
          <a:p>
            <a:pPr marL="342900" indent="-342900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</a:pPr>
            <a:r>
              <a:rPr lang="en-US" sz="2000" b="1" dirty="0">
                <a:solidFill>
                  <a:prstClr val="black"/>
                </a:solidFill>
                <a:latin typeface="Alexandria" charset="0"/>
              </a:rPr>
              <a:t>Associative Property</a:t>
            </a:r>
          </a:p>
          <a:p>
            <a:pPr>
              <a:lnSpc>
                <a:spcPct val="90000"/>
              </a:lnSpc>
              <a:spcBef>
                <a:spcPts val="1000"/>
              </a:spcBef>
            </a:pPr>
            <a:r>
              <a:rPr lang="en-US" sz="2000" dirty="0">
                <a:solidFill>
                  <a:prstClr val="black"/>
                </a:solidFill>
                <a:latin typeface="Alexandria" charset="0"/>
              </a:rPr>
              <a:t>You can group operations in any way — the result won’t change.</a:t>
            </a:r>
          </a:p>
          <a:p>
            <a:pPr marL="342900" indent="-342900">
              <a:lnSpc>
                <a:spcPct val="90000"/>
              </a:lnSpc>
              <a:spcBef>
                <a:spcPts val="1000"/>
              </a:spcBef>
              <a:buFont typeface="Courier New" panose="02070309020205020404" pitchFamily="49" charset="0"/>
              <a:buChar char="o"/>
            </a:pPr>
            <a:r>
              <a:rPr lang="en-US" sz="2000" dirty="0">
                <a:solidFill>
                  <a:prstClr val="black"/>
                </a:solidFill>
                <a:latin typeface="Alexandria" charset="0"/>
              </a:rPr>
              <a:t>(a + b) + c ≡ a + (b + c) (mod n)</a:t>
            </a:r>
          </a:p>
          <a:p>
            <a:pPr marL="342900" indent="-342900">
              <a:lnSpc>
                <a:spcPct val="90000"/>
              </a:lnSpc>
              <a:spcBef>
                <a:spcPts val="1000"/>
              </a:spcBef>
              <a:buFont typeface="Courier New" panose="02070309020205020404" pitchFamily="49" charset="0"/>
              <a:buChar char="o"/>
            </a:pPr>
            <a:r>
              <a:rPr lang="en-US" sz="2000" dirty="0">
                <a:solidFill>
                  <a:prstClr val="black"/>
                </a:solidFill>
                <a:latin typeface="Alexandria" charset="0"/>
              </a:rPr>
              <a:t>(a × b) × c ≡ a × (b × c) (mod n)</a:t>
            </a:r>
          </a:p>
          <a:p>
            <a:pPr>
              <a:lnSpc>
                <a:spcPct val="90000"/>
              </a:lnSpc>
              <a:spcBef>
                <a:spcPts val="1000"/>
              </a:spcBef>
            </a:pPr>
            <a:r>
              <a:rPr lang="en-US" sz="2000" b="1" dirty="0">
                <a:solidFill>
                  <a:prstClr val="black"/>
                </a:solidFill>
                <a:latin typeface="Alexandria" charset="0"/>
              </a:rPr>
              <a:t>Example</a:t>
            </a:r>
            <a:r>
              <a:rPr lang="en-US" sz="2000" dirty="0">
                <a:solidFill>
                  <a:prstClr val="black"/>
                </a:solidFill>
                <a:latin typeface="Alexandria" charset="0"/>
              </a:rPr>
              <a:t>: ((2 + 3) + 4) mod 5 = (2 + (3 + 4)) mod 5 = 4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7" name="Graphic 21"/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6768462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/>
          <p:cNvSpPr/>
          <p:nvPr/>
        </p:nvSpPr>
        <p:spPr>
          <a:xfrm>
            <a:off x="617280" y="1673620"/>
            <a:ext cx="10812720" cy="4370412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TextBox 2"/>
          <p:cNvSpPr txBox="1"/>
          <p:nvPr/>
        </p:nvSpPr>
        <p:spPr>
          <a:xfrm>
            <a:off x="2513149" y="1019069"/>
            <a:ext cx="784213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000" dirty="0">
                <a:solidFill>
                  <a:prstClr val="black"/>
                </a:solidFill>
                <a:latin typeface="Alexandria" charset="0"/>
                <a:ea typeface="+mj-ea"/>
                <a:cs typeface="+mj-cs"/>
              </a:rPr>
              <a:t>Properties of Modular Arithmetic</a:t>
            </a:r>
          </a:p>
        </p:txBody>
      </p:sp>
      <p:sp>
        <p:nvSpPr>
          <p:cNvPr id="5" name="Rectangle 4"/>
          <p:cNvSpPr/>
          <p:nvPr/>
        </p:nvSpPr>
        <p:spPr>
          <a:xfrm>
            <a:off x="942308" y="887896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1153149" y="975974"/>
            <a:ext cx="10348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Alexandria" charset="0"/>
                <a:cs typeface="Alexandria" charset="0"/>
              </a:rPr>
              <a:t>Lecture</a:t>
            </a:r>
            <a:endParaRPr lang="en-US" sz="2800" dirty="0">
              <a:solidFill>
                <a:schemeClr val="bg1"/>
              </a:solidFill>
              <a:latin typeface="Alexandria" charset="0"/>
              <a:cs typeface="Alexandria" charset="0"/>
            </a:endParaRPr>
          </a:p>
        </p:txBody>
      </p:sp>
      <p:sp>
        <p:nvSpPr>
          <p:cNvPr id="10" name="TextBox 9"/>
          <p:cNvSpPr txBox="1"/>
          <p:nvPr/>
        </p:nvSpPr>
        <p:spPr>
          <a:xfrm>
            <a:off x="1214179" y="1231789"/>
            <a:ext cx="966228" cy="7683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>
                <a:solidFill>
                  <a:schemeClr val="bg1"/>
                </a:solidFill>
                <a:latin typeface="Alexandria" charset="0"/>
                <a:cs typeface="Alexandria" charset="0"/>
              </a:rPr>
              <a:t>6</a:t>
            </a:r>
          </a:p>
        </p:txBody>
      </p:sp>
      <p:sp>
        <p:nvSpPr>
          <p:cNvPr id="48" name="TextBox 47"/>
          <p:cNvSpPr txBox="1"/>
          <p:nvPr/>
        </p:nvSpPr>
        <p:spPr>
          <a:xfrm>
            <a:off x="753140" y="2058849"/>
            <a:ext cx="10541000" cy="40370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</a:pPr>
            <a:r>
              <a:rPr lang="en-US" sz="2000" b="1" dirty="0">
                <a:solidFill>
                  <a:prstClr val="black"/>
                </a:solidFill>
                <a:latin typeface="Alexandria" charset="0"/>
              </a:rPr>
              <a:t>Commutative Property</a:t>
            </a:r>
            <a:br>
              <a:rPr lang="en-US" sz="2000" b="1" dirty="0">
                <a:solidFill>
                  <a:prstClr val="black"/>
                </a:solidFill>
                <a:latin typeface="Alexandria" charset="0"/>
              </a:rPr>
            </a:br>
            <a:r>
              <a:rPr lang="en-US" sz="2000" dirty="0">
                <a:solidFill>
                  <a:prstClr val="black"/>
                </a:solidFill>
                <a:latin typeface="Alexandria" charset="0"/>
              </a:rPr>
              <a:t>The order of addition or multiplication doesn’t matter.</a:t>
            </a:r>
          </a:p>
          <a:p>
            <a:pPr marL="342900" indent="-342900">
              <a:lnSpc>
                <a:spcPct val="90000"/>
              </a:lnSpc>
              <a:spcBef>
                <a:spcPts val="1000"/>
              </a:spcBef>
              <a:buFont typeface="Courier New" panose="02070309020205020404" pitchFamily="49" charset="0"/>
              <a:buChar char="o"/>
            </a:pPr>
            <a:r>
              <a:rPr lang="en-US" sz="2000" dirty="0">
                <a:solidFill>
                  <a:prstClr val="black"/>
                </a:solidFill>
                <a:latin typeface="Alexandria" charset="0"/>
              </a:rPr>
              <a:t> a + b ≡ b + a (mod n)</a:t>
            </a:r>
          </a:p>
          <a:p>
            <a:pPr marL="342900" indent="-342900">
              <a:lnSpc>
                <a:spcPct val="90000"/>
              </a:lnSpc>
              <a:spcBef>
                <a:spcPts val="1000"/>
              </a:spcBef>
              <a:buFont typeface="Courier New" panose="02070309020205020404" pitchFamily="49" charset="0"/>
              <a:buChar char="o"/>
            </a:pPr>
            <a:r>
              <a:rPr lang="en-US" sz="2000" dirty="0">
                <a:solidFill>
                  <a:prstClr val="black"/>
                </a:solidFill>
                <a:latin typeface="Alexandria" charset="0"/>
              </a:rPr>
              <a:t> a × b ≡ b × a (mod n)</a:t>
            </a:r>
          </a:p>
          <a:p>
            <a:pPr>
              <a:lnSpc>
                <a:spcPct val="90000"/>
              </a:lnSpc>
              <a:spcBef>
                <a:spcPts val="1000"/>
              </a:spcBef>
            </a:pPr>
            <a:r>
              <a:rPr lang="en-US" sz="2000" dirty="0">
                <a:solidFill>
                  <a:prstClr val="black"/>
                </a:solidFill>
                <a:latin typeface="Alexandria" charset="0"/>
              </a:rPr>
              <a:t>Example: (3 × 4) mod 5 = (4 × 3) mod 5 = 2</a:t>
            </a:r>
          </a:p>
          <a:p>
            <a:pPr marL="457200" indent="-457200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</a:pPr>
            <a:r>
              <a:rPr lang="en-US" sz="2000" b="1" dirty="0">
                <a:solidFill>
                  <a:prstClr val="black"/>
                </a:solidFill>
                <a:latin typeface="Alexandria" charset="0"/>
              </a:rPr>
              <a:t>Distributive Property</a:t>
            </a:r>
            <a:br>
              <a:rPr lang="en-US" sz="2000" b="1" dirty="0">
                <a:solidFill>
                  <a:prstClr val="black"/>
                </a:solidFill>
                <a:latin typeface="Alexandria" charset="0"/>
              </a:rPr>
            </a:br>
            <a:r>
              <a:rPr lang="en-US" sz="2000" dirty="0">
                <a:solidFill>
                  <a:prstClr val="black"/>
                </a:solidFill>
                <a:latin typeface="Alexandria" charset="0"/>
              </a:rPr>
              <a:t>Multiplication distributes over addition.</a:t>
            </a:r>
          </a:p>
          <a:p>
            <a:pPr marL="342900" indent="-342900">
              <a:lnSpc>
                <a:spcPct val="90000"/>
              </a:lnSpc>
              <a:spcBef>
                <a:spcPts val="1000"/>
              </a:spcBef>
              <a:buFont typeface="Courier New" panose="02070309020205020404" pitchFamily="49" charset="0"/>
              <a:buChar char="o"/>
            </a:pPr>
            <a:r>
              <a:rPr lang="en-US" sz="2000" dirty="0">
                <a:solidFill>
                  <a:prstClr val="black"/>
                </a:solidFill>
                <a:latin typeface="Alexandria" charset="0"/>
              </a:rPr>
              <a:t>a × (b + c) ≡ (a × b + a × c) (mod n)</a:t>
            </a:r>
          </a:p>
          <a:p>
            <a:pPr>
              <a:lnSpc>
                <a:spcPct val="90000"/>
              </a:lnSpc>
              <a:spcBef>
                <a:spcPts val="1000"/>
              </a:spcBef>
            </a:pPr>
            <a:r>
              <a:rPr lang="en-US" sz="2000" dirty="0">
                <a:solidFill>
                  <a:prstClr val="black"/>
                </a:solidFill>
                <a:latin typeface="Alexandria" charset="0"/>
              </a:rPr>
              <a:t>Example: 3 × (2 + 4) mod 5 = 3 × 6 mod 5 = 3</a:t>
            </a:r>
            <a:br>
              <a:rPr lang="en-US" sz="2000" dirty="0">
                <a:solidFill>
                  <a:prstClr val="black"/>
                </a:solidFill>
                <a:latin typeface="Alexandria" charset="0"/>
              </a:rPr>
            </a:br>
            <a:r>
              <a:rPr lang="en-US" sz="2000" dirty="0">
                <a:solidFill>
                  <a:prstClr val="black"/>
                </a:solidFill>
                <a:latin typeface="Alexandria" charset="0"/>
              </a:rPr>
              <a:t>(3×2 + 3×4) mod 5 = (6 + 12) mod 5 = 18 mod 5 = 3</a:t>
            </a:r>
          </a:p>
          <a:p>
            <a:pPr>
              <a:lnSpc>
                <a:spcPct val="90000"/>
              </a:lnSpc>
              <a:spcBef>
                <a:spcPts val="1000"/>
              </a:spcBef>
            </a:pPr>
            <a:endParaRPr lang="en-US" sz="2000" dirty="0">
              <a:solidFill>
                <a:prstClr val="black"/>
              </a:solidFill>
              <a:latin typeface="Alexandria" charset="0"/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7" name="Graphic 21"/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5558412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/>
          <p:cNvSpPr/>
          <p:nvPr/>
        </p:nvSpPr>
        <p:spPr>
          <a:xfrm>
            <a:off x="617280" y="1673620"/>
            <a:ext cx="10812720" cy="4370412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TextBox 2"/>
          <p:cNvSpPr txBox="1"/>
          <p:nvPr/>
        </p:nvSpPr>
        <p:spPr>
          <a:xfrm>
            <a:off x="2513149" y="1019069"/>
            <a:ext cx="784213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000" dirty="0">
                <a:solidFill>
                  <a:prstClr val="black"/>
                </a:solidFill>
                <a:latin typeface="Alexandria" charset="0"/>
                <a:ea typeface="+mj-ea"/>
                <a:cs typeface="+mj-cs"/>
              </a:rPr>
              <a:t>Properties of Modular Arithmetic</a:t>
            </a:r>
          </a:p>
        </p:txBody>
      </p:sp>
      <p:sp>
        <p:nvSpPr>
          <p:cNvPr id="5" name="Rectangle 4"/>
          <p:cNvSpPr/>
          <p:nvPr/>
        </p:nvSpPr>
        <p:spPr>
          <a:xfrm>
            <a:off x="942308" y="887896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1153149" y="975974"/>
            <a:ext cx="10348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Alexandria" charset="0"/>
                <a:cs typeface="Alexandria" charset="0"/>
              </a:rPr>
              <a:t>Lecture</a:t>
            </a:r>
            <a:endParaRPr lang="en-US" sz="2800" dirty="0">
              <a:solidFill>
                <a:schemeClr val="bg1"/>
              </a:solidFill>
              <a:latin typeface="Alexandria" charset="0"/>
              <a:cs typeface="Alexandria" charset="0"/>
            </a:endParaRPr>
          </a:p>
        </p:txBody>
      </p:sp>
      <p:sp>
        <p:nvSpPr>
          <p:cNvPr id="10" name="TextBox 9"/>
          <p:cNvSpPr txBox="1"/>
          <p:nvPr/>
        </p:nvSpPr>
        <p:spPr>
          <a:xfrm>
            <a:off x="1214179" y="1231789"/>
            <a:ext cx="966228" cy="7683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>
                <a:solidFill>
                  <a:schemeClr val="bg1"/>
                </a:solidFill>
                <a:latin typeface="Alexandria" charset="0"/>
                <a:cs typeface="Alexandria" charset="0"/>
              </a:rPr>
              <a:t>6</a:t>
            </a:r>
          </a:p>
        </p:txBody>
      </p:sp>
      <p:sp>
        <p:nvSpPr>
          <p:cNvPr id="48" name="TextBox 47"/>
          <p:cNvSpPr txBox="1"/>
          <p:nvPr/>
        </p:nvSpPr>
        <p:spPr>
          <a:xfrm>
            <a:off x="753140" y="2058849"/>
            <a:ext cx="10541000" cy="376000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</a:pPr>
            <a:r>
              <a:rPr lang="en-US" sz="2000" b="1" dirty="0">
                <a:solidFill>
                  <a:prstClr val="black"/>
                </a:solidFill>
                <a:latin typeface="Alexandria" charset="0"/>
              </a:rPr>
              <a:t>Identity Elements</a:t>
            </a:r>
          </a:p>
          <a:p>
            <a:pPr marL="342900" indent="-342900">
              <a:lnSpc>
                <a:spcPct val="90000"/>
              </a:lnSpc>
              <a:spcBef>
                <a:spcPts val="1000"/>
              </a:spcBef>
              <a:buFont typeface="Courier New" panose="02070309020205020404" pitchFamily="49" charset="0"/>
              <a:buChar char="o"/>
            </a:pPr>
            <a:r>
              <a:rPr lang="en-US" sz="2000" dirty="0">
                <a:solidFill>
                  <a:prstClr val="black"/>
                </a:solidFill>
                <a:latin typeface="Alexandria" charset="0"/>
              </a:rPr>
              <a:t>Additive identity: 0 (because a + 0 ≡ a mod n)</a:t>
            </a:r>
          </a:p>
          <a:p>
            <a:pPr marL="342900" indent="-342900">
              <a:lnSpc>
                <a:spcPct val="90000"/>
              </a:lnSpc>
              <a:spcBef>
                <a:spcPts val="1000"/>
              </a:spcBef>
              <a:buFont typeface="Courier New" panose="02070309020205020404" pitchFamily="49" charset="0"/>
              <a:buChar char="o"/>
            </a:pPr>
            <a:r>
              <a:rPr lang="en-US" sz="2000" dirty="0">
                <a:solidFill>
                  <a:prstClr val="black"/>
                </a:solidFill>
                <a:latin typeface="Alexandria" charset="0"/>
              </a:rPr>
              <a:t>Multiplicative identity: 1 (because a × 1 ≡ a mod n)</a:t>
            </a:r>
          </a:p>
          <a:p>
            <a:pPr>
              <a:lnSpc>
                <a:spcPct val="90000"/>
              </a:lnSpc>
              <a:spcBef>
                <a:spcPts val="1000"/>
              </a:spcBef>
            </a:pPr>
            <a:endParaRPr lang="en-US" sz="2000" dirty="0">
              <a:solidFill>
                <a:prstClr val="black"/>
              </a:solidFill>
              <a:latin typeface="Alexandria" charset="0"/>
            </a:endParaRPr>
          </a:p>
          <a:p>
            <a:pPr marL="342900" indent="-342900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</a:pPr>
            <a:r>
              <a:rPr lang="en-US" sz="2000" b="1" dirty="0">
                <a:solidFill>
                  <a:prstClr val="black"/>
                </a:solidFill>
                <a:latin typeface="Alexandria" charset="0"/>
              </a:rPr>
              <a:t>Existence of Inverses</a:t>
            </a:r>
          </a:p>
          <a:p>
            <a:pPr marL="342900" indent="-342900">
              <a:lnSpc>
                <a:spcPct val="90000"/>
              </a:lnSpc>
              <a:spcBef>
                <a:spcPts val="1000"/>
              </a:spcBef>
              <a:buFont typeface="Courier New" panose="02070309020205020404" pitchFamily="49" charset="0"/>
              <a:buChar char="o"/>
            </a:pPr>
            <a:r>
              <a:rPr lang="en-US" sz="2000" dirty="0">
                <a:solidFill>
                  <a:prstClr val="black"/>
                </a:solidFill>
                <a:latin typeface="Alexandria" charset="0"/>
              </a:rPr>
              <a:t>Additive inverse: for every a, there exists –a such that a + (–a) ≡ 0 mod n.</a:t>
            </a:r>
            <a:br>
              <a:rPr lang="en-US" sz="2000" dirty="0">
                <a:solidFill>
                  <a:prstClr val="black"/>
                </a:solidFill>
                <a:latin typeface="Alexandria" charset="0"/>
              </a:rPr>
            </a:br>
            <a:r>
              <a:rPr lang="en-US" sz="2000" dirty="0">
                <a:solidFill>
                  <a:prstClr val="black"/>
                </a:solidFill>
                <a:latin typeface="Alexandria" charset="0"/>
              </a:rPr>
              <a:t>Example: 3 mod 7 → additive inverse is 4 (since 3 + 4 ≡ 0 mod 7).</a:t>
            </a:r>
          </a:p>
          <a:p>
            <a:pPr marL="342900" indent="-342900">
              <a:lnSpc>
                <a:spcPct val="90000"/>
              </a:lnSpc>
              <a:spcBef>
                <a:spcPts val="1000"/>
              </a:spcBef>
              <a:buFont typeface="Courier New" panose="02070309020205020404" pitchFamily="49" charset="0"/>
              <a:buChar char="o"/>
            </a:pPr>
            <a:r>
              <a:rPr lang="en-US" sz="2000" dirty="0">
                <a:solidFill>
                  <a:prstClr val="black"/>
                </a:solidFill>
                <a:latin typeface="Alexandria" charset="0"/>
              </a:rPr>
              <a:t>Multiplicative inverse: for every a that is coprime with n, there exists b such that a × b ≡ 1 mod n.</a:t>
            </a:r>
            <a:br>
              <a:rPr lang="en-US" sz="2000" dirty="0">
                <a:solidFill>
                  <a:prstClr val="black"/>
                </a:solidFill>
                <a:latin typeface="Alexandria" charset="0"/>
              </a:rPr>
            </a:br>
            <a:r>
              <a:rPr lang="en-US" sz="2000" dirty="0">
                <a:solidFill>
                  <a:prstClr val="black"/>
                </a:solidFill>
                <a:latin typeface="Alexandria" charset="0"/>
              </a:rPr>
              <a:t>Example: if n = 7 → 3 × 5 ≡ 15 ≡ 1 mod 7, so inverse of 3 is 5.</a:t>
            </a:r>
          </a:p>
          <a:p>
            <a:pPr>
              <a:lnSpc>
                <a:spcPct val="90000"/>
              </a:lnSpc>
              <a:spcBef>
                <a:spcPts val="1000"/>
              </a:spcBef>
            </a:pPr>
            <a:endParaRPr lang="en-US" sz="2000" dirty="0">
              <a:solidFill>
                <a:prstClr val="black"/>
              </a:solidFill>
              <a:latin typeface="Alexandria" charset="0"/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7" name="Graphic 21"/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4577082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/>
          <p:cNvSpPr/>
          <p:nvPr/>
        </p:nvSpPr>
        <p:spPr>
          <a:xfrm>
            <a:off x="617280" y="1465576"/>
            <a:ext cx="10812720" cy="4370412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TextBox 2"/>
          <p:cNvSpPr txBox="1"/>
          <p:nvPr/>
        </p:nvSpPr>
        <p:spPr>
          <a:xfrm>
            <a:off x="2557606" y="784925"/>
            <a:ext cx="8234019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dirty="0">
                <a:latin typeface="Alexandria" charset="0"/>
              </a:rPr>
              <a:t>Examples: Mod in Daily Life</a:t>
            </a:r>
          </a:p>
        </p:txBody>
      </p:sp>
      <p:sp>
        <p:nvSpPr>
          <p:cNvPr id="5" name="Rectangle 4"/>
          <p:cNvSpPr/>
          <p:nvPr/>
        </p:nvSpPr>
        <p:spPr>
          <a:xfrm>
            <a:off x="942308" y="784925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1153149" y="975974"/>
            <a:ext cx="10348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Alexandria" charset="0"/>
                <a:cs typeface="Alexandria" charset="0"/>
              </a:rPr>
              <a:t>Lecture</a:t>
            </a:r>
            <a:endParaRPr lang="en-US" sz="2800" dirty="0">
              <a:solidFill>
                <a:schemeClr val="bg1"/>
              </a:solidFill>
              <a:latin typeface="Alexandria" charset="0"/>
              <a:cs typeface="Alexandria" charset="0"/>
            </a:endParaRPr>
          </a:p>
        </p:txBody>
      </p:sp>
      <p:sp>
        <p:nvSpPr>
          <p:cNvPr id="10" name="TextBox 9"/>
          <p:cNvSpPr txBox="1"/>
          <p:nvPr/>
        </p:nvSpPr>
        <p:spPr>
          <a:xfrm>
            <a:off x="1214179" y="1185489"/>
            <a:ext cx="966228" cy="7683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>
                <a:solidFill>
                  <a:schemeClr val="bg1"/>
                </a:solidFill>
                <a:latin typeface="Alexandria" charset="0"/>
                <a:cs typeface="Alexandria" charset="0"/>
              </a:rPr>
              <a:t>6</a:t>
            </a:r>
          </a:p>
        </p:txBody>
      </p:sp>
      <p:sp>
        <p:nvSpPr>
          <p:cNvPr id="48" name="TextBox 47"/>
          <p:cNvSpPr txBox="1"/>
          <p:nvPr/>
        </p:nvSpPr>
        <p:spPr>
          <a:xfrm>
            <a:off x="889000" y="2032436"/>
            <a:ext cx="10541000" cy="36625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400" dirty="0">
                <a:latin typeface="Alexandria" charset="0"/>
              </a:rPr>
              <a:t>In real-life: A clock is mod 12 math:</a:t>
            </a:r>
            <a:br>
              <a:rPr lang="en-US" sz="2400" dirty="0">
                <a:latin typeface="Alexandria" charset="0"/>
              </a:rPr>
            </a:br>
            <a:r>
              <a:rPr lang="en-US" sz="2400" dirty="0">
                <a:latin typeface="Alexandria" charset="0"/>
              </a:rPr>
              <a:t>10 + 5 = 3 → (10 + 5) mod 12 = 3</a:t>
            </a:r>
          </a:p>
          <a:p>
            <a:endParaRPr lang="en-US" sz="2400" dirty="0">
              <a:latin typeface="Alexandria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400" dirty="0">
                <a:latin typeface="Alexandria" charset="0"/>
              </a:rPr>
              <a:t>Cryptography uses the same logic, but with binary numbers.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US" sz="2400" dirty="0">
              <a:latin typeface="Alexandria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400" dirty="0">
                <a:latin typeface="Alexandria" charset="0"/>
              </a:rPr>
              <a:t>In FinTech, Modular arithmetic is used in:</a:t>
            </a:r>
          </a:p>
          <a:p>
            <a:pPr marL="342900" indent="-342900">
              <a:buFont typeface="Courier New" panose="02070309020205020404" pitchFamily="49" charset="0"/>
              <a:buChar char="o"/>
            </a:pPr>
            <a:r>
              <a:rPr lang="en-US" sz="2400" dirty="0">
                <a:latin typeface="Alexandria" charset="0"/>
              </a:rPr>
              <a:t>Blockchain hashing</a:t>
            </a:r>
          </a:p>
          <a:p>
            <a:pPr marL="342900" indent="-342900">
              <a:buFont typeface="Courier New" panose="02070309020205020404" pitchFamily="49" charset="0"/>
              <a:buChar char="o"/>
            </a:pPr>
            <a:r>
              <a:rPr lang="en-US" sz="2400" dirty="0">
                <a:latin typeface="Alexandria" charset="0"/>
              </a:rPr>
              <a:t>Public key generation (RSA)</a:t>
            </a:r>
          </a:p>
          <a:p>
            <a:pPr marL="342900" indent="-342900">
              <a:buFont typeface="Courier New" panose="02070309020205020404" pitchFamily="49" charset="0"/>
              <a:buChar char="o"/>
            </a:pPr>
            <a:r>
              <a:rPr lang="en-US" sz="2400" dirty="0">
                <a:latin typeface="Alexandria" charset="0"/>
              </a:rPr>
              <a:t>Digital wallets (ECC arithmetic)</a:t>
            </a:r>
          </a:p>
          <a:p>
            <a:endParaRPr lang="en-US" sz="1600" dirty="0">
              <a:latin typeface="Alexandria" charset="0"/>
              <a:cs typeface="Alexandria" charset="0"/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7" name="Graphic 21"/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2231719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/>
          <p:cNvSpPr/>
          <p:nvPr/>
        </p:nvSpPr>
        <p:spPr>
          <a:xfrm>
            <a:off x="617280" y="1685495"/>
            <a:ext cx="10812720" cy="4370412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TextBox 2"/>
          <p:cNvSpPr txBox="1"/>
          <p:nvPr/>
        </p:nvSpPr>
        <p:spPr>
          <a:xfrm>
            <a:off x="2505585" y="905356"/>
            <a:ext cx="6531537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dirty="0">
                <a:solidFill>
                  <a:prstClr val="black"/>
                </a:solidFill>
                <a:latin typeface="Alexandria" charset="0"/>
                <a:ea typeface="+mj-ea"/>
                <a:cs typeface="+mj-cs"/>
              </a:rPr>
              <a:t>Introduction to Fields </a:t>
            </a:r>
          </a:p>
        </p:txBody>
      </p:sp>
      <p:sp>
        <p:nvSpPr>
          <p:cNvPr id="5" name="Rectangle 4"/>
          <p:cNvSpPr/>
          <p:nvPr/>
        </p:nvSpPr>
        <p:spPr>
          <a:xfrm>
            <a:off x="942308" y="626637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1153149" y="857224"/>
            <a:ext cx="10348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Alexandria" charset="0"/>
                <a:cs typeface="Alexandria" charset="0"/>
              </a:rPr>
              <a:t>Lecture</a:t>
            </a:r>
            <a:endParaRPr lang="en-US" sz="2800" dirty="0">
              <a:solidFill>
                <a:schemeClr val="bg1"/>
              </a:solidFill>
              <a:latin typeface="Alexandria" charset="0"/>
              <a:cs typeface="Alexandria" charset="0"/>
            </a:endParaRPr>
          </a:p>
        </p:txBody>
      </p:sp>
      <p:sp>
        <p:nvSpPr>
          <p:cNvPr id="10" name="TextBox 9"/>
          <p:cNvSpPr txBox="1"/>
          <p:nvPr/>
        </p:nvSpPr>
        <p:spPr>
          <a:xfrm>
            <a:off x="1214179" y="1029907"/>
            <a:ext cx="966228" cy="7683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>
                <a:solidFill>
                  <a:schemeClr val="bg1"/>
                </a:solidFill>
                <a:latin typeface="Alexandria" charset="0"/>
                <a:cs typeface="Alexandria" charset="0"/>
              </a:rPr>
              <a:t>6</a:t>
            </a:r>
          </a:p>
        </p:txBody>
      </p:sp>
      <p:sp>
        <p:nvSpPr>
          <p:cNvPr id="48" name="TextBox 47"/>
          <p:cNvSpPr txBox="1"/>
          <p:nvPr/>
        </p:nvSpPr>
        <p:spPr>
          <a:xfrm>
            <a:off x="942308" y="2132826"/>
            <a:ext cx="10541000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400" dirty="0">
                <a:latin typeface="Alexandria" charset="0"/>
              </a:rPr>
              <a:t>What Is a Field?</a:t>
            </a:r>
            <a:br>
              <a:rPr lang="en-US" sz="2400" dirty="0">
                <a:latin typeface="Alexandria" charset="0"/>
              </a:rPr>
            </a:br>
            <a:r>
              <a:rPr lang="en-US" sz="2400" dirty="0">
                <a:latin typeface="Alexandria" charset="0"/>
              </a:rPr>
              <a:t>A field is a mathematical system where you can:</a:t>
            </a:r>
          </a:p>
          <a:p>
            <a:pPr marL="342900" indent="-342900">
              <a:buFont typeface="Courier New" panose="02070309020205020404" pitchFamily="49" charset="0"/>
              <a:buChar char="o"/>
            </a:pPr>
            <a:r>
              <a:rPr lang="en-US" sz="2400" dirty="0">
                <a:latin typeface="Alexandria" charset="0"/>
              </a:rPr>
              <a:t>Add, subtract, multiply, and divide (except by zero),</a:t>
            </a:r>
          </a:p>
          <a:p>
            <a:pPr marL="342900" indent="-342900">
              <a:buFont typeface="Courier New" panose="02070309020205020404" pitchFamily="49" charset="0"/>
              <a:buChar char="o"/>
            </a:pPr>
            <a:r>
              <a:rPr lang="en-US" sz="2400" dirty="0">
                <a:latin typeface="Alexandria" charset="0"/>
              </a:rPr>
              <a:t>And always get results within the same set.</a:t>
            </a:r>
          </a:p>
          <a:p>
            <a:endParaRPr lang="en-US" sz="2400" dirty="0">
              <a:latin typeface="Alexandria" charset="0"/>
            </a:endParaRPr>
          </a:p>
          <a:p>
            <a:r>
              <a:rPr lang="en-US" sz="2400" dirty="0">
                <a:latin typeface="Alexandria" charset="0"/>
              </a:rPr>
              <a:t>Example: Real numbers </a:t>
            </a:r>
            <a:r>
              <a:rPr lang="en-US" sz="2400" dirty="0" err="1">
                <a:latin typeface="Alexandria" charset="0"/>
              </a:rPr>
              <a:t>ℝ</a:t>
            </a:r>
            <a:r>
              <a:rPr lang="en-US" sz="2400" dirty="0">
                <a:latin typeface="Alexandria" charset="0"/>
              </a:rPr>
              <a:t> (7, </a:t>
            </a:r>
            <a:r>
              <a:rPr lang="el-GR" sz="2400" dirty="0">
                <a:latin typeface="Alexandria" charset="0"/>
              </a:rPr>
              <a:t>–3, 0, 2.5, √2, π</a:t>
            </a:r>
            <a:r>
              <a:rPr lang="en-US" sz="2400" dirty="0">
                <a:latin typeface="Alexandria" charset="0"/>
              </a:rPr>
              <a:t>), Rational numbers </a:t>
            </a:r>
            <a:r>
              <a:rPr lang="en-US" sz="2400" dirty="0" err="1">
                <a:latin typeface="Alexandria" charset="0"/>
              </a:rPr>
              <a:t>ℚ</a:t>
            </a:r>
            <a:r>
              <a:rPr lang="en-US" sz="2400" dirty="0">
                <a:latin typeface="Alexandria" charset="0"/>
              </a:rPr>
              <a:t> (</a:t>
            </a:r>
            <a:r>
              <a:rPr lang="en-US" sz="2400" dirty="0"/>
              <a:t>½, –3, 0.75</a:t>
            </a:r>
            <a:r>
              <a:rPr lang="en-US" sz="2400" dirty="0">
                <a:latin typeface="Alexandria" charset="0"/>
              </a:rPr>
              <a:t>).</a:t>
            </a:r>
          </a:p>
          <a:p>
            <a:endParaRPr lang="en-US" sz="1600" dirty="0">
              <a:latin typeface="Alexandria" charset="0"/>
              <a:cs typeface="Alexandria" charset="0"/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7" name="Graphic 21"/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0919743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/>
          <p:cNvSpPr/>
          <p:nvPr/>
        </p:nvSpPr>
        <p:spPr>
          <a:xfrm>
            <a:off x="617280" y="1685495"/>
            <a:ext cx="10812720" cy="4370412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TextBox 2"/>
          <p:cNvSpPr txBox="1"/>
          <p:nvPr/>
        </p:nvSpPr>
        <p:spPr>
          <a:xfrm>
            <a:off x="2505585" y="940980"/>
            <a:ext cx="6531537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dirty="0">
                <a:solidFill>
                  <a:prstClr val="black"/>
                </a:solidFill>
                <a:latin typeface="Alexandria" charset="0"/>
                <a:ea typeface="+mj-ea"/>
                <a:cs typeface="+mj-cs"/>
              </a:rPr>
              <a:t>Field Properties</a:t>
            </a:r>
          </a:p>
        </p:txBody>
      </p:sp>
      <p:sp>
        <p:nvSpPr>
          <p:cNvPr id="5" name="Rectangle 4"/>
          <p:cNvSpPr/>
          <p:nvPr/>
        </p:nvSpPr>
        <p:spPr>
          <a:xfrm>
            <a:off x="942308" y="626637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1153149" y="857224"/>
            <a:ext cx="10348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Alexandria" charset="0"/>
                <a:cs typeface="Alexandria" charset="0"/>
              </a:rPr>
              <a:t>Lecture</a:t>
            </a:r>
            <a:endParaRPr lang="en-US" sz="2800" dirty="0">
              <a:solidFill>
                <a:schemeClr val="bg1"/>
              </a:solidFill>
              <a:latin typeface="Alexandria" charset="0"/>
              <a:cs typeface="Alexandria" charset="0"/>
            </a:endParaRPr>
          </a:p>
        </p:txBody>
      </p:sp>
      <p:sp>
        <p:nvSpPr>
          <p:cNvPr id="10" name="TextBox 9"/>
          <p:cNvSpPr txBox="1"/>
          <p:nvPr/>
        </p:nvSpPr>
        <p:spPr>
          <a:xfrm>
            <a:off x="1214179" y="1029907"/>
            <a:ext cx="966228" cy="7683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>
                <a:solidFill>
                  <a:schemeClr val="bg1"/>
                </a:solidFill>
                <a:latin typeface="Alexandria" charset="0"/>
                <a:cs typeface="Alexandria" charset="0"/>
              </a:rPr>
              <a:t>6</a:t>
            </a:r>
          </a:p>
        </p:txBody>
      </p:sp>
      <p:sp>
        <p:nvSpPr>
          <p:cNvPr id="48" name="TextBox 47"/>
          <p:cNvSpPr txBox="1"/>
          <p:nvPr/>
        </p:nvSpPr>
        <p:spPr>
          <a:xfrm>
            <a:off x="942308" y="2022058"/>
            <a:ext cx="10541000" cy="28161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300" dirty="0">
                <a:latin typeface="Alexandria" charset="0"/>
              </a:rPr>
              <a:t>To be a field, a set must satisfy: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300" dirty="0">
                <a:latin typeface="Alexandria" charset="0"/>
              </a:rPr>
              <a:t>Closure (results stay in the set)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300" dirty="0">
                <a:latin typeface="Alexandria" charset="0"/>
              </a:rPr>
              <a:t>Associativity (grouping doesn’t matter)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300" dirty="0">
                <a:latin typeface="Alexandria" charset="0"/>
              </a:rPr>
              <a:t>Commutativity (order doesn’t matter)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300" dirty="0">
                <a:latin typeface="Alexandria" charset="0"/>
              </a:rPr>
              <a:t>Identity elements (0, 1)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300" dirty="0">
                <a:latin typeface="Alexandria" charset="0"/>
              </a:rPr>
              <a:t>Inverse elements (additive and multiplicative)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300" dirty="0">
                <a:latin typeface="Alexandria" charset="0"/>
              </a:rPr>
              <a:t>Distributive property (a × (b + c) = ab + ac)</a:t>
            </a:r>
          </a:p>
          <a:p>
            <a:endParaRPr lang="en-US" sz="1600" dirty="0">
              <a:latin typeface="Alexandria" charset="0"/>
              <a:cs typeface="Alexandria" charset="0"/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7" name="Graphic 21"/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41185863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/>
          <p:cNvSpPr/>
          <p:nvPr/>
        </p:nvSpPr>
        <p:spPr>
          <a:xfrm>
            <a:off x="617280" y="1685495"/>
            <a:ext cx="10812720" cy="4370412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TextBox 2"/>
          <p:cNvSpPr txBox="1"/>
          <p:nvPr/>
        </p:nvSpPr>
        <p:spPr>
          <a:xfrm>
            <a:off x="2505585" y="917231"/>
            <a:ext cx="6531537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dirty="0">
                <a:solidFill>
                  <a:prstClr val="black"/>
                </a:solidFill>
                <a:latin typeface="Alexandria" charset="0"/>
                <a:ea typeface="+mj-ea"/>
                <a:cs typeface="+mj-cs"/>
              </a:rPr>
              <a:t>Why Fields in Cryptography?</a:t>
            </a:r>
          </a:p>
        </p:txBody>
      </p:sp>
      <p:sp>
        <p:nvSpPr>
          <p:cNvPr id="5" name="Rectangle 4"/>
          <p:cNvSpPr/>
          <p:nvPr/>
        </p:nvSpPr>
        <p:spPr>
          <a:xfrm>
            <a:off x="942308" y="626637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1153149" y="857224"/>
            <a:ext cx="10348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Alexandria" charset="0"/>
                <a:cs typeface="Alexandria" charset="0"/>
              </a:rPr>
              <a:t>Lecture</a:t>
            </a:r>
            <a:endParaRPr lang="en-US" sz="2800" dirty="0">
              <a:solidFill>
                <a:schemeClr val="bg1"/>
              </a:solidFill>
              <a:latin typeface="Alexandria" charset="0"/>
              <a:cs typeface="Alexandria" charset="0"/>
            </a:endParaRPr>
          </a:p>
        </p:txBody>
      </p:sp>
      <p:sp>
        <p:nvSpPr>
          <p:cNvPr id="10" name="TextBox 9"/>
          <p:cNvSpPr txBox="1"/>
          <p:nvPr/>
        </p:nvSpPr>
        <p:spPr>
          <a:xfrm>
            <a:off x="1214179" y="1029907"/>
            <a:ext cx="966228" cy="7683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>
                <a:solidFill>
                  <a:schemeClr val="bg1"/>
                </a:solidFill>
                <a:latin typeface="Alexandria" charset="0"/>
                <a:cs typeface="Alexandria" charset="0"/>
              </a:rPr>
              <a:t>5</a:t>
            </a:r>
          </a:p>
        </p:txBody>
      </p:sp>
      <p:sp>
        <p:nvSpPr>
          <p:cNvPr id="48" name="TextBox 47"/>
          <p:cNvSpPr txBox="1"/>
          <p:nvPr/>
        </p:nvSpPr>
        <p:spPr>
          <a:xfrm>
            <a:off x="942308" y="2176437"/>
            <a:ext cx="10541000" cy="21082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300" dirty="0">
                <a:latin typeface="Alexandria" charset="0"/>
              </a:rPr>
              <a:t>Fields ensure every operation has a valid result and inverse.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300" dirty="0">
                <a:latin typeface="Alexandria" charset="0"/>
              </a:rPr>
              <a:t>Essential for reversible encryption/decryption.</a:t>
            </a:r>
          </a:p>
          <a:p>
            <a:endParaRPr lang="en-US" sz="2300" dirty="0">
              <a:latin typeface="Alexandria" charset="0"/>
            </a:endParaRPr>
          </a:p>
          <a:p>
            <a:r>
              <a:rPr lang="en-US" sz="2300" dirty="0">
                <a:latin typeface="Alexandria" charset="0"/>
              </a:rPr>
              <a:t>Example: AES uses finite field GF(2⁸) for its byte-level operations.</a:t>
            </a:r>
          </a:p>
          <a:p>
            <a:r>
              <a:rPr lang="en-US" sz="2300" dirty="0">
                <a:latin typeface="Alexandria" charset="0"/>
              </a:rPr>
              <a:t>GF(2⁸) = “finite field with 256 possible values (0–255), used in AES encryption.”</a:t>
            </a:r>
          </a:p>
          <a:p>
            <a:endParaRPr lang="en-US" sz="1600" dirty="0">
              <a:latin typeface="Alexandria" charset="0"/>
              <a:cs typeface="Alexandria" charset="0"/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7" name="Graphic 21"/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96781486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/>
          <p:cNvSpPr/>
          <p:nvPr/>
        </p:nvSpPr>
        <p:spPr>
          <a:xfrm>
            <a:off x="617280" y="1685495"/>
            <a:ext cx="10812720" cy="4370412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TextBox 2"/>
          <p:cNvSpPr txBox="1"/>
          <p:nvPr/>
        </p:nvSpPr>
        <p:spPr>
          <a:xfrm>
            <a:off x="2505585" y="644101"/>
            <a:ext cx="6531537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dirty="0">
                <a:solidFill>
                  <a:prstClr val="black"/>
                </a:solidFill>
                <a:latin typeface="Alexandria" charset="0"/>
                <a:ea typeface="+mj-ea"/>
                <a:cs typeface="+mj-cs"/>
              </a:rPr>
              <a:t>Example: Integers Mod 5 can form a Field</a:t>
            </a:r>
          </a:p>
        </p:txBody>
      </p:sp>
      <p:sp>
        <p:nvSpPr>
          <p:cNvPr id="5" name="Rectangle 4"/>
          <p:cNvSpPr/>
          <p:nvPr/>
        </p:nvSpPr>
        <p:spPr>
          <a:xfrm>
            <a:off x="942308" y="626637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1153149" y="857224"/>
            <a:ext cx="10348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Alexandria" charset="0"/>
                <a:cs typeface="Alexandria" charset="0"/>
              </a:rPr>
              <a:t>Lecture</a:t>
            </a:r>
            <a:endParaRPr lang="en-US" sz="2800" dirty="0">
              <a:solidFill>
                <a:schemeClr val="bg1"/>
              </a:solidFill>
              <a:latin typeface="Alexandria" charset="0"/>
              <a:cs typeface="Alexandria" charset="0"/>
            </a:endParaRPr>
          </a:p>
        </p:txBody>
      </p:sp>
      <p:sp>
        <p:nvSpPr>
          <p:cNvPr id="10" name="TextBox 9"/>
          <p:cNvSpPr txBox="1"/>
          <p:nvPr/>
        </p:nvSpPr>
        <p:spPr>
          <a:xfrm>
            <a:off x="1214179" y="1029907"/>
            <a:ext cx="966228" cy="7683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>
                <a:solidFill>
                  <a:schemeClr val="bg1"/>
                </a:solidFill>
                <a:latin typeface="Alexandria" charset="0"/>
                <a:cs typeface="Alexandria" charset="0"/>
              </a:rPr>
              <a:t>6</a:t>
            </a:r>
          </a:p>
        </p:txBody>
      </p:sp>
      <p:sp>
        <p:nvSpPr>
          <p:cNvPr id="48" name="TextBox 47"/>
          <p:cNvSpPr txBox="1"/>
          <p:nvPr/>
        </p:nvSpPr>
        <p:spPr>
          <a:xfrm>
            <a:off x="942308" y="1748926"/>
            <a:ext cx="10541000" cy="43396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300" dirty="0">
                <a:latin typeface="Alexandria" charset="0"/>
              </a:rPr>
              <a:t>Set: {0,1,2,3,4}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300" dirty="0">
                <a:latin typeface="Alexandria" charset="0"/>
              </a:rPr>
              <a:t>Addition and multiplication modulo 5 → valid results. </a:t>
            </a:r>
          </a:p>
          <a:p>
            <a:r>
              <a:rPr lang="en-US" sz="2300" dirty="0">
                <a:latin typeface="Alexandria" charset="0"/>
              </a:rPr>
              <a:t>Operations (mod 5):</a:t>
            </a:r>
          </a:p>
          <a:p>
            <a:r>
              <a:rPr lang="en-US" sz="2300" dirty="0">
                <a:latin typeface="Alexandria" charset="0"/>
              </a:rPr>
              <a:t>Addition: 3+4=7≡2</a:t>
            </a:r>
            <a:r>
              <a:rPr lang="ar-SA" sz="2300" dirty="0">
                <a:latin typeface="Alexandria" charset="0"/>
              </a:rPr>
              <a:t> </a:t>
            </a:r>
            <a:r>
              <a:rPr lang="en-US" sz="2300" dirty="0">
                <a:latin typeface="Alexandria" charset="0"/>
              </a:rPr>
              <a:t>→ result is in the set </a:t>
            </a:r>
          </a:p>
          <a:p>
            <a:r>
              <a:rPr lang="en-US" sz="2300" dirty="0">
                <a:latin typeface="Alexandria" charset="0"/>
              </a:rPr>
              <a:t>Multiplication: 3×2=6≡1</a:t>
            </a:r>
            <a:r>
              <a:rPr lang="ar-SA" sz="2300" dirty="0">
                <a:latin typeface="Alexandria" charset="0"/>
              </a:rPr>
              <a:t> </a:t>
            </a:r>
            <a:r>
              <a:rPr lang="en-US" sz="2300" dirty="0">
                <a:latin typeface="Alexandria" charset="0"/>
              </a:rPr>
              <a:t>→ result is in the set</a:t>
            </a:r>
          </a:p>
          <a:p>
            <a:r>
              <a:rPr lang="en-US" sz="2300" dirty="0">
                <a:latin typeface="Alexandria" charset="0"/>
              </a:rPr>
              <a:t>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300" dirty="0">
                <a:latin typeface="Alexandria" charset="0"/>
              </a:rPr>
              <a:t>Field properties:</a:t>
            </a:r>
          </a:p>
          <a:p>
            <a:pPr marL="342900" indent="-342900">
              <a:buFont typeface="Courier New" panose="02070309020205020404" pitchFamily="49" charset="0"/>
              <a:buChar char="o"/>
            </a:pPr>
            <a:r>
              <a:rPr lang="en-US" sz="2300" dirty="0">
                <a:latin typeface="Alexandria" charset="0"/>
              </a:rPr>
              <a:t>Closure: All results stay in the set</a:t>
            </a:r>
          </a:p>
          <a:p>
            <a:pPr marL="342900" indent="-342900">
              <a:buFont typeface="Courier New" panose="02070309020205020404" pitchFamily="49" charset="0"/>
              <a:buChar char="o"/>
            </a:pPr>
            <a:r>
              <a:rPr lang="en-US" sz="2300" dirty="0">
                <a:latin typeface="Alexandria" charset="0"/>
              </a:rPr>
              <a:t>Inverse exists: 3</a:t>
            </a:r>
            <a:r>
              <a:rPr lang="en-US" sz="2300" baseline="30000" dirty="0">
                <a:latin typeface="Alexandria" charset="0"/>
              </a:rPr>
              <a:t>−1</a:t>
            </a:r>
            <a:r>
              <a:rPr lang="en-US" sz="2300" dirty="0">
                <a:latin typeface="Alexandria" charset="0"/>
              </a:rPr>
              <a:t>=2 since 3×2≡1  (mod5) → 1 is in the set.</a:t>
            </a:r>
          </a:p>
          <a:p>
            <a:pPr marL="342900" indent="-342900">
              <a:buFont typeface="Courier New" panose="02070309020205020404" pitchFamily="49" charset="0"/>
              <a:buChar char="o"/>
            </a:pPr>
            <a:r>
              <a:rPr lang="en-US" sz="2300" dirty="0">
                <a:latin typeface="Alexandria" charset="0"/>
              </a:rPr>
              <a:t>Other properties (associative, commutative, identity) hold</a:t>
            </a:r>
          </a:p>
          <a:p>
            <a:endParaRPr lang="en-US" sz="2300" dirty="0">
              <a:latin typeface="Alexandria" charset="0"/>
            </a:endParaRPr>
          </a:p>
          <a:p>
            <a:r>
              <a:rPr lang="en-US" sz="2300" dirty="0">
                <a:latin typeface="Alexandria" charset="0"/>
              </a:rPr>
              <a:t>Conclusion: Mod 5 is a finite field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7" name="Graphic 21"/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07842575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/>
          <p:cNvSpPr/>
          <p:nvPr/>
        </p:nvSpPr>
        <p:spPr>
          <a:xfrm>
            <a:off x="617280" y="1685495"/>
            <a:ext cx="10812720" cy="4370412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TextBox 2"/>
          <p:cNvSpPr txBox="1"/>
          <p:nvPr/>
        </p:nvSpPr>
        <p:spPr>
          <a:xfrm>
            <a:off x="2505585" y="905356"/>
            <a:ext cx="7944701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dirty="0">
                <a:solidFill>
                  <a:prstClr val="black"/>
                </a:solidFill>
                <a:latin typeface="Alexandria" charset="0"/>
                <a:ea typeface="+mj-ea"/>
                <a:cs typeface="+mj-cs"/>
              </a:rPr>
              <a:t>Non-Field Example (Mod 6)</a:t>
            </a:r>
          </a:p>
        </p:txBody>
      </p:sp>
      <p:sp>
        <p:nvSpPr>
          <p:cNvPr id="5" name="Rectangle 4"/>
          <p:cNvSpPr/>
          <p:nvPr/>
        </p:nvSpPr>
        <p:spPr>
          <a:xfrm>
            <a:off x="942308" y="626637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1153149" y="857224"/>
            <a:ext cx="10348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Alexandria" charset="0"/>
                <a:cs typeface="Alexandria" charset="0"/>
              </a:rPr>
              <a:t>Lecture</a:t>
            </a:r>
            <a:endParaRPr lang="en-US" sz="2800" dirty="0">
              <a:solidFill>
                <a:schemeClr val="bg1"/>
              </a:solidFill>
              <a:latin typeface="Alexandria" charset="0"/>
              <a:cs typeface="Alexandria" charset="0"/>
            </a:endParaRPr>
          </a:p>
        </p:txBody>
      </p:sp>
      <p:sp>
        <p:nvSpPr>
          <p:cNvPr id="10" name="TextBox 9"/>
          <p:cNvSpPr txBox="1"/>
          <p:nvPr/>
        </p:nvSpPr>
        <p:spPr>
          <a:xfrm>
            <a:off x="1214179" y="1029907"/>
            <a:ext cx="966228" cy="7683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>
                <a:solidFill>
                  <a:schemeClr val="bg1"/>
                </a:solidFill>
                <a:latin typeface="Alexandria" charset="0"/>
                <a:cs typeface="Alexandria" charset="0"/>
              </a:rPr>
              <a:t>6</a:t>
            </a:r>
          </a:p>
        </p:txBody>
      </p:sp>
      <p:sp>
        <p:nvSpPr>
          <p:cNvPr id="48" name="TextBox 47"/>
          <p:cNvSpPr txBox="1"/>
          <p:nvPr/>
        </p:nvSpPr>
        <p:spPr>
          <a:xfrm>
            <a:off x="889000" y="1709246"/>
            <a:ext cx="10541000" cy="44012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000" dirty="0">
                <a:latin typeface="Alexandria" charset="0"/>
                <a:cs typeface="Alexandria" charset="0"/>
              </a:rPr>
              <a:t>The set is {0, 1, 2, 3, 4, 5}.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000" dirty="0">
                <a:latin typeface="Alexandria" charset="0"/>
                <a:cs typeface="Alexandria" charset="0"/>
              </a:rPr>
              <a:t>When we multiply 2×3=6 ≡ 0 (mod6)</a:t>
            </a:r>
          </a:p>
          <a:p>
            <a:pPr marL="342900" indent="-342900">
              <a:buFont typeface="Courier New" panose="02070309020205020404" pitchFamily="49" charset="0"/>
              <a:buChar char="o"/>
            </a:pPr>
            <a:r>
              <a:rPr lang="en-US" sz="2000" dirty="0">
                <a:latin typeface="Alexandria" charset="0"/>
                <a:cs typeface="Alexandria" charset="0"/>
              </a:rPr>
              <a:t>This means 2 and 3 are zero divisors (two nonzero numbers giving 0).</a:t>
            </a:r>
          </a:p>
          <a:p>
            <a:pPr marL="342900" indent="-342900">
              <a:buFont typeface="Courier New" panose="02070309020205020404" pitchFamily="49" charset="0"/>
              <a:buChar char="o"/>
            </a:pPr>
            <a:r>
              <a:rPr lang="en-US" sz="2000" dirty="0">
                <a:latin typeface="Alexandria" charset="0"/>
                <a:cs typeface="Alexandria" charset="0"/>
              </a:rPr>
              <a:t>Neither 2 nor 3 has an inverse (no number multiplied by 2 gives 1 mod 6).</a:t>
            </a:r>
          </a:p>
          <a:p>
            <a:endParaRPr lang="en-US" sz="2000" dirty="0">
              <a:latin typeface="Alexandria" charset="0"/>
              <a:cs typeface="Alexandria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000" dirty="0">
                <a:latin typeface="Alexandria" charset="0"/>
                <a:cs typeface="Alexandria" charset="0"/>
              </a:rPr>
              <a:t>Therefore, mod 6 is not a field.</a:t>
            </a:r>
          </a:p>
          <a:p>
            <a:pPr marL="342900" indent="-342900">
              <a:buFont typeface="Courier New" panose="02070309020205020404" pitchFamily="49" charset="0"/>
              <a:buChar char="o"/>
            </a:pPr>
            <a:r>
              <a:rPr lang="en-US" sz="2000" dirty="0">
                <a:latin typeface="Alexandria" charset="0"/>
                <a:cs typeface="Alexandria" charset="0"/>
              </a:rPr>
              <a:t>the field rule says: If you multiply two nonzero elements (not 0) in a field, the result should never be 0.</a:t>
            </a:r>
          </a:p>
          <a:p>
            <a:pPr marL="342900" indent="-342900">
              <a:buFont typeface="Courier New" panose="02070309020205020404" pitchFamily="49" charset="0"/>
              <a:buChar char="o"/>
            </a:pPr>
            <a:r>
              <a:rPr lang="en-US" sz="2000" dirty="0">
                <a:latin typeface="Alexandria" charset="0"/>
                <a:cs typeface="Alexandria" charset="0"/>
              </a:rPr>
              <a:t>Why? Because nonzero elements must have inverses in a field.</a:t>
            </a:r>
          </a:p>
          <a:p>
            <a:pPr marL="342900" indent="-342900">
              <a:buFont typeface="Courier New" panose="02070309020205020404" pitchFamily="49" charset="0"/>
              <a:buChar char="o"/>
            </a:pPr>
            <a:r>
              <a:rPr lang="en-US" sz="2000" dirty="0">
                <a:latin typeface="Alexandria" charset="0"/>
                <a:cs typeface="Alexandria" charset="0"/>
              </a:rPr>
              <a:t>If a nonzero number could multiply with another nonzero number to get 0, it couldn’t have an inverse, so the set wouldn’t be a field.</a:t>
            </a:r>
          </a:p>
          <a:p>
            <a:endParaRPr lang="en-US" sz="2000" dirty="0">
              <a:latin typeface="Alexandria" charset="0"/>
              <a:cs typeface="Alexandria" charset="0"/>
            </a:endParaRPr>
          </a:p>
          <a:p>
            <a:r>
              <a:rPr lang="en-US" sz="2000" dirty="0">
                <a:latin typeface="Alexandria" charset="0"/>
                <a:cs typeface="Alexandria" charset="0"/>
              </a:rPr>
              <a:t>Rule :</a:t>
            </a:r>
            <a:br>
              <a:rPr lang="en-US" sz="2000" dirty="0">
                <a:latin typeface="Alexandria" charset="0"/>
                <a:cs typeface="Alexandria" charset="0"/>
              </a:rPr>
            </a:br>
            <a:r>
              <a:rPr lang="en-US" sz="2000" dirty="0">
                <a:latin typeface="Alexandria" charset="0"/>
                <a:cs typeface="Alexandria" charset="0"/>
              </a:rPr>
              <a:t>Integers mod p form a field only if p is prime.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7" name="Graphic 21"/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5655283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/>
          <p:cNvSpPr/>
          <p:nvPr/>
        </p:nvSpPr>
        <p:spPr>
          <a:xfrm>
            <a:off x="617280" y="1685495"/>
            <a:ext cx="10812720" cy="4370412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TextBox 2"/>
          <p:cNvSpPr txBox="1"/>
          <p:nvPr/>
        </p:nvSpPr>
        <p:spPr>
          <a:xfrm>
            <a:off x="2505585" y="905356"/>
            <a:ext cx="689967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000" dirty="0">
                <a:solidFill>
                  <a:prstClr val="black"/>
                </a:solidFill>
                <a:latin typeface="Alexandria" charset="0"/>
                <a:ea typeface="+mj-ea"/>
                <a:cs typeface="+mj-cs"/>
              </a:rPr>
              <a:t>Prime Fields GF(p)</a:t>
            </a:r>
          </a:p>
        </p:txBody>
      </p:sp>
      <p:sp>
        <p:nvSpPr>
          <p:cNvPr id="5" name="Rectangle 4"/>
          <p:cNvSpPr/>
          <p:nvPr/>
        </p:nvSpPr>
        <p:spPr>
          <a:xfrm>
            <a:off x="942308" y="626637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1153149" y="857224"/>
            <a:ext cx="10348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Alexandria" charset="0"/>
                <a:cs typeface="Alexandria" charset="0"/>
              </a:rPr>
              <a:t>Lecture</a:t>
            </a:r>
            <a:endParaRPr lang="en-US" sz="2800" dirty="0">
              <a:solidFill>
                <a:schemeClr val="bg1"/>
              </a:solidFill>
              <a:latin typeface="Alexandria" charset="0"/>
              <a:cs typeface="Alexandria" charset="0"/>
            </a:endParaRPr>
          </a:p>
        </p:txBody>
      </p:sp>
      <p:sp>
        <p:nvSpPr>
          <p:cNvPr id="10" name="TextBox 9"/>
          <p:cNvSpPr txBox="1"/>
          <p:nvPr/>
        </p:nvSpPr>
        <p:spPr>
          <a:xfrm>
            <a:off x="1214179" y="1029907"/>
            <a:ext cx="966228" cy="7683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>
                <a:solidFill>
                  <a:schemeClr val="bg1"/>
                </a:solidFill>
                <a:latin typeface="Alexandria" charset="0"/>
                <a:cs typeface="Alexandria" charset="0"/>
              </a:rPr>
              <a:t>6</a:t>
            </a:r>
          </a:p>
        </p:txBody>
      </p:sp>
      <p:sp>
        <p:nvSpPr>
          <p:cNvPr id="48" name="TextBox 47"/>
          <p:cNvSpPr txBox="1"/>
          <p:nvPr/>
        </p:nvSpPr>
        <p:spPr>
          <a:xfrm>
            <a:off x="753140" y="1910324"/>
            <a:ext cx="10541000" cy="398570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300" dirty="0">
                <a:latin typeface="Alexandria" charset="0"/>
                <a:cs typeface="Alexandria" charset="0"/>
              </a:rPr>
              <a:t>A Galois Field (GF) is a finite field, meaning it has a finite number of elements and satisfies all field properties (closure, associativity, commutativity, identities, inverses, distributivity).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300" dirty="0">
                <a:latin typeface="Alexandria" charset="0"/>
                <a:cs typeface="Alexandria" charset="0"/>
              </a:rPr>
              <a:t>GF(p) is a finite field based on a prime number, ensuring all nonzero elements have inverses.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300" dirty="0">
                <a:latin typeface="Alexandria" charset="0"/>
                <a:cs typeface="Alexandria" charset="0"/>
              </a:rPr>
              <a:t>Specifically:</a:t>
            </a:r>
          </a:p>
          <a:p>
            <a:pPr marL="342900" indent="-342900">
              <a:buFont typeface="Courier New" panose="02070309020205020404" pitchFamily="49" charset="0"/>
              <a:buChar char="o"/>
            </a:pPr>
            <a:r>
              <a:rPr lang="en-US" sz="2300" dirty="0">
                <a:latin typeface="Alexandria" charset="0"/>
                <a:cs typeface="Alexandria" charset="0"/>
              </a:rPr>
              <a:t>Prime Field GF(p)</a:t>
            </a:r>
          </a:p>
          <a:p>
            <a:pPr marL="342900" indent="-342900">
              <a:buFont typeface="Courier New" panose="02070309020205020404" pitchFamily="49" charset="0"/>
              <a:buChar char="o"/>
            </a:pPr>
            <a:r>
              <a:rPr lang="en-US" sz="2300" dirty="0">
                <a:latin typeface="Alexandria" charset="0"/>
                <a:cs typeface="Alexandria" charset="0"/>
              </a:rPr>
              <a:t>“GF” stands for Galois Field.</a:t>
            </a:r>
          </a:p>
          <a:p>
            <a:pPr marL="342900" indent="-342900">
              <a:buFont typeface="Courier New" panose="02070309020205020404" pitchFamily="49" charset="0"/>
              <a:buChar char="o"/>
            </a:pPr>
            <a:r>
              <a:rPr lang="en-US" sz="2300" dirty="0">
                <a:latin typeface="Alexandria" charset="0"/>
                <a:cs typeface="Alexandria" charset="0"/>
              </a:rPr>
              <a:t>If p is a prime number, the field is written as GF(p).</a:t>
            </a:r>
          </a:p>
          <a:p>
            <a:pPr marL="342900" indent="-342900">
              <a:buFont typeface="Courier New" panose="02070309020205020404" pitchFamily="49" charset="0"/>
              <a:buChar char="o"/>
            </a:pPr>
            <a:endParaRPr lang="en-US" sz="2300" dirty="0">
              <a:latin typeface="Alexandria" charset="0"/>
              <a:cs typeface="Alexandria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300" dirty="0">
                <a:latin typeface="Alexandria" charset="0"/>
                <a:cs typeface="Alexandria" charset="0"/>
              </a:rPr>
              <a:t>The set of elements is:   GF(p)={0,1,2,…,p−1}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7" name="Graphic 21"/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6511086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/>
          <p:cNvSpPr/>
          <p:nvPr/>
        </p:nvSpPr>
        <p:spPr>
          <a:xfrm>
            <a:off x="617280" y="1685495"/>
            <a:ext cx="10812720" cy="4370412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TextBox 2"/>
          <p:cNvSpPr txBox="1"/>
          <p:nvPr/>
        </p:nvSpPr>
        <p:spPr>
          <a:xfrm>
            <a:off x="2505585" y="905356"/>
            <a:ext cx="689967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000" dirty="0">
                <a:solidFill>
                  <a:prstClr val="black"/>
                </a:solidFill>
                <a:latin typeface="Alexandria" charset="0"/>
                <a:ea typeface="+mj-ea"/>
                <a:cs typeface="+mj-cs"/>
              </a:rPr>
              <a:t>Prime Fields GF(p)</a:t>
            </a:r>
          </a:p>
        </p:txBody>
      </p:sp>
      <p:sp>
        <p:nvSpPr>
          <p:cNvPr id="5" name="Rectangle 4"/>
          <p:cNvSpPr/>
          <p:nvPr/>
        </p:nvSpPr>
        <p:spPr>
          <a:xfrm>
            <a:off x="942308" y="626637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1153149" y="857224"/>
            <a:ext cx="10348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Alexandria" charset="0"/>
                <a:cs typeface="Alexandria" charset="0"/>
              </a:rPr>
              <a:t>Lecture</a:t>
            </a:r>
            <a:endParaRPr lang="en-US" sz="2800" dirty="0">
              <a:solidFill>
                <a:schemeClr val="bg1"/>
              </a:solidFill>
              <a:latin typeface="Alexandria" charset="0"/>
              <a:cs typeface="Alexandria" charset="0"/>
            </a:endParaRPr>
          </a:p>
        </p:txBody>
      </p:sp>
      <p:sp>
        <p:nvSpPr>
          <p:cNvPr id="10" name="TextBox 9"/>
          <p:cNvSpPr txBox="1"/>
          <p:nvPr/>
        </p:nvSpPr>
        <p:spPr>
          <a:xfrm>
            <a:off x="1214179" y="1029907"/>
            <a:ext cx="966228" cy="7683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>
                <a:solidFill>
                  <a:schemeClr val="bg1"/>
                </a:solidFill>
                <a:latin typeface="Alexandria" charset="0"/>
                <a:cs typeface="Alexandria" charset="0"/>
              </a:rPr>
              <a:t>6</a:t>
            </a:r>
          </a:p>
        </p:txBody>
      </p:sp>
      <p:sp>
        <p:nvSpPr>
          <p:cNvPr id="48" name="TextBox 47"/>
          <p:cNvSpPr txBox="1"/>
          <p:nvPr/>
        </p:nvSpPr>
        <p:spPr>
          <a:xfrm>
            <a:off x="753140" y="1744074"/>
            <a:ext cx="10541000" cy="44012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US" sz="2000" b="1" dirty="0">
              <a:latin typeface="Alexandria" charset="0"/>
              <a:cs typeface="Alexandria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000" dirty="0">
                <a:latin typeface="Alexandria" charset="0"/>
                <a:cs typeface="Alexandria" charset="0"/>
              </a:rPr>
              <a:t>All operations — addition, subtraction, multiplication, and division (except by 0) — are done mod p.</a:t>
            </a:r>
          </a:p>
          <a:p>
            <a:r>
              <a:rPr lang="en-US" sz="2000" dirty="0">
                <a:latin typeface="Alexandria" charset="0"/>
                <a:cs typeface="Alexandria" charset="0"/>
              </a:rPr>
              <a:t>Example: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000" dirty="0">
                <a:latin typeface="Alexandria" charset="0"/>
                <a:cs typeface="Alexandria" charset="0"/>
              </a:rPr>
              <a:t>GF(7)={0,1,2,3,4,5,6</a:t>
            </a:r>
            <a:r>
              <a:rPr lang="ar-SA" sz="2000" dirty="0">
                <a:latin typeface="Alexandria" charset="0"/>
                <a:cs typeface="Alexandria" charset="0"/>
              </a:rPr>
              <a:t>{</a:t>
            </a:r>
            <a:endParaRPr lang="en-US" sz="2000" dirty="0">
              <a:latin typeface="Alexandria" charset="0"/>
              <a:cs typeface="Alexandria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000" dirty="0">
                <a:latin typeface="Alexandria" charset="0"/>
                <a:cs typeface="Alexandria" charset="0"/>
              </a:rPr>
              <a:t>3×5=15≡1(mod7) → 5 is the multiplicative inverse of 3.</a:t>
            </a:r>
          </a:p>
          <a:p>
            <a:endParaRPr lang="en-US" sz="2000" dirty="0">
              <a:latin typeface="Alexandria" charset="0"/>
              <a:cs typeface="Alexandria" charset="0"/>
            </a:endParaRPr>
          </a:p>
          <a:p>
            <a:r>
              <a:rPr lang="en-US" sz="2000" b="1" dirty="0">
                <a:latin typeface="Alexandria" charset="0"/>
                <a:cs typeface="Alexandria" charset="0"/>
              </a:rPr>
              <a:t>Differences from field: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000" dirty="0">
                <a:latin typeface="Alexandria" charset="0"/>
                <a:cs typeface="Alexandria" charset="0"/>
              </a:rPr>
              <a:t>A Galois Field is just a finite field.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000" dirty="0">
                <a:latin typeface="Alexandria" charset="0"/>
                <a:cs typeface="Alexandria" charset="0"/>
              </a:rPr>
              <a:t>All Galois Fields are fields, but not all fields are finite.</a:t>
            </a:r>
          </a:p>
          <a:p>
            <a:r>
              <a:rPr lang="en-US" sz="2000" dirty="0">
                <a:latin typeface="Alexandria" charset="0"/>
                <a:cs typeface="Alexandria" charset="0"/>
              </a:rPr>
              <a:t>Example: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000" dirty="0" err="1">
                <a:latin typeface="Alexandria" charset="0"/>
                <a:cs typeface="Alexandria" charset="0"/>
              </a:rPr>
              <a:t>ℝ</a:t>
            </a:r>
            <a:r>
              <a:rPr lang="en-US" sz="2000" dirty="0">
                <a:latin typeface="Alexandria" charset="0"/>
                <a:cs typeface="Alexandria" charset="0"/>
              </a:rPr>
              <a:t> (real numbers) → field, infinite, not a Galois Field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000" dirty="0">
                <a:latin typeface="Alexandria" charset="0"/>
                <a:cs typeface="Alexandria" charset="0"/>
              </a:rPr>
              <a:t>GF(5) → field, finite, is a Galois Field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US" sz="2000" b="1" dirty="0">
              <a:latin typeface="Alexandria" charset="0"/>
              <a:cs typeface="Alexandria" charset="0"/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7" name="Graphic 21"/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36889772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/>
          <p:cNvSpPr/>
          <p:nvPr/>
        </p:nvSpPr>
        <p:spPr>
          <a:xfrm>
            <a:off x="617280" y="1685495"/>
            <a:ext cx="10812720" cy="4370412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TextBox 2"/>
          <p:cNvSpPr txBox="1"/>
          <p:nvPr/>
        </p:nvSpPr>
        <p:spPr>
          <a:xfrm>
            <a:off x="2513150" y="1019069"/>
            <a:ext cx="528893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600" dirty="0">
                <a:latin typeface="Alexandria" charset="0"/>
              </a:rPr>
              <a:t>Field Size Notation (GF(pⁿ))</a:t>
            </a:r>
          </a:p>
        </p:txBody>
      </p:sp>
      <p:sp>
        <p:nvSpPr>
          <p:cNvPr id="5" name="Rectangle 4"/>
          <p:cNvSpPr/>
          <p:nvPr/>
        </p:nvSpPr>
        <p:spPr>
          <a:xfrm>
            <a:off x="942308" y="935396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1153149" y="975974"/>
            <a:ext cx="10348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Alexandria" charset="0"/>
                <a:cs typeface="Alexandria" charset="0"/>
              </a:rPr>
              <a:t>Lecture</a:t>
            </a:r>
            <a:endParaRPr lang="en-US" sz="2800" dirty="0">
              <a:solidFill>
                <a:schemeClr val="bg1"/>
              </a:solidFill>
              <a:latin typeface="Alexandria" charset="0"/>
              <a:cs typeface="Alexandria" charset="0"/>
            </a:endParaRPr>
          </a:p>
        </p:txBody>
      </p:sp>
      <p:sp>
        <p:nvSpPr>
          <p:cNvPr id="10" name="TextBox 9"/>
          <p:cNvSpPr txBox="1"/>
          <p:nvPr/>
        </p:nvSpPr>
        <p:spPr>
          <a:xfrm>
            <a:off x="1214179" y="1231789"/>
            <a:ext cx="966228" cy="7683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>
                <a:solidFill>
                  <a:schemeClr val="bg1"/>
                </a:solidFill>
                <a:latin typeface="Alexandria" charset="0"/>
                <a:cs typeface="Alexandria" charset="0"/>
              </a:rPr>
              <a:t>6</a:t>
            </a:r>
          </a:p>
        </p:txBody>
      </p:sp>
      <p:sp>
        <p:nvSpPr>
          <p:cNvPr id="48" name="TextBox 47"/>
          <p:cNvSpPr txBox="1"/>
          <p:nvPr/>
        </p:nvSpPr>
        <p:spPr>
          <a:xfrm>
            <a:off x="889000" y="4057101"/>
            <a:ext cx="10541000" cy="167840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lvl="0" indent="-342900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</a:pPr>
            <a:r>
              <a:rPr lang="en-US" sz="2300" dirty="0">
                <a:latin typeface="Alexandria" charset="0"/>
              </a:rPr>
              <a:t>GF(pⁿ) means there are </a:t>
            </a:r>
            <a:r>
              <a:rPr lang="en-US" sz="2300" dirty="0" err="1">
                <a:latin typeface="Alexandria" charset="0"/>
              </a:rPr>
              <a:t>p</a:t>
            </a:r>
            <a:r>
              <a:rPr lang="en-US" sz="2300" baseline="30000" dirty="0" err="1">
                <a:latin typeface="Alexandria" charset="0"/>
              </a:rPr>
              <a:t>n</a:t>
            </a:r>
            <a:r>
              <a:rPr lang="en-US" sz="2300" dirty="0">
                <a:latin typeface="Alexandria" charset="0"/>
              </a:rPr>
              <a:t> elements.</a:t>
            </a:r>
          </a:p>
          <a:p>
            <a:pPr lvl="0">
              <a:lnSpc>
                <a:spcPct val="90000"/>
              </a:lnSpc>
              <a:spcBef>
                <a:spcPts val="1000"/>
              </a:spcBef>
            </a:pPr>
            <a:r>
              <a:rPr lang="en-US" sz="2300" dirty="0">
                <a:latin typeface="Alexandria" charset="0"/>
              </a:rPr>
              <a:t>Example: GF(2⁸) has 2</a:t>
            </a:r>
            <a:r>
              <a:rPr lang="en-US" sz="2300" baseline="30000" dirty="0">
                <a:latin typeface="Alexandria" charset="0"/>
              </a:rPr>
              <a:t>8</a:t>
            </a:r>
            <a:r>
              <a:rPr lang="en-US" sz="2300" dirty="0">
                <a:latin typeface="Alexandria" charset="0"/>
              </a:rPr>
              <a:t>=256 elements (values from 0–255).</a:t>
            </a:r>
          </a:p>
          <a:p>
            <a:pPr marL="342900" lvl="0" indent="-342900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</a:pPr>
            <a:r>
              <a:rPr lang="en-US" sz="2300" dirty="0">
                <a:latin typeface="Alexandria" charset="0"/>
              </a:rPr>
              <a:t>AES uses GF(2⁸) for its byte operations — each byte is treated as an element of this field, allowing special math rules that ensure every byte has an inverse.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7" name="Graphic 21"/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1169A1B5-4FD9-194E-B4E2-894AAF9C8724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948265936"/>
              </p:ext>
            </p:extLst>
          </p:nvPr>
        </p:nvGraphicFramePr>
        <p:xfrm>
          <a:off x="942308" y="2236863"/>
          <a:ext cx="10244247" cy="1371600"/>
        </p:xfrm>
        <a:graphic>
          <a:graphicData uri="http://schemas.openxmlformats.org/drawingml/2006/table">
            <a:tbl>
              <a:tblPr/>
              <a:tblGrid>
                <a:gridCol w="2940923">
                  <a:extLst>
                    <a:ext uri="{9D8B030D-6E8A-4147-A177-3AD203B41FA5}">
                      <a16:colId xmlns:a16="http://schemas.microsoft.com/office/drawing/2014/main" val="3888561068"/>
                    </a:ext>
                  </a:extLst>
                </a:gridCol>
                <a:gridCol w="4168239">
                  <a:extLst>
                    <a:ext uri="{9D8B030D-6E8A-4147-A177-3AD203B41FA5}">
                      <a16:colId xmlns:a16="http://schemas.microsoft.com/office/drawing/2014/main" val="2497271458"/>
                    </a:ext>
                  </a:extLst>
                </a:gridCol>
                <a:gridCol w="3135085">
                  <a:extLst>
                    <a:ext uri="{9D8B030D-6E8A-4147-A177-3AD203B41FA5}">
                      <a16:colId xmlns:a16="http://schemas.microsoft.com/office/drawing/2014/main" val="3825077942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r>
                        <a:rPr lang="en-US"/>
                        <a:t>Symbol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Meaning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/>
                        <a:t>Example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4286578138"/>
                  </a:ext>
                </a:extLst>
              </a:tr>
              <a:tr h="0">
                <a:tc>
                  <a:txBody>
                    <a:bodyPr/>
                    <a:lstStyle/>
                    <a:p>
                      <a:r>
                        <a:rPr lang="en-US" b="1"/>
                        <a:t>GF(p)</a:t>
                      </a:r>
                      <a:endParaRPr lang="en-US"/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Prime field (p is prime)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/>
                        <a:t>GF(2) → {0,1}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4045689478"/>
                  </a:ext>
                </a:extLst>
              </a:tr>
              <a:tr h="0">
                <a:tc>
                  <a:txBody>
                    <a:bodyPr/>
                    <a:lstStyle/>
                    <a:p>
                      <a:r>
                        <a:rPr lang="en-US" b="1"/>
                        <a:t>GF(pⁿ)</a:t>
                      </a:r>
                      <a:endParaRPr lang="en-US"/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/>
                        <a:t>Extension field — built from GF(p) but with </a:t>
                      </a:r>
                      <a:r>
                        <a:rPr lang="en-US" i="1"/>
                        <a:t>n</a:t>
                      </a:r>
                      <a:r>
                        <a:rPr lang="en-US"/>
                        <a:t>-bit elements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GF(2⁸) used in AES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48463871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063282535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/>
          <p:cNvSpPr/>
          <p:nvPr/>
        </p:nvSpPr>
        <p:spPr>
          <a:xfrm>
            <a:off x="617280" y="1721120"/>
            <a:ext cx="10812720" cy="4370412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TextBox 2"/>
          <p:cNvSpPr txBox="1"/>
          <p:nvPr/>
        </p:nvSpPr>
        <p:spPr>
          <a:xfrm>
            <a:off x="2505585" y="905356"/>
            <a:ext cx="689967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dirty="0">
                <a:solidFill>
                  <a:prstClr val="black"/>
                </a:solidFill>
                <a:latin typeface="Alexandria" charset="0"/>
                <a:ea typeface="+mj-ea"/>
                <a:cs typeface="+mj-cs"/>
              </a:rPr>
              <a:t>What is a Polynomial?</a:t>
            </a:r>
          </a:p>
        </p:txBody>
      </p:sp>
      <p:sp>
        <p:nvSpPr>
          <p:cNvPr id="5" name="Rectangle 4"/>
          <p:cNvSpPr/>
          <p:nvPr/>
        </p:nvSpPr>
        <p:spPr>
          <a:xfrm>
            <a:off x="942308" y="579137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1153149" y="857224"/>
            <a:ext cx="10348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Alexandria" charset="0"/>
                <a:cs typeface="Alexandria" charset="0"/>
              </a:rPr>
              <a:t>Lecture</a:t>
            </a:r>
            <a:endParaRPr lang="en-US" sz="2800" dirty="0">
              <a:solidFill>
                <a:schemeClr val="bg1"/>
              </a:solidFill>
              <a:latin typeface="Alexandria" charset="0"/>
              <a:cs typeface="Alexandria" charset="0"/>
            </a:endParaRPr>
          </a:p>
        </p:txBody>
      </p:sp>
      <p:sp>
        <p:nvSpPr>
          <p:cNvPr id="10" name="TextBox 9"/>
          <p:cNvSpPr txBox="1"/>
          <p:nvPr/>
        </p:nvSpPr>
        <p:spPr>
          <a:xfrm>
            <a:off x="1214179" y="1029907"/>
            <a:ext cx="966228" cy="7683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>
                <a:solidFill>
                  <a:schemeClr val="bg1"/>
                </a:solidFill>
                <a:latin typeface="Alexandria" charset="0"/>
                <a:cs typeface="Alexandria" charset="0"/>
              </a:rPr>
              <a:t>6</a:t>
            </a:r>
          </a:p>
        </p:txBody>
      </p:sp>
      <p:sp>
        <p:nvSpPr>
          <p:cNvPr id="48" name="TextBox 47"/>
          <p:cNvSpPr txBox="1"/>
          <p:nvPr/>
        </p:nvSpPr>
        <p:spPr>
          <a:xfrm>
            <a:off x="889000" y="1714349"/>
            <a:ext cx="10541000" cy="44012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000" dirty="0">
                <a:latin typeface="Alexandria" charset="0"/>
                <a:cs typeface="Alexandria" charset="0"/>
              </a:rPr>
              <a:t>A polynomial is an expression made of terms that include powers of a variable (like x) with coefficients from a field (like 0 or 1 in GF(2)).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000" dirty="0">
                <a:latin typeface="Alexandria" charset="0"/>
                <a:cs typeface="Alexandria" charset="0"/>
              </a:rPr>
              <a:t>General form: </a:t>
            </a:r>
            <a:r>
              <a:rPr lang="en-US" sz="2000" b="1" dirty="0"/>
              <a:t>a</a:t>
            </a:r>
            <a:r>
              <a:rPr lang="en-US" sz="2000" b="1" baseline="-25000" dirty="0"/>
              <a:t>n</a:t>
            </a:r>
            <a:r>
              <a:rPr lang="en-US" sz="2000" b="1" baseline="30000" dirty="0"/>
              <a:t> </a:t>
            </a:r>
            <a:r>
              <a:rPr lang="en-US" sz="2000" b="1" dirty="0"/>
              <a:t>​</a:t>
            </a:r>
            <a:r>
              <a:rPr lang="en-US" sz="2000" b="1" dirty="0" err="1"/>
              <a:t>x</a:t>
            </a:r>
            <a:r>
              <a:rPr lang="en-US" sz="2000" b="1" baseline="30000" dirty="0" err="1"/>
              <a:t>n</a:t>
            </a:r>
            <a:r>
              <a:rPr lang="en-US" sz="2000" b="1" baseline="-25000" dirty="0"/>
              <a:t> </a:t>
            </a:r>
            <a:r>
              <a:rPr lang="en-US" sz="2000" b="1" dirty="0"/>
              <a:t>+ a </a:t>
            </a:r>
            <a:r>
              <a:rPr lang="en-US" sz="2000" b="1" baseline="-25000" dirty="0"/>
              <a:t>n−1</a:t>
            </a:r>
            <a:r>
              <a:rPr lang="en-US" sz="2000" b="1" baseline="30000" dirty="0"/>
              <a:t> </a:t>
            </a:r>
            <a:r>
              <a:rPr lang="en-US" sz="2000" b="1" dirty="0"/>
              <a:t>x </a:t>
            </a:r>
            <a:r>
              <a:rPr lang="en-US" sz="2000" b="1" baseline="30000" dirty="0"/>
              <a:t>n−1 </a:t>
            </a:r>
            <a:r>
              <a:rPr lang="en-US" sz="2000" b="1" dirty="0"/>
              <a:t>+…+ a​</a:t>
            </a:r>
            <a:r>
              <a:rPr lang="en-US" sz="2000" b="1" baseline="-25000" dirty="0"/>
              <a:t>1 </a:t>
            </a:r>
            <a:r>
              <a:rPr lang="en-US" sz="2000" b="1" dirty="0"/>
              <a:t>x + a</a:t>
            </a:r>
            <a:r>
              <a:rPr lang="en-US" sz="2000" b="1" baseline="-25000" dirty="0"/>
              <a:t>0</a:t>
            </a:r>
            <a:r>
              <a:rPr lang="en-US" sz="2000" b="1" dirty="0"/>
              <a:t>​       (</a:t>
            </a:r>
            <a:r>
              <a:rPr lang="en-US" sz="2000" dirty="0">
                <a:latin typeface="Alexandria" charset="0"/>
              </a:rPr>
              <a:t>where each </a:t>
            </a:r>
            <a:r>
              <a:rPr lang="en-US" sz="2000" dirty="0" err="1">
                <a:latin typeface="Alexandria" charset="0"/>
              </a:rPr>
              <a:t>a</a:t>
            </a:r>
            <a:r>
              <a:rPr lang="en-US" sz="2000" baseline="-25000" dirty="0" err="1">
                <a:latin typeface="Alexandria" charset="0"/>
              </a:rPr>
              <a:t>i</a:t>
            </a:r>
            <a:r>
              <a:rPr lang="en-US" sz="2000" dirty="0">
                <a:latin typeface="Alexandria" charset="0"/>
              </a:rPr>
              <a:t> is a coefficient)</a:t>
            </a:r>
          </a:p>
          <a:p>
            <a:endParaRPr lang="en-US" sz="2000" b="1" dirty="0"/>
          </a:p>
          <a:p>
            <a:r>
              <a:rPr lang="en-US" sz="2000" dirty="0">
                <a:latin typeface="Alexandria" charset="0"/>
              </a:rPr>
              <a:t>Example over GF(2):   </a:t>
            </a:r>
            <a:r>
              <a:rPr lang="en-US" sz="2000" b="1" dirty="0">
                <a:latin typeface="Alexandria" charset="0"/>
              </a:rPr>
              <a:t>x</a:t>
            </a:r>
            <a:r>
              <a:rPr lang="en-US" sz="2000" b="1" baseline="30000" dirty="0">
                <a:latin typeface="Alexandria" charset="0"/>
              </a:rPr>
              <a:t>3 </a:t>
            </a:r>
            <a:r>
              <a:rPr lang="en-US" sz="2000" b="1" dirty="0">
                <a:latin typeface="Alexandria" charset="0"/>
              </a:rPr>
              <a:t>+ x + 1</a:t>
            </a:r>
            <a:endParaRPr lang="en-US" sz="2000" dirty="0">
              <a:latin typeface="Alexandria" charset="0"/>
            </a:endParaRPr>
          </a:p>
          <a:p>
            <a:r>
              <a:rPr lang="en-US" sz="2000" dirty="0">
                <a:latin typeface="Alexandria" charset="0"/>
              </a:rPr>
              <a:t>-GF(2) has only two elements: 0 and 1. So the coefficients in the polynomial can only be 0 or 1.</a:t>
            </a:r>
          </a:p>
          <a:p>
            <a:r>
              <a:rPr lang="en-US" sz="2000" dirty="0">
                <a:latin typeface="Alexandria" charset="0"/>
                <a:cs typeface="Alexandria" charset="0"/>
              </a:rPr>
              <a:t>This actually means:    1x</a:t>
            </a:r>
            <a:r>
              <a:rPr lang="en-US" sz="2000" baseline="30000" dirty="0">
                <a:latin typeface="Alexandria" charset="0"/>
                <a:cs typeface="Alexandria" charset="0"/>
              </a:rPr>
              <a:t>3 </a:t>
            </a:r>
            <a:r>
              <a:rPr lang="en-US" sz="2000" dirty="0">
                <a:latin typeface="Alexandria" charset="0"/>
                <a:cs typeface="Alexandria" charset="0"/>
              </a:rPr>
              <a:t>+ 0x</a:t>
            </a:r>
            <a:r>
              <a:rPr lang="en-US" sz="2000" baseline="30000" dirty="0">
                <a:latin typeface="Alexandria" charset="0"/>
                <a:cs typeface="Alexandria" charset="0"/>
              </a:rPr>
              <a:t>2</a:t>
            </a:r>
            <a:r>
              <a:rPr lang="en-US" sz="2000" dirty="0">
                <a:latin typeface="Alexandria" charset="0"/>
                <a:cs typeface="Alexandria" charset="0"/>
              </a:rPr>
              <a:t> + 1x + 1</a:t>
            </a:r>
          </a:p>
          <a:p>
            <a:r>
              <a:rPr lang="en-US" sz="2000" dirty="0">
                <a:latin typeface="Alexandria" charset="0"/>
                <a:cs typeface="Alexandria" charset="0"/>
              </a:rPr>
              <a:t>So, the coefficients are:</a:t>
            </a:r>
          </a:p>
          <a:p>
            <a:r>
              <a:rPr lang="en-US" sz="2000" dirty="0">
                <a:latin typeface="Alexandria" charset="0"/>
                <a:cs typeface="Alexandria" charset="0"/>
              </a:rPr>
              <a:t>for x</a:t>
            </a:r>
            <a:r>
              <a:rPr lang="en-US" sz="2000" baseline="30000" dirty="0">
                <a:latin typeface="Alexandria" charset="0"/>
                <a:cs typeface="Alexandria" charset="0"/>
              </a:rPr>
              <a:t>3</a:t>
            </a:r>
            <a:r>
              <a:rPr lang="en-US" sz="2000" dirty="0">
                <a:latin typeface="Alexandria" charset="0"/>
                <a:cs typeface="Alexandria" charset="0"/>
              </a:rPr>
              <a:t> : 1</a:t>
            </a:r>
          </a:p>
          <a:p>
            <a:r>
              <a:rPr lang="en-US" sz="2000" dirty="0">
                <a:latin typeface="Alexandria" charset="0"/>
                <a:cs typeface="Alexandria" charset="0"/>
              </a:rPr>
              <a:t>for x</a:t>
            </a:r>
            <a:r>
              <a:rPr lang="en-US" sz="2000" baseline="30000" dirty="0">
                <a:latin typeface="Alexandria" charset="0"/>
                <a:cs typeface="Alexandria" charset="0"/>
              </a:rPr>
              <a:t>2</a:t>
            </a:r>
            <a:r>
              <a:rPr lang="en-US" sz="2000" dirty="0">
                <a:latin typeface="Alexandria" charset="0"/>
                <a:cs typeface="Alexandria" charset="0"/>
              </a:rPr>
              <a:t> : 0</a:t>
            </a:r>
          </a:p>
          <a:p>
            <a:r>
              <a:rPr lang="en-US" sz="2000" dirty="0">
                <a:latin typeface="Alexandria" charset="0"/>
                <a:cs typeface="Alexandria" charset="0"/>
              </a:rPr>
              <a:t>for x</a:t>
            </a:r>
            <a:r>
              <a:rPr lang="en-US" sz="2000" baseline="30000" dirty="0">
                <a:latin typeface="Alexandria" charset="0"/>
                <a:cs typeface="Alexandria" charset="0"/>
              </a:rPr>
              <a:t>1 </a:t>
            </a:r>
            <a:r>
              <a:rPr lang="en-US" sz="2000" dirty="0">
                <a:latin typeface="Alexandria" charset="0"/>
                <a:cs typeface="Alexandria" charset="0"/>
              </a:rPr>
              <a:t>: 1</a:t>
            </a:r>
          </a:p>
          <a:p>
            <a:r>
              <a:rPr lang="en-US" sz="2000" dirty="0">
                <a:latin typeface="Alexandria" charset="0"/>
                <a:cs typeface="Alexandria" charset="0"/>
              </a:rPr>
              <a:t>for x</a:t>
            </a:r>
            <a:r>
              <a:rPr lang="en-US" sz="2000" baseline="30000" dirty="0">
                <a:latin typeface="Alexandria" charset="0"/>
                <a:cs typeface="Alexandria" charset="0"/>
              </a:rPr>
              <a:t>0</a:t>
            </a:r>
            <a:r>
              <a:rPr lang="en-US" sz="2000" dirty="0">
                <a:latin typeface="Alexandria" charset="0"/>
                <a:cs typeface="Alexandria" charset="0"/>
              </a:rPr>
              <a:t> : 1</a:t>
            </a:r>
          </a:p>
          <a:p>
            <a:r>
              <a:rPr lang="en-US" sz="2000" dirty="0">
                <a:latin typeface="Alexandria" charset="0"/>
                <a:cs typeface="Alexandria" charset="0"/>
              </a:rPr>
              <a:t>If we write the coefficients as bits (from x</a:t>
            </a:r>
            <a:r>
              <a:rPr lang="en-US" sz="2000" baseline="30000" dirty="0">
                <a:latin typeface="Alexandria" charset="0"/>
                <a:cs typeface="Alexandria" charset="0"/>
              </a:rPr>
              <a:t>3</a:t>
            </a:r>
            <a:r>
              <a:rPr lang="en-US" sz="2000" dirty="0">
                <a:latin typeface="Alexandria" charset="0"/>
                <a:cs typeface="Alexandria" charset="0"/>
              </a:rPr>
              <a:t> down to x</a:t>
            </a:r>
            <a:r>
              <a:rPr lang="en-US" sz="2000" baseline="30000" dirty="0">
                <a:latin typeface="Alexandria" charset="0"/>
                <a:cs typeface="Alexandria" charset="0"/>
              </a:rPr>
              <a:t>0</a:t>
            </a:r>
            <a:r>
              <a:rPr lang="en-US" sz="2000" dirty="0">
                <a:latin typeface="Alexandria" charset="0"/>
                <a:cs typeface="Alexandria" charset="0"/>
              </a:rPr>
              <a:t>):   → </a:t>
            </a:r>
            <a:r>
              <a:rPr lang="en-US" sz="2000" b="1" dirty="0">
                <a:latin typeface="Alexandria" charset="0"/>
                <a:cs typeface="Alexandria" charset="0"/>
              </a:rPr>
              <a:t>1011</a:t>
            </a:r>
            <a:r>
              <a:rPr lang="en-US" sz="2000" dirty="0">
                <a:latin typeface="Alexandria" charset="0"/>
                <a:cs typeface="Alexandria" charset="0"/>
              </a:rPr>
              <a:t>       (a 4-bit binary number representing the polynomial)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7" name="Graphic 21"/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60720967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/>
          <p:cNvSpPr/>
          <p:nvPr/>
        </p:nvSpPr>
        <p:spPr>
          <a:xfrm>
            <a:off x="617280" y="1685495"/>
            <a:ext cx="10812720" cy="4370412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TextBox 2"/>
          <p:cNvSpPr txBox="1"/>
          <p:nvPr/>
        </p:nvSpPr>
        <p:spPr>
          <a:xfrm>
            <a:off x="2462604" y="979327"/>
            <a:ext cx="723953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600" dirty="0">
                <a:solidFill>
                  <a:prstClr val="black"/>
                </a:solidFill>
                <a:latin typeface="Alexandria" charset="0"/>
                <a:ea typeface="+mj-ea"/>
                <a:cs typeface="+mj-cs"/>
              </a:rPr>
              <a:t>Why Polynomials?</a:t>
            </a:r>
          </a:p>
        </p:txBody>
      </p:sp>
      <p:sp>
        <p:nvSpPr>
          <p:cNvPr id="5" name="Rectangle 4"/>
          <p:cNvSpPr/>
          <p:nvPr/>
        </p:nvSpPr>
        <p:spPr>
          <a:xfrm>
            <a:off x="942308" y="840394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1153149" y="975974"/>
            <a:ext cx="10348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Alexandria" charset="0"/>
                <a:cs typeface="Alexandria" charset="0"/>
              </a:rPr>
              <a:t>Lecture</a:t>
            </a:r>
            <a:endParaRPr lang="en-US" sz="2800" dirty="0">
              <a:solidFill>
                <a:schemeClr val="bg1"/>
              </a:solidFill>
              <a:latin typeface="Alexandria" charset="0"/>
              <a:cs typeface="Alexandria" charset="0"/>
            </a:endParaRPr>
          </a:p>
        </p:txBody>
      </p:sp>
      <p:sp>
        <p:nvSpPr>
          <p:cNvPr id="10" name="TextBox 9"/>
          <p:cNvSpPr txBox="1"/>
          <p:nvPr/>
        </p:nvSpPr>
        <p:spPr>
          <a:xfrm>
            <a:off x="1214179" y="1231789"/>
            <a:ext cx="966228" cy="7683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>
                <a:solidFill>
                  <a:schemeClr val="bg1"/>
                </a:solidFill>
                <a:latin typeface="Alexandria" charset="0"/>
                <a:cs typeface="Alexandria" charset="0"/>
              </a:rPr>
              <a:t>6</a:t>
            </a:r>
          </a:p>
        </p:txBody>
      </p:sp>
      <p:sp>
        <p:nvSpPr>
          <p:cNvPr id="48" name="TextBox 47"/>
          <p:cNvSpPr txBox="1"/>
          <p:nvPr/>
        </p:nvSpPr>
        <p:spPr>
          <a:xfrm>
            <a:off x="889000" y="2183492"/>
            <a:ext cx="10541000" cy="33824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</a:pPr>
            <a:r>
              <a:rPr lang="en-US" sz="2400" dirty="0">
                <a:solidFill>
                  <a:prstClr val="black"/>
                </a:solidFill>
                <a:latin typeface="Alexandria" charset="0"/>
              </a:rPr>
              <a:t>In modern ciphers (like AES), data (bytes) are not treated as numbers but as polynomials over GF(2).</a:t>
            </a:r>
          </a:p>
          <a:p>
            <a:pPr marL="342900" indent="-342900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</a:pPr>
            <a:r>
              <a:rPr lang="en-US" sz="2400" dirty="0">
                <a:solidFill>
                  <a:prstClr val="black"/>
                </a:solidFill>
                <a:latin typeface="Alexandria" charset="0"/>
              </a:rPr>
              <a:t>Each bit represents a coefficient (0 or 1) in a polynomial.</a:t>
            </a:r>
          </a:p>
          <a:p>
            <a:pPr>
              <a:lnSpc>
                <a:spcPct val="90000"/>
              </a:lnSpc>
              <a:spcBef>
                <a:spcPts val="1000"/>
              </a:spcBef>
            </a:pPr>
            <a:endParaRPr lang="en-US" sz="2400" dirty="0">
              <a:solidFill>
                <a:prstClr val="black"/>
              </a:solidFill>
              <a:latin typeface="Alexandria" charset="0"/>
            </a:endParaRPr>
          </a:p>
          <a:p>
            <a:pPr>
              <a:lnSpc>
                <a:spcPct val="90000"/>
              </a:lnSpc>
              <a:spcBef>
                <a:spcPts val="1000"/>
              </a:spcBef>
            </a:pPr>
            <a:r>
              <a:rPr lang="en-US" sz="2400" dirty="0">
                <a:solidFill>
                  <a:prstClr val="black"/>
                </a:solidFill>
                <a:latin typeface="Alexandria" charset="0"/>
              </a:rPr>
              <a:t>Example:</a:t>
            </a:r>
            <a:br>
              <a:rPr lang="en-US" sz="2400" dirty="0">
                <a:solidFill>
                  <a:prstClr val="black"/>
                </a:solidFill>
                <a:latin typeface="Alexandria" charset="0"/>
              </a:rPr>
            </a:br>
            <a:r>
              <a:rPr lang="en-US" sz="2400" b="1" dirty="0">
                <a:solidFill>
                  <a:prstClr val="black"/>
                </a:solidFill>
                <a:latin typeface="Alexandria" charset="0"/>
              </a:rPr>
              <a:t>Byte:</a:t>
            </a:r>
            <a:r>
              <a:rPr lang="en-US" sz="2400" dirty="0">
                <a:solidFill>
                  <a:prstClr val="black"/>
                </a:solidFill>
                <a:latin typeface="Alexandria" charset="0"/>
              </a:rPr>
              <a:t>  10010101</a:t>
            </a:r>
            <a:br>
              <a:rPr lang="en-US" sz="2400" dirty="0">
                <a:solidFill>
                  <a:prstClr val="black"/>
                </a:solidFill>
                <a:latin typeface="Alexandria" charset="0"/>
              </a:rPr>
            </a:br>
            <a:r>
              <a:rPr lang="en-US" sz="2400" b="1" dirty="0">
                <a:solidFill>
                  <a:prstClr val="black"/>
                </a:solidFill>
                <a:latin typeface="Alexandria" charset="0"/>
              </a:rPr>
              <a:t>Polynomial</a:t>
            </a:r>
            <a:r>
              <a:rPr lang="en-US" sz="2400" dirty="0">
                <a:solidFill>
                  <a:prstClr val="black"/>
                </a:solidFill>
                <a:latin typeface="Alexandria" charset="0"/>
              </a:rPr>
              <a:t>:  x</a:t>
            </a:r>
            <a:r>
              <a:rPr lang="en-US" sz="2400" baseline="30000" dirty="0">
                <a:solidFill>
                  <a:prstClr val="black"/>
                </a:solidFill>
                <a:latin typeface="Alexandria" charset="0"/>
              </a:rPr>
              <a:t>7 </a:t>
            </a:r>
            <a:r>
              <a:rPr lang="en-US" sz="2400" dirty="0">
                <a:solidFill>
                  <a:prstClr val="black"/>
                </a:solidFill>
                <a:latin typeface="Alexandria" charset="0"/>
              </a:rPr>
              <a:t>+ x</a:t>
            </a:r>
            <a:r>
              <a:rPr lang="en-US" sz="2400" baseline="30000" dirty="0">
                <a:solidFill>
                  <a:prstClr val="black"/>
                </a:solidFill>
                <a:latin typeface="Alexandria" charset="0"/>
              </a:rPr>
              <a:t>4 </a:t>
            </a:r>
            <a:r>
              <a:rPr lang="en-US" sz="2400" dirty="0">
                <a:solidFill>
                  <a:prstClr val="black"/>
                </a:solidFill>
                <a:latin typeface="Alexandria" charset="0"/>
              </a:rPr>
              <a:t>+ x</a:t>
            </a:r>
            <a:r>
              <a:rPr lang="en-US" sz="2400" baseline="30000" dirty="0">
                <a:solidFill>
                  <a:prstClr val="black"/>
                </a:solidFill>
                <a:latin typeface="Alexandria" charset="0"/>
              </a:rPr>
              <a:t>2 </a:t>
            </a:r>
            <a:r>
              <a:rPr lang="en-US" sz="2400" dirty="0">
                <a:solidFill>
                  <a:prstClr val="black"/>
                </a:solidFill>
                <a:latin typeface="Alexandria" charset="0"/>
              </a:rPr>
              <a:t>+ 1</a:t>
            </a:r>
            <a:br>
              <a:rPr lang="en-US" sz="2400" dirty="0">
                <a:solidFill>
                  <a:prstClr val="black"/>
                </a:solidFill>
                <a:latin typeface="Alexandria" charset="0"/>
              </a:rPr>
            </a:br>
            <a:r>
              <a:rPr lang="en-US" sz="2400" dirty="0">
                <a:solidFill>
                  <a:prstClr val="black"/>
                </a:solidFill>
                <a:latin typeface="Alexandria" charset="0"/>
              </a:rPr>
              <a:t>(Bits with 1 become powers of x; bits with 0 are skipped.)</a:t>
            </a:r>
          </a:p>
          <a:p>
            <a:endParaRPr lang="en-US" sz="1600" dirty="0">
              <a:latin typeface="Alexandria" charset="0"/>
              <a:cs typeface="Alexandria" charset="0"/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7" name="Graphic 21"/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54665442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/>
          <p:cNvSpPr/>
          <p:nvPr/>
        </p:nvSpPr>
        <p:spPr>
          <a:xfrm>
            <a:off x="617280" y="1685495"/>
            <a:ext cx="10812720" cy="4370412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TextBox 2"/>
          <p:cNvSpPr txBox="1"/>
          <p:nvPr/>
        </p:nvSpPr>
        <p:spPr>
          <a:xfrm>
            <a:off x="2521981" y="931825"/>
            <a:ext cx="6488347" cy="5909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90000"/>
              </a:lnSpc>
              <a:spcBef>
                <a:spcPts val="1000"/>
              </a:spcBef>
            </a:pPr>
            <a:r>
              <a:rPr lang="en-US" sz="3600" dirty="0">
                <a:solidFill>
                  <a:prstClr val="black"/>
                </a:solidFill>
                <a:latin typeface="Alexandria" charset="0"/>
              </a:rPr>
              <a:t>Polynomial Example 2:</a:t>
            </a:r>
          </a:p>
        </p:txBody>
      </p:sp>
      <p:sp>
        <p:nvSpPr>
          <p:cNvPr id="5" name="Rectangle 4"/>
          <p:cNvSpPr/>
          <p:nvPr/>
        </p:nvSpPr>
        <p:spPr>
          <a:xfrm>
            <a:off x="942308" y="769145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1153149" y="975974"/>
            <a:ext cx="10348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Alexandria" charset="0"/>
                <a:cs typeface="Alexandria" charset="0"/>
              </a:rPr>
              <a:t>Lecture</a:t>
            </a:r>
            <a:endParaRPr lang="en-US" sz="2800" dirty="0">
              <a:solidFill>
                <a:schemeClr val="bg1"/>
              </a:solidFill>
              <a:latin typeface="Alexandria" charset="0"/>
              <a:cs typeface="Alexandria" charset="0"/>
            </a:endParaRPr>
          </a:p>
        </p:txBody>
      </p:sp>
      <p:sp>
        <p:nvSpPr>
          <p:cNvPr id="10" name="TextBox 9"/>
          <p:cNvSpPr txBox="1"/>
          <p:nvPr/>
        </p:nvSpPr>
        <p:spPr>
          <a:xfrm>
            <a:off x="1214179" y="1231789"/>
            <a:ext cx="966228" cy="7683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>
                <a:solidFill>
                  <a:schemeClr val="bg1"/>
                </a:solidFill>
                <a:latin typeface="Alexandria" charset="0"/>
                <a:cs typeface="Alexandria" charset="0"/>
              </a:rPr>
              <a:t>6</a:t>
            </a:r>
          </a:p>
        </p:txBody>
      </p:sp>
      <p:sp>
        <p:nvSpPr>
          <p:cNvPr id="48" name="TextBox 47"/>
          <p:cNvSpPr txBox="1"/>
          <p:nvPr/>
        </p:nvSpPr>
        <p:spPr>
          <a:xfrm>
            <a:off x="7268746" y="2656246"/>
            <a:ext cx="3991758" cy="29146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</a:pPr>
            <a:r>
              <a:rPr lang="en-US" sz="2200" dirty="0">
                <a:solidFill>
                  <a:prstClr val="black"/>
                </a:solidFill>
                <a:latin typeface="Alexandria" charset="0"/>
              </a:rPr>
              <a:t>Let’s take the byte: 01101001</a:t>
            </a:r>
          </a:p>
          <a:p>
            <a:pPr marL="342900" indent="-342900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</a:pPr>
            <a:r>
              <a:rPr lang="en-US" sz="2200" dirty="0">
                <a:solidFill>
                  <a:prstClr val="black"/>
                </a:solidFill>
                <a:latin typeface="Alexandria" charset="0"/>
              </a:rPr>
              <a:t>the polynomial is: x</a:t>
            </a:r>
            <a:r>
              <a:rPr lang="en-US" sz="2200" baseline="30000" dirty="0">
                <a:solidFill>
                  <a:prstClr val="black"/>
                </a:solidFill>
                <a:latin typeface="Alexandria" charset="0"/>
              </a:rPr>
              <a:t>6</a:t>
            </a:r>
            <a:r>
              <a:rPr lang="en-US" sz="2200" dirty="0">
                <a:solidFill>
                  <a:prstClr val="black"/>
                </a:solidFill>
                <a:latin typeface="Alexandria" charset="0"/>
              </a:rPr>
              <a:t>+x</a:t>
            </a:r>
            <a:r>
              <a:rPr lang="en-US" sz="2200" baseline="30000" dirty="0">
                <a:solidFill>
                  <a:prstClr val="black"/>
                </a:solidFill>
                <a:latin typeface="Alexandria" charset="0"/>
              </a:rPr>
              <a:t>5</a:t>
            </a:r>
            <a:r>
              <a:rPr lang="en-US" sz="2200" dirty="0">
                <a:solidFill>
                  <a:prstClr val="black"/>
                </a:solidFill>
                <a:latin typeface="Alexandria" charset="0"/>
              </a:rPr>
              <a:t>+x</a:t>
            </a:r>
            <a:r>
              <a:rPr lang="en-US" sz="2200" baseline="30000" dirty="0">
                <a:solidFill>
                  <a:prstClr val="black"/>
                </a:solidFill>
                <a:latin typeface="Alexandria" charset="0"/>
              </a:rPr>
              <a:t>3</a:t>
            </a:r>
            <a:r>
              <a:rPr lang="en-US" sz="2200" dirty="0">
                <a:solidFill>
                  <a:prstClr val="black"/>
                </a:solidFill>
                <a:latin typeface="Alexandria" charset="0"/>
              </a:rPr>
              <a:t>+1</a:t>
            </a:r>
          </a:p>
          <a:p>
            <a:pPr>
              <a:lnSpc>
                <a:spcPct val="90000"/>
              </a:lnSpc>
              <a:spcBef>
                <a:spcPts val="1000"/>
              </a:spcBef>
            </a:pPr>
            <a:endParaRPr lang="en-US" sz="2200" dirty="0">
              <a:solidFill>
                <a:prstClr val="black"/>
              </a:solidFill>
              <a:latin typeface="Alexandria" charset="0"/>
            </a:endParaRPr>
          </a:p>
          <a:p>
            <a:pPr marL="342900" indent="-342900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</a:pPr>
            <a:r>
              <a:rPr lang="en-US" sz="2200" dirty="0">
                <a:solidFill>
                  <a:prstClr val="black"/>
                </a:solidFill>
                <a:latin typeface="Alexandria" charset="0"/>
              </a:rPr>
              <a:t>That’s how binary → polynomial conversion works in GF(2).</a:t>
            </a:r>
            <a:br>
              <a:rPr lang="en-US" sz="2200" dirty="0">
                <a:solidFill>
                  <a:prstClr val="black"/>
                </a:solidFill>
                <a:latin typeface="Alexandria" charset="0"/>
              </a:rPr>
            </a:br>
            <a:r>
              <a:rPr lang="en-US" sz="2200" dirty="0">
                <a:solidFill>
                  <a:prstClr val="black"/>
                </a:solidFill>
                <a:latin typeface="Alexandria" charset="0"/>
              </a:rPr>
              <a:t>Only the bits with 1 become terms in the polynomial.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7" name="Graphic 21"/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893261D6-4468-8448-8D58-FFAD54BD32B1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037836535"/>
              </p:ext>
            </p:extLst>
          </p:nvPr>
        </p:nvGraphicFramePr>
        <p:xfrm>
          <a:off x="766950" y="2279050"/>
          <a:ext cx="6025736" cy="3291840"/>
        </p:xfrm>
        <a:graphic>
          <a:graphicData uri="http://schemas.openxmlformats.org/drawingml/2006/table">
            <a:tbl>
              <a:tblPr/>
              <a:tblGrid>
                <a:gridCol w="1506434">
                  <a:extLst>
                    <a:ext uri="{9D8B030D-6E8A-4147-A177-3AD203B41FA5}">
                      <a16:colId xmlns:a16="http://schemas.microsoft.com/office/drawing/2014/main" val="3545333142"/>
                    </a:ext>
                  </a:extLst>
                </a:gridCol>
                <a:gridCol w="1506434">
                  <a:extLst>
                    <a:ext uri="{9D8B030D-6E8A-4147-A177-3AD203B41FA5}">
                      <a16:colId xmlns:a16="http://schemas.microsoft.com/office/drawing/2014/main" val="277805799"/>
                    </a:ext>
                  </a:extLst>
                </a:gridCol>
                <a:gridCol w="1506434">
                  <a:extLst>
                    <a:ext uri="{9D8B030D-6E8A-4147-A177-3AD203B41FA5}">
                      <a16:colId xmlns:a16="http://schemas.microsoft.com/office/drawing/2014/main" val="4213981396"/>
                    </a:ext>
                  </a:extLst>
                </a:gridCol>
                <a:gridCol w="1506434">
                  <a:extLst>
                    <a:ext uri="{9D8B030D-6E8A-4147-A177-3AD203B41FA5}">
                      <a16:colId xmlns:a16="http://schemas.microsoft.com/office/drawing/2014/main" val="2908285325"/>
                    </a:ext>
                  </a:extLst>
                </a:gridCol>
              </a:tblGrid>
              <a:tr h="263445">
                <a:tc>
                  <a:txBody>
                    <a:bodyPr/>
                    <a:lstStyle/>
                    <a:p>
                      <a:r>
                        <a:rPr lang="en-US"/>
                        <a:t>Bit position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/>
                        <a:t>Power of x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Bit value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/>
                        <a:t>Include term?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55165101"/>
                  </a:ext>
                </a:extLst>
              </a:tr>
              <a:tr h="263445">
                <a:tc>
                  <a:txBody>
                    <a:bodyPr/>
                    <a:lstStyle/>
                    <a:p>
                      <a:r>
                        <a:rPr lang="en-US"/>
                        <a:t>7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(x</a:t>
                      </a:r>
                      <a:r>
                        <a:rPr lang="en-US" baseline="30000" dirty="0"/>
                        <a:t>7</a:t>
                      </a:r>
                      <a:r>
                        <a:rPr lang="en-US" dirty="0"/>
                        <a:t>)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0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/>
                        <a:t>No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577219700"/>
                  </a:ext>
                </a:extLst>
              </a:tr>
              <a:tr h="263445">
                <a:tc>
                  <a:txBody>
                    <a:bodyPr/>
                    <a:lstStyle/>
                    <a:p>
                      <a:r>
                        <a:rPr lang="en-US"/>
                        <a:t>6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(x</a:t>
                      </a:r>
                      <a:r>
                        <a:rPr lang="en-US" baseline="30000" dirty="0"/>
                        <a:t>6</a:t>
                      </a:r>
                      <a:r>
                        <a:rPr lang="en-US" dirty="0"/>
                        <a:t>)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1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/>
                        <a:t>Yes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217849889"/>
                  </a:ext>
                </a:extLst>
              </a:tr>
              <a:tr h="263445">
                <a:tc>
                  <a:txBody>
                    <a:bodyPr/>
                    <a:lstStyle/>
                    <a:p>
                      <a:r>
                        <a:rPr lang="en-US"/>
                        <a:t>5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(x</a:t>
                      </a:r>
                      <a:r>
                        <a:rPr lang="en-US" baseline="30000" dirty="0"/>
                        <a:t>5</a:t>
                      </a:r>
                      <a:r>
                        <a:rPr lang="en-US" dirty="0"/>
                        <a:t>)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1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Yes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6561071"/>
                  </a:ext>
                </a:extLst>
              </a:tr>
              <a:tr h="263445">
                <a:tc>
                  <a:txBody>
                    <a:bodyPr/>
                    <a:lstStyle/>
                    <a:p>
                      <a:r>
                        <a:rPr lang="en-US"/>
                        <a:t>4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(x</a:t>
                      </a:r>
                      <a:r>
                        <a:rPr lang="en-US" baseline="30000" dirty="0"/>
                        <a:t>4</a:t>
                      </a:r>
                      <a:r>
                        <a:rPr lang="en-US" dirty="0"/>
                        <a:t>)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0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No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697744269"/>
                  </a:ext>
                </a:extLst>
              </a:tr>
              <a:tr h="263445">
                <a:tc>
                  <a:txBody>
                    <a:bodyPr/>
                    <a:lstStyle/>
                    <a:p>
                      <a:r>
                        <a:rPr lang="en-US"/>
                        <a:t>3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(x</a:t>
                      </a:r>
                      <a:r>
                        <a:rPr lang="en-US" baseline="30000" dirty="0"/>
                        <a:t>3</a:t>
                      </a:r>
                      <a:r>
                        <a:rPr lang="en-US" dirty="0"/>
                        <a:t>)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/>
                        <a:t>1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/>
                        <a:t>Yes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162839292"/>
                  </a:ext>
                </a:extLst>
              </a:tr>
              <a:tr h="263445">
                <a:tc>
                  <a:txBody>
                    <a:bodyPr/>
                    <a:lstStyle/>
                    <a:p>
                      <a:r>
                        <a:rPr lang="en-US"/>
                        <a:t>2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(x</a:t>
                      </a:r>
                      <a:r>
                        <a:rPr lang="en-US" baseline="30000" dirty="0"/>
                        <a:t>2</a:t>
                      </a:r>
                      <a:r>
                        <a:rPr lang="en-US" dirty="0"/>
                        <a:t>)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/>
                        <a:t>0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/>
                        <a:t>No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73853903"/>
                  </a:ext>
                </a:extLst>
              </a:tr>
              <a:tr h="263445">
                <a:tc>
                  <a:txBody>
                    <a:bodyPr/>
                    <a:lstStyle/>
                    <a:p>
                      <a:r>
                        <a:rPr lang="en-US"/>
                        <a:t>1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(x</a:t>
                      </a:r>
                      <a:r>
                        <a:rPr lang="en-US" baseline="30000" dirty="0"/>
                        <a:t>1</a:t>
                      </a:r>
                      <a:r>
                        <a:rPr lang="en-US" dirty="0"/>
                        <a:t>)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/>
                        <a:t>0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/>
                        <a:t>No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425949409"/>
                  </a:ext>
                </a:extLst>
              </a:tr>
              <a:tr h="263445">
                <a:tc>
                  <a:txBody>
                    <a:bodyPr/>
                    <a:lstStyle/>
                    <a:p>
                      <a:r>
                        <a:rPr lang="en-US"/>
                        <a:t>0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(x</a:t>
                      </a:r>
                      <a:r>
                        <a:rPr lang="en-US" baseline="30000" dirty="0"/>
                        <a:t>0</a:t>
                      </a:r>
                      <a:r>
                        <a:rPr lang="en-US" dirty="0"/>
                        <a:t>)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/>
                        <a:t>1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Yes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766886305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57573229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/>
          <p:cNvSpPr/>
          <p:nvPr/>
        </p:nvSpPr>
        <p:spPr>
          <a:xfrm>
            <a:off x="617280" y="1685495"/>
            <a:ext cx="10812720" cy="4370412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TextBox 2"/>
          <p:cNvSpPr txBox="1"/>
          <p:nvPr/>
        </p:nvSpPr>
        <p:spPr>
          <a:xfrm>
            <a:off x="2521981" y="931825"/>
            <a:ext cx="6488347" cy="5909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90000"/>
              </a:lnSpc>
              <a:spcBef>
                <a:spcPts val="1000"/>
              </a:spcBef>
            </a:pPr>
            <a:r>
              <a:rPr lang="en-US" sz="3600" dirty="0">
                <a:solidFill>
                  <a:prstClr val="black"/>
                </a:solidFill>
                <a:latin typeface="Alexandria" charset="0"/>
              </a:rPr>
              <a:t>Polynomial Operations</a:t>
            </a:r>
          </a:p>
        </p:txBody>
      </p:sp>
      <p:sp>
        <p:nvSpPr>
          <p:cNvPr id="5" name="Rectangle 4"/>
          <p:cNvSpPr/>
          <p:nvPr/>
        </p:nvSpPr>
        <p:spPr>
          <a:xfrm>
            <a:off x="942308" y="864145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1153149" y="975974"/>
            <a:ext cx="10348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Alexandria" charset="0"/>
                <a:cs typeface="Alexandria" charset="0"/>
              </a:rPr>
              <a:t>Lecture</a:t>
            </a:r>
            <a:endParaRPr lang="en-US" sz="2800" dirty="0">
              <a:solidFill>
                <a:schemeClr val="bg1"/>
              </a:solidFill>
              <a:latin typeface="Alexandria" charset="0"/>
              <a:cs typeface="Alexandria" charset="0"/>
            </a:endParaRPr>
          </a:p>
        </p:txBody>
      </p:sp>
      <p:sp>
        <p:nvSpPr>
          <p:cNvPr id="10" name="TextBox 9"/>
          <p:cNvSpPr txBox="1"/>
          <p:nvPr/>
        </p:nvSpPr>
        <p:spPr>
          <a:xfrm>
            <a:off x="1214179" y="1231789"/>
            <a:ext cx="966228" cy="7683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>
                <a:solidFill>
                  <a:schemeClr val="bg1"/>
                </a:solidFill>
                <a:latin typeface="Alexandria" charset="0"/>
                <a:cs typeface="Alexandria" charset="0"/>
              </a:rPr>
              <a:t>6</a:t>
            </a:r>
          </a:p>
        </p:txBody>
      </p:sp>
      <p:sp>
        <p:nvSpPr>
          <p:cNvPr id="48" name="TextBox 47"/>
          <p:cNvSpPr txBox="1"/>
          <p:nvPr/>
        </p:nvSpPr>
        <p:spPr>
          <a:xfrm>
            <a:off x="877125" y="2076617"/>
            <a:ext cx="10541000" cy="32819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</a:pPr>
            <a:r>
              <a:rPr lang="en-US" sz="2300" b="1" dirty="0">
                <a:solidFill>
                  <a:prstClr val="black"/>
                </a:solidFill>
                <a:latin typeface="Alexandria" charset="0"/>
              </a:rPr>
              <a:t>Addition:</a:t>
            </a:r>
            <a:r>
              <a:rPr lang="en-US" sz="2300" dirty="0">
                <a:solidFill>
                  <a:prstClr val="black"/>
                </a:solidFill>
                <a:latin typeface="Alexandria" charset="0"/>
              </a:rPr>
              <a:t> Done bitwise with XOR (no carries).</a:t>
            </a:r>
          </a:p>
          <a:p>
            <a:pPr>
              <a:lnSpc>
                <a:spcPct val="90000"/>
              </a:lnSpc>
              <a:spcBef>
                <a:spcPts val="1000"/>
              </a:spcBef>
            </a:pPr>
            <a:r>
              <a:rPr lang="en-US" sz="2300" dirty="0">
                <a:solidFill>
                  <a:prstClr val="black"/>
                </a:solidFill>
                <a:latin typeface="Alexandria" charset="0"/>
              </a:rPr>
              <a:t>Example: (x</a:t>
            </a:r>
            <a:r>
              <a:rPr lang="en-US" sz="2300" baseline="30000" dirty="0">
                <a:solidFill>
                  <a:prstClr val="black"/>
                </a:solidFill>
                <a:latin typeface="Alexandria" charset="0"/>
              </a:rPr>
              <a:t>3 </a:t>
            </a:r>
            <a:r>
              <a:rPr lang="en-US" sz="2300" dirty="0">
                <a:solidFill>
                  <a:prstClr val="black"/>
                </a:solidFill>
                <a:latin typeface="Alexandria" charset="0"/>
              </a:rPr>
              <a:t>+ x + 1) + ( x</a:t>
            </a:r>
            <a:r>
              <a:rPr lang="en-US" sz="2300" baseline="30000" dirty="0">
                <a:solidFill>
                  <a:prstClr val="black"/>
                </a:solidFill>
                <a:latin typeface="Alexandria" charset="0"/>
              </a:rPr>
              <a:t>2</a:t>
            </a:r>
            <a:r>
              <a:rPr lang="en-US" sz="2300" dirty="0">
                <a:solidFill>
                  <a:prstClr val="black"/>
                </a:solidFill>
                <a:latin typeface="Alexandria" charset="0"/>
              </a:rPr>
              <a:t>+ x) = x</a:t>
            </a:r>
            <a:r>
              <a:rPr lang="en-US" sz="2300" baseline="30000" dirty="0">
                <a:solidFill>
                  <a:prstClr val="black"/>
                </a:solidFill>
                <a:latin typeface="Alexandria" charset="0"/>
              </a:rPr>
              <a:t>3</a:t>
            </a:r>
            <a:r>
              <a:rPr lang="en-US" sz="2300" dirty="0">
                <a:solidFill>
                  <a:prstClr val="black"/>
                </a:solidFill>
                <a:latin typeface="Alexandria" charset="0"/>
              </a:rPr>
              <a:t>+ x</a:t>
            </a:r>
            <a:r>
              <a:rPr lang="en-US" sz="2300" baseline="30000" dirty="0">
                <a:solidFill>
                  <a:prstClr val="black"/>
                </a:solidFill>
                <a:latin typeface="Alexandria" charset="0"/>
              </a:rPr>
              <a:t>2 </a:t>
            </a:r>
            <a:r>
              <a:rPr lang="en-US" sz="2300" dirty="0">
                <a:solidFill>
                  <a:prstClr val="black"/>
                </a:solidFill>
                <a:latin typeface="Alexandria" charset="0"/>
              </a:rPr>
              <a:t>+ 1</a:t>
            </a:r>
          </a:p>
          <a:p>
            <a:pPr>
              <a:lnSpc>
                <a:spcPct val="90000"/>
              </a:lnSpc>
              <a:spcBef>
                <a:spcPts val="1000"/>
              </a:spcBef>
            </a:pPr>
            <a:endParaRPr lang="en-US" sz="2300" dirty="0">
              <a:solidFill>
                <a:prstClr val="black"/>
              </a:solidFill>
              <a:latin typeface="Alexandria" charset="0"/>
            </a:endParaRPr>
          </a:p>
          <a:p>
            <a:pPr marL="342900" indent="-342900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</a:pPr>
            <a:r>
              <a:rPr lang="en-US" sz="2300" b="1" dirty="0">
                <a:solidFill>
                  <a:prstClr val="black"/>
                </a:solidFill>
                <a:latin typeface="Alexandria" charset="0"/>
              </a:rPr>
              <a:t>Multiplication:</a:t>
            </a:r>
            <a:r>
              <a:rPr lang="en-US" sz="2300" dirty="0">
                <a:solidFill>
                  <a:prstClr val="black"/>
                </a:solidFill>
                <a:latin typeface="Alexandria" charset="0"/>
              </a:rPr>
              <a:t> Multiply normally, but then take mod an irreducible polynomial (just like mod prime in integers).</a:t>
            </a:r>
          </a:p>
          <a:p>
            <a:pPr>
              <a:lnSpc>
                <a:spcPct val="90000"/>
              </a:lnSpc>
              <a:spcBef>
                <a:spcPts val="1000"/>
              </a:spcBef>
            </a:pPr>
            <a:endParaRPr lang="en-US" sz="2300" dirty="0">
              <a:solidFill>
                <a:prstClr val="black"/>
              </a:solidFill>
              <a:latin typeface="Alexandria" charset="0"/>
            </a:endParaRPr>
          </a:p>
          <a:p>
            <a:pPr>
              <a:lnSpc>
                <a:spcPct val="90000"/>
              </a:lnSpc>
              <a:spcBef>
                <a:spcPts val="1000"/>
              </a:spcBef>
            </a:pPr>
            <a:r>
              <a:rPr lang="en-US" sz="2300" dirty="0">
                <a:solidFill>
                  <a:prstClr val="black"/>
                </a:solidFill>
                <a:latin typeface="Alexandria" charset="0"/>
              </a:rPr>
              <a:t>Addition = XOR</a:t>
            </a:r>
            <a:br>
              <a:rPr lang="en-US" sz="2300" dirty="0">
                <a:solidFill>
                  <a:prstClr val="black"/>
                </a:solidFill>
                <a:latin typeface="Alexandria" charset="0"/>
              </a:rPr>
            </a:br>
            <a:r>
              <a:rPr lang="en-US" sz="2300" dirty="0">
                <a:solidFill>
                  <a:prstClr val="black"/>
                </a:solidFill>
                <a:latin typeface="Alexandria" charset="0"/>
              </a:rPr>
              <a:t>Multiplication = Modulo an irreducible polynomial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7" name="Graphic 21"/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40093465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/>
          <p:cNvSpPr/>
          <p:nvPr/>
        </p:nvSpPr>
        <p:spPr>
          <a:xfrm>
            <a:off x="617280" y="1680425"/>
            <a:ext cx="10812720" cy="4370412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TextBox 2"/>
          <p:cNvSpPr txBox="1"/>
          <p:nvPr/>
        </p:nvSpPr>
        <p:spPr>
          <a:xfrm>
            <a:off x="2465648" y="1042819"/>
            <a:ext cx="7165701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dirty="0">
                <a:solidFill>
                  <a:prstClr val="black"/>
                </a:solidFill>
                <a:latin typeface="Alexandria" charset="0"/>
              </a:rPr>
              <a:t>Addition of polynomials over GF(2) = XOR </a:t>
            </a:r>
          </a:p>
        </p:txBody>
      </p:sp>
      <p:sp>
        <p:nvSpPr>
          <p:cNvPr id="5" name="Rectangle 4"/>
          <p:cNvSpPr/>
          <p:nvPr/>
        </p:nvSpPr>
        <p:spPr>
          <a:xfrm>
            <a:off x="942308" y="864146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1153149" y="975974"/>
            <a:ext cx="10348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Alexandria" charset="0"/>
                <a:cs typeface="Alexandria" charset="0"/>
              </a:rPr>
              <a:t>Lecture</a:t>
            </a:r>
            <a:endParaRPr lang="en-US" sz="2800" dirty="0">
              <a:solidFill>
                <a:schemeClr val="bg1"/>
              </a:solidFill>
              <a:latin typeface="Alexandria" charset="0"/>
              <a:cs typeface="Alexandria" charset="0"/>
            </a:endParaRPr>
          </a:p>
        </p:txBody>
      </p:sp>
      <p:sp>
        <p:nvSpPr>
          <p:cNvPr id="10" name="TextBox 9"/>
          <p:cNvSpPr txBox="1"/>
          <p:nvPr/>
        </p:nvSpPr>
        <p:spPr>
          <a:xfrm>
            <a:off x="1214179" y="1231789"/>
            <a:ext cx="966228" cy="7683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>
                <a:solidFill>
                  <a:schemeClr val="bg1"/>
                </a:solidFill>
                <a:latin typeface="Alexandria" charset="0"/>
                <a:cs typeface="Alexandria" charset="0"/>
              </a:rPr>
              <a:t>6</a:t>
            </a:r>
          </a:p>
        </p:txBody>
      </p:sp>
      <p:sp>
        <p:nvSpPr>
          <p:cNvPr id="48" name="TextBox 47"/>
          <p:cNvSpPr txBox="1"/>
          <p:nvPr/>
        </p:nvSpPr>
        <p:spPr>
          <a:xfrm>
            <a:off x="889000" y="2110339"/>
            <a:ext cx="10541000" cy="410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lvl="0" indent="-342900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</a:pPr>
            <a:r>
              <a:rPr lang="en-US" sz="2300" dirty="0">
                <a:solidFill>
                  <a:prstClr val="black"/>
                </a:solidFill>
                <a:latin typeface="Alexandria" charset="0"/>
              </a:rPr>
              <a:t>In GF(2), addition works exactly like XOR (exclusive OR):</a:t>
            </a:r>
            <a:endParaRPr lang="en-US" sz="2500" dirty="0">
              <a:solidFill>
                <a:prstClr val="black"/>
              </a:solidFill>
              <a:latin typeface="Alexandria" charset="0"/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7" name="Graphic 21"/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71590AFB-8A0D-9840-9213-729CAC45D047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455598038"/>
              </p:ext>
            </p:extLst>
          </p:nvPr>
        </p:nvGraphicFramePr>
        <p:xfrm>
          <a:off x="707572" y="3129470"/>
          <a:ext cx="6249020" cy="1828800"/>
        </p:xfrm>
        <a:graphic>
          <a:graphicData uri="http://schemas.openxmlformats.org/drawingml/2006/table">
            <a:tbl>
              <a:tblPr/>
              <a:tblGrid>
                <a:gridCol w="1562255">
                  <a:extLst>
                    <a:ext uri="{9D8B030D-6E8A-4147-A177-3AD203B41FA5}">
                      <a16:colId xmlns:a16="http://schemas.microsoft.com/office/drawing/2014/main" val="3709760569"/>
                    </a:ext>
                  </a:extLst>
                </a:gridCol>
                <a:gridCol w="1562255">
                  <a:extLst>
                    <a:ext uri="{9D8B030D-6E8A-4147-A177-3AD203B41FA5}">
                      <a16:colId xmlns:a16="http://schemas.microsoft.com/office/drawing/2014/main" val="1258049045"/>
                    </a:ext>
                  </a:extLst>
                </a:gridCol>
                <a:gridCol w="1562255">
                  <a:extLst>
                    <a:ext uri="{9D8B030D-6E8A-4147-A177-3AD203B41FA5}">
                      <a16:colId xmlns:a16="http://schemas.microsoft.com/office/drawing/2014/main" val="197457821"/>
                    </a:ext>
                  </a:extLst>
                </a:gridCol>
                <a:gridCol w="1562255">
                  <a:extLst>
                    <a:ext uri="{9D8B030D-6E8A-4147-A177-3AD203B41FA5}">
                      <a16:colId xmlns:a16="http://schemas.microsoft.com/office/drawing/2014/main" val="2396996310"/>
                    </a:ext>
                  </a:extLst>
                </a:gridCol>
              </a:tblGrid>
              <a:tr h="299396">
                <a:tc>
                  <a:txBody>
                    <a:bodyPr/>
                    <a:lstStyle/>
                    <a:p>
                      <a:r>
                        <a:rPr lang="en-US"/>
                        <a:t>Term 1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/>
                        <a:t>Term 2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/>
                        <a:t>Result (mod 2)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/>
                        <a:t>XOR Logic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839388177"/>
                  </a:ext>
                </a:extLst>
              </a:tr>
              <a:tr h="299396">
                <a:tc>
                  <a:txBody>
                    <a:bodyPr/>
                    <a:lstStyle/>
                    <a:p>
                      <a:r>
                        <a:rPr lang="en-US"/>
                        <a:t>0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/>
                        <a:t>0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/>
                        <a:t>0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/>
                        <a:t>0 ⊕ 0 = 0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716574491"/>
                  </a:ext>
                </a:extLst>
              </a:tr>
              <a:tr h="299396">
                <a:tc>
                  <a:txBody>
                    <a:bodyPr/>
                    <a:lstStyle/>
                    <a:p>
                      <a:r>
                        <a:rPr lang="en-US"/>
                        <a:t>0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/>
                        <a:t>1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/>
                        <a:t>1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0 ⊕ 1 = 1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4157964879"/>
                  </a:ext>
                </a:extLst>
              </a:tr>
              <a:tr h="299396">
                <a:tc>
                  <a:txBody>
                    <a:bodyPr/>
                    <a:lstStyle/>
                    <a:p>
                      <a:r>
                        <a:rPr lang="en-US"/>
                        <a:t>1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/>
                        <a:t>0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/>
                        <a:t>1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/>
                        <a:t>1 ⊕ 0 = 1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653472561"/>
                  </a:ext>
                </a:extLst>
              </a:tr>
              <a:tr h="299396">
                <a:tc>
                  <a:txBody>
                    <a:bodyPr/>
                    <a:lstStyle/>
                    <a:p>
                      <a:r>
                        <a:rPr lang="en-US"/>
                        <a:t>1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/>
                        <a:t>1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0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1 ⊕ 1 = 0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890265222"/>
                  </a:ext>
                </a:extLst>
              </a:tr>
            </a:tbl>
          </a:graphicData>
        </a:graphic>
      </p:graphicFrame>
      <p:sp>
        <p:nvSpPr>
          <p:cNvPr id="11" name="TextBox 10">
            <a:extLst>
              <a:ext uri="{FF2B5EF4-FFF2-40B4-BE49-F238E27FC236}">
                <a16:creationId xmlns:a16="http://schemas.microsoft.com/office/drawing/2014/main" id="{807E2586-D5B6-804B-BAD9-F032911F986E}"/>
              </a:ext>
            </a:extLst>
          </p:cNvPr>
          <p:cNvSpPr txBox="1"/>
          <p:nvPr/>
        </p:nvSpPr>
        <p:spPr>
          <a:xfrm>
            <a:off x="7342537" y="2999044"/>
            <a:ext cx="3891516" cy="213904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lvl="0" indent="-342900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prstClr val="black"/>
                </a:solidFill>
                <a:latin typeface="Alexandria" charset="0"/>
              </a:rPr>
              <a:t>So when you add</a:t>
            </a:r>
            <a:br>
              <a:rPr lang="en-US" sz="2000" dirty="0">
                <a:solidFill>
                  <a:prstClr val="black"/>
                </a:solidFill>
                <a:latin typeface="Alexandria" charset="0"/>
              </a:rPr>
            </a:br>
            <a:r>
              <a:rPr lang="en-US" sz="2000" dirty="0"/>
              <a:t>(x</a:t>
            </a:r>
            <a:r>
              <a:rPr lang="en-US" sz="2000" baseline="30000" dirty="0"/>
              <a:t>3</a:t>
            </a:r>
            <a:r>
              <a:rPr lang="en-US" sz="2000" dirty="0"/>
              <a:t>+x+1)+(x</a:t>
            </a:r>
            <a:r>
              <a:rPr lang="en-US" sz="2000" baseline="30000" dirty="0"/>
              <a:t>2</a:t>
            </a:r>
            <a:r>
              <a:rPr lang="en-US" sz="2000" dirty="0"/>
              <a:t>+x)</a:t>
            </a:r>
          </a:p>
          <a:p>
            <a:pPr marL="342900" lvl="0" indent="-342900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prstClr val="black"/>
                </a:solidFill>
                <a:latin typeface="Alexandria" charset="0"/>
              </a:rPr>
              <a:t>combine like terms:</a:t>
            </a:r>
            <a:br>
              <a:rPr lang="en-US" sz="2000" dirty="0">
                <a:solidFill>
                  <a:prstClr val="black"/>
                </a:solidFill>
                <a:latin typeface="Alexandria" charset="0"/>
              </a:rPr>
            </a:br>
            <a:r>
              <a:rPr lang="en-US" sz="2000" dirty="0"/>
              <a:t>x</a:t>
            </a:r>
            <a:r>
              <a:rPr lang="en-US" sz="2000" baseline="30000" dirty="0"/>
              <a:t>3 </a:t>
            </a:r>
            <a:r>
              <a:rPr lang="en-US" sz="2000" dirty="0"/>
              <a:t>+ x</a:t>
            </a:r>
            <a:r>
              <a:rPr lang="en-US" sz="2000" baseline="30000" dirty="0"/>
              <a:t>2 </a:t>
            </a:r>
            <a:r>
              <a:rPr lang="en-US" sz="2000" dirty="0"/>
              <a:t>+ (</a:t>
            </a:r>
            <a:r>
              <a:rPr lang="en-US" sz="2000" dirty="0" err="1"/>
              <a:t>x+x</a:t>
            </a:r>
            <a:r>
              <a:rPr lang="en-US" sz="2000" dirty="0"/>
              <a:t>) + 1</a:t>
            </a:r>
          </a:p>
          <a:p>
            <a:pPr marL="342900" indent="-342900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prstClr val="black"/>
                </a:solidFill>
                <a:latin typeface="Alexandria" charset="0"/>
              </a:rPr>
              <a:t>since </a:t>
            </a:r>
            <a:r>
              <a:rPr lang="en-US" sz="2000" dirty="0" err="1">
                <a:solidFill>
                  <a:prstClr val="black"/>
                </a:solidFill>
                <a:latin typeface="Alexandria" charset="0"/>
              </a:rPr>
              <a:t>x+x</a:t>
            </a:r>
            <a:r>
              <a:rPr lang="en-US" sz="2000" dirty="0">
                <a:solidFill>
                  <a:prstClr val="black"/>
                </a:solidFill>
                <a:latin typeface="Alexandria" charset="0"/>
              </a:rPr>
              <a:t>=0 (because 1 ⊕ 1 = 0)</a:t>
            </a:r>
          </a:p>
          <a:p>
            <a:pPr marL="342900" lvl="0" indent="-342900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prstClr val="black"/>
                </a:solidFill>
                <a:latin typeface="Alexandria" charset="0"/>
              </a:rPr>
              <a:t>Final result = x³ + x² + 1</a:t>
            </a:r>
          </a:p>
        </p:txBody>
      </p:sp>
    </p:spTree>
    <p:extLst>
      <p:ext uri="{BB962C8B-B14F-4D97-AF65-F5344CB8AC3E}">
        <p14:creationId xmlns:p14="http://schemas.microsoft.com/office/powerpoint/2010/main" val="3346459157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/>
          <p:cNvSpPr/>
          <p:nvPr/>
        </p:nvSpPr>
        <p:spPr>
          <a:xfrm>
            <a:off x="617280" y="1685495"/>
            <a:ext cx="10812720" cy="4370412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TextBox 2"/>
          <p:cNvSpPr txBox="1"/>
          <p:nvPr/>
        </p:nvSpPr>
        <p:spPr>
          <a:xfrm>
            <a:off x="2513149" y="1019069"/>
            <a:ext cx="627459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600" dirty="0">
                <a:solidFill>
                  <a:prstClr val="black"/>
                </a:solidFill>
                <a:latin typeface="Alexandria" charset="0"/>
                <a:ea typeface="+mj-ea"/>
                <a:cs typeface="+mj-cs"/>
              </a:rPr>
              <a:t>Irreducible Polynomial</a:t>
            </a:r>
          </a:p>
        </p:txBody>
      </p:sp>
      <p:sp>
        <p:nvSpPr>
          <p:cNvPr id="5" name="Rectangle 4"/>
          <p:cNvSpPr/>
          <p:nvPr/>
        </p:nvSpPr>
        <p:spPr>
          <a:xfrm>
            <a:off x="942308" y="935396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1153149" y="975974"/>
            <a:ext cx="10348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Alexandria" charset="0"/>
                <a:cs typeface="Alexandria" charset="0"/>
              </a:rPr>
              <a:t>Lecture</a:t>
            </a:r>
            <a:endParaRPr lang="en-US" sz="2800" dirty="0">
              <a:solidFill>
                <a:schemeClr val="bg1"/>
              </a:solidFill>
              <a:latin typeface="Alexandria" charset="0"/>
              <a:cs typeface="Alexandria" charset="0"/>
            </a:endParaRPr>
          </a:p>
        </p:txBody>
      </p:sp>
      <p:sp>
        <p:nvSpPr>
          <p:cNvPr id="10" name="TextBox 9"/>
          <p:cNvSpPr txBox="1"/>
          <p:nvPr/>
        </p:nvSpPr>
        <p:spPr>
          <a:xfrm>
            <a:off x="1214179" y="1231789"/>
            <a:ext cx="966228" cy="7683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>
                <a:solidFill>
                  <a:schemeClr val="bg1"/>
                </a:solidFill>
                <a:latin typeface="Alexandria" charset="0"/>
                <a:cs typeface="Alexandria" charset="0"/>
              </a:rPr>
              <a:t>6</a:t>
            </a:r>
          </a:p>
        </p:txBody>
      </p:sp>
      <p:sp>
        <p:nvSpPr>
          <p:cNvPr id="48" name="TextBox 47"/>
          <p:cNvSpPr txBox="1"/>
          <p:nvPr/>
        </p:nvSpPr>
        <p:spPr>
          <a:xfrm>
            <a:off x="889000" y="2233919"/>
            <a:ext cx="10541000" cy="323986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</a:pPr>
            <a:r>
              <a:rPr lang="en-US" sz="2400" dirty="0">
                <a:solidFill>
                  <a:prstClr val="black"/>
                </a:solidFill>
                <a:latin typeface="Alexandria" charset="0"/>
              </a:rPr>
              <a:t>When you multiply polynomials in GF(2), the degree (power) might grow — to keep results inside the field, we take mod (remainder) by a special irreducible polynomial (a polynomial that can’t be factored, just like a prime number).</a:t>
            </a:r>
          </a:p>
          <a:p>
            <a:pPr marL="342900" indent="-342900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</a:pPr>
            <a:r>
              <a:rPr lang="en-US" sz="2400" dirty="0">
                <a:solidFill>
                  <a:prstClr val="black"/>
                </a:solidFill>
                <a:latin typeface="Alexandria" charset="0"/>
              </a:rPr>
              <a:t>Used as the “modulus” to keep results inside the field.</a:t>
            </a:r>
          </a:p>
          <a:p>
            <a:pPr marL="342900" indent="-342900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</a:pPr>
            <a:r>
              <a:rPr lang="en-US" sz="2400" dirty="0">
                <a:solidFill>
                  <a:prstClr val="black"/>
                </a:solidFill>
                <a:latin typeface="Alexandria" charset="0"/>
              </a:rPr>
              <a:t>Example (used in AES):   </a:t>
            </a:r>
          </a:p>
          <a:p>
            <a:pPr>
              <a:lnSpc>
                <a:spcPct val="90000"/>
              </a:lnSpc>
              <a:spcBef>
                <a:spcPts val="1000"/>
              </a:spcBef>
            </a:pPr>
            <a:r>
              <a:rPr lang="en-US" sz="2400" dirty="0">
                <a:solidFill>
                  <a:prstClr val="black"/>
                </a:solidFill>
                <a:latin typeface="Alexandria" charset="0"/>
              </a:rPr>
              <a:t>     x</a:t>
            </a:r>
            <a:r>
              <a:rPr lang="en-US" sz="2400" baseline="30000" dirty="0">
                <a:solidFill>
                  <a:prstClr val="black"/>
                </a:solidFill>
                <a:latin typeface="Alexandria" charset="0"/>
              </a:rPr>
              <a:t>8</a:t>
            </a:r>
            <a:r>
              <a:rPr lang="en-US" sz="2400" dirty="0">
                <a:solidFill>
                  <a:prstClr val="black"/>
                </a:solidFill>
                <a:latin typeface="Alexandria" charset="0"/>
              </a:rPr>
              <a:t>+x</a:t>
            </a:r>
            <a:r>
              <a:rPr lang="en-US" sz="2400" baseline="30000" dirty="0">
                <a:solidFill>
                  <a:prstClr val="black"/>
                </a:solidFill>
                <a:latin typeface="Alexandria" charset="0"/>
              </a:rPr>
              <a:t>4</a:t>
            </a:r>
            <a:r>
              <a:rPr lang="en-US" sz="2400" dirty="0">
                <a:solidFill>
                  <a:prstClr val="black"/>
                </a:solidFill>
                <a:latin typeface="Alexandria" charset="0"/>
              </a:rPr>
              <a:t>+x</a:t>
            </a:r>
            <a:r>
              <a:rPr lang="en-US" sz="2400" baseline="30000" dirty="0">
                <a:solidFill>
                  <a:prstClr val="black"/>
                </a:solidFill>
                <a:latin typeface="Alexandria" charset="0"/>
              </a:rPr>
              <a:t>3</a:t>
            </a:r>
            <a:r>
              <a:rPr lang="en-US" sz="2400" dirty="0">
                <a:solidFill>
                  <a:prstClr val="black"/>
                </a:solidFill>
                <a:latin typeface="Alexandria" charset="0"/>
              </a:rPr>
              <a:t>+x+1</a:t>
            </a:r>
          </a:p>
          <a:p>
            <a:pPr marL="342900" indent="-342900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</a:pPr>
            <a:r>
              <a:rPr lang="en-US" sz="2400" dirty="0">
                <a:solidFill>
                  <a:prstClr val="black"/>
                </a:solidFill>
                <a:latin typeface="Alexandria" charset="0"/>
              </a:rPr>
              <a:t>This polynomial is irreducible over GF(2).</a:t>
            </a:r>
          </a:p>
          <a:p>
            <a:endParaRPr lang="en-US" sz="2000" dirty="0">
              <a:latin typeface="Alexandria" charset="0"/>
              <a:cs typeface="Alexandria" charset="0"/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7" name="Graphic 21"/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55674611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/>
          <p:cNvSpPr/>
          <p:nvPr/>
        </p:nvSpPr>
        <p:spPr>
          <a:xfrm>
            <a:off x="617280" y="1685495"/>
            <a:ext cx="10812720" cy="4370412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TextBox 2"/>
          <p:cNvSpPr txBox="1"/>
          <p:nvPr/>
        </p:nvSpPr>
        <p:spPr>
          <a:xfrm>
            <a:off x="2394398" y="995320"/>
            <a:ext cx="6999343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dirty="0">
                <a:solidFill>
                  <a:prstClr val="black"/>
                </a:solidFill>
                <a:latin typeface="Alexandria" charset="0"/>
                <a:ea typeface="+mj-ea"/>
                <a:cs typeface="+mj-cs"/>
              </a:rPr>
              <a:t>Example: Modular Polynomial Arithmetic</a:t>
            </a:r>
          </a:p>
        </p:txBody>
      </p:sp>
      <p:sp>
        <p:nvSpPr>
          <p:cNvPr id="5" name="Rectangle 4"/>
          <p:cNvSpPr/>
          <p:nvPr/>
        </p:nvSpPr>
        <p:spPr>
          <a:xfrm>
            <a:off x="942308" y="935396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1153149" y="975974"/>
            <a:ext cx="10348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Alexandria" charset="0"/>
                <a:cs typeface="Alexandria" charset="0"/>
              </a:rPr>
              <a:t>Lecture</a:t>
            </a:r>
            <a:endParaRPr lang="en-US" sz="2800" dirty="0">
              <a:solidFill>
                <a:schemeClr val="bg1"/>
              </a:solidFill>
              <a:latin typeface="Alexandria" charset="0"/>
              <a:cs typeface="Alexandria" charset="0"/>
            </a:endParaRPr>
          </a:p>
        </p:txBody>
      </p:sp>
      <p:sp>
        <p:nvSpPr>
          <p:cNvPr id="10" name="TextBox 9"/>
          <p:cNvSpPr txBox="1"/>
          <p:nvPr/>
        </p:nvSpPr>
        <p:spPr>
          <a:xfrm>
            <a:off x="1214179" y="1231789"/>
            <a:ext cx="966228" cy="7683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>
                <a:solidFill>
                  <a:schemeClr val="bg1"/>
                </a:solidFill>
                <a:latin typeface="Alexandria" charset="0"/>
                <a:cs typeface="Alexandria" charset="0"/>
              </a:rPr>
              <a:t>6</a:t>
            </a:r>
          </a:p>
        </p:txBody>
      </p:sp>
      <p:sp>
        <p:nvSpPr>
          <p:cNvPr id="48" name="TextBox 47"/>
          <p:cNvSpPr txBox="1"/>
          <p:nvPr/>
        </p:nvSpPr>
        <p:spPr>
          <a:xfrm>
            <a:off x="889000" y="2166213"/>
            <a:ext cx="10541000" cy="34932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200" b="1" dirty="0">
                <a:latin typeface="Alexandria" charset="0"/>
              </a:rPr>
              <a:t>Compute: </a:t>
            </a:r>
            <a:r>
              <a:rPr lang="en-US" sz="2200" dirty="0"/>
              <a:t>(x</a:t>
            </a:r>
            <a:r>
              <a:rPr lang="en-US" sz="2200" baseline="30000" dirty="0"/>
              <a:t>3</a:t>
            </a:r>
            <a:r>
              <a:rPr lang="en-US" sz="2200" dirty="0"/>
              <a:t>+x+1)(x</a:t>
            </a:r>
            <a:r>
              <a:rPr lang="en-US" sz="2200" baseline="30000" dirty="0"/>
              <a:t>2</a:t>
            </a:r>
            <a:r>
              <a:rPr lang="en-US" sz="2200" dirty="0"/>
              <a:t>+1) mod (x</a:t>
            </a:r>
            <a:r>
              <a:rPr lang="en-US" sz="2200" baseline="30000" dirty="0"/>
              <a:t>4</a:t>
            </a:r>
            <a:r>
              <a:rPr lang="en-US" sz="2200" dirty="0"/>
              <a:t>+x+1)</a:t>
            </a:r>
          </a:p>
          <a:p>
            <a:r>
              <a:rPr lang="en-US" sz="2200" b="1" dirty="0">
                <a:latin typeface="Alexandria" charset="0"/>
              </a:rPr>
              <a:t>Steps:</a:t>
            </a:r>
          </a:p>
          <a:p>
            <a:r>
              <a:rPr lang="en-US" sz="2200" b="1" dirty="0">
                <a:latin typeface="Alexandria" charset="0"/>
              </a:rPr>
              <a:t>1. Multiply normally: </a:t>
            </a:r>
            <a:r>
              <a:rPr lang="en-US" sz="2200" dirty="0">
                <a:latin typeface="Alexandria" charset="0"/>
              </a:rPr>
              <a:t>x</a:t>
            </a:r>
            <a:r>
              <a:rPr lang="en-US" sz="2200" baseline="30000" dirty="0">
                <a:latin typeface="Alexandria" charset="0"/>
              </a:rPr>
              <a:t>3 </a:t>
            </a:r>
            <a:r>
              <a:rPr lang="en-US" sz="2200" dirty="0">
                <a:latin typeface="Alexandria" charset="0"/>
              </a:rPr>
              <a:t>× x</a:t>
            </a:r>
            <a:r>
              <a:rPr lang="en-US" sz="2200" baseline="30000" dirty="0">
                <a:latin typeface="Alexandria" charset="0"/>
              </a:rPr>
              <a:t>2 </a:t>
            </a:r>
            <a:r>
              <a:rPr lang="en-US" sz="2200" dirty="0">
                <a:latin typeface="Alexandria" charset="0"/>
              </a:rPr>
              <a:t>+ x</a:t>
            </a:r>
            <a:r>
              <a:rPr lang="en-US" sz="2200" baseline="30000" dirty="0">
                <a:latin typeface="Alexandria" charset="0"/>
              </a:rPr>
              <a:t>3 </a:t>
            </a:r>
            <a:r>
              <a:rPr lang="en-US" sz="2200" dirty="0">
                <a:latin typeface="Alexandria" charset="0"/>
              </a:rPr>
              <a:t>× 1 + x × x</a:t>
            </a:r>
            <a:r>
              <a:rPr lang="en-US" sz="2200" baseline="30000" dirty="0">
                <a:latin typeface="Alexandria" charset="0"/>
              </a:rPr>
              <a:t>2 </a:t>
            </a:r>
            <a:r>
              <a:rPr lang="en-US" sz="2200" dirty="0">
                <a:latin typeface="Alexandria" charset="0"/>
              </a:rPr>
              <a:t>+ x × 1 + 1 × x</a:t>
            </a:r>
            <a:r>
              <a:rPr lang="en-US" sz="2200" baseline="30000" dirty="0">
                <a:latin typeface="Alexandria" charset="0"/>
              </a:rPr>
              <a:t>2 </a:t>
            </a:r>
            <a:r>
              <a:rPr lang="en-US" sz="2200" dirty="0">
                <a:latin typeface="Alexandria" charset="0"/>
              </a:rPr>
              <a:t>+ 1×1 = x</a:t>
            </a:r>
            <a:r>
              <a:rPr lang="en-US" sz="2200" baseline="30000" dirty="0">
                <a:latin typeface="Alexandria" charset="0"/>
              </a:rPr>
              <a:t>5</a:t>
            </a:r>
            <a:r>
              <a:rPr lang="en-US" sz="2200" dirty="0">
                <a:latin typeface="Alexandria" charset="0"/>
              </a:rPr>
              <a:t>+ x</a:t>
            </a:r>
            <a:r>
              <a:rPr lang="en-US" sz="2200" baseline="30000" dirty="0">
                <a:latin typeface="Alexandria" charset="0"/>
              </a:rPr>
              <a:t>3</a:t>
            </a:r>
            <a:r>
              <a:rPr lang="en-US" sz="2200" dirty="0">
                <a:latin typeface="Alexandria" charset="0"/>
              </a:rPr>
              <a:t>+ x</a:t>
            </a:r>
            <a:r>
              <a:rPr lang="en-US" sz="2200" baseline="30000" dirty="0">
                <a:latin typeface="Alexandria" charset="0"/>
              </a:rPr>
              <a:t>3</a:t>
            </a:r>
            <a:r>
              <a:rPr lang="en-US" sz="2200" dirty="0">
                <a:latin typeface="Alexandria" charset="0"/>
              </a:rPr>
              <a:t>+ x + x</a:t>
            </a:r>
            <a:r>
              <a:rPr lang="en-US" sz="2200" baseline="30000" dirty="0">
                <a:latin typeface="Alexandria" charset="0"/>
              </a:rPr>
              <a:t>2 </a:t>
            </a:r>
            <a:r>
              <a:rPr lang="en-US" sz="2200" dirty="0">
                <a:latin typeface="Alexandria" charset="0"/>
              </a:rPr>
              <a:t>+ 1</a:t>
            </a:r>
          </a:p>
          <a:p>
            <a:endParaRPr lang="en-US" sz="2200" dirty="0">
              <a:latin typeface="Alexandria" charset="0"/>
            </a:endParaRPr>
          </a:p>
          <a:p>
            <a:r>
              <a:rPr lang="en-US" sz="2200" dirty="0">
                <a:latin typeface="Alexandria" charset="0"/>
              </a:rPr>
              <a:t>2. </a:t>
            </a:r>
            <a:r>
              <a:rPr lang="en-US" sz="2200" b="1" dirty="0">
                <a:latin typeface="Alexandria" charset="0"/>
              </a:rPr>
              <a:t>Combine like terms (mod 2 → XOR):  </a:t>
            </a:r>
            <a:r>
              <a:rPr lang="en-US" sz="2200" dirty="0"/>
              <a:t>x</a:t>
            </a:r>
            <a:r>
              <a:rPr lang="en-US" sz="2200" baseline="30000" dirty="0"/>
              <a:t>5 </a:t>
            </a:r>
            <a:r>
              <a:rPr lang="en-US" sz="2200" dirty="0"/>
              <a:t>+ x</a:t>
            </a:r>
            <a:r>
              <a:rPr lang="en-US" sz="2200" baseline="30000" dirty="0"/>
              <a:t>2 </a:t>
            </a:r>
            <a:r>
              <a:rPr lang="en-US" sz="2200" dirty="0"/>
              <a:t>+ x + 1</a:t>
            </a:r>
          </a:p>
          <a:p>
            <a:endParaRPr lang="en-US" sz="2200" dirty="0"/>
          </a:p>
          <a:p>
            <a:r>
              <a:rPr lang="en-US" sz="2200" dirty="0"/>
              <a:t>3. </a:t>
            </a:r>
            <a:r>
              <a:rPr lang="en-US" sz="2200" b="1" dirty="0">
                <a:latin typeface="Alexandria" charset="0"/>
              </a:rPr>
              <a:t>Reduce mod x</a:t>
            </a:r>
            <a:r>
              <a:rPr lang="en-US" sz="2200" b="1" baseline="30000" dirty="0">
                <a:latin typeface="Alexandria" charset="0"/>
              </a:rPr>
              <a:t>4 </a:t>
            </a:r>
            <a:r>
              <a:rPr lang="en-US" sz="2200" b="1" dirty="0">
                <a:latin typeface="Alexandria" charset="0"/>
              </a:rPr>
              <a:t>+ x + 1:   </a:t>
            </a:r>
            <a:r>
              <a:rPr lang="en-US" sz="2200" dirty="0">
                <a:latin typeface="Alexandria" charset="0"/>
              </a:rPr>
              <a:t>Final result: x</a:t>
            </a:r>
            <a:r>
              <a:rPr lang="en-US" sz="2200" baseline="30000" dirty="0">
                <a:latin typeface="Alexandria" charset="0"/>
              </a:rPr>
              <a:t>3 </a:t>
            </a:r>
            <a:r>
              <a:rPr lang="en-US" sz="2200" dirty="0">
                <a:latin typeface="Alexandria" charset="0"/>
              </a:rPr>
              <a:t>+ x</a:t>
            </a:r>
            <a:r>
              <a:rPr lang="en-US" sz="2200" baseline="30000" dirty="0">
                <a:latin typeface="Alexandria" charset="0"/>
              </a:rPr>
              <a:t>2 </a:t>
            </a:r>
            <a:r>
              <a:rPr lang="en-US" sz="2200" dirty="0">
                <a:latin typeface="Alexandria" charset="0"/>
              </a:rPr>
              <a:t>+ 1</a:t>
            </a:r>
          </a:p>
          <a:p>
            <a:endParaRPr lang="en-US" sz="2200" b="1" dirty="0">
              <a:latin typeface="Alexandria" charset="0"/>
            </a:endParaRPr>
          </a:p>
          <a:p>
            <a:r>
              <a:rPr lang="en-US" sz="2200" dirty="0">
                <a:latin typeface="Alexandria" charset="0"/>
              </a:rPr>
              <a:t>Result stays inside the field → </a:t>
            </a:r>
            <a:r>
              <a:rPr lang="en-US" sz="2200" b="1" dirty="0">
                <a:latin typeface="Alexandria" charset="0"/>
              </a:rPr>
              <a:t>closure holds.</a:t>
            </a:r>
          </a:p>
          <a:p>
            <a:r>
              <a:rPr lang="en-US" sz="2300" b="1" dirty="0">
                <a:latin typeface="Alexandria" charset="0"/>
              </a:rPr>
              <a:t> </a:t>
            </a:r>
            <a:endParaRPr lang="en-US" sz="2000" dirty="0">
              <a:latin typeface="Alexandria" charset="0"/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7" name="Graphic 21"/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6238860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/>
          <p:cNvSpPr/>
          <p:nvPr/>
        </p:nvSpPr>
        <p:spPr>
          <a:xfrm>
            <a:off x="617280" y="1685495"/>
            <a:ext cx="10812720" cy="4370412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TextBox 2"/>
          <p:cNvSpPr txBox="1"/>
          <p:nvPr/>
        </p:nvSpPr>
        <p:spPr>
          <a:xfrm>
            <a:off x="2513149" y="1019069"/>
            <a:ext cx="6607100" cy="5909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>
              <a:lnSpc>
                <a:spcPct val="90000"/>
              </a:lnSpc>
              <a:spcBef>
                <a:spcPts val="1000"/>
              </a:spcBef>
            </a:pPr>
            <a:r>
              <a:rPr lang="en-US" sz="3600" dirty="0">
                <a:solidFill>
                  <a:prstClr val="black"/>
                </a:solidFill>
                <a:latin typeface="Alexandria" charset="0"/>
              </a:rPr>
              <a:t>Galois Field GF(2⁸)</a:t>
            </a:r>
          </a:p>
        </p:txBody>
      </p:sp>
      <p:sp>
        <p:nvSpPr>
          <p:cNvPr id="5" name="Rectangle 4"/>
          <p:cNvSpPr/>
          <p:nvPr/>
        </p:nvSpPr>
        <p:spPr>
          <a:xfrm>
            <a:off x="942308" y="781017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1153149" y="975974"/>
            <a:ext cx="10348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Alexandria" charset="0"/>
                <a:cs typeface="Alexandria" charset="0"/>
              </a:rPr>
              <a:t>Lecture</a:t>
            </a:r>
            <a:endParaRPr lang="en-US" sz="2800" dirty="0">
              <a:solidFill>
                <a:schemeClr val="bg1"/>
              </a:solidFill>
              <a:latin typeface="Alexandria" charset="0"/>
              <a:cs typeface="Alexandria" charset="0"/>
            </a:endParaRPr>
          </a:p>
        </p:txBody>
      </p:sp>
      <p:sp>
        <p:nvSpPr>
          <p:cNvPr id="10" name="TextBox 9"/>
          <p:cNvSpPr txBox="1"/>
          <p:nvPr/>
        </p:nvSpPr>
        <p:spPr>
          <a:xfrm>
            <a:off x="1214179" y="1160539"/>
            <a:ext cx="966228" cy="7683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>
                <a:solidFill>
                  <a:schemeClr val="bg1"/>
                </a:solidFill>
                <a:latin typeface="Alexandria" charset="0"/>
                <a:cs typeface="Alexandria" charset="0"/>
              </a:rPr>
              <a:t>6</a:t>
            </a:r>
          </a:p>
        </p:txBody>
      </p:sp>
      <p:sp>
        <p:nvSpPr>
          <p:cNvPr id="48" name="TextBox 47"/>
          <p:cNvSpPr txBox="1"/>
          <p:nvPr/>
        </p:nvSpPr>
        <p:spPr>
          <a:xfrm>
            <a:off x="753140" y="2064990"/>
            <a:ext cx="10541000" cy="32993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lvl="0" indent="-342900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</a:pPr>
            <a:r>
              <a:rPr lang="en-US" sz="2200" dirty="0">
                <a:solidFill>
                  <a:prstClr val="black"/>
                </a:solidFill>
                <a:latin typeface="Alexandria" charset="0"/>
              </a:rPr>
              <a:t>AES operates in the finite field GF(2⁸).</a:t>
            </a:r>
          </a:p>
          <a:p>
            <a:pPr marL="342900" lvl="0" indent="-342900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</a:pPr>
            <a:r>
              <a:rPr lang="en-US" sz="2200" dirty="0">
                <a:solidFill>
                  <a:prstClr val="black"/>
                </a:solidFill>
                <a:latin typeface="Alexandria" charset="0"/>
              </a:rPr>
              <a:t>Each byte (8 bits) is treated as a polynomial of degree ≤ 7.</a:t>
            </a:r>
          </a:p>
          <a:p>
            <a:pPr marL="342900" lvl="0" indent="-342900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</a:pPr>
            <a:r>
              <a:rPr lang="en-US" sz="2200" dirty="0">
                <a:solidFill>
                  <a:prstClr val="black"/>
                </a:solidFill>
                <a:latin typeface="Alexandria" charset="0"/>
              </a:rPr>
              <a:t>Arithmetic is done mod an irreducible polynomial of degree 8.</a:t>
            </a:r>
          </a:p>
          <a:p>
            <a:pPr marL="800100" lvl="1" indent="-342900">
              <a:lnSpc>
                <a:spcPct val="90000"/>
              </a:lnSpc>
              <a:spcBef>
                <a:spcPts val="1000"/>
              </a:spcBef>
              <a:buFont typeface="Courier New" panose="02070309020205020404" pitchFamily="49" charset="0"/>
              <a:buChar char="o"/>
            </a:pPr>
            <a:r>
              <a:rPr lang="en-US" sz="2200" dirty="0">
                <a:solidFill>
                  <a:prstClr val="black"/>
                </a:solidFill>
                <a:latin typeface="Alexandria" charset="0"/>
              </a:rPr>
              <a:t>During multiplication, results can exceed degree 7 → To bring them back to 8 bits, AES reduces modulo an irreducible polynomial.</a:t>
            </a:r>
          </a:p>
          <a:p>
            <a:pPr marL="800100" lvl="1" indent="-342900">
              <a:lnSpc>
                <a:spcPct val="90000"/>
              </a:lnSpc>
              <a:spcBef>
                <a:spcPts val="1000"/>
              </a:spcBef>
              <a:buFont typeface="Courier New" panose="02070309020205020404" pitchFamily="49" charset="0"/>
              <a:buChar char="o"/>
            </a:pPr>
            <a:r>
              <a:rPr lang="en-US" sz="2200" dirty="0">
                <a:solidFill>
                  <a:prstClr val="black"/>
                </a:solidFill>
                <a:latin typeface="Alexandria" charset="0"/>
              </a:rPr>
              <a:t>AES uses:   x</a:t>
            </a:r>
            <a:r>
              <a:rPr lang="en-US" sz="2200" baseline="30000" dirty="0">
                <a:solidFill>
                  <a:prstClr val="black"/>
                </a:solidFill>
                <a:latin typeface="Alexandria" charset="0"/>
              </a:rPr>
              <a:t>8</a:t>
            </a:r>
            <a:r>
              <a:rPr lang="en-US" sz="2200" dirty="0">
                <a:solidFill>
                  <a:prstClr val="black"/>
                </a:solidFill>
                <a:latin typeface="Alexandria" charset="0"/>
              </a:rPr>
              <a:t>+x</a:t>
            </a:r>
            <a:r>
              <a:rPr lang="en-US" sz="2200" baseline="30000" dirty="0">
                <a:solidFill>
                  <a:prstClr val="black"/>
                </a:solidFill>
                <a:latin typeface="Alexandria" charset="0"/>
              </a:rPr>
              <a:t>4</a:t>
            </a:r>
            <a:r>
              <a:rPr lang="en-US" sz="2200" dirty="0">
                <a:solidFill>
                  <a:prstClr val="black"/>
                </a:solidFill>
                <a:latin typeface="Alexandria" charset="0"/>
              </a:rPr>
              <a:t>+x</a:t>
            </a:r>
            <a:r>
              <a:rPr lang="en-US" sz="2200" baseline="30000" dirty="0">
                <a:solidFill>
                  <a:prstClr val="black"/>
                </a:solidFill>
                <a:latin typeface="Alexandria" charset="0"/>
              </a:rPr>
              <a:t>3</a:t>
            </a:r>
            <a:r>
              <a:rPr lang="en-US" sz="2200" dirty="0">
                <a:solidFill>
                  <a:prstClr val="black"/>
                </a:solidFill>
                <a:latin typeface="Alexandria" charset="0"/>
              </a:rPr>
              <a:t>+x+1 → This keeps all operations within 8-bit values (0–255).</a:t>
            </a:r>
          </a:p>
          <a:p>
            <a:pPr lvl="0">
              <a:lnSpc>
                <a:spcPct val="90000"/>
              </a:lnSpc>
              <a:spcBef>
                <a:spcPts val="1000"/>
              </a:spcBef>
            </a:pPr>
            <a:endParaRPr lang="en-US" sz="2200" dirty="0">
              <a:solidFill>
                <a:prstClr val="black"/>
              </a:solidFill>
              <a:latin typeface="Alexandria" charset="0"/>
            </a:endParaRPr>
          </a:p>
          <a:p>
            <a:pPr lvl="0">
              <a:lnSpc>
                <a:spcPct val="90000"/>
              </a:lnSpc>
              <a:spcBef>
                <a:spcPts val="1000"/>
              </a:spcBef>
            </a:pPr>
            <a:r>
              <a:rPr lang="en-US" sz="2200" dirty="0">
                <a:solidFill>
                  <a:prstClr val="black"/>
                </a:solidFill>
                <a:latin typeface="Alexandria" charset="0"/>
              </a:rPr>
              <a:t>→ Example: 10010101 → x7+x4+x2+1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7" name="Graphic 21"/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5525204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/>
          <p:cNvSpPr/>
          <p:nvPr/>
        </p:nvSpPr>
        <p:spPr>
          <a:xfrm>
            <a:off x="617280" y="1685495"/>
            <a:ext cx="10812720" cy="4370412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TextBox 2"/>
          <p:cNvSpPr txBox="1"/>
          <p:nvPr/>
        </p:nvSpPr>
        <p:spPr>
          <a:xfrm>
            <a:off x="2406273" y="1019070"/>
            <a:ext cx="7006907" cy="5355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>
              <a:lnSpc>
                <a:spcPct val="90000"/>
              </a:lnSpc>
              <a:spcBef>
                <a:spcPts val="1000"/>
              </a:spcBef>
            </a:pPr>
            <a:r>
              <a:rPr lang="en-US" sz="3200" dirty="0">
                <a:solidFill>
                  <a:prstClr val="black"/>
                </a:solidFill>
                <a:latin typeface="Alexandria" charset="0"/>
              </a:rPr>
              <a:t>Example: Byte Multiplication in AES</a:t>
            </a:r>
          </a:p>
        </p:txBody>
      </p:sp>
      <p:sp>
        <p:nvSpPr>
          <p:cNvPr id="5" name="Rectangle 4"/>
          <p:cNvSpPr/>
          <p:nvPr/>
        </p:nvSpPr>
        <p:spPr>
          <a:xfrm>
            <a:off x="942308" y="781017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1153149" y="975974"/>
            <a:ext cx="10348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Alexandria" charset="0"/>
                <a:cs typeface="Alexandria" charset="0"/>
              </a:rPr>
              <a:t>Lecture</a:t>
            </a:r>
            <a:endParaRPr lang="en-US" sz="2800" dirty="0">
              <a:solidFill>
                <a:schemeClr val="bg1"/>
              </a:solidFill>
              <a:latin typeface="Alexandria" charset="0"/>
              <a:cs typeface="Alexandria" charset="0"/>
            </a:endParaRPr>
          </a:p>
        </p:txBody>
      </p:sp>
      <p:sp>
        <p:nvSpPr>
          <p:cNvPr id="10" name="TextBox 9"/>
          <p:cNvSpPr txBox="1"/>
          <p:nvPr/>
        </p:nvSpPr>
        <p:spPr>
          <a:xfrm>
            <a:off x="1214179" y="1231789"/>
            <a:ext cx="966228" cy="7683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>
                <a:solidFill>
                  <a:schemeClr val="bg1"/>
                </a:solidFill>
                <a:latin typeface="Alexandria" charset="0"/>
                <a:cs typeface="Alexandria" charset="0"/>
              </a:rPr>
              <a:t>6</a:t>
            </a:r>
          </a:p>
        </p:txBody>
      </p:sp>
      <p:sp>
        <p:nvSpPr>
          <p:cNvPr id="48" name="TextBox 47"/>
          <p:cNvSpPr txBox="1"/>
          <p:nvPr/>
        </p:nvSpPr>
        <p:spPr>
          <a:xfrm>
            <a:off x="753140" y="1947017"/>
            <a:ext cx="10541000" cy="40164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>
              <a:lnSpc>
                <a:spcPct val="90000"/>
              </a:lnSpc>
              <a:spcBef>
                <a:spcPts val="1000"/>
              </a:spcBef>
            </a:pPr>
            <a:r>
              <a:rPr lang="en-US" sz="2000" dirty="0">
                <a:solidFill>
                  <a:prstClr val="black"/>
                </a:solidFill>
                <a:latin typeface="Alexandria" charset="0"/>
              </a:rPr>
              <a:t>To multiply two bytes (e.g., 0x57 and 0x83):</a:t>
            </a:r>
          </a:p>
          <a:p>
            <a:pPr lvl="0">
              <a:lnSpc>
                <a:spcPct val="90000"/>
              </a:lnSpc>
              <a:spcBef>
                <a:spcPts val="1000"/>
              </a:spcBef>
            </a:pPr>
            <a:r>
              <a:rPr lang="en-US" sz="2000" dirty="0">
                <a:solidFill>
                  <a:prstClr val="black"/>
                </a:solidFill>
                <a:latin typeface="Alexandria" charset="0"/>
              </a:rPr>
              <a:t>1.Convert each to its polynomial form.</a:t>
            </a:r>
          </a:p>
          <a:p>
            <a:pPr lvl="0">
              <a:lnSpc>
                <a:spcPct val="90000"/>
              </a:lnSpc>
              <a:spcBef>
                <a:spcPts val="1000"/>
              </a:spcBef>
            </a:pPr>
            <a:endParaRPr lang="en-US" sz="2000" dirty="0">
              <a:solidFill>
                <a:prstClr val="black"/>
              </a:solidFill>
              <a:latin typeface="Alexandria" charset="0"/>
            </a:endParaRPr>
          </a:p>
          <a:p>
            <a:pPr lvl="0">
              <a:lnSpc>
                <a:spcPct val="90000"/>
              </a:lnSpc>
              <a:spcBef>
                <a:spcPts val="1000"/>
              </a:spcBef>
            </a:pPr>
            <a:endParaRPr lang="en-US" sz="2000" dirty="0">
              <a:solidFill>
                <a:prstClr val="black"/>
              </a:solidFill>
              <a:latin typeface="Alexandria" charset="0"/>
            </a:endParaRPr>
          </a:p>
          <a:p>
            <a:pPr lvl="0">
              <a:lnSpc>
                <a:spcPct val="90000"/>
              </a:lnSpc>
              <a:spcBef>
                <a:spcPts val="1000"/>
              </a:spcBef>
            </a:pPr>
            <a:endParaRPr lang="en-US" sz="2000" dirty="0">
              <a:solidFill>
                <a:prstClr val="black"/>
              </a:solidFill>
              <a:latin typeface="Alexandria" charset="0"/>
            </a:endParaRPr>
          </a:p>
          <a:p>
            <a:pPr lvl="0">
              <a:lnSpc>
                <a:spcPct val="90000"/>
              </a:lnSpc>
              <a:spcBef>
                <a:spcPts val="1000"/>
              </a:spcBef>
            </a:pPr>
            <a:endParaRPr lang="en-US" sz="2000" dirty="0">
              <a:solidFill>
                <a:prstClr val="black"/>
              </a:solidFill>
              <a:latin typeface="Alexandria" charset="0"/>
            </a:endParaRPr>
          </a:p>
          <a:p>
            <a:pPr>
              <a:lnSpc>
                <a:spcPct val="90000"/>
              </a:lnSpc>
              <a:spcBef>
                <a:spcPts val="1000"/>
              </a:spcBef>
            </a:pPr>
            <a:r>
              <a:rPr lang="en-US" sz="2000" dirty="0">
                <a:solidFill>
                  <a:prstClr val="black"/>
                </a:solidFill>
                <a:latin typeface="Alexandria" charset="0"/>
              </a:rPr>
              <a:t>2.Multiply the polynomials (using XOR for addition), Result may exceed degree 7.</a:t>
            </a:r>
          </a:p>
          <a:p>
            <a:pPr lvl="0">
              <a:lnSpc>
                <a:spcPct val="90000"/>
              </a:lnSpc>
              <a:spcBef>
                <a:spcPts val="1000"/>
              </a:spcBef>
            </a:pPr>
            <a:r>
              <a:rPr lang="en-US" sz="2000" dirty="0">
                <a:solidFill>
                  <a:prstClr val="black"/>
                </a:solidFill>
                <a:latin typeface="Alexandria" charset="0"/>
              </a:rPr>
              <a:t>3.Reduce the result mod x</a:t>
            </a:r>
            <a:r>
              <a:rPr lang="en-US" sz="2000" baseline="30000" dirty="0">
                <a:solidFill>
                  <a:prstClr val="black"/>
                </a:solidFill>
                <a:latin typeface="Alexandria" charset="0"/>
              </a:rPr>
              <a:t>8</a:t>
            </a:r>
            <a:r>
              <a:rPr lang="en-US" sz="2000" dirty="0">
                <a:solidFill>
                  <a:prstClr val="black"/>
                </a:solidFill>
                <a:latin typeface="Alexandria" charset="0"/>
              </a:rPr>
              <a:t>+x</a:t>
            </a:r>
            <a:r>
              <a:rPr lang="en-US" sz="2000" baseline="30000" dirty="0">
                <a:solidFill>
                  <a:prstClr val="black"/>
                </a:solidFill>
                <a:latin typeface="Alexandria" charset="0"/>
              </a:rPr>
              <a:t>4</a:t>
            </a:r>
            <a:r>
              <a:rPr lang="en-US" sz="2000" dirty="0">
                <a:solidFill>
                  <a:prstClr val="black"/>
                </a:solidFill>
                <a:latin typeface="Alexandria" charset="0"/>
              </a:rPr>
              <a:t>+x</a:t>
            </a:r>
            <a:r>
              <a:rPr lang="en-US" sz="2000" baseline="30000" dirty="0">
                <a:solidFill>
                  <a:prstClr val="black"/>
                </a:solidFill>
                <a:latin typeface="Alexandria" charset="0"/>
              </a:rPr>
              <a:t>3</a:t>
            </a:r>
            <a:r>
              <a:rPr lang="en-US" sz="2000" dirty="0">
                <a:solidFill>
                  <a:prstClr val="black"/>
                </a:solidFill>
                <a:latin typeface="Alexandria" charset="0"/>
              </a:rPr>
              <a:t>+x+1 </a:t>
            </a:r>
          </a:p>
          <a:p>
            <a:pPr lvl="0">
              <a:lnSpc>
                <a:spcPct val="90000"/>
              </a:lnSpc>
              <a:spcBef>
                <a:spcPts val="1000"/>
              </a:spcBef>
            </a:pPr>
            <a:r>
              <a:rPr lang="en-US" sz="2000" dirty="0">
                <a:solidFill>
                  <a:prstClr val="black"/>
                </a:solidFill>
                <a:latin typeface="Alexandria" charset="0"/>
              </a:rPr>
              <a:t>4.The final polynomial fits back into 8 bits.</a:t>
            </a:r>
          </a:p>
          <a:p>
            <a:pPr>
              <a:lnSpc>
                <a:spcPct val="90000"/>
              </a:lnSpc>
              <a:spcBef>
                <a:spcPts val="1000"/>
              </a:spcBef>
            </a:pPr>
            <a:r>
              <a:rPr lang="en-US" sz="2000" dirty="0">
                <a:solidFill>
                  <a:prstClr val="black"/>
                </a:solidFill>
                <a:latin typeface="Alexandria" charset="0"/>
              </a:rPr>
              <a:t>This ensures closure — every result is still a valid byte in GF(2⁸).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7" name="Graphic 21"/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780FB6CF-6163-A845-AEAA-3924FB671EBC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937436636"/>
              </p:ext>
            </p:extLst>
          </p:nvPr>
        </p:nvGraphicFramePr>
        <p:xfrm>
          <a:off x="778539" y="2911640"/>
          <a:ext cx="8211081" cy="1097280"/>
        </p:xfrm>
        <a:graphic>
          <a:graphicData uri="http://schemas.openxmlformats.org/drawingml/2006/table">
            <a:tbl>
              <a:tblPr/>
              <a:tblGrid>
                <a:gridCol w="2737027">
                  <a:extLst>
                    <a:ext uri="{9D8B030D-6E8A-4147-A177-3AD203B41FA5}">
                      <a16:colId xmlns:a16="http://schemas.microsoft.com/office/drawing/2014/main" val="197454068"/>
                    </a:ext>
                  </a:extLst>
                </a:gridCol>
                <a:gridCol w="2737027">
                  <a:extLst>
                    <a:ext uri="{9D8B030D-6E8A-4147-A177-3AD203B41FA5}">
                      <a16:colId xmlns:a16="http://schemas.microsoft.com/office/drawing/2014/main" val="3256225130"/>
                    </a:ext>
                  </a:extLst>
                </a:gridCol>
                <a:gridCol w="2737027">
                  <a:extLst>
                    <a:ext uri="{9D8B030D-6E8A-4147-A177-3AD203B41FA5}">
                      <a16:colId xmlns:a16="http://schemas.microsoft.com/office/drawing/2014/main" val="2420433554"/>
                    </a:ext>
                  </a:extLst>
                </a:gridCol>
              </a:tblGrid>
              <a:tr h="311989">
                <a:tc>
                  <a:txBody>
                    <a:bodyPr/>
                    <a:lstStyle/>
                    <a:p>
                      <a:r>
                        <a:rPr lang="en-US" dirty="0"/>
                        <a:t>Byte (Hexadecimal)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/>
                        <a:t>Binary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/>
                        <a:t>Polynomial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846083279"/>
                  </a:ext>
                </a:extLst>
              </a:tr>
              <a:tr h="311989">
                <a:tc>
                  <a:txBody>
                    <a:bodyPr/>
                    <a:lstStyle/>
                    <a:p>
                      <a:r>
                        <a:rPr lang="en-US" dirty="0"/>
                        <a:t>0x57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0101 0111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/>
                        <a:t>(x^6 + x^4 + x^2 + x + 1)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4214388817"/>
                  </a:ext>
                </a:extLst>
              </a:tr>
              <a:tr h="311989">
                <a:tc>
                  <a:txBody>
                    <a:bodyPr/>
                    <a:lstStyle/>
                    <a:p>
                      <a:r>
                        <a:rPr lang="en-US" dirty="0"/>
                        <a:t>0x83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/>
                        <a:t>1000 0011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(x^7 + x + 1)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658374202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193664160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/>
          <p:cNvSpPr/>
          <p:nvPr/>
        </p:nvSpPr>
        <p:spPr>
          <a:xfrm>
            <a:off x="617280" y="1685495"/>
            <a:ext cx="10812720" cy="4370412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TextBox 2"/>
          <p:cNvSpPr txBox="1"/>
          <p:nvPr/>
        </p:nvSpPr>
        <p:spPr>
          <a:xfrm>
            <a:off x="2406273" y="662813"/>
            <a:ext cx="7006907" cy="11069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>
              <a:lnSpc>
                <a:spcPct val="90000"/>
              </a:lnSpc>
              <a:spcBef>
                <a:spcPts val="1000"/>
              </a:spcBef>
            </a:pPr>
            <a:r>
              <a:rPr lang="en-US" sz="3200" dirty="0">
                <a:solidFill>
                  <a:prstClr val="black"/>
                </a:solidFill>
                <a:latin typeface="Alexandria" charset="0"/>
              </a:rPr>
              <a:t>Byte Multiplication in AES </a:t>
            </a:r>
          </a:p>
          <a:p>
            <a:pPr lvl="0">
              <a:lnSpc>
                <a:spcPct val="90000"/>
              </a:lnSpc>
              <a:spcBef>
                <a:spcPts val="1000"/>
              </a:spcBef>
            </a:pPr>
            <a:r>
              <a:rPr lang="en-US" sz="3200" dirty="0">
                <a:solidFill>
                  <a:prstClr val="black"/>
                </a:solidFill>
                <a:latin typeface="Alexandria" charset="0"/>
              </a:rPr>
              <a:t>(Flow Sequence)</a:t>
            </a:r>
          </a:p>
        </p:txBody>
      </p:sp>
      <p:sp>
        <p:nvSpPr>
          <p:cNvPr id="5" name="Rectangle 4"/>
          <p:cNvSpPr/>
          <p:nvPr/>
        </p:nvSpPr>
        <p:spPr>
          <a:xfrm>
            <a:off x="942308" y="781017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1153149" y="975974"/>
            <a:ext cx="10348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Alexandria" charset="0"/>
                <a:cs typeface="Alexandria" charset="0"/>
              </a:rPr>
              <a:t>Lecture</a:t>
            </a:r>
            <a:endParaRPr lang="en-US" sz="2800" dirty="0">
              <a:solidFill>
                <a:schemeClr val="bg1"/>
              </a:solidFill>
              <a:latin typeface="Alexandria" charset="0"/>
              <a:cs typeface="Alexandria" charset="0"/>
            </a:endParaRPr>
          </a:p>
        </p:txBody>
      </p:sp>
      <p:sp>
        <p:nvSpPr>
          <p:cNvPr id="10" name="TextBox 9"/>
          <p:cNvSpPr txBox="1"/>
          <p:nvPr/>
        </p:nvSpPr>
        <p:spPr>
          <a:xfrm>
            <a:off x="1214179" y="1231789"/>
            <a:ext cx="966228" cy="7683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>
                <a:solidFill>
                  <a:schemeClr val="bg1"/>
                </a:solidFill>
                <a:latin typeface="Alexandria" charset="0"/>
                <a:cs typeface="Alexandria" charset="0"/>
              </a:rPr>
              <a:t>6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7" name="Graphic 21"/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90ECBFDE-174D-644F-9872-8547C04C8BB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87971" y="2249784"/>
            <a:ext cx="7251700" cy="304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28658909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/>
          <p:cNvSpPr/>
          <p:nvPr/>
        </p:nvSpPr>
        <p:spPr>
          <a:xfrm>
            <a:off x="670588" y="1698223"/>
            <a:ext cx="10812720" cy="4370412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TextBox 2"/>
          <p:cNvSpPr txBox="1"/>
          <p:nvPr/>
        </p:nvSpPr>
        <p:spPr>
          <a:xfrm>
            <a:off x="2513149" y="1019069"/>
            <a:ext cx="745265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000" dirty="0">
                <a:latin typeface="Alexandria" charset="0"/>
              </a:rPr>
              <a:t>Why GF(2⁸)?</a:t>
            </a:r>
          </a:p>
        </p:txBody>
      </p:sp>
      <p:sp>
        <p:nvSpPr>
          <p:cNvPr id="5" name="Rectangle 4"/>
          <p:cNvSpPr/>
          <p:nvPr/>
        </p:nvSpPr>
        <p:spPr>
          <a:xfrm>
            <a:off x="942308" y="935396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1153149" y="975974"/>
            <a:ext cx="10348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Alexandria" charset="0"/>
                <a:cs typeface="Alexandria" charset="0"/>
              </a:rPr>
              <a:t>Lecture</a:t>
            </a:r>
            <a:endParaRPr lang="en-US" sz="2800" dirty="0">
              <a:solidFill>
                <a:schemeClr val="bg1"/>
              </a:solidFill>
              <a:latin typeface="Alexandria" charset="0"/>
              <a:cs typeface="Alexandria" charset="0"/>
            </a:endParaRPr>
          </a:p>
        </p:txBody>
      </p:sp>
      <p:sp>
        <p:nvSpPr>
          <p:cNvPr id="10" name="TextBox 9"/>
          <p:cNvSpPr txBox="1"/>
          <p:nvPr/>
        </p:nvSpPr>
        <p:spPr>
          <a:xfrm>
            <a:off x="1214179" y="1231789"/>
            <a:ext cx="966228" cy="7683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>
                <a:solidFill>
                  <a:schemeClr val="bg1"/>
                </a:solidFill>
                <a:latin typeface="Alexandria" charset="0"/>
                <a:cs typeface="Alexandria" charset="0"/>
              </a:rPr>
              <a:t>6</a:t>
            </a:r>
          </a:p>
        </p:txBody>
      </p:sp>
      <p:sp>
        <p:nvSpPr>
          <p:cNvPr id="48" name="TextBox 47"/>
          <p:cNvSpPr txBox="1"/>
          <p:nvPr/>
        </p:nvSpPr>
        <p:spPr>
          <a:xfrm>
            <a:off x="945226" y="2293683"/>
            <a:ext cx="10541000" cy="186204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300" dirty="0">
                <a:latin typeface="Alexandria" charset="0"/>
              </a:rPr>
              <a:t>Matches byte-sized (8-bit) computer architecture.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300" dirty="0">
                <a:latin typeface="Alexandria" charset="0"/>
              </a:rPr>
              <a:t>Allows efficient hardware and software implementation.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300" dirty="0">
                <a:latin typeface="Alexandria" charset="0"/>
              </a:rPr>
              <a:t>Ensures every nonzero byte has an inverse, which is crucial for AES’s S-box (substitution step).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300" dirty="0">
                <a:latin typeface="Alexandria" charset="0"/>
              </a:rPr>
              <a:t>In short: GF(2⁸) combines math elegance with practical performance.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7" name="Graphic 21"/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66683339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/>
          <p:cNvSpPr/>
          <p:nvPr/>
        </p:nvSpPr>
        <p:spPr>
          <a:xfrm>
            <a:off x="617280" y="1668255"/>
            <a:ext cx="10812720" cy="4370412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2513149" y="1019069"/>
            <a:ext cx="699934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600" dirty="0">
                <a:solidFill>
                  <a:prstClr val="black"/>
                </a:solidFill>
                <a:latin typeface="Alexandria" charset="0"/>
                <a:ea typeface="+mj-ea"/>
                <a:cs typeface="+mj-cs"/>
              </a:rPr>
              <a:t>Hands-on Practice</a:t>
            </a:r>
          </a:p>
        </p:txBody>
      </p:sp>
      <p:sp>
        <p:nvSpPr>
          <p:cNvPr id="5" name="Rectangle 4"/>
          <p:cNvSpPr/>
          <p:nvPr/>
        </p:nvSpPr>
        <p:spPr>
          <a:xfrm>
            <a:off x="942308" y="614763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1153149" y="714719"/>
            <a:ext cx="10348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Alexandria" charset="0"/>
                <a:cs typeface="Alexandria" charset="0"/>
              </a:rPr>
              <a:t>Lecture</a:t>
            </a:r>
            <a:endParaRPr lang="en-US" sz="2800" dirty="0">
              <a:solidFill>
                <a:schemeClr val="bg1"/>
              </a:solidFill>
              <a:latin typeface="Alexandria" charset="0"/>
              <a:cs typeface="Alexandria" charset="0"/>
            </a:endParaRPr>
          </a:p>
        </p:txBody>
      </p:sp>
      <p:sp>
        <p:nvSpPr>
          <p:cNvPr id="10" name="TextBox 9"/>
          <p:cNvSpPr txBox="1"/>
          <p:nvPr/>
        </p:nvSpPr>
        <p:spPr>
          <a:xfrm>
            <a:off x="1214179" y="899281"/>
            <a:ext cx="966228" cy="7683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>
                <a:solidFill>
                  <a:schemeClr val="bg1"/>
                </a:solidFill>
                <a:latin typeface="Alexandria" charset="0"/>
                <a:cs typeface="Alexandria" charset="0"/>
              </a:rPr>
              <a:t>6</a:t>
            </a:r>
          </a:p>
        </p:txBody>
      </p:sp>
      <p:sp>
        <p:nvSpPr>
          <p:cNvPr id="48" name="TextBox 47"/>
          <p:cNvSpPr txBox="1"/>
          <p:nvPr/>
        </p:nvSpPr>
        <p:spPr>
          <a:xfrm>
            <a:off x="753140" y="1837647"/>
            <a:ext cx="10541000" cy="338676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20000"/>
              </a:lnSpc>
            </a:pPr>
            <a:r>
              <a:rPr lang="en-US" sz="2200" b="1" dirty="0">
                <a:solidFill>
                  <a:prstClr val="black"/>
                </a:solidFill>
                <a:latin typeface="Alexandria" charset="0"/>
              </a:rPr>
              <a:t>Try computing:</a:t>
            </a:r>
            <a:br>
              <a:rPr lang="en-US" sz="2200" b="1" dirty="0">
                <a:solidFill>
                  <a:prstClr val="black"/>
                </a:solidFill>
                <a:latin typeface="Alexandria" charset="0"/>
              </a:rPr>
            </a:br>
            <a:r>
              <a:rPr lang="en-US" sz="2200" dirty="0">
                <a:solidFill>
                  <a:prstClr val="black"/>
                </a:solidFill>
                <a:latin typeface="Alexandria" charset="0"/>
              </a:rPr>
              <a:t>(1011 × 0110) mod (10011) over GF(2).</a:t>
            </a:r>
            <a:endParaRPr lang="en-US" sz="2200" b="1" dirty="0">
              <a:solidFill>
                <a:prstClr val="black"/>
              </a:solidFill>
              <a:latin typeface="Alexandria" charset="0"/>
            </a:endParaRPr>
          </a:p>
          <a:p>
            <a:pPr>
              <a:lnSpc>
                <a:spcPct val="120000"/>
              </a:lnSpc>
            </a:pPr>
            <a:r>
              <a:rPr lang="en-US" sz="2200" b="1" dirty="0">
                <a:solidFill>
                  <a:prstClr val="black"/>
                </a:solidFill>
                <a:latin typeface="Alexandria" charset="0"/>
              </a:rPr>
              <a:t>Solution: </a:t>
            </a:r>
          </a:p>
          <a:p>
            <a:pPr>
              <a:lnSpc>
                <a:spcPct val="120000"/>
              </a:lnSpc>
            </a:pPr>
            <a:endParaRPr lang="en-US" sz="2200" b="1" dirty="0">
              <a:latin typeface="Alexandria" charset="0"/>
            </a:endParaRPr>
          </a:p>
          <a:p>
            <a:pPr>
              <a:lnSpc>
                <a:spcPct val="120000"/>
              </a:lnSpc>
            </a:pPr>
            <a:r>
              <a:rPr lang="en-US" sz="2200" b="1" dirty="0">
                <a:latin typeface="Alexandria" charset="0"/>
              </a:rPr>
              <a:t>Step 1 – Convert to polynomials</a:t>
            </a:r>
          </a:p>
          <a:p>
            <a:pPr marL="342900" indent="-342900">
              <a:lnSpc>
                <a:spcPct val="120000"/>
              </a:lnSpc>
              <a:buFont typeface="Arial" panose="020B0604020202020204" pitchFamily="34" charset="0"/>
              <a:buChar char="•"/>
            </a:pPr>
            <a:r>
              <a:rPr lang="en-US" sz="2400" dirty="0"/>
              <a:t>1011 → x</a:t>
            </a:r>
            <a:r>
              <a:rPr lang="en-US" sz="2400" baseline="30000" dirty="0"/>
              <a:t>3</a:t>
            </a:r>
            <a:r>
              <a:rPr lang="en-US" sz="2400" dirty="0"/>
              <a:t>+x+1</a:t>
            </a:r>
          </a:p>
          <a:p>
            <a:pPr marL="342900" indent="-342900">
              <a:lnSpc>
                <a:spcPct val="120000"/>
              </a:lnSpc>
              <a:buFont typeface="Arial" panose="020B0604020202020204" pitchFamily="34" charset="0"/>
              <a:buChar char="•"/>
            </a:pPr>
            <a:r>
              <a:rPr lang="en-US" sz="2200" dirty="0">
                <a:latin typeface="Alexandria" charset="0"/>
              </a:rPr>
              <a:t>0110 → x</a:t>
            </a:r>
            <a:r>
              <a:rPr lang="en-US" sz="2200" baseline="30000" dirty="0">
                <a:latin typeface="Alexandria" charset="0"/>
              </a:rPr>
              <a:t>2</a:t>
            </a:r>
            <a:r>
              <a:rPr lang="en-US" sz="2200" dirty="0">
                <a:latin typeface="Alexandria" charset="0"/>
              </a:rPr>
              <a:t>+x</a:t>
            </a:r>
          </a:p>
          <a:p>
            <a:pPr marL="342900" indent="-342900">
              <a:lnSpc>
                <a:spcPct val="120000"/>
              </a:lnSpc>
              <a:buFont typeface="Arial" panose="020B0604020202020204" pitchFamily="34" charset="0"/>
              <a:buChar char="•"/>
            </a:pPr>
            <a:r>
              <a:rPr lang="en-US" sz="2400" dirty="0"/>
              <a:t>10011 → x</a:t>
            </a:r>
            <a:r>
              <a:rPr lang="en-US" sz="2400" baseline="30000" dirty="0"/>
              <a:t>4</a:t>
            </a:r>
            <a:r>
              <a:rPr lang="en-US" sz="2400" dirty="0"/>
              <a:t>+x+1</a:t>
            </a:r>
            <a:endParaRPr lang="en-US" sz="2400" dirty="0">
              <a:latin typeface="Alexandria" charset="0"/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7" name="Graphic 21"/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77210472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/>
          <p:cNvSpPr/>
          <p:nvPr/>
        </p:nvSpPr>
        <p:spPr>
          <a:xfrm>
            <a:off x="617280" y="1668255"/>
            <a:ext cx="10812720" cy="4370412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2513149" y="1019069"/>
            <a:ext cx="699934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600" dirty="0">
                <a:solidFill>
                  <a:prstClr val="black"/>
                </a:solidFill>
                <a:latin typeface="Alexandria" charset="0"/>
                <a:ea typeface="+mj-ea"/>
                <a:cs typeface="+mj-cs"/>
              </a:rPr>
              <a:t>Hands-on Practice</a:t>
            </a:r>
          </a:p>
        </p:txBody>
      </p:sp>
      <p:sp>
        <p:nvSpPr>
          <p:cNvPr id="5" name="Rectangle 4"/>
          <p:cNvSpPr/>
          <p:nvPr/>
        </p:nvSpPr>
        <p:spPr>
          <a:xfrm>
            <a:off x="942308" y="614763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1153149" y="714719"/>
            <a:ext cx="10348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Alexandria" charset="0"/>
                <a:cs typeface="Alexandria" charset="0"/>
              </a:rPr>
              <a:t>Lecture</a:t>
            </a:r>
            <a:endParaRPr lang="en-US" sz="2800" dirty="0">
              <a:solidFill>
                <a:schemeClr val="bg1"/>
              </a:solidFill>
              <a:latin typeface="Alexandria" charset="0"/>
              <a:cs typeface="Alexandria" charset="0"/>
            </a:endParaRPr>
          </a:p>
        </p:txBody>
      </p:sp>
      <p:sp>
        <p:nvSpPr>
          <p:cNvPr id="10" name="TextBox 9"/>
          <p:cNvSpPr txBox="1"/>
          <p:nvPr/>
        </p:nvSpPr>
        <p:spPr>
          <a:xfrm>
            <a:off x="1214179" y="899281"/>
            <a:ext cx="966228" cy="7683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>
                <a:solidFill>
                  <a:schemeClr val="bg1"/>
                </a:solidFill>
                <a:latin typeface="Alexandria" charset="0"/>
                <a:cs typeface="Alexandria" charset="0"/>
              </a:rPr>
              <a:t>6</a:t>
            </a:r>
          </a:p>
        </p:txBody>
      </p:sp>
      <p:sp>
        <p:nvSpPr>
          <p:cNvPr id="48" name="TextBox 47"/>
          <p:cNvSpPr txBox="1"/>
          <p:nvPr/>
        </p:nvSpPr>
        <p:spPr>
          <a:xfrm>
            <a:off x="753140" y="1837647"/>
            <a:ext cx="10541000" cy="41648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20000"/>
              </a:lnSpc>
            </a:pPr>
            <a:r>
              <a:rPr lang="en-US" sz="2200" b="1" dirty="0">
                <a:solidFill>
                  <a:prstClr val="black"/>
                </a:solidFill>
                <a:latin typeface="Alexandria" charset="0"/>
              </a:rPr>
              <a:t>Try computing:</a:t>
            </a:r>
            <a:br>
              <a:rPr lang="en-US" sz="2200" b="1" dirty="0">
                <a:solidFill>
                  <a:prstClr val="black"/>
                </a:solidFill>
                <a:latin typeface="Alexandria" charset="0"/>
              </a:rPr>
            </a:br>
            <a:r>
              <a:rPr lang="en-US" sz="2200" dirty="0">
                <a:solidFill>
                  <a:prstClr val="black"/>
                </a:solidFill>
                <a:latin typeface="Alexandria" charset="0"/>
              </a:rPr>
              <a:t>(1011 × 0110) mod (10011) over GF(2).</a:t>
            </a:r>
            <a:endParaRPr lang="en-US" sz="2200" b="1" dirty="0">
              <a:solidFill>
                <a:prstClr val="black"/>
              </a:solidFill>
              <a:latin typeface="Alexandria" charset="0"/>
            </a:endParaRPr>
          </a:p>
          <a:p>
            <a:pPr>
              <a:lnSpc>
                <a:spcPct val="120000"/>
              </a:lnSpc>
            </a:pPr>
            <a:r>
              <a:rPr lang="en-US" sz="2200" b="1" dirty="0">
                <a:solidFill>
                  <a:prstClr val="black"/>
                </a:solidFill>
                <a:latin typeface="Alexandria" charset="0"/>
              </a:rPr>
              <a:t>Solution: </a:t>
            </a:r>
          </a:p>
          <a:p>
            <a:pPr>
              <a:lnSpc>
                <a:spcPct val="120000"/>
              </a:lnSpc>
            </a:pPr>
            <a:r>
              <a:rPr lang="en-US" sz="2200" b="1" dirty="0">
                <a:latin typeface="Alexandria" charset="0"/>
              </a:rPr>
              <a:t>Step 2 – Multiply</a:t>
            </a:r>
          </a:p>
          <a:p>
            <a:pPr>
              <a:lnSpc>
                <a:spcPct val="120000"/>
              </a:lnSpc>
            </a:pPr>
            <a:r>
              <a:rPr lang="en-US" sz="2200" dirty="0">
                <a:latin typeface="Alexandria" charset="0"/>
              </a:rPr>
              <a:t>(x</a:t>
            </a:r>
            <a:r>
              <a:rPr lang="en-US" sz="2200" baseline="30000" dirty="0">
                <a:latin typeface="Alexandria" charset="0"/>
              </a:rPr>
              <a:t>3</a:t>
            </a:r>
            <a:r>
              <a:rPr lang="en-US" sz="2200" dirty="0">
                <a:latin typeface="Alexandria" charset="0"/>
              </a:rPr>
              <a:t>+x+1)(x</a:t>
            </a:r>
            <a:r>
              <a:rPr lang="en-US" sz="2200" baseline="30000" dirty="0">
                <a:latin typeface="Alexandria" charset="0"/>
              </a:rPr>
              <a:t>2</a:t>
            </a:r>
            <a:r>
              <a:rPr lang="en-US" sz="2200" dirty="0">
                <a:latin typeface="Alexandria" charset="0"/>
              </a:rPr>
              <a:t>+x)=x</a:t>
            </a:r>
            <a:r>
              <a:rPr lang="en-US" sz="2200" baseline="30000" dirty="0">
                <a:latin typeface="Alexandria" charset="0"/>
              </a:rPr>
              <a:t>5</a:t>
            </a:r>
            <a:r>
              <a:rPr lang="en-US" sz="2200" dirty="0">
                <a:latin typeface="Alexandria" charset="0"/>
              </a:rPr>
              <a:t>+x</a:t>
            </a:r>
            <a:r>
              <a:rPr lang="en-US" sz="2200" baseline="30000" dirty="0">
                <a:latin typeface="Alexandria" charset="0"/>
              </a:rPr>
              <a:t>4</a:t>
            </a:r>
            <a:r>
              <a:rPr lang="en-US" sz="2200" dirty="0">
                <a:latin typeface="Alexandria" charset="0"/>
              </a:rPr>
              <a:t>+x</a:t>
            </a:r>
            <a:r>
              <a:rPr lang="en-US" sz="2200" baseline="30000" dirty="0">
                <a:latin typeface="Alexandria" charset="0"/>
              </a:rPr>
              <a:t>3</a:t>
            </a:r>
            <a:r>
              <a:rPr lang="en-US" sz="2200" dirty="0">
                <a:latin typeface="Alexandria" charset="0"/>
              </a:rPr>
              <a:t>+x</a:t>
            </a:r>
            <a:r>
              <a:rPr lang="en-US" sz="2200" baseline="30000" dirty="0">
                <a:latin typeface="Alexandria" charset="0"/>
              </a:rPr>
              <a:t>2</a:t>
            </a:r>
          </a:p>
          <a:p>
            <a:pPr>
              <a:lnSpc>
                <a:spcPct val="120000"/>
              </a:lnSpc>
            </a:pPr>
            <a:endParaRPr lang="en-US" sz="2200" b="1" dirty="0">
              <a:latin typeface="Alexandria" charset="0"/>
            </a:endParaRPr>
          </a:p>
          <a:p>
            <a:pPr>
              <a:lnSpc>
                <a:spcPct val="120000"/>
              </a:lnSpc>
            </a:pPr>
            <a:r>
              <a:rPr lang="en-US" sz="2200" b="1" dirty="0">
                <a:latin typeface="Alexandria" charset="0"/>
              </a:rPr>
              <a:t>Step 3 – Reduce modulo (x⁴ + x + 1)</a:t>
            </a:r>
          </a:p>
          <a:p>
            <a:pPr>
              <a:lnSpc>
                <a:spcPct val="120000"/>
              </a:lnSpc>
            </a:pPr>
            <a:r>
              <a:rPr lang="en-US" sz="2200" dirty="0">
                <a:latin typeface="Alexandria" charset="0"/>
              </a:rPr>
              <a:t>Divide </a:t>
            </a:r>
            <a:r>
              <a:rPr lang="en-US" sz="2400" dirty="0"/>
              <a:t>x</a:t>
            </a:r>
            <a:r>
              <a:rPr lang="en-US" sz="2400" baseline="30000" dirty="0"/>
              <a:t>5</a:t>
            </a:r>
            <a:r>
              <a:rPr lang="en-US" sz="2400" dirty="0"/>
              <a:t>+x</a:t>
            </a:r>
            <a:r>
              <a:rPr lang="en-US" sz="2400" baseline="30000" dirty="0"/>
              <a:t>4</a:t>
            </a:r>
            <a:r>
              <a:rPr lang="en-US" sz="2400" dirty="0"/>
              <a:t>+x</a:t>
            </a:r>
            <a:r>
              <a:rPr lang="en-US" sz="2400" baseline="30000" dirty="0"/>
              <a:t>3</a:t>
            </a:r>
            <a:r>
              <a:rPr lang="en-US" sz="2400" dirty="0"/>
              <a:t>+x</a:t>
            </a:r>
            <a:r>
              <a:rPr lang="en-US" sz="2400" baseline="30000" dirty="0"/>
              <a:t>2</a:t>
            </a:r>
            <a:r>
              <a:rPr lang="en-US" sz="2400" dirty="0"/>
              <a:t> by x</a:t>
            </a:r>
            <a:r>
              <a:rPr lang="en-US" sz="2400" baseline="30000" dirty="0"/>
              <a:t>4</a:t>
            </a:r>
            <a:r>
              <a:rPr lang="en-US" sz="2400" dirty="0"/>
              <a:t>+x+1  </a:t>
            </a:r>
            <a:r>
              <a:rPr lang="en-US" sz="2200" dirty="0">
                <a:latin typeface="Alexandria" charset="0"/>
              </a:rPr>
              <a:t>using XOR subtraction </a:t>
            </a:r>
          </a:p>
          <a:p>
            <a:pPr>
              <a:lnSpc>
                <a:spcPct val="120000"/>
              </a:lnSpc>
            </a:pPr>
            <a:endParaRPr lang="en-US" sz="2200" dirty="0">
              <a:latin typeface="Alexandria" charset="0"/>
            </a:endParaRPr>
          </a:p>
          <a:p>
            <a:pPr>
              <a:lnSpc>
                <a:spcPct val="120000"/>
              </a:lnSpc>
            </a:pPr>
            <a:r>
              <a:rPr lang="en-US" sz="2200" b="1" dirty="0">
                <a:latin typeface="Alexandria" charset="0"/>
              </a:rPr>
              <a:t>Result:</a:t>
            </a:r>
            <a:r>
              <a:rPr lang="en-US" sz="2200" dirty="0">
                <a:latin typeface="Alexandria" charset="0"/>
              </a:rPr>
              <a:t> x</a:t>
            </a:r>
            <a:r>
              <a:rPr lang="en-US" sz="2200" baseline="30000" dirty="0">
                <a:latin typeface="Alexandria" charset="0"/>
              </a:rPr>
              <a:t>3</a:t>
            </a:r>
            <a:r>
              <a:rPr lang="en-US" sz="2200" dirty="0">
                <a:latin typeface="Alexandria" charset="0"/>
              </a:rPr>
              <a:t>+1 → Binary = 1001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7" name="Graphic 21"/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9907900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/>
          <p:cNvSpPr/>
          <p:nvPr/>
        </p:nvSpPr>
        <p:spPr>
          <a:xfrm>
            <a:off x="670588" y="1698223"/>
            <a:ext cx="10812720" cy="4370412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TextBox 2"/>
          <p:cNvSpPr txBox="1"/>
          <p:nvPr/>
        </p:nvSpPr>
        <p:spPr>
          <a:xfrm>
            <a:off x="2513149" y="1019069"/>
            <a:ext cx="745265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dirty="0">
                <a:latin typeface="Alexandria" charset="0"/>
              </a:rPr>
              <a:t>Why Cryptography Uses Finite Fields</a:t>
            </a:r>
          </a:p>
        </p:txBody>
      </p:sp>
      <p:sp>
        <p:nvSpPr>
          <p:cNvPr id="5" name="Rectangle 4"/>
          <p:cNvSpPr/>
          <p:nvPr/>
        </p:nvSpPr>
        <p:spPr>
          <a:xfrm>
            <a:off x="942308" y="935396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1153149" y="975974"/>
            <a:ext cx="10348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Alexandria" charset="0"/>
                <a:cs typeface="Alexandria" charset="0"/>
              </a:rPr>
              <a:t>Lecture</a:t>
            </a:r>
            <a:endParaRPr lang="en-US" sz="2800" dirty="0">
              <a:solidFill>
                <a:schemeClr val="bg1"/>
              </a:solidFill>
              <a:latin typeface="Alexandria" charset="0"/>
              <a:cs typeface="Alexandria" charset="0"/>
            </a:endParaRPr>
          </a:p>
        </p:txBody>
      </p:sp>
      <p:sp>
        <p:nvSpPr>
          <p:cNvPr id="10" name="TextBox 9"/>
          <p:cNvSpPr txBox="1"/>
          <p:nvPr/>
        </p:nvSpPr>
        <p:spPr>
          <a:xfrm>
            <a:off x="1214179" y="1231789"/>
            <a:ext cx="966228" cy="7683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>
                <a:solidFill>
                  <a:schemeClr val="bg1"/>
                </a:solidFill>
                <a:latin typeface="Alexandria" charset="0"/>
                <a:cs typeface="Alexandria" charset="0"/>
              </a:rPr>
              <a:t>6</a:t>
            </a:r>
          </a:p>
        </p:txBody>
      </p:sp>
      <p:sp>
        <p:nvSpPr>
          <p:cNvPr id="48" name="TextBox 47"/>
          <p:cNvSpPr txBox="1"/>
          <p:nvPr/>
        </p:nvSpPr>
        <p:spPr>
          <a:xfrm>
            <a:off x="968976" y="2269929"/>
            <a:ext cx="10541000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400" dirty="0">
                <a:latin typeface="Alexandria" charset="0"/>
              </a:rPr>
              <a:t>Predictable &amp; Reversible:</a:t>
            </a:r>
            <a:br>
              <a:rPr lang="en-US" sz="2400" dirty="0">
                <a:latin typeface="Alexandria" charset="0"/>
              </a:rPr>
            </a:br>
            <a:r>
              <a:rPr lang="en-US" sz="2400" dirty="0">
                <a:latin typeface="Alexandria" charset="0"/>
              </a:rPr>
              <a:t>Each operation gives a unique, repeatable result — essential for encryption/decryption symmetry.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400" dirty="0">
                <a:latin typeface="Alexandria" charset="0"/>
              </a:rPr>
              <a:t>Prevents overflow/underflow:</a:t>
            </a:r>
            <a:br>
              <a:rPr lang="en-US" sz="2400" dirty="0">
                <a:latin typeface="Alexandria" charset="0"/>
              </a:rPr>
            </a:br>
            <a:r>
              <a:rPr lang="en-US" sz="2400" dirty="0">
                <a:latin typeface="Alexandria" charset="0"/>
              </a:rPr>
              <a:t>Mod operation keeps results within a fixed range (like 8 bits in AES).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400" dirty="0">
                <a:latin typeface="Alexandria" charset="0"/>
              </a:rPr>
              <a:t>Structured substitution &amp; permutation:</a:t>
            </a:r>
            <a:br>
              <a:rPr lang="en-US" sz="2400" dirty="0">
                <a:latin typeface="Alexandria" charset="0"/>
              </a:rPr>
            </a:br>
            <a:r>
              <a:rPr lang="en-US" sz="2400" dirty="0">
                <a:latin typeface="Alexandria" charset="0"/>
              </a:rPr>
              <a:t>Modular rules enable predictable transformations — used in AES S-box and </a:t>
            </a:r>
            <a:r>
              <a:rPr lang="en-US" sz="2400" dirty="0" err="1">
                <a:latin typeface="Alexandria" charset="0"/>
              </a:rPr>
              <a:t>MixColumns</a:t>
            </a:r>
            <a:r>
              <a:rPr lang="en-US" sz="2400" dirty="0">
                <a:latin typeface="Alexandria" charset="0"/>
              </a:rPr>
              <a:t>.</a:t>
            </a:r>
          </a:p>
          <a:p>
            <a:endParaRPr lang="en-US" sz="2400" dirty="0">
              <a:latin typeface="Alexandria" charset="0"/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7" name="Graphic 21"/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38579151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/>
          <p:cNvSpPr/>
          <p:nvPr/>
        </p:nvSpPr>
        <p:spPr>
          <a:xfrm>
            <a:off x="670588" y="1698223"/>
            <a:ext cx="10812720" cy="4370412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TextBox 2"/>
          <p:cNvSpPr txBox="1"/>
          <p:nvPr/>
        </p:nvSpPr>
        <p:spPr>
          <a:xfrm>
            <a:off x="2513149" y="1019069"/>
            <a:ext cx="745265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dirty="0">
                <a:latin typeface="Alexandria" charset="0"/>
              </a:rPr>
              <a:t>Security Insight</a:t>
            </a:r>
          </a:p>
        </p:txBody>
      </p:sp>
      <p:sp>
        <p:nvSpPr>
          <p:cNvPr id="5" name="Rectangle 4"/>
          <p:cNvSpPr/>
          <p:nvPr/>
        </p:nvSpPr>
        <p:spPr>
          <a:xfrm>
            <a:off x="942308" y="935396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1153149" y="975974"/>
            <a:ext cx="10348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Alexandria" charset="0"/>
                <a:cs typeface="Alexandria" charset="0"/>
              </a:rPr>
              <a:t>Lecture</a:t>
            </a:r>
            <a:endParaRPr lang="en-US" sz="2800" dirty="0">
              <a:solidFill>
                <a:schemeClr val="bg1"/>
              </a:solidFill>
              <a:latin typeface="Alexandria" charset="0"/>
              <a:cs typeface="Alexandria" charset="0"/>
            </a:endParaRPr>
          </a:p>
        </p:txBody>
      </p:sp>
      <p:sp>
        <p:nvSpPr>
          <p:cNvPr id="10" name="TextBox 9"/>
          <p:cNvSpPr txBox="1"/>
          <p:nvPr/>
        </p:nvSpPr>
        <p:spPr>
          <a:xfrm>
            <a:off x="1214179" y="1231789"/>
            <a:ext cx="966228" cy="7683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>
                <a:solidFill>
                  <a:schemeClr val="bg1"/>
                </a:solidFill>
                <a:latin typeface="Alexandria" charset="0"/>
                <a:cs typeface="Alexandria" charset="0"/>
              </a:rPr>
              <a:t>6</a:t>
            </a:r>
          </a:p>
        </p:txBody>
      </p:sp>
      <p:sp>
        <p:nvSpPr>
          <p:cNvPr id="48" name="TextBox 47"/>
          <p:cNvSpPr txBox="1"/>
          <p:nvPr/>
        </p:nvSpPr>
        <p:spPr>
          <a:xfrm>
            <a:off x="968976" y="2269929"/>
            <a:ext cx="10541000" cy="41549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>
                <a:latin typeface="Alexandria" charset="0"/>
              </a:rPr>
              <a:t>1.Modular arithmetic ensures predictable results</a:t>
            </a:r>
          </a:p>
          <a:p>
            <a:r>
              <a:rPr lang="en-US" sz="2400" dirty="0">
                <a:latin typeface="Alexandria" charset="0"/>
              </a:rPr>
              <a:t>-Every operation (add, multiply, mod) always gives a defined and repeatable result within the field.</a:t>
            </a:r>
          </a:p>
          <a:p>
            <a:r>
              <a:rPr lang="en-US" sz="2400" dirty="0">
                <a:latin typeface="Alexandria" charset="0"/>
              </a:rPr>
              <a:t>-This predictability is what makes encryption and decryption perfectly reversible — no data loss or randomness in computation.</a:t>
            </a:r>
          </a:p>
          <a:p>
            <a:r>
              <a:rPr lang="en-US" sz="2400" dirty="0">
                <a:latin typeface="Alexandria" charset="0"/>
              </a:rPr>
              <a:t>2. Hard problems (like discrete log, factoring) rely on finite fields</a:t>
            </a:r>
          </a:p>
          <a:p>
            <a:r>
              <a:rPr lang="en-US" sz="2400" dirty="0">
                <a:latin typeface="Alexandria" charset="0"/>
              </a:rPr>
              <a:t>-Certain math problems in finite fields are computationally hard — meaning they take an extremely long time to solve without the key.</a:t>
            </a:r>
          </a:p>
          <a:p>
            <a:r>
              <a:rPr lang="en-US" sz="2400" dirty="0">
                <a:latin typeface="Alexandria" charset="0"/>
              </a:rPr>
              <a:t>-Cryptosystems like RSA, Diffie–Hellman, and Elliptic Curve Cryptography (ECC) base their security on these difficult problems.</a:t>
            </a:r>
          </a:p>
          <a:p>
            <a:endParaRPr lang="en-US" sz="2400" dirty="0">
              <a:latin typeface="Alexandria" charset="0"/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7" name="Graphic 21"/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13063648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/>
          <p:cNvSpPr/>
          <p:nvPr/>
        </p:nvSpPr>
        <p:spPr>
          <a:xfrm>
            <a:off x="617280" y="1685495"/>
            <a:ext cx="10812720" cy="4370412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2398812" y="654260"/>
            <a:ext cx="6999343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dirty="0">
                <a:solidFill>
                  <a:prstClr val="black"/>
                </a:solidFill>
                <a:latin typeface="Alexandria" charset="0"/>
                <a:ea typeface="+mj-ea"/>
                <a:cs typeface="+mj-cs"/>
              </a:rPr>
              <a:t>Summary Table: Field Properties in Cryptography</a:t>
            </a:r>
          </a:p>
        </p:txBody>
      </p:sp>
      <p:sp>
        <p:nvSpPr>
          <p:cNvPr id="5" name="Rectangle 4"/>
          <p:cNvSpPr/>
          <p:nvPr/>
        </p:nvSpPr>
        <p:spPr>
          <a:xfrm>
            <a:off x="942308" y="614763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1153149" y="714719"/>
            <a:ext cx="10348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Alexandria" charset="0"/>
                <a:cs typeface="Alexandria" charset="0"/>
              </a:rPr>
              <a:t>Lecture</a:t>
            </a:r>
            <a:endParaRPr lang="en-US" sz="2800" dirty="0">
              <a:solidFill>
                <a:schemeClr val="bg1"/>
              </a:solidFill>
              <a:latin typeface="Alexandria" charset="0"/>
              <a:cs typeface="Alexandria" charset="0"/>
            </a:endParaRPr>
          </a:p>
        </p:txBody>
      </p:sp>
      <p:sp>
        <p:nvSpPr>
          <p:cNvPr id="10" name="TextBox 9"/>
          <p:cNvSpPr txBox="1"/>
          <p:nvPr/>
        </p:nvSpPr>
        <p:spPr>
          <a:xfrm>
            <a:off x="1214179" y="899281"/>
            <a:ext cx="966228" cy="7683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>
                <a:solidFill>
                  <a:schemeClr val="bg1"/>
                </a:solidFill>
                <a:latin typeface="Alexandria" charset="0"/>
                <a:cs typeface="Alexandria" charset="0"/>
              </a:rPr>
              <a:t>6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7" name="Graphic 21"/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B0FC2A28-0F02-5C42-93BB-BECC5BEA1090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9800164"/>
              </p:ext>
            </p:extLst>
          </p:nvPr>
        </p:nvGraphicFramePr>
        <p:xfrm>
          <a:off x="838200" y="2266844"/>
          <a:ext cx="10515600" cy="2648850"/>
        </p:xfrm>
        <a:graphic>
          <a:graphicData uri="http://schemas.openxmlformats.org/drawingml/2006/table">
            <a:tbl>
              <a:tblPr/>
              <a:tblGrid>
                <a:gridCol w="5257800">
                  <a:extLst>
                    <a:ext uri="{9D8B030D-6E8A-4147-A177-3AD203B41FA5}">
                      <a16:colId xmlns:a16="http://schemas.microsoft.com/office/drawing/2014/main" val="2528175338"/>
                    </a:ext>
                  </a:extLst>
                </a:gridCol>
                <a:gridCol w="5257800">
                  <a:extLst>
                    <a:ext uri="{9D8B030D-6E8A-4147-A177-3AD203B41FA5}">
                      <a16:colId xmlns:a16="http://schemas.microsoft.com/office/drawing/2014/main" val="2441508317"/>
                    </a:ext>
                  </a:extLst>
                </a:gridCol>
              </a:tblGrid>
              <a:tr h="529770">
                <a:tc>
                  <a:txBody>
                    <a:bodyPr/>
                    <a:lstStyle/>
                    <a:p>
                      <a:r>
                        <a:rPr lang="en-US"/>
                        <a:t>Property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/>
                        <a:t>Importance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308450633"/>
                  </a:ext>
                </a:extLst>
              </a:tr>
              <a:tr h="529770">
                <a:tc>
                  <a:txBody>
                    <a:bodyPr/>
                    <a:lstStyle/>
                    <a:p>
                      <a:r>
                        <a:rPr lang="en-US"/>
                        <a:t>Closure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/>
                        <a:t>Ensures all operations valid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474062365"/>
                  </a:ext>
                </a:extLst>
              </a:tr>
              <a:tr h="529770">
                <a:tc>
                  <a:txBody>
                    <a:bodyPr/>
                    <a:lstStyle/>
                    <a:p>
                      <a:r>
                        <a:rPr lang="en-US"/>
                        <a:t>Inverse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/>
                        <a:t>Enables decryption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82383374"/>
                  </a:ext>
                </a:extLst>
              </a:tr>
              <a:tr h="529770">
                <a:tc>
                  <a:txBody>
                    <a:bodyPr/>
                    <a:lstStyle/>
                    <a:p>
                      <a:r>
                        <a:rPr lang="en-US"/>
                        <a:t>Finite Size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/>
                        <a:t>Prevents infinite computation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489798009"/>
                  </a:ext>
                </a:extLst>
              </a:tr>
              <a:tr h="529770">
                <a:tc>
                  <a:txBody>
                    <a:bodyPr/>
                    <a:lstStyle/>
                    <a:p>
                      <a:r>
                        <a:rPr lang="en-US"/>
                        <a:t>Prime Modulus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Ensures field structure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360763370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227912276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/>
          <p:cNvSpPr/>
          <p:nvPr/>
        </p:nvSpPr>
        <p:spPr>
          <a:xfrm>
            <a:off x="617280" y="1685495"/>
            <a:ext cx="10812720" cy="4370412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TextBox 2"/>
          <p:cNvSpPr txBox="1"/>
          <p:nvPr/>
        </p:nvSpPr>
        <p:spPr>
          <a:xfrm>
            <a:off x="2340937" y="970179"/>
            <a:ext cx="840036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>
                <a:latin typeface="Alexandria" charset="0"/>
                <a:cs typeface="Alexandria" charset="0"/>
              </a:rPr>
              <a:t>Recap</a:t>
            </a:r>
          </a:p>
        </p:txBody>
      </p:sp>
      <p:sp>
        <p:nvSpPr>
          <p:cNvPr id="5" name="Rectangle 4"/>
          <p:cNvSpPr/>
          <p:nvPr/>
        </p:nvSpPr>
        <p:spPr>
          <a:xfrm>
            <a:off x="942308" y="935396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1153149" y="975974"/>
            <a:ext cx="10348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Alexandria" charset="0"/>
                <a:cs typeface="Alexandria" charset="0"/>
              </a:rPr>
              <a:t>Lecture</a:t>
            </a:r>
            <a:endParaRPr lang="en-US" sz="2800" dirty="0">
              <a:solidFill>
                <a:schemeClr val="bg1"/>
              </a:solidFill>
              <a:latin typeface="Alexandria" charset="0"/>
              <a:cs typeface="Alexandria" charset="0"/>
            </a:endParaRPr>
          </a:p>
        </p:txBody>
      </p:sp>
      <p:sp>
        <p:nvSpPr>
          <p:cNvPr id="10" name="TextBox 9"/>
          <p:cNvSpPr txBox="1"/>
          <p:nvPr/>
        </p:nvSpPr>
        <p:spPr>
          <a:xfrm>
            <a:off x="1214179" y="1231789"/>
            <a:ext cx="966228" cy="7683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>
                <a:solidFill>
                  <a:schemeClr val="bg1"/>
                </a:solidFill>
                <a:latin typeface="Alexandria" charset="0"/>
                <a:cs typeface="Alexandria" charset="0"/>
              </a:rPr>
              <a:t>6</a:t>
            </a:r>
          </a:p>
        </p:txBody>
      </p:sp>
      <p:sp>
        <p:nvSpPr>
          <p:cNvPr id="48" name="TextBox 47"/>
          <p:cNvSpPr txBox="1"/>
          <p:nvPr/>
        </p:nvSpPr>
        <p:spPr>
          <a:xfrm>
            <a:off x="889000" y="2136623"/>
            <a:ext cx="10541000" cy="330654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lvl="0" indent="-342900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</a:pPr>
            <a:r>
              <a:rPr lang="en-US" sz="2400" dirty="0">
                <a:solidFill>
                  <a:prstClr val="black"/>
                </a:solidFill>
                <a:latin typeface="Alexandria" charset="0"/>
              </a:rPr>
              <a:t>Modular arithmetic = arithmetic “with wrap-around.”</a:t>
            </a:r>
          </a:p>
          <a:p>
            <a:pPr marL="342900" lvl="0" indent="-342900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</a:pPr>
            <a:r>
              <a:rPr lang="en-US" sz="2400" dirty="0">
                <a:solidFill>
                  <a:prstClr val="black"/>
                </a:solidFill>
                <a:latin typeface="Alexandria" charset="0"/>
              </a:rPr>
              <a:t>Finite fields = limited, well-defined sets of numbers.</a:t>
            </a:r>
          </a:p>
          <a:p>
            <a:pPr marL="342900" lvl="0" indent="-342900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</a:pPr>
            <a:r>
              <a:rPr lang="en-US" sz="2400" dirty="0">
                <a:solidFill>
                  <a:prstClr val="black"/>
                </a:solidFill>
                <a:latin typeface="Alexandria" charset="0"/>
              </a:rPr>
              <a:t>Fields provide reversible operations → essential for cryptography.</a:t>
            </a:r>
          </a:p>
          <a:p>
            <a:pPr marL="342900" lvl="0" indent="-342900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</a:pPr>
            <a:r>
              <a:rPr lang="en-US" sz="2400" dirty="0">
                <a:solidFill>
                  <a:prstClr val="black"/>
                </a:solidFill>
                <a:latin typeface="Alexandria" charset="0"/>
              </a:rPr>
              <a:t>GF(p) and GF(2ⁿ) are the backbone of modern algorithms like AES and ECC.</a:t>
            </a:r>
          </a:p>
          <a:p>
            <a:pPr marL="342900" lvl="0" indent="-342900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</a:pPr>
            <a:r>
              <a:rPr lang="en-US" sz="2400" dirty="0">
                <a:solidFill>
                  <a:prstClr val="black"/>
                </a:solidFill>
                <a:latin typeface="Alexandria" charset="0"/>
              </a:rPr>
              <a:t>Cryptography = math + implementation.</a:t>
            </a:r>
          </a:p>
          <a:p>
            <a:pPr marL="342900" lvl="0" indent="-342900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</a:pPr>
            <a:r>
              <a:rPr lang="en-US" sz="2400" dirty="0">
                <a:solidFill>
                  <a:prstClr val="black"/>
                </a:solidFill>
                <a:latin typeface="Alexandria" charset="0"/>
              </a:rPr>
              <a:t>Finite field operations guarantee reliable, secure, repeatable encryption across digital systems.</a:t>
            </a:r>
          </a:p>
          <a:p>
            <a:endParaRPr lang="en-US" sz="1600" dirty="0">
              <a:latin typeface="Alexandria" charset="0"/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7" name="Graphic 21"/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44170563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/>
          <p:cNvSpPr/>
          <p:nvPr/>
        </p:nvSpPr>
        <p:spPr>
          <a:xfrm>
            <a:off x="617280" y="1685495"/>
            <a:ext cx="10812720" cy="4370412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TextBox 2"/>
          <p:cNvSpPr txBox="1"/>
          <p:nvPr/>
        </p:nvSpPr>
        <p:spPr>
          <a:xfrm>
            <a:off x="2340937" y="970179"/>
            <a:ext cx="840036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>
                <a:latin typeface="Alexandria" charset="0"/>
                <a:cs typeface="Alexandria" charset="0"/>
              </a:rPr>
              <a:t>References </a:t>
            </a:r>
          </a:p>
        </p:txBody>
      </p:sp>
      <p:sp>
        <p:nvSpPr>
          <p:cNvPr id="5" name="Rectangle 4"/>
          <p:cNvSpPr/>
          <p:nvPr/>
        </p:nvSpPr>
        <p:spPr>
          <a:xfrm>
            <a:off x="942308" y="935396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1153149" y="975974"/>
            <a:ext cx="10348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Alexandria" charset="0"/>
                <a:cs typeface="Alexandria" charset="0"/>
              </a:rPr>
              <a:t>Lecture</a:t>
            </a:r>
            <a:endParaRPr lang="en-US" sz="2800" dirty="0">
              <a:solidFill>
                <a:schemeClr val="bg1"/>
              </a:solidFill>
              <a:latin typeface="Alexandria" charset="0"/>
              <a:cs typeface="Alexandria" charset="0"/>
            </a:endParaRPr>
          </a:p>
        </p:txBody>
      </p:sp>
      <p:sp>
        <p:nvSpPr>
          <p:cNvPr id="10" name="TextBox 9"/>
          <p:cNvSpPr txBox="1"/>
          <p:nvPr/>
        </p:nvSpPr>
        <p:spPr>
          <a:xfrm>
            <a:off x="1214179" y="1231789"/>
            <a:ext cx="966228" cy="7683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>
                <a:solidFill>
                  <a:schemeClr val="bg1"/>
                </a:solidFill>
                <a:latin typeface="Alexandria" charset="0"/>
                <a:cs typeface="Alexandria" charset="0"/>
              </a:rPr>
              <a:t>6</a:t>
            </a:r>
          </a:p>
        </p:txBody>
      </p:sp>
      <p:sp>
        <p:nvSpPr>
          <p:cNvPr id="48" name="TextBox 47"/>
          <p:cNvSpPr txBox="1"/>
          <p:nvPr/>
        </p:nvSpPr>
        <p:spPr>
          <a:xfrm>
            <a:off x="889000" y="2095405"/>
            <a:ext cx="10541000" cy="20528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28600" lvl="0" indent="-228600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</a:pPr>
            <a:r>
              <a:rPr lang="en-US" sz="2400" dirty="0">
                <a:solidFill>
                  <a:prstClr val="black"/>
                </a:solidFill>
                <a:latin typeface="Alexandria" charset="0"/>
              </a:rPr>
              <a:t>Stallings, Cryptography and Network Security, 7th Ed., Ch. 4</a:t>
            </a:r>
          </a:p>
          <a:p>
            <a:pPr marL="228600" lvl="0" indent="-228600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</a:pPr>
            <a:r>
              <a:rPr lang="en-US" sz="2400" dirty="0">
                <a:solidFill>
                  <a:prstClr val="black"/>
                </a:solidFill>
                <a:latin typeface="Alexandria" charset="0"/>
              </a:rPr>
              <a:t>Cyber Security Tools, Ch. 3</a:t>
            </a:r>
          </a:p>
          <a:p>
            <a:pPr marL="228600" lvl="0" indent="-228600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</a:pPr>
            <a:r>
              <a:rPr lang="en-US" sz="2400" dirty="0">
                <a:solidFill>
                  <a:prstClr val="black"/>
                </a:solidFill>
                <a:latin typeface="Alexandria" charset="0"/>
              </a:rPr>
              <a:t>Handbook of Applied Cryptography, Ch. 2</a:t>
            </a:r>
          </a:p>
          <a:p>
            <a:pPr marL="228600" lvl="0" indent="-228600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</a:pPr>
            <a:r>
              <a:rPr lang="en-US" sz="2400" dirty="0">
                <a:solidFill>
                  <a:prstClr val="black"/>
                </a:solidFill>
                <a:latin typeface="Alexandria" charset="0"/>
              </a:rPr>
              <a:t>NIST SP 800-38A (AES math appendix)</a:t>
            </a:r>
          </a:p>
          <a:p>
            <a:endParaRPr lang="en-US" sz="1600" dirty="0">
              <a:latin typeface="Alexandria" charset="0"/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7" name="Graphic 21"/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0266173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lcf76f155ced4ddcb4097134ff3c332f xmlns="d13aca44-ef33-4cf4-9980-7f0b00e6eeb9">
      <Terms xmlns="http://schemas.microsoft.com/office/infopath/2007/PartnerControls"/>
    </lcf76f155ced4ddcb4097134ff3c332f>
    <TaxCatchAll xmlns="49100919-8a76-4266-be0c-7dc583902cb4" xsi:nil="true"/>
  </documentManagement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6A254F5D6A14094B8840E79896A2F150" ma:contentTypeVersion="15" ma:contentTypeDescription="Create a new document." ma:contentTypeScope="" ma:versionID="db394450a02145b8e89e0cc507a6f5f7">
  <xsd:schema xmlns:xsd="http://www.w3.org/2001/XMLSchema" xmlns:xs="http://www.w3.org/2001/XMLSchema" xmlns:p="http://schemas.microsoft.com/office/2006/metadata/properties" xmlns:ns2="d13aca44-ef33-4cf4-9980-7f0b00e6eeb9" xmlns:ns3="49100919-8a76-4266-be0c-7dc583902cb4" targetNamespace="http://schemas.microsoft.com/office/2006/metadata/properties" ma:root="true" ma:fieldsID="c7b5d1f7337f1b7fec2e38b4cf6307be" ns2:_="" ns3:_="">
    <xsd:import namespace="d13aca44-ef33-4cf4-9980-7f0b00e6eeb9"/>
    <xsd:import namespace="49100919-8a76-4266-be0c-7dc583902cb4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SearchProperties" minOccurs="0"/>
                <xsd:element ref="ns2:MediaServiceObjectDetectorVersions" minOccurs="0"/>
                <xsd:element ref="ns2:MediaServiceDateTaken" minOccurs="0"/>
                <xsd:element ref="ns2:MediaServiceGenerationTime" minOccurs="0"/>
                <xsd:element ref="ns2:MediaServiceEventHashCode" minOccurs="0"/>
                <xsd:element ref="ns2:MediaLengthInSeconds" minOccurs="0"/>
                <xsd:element ref="ns2:lcf76f155ced4ddcb4097134ff3c332f" minOccurs="0"/>
                <xsd:element ref="ns3:TaxCatchAll" minOccurs="0"/>
                <xsd:element ref="ns2:MediaServiceOCR" minOccurs="0"/>
                <xsd:element ref="ns3:SharedWithUsers" minOccurs="0"/>
                <xsd:element ref="ns3:SharedWithDetails" minOccurs="0"/>
                <xsd:element ref="ns2:MediaServiceBillingMetadata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13aca44-ef33-4cf4-9980-7f0b00e6eeb9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1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DateTaken" ma:index="12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4" nillable="true" ma:displayName="MediaServiceEventHashCode" ma:hidden="true" ma:internalName="MediaServiceEventHashCode" ma:readOnly="true">
      <xsd:simpleType>
        <xsd:restriction base="dms:Text"/>
      </xsd:simpleType>
    </xsd:element>
    <xsd:element name="MediaLengthInSeconds" ma:index="15" nillable="true" ma:displayName="MediaLengthInSeconds" ma:hidden="true" ma:internalName="MediaLengthInSeconds" ma:readOnly="true">
      <xsd:simpleType>
        <xsd:restriction base="dms:Unknown"/>
      </xsd:simpleType>
    </xsd:element>
    <xsd:element name="lcf76f155ced4ddcb4097134ff3c332f" ma:index="17" nillable="true" ma:taxonomy="true" ma:internalName="lcf76f155ced4ddcb4097134ff3c332f" ma:taxonomyFieldName="MediaServiceImageTags" ma:displayName="Image Tags" ma:readOnly="false" ma:fieldId="{5cf76f15-5ced-4ddc-b409-7134ff3c332f}" ma:taxonomyMulti="true" ma:sspId="0c40115b-6d03-4915-ad03-308f9b9b015a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OCR" ma:index="19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BillingMetadata" ma:index="22" nillable="true" ma:displayName="MediaServiceBillingMetadata" ma:hidden="true" ma:internalName="MediaServiceBillingMetadata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49100919-8a76-4266-be0c-7dc583902cb4" elementFormDefault="qualified">
    <xsd:import namespace="http://schemas.microsoft.com/office/2006/documentManagement/types"/>
    <xsd:import namespace="http://schemas.microsoft.com/office/infopath/2007/PartnerControls"/>
    <xsd:element name="TaxCatchAll" ma:index="18" nillable="true" ma:displayName="Taxonomy Catch All Column" ma:hidden="true" ma:list="{32ef5781-8f8c-4057-974c-55245c1549f7}" ma:internalName="TaxCatchAll" ma:showField="CatchAllData" ma:web="49100919-8a76-4266-be0c-7dc583902cb4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SharedWithUsers" ma:index="2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2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ACC9A911-23AF-4D6B-960B-1A780C58D828}">
  <ds:schemaRefs>
    <ds:schemaRef ds:uri="http://schemas.microsoft.com/office/2006/metadata/properties"/>
    <ds:schemaRef ds:uri="http://schemas.microsoft.com/office/infopath/2007/PartnerControls"/>
    <ds:schemaRef ds:uri="aca13214-df29-4e3c-a050-857c0bf7bd8e"/>
    <ds:schemaRef ds:uri="688354b5-287c-4cda-825e-1d7935aea40e"/>
    <ds:schemaRef ds:uri="d13aca44-ef33-4cf4-9980-7f0b00e6eeb9"/>
    <ds:schemaRef ds:uri="49100919-8a76-4266-be0c-7dc583902cb4"/>
  </ds:schemaRefs>
</ds:datastoreItem>
</file>

<file path=customXml/itemProps2.xml><?xml version="1.0" encoding="utf-8"?>
<ds:datastoreItem xmlns:ds="http://schemas.openxmlformats.org/officeDocument/2006/customXml" ds:itemID="{9C8F86F5-1DF4-4D56-99B9-A691638047C7}"/>
</file>

<file path=customXml/itemProps3.xml><?xml version="1.0" encoding="utf-8"?>
<ds:datastoreItem xmlns:ds="http://schemas.openxmlformats.org/officeDocument/2006/customXml" ds:itemID="{B6922925-B650-4EA1-A7DB-D7297A7637D2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13835</TotalTime>
  <Words>3688</Words>
  <Application>Microsoft Macintosh PowerPoint</Application>
  <PresentationFormat>Widescreen</PresentationFormat>
  <Paragraphs>502</Paragraphs>
  <Slides>38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38</vt:i4>
      </vt:variant>
    </vt:vector>
  </HeadingPairs>
  <TitlesOfParts>
    <vt:vector size="46" baseType="lpstr">
      <vt:lpstr>Alexandria</vt:lpstr>
      <vt:lpstr>Arial</vt:lpstr>
      <vt:lpstr>Calibri</vt:lpstr>
      <vt:lpstr>Calibri Light</vt:lpstr>
      <vt:lpstr>Courier New</vt:lpstr>
      <vt:lpstr>Roboto Light</vt:lpstr>
      <vt:lpstr>Wingdings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16.0016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start</dc:creator>
  <cp:lastModifiedBy>Author</cp:lastModifiedBy>
  <cp:revision>270</cp:revision>
  <cp:lastPrinted>2025-11-01T07:47:24Z</cp:lastPrinted>
  <dcterms:created xsi:type="dcterms:W3CDTF">2023-04-29T09:08:00Z</dcterms:created>
  <dcterms:modified xsi:type="dcterms:W3CDTF">2025-11-01T07:47:38Z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ICV">
    <vt:lpwstr>17AA779C58B4485E9875EC7763513157_12</vt:lpwstr>
  </property>
  <property fmtid="{D5CDD505-2E9C-101B-9397-08002B2CF9AE}" pid="3" name="KSOProductBuildVer">
    <vt:lpwstr>1033-12.2.0.13359</vt:lpwstr>
  </property>
  <property fmtid="{D5CDD505-2E9C-101B-9397-08002B2CF9AE}" pid="4" name="ContentTypeId">
    <vt:lpwstr>0x0101006A254F5D6A14094B8840E79896A2F150</vt:lpwstr>
  </property>
  <property fmtid="{D5CDD505-2E9C-101B-9397-08002B2CF9AE}" pid="5" name="MediaServiceImageTags">
    <vt:lpwstr/>
  </property>
</Properties>
</file>