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5"/>
  </p:notesMasterIdLst>
  <p:sldIdLst>
    <p:sldId id="303" r:id="rId5"/>
    <p:sldId id="313" r:id="rId6"/>
    <p:sldId id="276" r:id="rId7"/>
    <p:sldId id="409" r:id="rId8"/>
    <p:sldId id="410" r:id="rId9"/>
    <p:sldId id="411" r:id="rId10"/>
    <p:sldId id="412" r:id="rId11"/>
    <p:sldId id="413" r:id="rId12"/>
    <p:sldId id="414" r:id="rId13"/>
    <p:sldId id="415" r:id="rId14"/>
    <p:sldId id="416" r:id="rId15"/>
    <p:sldId id="417" r:id="rId16"/>
    <p:sldId id="419" r:id="rId17"/>
    <p:sldId id="418" r:id="rId18"/>
    <p:sldId id="420" r:id="rId19"/>
    <p:sldId id="421" r:id="rId20"/>
    <p:sldId id="422" r:id="rId21"/>
    <p:sldId id="423" r:id="rId22"/>
    <p:sldId id="424" r:id="rId23"/>
    <p:sldId id="425" r:id="rId24"/>
    <p:sldId id="456" r:id="rId25"/>
    <p:sldId id="454" r:id="rId26"/>
    <p:sldId id="426" r:id="rId27"/>
    <p:sldId id="427" r:id="rId28"/>
    <p:sldId id="428" r:id="rId29"/>
    <p:sldId id="429" r:id="rId30"/>
    <p:sldId id="430" r:id="rId31"/>
    <p:sldId id="455" r:id="rId32"/>
    <p:sldId id="431" r:id="rId33"/>
    <p:sldId id="432" r:id="rId34"/>
    <p:sldId id="433" r:id="rId35"/>
    <p:sldId id="434" r:id="rId36"/>
    <p:sldId id="435" r:id="rId37"/>
    <p:sldId id="436" r:id="rId38"/>
    <p:sldId id="465" r:id="rId39"/>
    <p:sldId id="437" r:id="rId40"/>
    <p:sldId id="438" r:id="rId41"/>
    <p:sldId id="464" r:id="rId42"/>
    <p:sldId id="439" r:id="rId43"/>
    <p:sldId id="440" r:id="rId44"/>
    <p:sldId id="463" r:id="rId45"/>
    <p:sldId id="441" r:id="rId46"/>
    <p:sldId id="462" r:id="rId47"/>
    <p:sldId id="442" r:id="rId48"/>
    <p:sldId id="461" r:id="rId49"/>
    <p:sldId id="443" r:id="rId50"/>
    <p:sldId id="460" r:id="rId51"/>
    <p:sldId id="444" r:id="rId52"/>
    <p:sldId id="459" r:id="rId53"/>
    <p:sldId id="445" r:id="rId54"/>
    <p:sldId id="447" r:id="rId55"/>
    <p:sldId id="458" r:id="rId56"/>
    <p:sldId id="448" r:id="rId57"/>
    <p:sldId id="449" r:id="rId58"/>
    <p:sldId id="450" r:id="rId59"/>
    <p:sldId id="451" r:id="rId60"/>
    <p:sldId id="452" r:id="rId61"/>
    <p:sldId id="457" r:id="rId62"/>
    <p:sldId id="453"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6"/>
            <p14:sldId id="409"/>
            <p14:sldId id="410"/>
            <p14:sldId id="411"/>
            <p14:sldId id="412"/>
            <p14:sldId id="413"/>
            <p14:sldId id="414"/>
            <p14:sldId id="415"/>
            <p14:sldId id="416"/>
            <p14:sldId id="417"/>
            <p14:sldId id="419"/>
            <p14:sldId id="418"/>
            <p14:sldId id="420"/>
            <p14:sldId id="421"/>
            <p14:sldId id="422"/>
            <p14:sldId id="423"/>
            <p14:sldId id="424"/>
            <p14:sldId id="425"/>
            <p14:sldId id="456"/>
            <p14:sldId id="454"/>
            <p14:sldId id="426"/>
            <p14:sldId id="427"/>
            <p14:sldId id="428"/>
            <p14:sldId id="429"/>
            <p14:sldId id="430"/>
            <p14:sldId id="455"/>
            <p14:sldId id="431"/>
            <p14:sldId id="432"/>
            <p14:sldId id="433"/>
            <p14:sldId id="434"/>
            <p14:sldId id="435"/>
            <p14:sldId id="436"/>
            <p14:sldId id="465"/>
            <p14:sldId id="437"/>
            <p14:sldId id="438"/>
            <p14:sldId id="464"/>
            <p14:sldId id="439"/>
            <p14:sldId id="440"/>
            <p14:sldId id="463"/>
            <p14:sldId id="441"/>
            <p14:sldId id="462"/>
            <p14:sldId id="442"/>
            <p14:sldId id="461"/>
            <p14:sldId id="443"/>
            <p14:sldId id="460"/>
            <p14:sldId id="444"/>
            <p14:sldId id="459"/>
            <p14:sldId id="445"/>
            <p14:sldId id="447"/>
            <p14:sldId id="458"/>
            <p14:sldId id="448"/>
            <p14:sldId id="449"/>
            <p14:sldId id="450"/>
            <p14:sldId id="451"/>
            <p14:sldId id="452"/>
            <p14:sldId id="457"/>
            <p14:sldId id="45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00AEEF"/>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75C333-4322-45BF-A359-0BAC45495612}" type="doc">
      <dgm:prSet loTypeId="urn:microsoft.com/office/officeart/2005/8/layout/pyramid3" loCatId="pyramid" qsTypeId="urn:microsoft.com/office/officeart/2005/8/quickstyle/simple1" qsCatId="simple" csTypeId="urn:microsoft.com/office/officeart/2005/8/colors/accent1_2" csCatId="accent1" phldr="1"/>
      <dgm:spPr/>
    </dgm:pt>
    <dgm:pt modelId="{0FC833CC-7AEC-441A-83C3-8CD810549142}">
      <dgm:prSet phldrT="[Text]"/>
      <dgm:spPr/>
      <dgm:t>
        <a:bodyPr/>
        <a:lstStyle/>
        <a:p>
          <a:r>
            <a:rPr lang="ar-EG" dirty="0">
              <a:solidFill>
                <a:schemeClr val="bg1"/>
              </a:solidFill>
            </a:rPr>
            <a:t>المقدمة</a:t>
          </a:r>
          <a:endParaRPr lang="en-US" dirty="0">
            <a:solidFill>
              <a:schemeClr val="bg1"/>
            </a:solidFill>
          </a:endParaRPr>
        </a:p>
      </dgm:t>
    </dgm:pt>
    <dgm:pt modelId="{4ED94102-1BB6-4461-B863-1E09A007206D}" type="parTrans" cxnId="{CCDD8812-4694-409A-BD9A-675CD7CDB864}">
      <dgm:prSet/>
      <dgm:spPr/>
      <dgm:t>
        <a:bodyPr/>
        <a:lstStyle/>
        <a:p>
          <a:endParaRPr lang="en-US"/>
        </a:p>
      </dgm:t>
    </dgm:pt>
    <dgm:pt modelId="{2FF42666-41A6-46A3-9766-B1B364D0965C}" type="sibTrans" cxnId="{CCDD8812-4694-409A-BD9A-675CD7CDB864}">
      <dgm:prSet/>
      <dgm:spPr/>
      <dgm:t>
        <a:bodyPr/>
        <a:lstStyle/>
        <a:p>
          <a:endParaRPr lang="en-US"/>
        </a:p>
      </dgm:t>
    </dgm:pt>
    <dgm:pt modelId="{38FC585E-DACF-4575-87A5-5D78FD88EBA3}">
      <dgm:prSet phldrT="[Text]"/>
      <dgm:spPr/>
      <dgm:t>
        <a:bodyPr/>
        <a:lstStyle/>
        <a:p>
          <a:r>
            <a:rPr lang="ar-EG" dirty="0">
              <a:solidFill>
                <a:schemeClr val="bg1"/>
              </a:solidFill>
            </a:rPr>
            <a:t>الجسم</a:t>
          </a:r>
          <a:endParaRPr lang="en-US" dirty="0">
            <a:solidFill>
              <a:schemeClr val="bg1"/>
            </a:solidFill>
          </a:endParaRPr>
        </a:p>
      </dgm:t>
    </dgm:pt>
    <dgm:pt modelId="{FA50EF84-F41A-4126-9B0D-760F3A20115F}" type="parTrans" cxnId="{B22DF4ED-3488-4808-AFC2-2739D3D9D917}">
      <dgm:prSet/>
      <dgm:spPr/>
      <dgm:t>
        <a:bodyPr/>
        <a:lstStyle/>
        <a:p>
          <a:endParaRPr lang="en-US"/>
        </a:p>
      </dgm:t>
    </dgm:pt>
    <dgm:pt modelId="{6119F063-42F3-4C56-9D6A-E117FDF8DC9D}" type="sibTrans" cxnId="{B22DF4ED-3488-4808-AFC2-2739D3D9D917}">
      <dgm:prSet/>
      <dgm:spPr/>
      <dgm:t>
        <a:bodyPr/>
        <a:lstStyle/>
        <a:p>
          <a:endParaRPr lang="en-US"/>
        </a:p>
      </dgm:t>
    </dgm:pt>
    <dgm:pt modelId="{0DE03ED5-EFAF-41C1-AE36-31DA11C691E1}">
      <dgm:prSet phldrT="[Text]" custT="1"/>
      <dgm:spPr/>
      <dgm:t>
        <a:bodyPr/>
        <a:lstStyle/>
        <a:p>
          <a:r>
            <a:rPr lang="ar-EG" sz="3600" dirty="0">
              <a:solidFill>
                <a:schemeClr val="bg1"/>
              </a:solidFill>
            </a:rPr>
            <a:t>الخاتمة</a:t>
          </a:r>
          <a:endParaRPr lang="en-US" sz="3600" dirty="0">
            <a:solidFill>
              <a:schemeClr val="bg1"/>
            </a:solidFill>
          </a:endParaRPr>
        </a:p>
      </dgm:t>
    </dgm:pt>
    <dgm:pt modelId="{CE6E1F5D-929B-4D29-B109-2938B611BF04}" type="parTrans" cxnId="{1D7BD622-3D36-4E6D-86D0-16C4E9E72E7E}">
      <dgm:prSet/>
      <dgm:spPr/>
      <dgm:t>
        <a:bodyPr/>
        <a:lstStyle/>
        <a:p>
          <a:endParaRPr lang="en-US"/>
        </a:p>
      </dgm:t>
    </dgm:pt>
    <dgm:pt modelId="{D138AEF6-8980-439E-87B2-27874A1DB54D}" type="sibTrans" cxnId="{1D7BD622-3D36-4E6D-86D0-16C4E9E72E7E}">
      <dgm:prSet/>
      <dgm:spPr/>
      <dgm:t>
        <a:bodyPr/>
        <a:lstStyle/>
        <a:p>
          <a:endParaRPr lang="en-US"/>
        </a:p>
      </dgm:t>
    </dgm:pt>
    <dgm:pt modelId="{3C3BA2E9-6D2B-488F-8F38-87F85BACD72B}" type="pres">
      <dgm:prSet presAssocID="{3475C333-4322-45BF-A359-0BAC45495612}" presName="Name0" presStyleCnt="0">
        <dgm:presLayoutVars>
          <dgm:dir/>
          <dgm:animLvl val="lvl"/>
          <dgm:resizeHandles val="exact"/>
        </dgm:presLayoutVars>
      </dgm:prSet>
      <dgm:spPr/>
    </dgm:pt>
    <dgm:pt modelId="{EE8B4B2A-F213-4ED6-B931-D500F7DE96B6}" type="pres">
      <dgm:prSet presAssocID="{0FC833CC-7AEC-441A-83C3-8CD810549142}" presName="Name8" presStyleCnt="0"/>
      <dgm:spPr/>
    </dgm:pt>
    <dgm:pt modelId="{750439B5-60B7-42F4-B006-DAAD8B19964C}" type="pres">
      <dgm:prSet presAssocID="{0FC833CC-7AEC-441A-83C3-8CD810549142}" presName="level" presStyleLbl="node1" presStyleIdx="0" presStyleCnt="3">
        <dgm:presLayoutVars>
          <dgm:chMax val="1"/>
          <dgm:bulletEnabled val="1"/>
        </dgm:presLayoutVars>
      </dgm:prSet>
      <dgm:spPr/>
    </dgm:pt>
    <dgm:pt modelId="{6DE2D773-CE41-4672-B11E-D2625A88FA15}" type="pres">
      <dgm:prSet presAssocID="{0FC833CC-7AEC-441A-83C3-8CD810549142}" presName="levelTx" presStyleLbl="revTx" presStyleIdx="0" presStyleCnt="0">
        <dgm:presLayoutVars>
          <dgm:chMax val="1"/>
          <dgm:bulletEnabled val="1"/>
        </dgm:presLayoutVars>
      </dgm:prSet>
      <dgm:spPr/>
    </dgm:pt>
    <dgm:pt modelId="{7AAD66F1-26AC-4873-8A98-ADBFF06E0D3E}" type="pres">
      <dgm:prSet presAssocID="{38FC585E-DACF-4575-87A5-5D78FD88EBA3}" presName="Name8" presStyleCnt="0"/>
      <dgm:spPr/>
    </dgm:pt>
    <dgm:pt modelId="{DFA8D621-3714-4E99-B585-96572D6D8FBC}" type="pres">
      <dgm:prSet presAssocID="{38FC585E-DACF-4575-87A5-5D78FD88EBA3}" presName="level" presStyleLbl="node1" presStyleIdx="1" presStyleCnt="3">
        <dgm:presLayoutVars>
          <dgm:chMax val="1"/>
          <dgm:bulletEnabled val="1"/>
        </dgm:presLayoutVars>
      </dgm:prSet>
      <dgm:spPr/>
    </dgm:pt>
    <dgm:pt modelId="{52FD585C-3E67-4B45-8497-A8556852A850}" type="pres">
      <dgm:prSet presAssocID="{38FC585E-DACF-4575-87A5-5D78FD88EBA3}" presName="levelTx" presStyleLbl="revTx" presStyleIdx="0" presStyleCnt="0">
        <dgm:presLayoutVars>
          <dgm:chMax val="1"/>
          <dgm:bulletEnabled val="1"/>
        </dgm:presLayoutVars>
      </dgm:prSet>
      <dgm:spPr/>
    </dgm:pt>
    <dgm:pt modelId="{A2675B2E-E95E-44D6-A222-90DDC3BD0279}" type="pres">
      <dgm:prSet presAssocID="{0DE03ED5-EFAF-41C1-AE36-31DA11C691E1}" presName="Name8" presStyleCnt="0"/>
      <dgm:spPr/>
    </dgm:pt>
    <dgm:pt modelId="{6FC22DB3-9B7A-4E32-9569-01D0CBD88C5D}" type="pres">
      <dgm:prSet presAssocID="{0DE03ED5-EFAF-41C1-AE36-31DA11C691E1}" presName="level" presStyleLbl="node1" presStyleIdx="2" presStyleCnt="3">
        <dgm:presLayoutVars>
          <dgm:chMax val="1"/>
          <dgm:bulletEnabled val="1"/>
        </dgm:presLayoutVars>
      </dgm:prSet>
      <dgm:spPr/>
    </dgm:pt>
    <dgm:pt modelId="{E97AEC18-E0B3-4993-92C4-AF39D06AEA8F}" type="pres">
      <dgm:prSet presAssocID="{0DE03ED5-EFAF-41C1-AE36-31DA11C691E1}" presName="levelTx" presStyleLbl="revTx" presStyleIdx="0" presStyleCnt="0">
        <dgm:presLayoutVars>
          <dgm:chMax val="1"/>
          <dgm:bulletEnabled val="1"/>
        </dgm:presLayoutVars>
      </dgm:prSet>
      <dgm:spPr/>
    </dgm:pt>
  </dgm:ptLst>
  <dgm:cxnLst>
    <dgm:cxn modelId="{CCDD8812-4694-409A-BD9A-675CD7CDB864}" srcId="{3475C333-4322-45BF-A359-0BAC45495612}" destId="{0FC833CC-7AEC-441A-83C3-8CD810549142}" srcOrd="0" destOrd="0" parTransId="{4ED94102-1BB6-4461-B863-1E09A007206D}" sibTransId="{2FF42666-41A6-46A3-9766-B1B364D0965C}"/>
    <dgm:cxn modelId="{D00C9618-5BAA-43D2-8C7F-B71ECE15BD23}" type="presOf" srcId="{38FC585E-DACF-4575-87A5-5D78FD88EBA3}" destId="{DFA8D621-3714-4E99-B585-96572D6D8FBC}" srcOrd="0" destOrd="0" presId="urn:microsoft.com/office/officeart/2005/8/layout/pyramid3"/>
    <dgm:cxn modelId="{1D7BD622-3D36-4E6D-86D0-16C4E9E72E7E}" srcId="{3475C333-4322-45BF-A359-0BAC45495612}" destId="{0DE03ED5-EFAF-41C1-AE36-31DA11C691E1}" srcOrd="2" destOrd="0" parTransId="{CE6E1F5D-929B-4D29-B109-2938B611BF04}" sibTransId="{D138AEF6-8980-439E-87B2-27874A1DB54D}"/>
    <dgm:cxn modelId="{09FF353C-8A1E-4EAE-B463-DB7355EA8460}" type="presOf" srcId="{38FC585E-DACF-4575-87A5-5D78FD88EBA3}" destId="{52FD585C-3E67-4B45-8497-A8556852A850}" srcOrd="1" destOrd="0" presId="urn:microsoft.com/office/officeart/2005/8/layout/pyramid3"/>
    <dgm:cxn modelId="{65497049-56B0-450F-BD57-0C460D92E56A}" type="presOf" srcId="{0FC833CC-7AEC-441A-83C3-8CD810549142}" destId="{6DE2D773-CE41-4672-B11E-D2625A88FA15}" srcOrd="1" destOrd="0" presId="urn:microsoft.com/office/officeart/2005/8/layout/pyramid3"/>
    <dgm:cxn modelId="{D825694D-0470-4D77-9AEE-7CC8D387D56B}" type="presOf" srcId="{0DE03ED5-EFAF-41C1-AE36-31DA11C691E1}" destId="{E97AEC18-E0B3-4993-92C4-AF39D06AEA8F}" srcOrd="1" destOrd="0" presId="urn:microsoft.com/office/officeart/2005/8/layout/pyramid3"/>
    <dgm:cxn modelId="{20B3CC5A-B365-428A-8A1F-516CC3DC43B0}" type="presOf" srcId="{0FC833CC-7AEC-441A-83C3-8CD810549142}" destId="{750439B5-60B7-42F4-B006-DAAD8B19964C}" srcOrd="0" destOrd="0" presId="urn:microsoft.com/office/officeart/2005/8/layout/pyramid3"/>
    <dgm:cxn modelId="{331E3AC0-F5A0-4D29-B434-869F00FDE4EF}" type="presOf" srcId="{0DE03ED5-EFAF-41C1-AE36-31DA11C691E1}" destId="{6FC22DB3-9B7A-4E32-9569-01D0CBD88C5D}" srcOrd="0" destOrd="0" presId="urn:microsoft.com/office/officeart/2005/8/layout/pyramid3"/>
    <dgm:cxn modelId="{633D10DB-F9A3-4C1E-830C-171EA5C003E3}" type="presOf" srcId="{3475C333-4322-45BF-A359-0BAC45495612}" destId="{3C3BA2E9-6D2B-488F-8F38-87F85BACD72B}" srcOrd="0" destOrd="0" presId="urn:microsoft.com/office/officeart/2005/8/layout/pyramid3"/>
    <dgm:cxn modelId="{B22DF4ED-3488-4808-AFC2-2739D3D9D917}" srcId="{3475C333-4322-45BF-A359-0BAC45495612}" destId="{38FC585E-DACF-4575-87A5-5D78FD88EBA3}" srcOrd="1" destOrd="0" parTransId="{FA50EF84-F41A-4126-9B0D-760F3A20115F}" sibTransId="{6119F063-42F3-4C56-9D6A-E117FDF8DC9D}"/>
    <dgm:cxn modelId="{5D9928B7-213D-4A6A-B3F3-6A71D0ACC2E8}" type="presParOf" srcId="{3C3BA2E9-6D2B-488F-8F38-87F85BACD72B}" destId="{EE8B4B2A-F213-4ED6-B931-D500F7DE96B6}" srcOrd="0" destOrd="0" presId="urn:microsoft.com/office/officeart/2005/8/layout/pyramid3"/>
    <dgm:cxn modelId="{C24F5B74-EF18-416B-81B8-8CABB2BD3A31}" type="presParOf" srcId="{EE8B4B2A-F213-4ED6-B931-D500F7DE96B6}" destId="{750439B5-60B7-42F4-B006-DAAD8B19964C}" srcOrd="0" destOrd="0" presId="urn:microsoft.com/office/officeart/2005/8/layout/pyramid3"/>
    <dgm:cxn modelId="{8CED2E1C-9E07-442A-ACCC-13EAE9156848}" type="presParOf" srcId="{EE8B4B2A-F213-4ED6-B931-D500F7DE96B6}" destId="{6DE2D773-CE41-4672-B11E-D2625A88FA15}" srcOrd="1" destOrd="0" presId="urn:microsoft.com/office/officeart/2005/8/layout/pyramid3"/>
    <dgm:cxn modelId="{89A0B1C1-E19D-41F5-A71E-83C8029B1EC3}" type="presParOf" srcId="{3C3BA2E9-6D2B-488F-8F38-87F85BACD72B}" destId="{7AAD66F1-26AC-4873-8A98-ADBFF06E0D3E}" srcOrd="1" destOrd="0" presId="urn:microsoft.com/office/officeart/2005/8/layout/pyramid3"/>
    <dgm:cxn modelId="{14F101CD-B6B1-4E2D-B5E5-A236576E7A20}" type="presParOf" srcId="{7AAD66F1-26AC-4873-8A98-ADBFF06E0D3E}" destId="{DFA8D621-3714-4E99-B585-96572D6D8FBC}" srcOrd="0" destOrd="0" presId="urn:microsoft.com/office/officeart/2005/8/layout/pyramid3"/>
    <dgm:cxn modelId="{4DB01C23-5B17-4892-A951-6832631FC44F}" type="presParOf" srcId="{7AAD66F1-26AC-4873-8A98-ADBFF06E0D3E}" destId="{52FD585C-3E67-4B45-8497-A8556852A850}" srcOrd="1" destOrd="0" presId="urn:microsoft.com/office/officeart/2005/8/layout/pyramid3"/>
    <dgm:cxn modelId="{3C1CC0EB-82AE-4DED-A3A6-A79DEAA620DF}" type="presParOf" srcId="{3C3BA2E9-6D2B-488F-8F38-87F85BACD72B}" destId="{A2675B2E-E95E-44D6-A222-90DDC3BD0279}" srcOrd="2" destOrd="0" presId="urn:microsoft.com/office/officeart/2005/8/layout/pyramid3"/>
    <dgm:cxn modelId="{980E3479-B50D-4AAA-A4C5-120F390E2DC3}" type="presParOf" srcId="{A2675B2E-E95E-44D6-A222-90DDC3BD0279}" destId="{6FC22DB3-9B7A-4E32-9569-01D0CBD88C5D}" srcOrd="0" destOrd="0" presId="urn:microsoft.com/office/officeart/2005/8/layout/pyramid3"/>
    <dgm:cxn modelId="{D336D761-C937-4783-BF00-50FB661B355E}" type="presParOf" srcId="{A2675B2E-E95E-44D6-A222-90DDC3BD0279}" destId="{E97AEC18-E0B3-4993-92C4-AF39D06AEA8F}" srcOrd="1" destOrd="0" presId="urn:microsoft.com/office/officeart/2005/8/layout/pyramid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257438-6FE9-40C3-833A-5992E5131112}" type="doc">
      <dgm:prSet loTypeId="urn:microsoft.com/office/officeart/2005/8/layout/pyramid2" loCatId="pyramid" qsTypeId="urn:microsoft.com/office/officeart/2005/8/quickstyle/simple1" qsCatId="simple" csTypeId="urn:microsoft.com/office/officeart/2005/8/colors/accent1_2" csCatId="accent1" phldr="1"/>
      <dgm:spPr/>
    </dgm:pt>
    <dgm:pt modelId="{5C2FF00F-E18E-4ACC-A81A-A98E599A53A2}">
      <dgm:prSet phldrT="[Text]"/>
      <dgm:spPr/>
      <dgm:t>
        <a:bodyPr/>
        <a:lstStyle/>
        <a:p>
          <a:r>
            <a:rPr lang="ar-EG" b="1" dirty="0"/>
            <a:t>المقدمة</a:t>
          </a:r>
          <a:endParaRPr lang="en-US" b="1" dirty="0"/>
        </a:p>
      </dgm:t>
    </dgm:pt>
    <dgm:pt modelId="{C101E7FE-CDEC-4C58-AA2A-4F82D5D4E3B2}" type="parTrans" cxnId="{FC430988-CE24-4815-B95E-6027C6440D15}">
      <dgm:prSet/>
      <dgm:spPr/>
      <dgm:t>
        <a:bodyPr/>
        <a:lstStyle/>
        <a:p>
          <a:endParaRPr lang="en-US"/>
        </a:p>
      </dgm:t>
    </dgm:pt>
    <dgm:pt modelId="{0B6DDB4C-0973-4C37-9EA8-F23E4FA2A3B0}" type="sibTrans" cxnId="{FC430988-CE24-4815-B95E-6027C6440D15}">
      <dgm:prSet/>
      <dgm:spPr/>
      <dgm:t>
        <a:bodyPr/>
        <a:lstStyle/>
        <a:p>
          <a:endParaRPr lang="en-US"/>
        </a:p>
      </dgm:t>
    </dgm:pt>
    <dgm:pt modelId="{4525E3ED-7188-4F65-81FC-4D41AB3221D2}">
      <dgm:prSet phldrT="[Text]"/>
      <dgm:spPr/>
      <dgm:t>
        <a:bodyPr/>
        <a:lstStyle/>
        <a:p>
          <a:r>
            <a:rPr lang="ar-EG" b="1" dirty="0"/>
            <a:t>الجسم</a:t>
          </a:r>
          <a:endParaRPr lang="en-US" b="1" dirty="0"/>
        </a:p>
      </dgm:t>
    </dgm:pt>
    <dgm:pt modelId="{F5812D4C-2799-44B7-93D9-3EB463447B3A}" type="parTrans" cxnId="{17B7DF91-FFD2-4B8C-AE15-32491E5A0B64}">
      <dgm:prSet/>
      <dgm:spPr/>
      <dgm:t>
        <a:bodyPr/>
        <a:lstStyle/>
        <a:p>
          <a:endParaRPr lang="en-US"/>
        </a:p>
      </dgm:t>
    </dgm:pt>
    <dgm:pt modelId="{896FC6A1-8D77-4EC0-BF8A-F9CACAE554D8}" type="sibTrans" cxnId="{17B7DF91-FFD2-4B8C-AE15-32491E5A0B64}">
      <dgm:prSet/>
      <dgm:spPr/>
      <dgm:t>
        <a:bodyPr/>
        <a:lstStyle/>
        <a:p>
          <a:endParaRPr lang="en-US"/>
        </a:p>
      </dgm:t>
    </dgm:pt>
    <dgm:pt modelId="{67CDFB1D-87B1-4EEC-98B9-195431AD3317}">
      <dgm:prSet phldrT="[Text]"/>
      <dgm:spPr/>
      <dgm:t>
        <a:bodyPr/>
        <a:lstStyle/>
        <a:p>
          <a:r>
            <a:rPr lang="ar-EG" b="1" dirty="0"/>
            <a:t>الخاتمة</a:t>
          </a:r>
          <a:endParaRPr lang="en-US" b="1" dirty="0"/>
        </a:p>
      </dgm:t>
    </dgm:pt>
    <dgm:pt modelId="{46D881A7-A143-4D92-86D2-BDEE05C1F1EA}" type="parTrans" cxnId="{D4BCAEC1-D9AF-40E2-A9EF-9847339139D4}">
      <dgm:prSet/>
      <dgm:spPr/>
      <dgm:t>
        <a:bodyPr/>
        <a:lstStyle/>
        <a:p>
          <a:endParaRPr lang="en-US"/>
        </a:p>
      </dgm:t>
    </dgm:pt>
    <dgm:pt modelId="{83600B9B-3A6E-4060-A268-2DA0F894FC2D}" type="sibTrans" cxnId="{D4BCAEC1-D9AF-40E2-A9EF-9847339139D4}">
      <dgm:prSet/>
      <dgm:spPr/>
      <dgm:t>
        <a:bodyPr/>
        <a:lstStyle/>
        <a:p>
          <a:endParaRPr lang="en-US"/>
        </a:p>
      </dgm:t>
    </dgm:pt>
    <dgm:pt modelId="{FB6B37AF-25B3-402A-AC4D-286D63EAD97B}" type="pres">
      <dgm:prSet presAssocID="{02257438-6FE9-40C3-833A-5992E5131112}" presName="compositeShape" presStyleCnt="0">
        <dgm:presLayoutVars>
          <dgm:dir/>
          <dgm:resizeHandles/>
        </dgm:presLayoutVars>
      </dgm:prSet>
      <dgm:spPr/>
    </dgm:pt>
    <dgm:pt modelId="{0E5EB7E2-6CC6-4741-97A6-EC358F124FB8}" type="pres">
      <dgm:prSet presAssocID="{02257438-6FE9-40C3-833A-5992E5131112}" presName="pyramid" presStyleLbl="node1" presStyleIdx="0" presStyleCnt="1"/>
      <dgm:spPr/>
    </dgm:pt>
    <dgm:pt modelId="{4CEE63D3-3B8C-49B5-AB17-CD3DFCA7C7EC}" type="pres">
      <dgm:prSet presAssocID="{02257438-6FE9-40C3-833A-5992E5131112}" presName="theList" presStyleCnt="0"/>
      <dgm:spPr/>
    </dgm:pt>
    <dgm:pt modelId="{B8F8CDAD-631E-473A-B551-175AB4CC6999}" type="pres">
      <dgm:prSet presAssocID="{5C2FF00F-E18E-4ACC-A81A-A98E599A53A2}" presName="aNode" presStyleLbl="fgAcc1" presStyleIdx="0" presStyleCnt="3">
        <dgm:presLayoutVars>
          <dgm:bulletEnabled val="1"/>
        </dgm:presLayoutVars>
      </dgm:prSet>
      <dgm:spPr/>
    </dgm:pt>
    <dgm:pt modelId="{10FE1073-AF0D-4904-BFE0-4F2F73ACCFF8}" type="pres">
      <dgm:prSet presAssocID="{5C2FF00F-E18E-4ACC-A81A-A98E599A53A2}" presName="aSpace" presStyleCnt="0"/>
      <dgm:spPr/>
    </dgm:pt>
    <dgm:pt modelId="{FE5FEB03-C52F-4D2A-8B47-B05B0DC21626}" type="pres">
      <dgm:prSet presAssocID="{4525E3ED-7188-4F65-81FC-4D41AB3221D2}" presName="aNode" presStyleLbl="fgAcc1" presStyleIdx="1" presStyleCnt="3">
        <dgm:presLayoutVars>
          <dgm:bulletEnabled val="1"/>
        </dgm:presLayoutVars>
      </dgm:prSet>
      <dgm:spPr/>
    </dgm:pt>
    <dgm:pt modelId="{4774F740-A764-4A49-9AB1-5AC3227ED712}" type="pres">
      <dgm:prSet presAssocID="{4525E3ED-7188-4F65-81FC-4D41AB3221D2}" presName="aSpace" presStyleCnt="0"/>
      <dgm:spPr/>
    </dgm:pt>
    <dgm:pt modelId="{78177FFA-3C23-49A6-9CDA-12F1BCF287EA}" type="pres">
      <dgm:prSet presAssocID="{67CDFB1D-87B1-4EEC-98B9-195431AD3317}" presName="aNode" presStyleLbl="fgAcc1" presStyleIdx="2" presStyleCnt="3">
        <dgm:presLayoutVars>
          <dgm:bulletEnabled val="1"/>
        </dgm:presLayoutVars>
      </dgm:prSet>
      <dgm:spPr/>
    </dgm:pt>
    <dgm:pt modelId="{23DCAE33-426C-4F41-A108-C6621F35D965}" type="pres">
      <dgm:prSet presAssocID="{67CDFB1D-87B1-4EEC-98B9-195431AD3317}" presName="aSpace" presStyleCnt="0"/>
      <dgm:spPr/>
    </dgm:pt>
  </dgm:ptLst>
  <dgm:cxnLst>
    <dgm:cxn modelId="{D6AEDE26-DC4D-4419-9EB9-3D7987988E3A}" type="presOf" srcId="{67CDFB1D-87B1-4EEC-98B9-195431AD3317}" destId="{78177FFA-3C23-49A6-9CDA-12F1BCF287EA}" srcOrd="0" destOrd="0" presId="urn:microsoft.com/office/officeart/2005/8/layout/pyramid2"/>
    <dgm:cxn modelId="{ED56C534-3D38-4E77-9F09-A8783C905450}" type="presOf" srcId="{5C2FF00F-E18E-4ACC-A81A-A98E599A53A2}" destId="{B8F8CDAD-631E-473A-B551-175AB4CC6999}" srcOrd="0" destOrd="0" presId="urn:microsoft.com/office/officeart/2005/8/layout/pyramid2"/>
    <dgm:cxn modelId="{193A0C56-7741-4D23-908F-77EB7A32415E}" type="presOf" srcId="{02257438-6FE9-40C3-833A-5992E5131112}" destId="{FB6B37AF-25B3-402A-AC4D-286D63EAD97B}" srcOrd="0" destOrd="0" presId="urn:microsoft.com/office/officeart/2005/8/layout/pyramid2"/>
    <dgm:cxn modelId="{FC430988-CE24-4815-B95E-6027C6440D15}" srcId="{02257438-6FE9-40C3-833A-5992E5131112}" destId="{5C2FF00F-E18E-4ACC-A81A-A98E599A53A2}" srcOrd="0" destOrd="0" parTransId="{C101E7FE-CDEC-4C58-AA2A-4F82D5D4E3B2}" sibTransId="{0B6DDB4C-0973-4C37-9EA8-F23E4FA2A3B0}"/>
    <dgm:cxn modelId="{17B7DF91-FFD2-4B8C-AE15-32491E5A0B64}" srcId="{02257438-6FE9-40C3-833A-5992E5131112}" destId="{4525E3ED-7188-4F65-81FC-4D41AB3221D2}" srcOrd="1" destOrd="0" parTransId="{F5812D4C-2799-44B7-93D9-3EB463447B3A}" sibTransId="{896FC6A1-8D77-4EC0-BF8A-F9CACAE554D8}"/>
    <dgm:cxn modelId="{EBCF0A9C-01F6-4379-94F7-18E2191CA297}" type="presOf" srcId="{4525E3ED-7188-4F65-81FC-4D41AB3221D2}" destId="{FE5FEB03-C52F-4D2A-8B47-B05B0DC21626}" srcOrd="0" destOrd="0" presId="urn:microsoft.com/office/officeart/2005/8/layout/pyramid2"/>
    <dgm:cxn modelId="{D4BCAEC1-D9AF-40E2-A9EF-9847339139D4}" srcId="{02257438-6FE9-40C3-833A-5992E5131112}" destId="{67CDFB1D-87B1-4EEC-98B9-195431AD3317}" srcOrd="2" destOrd="0" parTransId="{46D881A7-A143-4D92-86D2-BDEE05C1F1EA}" sibTransId="{83600B9B-3A6E-4060-A268-2DA0F894FC2D}"/>
    <dgm:cxn modelId="{F571AE27-BD97-4655-A5AA-E7D833AE3FB1}" type="presParOf" srcId="{FB6B37AF-25B3-402A-AC4D-286D63EAD97B}" destId="{0E5EB7E2-6CC6-4741-97A6-EC358F124FB8}" srcOrd="0" destOrd="0" presId="urn:microsoft.com/office/officeart/2005/8/layout/pyramid2"/>
    <dgm:cxn modelId="{1B12876B-E6AB-47DA-ABC3-5B412418B404}" type="presParOf" srcId="{FB6B37AF-25B3-402A-AC4D-286D63EAD97B}" destId="{4CEE63D3-3B8C-49B5-AB17-CD3DFCA7C7EC}" srcOrd="1" destOrd="0" presId="urn:microsoft.com/office/officeart/2005/8/layout/pyramid2"/>
    <dgm:cxn modelId="{76E2B72B-054D-46B7-98B8-A552C1F3E33C}" type="presParOf" srcId="{4CEE63D3-3B8C-49B5-AB17-CD3DFCA7C7EC}" destId="{B8F8CDAD-631E-473A-B551-175AB4CC6999}" srcOrd="0" destOrd="0" presId="urn:microsoft.com/office/officeart/2005/8/layout/pyramid2"/>
    <dgm:cxn modelId="{4DC16002-49A6-466F-AB24-3BC8815AECEC}" type="presParOf" srcId="{4CEE63D3-3B8C-49B5-AB17-CD3DFCA7C7EC}" destId="{10FE1073-AF0D-4904-BFE0-4F2F73ACCFF8}" srcOrd="1" destOrd="0" presId="urn:microsoft.com/office/officeart/2005/8/layout/pyramid2"/>
    <dgm:cxn modelId="{FE297B96-157D-4D5E-8ACF-A16ACF0F8009}" type="presParOf" srcId="{4CEE63D3-3B8C-49B5-AB17-CD3DFCA7C7EC}" destId="{FE5FEB03-C52F-4D2A-8B47-B05B0DC21626}" srcOrd="2" destOrd="0" presId="urn:microsoft.com/office/officeart/2005/8/layout/pyramid2"/>
    <dgm:cxn modelId="{3CB4A297-AE70-4C85-BFBC-E29B79DF6CE9}" type="presParOf" srcId="{4CEE63D3-3B8C-49B5-AB17-CD3DFCA7C7EC}" destId="{4774F740-A764-4A49-9AB1-5AC3227ED712}" srcOrd="3" destOrd="0" presId="urn:microsoft.com/office/officeart/2005/8/layout/pyramid2"/>
    <dgm:cxn modelId="{2B3D1949-59DD-4F91-A6AD-C04B477525EA}" type="presParOf" srcId="{4CEE63D3-3B8C-49B5-AB17-CD3DFCA7C7EC}" destId="{78177FFA-3C23-49A6-9CDA-12F1BCF287EA}" srcOrd="4" destOrd="0" presId="urn:microsoft.com/office/officeart/2005/8/layout/pyramid2"/>
    <dgm:cxn modelId="{445E3B45-9263-4AF4-97F9-FB996FDDCF68}" type="presParOf" srcId="{4CEE63D3-3B8C-49B5-AB17-CD3DFCA7C7EC}" destId="{23DCAE33-426C-4F41-A108-C6621F35D965}" srcOrd="5" destOrd="0" presId="urn:microsoft.com/office/officeart/2005/8/layout/pyramid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AAC2DA-1C0E-4930-80F0-5A5E372A3A06}"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9F80CA9A-1B78-4E08-AFEB-3D2D7B579745}">
      <dgm:prSet phldrT="[Text]"/>
      <dgm:spPr/>
      <dgm:t>
        <a:bodyPr/>
        <a:lstStyle/>
        <a:p>
          <a:r>
            <a:rPr lang="ar-EG" b="1" dirty="0">
              <a:solidFill>
                <a:schemeClr val="bg1"/>
              </a:solidFill>
              <a:latin typeface="Simplified Arabic"/>
              <a:ea typeface="Simplified Arabic"/>
              <a:cs typeface="Simplified Arabic"/>
              <a:sym typeface="Simplified Arabic"/>
            </a:rPr>
            <a:t>الساعة الرملية </a:t>
          </a:r>
          <a:endParaRPr lang="en-US" dirty="0">
            <a:solidFill>
              <a:schemeClr val="bg1"/>
            </a:solidFill>
          </a:endParaRPr>
        </a:p>
      </dgm:t>
    </dgm:pt>
    <dgm:pt modelId="{52719FC2-D5D3-4777-9C9E-963DD9373EC0}" type="parTrans" cxnId="{A67C9816-34A1-4C74-AF28-B66A25109BDA}">
      <dgm:prSet/>
      <dgm:spPr/>
      <dgm:t>
        <a:bodyPr/>
        <a:lstStyle/>
        <a:p>
          <a:endParaRPr lang="en-US"/>
        </a:p>
      </dgm:t>
    </dgm:pt>
    <dgm:pt modelId="{A175261E-1965-4D8A-8E81-061FACFFFD5A}" type="sibTrans" cxnId="{A67C9816-34A1-4C74-AF28-B66A25109BDA}">
      <dgm:prSet/>
      <dgm:spPr/>
      <dgm:t>
        <a:bodyPr/>
        <a:lstStyle/>
        <a:p>
          <a:endParaRPr lang="en-US"/>
        </a:p>
      </dgm:t>
    </dgm:pt>
    <dgm:pt modelId="{046C5AE9-F223-4903-91C5-BF47A6CCFB68}">
      <dgm:prSet phldrT="[Text]"/>
      <dgm:spPr/>
      <dgm:t>
        <a:bodyPr/>
        <a:lstStyle/>
        <a:p>
          <a:r>
            <a:rPr lang="ar-EG" b="1" dirty="0">
              <a:solidFill>
                <a:schemeClr val="bg1"/>
              </a:solidFill>
              <a:latin typeface="Simplified Arabic"/>
              <a:ea typeface="Simplified Arabic"/>
              <a:cs typeface="Simplified Arabic"/>
              <a:sym typeface="Simplified Arabic"/>
            </a:rPr>
            <a:t>المقاطع</a:t>
          </a:r>
          <a:endParaRPr lang="en-US" dirty="0">
            <a:solidFill>
              <a:schemeClr val="bg1"/>
            </a:solidFill>
          </a:endParaRPr>
        </a:p>
      </dgm:t>
    </dgm:pt>
    <dgm:pt modelId="{347BD842-7E65-493F-8E81-771332B901A5}" type="parTrans" cxnId="{F272460E-4D22-472F-81FA-C957197D230C}">
      <dgm:prSet/>
      <dgm:spPr/>
      <dgm:t>
        <a:bodyPr/>
        <a:lstStyle/>
        <a:p>
          <a:endParaRPr lang="en-US"/>
        </a:p>
      </dgm:t>
    </dgm:pt>
    <dgm:pt modelId="{36499787-791E-49A9-8AD0-082848ABF823}" type="sibTrans" cxnId="{F272460E-4D22-472F-81FA-C957197D230C}">
      <dgm:prSet/>
      <dgm:spPr/>
      <dgm:t>
        <a:bodyPr/>
        <a:lstStyle/>
        <a:p>
          <a:endParaRPr lang="en-US"/>
        </a:p>
      </dgm:t>
    </dgm:pt>
    <dgm:pt modelId="{F3489B9E-576A-4D37-885C-7CB4B7644BD3}">
      <dgm:prSet phldrT="[Text]"/>
      <dgm:spPr/>
      <dgm:t>
        <a:bodyPr/>
        <a:lstStyle/>
        <a:p>
          <a:r>
            <a:rPr lang="ar-EG" b="1" dirty="0">
              <a:solidFill>
                <a:schemeClr val="bg1"/>
              </a:solidFill>
              <a:latin typeface="Simplified Arabic"/>
              <a:ea typeface="Simplified Arabic"/>
              <a:cs typeface="Simplified Arabic"/>
              <a:sym typeface="Simplified Arabic"/>
            </a:rPr>
            <a:t>لوحة التصميم </a:t>
          </a:r>
          <a:endParaRPr lang="en-US" dirty="0">
            <a:solidFill>
              <a:schemeClr val="bg1"/>
            </a:solidFill>
          </a:endParaRPr>
        </a:p>
      </dgm:t>
    </dgm:pt>
    <dgm:pt modelId="{B491FD9A-0240-4BF5-B745-B79F5907B1AA}" type="parTrans" cxnId="{0B361696-49AA-48CE-8125-B496734B6E68}">
      <dgm:prSet/>
      <dgm:spPr/>
      <dgm:t>
        <a:bodyPr/>
        <a:lstStyle/>
        <a:p>
          <a:endParaRPr lang="en-US"/>
        </a:p>
      </dgm:t>
    </dgm:pt>
    <dgm:pt modelId="{99EFDF0A-CA05-44A6-9803-34510958492A}" type="sibTrans" cxnId="{0B361696-49AA-48CE-8125-B496734B6E68}">
      <dgm:prSet/>
      <dgm:spPr/>
      <dgm:t>
        <a:bodyPr/>
        <a:lstStyle/>
        <a:p>
          <a:endParaRPr lang="en-US"/>
        </a:p>
      </dgm:t>
    </dgm:pt>
    <dgm:pt modelId="{1AA7D906-3E44-41B5-8E2F-26C8615835E1}">
      <dgm:prSet phldrT="[Text]"/>
      <dgm:spPr/>
      <dgm:t>
        <a:bodyPr/>
        <a:lstStyle/>
        <a:p>
          <a:r>
            <a:rPr lang="en-US" b="1" dirty="0">
              <a:solidFill>
                <a:schemeClr val="bg1"/>
              </a:solidFill>
              <a:latin typeface="Simplified Arabic"/>
              <a:ea typeface="Simplified Arabic"/>
              <a:cs typeface="Simplified Arabic"/>
              <a:sym typeface="Simplified Arabic"/>
            </a:rPr>
            <a:t>Wall Street </a:t>
          </a:r>
          <a:endParaRPr lang="en-US" dirty="0">
            <a:solidFill>
              <a:schemeClr val="bg1"/>
            </a:solidFill>
          </a:endParaRPr>
        </a:p>
      </dgm:t>
    </dgm:pt>
    <dgm:pt modelId="{16EAF7E1-65B0-4D05-91B1-AEB17F7AE2CA}" type="parTrans" cxnId="{33C62131-38C5-41B3-83EB-9A8F2F4B654E}">
      <dgm:prSet/>
      <dgm:spPr/>
      <dgm:t>
        <a:bodyPr/>
        <a:lstStyle/>
        <a:p>
          <a:endParaRPr lang="en-US"/>
        </a:p>
      </dgm:t>
    </dgm:pt>
    <dgm:pt modelId="{EB6D2F54-4FB4-42AA-9D84-E9F590E2A42D}" type="sibTrans" cxnId="{33C62131-38C5-41B3-83EB-9A8F2F4B654E}">
      <dgm:prSet/>
      <dgm:spPr/>
      <dgm:t>
        <a:bodyPr/>
        <a:lstStyle/>
        <a:p>
          <a:endParaRPr lang="en-US"/>
        </a:p>
      </dgm:t>
    </dgm:pt>
    <dgm:pt modelId="{10FA6069-215D-4FA6-98DE-6FBA2433554D}">
      <dgm:prSet phldrT="[Text]"/>
      <dgm:spPr/>
      <dgm:t>
        <a:bodyPr/>
        <a:lstStyle/>
        <a:p>
          <a:r>
            <a:rPr lang="ar-EG" b="1" dirty="0">
              <a:solidFill>
                <a:schemeClr val="bg1"/>
              </a:solidFill>
              <a:latin typeface="Simplified Arabic"/>
              <a:ea typeface="Simplified Arabic"/>
              <a:cs typeface="Simplified Arabic"/>
              <a:sym typeface="Simplified Arabic"/>
            </a:rPr>
            <a:t>الدائرة</a:t>
          </a:r>
          <a:endParaRPr lang="en-US" dirty="0">
            <a:solidFill>
              <a:schemeClr val="bg1"/>
            </a:solidFill>
          </a:endParaRPr>
        </a:p>
      </dgm:t>
    </dgm:pt>
    <dgm:pt modelId="{D4FA240D-836B-452C-A8F6-CAB30F48C293}" type="parTrans" cxnId="{7C156E72-27DC-43B7-A64A-4A1C4ED9B48C}">
      <dgm:prSet/>
      <dgm:spPr/>
      <dgm:t>
        <a:bodyPr/>
        <a:lstStyle/>
        <a:p>
          <a:endParaRPr lang="en-US"/>
        </a:p>
      </dgm:t>
    </dgm:pt>
    <dgm:pt modelId="{A29701C0-001E-4746-8AFF-34B9BBEF01E1}" type="sibTrans" cxnId="{7C156E72-27DC-43B7-A64A-4A1C4ED9B48C}">
      <dgm:prSet/>
      <dgm:spPr/>
      <dgm:t>
        <a:bodyPr/>
        <a:lstStyle/>
        <a:p>
          <a:endParaRPr lang="en-US"/>
        </a:p>
      </dgm:t>
    </dgm:pt>
    <dgm:pt modelId="{75C6EB4A-BFD8-49CB-A53D-0D0E1D3E505B}">
      <dgm:prSet phldrT="[Text]"/>
      <dgm:spPr/>
      <dgm:t>
        <a:bodyPr/>
        <a:lstStyle/>
        <a:p>
          <a:r>
            <a:rPr lang="ar-EG" b="1" dirty="0">
              <a:solidFill>
                <a:schemeClr val="bg1"/>
              </a:solidFill>
              <a:latin typeface="Simplified Arabic"/>
              <a:ea typeface="Simplified Arabic"/>
              <a:cs typeface="Simplified Arabic"/>
              <a:sym typeface="Simplified Arabic"/>
            </a:rPr>
            <a:t>القائمة</a:t>
          </a:r>
          <a:endParaRPr lang="en-US" dirty="0">
            <a:solidFill>
              <a:schemeClr val="bg1"/>
            </a:solidFill>
          </a:endParaRPr>
        </a:p>
      </dgm:t>
    </dgm:pt>
    <dgm:pt modelId="{95982556-B68E-412E-8AC0-A3B5BB9B9B47}" type="parTrans" cxnId="{C697277B-70BA-48B1-A6AD-4795685CD0E6}">
      <dgm:prSet/>
      <dgm:spPr/>
      <dgm:t>
        <a:bodyPr/>
        <a:lstStyle/>
        <a:p>
          <a:endParaRPr lang="en-US"/>
        </a:p>
      </dgm:t>
    </dgm:pt>
    <dgm:pt modelId="{0180B902-66FC-4606-BDA7-1C4F99862B7A}" type="sibTrans" cxnId="{C697277B-70BA-48B1-A6AD-4795685CD0E6}">
      <dgm:prSet/>
      <dgm:spPr/>
      <dgm:t>
        <a:bodyPr/>
        <a:lstStyle/>
        <a:p>
          <a:endParaRPr lang="en-US"/>
        </a:p>
      </dgm:t>
    </dgm:pt>
    <dgm:pt modelId="{14319F2D-3C07-448E-A438-88AA5BA98447}">
      <dgm:prSet phldrT="[Text]"/>
      <dgm:spPr/>
      <dgm:t>
        <a:bodyPr/>
        <a:lstStyle/>
        <a:p>
          <a:r>
            <a:rPr lang="ar-EG" b="1" dirty="0">
              <a:latin typeface="Simplified Arabic" panose="02020603050405020304" pitchFamily="18" charset="-78"/>
              <a:cs typeface="Simplified Arabic" panose="02020603050405020304" pitchFamily="18" charset="-78"/>
            </a:rPr>
            <a:t>الكأس</a:t>
          </a:r>
          <a:endParaRPr lang="en-US" b="1" dirty="0">
            <a:latin typeface="Simplified Arabic" panose="02020603050405020304" pitchFamily="18" charset="-78"/>
            <a:cs typeface="Simplified Arabic" panose="02020603050405020304" pitchFamily="18" charset="-78"/>
          </a:endParaRPr>
        </a:p>
      </dgm:t>
    </dgm:pt>
    <dgm:pt modelId="{6DA76420-F62E-4902-A174-635689F640A5}" type="parTrans" cxnId="{B74C2321-5B69-4C84-A0AC-0FCC18B73949}">
      <dgm:prSet/>
      <dgm:spPr/>
      <dgm:t>
        <a:bodyPr/>
        <a:lstStyle/>
        <a:p>
          <a:endParaRPr lang="en-US"/>
        </a:p>
      </dgm:t>
    </dgm:pt>
    <dgm:pt modelId="{7514EC7B-E472-462C-9223-43E229CC92F9}" type="sibTrans" cxnId="{B74C2321-5B69-4C84-A0AC-0FCC18B73949}">
      <dgm:prSet/>
      <dgm:spPr/>
      <dgm:t>
        <a:bodyPr/>
        <a:lstStyle/>
        <a:p>
          <a:endParaRPr lang="en-US"/>
        </a:p>
      </dgm:t>
    </dgm:pt>
    <dgm:pt modelId="{5C0D54AB-0956-44D4-987D-639C5BD8D5EC}">
      <dgm:prSet phldrT="[Text]"/>
      <dgm:spPr/>
      <dgm:t>
        <a:bodyPr/>
        <a:lstStyle/>
        <a:p>
          <a:r>
            <a:rPr lang="ar-EG" b="1" dirty="0">
              <a:solidFill>
                <a:schemeClr val="bg1"/>
              </a:solidFill>
              <a:latin typeface="Simplified Arabic"/>
              <a:ea typeface="Simplified Arabic"/>
              <a:cs typeface="Simplified Arabic"/>
              <a:sym typeface="Simplified Arabic"/>
            </a:rPr>
            <a:t>الماسة</a:t>
          </a:r>
          <a:endParaRPr lang="en-US" dirty="0">
            <a:solidFill>
              <a:schemeClr val="bg1"/>
            </a:solidFill>
          </a:endParaRPr>
        </a:p>
      </dgm:t>
    </dgm:pt>
    <dgm:pt modelId="{890CF685-A58E-45E6-9EBB-C02962C511D0}" type="parTrans" cxnId="{2F05453A-29B6-4901-BBD2-060824C2661D}">
      <dgm:prSet/>
      <dgm:spPr/>
      <dgm:t>
        <a:bodyPr/>
        <a:lstStyle/>
        <a:p>
          <a:endParaRPr lang="en-US"/>
        </a:p>
      </dgm:t>
    </dgm:pt>
    <dgm:pt modelId="{FE7208A3-1911-42DB-881C-5A84422A7FA4}" type="sibTrans" cxnId="{2F05453A-29B6-4901-BBD2-060824C2661D}">
      <dgm:prSet/>
      <dgm:spPr/>
      <dgm:t>
        <a:bodyPr/>
        <a:lstStyle/>
        <a:p>
          <a:endParaRPr lang="en-US"/>
        </a:p>
      </dgm:t>
    </dgm:pt>
    <dgm:pt modelId="{925AA910-4733-4DC8-9254-AD22351DB5B7}">
      <dgm:prSet phldrT="[Text]"/>
      <dgm:spPr/>
      <dgm:t>
        <a:bodyPr/>
        <a:lstStyle/>
        <a:p>
          <a:r>
            <a:rPr lang="ar-EG" b="1" dirty="0">
              <a:solidFill>
                <a:schemeClr val="bg1"/>
              </a:solidFill>
              <a:latin typeface="Simplified Arabic"/>
              <a:ea typeface="Simplified Arabic"/>
              <a:cs typeface="Simplified Arabic"/>
              <a:sym typeface="Simplified Arabic"/>
            </a:rPr>
            <a:t>الكتل الرئيسية </a:t>
          </a:r>
          <a:endParaRPr lang="en-US" dirty="0">
            <a:solidFill>
              <a:schemeClr val="bg1"/>
            </a:solidFill>
          </a:endParaRPr>
        </a:p>
      </dgm:t>
    </dgm:pt>
    <dgm:pt modelId="{0C6DA8B4-81F7-4136-9DBC-EC7352B2FDBB}" type="parTrans" cxnId="{AFD808ED-1AEB-43AF-996E-808726D14A9F}">
      <dgm:prSet/>
      <dgm:spPr/>
      <dgm:t>
        <a:bodyPr/>
        <a:lstStyle/>
        <a:p>
          <a:endParaRPr lang="en-US"/>
        </a:p>
      </dgm:t>
    </dgm:pt>
    <dgm:pt modelId="{E11BF0BD-7A01-4867-B1DC-691BC180E1C8}" type="sibTrans" cxnId="{AFD808ED-1AEB-43AF-996E-808726D14A9F}">
      <dgm:prSet/>
      <dgm:spPr/>
      <dgm:t>
        <a:bodyPr/>
        <a:lstStyle/>
        <a:p>
          <a:endParaRPr lang="en-US"/>
        </a:p>
      </dgm:t>
    </dgm:pt>
    <dgm:pt modelId="{09B5EB43-3D05-4AE8-8706-05739BC8A761}">
      <dgm:prSet phldrT="[Text]"/>
      <dgm:spPr/>
      <dgm:t>
        <a:bodyPr/>
        <a:lstStyle/>
        <a:p>
          <a:r>
            <a:rPr lang="ar-EG" b="1" dirty="0">
              <a:solidFill>
                <a:schemeClr val="bg1"/>
              </a:solidFill>
              <a:latin typeface="Simplified Arabic" panose="02020603050405020304" pitchFamily="18" charset="-78"/>
              <a:cs typeface="Simplified Arabic" panose="02020603050405020304" pitchFamily="18" charset="-78"/>
            </a:rPr>
            <a:t>غير الخطي</a:t>
          </a:r>
          <a:endParaRPr lang="en-US" b="1" dirty="0">
            <a:solidFill>
              <a:schemeClr val="bg1"/>
            </a:solidFill>
            <a:latin typeface="Simplified Arabic" panose="02020603050405020304" pitchFamily="18" charset="-78"/>
            <a:cs typeface="Simplified Arabic" panose="02020603050405020304" pitchFamily="18" charset="-78"/>
          </a:endParaRPr>
        </a:p>
      </dgm:t>
    </dgm:pt>
    <dgm:pt modelId="{01D9CA27-8623-44C2-9E6B-ABC4DB1BCA67}" type="parTrans" cxnId="{41613A83-46B5-4288-9BF1-342A257307DB}">
      <dgm:prSet/>
      <dgm:spPr/>
      <dgm:t>
        <a:bodyPr/>
        <a:lstStyle/>
        <a:p>
          <a:endParaRPr lang="en-US"/>
        </a:p>
      </dgm:t>
    </dgm:pt>
    <dgm:pt modelId="{DBD8AEA7-B0A1-4CCF-A931-5D57E6C3ED4A}" type="sibTrans" cxnId="{41613A83-46B5-4288-9BF1-342A257307DB}">
      <dgm:prSet/>
      <dgm:spPr/>
      <dgm:t>
        <a:bodyPr/>
        <a:lstStyle/>
        <a:p>
          <a:endParaRPr lang="en-US"/>
        </a:p>
      </dgm:t>
    </dgm:pt>
    <dgm:pt modelId="{66C8C01B-E155-4062-A76A-E9B05C36CF70}" type="pres">
      <dgm:prSet presAssocID="{DAAAC2DA-1C0E-4930-80F0-5A5E372A3A06}" presName="diagram" presStyleCnt="0">
        <dgm:presLayoutVars>
          <dgm:dir/>
          <dgm:resizeHandles val="exact"/>
        </dgm:presLayoutVars>
      </dgm:prSet>
      <dgm:spPr/>
    </dgm:pt>
    <dgm:pt modelId="{042FDDA9-E6E1-4529-8ACC-9E35B003CC83}" type="pres">
      <dgm:prSet presAssocID="{9F80CA9A-1B78-4E08-AFEB-3D2D7B579745}" presName="node" presStyleLbl="node1" presStyleIdx="0" presStyleCnt="10">
        <dgm:presLayoutVars>
          <dgm:bulletEnabled val="1"/>
        </dgm:presLayoutVars>
      </dgm:prSet>
      <dgm:spPr/>
    </dgm:pt>
    <dgm:pt modelId="{24A51082-144B-4F61-B1AE-727B8C9F02A8}" type="pres">
      <dgm:prSet presAssocID="{A175261E-1965-4D8A-8E81-061FACFFFD5A}" presName="sibTrans" presStyleCnt="0"/>
      <dgm:spPr/>
    </dgm:pt>
    <dgm:pt modelId="{5EC4EEF2-131F-4E70-825F-851484ECC65D}" type="pres">
      <dgm:prSet presAssocID="{046C5AE9-F223-4903-91C5-BF47A6CCFB68}" presName="node" presStyleLbl="node1" presStyleIdx="1" presStyleCnt="10">
        <dgm:presLayoutVars>
          <dgm:bulletEnabled val="1"/>
        </dgm:presLayoutVars>
      </dgm:prSet>
      <dgm:spPr/>
    </dgm:pt>
    <dgm:pt modelId="{6A9EC8EE-5B13-4F64-A2F4-37D2CDEED394}" type="pres">
      <dgm:prSet presAssocID="{36499787-791E-49A9-8AD0-082848ABF823}" presName="sibTrans" presStyleCnt="0"/>
      <dgm:spPr/>
    </dgm:pt>
    <dgm:pt modelId="{47D0FD72-E57C-4804-ACD2-29C632187FD1}" type="pres">
      <dgm:prSet presAssocID="{F3489B9E-576A-4D37-885C-7CB4B7644BD3}" presName="node" presStyleLbl="node1" presStyleIdx="2" presStyleCnt="10">
        <dgm:presLayoutVars>
          <dgm:bulletEnabled val="1"/>
        </dgm:presLayoutVars>
      </dgm:prSet>
      <dgm:spPr/>
    </dgm:pt>
    <dgm:pt modelId="{E473107B-53C1-4AE4-8FB5-37C0A6E3F56A}" type="pres">
      <dgm:prSet presAssocID="{99EFDF0A-CA05-44A6-9803-34510958492A}" presName="sibTrans" presStyleCnt="0"/>
      <dgm:spPr/>
    </dgm:pt>
    <dgm:pt modelId="{81FC1FF6-8545-46EF-BCA4-F279BCE2B79C}" type="pres">
      <dgm:prSet presAssocID="{1AA7D906-3E44-41B5-8E2F-26C8615835E1}" presName="node" presStyleLbl="node1" presStyleIdx="3" presStyleCnt="10">
        <dgm:presLayoutVars>
          <dgm:bulletEnabled val="1"/>
        </dgm:presLayoutVars>
      </dgm:prSet>
      <dgm:spPr/>
    </dgm:pt>
    <dgm:pt modelId="{C6A9235C-667C-4EC8-9B22-090E68246D1E}" type="pres">
      <dgm:prSet presAssocID="{EB6D2F54-4FB4-42AA-9D84-E9F590E2A42D}" presName="sibTrans" presStyleCnt="0"/>
      <dgm:spPr/>
    </dgm:pt>
    <dgm:pt modelId="{92A30D9C-F759-45FF-96E1-F4B133255A17}" type="pres">
      <dgm:prSet presAssocID="{10FA6069-215D-4FA6-98DE-6FBA2433554D}" presName="node" presStyleLbl="node1" presStyleIdx="4" presStyleCnt="10">
        <dgm:presLayoutVars>
          <dgm:bulletEnabled val="1"/>
        </dgm:presLayoutVars>
      </dgm:prSet>
      <dgm:spPr/>
    </dgm:pt>
    <dgm:pt modelId="{C9ABDD6A-8A05-4C93-BC2B-136B93ACEFDE}" type="pres">
      <dgm:prSet presAssocID="{A29701C0-001E-4746-8AFF-34B9BBEF01E1}" presName="sibTrans" presStyleCnt="0"/>
      <dgm:spPr/>
    </dgm:pt>
    <dgm:pt modelId="{A26CE03A-F10F-4EC1-A8C0-7D71D2B3CFB3}" type="pres">
      <dgm:prSet presAssocID="{75C6EB4A-BFD8-49CB-A53D-0D0E1D3E505B}" presName="node" presStyleLbl="node1" presStyleIdx="5" presStyleCnt="10">
        <dgm:presLayoutVars>
          <dgm:bulletEnabled val="1"/>
        </dgm:presLayoutVars>
      </dgm:prSet>
      <dgm:spPr/>
    </dgm:pt>
    <dgm:pt modelId="{6EA859F0-DD40-44B9-B900-B07F4BFFD176}" type="pres">
      <dgm:prSet presAssocID="{0180B902-66FC-4606-BDA7-1C4F99862B7A}" presName="sibTrans" presStyleCnt="0"/>
      <dgm:spPr/>
    </dgm:pt>
    <dgm:pt modelId="{A789F33B-743E-49D4-BF74-2610900B233C}" type="pres">
      <dgm:prSet presAssocID="{14319F2D-3C07-448E-A438-88AA5BA98447}" presName="node" presStyleLbl="node1" presStyleIdx="6" presStyleCnt="10">
        <dgm:presLayoutVars>
          <dgm:bulletEnabled val="1"/>
        </dgm:presLayoutVars>
      </dgm:prSet>
      <dgm:spPr/>
    </dgm:pt>
    <dgm:pt modelId="{4EEB65FE-4825-42C5-8292-2F3784F13741}" type="pres">
      <dgm:prSet presAssocID="{7514EC7B-E472-462C-9223-43E229CC92F9}" presName="sibTrans" presStyleCnt="0"/>
      <dgm:spPr/>
    </dgm:pt>
    <dgm:pt modelId="{DE5366FC-7797-4897-BCBE-703C4701B4C4}" type="pres">
      <dgm:prSet presAssocID="{5C0D54AB-0956-44D4-987D-639C5BD8D5EC}" presName="node" presStyleLbl="node1" presStyleIdx="7" presStyleCnt="10">
        <dgm:presLayoutVars>
          <dgm:bulletEnabled val="1"/>
        </dgm:presLayoutVars>
      </dgm:prSet>
      <dgm:spPr/>
    </dgm:pt>
    <dgm:pt modelId="{011B401C-5C0B-41A0-AB7B-DEC2BD501CD1}" type="pres">
      <dgm:prSet presAssocID="{FE7208A3-1911-42DB-881C-5A84422A7FA4}" presName="sibTrans" presStyleCnt="0"/>
      <dgm:spPr/>
    </dgm:pt>
    <dgm:pt modelId="{58AE48AF-7FE1-4ECB-8E0D-60D2253D9E48}" type="pres">
      <dgm:prSet presAssocID="{925AA910-4733-4DC8-9254-AD22351DB5B7}" presName="node" presStyleLbl="node1" presStyleIdx="8" presStyleCnt="10">
        <dgm:presLayoutVars>
          <dgm:bulletEnabled val="1"/>
        </dgm:presLayoutVars>
      </dgm:prSet>
      <dgm:spPr/>
    </dgm:pt>
    <dgm:pt modelId="{A5E0BE34-A851-47A3-B217-6BA8A6FE504A}" type="pres">
      <dgm:prSet presAssocID="{E11BF0BD-7A01-4867-B1DC-691BC180E1C8}" presName="sibTrans" presStyleCnt="0"/>
      <dgm:spPr/>
    </dgm:pt>
    <dgm:pt modelId="{404A1DE8-DF7C-451E-9CD3-77BAACD62F26}" type="pres">
      <dgm:prSet presAssocID="{09B5EB43-3D05-4AE8-8706-05739BC8A761}" presName="node" presStyleLbl="node1" presStyleIdx="9" presStyleCnt="10">
        <dgm:presLayoutVars>
          <dgm:bulletEnabled val="1"/>
        </dgm:presLayoutVars>
      </dgm:prSet>
      <dgm:spPr/>
    </dgm:pt>
  </dgm:ptLst>
  <dgm:cxnLst>
    <dgm:cxn modelId="{F272460E-4D22-472F-81FA-C957197D230C}" srcId="{DAAAC2DA-1C0E-4930-80F0-5A5E372A3A06}" destId="{046C5AE9-F223-4903-91C5-BF47A6CCFB68}" srcOrd="1" destOrd="0" parTransId="{347BD842-7E65-493F-8E81-771332B901A5}" sibTransId="{36499787-791E-49A9-8AD0-082848ABF823}"/>
    <dgm:cxn modelId="{A67C9816-34A1-4C74-AF28-B66A25109BDA}" srcId="{DAAAC2DA-1C0E-4930-80F0-5A5E372A3A06}" destId="{9F80CA9A-1B78-4E08-AFEB-3D2D7B579745}" srcOrd="0" destOrd="0" parTransId="{52719FC2-D5D3-4777-9C9E-963DD9373EC0}" sibTransId="{A175261E-1965-4D8A-8E81-061FACFFFD5A}"/>
    <dgm:cxn modelId="{BD852E1F-A8D5-4F75-BBD5-4C5EEC4C12D7}" type="presOf" srcId="{14319F2D-3C07-448E-A438-88AA5BA98447}" destId="{A789F33B-743E-49D4-BF74-2610900B233C}" srcOrd="0" destOrd="0" presId="urn:microsoft.com/office/officeart/2005/8/layout/default"/>
    <dgm:cxn modelId="{B74C2321-5B69-4C84-A0AC-0FCC18B73949}" srcId="{DAAAC2DA-1C0E-4930-80F0-5A5E372A3A06}" destId="{14319F2D-3C07-448E-A438-88AA5BA98447}" srcOrd="6" destOrd="0" parTransId="{6DA76420-F62E-4902-A174-635689F640A5}" sibTransId="{7514EC7B-E472-462C-9223-43E229CC92F9}"/>
    <dgm:cxn modelId="{A496F029-55DF-4BDD-9189-2C2F84852236}" type="presOf" srcId="{10FA6069-215D-4FA6-98DE-6FBA2433554D}" destId="{92A30D9C-F759-45FF-96E1-F4B133255A17}" srcOrd="0" destOrd="0" presId="urn:microsoft.com/office/officeart/2005/8/layout/default"/>
    <dgm:cxn modelId="{F2BAC82C-AC22-4BA1-99DB-2B6FEA3DB751}" type="presOf" srcId="{925AA910-4733-4DC8-9254-AD22351DB5B7}" destId="{58AE48AF-7FE1-4ECB-8E0D-60D2253D9E48}" srcOrd="0" destOrd="0" presId="urn:microsoft.com/office/officeart/2005/8/layout/default"/>
    <dgm:cxn modelId="{16EBCF2C-4E56-46CD-8CC4-9FD06675558B}" type="presOf" srcId="{9F80CA9A-1B78-4E08-AFEB-3D2D7B579745}" destId="{042FDDA9-E6E1-4529-8ACC-9E35B003CC83}" srcOrd="0" destOrd="0" presId="urn:microsoft.com/office/officeart/2005/8/layout/default"/>
    <dgm:cxn modelId="{33C62131-38C5-41B3-83EB-9A8F2F4B654E}" srcId="{DAAAC2DA-1C0E-4930-80F0-5A5E372A3A06}" destId="{1AA7D906-3E44-41B5-8E2F-26C8615835E1}" srcOrd="3" destOrd="0" parTransId="{16EAF7E1-65B0-4D05-91B1-AEB17F7AE2CA}" sibTransId="{EB6D2F54-4FB4-42AA-9D84-E9F590E2A42D}"/>
    <dgm:cxn modelId="{2F05453A-29B6-4901-BBD2-060824C2661D}" srcId="{DAAAC2DA-1C0E-4930-80F0-5A5E372A3A06}" destId="{5C0D54AB-0956-44D4-987D-639C5BD8D5EC}" srcOrd="7" destOrd="0" parTransId="{890CF685-A58E-45E6-9EBB-C02962C511D0}" sibTransId="{FE7208A3-1911-42DB-881C-5A84422A7FA4}"/>
    <dgm:cxn modelId="{3DD9774A-8654-4645-BDC0-A59F9B790D58}" type="presOf" srcId="{5C0D54AB-0956-44D4-987D-639C5BD8D5EC}" destId="{DE5366FC-7797-4897-BCBE-703C4701B4C4}" srcOrd="0" destOrd="0" presId="urn:microsoft.com/office/officeart/2005/8/layout/default"/>
    <dgm:cxn modelId="{1EDB386D-C797-46CB-8CE7-97B3B366C03E}" type="presOf" srcId="{1AA7D906-3E44-41B5-8E2F-26C8615835E1}" destId="{81FC1FF6-8545-46EF-BCA4-F279BCE2B79C}" srcOrd="0" destOrd="0" presId="urn:microsoft.com/office/officeart/2005/8/layout/default"/>
    <dgm:cxn modelId="{A26C6271-BAC3-4386-A241-5A79F6D819AD}" type="presOf" srcId="{046C5AE9-F223-4903-91C5-BF47A6CCFB68}" destId="{5EC4EEF2-131F-4E70-825F-851484ECC65D}" srcOrd="0" destOrd="0" presId="urn:microsoft.com/office/officeart/2005/8/layout/default"/>
    <dgm:cxn modelId="{7C156E72-27DC-43B7-A64A-4A1C4ED9B48C}" srcId="{DAAAC2DA-1C0E-4930-80F0-5A5E372A3A06}" destId="{10FA6069-215D-4FA6-98DE-6FBA2433554D}" srcOrd="4" destOrd="0" parTransId="{D4FA240D-836B-452C-A8F6-CAB30F48C293}" sibTransId="{A29701C0-001E-4746-8AFF-34B9BBEF01E1}"/>
    <dgm:cxn modelId="{FBE9CF74-B9F6-4F2B-A5E4-807780C45983}" type="presOf" srcId="{09B5EB43-3D05-4AE8-8706-05739BC8A761}" destId="{404A1DE8-DF7C-451E-9CD3-77BAACD62F26}" srcOrd="0" destOrd="0" presId="urn:microsoft.com/office/officeart/2005/8/layout/default"/>
    <dgm:cxn modelId="{C697277B-70BA-48B1-A6AD-4795685CD0E6}" srcId="{DAAAC2DA-1C0E-4930-80F0-5A5E372A3A06}" destId="{75C6EB4A-BFD8-49CB-A53D-0D0E1D3E505B}" srcOrd="5" destOrd="0" parTransId="{95982556-B68E-412E-8AC0-A3B5BB9B9B47}" sibTransId="{0180B902-66FC-4606-BDA7-1C4F99862B7A}"/>
    <dgm:cxn modelId="{88A3CB7C-4EBD-4513-B731-461F9CDA8348}" type="presOf" srcId="{F3489B9E-576A-4D37-885C-7CB4B7644BD3}" destId="{47D0FD72-E57C-4804-ACD2-29C632187FD1}" srcOrd="0" destOrd="0" presId="urn:microsoft.com/office/officeart/2005/8/layout/default"/>
    <dgm:cxn modelId="{41613A83-46B5-4288-9BF1-342A257307DB}" srcId="{DAAAC2DA-1C0E-4930-80F0-5A5E372A3A06}" destId="{09B5EB43-3D05-4AE8-8706-05739BC8A761}" srcOrd="9" destOrd="0" parTransId="{01D9CA27-8623-44C2-9E6B-ABC4DB1BCA67}" sibTransId="{DBD8AEA7-B0A1-4CCF-A931-5D57E6C3ED4A}"/>
    <dgm:cxn modelId="{0B361696-49AA-48CE-8125-B496734B6E68}" srcId="{DAAAC2DA-1C0E-4930-80F0-5A5E372A3A06}" destId="{F3489B9E-576A-4D37-885C-7CB4B7644BD3}" srcOrd="2" destOrd="0" parTransId="{B491FD9A-0240-4BF5-B745-B79F5907B1AA}" sibTransId="{99EFDF0A-CA05-44A6-9803-34510958492A}"/>
    <dgm:cxn modelId="{620C2CDC-F6A8-4AEB-B83D-E7C04F8D2A75}" type="presOf" srcId="{75C6EB4A-BFD8-49CB-A53D-0D0E1D3E505B}" destId="{A26CE03A-F10F-4EC1-A8C0-7D71D2B3CFB3}" srcOrd="0" destOrd="0" presId="urn:microsoft.com/office/officeart/2005/8/layout/default"/>
    <dgm:cxn modelId="{AFD808ED-1AEB-43AF-996E-808726D14A9F}" srcId="{DAAAC2DA-1C0E-4930-80F0-5A5E372A3A06}" destId="{925AA910-4733-4DC8-9254-AD22351DB5B7}" srcOrd="8" destOrd="0" parTransId="{0C6DA8B4-81F7-4136-9DBC-EC7352B2FDBB}" sibTransId="{E11BF0BD-7A01-4867-B1DC-691BC180E1C8}"/>
    <dgm:cxn modelId="{B7E752FC-350F-411F-AF7B-124CD1C1CC5D}" type="presOf" srcId="{DAAAC2DA-1C0E-4930-80F0-5A5E372A3A06}" destId="{66C8C01B-E155-4062-A76A-E9B05C36CF70}" srcOrd="0" destOrd="0" presId="urn:microsoft.com/office/officeart/2005/8/layout/default"/>
    <dgm:cxn modelId="{ACB6CCBD-DE62-4939-BA43-A6E4D2CF88A8}" type="presParOf" srcId="{66C8C01B-E155-4062-A76A-E9B05C36CF70}" destId="{042FDDA9-E6E1-4529-8ACC-9E35B003CC83}" srcOrd="0" destOrd="0" presId="urn:microsoft.com/office/officeart/2005/8/layout/default"/>
    <dgm:cxn modelId="{19866174-C512-4229-9B9A-46342BAEC4AF}" type="presParOf" srcId="{66C8C01B-E155-4062-A76A-E9B05C36CF70}" destId="{24A51082-144B-4F61-B1AE-727B8C9F02A8}" srcOrd="1" destOrd="0" presId="urn:microsoft.com/office/officeart/2005/8/layout/default"/>
    <dgm:cxn modelId="{437DD51F-B829-4AA7-855C-90796178AFF7}" type="presParOf" srcId="{66C8C01B-E155-4062-A76A-E9B05C36CF70}" destId="{5EC4EEF2-131F-4E70-825F-851484ECC65D}" srcOrd="2" destOrd="0" presId="urn:microsoft.com/office/officeart/2005/8/layout/default"/>
    <dgm:cxn modelId="{88D619F2-F093-4866-A8EE-76921D5F45DA}" type="presParOf" srcId="{66C8C01B-E155-4062-A76A-E9B05C36CF70}" destId="{6A9EC8EE-5B13-4F64-A2F4-37D2CDEED394}" srcOrd="3" destOrd="0" presId="urn:microsoft.com/office/officeart/2005/8/layout/default"/>
    <dgm:cxn modelId="{E1146B32-3C1A-40F3-8BF6-4DC98915A6C8}" type="presParOf" srcId="{66C8C01B-E155-4062-A76A-E9B05C36CF70}" destId="{47D0FD72-E57C-4804-ACD2-29C632187FD1}" srcOrd="4" destOrd="0" presId="urn:microsoft.com/office/officeart/2005/8/layout/default"/>
    <dgm:cxn modelId="{960EECCD-E743-4395-9A31-BC28A1D03794}" type="presParOf" srcId="{66C8C01B-E155-4062-A76A-E9B05C36CF70}" destId="{E473107B-53C1-4AE4-8FB5-37C0A6E3F56A}" srcOrd="5" destOrd="0" presId="urn:microsoft.com/office/officeart/2005/8/layout/default"/>
    <dgm:cxn modelId="{77DEE547-AD1A-4573-850F-6AF508B67A08}" type="presParOf" srcId="{66C8C01B-E155-4062-A76A-E9B05C36CF70}" destId="{81FC1FF6-8545-46EF-BCA4-F279BCE2B79C}" srcOrd="6" destOrd="0" presId="urn:microsoft.com/office/officeart/2005/8/layout/default"/>
    <dgm:cxn modelId="{DEA217B2-03B9-4428-9398-CCA8A81DD39D}" type="presParOf" srcId="{66C8C01B-E155-4062-A76A-E9B05C36CF70}" destId="{C6A9235C-667C-4EC8-9B22-090E68246D1E}" srcOrd="7" destOrd="0" presId="urn:microsoft.com/office/officeart/2005/8/layout/default"/>
    <dgm:cxn modelId="{3F0DEBC7-C8DF-4BDF-8142-EC7D2A616B3E}" type="presParOf" srcId="{66C8C01B-E155-4062-A76A-E9B05C36CF70}" destId="{92A30D9C-F759-45FF-96E1-F4B133255A17}" srcOrd="8" destOrd="0" presId="urn:microsoft.com/office/officeart/2005/8/layout/default"/>
    <dgm:cxn modelId="{72E6DDC3-6653-4C13-B577-FA037A54E5B0}" type="presParOf" srcId="{66C8C01B-E155-4062-A76A-E9B05C36CF70}" destId="{C9ABDD6A-8A05-4C93-BC2B-136B93ACEFDE}" srcOrd="9" destOrd="0" presId="urn:microsoft.com/office/officeart/2005/8/layout/default"/>
    <dgm:cxn modelId="{A7620DBE-0205-42CE-92F2-CDA18ABC77B2}" type="presParOf" srcId="{66C8C01B-E155-4062-A76A-E9B05C36CF70}" destId="{A26CE03A-F10F-4EC1-A8C0-7D71D2B3CFB3}" srcOrd="10" destOrd="0" presId="urn:microsoft.com/office/officeart/2005/8/layout/default"/>
    <dgm:cxn modelId="{E80A7222-7F49-4107-9659-8FCE73D50FA3}" type="presParOf" srcId="{66C8C01B-E155-4062-A76A-E9B05C36CF70}" destId="{6EA859F0-DD40-44B9-B900-B07F4BFFD176}" srcOrd="11" destOrd="0" presId="urn:microsoft.com/office/officeart/2005/8/layout/default"/>
    <dgm:cxn modelId="{5B29C364-9C37-4871-9899-EB6DD3EC2FF5}" type="presParOf" srcId="{66C8C01B-E155-4062-A76A-E9B05C36CF70}" destId="{A789F33B-743E-49D4-BF74-2610900B233C}" srcOrd="12" destOrd="0" presId="urn:microsoft.com/office/officeart/2005/8/layout/default"/>
    <dgm:cxn modelId="{D2FDD051-F414-41D9-9ABC-6DB49FFE3662}" type="presParOf" srcId="{66C8C01B-E155-4062-A76A-E9B05C36CF70}" destId="{4EEB65FE-4825-42C5-8292-2F3784F13741}" srcOrd="13" destOrd="0" presId="urn:microsoft.com/office/officeart/2005/8/layout/default"/>
    <dgm:cxn modelId="{69FA1BD6-D4E3-410E-8215-FBA15C2DE9B5}" type="presParOf" srcId="{66C8C01B-E155-4062-A76A-E9B05C36CF70}" destId="{DE5366FC-7797-4897-BCBE-703C4701B4C4}" srcOrd="14" destOrd="0" presId="urn:microsoft.com/office/officeart/2005/8/layout/default"/>
    <dgm:cxn modelId="{D5ABE8A4-74E1-4601-82C1-ACF411943041}" type="presParOf" srcId="{66C8C01B-E155-4062-A76A-E9B05C36CF70}" destId="{011B401C-5C0B-41A0-AB7B-DEC2BD501CD1}" srcOrd="15" destOrd="0" presId="urn:microsoft.com/office/officeart/2005/8/layout/default"/>
    <dgm:cxn modelId="{FF675BB7-2978-4DC7-AF1F-2C1C71383734}" type="presParOf" srcId="{66C8C01B-E155-4062-A76A-E9B05C36CF70}" destId="{58AE48AF-7FE1-4ECB-8E0D-60D2253D9E48}" srcOrd="16" destOrd="0" presId="urn:microsoft.com/office/officeart/2005/8/layout/default"/>
    <dgm:cxn modelId="{57EAF86F-47D6-4E33-89B7-E17223366C94}" type="presParOf" srcId="{66C8C01B-E155-4062-A76A-E9B05C36CF70}" destId="{A5E0BE34-A851-47A3-B217-6BA8A6FE504A}" srcOrd="17" destOrd="0" presId="urn:microsoft.com/office/officeart/2005/8/layout/default"/>
    <dgm:cxn modelId="{1FF54B70-295C-4604-B122-6C749E8BE9B0}" type="presParOf" srcId="{66C8C01B-E155-4062-A76A-E9B05C36CF70}" destId="{404A1DE8-DF7C-451E-9CD3-77BAACD62F26}"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C9595E-3D8D-416F-9274-17222529E9ED}" type="doc">
      <dgm:prSet loTypeId="urn:microsoft.com/office/officeart/2005/8/layout/default" loCatId="list" qsTypeId="urn:microsoft.com/office/officeart/2005/8/quickstyle/simple1" qsCatId="simple" csTypeId="urn:microsoft.com/office/officeart/2005/8/colors/accent0_1" csCatId="mainScheme" phldr="1"/>
      <dgm:spPr/>
      <dgm:t>
        <a:bodyPr/>
        <a:lstStyle/>
        <a:p>
          <a:endParaRPr lang="en-US"/>
        </a:p>
      </dgm:t>
    </dgm:pt>
    <dgm:pt modelId="{85EA64D0-0D75-407F-895D-66DAD35A18FA}">
      <dgm:prSet phldrT="[Text]"/>
      <dgm:spPr/>
      <dgm:t>
        <a:bodyPr/>
        <a:lstStyle/>
        <a:p>
          <a:r>
            <a:rPr lang="ar-EG" b="1" dirty="0"/>
            <a:t>المقطع الثاني</a:t>
          </a:r>
        </a:p>
        <a:p>
          <a:r>
            <a:rPr lang="ar-EG" dirty="0"/>
            <a:t>مقدمة </a:t>
          </a:r>
        </a:p>
        <a:p>
          <a:r>
            <a:rPr lang="ar-EG" dirty="0"/>
            <a:t>جسم </a:t>
          </a:r>
        </a:p>
        <a:p>
          <a:r>
            <a:rPr lang="ar-EG" dirty="0"/>
            <a:t>خاتمة </a:t>
          </a:r>
          <a:endParaRPr lang="en-US" dirty="0"/>
        </a:p>
      </dgm:t>
    </dgm:pt>
    <dgm:pt modelId="{C05E2C2D-BAA7-4F48-99E8-0DBD65E5D615}" type="parTrans" cxnId="{26020D59-07F9-43E2-9506-32D6B6F373C1}">
      <dgm:prSet/>
      <dgm:spPr/>
      <dgm:t>
        <a:bodyPr/>
        <a:lstStyle/>
        <a:p>
          <a:endParaRPr lang="en-US"/>
        </a:p>
      </dgm:t>
    </dgm:pt>
    <dgm:pt modelId="{ABA59033-9258-4571-9214-7A1D0DE7AD18}" type="sibTrans" cxnId="{26020D59-07F9-43E2-9506-32D6B6F373C1}">
      <dgm:prSet/>
      <dgm:spPr/>
      <dgm:t>
        <a:bodyPr/>
        <a:lstStyle/>
        <a:p>
          <a:endParaRPr lang="en-US"/>
        </a:p>
      </dgm:t>
    </dgm:pt>
    <dgm:pt modelId="{A15DB22C-419C-4FAD-80E8-4FA5E5C27CF9}">
      <dgm:prSet phldrT="[Text]" custT="1"/>
      <dgm:spPr/>
      <dgm:t>
        <a:bodyPr/>
        <a:lstStyle/>
        <a:p>
          <a:r>
            <a:rPr lang="ar-EG" sz="2000" b="1" dirty="0"/>
            <a:t>المقطع الأول</a:t>
          </a:r>
        </a:p>
        <a:p>
          <a:r>
            <a:rPr lang="ar-EG" sz="2000" dirty="0"/>
            <a:t>مقدمة </a:t>
          </a:r>
        </a:p>
        <a:p>
          <a:r>
            <a:rPr lang="ar-EG" sz="2000" dirty="0"/>
            <a:t>جسم </a:t>
          </a:r>
        </a:p>
        <a:p>
          <a:r>
            <a:rPr lang="ar-EG" sz="2000" dirty="0"/>
            <a:t>خاتمة </a:t>
          </a:r>
        </a:p>
      </dgm:t>
    </dgm:pt>
    <dgm:pt modelId="{4750BDD3-5675-4C9C-8517-5FFFC942851D}" type="parTrans" cxnId="{DE02DB68-F9DA-4595-8C80-4BDD9C3E5041}">
      <dgm:prSet/>
      <dgm:spPr/>
      <dgm:t>
        <a:bodyPr/>
        <a:lstStyle/>
        <a:p>
          <a:endParaRPr lang="en-US"/>
        </a:p>
      </dgm:t>
    </dgm:pt>
    <dgm:pt modelId="{5BE14E4A-9A85-4702-A8E6-5E96F90D2428}" type="sibTrans" cxnId="{DE02DB68-F9DA-4595-8C80-4BDD9C3E5041}">
      <dgm:prSet/>
      <dgm:spPr/>
      <dgm:t>
        <a:bodyPr/>
        <a:lstStyle/>
        <a:p>
          <a:endParaRPr lang="en-US"/>
        </a:p>
      </dgm:t>
    </dgm:pt>
    <dgm:pt modelId="{70B5AEF7-C57B-4B1F-936E-39DB7C4D83EE}">
      <dgm:prSet phldrT="[Text]"/>
      <dgm:spPr/>
      <dgm:t>
        <a:bodyPr/>
        <a:lstStyle/>
        <a:p>
          <a:r>
            <a:rPr lang="ar-EG" b="1" dirty="0"/>
            <a:t>المقطع الرابع</a:t>
          </a:r>
        </a:p>
        <a:p>
          <a:r>
            <a:rPr lang="ar-EG" dirty="0"/>
            <a:t>مقدمة </a:t>
          </a:r>
        </a:p>
        <a:p>
          <a:r>
            <a:rPr lang="ar-EG" dirty="0"/>
            <a:t>جسم </a:t>
          </a:r>
        </a:p>
        <a:p>
          <a:r>
            <a:rPr lang="ar-EG" dirty="0"/>
            <a:t>خاتمة </a:t>
          </a:r>
          <a:endParaRPr lang="en-US" dirty="0"/>
        </a:p>
      </dgm:t>
    </dgm:pt>
    <dgm:pt modelId="{CF90B2E4-6FCE-40B8-912E-8C64EFEB81ED}" type="parTrans" cxnId="{EB1E8AEC-520B-4AE7-A1AE-A4F1DC3AAB5E}">
      <dgm:prSet/>
      <dgm:spPr/>
      <dgm:t>
        <a:bodyPr/>
        <a:lstStyle/>
        <a:p>
          <a:endParaRPr lang="en-US"/>
        </a:p>
      </dgm:t>
    </dgm:pt>
    <dgm:pt modelId="{353B9685-F170-4BD5-8E3C-68FFF4DEFB38}" type="sibTrans" cxnId="{EB1E8AEC-520B-4AE7-A1AE-A4F1DC3AAB5E}">
      <dgm:prSet/>
      <dgm:spPr/>
      <dgm:t>
        <a:bodyPr/>
        <a:lstStyle/>
        <a:p>
          <a:endParaRPr lang="en-US"/>
        </a:p>
      </dgm:t>
    </dgm:pt>
    <dgm:pt modelId="{E700F397-3A62-47CA-92FE-85E99512C875}">
      <dgm:prSet phldrT="[Text]"/>
      <dgm:spPr/>
      <dgm:t>
        <a:bodyPr/>
        <a:lstStyle/>
        <a:p>
          <a:r>
            <a:rPr lang="ar-EG" b="1" dirty="0"/>
            <a:t>المقطع الثالث</a:t>
          </a:r>
        </a:p>
        <a:p>
          <a:r>
            <a:rPr lang="ar-EG" dirty="0"/>
            <a:t>مقدمة </a:t>
          </a:r>
        </a:p>
        <a:p>
          <a:r>
            <a:rPr lang="ar-EG" dirty="0"/>
            <a:t>جسم </a:t>
          </a:r>
        </a:p>
        <a:p>
          <a:r>
            <a:rPr lang="ar-EG" dirty="0"/>
            <a:t>خاتمة </a:t>
          </a:r>
          <a:endParaRPr lang="en-US" dirty="0"/>
        </a:p>
      </dgm:t>
    </dgm:pt>
    <dgm:pt modelId="{9CAB8C55-611B-4E21-BA77-B305EF5BAED6}" type="parTrans" cxnId="{0D4BAF1F-B910-427C-80C8-8746F3BECC39}">
      <dgm:prSet/>
      <dgm:spPr/>
      <dgm:t>
        <a:bodyPr/>
        <a:lstStyle/>
        <a:p>
          <a:endParaRPr lang="en-US"/>
        </a:p>
      </dgm:t>
    </dgm:pt>
    <dgm:pt modelId="{51083086-D3B8-4F03-9FAC-00600E0D181F}" type="sibTrans" cxnId="{0D4BAF1F-B910-427C-80C8-8746F3BECC39}">
      <dgm:prSet/>
      <dgm:spPr/>
      <dgm:t>
        <a:bodyPr/>
        <a:lstStyle/>
        <a:p>
          <a:endParaRPr lang="en-US"/>
        </a:p>
      </dgm:t>
    </dgm:pt>
    <dgm:pt modelId="{38F6D888-E503-4676-BDB3-6E315A05B697}" type="pres">
      <dgm:prSet presAssocID="{26C9595E-3D8D-416F-9274-17222529E9ED}" presName="diagram" presStyleCnt="0">
        <dgm:presLayoutVars>
          <dgm:dir/>
          <dgm:resizeHandles val="exact"/>
        </dgm:presLayoutVars>
      </dgm:prSet>
      <dgm:spPr/>
    </dgm:pt>
    <dgm:pt modelId="{8770B51D-9410-4965-9352-6758A01A3BB1}" type="pres">
      <dgm:prSet presAssocID="{85EA64D0-0D75-407F-895D-66DAD35A18FA}" presName="node" presStyleLbl="node1" presStyleIdx="0" presStyleCnt="4">
        <dgm:presLayoutVars>
          <dgm:bulletEnabled val="1"/>
        </dgm:presLayoutVars>
      </dgm:prSet>
      <dgm:spPr/>
    </dgm:pt>
    <dgm:pt modelId="{93D3B780-44F8-4D77-B890-B7D4E536C298}" type="pres">
      <dgm:prSet presAssocID="{ABA59033-9258-4571-9214-7A1D0DE7AD18}" presName="sibTrans" presStyleCnt="0"/>
      <dgm:spPr/>
    </dgm:pt>
    <dgm:pt modelId="{36B75025-81D7-4830-93E3-1F4B07290656}" type="pres">
      <dgm:prSet presAssocID="{A15DB22C-419C-4FAD-80E8-4FA5E5C27CF9}" presName="node" presStyleLbl="node1" presStyleIdx="1" presStyleCnt="4">
        <dgm:presLayoutVars>
          <dgm:bulletEnabled val="1"/>
        </dgm:presLayoutVars>
      </dgm:prSet>
      <dgm:spPr/>
    </dgm:pt>
    <dgm:pt modelId="{5B8AAC6D-8B77-49C5-AD1B-05B9E761F765}" type="pres">
      <dgm:prSet presAssocID="{5BE14E4A-9A85-4702-A8E6-5E96F90D2428}" presName="sibTrans" presStyleCnt="0"/>
      <dgm:spPr/>
    </dgm:pt>
    <dgm:pt modelId="{2F986668-21B7-45CC-9C3F-4A8DF535B3BD}" type="pres">
      <dgm:prSet presAssocID="{70B5AEF7-C57B-4B1F-936E-39DB7C4D83EE}" presName="node" presStyleLbl="node1" presStyleIdx="2" presStyleCnt="4">
        <dgm:presLayoutVars>
          <dgm:bulletEnabled val="1"/>
        </dgm:presLayoutVars>
      </dgm:prSet>
      <dgm:spPr/>
    </dgm:pt>
    <dgm:pt modelId="{DBBA3F29-FA09-43D5-8674-C4BDEA45A3D7}" type="pres">
      <dgm:prSet presAssocID="{353B9685-F170-4BD5-8E3C-68FFF4DEFB38}" presName="sibTrans" presStyleCnt="0"/>
      <dgm:spPr/>
    </dgm:pt>
    <dgm:pt modelId="{8E556A23-C77C-457D-98EF-0994C05334FA}" type="pres">
      <dgm:prSet presAssocID="{E700F397-3A62-47CA-92FE-85E99512C875}" presName="node" presStyleLbl="node1" presStyleIdx="3" presStyleCnt="4">
        <dgm:presLayoutVars>
          <dgm:bulletEnabled val="1"/>
        </dgm:presLayoutVars>
      </dgm:prSet>
      <dgm:spPr/>
    </dgm:pt>
  </dgm:ptLst>
  <dgm:cxnLst>
    <dgm:cxn modelId="{0D4BAF1F-B910-427C-80C8-8746F3BECC39}" srcId="{26C9595E-3D8D-416F-9274-17222529E9ED}" destId="{E700F397-3A62-47CA-92FE-85E99512C875}" srcOrd="3" destOrd="0" parTransId="{9CAB8C55-611B-4E21-BA77-B305EF5BAED6}" sibTransId="{51083086-D3B8-4F03-9FAC-00600E0D181F}"/>
    <dgm:cxn modelId="{885C8043-CCA0-43AC-9013-6B4FD220239C}" type="presOf" srcId="{70B5AEF7-C57B-4B1F-936E-39DB7C4D83EE}" destId="{2F986668-21B7-45CC-9C3F-4A8DF535B3BD}" srcOrd="0" destOrd="0" presId="urn:microsoft.com/office/officeart/2005/8/layout/default"/>
    <dgm:cxn modelId="{46105967-A472-4DB8-A83D-6C450669EA92}" type="presOf" srcId="{E700F397-3A62-47CA-92FE-85E99512C875}" destId="{8E556A23-C77C-457D-98EF-0994C05334FA}" srcOrd="0" destOrd="0" presId="urn:microsoft.com/office/officeart/2005/8/layout/default"/>
    <dgm:cxn modelId="{DE02DB68-F9DA-4595-8C80-4BDD9C3E5041}" srcId="{26C9595E-3D8D-416F-9274-17222529E9ED}" destId="{A15DB22C-419C-4FAD-80E8-4FA5E5C27CF9}" srcOrd="1" destOrd="0" parTransId="{4750BDD3-5675-4C9C-8517-5FFFC942851D}" sibTransId="{5BE14E4A-9A85-4702-A8E6-5E96F90D2428}"/>
    <dgm:cxn modelId="{3ABAF84B-8F05-446B-B3E1-FCA390EBD894}" type="presOf" srcId="{26C9595E-3D8D-416F-9274-17222529E9ED}" destId="{38F6D888-E503-4676-BDB3-6E315A05B697}" srcOrd="0" destOrd="0" presId="urn:microsoft.com/office/officeart/2005/8/layout/default"/>
    <dgm:cxn modelId="{26020D59-07F9-43E2-9506-32D6B6F373C1}" srcId="{26C9595E-3D8D-416F-9274-17222529E9ED}" destId="{85EA64D0-0D75-407F-895D-66DAD35A18FA}" srcOrd="0" destOrd="0" parTransId="{C05E2C2D-BAA7-4F48-99E8-0DBD65E5D615}" sibTransId="{ABA59033-9258-4571-9214-7A1D0DE7AD18}"/>
    <dgm:cxn modelId="{122C80B2-F3B7-4864-B04E-B11FC8C74C96}" type="presOf" srcId="{A15DB22C-419C-4FAD-80E8-4FA5E5C27CF9}" destId="{36B75025-81D7-4830-93E3-1F4B07290656}" srcOrd="0" destOrd="0" presId="urn:microsoft.com/office/officeart/2005/8/layout/default"/>
    <dgm:cxn modelId="{AC2979E8-4769-495A-B62F-3D20B06E5078}" type="presOf" srcId="{85EA64D0-0D75-407F-895D-66DAD35A18FA}" destId="{8770B51D-9410-4965-9352-6758A01A3BB1}" srcOrd="0" destOrd="0" presId="urn:microsoft.com/office/officeart/2005/8/layout/default"/>
    <dgm:cxn modelId="{EB1E8AEC-520B-4AE7-A1AE-A4F1DC3AAB5E}" srcId="{26C9595E-3D8D-416F-9274-17222529E9ED}" destId="{70B5AEF7-C57B-4B1F-936E-39DB7C4D83EE}" srcOrd="2" destOrd="0" parTransId="{CF90B2E4-6FCE-40B8-912E-8C64EFEB81ED}" sibTransId="{353B9685-F170-4BD5-8E3C-68FFF4DEFB38}"/>
    <dgm:cxn modelId="{8CAB007D-0B80-4618-A444-87155746F40B}" type="presParOf" srcId="{38F6D888-E503-4676-BDB3-6E315A05B697}" destId="{8770B51D-9410-4965-9352-6758A01A3BB1}" srcOrd="0" destOrd="0" presId="urn:microsoft.com/office/officeart/2005/8/layout/default"/>
    <dgm:cxn modelId="{9BE719C8-C9B3-4461-8C15-FA29D5861841}" type="presParOf" srcId="{38F6D888-E503-4676-BDB3-6E315A05B697}" destId="{93D3B780-44F8-4D77-B890-B7D4E536C298}" srcOrd="1" destOrd="0" presId="urn:microsoft.com/office/officeart/2005/8/layout/default"/>
    <dgm:cxn modelId="{26FCA872-F9B6-4027-918E-11DB5C30E7A0}" type="presParOf" srcId="{38F6D888-E503-4676-BDB3-6E315A05B697}" destId="{36B75025-81D7-4830-93E3-1F4B07290656}" srcOrd="2" destOrd="0" presId="urn:microsoft.com/office/officeart/2005/8/layout/default"/>
    <dgm:cxn modelId="{5B4ACC67-CC20-4B21-832A-209EF23D1186}" type="presParOf" srcId="{38F6D888-E503-4676-BDB3-6E315A05B697}" destId="{5B8AAC6D-8B77-49C5-AD1B-05B9E761F765}" srcOrd="3" destOrd="0" presId="urn:microsoft.com/office/officeart/2005/8/layout/default"/>
    <dgm:cxn modelId="{F0200696-F63B-4F17-A050-6984367104E7}" type="presParOf" srcId="{38F6D888-E503-4676-BDB3-6E315A05B697}" destId="{2F986668-21B7-45CC-9C3F-4A8DF535B3BD}" srcOrd="4" destOrd="0" presId="urn:microsoft.com/office/officeart/2005/8/layout/default"/>
    <dgm:cxn modelId="{5F78BAD2-43DF-45CF-AE44-ACCABB12043C}" type="presParOf" srcId="{38F6D888-E503-4676-BDB3-6E315A05B697}" destId="{DBBA3F29-FA09-43D5-8674-C4BDEA45A3D7}" srcOrd="5" destOrd="0" presId="urn:microsoft.com/office/officeart/2005/8/layout/default"/>
    <dgm:cxn modelId="{BAE81409-73D7-4012-8697-FE2CBBA89219}" type="presParOf" srcId="{38F6D888-E503-4676-BDB3-6E315A05B697}" destId="{8E556A23-C77C-457D-98EF-0994C05334FA}"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0439B5-60B7-42F4-B006-DAAD8B19964C}">
      <dsp:nvSpPr>
        <dsp:cNvPr id="0" name=""/>
        <dsp:cNvSpPr/>
      </dsp:nvSpPr>
      <dsp:spPr>
        <a:xfrm rot="10800000">
          <a:off x="0" y="0"/>
          <a:ext cx="7266745" cy="1456804"/>
        </a:xfrm>
        <a:prstGeom prst="trapezoid">
          <a:avLst>
            <a:gd name="adj" fmla="val 8313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r>
            <a:rPr lang="ar-EG" sz="6500" kern="1200" dirty="0">
              <a:solidFill>
                <a:schemeClr val="bg1"/>
              </a:solidFill>
            </a:rPr>
            <a:t>المقدمة</a:t>
          </a:r>
          <a:endParaRPr lang="en-US" sz="6500" kern="1200" dirty="0">
            <a:solidFill>
              <a:schemeClr val="bg1"/>
            </a:solidFill>
          </a:endParaRPr>
        </a:p>
      </dsp:txBody>
      <dsp:txXfrm rot="-10800000">
        <a:off x="1271680" y="0"/>
        <a:ext cx="4723384" cy="1456804"/>
      </dsp:txXfrm>
    </dsp:sp>
    <dsp:sp modelId="{DFA8D621-3714-4E99-B585-96572D6D8FBC}">
      <dsp:nvSpPr>
        <dsp:cNvPr id="0" name=""/>
        <dsp:cNvSpPr/>
      </dsp:nvSpPr>
      <dsp:spPr>
        <a:xfrm rot="10800000">
          <a:off x="1211124" y="1456804"/>
          <a:ext cx="4844496" cy="1456804"/>
        </a:xfrm>
        <a:prstGeom prst="trapezoid">
          <a:avLst>
            <a:gd name="adj" fmla="val 8313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marL="0" lvl="0" indent="0" algn="ctr" defTabSz="2889250">
            <a:lnSpc>
              <a:spcPct val="90000"/>
            </a:lnSpc>
            <a:spcBef>
              <a:spcPct val="0"/>
            </a:spcBef>
            <a:spcAft>
              <a:spcPct val="35000"/>
            </a:spcAft>
            <a:buNone/>
          </a:pPr>
          <a:r>
            <a:rPr lang="ar-EG" sz="6500" kern="1200" dirty="0">
              <a:solidFill>
                <a:schemeClr val="bg1"/>
              </a:solidFill>
            </a:rPr>
            <a:t>الجسم</a:t>
          </a:r>
          <a:endParaRPr lang="en-US" sz="6500" kern="1200" dirty="0">
            <a:solidFill>
              <a:schemeClr val="bg1"/>
            </a:solidFill>
          </a:endParaRPr>
        </a:p>
      </dsp:txBody>
      <dsp:txXfrm rot="-10800000">
        <a:off x="2058911" y="1456804"/>
        <a:ext cx="3148922" cy="1456804"/>
      </dsp:txXfrm>
    </dsp:sp>
    <dsp:sp modelId="{6FC22DB3-9B7A-4E32-9569-01D0CBD88C5D}">
      <dsp:nvSpPr>
        <dsp:cNvPr id="0" name=""/>
        <dsp:cNvSpPr/>
      </dsp:nvSpPr>
      <dsp:spPr>
        <a:xfrm rot="10800000">
          <a:off x="2422248" y="2913608"/>
          <a:ext cx="2422248" cy="1456804"/>
        </a:xfrm>
        <a:prstGeom prst="trapezoid">
          <a:avLst>
            <a:gd name="adj" fmla="val 83136"/>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ar-EG" sz="3600" kern="1200" dirty="0">
              <a:solidFill>
                <a:schemeClr val="bg1"/>
              </a:solidFill>
            </a:rPr>
            <a:t>الخاتمة</a:t>
          </a:r>
          <a:endParaRPr lang="en-US" sz="3600" kern="1200" dirty="0">
            <a:solidFill>
              <a:schemeClr val="bg1"/>
            </a:solidFill>
          </a:endParaRPr>
        </a:p>
      </dsp:txBody>
      <dsp:txXfrm rot="-10800000">
        <a:off x="2422248" y="2913608"/>
        <a:ext cx="2422248" cy="14568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5EB7E2-6CC6-4741-97A6-EC358F124FB8}">
      <dsp:nvSpPr>
        <dsp:cNvPr id="0" name=""/>
        <dsp:cNvSpPr/>
      </dsp:nvSpPr>
      <dsp:spPr>
        <a:xfrm>
          <a:off x="2495998" y="0"/>
          <a:ext cx="2452767" cy="245276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F8CDAD-631E-473A-B551-175AB4CC6999}">
      <dsp:nvSpPr>
        <dsp:cNvPr id="0" name=""/>
        <dsp:cNvSpPr/>
      </dsp:nvSpPr>
      <dsp:spPr>
        <a:xfrm>
          <a:off x="3722382" y="246594"/>
          <a:ext cx="1594298" cy="58061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t>المقدمة</a:t>
          </a:r>
          <a:endParaRPr lang="en-US" sz="2400" b="1" kern="1200" dirty="0"/>
        </a:p>
      </dsp:txBody>
      <dsp:txXfrm>
        <a:off x="3750725" y="274937"/>
        <a:ext cx="1537612" cy="523929"/>
      </dsp:txXfrm>
    </dsp:sp>
    <dsp:sp modelId="{FE5FEB03-C52F-4D2A-8B47-B05B0DC21626}">
      <dsp:nvSpPr>
        <dsp:cNvPr id="0" name=""/>
        <dsp:cNvSpPr/>
      </dsp:nvSpPr>
      <dsp:spPr>
        <a:xfrm>
          <a:off x="3722382" y="899787"/>
          <a:ext cx="1594298" cy="58061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t>الجسم</a:t>
          </a:r>
          <a:endParaRPr lang="en-US" sz="2400" b="1" kern="1200" dirty="0"/>
        </a:p>
      </dsp:txBody>
      <dsp:txXfrm>
        <a:off x="3750725" y="928130"/>
        <a:ext cx="1537612" cy="523929"/>
      </dsp:txXfrm>
    </dsp:sp>
    <dsp:sp modelId="{78177FFA-3C23-49A6-9CDA-12F1BCF287EA}">
      <dsp:nvSpPr>
        <dsp:cNvPr id="0" name=""/>
        <dsp:cNvSpPr/>
      </dsp:nvSpPr>
      <dsp:spPr>
        <a:xfrm>
          <a:off x="3722382" y="1552979"/>
          <a:ext cx="1594298" cy="58061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t>الخاتمة</a:t>
          </a:r>
          <a:endParaRPr lang="en-US" sz="2400" b="1" kern="1200" dirty="0"/>
        </a:p>
      </dsp:txBody>
      <dsp:txXfrm>
        <a:off x="3750725" y="1581322"/>
        <a:ext cx="1537612" cy="5239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FDDA9-E6E1-4529-8ACC-9E35B003CC83}">
      <dsp:nvSpPr>
        <dsp:cNvPr id="0" name=""/>
        <dsp:cNvSpPr/>
      </dsp:nvSpPr>
      <dsp:spPr>
        <a:xfrm>
          <a:off x="2198" y="229926"/>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الساعة الرملية </a:t>
          </a:r>
          <a:endParaRPr lang="en-US" sz="2400" kern="1200" dirty="0">
            <a:solidFill>
              <a:schemeClr val="bg1"/>
            </a:solidFill>
          </a:endParaRPr>
        </a:p>
      </dsp:txBody>
      <dsp:txXfrm>
        <a:off x="2198" y="229926"/>
        <a:ext cx="1744534" cy="1046720"/>
      </dsp:txXfrm>
    </dsp:sp>
    <dsp:sp modelId="{5EC4EEF2-131F-4E70-825F-851484ECC65D}">
      <dsp:nvSpPr>
        <dsp:cNvPr id="0" name=""/>
        <dsp:cNvSpPr/>
      </dsp:nvSpPr>
      <dsp:spPr>
        <a:xfrm>
          <a:off x="1921186" y="229926"/>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المقاطع</a:t>
          </a:r>
          <a:endParaRPr lang="en-US" sz="2400" kern="1200" dirty="0">
            <a:solidFill>
              <a:schemeClr val="bg1"/>
            </a:solidFill>
          </a:endParaRPr>
        </a:p>
      </dsp:txBody>
      <dsp:txXfrm>
        <a:off x="1921186" y="229926"/>
        <a:ext cx="1744534" cy="1046720"/>
      </dsp:txXfrm>
    </dsp:sp>
    <dsp:sp modelId="{47D0FD72-E57C-4804-ACD2-29C632187FD1}">
      <dsp:nvSpPr>
        <dsp:cNvPr id="0" name=""/>
        <dsp:cNvSpPr/>
      </dsp:nvSpPr>
      <dsp:spPr>
        <a:xfrm>
          <a:off x="3840174" y="229926"/>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لوحة التصميم </a:t>
          </a:r>
          <a:endParaRPr lang="en-US" sz="2400" kern="1200" dirty="0">
            <a:solidFill>
              <a:schemeClr val="bg1"/>
            </a:solidFill>
          </a:endParaRPr>
        </a:p>
      </dsp:txBody>
      <dsp:txXfrm>
        <a:off x="3840174" y="229926"/>
        <a:ext cx="1744534" cy="1046720"/>
      </dsp:txXfrm>
    </dsp:sp>
    <dsp:sp modelId="{81FC1FF6-8545-46EF-BCA4-F279BCE2B79C}">
      <dsp:nvSpPr>
        <dsp:cNvPr id="0" name=""/>
        <dsp:cNvSpPr/>
      </dsp:nvSpPr>
      <dsp:spPr>
        <a:xfrm>
          <a:off x="5759161" y="229926"/>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bg1"/>
              </a:solidFill>
              <a:latin typeface="Simplified Arabic"/>
              <a:ea typeface="Simplified Arabic"/>
              <a:cs typeface="Simplified Arabic"/>
              <a:sym typeface="Simplified Arabic"/>
            </a:rPr>
            <a:t>Wall Street </a:t>
          </a:r>
          <a:endParaRPr lang="en-US" sz="2400" kern="1200" dirty="0">
            <a:solidFill>
              <a:schemeClr val="bg1"/>
            </a:solidFill>
          </a:endParaRPr>
        </a:p>
      </dsp:txBody>
      <dsp:txXfrm>
        <a:off x="5759161" y="229926"/>
        <a:ext cx="1744534" cy="1046720"/>
      </dsp:txXfrm>
    </dsp:sp>
    <dsp:sp modelId="{92A30D9C-F759-45FF-96E1-F4B133255A17}">
      <dsp:nvSpPr>
        <dsp:cNvPr id="0" name=""/>
        <dsp:cNvSpPr/>
      </dsp:nvSpPr>
      <dsp:spPr>
        <a:xfrm>
          <a:off x="2198" y="1451100"/>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الدائرة</a:t>
          </a:r>
          <a:endParaRPr lang="en-US" sz="2400" kern="1200" dirty="0">
            <a:solidFill>
              <a:schemeClr val="bg1"/>
            </a:solidFill>
          </a:endParaRPr>
        </a:p>
      </dsp:txBody>
      <dsp:txXfrm>
        <a:off x="2198" y="1451100"/>
        <a:ext cx="1744534" cy="1046720"/>
      </dsp:txXfrm>
    </dsp:sp>
    <dsp:sp modelId="{A26CE03A-F10F-4EC1-A8C0-7D71D2B3CFB3}">
      <dsp:nvSpPr>
        <dsp:cNvPr id="0" name=""/>
        <dsp:cNvSpPr/>
      </dsp:nvSpPr>
      <dsp:spPr>
        <a:xfrm>
          <a:off x="1921186" y="1451100"/>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القائمة</a:t>
          </a:r>
          <a:endParaRPr lang="en-US" sz="2400" kern="1200" dirty="0">
            <a:solidFill>
              <a:schemeClr val="bg1"/>
            </a:solidFill>
          </a:endParaRPr>
        </a:p>
      </dsp:txBody>
      <dsp:txXfrm>
        <a:off x="1921186" y="1451100"/>
        <a:ext cx="1744534" cy="1046720"/>
      </dsp:txXfrm>
    </dsp:sp>
    <dsp:sp modelId="{A789F33B-743E-49D4-BF74-2610900B233C}">
      <dsp:nvSpPr>
        <dsp:cNvPr id="0" name=""/>
        <dsp:cNvSpPr/>
      </dsp:nvSpPr>
      <dsp:spPr>
        <a:xfrm>
          <a:off x="3840174" y="1451100"/>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latin typeface="Simplified Arabic" panose="02020603050405020304" pitchFamily="18" charset="-78"/>
              <a:cs typeface="Simplified Arabic" panose="02020603050405020304" pitchFamily="18" charset="-78"/>
            </a:rPr>
            <a:t>الكأس</a:t>
          </a:r>
          <a:endParaRPr lang="en-US" sz="2400" b="1" kern="1200" dirty="0">
            <a:latin typeface="Simplified Arabic" panose="02020603050405020304" pitchFamily="18" charset="-78"/>
            <a:cs typeface="Simplified Arabic" panose="02020603050405020304" pitchFamily="18" charset="-78"/>
          </a:endParaRPr>
        </a:p>
      </dsp:txBody>
      <dsp:txXfrm>
        <a:off x="3840174" y="1451100"/>
        <a:ext cx="1744534" cy="1046720"/>
      </dsp:txXfrm>
    </dsp:sp>
    <dsp:sp modelId="{DE5366FC-7797-4897-BCBE-703C4701B4C4}">
      <dsp:nvSpPr>
        <dsp:cNvPr id="0" name=""/>
        <dsp:cNvSpPr/>
      </dsp:nvSpPr>
      <dsp:spPr>
        <a:xfrm>
          <a:off x="5759161" y="1451100"/>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الماسة</a:t>
          </a:r>
          <a:endParaRPr lang="en-US" sz="2400" kern="1200" dirty="0">
            <a:solidFill>
              <a:schemeClr val="bg1"/>
            </a:solidFill>
          </a:endParaRPr>
        </a:p>
      </dsp:txBody>
      <dsp:txXfrm>
        <a:off x="5759161" y="1451100"/>
        <a:ext cx="1744534" cy="1046720"/>
      </dsp:txXfrm>
    </dsp:sp>
    <dsp:sp modelId="{58AE48AF-7FE1-4ECB-8E0D-60D2253D9E48}">
      <dsp:nvSpPr>
        <dsp:cNvPr id="0" name=""/>
        <dsp:cNvSpPr/>
      </dsp:nvSpPr>
      <dsp:spPr>
        <a:xfrm>
          <a:off x="1921186" y="2672274"/>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a:ea typeface="Simplified Arabic"/>
              <a:cs typeface="Simplified Arabic"/>
              <a:sym typeface="Simplified Arabic"/>
            </a:rPr>
            <a:t>الكتل الرئيسية </a:t>
          </a:r>
          <a:endParaRPr lang="en-US" sz="2400" kern="1200" dirty="0">
            <a:solidFill>
              <a:schemeClr val="bg1"/>
            </a:solidFill>
          </a:endParaRPr>
        </a:p>
      </dsp:txBody>
      <dsp:txXfrm>
        <a:off x="1921186" y="2672274"/>
        <a:ext cx="1744534" cy="1046720"/>
      </dsp:txXfrm>
    </dsp:sp>
    <dsp:sp modelId="{404A1DE8-DF7C-451E-9CD3-77BAACD62F26}">
      <dsp:nvSpPr>
        <dsp:cNvPr id="0" name=""/>
        <dsp:cNvSpPr/>
      </dsp:nvSpPr>
      <dsp:spPr>
        <a:xfrm>
          <a:off x="3840174" y="2672274"/>
          <a:ext cx="1744534" cy="104672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kern="1200" dirty="0">
              <a:solidFill>
                <a:schemeClr val="bg1"/>
              </a:solidFill>
              <a:latin typeface="Simplified Arabic" panose="02020603050405020304" pitchFamily="18" charset="-78"/>
              <a:cs typeface="Simplified Arabic" panose="02020603050405020304" pitchFamily="18" charset="-78"/>
            </a:rPr>
            <a:t>غير الخطي</a:t>
          </a:r>
          <a:endParaRPr lang="en-US" sz="2400" b="1" kern="1200" dirty="0">
            <a:solidFill>
              <a:schemeClr val="bg1"/>
            </a:solidFill>
            <a:latin typeface="Simplified Arabic" panose="02020603050405020304" pitchFamily="18" charset="-78"/>
            <a:cs typeface="Simplified Arabic" panose="02020603050405020304" pitchFamily="18" charset="-78"/>
          </a:endParaRPr>
        </a:p>
      </dsp:txBody>
      <dsp:txXfrm>
        <a:off x="3840174" y="2672274"/>
        <a:ext cx="1744534" cy="10467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70B51D-9410-4965-9352-6758A01A3BB1}">
      <dsp:nvSpPr>
        <dsp:cNvPr id="0" name=""/>
        <dsp:cNvSpPr/>
      </dsp:nvSpPr>
      <dsp:spPr>
        <a:xfrm>
          <a:off x="141806" y="1411"/>
          <a:ext cx="2842235" cy="170534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b="1" kern="1200" dirty="0"/>
            <a:t>المقطع الثاني</a:t>
          </a:r>
        </a:p>
        <a:p>
          <a:pPr marL="0" lvl="0" indent="0" algn="ctr" defTabSz="977900">
            <a:lnSpc>
              <a:spcPct val="90000"/>
            </a:lnSpc>
            <a:spcBef>
              <a:spcPct val="0"/>
            </a:spcBef>
            <a:spcAft>
              <a:spcPct val="35000"/>
            </a:spcAft>
            <a:buNone/>
          </a:pPr>
          <a:r>
            <a:rPr lang="ar-EG" sz="2200" kern="1200" dirty="0"/>
            <a:t>مقدمة </a:t>
          </a:r>
        </a:p>
        <a:p>
          <a:pPr marL="0" lvl="0" indent="0" algn="ctr" defTabSz="977900">
            <a:lnSpc>
              <a:spcPct val="90000"/>
            </a:lnSpc>
            <a:spcBef>
              <a:spcPct val="0"/>
            </a:spcBef>
            <a:spcAft>
              <a:spcPct val="35000"/>
            </a:spcAft>
            <a:buNone/>
          </a:pPr>
          <a:r>
            <a:rPr lang="ar-EG" sz="2200" kern="1200" dirty="0"/>
            <a:t>جسم </a:t>
          </a:r>
        </a:p>
        <a:p>
          <a:pPr marL="0" lvl="0" indent="0" algn="ctr" defTabSz="977900">
            <a:lnSpc>
              <a:spcPct val="90000"/>
            </a:lnSpc>
            <a:spcBef>
              <a:spcPct val="0"/>
            </a:spcBef>
            <a:spcAft>
              <a:spcPct val="35000"/>
            </a:spcAft>
            <a:buNone/>
          </a:pPr>
          <a:r>
            <a:rPr lang="ar-EG" sz="2200" kern="1200" dirty="0"/>
            <a:t>خاتمة </a:t>
          </a:r>
          <a:endParaRPr lang="en-US" sz="2200" kern="1200" dirty="0"/>
        </a:p>
      </dsp:txBody>
      <dsp:txXfrm>
        <a:off x="141806" y="1411"/>
        <a:ext cx="2842235" cy="1705341"/>
      </dsp:txXfrm>
    </dsp:sp>
    <dsp:sp modelId="{36B75025-81D7-4830-93E3-1F4B07290656}">
      <dsp:nvSpPr>
        <dsp:cNvPr id="0" name=""/>
        <dsp:cNvSpPr/>
      </dsp:nvSpPr>
      <dsp:spPr>
        <a:xfrm>
          <a:off x="3268265" y="1411"/>
          <a:ext cx="2842235" cy="170534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t>المقطع الأول</a:t>
          </a:r>
        </a:p>
        <a:p>
          <a:pPr marL="0" lvl="0" indent="0" algn="ctr" defTabSz="889000">
            <a:lnSpc>
              <a:spcPct val="90000"/>
            </a:lnSpc>
            <a:spcBef>
              <a:spcPct val="0"/>
            </a:spcBef>
            <a:spcAft>
              <a:spcPct val="35000"/>
            </a:spcAft>
            <a:buNone/>
          </a:pPr>
          <a:r>
            <a:rPr lang="ar-EG" sz="2000" kern="1200" dirty="0"/>
            <a:t>مقدمة </a:t>
          </a:r>
        </a:p>
        <a:p>
          <a:pPr marL="0" lvl="0" indent="0" algn="ctr" defTabSz="889000">
            <a:lnSpc>
              <a:spcPct val="90000"/>
            </a:lnSpc>
            <a:spcBef>
              <a:spcPct val="0"/>
            </a:spcBef>
            <a:spcAft>
              <a:spcPct val="35000"/>
            </a:spcAft>
            <a:buNone/>
          </a:pPr>
          <a:r>
            <a:rPr lang="ar-EG" sz="2000" kern="1200" dirty="0"/>
            <a:t>جسم </a:t>
          </a:r>
        </a:p>
        <a:p>
          <a:pPr marL="0" lvl="0" indent="0" algn="ctr" defTabSz="889000">
            <a:lnSpc>
              <a:spcPct val="90000"/>
            </a:lnSpc>
            <a:spcBef>
              <a:spcPct val="0"/>
            </a:spcBef>
            <a:spcAft>
              <a:spcPct val="35000"/>
            </a:spcAft>
            <a:buNone/>
          </a:pPr>
          <a:r>
            <a:rPr lang="ar-EG" sz="2000" kern="1200" dirty="0"/>
            <a:t>خاتمة </a:t>
          </a:r>
        </a:p>
      </dsp:txBody>
      <dsp:txXfrm>
        <a:off x="3268265" y="1411"/>
        <a:ext cx="2842235" cy="1705341"/>
      </dsp:txXfrm>
    </dsp:sp>
    <dsp:sp modelId="{2F986668-21B7-45CC-9C3F-4A8DF535B3BD}">
      <dsp:nvSpPr>
        <dsp:cNvPr id="0" name=""/>
        <dsp:cNvSpPr/>
      </dsp:nvSpPr>
      <dsp:spPr>
        <a:xfrm>
          <a:off x="141806" y="1990976"/>
          <a:ext cx="2842235" cy="170534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b="1" kern="1200" dirty="0"/>
            <a:t>المقطع الرابع</a:t>
          </a:r>
        </a:p>
        <a:p>
          <a:pPr marL="0" lvl="0" indent="0" algn="ctr" defTabSz="977900">
            <a:lnSpc>
              <a:spcPct val="90000"/>
            </a:lnSpc>
            <a:spcBef>
              <a:spcPct val="0"/>
            </a:spcBef>
            <a:spcAft>
              <a:spcPct val="35000"/>
            </a:spcAft>
            <a:buNone/>
          </a:pPr>
          <a:r>
            <a:rPr lang="ar-EG" sz="2200" kern="1200" dirty="0"/>
            <a:t>مقدمة </a:t>
          </a:r>
        </a:p>
        <a:p>
          <a:pPr marL="0" lvl="0" indent="0" algn="ctr" defTabSz="977900">
            <a:lnSpc>
              <a:spcPct val="90000"/>
            </a:lnSpc>
            <a:spcBef>
              <a:spcPct val="0"/>
            </a:spcBef>
            <a:spcAft>
              <a:spcPct val="35000"/>
            </a:spcAft>
            <a:buNone/>
          </a:pPr>
          <a:r>
            <a:rPr lang="ar-EG" sz="2200" kern="1200" dirty="0"/>
            <a:t>جسم </a:t>
          </a:r>
        </a:p>
        <a:p>
          <a:pPr marL="0" lvl="0" indent="0" algn="ctr" defTabSz="977900">
            <a:lnSpc>
              <a:spcPct val="90000"/>
            </a:lnSpc>
            <a:spcBef>
              <a:spcPct val="0"/>
            </a:spcBef>
            <a:spcAft>
              <a:spcPct val="35000"/>
            </a:spcAft>
            <a:buNone/>
          </a:pPr>
          <a:r>
            <a:rPr lang="ar-EG" sz="2200" kern="1200" dirty="0"/>
            <a:t>خاتمة </a:t>
          </a:r>
          <a:endParaRPr lang="en-US" sz="2200" kern="1200" dirty="0"/>
        </a:p>
      </dsp:txBody>
      <dsp:txXfrm>
        <a:off x="141806" y="1990976"/>
        <a:ext cx="2842235" cy="1705341"/>
      </dsp:txXfrm>
    </dsp:sp>
    <dsp:sp modelId="{8E556A23-C77C-457D-98EF-0994C05334FA}">
      <dsp:nvSpPr>
        <dsp:cNvPr id="0" name=""/>
        <dsp:cNvSpPr/>
      </dsp:nvSpPr>
      <dsp:spPr>
        <a:xfrm>
          <a:off x="3268265" y="1990976"/>
          <a:ext cx="2842235" cy="170534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b="1" kern="1200" dirty="0"/>
            <a:t>المقطع الثالث</a:t>
          </a:r>
        </a:p>
        <a:p>
          <a:pPr marL="0" lvl="0" indent="0" algn="ctr" defTabSz="977900">
            <a:lnSpc>
              <a:spcPct val="90000"/>
            </a:lnSpc>
            <a:spcBef>
              <a:spcPct val="0"/>
            </a:spcBef>
            <a:spcAft>
              <a:spcPct val="35000"/>
            </a:spcAft>
            <a:buNone/>
          </a:pPr>
          <a:r>
            <a:rPr lang="ar-EG" sz="2200" kern="1200" dirty="0"/>
            <a:t>مقدمة </a:t>
          </a:r>
        </a:p>
        <a:p>
          <a:pPr marL="0" lvl="0" indent="0" algn="ctr" defTabSz="977900">
            <a:lnSpc>
              <a:spcPct val="90000"/>
            </a:lnSpc>
            <a:spcBef>
              <a:spcPct val="0"/>
            </a:spcBef>
            <a:spcAft>
              <a:spcPct val="35000"/>
            </a:spcAft>
            <a:buNone/>
          </a:pPr>
          <a:r>
            <a:rPr lang="ar-EG" sz="2200" kern="1200" dirty="0"/>
            <a:t>جسم </a:t>
          </a:r>
        </a:p>
        <a:p>
          <a:pPr marL="0" lvl="0" indent="0" algn="ctr" defTabSz="977900">
            <a:lnSpc>
              <a:spcPct val="90000"/>
            </a:lnSpc>
            <a:spcBef>
              <a:spcPct val="0"/>
            </a:spcBef>
            <a:spcAft>
              <a:spcPct val="35000"/>
            </a:spcAft>
            <a:buNone/>
          </a:pPr>
          <a:r>
            <a:rPr lang="ar-EG" sz="2200" kern="1200" dirty="0"/>
            <a:t>خاتمة </a:t>
          </a:r>
          <a:endParaRPr lang="en-US" sz="2200" kern="1200" dirty="0"/>
        </a:p>
      </dsp:txBody>
      <dsp:txXfrm>
        <a:off x="3268265" y="1990976"/>
        <a:ext cx="2842235" cy="1705341"/>
      </dsp:txXfrm>
    </dsp:sp>
  </dsp:spTree>
</dsp:drawing>
</file>

<file path=ppt/diagrams/layout1.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3218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5.png"/><Relationship Id="rId7" Type="http://schemas.openxmlformats.org/officeDocument/2006/relationships/diagramColors" Target="../diagrams/colors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5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5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5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4.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8459" y="2836057"/>
            <a:ext cx="3124573" cy="769441"/>
          </a:xfrm>
          <a:prstGeom prst="rect">
            <a:avLst/>
          </a:prstGeom>
          <a:noFill/>
        </p:spPr>
        <p:txBody>
          <a:bodyPr wrap="none" rtlCol="0">
            <a:spAutoFit/>
          </a:bodyPr>
          <a:lstStyle/>
          <a:p>
            <a:r>
              <a:rPr lang="ar-EG" sz="4400" b="1" dirty="0">
                <a:solidFill>
                  <a:srgbClr val="00B0F0"/>
                </a:solidFill>
                <a:latin typeface="Simplified Arabic" panose="02020603050405020304" pitchFamily="18" charset="-78"/>
                <a:cs typeface="Simplified Arabic" panose="02020603050405020304" pitchFamily="18" charset="-78"/>
              </a:rPr>
              <a:t>الكتابة الإعلامية</a:t>
            </a:r>
          </a:p>
        </p:txBody>
      </p:sp>
      <p:sp>
        <p:nvSpPr>
          <p:cNvPr id="10" name="Rectangle: Rounded Corners 9"/>
          <p:cNvSpPr/>
          <p:nvPr/>
        </p:nvSpPr>
        <p:spPr>
          <a:xfrm>
            <a:off x="6578459" y="39532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9EDE"/>
                </a:solidFill>
                <a:latin typeface="Simplified Arabic" panose="02020603050405020304" pitchFamily="18" charset="-78"/>
                <a:cs typeface="Simplified Arabic" panose="02020603050405020304" pitchFamily="18" charset="-78"/>
              </a:rPr>
              <a:t>المحاضرة الثامنة</a:t>
            </a:r>
          </a:p>
        </p:txBody>
      </p:sp>
      <p:sp>
        <p:nvSpPr>
          <p:cNvPr id="11" name="TextBox 10"/>
          <p:cNvSpPr txBox="1"/>
          <p:nvPr/>
        </p:nvSpPr>
        <p:spPr>
          <a:xfrm>
            <a:off x="7738683" y="4857146"/>
            <a:ext cx="1196161" cy="400110"/>
          </a:xfrm>
          <a:prstGeom prst="rect">
            <a:avLst/>
          </a:prstGeom>
          <a:noFill/>
        </p:spPr>
        <p:txBody>
          <a:bodyPr wrap="none" rtlCol="0">
            <a:spAutoFit/>
          </a:bodyPr>
          <a:lstStyle/>
          <a:p>
            <a:pPr algn="ctr"/>
            <a:r>
              <a:rPr lang="en-GB" sz="2000" b="1" dirty="0">
                <a:solidFill>
                  <a:srgbClr val="009EDE"/>
                </a:solidFill>
                <a:effectLst/>
                <a:latin typeface="Times New Roman" panose="02020603050405020304" pitchFamily="18" charset="0"/>
                <a:ea typeface="Calibri" panose="020F0502020204030204" pitchFamily="34" charset="0"/>
                <a:cs typeface="Times New Roman" panose="02020603050405020304" pitchFamily="18" charset="0"/>
              </a:rPr>
              <a:t>DGM123</a:t>
            </a:r>
            <a:endParaRPr lang="en-US" sz="2000" dirty="0">
              <a:solidFill>
                <a:srgbClr val="009EDE"/>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6811000" y="5907344"/>
            <a:ext cx="4886463"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إعداد </a:t>
            </a:r>
            <a:br>
              <a:rPr lang="ar-EG" sz="2800" b="1" dirty="0">
                <a:solidFill>
                  <a:srgbClr val="00B0F0"/>
                </a:solidFill>
                <a:latin typeface="Simplified Arabic" panose="02020603050405020304" pitchFamily="18" charset="-78"/>
                <a:cs typeface="Simplified Arabic" panose="02020603050405020304" pitchFamily="18" charset="-78"/>
              </a:rPr>
            </a:br>
            <a:r>
              <a:rPr lang="ar-EG" sz="2800" b="1" dirty="0">
                <a:solidFill>
                  <a:srgbClr val="00B0F0"/>
                </a:solidFill>
                <a:latin typeface="Simplified Arabic" panose="02020603050405020304" pitchFamily="18" charset="-78"/>
                <a:cs typeface="Simplified Arabic" panose="02020603050405020304" pitchFamily="18" charset="-78"/>
              </a:rPr>
              <a:t>د.عبدالفتاح نبيل</a:t>
            </a: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84775"/>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3010340"/>
            <a:ext cx="8417320" cy="2723823"/>
          </a:xfrm>
          <a:prstGeom prst="rect">
            <a:avLst/>
          </a:prstGeom>
          <a:noFill/>
        </p:spPr>
        <p:txBody>
          <a:bodyPr wrap="square" rtlCol="0">
            <a:spAutoFit/>
          </a:bodyPr>
          <a:lstStyle/>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مفهوم قوالب البناء الفني وأهميتها.</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قوالب البناء الفني التقليدية.</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أسباب ظهور قوالب البناء الفني الحديثة.</a:t>
            </a:r>
          </a:p>
          <a:p>
            <a:pPr marL="342900" marR="0" lvl="0" indent="-3429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36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أنواع قوالب البناء الفني الحديثة.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تمهيد</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5B9221-9096-5154-64D2-118B771EC257}"/>
              </a:ext>
            </a:extLst>
          </p:cNvPr>
          <p:cNvSpPr txBox="1"/>
          <p:nvPr/>
        </p:nvSpPr>
        <p:spPr>
          <a:xfrm>
            <a:off x="2346764" y="2101396"/>
            <a:ext cx="8966007" cy="4718215"/>
          </a:xfrm>
          <a:prstGeom prst="rect">
            <a:avLst/>
          </a:prstGeom>
          <a:noFill/>
        </p:spPr>
        <p:txBody>
          <a:bodyPr wrap="square" rtlCol="0">
            <a:spAutoFit/>
          </a:bodyPr>
          <a:lstStyle/>
          <a:p>
            <a:pPr marL="457200" indent="-457200" algn="just" rtl="1">
              <a:lnSpc>
                <a:spcPct val="107000"/>
              </a:lnSpc>
              <a:spcAft>
                <a:spcPts val="800"/>
              </a:spcAft>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تشبه القوالب الفنية في التحرير الإعلامي الهيكل العظمي الذي يبنى عليه الجسم.</a:t>
            </a:r>
          </a:p>
          <a:p>
            <a:pPr marL="457200" indent="-457200" algn="just" rtl="1">
              <a:lnSpc>
                <a:spcPct val="107000"/>
              </a:lnSpc>
              <a:spcAft>
                <a:spcPts val="800"/>
              </a:spcAft>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القوالب الفنية التقليدية لم تعد تفي بحاجات القراء في ظل التطور التكنولوجي الكبير.</a:t>
            </a:r>
          </a:p>
          <a:p>
            <a:pPr marL="457200" indent="-457200" algn="just" rtl="1">
              <a:lnSpc>
                <a:spcPct val="107000"/>
              </a:lnSpc>
              <a:spcAft>
                <a:spcPts val="800"/>
              </a:spcAft>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هناك العديد من أنواع قوالب البناء الفني الحديثة في عملية التحرير.</a:t>
            </a:r>
          </a:p>
          <a:p>
            <a:pPr marL="457200" indent="-457200" algn="just" rtl="1">
              <a:lnSpc>
                <a:spcPct val="107000"/>
              </a:lnSpc>
              <a:spcAft>
                <a:spcPts val="800"/>
              </a:spcAft>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indent="-457200" algn="just" rtl="1">
              <a:lnSpc>
                <a:spcPct val="107000"/>
              </a:lnSpc>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Picture 7">
            <a:extLst>
              <a:ext uri="{FF2B5EF4-FFF2-40B4-BE49-F238E27FC236}">
                <a16:creationId xmlns:a16="http://schemas.microsoft.com/office/drawing/2014/main" id="{42E5D960-56DF-05AB-7C3C-9CC53CB05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617005" y="3656022"/>
            <a:ext cx="1802395" cy="223849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51C35-D44B-0DED-778B-1A1077DEEF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7EF15F-193A-9B66-4EAC-9C6A67569F4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200AB7-A962-F4D7-F3B6-E0F69E5D5CE1}"/>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قوالب البناء الفني وأهميته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E8C33B2-2AA9-79FD-F58B-6F882A593E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4702D8-A413-2E98-D80E-AC64AD9D46A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E61448E-B561-760A-5AA5-23E8DAA072D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5EAC001-27C7-9C43-5568-333D4BFEAD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73592D-2736-07CE-945C-56576C6337A3}"/>
              </a:ext>
            </a:extLst>
          </p:cNvPr>
          <p:cNvSpPr txBox="1"/>
          <p:nvPr/>
        </p:nvSpPr>
        <p:spPr>
          <a:xfrm>
            <a:off x="2346765" y="2062878"/>
            <a:ext cx="8902927" cy="3253968"/>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القوالب الفنية تشبه في مهمتها الهيكل العظمي الذي يبنى عليه الجسم، وكذلك الأساس البنائي الذي يقوم عليه أي بناء أسمنتي.</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والقوالب الفنية تشكل الطرق والأساليب البنائية التي على أساسها يتم تركيب وتوزيع مكونات الفن التحريري، بحيث يتم تمييز القالب البنائي من خلال مميزات تميز كل قالب عن غيره من القوالب.</a:t>
            </a:r>
          </a:p>
        </p:txBody>
      </p:sp>
      <p:pic>
        <p:nvPicPr>
          <p:cNvPr id="8" name="Picture 7">
            <a:extLst>
              <a:ext uri="{FF2B5EF4-FFF2-40B4-BE49-F238E27FC236}">
                <a16:creationId xmlns:a16="http://schemas.microsoft.com/office/drawing/2014/main" id="{536EEE3D-B45D-4C72-A4E3-77CD59982E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extLst>
      <p:ext uri="{BB962C8B-B14F-4D97-AF65-F5344CB8AC3E}">
        <p14:creationId xmlns:p14="http://schemas.microsoft.com/office/powerpoint/2010/main" val="3455218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3F452-114E-DE34-3A08-906BB1704C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9A26B3-3ECD-3764-0F42-0B607486CD2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AD55C36-90BF-C95F-86C5-95B52C6DD419}"/>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قوالب البناء الفني وأهميته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389584A-33EB-51AF-8AFA-452D04F5EC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071EB5-B719-E16E-E3EE-E312B9B1166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11B63C0E-CCD6-4297-9F8D-27A3163351D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C55B333-BFE6-644F-656C-F48E1E8F3D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DDDB774-A3B9-A4D7-3B57-74C26DB58FF1}"/>
              </a:ext>
            </a:extLst>
          </p:cNvPr>
          <p:cNvSpPr txBox="1"/>
          <p:nvPr/>
        </p:nvSpPr>
        <p:spPr>
          <a:xfrm>
            <a:off x="2346765" y="2062878"/>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هناك بعض المحررون يمارسون عملهم التحريري دون أن يكون في ذهنهم البناء الفني الذي سيشكلون وفقه مادتهم التحريرية.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طبيعة الفن التحريري كالخبر التلفزيوني تفرض قالبًا بعينه دون غيره، حيث تشير معظم الدراسات إلى أن قالب الهرم المقلوب يعتبر الأفضل في تحرير الخبر التلفزيوني، لخصوصية الوسيلة، وطبيعة جمهورها، وضخامة محتواها، وضيق الوقت.</a:t>
            </a:r>
          </a:p>
        </p:txBody>
      </p:sp>
      <p:pic>
        <p:nvPicPr>
          <p:cNvPr id="4" name="Picture 3">
            <a:extLst>
              <a:ext uri="{FF2B5EF4-FFF2-40B4-BE49-F238E27FC236}">
                <a16:creationId xmlns:a16="http://schemas.microsoft.com/office/drawing/2014/main" id="{F5B44CF1-83F9-B6CD-CC56-A64D3C21A9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extLst>
      <p:ext uri="{BB962C8B-B14F-4D97-AF65-F5344CB8AC3E}">
        <p14:creationId xmlns:p14="http://schemas.microsoft.com/office/powerpoint/2010/main" val="3261198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E26AB-06AC-3766-7085-F5C8FD57E7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AED054-AAF2-5B79-A28A-FC02A52F884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C94012C-4BCB-1DFA-7275-444052EAB421}"/>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قوالب البناء الفني وأهميته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5A0A14D-601A-CEE0-6234-A8960EFD00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315E6F-C565-285A-AEA7-A83251083FD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CC007CB-2AB9-C072-A305-83BAF3DF882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FCB652B-037B-AD23-E795-B6E0E3CCF2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027F27B-19BC-22D3-D0EB-7C4EDB3A5074}"/>
              </a:ext>
            </a:extLst>
          </p:cNvPr>
          <p:cNvSpPr txBox="1"/>
          <p:nvPr/>
        </p:nvSpPr>
        <p:spPr>
          <a:xfrm>
            <a:off x="2487442" y="2498393"/>
            <a:ext cx="8902927" cy="3253968"/>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نظرًا لأهمية القالب الفني الذي يتم وضع المادة التحريرية فيه، فقد شبهه بعض خبراء الإعلام بالمهندس؛ على أساس أنهما يتبعان نفس القاعدة التي تقول "إن المحتوى هو الذي يحدد القالب"، ويعني هذا أنه قبل أن نصمم صندوقًا علينا أن نعرف على وجه الدقة ما الذي سنضعه فيه.</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679BFFAC-723F-D174-1843-7B64C144D1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extLst>
      <p:ext uri="{BB962C8B-B14F-4D97-AF65-F5344CB8AC3E}">
        <p14:creationId xmlns:p14="http://schemas.microsoft.com/office/powerpoint/2010/main" val="2066464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A2DC9-78F6-6374-4DC2-6C572B24C0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825FB7-B772-287F-A6BC-E48F9090F1E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2C159E-0890-5312-9DA2-309A08CD1E58}"/>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قوالب البناء الفني وأهميته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5323DAA-352C-2C60-B93C-48A08CF0F5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1F72CD-BECB-8B19-A659-493E33553FC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7628660-86AB-94B8-A3D5-B838227F5FFF}"/>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E348025-3CA2-CA27-0DAF-A4A2D76D9D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34B84A-7EBC-01E2-A87E-28EDB77DDCD4}"/>
              </a:ext>
            </a:extLst>
          </p:cNvPr>
          <p:cNvSpPr txBox="1"/>
          <p:nvPr/>
        </p:nvSpPr>
        <p:spPr>
          <a:xfrm>
            <a:off x="2516041" y="2069670"/>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لكل فن تحريري ظروف تختلف عن غيره، لذا قد يحتاج إلى طريقة معينة في تحريره. </a:t>
            </a:r>
          </a:p>
          <a:p>
            <a:pPr marL="457200" marR="0" lvl="0" indent="-457200" algn="just" rtl="1">
              <a:lnSpc>
                <a:spcPct val="107000"/>
              </a:lnSpc>
              <a:spcBef>
                <a:spcPts val="0"/>
              </a:spcBef>
              <a:spcAft>
                <a:spcPts val="0"/>
              </a:spcAft>
              <a:buClr>
                <a:schemeClr val="dk1"/>
              </a:buClr>
              <a:buSzPts val="3200"/>
              <a:buFont typeface="Arial"/>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قوالب البناء الفني نظرية يتم تدريسها في كليات الإعلام، لذا فهي كامنة في عقل المحرر، وعند الممارسة العملية تختلف تبعاً لظروف السياسة التحريرية للوسيلة</a:t>
            </a:r>
            <a:r>
              <a:rPr lang="en-US" sz="32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وطبيعة القضايا، وتعتبر من أسباب عدم التقيد بالقوالب الفنية في عملية التحرير</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AE6F44E0-0FE5-67C0-CAA5-231C59CD29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extLst>
      <p:ext uri="{BB962C8B-B14F-4D97-AF65-F5344CB8AC3E}">
        <p14:creationId xmlns:p14="http://schemas.microsoft.com/office/powerpoint/2010/main" val="327609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29122-678B-3D21-AECF-851223C903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0D0C29-BFF3-A8B1-8933-F21EFE2E391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7D3AAD-889A-A4BD-9D7C-BB1A4E0CE674}"/>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مفهوم قوالب البناء الفني وأهميته</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3E22E45-8213-9E59-DA41-4907D6F187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388D2E-0D03-6D22-7922-3EFC9D47B7B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EFC91E5-1073-0007-9380-1D9E81CC546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DB2E9B1-528F-A4D3-AB99-E53C34070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5AA2BB4-28F1-3EA9-0680-01A484B3B4CA}"/>
              </a:ext>
            </a:extLst>
          </p:cNvPr>
          <p:cNvSpPr txBox="1"/>
          <p:nvPr/>
        </p:nvSpPr>
        <p:spPr>
          <a:xfrm>
            <a:off x="2305200" y="2660877"/>
            <a:ext cx="8902927"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تشهد الفترة الحالية في مجال العمل الإعلامي دخلاء على المهنة من غير الدارسين للإعلام، وإن كان بعضهم لديه الموهبة لممارسة العمل، إلا أن طبيعة الدراسة النظرية والعملية تفيد كثيراً لتقديم مادة إعلامية نموذجية للجمهور.</a:t>
            </a:r>
          </a:p>
        </p:txBody>
      </p:sp>
      <p:pic>
        <p:nvPicPr>
          <p:cNvPr id="4" name="Picture 3">
            <a:extLst>
              <a:ext uri="{FF2B5EF4-FFF2-40B4-BE49-F238E27FC236}">
                <a16:creationId xmlns:a16="http://schemas.microsoft.com/office/drawing/2014/main" id="{3E7B8BB0-35F9-927F-C630-CD75907785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extLst>
      <p:ext uri="{BB962C8B-B14F-4D97-AF65-F5344CB8AC3E}">
        <p14:creationId xmlns:p14="http://schemas.microsoft.com/office/powerpoint/2010/main" val="2323585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374BD-9D1C-2C3D-A5B7-C18EC8D189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36082C-792B-42D3-0DA2-39B627190E2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197882-FD8F-C836-C566-628B5B7828CB}"/>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إشكالية القوالب البنائية وأهميتها</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7F9CD97-50DD-7A28-66EA-B1EF9B6201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B0B9CC-8E92-B441-C88E-CFD35A6F13B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16CC7C4-A724-980A-A2F4-F897C2ABB76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3FAF613-3AFD-2D73-6F3A-9F54967AE5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C354534-6B20-960C-D538-D7367B029F71}"/>
              </a:ext>
            </a:extLst>
          </p:cNvPr>
          <p:cNvSpPr txBox="1"/>
          <p:nvPr/>
        </p:nvSpPr>
        <p:spPr>
          <a:xfrm>
            <a:off x="2305200" y="2660877"/>
            <a:ext cx="8902927" cy="272702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a:buChar char="•"/>
            </a:pPr>
            <a:r>
              <a:rPr lang="ar-EG" sz="3200" dirty="0">
                <a:solidFill>
                  <a:schemeClr val="dk1"/>
                </a:solidFill>
                <a:latin typeface="Simplified Arabic"/>
                <a:ea typeface="Simplified Arabic"/>
                <a:cs typeface="Simplified Arabic"/>
                <a:sym typeface="Simplified Arabic"/>
              </a:rPr>
              <a:t>يوجد الكثير من القوالب البنائية الفنية التي يختلف علماء الإعلام في تقسيمها، ويمتلك المحرر الذي يجيد تركيب مادته وفق قوالب بنائية صحيحة مهارات تميزه عن غيره من المحررين، وهذا ينبع من خبراته ومهاراته وقراءاته المتخصصة والدورات التأهيلية التي يتبعها.</a:t>
            </a:r>
          </a:p>
        </p:txBody>
      </p:sp>
      <p:pic>
        <p:nvPicPr>
          <p:cNvPr id="4" name="Picture 3">
            <a:extLst>
              <a:ext uri="{FF2B5EF4-FFF2-40B4-BE49-F238E27FC236}">
                <a16:creationId xmlns:a16="http://schemas.microsoft.com/office/drawing/2014/main" id="{034D467D-7AF7-496D-624D-9E356B0DAA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extLst>
      <p:ext uri="{BB962C8B-B14F-4D97-AF65-F5344CB8AC3E}">
        <p14:creationId xmlns:p14="http://schemas.microsoft.com/office/powerpoint/2010/main" val="1692697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A322C-D0C4-A0D5-B7C3-7AA7B22FA4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828970-D13F-8E55-923A-D53CF2DD95C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EFD888-09D8-E9FC-2798-CFA8F999FE71}"/>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إشكالية القوالب البنائية وأهميتها</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0DF4FDA-D873-D44C-EF4A-5FE18ECA1E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2DB7DE-2CD9-8D0E-A604-B701F710038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89FC70E-0479-043D-3309-C7315AA0789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FC7A332-93AF-D679-EA67-A69C9E016D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3AC40F3-409A-51D7-EEF0-0F97EB23F98E}"/>
              </a:ext>
            </a:extLst>
          </p:cNvPr>
          <p:cNvSpPr txBox="1"/>
          <p:nvPr/>
        </p:nvSpPr>
        <p:spPr>
          <a:xfrm>
            <a:off x="2305200" y="2660877"/>
            <a:ext cx="8902927"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من أكثر الإشكاليات التي يقع فيها المحرر الإعلامي أن يكون ما حرره من الفنون لا يعبر عن قالب فني بعينه، أو يشكل خليطاً من القوالب الفنية، والمحرر الماهر الذي يستخدم القالب الفني الذي يناسب مادته يضيف قوة لهذه المادة.</a:t>
            </a:r>
          </a:p>
        </p:txBody>
      </p:sp>
      <p:pic>
        <p:nvPicPr>
          <p:cNvPr id="4" name="Picture 3">
            <a:extLst>
              <a:ext uri="{FF2B5EF4-FFF2-40B4-BE49-F238E27FC236}">
                <a16:creationId xmlns:a16="http://schemas.microsoft.com/office/drawing/2014/main" id="{2DF25E79-60FB-9154-707A-E8CCE0F294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86" y="4367367"/>
            <a:ext cx="1596899" cy="1596899"/>
          </a:xfrm>
          <a:prstGeom prst="rect">
            <a:avLst/>
          </a:prstGeom>
        </p:spPr>
      </p:pic>
    </p:spTree>
    <p:extLst>
      <p:ext uri="{BB962C8B-B14F-4D97-AF65-F5344CB8AC3E}">
        <p14:creationId xmlns:p14="http://schemas.microsoft.com/office/powerpoint/2010/main" val="884823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AF888-F809-5D3D-1607-0E589D0DA3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5A4ACD-3AC7-3191-0B5C-28D5EA24403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A64261-DB14-02D7-C7D7-65F3E8B328E7}"/>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إشكالية القوالب البنائية وأهميتها</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7DC76FC-63E7-3DEA-6929-7A6D7ED334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16FE58-D308-A2F6-B0BF-AA3E59BC58F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D024A90-C712-26F0-A3D0-C07C386D2F0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848175F-62FC-C4E2-7AE3-6A0AD3341F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9E30B39-CD2D-5F57-EE5F-F08129D377B2}"/>
              </a:ext>
            </a:extLst>
          </p:cNvPr>
          <p:cNvSpPr txBox="1"/>
          <p:nvPr/>
        </p:nvSpPr>
        <p:spPr>
          <a:xfrm>
            <a:off x="2305200" y="2286938"/>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تتميز بعض وسائل الإعلام بابتداع قوالب خاصة بها أهمها قالب </a:t>
            </a:r>
            <a:r>
              <a:rPr lang="en-US" sz="3200" dirty="0">
                <a:solidFill>
                  <a:schemeClr val="dk1"/>
                </a:solidFill>
                <a:latin typeface="Simplified Arabic"/>
                <a:ea typeface="Simplified Arabic"/>
                <a:cs typeface="Simplified Arabic"/>
                <a:sym typeface="Simplified Arabic"/>
              </a:rPr>
              <a:t>Wall Street Journal  </a:t>
            </a:r>
            <a:r>
              <a:rPr lang="ar-EG" sz="3200" dirty="0">
                <a:solidFill>
                  <a:schemeClr val="dk1"/>
                </a:solidFill>
                <a:latin typeface="Simplified Arabic"/>
                <a:ea typeface="Simplified Arabic"/>
                <a:cs typeface="Simplified Arabic"/>
                <a:sym typeface="Simplified Arabic"/>
              </a:rPr>
              <a:t>، ونموذج </a:t>
            </a:r>
            <a:r>
              <a:rPr lang="en-US" sz="3200" dirty="0">
                <a:solidFill>
                  <a:schemeClr val="dk1"/>
                </a:solidFill>
                <a:latin typeface="Simplified Arabic"/>
                <a:ea typeface="Simplified Arabic"/>
                <a:cs typeface="Simplified Arabic"/>
                <a:sym typeface="Simplified Arabic"/>
              </a:rPr>
              <a:t>Star Tribune Online</a:t>
            </a:r>
            <a:r>
              <a:rPr lang="ar-EG" sz="3200" dirty="0">
                <a:solidFill>
                  <a:schemeClr val="dk1"/>
                </a:solidFill>
                <a:latin typeface="Simplified Arabic"/>
                <a:ea typeface="Simplified Arabic"/>
                <a:cs typeface="Simplified Arabic"/>
                <a:sym typeface="Simplified Arabic"/>
              </a:rPr>
              <a:t>، الذي يقسم المادة الخبرية إلى عناوين فرعية ونقاط.</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وكذلك نموذج موقع</a:t>
            </a:r>
            <a:r>
              <a:rPr lang="en-US" sz="3200" dirty="0">
                <a:solidFill>
                  <a:schemeClr val="dk1"/>
                </a:solidFill>
                <a:latin typeface="Simplified Arabic"/>
                <a:ea typeface="Simplified Arabic"/>
                <a:cs typeface="Simplified Arabic"/>
                <a:sym typeface="Simplified Arabic"/>
              </a:rPr>
              <a:t>C.N.N</a:t>
            </a:r>
            <a:r>
              <a:rPr lang="ar-EG" sz="3200" dirty="0">
                <a:solidFill>
                  <a:schemeClr val="dk1"/>
                </a:solidFill>
                <a:latin typeface="Simplified Arabic"/>
                <a:ea typeface="Simplified Arabic"/>
                <a:cs typeface="Simplified Arabic"/>
                <a:sym typeface="Simplified Arabic"/>
              </a:rPr>
              <a:t> الذي يستخدم العناوين الفرعية ويضيف إليها إمكانية القراءة اللاخطية وذلك بإقامة وصلات بين العناوين الفرعية في قمة المادة الخبرية.</a:t>
            </a:r>
          </a:p>
        </p:txBody>
      </p:sp>
      <p:pic>
        <p:nvPicPr>
          <p:cNvPr id="8" name="Picture 7">
            <a:extLst>
              <a:ext uri="{FF2B5EF4-FFF2-40B4-BE49-F238E27FC236}">
                <a16:creationId xmlns:a16="http://schemas.microsoft.com/office/drawing/2014/main" id="{0552DF4D-EA92-C7FD-A8F2-ED46F6D439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408410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BE7DC-6F08-C017-C1CB-F88602CC63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173CDA-359B-1F2A-7FA8-0F2B6BECEA8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254873-41E0-E7AC-7A02-55B130FC7756}"/>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إشكالية القوالب البنائية وأهميتها</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3A31DD9-04DB-012D-BFC8-16CC5301F3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C9632B-606F-3FB3-DE5A-5307E6D092D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583CD2B-52E9-C327-13C2-58083C5A06F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5642E35-1169-2F11-D33F-31F62FEC39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9AED7D5-EF56-4F57-E16D-11DA7E7FCF27}"/>
              </a:ext>
            </a:extLst>
          </p:cNvPr>
          <p:cNvSpPr txBox="1"/>
          <p:nvPr/>
        </p:nvSpPr>
        <p:spPr>
          <a:xfrm>
            <a:off x="2305200" y="2286938"/>
            <a:ext cx="8902927"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أما نموذج </a:t>
            </a:r>
            <a:r>
              <a:rPr lang="en-US" sz="3200" dirty="0">
                <a:solidFill>
                  <a:schemeClr val="dk1"/>
                </a:solidFill>
                <a:latin typeface="Simplified Arabic"/>
                <a:ea typeface="Simplified Arabic"/>
                <a:cs typeface="Simplified Arabic"/>
                <a:sym typeface="Simplified Arabic"/>
              </a:rPr>
              <a:t>MSNBC</a:t>
            </a:r>
            <a:r>
              <a:rPr lang="ar-EG" sz="3200" dirty="0">
                <a:solidFill>
                  <a:schemeClr val="dk1"/>
                </a:solidFill>
                <a:latin typeface="Simplified Arabic"/>
                <a:ea typeface="Simplified Arabic"/>
                <a:cs typeface="Simplified Arabic"/>
                <a:sym typeface="Simplified Arabic"/>
              </a:rPr>
              <a:t> (يقصد به اندماج شبكة </a:t>
            </a:r>
            <a:r>
              <a:rPr lang="en-US" sz="3200" dirty="0">
                <a:solidFill>
                  <a:schemeClr val="dk1"/>
                </a:solidFill>
                <a:latin typeface="Simplified Arabic"/>
                <a:ea typeface="Simplified Arabic"/>
                <a:cs typeface="Simplified Arabic"/>
                <a:sym typeface="Simplified Arabic"/>
              </a:rPr>
              <a:t> NBC</a:t>
            </a:r>
            <a:r>
              <a:rPr lang="ar-EG" sz="3200" dirty="0">
                <a:solidFill>
                  <a:schemeClr val="dk1"/>
                </a:solidFill>
                <a:latin typeface="Simplified Arabic"/>
                <a:ea typeface="Simplified Arabic"/>
                <a:cs typeface="Simplified Arabic"/>
                <a:sym typeface="Simplified Arabic"/>
              </a:rPr>
              <a:t>الإخبارية وشركة </a:t>
            </a:r>
            <a:r>
              <a:rPr lang="en-US" sz="3200" dirty="0">
                <a:solidFill>
                  <a:schemeClr val="dk1"/>
                </a:solidFill>
                <a:latin typeface="Simplified Arabic"/>
                <a:ea typeface="Simplified Arabic"/>
                <a:cs typeface="Simplified Arabic"/>
                <a:sym typeface="Simplified Arabic"/>
              </a:rPr>
              <a:t>Microsoft</a:t>
            </a:r>
            <a:r>
              <a:rPr lang="ar-EG" sz="3200" dirty="0">
                <a:solidFill>
                  <a:schemeClr val="dk1"/>
                </a:solidFill>
                <a:latin typeface="Simplified Arabic"/>
                <a:ea typeface="Simplified Arabic"/>
                <a:cs typeface="Simplified Arabic"/>
                <a:sym typeface="Simplified Arabic"/>
              </a:rPr>
              <a:t>) فيعتمد على تقديم مقدمة مختصرة تستخدم بنط أكبر من المستخدم في باقي النص، وتستغني بها عن العنوان الفرعي، وتكون قابلة للنقر لمن يرغب في قراءة باقي المادة الخبرية، أو يمكن للقارئ النقر على الوصلات المقترحة أسفل المقدمة للانتقال إلى قصص إخبارية أخرى تدور حول نفس الموضوع.</a:t>
            </a:r>
          </a:p>
        </p:txBody>
      </p:sp>
      <p:pic>
        <p:nvPicPr>
          <p:cNvPr id="4" name="Picture 3">
            <a:extLst>
              <a:ext uri="{FF2B5EF4-FFF2-40B4-BE49-F238E27FC236}">
                <a16:creationId xmlns:a16="http://schemas.microsoft.com/office/drawing/2014/main" id="{DBC5B8F3-1124-3699-2FBB-B7301072AE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4099788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1D33A-3E62-89CD-319F-66736BB16C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E6B1AD-25EA-6F50-E1D8-B88BAD35E65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69102E-F66B-9796-DBED-1A7D6A3B09B6}"/>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أنواع قوالب البناء الفني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4CE7642-16A2-FAFD-D361-1873081ACB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F6DABE-ACDC-43BC-F905-3F7C39C7E0C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660DE524-A8F0-80FB-0816-CB34E696698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FEF9710-8D0B-ED68-DB43-63AA026E47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val 3">
            <a:extLst>
              <a:ext uri="{FF2B5EF4-FFF2-40B4-BE49-F238E27FC236}">
                <a16:creationId xmlns:a16="http://schemas.microsoft.com/office/drawing/2014/main" id="{C72A7544-D479-429C-98AF-06929B64E8C1}"/>
              </a:ext>
            </a:extLst>
          </p:cNvPr>
          <p:cNvSpPr/>
          <p:nvPr/>
        </p:nvSpPr>
        <p:spPr>
          <a:xfrm>
            <a:off x="3711331" y="2873017"/>
            <a:ext cx="2832295" cy="296763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4000" b="1" dirty="0">
                <a:latin typeface="Simplified Arabic" panose="02020603050405020304" pitchFamily="18" charset="-78"/>
                <a:cs typeface="Simplified Arabic" panose="02020603050405020304" pitchFamily="18" charset="-78"/>
              </a:rPr>
              <a:t>قوالب حديثة</a:t>
            </a:r>
            <a:endParaRPr lang="en-US" sz="4000" b="1" dirty="0">
              <a:latin typeface="Simplified Arabic" panose="02020603050405020304" pitchFamily="18" charset="-78"/>
              <a:cs typeface="Simplified Arabic" panose="02020603050405020304" pitchFamily="18" charset="-78"/>
            </a:endParaRPr>
          </a:p>
        </p:txBody>
      </p:sp>
      <p:sp>
        <p:nvSpPr>
          <p:cNvPr id="8" name="Oval 7">
            <a:extLst>
              <a:ext uri="{FF2B5EF4-FFF2-40B4-BE49-F238E27FC236}">
                <a16:creationId xmlns:a16="http://schemas.microsoft.com/office/drawing/2014/main" id="{D53B5D88-2FB6-DFC8-C42A-3B95C4D4AF70}"/>
              </a:ext>
            </a:extLst>
          </p:cNvPr>
          <p:cNvSpPr/>
          <p:nvPr/>
        </p:nvSpPr>
        <p:spPr>
          <a:xfrm>
            <a:off x="7708382" y="2849578"/>
            <a:ext cx="2832295" cy="2967631"/>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4000" b="1" dirty="0">
                <a:latin typeface="Simplified Arabic" panose="02020603050405020304" pitchFamily="18" charset="-78"/>
                <a:cs typeface="Simplified Arabic" panose="02020603050405020304" pitchFamily="18" charset="-78"/>
              </a:rPr>
              <a:t>قوالب تقليدية</a:t>
            </a:r>
            <a:endParaRPr lang="en-US" sz="4000" b="1" dirty="0">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09EBA268-E904-F4B9-F14F-DE9A296C9C56}"/>
              </a:ext>
            </a:extLst>
          </p:cNvPr>
          <p:cNvSpPr txBox="1"/>
          <p:nvPr/>
        </p:nvSpPr>
        <p:spPr>
          <a:xfrm>
            <a:off x="3488788" y="2021929"/>
            <a:ext cx="7901031" cy="1015663"/>
          </a:xfrm>
          <a:prstGeom prst="rect">
            <a:avLst/>
          </a:prstGeom>
          <a:noFill/>
        </p:spPr>
        <p:txBody>
          <a:bodyPr wrap="square" rtlCol="0">
            <a:spAutoFit/>
          </a:bodyPr>
          <a:lstStyle/>
          <a:p>
            <a:pPr algn="ctr" rtl="1"/>
            <a:r>
              <a:rPr lang="ar-EG" sz="3200" dirty="0">
                <a:solidFill>
                  <a:schemeClr val="dk1"/>
                </a:solidFill>
                <a:latin typeface="Simplified Arabic"/>
                <a:ea typeface="Simplified Arabic"/>
                <a:cs typeface="Simplified Arabic"/>
                <a:sym typeface="Simplified Arabic"/>
              </a:rPr>
              <a:t>يمكن تقسيم قوالب البناء الفني إلى نوعين أساسيين هما:</a:t>
            </a:r>
            <a:endParaRPr lang="ar-EG" sz="32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BC70BD81-9F9C-712C-897A-98759DC3CC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1630982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A3C24-A674-C118-A103-A022910E77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D266CD-843C-4BC8-1A84-CEDA60C4F02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DD87E1-D567-A5E6-CBED-4848E21ED613}"/>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أنواع قوالب البناء الفني</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497B944-5271-0B7E-3287-B8FAFF96E0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28FF58-D5EB-01C1-6729-4E044D1ED36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D987CF8-00BF-AF0E-7B7B-202F0FD6F5F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5D8942D-C2BA-33CE-BB42-3414B38ED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451DEE4-D80B-97CC-77FA-6CCF16A3EAE2}"/>
              </a:ext>
            </a:extLst>
          </p:cNvPr>
          <p:cNvSpPr txBox="1"/>
          <p:nvPr/>
        </p:nvSpPr>
        <p:spPr>
          <a:xfrm>
            <a:off x="2305200" y="2286938"/>
            <a:ext cx="8902927" cy="220008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أولًا: قوالب البناء الفني التقليدية: </a:t>
            </a:r>
            <a:r>
              <a:rPr lang="ar-EG" sz="3200" dirty="0">
                <a:solidFill>
                  <a:schemeClr val="dk1"/>
                </a:solidFill>
                <a:latin typeface="Simplified Arabic"/>
                <a:ea typeface="Simplified Arabic"/>
                <a:cs typeface="Simplified Arabic"/>
                <a:sym typeface="Simplified Arabic"/>
              </a:rPr>
              <a:t>تضم أنواع كثيرة لكن أشهرها: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p:txBody>
      </p:sp>
      <p:sp>
        <p:nvSpPr>
          <p:cNvPr id="2" name="Isosceles Triangle 1">
            <a:extLst>
              <a:ext uri="{FF2B5EF4-FFF2-40B4-BE49-F238E27FC236}">
                <a16:creationId xmlns:a16="http://schemas.microsoft.com/office/drawing/2014/main" id="{2F3CFB93-CA0B-5231-EE64-B851171B9134}"/>
              </a:ext>
            </a:extLst>
          </p:cNvPr>
          <p:cNvSpPr/>
          <p:nvPr/>
        </p:nvSpPr>
        <p:spPr>
          <a:xfrm>
            <a:off x="4695609" y="3429000"/>
            <a:ext cx="2800782" cy="2386778"/>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t>الهرم المعتدل</a:t>
            </a:r>
            <a:endParaRPr lang="en-US" sz="3200" b="1" dirty="0"/>
          </a:p>
        </p:txBody>
      </p:sp>
      <p:sp>
        <p:nvSpPr>
          <p:cNvPr id="4" name="Flowchart: Merge 3">
            <a:extLst>
              <a:ext uri="{FF2B5EF4-FFF2-40B4-BE49-F238E27FC236}">
                <a16:creationId xmlns:a16="http://schemas.microsoft.com/office/drawing/2014/main" id="{597AC92C-AC51-743B-11D5-6FA530C3995B}"/>
              </a:ext>
            </a:extLst>
          </p:cNvPr>
          <p:cNvSpPr/>
          <p:nvPr/>
        </p:nvSpPr>
        <p:spPr>
          <a:xfrm>
            <a:off x="8277285" y="3529359"/>
            <a:ext cx="2827606" cy="2286419"/>
          </a:xfrm>
          <a:prstGeom prst="flowChartMerg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EG" sz="3200" b="1" dirty="0"/>
          </a:p>
          <a:p>
            <a:pPr algn="ctr"/>
            <a:r>
              <a:rPr lang="ar-EG" sz="3200" b="1" dirty="0"/>
              <a:t>الهرم المقلوب</a:t>
            </a:r>
            <a:endParaRPr lang="en-US" sz="3200" b="1" dirty="0"/>
          </a:p>
        </p:txBody>
      </p:sp>
      <p:pic>
        <p:nvPicPr>
          <p:cNvPr id="8" name="Picture 7">
            <a:extLst>
              <a:ext uri="{FF2B5EF4-FFF2-40B4-BE49-F238E27FC236}">
                <a16:creationId xmlns:a16="http://schemas.microsoft.com/office/drawing/2014/main" id="{CB2F8413-04F6-5D15-1797-564EC3B83D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1143370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30E54-98DE-76A6-0788-99554D51C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109AEE-08E7-77C4-5647-7F3E9620EAA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6667A9-C7DD-FE4D-A91E-B19D2DFF1C7D}"/>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المقلوب</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D150132-FB24-FB39-EFC6-D308445E1E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A68D9F-E4F8-E346-1474-D1633493A41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3F32BEC0-9C49-CDB7-90A9-49E048EF7A5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E589595-C823-02C0-94A0-E176EA3E2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868DC54-C1E8-AD6B-B199-7EDEABCD44BB}"/>
              </a:ext>
            </a:extLst>
          </p:cNvPr>
          <p:cNvSpPr txBox="1"/>
          <p:nvPr/>
        </p:nvSpPr>
        <p:spPr>
          <a:xfrm>
            <a:off x="2828071" y="2155184"/>
            <a:ext cx="8429749" cy="5361724"/>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1- قالب الهرم المقلوب:</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يمثل أكثر أنواع القوالب الفنية شيوعًا، وأكثرها استخداماً في وسائل الإعلام المختلفة، وتشير الدراسات إلى أنه رغم مرور فترات طويلة على استخدامه، إلا أنه يبقى الأنسب لتقديم المواد التحريرية، ولاسيما الأخبار وبالتحديد الأخبار التلفزيونية والإذاعية والإلكترونية.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63E9799F-0C36-7F6C-A49C-B6F69BB4C9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1916807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D988B-BED2-6FBC-D797-3602AB9429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379241-B323-9717-9FDF-D5FD47E59FF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D75D37-496B-1CD6-12D6-8C953B7DE8D6}"/>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المقلوب</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9236AE5-71A1-CAF2-1F4E-5E3B423FF4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FCC495-2884-B7F6-61A7-3089A434208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121C6A6-0F5D-4384-322B-8E8BDDCD25B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CD12FB2-055F-61DA-C257-3CA77484C4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824FFDC-3F21-5F63-A6C6-BBFF23BC3B96}"/>
              </a:ext>
            </a:extLst>
          </p:cNvPr>
          <p:cNvSpPr txBox="1"/>
          <p:nvPr/>
        </p:nvSpPr>
        <p:spPr>
          <a:xfrm>
            <a:off x="2828071" y="2155184"/>
            <a:ext cx="8429749" cy="3253968"/>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بسبب طبيعة التليفزيون وجمهوره، فإن قالب الهرم المقلوب يعتبر الأنسب والأكثر استعمالاً.</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ويناسب هذا النمط الأخبار البسيطة التي تدور حول حدث واحد، أو واقعة واحدة، وتعالج موضوعاً واحداً، أو فكرة واحدة،  كما أنه يستخدم كثيراً في الأخبار الجادة أو الساخنة. </a:t>
            </a:r>
          </a:p>
        </p:txBody>
      </p:sp>
      <p:pic>
        <p:nvPicPr>
          <p:cNvPr id="8" name="Picture 7">
            <a:extLst>
              <a:ext uri="{FF2B5EF4-FFF2-40B4-BE49-F238E27FC236}">
                <a16:creationId xmlns:a16="http://schemas.microsoft.com/office/drawing/2014/main" id="{BD5E6D0A-0B69-0FEB-39FB-A6E830340B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3453730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BE498-1E53-5A1A-D406-DB7C75FEB3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B99F58-3089-426D-42C4-7E838921B34C}"/>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A0660B-EA84-D15F-5B2A-29DF3732E310}"/>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المقلوب</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2D6C3F4-3B01-0536-62FB-B08B483B6D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73C2BB-9563-4A84-F3A7-5C530573BAA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97080D9-F348-FE0D-EC3A-490FF5F68DB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8223230-B3D4-690D-9B62-D84ADEEA5D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CEEDA34-3F3C-92AC-6FF5-1C2F547EC18B}"/>
              </a:ext>
            </a:extLst>
          </p:cNvPr>
          <p:cNvSpPr txBox="1"/>
          <p:nvPr/>
        </p:nvSpPr>
        <p:spPr>
          <a:xfrm>
            <a:off x="2865703" y="2789511"/>
            <a:ext cx="8429749"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يتميز هذا القالب بأنه يتيح للقارئ الحصول على المعلومات المهمة جدًا في الحدث بسرعة، ولكن يعيبه أن القارئ سيكتفي بما قرأه، ولن يستكمل قراءة الخبر طالما حصل على المعلومات المهمة في البداية.</a:t>
            </a:r>
          </a:p>
        </p:txBody>
      </p:sp>
      <p:pic>
        <p:nvPicPr>
          <p:cNvPr id="2" name="Picture 1">
            <a:extLst>
              <a:ext uri="{FF2B5EF4-FFF2-40B4-BE49-F238E27FC236}">
                <a16:creationId xmlns:a16="http://schemas.microsoft.com/office/drawing/2014/main" id="{B116939B-4E0A-FFAF-75D6-F4C3470BD2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48656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36FA4-8FDA-CADB-F63A-5BE35320FA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6DE83F-20FE-81D1-A9A5-961B688F719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88729B9-286B-CDD1-3911-E4057CB08A4F}"/>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المقلوب</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3C8CBD1-F769-CC6A-B531-DDDF5EB63D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9605E6-0BA8-6D77-F11A-C5AFC2B505D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9EC1D74-1258-6B2C-9369-3425D14DA841}"/>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2083A9B-6955-9C9B-74E1-D81D6DA314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36A11C3-A213-6DF6-BFA4-4DB34EC1D545}"/>
              </a:ext>
            </a:extLst>
          </p:cNvPr>
          <p:cNvSpPr txBox="1"/>
          <p:nvPr/>
        </p:nvSpPr>
        <p:spPr>
          <a:xfrm>
            <a:off x="2828071" y="2155184"/>
            <a:ext cx="8429749" cy="3253968"/>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يناسب قالب الهرم المقلوب تحرير الأخبار العاجلة، وأخبار وكالات الأنباء، وأخبار مواقع الإنترنت، ولكن استخدامه في الفنون الصحفية الأخرى مثل التحقيق يثير بعض الجدل.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ويرى خبراء الإعلام أن قالب الهرم المقلوب أصبح قالباً قديماً ومنحازاً وفقيراً ولا يسمح للمحرر الإعلامي بالإبداع.</a:t>
            </a:r>
          </a:p>
        </p:txBody>
      </p:sp>
      <p:pic>
        <p:nvPicPr>
          <p:cNvPr id="2" name="Picture 1">
            <a:extLst>
              <a:ext uri="{FF2B5EF4-FFF2-40B4-BE49-F238E27FC236}">
                <a16:creationId xmlns:a16="http://schemas.microsoft.com/office/drawing/2014/main" id="{5F60C6CF-8384-4703-2B36-73060B4EF5A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2338452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D594E-D122-18D4-DBEF-B9DE576E92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9A3BA6-FDF7-7487-C13C-27BA5F26824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CCC1F0-1510-CA55-9A0E-CCA000043565}"/>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المقلوب</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1062C65-4DA9-F64F-901D-42287FCC17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12D251-DBEB-6007-5F9C-0C5266FEC87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3A0F25D-16F6-AB30-3890-D5CFCA35235D}"/>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6932044-2796-9A68-AA50-032DBE392F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B7CCD3D7-CFC8-A2CF-7036-A19555960140}"/>
              </a:ext>
            </a:extLst>
          </p:cNvPr>
          <p:cNvSpPr txBox="1"/>
          <p:nvPr/>
        </p:nvSpPr>
        <p:spPr>
          <a:xfrm>
            <a:off x="2708633" y="1962115"/>
            <a:ext cx="8599025" cy="4307846"/>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كما يرى الخبراء أن قالب الهرم المقلوب أحد أسباب انخفاض قراءة الصحف، لأنه يروي الحدث بطريقة عكسية تتعارض مع الطريقة الطبيعية للتفكير البشري في رواية الأحداث، والتي تعتمد على البداية والوسط والخاتمة.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كما أن قالب الهرم المقلوب يُعلي من شأن المقدمة فقط، ويُفقد التفاصيل أهميتها، كما يُفقد القارئ الرغبة في قراءة الموضوع كاملاً. </a:t>
            </a:r>
          </a:p>
        </p:txBody>
      </p:sp>
      <p:pic>
        <p:nvPicPr>
          <p:cNvPr id="2" name="Picture 1">
            <a:extLst>
              <a:ext uri="{FF2B5EF4-FFF2-40B4-BE49-F238E27FC236}">
                <a16:creationId xmlns:a16="http://schemas.microsoft.com/office/drawing/2014/main" id="{635CC632-5F2C-B848-C007-381BA5AD4F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2939745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B59B0-2A75-C4D7-9FA7-2A7EA87C1E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E5FE09-5FA1-A6E7-C158-629FBF932E0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369F0B-8489-2F6B-F7A4-E58F8D5B55D3}"/>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المقلوب</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5E1B863-C5FE-36C6-E96C-18325F6F2F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6A2287-63C8-EB52-D52B-E51C3CF35EE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66EDFDF-B6A7-47D5-5262-3525C15B9C3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0A8555C-C64C-9A02-898A-7295AAE78A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0CCB498-63A6-EED0-8BB8-04EDE3A4FB08}"/>
              </a:ext>
            </a:extLst>
          </p:cNvPr>
          <p:cNvSpPr txBox="1"/>
          <p:nvPr/>
        </p:nvSpPr>
        <p:spPr>
          <a:xfrm>
            <a:off x="2708633" y="1962115"/>
            <a:ext cx="8599025"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يتكون الهرم المقلوب من مقدمة ملخصة تتولى طرح النقطة المركزية في الخبر، ثم بعدها فقرات من الأهم إلى الأقل أهمية، حيث تأتي المعلومات الأكثر أهمية بعد المقدمة مباشرة، بينما تأتي المعلومات الأقل أهمية في نهاية الخبر.</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في هذا القالب تكون المقدمة جزءاً أصيلاً من الخبر، وفي هذه الحالة فإنها تتضمن أهم معلومة يتضمنها الخبر</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95E33281-156A-E3B8-EE04-26126ADFE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359436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E18D5-2109-F9F4-D537-FB0B21F8E6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A3F225-28DB-7DF4-0A86-A1C789EDE4B0}"/>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09E827-5858-B0B2-8E2E-8E10E657C6EA}"/>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المقلوب</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E526860-9792-905A-861F-44543D2782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3E0149-8622-51EE-407E-FF90AA53C97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55DF442-62EC-BC05-3BF5-D3BEC961EE0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CDABC17-70C1-0537-EE9D-5DD343CD49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DF2C5E87-8615-ADA2-9F3A-F4C2E4B9A4BE}"/>
              </a:ext>
            </a:extLst>
          </p:cNvPr>
          <p:cNvSpPr txBox="1"/>
          <p:nvPr/>
        </p:nvSpPr>
        <p:spPr>
          <a:xfrm>
            <a:off x="2708633" y="1962115"/>
            <a:ext cx="8599025" cy="619272"/>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 </a:t>
            </a:r>
            <a:endParaRPr lang="ar-EG" sz="3200" dirty="0">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166CDE78-FD31-DAC9-AE51-87CC23AFED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graphicFrame>
        <p:nvGraphicFramePr>
          <p:cNvPr id="12" name="Diagram 11">
            <a:extLst>
              <a:ext uri="{FF2B5EF4-FFF2-40B4-BE49-F238E27FC236}">
                <a16:creationId xmlns:a16="http://schemas.microsoft.com/office/drawing/2014/main" id="{49BBB623-F437-D0D5-10E4-94C71DC7FB15}"/>
              </a:ext>
            </a:extLst>
          </p:cNvPr>
          <p:cNvGraphicFramePr/>
          <p:nvPr>
            <p:extLst>
              <p:ext uri="{D42A27DB-BD31-4B8C-83A1-F6EECF244321}">
                <p14:modId xmlns:p14="http://schemas.microsoft.com/office/powerpoint/2010/main" val="1343838052"/>
              </p:ext>
            </p:extLst>
          </p:nvPr>
        </p:nvGraphicFramePr>
        <p:xfrm>
          <a:off x="2599433" y="1745274"/>
          <a:ext cx="7266745" cy="43704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80301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5DF41-AA75-B729-2D62-F2FD03848C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57F847-73CF-A427-BB06-274CEC06959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F8931D-C60D-8324-7566-BE1783F7D6D9}"/>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المقلوب</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E07D357-5866-5D01-4ADB-E0B8AB750A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E74995-6B36-0943-A7DD-F45CCBFF888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2D10735-8AA9-3DF5-A6FC-C12BF5C4805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7B352C9-2BD8-1B51-48C2-E2603842E3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57A2A13-4980-C307-8C18-A2D5CCDA4219}"/>
              </a:ext>
            </a:extLst>
          </p:cNvPr>
          <p:cNvSpPr txBox="1"/>
          <p:nvPr/>
        </p:nvSpPr>
        <p:spPr>
          <a:xfrm>
            <a:off x="2708633" y="1962115"/>
            <a:ext cx="8599025" cy="272702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 خبر عن حادث تصادم بين سيارتين على طريق</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بداية الخبر بعدد الضحايا والمصابين وموقعه، يليه تفاصيل الحادث وأسباب وقوعه، يليه الإجراءات التي اتخذتها الشرطة والإسعاف والصحة وأي تفاصيل أخرى.</a:t>
            </a:r>
          </a:p>
        </p:txBody>
      </p:sp>
      <p:pic>
        <p:nvPicPr>
          <p:cNvPr id="2" name="Picture 1">
            <a:extLst>
              <a:ext uri="{FF2B5EF4-FFF2-40B4-BE49-F238E27FC236}">
                <a16:creationId xmlns:a16="http://schemas.microsoft.com/office/drawing/2014/main" id="{62112CDD-4526-A31E-0959-1201F2B815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3002952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00394-18C6-9C3B-F15F-AD9E65D7D1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394827-A411-DB29-1C3E-EACD20A3F03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B27195-FBFD-F8F9-C62B-FEEA12C272F4}"/>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المعتدل</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1D01F1F-773B-54F0-E619-E03D398EEE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DDF670-364A-8813-BD2D-ED300728DD4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2A3A268-300C-6637-DC56-47187DF4290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75E9D0A-7F32-1157-A27D-BB358C47FF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610E16B-E5D4-04A0-C8F9-1243EA1FE706}"/>
              </a:ext>
            </a:extLst>
          </p:cNvPr>
          <p:cNvSpPr txBox="1"/>
          <p:nvPr/>
        </p:nvSpPr>
        <p:spPr>
          <a:xfrm>
            <a:off x="942309" y="1962115"/>
            <a:ext cx="10365350"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2 – قالب الهرم المعتدل:</a:t>
            </a:r>
          </a:p>
          <a:p>
            <a:pPr algn="just" rtl="1">
              <a:lnSpc>
                <a:spcPct val="107000"/>
              </a:lnSpc>
              <a:buClr>
                <a:schemeClr val="dk1"/>
              </a:buClr>
              <a:buSzPts val="3200"/>
            </a:pPr>
            <a:r>
              <a:rPr lang="ar-EG" sz="3200" dirty="0">
                <a:solidFill>
                  <a:schemeClr val="dk1"/>
                </a:solidFill>
                <a:latin typeface="Simplified Arabic"/>
                <a:ea typeface="Simplified Arabic"/>
                <a:cs typeface="Simplified Arabic"/>
                <a:sym typeface="Simplified Arabic"/>
              </a:rPr>
              <a:t>يتم تحرير المادة التحريرية في هذا القالب معتمدًا على السرد التتابعي للأحداث من بدايتها إلى نهايتها، وتنقسم المادة وفقاً لهذا القالب إلى 3 أجزاء هي:  </a:t>
            </a:r>
          </a:p>
          <a:p>
            <a:pPr algn="just" rtl="1">
              <a:lnSpc>
                <a:spcPct val="107000"/>
              </a:lnSpc>
              <a:buClr>
                <a:schemeClr val="dk1"/>
              </a:buClr>
              <a:buSzPts val="3200"/>
            </a:pPr>
            <a:r>
              <a:rPr lang="ar-EG" sz="3200" dirty="0">
                <a:solidFill>
                  <a:schemeClr val="dk1"/>
                </a:solidFill>
                <a:latin typeface="Simplified Arabic"/>
                <a:ea typeface="Simplified Arabic"/>
                <a:cs typeface="Simplified Arabic"/>
                <a:sym typeface="Simplified Arabic"/>
              </a:rPr>
              <a:t> </a:t>
            </a: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p:txBody>
      </p:sp>
      <p:graphicFrame>
        <p:nvGraphicFramePr>
          <p:cNvPr id="8" name="Diagram 7">
            <a:extLst>
              <a:ext uri="{FF2B5EF4-FFF2-40B4-BE49-F238E27FC236}">
                <a16:creationId xmlns:a16="http://schemas.microsoft.com/office/drawing/2014/main" id="{792258F3-BAD4-9B4B-5806-533AC784C1AA}"/>
              </a:ext>
            </a:extLst>
          </p:cNvPr>
          <p:cNvGraphicFramePr/>
          <p:nvPr>
            <p:extLst>
              <p:ext uri="{D42A27DB-BD31-4B8C-83A1-F6EECF244321}">
                <p14:modId xmlns:p14="http://schemas.microsoft.com/office/powerpoint/2010/main" val="3057225118"/>
              </p:ext>
            </p:extLst>
          </p:nvPr>
        </p:nvGraphicFramePr>
        <p:xfrm>
          <a:off x="2475915" y="3589099"/>
          <a:ext cx="7812680" cy="24527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692712AA-DCF1-8A94-BEF1-5B7CE5245A9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2165868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769BA-F2B0-2E91-B5DB-5EDF647DF5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45226F-A494-613D-B42E-A356EB001C5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7BB308-3F40-AFFF-DA0F-A67767FF0046}"/>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المعتدل</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2F1F25D-996E-DC55-27FE-8A187C9767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388E55-A420-6229-0DC4-A136D72570F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5713083-C8BF-182F-D668-9E2092E1440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AADB049-4507-5749-E17B-E8E442B6F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218A4C1-8214-BC19-4B5C-63B96B79D5B0}"/>
              </a:ext>
            </a:extLst>
          </p:cNvPr>
          <p:cNvSpPr txBox="1"/>
          <p:nvPr/>
        </p:nvSpPr>
        <p:spPr>
          <a:xfrm>
            <a:off x="2372191" y="2161600"/>
            <a:ext cx="8708225"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1 - المقدمة</a:t>
            </a:r>
            <a:r>
              <a:rPr lang="ar-EG" sz="3200" dirty="0">
                <a:solidFill>
                  <a:schemeClr val="dk1"/>
                </a:solidFill>
                <a:latin typeface="Simplified Arabic"/>
                <a:ea typeface="Simplified Arabic"/>
                <a:cs typeface="Simplified Arabic"/>
                <a:sym typeface="Simplified Arabic"/>
              </a:rPr>
              <a:t>: تحتل قمة الهرم وهي مدخل يمهد للموضوع وإن كان لا يحتوي أهم ما فيه.</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2 – الجسم</a:t>
            </a:r>
            <a:r>
              <a:rPr lang="ar-EG" sz="3200" dirty="0">
                <a:solidFill>
                  <a:schemeClr val="dk1"/>
                </a:solidFill>
                <a:latin typeface="Simplified Arabic"/>
                <a:ea typeface="Simplified Arabic"/>
                <a:cs typeface="Simplified Arabic"/>
                <a:sym typeface="Simplified Arabic"/>
              </a:rPr>
              <a:t>: ويضم تفاصيل أكثر أهمية في الحدث.</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3 – الخاتمة</a:t>
            </a:r>
            <a:r>
              <a:rPr lang="ar-EG" sz="3200" dirty="0">
                <a:solidFill>
                  <a:schemeClr val="dk1"/>
                </a:solidFill>
                <a:latin typeface="Simplified Arabic"/>
                <a:ea typeface="Simplified Arabic"/>
                <a:cs typeface="Simplified Arabic"/>
                <a:sym typeface="Simplified Arabic"/>
              </a:rPr>
              <a:t>: تحتل قاعدة الهرم وتضم أهم معلومة في الخبر.</a:t>
            </a:r>
            <a:endParaRPr lang="ar-EG" sz="3200" b="1"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4DFDCF57-F2BC-2A11-01F4-2F1FC9C09D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1648556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6D3A6-1355-4DAD-8E29-C944B1C000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DCC47D-9195-9260-8088-2CE69E97BF9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D92E857-E4D3-1766-4111-42688ED2ABFF}"/>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المعتدل</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DE8E695-1CC4-751D-65F4-BDF4D95AFB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FDF109-9561-2EEE-81B5-5D61F4C62579}"/>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86A8A21-F73D-54D3-A58F-B6B4821ED136}"/>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9157A53-F236-8AE2-D051-F2E84F945C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376B05D-91E2-0CAE-578E-6D7F7F3DFD67}"/>
              </a:ext>
            </a:extLst>
          </p:cNvPr>
          <p:cNvSpPr txBox="1"/>
          <p:nvPr/>
        </p:nvSpPr>
        <p:spPr>
          <a:xfrm>
            <a:off x="2372191" y="2490634"/>
            <a:ext cx="8708225" cy="272702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في هذا القالب تبدأ المادة التحريرية بالتفاصيل الأقل أهمية بحيث تمهد للموضوع أي أنها تُهيئ المتلقي لمتابعة المادة التحريرية، ثم تتدرج بعد ذلك المعلومات لتقديم التفاصيل الأكثر أهمية، حتى يفاجئ القارئ في النهاية بأهم ما في المادة التحريرية أو نتيجتها وتحتوي أهم المعلومات.</a:t>
            </a:r>
          </a:p>
        </p:txBody>
      </p:sp>
      <p:pic>
        <p:nvPicPr>
          <p:cNvPr id="4" name="Picture 3">
            <a:extLst>
              <a:ext uri="{FF2B5EF4-FFF2-40B4-BE49-F238E27FC236}">
                <a16:creationId xmlns:a16="http://schemas.microsoft.com/office/drawing/2014/main" id="{44E770DB-4206-5D8A-DB48-9D8E38EF36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2149962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37A56-F170-54E2-4A0F-FCE84A0D15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CF6A8-6983-124A-AEA4-52AC7A8D06E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653B1A-5F91-DBE6-16EA-E20CEAD122B0}"/>
              </a:ext>
            </a:extLst>
          </p:cNvPr>
          <p:cNvSpPr txBox="1"/>
          <p:nvPr/>
        </p:nvSpPr>
        <p:spPr>
          <a:xfrm>
            <a:off x="1111584" y="1105639"/>
            <a:ext cx="7165701" cy="1384995"/>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المعتدل</a:t>
            </a:r>
          </a:p>
          <a:p>
            <a:pPr algn="ctr"/>
            <a:endParaRPr lang="ar-EG" sz="2800" b="1" dirty="0">
              <a:solidFill>
                <a:srgbClr val="00B0F0"/>
              </a:solidFill>
              <a:latin typeface="Simplified Arabic" panose="02020603050405020304" pitchFamily="18" charset="-78"/>
              <a:cs typeface="Simplified Arabic" panose="02020603050405020304" pitchFamily="18" charset="-78"/>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735CE74-4A0A-EE1D-1980-C091B157BF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ABA634-ACD9-EE7B-19EC-FB40247C14A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0AA62007-EAD2-7C25-4393-2EC31922C60B}"/>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0E92558-5EBE-8D46-A693-F30E86C5E1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D85853A8-28D2-65CD-FCFA-5A0FBF86F523}"/>
              </a:ext>
            </a:extLst>
          </p:cNvPr>
          <p:cNvSpPr txBox="1"/>
          <p:nvPr/>
        </p:nvSpPr>
        <p:spPr>
          <a:xfrm>
            <a:off x="2516041" y="1971454"/>
            <a:ext cx="8708225" cy="4307846"/>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ويُستخدم قالب الهرم المعتدل بشكل جيد في الأخبار الطويلة والأخبار التي تتضمن وقائع مثيرة ومتصاعدة مثل (أخبار الجرائم والحوادث).</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يقترب هذا القالب من الكتابة القصصية، إلا أنه يحتاج البدء  بفقرة تُخبر القارئ بمغزى الخبر، فالمقدمة يجب أن تقول للقارئ ما موضوع الخبر، ثم تقدم شيئاً من الغموض الذي يقوده إلى القراءة. </a:t>
            </a:r>
          </a:p>
        </p:txBody>
      </p:sp>
      <p:pic>
        <p:nvPicPr>
          <p:cNvPr id="4" name="Picture 3">
            <a:extLst>
              <a:ext uri="{FF2B5EF4-FFF2-40B4-BE49-F238E27FC236}">
                <a16:creationId xmlns:a16="http://schemas.microsoft.com/office/drawing/2014/main" id="{52FD56E8-C68D-6EBD-F72A-5603E92C96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236975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04E9CD-063B-5A4C-3659-44853DF0DD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82BECF-3116-3F91-BF12-7169A08C1D4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57D61E-C5D9-4DF3-1AD3-EF8156607303}"/>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المعتدل</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98C71EE0-A00C-AB53-C3CA-D1ADB9D44A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BF2872-D5F3-72D7-597B-446157DA023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5A9809F-3937-8316-D61C-C697738956D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8AE4156-F34F-2EDF-6658-9D05198520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5207EBB-FE7A-2516-1D62-EEBA3BD85F51}"/>
              </a:ext>
            </a:extLst>
          </p:cNvPr>
          <p:cNvSpPr txBox="1"/>
          <p:nvPr/>
        </p:nvSpPr>
        <p:spPr>
          <a:xfrm>
            <a:off x="2487905" y="2598166"/>
            <a:ext cx="8708225"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من الأفضل أن يقتصر استخدام هذا القالب في الأخبار القصيرة بحيث لا يكون على القارئ الانتظار طويلاً لمعرفة ماذا حدث، ويمكن استخدامه مع الأخبار الطويلة إذا كان بها حبكة درامية قادرة على جعل القارئ يكمل قراءة الخبر.</a:t>
            </a:r>
          </a:p>
        </p:txBody>
      </p:sp>
      <p:pic>
        <p:nvPicPr>
          <p:cNvPr id="4" name="Picture 3">
            <a:extLst>
              <a:ext uri="{FF2B5EF4-FFF2-40B4-BE49-F238E27FC236}">
                <a16:creationId xmlns:a16="http://schemas.microsoft.com/office/drawing/2014/main" id="{ED2F1C31-810E-0FAA-25E7-BED0B7C956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1199192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B9F47-AA1F-0612-846E-A1AE734AC8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503201-0240-2010-8CD7-4625E5257E88}"/>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39AB053-0DEF-55E7-D960-1796E841749B}"/>
              </a:ext>
            </a:extLst>
          </p:cNvPr>
          <p:cNvSpPr txBox="1"/>
          <p:nvPr/>
        </p:nvSpPr>
        <p:spPr>
          <a:xfrm>
            <a:off x="1111584"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قالب الهرم المعتدل</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E47CA03-C18C-002D-D5B2-02F12ECE02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EB09C7-2B87-1D0B-7F4D-3562DE490EC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E0D43CD-2642-B8F9-0505-233E999C018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47846B0-6EF7-7F2F-CC55-B1EFB03EA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7BA3645-4E08-9126-522C-EAEB5B1F8F51}"/>
              </a:ext>
            </a:extLst>
          </p:cNvPr>
          <p:cNvSpPr txBox="1"/>
          <p:nvPr/>
        </p:nvSpPr>
        <p:spPr>
          <a:xfrm>
            <a:off x="2565879" y="1984941"/>
            <a:ext cx="8765191" cy="4175823"/>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panose="02020603050405020304" pitchFamily="18" charset="-78"/>
                <a:ea typeface="Simplified Arabic"/>
                <a:cs typeface="Simplified Arabic" panose="02020603050405020304" pitchFamily="18" charset="-78"/>
                <a:sym typeface="Simplified Arabic"/>
              </a:rPr>
              <a:t>مثال: خبر عن اكتشاف أثري جديد في مصر</a:t>
            </a:r>
          </a:p>
          <a:p>
            <a:pPr marR="0" lvl="0" algn="just" rtl="1">
              <a:lnSpc>
                <a:spcPct val="107000"/>
              </a:lnSpc>
              <a:spcBef>
                <a:spcPts val="0"/>
              </a:spcBef>
              <a:spcAft>
                <a:spcPts val="0"/>
              </a:spcAft>
              <a:buClr>
                <a:schemeClr val="dk1"/>
              </a:buClr>
              <a:buSzPts val="3200"/>
            </a:pPr>
            <a:endParaRPr lang="ar-EG" sz="2400" b="1" dirty="0">
              <a:solidFill>
                <a:schemeClr val="dk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buClr>
                <a:schemeClr val="dk1"/>
              </a:buClr>
              <a:buSzPts val="3200"/>
            </a:pPr>
            <a:r>
              <a:rPr lang="ar-EG" sz="2400" b="1" dirty="0">
                <a:solidFill>
                  <a:schemeClr val="dk1"/>
                </a:solidFill>
                <a:latin typeface="Simplified Arabic" panose="02020603050405020304" pitchFamily="18" charset="-78"/>
                <a:ea typeface="Simplified Arabic"/>
                <a:cs typeface="Simplified Arabic" panose="02020603050405020304" pitchFamily="18" charset="-78"/>
                <a:sym typeface="Simplified Arabic"/>
              </a:rPr>
              <a:t>المقدمة: </a:t>
            </a:r>
            <a:r>
              <a:rPr lang="ar-EG" sz="2400" dirty="0">
                <a:latin typeface="Simplified Arabic" panose="02020603050405020304" pitchFamily="18" charset="-78"/>
                <a:cs typeface="Simplified Arabic" panose="02020603050405020304" pitchFamily="18" charset="-78"/>
              </a:rPr>
              <a:t>يبدأ الخبر بوجود فريق من علماء الآثار يعمل في منطقة ما، أو عن اكتشاف بعض القطع الأثرية القديمة، كتمهيد للخبر، وجذب القارئ.</a:t>
            </a:r>
            <a:endParaRPr lang="ar-EG" sz="2400" b="1" dirty="0">
              <a:solidFill>
                <a:schemeClr val="dk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buClr>
                <a:schemeClr val="dk1"/>
              </a:buClr>
              <a:buSzPts val="3200"/>
            </a:pPr>
            <a:endParaRPr lang="ar-EG" sz="2400" b="1" dirty="0">
              <a:solidFill>
                <a:schemeClr val="dk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buClr>
                <a:schemeClr val="dk1"/>
              </a:buClr>
              <a:buSzPts val="3200"/>
            </a:pPr>
            <a:r>
              <a:rPr lang="ar-EG" sz="2400" b="1" dirty="0">
                <a:solidFill>
                  <a:schemeClr val="dk1"/>
                </a:solidFill>
                <a:latin typeface="Simplified Arabic" panose="02020603050405020304" pitchFamily="18" charset="-78"/>
                <a:ea typeface="Simplified Arabic"/>
                <a:cs typeface="Simplified Arabic" panose="02020603050405020304" pitchFamily="18" charset="-78"/>
                <a:sym typeface="Simplified Arabic"/>
              </a:rPr>
              <a:t>الجسم: </a:t>
            </a:r>
            <a:r>
              <a:rPr lang="ar-EG" sz="2400" dirty="0">
                <a:latin typeface="Simplified Arabic" panose="02020603050405020304" pitchFamily="18" charset="-78"/>
                <a:cs typeface="Simplified Arabic" panose="02020603050405020304" pitchFamily="18" charset="-78"/>
              </a:rPr>
              <a:t>يبدأ في عرض تفاصيل أكثر حول الاكتشاف، مثل أنواع القطع المكتشفة.</a:t>
            </a:r>
          </a:p>
          <a:p>
            <a:pPr marR="0" lvl="0" algn="just" rtl="1">
              <a:lnSpc>
                <a:spcPct val="107000"/>
              </a:lnSpc>
              <a:spcBef>
                <a:spcPts val="0"/>
              </a:spcBef>
              <a:spcAft>
                <a:spcPts val="0"/>
              </a:spcAft>
              <a:buClr>
                <a:schemeClr val="dk1"/>
              </a:buClr>
              <a:buSzPts val="3200"/>
            </a:pPr>
            <a:endParaRPr lang="ar-EG" sz="2400" b="1" dirty="0">
              <a:solidFill>
                <a:schemeClr val="dk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buClr>
                <a:schemeClr val="dk1"/>
              </a:buClr>
              <a:buSzPts val="3200"/>
            </a:pPr>
            <a:r>
              <a:rPr lang="ar-EG" sz="2400" b="1" dirty="0">
                <a:solidFill>
                  <a:schemeClr val="dk1"/>
                </a:solidFill>
                <a:latin typeface="Simplified Arabic" panose="02020603050405020304" pitchFamily="18" charset="-78"/>
                <a:ea typeface="Simplified Arabic"/>
                <a:cs typeface="Simplified Arabic" panose="02020603050405020304" pitchFamily="18" charset="-78"/>
                <a:sym typeface="Simplified Arabic"/>
              </a:rPr>
              <a:t>الخاتمة</a:t>
            </a:r>
            <a:r>
              <a:rPr lang="ar-EG" sz="2400" dirty="0">
                <a:solidFill>
                  <a:schemeClr val="dk1"/>
                </a:solidFill>
                <a:latin typeface="Simplified Arabic" panose="02020603050405020304" pitchFamily="18" charset="-78"/>
                <a:ea typeface="Simplified Arabic"/>
                <a:cs typeface="Simplified Arabic" panose="02020603050405020304" pitchFamily="18" charset="-78"/>
                <a:sym typeface="Simplified Arabic"/>
              </a:rPr>
              <a:t>: تتضمن عرض أهم المعلومات حول الاكتشاف، مثل أهميتها التاريخية، أو الحضارة التي تنتمي إليها هذه القطع الأثرية.</a:t>
            </a:r>
          </a:p>
          <a:p>
            <a:pPr marR="0" lvl="0" algn="just" rtl="1">
              <a:lnSpc>
                <a:spcPct val="107000"/>
              </a:lnSpc>
              <a:spcBef>
                <a:spcPts val="0"/>
              </a:spcBef>
              <a:spcAft>
                <a:spcPts val="0"/>
              </a:spcAft>
              <a:buClr>
                <a:schemeClr val="dk1"/>
              </a:buClr>
              <a:buSzPts val="3200"/>
            </a:pPr>
            <a:endParaRPr lang="ar-EG" sz="2400" b="1" dirty="0">
              <a:solidFill>
                <a:schemeClr val="dk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EF83BC54-BD6E-613C-4B99-1AC355E8D0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3939" y="4093698"/>
            <a:ext cx="1828906" cy="1828906"/>
          </a:xfrm>
          <a:prstGeom prst="rect">
            <a:avLst/>
          </a:prstGeom>
        </p:spPr>
      </p:pic>
    </p:spTree>
    <p:extLst>
      <p:ext uri="{BB962C8B-B14F-4D97-AF65-F5344CB8AC3E}">
        <p14:creationId xmlns:p14="http://schemas.microsoft.com/office/powerpoint/2010/main" val="2395417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2B328-E1CC-C5CB-1E3F-4EB3D15D57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927C14-1746-EF2E-E630-6FD85CC22D1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9E6220-AAE0-02E6-0C53-44B65B305435}"/>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عوامل ساعدت في ظهور قوالب فنية 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F453392B-E2B9-581D-300B-BE8073DBB8E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A719E0-AE51-C034-F502-7002DC667F2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58AF96C-8EDB-4D78-AC50-99B57CDD87B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1A945A7-68CE-E7C5-FA4D-2AF4A17EC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3B7D076-D77A-AC76-8ACC-6DB552C671D9}"/>
              </a:ext>
            </a:extLst>
          </p:cNvPr>
          <p:cNvSpPr txBox="1"/>
          <p:nvPr/>
        </p:nvSpPr>
        <p:spPr>
          <a:xfrm>
            <a:off x="2602202" y="2367381"/>
            <a:ext cx="8708225" cy="272702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إن القوالب الفنية التقليدية للتحرير الصحفي لم تعد تفي بحاجات القراء، ولا تواكب المستجدات في صناعة الصحافة، فقوالب الهرم المقلوب والهرم المعتدل وغيرها أصبحت عاجزة عن استيعاب الكم الهائل من المعلومات التي تتوافر للصحفي حول موضوع معين.</a:t>
            </a:r>
          </a:p>
        </p:txBody>
      </p:sp>
      <p:pic>
        <p:nvPicPr>
          <p:cNvPr id="8" name="Picture 7">
            <a:extLst>
              <a:ext uri="{FF2B5EF4-FFF2-40B4-BE49-F238E27FC236}">
                <a16:creationId xmlns:a16="http://schemas.microsoft.com/office/drawing/2014/main" id="{1EDA0229-1310-1113-0209-FE3A3D1934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0506" y="4530940"/>
            <a:ext cx="1435772" cy="1435772"/>
          </a:xfrm>
          <a:prstGeom prst="rect">
            <a:avLst/>
          </a:prstGeom>
        </p:spPr>
      </p:pic>
    </p:spTree>
    <p:extLst>
      <p:ext uri="{BB962C8B-B14F-4D97-AF65-F5344CB8AC3E}">
        <p14:creationId xmlns:p14="http://schemas.microsoft.com/office/powerpoint/2010/main" val="2098693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710D6-9F07-E3FF-8648-3CF2FEB9A7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43AB40-CCE4-35DE-431D-DD153EC8766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C8ABF7-2008-4314-94CF-93B4FBC089BF}"/>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عوامل ساعدت في ظهور قوالب فنية 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2CC3853-8C88-F8AE-C0BB-998A0A6166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D336-0F59-AD7A-5D45-5058FE408F1A}"/>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C968A92-7EF1-5399-8534-955189348DE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EE11FDF-D55E-DBBE-7EB0-E5AEFE16BF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1945B89-8037-0E68-ADA8-409AA35B7BE9}"/>
              </a:ext>
            </a:extLst>
          </p:cNvPr>
          <p:cNvSpPr txBox="1"/>
          <p:nvPr/>
        </p:nvSpPr>
        <p:spPr>
          <a:xfrm>
            <a:off x="2602202" y="2367381"/>
            <a:ext cx="8708225"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إن تطور الوسائط الإعلامية المتعددة، وظهور منافسين جدد للصحافة المطبوعة كالإنترنت تُجبر صناعة الصحافة على مراجعة مدخلاتها ومخرجاتها، ومن بين هذه المخرجات القوالب الفنية التي تصب فيها المادة الصحفية. </a:t>
            </a:r>
          </a:p>
        </p:txBody>
      </p:sp>
      <p:pic>
        <p:nvPicPr>
          <p:cNvPr id="4" name="Picture 3">
            <a:extLst>
              <a:ext uri="{FF2B5EF4-FFF2-40B4-BE49-F238E27FC236}">
                <a16:creationId xmlns:a16="http://schemas.microsoft.com/office/drawing/2014/main" id="{977A171F-FE5A-68F1-3F1E-02BA706493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0506" y="4530940"/>
            <a:ext cx="1435772" cy="1435772"/>
          </a:xfrm>
          <a:prstGeom prst="rect">
            <a:avLst/>
          </a:prstGeom>
        </p:spPr>
      </p:pic>
    </p:spTree>
    <p:extLst>
      <p:ext uri="{BB962C8B-B14F-4D97-AF65-F5344CB8AC3E}">
        <p14:creationId xmlns:p14="http://schemas.microsoft.com/office/powerpoint/2010/main" val="2967863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4A77C-229C-C5E8-D0AC-60BB1ADE4F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A17C0-B68E-41BB-7683-E24566B2ED9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97383B-1C35-F39B-69DF-119E77938063}"/>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عوامل ساعدت في ظهور قوالب فنية 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48E67EA-20D5-47A7-555A-EB08AADB85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63E1BF-0588-3B77-F48D-36B6AE3E9A2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9ADE812-67AA-0E81-0D2B-925F653A3D2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9F368D0-01B8-2848-7DE3-B3F7633CFA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428FA95-6711-625E-0C4F-492C97F98AAF}"/>
              </a:ext>
            </a:extLst>
          </p:cNvPr>
          <p:cNvSpPr txBox="1"/>
          <p:nvPr/>
        </p:nvSpPr>
        <p:spPr>
          <a:xfrm>
            <a:off x="2541467" y="1807840"/>
            <a:ext cx="8708225" cy="4307846"/>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إن التحديات التي تواجه التحرير الصحفي في عصر الإنترنت جعلت من الضروري البحث عن قوالب جديدة لتحرير الأخبار في المواقع التي لا تواجه قيود المساحة والزمن التي تواجهها الصحافة المطبوعة والإذاعة والتلفزيون.</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القراء المهتمون بالحدث قد يقرؤون الكثير من التفاصيل، كما أنهم يتتبعون معلومات إضافية عن الحدث تقدمها لهم وصلات إخبارية داخل الموقع.</a:t>
            </a:r>
          </a:p>
        </p:txBody>
      </p:sp>
      <p:pic>
        <p:nvPicPr>
          <p:cNvPr id="2" name="Picture 1">
            <a:extLst>
              <a:ext uri="{FF2B5EF4-FFF2-40B4-BE49-F238E27FC236}">
                <a16:creationId xmlns:a16="http://schemas.microsoft.com/office/drawing/2014/main" id="{C1FCCA56-02B3-2C15-B85B-4C40D39CF3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0506" y="4530940"/>
            <a:ext cx="1435772" cy="1435772"/>
          </a:xfrm>
          <a:prstGeom prst="rect">
            <a:avLst/>
          </a:prstGeom>
        </p:spPr>
      </p:pic>
    </p:spTree>
    <p:extLst>
      <p:ext uri="{BB962C8B-B14F-4D97-AF65-F5344CB8AC3E}">
        <p14:creationId xmlns:p14="http://schemas.microsoft.com/office/powerpoint/2010/main" val="2572029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0A957-78BF-8766-0906-AC914EF0B6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B639E2-B8BD-FFB9-27EC-D75A662EAA5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3949954-1D16-901F-6399-7F1A09298067}"/>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44BD7F2-E3FE-61D8-1E98-B3A89B2C99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3004EA-0C8C-5E33-F16D-C5F4F872E75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351739E-E783-64A3-0429-CC8502348F3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0BF1267-318F-3DDA-5963-63A5227632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C5773735-A0AF-AACD-A6A1-2CFEF8FE51E9}"/>
              </a:ext>
            </a:extLst>
          </p:cNvPr>
          <p:cNvGraphicFramePr/>
          <p:nvPr>
            <p:extLst>
              <p:ext uri="{D42A27DB-BD31-4B8C-83A1-F6EECF244321}">
                <p14:modId xmlns:p14="http://schemas.microsoft.com/office/powerpoint/2010/main" val="2125230695"/>
              </p:ext>
            </p:extLst>
          </p:nvPr>
        </p:nvGraphicFramePr>
        <p:xfrm>
          <a:off x="2599433" y="1990574"/>
          <a:ext cx="7505895" cy="39489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38399004-65F2-76EA-04C6-38F82BD37B3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3833" y="4066426"/>
            <a:ext cx="1815600" cy="1815600"/>
          </a:xfrm>
          <a:prstGeom prst="rect">
            <a:avLst/>
          </a:prstGeom>
        </p:spPr>
      </p:pic>
    </p:spTree>
    <p:extLst>
      <p:ext uri="{BB962C8B-B14F-4D97-AF65-F5344CB8AC3E}">
        <p14:creationId xmlns:p14="http://schemas.microsoft.com/office/powerpoint/2010/main" val="976279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4064C-7836-DB2B-F289-1AF880CAEC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91AC29-15B0-4C41-880B-9FEDF879F966}"/>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CBA4AC2B-6178-AE42-A034-57978710E10C}"/>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C9C13E6-0802-67C7-0073-ADE0D8B000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B747EF-B16E-800F-C82E-DED871007CE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AA62770-094C-132D-AEFC-79E37AD280D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EFABB1F-5D98-34D0-F62D-65F209AF02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4DD0A08-F9E3-FD61-276E-CFEA3F14844E}"/>
              </a:ext>
            </a:extLst>
          </p:cNvPr>
          <p:cNvSpPr txBox="1"/>
          <p:nvPr/>
        </p:nvSpPr>
        <p:spPr>
          <a:xfrm>
            <a:off x="2565879" y="2069670"/>
            <a:ext cx="8515839" cy="4145879"/>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1 - قالب لوحة التصميم</a:t>
            </a:r>
            <a:r>
              <a:rPr lang="en-US" sz="3200" b="1" dirty="0">
                <a:solidFill>
                  <a:schemeClr val="dk1"/>
                </a:solidFill>
                <a:latin typeface="Simplified Arabic"/>
                <a:ea typeface="Simplified Arabic"/>
                <a:cs typeface="Simplified Arabic"/>
                <a:sym typeface="Simplified Arabic"/>
              </a:rPr>
              <a:t> </a:t>
            </a:r>
            <a:r>
              <a:rPr lang="ar-EG" sz="3200" b="1" dirty="0">
                <a:solidFill>
                  <a:schemeClr val="dk1"/>
                </a:solidFill>
                <a:latin typeface="Simplified Arabic"/>
                <a:ea typeface="Simplified Arabic"/>
                <a:cs typeface="Simplified Arabic"/>
                <a:sym typeface="Simplified Arabic"/>
              </a:rPr>
              <a:t> (</a:t>
            </a:r>
            <a:r>
              <a:rPr lang="en-US" sz="3200" b="1" dirty="0">
                <a:solidFill>
                  <a:schemeClr val="dk1"/>
                </a:solidFill>
                <a:latin typeface="Simplified Arabic"/>
                <a:ea typeface="Simplified Arabic"/>
                <a:cs typeface="Simplified Arabic"/>
                <a:sym typeface="Simplified Arabic"/>
              </a:rPr>
              <a:t>Storyboard</a:t>
            </a:r>
            <a:r>
              <a:rPr lang="ar-EG" sz="3200" b="1" dirty="0">
                <a:solidFill>
                  <a:schemeClr val="dk1"/>
                </a:solidFill>
                <a:latin typeface="Simplified Arabic"/>
                <a:ea typeface="Simplified Arabic"/>
                <a:cs typeface="Simplified Arabic"/>
                <a:sym typeface="Simplified Arabic"/>
              </a:rPr>
              <a:t>)</a:t>
            </a:r>
            <a:endParaRPr lang="en-US"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en-US"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يعد من القوالب المهمة في تحرير الأخبار، ويأخذ هذا القالب في اعتباره أن الموضوع المنشور في الصحيفة الإلكترونية يتميز عن مثيله المطبوع باستخدام كل الإمكانات التي تتيحها بيئة العمل على الإنترنت خاصة الوسائط المتعددة، ويتم في هذا القالب إدخال الصوت والصورة ومقاطع الصوت والرسوم</a:t>
            </a:r>
            <a:r>
              <a:rPr lang="en-US" sz="3200" dirty="0">
                <a:solidFill>
                  <a:schemeClr val="dk1"/>
                </a:solidFill>
                <a:latin typeface="Simplified Arabic"/>
                <a:ea typeface="Simplified Arabic"/>
                <a:cs typeface="Simplified Arabic"/>
                <a:sym typeface="Simplified Arabic"/>
              </a:rPr>
              <a:t>.</a:t>
            </a:r>
            <a:endParaRPr lang="ar-EG" sz="3200" dirty="0">
              <a:solidFill>
                <a:schemeClr val="dk1"/>
              </a:solidFill>
              <a:latin typeface="Simplified Arabic"/>
              <a:ea typeface="Simplified Arabic"/>
              <a:cs typeface="Simplified Arabic"/>
              <a:sym typeface="Simplified Arabic"/>
            </a:endParaRP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pic>
        <p:nvPicPr>
          <p:cNvPr id="14" name="Picture 13">
            <a:extLst>
              <a:ext uri="{FF2B5EF4-FFF2-40B4-BE49-F238E27FC236}">
                <a16:creationId xmlns:a16="http://schemas.microsoft.com/office/drawing/2014/main" id="{6A6C7D07-26AA-0DB0-EBE3-408E25DE4A4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86750"/>
            <a:ext cx="1678868" cy="1678868"/>
          </a:xfrm>
          <a:prstGeom prst="rect">
            <a:avLst/>
          </a:prstGeom>
        </p:spPr>
      </p:pic>
    </p:spTree>
    <p:extLst>
      <p:ext uri="{BB962C8B-B14F-4D97-AF65-F5344CB8AC3E}">
        <p14:creationId xmlns:p14="http://schemas.microsoft.com/office/powerpoint/2010/main" val="1458867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95238-DBA4-CA72-1DEE-2671331DCB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1BEF3C-A100-1F37-1520-E438DE3E0DE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2FE17378-AC97-A0FE-6F99-1D7ACFF114BA}"/>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0D08269-8D42-DBFA-FA41-368F28D328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6A952E-F35E-F486-2734-BF73F835AC2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4B2B471-AB75-0B6B-198E-37035B2B831B}"/>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F95608F-FB6A-8643-611B-D9676DFF7E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3D1B94-1591-6EC7-B88B-79A72ED141A7}"/>
              </a:ext>
            </a:extLst>
          </p:cNvPr>
          <p:cNvSpPr txBox="1"/>
          <p:nvPr/>
        </p:nvSpPr>
        <p:spPr>
          <a:xfrm>
            <a:off x="2565879" y="2069670"/>
            <a:ext cx="8515839"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في هذا القالب، تتألف المادة الخبرية من إطارين موجودين على الصفحة الرئيسية للموقع يحتوي الإطار الأول على عنوان المادة الرئيسي أو مقدمتها في حال وجودها وحسب رغبة المحرر.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ويتم وضع عناصر الوسائط المتعددة (صوت - فيديو – جرافيك - رسوم بيانية – جداول) داخل المحتوى.</a:t>
            </a:r>
          </a:p>
        </p:txBody>
      </p:sp>
      <p:pic>
        <p:nvPicPr>
          <p:cNvPr id="8" name="Picture 7">
            <a:extLst>
              <a:ext uri="{FF2B5EF4-FFF2-40B4-BE49-F238E27FC236}">
                <a16:creationId xmlns:a16="http://schemas.microsoft.com/office/drawing/2014/main" id="{548707FD-0372-C35F-9FD6-A944E93BDC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14327"/>
            <a:ext cx="1760646" cy="1760646"/>
          </a:xfrm>
          <a:prstGeom prst="rect">
            <a:avLst/>
          </a:prstGeom>
        </p:spPr>
      </p:pic>
    </p:spTree>
    <p:extLst>
      <p:ext uri="{BB962C8B-B14F-4D97-AF65-F5344CB8AC3E}">
        <p14:creationId xmlns:p14="http://schemas.microsoft.com/office/powerpoint/2010/main" val="2426312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EDB0C-269B-1B4B-17DA-63C6D01961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A7622E-8684-A484-A0BE-01CAD8038CD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0C44A49E-0C62-EE5C-35FC-E7F41A216007}"/>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F57F862-AFAD-FE84-EA33-503FCE6187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860D03-3ECB-1BA0-24EA-B64474A606C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10D977A-9E8A-6C84-12FE-368E37398F1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25EDFB2-FA6E-F9CD-2F6E-1D1155990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806EA6-9582-C217-2274-CAFD0A28082E}"/>
              </a:ext>
            </a:extLst>
          </p:cNvPr>
          <p:cNvSpPr txBox="1"/>
          <p:nvPr/>
        </p:nvSpPr>
        <p:spPr>
          <a:xfrm>
            <a:off x="2565879" y="2069670"/>
            <a:ext cx="8515839" cy="619272"/>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 توضيحي:</a:t>
            </a:r>
          </a:p>
        </p:txBody>
      </p:sp>
      <p:pic>
        <p:nvPicPr>
          <p:cNvPr id="8" name="Picture 7">
            <a:extLst>
              <a:ext uri="{FF2B5EF4-FFF2-40B4-BE49-F238E27FC236}">
                <a16:creationId xmlns:a16="http://schemas.microsoft.com/office/drawing/2014/main" id="{462F8F8B-9F58-124E-8586-68FCD928FD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14327"/>
            <a:ext cx="1760646" cy="1760646"/>
          </a:xfrm>
          <a:prstGeom prst="rect">
            <a:avLst/>
          </a:prstGeom>
        </p:spPr>
      </p:pic>
      <p:pic>
        <p:nvPicPr>
          <p:cNvPr id="9" name="Picture 8">
            <a:extLst>
              <a:ext uri="{FF2B5EF4-FFF2-40B4-BE49-F238E27FC236}">
                <a16:creationId xmlns:a16="http://schemas.microsoft.com/office/drawing/2014/main" id="{2EA6028C-7091-8DFB-72A8-5B4A7E8E572B}"/>
              </a:ext>
            </a:extLst>
          </p:cNvPr>
          <p:cNvPicPr>
            <a:picLocks noChangeAspect="1"/>
          </p:cNvPicPr>
          <p:nvPr/>
        </p:nvPicPr>
        <p:blipFill>
          <a:blip r:embed="rId4"/>
          <a:stretch>
            <a:fillRect/>
          </a:stretch>
        </p:blipFill>
        <p:spPr>
          <a:xfrm>
            <a:off x="2752791" y="1745274"/>
            <a:ext cx="6137503" cy="4233720"/>
          </a:xfrm>
          <a:prstGeom prst="rect">
            <a:avLst/>
          </a:prstGeom>
        </p:spPr>
      </p:pic>
    </p:spTree>
    <p:extLst>
      <p:ext uri="{BB962C8B-B14F-4D97-AF65-F5344CB8AC3E}">
        <p14:creationId xmlns:p14="http://schemas.microsoft.com/office/powerpoint/2010/main" val="180286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94AAC-FEA2-CF03-BF20-45C6B05A25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8E1CBF-C717-B588-4613-03D655A3020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2E1180BC-128D-3965-E47E-F0123683D379}"/>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3C7FB5EA-F705-F0D6-52A7-1E4AA39BFC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B1C658-9229-AF95-8708-344B8FB7A8B2}"/>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E487AF7-38BA-C49F-592D-3491AF196FF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2DCE59D-F131-290E-8D18-BFE3DCDD56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5B1EB3E-2730-56D6-21CD-2A9387E71554}"/>
              </a:ext>
            </a:extLst>
          </p:cNvPr>
          <p:cNvSpPr txBox="1"/>
          <p:nvPr/>
        </p:nvSpPr>
        <p:spPr>
          <a:xfrm>
            <a:off x="2565879" y="2069670"/>
            <a:ext cx="85158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2 - قالب المقاطع</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يناسب هذا القالب الأخبار المركبة والمعمقة والقصص الخبرية،  ويقوم على تقسيم الخبر إلى مقاطع والتعامل مع كل مقطع على أنه خبر مستقل لديه مقدمة وجسم وخاتمة، ويتم تقسيم الخبر إلى مقاطع وفقاً لترتيب وقوع الأحداث أو وفقاً للتطور الزمني للحدث.</a:t>
            </a:r>
          </a:p>
        </p:txBody>
      </p:sp>
      <p:pic>
        <p:nvPicPr>
          <p:cNvPr id="9" name="Picture 8">
            <a:extLst>
              <a:ext uri="{FF2B5EF4-FFF2-40B4-BE49-F238E27FC236}">
                <a16:creationId xmlns:a16="http://schemas.microsoft.com/office/drawing/2014/main" id="{E6582B1C-2719-552F-B768-35992AD4E7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3824" y="4113996"/>
            <a:ext cx="1869135" cy="1869135"/>
          </a:xfrm>
          <a:prstGeom prst="rect">
            <a:avLst/>
          </a:prstGeom>
        </p:spPr>
      </p:pic>
    </p:spTree>
    <p:extLst>
      <p:ext uri="{BB962C8B-B14F-4D97-AF65-F5344CB8AC3E}">
        <p14:creationId xmlns:p14="http://schemas.microsoft.com/office/powerpoint/2010/main" val="407677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6153F-116F-8375-A42D-CF7E1A5355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E6FCCE-383E-E982-CE70-B13E122862D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C898E0BA-2881-993B-7EB8-4CFE8BE48BE4}"/>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E6E46535-2390-2575-AD87-238FD19ACD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7BF8CE-B87F-2902-AA77-A18FEAB0D19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4076829-BCC2-E6B2-5FBE-3BF13783A49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FBD9C8C-F4D4-E9DA-7AB0-8D607011F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E4B56D-ADF0-23E7-FF1A-787684B4E887}"/>
              </a:ext>
            </a:extLst>
          </p:cNvPr>
          <p:cNvSpPr txBox="1"/>
          <p:nvPr/>
        </p:nvSpPr>
        <p:spPr>
          <a:xfrm>
            <a:off x="2594015" y="2687033"/>
            <a:ext cx="8515839" cy="1673150"/>
          </a:xfrm>
          <a:prstGeom prst="rect">
            <a:avLst/>
          </a:prstGeom>
          <a:noFill/>
        </p:spPr>
        <p:txBody>
          <a:bodyPr wrap="square" rtlCol="0">
            <a:spAutoFit/>
          </a:bodyPr>
          <a:lstStyle/>
          <a:p>
            <a:pPr marL="457200" indent="-457200" algn="just" rtl="1">
              <a:lnSpc>
                <a:spcPct val="107000"/>
              </a:lnSpc>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يعتبر أكثر القوالب قرباً من القالب غير الخطي</a:t>
            </a:r>
            <a:r>
              <a:rPr lang="en-US" sz="3200" dirty="0">
                <a:solidFill>
                  <a:schemeClr val="dk1"/>
                </a:solidFill>
                <a:latin typeface="Simplified Arabic"/>
                <a:ea typeface="Simplified Arabic"/>
                <a:cs typeface="Simplified Arabic"/>
                <a:sym typeface="Simplified Arabic"/>
              </a:rPr>
              <a:t> </a:t>
            </a:r>
            <a:r>
              <a:rPr lang="ar-EG" sz="3200" dirty="0">
                <a:solidFill>
                  <a:schemeClr val="dk1"/>
                </a:solidFill>
                <a:latin typeface="Simplified Arabic"/>
                <a:ea typeface="Simplified Arabic"/>
                <a:cs typeface="Simplified Arabic"/>
                <a:sym typeface="Simplified Arabic"/>
              </a:rPr>
              <a:t>المعتمد على وجود وصلات</a:t>
            </a:r>
            <a:r>
              <a:rPr lang="en-US" sz="3200" dirty="0">
                <a:solidFill>
                  <a:schemeClr val="dk1"/>
                </a:solidFill>
                <a:latin typeface="Simplified Arabic"/>
                <a:ea typeface="Simplified Arabic"/>
                <a:cs typeface="Simplified Arabic"/>
                <a:sym typeface="Simplified Arabic"/>
              </a:rPr>
              <a:t>Hyperlinks </a:t>
            </a:r>
            <a:r>
              <a:rPr lang="ar-EG" sz="3200" dirty="0">
                <a:solidFill>
                  <a:schemeClr val="dk1"/>
                </a:solidFill>
                <a:latin typeface="Simplified Arabic"/>
                <a:ea typeface="Simplified Arabic"/>
                <a:cs typeface="Simplified Arabic"/>
                <a:sym typeface="Simplified Arabic"/>
              </a:rPr>
              <a:t> في الصحافة الإلكترونية، ويفيد في تعادل أهمية المادة المنشورة في كل مقطع.</a:t>
            </a:r>
          </a:p>
        </p:txBody>
      </p:sp>
      <p:pic>
        <p:nvPicPr>
          <p:cNvPr id="12" name="Picture 11">
            <a:extLst>
              <a:ext uri="{FF2B5EF4-FFF2-40B4-BE49-F238E27FC236}">
                <a16:creationId xmlns:a16="http://schemas.microsoft.com/office/drawing/2014/main" id="{5D6F1B2F-A88B-5087-D64E-4B7AC3387D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3677591"/>
            <a:ext cx="2438095" cy="2438095"/>
          </a:xfrm>
          <a:prstGeom prst="rect">
            <a:avLst/>
          </a:prstGeom>
        </p:spPr>
      </p:pic>
    </p:spTree>
    <p:extLst>
      <p:ext uri="{BB962C8B-B14F-4D97-AF65-F5344CB8AC3E}">
        <p14:creationId xmlns:p14="http://schemas.microsoft.com/office/powerpoint/2010/main" val="1036169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9E1D3-717B-940E-0028-01B09C5AC1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64AB57-C377-2DBE-67ED-21F8F8982BA2}"/>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4BFF136B-DDF1-D724-31E6-7DF606D445D8}"/>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CA5AE90-D515-EC86-FC98-D922511846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7A6EB1-A98A-2347-CAC5-C49C4ACED51E}"/>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DCAD94E-F80B-F014-C9B1-7DCD2A71990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91E1525-5B1C-9006-AED5-FBB269E87C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161DC4B-2089-6EEA-20D2-4113DBFBCF87}"/>
              </a:ext>
            </a:extLst>
          </p:cNvPr>
          <p:cNvSpPr txBox="1"/>
          <p:nvPr/>
        </p:nvSpPr>
        <p:spPr>
          <a:xfrm>
            <a:off x="2666643" y="1960586"/>
            <a:ext cx="8515839" cy="619272"/>
          </a:xfrm>
          <a:prstGeom prst="rect">
            <a:avLst/>
          </a:prstGeom>
          <a:noFill/>
        </p:spPr>
        <p:txBody>
          <a:bodyPr wrap="square" rtlCol="0">
            <a:spAutoFit/>
          </a:bodyPr>
          <a:lstStyle/>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مثال توضيحي:</a:t>
            </a:r>
          </a:p>
        </p:txBody>
      </p:sp>
      <p:pic>
        <p:nvPicPr>
          <p:cNvPr id="12" name="Picture 11">
            <a:extLst>
              <a:ext uri="{FF2B5EF4-FFF2-40B4-BE49-F238E27FC236}">
                <a16:creationId xmlns:a16="http://schemas.microsoft.com/office/drawing/2014/main" id="{C0346E8F-08C7-CF31-E264-03C1CC0C4D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278143"/>
            <a:ext cx="1837543" cy="1837543"/>
          </a:xfrm>
          <a:prstGeom prst="rect">
            <a:avLst/>
          </a:prstGeom>
        </p:spPr>
      </p:pic>
      <p:graphicFrame>
        <p:nvGraphicFramePr>
          <p:cNvPr id="9" name="Diagram 8">
            <a:extLst>
              <a:ext uri="{FF2B5EF4-FFF2-40B4-BE49-F238E27FC236}">
                <a16:creationId xmlns:a16="http://schemas.microsoft.com/office/drawing/2014/main" id="{E10B66AA-DBC4-5DC8-F643-8426CE02A2DF}"/>
              </a:ext>
            </a:extLst>
          </p:cNvPr>
          <p:cNvGraphicFramePr/>
          <p:nvPr>
            <p:extLst>
              <p:ext uri="{D42A27DB-BD31-4B8C-83A1-F6EECF244321}">
                <p14:modId xmlns:p14="http://schemas.microsoft.com/office/powerpoint/2010/main" val="4206510343"/>
              </p:ext>
            </p:extLst>
          </p:nvPr>
        </p:nvGraphicFramePr>
        <p:xfrm>
          <a:off x="2863557" y="2275058"/>
          <a:ext cx="6252308" cy="36977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28228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4B29F-6DFA-543C-F9F0-5015ACF310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51195E-FE5D-7E0C-5E67-DE7EAE46A1B5}"/>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722D530C-66AD-B004-9E85-A9BDE0B91786}"/>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1D398C9-C3FA-B278-28EE-168CB93EC0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90117B-0C29-B975-4E49-4A69306475C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AFF56D9-7E16-6509-65B3-62E68C00C08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BAAE650-A152-489F-2FED-0FEF04F41C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CB5903F-52F6-A221-3274-449B039663E6}"/>
              </a:ext>
            </a:extLst>
          </p:cNvPr>
          <p:cNvSpPr txBox="1"/>
          <p:nvPr/>
        </p:nvSpPr>
        <p:spPr>
          <a:xfrm>
            <a:off x="2565879" y="2069670"/>
            <a:ext cx="8515839"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3 - القالب غير الخطي</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يعتمد بشكل أساسي على لغة </a:t>
            </a:r>
            <a:r>
              <a:rPr lang="en-US" sz="3200" dirty="0">
                <a:solidFill>
                  <a:schemeClr val="dk1"/>
                </a:solidFill>
                <a:latin typeface="Simplified Arabic"/>
                <a:ea typeface="Simplified Arabic"/>
                <a:cs typeface="Simplified Arabic"/>
                <a:sym typeface="Simplified Arabic"/>
              </a:rPr>
              <a:t>Hypertext </a:t>
            </a:r>
            <a:r>
              <a:rPr lang="ar-EG" sz="3200" dirty="0">
                <a:solidFill>
                  <a:schemeClr val="dk1"/>
                </a:solidFill>
                <a:latin typeface="Simplified Arabic"/>
                <a:ea typeface="Simplified Arabic"/>
                <a:cs typeface="Simplified Arabic"/>
                <a:sym typeface="Simplified Arabic"/>
              </a:rPr>
              <a:t>، والذي يستبعد القوالب الخطية في التفكير والتحرير أو حتى تقسيم المادة الطويلة إلى قطع يتم نشرها على صفحات منفصلة، لأن ذلك يشبه تماماً نشر القصة في الصحيفة الورقية.</a:t>
            </a:r>
          </a:p>
        </p:txBody>
      </p:sp>
      <p:pic>
        <p:nvPicPr>
          <p:cNvPr id="8" name="Picture 7">
            <a:extLst>
              <a:ext uri="{FF2B5EF4-FFF2-40B4-BE49-F238E27FC236}">
                <a16:creationId xmlns:a16="http://schemas.microsoft.com/office/drawing/2014/main" id="{365A2059-FE51-F50D-B4DF-A11D49BEA4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6704" y="4414729"/>
            <a:ext cx="1529618" cy="1529618"/>
          </a:xfrm>
          <a:prstGeom prst="rect">
            <a:avLst/>
          </a:prstGeom>
        </p:spPr>
      </p:pic>
    </p:spTree>
    <p:extLst>
      <p:ext uri="{BB962C8B-B14F-4D97-AF65-F5344CB8AC3E}">
        <p14:creationId xmlns:p14="http://schemas.microsoft.com/office/powerpoint/2010/main" val="533888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E9D2E-D150-49FE-FC9E-EB4175D9F4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8B9730-6E3D-8179-3CD2-000CA0937D4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EBAFEBE1-FCE5-C400-884C-7D064CD36F9C}"/>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97AEA97-C4E0-A732-1827-1B33336061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A9E4BD-A5B6-FB7A-74FA-E8AB7BAFADF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A9A9E2D-2C6C-4826-A4AC-34BD0966BD7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9F0179E-D116-2D83-EC19-71B2B6152B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4251544-4339-BC7D-2F65-72AE24093486}"/>
              </a:ext>
            </a:extLst>
          </p:cNvPr>
          <p:cNvSpPr txBox="1"/>
          <p:nvPr/>
        </p:nvSpPr>
        <p:spPr>
          <a:xfrm>
            <a:off x="2565879" y="2069670"/>
            <a:ext cx="8515839" cy="3253968"/>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4 - قالب الساعة الرملية</a:t>
            </a:r>
            <a:endParaRPr lang="en-US"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يعتبر هذا القالب شكل معدل من قالب الهرم المقلوب، ويبدأ بهرم مقلوب بحيث يقدم أهم زوايا الحدث وأهم المعلومات، ثم بعد عدة فقرات يغير من طريقة العرض ويتحول ليصبح سرداً يروي الأحداث حسب تسلسلها الزمني.</a:t>
            </a:r>
          </a:p>
        </p:txBody>
      </p:sp>
      <p:pic>
        <p:nvPicPr>
          <p:cNvPr id="11" name="Picture 10">
            <a:extLst>
              <a:ext uri="{FF2B5EF4-FFF2-40B4-BE49-F238E27FC236}">
                <a16:creationId xmlns:a16="http://schemas.microsoft.com/office/drawing/2014/main" id="{DF84A52B-C7CF-9B90-40DC-CA9C1D4990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949" y="3952387"/>
            <a:ext cx="2010886" cy="2010886"/>
          </a:xfrm>
          <a:prstGeom prst="rect">
            <a:avLst/>
          </a:prstGeom>
        </p:spPr>
      </p:pic>
    </p:spTree>
    <p:extLst>
      <p:ext uri="{BB962C8B-B14F-4D97-AF65-F5344CB8AC3E}">
        <p14:creationId xmlns:p14="http://schemas.microsoft.com/office/powerpoint/2010/main" val="4150355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212E2-6547-D6F6-3708-21674F8B79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2B64B6-0E31-5FB6-18C8-57C01A701E3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CECE711B-ADB4-37C3-A180-26586CA825B4}"/>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E503928-328D-F5C1-EA59-71F4290EE7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352169-B11F-D9CC-D8B4-A6021A319215}"/>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DAA9703-4490-1F46-F84D-FAAE42D64383}"/>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60EF1B6-3AB3-65DE-E8B2-8DE96F2310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7D89AE4-28FA-1ADD-74C4-A2589C20BA97}"/>
              </a:ext>
            </a:extLst>
          </p:cNvPr>
          <p:cNvSpPr txBox="1"/>
          <p:nvPr/>
        </p:nvSpPr>
        <p:spPr>
          <a:xfrm>
            <a:off x="2565879" y="2069670"/>
            <a:ext cx="8515839" cy="619272"/>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 توضيحي:</a:t>
            </a:r>
            <a:endParaRPr lang="ar-EG" sz="3200" dirty="0">
              <a:solidFill>
                <a:schemeClr val="dk1"/>
              </a:solidFill>
              <a:latin typeface="Simplified Arabic"/>
              <a:ea typeface="Simplified Arabic"/>
              <a:cs typeface="Simplified Arabic"/>
              <a:sym typeface="Simplified Arabic"/>
            </a:endParaRPr>
          </a:p>
        </p:txBody>
      </p:sp>
      <p:pic>
        <p:nvPicPr>
          <p:cNvPr id="11" name="Picture 10">
            <a:extLst>
              <a:ext uri="{FF2B5EF4-FFF2-40B4-BE49-F238E27FC236}">
                <a16:creationId xmlns:a16="http://schemas.microsoft.com/office/drawing/2014/main" id="{ADA09CC1-8C91-A619-1E4B-00C49E56407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949" y="3952387"/>
            <a:ext cx="2010886" cy="2010886"/>
          </a:xfrm>
          <a:prstGeom prst="rect">
            <a:avLst/>
          </a:prstGeom>
        </p:spPr>
      </p:pic>
      <p:pic>
        <p:nvPicPr>
          <p:cNvPr id="12" name="Picture 11">
            <a:extLst>
              <a:ext uri="{FF2B5EF4-FFF2-40B4-BE49-F238E27FC236}">
                <a16:creationId xmlns:a16="http://schemas.microsoft.com/office/drawing/2014/main" id="{E2B221BA-388C-48A4-ED1F-B40142412EB5}"/>
              </a:ext>
            </a:extLst>
          </p:cNvPr>
          <p:cNvPicPr>
            <a:picLocks noChangeAspect="1"/>
          </p:cNvPicPr>
          <p:nvPr/>
        </p:nvPicPr>
        <p:blipFill>
          <a:blip r:embed="rId4"/>
          <a:stretch>
            <a:fillRect/>
          </a:stretch>
        </p:blipFill>
        <p:spPr>
          <a:xfrm>
            <a:off x="2982189" y="1799304"/>
            <a:ext cx="5688992" cy="4306166"/>
          </a:xfrm>
          <a:prstGeom prst="rect">
            <a:avLst/>
          </a:prstGeom>
        </p:spPr>
      </p:pic>
    </p:spTree>
    <p:extLst>
      <p:ext uri="{BB962C8B-B14F-4D97-AF65-F5344CB8AC3E}">
        <p14:creationId xmlns:p14="http://schemas.microsoft.com/office/powerpoint/2010/main" val="118421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1C307-EC85-504A-DD58-276CDFC3E0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1EC1EB-77B9-AAB1-2736-325D625239C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42D7EC3E-86FF-8663-32F2-CCF68AC9DE71}"/>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CD1594C6-782C-85FC-6D8E-4146E0DB19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632B13-195A-EDCB-7B67-325004FCDF9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E90B651-9A6C-9C52-22CE-3656C3807B6A}"/>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F4C184E-7696-12DB-1D1B-235873220C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61668C6-EC71-81FE-C70F-4B62EF25EC17}"/>
              </a:ext>
            </a:extLst>
          </p:cNvPr>
          <p:cNvSpPr txBox="1"/>
          <p:nvPr/>
        </p:nvSpPr>
        <p:spPr>
          <a:xfrm>
            <a:off x="2565879" y="2069670"/>
            <a:ext cx="85158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5 – قالب القائمة</a:t>
            </a:r>
            <a:endParaRPr lang="en-US"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يعتبر شكلاً جديداً من أشكال تقديم المعلومات ذات الأهمية المتساوية، ويفيد في تحرير الأخبار عندما يكون لدى المحرر عدة نقاط مهمة يجب تأكيدها، ويقوم على وضع معلومات الخبر في شكل قوائم داخله أو في خاتمته، ويمكن استخدامه في أخبار الدراسات ونتائج بحوث البرامج الحكومية والتقارير الاقتصادية.</a:t>
            </a:r>
          </a:p>
        </p:txBody>
      </p:sp>
      <p:pic>
        <p:nvPicPr>
          <p:cNvPr id="11" name="Picture 10">
            <a:extLst>
              <a:ext uri="{FF2B5EF4-FFF2-40B4-BE49-F238E27FC236}">
                <a16:creationId xmlns:a16="http://schemas.microsoft.com/office/drawing/2014/main" id="{21199E45-040F-7914-FC34-136CCED3070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03188"/>
            <a:ext cx="1579943" cy="1579943"/>
          </a:xfrm>
          <a:prstGeom prst="rect">
            <a:avLst/>
          </a:prstGeom>
        </p:spPr>
      </p:pic>
    </p:spTree>
    <p:extLst>
      <p:ext uri="{BB962C8B-B14F-4D97-AF65-F5344CB8AC3E}">
        <p14:creationId xmlns:p14="http://schemas.microsoft.com/office/powerpoint/2010/main" val="237610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397A2-F9B6-7AC6-FE66-AB53739D0A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369A06-2759-5513-47CE-369FAEE85F6F}"/>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50C9C5D9-1ED3-A63F-E70C-5B4A608E224F}"/>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A7FA018-2179-2EB0-F8E9-0EE47B3CA3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ED5DE9-78B7-66FC-0AAA-AB3B62442D0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AB19BE6B-6217-9F60-8741-398E476932D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81D351F-6C82-26EC-4DEB-A9E712D71E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FBDFBDC-F9C5-0688-E07D-F17E8D0C1E69}"/>
              </a:ext>
            </a:extLst>
          </p:cNvPr>
          <p:cNvSpPr txBox="1"/>
          <p:nvPr/>
        </p:nvSpPr>
        <p:spPr>
          <a:xfrm>
            <a:off x="2565879" y="2069670"/>
            <a:ext cx="8515839" cy="619272"/>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 توضيحي:</a:t>
            </a:r>
            <a:endParaRPr lang="ar-EG" sz="3200" dirty="0">
              <a:solidFill>
                <a:schemeClr val="dk1"/>
              </a:solidFill>
              <a:latin typeface="Simplified Arabic"/>
              <a:ea typeface="Simplified Arabic"/>
              <a:cs typeface="Simplified Arabic"/>
              <a:sym typeface="Simplified Arabic"/>
            </a:endParaRPr>
          </a:p>
        </p:txBody>
      </p:sp>
      <p:pic>
        <p:nvPicPr>
          <p:cNvPr id="11" name="Picture 10">
            <a:extLst>
              <a:ext uri="{FF2B5EF4-FFF2-40B4-BE49-F238E27FC236}">
                <a16:creationId xmlns:a16="http://schemas.microsoft.com/office/drawing/2014/main" id="{DA97F38E-948F-A795-4818-C875068DED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403188"/>
            <a:ext cx="1579943" cy="1579943"/>
          </a:xfrm>
          <a:prstGeom prst="rect">
            <a:avLst/>
          </a:prstGeom>
        </p:spPr>
      </p:pic>
      <p:pic>
        <p:nvPicPr>
          <p:cNvPr id="8" name="Picture 7">
            <a:extLst>
              <a:ext uri="{FF2B5EF4-FFF2-40B4-BE49-F238E27FC236}">
                <a16:creationId xmlns:a16="http://schemas.microsoft.com/office/drawing/2014/main" id="{F722DB0F-D17D-970B-9FCD-0A5781E4B4E0}"/>
              </a:ext>
            </a:extLst>
          </p:cNvPr>
          <p:cNvPicPr>
            <a:picLocks noChangeAspect="1"/>
          </p:cNvPicPr>
          <p:nvPr/>
        </p:nvPicPr>
        <p:blipFill>
          <a:blip r:embed="rId4"/>
          <a:stretch>
            <a:fillRect/>
          </a:stretch>
        </p:blipFill>
        <p:spPr>
          <a:xfrm>
            <a:off x="3843800" y="1865946"/>
            <a:ext cx="5171439" cy="4249740"/>
          </a:xfrm>
          <a:prstGeom prst="rect">
            <a:avLst/>
          </a:prstGeom>
        </p:spPr>
      </p:pic>
    </p:spTree>
    <p:extLst>
      <p:ext uri="{BB962C8B-B14F-4D97-AF65-F5344CB8AC3E}">
        <p14:creationId xmlns:p14="http://schemas.microsoft.com/office/powerpoint/2010/main" val="3899078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85A89-953F-57CA-3508-3B38BE520B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D8478A-E6B2-BF7C-93D4-A62E30920D5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3B697F4D-CFEF-2187-FEE6-AEB142644DBD}"/>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7097B98A-AB62-322F-1516-4363318BF0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54156F-7894-A04F-3C24-949A3889959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4C340B0-85AE-534B-C202-A49AE2B990E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84502F9-8BE2-F296-9449-332EF974D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291788E-647B-B9B2-57BE-8242D8F91939}"/>
              </a:ext>
            </a:extLst>
          </p:cNvPr>
          <p:cNvSpPr txBox="1"/>
          <p:nvPr/>
        </p:nvSpPr>
        <p:spPr>
          <a:xfrm>
            <a:off x="2565879" y="2069670"/>
            <a:ext cx="85158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6 - قالب الدائرة</a:t>
            </a:r>
            <a:endParaRPr lang="en-US"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في هذا القالب يتم تحرير الخبر في شكل دائرة، النقطة الرئيسية فيها بداية الخبر، وكل النقاط المساندة يجب أن تعود إلى النقطة المركزية في البداية، وهو على عكس الهرم المقلوب، ففي النمط الدائري كل جزء من الخبر متساو في الأهمية، وقد ترجع الخاتمة إلى نقطة البداية.</a:t>
            </a:r>
          </a:p>
        </p:txBody>
      </p:sp>
      <p:pic>
        <p:nvPicPr>
          <p:cNvPr id="11" name="Picture 10">
            <a:extLst>
              <a:ext uri="{FF2B5EF4-FFF2-40B4-BE49-F238E27FC236}">
                <a16:creationId xmlns:a16="http://schemas.microsoft.com/office/drawing/2014/main" id="{7437074B-6B8D-CD2F-EFF9-B2DD75AC3F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316" y="4256452"/>
            <a:ext cx="1666152" cy="1666152"/>
          </a:xfrm>
          <a:prstGeom prst="rect">
            <a:avLst/>
          </a:prstGeom>
        </p:spPr>
      </p:pic>
    </p:spTree>
    <p:extLst>
      <p:ext uri="{BB962C8B-B14F-4D97-AF65-F5344CB8AC3E}">
        <p14:creationId xmlns:p14="http://schemas.microsoft.com/office/powerpoint/2010/main" val="1642306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5597B-E0DD-C34D-FFB4-DC624BFFA6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BD65D1-64A3-1052-1EDF-3FC48809A08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AE7568F7-A6E3-4AA2-3124-D4AB6412395E}"/>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5A1B928-6673-9893-37A0-9CB6E50BA3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25C8C5-AC47-A462-B178-56504EB69C5D}"/>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738A70D-3446-74A0-A0F5-428B5BEAD907}"/>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D570DC8-1EA5-B8DB-C755-D7B71F12C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7FFD4EC-4606-D2B2-E646-1D017C293C29}"/>
              </a:ext>
            </a:extLst>
          </p:cNvPr>
          <p:cNvSpPr txBox="1"/>
          <p:nvPr/>
        </p:nvSpPr>
        <p:spPr>
          <a:xfrm>
            <a:off x="2565879" y="2069670"/>
            <a:ext cx="8515839" cy="619272"/>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 توضيحي:</a:t>
            </a:r>
            <a:endParaRPr lang="ar-EG" sz="3200" dirty="0">
              <a:solidFill>
                <a:schemeClr val="dk1"/>
              </a:solidFill>
              <a:latin typeface="Simplified Arabic"/>
              <a:ea typeface="Simplified Arabic"/>
              <a:cs typeface="Simplified Arabic"/>
              <a:sym typeface="Simplified Arabic"/>
            </a:endParaRPr>
          </a:p>
        </p:txBody>
      </p:sp>
      <p:pic>
        <p:nvPicPr>
          <p:cNvPr id="11" name="Picture 10">
            <a:extLst>
              <a:ext uri="{FF2B5EF4-FFF2-40B4-BE49-F238E27FC236}">
                <a16:creationId xmlns:a16="http://schemas.microsoft.com/office/drawing/2014/main" id="{18E91D2C-AAB0-6A03-25E1-903871A522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316" y="4256452"/>
            <a:ext cx="1666152" cy="1666152"/>
          </a:xfrm>
          <a:prstGeom prst="rect">
            <a:avLst/>
          </a:prstGeom>
        </p:spPr>
      </p:pic>
      <p:pic>
        <p:nvPicPr>
          <p:cNvPr id="8" name="Picture 7">
            <a:extLst>
              <a:ext uri="{FF2B5EF4-FFF2-40B4-BE49-F238E27FC236}">
                <a16:creationId xmlns:a16="http://schemas.microsoft.com/office/drawing/2014/main" id="{7C8593B5-7EE0-0F5D-7940-212811E1D5F4}"/>
              </a:ext>
            </a:extLst>
          </p:cNvPr>
          <p:cNvPicPr>
            <a:picLocks noChangeAspect="1"/>
          </p:cNvPicPr>
          <p:nvPr/>
        </p:nvPicPr>
        <p:blipFill>
          <a:blip r:embed="rId4"/>
          <a:stretch>
            <a:fillRect/>
          </a:stretch>
        </p:blipFill>
        <p:spPr>
          <a:xfrm>
            <a:off x="2935364" y="1745274"/>
            <a:ext cx="5737375" cy="4276936"/>
          </a:xfrm>
          <a:prstGeom prst="rect">
            <a:avLst/>
          </a:prstGeom>
        </p:spPr>
      </p:pic>
    </p:spTree>
    <p:extLst>
      <p:ext uri="{BB962C8B-B14F-4D97-AF65-F5344CB8AC3E}">
        <p14:creationId xmlns:p14="http://schemas.microsoft.com/office/powerpoint/2010/main" val="68713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6F29A-AEC0-B9EC-E892-6BD0B0D269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B463E8-0679-71B4-CF02-B9FD32CB486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FDE10D16-10DA-79A3-40BE-A1F123BDFBD1}"/>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B7C36149-DEA4-817F-1C06-3EE9B6371DB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C2E2FC-2A63-78CC-9108-86B5084184FC}"/>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425C910-5DF4-2722-6D17-DFE9B7932F7B}"/>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77810F4-6FCE-8479-7254-2664172C57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43183D0-5977-428C-BCED-66A007C15B7F}"/>
              </a:ext>
            </a:extLst>
          </p:cNvPr>
          <p:cNvSpPr txBox="1"/>
          <p:nvPr/>
        </p:nvSpPr>
        <p:spPr>
          <a:xfrm>
            <a:off x="2666643" y="1933793"/>
            <a:ext cx="8515839" cy="4307846"/>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7 – قالب الكأس</a:t>
            </a:r>
            <a:endParaRPr lang="en-US"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يتكون هذا القالب من هرم مقلوب في المقدمة يليه ترتيب زمني حتى ينتهي بمعلومات مهمة يكون لها صلة عادة بالمقدمة.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يسمح للكاتب أن يتبع معلومات مهمة تربط الخاتمة بالمقدمة،  وتسمى النهاية الدائرية، لأنها تحاول جذب القارئ إلى البداية من خلال النهاية.</a:t>
            </a:r>
          </a:p>
        </p:txBody>
      </p:sp>
      <p:pic>
        <p:nvPicPr>
          <p:cNvPr id="8" name="Picture 7">
            <a:extLst>
              <a:ext uri="{FF2B5EF4-FFF2-40B4-BE49-F238E27FC236}">
                <a16:creationId xmlns:a16="http://schemas.microsoft.com/office/drawing/2014/main" id="{DD419DCC-8691-4722-C343-03D056C37B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079631"/>
            <a:ext cx="1802395" cy="1802395"/>
          </a:xfrm>
          <a:prstGeom prst="rect">
            <a:avLst/>
          </a:prstGeom>
        </p:spPr>
      </p:pic>
    </p:spTree>
    <p:extLst>
      <p:ext uri="{BB962C8B-B14F-4D97-AF65-F5344CB8AC3E}">
        <p14:creationId xmlns:p14="http://schemas.microsoft.com/office/powerpoint/2010/main" val="3834131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CEE20-1505-ACE7-DA24-3AC705CF64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BBE873-F9F8-CFFF-E988-F4C7B0584A14}"/>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BEFF729C-AF60-E7C1-5531-27B1477A2F5A}"/>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B0AD291-AA9F-A0BE-35CF-3E83F722C2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390B88-1A13-32FE-45BE-5ED9BD70ED7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428DFA7-7D75-C859-E6A1-93AA733561B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30A88D2-2CA6-9710-DC70-74413BDF27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6347156-ECCD-F272-CD44-7D6040791331}"/>
              </a:ext>
            </a:extLst>
          </p:cNvPr>
          <p:cNvSpPr txBox="1"/>
          <p:nvPr/>
        </p:nvSpPr>
        <p:spPr>
          <a:xfrm>
            <a:off x="2666643" y="1933793"/>
            <a:ext cx="8515839" cy="619272"/>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 توضيحي:</a:t>
            </a:r>
          </a:p>
        </p:txBody>
      </p:sp>
      <p:pic>
        <p:nvPicPr>
          <p:cNvPr id="8" name="Picture 7">
            <a:extLst>
              <a:ext uri="{FF2B5EF4-FFF2-40B4-BE49-F238E27FC236}">
                <a16:creationId xmlns:a16="http://schemas.microsoft.com/office/drawing/2014/main" id="{EAABA3E3-3BB6-AA2E-56D2-4166ABE14AD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079631"/>
            <a:ext cx="1802395" cy="1802395"/>
          </a:xfrm>
          <a:prstGeom prst="rect">
            <a:avLst/>
          </a:prstGeom>
        </p:spPr>
      </p:pic>
      <p:pic>
        <p:nvPicPr>
          <p:cNvPr id="9" name="Picture 8">
            <a:extLst>
              <a:ext uri="{FF2B5EF4-FFF2-40B4-BE49-F238E27FC236}">
                <a16:creationId xmlns:a16="http://schemas.microsoft.com/office/drawing/2014/main" id="{C9E6C85C-B634-F892-833A-A81581294BFE}"/>
              </a:ext>
            </a:extLst>
          </p:cNvPr>
          <p:cNvPicPr>
            <a:picLocks noChangeAspect="1"/>
          </p:cNvPicPr>
          <p:nvPr/>
        </p:nvPicPr>
        <p:blipFill>
          <a:blip r:embed="rId4"/>
          <a:stretch>
            <a:fillRect/>
          </a:stretch>
        </p:blipFill>
        <p:spPr>
          <a:xfrm>
            <a:off x="3556000" y="1895969"/>
            <a:ext cx="5293359" cy="4219717"/>
          </a:xfrm>
          <a:prstGeom prst="rect">
            <a:avLst/>
          </a:prstGeom>
        </p:spPr>
      </p:pic>
    </p:spTree>
    <p:extLst>
      <p:ext uri="{BB962C8B-B14F-4D97-AF65-F5344CB8AC3E}">
        <p14:creationId xmlns:p14="http://schemas.microsoft.com/office/powerpoint/2010/main" val="756316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81D1C-D523-F9E2-D8FF-BFE85FE7D2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DF84BF-173A-A52C-33B0-594E19D55201}"/>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CAEF3067-BF8B-3630-AED2-E53861ABB4B1}"/>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BAE728C-B194-9BFB-E721-9FD633397F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DA4F71-3B28-CA92-C827-8682824F724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483B53E6-2E35-5C13-8EC3-389DF9A40DB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D780902-CF75-4C24-535F-A3478106B8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5FD6C7-BBAF-74D6-8EBE-40827EF4D1BD}"/>
              </a:ext>
            </a:extLst>
          </p:cNvPr>
          <p:cNvSpPr txBox="1"/>
          <p:nvPr/>
        </p:nvSpPr>
        <p:spPr>
          <a:xfrm>
            <a:off x="2666643" y="1933793"/>
            <a:ext cx="85158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8 - قالب </a:t>
            </a:r>
            <a:r>
              <a:rPr lang="en-US" sz="3200" b="1" dirty="0">
                <a:solidFill>
                  <a:schemeClr val="dk1"/>
                </a:solidFill>
                <a:latin typeface="Simplified Arabic"/>
                <a:ea typeface="Simplified Arabic"/>
                <a:cs typeface="Simplified Arabic"/>
                <a:sym typeface="Simplified Arabic"/>
              </a:rPr>
              <a:t>Wall Street Technique</a:t>
            </a: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يبدأ بالتركيز حول شخص أو مشهد أو حادث وتقوم فكرته على الانتقال من الخاص إلى العام، ويوضح النقطة الرئيسية في الخبر من منطلق أن هذا الشخص هو واحد من كثيرين تأثروا بالقضية التي تعبر عنها الفقرة الجوهرية وقد يكون وصفياً أو سردياً.</a:t>
            </a:r>
          </a:p>
        </p:txBody>
      </p:sp>
      <p:pic>
        <p:nvPicPr>
          <p:cNvPr id="8" name="Picture 7">
            <a:extLst>
              <a:ext uri="{FF2B5EF4-FFF2-40B4-BE49-F238E27FC236}">
                <a16:creationId xmlns:a16="http://schemas.microsoft.com/office/drawing/2014/main" id="{DD85B5E9-87C5-1D43-1CEE-0945782811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7698" y="4363020"/>
            <a:ext cx="1519006" cy="1519006"/>
          </a:xfrm>
          <a:prstGeom prst="rect">
            <a:avLst/>
          </a:prstGeom>
        </p:spPr>
      </p:pic>
    </p:spTree>
    <p:extLst>
      <p:ext uri="{BB962C8B-B14F-4D97-AF65-F5344CB8AC3E}">
        <p14:creationId xmlns:p14="http://schemas.microsoft.com/office/powerpoint/2010/main" val="148711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61978-7BC4-C688-4719-8B4C97C829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A636C-D973-42CC-33AE-9B30918674D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CBA6B7B6-5512-E63E-92FB-BE4F75E7714C}"/>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66A89D2-95ED-526E-613B-130C213B0E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89AE6F-F997-8877-9B31-DEEA04C9D801}"/>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B9883333-AE29-A5D6-17E0-DDB9026DBFEC}"/>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72968BC-DB37-D026-9713-B9DBEFC1CF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38B57B-078D-E4D9-1AA3-A5A642A72C55}"/>
              </a:ext>
            </a:extLst>
          </p:cNvPr>
          <p:cNvSpPr txBox="1"/>
          <p:nvPr/>
        </p:nvSpPr>
        <p:spPr>
          <a:xfrm>
            <a:off x="2666643" y="1933793"/>
            <a:ext cx="8515839" cy="619272"/>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 توضيحي:</a:t>
            </a:r>
            <a:endParaRPr lang="ar-EG" sz="32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09B7C9C1-31A9-4FA4-0310-675447155D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7698" y="4363020"/>
            <a:ext cx="1519006" cy="1519006"/>
          </a:xfrm>
          <a:prstGeom prst="rect">
            <a:avLst/>
          </a:prstGeom>
        </p:spPr>
      </p:pic>
      <p:pic>
        <p:nvPicPr>
          <p:cNvPr id="9" name="Picture 8">
            <a:extLst>
              <a:ext uri="{FF2B5EF4-FFF2-40B4-BE49-F238E27FC236}">
                <a16:creationId xmlns:a16="http://schemas.microsoft.com/office/drawing/2014/main" id="{952899B2-771D-905E-5ED9-81AB90127FFB}"/>
              </a:ext>
            </a:extLst>
          </p:cNvPr>
          <p:cNvPicPr>
            <a:picLocks noChangeAspect="1"/>
          </p:cNvPicPr>
          <p:nvPr/>
        </p:nvPicPr>
        <p:blipFill>
          <a:blip r:embed="rId4"/>
          <a:stretch>
            <a:fillRect/>
          </a:stretch>
        </p:blipFill>
        <p:spPr>
          <a:xfrm>
            <a:off x="2690824" y="1741437"/>
            <a:ext cx="6374254" cy="4232643"/>
          </a:xfrm>
          <a:prstGeom prst="rect">
            <a:avLst/>
          </a:prstGeom>
        </p:spPr>
      </p:pic>
    </p:spTree>
    <p:extLst>
      <p:ext uri="{BB962C8B-B14F-4D97-AF65-F5344CB8AC3E}">
        <p14:creationId xmlns:p14="http://schemas.microsoft.com/office/powerpoint/2010/main" val="1480479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AE28E-91B3-EB10-0594-FCFC6DB323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C66E0B-1067-CCDB-AB09-20088BE8022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7D9A38A8-C06A-5D74-CB6E-1D27E182BA1B}"/>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25E31B75-38B2-1CA9-48AA-0EF72D2C2A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F88A8-6D23-A1A0-BCE4-169F26E7DBF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705C6B70-2815-6DEC-289E-5602E8524769}"/>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6F59025-E1FA-B0AB-8282-49E3CEF2B9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719E41A-545E-0470-E190-28FB9DD05D83}"/>
              </a:ext>
            </a:extLst>
          </p:cNvPr>
          <p:cNvSpPr txBox="1"/>
          <p:nvPr/>
        </p:nvSpPr>
        <p:spPr>
          <a:xfrm>
            <a:off x="2666643" y="1933793"/>
            <a:ext cx="85158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9 - قالب الكتل الرئيسية</a:t>
            </a:r>
            <a:endParaRPr lang="en-US"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يقوم الصحفي الذي يستخدم هذا القالب بتقسيم موضوعه إلى أفكار رئيسية، ثم يقوم بجذب انتباه القارئ بملخص يتناول نقاط الموضوع، ثم يبدأ في تناول هذه الأفكار واحدة بواحدة، بحيث تمثل كل فكرة كتلة مستقلة في النص الصحفي.</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8" name="Picture 7">
            <a:extLst>
              <a:ext uri="{FF2B5EF4-FFF2-40B4-BE49-F238E27FC236}">
                <a16:creationId xmlns:a16="http://schemas.microsoft.com/office/drawing/2014/main" id="{0776F6D3-1721-3519-4EF0-10A6D72B50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6640" y="4290646"/>
            <a:ext cx="1612573" cy="1612573"/>
          </a:xfrm>
          <a:prstGeom prst="rect">
            <a:avLst/>
          </a:prstGeom>
        </p:spPr>
      </p:pic>
    </p:spTree>
    <p:extLst>
      <p:ext uri="{BB962C8B-B14F-4D97-AF65-F5344CB8AC3E}">
        <p14:creationId xmlns:p14="http://schemas.microsoft.com/office/powerpoint/2010/main" val="572159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BD034-2506-C941-C5D4-ABFBDDB673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61F7EA-CF2E-1E78-1E3D-69AADADCE0A7}"/>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A2221DDB-63F5-72BF-880A-61A3883903E8}"/>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66BBA6CA-863B-CB90-E2E4-2F29680005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E550D6-CB88-E5BE-EA17-C1BEF40C728B}"/>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F5F7611E-54F2-2A7E-795A-1F54D0CC6E4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6A2F43A-B072-BB11-6881-6DE240F0B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F303C98-8352-A91B-DA5E-CFCE0592A66C}"/>
              </a:ext>
            </a:extLst>
          </p:cNvPr>
          <p:cNvSpPr txBox="1"/>
          <p:nvPr/>
        </p:nvSpPr>
        <p:spPr>
          <a:xfrm>
            <a:off x="2666643" y="2155184"/>
            <a:ext cx="8515839" cy="3780907"/>
          </a:xfrm>
          <a:prstGeom prst="rect">
            <a:avLst/>
          </a:prstGeom>
          <a:noFill/>
        </p:spPr>
        <p:txBody>
          <a:bodyPr wrap="square" rtlCol="0">
            <a:spAutoFit/>
          </a:bodyPr>
          <a:lstStyle/>
          <a:p>
            <a:pPr marL="457200" indent="-457200" algn="just" rtl="1">
              <a:lnSpc>
                <a:spcPct val="107000"/>
              </a:lnSpc>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الصحفي هنا لن يقوم بكتابة عناوين فرعية، ولكنها ستكون في ذهنه لتنظيم تدفق القصة.</a:t>
            </a:r>
          </a:p>
          <a:p>
            <a:pPr algn="just" rtl="1">
              <a:lnSpc>
                <a:spcPct val="107000"/>
              </a:lnSpc>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indent="-457200" algn="just" rtl="1">
              <a:lnSpc>
                <a:spcPct val="107000"/>
              </a:lnSpc>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يرفع الصحفي عن كاهله مسؤولية ترتيب المعلومات حسب الأهمية، لأن كل كتلة تمثل موضوعاً مهماً كالأخرى، وكل ما يحتاجه الصحفي هو ربط هذه الكتلة بعبارات انتقالية.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p:txBody>
      </p:sp>
      <p:pic>
        <p:nvPicPr>
          <p:cNvPr id="4" name="Picture 3">
            <a:extLst>
              <a:ext uri="{FF2B5EF4-FFF2-40B4-BE49-F238E27FC236}">
                <a16:creationId xmlns:a16="http://schemas.microsoft.com/office/drawing/2014/main" id="{4D2B7A78-C8A2-F285-4509-BA9EFB893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6640" y="4290646"/>
            <a:ext cx="1612573" cy="1612573"/>
          </a:xfrm>
          <a:prstGeom prst="rect">
            <a:avLst/>
          </a:prstGeom>
        </p:spPr>
      </p:pic>
    </p:spTree>
    <p:extLst>
      <p:ext uri="{BB962C8B-B14F-4D97-AF65-F5344CB8AC3E}">
        <p14:creationId xmlns:p14="http://schemas.microsoft.com/office/powerpoint/2010/main" val="3133644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E8FB8-64A2-1E58-5396-E3855C7A2D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8D1850-8344-1649-5094-B52172A5DC7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80A9C383-4C8F-26EC-780A-145E96154CF3}"/>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B3D09E6-0ABF-61C2-BA6A-CF9A1F44D2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738FCB-ED36-878D-67FD-838CE01ADE3F}"/>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3893BC3-D776-F6CB-8A8C-D905E89E561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950BF6D-237C-0648-5D44-DD4A19F9AF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725A95B-2702-4CFD-D2E8-F91F79C430D0}"/>
              </a:ext>
            </a:extLst>
          </p:cNvPr>
          <p:cNvSpPr txBox="1"/>
          <p:nvPr/>
        </p:nvSpPr>
        <p:spPr>
          <a:xfrm>
            <a:off x="2666643" y="2155184"/>
            <a:ext cx="8515839" cy="619272"/>
          </a:xfrm>
          <a:prstGeom prst="rect">
            <a:avLst/>
          </a:prstGeom>
          <a:noFill/>
        </p:spPr>
        <p:txBody>
          <a:bodyPr wrap="square" rtlCol="0">
            <a:spAutoFit/>
          </a:bodyPr>
          <a:lstStyle/>
          <a:p>
            <a:pPr algn="just" rtl="1">
              <a:lnSpc>
                <a:spcPct val="107000"/>
              </a:lnSpc>
              <a:buClr>
                <a:schemeClr val="dk1"/>
              </a:buClr>
              <a:buSzPts val="3200"/>
            </a:pPr>
            <a:r>
              <a:rPr lang="ar-EG" sz="3200" b="1" dirty="0">
                <a:solidFill>
                  <a:schemeClr val="dk1"/>
                </a:solidFill>
                <a:latin typeface="Simplified Arabic"/>
                <a:ea typeface="Simplified Arabic"/>
                <a:cs typeface="Simplified Arabic"/>
                <a:sym typeface="Simplified Arabic"/>
              </a:rPr>
              <a:t>مثال توضيحي:</a:t>
            </a:r>
          </a:p>
        </p:txBody>
      </p:sp>
      <p:pic>
        <p:nvPicPr>
          <p:cNvPr id="4" name="Picture 3">
            <a:extLst>
              <a:ext uri="{FF2B5EF4-FFF2-40B4-BE49-F238E27FC236}">
                <a16:creationId xmlns:a16="http://schemas.microsoft.com/office/drawing/2014/main" id="{C905B912-1C3A-F566-5EB9-1D303FE130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6640" y="4290646"/>
            <a:ext cx="1612573" cy="1612573"/>
          </a:xfrm>
          <a:prstGeom prst="rect">
            <a:avLst/>
          </a:prstGeom>
        </p:spPr>
      </p:pic>
      <p:pic>
        <p:nvPicPr>
          <p:cNvPr id="9" name="Picture 8">
            <a:extLst>
              <a:ext uri="{FF2B5EF4-FFF2-40B4-BE49-F238E27FC236}">
                <a16:creationId xmlns:a16="http://schemas.microsoft.com/office/drawing/2014/main" id="{847C1E48-244B-07CC-E7DA-4BA2147B772A}"/>
              </a:ext>
            </a:extLst>
          </p:cNvPr>
          <p:cNvPicPr>
            <a:picLocks noChangeAspect="1"/>
          </p:cNvPicPr>
          <p:nvPr/>
        </p:nvPicPr>
        <p:blipFill>
          <a:blip r:embed="rId4"/>
          <a:stretch>
            <a:fillRect/>
          </a:stretch>
        </p:blipFill>
        <p:spPr>
          <a:xfrm>
            <a:off x="3230880" y="1806696"/>
            <a:ext cx="5100947" cy="4308990"/>
          </a:xfrm>
          <a:prstGeom prst="rect">
            <a:avLst/>
          </a:prstGeom>
        </p:spPr>
      </p:pic>
    </p:spTree>
    <p:extLst>
      <p:ext uri="{BB962C8B-B14F-4D97-AF65-F5344CB8AC3E}">
        <p14:creationId xmlns:p14="http://schemas.microsoft.com/office/powerpoint/2010/main" val="310550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1F1B7-93A1-111F-28BA-7D3BEF2254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EDE9FD-DDF5-A30E-3C8F-DE20C696B18D}"/>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7EF75E09-E821-26BF-09B1-710E40F4E716}"/>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509BA698-CE28-99C1-A538-E7406701FC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E8614D-5A8A-FC21-F1D2-D8180237DA6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954F72DB-665C-F6A9-301D-3414611838C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12A91DA-A789-13E3-06BB-B5A4272010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D931EE-FB2E-82C0-2F11-DCA136C3748E}"/>
              </a:ext>
            </a:extLst>
          </p:cNvPr>
          <p:cNvSpPr txBox="1"/>
          <p:nvPr/>
        </p:nvSpPr>
        <p:spPr>
          <a:xfrm>
            <a:off x="2666643" y="1933793"/>
            <a:ext cx="8515839" cy="3780907"/>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10- قالب الماسة</a:t>
            </a:r>
            <a:endParaRPr lang="en-US"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lang="en-US"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عبارة عن هرمين أعلاهما معتدل وأسفلهما مقلوب، ويتقاطع مع هذين الهرمين 3 مستطيلات أو كتل تمثل الكتلة الأولى، وهي رأس الهرم المعتدل المقدمة، أما الكتلة الثانية وتشمل باقي الهرم المعتدل وغالبية القسم الأعلى من الهرم المقلوب، ثم الكتلة الثالثة وتشمل نهاية الهرم المقلوب.</a:t>
            </a:r>
          </a:p>
        </p:txBody>
      </p:sp>
      <p:pic>
        <p:nvPicPr>
          <p:cNvPr id="12" name="Picture 11">
            <a:extLst>
              <a:ext uri="{FF2B5EF4-FFF2-40B4-BE49-F238E27FC236}">
                <a16:creationId xmlns:a16="http://schemas.microsoft.com/office/drawing/2014/main" id="{A1318A81-67DA-31B0-0989-B745631ED4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820" y="4165600"/>
            <a:ext cx="1949068" cy="1949068"/>
          </a:xfrm>
          <a:prstGeom prst="rect">
            <a:avLst/>
          </a:prstGeom>
        </p:spPr>
      </p:pic>
    </p:spTree>
    <p:extLst>
      <p:ext uri="{BB962C8B-B14F-4D97-AF65-F5344CB8AC3E}">
        <p14:creationId xmlns:p14="http://schemas.microsoft.com/office/powerpoint/2010/main" val="2773081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8AC3D-21EA-1D5E-41F8-CE57738634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AEC11C-6DA1-24BD-7E88-384E13B64DBA}"/>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001BE8C1-A915-DBE4-E746-438349484D0F}"/>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116C9ED6-44D1-0619-B34C-78F061E22F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C53DB2-1BC3-4B91-F39E-33D9D077E660}"/>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08EBD10-A51C-112E-DAFB-250F6C5ECFDE}"/>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7BBD962-DE8F-7F23-EFC9-61C9D94AD5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7E2D31A-7160-F611-BE1C-79E97090C6A2}"/>
              </a:ext>
            </a:extLst>
          </p:cNvPr>
          <p:cNvSpPr txBox="1"/>
          <p:nvPr/>
        </p:nvSpPr>
        <p:spPr>
          <a:xfrm>
            <a:off x="2638508" y="2394685"/>
            <a:ext cx="8515839" cy="3253968"/>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والمقدمة في هذا القالب مقدمة سردية في الغالب، وتبدأ بقصة صغيرة تركز على فرد أو مؤسسة كمثال أو نموذج، بحيث تعكس تجربتها القصة الأكبر، وتقود المقدمة إلى جوهر القضية أو المشكلة، وغالباً ما تنتهي المقدمة بجملة تربطها بالمشكلة أو القصة الأكبر التي تحتل جسم الموضوع، وهي تقدم في الغالب وجهاً إنسانياً للقصة. </a:t>
            </a:r>
          </a:p>
        </p:txBody>
      </p:sp>
      <p:pic>
        <p:nvPicPr>
          <p:cNvPr id="8" name="Picture 7">
            <a:extLst>
              <a:ext uri="{FF2B5EF4-FFF2-40B4-BE49-F238E27FC236}">
                <a16:creationId xmlns:a16="http://schemas.microsoft.com/office/drawing/2014/main" id="{93EE2918-87C1-AA4A-A3A4-7383290AB9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820" y="4165600"/>
            <a:ext cx="1949068" cy="1949068"/>
          </a:xfrm>
          <a:prstGeom prst="rect">
            <a:avLst/>
          </a:prstGeom>
        </p:spPr>
      </p:pic>
    </p:spTree>
    <p:extLst>
      <p:ext uri="{BB962C8B-B14F-4D97-AF65-F5344CB8AC3E}">
        <p14:creationId xmlns:p14="http://schemas.microsoft.com/office/powerpoint/2010/main" val="1038558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947E-8B64-493D-0B9E-99E187E931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43C8A5-12A5-62E8-438F-9D1DD5023E7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71508E02-AECD-6B8B-04AB-96B8D9713180}"/>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07F40E18-A2F1-208C-C725-D47AC4D420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384AA5-67CD-5B4A-B985-4B7148560D48}"/>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4E672F6-7571-10AB-3009-7CA603C2C075}"/>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153D937-76DE-1D28-4C24-0E9EF6AE5C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8A0B2B-DC77-6CC9-EC2F-5BAD15E34F38}"/>
              </a:ext>
            </a:extLst>
          </p:cNvPr>
          <p:cNvSpPr txBox="1"/>
          <p:nvPr/>
        </p:nvSpPr>
        <p:spPr>
          <a:xfrm>
            <a:off x="2483762" y="2869624"/>
            <a:ext cx="8515839" cy="220008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أما الجسم فيشتمل على القصة الكبرى التي تحتوي بدورها على حقائق وإحصائيات وتحليل ويمكن أن يشتمل على قصص صغيرة أكثر كأمثلة وعلى المعلومات الخلفية ويجري مناقشتها في نظام تنازلي من الأهمية في إطار جزء من الهرم المقلوب. </a:t>
            </a:r>
          </a:p>
        </p:txBody>
      </p:sp>
      <p:pic>
        <p:nvPicPr>
          <p:cNvPr id="8" name="Picture 7">
            <a:extLst>
              <a:ext uri="{FF2B5EF4-FFF2-40B4-BE49-F238E27FC236}">
                <a16:creationId xmlns:a16="http://schemas.microsoft.com/office/drawing/2014/main" id="{F59E7CEA-3435-682E-7DDE-3BE3AA2F7E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820" y="4165600"/>
            <a:ext cx="1949068" cy="1949068"/>
          </a:xfrm>
          <a:prstGeom prst="rect">
            <a:avLst/>
          </a:prstGeom>
        </p:spPr>
      </p:pic>
    </p:spTree>
    <p:extLst>
      <p:ext uri="{BB962C8B-B14F-4D97-AF65-F5344CB8AC3E}">
        <p14:creationId xmlns:p14="http://schemas.microsoft.com/office/powerpoint/2010/main" val="370441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C6AE3-1990-795E-6DAD-3289775E04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106FC4-5D4D-1899-4E4D-C70BAC59779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A19B304D-2F21-81F0-827C-A539B7F4A8FA}"/>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A415DD1A-465C-2AA4-1EE0-BCE2CAA652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4218A-3820-0499-0CC3-D8E86F329076}"/>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D0506759-A4B0-FCD2-8CBC-E8B74B5DC7E8}"/>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C1CE929-BD56-B340-E571-0375CB872D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726E0DE-6A3B-49A5-56A6-DD48F7CFA062}"/>
              </a:ext>
            </a:extLst>
          </p:cNvPr>
          <p:cNvSpPr txBox="1"/>
          <p:nvPr/>
        </p:nvSpPr>
        <p:spPr>
          <a:xfrm>
            <a:off x="2554101" y="2699381"/>
            <a:ext cx="8515839" cy="2727029"/>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تأتي الخاتمة لتعيد القارئ مرة أخرى إلى المقدمة، حيث تنتهي بالإشارة إلى الشخص أو المؤسسة الذين تم تناولهما في المقدمة، فيما يشبه النهاية الدائرية في قالب الكأس حيث قد تنقل عن هذا الشخص اقتباساً أو تعليقاً يترك تأثيراً أو انطباعاً أخيراً على القارئ.</a:t>
            </a:r>
          </a:p>
        </p:txBody>
      </p:sp>
      <p:pic>
        <p:nvPicPr>
          <p:cNvPr id="8" name="Picture 7">
            <a:extLst>
              <a:ext uri="{FF2B5EF4-FFF2-40B4-BE49-F238E27FC236}">
                <a16:creationId xmlns:a16="http://schemas.microsoft.com/office/drawing/2014/main" id="{E2E95092-5FA9-4BF8-5867-D45F3B704C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820" y="4165600"/>
            <a:ext cx="1949068" cy="1949068"/>
          </a:xfrm>
          <a:prstGeom prst="rect">
            <a:avLst/>
          </a:prstGeom>
        </p:spPr>
      </p:pic>
    </p:spTree>
    <p:extLst>
      <p:ext uri="{BB962C8B-B14F-4D97-AF65-F5344CB8AC3E}">
        <p14:creationId xmlns:p14="http://schemas.microsoft.com/office/powerpoint/2010/main" val="1108683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48FA3-886C-4496-89A3-08866EB53A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16E898-50CC-6CA4-3828-0BABA27E26AE}"/>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25A596BB-860C-7590-370F-E027E7744387}"/>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48860563-CDBC-9EE0-0352-BFDA0996E3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8FF400-70BA-3FC8-C64D-29A5861C1793}"/>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2B5E299E-D96A-D1B1-E910-68E00BE706F4}"/>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566ED48-311C-288B-343D-40048378AE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BBE3F8C-62F5-079E-E749-C6048B8B2B97}"/>
              </a:ext>
            </a:extLst>
          </p:cNvPr>
          <p:cNvSpPr txBox="1"/>
          <p:nvPr/>
        </p:nvSpPr>
        <p:spPr>
          <a:xfrm>
            <a:off x="2666643" y="2376295"/>
            <a:ext cx="8515839" cy="3780907"/>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يتميز هذا القالب بوجود مقدمة سردية وغالباً ما تكون حالة نادرة،  أو صورة شخصية تؤدي إلى الفقرة الجوهرية وهي الفقرة التي تبرز عندها النقطة الأساسية في الموضوع</a:t>
            </a:r>
            <a:r>
              <a:rPr lang="en-US" sz="3200" dirty="0">
                <a:solidFill>
                  <a:schemeClr val="dk1"/>
                </a:solidFill>
                <a:latin typeface="Simplified Arabic"/>
                <a:ea typeface="Simplified Arabic"/>
                <a:cs typeface="Simplified Arabic"/>
                <a:sym typeface="Simplified Arabic"/>
              </a:rPr>
              <a:t>.</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en-US"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يليها الفقرة المهمة التي يطلق عليها فقرة الأهمية، وتحتل الفقرة الجوهرية أسفل الهرم المعتدل بينما تحتل الفقرة المهمة قمة الهرم المقلوب.</a:t>
            </a:r>
          </a:p>
        </p:txBody>
      </p:sp>
      <p:pic>
        <p:nvPicPr>
          <p:cNvPr id="8" name="Picture 7">
            <a:extLst>
              <a:ext uri="{FF2B5EF4-FFF2-40B4-BE49-F238E27FC236}">
                <a16:creationId xmlns:a16="http://schemas.microsoft.com/office/drawing/2014/main" id="{E9F489F5-80B0-2DA0-AA77-F895A34A6A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820" y="4165600"/>
            <a:ext cx="1949068" cy="1949068"/>
          </a:xfrm>
          <a:prstGeom prst="rect">
            <a:avLst/>
          </a:prstGeom>
        </p:spPr>
      </p:pic>
    </p:spTree>
    <p:extLst>
      <p:ext uri="{BB962C8B-B14F-4D97-AF65-F5344CB8AC3E}">
        <p14:creationId xmlns:p14="http://schemas.microsoft.com/office/powerpoint/2010/main" val="3480331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9C520-B7C9-B054-AF76-429318B470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C87626-0DFC-D812-1161-991F1A1E4663}"/>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61C26991-8955-1B58-AE9C-24F31E6ED5D3}"/>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القوالب الفنية الحديثة</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D9095862-E5C5-50D8-98D8-88B0113A2F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8C0E9E-CCCB-9505-30C5-604A6C36D337}"/>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FDC5C7F-0A11-59CB-E73A-949F0986EFA2}"/>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225967F-3D13-4A14-718A-994773D765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F106671-9FCC-9837-668D-FD26AE925B38}"/>
              </a:ext>
            </a:extLst>
          </p:cNvPr>
          <p:cNvSpPr txBox="1"/>
          <p:nvPr/>
        </p:nvSpPr>
        <p:spPr>
          <a:xfrm>
            <a:off x="2599433" y="1984941"/>
            <a:ext cx="8515839" cy="619272"/>
          </a:xfrm>
          <a:prstGeom prst="rect">
            <a:avLst/>
          </a:prstGeom>
          <a:noFill/>
        </p:spPr>
        <p:txBody>
          <a:bodyPr wrap="square" rtlCol="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مثال توضيحي:</a:t>
            </a:r>
          </a:p>
        </p:txBody>
      </p:sp>
      <p:pic>
        <p:nvPicPr>
          <p:cNvPr id="8" name="Picture 7">
            <a:extLst>
              <a:ext uri="{FF2B5EF4-FFF2-40B4-BE49-F238E27FC236}">
                <a16:creationId xmlns:a16="http://schemas.microsoft.com/office/drawing/2014/main" id="{54B51D21-CE2C-F4A1-529E-ADDA4D06F7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820" y="4165600"/>
            <a:ext cx="1949068" cy="1949068"/>
          </a:xfrm>
          <a:prstGeom prst="rect">
            <a:avLst/>
          </a:prstGeom>
        </p:spPr>
      </p:pic>
      <p:pic>
        <p:nvPicPr>
          <p:cNvPr id="9" name="Picture 8">
            <a:extLst>
              <a:ext uri="{FF2B5EF4-FFF2-40B4-BE49-F238E27FC236}">
                <a16:creationId xmlns:a16="http://schemas.microsoft.com/office/drawing/2014/main" id="{91CA5E63-3D93-C6E7-0C0F-94ABF1D81B2F}"/>
              </a:ext>
            </a:extLst>
          </p:cNvPr>
          <p:cNvPicPr>
            <a:picLocks noChangeAspect="1"/>
          </p:cNvPicPr>
          <p:nvPr/>
        </p:nvPicPr>
        <p:blipFill>
          <a:blip r:embed="rId4"/>
          <a:stretch>
            <a:fillRect/>
          </a:stretch>
        </p:blipFill>
        <p:spPr>
          <a:xfrm>
            <a:off x="2973556" y="1745783"/>
            <a:ext cx="5950294" cy="4369394"/>
          </a:xfrm>
          <a:prstGeom prst="rect">
            <a:avLst/>
          </a:prstGeom>
        </p:spPr>
      </p:pic>
    </p:spTree>
    <p:extLst>
      <p:ext uri="{BB962C8B-B14F-4D97-AF65-F5344CB8AC3E}">
        <p14:creationId xmlns:p14="http://schemas.microsoft.com/office/powerpoint/2010/main" val="3779814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F9D07-1139-12B5-C7FD-4CA07CDC47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88591C-CFFD-1D87-50B3-E3415CF173DB}"/>
              </a:ext>
            </a:extLst>
          </p:cNvPr>
          <p:cNvSpPr/>
          <p:nvPr/>
        </p:nvSpPr>
        <p:spPr>
          <a:xfrm>
            <a:off x="689640" y="1745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b="1" dirty="0">
              <a:solidFill>
                <a:srgbClr val="00B0F0"/>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2ECE44DF-B051-9D1C-A369-F6D6DEA72F66}"/>
              </a:ext>
            </a:extLst>
          </p:cNvPr>
          <p:cNvSpPr txBox="1"/>
          <p:nvPr/>
        </p:nvSpPr>
        <p:spPr>
          <a:xfrm>
            <a:off x="1505480" y="1105639"/>
            <a:ext cx="7165701" cy="954107"/>
          </a:xfrm>
          <a:prstGeom prst="rect">
            <a:avLst/>
          </a:prstGeom>
          <a:noFill/>
        </p:spPr>
        <p:txBody>
          <a:bodyPr wrap="square" rtlCol="0">
            <a:spAutoFit/>
          </a:bodyPr>
          <a:lstStyle/>
          <a:p>
            <a:pPr algn="ctr"/>
            <a:r>
              <a:rPr lang="ar-EG" sz="2800" b="1" dirty="0">
                <a:solidFill>
                  <a:srgbClr val="00B0F0"/>
                </a:solidFill>
                <a:latin typeface="Simplified Arabic" panose="02020603050405020304" pitchFamily="18" charset="-78"/>
                <a:cs typeface="Simplified Arabic" panose="02020603050405020304" pitchFamily="18" charset="-78"/>
              </a:rPr>
              <a:t>ملخص</a:t>
            </a:r>
          </a:p>
          <a:p>
            <a:pPr algn="ct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5" name="Rectangle 4">
            <a:extLst>
              <a:ext uri="{FF2B5EF4-FFF2-40B4-BE49-F238E27FC236}">
                <a16:creationId xmlns:a16="http://schemas.microsoft.com/office/drawing/2014/main" id="{8D6A6EA8-5164-06CE-4541-E607BEA891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E4504A-2D8B-209F-A405-E2D478BB6634}"/>
              </a:ext>
            </a:extLst>
          </p:cNvPr>
          <p:cNvSpPr txBox="1"/>
          <p:nvPr/>
        </p:nvSpPr>
        <p:spPr>
          <a:xfrm>
            <a:off x="1111584" y="975974"/>
            <a:ext cx="1193616" cy="461665"/>
          </a:xfrm>
          <a:prstGeom prst="rect">
            <a:avLst/>
          </a:prstGeom>
          <a:noFill/>
        </p:spPr>
        <p:txBody>
          <a:bodyPr wrap="square" rtlCol="0">
            <a:spAutoFit/>
          </a:bodyPr>
          <a:lstStyle/>
          <a:p>
            <a:pPr algn="ctr"/>
            <a:r>
              <a:rPr lang="ar-EG" sz="2400" b="1" dirty="0">
                <a:solidFill>
                  <a:schemeClr val="bg1"/>
                </a:solidFill>
                <a:latin typeface="Simplified Arabic" panose="02020603050405020304" pitchFamily="18" charset="-78"/>
                <a:cs typeface="Simplified Arabic" panose="02020603050405020304" pitchFamily="18" charset="-78"/>
              </a:rPr>
              <a:t>المحاضرة</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5952D621-DDED-DE8F-42AE-1B88EBC9B020}"/>
              </a:ext>
            </a:extLst>
          </p:cNvPr>
          <p:cNvSpPr txBox="1"/>
          <p:nvPr/>
        </p:nvSpPr>
        <p:spPr>
          <a:xfrm>
            <a:off x="1161422" y="1301320"/>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8AE1FAF-A354-3BA2-34BF-99C0E3F84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7C7D98F-E254-AC2C-7D8E-C1948CD16043}"/>
              </a:ext>
            </a:extLst>
          </p:cNvPr>
          <p:cNvSpPr txBox="1"/>
          <p:nvPr/>
        </p:nvSpPr>
        <p:spPr>
          <a:xfrm>
            <a:off x="2011681" y="2189411"/>
            <a:ext cx="9255208" cy="4834785"/>
          </a:xfrm>
          <a:prstGeom prst="rect">
            <a:avLst/>
          </a:prstGeom>
          <a:noFill/>
        </p:spPr>
        <p:txBody>
          <a:bodyPr wrap="square" rtlCol="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 تنقسم قوالب البناء الفني إلى نوعين أساسيين (قوالب تقليدية وأخرى حديثة).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تتميز بعض وسائل الإعلام بابتداع قوالب خاصة بها أهمها قالب </a:t>
            </a:r>
            <a:r>
              <a:rPr lang="en-US" sz="3200" dirty="0">
                <a:solidFill>
                  <a:schemeClr val="dk1"/>
                </a:solidFill>
                <a:latin typeface="Simplified Arabic"/>
                <a:ea typeface="Simplified Arabic"/>
                <a:cs typeface="Simplified Arabic"/>
                <a:sym typeface="Simplified Arabic"/>
              </a:rPr>
              <a:t>Wall Street Journal</a:t>
            </a:r>
            <a:r>
              <a:rPr lang="ar-EG" sz="3200" dirty="0">
                <a:solidFill>
                  <a:schemeClr val="dk1"/>
                </a:solidFill>
                <a:latin typeface="Simplified Arabic"/>
                <a:ea typeface="Simplified Arabic"/>
                <a:cs typeface="Simplified Arabic"/>
                <a:sym typeface="Simplified Arabic"/>
              </a:rPr>
              <a:t>.</a:t>
            </a:r>
          </a:p>
          <a:p>
            <a:pPr marL="457200" indent="-457200" algn="just" rtl="1">
              <a:lnSpc>
                <a:spcPct val="107000"/>
              </a:lnSpc>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التحديات التي تواجه التحرير الصحفي في عصر الإنترنت جعلت من الضروري البحث عن قوالب جديدة.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يعتبر قالب الماسة والكأس والقوائم من قوالب البناء الفني الحديثة.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p:txBody>
      </p:sp>
    </p:spTree>
    <p:extLst>
      <p:ext uri="{BB962C8B-B14F-4D97-AF65-F5344CB8AC3E}">
        <p14:creationId xmlns:p14="http://schemas.microsoft.com/office/powerpoint/2010/main" val="651307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Simplified Arabic" panose="02020603050405020304" pitchFamily="18" charset="-78"/>
                <a:cs typeface="Simplified Arabic" panose="02020603050405020304" pitchFamily="18" charset="-78"/>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C81DDCD-E7A6-4731-B115-F07E34235B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3123</TotalTime>
  <Words>2568</Words>
  <Application>Microsoft Office PowerPoint</Application>
  <PresentationFormat>Widescreen</PresentationFormat>
  <Paragraphs>351</Paragraphs>
  <Slides>60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60</vt:i4>
      </vt:variant>
    </vt:vector>
  </HeadingPairs>
  <TitlesOfParts>
    <vt:vector size="68" baseType="lpstr">
      <vt:lpstr>Alexandria</vt:lpstr>
      <vt:lpstr>Arial</vt:lpstr>
      <vt:lpstr>Calibri</vt:lpstr>
      <vt:lpstr>Calibri Light</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280</cp:revision>
  <dcterms:created xsi:type="dcterms:W3CDTF">2023-04-29T09:08:00Z</dcterms:created>
  <dcterms:modified xsi:type="dcterms:W3CDTF">2025-07-30T17:00:14Z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