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46"/>
  </p:notesMasterIdLst>
  <p:sldIdLst>
    <p:sldId id="260" r:id="rId5"/>
    <p:sldId id="275" r:id="rId6"/>
    <p:sldId id="277" r:id="rId7"/>
    <p:sldId id="278" r:id="rId8"/>
    <p:sldId id="279" r:id="rId9"/>
    <p:sldId id="280" r:id="rId10"/>
    <p:sldId id="281" r:id="rId11"/>
    <p:sldId id="282" r:id="rId12"/>
    <p:sldId id="287" r:id="rId13"/>
    <p:sldId id="283" r:id="rId14"/>
    <p:sldId id="286" r:id="rId15"/>
    <p:sldId id="284" r:id="rId16"/>
    <p:sldId id="288" r:id="rId17"/>
    <p:sldId id="295" r:id="rId18"/>
    <p:sldId id="296" r:id="rId19"/>
    <p:sldId id="297" r:id="rId20"/>
    <p:sldId id="289" r:id="rId21"/>
    <p:sldId id="290" r:id="rId22"/>
    <p:sldId id="291" r:id="rId23"/>
    <p:sldId id="292" r:id="rId24"/>
    <p:sldId id="293" r:id="rId25"/>
    <p:sldId id="294" r:id="rId26"/>
    <p:sldId id="298" r:id="rId27"/>
    <p:sldId id="299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312" r:id="rId41"/>
    <p:sldId id="313" r:id="rId42"/>
    <p:sldId id="314" r:id="rId43"/>
    <p:sldId id="285" r:id="rId44"/>
    <p:sldId id="276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5" autoAdjust="0"/>
  </p:normalViewPr>
  <p:slideViewPr>
    <p:cSldViewPr snapToGrid="0">
      <p:cViewPr varScale="1">
        <p:scale>
          <a:sx n="98" d="100"/>
          <a:sy n="98" d="100"/>
        </p:scale>
        <p:origin x="82" y="1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f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AE0854-E967-04D1-ED62-EEF4E8208623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626" y="127947"/>
            <a:ext cx="2457374" cy="114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0" y="2430469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Leadership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511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8DA656A-C4A5-35C3-A25B-A5BDE575A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34459" y="74215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25"/>
    </mc:Choice>
    <mc:Fallback xmlns="">
      <p:transition spd="slow" advTm="952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486" y="469859"/>
            <a:ext cx="9201842" cy="655264"/>
          </a:xfrm>
        </p:spPr>
        <p:txBody>
          <a:bodyPr/>
          <a:lstStyle/>
          <a:p>
            <a:r>
              <a:rPr lang="en-US" dirty="0"/>
              <a:t>Session Outline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PMG 511 - Project Leadership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9248D2-E4E4-FB31-4CD0-B026E901F577}"/>
              </a:ext>
            </a:extLst>
          </p:cNvPr>
          <p:cNvSpPr txBox="1"/>
          <p:nvPr/>
        </p:nvSpPr>
        <p:spPr>
          <a:xfrm>
            <a:off x="1709738" y="1674674"/>
            <a:ext cx="7660292" cy="44117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Academic Agenda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Course Objectives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Course Description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Learning Outcomes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Topics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Conclusion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C0933F-0BB1-49CF-59B0-A25A6BD56A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205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DEB3A-961D-8C11-29D5-866CF0B35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Academic Agenda</a:t>
            </a:r>
            <a:br>
              <a:rPr lang="en-US" dirty="0"/>
            </a:br>
            <a:endParaRPr lang="en-US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CFA1A614-A017-3781-0A6D-3242329822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9349" y="1422399"/>
            <a:ext cx="8414534" cy="505165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299CA-33AE-D642-0A9B-20751074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D9C6B-8B50-959A-7F7A-D697BF808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593716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8FB67-061B-7885-BB77-7FF098972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Quizzes &amp; Exams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41092E7-9E17-10C9-A10C-D3F35E1C7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2706" y="2106202"/>
            <a:ext cx="8626588" cy="320366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DF3F49-8D75-F174-885D-E9D2E59FD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78507-BD98-9B58-7750-2B4331BA6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13313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07ABD-1C37-B7CB-AAC0-A67A3FA58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Exam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861C4-3058-C3F2-78BD-214B448E9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F8181-1A90-8089-E5B8-14821BC5D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88742810-D71B-FE2F-78B5-8C8AE7464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2899" y="2208944"/>
            <a:ext cx="9770723" cy="3171093"/>
          </a:xfrm>
        </p:spPr>
      </p:pic>
    </p:spTree>
    <p:extLst>
      <p:ext uri="{BB962C8B-B14F-4D97-AF65-F5344CB8AC3E}">
        <p14:creationId xmlns:p14="http://schemas.microsoft.com/office/powerpoint/2010/main" val="1851354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A67BD-436B-FD6B-E4A9-DA2CE0243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Obligations and Grading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F90610C-8285-238A-CDE3-0DBBF97E7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7012" y="1422400"/>
            <a:ext cx="9544692" cy="486538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04190A-6335-BC33-6ADD-6E1B014F2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1BC47-218D-6DBB-7CD6-0BC7C77E5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94008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DF671-E11A-B594-5B75-86780FED5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Course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B6E49-E772-C98A-1773-ED4F76A66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90644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Credit Hours: 3 credit hours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The materials and reference for this course will be:</a:t>
            </a:r>
          </a:p>
          <a:p>
            <a:pPr algn="l"/>
            <a:r>
              <a:rPr lang="en-US" dirty="0"/>
              <a:t> The textbook: Project Team Leadership and Communication by Samuel </a:t>
            </a:r>
            <a:r>
              <a:rPr lang="en-US" dirty="0" err="1"/>
              <a:t>Malachowsky</a:t>
            </a:r>
            <a:r>
              <a:rPr lang="en-US" dirty="0"/>
              <a:t>.</a:t>
            </a:r>
          </a:p>
          <a:p>
            <a:pPr algn="l"/>
            <a:r>
              <a:rPr lang="en-US" dirty="0"/>
              <a:t>Lecture notes and slides.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4A2B-C9F9-5EF2-D55E-16990EF6C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CEE32-C11C-BB64-B17D-5ED452F09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4AB206-7FEF-DA82-E434-3E69850EE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7537" y="1852148"/>
            <a:ext cx="3981606" cy="3583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827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BF671-24B0-E0BD-D9BF-8986FB0D9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Online 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dirty="0"/>
              <a:t> Answer your questions/inquiries.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Solve different issues/problems.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Discuss your opinions with the instructor/classmates.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Trigger activities related to previous session topics.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51DBE-5B47-8181-6BD4-4C824C74F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2D925-6F01-84FD-F8B0-0114941D7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469B-2C16-95E4-0643-ADA56F02D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Prepare students for the host of challenges that come with leading a team:</a:t>
            </a:r>
          </a:p>
          <a:p>
            <a:r>
              <a:rPr lang="en-US" dirty="0"/>
              <a:t>Oppressive schedules.</a:t>
            </a:r>
          </a:p>
          <a:p>
            <a:r>
              <a:rPr lang="en-US" dirty="0"/>
              <a:t>Demanding customers.</a:t>
            </a:r>
          </a:p>
          <a:p>
            <a:r>
              <a:rPr lang="en-US" dirty="0"/>
              <a:t>People who just can’t seem to get to work.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Help students to understand how to fulfil the expectations of a team leader:</a:t>
            </a:r>
          </a:p>
          <a:p>
            <a:r>
              <a:rPr lang="en-US" dirty="0"/>
              <a:t>Gaining a basic grasp of what makes a project a project.</a:t>
            </a:r>
          </a:p>
          <a:p>
            <a:r>
              <a:rPr lang="en-US" dirty="0"/>
              <a:t>Estimating time and creating schedules.</a:t>
            </a:r>
          </a:p>
          <a:p>
            <a:r>
              <a:rPr lang="en-US" dirty="0"/>
              <a:t>Communicating reports, metrics, and numbers to those who care about your project.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A5E1A2-AB1F-8AC6-6475-6AA725F44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C2A61-8062-3B3B-2D4E-29D72F3A6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6C5D9-B4EA-BF67-5996-A5194C6F2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Understand the principles of leadership, and how they apply to you as a professional and those you work with.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Properly prioritize tasks, project schedules, and customer demands.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Analyze and manage the expectations of those important to the project through consistent, planned communication.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Build trust, foster commitment, and manage conflict within your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Identify and stop common project issues in their tracks and much more.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2F59C-10F1-530D-C0F1-213363081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32CC4-2F92-B110-8484-840002EA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40D89-E8C3-E21B-3355-C6E725E0E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774CF2-3493-9474-0293-CFB83D25A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Introduction to project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Understanding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Theories of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Decision-making: An Essential Leadership Skill.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Project Fundamentals.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Prioritization: The Core of Project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Team Structure and Development.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Communication and Expectation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Pitfalls to Identify and Avoid.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329F0-94FA-56F0-FB51-563281D15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D0506-A0B5-73EF-BAF8-830E9448B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52C4-C573-E4D7-1F35-DD220F0A8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Introduction to project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7366C-6B74-180E-37D1-5D3EDBE21C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What is a project?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Leadership vs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Leader vs Manager.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Impact of leadership on projects.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Major project leadership skills.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B47EF-8AB9-3FCB-4971-F6692286F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32909-165A-5CFF-28FA-96ED1036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741070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4314B-FA0B-AA88-8627-5F6256F88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Leader’s Title.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Leadership Styles.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Influence.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Motivators.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Matching Leadership with Culture.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Who We Lead.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Discipline of Project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Chapter Tool: Who We Are as Leaders.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8A9EA-6F02-F6F0-62A0-48EF8480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3953B-2365-35C2-1DA6-CBBDAB1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85BB6-69CF-CE36-7F8F-7A3910E78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2B0E12-D5BB-C699-72A8-2B669998D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400" b="1" dirty="0"/>
              <a:t>The Leader’s Title:</a:t>
            </a:r>
          </a:p>
          <a:p>
            <a:r>
              <a:rPr lang="en-US" sz="3400" dirty="0"/>
              <a:t>Understand that title isn’t synonymous with the need or authority to engage in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400" dirty="0"/>
              <a:t> </a:t>
            </a:r>
            <a:r>
              <a:rPr lang="en-US" sz="3400" b="1" dirty="0"/>
              <a:t>Leadership Styles:</a:t>
            </a:r>
          </a:p>
          <a:p>
            <a:r>
              <a:rPr lang="en-US" sz="3400" dirty="0"/>
              <a:t>Describe 7 basic leadership styles.</a:t>
            </a:r>
          </a:p>
          <a:p>
            <a:r>
              <a:rPr lang="en-US" sz="3400" dirty="0"/>
              <a:t>Recognize the importance of choosing an appropriate style.</a:t>
            </a:r>
          </a:p>
          <a:p>
            <a:r>
              <a:rPr lang="en-US" sz="3400" dirty="0"/>
              <a:t>Identify common pitfalls related to appropriate leadership styles.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400" dirty="0"/>
              <a:t> </a:t>
            </a:r>
            <a:r>
              <a:rPr lang="en-US" sz="3400" b="1" dirty="0"/>
              <a:t>Influence:</a:t>
            </a:r>
          </a:p>
          <a:p>
            <a:r>
              <a:rPr lang="en-US" sz="3400" dirty="0"/>
              <a:t>Describe 5 types of influence.</a:t>
            </a:r>
          </a:p>
          <a:p>
            <a:r>
              <a:rPr lang="en-US" sz="3400" dirty="0"/>
              <a:t>Recognize personal preferences and their relationship to influence.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81BA7-0947-3A0B-E2C4-9C730BC30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B30C8-B9F6-C3E6-C2C2-BB7C6DB87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286526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91D3-0A75-2025-C490-0BD1BCA54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E977A-CD79-024F-A9C7-744F01760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Motivators:</a:t>
            </a:r>
          </a:p>
          <a:p>
            <a:r>
              <a:rPr lang="en-US" sz="2400" dirty="0"/>
              <a:t>Describe 6 types of motivators and give examples of each.</a:t>
            </a:r>
          </a:p>
          <a:p>
            <a:r>
              <a:rPr lang="en-US" sz="2400" dirty="0"/>
              <a:t>Classify the 6 motivators as extrinsic or intrinsic.</a:t>
            </a:r>
          </a:p>
          <a:p>
            <a:r>
              <a:rPr lang="en-US" sz="2400" dirty="0"/>
              <a:t>Relate biases individuals may have towards or against individual motivators.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Matching Leadership with Culture:</a:t>
            </a:r>
          </a:p>
          <a:p>
            <a:r>
              <a:rPr lang="en-US" sz="2400" dirty="0"/>
              <a:t>Define ‘culture’ in the context of a project, team, and organization.</a:t>
            </a:r>
          </a:p>
          <a:p>
            <a:r>
              <a:rPr lang="en-US" sz="2400" dirty="0"/>
              <a:t>Recognize contexts that affect and are affected by culture.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AC690-5936-C6A0-753B-7ABF03F50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F531-E84B-A2F3-D73C-0AF32B4D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47452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9575E-60A7-E621-6B81-4C7FFB126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1984D-B244-36C4-C1EB-CA80028A9A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Who We Lead:</a:t>
            </a:r>
          </a:p>
          <a:p>
            <a:r>
              <a:rPr lang="en-US" sz="2400" dirty="0"/>
              <a:t>Define ‘stakeholder’ in the context of a project effort.</a:t>
            </a:r>
          </a:p>
          <a:p>
            <a:r>
              <a:rPr lang="en-US" sz="2400" dirty="0"/>
              <a:t>Identify 3 common groups of project stakeholders.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The Discipline of Project Management:</a:t>
            </a:r>
          </a:p>
          <a:p>
            <a:r>
              <a:rPr lang="en-US" sz="2400" dirty="0"/>
              <a:t>Relate the various leadership titles and the field of project management.</a:t>
            </a:r>
          </a:p>
          <a:p>
            <a:r>
              <a:rPr lang="en-US" sz="2400" dirty="0"/>
              <a:t>Describe several aspects of professional discipline and ethics.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21067-AEEA-3DA9-6762-9FBC08F8D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D43EA-72E8-73DF-BDA0-C150A27B9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1728677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E6FF-C229-CCF2-46AF-DE6F58F33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Theories of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744B7-63F1-2D76-A0F2-964CA45E4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Understand different leadership theories.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Types of leadership power (influence).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Motivators.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Culture.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Professional Discipline and Ethics.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7359B-93F1-F1A8-409A-5D6D0FF90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0 - Overview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08F66-F235-46AC-0917-0CEC538E6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0328151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A70B7-3CCE-F793-8063-2C50E5E6D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Decision-making: An Essential Leadership Skill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BAB42-3A0C-BAE4-F5B8-E54D59FE8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What is decision-making?</a:t>
            </a:r>
          </a:p>
          <a:p>
            <a:r>
              <a:rPr lang="en-US" dirty="0"/>
              <a:t>Decision-making and leadership.</a:t>
            </a:r>
          </a:p>
          <a:p>
            <a:r>
              <a:rPr lang="en-US" dirty="0"/>
              <a:t>Importance of decision-making. </a:t>
            </a:r>
          </a:p>
          <a:p>
            <a:r>
              <a:rPr lang="en-US" dirty="0"/>
              <a:t>Types of decision-making.</a:t>
            </a:r>
          </a:p>
          <a:p>
            <a:r>
              <a:rPr lang="en-US" dirty="0"/>
              <a:t>Decision-making style. </a:t>
            </a:r>
          </a:p>
          <a:p>
            <a:r>
              <a:rPr lang="en-US" dirty="0"/>
              <a:t>Stages of decision-making process/models.</a:t>
            </a:r>
          </a:p>
          <a:p>
            <a:r>
              <a:rPr lang="en-US" dirty="0"/>
              <a:t>Decision-making from leaders' perspective.</a:t>
            </a:r>
          </a:p>
          <a:p>
            <a:r>
              <a:rPr lang="en-US" dirty="0"/>
              <a:t>Decision-making skills.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341927-F724-F7DC-C2B7-1480F9BB0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C83AF-268D-CB04-DBF7-B7EEFB6FA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515505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152AF-8B9C-5401-FD71-43D46D234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1AC07-123E-60ED-B643-C11BCEAFF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What is a Project?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Nature of a Project.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Project Environment.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Values, Needs, and Process.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Quality and the Project Triangle.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Defining Project Outcomes: a Layered Approach.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Project’s Early Stages.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Chapter Tool: Planning Project Quality.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2AB12-C5B0-CA6D-6F51-F01D990F9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43073-B3F1-1E1F-041D-AF9FC8AEF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027990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EA38D-FCD1-3D04-64AF-E1BEBF6D7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53FDC7-A980-703F-747E-C61F1A00D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What is a Project?</a:t>
            </a:r>
          </a:p>
          <a:p>
            <a:r>
              <a:rPr lang="en-US" dirty="0"/>
              <a:t>Define ‘project,’ identifying 2 defining features.</a:t>
            </a:r>
          </a:p>
          <a:p>
            <a:r>
              <a:rPr lang="en-US" dirty="0"/>
              <a:t>List 4 project phases and 1 additional element.</a:t>
            </a:r>
          </a:p>
          <a:p>
            <a:r>
              <a:rPr lang="en-US" dirty="0"/>
              <a:t>Recognize the interactions between projects/phases and the product lifecycle.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The Project Environment:</a:t>
            </a:r>
          </a:p>
          <a:p>
            <a:r>
              <a:rPr lang="en-US" dirty="0"/>
              <a:t>Identify 3 types of organizations in the context of how projects are organized.</a:t>
            </a:r>
          </a:p>
          <a:p>
            <a:r>
              <a:rPr lang="en-US" dirty="0"/>
              <a:t>Recognize strengths and weaknesses of each of the 3 organizational types.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31A6D-5905-E14B-E161-C33505E6A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1559C7-D116-7A98-5BDE-D5AD9C186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1813978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1FB7-02CD-425A-1136-DC52E59F5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2D078-B7DA-10FD-1AD7-C09298D558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400" b="1" dirty="0"/>
              <a:t>Values, Needs, and Process:</a:t>
            </a:r>
          </a:p>
          <a:p>
            <a:r>
              <a:rPr lang="en-US" sz="3400" dirty="0"/>
              <a:t>Recall factors influencing the values and needs of a project, team, or organization</a:t>
            </a:r>
          </a:p>
          <a:p>
            <a:r>
              <a:rPr lang="en-US" sz="3400" dirty="0"/>
              <a:t>List 3 fundamental process models and summarize the strengths and weaknesses of each</a:t>
            </a:r>
          </a:p>
          <a:p>
            <a:r>
              <a:rPr lang="en-US" sz="3400" dirty="0"/>
              <a:t>Recognize varying levels of detail/abstraction in documented processes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400" dirty="0"/>
              <a:t> </a:t>
            </a:r>
            <a:r>
              <a:rPr lang="en-US" sz="3400" b="1" dirty="0"/>
              <a:t>Quality and The Project Triangle:</a:t>
            </a:r>
          </a:p>
          <a:p>
            <a:r>
              <a:rPr lang="en-US" sz="3400" dirty="0"/>
              <a:t>Define ‘quality,’ identifying 4 main aspects/concerns.</a:t>
            </a:r>
          </a:p>
          <a:p>
            <a:r>
              <a:rPr lang="en-US" sz="3400" dirty="0"/>
              <a:t>Give examples of elements that are ‘cost of quality’ and ‘cost of poor quality’ in a project.</a:t>
            </a:r>
          </a:p>
          <a:p>
            <a:r>
              <a:rPr lang="en-US" sz="3400" dirty="0"/>
              <a:t>Label the project triangle’s 4 components.</a:t>
            </a:r>
          </a:p>
          <a:p>
            <a:r>
              <a:rPr lang="en-US" sz="3400" dirty="0"/>
              <a:t>Relate examples of each project triangle component and the relationships between them.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F0735D-1818-1568-E1D4-A22181EE1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4D2A2C-4192-9DDF-C1A2-51E80DA98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537069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CE61E-3F3D-2805-35BE-FCFD2900D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800C7-971F-4538-8B4A-243204615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Defining Project Outcomes: A Layered Approach:</a:t>
            </a:r>
          </a:p>
          <a:p>
            <a:r>
              <a:rPr lang="en-US" dirty="0"/>
              <a:t>Relate the concept of project goals, including examples of such.</a:t>
            </a:r>
          </a:p>
          <a:p>
            <a:r>
              <a:rPr lang="en-US" dirty="0"/>
              <a:t>Relate the concept of project scope statements, including examples of such.</a:t>
            </a:r>
          </a:p>
          <a:p>
            <a:r>
              <a:rPr lang="en-US" dirty="0"/>
              <a:t>Relate the concept of project requirements/specifications, including examples of such.</a:t>
            </a:r>
          </a:p>
          <a:p>
            <a:r>
              <a:rPr lang="en-US" dirty="0"/>
              <a:t>Describe ‘the layered approach’ to project outcome definition.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The Project’s Early Stages:</a:t>
            </a:r>
          </a:p>
          <a:p>
            <a:r>
              <a:rPr lang="en-US" dirty="0"/>
              <a:t>Identify the primary objectives of a project kickoff meeting.</a:t>
            </a:r>
          </a:p>
          <a:p>
            <a:r>
              <a:rPr lang="en-US" dirty="0"/>
              <a:t>List the essential elements of a basic project plan.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BCD63-F286-1C7F-1D22-9E8922770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9D887-B555-A146-9E91-1306D36AC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615676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2C453-2A2B-9671-BDE1-9A74A6C6D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0FB6E-93DC-38C6-A655-89317812F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1800" dirty="0"/>
              <a:t> </a:t>
            </a:r>
            <a:r>
              <a:rPr lang="en-US" sz="2400" dirty="0"/>
              <a:t>Why is Prioritization So Essential?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Estimation Methods.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Estimates vs. Commitments.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Accuracy and Precision.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Project Scheduling.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Project Tracking.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Risk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Chapter Tool: Prioritizing Stakeholders.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58EA2-1C93-68F2-6FEF-E19FEF82E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23292-8B3E-C105-13F6-09DEDA62D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5142761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B3C7D-944F-150E-A9F0-A459D0B96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 (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1AAB1-F46F-8DBA-3CDB-77327FF83F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Why is Prioritization So Essential?</a:t>
            </a:r>
          </a:p>
          <a:p>
            <a:pPr algn="l"/>
            <a:r>
              <a:rPr lang="en-US" sz="2400" dirty="0"/>
              <a:t>Identify the connection between the concept of prioritization and individual project activities.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Estimation Methods:</a:t>
            </a:r>
          </a:p>
          <a:p>
            <a:pPr algn="l"/>
            <a:r>
              <a:rPr lang="en-US" sz="2400" dirty="0"/>
              <a:t>Describe 5 basic estimation methods</a:t>
            </a:r>
          </a:p>
          <a:p>
            <a:pPr algn="l"/>
            <a:r>
              <a:rPr lang="en-US" sz="2400" dirty="0"/>
              <a:t>Recognize the strengths, weaknesses, and appropriate application of each estimation method.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1DCCCA-6399-765F-A3A2-964F6F4E1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E9C72E-0785-7F2B-70E2-5624E348E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478227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EA72D-08BE-008B-8613-8475BBD2B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E6ADAB-F39A-99C6-387E-80F1C8E941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Estimates vs. Commitments:</a:t>
            </a:r>
          </a:p>
          <a:p>
            <a:pPr algn="l"/>
            <a:r>
              <a:rPr lang="en-US" sz="2400" dirty="0"/>
              <a:t>Relate issues and negative conditions that may arise during the estimation process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 Accuracy and Precision:</a:t>
            </a:r>
          </a:p>
          <a:p>
            <a:pPr algn="l"/>
            <a:r>
              <a:rPr lang="en-US" sz="2400" dirty="0"/>
              <a:t>Define the terms ‘accuracy’ and ‘precision’ in a general context.</a:t>
            </a:r>
          </a:p>
          <a:p>
            <a:pPr algn="l"/>
            <a:r>
              <a:rPr lang="en-US" sz="2400" dirty="0"/>
              <a:t>Relate the concepts illustrated in the ‘cone of uncertainty’.</a:t>
            </a:r>
          </a:p>
          <a:p>
            <a:pPr algn="l"/>
            <a:r>
              <a:rPr lang="en-US" sz="2400" dirty="0"/>
              <a:t>List several ways to accurately express low-precision estimates.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786B27-1F8E-D3E7-6B1D-D8F4DFE9C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CFB5ED-48AA-8217-7CBC-F42B4A6D5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7733184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DE01-FF24-5355-1302-8C6A47461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C16A1-4880-0CED-A32F-8977DEF9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800" b="1" dirty="0"/>
              <a:t>Project Scheduling:</a:t>
            </a:r>
          </a:p>
          <a:p>
            <a:r>
              <a:rPr lang="en-US" sz="3800" dirty="0"/>
              <a:t>Describe how ‘work breakdown structures’ are constructed and recorded.</a:t>
            </a:r>
          </a:p>
          <a:p>
            <a:r>
              <a:rPr lang="en-US" sz="3800" dirty="0"/>
              <a:t>Relate ‘precedence techniques’ including diagramming and related terms/techniques</a:t>
            </a:r>
          </a:p>
          <a:p>
            <a:r>
              <a:rPr lang="en-US" sz="3800" dirty="0"/>
              <a:t>List 3 common project schedule visualization tools.</a:t>
            </a:r>
          </a:p>
          <a:p>
            <a:r>
              <a:rPr lang="en-US" sz="3800" dirty="0"/>
              <a:t>Relate scheduling activities to basic process concepts.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800" dirty="0"/>
              <a:t> </a:t>
            </a:r>
            <a:r>
              <a:rPr lang="en-US" sz="3800" b="1" dirty="0"/>
              <a:t>Project Tracking:</a:t>
            </a:r>
          </a:p>
          <a:p>
            <a:r>
              <a:rPr lang="en-US" sz="3800" dirty="0"/>
              <a:t>Define ‘project visibility’ in the context of project tracking.</a:t>
            </a:r>
          </a:p>
          <a:p>
            <a:r>
              <a:rPr lang="en-US" sz="3800" dirty="0"/>
              <a:t>Describe the concept of ‘earned value’ in the context of a project.</a:t>
            </a:r>
          </a:p>
          <a:p>
            <a:r>
              <a:rPr lang="en-US" sz="3800" dirty="0"/>
              <a:t>List 2 common project tracking visualization tools.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7F403-A07E-2680-936F-8481622CE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F5E24-C14B-53CD-BE72-3162E4D76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7368919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5A8E1-9EFC-079A-1365-AB2EB0EEE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C25D2-CF40-CCEC-8D06-C2C4CAF01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Risk Management:</a:t>
            </a:r>
          </a:p>
          <a:p>
            <a:r>
              <a:rPr lang="en-US" sz="2400" dirty="0"/>
              <a:t>Define ‘risk’ identifying 3 essential elements in the context of a project.</a:t>
            </a:r>
          </a:p>
          <a:p>
            <a:r>
              <a:rPr lang="en-US" sz="2400" dirty="0"/>
              <a:t>Relate techniques for identifying project risks, including SWOT analysis.</a:t>
            </a:r>
          </a:p>
          <a:p>
            <a:r>
              <a:rPr lang="en-US" sz="2400" dirty="0"/>
              <a:t>Identify basic project risk analysis/quantification techniques.</a:t>
            </a:r>
          </a:p>
          <a:p>
            <a:r>
              <a:rPr lang="en-US" sz="2400" dirty="0"/>
              <a:t>Describe 4 basic project risk response techniques.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FF5BF-C6BE-4A2E-319D-5E8B783FC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EB070-EFD3-0C51-B0B4-EA753BAF7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3663236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DCF24-A603-A2D8-A1D6-7DC8297B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56BE4-53D3-CA41-1D9B-1BAB31DC2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What Makes a Team Successful?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Team Structure.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Team Development.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Needs and the Team.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Building Trust.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Managing Conflict.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Achieving Commitment.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Embracing Accountability.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Focusing on Results.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Chapter Tool: Evaluating Your Team’s Maturity.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C42FD2-BC26-CC3C-17C1-FA04A272F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14768-438C-6182-B217-27E8A77EE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8033787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D18DA-B72E-7076-15D8-B3D36C694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38112-AFB3-7FCD-C82B-5E0B4CD79D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What Makes a Team Successful?</a:t>
            </a:r>
          </a:p>
          <a:p>
            <a:r>
              <a:rPr lang="en-US" dirty="0"/>
              <a:t>Identify 6 basic factors for team success.</a:t>
            </a:r>
          </a:p>
          <a:p>
            <a:r>
              <a:rPr lang="en-US" dirty="0"/>
              <a:t>List 3 basic team categories and their defining features.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Team Structure:</a:t>
            </a:r>
          </a:p>
          <a:p>
            <a:r>
              <a:rPr lang="en-US" dirty="0"/>
              <a:t>Name 4 basic project team structures.</a:t>
            </a:r>
          </a:p>
          <a:p>
            <a:r>
              <a:rPr lang="en-US" dirty="0"/>
              <a:t>Identify defining features, strengths, and potential pitfalls for each project team structure.</a:t>
            </a:r>
          </a:p>
          <a:p>
            <a:r>
              <a:rPr lang="en-US" dirty="0"/>
              <a:t>Recall factors that influence organizational team structures.</a:t>
            </a:r>
          </a:p>
          <a:p>
            <a:r>
              <a:rPr lang="en-US" dirty="0"/>
              <a:t>Relate 5 common team roles, their basic responsibilities, and the basic skills needed for each.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12FA48-6B3E-ED5D-1681-3DC222880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870F4-D4FC-833F-8192-C1198286C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8586097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16ED-5598-43D9-5936-F65B153D3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BCB44-FC71-B70D-60F4-0C5E559BCE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Team Development:</a:t>
            </a:r>
          </a:p>
          <a:p>
            <a:r>
              <a:rPr lang="en-US" dirty="0"/>
              <a:t>Identify each of Tuckman’s 4 stages of team development.</a:t>
            </a:r>
          </a:p>
          <a:p>
            <a:r>
              <a:rPr lang="en-US" dirty="0"/>
              <a:t>Relate factors related to progression through the team development stages.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Needs and the Team:</a:t>
            </a:r>
          </a:p>
          <a:p>
            <a:r>
              <a:rPr lang="en-US" dirty="0"/>
              <a:t>Identify 5 basic needs of a project team.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Building Trust:</a:t>
            </a:r>
          </a:p>
          <a:p>
            <a:r>
              <a:rPr lang="en-US" dirty="0"/>
              <a:t>Relate the factors that affect trust within a project team.</a:t>
            </a:r>
          </a:p>
          <a:p>
            <a:r>
              <a:rPr lang="en-US" dirty="0"/>
              <a:t>Identify basic techniques team leaders can implement to build trust.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CF3BA-2AE6-CC54-A47C-05D840903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D35D8-3A46-53F3-2A57-8D614F8FB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3190337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69757-47F6-E42A-D4ED-365B5BC6A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144452-5805-8E41-43E0-EA350C44E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1800" dirty="0"/>
              <a:t> </a:t>
            </a:r>
            <a:r>
              <a:rPr lang="en-US" sz="2000" b="1" dirty="0"/>
              <a:t>Managing Conflict:</a:t>
            </a:r>
          </a:p>
          <a:p>
            <a:r>
              <a:rPr lang="en-US" sz="2000" dirty="0"/>
              <a:t>Definition of conflicts.</a:t>
            </a:r>
          </a:p>
          <a:p>
            <a:r>
              <a:rPr lang="en-US" sz="2000" dirty="0"/>
              <a:t>Organizational conflict is beneficial or not?</a:t>
            </a:r>
          </a:p>
          <a:p>
            <a:r>
              <a:rPr lang="en-US" sz="2000" dirty="0"/>
              <a:t> Definition of conflict resolution.</a:t>
            </a:r>
          </a:p>
          <a:p>
            <a:r>
              <a:rPr lang="en-US" sz="2000" dirty="0"/>
              <a:t>Recognize the role of conflict within a team.</a:t>
            </a:r>
          </a:p>
          <a:p>
            <a:r>
              <a:rPr lang="en-US" sz="2000" dirty="0"/>
              <a:t>Identify basic ‘ground rules’ of conflict within a team.</a:t>
            </a:r>
          </a:p>
          <a:p>
            <a:r>
              <a:rPr lang="en-US" sz="2000" dirty="0"/>
              <a:t>Describe 6 conflict resolution techniques.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FB2017-7929-021B-DF1E-34650C3C6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9900E0-00CA-E353-3142-3562AB8FD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95899D-FD6B-EFD6-94F7-F79144186925}"/>
              </a:ext>
            </a:extLst>
          </p:cNvPr>
          <p:cNvSpPr/>
          <p:nvPr/>
        </p:nvSpPr>
        <p:spPr>
          <a:xfrm>
            <a:off x="7058346" y="1422212"/>
            <a:ext cx="4839128" cy="410528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leaders effectively manage conflict.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Sources of project conflict 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Causes Team Conflict?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Conflicts arise from differing needs 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Symptoms of team conflict 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Conflict-resolution techniques.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Thomas-Kilmann conflict mode instrument</a:t>
            </a:r>
          </a:p>
        </p:txBody>
      </p:sp>
    </p:spTree>
    <p:extLst>
      <p:ext uri="{BB962C8B-B14F-4D97-AF65-F5344CB8AC3E}">
        <p14:creationId xmlns:p14="http://schemas.microsoft.com/office/powerpoint/2010/main" val="36562760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AD133-1EDF-14A5-67E5-E5FB47750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36290-082F-E8DF-0033-A4895DCA4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Achieving Commitment:</a:t>
            </a:r>
          </a:p>
          <a:p>
            <a:r>
              <a:rPr lang="en-US" dirty="0"/>
              <a:t>Identify 3 parties involved in commitment in the context of a project.</a:t>
            </a:r>
          </a:p>
          <a:p>
            <a:r>
              <a:rPr lang="en-US" dirty="0"/>
              <a:t>Describe factors for achieving commitment for each party.</a:t>
            </a:r>
          </a:p>
          <a:p>
            <a:r>
              <a:rPr lang="en-US" dirty="0"/>
              <a:t>Recognize how commitment affects project team outcomes.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Embracing Accountability:</a:t>
            </a:r>
          </a:p>
          <a:p>
            <a:r>
              <a:rPr lang="en-US" dirty="0"/>
              <a:t>Identify 3 angles of accountability in the context of a project team.</a:t>
            </a:r>
          </a:p>
          <a:p>
            <a:r>
              <a:rPr lang="en-US" dirty="0"/>
              <a:t>Recognize basic techniques for strengthening peer-to-peer accountability.</a:t>
            </a:r>
          </a:p>
          <a:p>
            <a:r>
              <a:rPr lang="en-US" dirty="0"/>
              <a:t>Relate how to use the ‘RASCI accountability matrix’.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22785-FA71-2760-0804-50E673347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0CDF2-DF00-F4A3-EACD-DC59B1ECC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5087407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D2549-697E-8887-18CD-E16F44085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9F0E6-C113-5405-3A50-62C5ECEE7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Focusing on Results:</a:t>
            </a:r>
          </a:p>
          <a:p>
            <a:r>
              <a:rPr lang="en-US" sz="2400" dirty="0"/>
              <a:t>Identify 4 core competencies incumbent to achieving results in the context of a successful project team.</a:t>
            </a:r>
          </a:p>
          <a:p>
            <a:r>
              <a:rPr lang="en-US" sz="2400" dirty="0"/>
              <a:t>Describe how a team’s results may differ from combined individual results.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C0522-5CA3-1EC9-DFA1-346D02667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4325D-A54F-1220-69D1-06ECEDE8A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6500763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81016-95A8-431F-ABFC-01C55FC40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02CC5-A2C7-5B15-4CEE-612EA1CCD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Importance of Project Communication.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Basic Communication Concepts.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Push/Pull Communication: A Hybrid Approach.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Communications within the Team: Meeting Success.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Ethics in Communication.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Communicating with Metrics and Reports.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Stakeholder Expectation Management.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8BC40-B154-EBF2-F24C-D53BE392E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1D936-7C86-8B1A-F928-CC34D2178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1292858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96B05-53E5-ADB9-A452-85648368E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B8173-A9DB-B40D-908F-9CFF264D8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The Importance of Project Communication:</a:t>
            </a:r>
          </a:p>
          <a:p>
            <a:r>
              <a:rPr lang="en-US" sz="2400" dirty="0"/>
              <a:t>Summarize the impacts and importance of modern project communication.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Basic Communication Concepts:</a:t>
            </a:r>
          </a:p>
          <a:p>
            <a:r>
              <a:rPr lang="en-US" sz="2400" dirty="0"/>
              <a:t>Relate the concept of communication channels and communication types in the context of project communication.</a:t>
            </a:r>
          </a:p>
          <a:p>
            <a:r>
              <a:rPr lang="en-US" sz="2400" dirty="0"/>
              <a:t>Identify obvious and less obvious communication blockers in the context of project communication.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9AE7D-A751-0023-1DF8-1E31179C8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520A4-C0CE-E051-A0D2-D56CE8057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1607685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A61EE-117B-205F-1D9D-4C4FBE075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1E09B-E90B-3C22-940A-B7467A00F4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Push/Pull Communication: A Hybrid Approach:</a:t>
            </a:r>
          </a:p>
          <a:p>
            <a:r>
              <a:rPr lang="en-US" dirty="0"/>
              <a:t>Define push, pull, and interactive communication.</a:t>
            </a:r>
          </a:p>
          <a:p>
            <a:r>
              <a:rPr lang="en-US" dirty="0"/>
              <a:t>Relate the concept of ‘hybrid communication’ as a beneficial strategy.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/>
              <a:t> Communications within the Team: Meeting Success:</a:t>
            </a:r>
          </a:p>
          <a:p>
            <a:r>
              <a:rPr lang="en-US" dirty="0"/>
              <a:t>Identify common, negative aspects of team meetings.</a:t>
            </a:r>
          </a:p>
          <a:p>
            <a:r>
              <a:rPr lang="en-US" dirty="0"/>
              <a:t>Give examples of rules and strategies for successful meetings.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Ethics in Communication:</a:t>
            </a:r>
          </a:p>
          <a:p>
            <a:r>
              <a:rPr lang="en-US" dirty="0"/>
              <a:t>Relate the importance of ethics in project environments.</a:t>
            </a:r>
          </a:p>
          <a:p>
            <a:r>
              <a:rPr lang="en-US" dirty="0"/>
              <a:t>Identify 4 communication-related ethical considerations.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D2DF2-9D75-42F5-6DC4-E73B70880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58B6F5-EF9B-7C16-4542-DCDD716FD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3692277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03C7E-0580-8A4D-F392-CA70494C1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414A9-56D4-E6A7-19CB-6E4E19C9B5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Communicating with Metrics and Reports:</a:t>
            </a:r>
          </a:p>
          <a:p>
            <a:r>
              <a:rPr lang="en-US" dirty="0"/>
              <a:t>Define ‘metrics’ and their 2 main categories.</a:t>
            </a:r>
          </a:p>
          <a:p>
            <a:r>
              <a:rPr lang="en-US" dirty="0"/>
              <a:t>Describe multiple factors to consider when communicating metrics or reports.</a:t>
            </a:r>
          </a:p>
          <a:p>
            <a:r>
              <a:rPr lang="en-US" dirty="0"/>
              <a:t>Relate 6 basic project metrics.</a:t>
            </a:r>
          </a:p>
          <a:p>
            <a:r>
              <a:rPr lang="en-US" dirty="0"/>
              <a:t>Describe 5 project reports.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Stakeholder Expectation Management:</a:t>
            </a:r>
          </a:p>
          <a:p>
            <a:r>
              <a:rPr lang="en-US" dirty="0"/>
              <a:t>Define the concept of stakeholder expectation management.</a:t>
            </a:r>
          </a:p>
          <a:p>
            <a:r>
              <a:rPr lang="en-US" dirty="0"/>
              <a:t>Identify 2 main types of stakeholders and factors of communication for each.</a:t>
            </a:r>
          </a:p>
          <a:p>
            <a:r>
              <a:rPr lang="en-US" dirty="0"/>
              <a:t>Relate several factors that affect stakeholder expectations.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D69BD7-4A0B-65F5-C463-4C85B37F5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46BE1-EB42-11E4-63BF-66CAF66E3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8437949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93A05-9522-260A-FAA3-A87FC73A9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Pitfalls to Identify and Avoid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ED3D9-CFFD-E031-3949-1FDC6402BC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In the conclusion of this course, we present an extensive list of common team and project issues with the hope that the reader can learn to regularly identify and avoid them.</a:t>
            </a:r>
          </a:p>
          <a:p>
            <a:r>
              <a:rPr lang="en-US" sz="2400" dirty="0"/>
              <a:t>Team Pitfalls.</a:t>
            </a:r>
          </a:p>
          <a:p>
            <a:r>
              <a:rPr lang="en-US" sz="2400" dirty="0"/>
              <a:t>Process and Product Pitfalls</a:t>
            </a:r>
          </a:p>
          <a:p>
            <a:r>
              <a:rPr lang="en-US" sz="2400"/>
              <a:t>Chapter Tool: Pitfall </a:t>
            </a:r>
            <a:r>
              <a:rPr lang="en-US" sz="2400" dirty="0"/>
              <a:t>“Hot Spots”.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E1A467-7049-44BD-6828-FC91CA9F2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991D9F-7F2A-43F7-2DCA-137CB4BD5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45755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18F23-86EA-F53A-74FC-98D1FC6FF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Pitfalls to Identify and Avoid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E3EF3-F7B8-4F49-6722-FC275D14A6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Team Pitfalls:</a:t>
            </a:r>
          </a:p>
          <a:p>
            <a:r>
              <a:rPr lang="en-US" dirty="0"/>
              <a:t>Discuss 8 common team pitfalls, including how to prevent them from occurring.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Process and Product Pitfalls:</a:t>
            </a:r>
          </a:p>
          <a:p>
            <a:r>
              <a:rPr lang="en-US" dirty="0"/>
              <a:t>Discuss 7 common process and product pitfalls, including how to prevent them from occurring.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Pitfall “Hot Spots”:</a:t>
            </a:r>
          </a:p>
          <a:p>
            <a:r>
              <a:rPr lang="en-US" dirty="0"/>
              <a:t>Define ‘downstream’ in the context of a project.</a:t>
            </a:r>
          </a:p>
          <a:p>
            <a:r>
              <a:rPr lang="en-US" dirty="0"/>
              <a:t>Identify causes and effects of 15 pitfalls in the context of the primary project phases.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4FCCD-A144-9CB2-6D10-79340D362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A2E46-B127-AD40-F7BE-2B5626BF2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6116457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9EA6D-D8B8-0343-967E-B7A7E6D88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36F9ABE-9F29-4A25-C734-0DF0807FB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8621" y="1422400"/>
            <a:ext cx="10694758" cy="493395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EC8BE-E058-6DF8-6CD6-6258F0E0D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EAEED8-BA16-CF4B-B8C9-03489139F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072225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7DFB6-8770-48EA-26E5-662F41305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D528DF-C9D4-4C8A-B28C-9F30F91BC2F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A9C9135A-37AF-421B-A9AF-0F2AE11952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0B60E98-A882-49C1-A156-254D424B5F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1409</TotalTime>
  <Words>2471</Words>
  <Application>Microsoft Office PowerPoint</Application>
  <PresentationFormat>Widescreen</PresentationFormat>
  <Paragraphs>370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Times New Roman</vt:lpstr>
      <vt:lpstr>Wingdings</vt:lpstr>
      <vt:lpstr>Office Theme</vt:lpstr>
      <vt:lpstr>PowerPoint Presentation</vt:lpstr>
      <vt:lpstr>Session Outline</vt:lpstr>
      <vt:lpstr>Academic Agenda </vt:lpstr>
      <vt:lpstr>Quizzes &amp; Exams</vt:lpstr>
      <vt:lpstr>Final Exam</vt:lpstr>
      <vt:lpstr>Obligations and Grading</vt:lpstr>
      <vt:lpstr>Course Description</vt:lpstr>
      <vt:lpstr>Online Lecture</vt:lpstr>
      <vt:lpstr>Course Objectives</vt:lpstr>
      <vt:lpstr>Learning Outcomes</vt:lpstr>
      <vt:lpstr>Course Topics</vt:lpstr>
      <vt:lpstr>Introduction to project leadership</vt:lpstr>
      <vt:lpstr>Understanding Leadership</vt:lpstr>
      <vt:lpstr>Understanding Leadership</vt:lpstr>
      <vt:lpstr>Understanding Leadership</vt:lpstr>
      <vt:lpstr>Understanding Leadership</vt:lpstr>
      <vt:lpstr>Theories of Leadership</vt:lpstr>
      <vt:lpstr>Decision-making: An Essential Leadership Skill </vt:lpstr>
      <vt:lpstr>Project Fundamentals</vt:lpstr>
      <vt:lpstr>Project Fundamentals</vt:lpstr>
      <vt:lpstr>Project Fundamentals</vt:lpstr>
      <vt:lpstr>Project Fundamentals</vt:lpstr>
      <vt:lpstr>Prioritization: The Core of Project Leadership</vt:lpstr>
      <vt:lpstr>Prioritization: The Core of Project Leadership (</vt:lpstr>
      <vt:lpstr>Prioritization: The Core of Project Leadership</vt:lpstr>
      <vt:lpstr>Prioritization: The Core of Project Leadership </vt:lpstr>
      <vt:lpstr>Prioritization: The Core of Project Leadership </vt:lpstr>
      <vt:lpstr>Team Structure and Development </vt:lpstr>
      <vt:lpstr>Team Structure and Development </vt:lpstr>
      <vt:lpstr>Team Structure and Development </vt:lpstr>
      <vt:lpstr>Team Structure and Development </vt:lpstr>
      <vt:lpstr>Team Structure and Development </vt:lpstr>
      <vt:lpstr>Team Structure and Development </vt:lpstr>
      <vt:lpstr>Communication and Expectation Management </vt:lpstr>
      <vt:lpstr>Communication and Expectation Management </vt:lpstr>
      <vt:lpstr>Communication and Expectation Management </vt:lpstr>
      <vt:lpstr>Communication and Expectation Management </vt:lpstr>
      <vt:lpstr>Pitfalls to Identify and Avoid </vt:lpstr>
      <vt:lpstr>Pitfalls to Identify and Avoid </vt:lpstr>
      <vt:lpstr>Conclusion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dimaa</cp:lastModifiedBy>
  <cp:revision>88</cp:revision>
  <dcterms:created xsi:type="dcterms:W3CDTF">2023-09-12T14:13:52Z</dcterms:created>
  <dcterms:modified xsi:type="dcterms:W3CDTF">2026-03-14T18:06:28Z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