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4"/>
  </p:sldMasterIdLst>
  <p:notesMasterIdLst>
    <p:notesMasterId r:id="rId14"/>
  </p:notesMasterIdLst>
  <p:sldIdLst>
    <p:sldId id="480" r:id="rId5"/>
    <p:sldId id="303" r:id="rId6"/>
    <p:sldId id="271" r:id="rId7"/>
    <p:sldId id="313" r:id="rId8"/>
    <p:sldId id="276" r:id="rId9"/>
    <p:sldId id="482" r:id="rId10"/>
    <p:sldId id="256" r:id="rId11"/>
    <p:sldId id="306" r:id="rId12"/>
    <p:sldId id="34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271"/>
            <p14:sldId id="313"/>
            <p14:sldId id="276"/>
            <p14:sldId id="482"/>
            <p14:sldId id="256"/>
            <p14:sldId id="306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BE21C6-8544-72F6-FF01-2566E4C0CE63}" v="196" dt="2024-05-25T09:54:58.7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66" d="100"/>
          <a:sy n="66" d="100"/>
        </p:scale>
        <p:origin x="644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urallahElkolaly" userId="S::nourallah.elkolaly@midocean.edu.km::229aaf61-bf27-4811-8eff-c8b0db2221ba" providerId="AD" clId="Web-{15BE21C6-8544-72F6-FF01-2566E4C0CE63}"/>
    <pc:docChg chg="modSld">
      <pc:chgData name="NourallahElkolaly" userId="S::nourallah.elkolaly@midocean.edu.km::229aaf61-bf27-4811-8eff-c8b0db2221ba" providerId="AD" clId="Web-{15BE21C6-8544-72F6-FF01-2566E4C0CE63}" dt="2024-05-25T09:54:58.745" v="128" actId="20577"/>
      <pc:docMkLst>
        <pc:docMk/>
      </pc:docMkLst>
      <pc:sldChg chg="modSp">
        <pc:chgData name="NourallahElkolaly" userId="S::nourallah.elkolaly@midocean.edu.km::229aaf61-bf27-4811-8eff-c8b0db2221ba" providerId="AD" clId="Web-{15BE21C6-8544-72F6-FF01-2566E4C0CE63}" dt="2024-05-25T09:54:58.745" v="128" actId="20577"/>
        <pc:sldMkLst>
          <pc:docMk/>
          <pc:sldMk cId="2257388018" sldId="271"/>
        </pc:sldMkLst>
        <pc:spChg chg="mod">
          <ac:chgData name="NourallahElkolaly" userId="S::nourallah.elkolaly@midocean.edu.km::229aaf61-bf27-4811-8eff-c8b0db2221ba" providerId="AD" clId="Web-{15BE21C6-8544-72F6-FF01-2566E4C0CE63}" dt="2024-05-25T09:54:58.745" v="128" actId="20577"/>
          <ac:spMkLst>
            <pc:docMk/>
            <pc:sldMk cId="2257388018" sldId="271"/>
            <ac:spMk id="34" creationId="{FFBC9732-D32E-DCF9-3982-D4B68F97174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565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701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515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98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15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616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771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130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475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771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90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461053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0004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67892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80832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86321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82111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92908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5707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478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781" r:id="rId12"/>
    <p:sldLayoutId id="2147483782" r:id="rId13"/>
    <p:sldLayoutId id="2147483783" r:id="rId14"/>
    <p:sldLayoutId id="2147483784" r:id="rId15"/>
    <p:sldLayoutId id="2147483785" r:id="rId16"/>
    <p:sldLayoutId id="2147483786" r:id="rId17"/>
    <p:sldLayoutId id="2147483787" r:id="rId18"/>
    <p:sldLayoutId id="2147483660" r:id="rId19"/>
    <p:sldLayoutId id="2147483662" r:id="rId20"/>
    <p:sldLayoutId id="2147483664" r:id="rId21"/>
    <p:sldLayoutId id="2147483665" r:id="rId22"/>
    <p:sldLayoutId id="2147483666" r:id="rId23"/>
    <p:sldLayoutId id="2147483667" r:id="rId24"/>
    <p:sldLayoutId id="2147483668" r:id="rId2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30" y="433137"/>
            <a:ext cx="5312070" cy="5478818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601884" y="3794396"/>
            <a:ext cx="538977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b="1" dirty="0">
                <a:solidFill>
                  <a:srgbClr val="FF0000"/>
                </a:solidFill>
                <a:latin typeface="Alexandria" pitchFamily="2" charset="-78"/>
                <a:cs typeface="Alexandria" pitchFamily="2" charset="-78"/>
              </a:rPr>
              <a:t>مقرر الحكومة الرقمية </a:t>
            </a:r>
          </a:p>
          <a:p>
            <a:pPr algn="ctr"/>
            <a:r>
              <a:rPr lang="en-US" sz="2400" dirty="0">
                <a:latin typeface="Alexandria" pitchFamily="2" charset="-78"/>
                <a:cs typeface="Alexandria" pitchFamily="2" charset="-78"/>
              </a:rPr>
              <a:t>LAW625</a:t>
            </a:r>
          </a:p>
          <a:p>
            <a:pPr algn="ctr"/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3" y="1937901"/>
            <a:ext cx="47597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sz="2800" b="1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ماجستير القانون الرقمي </a:t>
            </a:r>
          </a:p>
          <a:p>
            <a:r>
              <a:rPr lang="ar-EG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5868365" y="972152"/>
            <a:ext cx="5595324" cy="5000075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43775"/>
            <a:ext cx="2956816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19"/>
    </mc:Choice>
    <mc:Fallback xmlns="">
      <p:transition spd="slow" advTm="2721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47211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ar-EG" sz="4400" b="1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الحكومة الرقمية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3815282"/>
            <a:ext cx="3516608" cy="946145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2800" b="1" dirty="0">
                <a:solidFill>
                  <a:schemeClr val="tx1"/>
                </a:solidFill>
                <a:latin typeface="Alexandria" pitchFamily="2" charset="-78"/>
                <a:cs typeface="Alexandria" pitchFamily="2" charset="-78"/>
              </a:rPr>
              <a:t>المحاضرة التعريفية</a:t>
            </a:r>
            <a:endParaRPr lang="en-US" sz="2800" b="1" dirty="0">
              <a:solidFill>
                <a:schemeClr val="tx1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2870522" y="4802552"/>
            <a:ext cx="45025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1">
                    <a:lumMod val="50000"/>
                  </a:schemeClr>
                </a:solidFill>
                <a:latin typeface="Alexandria" pitchFamily="2" charset="-78"/>
                <a:cs typeface="Alexandria" pitchFamily="2" charset="-78"/>
              </a:rPr>
              <a:t>Prepared by Dr. </a:t>
            </a:r>
            <a:r>
              <a:rPr lang="en-US" sz="2000" dirty="0" err="1">
                <a:solidFill>
                  <a:schemeClr val="accent1">
                    <a:lumMod val="50000"/>
                  </a:schemeClr>
                </a:solidFill>
                <a:latin typeface="Alexandria" pitchFamily="2" charset="-78"/>
                <a:cs typeface="Alexandria" pitchFamily="2" charset="-78"/>
              </a:rPr>
              <a:t>Haytham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latin typeface="Alexandria" pitchFamily="2" charset="-78"/>
                <a:cs typeface="Alexandria" pitchFamily="2" charset="-78"/>
              </a:rPr>
              <a:t> </a:t>
            </a:r>
            <a:r>
              <a:rPr lang="en-US" sz="2000" dirty="0" err="1">
                <a:solidFill>
                  <a:schemeClr val="accent1">
                    <a:lumMod val="50000"/>
                  </a:schemeClr>
                </a:solidFill>
                <a:latin typeface="Alexandria" pitchFamily="2" charset="-78"/>
                <a:cs typeface="Alexandria" pitchFamily="2" charset="-78"/>
              </a:rPr>
              <a:t>Eissa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latin typeface="Alexandria" pitchFamily="2" charset="-78"/>
                <a:cs typeface="Alexandria" pitchFamily="2" charset="-78"/>
              </a:rPr>
              <a:t> </a:t>
            </a:r>
            <a:r>
              <a:rPr lang="en-US" sz="2000" dirty="0" err="1">
                <a:solidFill>
                  <a:schemeClr val="accent1">
                    <a:lumMod val="50000"/>
                  </a:schemeClr>
                </a:solidFill>
                <a:latin typeface="Alexandria" pitchFamily="2" charset="-78"/>
                <a:cs typeface="Alexandria" pitchFamily="2" charset="-78"/>
              </a:rPr>
              <a:t>Manaa</a:t>
            </a:r>
            <a:r>
              <a:rPr lang="en-US" sz="20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0761" y="185679"/>
            <a:ext cx="2956816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98"/>
    </mc:Choice>
    <mc:Fallback xmlns="">
      <p:transition spd="slow" advTm="5569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>
          <a:xfrm>
            <a:off x="1388962" y="1123950"/>
            <a:ext cx="9675278" cy="4488913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-1508238" y="621707"/>
            <a:ext cx="10625587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FBC9732-D32E-DCF9-3982-D4B68F971747}"/>
              </a:ext>
            </a:extLst>
          </p:cNvPr>
          <p:cNvSpPr/>
          <p:nvPr/>
        </p:nvSpPr>
        <p:spPr>
          <a:xfrm>
            <a:off x="1127760" y="4884389"/>
            <a:ext cx="4747323" cy="124700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r">
              <a:lnSpc>
                <a:spcPct val="120000"/>
              </a:lnSpc>
            </a:pPr>
            <a:r>
              <a:rPr lang="ar-EG" sz="1600" b="1" dirty="0">
                <a:latin typeface="Alexandria" pitchFamily="2" charset="-78"/>
                <a:cs typeface="Alexandria"/>
              </a:rPr>
              <a:t>1-التعريف بالمحاضر          </a:t>
            </a:r>
            <a:r>
              <a:rPr lang="ar-EG" sz="1600" dirty="0">
                <a:latin typeface="Alexandria" pitchFamily="2" charset="-78"/>
                <a:cs typeface="Alexandria"/>
              </a:rPr>
              <a:t>2-مضمون المقرر </a:t>
            </a:r>
            <a:endParaRPr lang="ar-EG" sz="1600" dirty="0">
              <a:latin typeface="Alexandria" pitchFamily="2" charset="-78"/>
              <a:cs typeface="Alexandria" pitchFamily="2" charset="-78"/>
            </a:endParaRPr>
          </a:p>
          <a:p>
            <a:pPr algn="r">
              <a:lnSpc>
                <a:spcPct val="120000"/>
              </a:lnSpc>
            </a:pPr>
            <a:r>
              <a:rPr lang="ar-EG" sz="1600" dirty="0">
                <a:latin typeface="Alexandria" pitchFamily="2" charset="-78"/>
                <a:cs typeface="Alexandria" pitchFamily="2" charset="-78"/>
              </a:rPr>
              <a:t>3 -أهداف المقرر                4- استراتيجية التدريس وأسلوب التقييم</a:t>
            </a:r>
          </a:p>
          <a:p>
            <a:pPr algn="r">
              <a:lnSpc>
                <a:spcPct val="120000"/>
              </a:lnSpc>
            </a:pPr>
            <a:r>
              <a:rPr lang="ar-EG" sz="1600" dirty="0">
                <a:latin typeface="Alexandria" pitchFamily="2" charset="-78"/>
                <a:cs typeface="Alexandria" pitchFamily="2" charset="-78"/>
              </a:rPr>
              <a:t>5-المراجع</a:t>
            </a:r>
          </a:p>
          <a:p>
            <a:pPr algn="r">
              <a:lnSpc>
                <a:spcPct val="120000"/>
              </a:lnSpc>
            </a:pPr>
            <a:r>
              <a:rPr lang="ar-EG" sz="1600" dirty="0">
                <a:solidFill>
                  <a:schemeClr val="bg1"/>
                </a:solidFill>
                <a:latin typeface="Alexandria" pitchFamily="2" charset="-78"/>
                <a:cs typeface="Alexandria" pitchFamily="2" charset="-78"/>
              </a:rPr>
              <a:t>   </a:t>
            </a:r>
            <a:endParaRPr lang="en-US" sz="1600" dirty="0">
              <a:solidFill>
                <a:schemeClr val="bg1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301339" y="1259391"/>
            <a:ext cx="3312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ar-EG" sz="3200" b="1" dirty="0">
                <a:solidFill>
                  <a:srgbClr val="FF0000"/>
                </a:solidFill>
                <a:latin typeface="Alexandria" pitchFamily="2" charset="-78"/>
                <a:cs typeface="Alexandria" pitchFamily="2" charset="-78"/>
              </a:rPr>
              <a:t>محاور المحاضرة</a:t>
            </a:r>
            <a:endParaRPr lang="en-US" sz="3200" b="1" dirty="0">
              <a:solidFill>
                <a:srgbClr val="FF0000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D19C38-D110-EE5A-C35B-B7A999B6858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7349" y="84905"/>
            <a:ext cx="2956816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388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660"/>
    </mc:Choice>
    <mc:Fallback xmlns="">
      <p:transition spd="slow" advTm="63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ar-EG" dirty="0" err="1">
                <a:latin typeface="Alexandria" pitchFamily="2" charset="-78"/>
                <a:cs typeface="Alexandria" pitchFamily="2" charset="-78"/>
              </a:rPr>
              <a:t>د.هيثم</a:t>
            </a:r>
            <a:r>
              <a:rPr lang="ar-EG" dirty="0">
                <a:latin typeface="Alexandria" pitchFamily="2" charset="-78"/>
                <a:cs typeface="Alexandria" pitchFamily="2" charset="-78"/>
              </a:rPr>
              <a:t> عيسى مناع </a:t>
            </a:r>
          </a:p>
          <a:p>
            <a:pPr algn="r"/>
            <a:r>
              <a:rPr lang="ar-EG" dirty="0">
                <a:latin typeface="Alexandria" pitchFamily="2" charset="-78"/>
                <a:cs typeface="Alexandria" pitchFamily="2" charset="-78"/>
              </a:rPr>
              <a:t>أستاذ القانون المدني المشارك </a:t>
            </a:r>
          </a:p>
          <a:p>
            <a:pPr algn="r"/>
            <a:r>
              <a:rPr lang="ar-EG" dirty="0">
                <a:latin typeface="Alexandria" pitchFamily="2" charset="-78"/>
                <a:cs typeface="Alexandria" pitchFamily="2" charset="-78"/>
              </a:rPr>
              <a:t>الحائز على جائزة الدولة المصرية في العلوم القانونية والاقتصادية لعام 2019 </a:t>
            </a:r>
          </a:p>
          <a:p>
            <a:pPr algn="r"/>
            <a:r>
              <a:rPr lang="ar-EG" dirty="0">
                <a:latin typeface="Alexandria" pitchFamily="2" charset="-78"/>
                <a:cs typeface="Alexandria" pitchFamily="2" charset="-78"/>
              </a:rPr>
              <a:t>عمل في عدد من الجامعات المصرية والعربية </a:t>
            </a:r>
          </a:p>
          <a:p>
            <a:pPr algn="r"/>
            <a:r>
              <a:rPr lang="ar-EG" dirty="0">
                <a:latin typeface="Alexandria" pitchFamily="2" charset="-78"/>
                <a:cs typeface="Alexandria" pitchFamily="2" charset="-78"/>
              </a:rPr>
              <a:t>باحث في مجال قانون تكنولوجيا المعلومات بفروعه المختلفة </a:t>
            </a:r>
          </a:p>
          <a:p>
            <a:pPr algn="r"/>
            <a:r>
              <a:rPr lang="ar-EG" dirty="0">
                <a:latin typeface="Alexandria" pitchFamily="2" charset="-78"/>
                <a:cs typeface="Alexandria" pitchFamily="2" charset="-78"/>
              </a:rPr>
              <a:t>قام بنشر عدد من الأبحاث العلمية في مجال علاقة تكنولوجيا المعلومات بالقانون </a:t>
            </a:r>
            <a:endParaRPr lang="en-US" dirty="0">
              <a:latin typeface="Alexandria" pitchFamily="2" charset="-78"/>
              <a:cs typeface="Alexandria" pitchFamily="2" charset="-78"/>
            </a:endParaRPr>
          </a:p>
          <a:p>
            <a:pPr algn="r" rtl="1"/>
            <a:endParaRPr lang="en-US" dirty="0">
              <a:solidFill>
                <a:schemeClr val="bg1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819771-40E4-115E-1677-879EF07CAA9A}"/>
              </a:ext>
            </a:extLst>
          </p:cNvPr>
          <p:cNvSpPr txBox="1"/>
          <p:nvPr/>
        </p:nvSpPr>
        <p:spPr>
          <a:xfrm>
            <a:off x="3598249" y="1599946"/>
            <a:ext cx="70907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400" b="1" dirty="0">
                <a:latin typeface="Alexandria" pitchFamily="2" charset="-78"/>
                <a:cs typeface="Alexandria" pitchFamily="2" charset="-78"/>
              </a:rPr>
              <a:t>1-التعريف</a:t>
            </a:r>
            <a:r>
              <a:rPr lang="ar-EG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EG" sz="4400" b="1" dirty="0">
                <a:latin typeface="Alexandria" pitchFamily="2" charset="-78"/>
                <a:cs typeface="Alexandria" pitchFamily="2" charset="-78"/>
              </a:rPr>
              <a:t>بالمحاضر</a:t>
            </a:r>
            <a:endParaRPr lang="en-US" sz="1200" b="1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1059" y="223940"/>
            <a:ext cx="2956816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215"/>
    </mc:Choice>
    <mc:Fallback xmlns="">
      <p:transition spd="slow" advTm="15721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4479402" y="1019069"/>
            <a:ext cx="38368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ar-EG" sz="2800" b="1" dirty="0">
                <a:latin typeface="Alexandria" pitchFamily="2" charset="-78"/>
                <a:cs typeface="Alexandria" pitchFamily="2" charset="-78"/>
              </a:rPr>
              <a:t>2-مضمون المقرر </a:t>
            </a:r>
            <a:endParaRPr lang="en-US" sz="2800" b="1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419466" cy="3790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مفهوم الحكومة الرقمية </a:t>
            </a:r>
            <a:endParaRPr lang="en-US" sz="1600" dirty="0">
              <a:solidFill>
                <a:srgbClr val="000000"/>
              </a:solidFill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المبادئ الأساسية لتطبيق الحكومة الرقمية </a:t>
            </a:r>
            <a:endParaRPr lang="en-US" sz="1600" dirty="0">
              <a:solidFill>
                <a:srgbClr val="000000"/>
              </a:solidFill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تجارب بعض الدول في تطبيق الحكومة الرقمية </a:t>
            </a:r>
            <a:endParaRPr lang="en-US" sz="1600" dirty="0">
              <a:solidFill>
                <a:srgbClr val="000000"/>
              </a:solidFill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ماهية الادارة الالكترونية للمرافق العامة </a:t>
            </a:r>
            <a:endParaRPr lang="en-US" sz="1600" dirty="0">
              <a:solidFill>
                <a:srgbClr val="000000"/>
              </a:solidFill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أثر الادارة الالكترونية للمرافق العامة على المبادئ التي تحكم سيرها </a:t>
            </a:r>
            <a:endParaRPr lang="en-US" sz="1600" dirty="0">
              <a:solidFill>
                <a:srgbClr val="000000"/>
              </a:solidFill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الأحكام العامة للقرار الاداري الالكتروني </a:t>
            </a:r>
            <a:endParaRPr lang="en-US" sz="1600" dirty="0">
              <a:solidFill>
                <a:srgbClr val="000000"/>
              </a:solidFill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الأثر القانوني للقرار الإداري الالكتروني </a:t>
            </a:r>
            <a:endParaRPr lang="en-US" sz="1600" dirty="0">
              <a:solidFill>
                <a:srgbClr val="000000"/>
              </a:solidFill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ماهية العقد الاداري الالكتروني </a:t>
            </a:r>
            <a:endParaRPr lang="en-US" sz="1600" dirty="0">
              <a:solidFill>
                <a:srgbClr val="000000"/>
              </a:solidFill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أساليب إبرام العقد الاداري الالكتروني </a:t>
            </a:r>
            <a:endParaRPr lang="en-US" sz="1600" dirty="0">
              <a:solidFill>
                <a:srgbClr val="000000"/>
              </a:solidFill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algn="r"/>
            <a:r>
              <a:rPr lang="ar-EG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10-</a:t>
            </a:r>
            <a:r>
              <a:rPr lang="ar-SA" dirty="0">
                <a:solidFill>
                  <a:srgbClr val="00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إثبات العقد الاداري الالكتروني </a:t>
            </a:r>
            <a:endParaRPr lang="en-US" dirty="0">
              <a:solidFill>
                <a:srgbClr val="2D3956"/>
              </a:solidFill>
              <a:latin typeface="Alexandria" pitchFamily="2" charset="-78"/>
              <a:cs typeface="Alexandria" pitchFamily="2" charset="-78"/>
            </a:endParaRPr>
          </a:p>
          <a:p>
            <a:endParaRPr lang="en-US" dirty="0">
              <a:solidFill>
                <a:srgbClr val="2D3956"/>
              </a:solidFill>
              <a:latin typeface="Alexandria" pitchFamily="2" charset="-78"/>
              <a:cs typeface="Alexandria" pitchFamily="2" charset="-78"/>
            </a:endParaRPr>
          </a:p>
          <a:p>
            <a:endParaRPr lang="en-US" dirty="0">
              <a:solidFill>
                <a:srgbClr val="2D3956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2215" y="-37198"/>
            <a:ext cx="2956816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586239"/>
    </mc:Choice>
    <mc:Fallback xmlns="">
      <p:transition advTm="1586239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/>
          <p:cNvSpPr>
            <a:spLocks noGrp="1"/>
          </p:cNvSpPr>
          <p:nvPr>
            <p:ph idx="1"/>
          </p:nvPr>
        </p:nvSpPr>
        <p:spPr>
          <a:xfrm>
            <a:off x="838200" y="960700"/>
            <a:ext cx="10515600" cy="44678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ar-EG" sz="2000" b="1" dirty="0">
                <a:solidFill>
                  <a:srgbClr val="FF0000"/>
                </a:solidFill>
                <a:latin typeface="Alexandria" pitchFamily="2" charset="-78"/>
                <a:cs typeface="Alexandria" pitchFamily="2" charset="-78"/>
              </a:rPr>
              <a:t>3-أهداف المقرر </a:t>
            </a:r>
            <a:endParaRPr lang="en-US" sz="2000" b="1" dirty="0">
              <a:solidFill>
                <a:srgbClr val="FF0000"/>
              </a:solidFill>
              <a:latin typeface="Alexandria" pitchFamily="2" charset="-78"/>
              <a:cs typeface="Alexandria" pitchFamily="2" charset="-78"/>
            </a:endParaRPr>
          </a:p>
          <a:p>
            <a:pPr marL="0" indent="0" algn="ctr">
              <a:buNone/>
            </a:pPr>
            <a:endParaRPr lang="ar-EG" sz="2000" b="1" dirty="0">
              <a:solidFill>
                <a:srgbClr val="FF0000"/>
              </a:solidFill>
              <a:latin typeface="Alexandria" pitchFamily="2" charset="-78"/>
              <a:cs typeface="Alexandria" pitchFamily="2" charset="-78"/>
            </a:endParaRPr>
          </a:p>
          <a:p>
            <a:pPr marL="342900" lvl="0" indent="-342900" algn="just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Symbol"/>
              <a:buChar char=""/>
            </a:pPr>
            <a:r>
              <a:rPr lang="ar-SA" sz="1600" dirty="0">
                <a:latin typeface="Alexandria" pitchFamily="2" charset="-78"/>
                <a:cs typeface="Alexandria" pitchFamily="2" charset="-78"/>
              </a:rPr>
              <a:t>معرفة المفاهيم الأساسية المرتبطة بالحكومة الرقمية </a:t>
            </a:r>
            <a:endParaRPr lang="en-US" sz="1600" dirty="0">
              <a:latin typeface="Alexandria" pitchFamily="2" charset="-78"/>
              <a:cs typeface="Alexandria" pitchFamily="2" charset="-78"/>
            </a:endParaRPr>
          </a:p>
          <a:p>
            <a:pPr marL="342900" lvl="0" indent="-342900" algn="just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Symbol"/>
              <a:buChar char=""/>
            </a:pPr>
            <a:r>
              <a:rPr lang="ar-SA" sz="1600" dirty="0">
                <a:latin typeface="Alexandria" pitchFamily="2" charset="-78"/>
                <a:cs typeface="Alexandria" pitchFamily="2" charset="-78"/>
              </a:rPr>
              <a:t>التمييز بين الأساليب التقليدية والالكترونية في الإدارة </a:t>
            </a:r>
            <a:endParaRPr lang="en-US" sz="1600" dirty="0">
              <a:latin typeface="Alexandria" pitchFamily="2" charset="-78"/>
              <a:cs typeface="Alexandria" pitchFamily="2" charset="-78"/>
            </a:endParaRPr>
          </a:p>
          <a:p>
            <a:pPr marL="342900" lvl="0" indent="-342900" algn="just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Symbol"/>
              <a:buChar char=""/>
            </a:pPr>
            <a:r>
              <a:rPr lang="ar-SA" sz="1600" dirty="0">
                <a:latin typeface="Alexandria" pitchFamily="2" charset="-78"/>
                <a:cs typeface="Alexandria" pitchFamily="2" charset="-78"/>
              </a:rPr>
              <a:t>معرفة  الأسس اللازمة لتطبيق الحكومة الرقمية</a:t>
            </a:r>
            <a:endParaRPr lang="en-US" sz="1600" dirty="0">
              <a:latin typeface="Alexandria" pitchFamily="2" charset="-78"/>
              <a:cs typeface="Alexandria" pitchFamily="2" charset="-78"/>
            </a:endParaRPr>
          </a:p>
          <a:p>
            <a:pPr marL="342900" lvl="0" indent="-342900" algn="just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Symbol"/>
              <a:buChar char=""/>
            </a:pPr>
            <a:r>
              <a:rPr lang="ar-SA" sz="1600" dirty="0">
                <a:latin typeface="Alexandria" pitchFamily="2" charset="-78"/>
                <a:cs typeface="Alexandria" pitchFamily="2" charset="-78"/>
              </a:rPr>
              <a:t>الوقوف على وسائل الادارة الالكترونية التي تستخدمها الحكومة في إنجاز أنشطتها وتحقيق أهدافها</a:t>
            </a:r>
            <a:endParaRPr lang="en-US" sz="1600" dirty="0">
              <a:latin typeface="Alexandria" pitchFamily="2" charset="-78"/>
              <a:cs typeface="Alexandria" pitchFamily="2" charset="-78"/>
            </a:endParaRPr>
          </a:p>
          <a:p>
            <a:pPr marL="342900" lvl="0" indent="-342900" algn="just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Symbol"/>
              <a:buChar char=""/>
            </a:pPr>
            <a:r>
              <a:rPr lang="ar-SA" sz="1600" dirty="0">
                <a:latin typeface="Alexandria" pitchFamily="2" charset="-78"/>
                <a:cs typeface="Alexandria" pitchFamily="2" charset="-78"/>
              </a:rPr>
              <a:t>معرفة المزايا والمخاطر التي تنشأ عن تطبيق الحكومة الرقمية </a:t>
            </a:r>
            <a:endParaRPr lang="en-US" sz="1600" dirty="0">
              <a:latin typeface="Alexandria" pitchFamily="2" charset="-78"/>
              <a:cs typeface="Alexandria" pitchFamily="2" charset="-78"/>
            </a:endParaRPr>
          </a:p>
          <a:p>
            <a:pPr marL="342900" lvl="0" indent="-342900" algn="just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Symbol"/>
              <a:buChar char=""/>
            </a:pPr>
            <a:r>
              <a:rPr lang="ar-SA" sz="1600" dirty="0">
                <a:latin typeface="Alexandria" pitchFamily="2" charset="-78"/>
                <a:cs typeface="Alexandria" pitchFamily="2" charset="-78"/>
              </a:rPr>
              <a:t>تحديد ملامح التنظيم القانوني للحكومة الرقمية الذي يمكن أن يحقق الحماية القانونية للمصالح العامة أو الخاصة.</a:t>
            </a:r>
            <a:endParaRPr lang="en-US" sz="1600" dirty="0">
              <a:latin typeface="Alexandria" pitchFamily="2" charset="-78"/>
              <a:cs typeface="Alexandria" pitchFamily="2" charset="-78"/>
            </a:endParaRPr>
          </a:p>
          <a:p>
            <a:pPr algn="r" rtl="1"/>
            <a:r>
              <a:rPr lang="ar-SA" sz="1600" dirty="0">
                <a:latin typeface="Alexandria" pitchFamily="2" charset="-78"/>
                <a:ea typeface="Times New Roman"/>
                <a:cs typeface="Alexandria" pitchFamily="2" charset="-78"/>
              </a:rPr>
              <a:t>المقارنة بين التجارب المختلفة للحكومة الرقمية</a:t>
            </a:r>
            <a:endParaRPr lang="en-US" sz="1600" dirty="0"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9284" y="176724"/>
            <a:ext cx="2956816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43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0689"/>
    </mc:Choice>
    <mc:Fallback xmlns="">
      <p:transition spd="slow" advTm="28068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12844"/>
            <a:ext cx="9345750" cy="4619963"/>
          </a:xfrm>
          <a:prstGeom prst="roundRect">
            <a:avLst>
              <a:gd name="adj" fmla="val 6140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r" rtl="1">
              <a:buFont typeface="Arial" pitchFamily="34" charset="0"/>
              <a:buChar char="•"/>
            </a:pPr>
            <a:endParaRPr lang="ar-EG" sz="1600" b="1" dirty="0">
              <a:latin typeface="Alexandria" pitchFamily="2" charset="-78"/>
              <a:cs typeface="Alexandria" pitchFamily="2" charset="-78"/>
            </a:endParaRPr>
          </a:p>
          <a:p>
            <a:pPr marL="285750" indent="-285750" algn="r" rtl="1">
              <a:buFont typeface="Arial" pitchFamily="34" charset="0"/>
              <a:buChar char="•"/>
            </a:pPr>
            <a:endParaRPr lang="ar-EG" sz="1600" b="1" dirty="0">
              <a:latin typeface="Alexandria" pitchFamily="2" charset="-78"/>
              <a:cs typeface="Alexandria" pitchFamily="2" charset="-78"/>
            </a:endParaRPr>
          </a:p>
          <a:p>
            <a:pPr marL="285750" indent="-285750" algn="r" rtl="1">
              <a:buFont typeface="Arial" pitchFamily="34" charset="0"/>
              <a:buChar char="•"/>
            </a:pPr>
            <a:endParaRPr lang="ar-EG" sz="1600" b="1" dirty="0">
              <a:latin typeface="Alexandria" pitchFamily="2" charset="-78"/>
              <a:cs typeface="Alexandria" pitchFamily="2" charset="-78"/>
            </a:endParaRPr>
          </a:p>
          <a:p>
            <a:pPr marL="285750" indent="-285750" algn="r" rtl="1">
              <a:buFont typeface="Arial" pitchFamily="34" charset="0"/>
              <a:buChar char="•"/>
            </a:pPr>
            <a:endParaRPr lang="ar-EG" sz="1600" b="1" dirty="0">
              <a:latin typeface="Alexandria" pitchFamily="2" charset="-78"/>
              <a:cs typeface="Alexandria" pitchFamily="2" charset="-78"/>
            </a:endParaRPr>
          </a:p>
          <a:p>
            <a:pPr marL="285750" indent="-285750" algn="r" rtl="1">
              <a:buFont typeface="Arial" pitchFamily="34" charset="0"/>
              <a:buChar char="•"/>
            </a:pPr>
            <a:r>
              <a:rPr lang="ar-EG" sz="1600" b="1" dirty="0">
                <a:latin typeface="Alexandria" pitchFamily="2" charset="-78"/>
                <a:cs typeface="Alexandria" pitchFamily="2" charset="-78"/>
              </a:rPr>
              <a:t>الأسابيع الدراسية: 13 اسبوع </a:t>
            </a:r>
          </a:p>
          <a:p>
            <a:pPr marL="285750" indent="-285750" algn="r" rtl="1">
              <a:buFont typeface="Arial" pitchFamily="34" charset="0"/>
              <a:buChar char="•"/>
            </a:pPr>
            <a:r>
              <a:rPr lang="ar-EG" sz="1600" b="1" dirty="0">
                <a:latin typeface="Alexandria" pitchFamily="2" charset="-78"/>
                <a:cs typeface="Alexandria" pitchFamily="2" charset="-78"/>
              </a:rPr>
              <a:t>الأسبوع الأول: محاضرة تعريفية </a:t>
            </a:r>
          </a:p>
          <a:p>
            <a:pPr marL="285750" indent="-285750" algn="r" rtl="1">
              <a:buFont typeface="Arial" pitchFamily="34" charset="0"/>
              <a:buChar char="•"/>
            </a:pPr>
            <a:r>
              <a:rPr lang="ar-EG" sz="1600" b="1" dirty="0">
                <a:latin typeface="Alexandria" pitchFamily="2" charset="-78"/>
                <a:cs typeface="Alexandria" pitchFamily="2" charset="-78"/>
              </a:rPr>
              <a:t>الأسبوع 2 - الأسبوع 11 : محاضرة مسجلة – حلقة نقاش – اختبار قصير </a:t>
            </a:r>
          </a:p>
          <a:p>
            <a:pPr marL="285750" indent="-285750" algn="r" rtl="1">
              <a:buFont typeface="Arial" pitchFamily="34" charset="0"/>
              <a:buChar char="•"/>
            </a:pPr>
            <a:r>
              <a:rPr lang="ar-EG" sz="1600" b="1" dirty="0">
                <a:latin typeface="Alexandria" pitchFamily="2" charset="-78"/>
                <a:cs typeface="Alexandria" pitchFamily="2" charset="-78"/>
              </a:rPr>
              <a:t>الأسبوع 12: حلقة نقاش </a:t>
            </a:r>
          </a:p>
          <a:p>
            <a:pPr marL="285750" indent="-285750" algn="r" rtl="1">
              <a:buFont typeface="Arial" pitchFamily="34" charset="0"/>
              <a:buChar char="•"/>
            </a:pPr>
            <a:r>
              <a:rPr lang="ar-EG" sz="1600" b="1" dirty="0">
                <a:latin typeface="Alexandria" pitchFamily="2" charset="-78"/>
                <a:cs typeface="Alexandria" pitchFamily="2" charset="-78"/>
              </a:rPr>
              <a:t>الأسبوع 13: الاختبارات النهائية</a:t>
            </a:r>
          </a:p>
          <a:p>
            <a:pPr marL="285750" indent="-285750" algn="r" rtl="1">
              <a:buFont typeface="Arial" pitchFamily="34" charset="0"/>
              <a:buChar char="•"/>
            </a:pPr>
            <a:endParaRPr lang="ar-EG" sz="1600" b="1" dirty="0">
              <a:latin typeface="Alexandria" pitchFamily="2" charset="-78"/>
              <a:cs typeface="Alexandria" pitchFamily="2" charset="-78"/>
            </a:endParaRPr>
          </a:p>
          <a:p>
            <a:pPr algn="r" rtl="1"/>
            <a:r>
              <a:rPr lang="ar-EG" sz="1600" b="1" dirty="0">
                <a:latin typeface="Alexandria" pitchFamily="2" charset="-78"/>
                <a:cs typeface="Alexandria" pitchFamily="2" charset="-78"/>
              </a:rPr>
              <a:t>مجموع الدرجات: 100 درجة (80 على الاختبارات القصيرة الأسبوعية+ 20 على الاختبار النهائي) </a:t>
            </a:r>
          </a:p>
          <a:p>
            <a:pPr algn="r" rtl="1"/>
            <a:endParaRPr lang="ar-EG" sz="1600" b="1" dirty="0">
              <a:latin typeface="Alexandria" pitchFamily="2" charset="-78"/>
              <a:cs typeface="Alexandria" pitchFamily="2" charset="-78"/>
            </a:endParaRPr>
          </a:p>
          <a:p>
            <a:pPr algn="r"/>
            <a:r>
              <a:rPr lang="ar-EG" sz="1600" dirty="0">
                <a:latin typeface="Alexandria" pitchFamily="2" charset="-78"/>
                <a:cs typeface="Alexandria" pitchFamily="2" charset="-78"/>
              </a:rPr>
              <a:t>الاختبارات القصيرة الأسبوعية: كل اختبار من 8 أسئلة (8 درجات) - يوجد أسئلة صوتية</a:t>
            </a:r>
          </a:p>
          <a:p>
            <a:pPr algn="r"/>
            <a:r>
              <a:rPr lang="ar-EG" sz="1600" dirty="0">
                <a:latin typeface="Alexandria" pitchFamily="2" charset="-78"/>
                <a:cs typeface="Alexandria" pitchFamily="2" charset="-78"/>
              </a:rPr>
              <a:t>الاختبار النهائي: 20 درجة </a:t>
            </a:r>
          </a:p>
          <a:p>
            <a:pPr algn="r"/>
            <a:endParaRPr lang="ar-EG" sz="1600" dirty="0">
              <a:latin typeface="Alexandria" pitchFamily="2" charset="-78"/>
              <a:cs typeface="Alexandria" pitchFamily="2" charset="-78"/>
            </a:endParaRPr>
          </a:p>
          <a:p>
            <a:pPr algn="r"/>
            <a:endParaRPr lang="en-US" sz="1600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675976" y="1728530"/>
            <a:ext cx="8417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000" dirty="0">
                <a:solidFill>
                  <a:srgbClr val="FF0000"/>
                </a:solidFill>
                <a:latin typeface="Alexandria" pitchFamily="2" charset="-78"/>
                <a:cs typeface="Alexandria" pitchFamily="2" charset="-78"/>
              </a:rPr>
              <a:t>4-استراتيجية التدريس واسلوب التقييم </a:t>
            </a:r>
            <a:endParaRPr lang="en-US" sz="2000" dirty="0">
              <a:solidFill>
                <a:srgbClr val="FF0000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348071-CE82-4950-9337-A8B929809A72}"/>
              </a:ext>
            </a:extLst>
          </p:cNvPr>
          <p:cNvSpPr txBox="1"/>
          <p:nvPr/>
        </p:nvSpPr>
        <p:spPr>
          <a:xfrm>
            <a:off x="4328048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B57316-93DF-55FF-871F-F7A63A9FF2F0}"/>
              </a:ext>
            </a:extLst>
          </p:cNvPr>
          <p:cNvSpPr/>
          <p:nvPr/>
        </p:nvSpPr>
        <p:spPr>
          <a:xfrm flipV="1">
            <a:off x="-609600" y="603769"/>
            <a:ext cx="9752693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068" y="-65328"/>
            <a:ext cx="2956816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39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734"/>
    </mc:Choice>
    <mc:Fallback xmlns="">
      <p:transition spd="slow" advTm="103734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088020"/>
            <a:ext cx="7385113" cy="49192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sz="1400" dirty="0" err="1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أ.د</a:t>
            </a: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/ حمدي </a:t>
            </a:r>
            <a:r>
              <a:rPr lang="ar-SA" sz="1400" dirty="0" err="1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القبيلات</a:t>
            </a: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، قانون الإدارة العامة الالكترونية، دار وائل للنشر، عمان، ط1، 2014.</a:t>
            </a:r>
            <a:endParaRPr lang="en-US" sz="1400" dirty="0"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د /سحر قدوري الرفاعي، الحكومة الالكترونية وسبل تطبيقها :مدخل استراتيجي، مجلة اقتصاديات شمال إفريقيا - العدد السابع، 2011</a:t>
            </a:r>
            <a:r>
              <a:rPr lang="ar-SA" sz="1400" dirty="0">
                <a:latin typeface="Alexandria" pitchFamily="2" charset="-78"/>
                <a:ea typeface="Times New Roman"/>
                <a:cs typeface="Alexandria" pitchFamily="2" charset="-78"/>
              </a:rPr>
              <a:t> ، </a:t>
            </a: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جامعة حسيبة بن بوعلي بالشلف- الجزائر. 305: 328.</a:t>
            </a:r>
            <a:endParaRPr lang="en-US" sz="1400" dirty="0"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خبال حميد و  شول بن شهرة، التحول الى الحكومة الذكية -الفجوة بين التشريع والتكنولوجيا عند التطبيق ، مجلـة الحقوق والعلوم الإنسانية، العدد 3، 2021، 127: 138.</a:t>
            </a:r>
            <a:endParaRPr lang="en-US" sz="1400" dirty="0"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 </a:t>
            </a: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د. فيصل عبد الحافظ الشوابكة ، النظام القانوني للعقد الإداري الإلكتروني،  مجلة الجامعة الإسلامية للدراسات الاقتصادية والإدارية، المجلد الحادي والعشرون، العدد الثاني، ص335 -ص364 يونيو 2013</a:t>
            </a:r>
            <a:endParaRPr lang="en-US" sz="1400" dirty="0"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  </a:t>
            </a: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د. </a:t>
            </a:r>
            <a:r>
              <a:rPr lang="ar-SA" sz="1400" dirty="0" err="1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قيدار</a:t>
            </a: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 عبد القادر صالح ، إبرام العقد الإداري الإلكتروني وإثباته،  مجلة </a:t>
            </a:r>
            <a:r>
              <a:rPr lang="ar-SA" sz="1400" dirty="0" err="1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الرافدین</a:t>
            </a: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 للحقوق ، المجلد ١٠، العدد ٣٧ ، السنة ، ٢٠٠٨، 149-184.</a:t>
            </a:r>
            <a:endParaRPr lang="en-US" sz="1400" dirty="0"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 </a:t>
            </a: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ماهر مشعل منيف الفيصل، </a:t>
            </a:r>
            <a:r>
              <a:rPr lang="ar-SA" sz="1400" dirty="0">
                <a:latin typeface="Alexandria" pitchFamily="2" charset="-78"/>
                <a:ea typeface="Times New Roman"/>
                <a:cs typeface="Alexandria" pitchFamily="2" charset="-78"/>
              </a:rPr>
              <a:t> </a:t>
            </a: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القرار الإداري الالكتروني كأسلوب حديث من أساليب النشاط الإداري،  رسالة ماجستير، جامعة الشرق الأوسط، 2020.</a:t>
            </a:r>
            <a:endParaRPr lang="en-US" sz="1400" dirty="0">
              <a:latin typeface="Alexandria" pitchFamily="2" charset="-78"/>
              <a:ea typeface="Times New Roman"/>
              <a:cs typeface="Alexandria" pitchFamily="2" charset="-78"/>
            </a:endParaRPr>
          </a:p>
          <a:p>
            <a:pPr marL="342900" marR="0" lvl="0" indent="-342900" algn="just" rtl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د/ ماجد ملفي زايد </a:t>
            </a:r>
            <a:r>
              <a:rPr lang="ar-SA" sz="1400" dirty="0" err="1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الديجاني</a:t>
            </a:r>
            <a:r>
              <a:rPr lang="ar-SA" sz="1400" dirty="0">
                <a:solidFill>
                  <a:srgbClr val="FF0000"/>
                </a:solidFill>
                <a:latin typeface="Alexandria" pitchFamily="2" charset="-78"/>
                <a:ea typeface="Times New Roman"/>
                <a:cs typeface="Alexandria" pitchFamily="2" charset="-78"/>
              </a:rPr>
              <a:t>، الضوابط القانونية للقرارات الإدارية الالكترونية، مجلة البحوث الفقهية والقانونية، كلية الشريعة والقانون جامعة دمنهور، عدد 41، إبريل 2023.</a:t>
            </a:r>
            <a:endParaRPr lang="en-US" sz="1400" dirty="0">
              <a:latin typeface="Alexandria" pitchFamily="2" charset="-78"/>
              <a:ea typeface="Times New Roman"/>
              <a:cs typeface="Alexandria" pitchFamily="2" charset="-78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8" b="12318"/>
          <a:stretch/>
        </p:blipFill>
        <p:spPr>
          <a:xfrm>
            <a:off x="9143093" y="1252892"/>
            <a:ext cx="2327417" cy="2495550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8854633" y="3996751"/>
            <a:ext cx="26158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ar-EG" sz="2400" b="1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5- المراجع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E018C8-E6D9-8F68-BAC6-E298E84AEBAC}"/>
              </a:ext>
            </a:extLst>
          </p:cNvPr>
          <p:cNvSpPr/>
          <p:nvPr/>
        </p:nvSpPr>
        <p:spPr>
          <a:xfrm flipV="1">
            <a:off x="-609600" y="556144"/>
            <a:ext cx="9752693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E0B38C-D385-1421-48A4-45B060659A0E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9284" y="80472"/>
            <a:ext cx="2956816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784841"/>
      </p:ext>
    </p:extLst>
  </p:cSld>
  <p:clrMapOvr>
    <a:masterClrMapping/>
  </p:clrMapOvr>
  <p:transition spd="slow" advTm="435744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2688" y="2974694"/>
            <a:ext cx="4743450" cy="1387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12590" y="170004"/>
            <a:ext cx="2956816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64"/>
    </mc:Choice>
    <mc:Fallback xmlns="">
      <p:transition spd="slow" advTm="27864"/>
    </mc:Fallback>
  </mc:AlternateContent>
</p:sld>
</file>

<file path=ppt/theme/theme1.xml><?xml version="1.0" encoding="utf-8"?>
<a:theme xmlns:a="http://schemas.openxmlformats.org/drawingml/2006/main" name="202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2024" id="{F4E9B020-F857-4984-87D4-CDC2032A1507}" vid="{518D7A3B-2651-42B0-99AB-B4EF026B508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b69ce7a49db56c7ed276051354650032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d7f54842b1d4dd5996fa5a2e205f42e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EBBAAE0B-9480-40C8-BB25-4E229D9AC4B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540D41-2D3C-44E8-B809-BA101D6F9C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CEB6184-823A-4994-8142-8992FC08E9CA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2024</Template>
  <TotalTime>1127</TotalTime>
  <Words>500</Words>
  <Application>Microsoft Office PowerPoint</Application>
  <PresentationFormat>Widescreen</PresentationFormat>
  <Paragraphs>72</Paragraphs>
  <Slides>9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2024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ALSAAD</cp:lastModifiedBy>
  <cp:revision>94</cp:revision>
  <dcterms:created xsi:type="dcterms:W3CDTF">2023-04-29T09:08:23Z</dcterms:created>
  <dcterms:modified xsi:type="dcterms:W3CDTF">2024-05-25T09:55:02Z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  <property fmtid="{D5CDD505-2E9C-101B-9397-08002B2CF9AE}" pid="3" name="MediaServiceImageTags">
    <vt:lpwstr/>
  </property>
</Properties>
</file>