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10" r:id="rId2"/>
    <p:sldId id="311" r:id="rId3"/>
    <p:sldId id="258" r:id="rId4"/>
    <p:sldId id="285" r:id="rId5"/>
    <p:sldId id="286" r:id="rId6"/>
    <p:sldId id="287" r:id="rId7"/>
    <p:sldId id="289" r:id="rId8"/>
    <p:sldId id="290" r:id="rId9"/>
    <p:sldId id="291" r:id="rId10"/>
    <p:sldId id="292" r:id="rId11"/>
    <p:sldId id="293" r:id="rId12"/>
    <p:sldId id="294" r:id="rId13"/>
    <p:sldId id="296" r:id="rId14"/>
    <p:sldId id="309" r:id="rId15"/>
    <p:sldId id="300" r:id="rId16"/>
    <p:sldId id="257" r:id="rId17"/>
    <p:sldId id="260" r:id="rId18"/>
    <p:sldId id="261" r:id="rId19"/>
    <p:sldId id="262" r:id="rId20"/>
    <p:sldId id="263" r:id="rId21"/>
    <p:sldId id="264" r:id="rId22"/>
    <p:sldId id="266" r:id="rId23"/>
    <p:sldId id="267" r:id="rId24"/>
    <p:sldId id="269" r:id="rId25"/>
    <p:sldId id="270" r:id="rId26"/>
    <p:sldId id="273" r:id="rId27"/>
    <p:sldId id="274" r:id="rId28"/>
    <p:sldId id="275" r:id="rId29"/>
    <p:sldId id="276" r:id="rId30"/>
    <p:sldId id="278" r:id="rId31"/>
    <p:sldId id="279" r:id="rId32"/>
    <p:sldId id="280" r:id="rId33"/>
    <p:sldId id="281" r:id="rId34"/>
    <p:sldId id="282" r:id="rId35"/>
    <p:sldId id="303" r:id="rId36"/>
    <p:sldId id="304" r:id="rId37"/>
    <p:sldId id="305" r:id="rId38"/>
    <p:sldId id="306" r:id="rId39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F07822CB-8BA8-4220-AD2E-1A40102456F1}" type="datetimeFigureOut">
              <a:rPr lang="ar-SA" smtClean="0"/>
              <a:t>7/29/1442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CF47681C-8C63-4ACA-AF46-25776D047CB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56276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71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717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086642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1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094143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2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127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3628267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5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331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331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281841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6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536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83678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7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741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783503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8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94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946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63399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10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35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355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8102812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11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56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560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260565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13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97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2970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5065038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14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17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175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874037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17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78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789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0704453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18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399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3994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156718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19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19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199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847961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20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403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922487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22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81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48135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5852547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23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01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0183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576636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24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22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223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1230507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25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42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427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20558608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26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563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632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068895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DDDE-D362-4893-92A3-88BF0DFA24A6}" type="uaqdatetime1">
              <a:rPr lang="ar-SA" smtClean="0"/>
              <a:t>7/28/1442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6644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0609B-86F2-4E38-BB8B-F8248611531B}" type="uaqdatetime1">
              <a:rPr lang="ar-SA" smtClean="0"/>
              <a:t>7/28/1442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4389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C16DE-0549-46C2-9AF1-BDEE11341FB0}" type="uaqdatetime1">
              <a:rPr lang="ar-SA" smtClean="0"/>
              <a:t>7/28/1442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1444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20C81-2EE2-4BD1-BA6E-28B78C6359D2}" type="uaqdatetime1">
              <a:rPr lang="ar-SA" smtClean="0"/>
              <a:t>7/28/1442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4393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A998-52D2-4270-A211-AB5155E68CA1}" type="uaqdatetime1">
              <a:rPr lang="ar-SA" smtClean="0"/>
              <a:t>7/28/1442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34064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5903-9FC6-471C-95D3-5C29447A550F}" type="uaqdatetime1">
              <a:rPr lang="ar-SA" smtClean="0"/>
              <a:t>7/28/1442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43098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7410B-9150-4AA6-B07F-78791496FA11}" type="uaqdatetime1">
              <a:rPr lang="ar-SA" smtClean="0"/>
              <a:t>7/28/1442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76097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451E2-A8FC-47A4-905C-D2F0D1528937}" type="uaqdatetime1">
              <a:rPr lang="ar-SA" smtClean="0"/>
              <a:t>7/28/1442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36434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84585-D79D-4956-B51B-3C7C7F8B0B61}" type="uaqdatetime1">
              <a:rPr lang="ar-SA" smtClean="0"/>
              <a:t>7/28/1442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45568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E4505-12FB-4C82-A440-21C25E49DDAF}" type="uaqdatetime1">
              <a:rPr lang="ar-SA" smtClean="0"/>
              <a:t>7/28/1442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862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9EED-6DC8-4C34-8764-3FC59ADB8BF5}" type="uaqdatetime1">
              <a:rPr lang="ar-SA" smtClean="0"/>
              <a:t>7/28/1442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84314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DCF7F-9C77-4DFD-B48A-58C07B61EA0B}" type="uaqdatetime1">
              <a:rPr lang="ar-SA" smtClean="0"/>
              <a:t>7/28/1442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13E62-7C2F-428E-94F8-9063C967773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29844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2" y="0"/>
            <a:ext cx="8808441" cy="4418013"/>
          </a:xfrm>
          <a:solidFill>
            <a:srgbClr val="53728A"/>
          </a:solidFill>
        </p:spPr>
        <p:txBody>
          <a:bodyPr lIns="274320" tIns="91440" rIns="182880" bIns="91440">
            <a:noAutofit/>
          </a:bodyPr>
          <a:lstStyle/>
          <a:p>
            <a:pPr algn="l"/>
            <a:r>
              <a:rPr lang="en-US" sz="5400" b="1" i="1" dirty="0">
                <a:latin typeface="Calibri" panose="020F0502020204030204" pitchFamily="34" charset="0"/>
              </a:rPr>
              <a:t/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/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>Organizing and </a:t>
            </a:r>
            <a:r>
              <a:rPr lang="en-US" altLang="ar-SA" sz="4800" b="1" i="1" dirty="0">
                <a:latin typeface="Calibri" panose="020F0502020204030204" pitchFamily="34" charset="0"/>
              </a:rPr>
              <a:t>MANAGERIAL</a:t>
            </a:r>
            <a:br>
              <a:rPr lang="en-US" altLang="ar-SA" sz="4800" b="1" i="1" dirty="0">
                <a:latin typeface="Calibri" panose="020F0502020204030204" pitchFamily="34" charset="0"/>
              </a:rPr>
            </a:br>
            <a:r>
              <a:rPr lang="en-US" altLang="ar-SA" sz="4800" b="1" i="1" dirty="0">
                <a:latin typeface="Calibri" panose="020F0502020204030204" pitchFamily="34" charset="0"/>
              </a:rPr>
              <a:t> COMMUNICATION</a:t>
            </a:r>
            <a:r>
              <a:rPr lang="en-US" sz="4800" b="1" dirty="0">
                <a:solidFill>
                  <a:srgbClr val="FF0000"/>
                </a:solidFill>
              </a:rPr>
              <a:t/>
            </a:r>
            <a:br>
              <a:rPr lang="en-US" sz="4800" b="1" dirty="0">
                <a:solidFill>
                  <a:srgbClr val="FF0000"/>
                </a:solidFill>
              </a:rPr>
            </a:br>
            <a:r>
              <a:rPr lang="en-US" sz="5400" b="1" dirty="0">
                <a:solidFill>
                  <a:schemeClr val="bg1"/>
                </a:solidFill>
              </a:rPr>
              <a:t/>
            </a:r>
            <a:br>
              <a:rPr lang="en-US" sz="5400" b="1" dirty="0">
                <a:solidFill>
                  <a:schemeClr val="bg1"/>
                </a:solidFill>
              </a:rPr>
            </a:br>
            <a:r>
              <a:rPr lang="en-US" sz="4000" b="1" dirty="0">
                <a:solidFill>
                  <a:schemeClr val="bg1"/>
                </a:solidFill>
              </a:rPr>
              <a:t>Chapter- 5 lectuer-1 </a:t>
            </a:r>
            <a:endParaRPr lang="en-US" sz="2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2"/>
            <a:ext cx="8808440" cy="2439988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sz="39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MGM111</a:t>
            </a:r>
          </a:p>
          <a:p>
            <a:pPr algn="l"/>
            <a:r>
              <a:rPr lang="en-US" sz="88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0"/>
            <a:ext cx="3624263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chemeClr val="bg1"/>
                </a:solidFill>
              </a:rPr>
              <a:t>Everyone’s Smart</a:t>
            </a:r>
            <a:br>
              <a:rPr lang="en-US" sz="3000" b="1" dirty="0">
                <a:solidFill>
                  <a:schemeClr val="bg1"/>
                </a:solidFill>
              </a:rPr>
            </a:br>
            <a:r>
              <a:rPr lang="en-US" sz="30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268760"/>
            <a:ext cx="2694542" cy="147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116632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3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7E1A5E28-0BE2-42D7-9C4E-A0E086F768C5}"/>
              </a:ext>
            </a:extLst>
          </p:cNvPr>
          <p:cNvSpPr/>
          <p:nvPr/>
        </p:nvSpPr>
        <p:spPr>
          <a:xfrm>
            <a:off x="5405438" y="6561138"/>
            <a:ext cx="4075112" cy="930275"/>
          </a:xfrm>
          <a:custGeom>
            <a:avLst/>
            <a:gdLst>
              <a:gd name="connsiteX0" fmla="*/ 0 w 4074695"/>
              <a:gd name="connsiteY0" fmla="*/ 16042 h 930442"/>
              <a:gd name="connsiteX1" fmla="*/ 1941095 w 4074695"/>
              <a:gd name="connsiteY1" fmla="*/ 930442 h 930442"/>
              <a:gd name="connsiteX2" fmla="*/ 4074695 w 4074695"/>
              <a:gd name="connsiteY2" fmla="*/ 914400 h 930442"/>
              <a:gd name="connsiteX3" fmla="*/ 2085474 w 4074695"/>
              <a:gd name="connsiteY3" fmla="*/ 0 h 930442"/>
              <a:gd name="connsiteX4" fmla="*/ 0 w 4074695"/>
              <a:gd name="connsiteY4" fmla="*/ 16042 h 930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4695" h="930442">
                <a:moveTo>
                  <a:pt x="0" y="16042"/>
                </a:moveTo>
                <a:lnTo>
                  <a:pt x="1941095" y="930442"/>
                </a:lnTo>
                <a:lnTo>
                  <a:pt x="4074695" y="914400"/>
                </a:lnTo>
                <a:lnTo>
                  <a:pt x="2085474" y="0"/>
                </a:lnTo>
                <a:lnTo>
                  <a:pt x="0" y="16042"/>
                </a:lnTo>
                <a:close/>
              </a:path>
            </a:pathLst>
          </a:custGeom>
          <a:gradFill>
            <a:gsLst>
              <a:gs pos="0">
                <a:schemeClr val="tx1">
                  <a:alpha val="48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5D5AE4C-559F-4023-9847-1369AEB8E82C}"/>
              </a:ext>
            </a:extLst>
          </p:cNvPr>
          <p:cNvSpPr/>
          <p:nvPr/>
        </p:nvSpPr>
        <p:spPr>
          <a:xfrm>
            <a:off x="5118100" y="2239963"/>
            <a:ext cx="974725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A65A80C-B030-451B-AF06-98490758B853}"/>
              </a:ext>
            </a:extLst>
          </p:cNvPr>
          <p:cNvSpPr/>
          <p:nvPr/>
        </p:nvSpPr>
        <p:spPr>
          <a:xfrm>
            <a:off x="5848350" y="2727325"/>
            <a:ext cx="976313" cy="976313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8A572B-64E1-4779-A0D8-2903BE92285D}"/>
              </a:ext>
            </a:extLst>
          </p:cNvPr>
          <p:cNvSpPr/>
          <p:nvPr/>
        </p:nvSpPr>
        <p:spPr>
          <a:xfrm rot="21043600">
            <a:off x="5832475" y="1595438"/>
            <a:ext cx="1093788" cy="1093787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8B03565-B03C-4AFC-BB37-1DE12B06F864}"/>
              </a:ext>
            </a:extLst>
          </p:cNvPr>
          <p:cNvSpPr/>
          <p:nvPr/>
        </p:nvSpPr>
        <p:spPr>
          <a:xfrm>
            <a:off x="6642100" y="2405063"/>
            <a:ext cx="730250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F4BAA47-A70A-49D9-AD52-6F837BC7C9CB}"/>
              </a:ext>
            </a:extLst>
          </p:cNvPr>
          <p:cNvSpPr/>
          <p:nvPr/>
        </p:nvSpPr>
        <p:spPr>
          <a:xfrm rot="19815502">
            <a:off x="6537325" y="3248025"/>
            <a:ext cx="1098550" cy="1098550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2836EC2-35C8-460A-A0E1-3FFF0EF6F782}"/>
              </a:ext>
            </a:extLst>
          </p:cNvPr>
          <p:cNvSpPr/>
          <p:nvPr/>
        </p:nvSpPr>
        <p:spPr>
          <a:xfrm>
            <a:off x="7278688" y="3838575"/>
            <a:ext cx="731837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E61BDA8-5E3E-4AD9-9614-172DC8026FAD}"/>
              </a:ext>
            </a:extLst>
          </p:cNvPr>
          <p:cNvSpPr/>
          <p:nvPr/>
        </p:nvSpPr>
        <p:spPr>
          <a:xfrm>
            <a:off x="7010400" y="2908300"/>
            <a:ext cx="976313" cy="974725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A124F8-1657-4A56-BA25-09B60F9560DA}"/>
              </a:ext>
            </a:extLst>
          </p:cNvPr>
          <p:cNvSpPr/>
          <p:nvPr/>
        </p:nvSpPr>
        <p:spPr>
          <a:xfrm>
            <a:off x="6948488" y="1998663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46AD0C9-7DDB-4929-9178-B1409CF73713}"/>
              </a:ext>
            </a:extLst>
          </p:cNvPr>
          <p:cNvSpPr/>
          <p:nvPr/>
        </p:nvSpPr>
        <p:spPr>
          <a:xfrm>
            <a:off x="7399338" y="2503488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0C7C61D-541F-4DE7-82B3-17512A989C3E}"/>
              </a:ext>
            </a:extLst>
          </p:cNvPr>
          <p:cNvSpPr/>
          <p:nvPr/>
        </p:nvSpPr>
        <p:spPr>
          <a:xfrm>
            <a:off x="4719638" y="1846263"/>
            <a:ext cx="976312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19DF5BC-E131-4E76-97D4-6B428AF86959}"/>
              </a:ext>
            </a:extLst>
          </p:cNvPr>
          <p:cNvSpPr/>
          <p:nvPr/>
        </p:nvSpPr>
        <p:spPr>
          <a:xfrm>
            <a:off x="5464175" y="1509713"/>
            <a:ext cx="750888" cy="750887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B24E8AB-7C2F-4EF9-8B42-65F8C595AD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4" t="10286" r="17619" b="13523"/>
          <a:stretch/>
        </p:blipFill>
        <p:spPr>
          <a:xfrm>
            <a:off x="3616458" y="1536587"/>
            <a:ext cx="4464568" cy="5073373"/>
          </a:xfrm>
          <a:custGeom>
            <a:avLst/>
            <a:gdLst>
              <a:gd name="connsiteX0" fmla="*/ 4463103 w 4464568"/>
              <a:gd name="connsiteY0" fmla="*/ 0 h 5073373"/>
              <a:gd name="connsiteX1" fmla="*/ 4464568 w 4464568"/>
              <a:gd name="connsiteY1" fmla="*/ 0 h 5073373"/>
              <a:gd name="connsiteX2" fmla="*/ 4464568 w 4464568"/>
              <a:gd name="connsiteY2" fmla="*/ 1038 h 5073373"/>
              <a:gd name="connsiteX3" fmla="*/ 0 w 4464568"/>
              <a:gd name="connsiteY3" fmla="*/ 0 h 5073373"/>
              <a:gd name="connsiteX4" fmla="*/ 908051 w 4464568"/>
              <a:gd name="connsiteY4" fmla="*/ 0 h 5073373"/>
              <a:gd name="connsiteX5" fmla="*/ 520090 w 4464568"/>
              <a:gd name="connsiteY5" fmla="*/ 547984 h 5073373"/>
              <a:gd name="connsiteX6" fmla="*/ 4464568 w 4464568"/>
              <a:gd name="connsiteY6" fmla="*/ 3340594 h 5073373"/>
              <a:gd name="connsiteX7" fmla="*/ 4464568 w 4464568"/>
              <a:gd name="connsiteY7" fmla="*/ 5073373 h 5073373"/>
              <a:gd name="connsiteX8" fmla="*/ 0 w 4464568"/>
              <a:gd name="connsiteY8" fmla="*/ 5073373 h 5073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568" h="5073373">
                <a:moveTo>
                  <a:pt x="4463103" y="0"/>
                </a:moveTo>
                <a:lnTo>
                  <a:pt x="4464568" y="0"/>
                </a:lnTo>
                <a:lnTo>
                  <a:pt x="4464568" y="1038"/>
                </a:lnTo>
                <a:close/>
                <a:moveTo>
                  <a:pt x="0" y="0"/>
                </a:moveTo>
                <a:lnTo>
                  <a:pt x="908051" y="0"/>
                </a:lnTo>
                <a:lnTo>
                  <a:pt x="520090" y="547984"/>
                </a:lnTo>
                <a:lnTo>
                  <a:pt x="4464568" y="3340594"/>
                </a:lnTo>
                <a:lnTo>
                  <a:pt x="4464568" y="5073373"/>
                </a:lnTo>
                <a:lnTo>
                  <a:pt x="0" y="5073373"/>
                </a:ln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B5F29B6-6152-43C1-85AE-0D2C9DDFD4C2}"/>
              </a:ext>
            </a:extLst>
          </p:cNvPr>
          <p:cNvSpPr/>
          <p:nvPr/>
        </p:nvSpPr>
        <p:spPr>
          <a:xfrm>
            <a:off x="2798763" y="1041400"/>
            <a:ext cx="6589712" cy="3732213"/>
          </a:xfrm>
          <a:custGeom>
            <a:avLst/>
            <a:gdLst>
              <a:gd name="connsiteX0" fmla="*/ 3295016 w 6590032"/>
              <a:gd name="connsiteY0" fmla="*/ 0 h 3733284"/>
              <a:gd name="connsiteX1" fmla="*/ 6590032 w 6590032"/>
              <a:gd name="connsiteY1" fmla="*/ 3295016 h 3733284"/>
              <a:gd name="connsiteX2" fmla="*/ 6573020 w 6590032"/>
              <a:gd name="connsiteY2" fmla="*/ 3631912 h 3733284"/>
              <a:gd name="connsiteX3" fmla="*/ 6557549 w 6590032"/>
              <a:gd name="connsiteY3" fmla="*/ 3733284 h 3733284"/>
              <a:gd name="connsiteX4" fmla="*/ 6490561 w 6590032"/>
              <a:gd name="connsiteY4" fmla="*/ 3733284 h 3733284"/>
              <a:gd name="connsiteX5" fmla="*/ 6507066 w 6590032"/>
              <a:gd name="connsiteY5" fmla="*/ 3625134 h 3733284"/>
              <a:gd name="connsiteX6" fmla="*/ 6523736 w 6590032"/>
              <a:gd name="connsiteY6" fmla="*/ 3295016 h 3733284"/>
              <a:gd name="connsiteX7" fmla="*/ 3295016 w 6590032"/>
              <a:gd name="connsiteY7" fmla="*/ 66296 h 3733284"/>
              <a:gd name="connsiteX8" fmla="*/ 66296 w 6590032"/>
              <a:gd name="connsiteY8" fmla="*/ 3295016 h 3733284"/>
              <a:gd name="connsiteX9" fmla="*/ 82966 w 6590032"/>
              <a:gd name="connsiteY9" fmla="*/ 3625134 h 3733284"/>
              <a:gd name="connsiteX10" fmla="*/ 99471 w 6590032"/>
              <a:gd name="connsiteY10" fmla="*/ 3733284 h 3733284"/>
              <a:gd name="connsiteX11" fmla="*/ 32483 w 6590032"/>
              <a:gd name="connsiteY11" fmla="*/ 3733284 h 3733284"/>
              <a:gd name="connsiteX12" fmla="*/ 17012 w 6590032"/>
              <a:gd name="connsiteY12" fmla="*/ 3631912 h 3733284"/>
              <a:gd name="connsiteX13" fmla="*/ 0 w 6590032"/>
              <a:gd name="connsiteY13" fmla="*/ 3295016 h 3733284"/>
              <a:gd name="connsiteX14" fmla="*/ 3295016 w 6590032"/>
              <a:gd name="connsiteY14" fmla="*/ 0 h 373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590032" h="3733284">
                <a:moveTo>
                  <a:pt x="3295016" y="0"/>
                </a:moveTo>
                <a:cubicBezTo>
                  <a:pt x="5114803" y="0"/>
                  <a:pt x="6590032" y="1475229"/>
                  <a:pt x="6590032" y="3295016"/>
                </a:cubicBezTo>
                <a:cubicBezTo>
                  <a:pt x="6590032" y="3408753"/>
                  <a:pt x="6584269" y="3521144"/>
                  <a:pt x="6573020" y="3631912"/>
                </a:cubicBezTo>
                <a:lnTo>
                  <a:pt x="6557549" y="3733284"/>
                </a:lnTo>
                <a:lnTo>
                  <a:pt x="6490561" y="3733284"/>
                </a:lnTo>
                <a:lnTo>
                  <a:pt x="6507066" y="3625134"/>
                </a:lnTo>
                <a:cubicBezTo>
                  <a:pt x="6518089" y="3516594"/>
                  <a:pt x="6523736" y="3406465"/>
                  <a:pt x="6523736" y="3295016"/>
                </a:cubicBezTo>
                <a:cubicBezTo>
                  <a:pt x="6523736" y="1511843"/>
                  <a:pt x="5078189" y="66296"/>
                  <a:pt x="3295016" y="66296"/>
                </a:cubicBezTo>
                <a:cubicBezTo>
                  <a:pt x="1511843" y="66296"/>
                  <a:pt x="66296" y="1511843"/>
                  <a:pt x="66296" y="3295016"/>
                </a:cubicBezTo>
                <a:cubicBezTo>
                  <a:pt x="66296" y="3406465"/>
                  <a:pt x="71943" y="3516594"/>
                  <a:pt x="82966" y="3625134"/>
                </a:cubicBezTo>
                <a:lnTo>
                  <a:pt x="99471" y="3733284"/>
                </a:lnTo>
                <a:lnTo>
                  <a:pt x="32483" y="3733284"/>
                </a:lnTo>
                <a:lnTo>
                  <a:pt x="17012" y="3631912"/>
                </a:lnTo>
                <a:cubicBezTo>
                  <a:pt x="5763" y="3521144"/>
                  <a:pt x="0" y="3408753"/>
                  <a:pt x="0" y="3295016"/>
                </a:cubicBezTo>
                <a:cubicBezTo>
                  <a:pt x="0" y="1475229"/>
                  <a:pt x="1475229" y="0"/>
                  <a:pt x="3295016" y="0"/>
                </a:cubicBezTo>
                <a:close/>
              </a:path>
            </a:pathLst>
          </a:custGeom>
          <a:gradFill flip="none" rotWithShape="1">
            <a:gsLst>
              <a:gs pos="82499">
                <a:srgbClr val="FFC000"/>
              </a:gs>
              <a:gs pos="63000">
                <a:srgbClr val="BF0000"/>
              </a:gs>
              <a:gs pos="41000">
                <a:srgbClr val="002060"/>
              </a:gs>
              <a:gs pos="19000">
                <a:srgbClr val="00B0F0"/>
              </a:gs>
              <a:gs pos="0">
                <a:srgbClr val="00B050"/>
              </a:gs>
              <a:gs pos="100000">
                <a:srgbClr val="7F6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486025" y="3883025"/>
            <a:ext cx="685800" cy="685800"/>
            <a:chOff x="575469" y="3397750"/>
            <a:chExt cx="2419249" cy="2419249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29406F3-B471-43DE-8311-59847BA9441B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91182A0D-C6E5-42F6-8FB2-3F29E1E244CB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3070225" y="2160588"/>
            <a:ext cx="685800" cy="685800"/>
            <a:chOff x="575469" y="3397750"/>
            <a:chExt cx="2419249" cy="2419249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284032A-979D-478C-B5F7-6038A76F6589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9938D0F-D6E3-4638-8DE0-2DEB210AF3F0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443413" y="966788"/>
            <a:ext cx="685800" cy="685800"/>
            <a:chOff x="575469" y="3397750"/>
            <a:chExt cx="2419249" cy="2419249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12BFBC2-7993-4AEB-B318-59380F6A85A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2B720DC3-C2C5-40D1-BABD-A8F84D84803A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5" name="Group 44"/>
          <p:cNvGrpSpPr>
            <a:grpSpLocks/>
          </p:cNvGrpSpPr>
          <p:nvPr/>
        </p:nvGrpSpPr>
        <p:grpSpPr bwMode="auto">
          <a:xfrm>
            <a:off x="7086600" y="962025"/>
            <a:ext cx="685800" cy="685800"/>
            <a:chOff x="575469" y="3397750"/>
            <a:chExt cx="2419249" cy="2419249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97CFBE7-C02A-4807-8E4C-0EE881AF303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A3A9BEB-5BB7-43D5-BD6E-77DB4707C24C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8459788" y="2160588"/>
            <a:ext cx="685800" cy="685800"/>
            <a:chOff x="575469" y="3397750"/>
            <a:chExt cx="2419249" cy="241924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DDF394C6-8DB6-4049-ACD6-78F08A927CB1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82E5045-5D00-4947-994D-A5C855D6AA77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9023350" y="3883025"/>
            <a:ext cx="685800" cy="685800"/>
            <a:chOff x="575469" y="3397750"/>
            <a:chExt cx="2419249" cy="2419249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785B620-FFB7-4A58-8F52-E86D6F12D620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7F6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067F26DF-A465-4C9E-AC85-2326DC8DC893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8407" y="3525216"/>
            <a:ext cx="2960218" cy="1638225"/>
            <a:chOff x="-26766" y="3925703"/>
            <a:chExt cx="2958724" cy="1639227"/>
          </a:xfrm>
        </p:grpSpPr>
        <p:sp>
          <p:nvSpPr>
            <p:cNvPr id="5159" name="TextBox 54"/>
            <p:cNvSpPr txBox="1">
              <a:spLocks noChangeArrowheads="1"/>
            </p:cNvSpPr>
            <p:nvPr/>
          </p:nvSpPr>
          <p:spPr bwMode="auto">
            <a:xfrm>
              <a:off x="765048" y="392570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50"/>
                  </a:solidFill>
                  <a:latin typeface="Century Gothic" panose="020B0502020202020204" pitchFamily="34" charset="0"/>
                </a:rPr>
                <a:t>OPTION 06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940DB83-6538-40F1-9110-5C36E0BABF6D}"/>
                </a:ext>
              </a:extLst>
            </p:cNvPr>
            <p:cNvSpPr txBox="1"/>
            <p:nvPr/>
          </p:nvSpPr>
          <p:spPr>
            <a:xfrm>
              <a:off x="-26766" y="4487054"/>
              <a:ext cx="2958724" cy="107787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Project Communications Management</a:t>
              </a:r>
              <a:br>
                <a:rPr lang="en-US" altLang="ar-SA" sz="1600" b="1" dirty="0">
                  <a:latin typeface="Calibri" panose="020F0502020204030204" pitchFamily="34" charset="0"/>
                </a:rPr>
              </a:br>
              <a:endParaRPr lang="en-US" altLang="ar-SA" sz="1600" b="1" dirty="0"/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9" name="Group 68"/>
          <p:cNvGrpSpPr>
            <a:grpSpLocks/>
          </p:cNvGrpSpPr>
          <p:nvPr/>
        </p:nvGrpSpPr>
        <p:grpSpPr bwMode="auto">
          <a:xfrm>
            <a:off x="388237" y="1874140"/>
            <a:ext cx="2398713" cy="1434655"/>
            <a:chOff x="381074" y="1857833"/>
            <a:chExt cx="2397501" cy="1433541"/>
          </a:xfrm>
        </p:grpSpPr>
        <p:sp>
          <p:nvSpPr>
            <p:cNvPr id="5157" name="TextBox 56"/>
            <p:cNvSpPr txBox="1">
              <a:spLocks noChangeArrowheads="1"/>
            </p:cNvSpPr>
            <p:nvPr/>
          </p:nvSpPr>
          <p:spPr bwMode="auto">
            <a:xfrm>
              <a:off x="1074656" y="185783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F0"/>
                  </a:solidFill>
                  <a:latin typeface="Century Gothic" panose="020B0502020202020204" pitchFamily="34" charset="0"/>
                </a:rPr>
                <a:t>OPTION 05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D43624F-89B6-4FB9-A3BF-2A7F0B94694E}"/>
                </a:ext>
              </a:extLst>
            </p:cNvPr>
            <p:cNvSpPr txBox="1"/>
            <p:nvPr/>
          </p:nvSpPr>
          <p:spPr>
            <a:xfrm>
              <a:off x="381074" y="2214993"/>
              <a:ext cx="2397501" cy="107638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/>
                <a:t>Discuss how information technology affects organizations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0" name="Group 69"/>
          <p:cNvGrpSpPr>
            <a:grpSpLocks/>
          </p:cNvGrpSpPr>
          <p:nvPr/>
        </p:nvGrpSpPr>
        <p:grpSpPr bwMode="auto">
          <a:xfrm>
            <a:off x="1370003" y="273050"/>
            <a:ext cx="2738783" cy="1323436"/>
            <a:chOff x="1369861" y="272748"/>
            <a:chExt cx="2739213" cy="1324509"/>
          </a:xfrm>
        </p:grpSpPr>
        <p:sp>
          <p:nvSpPr>
            <p:cNvPr id="5155" name="TextBox 58"/>
            <p:cNvSpPr txBox="1">
              <a:spLocks noChangeArrowheads="1"/>
            </p:cNvSpPr>
            <p:nvPr/>
          </p:nvSpPr>
          <p:spPr bwMode="auto">
            <a:xfrm>
              <a:off x="2429648" y="272748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2060"/>
                  </a:solidFill>
                  <a:latin typeface="Century Gothic" panose="020B0502020202020204" pitchFamily="34" charset="0"/>
                </a:rPr>
                <a:t>OPTION 04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B669E4-93DA-4064-9528-319E405CE157}"/>
                </a:ext>
              </a:extLst>
            </p:cNvPr>
            <p:cNvSpPr txBox="1"/>
            <p:nvPr/>
          </p:nvSpPr>
          <p:spPr>
            <a:xfrm>
              <a:off x="1369861" y="765586"/>
              <a:ext cx="2397501" cy="83167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Explain </a:t>
              </a:r>
              <a:r>
                <a:rPr lang="en-US" altLang="ar-SA" sz="1600" b="1" dirty="0"/>
                <a:t>the interpersonal communication process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1" name="Group 70"/>
          <p:cNvGrpSpPr>
            <a:grpSpLocks/>
          </p:cNvGrpSpPr>
          <p:nvPr/>
        </p:nvGrpSpPr>
        <p:grpSpPr bwMode="auto">
          <a:xfrm>
            <a:off x="8080375" y="306388"/>
            <a:ext cx="2398713" cy="1041331"/>
            <a:chOff x="8081026" y="305741"/>
            <a:chExt cx="2397501" cy="1042177"/>
          </a:xfrm>
        </p:grpSpPr>
        <p:sp>
          <p:nvSpPr>
            <p:cNvPr id="5153" name="TextBox 60"/>
            <p:cNvSpPr txBox="1">
              <a:spLocks noChangeArrowheads="1"/>
            </p:cNvSpPr>
            <p:nvPr/>
          </p:nvSpPr>
          <p:spPr bwMode="auto">
            <a:xfrm>
              <a:off x="8081026" y="305741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C00000"/>
                  </a:solidFill>
                  <a:latin typeface="Century Gothic" panose="020B0502020202020204" pitchFamily="34" charset="0"/>
                </a:rPr>
                <a:t>OPTION 03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1E7501A-3045-4E82-B108-B2ECAFD7BAAB}"/>
                </a:ext>
              </a:extLst>
            </p:cNvPr>
            <p:cNvSpPr txBox="1"/>
            <p:nvPr/>
          </p:nvSpPr>
          <p:spPr>
            <a:xfrm>
              <a:off x="8081026" y="762668"/>
              <a:ext cx="2397501" cy="58525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Authority / Responsibility</a:t>
              </a:r>
              <a:endParaRPr lang="en-US" altLang="ar-SA" sz="1600" b="1" dirty="0"/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9279731" y="1845592"/>
            <a:ext cx="2397125" cy="886767"/>
            <a:chOff x="9313206" y="2076115"/>
            <a:chExt cx="2397501" cy="886813"/>
          </a:xfrm>
        </p:grpSpPr>
        <p:sp>
          <p:nvSpPr>
            <p:cNvPr id="5151" name="TextBox 62"/>
            <p:cNvSpPr txBox="1">
              <a:spLocks noChangeArrowheads="1"/>
            </p:cNvSpPr>
            <p:nvPr/>
          </p:nvSpPr>
          <p:spPr bwMode="auto">
            <a:xfrm>
              <a:off x="9356948" y="2076115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FFC000"/>
                  </a:solidFill>
                  <a:latin typeface="Century Gothic" panose="020B0502020202020204" pitchFamily="34" charset="0"/>
                </a:rPr>
                <a:t>OPTION 02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7CBD2346-240B-4A25-A75B-D770664FDB2B}"/>
                </a:ext>
              </a:extLst>
            </p:cNvPr>
            <p:cNvSpPr txBox="1"/>
            <p:nvPr/>
          </p:nvSpPr>
          <p:spPr>
            <a:xfrm>
              <a:off x="9313206" y="2593577"/>
              <a:ext cx="2397501" cy="36935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en-US" altLang="ar-SA" b="1" dirty="0">
                  <a:latin typeface="Calibri" panose="020F0502020204030204" pitchFamily="34" charset="0"/>
                </a:rPr>
                <a:t>Departmentalization</a:t>
              </a:r>
              <a:endParaRPr lang="en-US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9721850" y="3699514"/>
            <a:ext cx="2397125" cy="1213369"/>
            <a:chOff x="9721259" y="3700297"/>
            <a:chExt cx="2398196" cy="1212617"/>
          </a:xfrm>
        </p:grpSpPr>
        <p:sp>
          <p:nvSpPr>
            <p:cNvPr id="5149" name="TextBox 64"/>
            <p:cNvSpPr txBox="1">
              <a:spLocks noChangeArrowheads="1"/>
            </p:cNvSpPr>
            <p:nvPr/>
          </p:nvSpPr>
          <p:spPr bwMode="auto">
            <a:xfrm>
              <a:off x="9768280" y="3700297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7F6000"/>
                  </a:solidFill>
                  <a:latin typeface="Century Gothic" panose="020B0502020202020204" pitchFamily="34" charset="0"/>
                </a:rPr>
                <a:t>OPTION 01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C71F041-584C-4A1C-B767-B4CF548C7F3C}"/>
                </a:ext>
              </a:extLst>
            </p:cNvPr>
            <p:cNvSpPr txBox="1"/>
            <p:nvPr/>
          </p:nvSpPr>
          <p:spPr>
            <a:xfrm>
              <a:off x="9721259" y="4082433"/>
              <a:ext cx="2398196" cy="83048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en-US" altLang="ar-SA" sz="1600" b="1" i="1" dirty="0">
                  <a:latin typeface="Calibri" panose="020F0502020204030204" pitchFamily="34" charset="0"/>
                </a:rPr>
                <a:t>Basic Organizing Concepts</a:t>
              </a:r>
            </a:p>
            <a:p>
              <a:pPr algn="just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5148" name="TextBox 66"/>
          <p:cNvSpPr txBox="1">
            <a:spLocks noChangeArrowheads="1"/>
          </p:cNvSpPr>
          <p:nvPr/>
        </p:nvSpPr>
        <p:spPr bwMode="auto">
          <a:xfrm>
            <a:off x="5232400" y="5983288"/>
            <a:ext cx="2020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SA" b="1" u="sng" dirty="0">
                <a:latin typeface="Century Gothic" panose="020B0502020202020204" pitchFamily="34" charset="0"/>
              </a:rPr>
              <a:t>Objective</a:t>
            </a:r>
          </a:p>
        </p:txBody>
      </p:sp>
    </p:spTree>
    <p:extLst>
      <p:ext uri="{BB962C8B-B14F-4D97-AF65-F5344CB8AC3E}">
        <p14:creationId xmlns:p14="http://schemas.microsoft.com/office/powerpoint/2010/main" val="84978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47493" y="156117"/>
            <a:ext cx="9123556" cy="992459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LEARNING OBJECTIVES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47493" y="1427938"/>
            <a:ext cx="9277815" cy="3679321"/>
          </a:xfrm>
          <a:noFill/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Basic </a:t>
            </a:r>
            <a:r>
              <a:rPr lang="en-US" altLang="ar-SA" b="1" i="1" dirty="0">
                <a:latin typeface="Calibri" panose="020F0502020204030204" pitchFamily="34" charset="0"/>
              </a:rPr>
              <a:t>Organizing </a:t>
            </a:r>
            <a:r>
              <a:rPr lang="en-US" altLang="ar-SA" b="1" i="1" dirty="0" smtClean="0">
                <a:latin typeface="Calibri" panose="020F0502020204030204" pitchFamily="34" charset="0"/>
              </a:rPr>
              <a:t>Concepts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Departmentalization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>
                <a:latin typeface="Calibri" panose="020F0502020204030204" pitchFamily="34" charset="0"/>
              </a:rPr>
              <a:t>Authority / </a:t>
            </a:r>
            <a:r>
              <a:rPr lang="en-US" altLang="ar-SA" b="1" i="1" dirty="0" smtClean="0">
                <a:latin typeface="Calibri" panose="020F0502020204030204" pitchFamily="34" charset="0"/>
              </a:rPr>
              <a:t>Responsibility</a:t>
            </a:r>
            <a:endParaRPr lang="en-US" altLang="ar-SA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>
                <a:latin typeface="Calibri" panose="020F0502020204030204" pitchFamily="34" charset="0"/>
              </a:rPr>
              <a:t>UNDERSTANDING MANAGERIAL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Explain </a:t>
            </a:r>
            <a:r>
              <a:rPr lang="en-US" altLang="ar-SA" sz="2800" b="1" dirty="0" smtClean="0"/>
              <a:t>the interpersonal communication process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800" b="1" dirty="0" smtClean="0"/>
              <a:t>Discuss </a:t>
            </a:r>
            <a:r>
              <a:rPr lang="en-US" altLang="ar-SA" sz="2800" b="1" dirty="0"/>
              <a:t>how information technology affects organizations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latin typeface="Calibri" panose="020F0502020204030204" pitchFamily="34" charset="0"/>
              </a:rPr>
              <a:t>Project </a:t>
            </a:r>
            <a:r>
              <a:rPr lang="en-US" altLang="ar-SA" b="1" i="1" dirty="0">
                <a:latin typeface="Calibri" panose="020F0502020204030204" pitchFamily="34" charset="0"/>
              </a:rPr>
              <a:t>Communications Management</a:t>
            </a:r>
            <a:br>
              <a:rPr lang="en-US" altLang="ar-SA" b="1" i="1" dirty="0">
                <a:latin typeface="Calibri" panose="020F0502020204030204" pitchFamily="34" charset="0"/>
              </a:rPr>
            </a:br>
            <a:endParaRPr lang="en-US" altLang="ar-SA" sz="2800" b="1" dirty="0"/>
          </a:p>
          <a:p>
            <a:pPr>
              <a:buClr>
                <a:srgbClr val="FF0000"/>
              </a:buClr>
              <a:buSzPct val="65000"/>
              <a:buFont typeface="Wingdings" panose="05000000000000000000" pitchFamily="2" charset="2"/>
              <a:buChar char="q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13E62-7C2F-428E-94F8-9063C967773A}" type="slidenum">
              <a:rPr lang="ar-SA" smtClean="0"/>
              <a:t>3</a:t>
            </a:fld>
            <a:endParaRPr 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03" y="5386621"/>
            <a:ext cx="2954290" cy="121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43952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031058" y="6338035"/>
            <a:ext cx="578005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A1D310F9-DBB5-4AE2-A92B-4272D14A1D13}" type="slidenum">
              <a:rPr lang="en-US" altLang="ar-SA" sz="1600" b="1">
                <a:solidFill>
                  <a:schemeClr val="tx1"/>
                </a:solidFill>
              </a:rPr>
              <a:pPr algn="ctr"/>
              <a:t>4</a:t>
            </a:fld>
            <a:endParaRPr lang="en-US" altLang="ar-SA" sz="1600" b="1" dirty="0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02528" y="379141"/>
            <a:ext cx="9813072" cy="963884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Basic Organizing Concepts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02527" y="1708150"/>
            <a:ext cx="9813072" cy="4447323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Organizing define:</a:t>
            </a:r>
          </a:p>
          <a:p>
            <a:pPr algn="l"/>
            <a:r>
              <a:rPr lang="en-US" altLang="ar-SA" sz="2800" b="1" dirty="0"/>
              <a:t>Arranging and grouping jobs, allocating resources, and assigning work in a department so that activities can be accomplished as planned.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Work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Specialization</a:t>
            </a:r>
          </a:p>
          <a:p>
            <a:pPr algn="l"/>
            <a:r>
              <a:rPr lang="en-US" altLang="ar-SA" b="1" dirty="0"/>
              <a:t>(Division of Labor)</a:t>
            </a:r>
            <a:endParaRPr lang="en-US" altLang="ar-SA" sz="4000" b="1" dirty="0"/>
          </a:p>
          <a:p>
            <a:pPr algn="l"/>
            <a:r>
              <a:rPr lang="en-US" altLang="ar-SA" sz="2800" b="1" dirty="0"/>
              <a:t>The process of breaking down a job into a number of steps, with each step being completed by a separate individual.</a:t>
            </a:r>
          </a:p>
          <a:p>
            <a:pPr algn="l">
              <a:lnSpc>
                <a:spcPct val="10000"/>
              </a:lnSpc>
            </a:pP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Span of Control</a:t>
            </a:r>
          </a:p>
          <a:p>
            <a:pPr algn="l"/>
            <a:r>
              <a:rPr lang="en-US" altLang="ar-SA" sz="2800" b="1" dirty="0"/>
              <a:t>The number of employees a supervisor can efficiently and effectively direct.</a:t>
            </a:r>
            <a:endParaRPr lang="en-US" altLang="ar-SA" sz="4000" b="1" dirty="0"/>
          </a:p>
          <a:p>
            <a:pPr algn="l"/>
            <a:endParaRPr lang="en-US" altLang="ar-SA" sz="4000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2560" y="5765180"/>
            <a:ext cx="1319160" cy="8809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03858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441795" y="6545766"/>
            <a:ext cx="468352" cy="242462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3D0CF37-6111-4F26-B81E-ED152D97C975}" type="slidenum">
              <a:rPr lang="en-US" altLang="ar-SA" sz="1600" b="1">
                <a:solidFill>
                  <a:schemeClr val="tx1"/>
                </a:solidFill>
              </a:rPr>
              <a:pPr algn="ctr"/>
              <a:t>5</a:t>
            </a:fld>
            <a:endParaRPr lang="en-US" altLang="ar-SA" sz="1600" b="1" dirty="0">
              <a:solidFill>
                <a:schemeClr val="tx1"/>
              </a:solidFill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5122" y="323385"/>
            <a:ext cx="9171878" cy="895815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Basic Organizing Concepts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5122" y="1752600"/>
            <a:ext cx="9171878" cy="46482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Unity of Command</a:t>
            </a:r>
          </a:p>
          <a:p>
            <a:pPr algn="l"/>
            <a:r>
              <a:rPr lang="en-US" altLang="ar-SA" sz="2800" b="1" dirty="0"/>
              <a:t>A principle that states that an employee should have one and only one supervisor to whom he or she is directly responsible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Authority</a:t>
            </a:r>
          </a:p>
          <a:p>
            <a:pPr algn="l"/>
            <a:r>
              <a:rPr lang="en-US" altLang="ar-SA" sz="2800" b="1" dirty="0"/>
              <a:t>Rights inherent in a supervisory position to give orders and expect those orders to be obeyed.</a:t>
            </a:r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10370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329353" y="6269851"/>
            <a:ext cx="377283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34E5D877-A468-46BC-BDAE-BD6DB6B69039}" type="slidenum">
              <a:rPr lang="en-US" altLang="ar-SA" sz="1400" b="1">
                <a:solidFill>
                  <a:schemeClr val="tx1"/>
                </a:solidFill>
              </a:rPr>
              <a:pPr algn="ctr"/>
              <a:t>6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8034" y="367990"/>
            <a:ext cx="10008220" cy="94042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8000" b="1" i="1" dirty="0">
                <a:latin typeface="Calibri" panose="020F0502020204030204" pitchFamily="34" charset="0"/>
              </a:rPr>
              <a:t>Authority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8034" y="1498365"/>
            <a:ext cx="10008220" cy="4648200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Line Authority</a:t>
            </a:r>
          </a:p>
          <a:p>
            <a:pPr algn="l"/>
            <a:r>
              <a:rPr lang="en-US" altLang="ar-SA" sz="2800" b="1" dirty="0"/>
              <a:t>The authority that entitles a supervisor to direct the work of his or her direct reports and to make certain decisions without consulting others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Staff Authority</a:t>
            </a:r>
          </a:p>
          <a:p>
            <a:pPr algn="l"/>
            <a:r>
              <a:rPr lang="en-US" altLang="ar-SA" sz="2800" b="1" dirty="0"/>
              <a:t>A limited authority that supports line authority by advising, servicing, and assisting</a:t>
            </a:r>
            <a:r>
              <a:rPr lang="en-US" altLang="ar-SA" sz="2800" b="1" dirty="0" smtClean="0"/>
              <a:t>.</a:t>
            </a:r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Functional Authority</a:t>
            </a:r>
          </a:p>
          <a:p>
            <a:pPr algn="l"/>
            <a:r>
              <a:rPr lang="en-US" altLang="ar-SA" sz="2800" b="1" dirty="0"/>
              <a:t>Rights over individuals outside one’s own direct areas of responsibility.</a:t>
            </a:r>
          </a:p>
          <a:p>
            <a:pPr algn="l"/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534" y="6116683"/>
            <a:ext cx="1005466" cy="6714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27213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687120" y="6447827"/>
            <a:ext cx="702527" cy="31908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394FA394-06D2-464D-8BB9-E868737FBF0A}" type="slidenum">
              <a:rPr lang="en-US" altLang="ar-SA" sz="1400" b="1">
                <a:solidFill>
                  <a:schemeClr val="tx1"/>
                </a:solidFill>
              </a:rPr>
              <a:pPr algn="ctr"/>
              <a:t>7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2999" y="449341"/>
            <a:ext cx="9372600" cy="94456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Authority / Responsibility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0155" y="1590097"/>
            <a:ext cx="10136459" cy="4740275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l"/>
            <a:r>
              <a:rPr lang="en-US" altLang="ar-SA" sz="3600" b="1" i="1" u="sng" dirty="0">
                <a:solidFill>
                  <a:srgbClr val="FF0000"/>
                </a:solidFill>
              </a:rPr>
              <a:t>Responsibility</a:t>
            </a:r>
          </a:p>
          <a:p>
            <a:pPr marL="571500" indent="-571500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Supervisory obligations such as achieving a unit’s goals, keeping costs within budget, following organizational policies, and motivating employees</a:t>
            </a:r>
            <a:r>
              <a:rPr lang="en-US" altLang="ar-SA" sz="3600" b="1" dirty="0" smtClean="0"/>
              <a:t>.</a:t>
            </a:r>
            <a:endParaRPr lang="en-US" altLang="ar-SA" sz="3600" b="1" i="1" u="sng" dirty="0" smtClean="0">
              <a:solidFill>
                <a:srgbClr val="FF0000"/>
              </a:solidFill>
            </a:endParaRPr>
          </a:p>
          <a:p>
            <a:pPr marL="571500" indent="-571500" algn="l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is an obligation to perform assigned activities and it should be balanced with authority.</a:t>
            </a:r>
          </a:p>
          <a:p>
            <a:pPr marL="571500" indent="-571500" algn="l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The more ambitious and far-reaching the goals, the more authority is needed by the supervisor.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739" y="422060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04320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596161" y="6173786"/>
            <a:ext cx="7229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0E6077E-BD89-44D7-912F-1F228A4D3E94}" type="slidenum">
              <a:rPr lang="en-US" altLang="ar-SA" sz="1400" b="1">
                <a:solidFill>
                  <a:schemeClr val="tx1"/>
                </a:solidFill>
              </a:rPr>
              <a:pPr algn="ctr"/>
              <a:t>8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427037"/>
            <a:ext cx="9525000" cy="113413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Where are Decisions Made?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852960"/>
            <a:ext cx="9333571" cy="3794043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Centralization</a:t>
            </a:r>
          </a:p>
          <a:p>
            <a:pPr algn="l"/>
            <a:r>
              <a:rPr lang="en-US" altLang="ar-SA" sz="2800" b="1" dirty="0"/>
              <a:t>Decision-making responsibility in the hands of top management</a:t>
            </a:r>
            <a:r>
              <a:rPr lang="en-US" altLang="ar-SA" sz="2800" b="1" dirty="0" smtClean="0"/>
              <a:t>.</a:t>
            </a:r>
            <a:endParaRPr lang="en-US" altLang="ar-SA" sz="2800" b="1" dirty="0"/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Decentralization</a:t>
            </a:r>
          </a:p>
          <a:p>
            <a:pPr algn="l"/>
            <a:r>
              <a:rPr lang="en-US" altLang="ar-SA" sz="2800" b="1" dirty="0"/>
              <a:t>Pushes the decision-making process down in the organization placing it closer to the decision point.</a:t>
            </a:r>
            <a:endParaRPr lang="en-US" altLang="ar-SA" sz="40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521" y="5977208"/>
            <a:ext cx="1135479" cy="7582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38477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512528" y="6281002"/>
            <a:ext cx="93484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57945E7-4F41-4741-B1B7-94917C1A7359}" type="slidenum">
              <a:rPr lang="en-US" altLang="ar-SA" sz="1400" b="1">
                <a:solidFill>
                  <a:schemeClr val="tx1"/>
                </a:solidFill>
              </a:rPr>
              <a:pPr algn="ctr"/>
              <a:t>9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03972" y="228600"/>
            <a:ext cx="8686800" cy="123221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How Are Employees Grouped?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03972" y="1851102"/>
            <a:ext cx="8686800" cy="3523786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Departmentalization</a:t>
            </a:r>
          </a:p>
          <a:p>
            <a:pPr algn="l"/>
            <a:r>
              <a:rPr lang="en-US" altLang="ar-SA" sz="3600" b="1" dirty="0"/>
              <a:t>Grouping departments based on work functions, product or service, target customer or client, geographic territory, or the process used to turn inputs into outputs.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05836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785732" y="6356350"/>
            <a:ext cx="56685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5FBD474-E580-4B4D-845D-EC1E95F74DC1}" type="slidenum">
              <a:rPr lang="en-US" altLang="ar-SA" sz="1400" b="1">
                <a:solidFill>
                  <a:schemeClr val="tx1"/>
                </a:solidFill>
              </a:rPr>
              <a:pPr algn="ctr"/>
              <a:t>10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26996" y="228600"/>
            <a:ext cx="8664498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Departmentalization</a:t>
            </a:r>
            <a:endParaRPr lang="en-US" altLang="ar-SA" sz="4800" b="1" i="1" dirty="0">
              <a:latin typeface="Calibri" panose="020F0502020204030204" pitchFamily="34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26995" y="1463675"/>
            <a:ext cx="8664498" cy="46482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1-Functional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functions performed.</a:t>
            </a:r>
            <a:endParaRPr lang="en-US" altLang="ar-SA" sz="3600" b="1" u="sng" dirty="0"/>
          </a:p>
          <a:p>
            <a:pPr algn="l"/>
            <a:r>
              <a:rPr lang="en-US" altLang="ar-SA" b="1" dirty="0"/>
              <a:t>(Manufacturing, Research, Accounting, HR, Legal)</a:t>
            </a:r>
          </a:p>
          <a:p>
            <a:pPr algn="l">
              <a:lnSpc>
                <a:spcPct val="0"/>
              </a:lnSpc>
            </a:pPr>
            <a:endParaRPr lang="en-US" altLang="ar-SA" b="1" dirty="0"/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2-Product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problems or issues relating to a product.</a:t>
            </a:r>
          </a:p>
          <a:p>
            <a:pPr algn="l"/>
            <a:r>
              <a:rPr lang="en-US" altLang="ar-SA" b="1" dirty="0"/>
              <a:t>(Detergent, Toothpaste, Deodorant, Coffee, Aspirin)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03071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207619" y="6270906"/>
            <a:ext cx="635619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AACCE202-50FF-4F0F-842F-87C0E6D367EE}" type="slidenum">
              <a:rPr lang="en-US" altLang="ar-SA" sz="1400" b="1">
                <a:solidFill>
                  <a:schemeClr val="tx1"/>
                </a:solidFill>
              </a:rPr>
              <a:pPr algn="ctr"/>
              <a:t>11</a:t>
            </a:fld>
            <a:endParaRPr lang="en-US" altLang="ar-SA" sz="1400" b="1" dirty="0">
              <a:solidFill>
                <a:schemeClr val="tx1"/>
              </a:solidFill>
            </a:endParaRP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228600"/>
            <a:ext cx="9372600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5776" y="1572322"/>
            <a:ext cx="9290824" cy="4192858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3- Geography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into independent units based on geography or territory.</a:t>
            </a:r>
          </a:p>
          <a:p>
            <a:pPr algn="l"/>
            <a:r>
              <a:rPr lang="en-US" altLang="ar-SA" b="1" dirty="0"/>
              <a:t>(Eastern Region, Western Region, Southern Region)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4- Customer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around common customer categories.</a:t>
            </a:r>
          </a:p>
          <a:p>
            <a:pPr algn="l"/>
            <a:r>
              <a:rPr lang="en-US" altLang="ar-SA" b="1" dirty="0"/>
              <a:t>(Government, Military, Corporate, Non-Profit Account)</a:t>
            </a:r>
            <a:endParaRPr lang="en-US" altLang="ar-SA" sz="3600" b="1" u="sng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051028"/>
            <a:ext cx="1205260" cy="8048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3106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5006898" y="6173787"/>
            <a:ext cx="78058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0326CC3D-CF0F-4E7C-A9F3-79939721CBAF}" type="slidenum">
              <a:rPr lang="en-US" altLang="ar-SA" sz="1400" b="1">
                <a:solidFill>
                  <a:schemeClr val="tx1"/>
                </a:solidFill>
              </a:rPr>
              <a:pPr algn="ctr"/>
              <a:t>12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1240" y="228600"/>
            <a:ext cx="9244360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1239" y="1654175"/>
            <a:ext cx="9244360" cy="4267200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5- Process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sz="2800" b="1" dirty="0"/>
              <a:t>Grouping activities around a process; this method provides a basis for the homogeneous categorizing of activities.</a:t>
            </a:r>
          </a:p>
          <a:p>
            <a:pPr algn="l"/>
            <a:r>
              <a:rPr lang="en-US" altLang="ar-SA" b="1" dirty="0" smtClean="0"/>
              <a:t>( </a:t>
            </a:r>
            <a:r>
              <a:rPr lang="en-US" altLang="ar-SA" b="1" dirty="0"/>
              <a:t>Press, Tube, Finishing, </a:t>
            </a:r>
            <a:r>
              <a:rPr lang="en-US" altLang="ar-SA" b="1" dirty="0" smtClean="0"/>
              <a:t>Inspect-Ship)</a:t>
            </a:r>
          </a:p>
          <a:p>
            <a:pPr algn="l"/>
            <a:r>
              <a:rPr lang="en-US" altLang="ar-SA" sz="4000" b="1" i="1" u="sng" dirty="0">
                <a:solidFill>
                  <a:srgbClr val="FF0000"/>
                </a:solidFill>
              </a:rPr>
              <a:t>6- Matrix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A structure that weaves together elements of functional and product departmentalization.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This structure creates a dual chain of command -- explicitly breaking the principle of “chain of command”.</a:t>
            </a:r>
          </a:p>
          <a:p>
            <a:pPr algn="l"/>
            <a:endParaRPr lang="en-US" altLang="ar-SA" b="1" dirty="0"/>
          </a:p>
          <a:p>
            <a:pPr algn="l"/>
            <a:endParaRPr lang="en-US" altLang="ar-SA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6452" y="5921375"/>
            <a:ext cx="1085268" cy="7247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12310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205869" y="6281002"/>
            <a:ext cx="84563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5756515D-7F23-475E-95E7-DD3C71CF3250}" type="slidenum">
              <a:rPr lang="en-US" altLang="ar-SA" sz="1400" b="1">
                <a:solidFill>
                  <a:schemeClr val="tx1"/>
                </a:solidFill>
              </a:rPr>
              <a:pPr algn="ctr"/>
              <a:t>13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1766" y="228600"/>
            <a:ext cx="9684834" cy="990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Departmentalization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67882" y="1503941"/>
            <a:ext cx="8924693" cy="4339298"/>
          </a:xfrm>
          <a:noFill/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7- Simple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Structures</a:t>
            </a:r>
          </a:p>
          <a:p>
            <a:pPr algn="l">
              <a:lnSpc>
                <a:spcPct val="130000"/>
              </a:lnSpc>
            </a:pPr>
            <a:r>
              <a:rPr lang="en-US" altLang="ar-SA" sz="2800" b="1" dirty="0"/>
              <a:t>A non-elaborate structure low in complexity, with little formalization, and with authority centralized in a single person; a “flat” organization with only two or three levels</a:t>
            </a:r>
            <a:r>
              <a:rPr lang="en-US" altLang="ar-SA" sz="2800" b="1" dirty="0" smtClean="0"/>
              <a:t>.</a:t>
            </a:r>
          </a:p>
          <a:p>
            <a:pPr algn="l"/>
            <a:r>
              <a:rPr lang="en-US" altLang="ar-SA" sz="4000" b="1" i="1" u="sng" dirty="0" smtClean="0">
                <a:solidFill>
                  <a:srgbClr val="FF0000"/>
                </a:solidFill>
              </a:rPr>
              <a:t>8- Horizontal </a:t>
            </a:r>
            <a:r>
              <a:rPr lang="en-US" altLang="ar-SA" sz="4000" b="1" i="1" u="sng" dirty="0">
                <a:solidFill>
                  <a:srgbClr val="FF0000"/>
                </a:solidFill>
              </a:rPr>
              <a:t>Structures</a:t>
            </a:r>
          </a:p>
          <a:p>
            <a:pPr algn="l">
              <a:lnSpc>
                <a:spcPct val="120000"/>
              </a:lnSpc>
            </a:pPr>
            <a:r>
              <a:rPr lang="en-US" altLang="ar-SA" sz="2800" b="1" dirty="0"/>
              <a:t>Very flat structures used in small businesses as well as giant companies in which job-related activities cut across all parts of the organization.</a:t>
            </a:r>
          </a:p>
          <a:p>
            <a:pPr algn="l">
              <a:lnSpc>
                <a:spcPct val="130000"/>
              </a:lnSpc>
            </a:pPr>
            <a:endParaRPr lang="en-US" altLang="ar-SA" b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58898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473498" y="6281002"/>
            <a:ext cx="68951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6EE9F92C-BDDB-45BB-852F-064F3D7AADDA}" type="slidenum">
              <a:rPr lang="en-US" altLang="ar-SA" sz="1400" b="1">
                <a:solidFill>
                  <a:schemeClr val="tx1"/>
                </a:solidFill>
              </a:rPr>
              <a:pPr algn="ctr"/>
              <a:t>14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20696" y="1875727"/>
            <a:ext cx="9333570" cy="412595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ar-SA" sz="3600" b="1" i="1" u="sng" dirty="0">
                <a:solidFill>
                  <a:srgbClr val="FF0000"/>
                </a:solidFill>
              </a:rPr>
              <a:t>A </a:t>
            </a:r>
            <a:r>
              <a:rPr lang="en-US" altLang="ar-SA" sz="4400" b="1" i="1" u="sng" dirty="0">
                <a:solidFill>
                  <a:srgbClr val="FF0000"/>
                </a:solidFill>
              </a:rPr>
              <a:t>job description</a:t>
            </a:r>
            <a:r>
              <a:rPr lang="en-US" altLang="ar-SA" sz="3600" b="1" i="1" u="sng" dirty="0">
                <a:solidFill>
                  <a:srgbClr val="FF0000"/>
                </a:solidFill>
              </a:rPr>
              <a:t> </a:t>
            </a:r>
            <a:endParaRPr lang="en-US" altLang="ar-SA" sz="3600" b="1" i="1" u="sng" dirty="0" smtClean="0">
              <a:solidFill>
                <a:srgbClr val="FF0000"/>
              </a:solidFill>
            </a:endParaRPr>
          </a:p>
          <a:p>
            <a:pPr marL="571500" indent="-571500" algn="l">
              <a:buFont typeface="Wingdings" panose="05000000000000000000" pitchFamily="2" charset="2"/>
              <a:buChar char="q"/>
            </a:pPr>
            <a:r>
              <a:rPr lang="en-US" altLang="ar-SA" sz="3600" b="1" dirty="0" smtClean="0"/>
              <a:t>is </a:t>
            </a:r>
            <a:r>
              <a:rPr lang="en-US" altLang="ar-SA" sz="3600" b="1" dirty="0"/>
              <a:t>a written statement of what a jobholder does, how the job is done, and why it is done</a:t>
            </a:r>
            <a:r>
              <a:rPr lang="en-US" altLang="ar-SA" sz="3600" b="1" dirty="0" smtClean="0"/>
              <a:t>.</a:t>
            </a:r>
            <a:endParaRPr lang="en-US" altLang="ar-SA" sz="3600" b="1" dirty="0"/>
          </a:p>
          <a:p>
            <a:pPr marL="571500" indent="-571500" algn="l">
              <a:buFont typeface="Wingdings" panose="05000000000000000000" pitchFamily="2" charset="2"/>
              <a:buChar char="q"/>
            </a:pPr>
            <a:r>
              <a:rPr lang="en-US" altLang="ar-SA" sz="3600" b="1" dirty="0"/>
              <a:t>It typically portrays job duties, working conditions, and operating responsibilities.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059364" y="481670"/>
            <a:ext cx="9456235" cy="12823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 i="1"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endParaRPr lang="en-US" altLang="ar-SA" sz="6000" dirty="0" smtClean="0"/>
          </a:p>
          <a:p>
            <a:r>
              <a:rPr lang="en-US" altLang="ar-SA" sz="6000" dirty="0" smtClean="0"/>
              <a:t>Organizing </a:t>
            </a:r>
            <a:r>
              <a:rPr lang="en-US" altLang="ar-SA" sz="6000" dirty="0"/>
              <a:t>Your Employees</a:t>
            </a:r>
            <a:br>
              <a:rPr lang="en-US" altLang="ar-SA" sz="6000" dirty="0"/>
            </a:br>
            <a:endParaRPr lang="ar-SA" sz="6000" dirty="0"/>
          </a:p>
        </p:txBody>
      </p:sp>
    </p:spTree>
    <p:extLst>
      <p:ext uri="{BB962C8B-B14F-4D97-AF65-F5344CB8AC3E}">
        <p14:creationId xmlns:p14="http://schemas.microsoft.com/office/powerpoint/2010/main" val="2865923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250473" y="6335711"/>
            <a:ext cx="60030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CC194F2-AF50-4C9F-B659-0BA18F9A3D82}" type="slidenum">
              <a:rPr lang="en-US" altLang="ar-SA" sz="1400" b="1">
                <a:solidFill>
                  <a:schemeClr val="tx1"/>
                </a:solidFill>
              </a:rPr>
              <a:pPr algn="ctr"/>
              <a:t>15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5620" y="228600"/>
            <a:ext cx="9445082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fontAlgn="base">
              <a:spcAft>
                <a:spcPct val="0"/>
              </a:spcAft>
            </a:pPr>
            <a:r>
              <a:rPr lang="en-US" altLang="ar-SA" sz="4800" b="1" i="1" dirty="0">
                <a:latin typeface="Calibri" panose="020F0502020204030204" pitchFamily="34" charset="0"/>
              </a:rPr>
              <a:t>Empowerment Through Delegation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46410" y="1775288"/>
            <a:ext cx="9534292" cy="4491698"/>
          </a:xfrm>
          <a:noFill/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pPr algn="l"/>
            <a:r>
              <a:rPr lang="en-US" altLang="ar-SA" sz="3200" b="1" i="1" u="sng" dirty="0" smtClean="0">
                <a:solidFill>
                  <a:srgbClr val="FF0000"/>
                </a:solidFill>
              </a:rPr>
              <a:t>Empowerment </a:t>
            </a:r>
            <a:endParaRPr lang="en-US" altLang="ar-SA" sz="3200" b="1" i="1" u="sng" dirty="0">
              <a:solidFill>
                <a:srgbClr val="FF0000"/>
              </a:solidFill>
            </a:endParaRPr>
          </a:p>
          <a:p>
            <a:pPr algn="l"/>
            <a:r>
              <a:rPr lang="en-US" altLang="ar-SA" b="1" dirty="0"/>
              <a:t>is increasing an employee’s involvement in his or her work through greater participation in decisions and expanded responsibility for work outcomes.</a:t>
            </a:r>
          </a:p>
          <a:p>
            <a:pPr algn="l"/>
            <a:r>
              <a:rPr lang="en-US" altLang="ar-SA" sz="3200" b="1" i="1" u="sng" dirty="0" smtClean="0">
                <a:solidFill>
                  <a:srgbClr val="FF0000"/>
                </a:solidFill>
              </a:rPr>
              <a:t>Delegation</a:t>
            </a:r>
            <a:r>
              <a:rPr lang="en-US" altLang="ar-SA" b="1" dirty="0" smtClean="0"/>
              <a:t> </a:t>
            </a:r>
          </a:p>
          <a:p>
            <a:pPr algn="l"/>
            <a:r>
              <a:rPr lang="en-US" altLang="ar-SA" b="1" dirty="0" smtClean="0"/>
              <a:t>is </a:t>
            </a:r>
            <a:r>
              <a:rPr lang="en-US" altLang="ar-SA" b="1" dirty="0"/>
              <a:t>the allocation of duties, employee empowerment, assignment of responsibility, and creation of accountability</a:t>
            </a:r>
            <a:r>
              <a:rPr lang="en-US" altLang="ar-SA" b="1" dirty="0" smtClean="0"/>
              <a:t>.</a:t>
            </a:r>
            <a:endParaRPr lang="en-US" altLang="ar-SA" b="1" dirty="0"/>
          </a:p>
          <a:p>
            <a:pPr algn="l"/>
            <a:r>
              <a:rPr lang="en-US" altLang="ar-SA" sz="3200" b="1" i="1" u="sng" dirty="0">
                <a:solidFill>
                  <a:srgbClr val="FF0000"/>
                </a:solidFill>
              </a:rPr>
              <a:t>Accountability</a:t>
            </a:r>
            <a:r>
              <a:rPr lang="en-US" altLang="ar-SA" sz="3200" b="1" u="sng" dirty="0"/>
              <a:t> </a:t>
            </a:r>
            <a:endParaRPr lang="en-US" altLang="ar-SA" sz="3200" b="1" u="sng" dirty="0" smtClean="0"/>
          </a:p>
          <a:p>
            <a:pPr algn="l"/>
            <a:r>
              <a:rPr lang="en-US" altLang="ar-SA" b="1" dirty="0" smtClean="0"/>
              <a:t>is </a:t>
            </a:r>
            <a:r>
              <a:rPr lang="en-US" altLang="ar-SA" b="1" dirty="0"/>
              <a:t>the obligation to perform an assignment in a satisfactory manner.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9935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4137" name="Group 41"/>
          <p:cNvGrpSpPr>
            <a:grpSpLocks/>
          </p:cNvGrpSpPr>
          <p:nvPr/>
        </p:nvGrpSpPr>
        <p:grpSpPr bwMode="auto">
          <a:xfrm>
            <a:off x="1670051" y="138113"/>
            <a:ext cx="8836025" cy="5256212"/>
            <a:chOff x="92" y="87"/>
            <a:chExt cx="5566" cy="3311"/>
          </a:xfrm>
        </p:grpSpPr>
        <p:grpSp>
          <p:nvGrpSpPr>
            <p:cNvPr id="4129" name="Group 33"/>
            <p:cNvGrpSpPr>
              <a:grpSpLocks/>
            </p:cNvGrpSpPr>
            <p:nvPr/>
          </p:nvGrpSpPr>
          <p:grpSpPr bwMode="auto">
            <a:xfrm>
              <a:off x="2314" y="89"/>
              <a:ext cx="3344" cy="3080"/>
              <a:chOff x="2314" y="89"/>
              <a:chExt cx="3344" cy="3080"/>
            </a:xfrm>
          </p:grpSpPr>
          <p:grpSp>
            <p:nvGrpSpPr>
              <p:cNvPr id="4105" name="Group 9"/>
              <p:cNvGrpSpPr>
                <a:grpSpLocks/>
              </p:cNvGrpSpPr>
              <p:nvPr/>
            </p:nvGrpSpPr>
            <p:grpSpPr bwMode="auto">
              <a:xfrm>
                <a:off x="5166" y="2047"/>
                <a:ext cx="492" cy="1122"/>
                <a:chOff x="5166" y="2047"/>
                <a:chExt cx="492" cy="1122"/>
              </a:xfrm>
            </p:grpSpPr>
            <p:grpSp>
              <p:nvGrpSpPr>
                <p:cNvPr id="4103" name="Group 7"/>
                <p:cNvGrpSpPr>
                  <a:grpSpLocks/>
                </p:cNvGrpSpPr>
                <p:nvPr/>
              </p:nvGrpSpPr>
              <p:grpSpPr bwMode="auto">
                <a:xfrm>
                  <a:off x="5166" y="2839"/>
                  <a:ext cx="492" cy="330"/>
                  <a:chOff x="5166" y="2839"/>
                  <a:chExt cx="492" cy="330"/>
                </a:xfrm>
              </p:grpSpPr>
              <p:sp>
                <p:nvSpPr>
                  <p:cNvPr id="4100" name="Freeform 4"/>
                  <p:cNvSpPr>
                    <a:spLocks/>
                  </p:cNvSpPr>
                  <p:nvPr/>
                </p:nvSpPr>
                <p:spPr bwMode="auto">
                  <a:xfrm>
                    <a:off x="5579" y="2839"/>
                    <a:ext cx="79" cy="200"/>
                  </a:xfrm>
                  <a:custGeom>
                    <a:avLst/>
                    <a:gdLst>
                      <a:gd name="T0" fmla="*/ 25 w 79"/>
                      <a:gd name="T1" fmla="*/ 3 h 200"/>
                      <a:gd name="T2" fmla="*/ 33 w 79"/>
                      <a:gd name="T3" fmla="*/ 0 h 200"/>
                      <a:gd name="T4" fmla="*/ 47 w 79"/>
                      <a:gd name="T5" fmla="*/ 22 h 200"/>
                      <a:gd name="T6" fmla="*/ 45 w 79"/>
                      <a:gd name="T7" fmla="*/ 86 h 200"/>
                      <a:gd name="T8" fmla="*/ 55 w 79"/>
                      <a:gd name="T9" fmla="*/ 86 h 200"/>
                      <a:gd name="T10" fmla="*/ 57 w 79"/>
                      <a:gd name="T11" fmla="*/ 94 h 200"/>
                      <a:gd name="T12" fmla="*/ 60 w 79"/>
                      <a:gd name="T13" fmla="*/ 108 h 200"/>
                      <a:gd name="T14" fmla="*/ 62 w 79"/>
                      <a:gd name="T15" fmla="*/ 116 h 200"/>
                      <a:gd name="T16" fmla="*/ 70 w 79"/>
                      <a:gd name="T17" fmla="*/ 113 h 200"/>
                      <a:gd name="T18" fmla="*/ 76 w 79"/>
                      <a:gd name="T19" fmla="*/ 100 h 200"/>
                      <a:gd name="T20" fmla="*/ 78 w 79"/>
                      <a:gd name="T21" fmla="*/ 108 h 200"/>
                      <a:gd name="T22" fmla="*/ 74 w 79"/>
                      <a:gd name="T23" fmla="*/ 119 h 200"/>
                      <a:gd name="T24" fmla="*/ 70 w 79"/>
                      <a:gd name="T25" fmla="*/ 127 h 200"/>
                      <a:gd name="T26" fmla="*/ 68 w 79"/>
                      <a:gd name="T27" fmla="*/ 144 h 200"/>
                      <a:gd name="T28" fmla="*/ 59 w 79"/>
                      <a:gd name="T29" fmla="*/ 152 h 200"/>
                      <a:gd name="T30" fmla="*/ 53 w 79"/>
                      <a:gd name="T31" fmla="*/ 155 h 200"/>
                      <a:gd name="T32" fmla="*/ 45 w 79"/>
                      <a:gd name="T33" fmla="*/ 163 h 200"/>
                      <a:gd name="T34" fmla="*/ 43 w 79"/>
                      <a:gd name="T35" fmla="*/ 171 h 200"/>
                      <a:gd name="T36" fmla="*/ 45 w 79"/>
                      <a:gd name="T37" fmla="*/ 180 h 200"/>
                      <a:gd name="T38" fmla="*/ 47 w 79"/>
                      <a:gd name="T39" fmla="*/ 188 h 200"/>
                      <a:gd name="T40" fmla="*/ 37 w 79"/>
                      <a:gd name="T41" fmla="*/ 193 h 200"/>
                      <a:gd name="T42" fmla="*/ 31 w 79"/>
                      <a:gd name="T43" fmla="*/ 196 h 200"/>
                      <a:gd name="T44" fmla="*/ 25 w 79"/>
                      <a:gd name="T45" fmla="*/ 199 h 200"/>
                      <a:gd name="T46" fmla="*/ 21 w 79"/>
                      <a:gd name="T47" fmla="*/ 196 h 200"/>
                      <a:gd name="T48" fmla="*/ 12 w 79"/>
                      <a:gd name="T49" fmla="*/ 193 h 200"/>
                      <a:gd name="T50" fmla="*/ 8 w 79"/>
                      <a:gd name="T51" fmla="*/ 188 h 200"/>
                      <a:gd name="T52" fmla="*/ 12 w 79"/>
                      <a:gd name="T53" fmla="*/ 182 h 200"/>
                      <a:gd name="T54" fmla="*/ 20 w 79"/>
                      <a:gd name="T55" fmla="*/ 180 h 200"/>
                      <a:gd name="T56" fmla="*/ 25 w 79"/>
                      <a:gd name="T57" fmla="*/ 166 h 200"/>
                      <a:gd name="T58" fmla="*/ 25 w 79"/>
                      <a:gd name="T59" fmla="*/ 160 h 200"/>
                      <a:gd name="T60" fmla="*/ 20 w 79"/>
                      <a:gd name="T61" fmla="*/ 155 h 200"/>
                      <a:gd name="T62" fmla="*/ 12 w 79"/>
                      <a:gd name="T63" fmla="*/ 146 h 200"/>
                      <a:gd name="T64" fmla="*/ 6 w 79"/>
                      <a:gd name="T65" fmla="*/ 146 h 200"/>
                      <a:gd name="T66" fmla="*/ 2 w 79"/>
                      <a:gd name="T67" fmla="*/ 144 h 200"/>
                      <a:gd name="T68" fmla="*/ 0 w 79"/>
                      <a:gd name="T69" fmla="*/ 135 h 200"/>
                      <a:gd name="T70" fmla="*/ 2 w 79"/>
                      <a:gd name="T71" fmla="*/ 130 h 200"/>
                      <a:gd name="T72" fmla="*/ 6 w 79"/>
                      <a:gd name="T73" fmla="*/ 130 h 200"/>
                      <a:gd name="T74" fmla="*/ 12 w 79"/>
                      <a:gd name="T75" fmla="*/ 127 h 200"/>
                      <a:gd name="T76" fmla="*/ 20 w 79"/>
                      <a:gd name="T77" fmla="*/ 119 h 200"/>
                      <a:gd name="T78" fmla="*/ 23 w 79"/>
                      <a:gd name="T79" fmla="*/ 116 h 200"/>
                      <a:gd name="T80" fmla="*/ 27 w 79"/>
                      <a:gd name="T81" fmla="*/ 86 h 200"/>
                      <a:gd name="T82" fmla="*/ 23 w 79"/>
                      <a:gd name="T83" fmla="*/ 77 h 200"/>
                      <a:gd name="T84" fmla="*/ 18 w 79"/>
                      <a:gd name="T85" fmla="*/ 72 h 200"/>
                      <a:gd name="T86" fmla="*/ 16 w 79"/>
                      <a:gd name="T87" fmla="*/ 55 h 200"/>
                      <a:gd name="T88" fmla="*/ 18 w 79"/>
                      <a:gd name="T89" fmla="*/ 39 h 200"/>
                      <a:gd name="T90" fmla="*/ 20 w 79"/>
                      <a:gd name="T91" fmla="*/ 28 h 200"/>
                      <a:gd name="T92" fmla="*/ 25 w 79"/>
                      <a:gd name="T93" fmla="*/ 3 h 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79" h="200">
                        <a:moveTo>
                          <a:pt x="25" y="3"/>
                        </a:moveTo>
                        <a:lnTo>
                          <a:pt x="33" y="0"/>
                        </a:lnTo>
                        <a:lnTo>
                          <a:pt x="47" y="22"/>
                        </a:lnTo>
                        <a:lnTo>
                          <a:pt x="45" y="86"/>
                        </a:lnTo>
                        <a:lnTo>
                          <a:pt x="55" y="86"/>
                        </a:lnTo>
                        <a:lnTo>
                          <a:pt x="57" y="94"/>
                        </a:lnTo>
                        <a:lnTo>
                          <a:pt x="60" y="108"/>
                        </a:lnTo>
                        <a:lnTo>
                          <a:pt x="62" y="116"/>
                        </a:lnTo>
                        <a:lnTo>
                          <a:pt x="70" y="113"/>
                        </a:lnTo>
                        <a:lnTo>
                          <a:pt x="76" y="100"/>
                        </a:lnTo>
                        <a:lnTo>
                          <a:pt x="78" y="108"/>
                        </a:lnTo>
                        <a:lnTo>
                          <a:pt x="74" y="119"/>
                        </a:lnTo>
                        <a:lnTo>
                          <a:pt x="70" y="127"/>
                        </a:lnTo>
                        <a:lnTo>
                          <a:pt x="68" y="144"/>
                        </a:lnTo>
                        <a:lnTo>
                          <a:pt x="59" y="152"/>
                        </a:lnTo>
                        <a:lnTo>
                          <a:pt x="53" y="155"/>
                        </a:lnTo>
                        <a:lnTo>
                          <a:pt x="45" y="163"/>
                        </a:lnTo>
                        <a:lnTo>
                          <a:pt x="43" y="171"/>
                        </a:lnTo>
                        <a:lnTo>
                          <a:pt x="45" y="180"/>
                        </a:lnTo>
                        <a:lnTo>
                          <a:pt x="47" y="188"/>
                        </a:lnTo>
                        <a:lnTo>
                          <a:pt x="37" y="193"/>
                        </a:lnTo>
                        <a:lnTo>
                          <a:pt x="31" y="196"/>
                        </a:lnTo>
                        <a:lnTo>
                          <a:pt x="25" y="199"/>
                        </a:lnTo>
                        <a:lnTo>
                          <a:pt x="21" y="196"/>
                        </a:lnTo>
                        <a:lnTo>
                          <a:pt x="12" y="193"/>
                        </a:lnTo>
                        <a:lnTo>
                          <a:pt x="8" y="188"/>
                        </a:lnTo>
                        <a:lnTo>
                          <a:pt x="12" y="182"/>
                        </a:lnTo>
                        <a:lnTo>
                          <a:pt x="20" y="180"/>
                        </a:lnTo>
                        <a:lnTo>
                          <a:pt x="25" y="166"/>
                        </a:lnTo>
                        <a:lnTo>
                          <a:pt x="25" y="160"/>
                        </a:lnTo>
                        <a:lnTo>
                          <a:pt x="20" y="155"/>
                        </a:lnTo>
                        <a:lnTo>
                          <a:pt x="12" y="146"/>
                        </a:lnTo>
                        <a:lnTo>
                          <a:pt x="6" y="146"/>
                        </a:lnTo>
                        <a:lnTo>
                          <a:pt x="2" y="144"/>
                        </a:lnTo>
                        <a:lnTo>
                          <a:pt x="0" y="135"/>
                        </a:lnTo>
                        <a:lnTo>
                          <a:pt x="2" y="130"/>
                        </a:lnTo>
                        <a:lnTo>
                          <a:pt x="6" y="130"/>
                        </a:lnTo>
                        <a:lnTo>
                          <a:pt x="12" y="127"/>
                        </a:lnTo>
                        <a:lnTo>
                          <a:pt x="20" y="119"/>
                        </a:lnTo>
                        <a:lnTo>
                          <a:pt x="23" y="116"/>
                        </a:lnTo>
                        <a:lnTo>
                          <a:pt x="27" y="86"/>
                        </a:lnTo>
                        <a:lnTo>
                          <a:pt x="23" y="77"/>
                        </a:lnTo>
                        <a:lnTo>
                          <a:pt x="18" y="72"/>
                        </a:lnTo>
                        <a:lnTo>
                          <a:pt x="16" y="55"/>
                        </a:lnTo>
                        <a:lnTo>
                          <a:pt x="18" y="39"/>
                        </a:lnTo>
                        <a:lnTo>
                          <a:pt x="20" y="28"/>
                        </a:lnTo>
                        <a:lnTo>
                          <a:pt x="25" y="3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1" name="Freeform 5"/>
                  <p:cNvSpPr>
                    <a:spLocks/>
                  </p:cNvSpPr>
                  <p:nvPr/>
                </p:nvSpPr>
                <p:spPr bwMode="auto">
                  <a:xfrm>
                    <a:off x="5428" y="2999"/>
                    <a:ext cx="146" cy="170"/>
                  </a:xfrm>
                  <a:custGeom>
                    <a:avLst/>
                    <a:gdLst>
                      <a:gd name="T0" fmla="*/ 102 w 146"/>
                      <a:gd name="T1" fmla="*/ 0 h 170"/>
                      <a:gd name="T2" fmla="*/ 120 w 146"/>
                      <a:gd name="T3" fmla="*/ 0 h 170"/>
                      <a:gd name="T4" fmla="*/ 145 w 146"/>
                      <a:gd name="T5" fmla="*/ 44 h 170"/>
                      <a:gd name="T6" fmla="*/ 118 w 146"/>
                      <a:gd name="T7" fmla="*/ 83 h 170"/>
                      <a:gd name="T8" fmla="*/ 118 w 146"/>
                      <a:gd name="T9" fmla="*/ 100 h 170"/>
                      <a:gd name="T10" fmla="*/ 112 w 146"/>
                      <a:gd name="T11" fmla="*/ 105 h 170"/>
                      <a:gd name="T12" fmla="*/ 96 w 146"/>
                      <a:gd name="T13" fmla="*/ 105 h 170"/>
                      <a:gd name="T14" fmla="*/ 76 w 146"/>
                      <a:gd name="T15" fmla="*/ 127 h 170"/>
                      <a:gd name="T16" fmla="*/ 59 w 146"/>
                      <a:gd name="T17" fmla="*/ 150 h 170"/>
                      <a:gd name="T18" fmla="*/ 47 w 146"/>
                      <a:gd name="T19" fmla="*/ 169 h 170"/>
                      <a:gd name="T20" fmla="*/ 47 w 146"/>
                      <a:gd name="T21" fmla="*/ 152 h 170"/>
                      <a:gd name="T22" fmla="*/ 25 w 146"/>
                      <a:gd name="T23" fmla="*/ 155 h 170"/>
                      <a:gd name="T24" fmla="*/ 16 w 146"/>
                      <a:gd name="T25" fmla="*/ 155 h 170"/>
                      <a:gd name="T26" fmla="*/ 0 w 146"/>
                      <a:gd name="T27" fmla="*/ 155 h 170"/>
                      <a:gd name="T28" fmla="*/ 22 w 146"/>
                      <a:gd name="T29" fmla="*/ 127 h 170"/>
                      <a:gd name="T30" fmla="*/ 29 w 146"/>
                      <a:gd name="T31" fmla="*/ 114 h 170"/>
                      <a:gd name="T32" fmla="*/ 37 w 146"/>
                      <a:gd name="T33" fmla="*/ 114 h 170"/>
                      <a:gd name="T34" fmla="*/ 53 w 146"/>
                      <a:gd name="T35" fmla="*/ 91 h 170"/>
                      <a:gd name="T36" fmla="*/ 59 w 146"/>
                      <a:gd name="T37" fmla="*/ 91 h 170"/>
                      <a:gd name="T38" fmla="*/ 59 w 146"/>
                      <a:gd name="T39" fmla="*/ 89 h 170"/>
                      <a:gd name="T40" fmla="*/ 67 w 146"/>
                      <a:gd name="T41" fmla="*/ 80 h 170"/>
                      <a:gd name="T42" fmla="*/ 76 w 146"/>
                      <a:gd name="T43" fmla="*/ 80 h 170"/>
                      <a:gd name="T44" fmla="*/ 73 w 146"/>
                      <a:gd name="T45" fmla="*/ 55 h 170"/>
                      <a:gd name="T46" fmla="*/ 74 w 146"/>
                      <a:gd name="T47" fmla="*/ 55 h 170"/>
                      <a:gd name="T48" fmla="*/ 84 w 146"/>
                      <a:gd name="T49" fmla="*/ 42 h 170"/>
                      <a:gd name="T50" fmla="*/ 88 w 146"/>
                      <a:gd name="T51" fmla="*/ 53 h 170"/>
                      <a:gd name="T52" fmla="*/ 104 w 146"/>
                      <a:gd name="T53" fmla="*/ 33 h 170"/>
                      <a:gd name="T54" fmla="*/ 102 w 146"/>
                      <a:gd name="T55" fmla="*/ 0 h 1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</a:cxnLst>
                    <a:rect l="0" t="0" r="r" b="b"/>
                    <a:pathLst>
                      <a:path w="146" h="170">
                        <a:moveTo>
                          <a:pt x="102" y="0"/>
                        </a:moveTo>
                        <a:lnTo>
                          <a:pt x="120" y="0"/>
                        </a:lnTo>
                        <a:lnTo>
                          <a:pt x="145" y="44"/>
                        </a:lnTo>
                        <a:lnTo>
                          <a:pt x="118" y="83"/>
                        </a:lnTo>
                        <a:lnTo>
                          <a:pt x="118" y="100"/>
                        </a:lnTo>
                        <a:lnTo>
                          <a:pt x="112" y="105"/>
                        </a:lnTo>
                        <a:lnTo>
                          <a:pt x="96" y="105"/>
                        </a:lnTo>
                        <a:lnTo>
                          <a:pt x="76" y="127"/>
                        </a:lnTo>
                        <a:lnTo>
                          <a:pt x="59" y="150"/>
                        </a:lnTo>
                        <a:lnTo>
                          <a:pt x="47" y="169"/>
                        </a:lnTo>
                        <a:lnTo>
                          <a:pt x="47" y="152"/>
                        </a:lnTo>
                        <a:lnTo>
                          <a:pt x="25" y="155"/>
                        </a:lnTo>
                        <a:lnTo>
                          <a:pt x="16" y="155"/>
                        </a:lnTo>
                        <a:lnTo>
                          <a:pt x="0" y="155"/>
                        </a:lnTo>
                        <a:lnTo>
                          <a:pt x="22" y="127"/>
                        </a:lnTo>
                        <a:lnTo>
                          <a:pt x="29" y="114"/>
                        </a:lnTo>
                        <a:lnTo>
                          <a:pt x="37" y="114"/>
                        </a:lnTo>
                        <a:lnTo>
                          <a:pt x="53" y="91"/>
                        </a:lnTo>
                        <a:lnTo>
                          <a:pt x="59" y="91"/>
                        </a:lnTo>
                        <a:lnTo>
                          <a:pt x="59" y="89"/>
                        </a:lnTo>
                        <a:lnTo>
                          <a:pt x="67" y="80"/>
                        </a:lnTo>
                        <a:lnTo>
                          <a:pt x="76" y="80"/>
                        </a:lnTo>
                        <a:lnTo>
                          <a:pt x="73" y="55"/>
                        </a:lnTo>
                        <a:lnTo>
                          <a:pt x="74" y="55"/>
                        </a:lnTo>
                        <a:lnTo>
                          <a:pt x="84" y="42"/>
                        </a:lnTo>
                        <a:lnTo>
                          <a:pt x="88" y="53"/>
                        </a:lnTo>
                        <a:lnTo>
                          <a:pt x="104" y="33"/>
                        </a:lnTo>
                        <a:lnTo>
                          <a:pt x="102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2" name="Freeform 6"/>
                  <p:cNvSpPr>
                    <a:spLocks/>
                  </p:cNvSpPr>
                  <p:nvPr/>
                </p:nvSpPr>
                <p:spPr bwMode="auto">
                  <a:xfrm>
                    <a:off x="5166" y="3009"/>
                    <a:ext cx="56" cy="90"/>
                  </a:xfrm>
                  <a:custGeom>
                    <a:avLst/>
                    <a:gdLst>
                      <a:gd name="T0" fmla="*/ 0 w 56"/>
                      <a:gd name="T1" fmla="*/ 0 h 90"/>
                      <a:gd name="T2" fmla="*/ 12 w 56"/>
                      <a:gd name="T3" fmla="*/ 0 h 90"/>
                      <a:gd name="T4" fmla="*/ 26 w 56"/>
                      <a:gd name="T5" fmla="*/ 11 h 90"/>
                      <a:gd name="T6" fmla="*/ 55 w 56"/>
                      <a:gd name="T7" fmla="*/ 11 h 90"/>
                      <a:gd name="T8" fmla="*/ 51 w 56"/>
                      <a:gd name="T9" fmla="*/ 25 h 90"/>
                      <a:gd name="T10" fmla="*/ 55 w 56"/>
                      <a:gd name="T11" fmla="*/ 42 h 90"/>
                      <a:gd name="T12" fmla="*/ 45 w 56"/>
                      <a:gd name="T13" fmla="*/ 42 h 90"/>
                      <a:gd name="T14" fmla="*/ 43 w 56"/>
                      <a:gd name="T15" fmla="*/ 45 h 90"/>
                      <a:gd name="T16" fmla="*/ 37 w 56"/>
                      <a:gd name="T17" fmla="*/ 47 h 90"/>
                      <a:gd name="T18" fmla="*/ 43 w 56"/>
                      <a:gd name="T19" fmla="*/ 89 h 90"/>
                      <a:gd name="T20" fmla="*/ 26 w 56"/>
                      <a:gd name="T21" fmla="*/ 86 h 90"/>
                      <a:gd name="T22" fmla="*/ 10 w 56"/>
                      <a:gd name="T23" fmla="*/ 72 h 90"/>
                      <a:gd name="T24" fmla="*/ 10 w 56"/>
                      <a:gd name="T25" fmla="*/ 45 h 90"/>
                      <a:gd name="T26" fmla="*/ 10 w 56"/>
                      <a:gd name="T27" fmla="*/ 33 h 90"/>
                      <a:gd name="T28" fmla="*/ 0 w 56"/>
                      <a:gd name="T29" fmla="*/ 25 h 90"/>
                      <a:gd name="T30" fmla="*/ 0 w 56"/>
                      <a:gd name="T31" fmla="*/ 0 h 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56" h="90">
                        <a:moveTo>
                          <a:pt x="0" y="0"/>
                        </a:moveTo>
                        <a:lnTo>
                          <a:pt x="12" y="0"/>
                        </a:lnTo>
                        <a:lnTo>
                          <a:pt x="26" y="11"/>
                        </a:lnTo>
                        <a:lnTo>
                          <a:pt x="55" y="11"/>
                        </a:lnTo>
                        <a:lnTo>
                          <a:pt x="51" y="25"/>
                        </a:lnTo>
                        <a:lnTo>
                          <a:pt x="55" y="42"/>
                        </a:lnTo>
                        <a:lnTo>
                          <a:pt x="45" y="42"/>
                        </a:lnTo>
                        <a:lnTo>
                          <a:pt x="43" y="45"/>
                        </a:lnTo>
                        <a:lnTo>
                          <a:pt x="37" y="47"/>
                        </a:lnTo>
                        <a:lnTo>
                          <a:pt x="43" y="89"/>
                        </a:lnTo>
                        <a:lnTo>
                          <a:pt x="26" y="86"/>
                        </a:lnTo>
                        <a:lnTo>
                          <a:pt x="10" y="72"/>
                        </a:lnTo>
                        <a:lnTo>
                          <a:pt x="10" y="45"/>
                        </a:lnTo>
                        <a:lnTo>
                          <a:pt x="10" y="33"/>
                        </a:lnTo>
                        <a:lnTo>
                          <a:pt x="0" y="25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04" name="Freeform 8"/>
                <p:cNvSpPr>
                  <a:spLocks/>
                </p:cNvSpPr>
                <p:nvPr/>
              </p:nvSpPr>
              <p:spPr bwMode="auto">
                <a:xfrm>
                  <a:off x="5266" y="2047"/>
                  <a:ext cx="89" cy="101"/>
                </a:xfrm>
                <a:custGeom>
                  <a:avLst/>
                  <a:gdLst>
                    <a:gd name="T0" fmla="*/ 16 w 89"/>
                    <a:gd name="T1" fmla="*/ 37 h 101"/>
                    <a:gd name="T2" fmla="*/ 0 w 89"/>
                    <a:gd name="T3" fmla="*/ 80 h 101"/>
                    <a:gd name="T4" fmla="*/ 6 w 89"/>
                    <a:gd name="T5" fmla="*/ 97 h 101"/>
                    <a:gd name="T6" fmla="*/ 31 w 89"/>
                    <a:gd name="T7" fmla="*/ 100 h 101"/>
                    <a:gd name="T8" fmla="*/ 53 w 89"/>
                    <a:gd name="T9" fmla="*/ 100 h 101"/>
                    <a:gd name="T10" fmla="*/ 61 w 89"/>
                    <a:gd name="T11" fmla="*/ 83 h 101"/>
                    <a:gd name="T12" fmla="*/ 65 w 89"/>
                    <a:gd name="T13" fmla="*/ 66 h 101"/>
                    <a:gd name="T14" fmla="*/ 88 w 89"/>
                    <a:gd name="T15" fmla="*/ 66 h 101"/>
                    <a:gd name="T16" fmla="*/ 84 w 89"/>
                    <a:gd name="T17" fmla="*/ 40 h 101"/>
                    <a:gd name="T18" fmla="*/ 84 w 89"/>
                    <a:gd name="T19" fmla="*/ 14 h 101"/>
                    <a:gd name="T20" fmla="*/ 61 w 89"/>
                    <a:gd name="T21" fmla="*/ 0 h 101"/>
                    <a:gd name="T22" fmla="*/ 59 w 89"/>
                    <a:gd name="T23" fmla="*/ 29 h 101"/>
                    <a:gd name="T24" fmla="*/ 72 w 89"/>
                    <a:gd name="T25" fmla="*/ 46 h 101"/>
                    <a:gd name="T26" fmla="*/ 51 w 89"/>
                    <a:gd name="T27" fmla="*/ 46 h 101"/>
                    <a:gd name="T28" fmla="*/ 43 w 89"/>
                    <a:gd name="T29" fmla="*/ 57 h 101"/>
                    <a:gd name="T30" fmla="*/ 16 w 89"/>
                    <a:gd name="T31" fmla="*/ 37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9" h="101">
                      <a:moveTo>
                        <a:pt x="16" y="37"/>
                      </a:moveTo>
                      <a:lnTo>
                        <a:pt x="0" y="80"/>
                      </a:lnTo>
                      <a:lnTo>
                        <a:pt x="6" y="97"/>
                      </a:lnTo>
                      <a:lnTo>
                        <a:pt x="31" y="100"/>
                      </a:lnTo>
                      <a:lnTo>
                        <a:pt x="53" y="100"/>
                      </a:lnTo>
                      <a:lnTo>
                        <a:pt x="61" y="83"/>
                      </a:lnTo>
                      <a:lnTo>
                        <a:pt x="65" y="66"/>
                      </a:lnTo>
                      <a:lnTo>
                        <a:pt x="88" y="66"/>
                      </a:lnTo>
                      <a:lnTo>
                        <a:pt x="84" y="40"/>
                      </a:lnTo>
                      <a:lnTo>
                        <a:pt x="84" y="14"/>
                      </a:lnTo>
                      <a:lnTo>
                        <a:pt x="61" y="0"/>
                      </a:lnTo>
                      <a:lnTo>
                        <a:pt x="59" y="29"/>
                      </a:lnTo>
                      <a:lnTo>
                        <a:pt x="72" y="46"/>
                      </a:lnTo>
                      <a:lnTo>
                        <a:pt x="51" y="46"/>
                      </a:lnTo>
                      <a:lnTo>
                        <a:pt x="43" y="57"/>
                      </a:lnTo>
                      <a:lnTo>
                        <a:pt x="16" y="37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  <p:grpSp>
            <p:nvGrpSpPr>
              <p:cNvPr id="4119" name="Group 23"/>
              <p:cNvGrpSpPr>
                <a:grpSpLocks/>
              </p:cNvGrpSpPr>
              <p:nvPr/>
            </p:nvGrpSpPr>
            <p:grpSpPr bwMode="auto">
              <a:xfrm>
                <a:off x="4293" y="576"/>
                <a:ext cx="1037" cy="2393"/>
                <a:chOff x="4293" y="576"/>
                <a:chExt cx="1037" cy="2393"/>
              </a:xfrm>
            </p:grpSpPr>
            <p:grpSp>
              <p:nvGrpSpPr>
                <p:cNvPr id="4109" name="Group 13"/>
                <p:cNvGrpSpPr>
                  <a:grpSpLocks/>
                </p:cNvGrpSpPr>
                <p:nvPr/>
              </p:nvGrpSpPr>
              <p:grpSpPr bwMode="auto">
                <a:xfrm>
                  <a:off x="4460" y="820"/>
                  <a:ext cx="232" cy="719"/>
                  <a:chOff x="4460" y="820"/>
                  <a:chExt cx="232" cy="719"/>
                </a:xfrm>
              </p:grpSpPr>
              <p:sp>
                <p:nvSpPr>
                  <p:cNvPr id="4106" name="Freeform 10"/>
                  <p:cNvSpPr>
                    <a:spLocks/>
                  </p:cNvSpPr>
                  <p:nvPr/>
                </p:nvSpPr>
                <p:spPr bwMode="auto">
                  <a:xfrm>
                    <a:off x="4460" y="1465"/>
                    <a:ext cx="56" cy="74"/>
                  </a:xfrm>
                  <a:custGeom>
                    <a:avLst/>
                    <a:gdLst>
                      <a:gd name="T0" fmla="*/ 0 w 56"/>
                      <a:gd name="T1" fmla="*/ 56 h 74"/>
                      <a:gd name="T2" fmla="*/ 10 w 56"/>
                      <a:gd name="T3" fmla="*/ 70 h 74"/>
                      <a:gd name="T4" fmla="*/ 22 w 56"/>
                      <a:gd name="T5" fmla="*/ 67 h 74"/>
                      <a:gd name="T6" fmla="*/ 39 w 56"/>
                      <a:gd name="T7" fmla="*/ 73 h 74"/>
                      <a:gd name="T8" fmla="*/ 53 w 56"/>
                      <a:gd name="T9" fmla="*/ 73 h 74"/>
                      <a:gd name="T10" fmla="*/ 55 w 56"/>
                      <a:gd name="T11" fmla="*/ 48 h 74"/>
                      <a:gd name="T12" fmla="*/ 51 w 56"/>
                      <a:gd name="T13" fmla="*/ 31 h 74"/>
                      <a:gd name="T14" fmla="*/ 41 w 56"/>
                      <a:gd name="T15" fmla="*/ 11 h 74"/>
                      <a:gd name="T16" fmla="*/ 31 w 56"/>
                      <a:gd name="T17" fmla="*/ 11 h 74"/>
                      <a:gd name="T18" fmla="*/ 28 w 56"/>
                      <a:gd name="T19" fmla="*/ 0 h 74"/>
                      <a:gd name="T20" fmla="*/ 14 w 56"/>
                      <a:gd name="T21" fmla="*/ 0 h 74"/>
                      <a:gd name="T22" fmla="*/ 14 w 56"/>
                      <a:gd name="T23" fmla="*/ 22 h 74"/>
                      <a:gd name="T24" fmla="*/ 0 w 56"/>
                      <a:gd name="T25" fmla="*/ 56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56" h="74">
                        <a:moveTo>
                          <a:pt x="0" y="56"/>
                        </a:moveTo>
                        <a:lnTo>
                          <a:pt x="10" y="70"/>
                        </a:lnTo>
                        <a:lnTo>
                          <a:pt x="22" y="67"/>
                        </a:lnTo>
                        <a:lnTo>
                          <a:pt x="39" y="73"/>
                        </a:lnTo>
                        <a:lnTo>
                          <a:pt x="53" y="73"/>
                        </a:lnTo>
                        <a:lnTo>
                          <a:pt x="55" y="48"/>
                        </a:lnTo>
                        <a:lnTo>
                          <a:pt x="51" y="31"/>
                        </a:lnTo>
                        <a:lnTo>
                          <a:pt x="41" y="11"/>
                        </a:lnTo>
                        <a:lnTo>
                          <a:pt x="31" y="11"/>
                        </a:lnTo>
                        <a:lnTo>
                          <a:pt x="28" y="0"/>
                        </a:lnTo>
                        <a:lnTo>
                          <a:pt x="14" y="0"/>
                        </a:lnTo>
                        <a:lnTo>
                          <a:pt x="14" y="22"/>
                        </a:lnTo>
                        <a:lnTo>
                          <a:pt x="0" y="56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7" name="Freeform 11"/>
                  <p:cNvSpPr>
                    <a:spLocks/>
                  </p:cNvSpPr>
                  <p:nvPr/>
                </p:nvSpPr>
                <p:spPr bwMode="auto">
                  <a:xfrm>
                    <a:off x="4607" y="1337"/>
                    <a:ext cx="54" cy="94"/>
                  </a:xfrm>
                  <a:custGeom>
                    <a:avLst/>
                    <a:gdLst>
                      <a:gd name="T0" fmla="*/ 12 w 54"/>
                      <a:gd name="T1" fmla="*/ 0 h 94"/>
                      <a:gd name="T2" fmla="*/ 35 w 54"/>
                      <a:gd name="T3" fmla="*/ 3 h 94"/>
                      <a:gd name="T4" fmla="*/ 43 w 54"/>
                      <a:gd name="T5" fmla="*/ 28 h 94"/>
                      <a:gd name="T6" fmla="*/ 53 w 54"/>
                      <a:gd name="T7" fmla="*/ 42 h 94"/>
                      <a:gd name="T8" fmla="*/ 45 w 54"/>
                      <a:gd name="T9" fmla="*/ 54 h 94"/>
                      <a:gd name="T10" fmla="*/ 53 w 54"/>
                      <a:gd name="T11" fmla="*/ 68 h 94"/>
                      <a:gd name="T12" fmla="*/ 49 w 54"/>
                      <a:gd name="T13" fmla="*/ 85 h 94"/>
                      <a:gd name="T14" fmla="*/ 41 w 54"/>
                      <a:gd name="T15" fmla="*/ 93 h 94"/>
                      <a:gd name="T16" fmla="*/ 26 w 54"/>
                      <a:gd name="T17" fmla="*/ 90 h 94"/>
                      <a:gd name="T18" fmla="*/ 16 w 54"/>
                      <a:gd name="T19" fmla="*/ 90 h 94"/>
                      <a:gd name="T20" fmla="*/ 10 w 54"/>
                      <a:gd name="T21" fmla="*/ 79 h 94"/>
                      <a:gd name="T22" fmla="*/ 4 w 54"/>
                      <a:gd name="T23" fmla="*/ 65 h 94"/>
                      <a:gd name="T24" fmla="*/ 4 w 54"/>
                      <a:gd name="T25" fmla="*/ 51 h 94"/>
                      <a:gd name="T26" fmla="*/ 0 w 54"/>
                      <a:gd name="T27" fmla="*/ 31 h 94"/>
                      <a:gd name="T28" fmla="*/ 12 w 54"/>
                      <a:gd name="T29" fmla="*/ 0 h 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54" h="94">
                        <a:moveTo>
                          <a:pt x="12" y="0"/>
                        </a:moveTo>
                        <a:lnTo>
                          <a:pt x="35" y="3"/>
                        </a:lnTo>
                        <a:lnTo>
                          <a:pt x="43" y="28"/>
                        </a:lnTo>
                        <a:lnTo>
                          <a:pt x="53" y="42"/>
                        </a:lnTo>
                        <a:lnTo>
                          <a:pt x="45" y="54"/>
                        </a:lnTo>
                        <a:lnTo>
                          <a:pt x="53" y="68"/>
                        </a:lnTo>
                        <a:lnTo>
                          <a:pt x="49" y="85"/>
                        </a:lnTo>
                        <a:lnTo>
                          <a:pt x="41" y="93"/>
                        </a:lnTo>
                        <a:lnTo>
                          <a:pt x="26" y="90"/>
                        </a:lnTo>
                        <a:lnTo>
                          <a:pt x="16" y="90"/>
                        </a:lnTo>
                        <a:lnTo>
                          <a:pt x="10" y="79"/>
                        </a:lnTo>
                        <a:lnTo>
                          <a:pt x="4" y="65"/>
                        </a:lnTo>
                        <a:lnTo>
                          <a:pt x="4" y="51"/>
                        </a:lnTo>
                        <a:lnTo>
                          <a:pt x="0" y="31"/>
                        </a:lnTo>
                        <a:lnTo>
                          <a:pt x="12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  <p:sp>
                <p:nvSpPr>
                  <p:cNvPr id="4108" name="Freeform 12"/>
                  <p:cNvSpPr>
                    <a:spLocks/>
                  </p:cNvSpPr>
                  <p:nvPr/>
                </p:nvSpPr>
                <p:spPr bwMode="auto">
                  <a:xfrm>
                    <a:off x="4597" y="820"/>
                    <a:ext cx="95" cy="87"/>
                  </a:xfrm>
                  <a:custGeom>
                    <a:avLst/>
                    <a:gdLst>
                      <a:gd name="T0" fmla="*/ 14 w 95"/>
                      <a:gd name="T1" fmla="*/ 0 h 87"/>
                      <a:gd name="T2" fmla="*/ 25 w 95"/>
                      <a:gd name="T3" fmla="*/ 14 h 87"/>
                      <a:gd name="T4" fmla="*/ 37 w 95"/>
                      <a:gd name="T5" fmla="*/ 11 h 87"/>
                      <a:gd name="T6" fmla="*/ 55 w 95"/>
                      <a:gd name="T7" fmla="*/ 14 h 87"/>
                      <a:gd name="T8" fmla="*/ 71 w 95"/>
                      <a:gd name="T9" fmla="*/ 14 h 87"/>
                      <a:gd name="T10" fmla="*/ 78 w 95"/>
                      <a:gd name="T11" fmla="*/ 22 h 87"/>
                      <a:gd name="T12" fmla="*/ 88 w 95"/>
                      <a:gd name="T13" fmla="*/ 42 h 87"/>
                      <a:gd name="T14" fmla="*/ 94 w 95"/>
                      <a:gd name="T15" fmla="*/ 50 h 87"/>
                      <a:gd name="T16" fmla="*/ 72 w 95"/>
                      <a:gd name="T17" fmla="*/ 55 h 87"/>
                      <a:gd name="T18" fmla="*/ 67 w 95"/>
                      <a:gd name="T19" fmla="*/ 61 h 87"/>
                      <a:gd name="T20" fmla="*/ 72 w 95"/>
                      <a:gd name="T21" fmla="*/ 72 h 87"/>
                      <a:gd name="T22" fmla="*/ 72 w 95"/>
                      <a:gd name="T23" fmla="*/ 83 h 87"/>
                      <a:gd name="T24" fmla="*/ 51 w 95"/>
                      <a:gd name="T25" fmla="*/ 72 h 87"/>
                      <a:gd name="T26" fmla="*/ 33 w 95"/>
                      <a:gd name="T27" fmla="*/ 64 h 87"/>
                      <a:gd name="T28" fmla="*/ 25 w 95"/>
                      <a:gd name="T29" fmla="*/ 67 h 87"/>
                      <a:gd name="T30" fmla="*/ 25 w 95"/>
                      <a:gd name="T31" fmla="*/ 83 h 87"/>
                      <a:gd name="T32" fmla="*/ 14 w 95"/>
                      <a:gd name="T33" fmla="*/ 86 h 87"/>
                      <a:gd name="T34" fmla="*/ 8 w 95"/>
                      <a:gd name="T35" fmla="*/ 72 h 87"/>
                      <a:gd name="T36" fmla="*/ 6 w 95"/>
                      <a:gd name="T37" fmla="*/ 55 h 87"/>
                      <a:gd name="T38" fmla="*/ 0 w 95"/>
                      <a:gd name="T39" fmla="*/ 53 h 87"/>
                      <a:gd name="T40" fmla="*/ 6 w 95"/>
                      <a:gd name="T41" fmla="*/ 36 h 87"/>
                      <a:gd name="T42" fmla="*/ 16 w 95"/>
                      <a:gd name="T43" fmla="*/ 31 h 87"/>
                      <a:gd name="T44" fmla="*/ 14 w 95"/>
                      <a:gd name="T45" fmla="*/ 0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95" h="87">
                        <a:moveTo>
                          <a:pt x="14" y="0"/>
                        </a:moveTo>
                        <a:lnTo>
                          <a:pt x="25" y="14"/>
                        </a:lnTo>
                        <a:lnTo>
                          <a:pt x="37" y="11"/>
                        </a:lnTo>
                        <a:lnTo>
                          <a:pt x="55" y="14"/>
                        </a:lnTo>
                        <a:lnTo>
                          <a:pt x="71" y="14"/>
                        </a:lnTo>
                        <a:lnTo>
                          <a:pt x="78" y="22"/>
                        </a:lnTo>
                        <a:lnTo>
                          <a:pt x="88" y="42"/>
                        </a:lnTo>
                        <a:lnTo>
                          <a:pt x="94" y="50"/>
                        </a:lnTo>
                        <a:lnTo>
                          <a:pt x="72" y="55"/>
                        </a:lnTo>
                        <a:lnTo>
                          <a:pt x="67" y="61"/>
                        </a:lnTo>
                        <a:lnTo>
                          <a:pt x="72" y="72"/>
                        </a:lnTo>
                        <a:lnTo>
                          <a:pt x="72" y="83"/>
                        </a:lnTo>
                        <a:lnTo>
                          <a:pt x="51" y="72"/>
                        </a:lnTo>
                        <a:lnTo>
                          <a:pt x="33" y="64"/>
                        </a:lnTo>
                        <a:lnTo>
                          <a:pt x="25" y="67"/>
                        </a:lnTo>
                        <a:lnTo>
                          <a:pt x="25" y="83"/>
                        </a:lnTo>
                        <a:lnTo>
                          <a:pt x="14" y="86"/>
                        </a:lnTo>
                        <a:lnTo>
                          <a:pt x="8" y="72"/>
                        </a:lnTo>
                        <a:lnTo>
                          <a:pt x="6" y="55"/>
                        </a:lnTo>
                        <a:lnTo>
                          <a:pt x="0" y="53"/>
                        </a:lnTo>
                        <a:lnTo>
                          <a:pt x="6" y="36"/>
                        </a:lnTo>
                        <a:lnTo>
                          <a:pt x="16" y="31"/>
                        </a:lnTo>
                        <a:lnTo>
                          <a:pt x="14" y="0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10" name="Freeform 14"/>
                <p:cNvSpPr>
                  <a:spLocks/>
                </p:cNvSpPr>
                <p:nvPr/>
              </p:nvSpPr>
              <p:spPr bwMode="auto">
                <a:xfrm>
                  <a:off x="4676" y="2275"/>
                  <a:ext cx="654" cy="694"/>
                </a:xfrm>
                <a:custGeom>
                  <a:avLst/>
                  <a:gdLst>
                    <a:gd name="T0" fmla="*/ 505 w 654"/>
                    <a:gd name="T1" fmla="*/ 56 h 694"/>
                    <a:gd name="T2" fmla="*/ 531 w 654"/>
                    <a:gd name="T3" fmla="*/ 78 h 694"/>
                    <a:gd name="T4" fmla="*/ 558 w 654"/>
                    <a:gd name="T5" fmla="*/ 181 h 694"/>
                    <a:gd name="T6" fmla="*/ 618 w 654"/>
                    <a:gd name="T7" fmla="*/ 287 h 694"/>
                    <a:gd name="T8" fmla="*/ 653 w 654"/>
                    <a:gd name="T9" fmla="*/ 395 h 694"/>
                    <a:gd name="T10" fmla="*/ 628 w 654"/>
                    <a:gd name="T11" fmla="*/ 495 h 694"/>
                    <a:gd name="T12" fmla="*/ 602 w 654"/>
                    <a:gd name="T13" fmla="*/ 559 h 694"/>
                    <a:gd name="T14" fmla="*/ 587 w 654"/>
                    <a:gd name="T15" fmla="*/ 621 h 694"/>
                    <a:gd name="T16" fmla="*/ 571 w 654"/>
                    <a:gd name="T17" fmla="*/ 657 h 694"/>
                    <a:gd name="T18" fmla="*/ 540 w 654"/>
                    <a:gd name="T19" fmla="*/ 682 h 694"/>
                    <a:gd name="T20" fmla="*/ 490 w 654"/>
                    <a:gd name="T21" fmla="*/ 674 h 694"/>
                    <a:gd name="T22" fmla="*/ 439 w 654"/>
                    <a:gd name="T23" fmla="*/ 657 h 694"/>
                    <a:gd name="T24" fmla="*/ 412 w 654"/>
                    <a:gd name="T25" fmla="*/ 618 h 694"/>
                    <a:gd name="T26" fmla="*/ 404 w 654"/>
                    <a:gd name="T27" fmla="*/ 568 h 694"/>
                    <a:gd name="T28" fmla="*/ 387 w 654"/>
                    <a:gd name="T29" fmla="*/ 545 h 694"/>
                    <a:gd name="T30" fmla="*/ 360 w 654"/>
                    <a:gd name="T31" fmla="*/ 548 h 694"/>
                    <a:gd name="T32" fmla="*/ 334 w 654"/>
                    <a:gd name="T33" fmla="*/ 509 h 694"/>
                    <a:gd name="T34" fmla="*/ 313 w 654"/>
                    <a:gd name="T35" fmla="*/ 504 h 694"/>
                    <a:gd name="T36" fmla="*/ 278 w 654"/>
                    <a:gd name="T37" fmla="*/ 509 h 694"/>
                    <a:gd name="T38" fmla="*/ 249 w 654"/>
                    <a:gd name="T39" fmla="*/ 515 h 694"/>
                    <a:gd name="T40" fmla="*/ 223 w 654"/>
                    <a:gd name="T41" fmla="*/ 537 h 694"/>
                    <a:gd name="T42" fmla="*/ 187 w 654"/>
                    <a:gd name="T43" fmla="*/ 554 h 694"/>
                    <a:gd name="T44" fmla="*/ 150 w 654"/>
                    <a:gd name="T45" fmla="*/ 579 h 694"/>
                    <a:gd name="T46" fmla="*/ 130 w 654"/>
                    <a:gd name="T47" fmla="*/ 590 h 694"/>
                    <a:gd name="T48" fmla="*/ 76 w 654"/>
                    <a:gd name="T49" fmla="*/ 584 h 694"/>
                    <a:gd name="T50" fmla="*/ 64 w 654"/>
                    <a:gd name="T51" fmla="*/ 571 h 694"/>
                    <a:gd name="T52" fmla="*/ 64 w 654"/>
                    <a:gd name="T53" fmla="*/ 495 h 694"/>
                    <a:gd name="T54" fmla="*/ 47 w 654"/>
                    <a:gd name="T55" fmla="*/ 451 h 694"/>
                    <a:gd name="T56" fmla="*/ 29 w 654"/>
                    <a:gd name="T57" fmla="*/ 415 h 694"/>
                    <a:gd name="T58" fmla="*/ 6 w 654"/>
                    <a:gd name="T59" fmla="*/ 287 h 694"/>
                    <a:gd name="T60" fmla="*/ 8 w 654"/>
                    <a:gd name="T61" fmla="*/ 245 h 694"/>
                    <a:gd name="T62" fmla="*/ 54 w 654"/>
                    <a:gd name="T63" fmla="*/ 223 h 694"/>
                    <a:gd name="T64" fmla="*/ 89 w 654"/>
                    <a:gd name="T65" fmla="*/ 217 h 694"/>
                    <a:gd name="T66" fmla="*/ 109 w 654"/>
                    <a:gd name="T67" fmla="*/ 206 h 694"/>
                    <a:gd name="T68" fmla="*/ 120 w 654"/>
                    <a:gd name="T69" fmla="*/ 170 h 694"/>
                    <a:gd name="T70" fmla="*/ 117 w 654"/>
                    <a:gd name="T71" fmla="*/ 150 h 694"/>
                    <a:gd name="T72" fmla="*/ 163 w 654"/>
                    <a:gd name="T73" fmla="*/ 100 h 694"/>
                    <a:gd name="T74" fmla="*/ 200 w 654"/>
                    <a:gd name="T75" fmla="*/ 64 h 694"/>
                    <a:gd name="T76" fmla="*/ 233 w 654"/>
                    <a:gd name="T77" fmla="*/ 89 h 694"/>
                    <a:gd name="T78" fmla="*/ 258 w 654"/>
                    <a:gd name="T79" fmla="*/ 61 h 694"/>
                    <a:gd name="T80" fmla="*/ 284 w 654"/>
                    <a:gd name="T81" fmla="*/ 28 h 694"/>
                    <a:gd name="T82" fmla="*/ 311 w 654"/>
                    <a:gd name="T83" fmla="*/ 8 h 694"/>
                    <a:gd name="T84" fmla="*/ 354 w 654"/>
                    <a:gd name="T85" fmla="*/ 14 h 694"/>
                    <a:gd name="T86" fmla="*/ 369 w 654"/>
                    <a:gd name="T87" fmla="*/ 39 h 694"/>
                    <a:gd name="T88" fmla="*/ 369 w 654"/>
                    <a:gd name="T89" fmla="*/ 70 h 694"/>
                    <a:gd name="T90" fmla="*/ 406 w 654"/>
                    <a:gd name="T91" fmla="*/ 125 h 694"/>
                    <a:gd name="T92" fmla="*/ 437 w 654"/>
                    <a:gd name="T93" fmla="*/ 142 h 694"/>
                    <a:gd name="T94" fmla="*/ 463 w 654"/>
                    <a:gd name="T95" fmla="*/ 89 h 694"/>
                    <a:gd name="T96" fmla="*/ 470 w 654"/>
                    <a:gd name="T97" fmla="*/ 0 h 6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654" h="694">
                      <a:moveTo>
                        <a:pt x="470" y="0"/>
                      </a:moveTo>
                      <a:lnTo>
                        <a:pt x="505" y="0"/>
                      </a:lnTo>
                      <a:lnTo>
                        <a:pt x="505" y="56"/>
                      </a:lnTo>
                      <a:lnTo>
                        <a:pt x="519" y="70"/>
                      </a:lnTo>
                      <a:lnTo>
                        <a:pt x="523" y="78"/>
                      </a:lnTo>
                      <a:lnTo>
                        <a:pt x="531" y="78"/>
                      </a:lnTo>
                      <a:lnTo>
                        <a:pt x="534" y="89"/>
                      </a:lnTo>
                      <a:lnTo>
                        <a:pt x="538" y="145"/>
                      </a:lnTo>
                      <a:lnTo>
                        <a:pt x="558" y="181"/>
                      </a:lnTo>
                      <a:lnTo>
                        <a:pt x="587" y="234"/>
                      </a:lnTo>
                      <a:lnTo>
                        <a:pt x="587" y="242"/>
                      </a:lnTo>
                      <a:lnTo>
                        <a:pt x="618" y="287"/>
                      </a:lnTo>
                      <a:lnTo>
                        <a:pt x="618" y="295"/>
                      </a:lnTo>
                      <a:lnTo>
                        <a:pt x="649" y="331"/>
                      </a:lnTo>
                      <a:lnTo>
                        <a:pt x="653" y="395"/>
                      </a:lnTo>
                      <a:lnTo>
                        <a:pt x="649" y="454"/>
                      </a:lnTo>
                      <a:lnTo>
                        <a:pt x="639" y="481"/>
                      </a:lnTo>
                      <a:lnTo>
                        <a:pt x="628" y="495"/>
                      </a:lnTo>
                      <a:lnTo>
                        <a:pt x="624" y="523"/>
                      </a:lnTo>
                      <a:lnTo>
                        <a:pt x="612" y="548"/>
                      </a:lnTo>
                      <a:lnTo>
                        <a:pt x="602" y="559"/>
                      </a:lnTo>
                      <a:lnTo>
                        <a:pt x="604" y="568"/>
                      </a:lnTo>
                      <a:lnTo>
                        <a:pt x="593" y="584"/>
                      </a:lnTo>
                      <a:lnTo>
                        <a:pt x="587" y="621"/>
                      </a:lnTo>
                      <a:lnTo>
                        <a:pt x="585" y="640"/>
                      </a:lnTo>
                      <a:lnTo>
                        <a:pt x="573" y="648"/>
                      </a:lnTo>
                      <a:lnTo>
                        <a:pt x="571" y="657"/>
                      </a:lnTo>
                      <a:lnTo>
                        <a:pt x="564" y="674"/>
                      </a:lnTo>
                      <a:lnTo>
                        <a:pt x="550" y="676"/>
                      </a:lnTo>
                      <a:lnTo>
                        <a:pt x="540" y="682"/>
                      </a:lnTo>
                      <a:lnTo>
                        <a:pt x="527" y="693"/>
                      </a:lnTo>
                      <a:lnTo>
                        <a:pt x="509" y="671"/>
                      </a:lnTo>
                      <a:lnTo>
                        <a:pt x="490" y="674"/>
                      </a:lnTo>
                      <a:lnTo>
                        <a:pt x="484" y="674"/>
                      </a:lnTo>
                      <a:lnTo>
                        <a:pt x="457" y="679"/>
                      </a:lnTo>
                      <a:lnTo>
                        <a:pt x="439" y="657"/>
                      </a:lnTo>
                      <a:lnTo>
                        <a:pt x="428" y="635"/>
                      </a:lnTo>
                      <a:lnTo>
                        <a:pt x="420" y="637"/>
                      </a:lnTo>
                      <a:lnTo>
                        <a:pt x="412" y="618"/>
                      </a:lnTo>
                      <a:lnTo>
                        <a:pt x="408" y="601"/>
                      </a:lnTo>
                      <a:lnTo>
                        <a:pt x="404" y="596"/>
                      </a:lnTo>
                      <a:lnTo>
                        <a:pt x="404" y="568"/>
                      </a:lnTo>
                      <a:lnTo>
                        <a:pt x="406" y="551"/>
                      </a:lnTo>
                      <a:lnTo>
                        <a:pt x="402" y="540"/>
                      </a:lnTo>
                      <a:lnTo>
                        <a:pt x="387" y="545"/>
                      </a:lnTo>
                      <a:lnTo>
                        <a:pt x="379" y="548"/>
                      </a:lnTo>
                      <a:lnTo>
                        <a:pt x="365" y="548"/>
                      </a:lnTo>
                      <a:lnTo>
                        <a:pt x="360" y="548"/>
                      </a:lnTo>
                      <a:lnTo>
                        <a:pt x="354" y="548"/>
                      </a:lnTo>
                      <a:lnTo>
                        <a:pt x="344" y="532"/>
                      </a:lnTo>
                      <a:lnTo>
                        <a:pt x="334" y="509"/>
                      </a:lnTo>
                      <a:lnTo>
                        <a:pt x="332" y="512"/>
                      </a:lnTo>
                      <a:lnTo>
                        <a:pt x="315" y="512"/>
                      </a:lnTo>
                      <a:lnTo>
                        <a:pt x="313" y="504"/>
                      </a:lnTo>
                      <a:lnTo>
                        <a:pt x="303" y="512"/>
                      </a:lnTo>
                      <a:lnTo>
                        <a:pt x="293" y="509"/>
                      </a:lnTo>
                      <a:lnTo>
                        <a:pt x="278" y="509"/>
                      </a:lnTo>
                      <a:lnTo>
                        <a:pt x="268" y="504"/>
                      </a:lnTo>
                      <a:lnTo>
                        <a:pt x="264" y="512"/>
                      </a:lnTo>
                      <a:lnTo>
                        <a:pt x="249" y="515"/>
                      </a:lnTo>
                      <a:lnTo>
                        <a:pt x="245" y="509"/>
                      </a:lnTo>
                      <a:lnTo>
                        <a:pt x="235" y="523"/>
                      </a:lnTo>
                      <a:lnTo>
                        <a:pt x="223" y="537"/>
                      </a:lnTo>
                      <a:lnTo>
                        <a:pt x="216" y="537"/>
                      </a:lnTo>
                      <a:lnTo>
                        <a:pt x="204" y="554"/>
                      </a:lnTo>
                      <a:lnTo>
                        <a:pt x="187" y="554"/>
                      </a:lnTo>
                      <a:lnTo>
                        <a:pt x="173" y="559"/>
                      </a:lnTo>
                      <a:lnTo>
                        <a:pt x="157" y="568"/>
                      </a:lnTo>
                      <a:lnTo>
                        <a:pt x="150" y="579"/>
                      </a:lnTo>
                      <a:lnTo>
                        <a:pt x="144" y="576"/>
                      </a:lnTo>
                      <a:lnTo>
                        <a:pt x="138" y="587"/>
                      </a:lnTo>
                      <a:lnTo>
                        <a:pt x="130" y="590"/>
                      </a:lnTo>
                      <a:lnTo>
                        <a:pt x="120" y="604"/>
                      </a:lnTo>
                      <a:lnTo>
                        <a:pt x="89" y="604"/>
                      </a:lnTo>
                      <a:lnTo>
                        <a:pt x="76" y="584"/>
                      </a:lnTo>
                      <a:lnTo>
                        <a:pt x="74" y="576"/>
                      </a:lnTo>
                      <a:lnTo>
                        <a:pt x="70" y="584"/>
                      </a:lnTo>
                      <a:lnTo>
                        <a:pt x="64" y="571"/>
                      </a:lnTo>
                      <a:lnTo>
                        <a:pt x="66" y="534"/>
                      </a:lnTo>
                      <a:lnTo>
                        <a:pt x="70" y="512"/>
                      </a:lnTo>
                      <a:lnTo>
                        <a:pt x="64" y="495"/>
                      </a:lnTo>
                      <a:lnTo>
                        <a:pt x="58" y="479"/>
                      </a:lnTo>
                      <a:lnTo>
                        <a:pt x="56" y="459"/>
                      </a:lnTo>
                      <a:lnTo>
                        <a:pt x="47" y="451"/>
                      </a:lnTo>
                      <a:lnTo>
                        <a:pt x="45" y="448"/>
                      </a:lnTo>
                      <a:lnTo>
                        <a:pt x="43" y="440"/>
                      </a:lnTo>
                      <a:lnTo>
                        <a:pt x="29" y="415"/>
                      </a:lnTo>
                      <a:lnTo>
                        <a:pt x="12" y="353"/>
                      </a:lnTo>
                      <a:lnTo>
                        <a:pt x="6" y="312"/>
                      </a:lnTo>
                      <a:lnTo>
                        <a:pt x="6" y="287"/>
                      </a:lnTo>
                      <a:lnTo>
                        <a:pt x="0" y="278"/>
                      </a:lnTo>
                      <a:lnTo>
                        <a:pt x="2" y="256"/>
                      </a:lnTo>
                      <a:lnTo>
                        <a:pt x="8" y="245"/>
                      </a:lnTo>
                      <a:lnTo>
                        <a:pt x="29" y="214"/>
                      </a:lnTo>
                      <a:lnTo>
                        <a:pt x="51" y="217"/>
                      </a:lnTo>
                      <a:lnTo>
                        <a:pt x="54" y="223"/>
                      </a:lnTo>
                      <a:lnTo>
                        <a:pt x="82" y="223"/>
                      </a:lnTo>
                      <a:lnTo>
                        <a:pt x="84" y="214"/>
                      </a:lnTo>
                      <a:lnTo>
                        <a:pt x="89" y="217"/>
                      </a:lnTo>
                      <a:lnTo>
                        <a:pt x="97" y="209"/>
                      </a:lnTo>
                      <a:lnTo>
                        <a:pt x="103" y="212"/>
                      </a:lnTo>
                      <a:lnTo>
                        <a:pt x="109" y="206"/>
                      </a:lnTo>
                      <a:lnTo>
                        <a:pt x="107" y="198"/>
                      </a:lnTo>
                      <a:lnTo>
                        <a:pt x="113" y="178"/>
                      </a:lnTo>
                      <a:lnTo>
                        <a:pt x="120" y="170"/>
                      </a:lnTo>
                      <a:lnTo>
                        <a:pt x="117" y="164"/>
                      </a:lnTo>
                      <a:lnTo>
                        <a:pt x="120" y="159"/>
                      </a:lnTo>
                      <a:lnTo>
                        <a:pt x="117" y="150"/>
                      </a:lnTo>
                      <a:lnTo>
                        <a:pt x="128" y="136"/>
                      </a:lnTo>
                      <a:lnTo>
                        <a:pt x="146" y="134"/>
                      </a:lnTo>
                      <a:lnTo>
                        <a:pt x="163" y="100"/>
                      </a:lnTo>
                      <a:lnTo>
                        <a:pt x="185" y="72"/>
                      </a:lnTo>
                      <a:lnTo>
                        <a:pt x="194" y="70"/>
                      </a:lnTo>
                      <a:lnTo>
                        <a:pt x="200" y="64"/>
                      </a:lnTo>
                      <a:lnTo>
                        <a:pt x="210" y="64"/>
                      </a:lnTo>
                      <a:lnTo>
                        <a:pt x="227" y="86"/>
                      </a:lnTo>
                      <a:lnTo>
                        <a:pt x="233" y="89"/>
                      </a:lnTo>
                      <a:lnTo>
                        <a:pt x="239" y="78"/>
                      </a:lnTo>
                      <a:lnTo>
                        <a:pt x="251" y="64"/>
                      </a:lnTo>
                      <a:lnTo>
                        <a:pt x="258" y="61"/>
                      </a:lnTo>
                      <a:lnTo>
                        <a:pt x="266" y="39"/>
                      </a:lnTo>
                      <a:lnTo>
                        <a:pt x="274" y="36"/>
                      </a:lnTo>
                      <a:lnTo>
                        <a:pt x="284" y="28"/>
                      </a:lnTo>
                      <a:lnTo>
                        <a:pt x="293" y="19"/>
                      </a:lnTo>
                      <a:lnTo>
                        <a:pt x="303" y="19"/>
                      </a:lnTo>
                      <a:lnTo>
                        <a:pt x="311" y="8"/>
                      </a:lnTo>
                      <a:lnTo>
                        <a:pt x="323" y="8"/>
                      </a:lnTo>
                      <a:lnTo>
                        <a:pt x="336" y="8"/>
                      </a:lnTo>
                      <a:lnTo>
                        <a:pt x="354" y="14"/>
                      </a:lnTo>
                      <a:lnTo>
                        <a:pt x="365" y="25"/>
                      </a:lnTo>
                      <a:lnTo>
                        <a:pt x="367" y="33"/>
                      </a:lnTo>
                      <a:lnTo>
                        <a:pt x="369" y="39"/>
                      </a:lnTo>
                      <a:lnTo>
                        <a:pt x="371" y="53"/>
                      </a:lnTo>
                      <a:lnTo>
                        <a:pt x="369" y="58"/>
                      </a:lnTo>
                      <a:lnTo>
                        <a:pt x="369" y="70"/>
                      </a:lnTo>
                      <a:lnTo>
                        <a:pt x="367" y="78"/>
                      </a:lnTo>
                      <a:lnTo>
                        <a:pt x="396" y="109"/>
                      </a:lnTo>
                      <a:lnTo>
                        <a:pt x="406" y="125"/>
                      </a:lnTo>
                      <a:lnTo>
                        <a:pt x="418" y="131"/>
                      </a:lnTo>
                      <a:lnTo>
                        <a:pt x="430" y="139"/>
                      </a:lnTo>
                      <a:lnTo>
                        <a:pt x="437" y="142"/>
                      </a:lnTo>
                      <a:lnTo>
                        <a:pt x="449" y="134"/>
                      </a:lnTo>
                      <a:lnTo>
                        <a:pt x="459" y="109"/>
                      </a:lnTo>
                      <a:lnTo>
                        <a:pt x="463" y="89"/>
                      </a:lnTo>
                      <a:lnTo>
                        <a:pt x="466" y="53"/>
                      </a:lnTo>
                      <a:lnTo>
                        <a:pt x="470" y="36"/>
                      </a:lnTo>
                      <a:lnTo>
                        <a:pt x="47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1" name="Freeform 15"/>
                <p:cNvSpPr>
                  <a:spLocks/>
                </p:cNvSpPr>
                <p:nvPr/>
              </p:nvSpPr>
              <p:spPr bwMode="auto">
                <a:xfrm>
                  <a:off x="4523" y="2125"/>
                  <a:ext cx="363" cy="95"/>
                </a:xfrm>
                <a:custGeom>
                  <a:avLst/>
                  <a:gdLst>
                    <a:gd name="T0" fmla="*/ 27 w 363"/>
                    <a:gd name="T1" fmla="*/ 14 h 95"/>
                    <a:gd name="T2" fmla="*/ 72 w 363"/>
                    <a:gd name="T3" fmla="*/ 14 h 95"/>
                    <a:gd name="T4" fmla="*/ 99 w 363"/>
                    <a:gd name="T5" fmla="*/ 17 h 95"/>
                    <a:gd name="T6" fmla="*/ 123 w 363"/>
                    <a:gd name="T7" fmla="*/ 44 h 95"/>
                    <a:gd name="T8" fmla="*/ 144 w 363"/>
                    <a:gd name="T9" fmla="*/ 50 h 95"/>
                    <a:gd name="T10" fmla="*/ 177 w 363"/>
                    <a:gd name="T11" fmla="*/ 61 h 95"/>
                    <a:gd name="T12" fmla="*/ 197 w 363"/>
                    <a:gd name="T13" fmla="*/ 66 h 95"/>
                    <a:gd name="T14" fmla="*/ 204 w 363"/>
                    <a:gd name="T15" fmla="*/ 44 h 95"/>
                    <a:gd name="T16" fmla="*/ 247 w 363"/>
                    <a:gd name="T17" fmla="*/ 50 h 95"/>
                    <a:gd name="T18" fmla="*/ 278 w 363"/>
                    <a:gd name="T19" fmla="*/ 58 h 95"/>
                    <a:gd name="T20" fmla="*/ 300 w 363"/>
                    <a:gd name="T21" fmla="*/ 61 h 95"/>
                    <a:gd name="T22" fmla="*/ 315 w 363"/>
                    <a:gd name="T23" fmla="*/ 50 h 95"/>
                    <a:gd name="T24" fmla="*/ 341 w 363"/>
                    <a:gd name="T25" fmla="*/ 44 h 95"/>
                    <a:gd name="T26" fmla="*/ 362 w 363"/>
                    <a:gd name="T27" fmla="*/ 39 h 95"/>
                    <a:gd name="T28" fmla="*/ 356 w 363"/>
                    <a:gd name="T29" fmla="*/ 66 h 95"/>
                    <a:gd name="T30" fmla="*/ 341 w 363"/>
                    <a:gd name="T31" fmla="*/ 75 h 95"/>
                    <a:gd name="T32" fmla="*/ 329 w 363"/>
                    <a:gd name="T33" fmla="*/ 77 h 95"/>
                    <a:gd name="T34" fmla="*/ 313 w 363"/>
                    <a:gd name="T35" fmla="*/ 86 h 95"/>
                    <a:gd name="T36" fmla="*/ 298 w 363"/>
                    <a:gd name="T37" fmla="*/ 86 h 95"/>
                    <a:gd name="T38" fmla="*/ 284 w 363"/>
                    <a:gd name="T39" fmla="*/ 88 h 95"/>
                    <a:gd name="T40" fmla="*/ 263 w 363"/>
                    <a:gd name="T41" fmla="*/ 94 h 95"/>
                    <a:gd name="T42" fmla="*/ 249 w 363"/>
                    <a:gd name="T43" fmla="*/ 75 h 95"/>
                    <a:gd name="T44" fmla="*/ 234 w 363"/>
                    <a:gd name="T45" fmla="*/ 94 h 95"/>
                    <a:gd name="T46" fmla="*/ 212 w 363"/>
                    <a:gd name="T47" fmla="*/ 75 h 95"/>
                    <a:gd name="T48" fmla="*/ 200 w 363"/>
                    <a:gd name="T49" fmla="*/ 77 h 95"/>
                    <a:gd name="T50" fmla="*/ 183 w 363"/>
                    <a:gd name="T51" fmla="*/ 86 h 95"/>
                    <a:gd name="T52" fmla="*/ 165 w 363"/>
                    <a:gd name="T53" fmla="*/ 80 h 95"/>
                    <a:gd name="T54" fmla="*/ 146 w 363"/>
                    <a:gd name="T55" fmla="*/ 77 h 95"/>
                    <a:gd name="T56" fmla="*/ 127 w 363"/>
                    <a:gd name="T57" fmla="*/ 86 h 95"/>
                    <a:gd name="T58" fmla="*/ 101 w 363"/>
                    <a:gd name="T59" fmla="*/ 72 h 95"/>
                    <a:gd name="T60" fmla="*/ 66 w 363"/>
                    <a:gd name="T61" fmla="*/ 64 h 95"/>
                    <a:gd name="T62" fmla="*/ 41 w 363"/>
                    <a:gd name="T63" fmla="*/ 55 h 95"/>
                    <a:gd name="T64" fmla="*/ 16 w 363"/>
                    <a:gd name="T65" fmla="*/ 41 h 95"/>
                    <a:gd name="T66" fmla="*/ 2 w 363"/>
                    <a:gd name="T67" fmla="*/ 36 h 95"/>
                    <a:gd name="T68" fmla="*/ 0 w 363"/>
                    <a:gd name="T69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363" h="95">
                      <a:moveTo>
                        <a:pt x="0" y="0"/>
                      </a:moveTo>
                      <a:lnTo>
                        <a:pt x="27" y="14"/>
                      </a:lnTo>
                      <a:lnTo>
                        <a:pt x="51" y="14"/>
                      </a:lnTo>
                      <a:lnTo>
                        <a:pt x="72" y="14"/>
                      </a:lnTo>
                      <a:lnTo>
                        <a:pt x="88" y="14"/>
                      </a:lnTo>
                      <a:lnTo>
                        <a:pt x="99" y="17"/>
                      </a:lnTo>
                      <a:lnTo>
                        <a:pt x="115" y="25"/>
                      </a:lnTo>
                      <a:lnTo>
                        <a:pt x="123" y="44"/>
                      </a:lnTo>
                      <a:lnTo>
                        <a:pt x="130" y="53"/>
                      </a:lnTo>
                      <a:lnTo>
                        <a:pt x="144" y="50"/>
                      </a:lnTo>
                      <a:lnTo>
                        <a:pt x="160" y="50"/>
                      </a:lnTo>
                      <a:lnTo>
                        <a:pt x="177" y="61"/>
                      </a:lnTo>
                      <a:lnTo>
                        <a:pt x="189" y="66"/>
                      </a:lnTo>
                      <a:lnTo>
                        <a:pt x="197" y="66"/>
                      </a:lnTo>
                      <a:lnTo>
                        <a:pt x="199" y="53"/>
                      </a:lnTo>
                      <a:lnTo>
                        <a:pt x="204" y="44"/>
                      </a:lnTo>
                      <a:lnTo>
                        <a:pt x="228" y="50"/>
                      </a:lnTo>
                      <a:lnTo>
                        <a:pt x="247" y="50"/>
                      </a:lnTo>
                      <a:lnTo>
                        <a:pt x="265" y="50"/>
                      </a:lnTo>
                      <a:lnTo>
                        <a:pt x="278" y="58"/>
                      </a:lnTo>
                      <a:lnTo>
                        <a:pt x="286" y="64"/>
                      </a:lnTo>
                      <a:lnTo>
                        <a:pt x="300" y="61"/>
                      </a:lnTo>
                      <a:lnTo>
                        <a:pt x="309" y="55"/>
                      </a:lnTo>
                      <a:lnTo>
                        <a:pt x="315" y="50"/>
                      </a:lnTo>
                      <a:lnTo>
                        <a:pt x="331" y="50"/>
                      </a:lnTo>
                      <a:lnTo>
                        <a:pt x="341" y="44"/>
                      </a:lnTo>
                      <a:lnTo>
                        <a:pt x="354" y="39"/>
                      </a:lnTo>
                      <a:lnTo>
                        <a:pt x="362" y="39"/>
                      </a:lnTo>
                      <a:lnTo>
                        <a:pt x="360" y="58"/>
                      </a:lnTo>
                      <a:lnTo>
                        <a:pt x="356" y="66"/>
                      </a:lnTo>
                      <a:lnTo>
                        <a:pt x="348" y="75"/>
                      </a:lnTo>
                      <a:lnTo>
                        <a:pt x="341" y="75"/>
                      </a:lnTo>
                      <a:lnTo>
                        <a:pt x="339" y="75"/>
                      </a:lnTo>
                      <a:lnTo>
                        <a:pt x="329" y="77"/>
                      </a:lnTo>
                      <a:lnTo>
                        <a:pt x="321" y="88"/>
                      </a:lnTo>
                      <a:lnTo>
                        <a:pt x="313" y="86"/>
                      </a:lnTo>
                      <a:lnTo>
                        <a:pt x="306" y="80"/>
                      </a:lnTo>
                      <a:lnTo>
                        <a:pt x="298" y="86"/>
                      </a:lnTo>
                      <a:lnTo>
                        <a:pt x="290" y="88"/>
                      </a:lnTo>
                      <a:lnTo>
                        <a:pt x="284" y="88"/>
                      </a:lnTo>
                      <a:lnTo>
                        <a:pt x="278" y="94"/>
                      </a:lnTo>
                      <a:lnTo>
                        <a:pt x="263" y="94"/>
                      </a:lnTo>
                      <a:lnTo>
                        <a:pt x="257" y="86"/>
                      </a:lnTo>
                      <a:lnTo>
                        <a:pt x="249" y="75"/>
                      </a:lnTo>
                      <a:lnTo>
                        <a:pt x="239" y="86"/>
                      </a:lnTo>
                      <a:lnTo>
                        <a:pt x="234" y="94"/>
                      </a:lnTo>
                      <a:lnTo>
                        <a:pt x="226" y="94"/>
                      </a:lnTo>
                      <a:lnTo>
                        <a:pt x="212" y="75"/>
                      </a:lnTo>
                      <a:lnTo>
                        <a:pt x="208" y="77"/>
                      </a:lnTo>
                      <a:lnTo>
                        <a:pt x="200" y="77"/>
                      </a:lnTo>
                      <a:lnTo>
                        <a:pt x="195" y="88"/>
                      </a:lnTo>
                      <a:lnTo>
                        <a:pt x="183" y="86"/>
                      </a:lnTo>
                      <a:lnTo>
                        <a:pt x="171" y="86"/>
                      </a:lnTo>
                      <a:lnTo>
                        <a:pt x="165" y="80"/>
                      </a:lnTo>
                      <a:lnTo>
                        <a:pt x="158" y="75"/>
                      </a:lnTo>
                      <a:lnTo>
                        <a:pt x="146" y="77"/>
                      </a:lnTo>
                      <a:lnTo>
                        <a:pt x="134" y="88"/>
                      </a:lnTo>
                      <a:lnTo>
                        <a:pt x="127" y="86"/>
                      </a:lnTo>
                      <a:lnTo>
                        <a:pt x="115" y="80"/>
                      </a:lnTo>
                      <a:lnTo>
                        <a:pt x="101" y="72"/>
                      </a:lnTo>
                      <a:lnTo>
                        <a:pt x="90" y="72"/>
                      </a:lnTo>
                      <a:lnTo>
                        <a:pt x="66" y="64"/>
                      </a:lnTo>
                      <a:lnTo>
                        <a:pt x="51" y="58"/>
                      </a:lnTo>
                      <a:lnTo>
                        <a:pt x="41" y="55"/>
                      </a:lnTo>
                      <a:lnTo>
                        <a:pt x="25" y="53"/>
                      </a:lnTo>
                      <a:lnTo>
                        <a:pt x="16" y="41"/>
                      </a:lnTo>
                      <a:lnTo>
                        <a:pt x="6" y="39"/>
                      </a:lnTo>
                      <a:lnTo>
                        <a:pt x="2" y="36"/>
                      </a:lnTo>
                      <a:lnTo>
                        <a:pt x="0" y="3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2" name="Freeform 16"/>
                <p:cNvSpPr>
                  <a:spLocks/>
                </p:cNvSpPr>
                <p:nvPr/>
              </p:nvSpPr>
              <p:spPr bwMode="auto">
                <a:xfrm>
                  <a:off x="4721" y="1940"/>
                  <a:ext cx="165" cy="182"/>
                </a:xfrm>
                <a:custGeom>
                  <a:avLst/>
                  <a:gdLst>
                    <a:gd name="T0" fmla="*/ 80 w 165"/>
                    <a:gd name="T1" fmla="*/ 3 h 182"/>
                    <a:gd name="T2" fmla="*/ 137 w 165"/>
                    <a:gd name="T3" fmla="*/ 0 h 182"/>
                    <a:gd name="T4" fmla="*/ 146 w 165"/>
                    <a:gd name="T5" fmla="*/ 22 h 182"/>
                    <a:gd name="T6" fmla="*/ 131 w 165"/>
                    <a:gd name="T7" fmla="*/ 36 h 182"/>
                    <a:gd name="T8" fmla="*/ 127 w 165"/>
                    <a:gd name="T9" fmla="*/ 47 h 182"/>
                    <a:gd name="T10" fmla="*/ 115 w 165"/>
                    <a:gd name="T11" fmla="*/ 61 h 182"/>
                    <a:gd name="T12" fmla="*/ 102 w 165"/>
                    <a:gd name="T13" fmla="*/ 64 h 182"/>
                    <a:gd name="T14" fmla="*/ 88 w 165"/>
                    <a:gd name="T15" fmla="*/ 56 h 182"/>
                    <a:gd name="T16" fmla="*/ 72 w 165"/>
                    <a:gd name="T17" fmla="*/ 36 h 182"/>
                    <a:gd name="T18" fmla="*/ 53 w 165"/>
                    <a:gd name="T19" fmla="*/ 36 h 182"/>
                    <a:gd name="T20" fmla="*/ 51 w 165"/>
                    <a:gd name="T21" fmla="*/ 64 h 182"/>
                    <a:gd name="T22" fmla="*/ 53 w 165"/>
                    <a:gd name="T23" fmla="*/ 81 h 182"/>
                    <a:gd name="T24" fmla="*/ 72 w 165"/>
                    <a:gd name="T25" fmla="*/ 70 h 182"/>
                    <a:gd name="T26" fmla="*/ 86 w 165"/>
                    <a:gd name="T27" fmla="*/ 75 h 182"/>
                    <a:gd name="T28" fmla="*/ 82 w 165"/>
                    <a:gd name="T29" fmla="*/ 92 h 182"/>
                    <a:gd name="T30" fmla="*/ 80 w 165"/>
                    <a:gd name="T31" fmla="*/ 103 h 182"/>
                    <a:gd name="T32" fmla="*/ 82 w 165"/>
                    <a:gd name="T33" fmla="*/ 120 h 182"/>
                    <a:gd name="T34" fmla="*/ 92 w 165"/>
                    <a:gd name="T35" fmla="*/ 128 h 182"/>
                    <a:gd name="T36" fmla="*/ 88 w 165"/>
                    <a:gd name="T37" fmla="*/ 148 h 182"/>
                    <a:gd name="T38" fmla="*/ 82 w 165"/>
                    <a:gd name="T39" fmla="*/ 170 h 182"/>
                    <a:gd name="T40" fmla="*/ 68 w 165"/>
                    <a:gd name="T41" fmla="*/ 175 h 182"/>
                    <a:gd name="T42" fmla="*/ 62 w 165"/>
                    <a:gd name="T43" fmla="*/ 164 h 182"/>
                    <a:gd name="T44" fmla="*/ 55 w 165"/>
                    <a:gd name="T45" fmla="*/ 139 h 182"/>
                    <a:gd name="T46" fmla="*/ 55 w 165"/>
                    <a:gd name="T47" fmla="*/ 114 h 182"/>
                    <a:gd name="T48" fmla="*/ 35 w 165"/>
                    <a:gd name="T49" fmla="*/ 114 h 182"/>
                    <a:gd name="T50" fmla="*/ 23 w 165"/>
                    <a:gd name="T51" fmla="*/ 117 h 182"/>
                    <a:gd name="T52" fmla="*/ 39 w 165"/>
                    <a:gd name="T53" fmla="*/ 128 h 182"/>
                    <a:gd name="T54" fmla="*/ 47 w 165"/>
                    <a:gd name="T55" fmla="*/ 145 h 182"/>
                    <a:gd name="T56" fmla="*/ 41 w 165"/>
                    <a:gd name="T57" fmla="*/ 167 h 182"/>
                    <a:gd name="T58" fmla="*/ 29 w 165"/>
                    <a:gd name="T59" fmla="*/ 181 h 182"/>
                    <a:gd name="T60" fmla="*/ 29 w 165"/>
                    <a:gd name="T61" fmla="*/ 164 h 182"/>
                    <a:gd name="T62" fmla="*/ 21 w 165"/>
                    <a:gd name="T63" fmla="*/ 145 h 182"/>
                    <a:gd name="T64" fmla="*/ 10 w 165"/>
                    <a:gd name="T65" fmla="*/ 128 h 182"/>
                    <a:gd name="T66" fmla="*/ 2 w 165"/>
                    <a:gd name="T67" fmla="*/ 109 h 182"/>
                    <a:gd name="T68" fmla="*/ 16 w 165"/>
                    <a:gd name="T69" fmla="*/ 86 h 182"/>
                    <a:gd name="T70" fmla="*/ 23 w 165"/>
                    <a:gd name="T71" fmla="*/ 58 h 182"/>
                    <a:gd name="T72" fmla="*/ 25 w 165"/>
                    <a:gd name="T73" fmla="*/ 39 h 182"/>
                    <a:gd name="T74" fmla="*/ 23 w 165"/>
                    <a:gd name="T75" fmla="*/ 22 h 1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65" h="182">
                      <a:moveTo>
                        <a:pt x="41" y="0"/>
                      </a:moveTo>
                      <a:lnTo>
                        <a:pt x="80" y="3"/>
                      </a:lnTo>
                      <a:lnTo>
                        <a:pt x="117" y="3"/>
                      </a:lnTo>
                      <a:lnTo>
                        <a:pt x="137" y="0"/>
                      </a:lnTo>
                      <a:lnTo>
                        <a:pt x="164" y="17"/>
                      </a:lnTo>
                      <a:lnTo>
                        <a:pt x="146" y="22"/>
                      </a:lnTo>
                      <a:lnTo>
                        <a:pt x="137" y="31"/>
                      </a:lnTo>
                      <a:lnTo>
                        <a:pt x="131" y="36"/>
                      </a:lnTo>
                      <a:lnTo>
                        <a:pt x="127" y="42"/>
                      </a:lnTo>
                      <a:lnTo>
                        <a:pt x="127" y="47"/>
                      </a:lnTo>
                      <a:lnTo>
                        <a:pt x="127" y="56"/>
                      </a:lnTo>
                      <a:lnTo>
                        <a:pt x="115" y="61"/>
                      </a:lnTo>
                      <a:lnTo>
                        <a:pt x="105" y="61"/>
                      </a:lnTo>
                      <a:lnTo>
                        <a:pt x="102" y="64"/>
                      </a:lnTo>
                      <a:lnTo>
                        <a:pt x="92" y="64"/>
                      </a:lnTo>
                      <a:lnTo>
                        <a:pt x="88" y="56"/>
                      </a:lnTo>
                      <a:lnTo>
                        <a:pt x="80" y="45"/>
                      </a:lnTo>
                      <a:lnTo>
                        <a:pt x="72" y="36"/>
                      </a:lnTo>
                      <a:lnTo>
                        <a:pt x="57" y="36"/>
                      </a:lnTo>
                      <a:lnTo>
                        <a:pt x="53" y="36"/>
                      </a:lnTo>
                      <a:lnTo>
                        <a:pt x="49" y="50"/>
                      </a:lnTo>
                      <a:lnTo>
                        <a:pt x="51" y="64"/>
                      </a:lnTo>
                      <a:lnTo>
                        <a:pt x="51" y="72"/>
                      </a:lnTo>
                      <a:lnTo>
                        <a:pt x="53" y="81"/>
                      </a:lnTo>
                      <a:lnTo>
                        <a:pt x="61" y="78"/>
                      </a:lnTo>
                      <a:lnTo>
                        <a:pt x="72" y="70"/>
                      </a:lnTo>
                      <a:lnTo>
                        <a:pt x="80" y="70"/>
                      </a:lnTo>
                      <a:lnTo>
                        <a:pt x="86" y="75"/>
                      </a:lnTo>
                      <a:lnTo>
                        <a:pt x="86" y="81"/>
                      </a:lnTo>
                      <a:lnTo>
                        <a:pt x="82" y="92"/>
                      </a:lnTo>
                      <a:lnTo>
                        <a:pt x="80" y="97"/>
                      </a:lnTo>
                      <a:lnTo>
                        <a:pt x="80" y="103"/>
                      </a:lnTo>
                      <a:lnTo>
                        <a:pt x="78" y="111"/>
                      </a:lnTo>
                      <a:lnTo>
                        <a:pt x="82" y="120"/>
                      </a:lnTo>
                      <a:lnTo>
                        <a:pt x="90" y="131"/>
                      </a:lnTo>
                      <a:lnTo>
                        <a:pt x="92" y="128"/>
                      </a:lnTo>
                      <a:lnTo>
                        <a:pt x="92" y="139"/>
                      </a:lnTo>
                      <a:lnTo>
                        <a:pt x="88" y="148"/>
                      </a:lnTo>
                      <a:lnTo>
                        <a:pt x="84" y="156"/>
                      </a:lnTo>
                      <a:lnTo>
                        <a:pt x="82" y="170"/>
                      </a:lnTo>
                      <a:lnTo>
                        <a:pt x="74" y="175"/>
                      </a:lnTo>
                      <a:lnTo>
                        <a:pt x="68" y="175"/>
                      </a:lnTo>
                      <a:lnTo>
                        <a:pt x="62" y="175"/>
                      </a:lnTo>
                      <a:lnTo>
                        <a:pt x="62" y="164"/>
                      </a:lnTo>
                      <a:lnTo>
                        <a:pt x="61" y="145"/>
                      </a:lnTo>
                      <a:lnTo>
                        <a:pt x="55" y="139"/>
                      </a:lnTo>
                      <a:lnTo>
                        <a:pt x="53" y="131"/>
                      </a:lnTo>
                      <a:lnTo>
                        <a:pt x="55" y="114"/>
                      </a:lnTo>
                      <a:lnTo>
                        <a:pt x="49" y="109"/>
                      </a:lnTo>
                      <a:lnTo>
                        <a:pt x="35" y="114"/>
                      </a:lnTo>
                      <a:lnTo>
                        <a:pt x="29" y="109"/>
                      </a:lnTo>
                      <a:lnTo>
                        <a:pt x="23" y="117"/>
                      </a:lnTo>
                      <a:lnTo>
                        <a:pt x="29" y="123"/>
                      </a:lnTo>
                      <a:lnTo>
                        <a:pt x="39" y="128"/>
                      </a:lnTo>
                      <a:lnTo>
                        <a:pt x="41" y="134"/>
                      </a:lnTo>
                      <a:lnTo>
                        <a:pt x="47" y="145"/>
                      </a:lnTo>
                      <a:lnTo>
                        <a:pt x="47" y="153"/>
                      </a:lnTo>
                      <a:lnTo>
                        <a:pt x="41" y="167"/>
                      </a:lnTo>
                      <a:lnTo>
                        <a:pt x="33" y="178"/>
                      </a:lnTo>
                      <a:lnTo>
                        <a:pt x="29" y="181"/>
                      </a:lnTo>
                      <a:lnTo>
                        <a:pt x="29" y="173"/>
                      </a:lnTo>
                      <a:lnTo>
                        <a:pt x="29" y="164"/>
                      </a:lnTo>
                      <a:lnTo>
                        <a:pt x="31" y="153"/>
                      </a:lnTo>
                      <a:lnTo>
                        <a:pt x="21" y="145"/>
                      </a:lnTo>
                      <a:lnTo>
                        <a:pt x="12" y="136"/>
                      </a:lnTo>
                      <a:lnTo>
                        <a:pt x="10" y="128"/>
                      </a:lnTo>
                      <a:lnTo>
                        <a:pt x="0" y="123"/>
                      </a:lnTo>
                      <a:lnTo>
                        <a:pt x="2" y="109"/>
                      </a:lnTo>
                      <a:lnTo>
                        <a:pt x="10" y="100"/>
                      </a:lnTo>
                      <a:lnTo>
                        <a:pt x="16" y="86"/>
                      </a:lnTo>
                      <a:lnTo>
                        <a:pt x="21" y="72"/>
                      </a:lnTo>
                      <a:lnTo>
                        <a:pt x="23" y="58"/>
                      </a:lnTo>
                      <a:lnTo>
                        <a:pt x="21" y="45"/>
                      </a:lnTo>
                      <a:lnTo>
                        <a:pt x="25" y="39"/>
                      </a:lnTo>
                      <a:lnTo>
                        <a:pt x="29" y="33"/>
                      </a:lnTo>
                      <a:lnTo>
                        <a:pt x="23" y="22"/>
                      </a:lnTo>
                      <a:lnTo>
                        <a:pt x="41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3" name="Freeform 17"/>
                <p:cNvSpPr>
                  <a:spLocks/>
                </p:cNvSpPr>
                <p:nvPr/>
              </p:nvSpPr>
              <p:spPr bwMode="auto">
                <a:xfrm>
                  <a:off x="4549" y="1859"/>
                  <a:ext cx="182" cy="249"/>
                </a:xfrm>
                <a:custGeom>
                  <a:avLst/>
                  <a:gdLst>
                    <a:gd name="T0" fmla="*/ 0 w 182"/>
                    <a:gd name="T1" fmla="*/ 83 h 249"/>
                    <a:gd name="T2" fmla="*/ 37 w 182"/>
                    <a:gd name="T3" fmla="*/ 44 h 249"/>
                    <a:gd name="T4" fmla="*/ 56 w 182"/>
                    <a:gd name="T5" fmla="*/ 28 h 249"/>
                    <a:gd name="T6" fmla="*/ 66 w 182"/>
                    <a:gd name="T7" fmla="*/ 14 h 249"/>
                    <a:gd name="T8" fmla="*/ 95 w 182"/>
                    <a:gd name="T9" fmla="*/ 0 h 249"/>
                    <a:gd name="T10" fmla="*/ 111 w 182"/>
                    <a:gd name="T11" fmla="*/ 30 h 249"/>
                    <a:gd name="T12" fmla="*/ 127 w 182"/>
                    <a:gd name="T13" fmla="*/ 17 h 249"/>
                    <a:gd name="T14" fmla="*/ 132 w 182"/>
                    <a:gd name="T15" fmla="*/ 8 h 249"/>
                    <a:gd name="T16" fmla="*/ 146 w 182"/>
                    <a:gd name="T17" fmla="*/ 0 h 249"/>
                    <a:gd name="T18" fmla="*/ 154 w 182"/>
                    <a:gd name="T19" fmla="*/ 0 h 249"/>
                    <a:gd name="T20" fmla="*/ 156 w 182"/>
                    <a:gd name="T21" fmla="*/ 11 h 249"/>
                    <a:gd name="T22" fmla="*/ 156 w 182"/>
                    <a:gd name="T23" fmla="*/ 19 h 249"/>
                    <a:gd name="T24" fmla="*/ 148 w 182"/>
                    <a:gd name="T25" fmla="*/ 33 h 249"/>
                    <a:gd name="T26" fmla="*/ 148 w 182"/>
                    <a:gd name="T27" fmla="*/ 41 h 249"/>
                    <a:gd name="T28" fmla="*/ 169 w 182"/>
                    <a:gd name="T29" fmla="*/ 77 h 249"/>
                    <a:gd name="T30" fmla="*/ 173 w 182"/>
                    <a:gd name="T31" fmla="*/ 99 h 249"/>
                    <a:gd name="T32" fmla="*/ 179 w 182"/>
                    <a:gd name="T33" fmla="*/ 99 h 249"/>
                    <a:gd name="T34" fmla="*/ 181 w 182"/>
                    <a:gd name="T35" fmla="*/ 110 h 249"/>
                    <a:gd name="T36" fmla="*/ 173 w 182"/>
                    <a:gd name="T37" fmla="*/ 121 h 249"/>
                    <a:gd name="T38" fmla="*/ 167 w 182"/>
                    <a:gd name="T39" fmla="*/ 116 h 249"/>
                    <a:gd name="T40" fmla="*/ 154 w 182"/>
                    <a:gd name="T41" fmla="*/ 124 h 249"/>
                    <a:gd name="T42" fmla="*/ 156 w 182"/>
                    <a:gd name="T43" fmla="*/ 146 h 249"/>
                    <a:gd name="T44" fmla="*/ 140 w 182"/>
                    <a:gd name="T45" fmla="*/ 160 h 249"/>
                    <a:gd name="T46" fmla="*/ 140 w 182"/>
                    <a:gd name="T47" fmla="*/ 196 h 249"/>
                    <a:gd name="T48" fmla="*/ 140 w 182"/>
                    <a:gd name="T49" fmla="*/ 220 h 249"/>
                    <a:gd name="T50" fmla="*/ 132 w 182"/>
                    <a:gd name="T51" fmla="*/ 231 h 249"/>
                    <a:gd name="T52" fmla="*/ 127 w 182"/>
                    <a:gd name="T53" fmla="*/ 248 h 249"/>
                    <a:gd name="T54" fmla="*/ 119 w 182"/>
                    <a:gd name="T55" fmla="*/ 245 h 249"/>
                    <a:gd name="T56" fmla="*/ 107 w 182"/>
                    <a:gd name="T57" fmla="*/ 237 h 249"/>
                    <a:gd name="T58" fmla="*/ 97 w 182"/>
                    <a:gd name="T59" fmla="*/ 229 h 249"/>
                    <a:gd name="T60" fmla="*/ 90 w 182"/>
                    <a:gd name="T61" fmla="*/ 215 h 249"/>
                    <a:gd name="T62" fmla="*/ 62 w 182"/>
                    <a:gd name="T63" fmla="*/ 218 h 249"/>
                    <a:gd name="T64" fmla="*/ 39 w 182"/>
                    <a:gd name="T65" fmla="*/ 209 h 249"/>
                    <a:gd name="T66" fmla="*/ 23 w 182"/>
                    <a:gd name="T67" fmla="*/ 187 h 249"/>
                    <a:gd name="T68" fmla="*/ 14 w 182"/>
                    <a:gd name="T69" fmla="*/ 171 h 249"/>
                    <a:gd name="T70" fmla="*/ 6 w 182"/>
                    <a:gd name="T71" fmla="*/ 157 h 249"/>
                    <a:gd name="T72" fmla="*/ 6 w 182"/>
                    <a:gd name="T73" fmla="*/ 130 h 249"/>
                    <a:gd name="T74" fmla="*/ 0 w 182"/>
                    <a:gd name="T75" fmla="*/ 83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82" h="249">
                      <a:moveTo>
                        <a:pt x="0" y="83"/>
                      </a:moveTo>
                      <a:lnTo>
                        <a:pt x="37" y="44"/>
                      </a:lnTo>
                      <a:lnTo>
                        <a:pt x="56" y="28"/>
                      </a:lnTo>
                      <a:lnTo>
                        <a:pt x="66" y="14"/>
                      </a:lnTo>
                      <a:lnTo>
                        <a:pt x="95" y="0"/>
                      </a:lnTo>
                      <a:lnTo>
                        <a:pt x="111" y="30"/>
                      </a:lnTo>
                      <a:lnTo>
                        <a:pt x="127" y="17"/>
                      </a:lnTo>
                      <a:lnTo>
                        <a:pt x="132" y="8"/>
                      </a:lnTo>
                      <a:lnTo>
                        <a:pt x="146" y="0"/>
                      </a:lnTo>
                      <a:lnTo>
                        <a:pt x="154" y="0"/>
                      </a:lnTo>
                      <a:lnTo>
                        <a:pt x="156" y="11"/>
                      </a:lnTo>
                      <a:lnTo>
                        <a:pt x="156" y="19"/>
                      </a:lnTo>
                      <a:lnTo>
                        <a:pt x="148" y="33"/>
                      </a:lnTo>
                      <a:lnTo>
                        <a:pt x="148" y="41"/>
                      </a:lnTo>
                      <a:lnTo>
                        <a:pt x="169" y="77"/>
                      </a:lnTo>
                      <a:lnTo>
                        <a:pt x="173" y="99"/>
                      </a:lnTo>
                      <a:lnTo>
                        <a:pt x="179" y="99"/>
                      </a:lnTo>
                      <a:lnTo>
                        <a:pt x="181" y="110"/>
                      </a:lnTo>
                      <a:lnTo>
                        <a:pt x="173" y="121"/>
                      </a:lnTo>
                      <a:lnTo>
                        <a:pt x="167" y="116"/>
                      </a:lnTo>
                      <a:lnTo>
                        <a:pt x="154" y="124"/>
                      </a:lnTo>
                      <a:lnTo>
                        <a:pt x="156" y="146"/>
                      </a:lnTo>
                      <a:lnTo>
                        <a:pt x="140" y="160"/>
                      </a:lnTo>
                      <a:lnTo>
                        <a:pt x="140" y="196"/>
                      </a:lnTo>
                      <a:lnTo>
                        <a:pt x="140" y="220"/>
                      </a:lnTo>
                      <a:lnTo>
                        <a:pt x="132" y="231"/>
                      </a:lnTo>
                      <a:lnTo>
                        <a:pt x="127" y="248"/>
                      </a:lnTo>
                      <a:lnTo>
                        <a:pt x="119" y="245"/>
                      </a:lnTo>
                      <a:lnTo>
                        <a:pt x="107" y="237"/>
                      </a:lnTo>
                      <a:lnTo>
                        <a:pt x="97" y="229"/>
                      </a:lnTo>
                      <a:lnTo>
                        <a:pt x="90" y="215"/>
                      </a:lnTo>
                      <a:lnTo>
                        <a:pt x="62" y="218"/>
                      </a:lnTo>
                      <a:lnTo>
                        <a:pt x="39" y="209"/>
                      </a:lnTo>
                      <a:lnTo>
                        <a:pt x="23" y="187"/>
                      </a:lnTo>
                      <a:lnTo>
                        <a:pt x="14" y="171"/>
                      </a:lnTo>
                      <a:lnTo>
                        <a:pt x="6" y="157"/>
                      </a:lnTo>
                      <a:lnTo>
                        <a:pt x="6" y="130"/>
                      </a:lnTo>
                      <a:lnTo>
                        <a:pt x="0" y="83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4" name="Freeform 18"/>
                <p:cNvSpPr>
                  <a:spLocks/>
                </p:cNvSpPr>
                <p:nvPr/>
              </p:nvSpPr>
              <p:spPr bwMode="auto">
                <a:xfrm>
                  <a:off x="4934" y="2001"/>
                  <a:ext cx="348" cy="235"/>
                </a:xfrm>
                <a:custGeom>
                  <a:avLst/>
                  <a:gdLst>
                    <a:gd name="T0" fmla="*/ 31 w 348"/>
                    <a:gd name="T1" fmla="*/ 3 h 235"/>
                    <a:gd name="T2" fmla="*/ 68 w 348"/>
                    <a:gd name="T3" fmla="*/ 39 h 235"/>
                    <a:gd name="T4" fmla="*/ 74 w 348"/>
                    <a:gd name="T5" fmla="*/ 56 h 235"/>
                    <a:gd name="T6" fmla="*/ 96 w 348"/>
                    <a:gd name="T7" fmla="*/ 47 h 235"/>
                    <a:gd name="T8" fmla="*/ 107 w 348"/>
                    <a:gd name="T9" fmla="*/ 53 h 235"/>
                    <a:gd name="T10" fmla="*/ 121 w 348"/>
                    <a:gd name="T11" fmla="*/ 39 h 235"/>
                    <a:gd name="T12" fmla="*/ 140 w 348"/>
                    <a:gd name="T13" fmla="*/ 31 h 235"/>
                    <a:gd name="T14" fmla="*/ 185 w 348"/>
                    <a:gd name="T15" fmla="*/ 47 h 235"/>
                    <a:gd name="T16" fmla="*/ 212 w 348"/>
                    <a:gd name="T17" fmla="*/ 67 h 235"/>
                    <a:gd name="T18" fmla="*/ 234 w 348"/>
                    <a:gd name="T19" fmla="*/ 81 h 235"/>
                    <a:gd name="T20" fmla="*/ 271 w 348"/>
                    <a:gd name="T21" fmla="*/ 111 h 235"/>
                    <a:gd name="T22" fmla="*/ 275 w 348"/>
                    <a:gd name="T23" fmla="*/ 128 h 235"/>
                    <a:gd name="T24" fmla="*/ 292 w 348"/>
                    <a:gd name="T25" fmla="*/ 142 h 235"/>
                    <a:gd name="T26" fmla="*/ 306 w 348"/>
                    <a:gd name="T27" fmla="*/ 148 h 235"/>
                    <a:gd name="T28" fmla="*/ 322 w 348"/>
                    <a:gd name="T29" fmla="*/ 176 h 235"/>
                    <a:gd name="T30" fmla="*/ 333 w 348"/>
                    <a:gd name="T31" fmla="*/ 192 h 235"/>
                    <a:gd name="T32" fmla="*/ 335 w 348"/>
                    <a:gd name="T33" fmla="*/ 234 h 235"/>
                    <a:gd name="T34" fmla="*/ 320 w 348"/>
                    <a:gd name="T35" fmla="*/ 234 h 235"/>
                    <a:gd name="T36" fmla="*/ 310 w 348"/>
                    <a:gd name="T37" fmla="*/ 226 h 235"/>
                    <a:gd name="T38" fmla="*/ 275 w 348"/>
                    <a:gd name="T39" fmla="*/ 184 h 235"/>
                    <a:gd name="T40" fmla="*/ 240 w 348"/>
                    <a:gd name="T41" fmla="*/ 184 h 235"/>
                    <a:gd name="T42" fmla="*/ 228 w 348"/>
                    <a:gd name="T43" fmla="*/ 198 h 235"/>
                    <a:gd name="T44" fmla="*/ 218 w 348"/>
                    <a:gd name="T45" fmla="*/ 206 h 235"/>
                    <a:gd name="T46" fmla="*/ 197 w 348"/>
                    <a:gd name="T47" fmla="*/ 217 h 235"/>
                    <a:gd name="T48" fmla="*/ 177 w 348"/>
                    <a:gd name="T49" fmla="*/ 212 h 235"/>
                    <a:gd name="T50" fmla="*/ 160 w 348"/>
                    <a:gd name="T51" fmla="*/ 212 h 235"/>
                    <a:gd name="T52" fmla="*/ 138 w 348"/>
                    <a:gd name="T53" fmla="*/ 159 h 235"/>
                    <a:gd name="T54" fmla="*/ 113 w 348"/>
                    <a:gd name="T55" fmla="*/ 111 h 235"/>
                    <a:gd name="T56" fmla="*/ 82 w 348"/>
                    <a:gd name="T57" fmla="*/ 95 h 235"/>
                    <a:gd name="T58" fmla="*/ 53 w 348"/>
                    <a:gd name="T59" fmla="*/ 92 h 235"/>
                    <a:gd name="T60" fmla="*/ 23 w 348"/>
                    <a:gd name="T61" fmla="*/ 75 h 235"/>
                    <a:gd name="T62" fmla="*/ 25 w 348"/>
                    <a:gd name="T63" fmla="*/ 25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8" h="235">
                      <a:moveTo>
                        <a:pt x="0" y="0"/>
                      </a:moveTo>
                      <a:lnTo>
                        <a:pt x="31" y="3"/>
                      </a:lnTo>
                      <a:lnTo>
                        <a:pt x="57" y="6"/>
                      </a:lnTo>
                      <a:lnTo>
                        <a:pt x="68" y="39"/>
                      </a:lnTo>
                      <a:lnTo>
                        <a:pt x="70" y="50"/>
                      </a:lnTo>
                      <a:lnTo>
                        <a:pt x="74" y="56"/>
                      </a:lnTo>
                      <a:lnTo>
                        <a:pt x="82" y="47"/>
                      </a:lnTo>
                      <a:lnTo>
                        <a:pt x="96" y="47"/>
                      </a:lnTo>
                      <a:lnTo>
                        <a:pt x="103" y="56"/>
                      </a:lnTo>
                      <a:lnTo>
                        <a:pt x="107" y="53"/>
                      </a:lnTo>
                      <a:lnTo>
                        <a:pt x="119" y="39"/>
                      </a:lnTo>
                      <a:lnTo>
                        <a:pt x="121" y="39"/>
                      </a:lnTo>
                      <a:lnTo>
                        <a:pt x="131" y="31"/>
                      </a:lnTo>
                      <a:lnTo>
                        <a:pt x="140" y="31"/>
                      </a:lnTo>
                      <a:lnTo>
                        <a:pt x="172" y="47"/>
                      </a:lnTo>
                      <a:lnTo>
                        <a:pt x="185" y="47"/>
                      </a:lnTo>
                      <a:lnTo>
                        <a:pt x="199" y="61"/>
                      </a:lnTo>
                      <a:lnTo>
                        <a:pt x="212" y="67"/>
                      </a:lnTo>
                      <a:lnTo>
                        <a:pt x="224" y="78"/>
                      </a:lnTo>
                      <a:lnTo>
                        <a:pt x="234" y="81"/>
                      </a:lnTo>
                      <a:lnTo>
                        <a:pt x="259" y="92"/>
                      </a:lnTo>
                      <a:lnTo>
                        <a:pt x="271" y="111"/>
                      </a:lnTo>
                      <a:lnTo>
                        <a:pt x="277" y="123"/>
                      </a:lnTo>
                      <a:lnTo>
                        <a:pt x="275" y="128"/>
                      </a:lnTo>
                      <a:lnTo>
                        <a:pt x="285" y="139"/>
                      </a:lnTo>
                      <a:lnTo>
                        <a:pt x="292" y="142"/>
                      </a:lnTo>
                      <a:lnTo>
                        <a:pt x="296" y="145"/>
                      </a:lnTo>
                      <a:lnTo>
                        <a:pt x="306" y="148"/>
                      </a:lnTo>
                      <a:lnTo>
                        <a:pt x="322" y="164"/>
                      </a:lnTo>
                      <a:lnTo>
                        <a:pt x="322" y="176"/>
                      </a:lnTo>
                      <a:lnTo>
                        <a:pt x="331" y="187"/>
                      </a:lnTo>
                      <a:lnTo>
                        <a:pt x="333" y="192"/>
                      </a:lnTo>
                      <a:lnTo>
                        <a:pt x="347" y="215"/>
                      </a:lnTo>
                      <a:lnTo>
                        <a:pt x="335" y="234"/>
                      </a:lnTo>
                      <a:lnTo>
                        <a:pt x="331" y="234"/>
                      </a:lnTo>
                      <a:lnTo>
                        <a:pt x="320" y="234"/>
                      </a:lnTo>
                      <a:lnTo>
                        <a:pt x="316" y="226"/>
                      </a:lnTo>
                      <a:lnTo>
                        <a:pt x="310" y="226"/>
                      </a:lnTo>
                      <a:lnTo>
                        <a:pt x="304" y="228"/>
                      </a:lnTo>
                      <a:lnTo>
                        <a:pt x="275" y="184"/>
                      </a:lnTo>
                      <a:lnTo>
                        <a:pt x="257" y="187"/>
                      </a:lnTo>
                      <a:lnTo>
                        <a:pt x="240" y="184"/>
                      </a:lnTo>
                      <a:lnTo>
                        <a:pt x="234" y="189"/>
                      </a:lnTo>
                      <a:lnTo>
                        <a:pt x="228" y="198"/>
                      </a:lnTo>
                      <a:lnTo>
                        <a:pt x="226" y="192"/>
                      </a:lnTo>
                      <a:lnTo>
                        <a:pt x="218" y="206"/>
                      </a:lnTo>
                      <a:lnTo>
                        <a:pt x="207" y="226"/>
                      </a:lnTo>
                      <a:lnTo>
                        <a:pt x="197" y="217"/>
                      </a:lnTo>
                      <a:lnTo>
                        <a:pt x="185" y="212"/>
                      </a:lnTo>
                      <a:lnTo>
                        <a:pt x="177" y="212"/>
                      </a:lnTo>
                      <a:lnTo>
                        <a:pt x="166" y="206"/>
                      </a:lnTo>
                      <a:lnTo>
                        <a:pt x="160" y="212"/>
                      </a:lnTo>
                      <a:lnTo>
                        <a:pt x="152" y="184"/>
                      </a:lnTo>
                      <a:lnTo>
                        <a:pt x="138" y="159"/>
                      </a:lnTo>
                      <a:lnTo>
                        <a:pt x="125" y="128"/>
                      </a:lnTo>
                      <a:lnTo>
                        <a:pt x="113" y="111"/>
                      </a:lnTo>
                      <a:lnTo>
                        <a:pt x="103" y="95"/>
                      </a:lnTo>
                      <a:lnTo>
                        <a:pt x="82" y="95"/>
                      </a:lnTo>
                      <a:lnTo>
                        <a:pt x="62" y="103"/>
                      </a:lnTo>
                      <a:lnTo>
                        <a:pt x="53" y="92"/>
                      </a:lnTo>
                      <a:lnTo>
                        <a:pt x="33" y="84"/>
                      </a:lnTo>
                      <a:lnTo>
                        <a:pt x="23" y="75"/>
                      </a:lnTo>
                      <a:lnTo>
                        <a:pt x="23" y="42"/>
                      </a:lnTo>
                      <a:lnTo>
                        <a:pt x="25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5" name="Freeform 19"/>
                <p:cNvSpPr>
                  <a:spLocks/>
                </p:cNvSpPr>
                <p:nvPr/>
              </p:nvSpPr>
              <p:spPr bwMode="auto">
                <a:xfrm>
                  <a:off x="4293" y="1834"/>
                  <a:ext cx="209" cy="310"/>
                </a:xfrm>
                <a:custGeom>
                  <a:avLst/>
                  <a:gdLst>
                    <a:gd name="T0" fmla="*/ 0 w 209"/>
                    <a:gd name="T1" fmla="*/ 8 h 310"/>
                    <a:gd name="T2" fmla="*/ 21 w 209"/>
                    <a:gd name="T3" fmla="*/ 0 h 310"/>
                    <a:gd name="T4" fmla="*/ 46 w 209"/>
                    <a:gd name="T5" fmla="*/ 14 h 310"/>
                    <a:gd name="T6" fmla="*/ 50 w 209"/>
                    <a:gd name="T7" fmla="*/ 28 h 310"/>
                    <a:gd name="T8" fmla="*/ 50 w 209"/>
                    <a:gd name="T9" fmla="*/ 33 h 310"/>
                    <a:gd name="T10" fmla="*/ 56 w 209"/>
                    <a:gd name="T11" fmla="*/ 36 h 310"/>
                    <a:gd name="T12" fmla="*/ 56 w 209"/>
                    <a:gd name="T13" fmla="*/ 42 h 310"/>
                    <a:gd name="T14" fmla="*/ 64 w 209"/>
                    <a:gd name="T15" fmla="*/ 45 h 310"/>
                    <a:gd name="T16" fmla="*/ 64 w 209"/>
                    <a:gd name="T17" fmla="*/ 56 h 310"/>
                    <a:gd name="T18" fmla="*/ 89 w 209"/>
                    <a:gd name="T19" fmla="*/ 89 h 310"/>
                    <a:gd name="T20" fmla="*/ 92 w 209"/>
                    <a:gd name="T21" fmla="*/ 89 h 310"/>
                    <a:gd name="T22" fmla="*/ 96 w 209"/>
                    <a:gd name="T23" fmla="*/ 97 h 310"/>
                    <a:gd name="T24" fmla="*/ 100 w 209"/>
                    <a:gd name="T25" fmla="*/ 106 h 310"/>
                    <a:gd name="T26" fmla="*/ 104 w 209"/>
                    <a:gd name="T27" fmla="*/ 106 h 310"/>
                    <a:gd name="T28" fmla="*/ 121 w 209"/>
                    <a:gd name="T29" fmla="*/ 117 h 310"/>
                    <a:gd name="T30" fmla="*/ 154 w 209"/>
                    <a:gd name="T31" fmla="*/ 122 h 310"/>
                    <a:gd name="T32" fmla="*/ 156 w 209"/>
                    <a:gd name="T33" fmla="*/ 161 h 310"/>
                    <a:gd name="T34" fmla="*/ 164 w 209"/>
                    <a:gd name="T35" fmla="*/ 167 h 310"/>
                    <a:gd name="T36" fmla="*/ 162 w 209"/>
                    <a:gd name="T37" fmla="*/ 181 h 310"/>
                    <a:gd name="T38" fmla="*/ 181 w 209"/>
                    <a:gd name="T39" fmla="*/ 200 h 310"/>
                    <a:gd name="T40" fmla="*/ 198 w 209"/>
                    <a:gd name="T41" fmla="*/ 209 h 310"/>
                    <a:gd name="T42" fmla="*/ 198 w 209"/>
                    <a:gd name="T43" fmla="*/ 273 h 310"/>
                    <a:gd name="T44" fmla="*/ 208 w 209"/>
                    <a:gd name="T45" fmla="*/ 298 h 310"/>
                    <a:gd name="T46" fmla="*/ 202 w 209"/>
                    <a:gd name="T47" fmla="*/ 306 h 310"/>
                    <a:gd name="T48" fmla="*/ 191 w 209"/>
                    <a:gd name="T49" fmla="*/ 309 h 310"/>
                    <a:gd name="T50" fmla="*/ 189 w 209"/>
                    <a:gd name="T51" fmla="*/ 287 h 310"/>
                    <a:gd name="T52" fmla="*/ 169 w 209"/>
                    <a:gd name="T53" fmla="*/ 309 h 310"/>
                    <a:gd name="T54" fmla="*/ 156 w 209"/>
                    <a:gd name="T55" fmla="*/ 276 h 310"/>
                    <a:gd name="T56" fmla="*/ 148 w 209"/>
                    <a:gd name="T57" fmla="*/ 253 h 310"/>
                    <a:gd name="T58" fmla="*/ 125 w 209"/>
                    <a:gd name="T59" fmla="*/ 223 h 310"/>
                    <a:gd name="T60" fmla="*/ 119 w 209"/>
                    <a:gd name="T61" fmla="*/ 223 h 310"/>
                    <a:gd name="T62" fmla="*/ 98 w 209"/>
                    <a:gd name="T63" fmla="*/ 206 h 310"/>
                    <a:gd name="T64" fmla="*/ 94 w 209"/>
                    <a:gd name="T65" fmla="*/ 189 h 310"/>
                    <a:gd name="T66" fmla="*/ 94 w 209"/>
                    <a:gd name="T67" fmla="*/ 178 h 310"/>
                    <a:gd name="T68" fmla="*/ 77 w 209"/>
                    <a:gd name="T69" fmla="*/ 134 h 310"/>
                    <a:gd name="T70" fmla="*/ 69 w 209"/>
                    <a:gd name="T71" fmla="*/ 106 h 310"/>
                    <a:gd name="T72" fmla="*/ 48 w 209"/>
                    <a:gd name="T73" fmla="*/ 81 h 310"/>
                    <a:gd name="T74" fmla="*/ 19 w 209"/>
                    <a:gd name="T75" fmla="*/ 42 h 310"/>
                    <a:gd name="T76" fmla="*/ 0 w 209"/>
                    <a:gd name="T77" fmla="*/ 8 h 3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09" h="310">
                      <a:moveTo>
                        <a:pt x="0" y="8"/>
                      </a:moveTo>
                      <a:lnTo>
                        <a:pt x="21" y="0"/>
                      </a:lnTo>
                      <a:lnTo>
                        <a:pt x="46" y="14"/>
                      </a:lnTo>
                      <a:lnTo>
                        <a:pt x="50" y="28"/>
                      </a:lnTo>
                      <a:lnTo>
                        <a:pt x="50" y="33"/>
                      </a:lnTo>
                      <a:lnTo>
                        <a:pt x="56" y="36"/>
                      </a:lnTo>
                      <a:lnTo>
                        <a:pt x="56" y="42"/>
                      </a:lnTo>
                      <a:lnTo>
                        <a:pt x="64" y="45"/>
                      </a:lnTo>
                      <a:lnTo>
                        <a:pt x="64" y="56"/>
                      </a:lnTo>
                      <a:lnTo>
                        <a:pt x="89" y="89"/>
                      </a:lnTo>
                      <a:lnTo>
                        <a:pt x="92" y="89"/>
                      </a:lnTo>
                      <a:lnTo>
                        <a:pt x="96" y="97"/>
                      </a:lnTo>
                      <a:lnTo>
                        <a:pt x="100" y="106"/>
                      </a:lnTo>
                      <a:lnTo>
                        <a:pt x="104" y="106"/>
                      </a:lnTo>
                      <a:lnTo>
                        <a:pt x="121" y="117"/>
                      </a:lnTo>
                      <a:lnTo>
                        <a:pt x="154" y="122"/>
                      </a:lnTo>
                      <a:lnTo>
                        <a:pt x="156" y="161"/>
                      </a:lnTo>
                      <a:lnTo>
                        <a:pt x="164" y="167"/>
                      </a:lnTo>
                      <a:lnTo>
                        <a:pt x="162" y="181"/>
                      </a:lnTo>
                      <a:lnTo>
                        <a:pt x="181" y="200"/>
                      </a:lnTo>
                      <a:lnTo>
                        <a:pt x="198" y="209"/>
                      </a:lnTo>
                      <a:lnTo>
                        <a:pt x="198" y="273"/>
                      </a:lnTo>
                      <a:lnTo>
                        <a:pt x="208" y="298"/>
                      </a:lnTo>
                      <a:lnTo>
                        <a:pt x="202" y="306"/>
                      </a:lnTo>
                      <a:lnTo>
                        <a:pt x="191" y="309"/>
                      </a:lnTo>
                      <a:lnTo>
                        <a:pt x="189" y="287"/>
                      </a:lnTo>
                      <a:lnTo>
                        <a:pt x="169" y="309"/>
                      </a:lnTo>
                      <a:lnTo>
                        <a:pt x="156" y="276"/>
                      </a:lnTo>
                      <a:lnTo>
                        <a:pt x="148" y="253"/>
                      </a:lnTo>
                      <a:lnTo>
                        <a:pt x="125" y="223"/>
                      </a:lnTo>
                      <a:lnTo>
                        <a:pt x="119" y="223"/>
                      </a:lnTo>
                      <a:lnTo>
                        <a:pt x="98" y="206"/>
                      </a:lnTo>
                      <a:lnTo>
                        <a:pt x="94" y="189"/>
                      </a:lnTo>
                      <a:lnTo>
                        <a:pt x="94" y="178"/>
                      </a:lnTo>
                      <a:lnTo>
                        <a:pt x="77" y="134"/>
                      </a:lnTo>
                      <a:lnTo>
                        <a:pt x="69" y="106"/>
                      </a:lnTo>
                      <a:lnTo>
                        <a:pt x="48" y="81"/>
                      </a:lnTo>
                      <a:lnTo>
                        <a:pt x="19" y="42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6" name="Freeform 20"/>
                <p:cNvSpPr>
                  <a:spLocks/>
                </p:cNvSpPr>
                <p:nvPr/>
              </p:nvSpPr>
              <p:spPr bwMode="auto">
                <a:xfrm>
                  <a:off x="4664" y="1501"/>
                  <a:ext cx="205" cy="341"/>
                </a:xfrm>
                <a:custGeom>
                  <a:avLst/>
                  <a:gdLst>
                    <a:gd name="T0" fmla="*/ 14 w 205"/>
                    <a:gd name="T1" fmla="*/ 0 h 341"/>
                    <a:gd name="T2" fmla="*/ 31 w 205"/>
                    <a:gd name="T3" fmla="*/ 0 h 341"/>
                    <a:gd name="T4" fmla="*/ 51 w 205"/>
                    <a:gd name="T5" fmla="*/ 36 h 341"/>
                    <a:gd name="T6" fmla="*/ 47 w 205"/>
                    <a:gd name="T7" fmla="*/ 70 h 341"/>
                    <a:gd name="T8" fmla="*/ 59 w 205"/>
                    <a:gd name="T9" fmla="*/ 81 h 341"/>
                    <a:gd name="T10" fmla="*/ 65 w 205"/>
                    <a:gd name="T11" fmla="*/ 103 h 341"/>
                    <a:gd name="T12" fmla="*/ 78 w 205"/>
                    <a:gd name="T13" fmla="*/ 114 h 341"/>
                    <a:gd name="T14" fmla="*/ 94 w 205"/>
                    <a:gd name="T15" fmla="*/ 117 h 341"/>
                    <a:gd name="T16" fmla="*/ 118 w 205"/>
                    <a:gd name="T17" fmla="*/ 134 h 341"/>
                    <a:gd name="T18" fmla="*/ 133 w 205"/>
                    <a:gd name="T19" fmla="*/ 153 h 341"/>
                    <a:gd name="T20" fmla="*/ 137 w 205"/>
                    <a:gd name="T21" fmla="*/ 153 h 341"/>
                    <a:gd name="T22" fmla="*/ 157 w 205"/>
                    <a:gd name="T23" fmla="*/ 170 h 341"/>
                    <a:gd name="T24" fmla="*/ 157 w 205"/>
                    <a:gd name="T25" fmla="*/ 212 h 341"/>
                    <a:gd name="T26" fmla="*/ 163 w 205"/>
                    <a:gd name="T27" fmla="*/ 231 h 341"/>
                    <a:gd name="T28" fmla="*/ 169 w 205"/>
                    <a:gd name="T29" fmla="*/ 242 h 341"/>
                    <a:gd name="T30" fmla="*/ 177 w 205"/>
                    <a:gd name="T31" fmla="*/ 254 h 341"/>
                    <a:gd name="T32" fmla="*/ 184 w 205"/>
                    <a:gd name="T33" fmla="*/ 268 h 341"/>
                    <a:gd name="T34" fmla="*/ 188 w 205"/>
                    <a:gd name="T35" fmla="*/ 284 h 341"/>
                    <a:gd name="T36" fmla="*/ 204 w 205"/>
                    <a:gd name="T37" fmla="*/ 298 h 341"/>
                    <a:gd name="T38" fmla="*/ 202 w 205"/>
                    <a:gd name="T39" fmla="*/ 315 h 341"/>
                    <a:gd name="T40" fmla="*/ 186 w 205"/>
                    <a:gd name="T41" fmla="*/ 318 h 341"/>
                    <a:gd name="T42" fmla="*/ 180 w 205"/>
                    <a:gd name="T43" fmla="*/ 304 h 341"/>
                    <a:gd name="T44" fmla="*/ 169 w 205"/>
                    <a:gd name="T45" fmla="*/ 304 h 341"/>
                    <a:gd name="T46" fmla="*/ 169 w 205"/>
                    <a:gd name="T47" fmla="*/ 340 h 341"/>
                    <a:gd name="T48" fmla="*/ 159 w 205"/>
                    <a:gd name="T49" fmla="*/ 340 h 341"/>
                    <a:gd name="T50" fmla="*/ 147 w 205"/>
                    <a:gd name="T51" fmla="*/ 323 h 341"/>
                    <a:gd name="T52" fmla="*/ 139 w 205"/>
                    <a:gd name="T53" fmla="*/ 315 h 341"/>
                    <a:gd name="T54" fmla="*/ 139 w 205"/>
                    <a:gd name="T55" fmla="*/ 295 h 341"/>
                    <a:gd name="T56" fmla="*/ 122 w 205"/>
                    <a:gd name="T57" fmla="*/ 295 h 341"/>
                    <a:gd name="T58" fmla="*/ 116 w 205"/>
                    <a:gd name="T59" fmla="*/ 315 h 341"/>
                    <a:gd name="T60" fmla="*/ 110 w 205"/>
                    <a:gd name="T61" fmla="*/ 295 h 341"/>
                    <a:gd name="T62" fmla="*/ 108 w 205"/>
                    <a:gd name="T63" fmla="*/ 276 h 341"/>
                    <a:gd name="T64" fmla="*/ 129 w 205"/>
                    <a:gd name="T65" fmla="*/ 268 h 341"/>
                    <a:gd name="T66" fmla="*/ 141 w 205"/>
                    <a:gd name="T67" fmla="*/ 273 h 341"/>
                    <a:gd name="T68" fmla="*/ 143 w 205"/>
                    <a:gd name="T69" fmla="*/ 240 h 341"/>
                    <a:gd name="T70" fmla="*/ 131 w 205"/>
                    <a:gd name="T71" fmla="*/ 229 h 341"/>
                    <a:gd name="T72" fmla="*/ 124 w 205"/>
                    <a:gd name="T73" fmla="*/ 201 h 341"/>
                    <a:gd name="T74" fmla="*/ 118 w 205"/>
                    <a:gd name="T75" fmla="*/ 167 h 341"/>
                    <a:gd name="T76" fmla="*/ 96 w 205"/>
                    <a:gd name="T77" fmla="*/ 156 h 341"/>
                    <a:gd name="T78" fmla="*/ 86 w 205"/>
                    <a:gd name="T79" fmla="*/ 142 h 341"/>
                    <a:gd name="T80" fmla="*/ 69 w 205"/>
                    <a:gd name="T81" fmla="*/ 134 h 341"/>
                    <a:gd name="T82" fmla="*/ 78 w 205"/>
                    <a:gd name="T83" fmla="*/ 164 h 341"/>
                    <a:gd name="T84" fmla="*/ 59 w 205"/>
                    <a:gd name="T85" fmla="*/ 178 h 341"/>
                    <a:gd name="T86" fmla="*/ 47 w 205"/>
                    <a:gd name="T87" fmla="*/ 145 h 341"/>
                    <a:gd name="T88" fmla="*/ 37 w 205"/>
                    <a:gd name="T89" fmla="*/ 137 h 341"/>
                    <a:gd name="T90" fmla="*/ 37 w 205"/>
                    <a:gd name="T91" fmla="*/ 117 h 341"/>
                    <a:gd name="T92" fmla="*/ 24 w 205"/>
                    <a:gd name="T93" fmla="*/ 95 h 341"/>
                    <a:gd name="T94" fmla="*/ 8 w 205"/>
                    <a:gd name="T95" fmla="*/ 81 h 341"/>
                    <a:gd name="T96" fmla="*/ 0 w 205"/>
                    <a:gd name="T97" fmla="*/ 67 h 341"/>
                    <a:gd name="T98" fmla="*/ 4 w 205"/>
                    <a:gd name="T99" fmla="*/ 56 h 341"/>
                    <a:gd name="T100" fmla="*/ 16 w 205"/>
                    <a:gd name="T101" fmla="*/ 61 h 341"/>
                    <a:gd name="T102" fmla="*/ 20 w 205"/>
                    <a:gd name="T103" fmla="*/ 47 h 341"/>
                    <a:gd name="T104" fmla="*/ 16 w 205"/>
                    <a:gd name="T105" fmla="*/ 28 h 341"/>
                    <a:gd name="T106" fmla="*/ 14 w 205"/>
                    <a:gd name="T107" fmla="*/ 0 h 3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05" h="341">
                      <a:moveTo>
                        <a:pt x="14" y="0"/>
                      </a:moveTo>
                      <a:lnTo>
                        <a:pt x="31" y="0"/>
                      </a:lnTo>
                      <a:lnTo>
                        <a:pt x="51" y="36"/>
                      </a:lnTo>
                      <a:lnTo>
                        <a:pt x="47" y="70"/>
                      </a:lnTo>
                      <a:lnTo>
                        <a:pt x="59" y="81"/>
                      </a:lnTo>
                      <a:lnTo>
                        <a:pt x="65" y="103"/>
                      </a:lnTo>
                      <a:lnTo>
                        <a:pt x="78" y="114"/>
                      </a:lnTo>
                      <a:lnTo>
                        <a:pt x="94" y="117"/>
                      </a:lnTo>
                      <a:lnTo>
                        <a:pt x="118" y="134"/>
                      </a:lnTo>
                      <a:lnTo>
                        <a:pt x="133" y="153"/>
                      </a:lnTo>
                      <a:lnTo>
                        <a:pt x="137" y="153"/>
                      </a:lnTo>
                      <a:lnTo>
                        <a:pt x="157" y="170"/>
                      </a:lnTo>
                      <a:lnTo>
                        <a:pt x="157" y="212"/>
                      </a:lnTo>
                      <a:lnTo>
                        <a:pt x="163" y="231"/>
                      </a:lnTo>
                      <a:lnTo>
                        <a:pt x="169" y="242"/>
                      </a:lnTo>
                      <a:lnTo>
                        <a:pt x="177" y="254"/>
                      </a:lnTo>
                      <a:lnTo>
                        <a:pt x="184" y="268"/>
                      </a:lnTo>
                      <a:lnTo>
                        <a:pt x="188" y="284"/>
                      </a:lnTo>
                      <a:lnTo>
                        <a:pt x="204" y="298"/>
                      </a:lnTo>
                      <a:lnTo>
                        <a:pt x="202" y="315"/>
                      </a:lnTo>
                      <a:lnTo>
                        <a:pt x="186" y="318"/>
                      </a:lnTo>
                      <a:lnTo>
                        <a:pt x="180" y="304"/>
                      </a:lnTo>
                      <a:lnTo>
                        <a:pt x="169" y="304"/>
                      </a:lnTo>
                      <a:lnTo>
                        <a:pt x="169" y="340"/>
                      </a:lnTo>
                      <a:lnTo>
                        <a:pt x="159" y="340"/>
                      </a:lnTo>
                      <a:lnTo>
                        <a:pt x="147" y="323"/>
                      </a:lnTo>
                      <a:lnTo>
                        <a:pt x="139" y="315"/>
                      </a:lnTo>
                      <a:lnTo>
                        <a:pt x="139" y="295"/>
                      </a:lnTo>
                      <a:lnTo>
                        <a:pt x="122" y="295"/>
                      </a:lnTo>
                      <a:lnTo>
                        <a:pt x="116" y="315"/>
                      </a:lnTo>
                      <a:lnTo>
                        <a:pt x="110" y="295"/>
                      </a:lnTo>
                      <a:lnTo>
                        <a:pt x="108" y="276"/>
                      </a:lnTo>
                      <a:lnTo>
                        <a:pt x="129" y="268"/>
                      </a:lnTo>
                      <a:lnTo>
                        <a:pt x="141" y="273"/>
                      </a:lnTo>
                      <a:lnTo>
                        <a:pt x="143" y="240"/>
                      </a:lnTo>
                      <a:lnTo>
                        <a:pt x="131" y="229"/>
                      </a:lnTo>
                      <a:lnTo>
                        <a:pt x="124" y="201"/>
                      </a:lnTo>
                      <a:lnTo>
                        <a:pt x="118" y="167"/>
                      </a:lnTo>
                      <a:lnTo>
                        <a:pt x="96" y="156"/>
                      </a:lnTo>
                      <a:lnTo>
                        <a:pt x="86" y="142"/>
                      </a:lnTo>
                      <a:lnTo>
                        <a:pt x="69" y="134"/>
                      </a:lnTo>
                      <a:lnTo>
                        <a:pt x="78" y="164"/>
                      </a:lnTo>
                      <a:lnTo>
                        <a:pt x="59" y="178"/>
                      </a:lnTo>
                      <a:lnTo>
                        <a:pt x="47" y="145"/>
                      </a:lnTo>
                      <a:lnTo>
                        <a:pt x="37" y="137"/>
                      </a:lnTo>
                      <a:lnTo>
                        <a:pt x="37" y="117"/>
                      </a:lnTo>
                      <a:lnTo>
                        <a:pt x="24" y="95"/>
                      </a:lnTo>
                      <a:lnTo>
                        <a:pt x="8" y="81"/>
                      </a:lnTo>
                      <a:lnTo>
                        <a:pt x="0" y="67"/>
                      </a:lnTo>
                      <a:lnTo>
                        <a:pt x="4" y="56"/>
                      </a:lnTo>
                      <a:lnTo>
                        <a:pt x="16" y="61"/>
                      </a:lnTo>
                      <a:lnTo>
                        <a:pt x="20" y="47"/>
                      </a:lnTo>
                      <a:lnTo>
                        <a:pt x="16" y="28"/>
                      </a:lnTo>
                      <a:lnTo>
                        <a:pt x="14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7" name="Freeform 21"/>
                <p:cNvSpPr>
                  <a:spLocks/>
                </p:cNvSpPr>
                <p:nvPr/>
              </p:nvSpPr>
              <p:spPr bwMode="auto">
                <a:xfrm>
                  <a:off x="4619" y="924"/>
                  <a:ext cx="150" cy="289"/>
                </a:xfrm>
                <a:custGeom>
                  <a:avLst/>
                  <a:gdLst>
                    <a:gd name="T0" fmla="*/ 31 w 150"/>
                    <a:gd name="T1" fmla="*/ 0 h 289"/>
                    <a:gd name="T2" fmla="*/ 60 w 150"/>
                    <a:gd name="T3" fmla="*/ 20 h 289"/>
                    <a:gd name="T4" fmla="*/ 77 w 150"/>
                    <a:gd name="T5" fmla="*/ 36 h 289"/>
                    <a:gd name="T6" fmla="*/ 89 w 150"/>
                    <a:gd name="T7" fmla="*/ 62 h 289"/>
                    <a:gd name="T8" fmla="*/ 99 w 150"/>
                    <a:gd name="T9" fmla="*/ 62 h 289"/>
                    <a:gd name="T10" fmla="*/ 97 w 150"/>
                    <a:gd name="T11" fmla="*/ 78 h 289"/>
                    <a:gd name="T12" fmla="*/ 108 w 150"/>
                    <a:gd name="T13" fmla="*/ 89 h 289"/>
                    <a:gd name="T14" fmla="*/ 116 w 150"/>
                    <a:gd name="T15" fmla="*/ 106 h 289"/>
                    <a:gd name="T16" fmla="*/ 135 w 150"/>
                    <a:gd name="T17" fmla="*/ 140 h 289"/>
                    <a:gd name="T18" fmla="*/ 149 w 150"/>
                    <a:gd name="T19" fmla="*/ 179 h 289"/>
                    <a:gd name="T20" fmla="*/ 124 w 150"/>
                    <a:gd name="T21" fmla="*/ 176 h 289"/>
                    <a:gd name="T22" fmla="*/ 104 w 150"/>
                    <a:gd name="T23" fmla="*/ 171 h 289"/>
                    <a:gd name="T24" fmla="*/ 118 w 150"/>
                    <a:gd name="T25" fmla="*/ 199 h 289"/>
                    <a:gd name="T26" fmla="*/ 118 w 150"/>
                    <a:gd name="T27" fmla="*/ 215 h 289"/>
                    <a:gd name="T28" fmla="*/ 118 w 150"/>
                    <a:gd name="T29" fmla="*/ 232 h 289"/>
                    <a:gd name="T30" fmla="*/ 110 w 150"/>
                    <a:gd name="T31" fmla="*/ 224 h 289"/>
                    <a:gd name="T32" fmla="*/ 101 w 150"/>
                    <a:gd name="T33" fmla="*/ 210 h 289"/>
                    <a:gd name="T34" fmla="*/ 83 w 150"/>
                    <a:gd name="T35" fmla="*/ 193 h 289"/>
                    <a:gd name="T36" fmla="*/ 74 w 150"/>
                    <a:gd name="T37" fmla="*/ 185 h 289"/>
                    <a:gd name="T38" fmla="*/ 58 w 150"/>
                    <a:gd name="T39" fmla="*/ 193 h 289"/>
                    <a:gd name="T40" fmla="*/ 48 w 150"/>
                    <a:gd name="T41" fmla="*/ 199 h 289"/>
                    <a:gd name="T42" fmla="*/ 54 w 150"/>
                    <a:gd name="T43" fmla="*/ 213 h 289"/>
                    <a:gd name="T44" fmla="*/ 70 w 150"/>
                    <a:gd name="T45" fmla="*/ 224 h 289"/>
                    <a:gd name="T46" fmla="*/ 85 w 150"/>
                    <a:gd name="T47" fmla="*/ 235 h 289"/>
                    <a:gd name="T48" fmla="*/ 91 w 150"/>
                    <a:gd name="T49" fmla="*/ 254 h 289"/>
                    <a:gd name="T50" fmla="*/ 89 w 150"/>
                    <a:gd name="T51" fmla="*/ 280 h 289"/>
                    <a:gd name="T52" fmla="*/ 89 w 150"/>
                    <a:gd name="T53" fmla="*/ 288 h 289"/>
                    <a:gd name="T54" fmla="*/ 83 w 150"/>
                    <a:gd name="T55" fmla="*/ 288 h 289"/>
                    <a:gd name="T56" fmla="*/ 74 w 150"/>
                    <a:gd name="T57" fmla="*/ 280 h 289"/>
                    <a:gd name="T58" fmla="*/ 70 w 150"/>
                    <a:gd name="T59" fmla="*/ 277 h 289"/>
                    <a:gd name="T60" fmla="*/ 64 w 150"/>
                    <a:gd name="T61" fmla="*/ 271 h 289"/>
                    <a:gd name="T62" fmla="*/ 58 w 150"/>
                    <a:gd name="T63" fmla="*/ 285 h 289"/>
                    <a:gd name="T64" fmla="*/ 48 w 150"/>
                    <a:gd name="T65" fmla="*/ 288 h 289"/>
                    <a:gd name="T66" fmla="*/ 41 w 150"/>
                    <a:gd name="T67" fmla="*/ 277 h 289"/>
                    <a:gd name="T68" fmla="*/ 41 w 150"/>
                    <a:gd name="T69" fmla="*/ 252 h 289"/>
                    <a:gd name="T70" fmla="*/ 39 w 150"/>
                    <a:gd name="T71" fmla="*/ 238 h 289"/>
                    <a:gd name="T72" fmla="*/ 29 w 150"/>
                    <a:gd name="T73" fmla="*/ 229 h 289"/>
                    <a:gd name="T74" fmla="*/ 19 w 150"/>
                    <a:gd name="T75" fmla="*/ 243 h 289"/>
                    <a:gd name="T76" fmla="*/ 4 w 150"/>
                    <a:gd name="T77" fmla="*/ 243 h 289"/>
                    <a:gd name="T78" fmla="*/ 0 w 150"/>
                    <a:gd name="T79" fmla="*/ 232 h 289"/>
                    <a:gd name="T80" fmla="*/ 4 w 150"/>
                    <a:gd name="T81" fmla="*/ 204 h 289"/>
                    <a:gd name="T82" fmla="*/ 15 w 150"/>
                    <a:gd name="T83" fmla="*/ 187 h 289"/>
                    <a:gd name="T84" fmla="*/ 14 w 150"/>
                    <a:gd name="T85" fmla="*/ 143 h 289"/>
                    <a:gd name="T86" fmla="*/ 14 w 150"/>
                    <a:gd name="T87" fmla="*/ 131 h 289"/>
                    <a:gd name="T88" fmla="*/ 25 w 150"/>
                    <a:gd name="T89" fmla="*/ 129 h 289"/>
                    <a:gd name="T90" fmla="*/ 35 w 150"/>
                    <a:gd name="T91" fmla="*/ 140 h 289"/>
                    <a:gd name="T92" fmla="*/ 52 w 150"/>
                    <a:gd name="T93" fmla="*/ 145 h 289"/>
                    <a:gd name="T94" fmla="*/ 52 w 150"/>
                    <a:gd name="T95" fmla="*/ 126 h 289"/>
                    <a:gd name="T96" fmla="*/ 45 w 150"/>
                    <a:gd name="T97" fmla="*/ 115 h 289"/>
                    <a:gd name="T98" fmla="*/ 41 w 150"/>
                    <a:gd name="T99" fmla="*/ 106 h 289"/>
                    <a:gd name="T100" fmla="*/ 46 w 150"/>
                    <a:gd name="T101" fmla="*/ 106 h 289"/>
                    <a:gd name="T102" fmla="*/ 50 w 150"/>
                    <a:gd name="T103" fmla="*/ 106 h 289"/>
                    <a:gd name="T104" fmla="*/ 54 w 150"/>
                    <a:gd name="T105" fmla="*/ 106 h 289"/>
                    <a:gd name="T106" fmla="*/ 58 w 150"/>
                    <a:gd name="T107" fmla="*/ 106 h 289"/>
                    <a:gd name="T108" fmla="*/ 64 w 150"/>
                    <a:gd name="T109" fmla="*/ 98 h 289"/>
                    <a:gd name="T110" fmla="*/ 62 w 150"/>
                    <a:gd name="T111" fmla="*/ 89 h 289"/>
                    <a:gd name="T112" fmla="*/ 56 w 150"/>
                    <a:gd name="T113" fmla="*/ 70 h 289"/>
                    <a:gd name="T114" fmla="*/ 45 w 150"/>
                    <a:gd name="T115" fmla="*/ 50 h 289"/>
                    <a:gd name="T116" fmla="*/ 29 w 150"/>
                    <a:gd name="T117" fmla="*/ 39 h 289"/>
                    <a:gd name="T118" fmla="*/ 23 w 150"/>
                    <a:gd name="T119" fmla="*/ 28 h 289"/>
                    <a:gd name="T120" fmla="*/ 31 w 150"/>
                    <a:gd name="T121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50" h="289">
                      <a:moveTo>
                        <a:pt x="31" y="0"/>
                      </a:moveTo>
                      <a:lnTo>
                        <a:pt x="60" y="20"/>
                      </a:lnTo>
                      <a:lnTo>
                        <a:pt x="77" y="36"/>
                      </a:lnTo>
                      <a:lnTo>
                        <a:pt x="89" y="62"/>
                      </a:lnTo>
                      <a:lnTo>
                        <a:pt x="99" y="62"/>
                      </a:lnTo>
                      <a:lnTo>
                        <a:pt x="97" y="78"/>
                      </a:lnTo>
                      <a:lnTo>
                        <a:pt x="108" y="89"/>
                      </a:lnTo>
                      <a:lnTo>
                        <a:pt x="116" y="106"/>
                      </a:lnTo>
                      <a:lnTo>
                        <a:pt x="135" y="140"/>
                      </a:lnTo>
                      <a:lnTo>
                        <a:pt x="149" y="179"/>
                      </a:lnTo>
                      <a:lnTo>
                        <a:pt x="124" y="176"/>
                      </a:lnTo>
                      <a:lnTo>
                        <a:pt x="104" y="171"/>
                      </a:lnTo>
                      <a:lnTo>
                        <a:pt x="118" y="199"/>
                      </a:lnTo>
                      <a:lnTo>
                        <a:pt x="118" y="215"/>
                      </a:lnTo>
                      <a:lnTo>
                        <a:pt x="118" y="232"/>
                      </a:lnTo>
                      <a:lnTo>
                        <a:pt x="110" y="224"/>
                      </a:lnTo>
                      <a:lnTo>
                        <a:pt x="101" y="210"/>
                      </a:lnTo>
                      <a:lnTo>
                        <a:pt x="83" y="193"/>
                      </a:lnTo>
                      <a:lnTo>
                        <a:pt x="74" y="185"/>
                      </a:lnTo>
                      <a:lnTo>
                        <a:pt x="58" y="193"/>
                      </a:lnTo>
                      <a:lnTo>
                        <a:pt x="48" y="199"/>
                      </a:lnTo>
                      <a:lnTo>
                        <a:pt x="54" y="213"/>
                      </a:lnTo>
                      <a:lnTo>
                        <a:pt x="70" y="224"/>
                      </a:lnTo>
                      <a:lnTo>
                        <a:pt x="85" y="235"/>
                      </a:lnTo>
                      <a:lnTo>
                        <a:pt x="91" y="254"/>
                      </a:lnTo>
                      <a:lnTo>
                        <a:pt x="89" y="280"/>
                      </a:lnTo>
                      <a:lnTo>
                        <a:pt x="89" y="288"/>
                      </a:lnTo>
                      <a:lnTo>
                        <a:pt x="83" y="288"/>
                      </a:lnTo>
                      <a:lnTo>
                        <a:pt x="74" y="280"/>
                      </a:lnTo>
                      <a:lnTo>
                        <a:pt x="70" y="277"/>
                      </a:lnTo>
                      <a:lnTo>
                        <a:pt x="64" y="271"/>
                      </a:lnTo>
                      <a:lnTo>
                        <a:pt x="58" y="285"/>
                      </a:lnTo>
                      <a:lnTo>
                        <a:pt x="48" y="288"/>
                      </a:lnTo>
                      <a:lnTo>
                        <a:pt x="41" y="277"/>
                      </a:lnTo>
                      <a:lnTo>
                        <a:pt x="41" y="252"/>
                      </a:lnTo>
                      <a:lnTo>
                        <a:pt x="39" y="238"/>
                      </a:lnTo>
                      <a:lnTo>
                        <a:pt x="29" y="229"/>
                      </a:lnTo>
                      <a:lnTo>
                        <a:pt x="19" y="243"/>
                      </a:lnTo>
                      <a:lnTo>
                        <a:pt x="4" y="243"/>
                      </a:lnTo>
                      <a:lnTo>
                        <a:pt x="0" y="232"/>
                      </a:lnTo>
                      <a:lnTo>
                        <a:pt x="4" y="204"/>
                      </a:lnTo>
                      <a:lnTo>
                        <a:pt x="15" y="187"/>
                      </a:lnTo>
                      <a:lnTo>
                        <a:pt x="14" y="143"/>
                      </a:lnTo>
                      <a:lnTo>
                        <a:pt x="14" y="131"/>
                      </a:lnTo>
                      <a:lnTo>
                        <a:pt x="25" y="129"/>
                      </a:lnTo>
                      <a:lnTo>
                        <a:pt x="35" y="140"/>
                      </a:lnTo>
                      <a:lnTo>
                        <a:pt x="52" y="145"/>
                      </a:lnTo>
                      <a:lnTo>
                        <a:pt x="52" y="126"/>
                      </a:lnTo>
                      <a:lnTo>
                        <a:pt x="45" y="115"/>
                      </a:lnTo>
                      <a:lnTo>
                        <a:pt x="41" y="106"/>
                      </a:lnTo>
                      <a:lnTo>
                        <a:pt x="46" y="106"/>
                      </a:lnTo>
                      <a:lnTo>
                        <a:pt x="50" y="106"/>
                      </a:lnTo>
                      <a:lnTo>
                        <a:pt x="54" y="106"/>
                      </a:lnTo>
                      <a:lnTo>
                        <a:pt x="58" y="106"/>
                      </a:lnTo>
                      <a:lnTo>
                        <a:pt x="64" y="98"/>
                      </a:lnTo>
                      <a:lnTo>
                        <a:pt x="62" y="89"/>
                      </a:lnTo>
                      <a:lnTo>
                        <a:pt x="56" y="70"/>
                      </a:lnTo>
                      <a:lnTo>
                        <a:pt x="45" y="50"/>
                      </a:lnTo>
                      <a:lnTo>
                        <a:pt x="29" y="39"/>
                      </a:lnTo>
                      <a:lnTo>
                        <a:pt x="23" y="28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18" name="Freeform 22"/>
                <p:cNvSpPr>
                  <a:spLocks/>
                </p:cNvSpPr>
                <p:nvPr/>
              </p:nvSpPr>
              <p:spPr bwMode="auto">
                <a:xfrm>
                  <a:off x="4448" y="576"/>
                  <a:ext cx="165" cy="237"/>
                </a:xfrm>
                <a:custGeom>
                  <a:avLst/>
                  <a:gdLst>
                    <a:gd name="T0" fmla="*/ 0 w 165"/>
                    <a:gd name="T1" fmla="*/ 0 h 237"/>
                    <a:gd name="T2" fmla="*/ 16 w 165"/>
                    <a:gd name="T3" fmla="*/ 0 h 237"/>
                    <a:gd name="T4" fmla="*/ 21 w 165"/>
                    <a:gd name="T5" fmla="*/ 17 h 237"/>
                    <a:gd name="T6" fmla="*/ 43 w 165"/>
                    <a:gd name="T7" fmla="*/ 42 h 237"/>
                    <a:gd name="T8" fmla="*/ 53 w 165"/>
                    <a:gd name="T9" fmla="*/ 69 h 237"/>
                    <a:gd name="T10" fmla="*/ 68 w 165"/>
                    <a:gd name="T11" fmla="*/ 72 h 237"/>
                    <a:gd name="T12" fmla="*/ 80 w 165"/>
                    <a:gd name="T13" fmla="*/ 78 h 237"/>
                    <a:gd name="T14" fmla="*/ 90 w 165"/>
                    <a:gd name="T15" fmla="*/ 89 h 237"/>
                    <a:gd name="T16" fmla="*/ 102 w 165"/>
                    <a:gd name="T17" fmla="*/ 89 h 237"/>
                    <a:gd name="T18" fmla="*/ 115 w 165"/>
                    <a:gd name="T19" fmla="*/ 106 h 237"/>
                    <a:gd name="T20" fmla="*/ 127 w 165"/>
                    <a:gd name="T21" fmla="*/ 119 h 237"/>
                    <a:gd name="T22" fmla="*/ 141 w 165"/>
                    <a:gd name="T23" fmla="*/ 128 h 237"/>
                    <a:gd name="T24" fmla="*/ 139 w 165"/>
                    <a:gd name="T25" fmla="*/ 136 h 237"/>
                    <a:gd name="T26" fmla="*/ 131 w 165"/>
                    <a:gd name="T27" fmla="*/ 142 h 237"/>
                    <a:gd name="T28" fmla="*/ 123 w 165"/>
                    <a:gd name="T29" fmla="*/ 142 h 237"/>
                    <a:gd name="T30" fmla="*/ 119 w 165"/>
                    <a:gd name="T31" fmla="*/ 150 h 237"/>
                    <a:gd name="T32" fmla="*/ 135 w 165"/>
                    <a:gd name="T33" fmla="*/ 167 h 237"/>
                    <a:gd name="T34" fmla="*/ 146 w 165"/>
                    <a:gd name="T35" fmla="*/ 183 h 237"/>
                    <a:gd name="T36" fmla="*/ 164 w 165"/>
                    <a:gd name="T37" fmla="*/ 200 h 237"/>
                    <a:gd name="T38" fmla="*/ 152 w 165"/>
                    <a:gd name="T39" fmla="*/ 219 h 237"/>
                    <a:gd name="T40" fmla="*/ 143 w 165"/>
                    <a:gd name="T41" fmla="*/ 225 h 237"/>
                    <a:gd name="T42" fmla="*/ 144 w 165"/>
                    <a:gd name="T43" fmla="*/ 236 h 237"/>
                    <a:gd name="T44" fmla="*/ 127 w 165"/>
                    <a:gd name="T45" fmla="*/ 236 h 237"/>
                    <a:gd name="T46" fmla="*/ 121 w 165"/>
                    <a:gd name="T47" fmla="*/ 228 h 237"/>
                    <a:gd name="T48" fmla="*/ 107 w 165"/>
                    <a:gd name="T49" fmla="*/ 205 h 237"/>
                    <a:gd name="T50" fmla="*/ 98 w 165"/>
                    <a:gd name="T51" fmla="*/ 186 h 237"/>
                    <a:gd name="T52" fmla="*/ 82 w 165"/>
                    <a:gd name="T53" fmla="*/ 153 h 237"/>
                    <a:gd name="T54" fmla="*/ 64 w 165"/>
                    <a:gd name="T55" fmla="*/ 128 h 237"/>
                    <a:gd name="T56" fmla="*/ 45 w 165"/>
                    <a:gd name="T57" fmla="*/ 92 h 237"/>
                    <a:gd name="T58" fmla="*/ 33 w 165"/>
                    <a:gd name="T59" fmla="*/ 81 h 237"/>
                    <a:gd name="T60" fmla="*/ 23 w 165"/>
                    <a:gd name="T61" fmla="*/ 72 h 237"/>
                    <a:gd name="T62" fmla="*/ 20 w 165"/>
                    <a:gd name="T63" fmla="*/ 53 h 237"/>
                    <a:gd name="T64" fmla="*/ 2 w 165"/>
                    <a:gd name="T65" fmla="*/ 36 h 237"/>
                    <a:gd name="T66" fmla="*/ 2 w 165"/>
                    <a:gd name="T67" fmla="*/ 25 h 237"/>
                    <a:gd name="T68" fmla="*/ 0 w 165"/>
                    <a:gd name="T69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65" h="237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21" y="17"/>
                      </a:lnTo>
                      <a:lnTo>
                        <a:pt x="43" y="42"/>
                      </a:lnTo>
                      <a:lnTo>
                        <a:pt x="53" y="69"/>
                      </a:lnTo>
                      <a:lnTo>
                        <a:pt x="68" y="72"/>
                      </a:lnTo>
                      <a:lnTo>
                        <a:pt x="80" y="78"/>
                      </a:lnTo>
                      <a:lnTo>
                        <a:pt x="90" y="89"/>
                      </a:lnTo>
                      <a:lnTo>
                        <a:pt x="102" y="89"/>
                      </a:lnTo>
                      <a:lnTo>
                        <a:pt x="115" y="106"/>
                      </a:lnTo>
                      <a:lnTo>
                        <a:pt x="127" y="119"/>
                      </a:lnTo>
                      <a:lnTo>
                        <a:pt x="141" y="128"/>
                      </a:lnTo>
                      <a:lnTo>
                        <a:pt x="139" y="136"/>
                      </a:lnTo>
                      <a:lnTo>
                        <a:pt x="131" y="142"/>
                      </a:lnTo>
                      <a:lnTo>
                        <a:pt x="123" y="142"/>
                      </a:lnTo>
                      <a:lnTo>
                        <a:pt x="119" y="150"/>
                      </a:lnTo>
                      <a:lnTo>
                        <a:pt x="135" y="167"/>
                      </a:lnTo>
                      <a:lnTo>
                        <a:pt x="146" y="183"/>
                      </a:lnTo>
                      <a:lnTo>
                        <a:pt x="164" y="200"/>
                      </a:lnTo>
                      <a:lnTo>
                        <a:pt x="152" y="219"/>
                      </a:lnTo>
                      <a:lnTo>
                        <a:pt x="143" y="225"/>
                      </a:lnTo>
                      <a:lnTo>
                        <a:pt x="144" y="236"/>
                      </a:lnTo>
                      <a:lnTo>
                        <a:pt x="127" y="236"/>
                      </a:lnTo>
                      <a:lnTo>
                        <a:pt x="121" y="228"/>
                      </a:lnTo>
                      <a:lnTo>
                        <a:pt x="107" y="205"/>
                      </a:lnTo>
                      <a:lnTo>
                        <a:pt x="98" y="186"/>
                      </a:lnTo>
                      <a:lnTo>
                        <a:pt x="82" y="153"/>
                      </a:lnTo>
                      <a:lnTo>
                        <a:pt x="64" y="128"/>
                      </a:lnTo>
                      <a:lnTo>
                        <a:pt x="45" y="92"/>
                      </a:lnTo>
                      <a:lnTo>
                        <a:pt x="33" y="81"/>
                      </a:lnTo>
                      <a:lnTo>
                        <a:pt x="23" y="72"/>
                      </a:lnTo>
                      <a:lnTo>
                        <a:pt x="20" y="53"/>
                      </a:lnTo>
                      <a:lnTo>
                        <a:pt x="2" y="36"/>
                      </a:lnTo>
                      <a:lnTo>
                        <a:pt x="2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  <p:grpSp>
            <p:nvGrpSpPr>
              <p:cNvPr id="4128" name="Group 32"/>
              <p:cNvGrpSpPr>
                <a:grpSpLocks/>
              </p:cNvGrpSpPr>
              <p:nvPr/>
            </p:nvGrpSpPr>
            <p:grpSpPr bwMode="auto">
              <a:xfrm>
                <a:off x="2314" y="89"/>
                <a:ext cx="2387" cy="2766"/>
                <a:chOff x="2314" y="89"/>
                <a:chExt cx="2387" cy="2766"/>
              </a:xfrm>
            </p:grpSpPr>
            <p:sp>
              <p:nvSpPr>
                <p:cNvPr id="4120" name="Freeform 24"/>
                <p:cNvSpPr>
                  <a:spLocks/>
                </p:cNvSpPr>
                <p:nvPr/>
              </p:nvSpPr>
              <p:spPr bwMode="auto">
                <a:xfrm>
                  <a:off x="2314" y="1056"/>
                  <a:ext cx="1187" cy="1799"/>
                </a:xfrm>
                <a:custGeom>
                  <a:avLst/>
                  <a:gdLst>
                    <a:gd name="T0" fmla="*/ 906 w 1187"/>
                    <a:gd name="T1" fmla="*/ 290 h 1799"/>
                    <a:gd name="T2" fmla="*/ 1017 w 1187"/>
                    <a:gd name="T3" fmla="*/ 589 h 1799"/>
                    <a:gd name="T4" fmla="*/ 1062 w 1187"/>
                    <a:gd name="T5" fmla="*/ 664 h 1799"/>
                    <a:gd name="T6" fmla="*/ 1159 w 1187"/>
                    <a:gd name="T7" fmla="*/ 645 h 1799"/>
                    <a:gd name="T8" fmla="*/ 1184 w 1187"/>
                    <a:gd name="T9" fmla="*/ 718 h 1799"/>
                    <a:gd name="T10" fmla="*/ 1067 w 1187"/>
                    <a:gd name="T11" fmla="*/ 919 h 1799"/>
                    <a:gd name="T12" fmla="*/ 972 w 1187"/>
                    <a:gd name="T13" fmla="*/ 1150 h 1799"/>
                    <a:gd name="T14" fmla="*/ 986 w 1187"/>
                    <a:gd name="T15" fmla="*/ 1234 h 1799"/>
                    <a:gd name="T16" fmla="*/ 986 w 1187"/>
                    <a:gd name="T17" fmla="*/ 1318 h 1799"/>
                    <a:gd name="T18" fmla="*/ 943 w 1187"/>
                    <a:gd name="T19" fmla="*/ 1349 h 1799"/>
                    <a:gd name="T20" fmla="*/ 881 w 1187"/>
                    <a:gd name="T21" fmla="*/ 1463 h 1799"/>
                    <a:gd name="T22" fmla="*/ 857 w 1187"/>
                    <a:gd name="T23" fmla="*/ 1561 h 1799"/>
                    <a:gd name="T24" fmla="*/ 799 w 1187"/>
                    <a:gd name="T25" fmla="*/ 1695 h 1799"/>
                    <a:gd name="T26" fmla="*/ 766 w 1187"/>
                    <a:gd name="T27" fmla="*/ 1725 h 1799"/>
                    <a:gd name="T28" fmla="*/ 694 w 1187"/>
                    <a:gd name="T29" fmla="*/ 1792 h 1799"/>
                    <a:gd name="T30" fmla="*/ 607 w 1187"/>
                    <a:gd name="T31" fmla="*/ 1770 h 1799"/>
                    <a:gd name="T32" fmla="*/ 597 w 1187"/>
                    <a:gd name="T33" fmla="*/ 1706 h 1799"/>
                    <a:gd name="T34" fmla="*/ 558 w 1187"/>
                    <a:gd name="T35" fmla="*/ 1617 h 1799"/>
                    <a:gd name="T36" fmla="*/ 550 w 1187"/>
                    <a:gd name="T37" fmla="*/ 1541 h 1799"/>
                    <a:gd name="T38" fmla="*/ 539 w 1187"/>
                    <a:gd name="T39" fmla="*/ 1491 h 1799"/>
                    <a:gd name="T40" fmla="*/ 502 w 1187"/>
                    <a:gd name="T41" fmla="*/ 1435 h 1799"/>
                    <a:gd name="T42" fmla="*/ 478 w 1187"/>
                    <a:gd name="T43" fmla="*/ 1362 h 1799"/>
                    <a:gd name="T44" fmla="*/ 511 w 1187"/>
                    <a:gd name="T45" fmla="*/ 1240 h 1799"/>
                    <a:gd name="T46" fmla="*/ 496 w 1187"/>
                    <a:gd name="T47" fmla="*/ 1067 h 1799"/>
                    <a:gd name="T48" fmla="*/ 443 w 1187"/>
                    <a:gd name="T49" fmla="*/ 980 h 1799"/>
                    <a:gd name="T50" fmla="*/ 436 w 1187"/>
                    <a:gd name="T51" fmla="*/ 843 h 1799"/>
                    <a:gd name="T52" fmla="*/ 360 w 1187"/>
                    <a:gd name="T53" fmla="*/ 793 h 1799"/>
                    <a:gd name="T54" fmla="*/ 261 w 1187"/>
                    <a:gd name="T55" fmla="*/ 807 h 1799"/>
                    <a:gd name="T56" fmla="*/ 56 w 1187"/>
                    <a:gd name="T57" fmla="*/ 698 h 1799"/>
                    <a:gd name="T58" fmla="*/ 10 w 1187"/>
                    <a:gd name="T59" fmla="*/ 522 h 1799"/>
                    <a:gd name="T60" fmla="*/ 47 w 1187"/>
                    <a:gd name="T61" fmla="*/ 396 h 1799"/>
                    <a:gd name="T62" fmla="*/ 115 w 1187"/>
                    <a:gd name="T63" fmla="*/ 260 h 1799"/>
                    <a:gd name="T64" fmla="*/ 216 w 1187"/>
                    <a:gd name="T65" fmla="*/ 156 h 1799"/>
                    <a:gd name="T66" fmla="*/ 292 w 1187"/>
                    <a:gd name="T67" fmla="*/ 47 h 1799"/>
                    <a:gd name="T68" fmla="*/ 362 w 1187"/>
                    <a:gd name="T69" fmla="*/ 75 h 1799"/>
                    <a:gd name="T70" fmla="*/ 437 w 1187"/>
                    <a:gd name="T71" fmla="*/ 28 h 1799"/>
                    <a:gd name="T72" fmla="*/ 490 w 1187"/>
                    <a:gd name="T73" fmla="*/ 6 h 1799"/>
                    <a:gd name="T74" fmla="*/ 531 w 1187"/>
                    <a:gd name="T75" fmla="*/ 61 h 1799"/>
                    <a:gd name="T76" fmla="*/ 612 w 1187"/>
                    <a:gd name="T77" fmla="*/ 151 h 1799"/>
                    <a:gd name="T78" fmla="*/ 669 w 1187"/>
                    <a:gd name="T79" fmla="*/ 109 h 1799"/>
                    <a:gd name="T80" fmla="*/ 754 w 1187"/>
                    <a:gd name="T81" fmla="*/ 140 h 1799"/>
                    <a:gd name="T82" fmla="*/ 848 w 1187"/>
                    <a:gd name="T83" fmla="*/ 137 h 17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187" h="1799">
                      <a:moveTo>
                        <a:pt x="887" y="215"/>
                      </a:moveTo>
                      <a:lnTo>
                        <a:pt x="906" y="290"/>
                      </a:lnTo>
                      <a:lnTo>
                        <a:pt x="943" y="405"/>
                      </a:lnTo>
                      <a:lnTo>
                        <a:pt x="1017" y="589"/>
                      </a:lnTo>
                      <a:lnTo>
                        <a:pt x="1044" y="611"/>
                      </a:lnTo>
                      <a:lnTo>
                        <a:pt x="1062" y="664"/>
                      </a:lnTo>
                      <a:lnTo>
                        <a:pt x="1120" y="662"/>
                      </a:lnTo>
                      <a:lnTo>
                        <a:pt x="1159" y="645"/>
                      </a:lnTo>
                      <a:lnTo>
                        <a:pt x="1186" y="645"/>
                      </a:lnTo>
                      <a:lnTo>
                        <a:pt x="1184" y="718"/>
                      </a:lnTo>
                      <a:lnTo>
                        <a:pt x="1174" y="757"/>
                      </a:lnTo>
                      <a:lnTo>
                        <a:pt x="1067" y="919"/>
                      </a:lnTo>
                      <a:lnTo>
                        <a:pt x="970" y="1086"/>
                      </a:lnTo>
                      <a:lnTo>
                        <a:pt x="972" y="1150"/>
                      </a:lnTo>
                      <a:lnTo>
                        <a:pt x="999" y="1198"/>
                      </a:lnTo>
                      <a:lnTo>
                        <a:pt x="986" y="1234"/>
                      </a:lnTo>
                      <a:lnTo>
                        <a:pt x="994" y="1281"/>
                      </a:lnTo>
                      <a:lnTo>
                        <a:pt x="986" y="1318"/>
                      </a:lnTo>
                      <a:lnTo>
                        <a:pt x="962" y="1349"/>
                      </a:lnTo>
                      <a:lnTo>
                        <a:pt x="943" y="1349"/>
                      </a:lnTo>
                      <a:lnTo>
                        <a:pt x="910" y="1402"/>
                      </a:lnTo>
                      <a:lnTo>
                        <a:pt x="881" y="1463"/>
                      </a:lnTo>
                      <a:lnTo>
                        <a:pt x="887" y="1530"/>
                      </a:lnTo>
                      <a:lnTo>
                        <a:pt x="857" y="1561"/>
                      </a:lnTo>
                      <a:lnTo>
                        <a:pt x="830" y="1630"/>
                      </a:lnTo>
                      <a:lnTo>
                        <a:pt x="799" y="1695"/>
                      </a:lnTo>
                      <a:lnTo>
                        <a:pt x="782" y="1720"/>
                      </a:lnTo>
                      <a:lnTo>
                        <a:pt x="766" y="1725"/>
                      </a:lnTo>
                      <a:lnTo>
                        <a:pt x="739" y="1767"/>
                      </a:lnTo>
                      <a:lnTo>
                        <a:pt x="694" y="1792"/>
                      </a:lnTo>
                      <a:lnTo>
                        <a:pt x="638" y="1798"/>
                      </a:lnTo>
                      <a:lnTo>
                        <a:pt x="607" y="1770"/>
                      </a:lnTo>
                      <a:lnTo>
                        <a:pt x="603" y="1742"/>
                      </a:lnTo>
                      <a:lnTo>
                        <a:pt x="597" y="1706"/>
                      </a:lnTo>
                      <a:lnTo>
                        <a:pt x="576" y="1686"/>
                      </a:lnTo>
                      <a:lnTo>
                        <a:pt x="558" y="1617"/>
                      </a:lnTo>
                      <a:lnTo>
                        <a:pt x="552" y="1583"/>
                      </a:lnTo>
                      <a:lnTo>
                        <a:pt x="550" y="1541"/>
                      </a:lnTo>
                      <a:lnTo>
                        <a:pt x="541" y="1510"/>
                      </a:lnTo>
                      <a:lnTo>
                        <a:pt x="539" y="1491"/>
                      </a:lnTo>
                      <a:lnTo>
                        <a:pt x="521" y="1460"/>
                      </a:lnTo>
                      <a:lnTo>
                        <a:pt x="502" y="1435"/>
                      </a:lnTo>
                      <a:lnTo>
                        <a:pt x="488" y="1393"/>
                      </a:lnTo>
                      <a:lnTo>
                        <a:pt x="478" y="1362"/>
                      </a:lnTo>
                      <a:lnTo>
                        <a:pt x="482" y="1312"/>
                      </a:lnTo>
                      <a:lnTo>
                        <a:pt x="511" y="1240"/>
                      </a:lnTo>
                      <a:lnTo>
                        <a:pt x="517" y="1159"/>
                      </a:lnTo>
                      <a:lnTo>
                        <a:pt x="496" y="1067"/>
                      </a:lnTo>
                      <a:lnTo>
                        <a:pt x="465" y="1030"/>
                      </a:lnTo>
                      <a:lnTo>
                        <a:pt x="443" y="980"/>
                      </a:lnTo>
                      <a:lnTo>
                        <a:pt x="451" y="902"/>
                      </a:lnTo>
                      <a:lnTo>
                        <a:pt x="436" y="843"/>
                      </a:lnTo>
                      <a:lnTo>
                        <a:pt x="399" y="838"/>
                      </a:lnTo>
                      <a:lnTo>
                        <a:pt x="360" y="793"/>
                      </a:lnTo>
                      <a:lnTo>
                        <a:pt x="311" y="768"/>
                      </a:lnTo>
                      <a:lnTo>
                        <a:pt x="261" y="807"/>
                      </a:lnTo>
                      <a:lnTo>
                        <a:pt x="128" y="796"/>
                      </a:lnTo>
                      <a:lnTo>
                        <a:pt x="56" y="698"/>
                      </a:lnTo>
                      <a:lnTo>
                        <a:pt x="0" y="567"/>
                      </a:lnTo>
                      <a:lnTo>
                        <a:pt x="10" y="522"/>
                      </a:lnTo>
                      <a:lnTo>
                        <a:pt x="35" y="489"/>
                      </a:lnTo>
                      <a:lnTo>
                        <a:pt x="47" y="396"/>
                      </a:lnTo>
                      <a:lnTo>
                        <a:pt x="64" y="329"/>
                      </a:lnTo>
                      <a:lnTo>
                        <a:pt x="115" y="260"/>
                      </a:lnTo>
                      <a:lnTo>
                        <a:pt x="167" y="229"/>
                      </a:lnTo>
                      <a:lnTo>
                        <a:pt x="216" y="156"/>
                      </a:lnTo>
                      <a:lnTo>
                        <a:pt x="227" y="126"/>
                      </a:lnTo>
                      <a:lnTo>
                        <a:pt x="292" y="47"/>
                      </a:lnTo>
                      <a:lnTo>
                        <a:pt x="332" y="78"/>
                      </a:lnTo>
                      <a:lnTo>
                        <a:pt x="362" y="75"/>
                      </a:lnTo>
                      <a:lnTo>
                        <a:pt x="397" y="34"/>
                      </a:lnTo>
                      <a:lnTo>
                        <a:pt x="437" y="28"/>
                      </a:lnTo>
                      <a:lnTo>
                        <a:pt x="465" y="39"/>
                      </a:lnTo>
                      <a:lnTo>
                        <a:pt x="490" y="6"/>
                      </a:lnTo>
                      <a:lnTo>
                        <a:pt x="523" y="0"/>
                      </a:lnTo>
                      <a:lnTo>
                        <a:pt x="531" y="61"/>
                      </a:lnTo>
                      <a:lnTo>
                        <a:pt x="552" y="106"/>
                      </a:lnTo>
                      <a:lnTo>
                        <a:pt x="612" y="151"/>
                      </a:lnTo>
                      <a:lnTo>
                        <a:pt x="663" y="159"/>
                      </a:lnTo>
                      <a:lnTo>
                        <a:pt x="669" y="109"/>
                      </a:lnTo>
                      <a:lnTo>
                        <a:pt x="708" y="109"/>
                      </a:lnTo>
                      <a:lnTo>
                        <a:pt x="754" y="140"/>
                      </a:lnTo>
                      <a:lnTo>
                        <a:pt x="805" y="156"/>
                      </a:lnTo>
                      <a:lnTo>
                        <a:pt x="848" y="137"/>
                      </a:lnTo>
                      <a:lnTo>
                        <a:pt x="887" y="215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grpSp>
              <p:nvGrpSpPr>
                <p:cNvPr id="4125" name="Group 29"/>
                <p:cNvGrpSpPr>
                  <a:grpSpLocks/>
                </p:cNvGrpSpPr>
                <p:nvPr/>
              </p:nvGrpSpPr>
              <p:grpSpPr bwMode="auto">
                <a:xfrm>
                  <a:off x="2395" y="89"/>
                  <a:ext cx="526" cy="620"/>
                  <a:chOff x="2395" y="89"/>
                  <a:chExt cx="526" cy="620"/>
                </a:xfrm>
              </p:grpSpPr>
              <p:grpSp>
                <p:nvGrpSpPr>
                  <p:cNvPr id="4123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2603" y="476"/>
                    <a:ext cx="165" cy="233"/>
                    <a:chOff x="2603" y="476"/>
                    <a:chExt cx="165" cy="233"/>
                  </a:xfrm>
                </p:grpSpPr>
                <p:sp>
                  <p:nvSpPr>
                    <p:cNvPr id="4121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2603" y="561"/>
                      <a:ext cx="78" cy="132"/>
                    </a:xfrm>
                    <a:custGeom>
                      <a:avLst/>
                      <a:gdLst>
                        <a:gd name="T0" fmla="*/ 18 w 78"/>
                        <a:gd name="T1" fmla="*/ 40 h 132"/>
                        <a:gd name="T2" fmla="*/ 24 w 78"/>
                        <a:gd name="T3" fmla="*/ 26 h 132"/>
                        <a:gd name="T4" fmla="*/ 38 w 78"/>
                        <a:gd name="T5" fmla="*/ 26 h 132"/>
                        <a:gd name="T6" fmla="*/ 57 w 78"/>
                        <a:gd name="T7" fmla="*/ 0 h 132"/>
                        <a:gd name="T8" fmla="*/ 63 w 78"/>
                        <a:gd name="T9" fmla="*/ 17 h 132"/>
                        <a:gd name="T10" fmla="*/ 73 w 78"/>
                        <a:gd name="T11" fmla="*/ 17 h 132"/>
                        <a:gd name="T12" fmla="*/ 77 w 78"/>
                        <a:gd name="T13" fmla="*/ 26 h 132"/>
                        <a:gd name="T14" fmla="*/ 71 w 78"/>
                        <a:gd name="T15" fmla="*/ 40 h 132"/>
                        <a:gd name="T16" fmla="*/ 63 w 78"/>
                        <a:gd name="T17" fmla="*/ 46 h 132"/>
                        <a:gd name="T18" fmla="*/ 63 w 78"/>
                        <a:gd name="T19" fmla="*/ 57 h 132"/>
                        <a:gd name="T20" fmla="*/ 61 w 78"/>
                        <a:gd name="T21" fmla="*/ 63 h 132"/>
                        <a:gd name="T22" fmla="*/ 59 w 78"/>
                        <a:gd name="T23" fmla="*/ 71 h 132"/>
                        <a:gd name="T24" fmla="*/ 63 w 78"/>
                        <a:gd name="T25" fmla="*/ 83 h 132"/>
                        <a:gd name="T26" fmla="*/ 57 w 78"/>
                        <a:gd name="T27" fmla="*/ 94 h 132"/>
                        <a:gd name="T28" fmla="*/ 51 w 78"/>
                        <a:gd name="T29" fmla="*/ 100 h 132"/>
                        <a:gd name="T30" fmla="*/ 45 w 78"/>
                        <a:gd name="T31" fmla="*/ 100 h 132"/>
                        <a:gd name="T32" fmla="*/ 43 w 78"/>
                        <a:gd name="T33" fmla="*/ 103 h 132"/>
                        <a:gd name="T34" fmla="*/ 41 w 78"/>
                        <a:gd name="T35" fmla="*/ 111 h 132"/>
                        <a:gd name="T36" fmla="*/ 32 w 78"/>
                        <a:gd name="T37" fmla="*/ 114 h 132"/>
                        <a:gd name="T38" fmla="*/ 30 w 78"/>
                        <a:gd name="T39" fmla="*/ 111 h 132"/>
                        <a:gd name="T40" fmla="*/ 22 w 78"/>
                        <a:gd name="T41" fmla="*/ 120 h 132"/>
                        <a:gd name="T42" fmla="*/ 20 w 78"/>
                        <a:gd name="T43" fmla="*/ 122 h 132"/>
                        <a:gd name="T44" fmla="*/ 10 w 78"/>
                        <a:gd name="T45" fmla="*/ 131 h 132"/>
                        <a:gd name="T46" fmla="*/ 6 w 78"/>
                        <a:gd name="T47" fmla="*/ 131 h 132"/>
                        <a:gd name="T48" fmla="*/ 4 w 78"/>
                        <a:gd name="T49" fmla="*/ 125 h 132"/>
                        <a:gd name="T50" fmla="*/ 2 w 78"/>
                        <a:gd name="T51" fmla="*/ 111 h 132"/>
                        <a:gd name="T52" fmla="*/ 0 w 78"/>
                        <a:gd name="T53" fmla="*/ 108 h 132"/>
                        <a:gd name="T54" fmla="*/ 0 w 78"/>
                        <a:gd name="T55" fmla="*/ 97 h 132"/>
                        <a:gd name="T56" fmla="*/ 6 w 78"/>
                        <a:gd name="T57" fmla="*/ 91 h 132"/>
                        <a:gd name="T58" fmla="*/ 12 w 78"/>
                        <a:gd name="T59" fmla="*/ 85 h 132"/>
                        <a:gd name="T60" fmla="*/ 16 w 78"/>
                        <a:gd name="T61" fmla="*/ 74 h 132"/>
                        <a:gd name="T62" fmla="*/ 22 w 78"/>
                        <a:gd name="T63" fmla="*/ 74 h 132"/>
                        <a:gd name="T64" fmla="*/ 26 w 78"/>
                        <a:gd name="T65" fmla="*/ 77 h 132"/>
                        <a:gd name="T66" fmla="*/ 32 w 78"/>
                        <a:gd name="T67" fmla="*/ 74 h 132"/>
                        <a:gd name="T68" fmla="*/ 26 w 78"/>
                        <a:gd name="T69" fmla="*/ 71 h 132"/>
                        <a:gd name="T70" fmla="*/ 18 w 78"/>
                        <a:gd name="T71" fmla="*/ 40 h 1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</a:cxnLst>
                      <a:rect l="0" t="0" r="r" b="b"/>
                      <a:pathLst>
                        <a:path w="78" h="132">
                          <a:moveTo>
                            <a:pt x="18" y="40"/>
                          </a:moveTo>
                          <a:lnTo>
                            <a:pt x="24" y="26"/>
                          </a:lnTo>
                          <a:lnTo>
                            <a:pt x="38" y="26"/>
                          </a:lnTo>
                          <a:lnTo>
                            <a:pt x="57" y="0"/>
                          </a:lnTo>
                          <a:lnTo>
                            <a:pt x="63" y="17"/>
                          </a:lnTo>
                          <a:lnTo>
                            <a:pt x="73" y="17"/>
                          </a:lnTo>
                          <a:lnTo>
                            <a:pt x="77" y="26"/>
                          </a:lnTo>
                          <a:lnTo>
                            <a:pt x="71" y="40"/>
                          </a:lnTo>
                          <a:lnTo>
                            <a:pt x="63" y="46"/>
                          </a:lnTo>
                          <a:lnTo>
                            <a:pt x="63" y="57"/>
                          </a:lnTo>
                          <a:lnTo>
                            <a:pt x="61" y="63"/>
                          </a:lnTo>
                          <a:lnTo>
                            <a:pt x="59" y="71"/>
                          </a:lnTo>
                          <a:lnTo>
                            <a:pt x="63" y="83"/>
                          </a:lnTo>
                          <a:lnTo>
                            <a:pt x="57" y="94"/>
                          </a:lnTo>
                          <a:lnTo>
                            <a:pt x="51" y="100"/>
                          </a:lnTo>
                          <a:lnTo>
                            <a:pt x="45" y="100"/>
                          </a:lnTo>
                          <a:lnTo>
                            <a:pt x="43" y="103"/>
                          </a:lnTo>
                          <a:lnTo>
                            <a:pt x="41" y="111"/>
                          </a:lnTo>
                          <a:lnTo>
                            <a:pt x="32" y="114"/>
                          </a:lnTo>
                          <a:lnTo>
                            <a:pt x="30" y="111"/>
                          </a:lnTo>
                          <a:lnTo>
                            <a:pt x="22" y="120"/>
                          </a:lnTo>
                          <a:lnTo>
                            <a:pt x="20" y="122"/>
                          </a:lnTo>
                          <a:lnTo>
                            <a:pt x="10" y="131"/>
                          </a:lnTo>
                          <a:lnTo>
                            <a:pt x="6" y="131"/>
                          </a:lnTo>
                          <a:lnTo>
                            <a:pt x="4" y="125"/>
                          </a:lnTo>
                          <a:lnTo>
                            <a:pt x="2" y="111"/>
                          </a:lnTo>
                          <a:lnTo>
                            <a:pt x="0" y="108"/>
                          </a:lnTo>
                          <a:lnTo>
                            <a:pt x="0" y="97"/>
                          </a:lnTo>
                          <a:lnTo>
                            <a:pt x="6" y="91"/>
                          </a:lnTo>
                          <a:lnTo>
                            <a:pt x="12" y="85"/>
                          </a:lnTo>
                          <a:lnTo>
                            <a:pt x="16" y="74"/>
                          </a:lnTo>
                          <a:lnTo>
                            <a:pt x="22" y="74"/>
                          </a:lnTo>
                          <a:lnTo>
                            <a:pt x="26" y="77"/>
                          </a:lnTo>
                          <a:lnTo>
                            <a:pt x="32" y="74"/>
                          </a:lnTo>
                          <a:lnTo>
                            <a:pt x="26" y="71"/>
                          </a:lnTo>
                          <a:lnTo>
                            <a:pt x="18" y="40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/>
                    </a:p>
                  </p:txBody>
                </p:sp>
                <p:sp>
                  <p:nvSpPr>
                    <p:cNvPr id="4122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2674" y="476"/>
                      <a:ext cx="94" cy="233"/>
                    </a:xfrm>
                    <a:custGeom>
                      <a:avLst/>
                      <a:gdLst>
                        <a:gd name="T0" fmla="*/ 36 w 94"/>
                        <a:gd name="T1" fmla="*/ 25 h 233"/>
                        <a:gd name="T2" fmla="*/ 57 w 94"/>
                        <a:gd name="T3" fmla="*/ 22 h 233"/>
                        <a:gd name="T4" fmla="*/ 65 w 94"/>
                        <a:gd name="T5" fmla="*/ 14 h 233"/>
                        <a:gd name="T6" fmla="*/ 75 w 94"/>
                        <a:gd name="T7" fmla="*/ 6 h 233"/>
                        <a:gd name="T8" fmla="*/ 93 w 94"/>
                        <a:gd name="T9" fmla="*/ 3 h 233"/>
                        <a:gd name="T10" fmla="*/ 87 w 94"/>
                        <a:gd name="T11" fmla="*/ 22 h 233"/>
                        <a:gd name="T12" fmla="*/ 79 w 94"/>
                        <a:gd name="T13" fmla="*/ 28 h 233"/>
                        <a:gd name="T14" fmla="*/ 67 w 94"/>
                        <a:gd name="T15" fmla="*/ 45 h 233"/>
                        <a:gd name="T16" fmla="*/ 81 w 94"/>
                        <a:gd name="T17" fmla="*/ 45 h 233"/>
                        <a:gd name="T18" fmla="*/ 93 w 94"/>
                        <a:gd name="T19" fmla="*/ 45 h 233"/>
                        <a:gd name="T20" fmla="*/ 85 w 94"/>
                        <a:gd name="T21" fmla="*/ 64 h 233"/>
                        <a:gd name="T22" fmla="*/ 71 w 94"/>
                        <a:gd name="T23" fmla="*/ 73 h 233"/>
                        <a:gd name="T24" fmla="*/ 69 w 94"/>
                        <a:gd name="T25" fmla="*/ 87 h 233"/>
                        <a:gd name="T26" fmla="*/ 81 w 94"/>
                        <a:gd name="T27" fmla="*/ 106 h 233"/>
                        <a:gd name="T28" fmla="*/ 87 w 94"/>
                        <a:gd name="T29" fmla="*/ 126 h 233"/>
                        <a:gd name="T30" fmla="*/ 93 w 94"/>
                        <a:gd name="T31" fmla="*/ 151 h 233"/>
                        <a:gd name="T32" fmla="*/ 89 w 94"/>
                        <a:gd name="T33" fmla="*/ 182 h 233"/>
                        <a:gd name="T34" fmla="*/ 79 w 94"/>
                        <a:gd name="T35" fmla="*/ 196 h 233"/>
                        <a:gd name="T36" fmla="*/ 87 w 94"/>
                        <a:gd name="T37" fmla="*/ 218 h 233"/>
                        <a:gd name="T38" fmla="*/ 65 w 94"/>
                        <a:gd name="T39" fmla="*/ 218 h 233"/>
                        <a:gd name="T40" fmla="*/ 53 w 94"/>
                        <a:gd name="T41" fmla="*/ 215 h 233"/>
                        <a:gd name="T42" fmla="*/ 36 w 94"/>
                        <a:gd name="T43" fmla="*/ 224 h 233"/>
                        <a:gd name="T44" fmla="*/ 26 w 94"/>
                        <a:gd name="T45" fmla="*/ 226 h 233"/>
                        <a:gd name="T46" fmla="*/ 14 w 94"/>
                        <a:gd name="T47" fmla="*/ 229 h 233"/>
                        <a:gd name="T48" fmla="*/ 4 w 94"/>
                        <a:gd name="T49" fmla="*/ 221 h 233"/>
                        <a:gd name="T50" fmla="*/ 0 w 94"/>
                        <a:gd name="T51" fmla="*/ 207 h 233"/>
                        <a:gd name="T52" fmla="*/ 10 w 94"/>
                        <a:gd name="T53" fmla="*/ 193 h 233"/>
                        <a:gd name="T54" fmla="*/ 24 w 94"/>
                        <a:gd name="T55" fmla="*/ 190 h 233"/>
                        <a:gd name="T56" fmla="*/ 16 w 94"/>
                        <a:gd name="T57" fmla="*/ 182 h 233"/>
                        <a:gd name="T58" fmla="*/ 16 w 94"/>
                        <a:gd name="T59" fmla="*/ 168 h 233"/>
                        <a:gd name="T60" fmla="*/ 28 w 94"/>
                        <a:gd name="T61" fmla="*/ 159 h 233"/>
                        <a:gd name="T62" fmla="*/ 38 w 94"/>
                        <a:gd name="T63" fmla="*/ 157 h 233"/>
                        <a:gd name="T64" fmla="*/ 44 w 94"/>
                        <a:gd name="T65" fmla="*/ 131 h 233"/>
                        <a:gd name="T66" fmla="*/ 49 w 94"/>
                        <a:gd name="T67" fmla="*/ 106 h 233"/>
                        <a:gd name="T68" fmla="*/ 40 w 94"/>
                        <a:gd name="T69" fmla="*/ 89 h 233"/>
                        <a:gd name="T70" fmla="*/ 20 w 94"/>
                        <a:gd name="T71" fmla="*/ 84 h 233"/>
                        <a:gd name="T72" fmla="*/ 30 w 94"/>
                        <a:gd name="T73" fmla="*/ 34 h 2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</a:cxnLst>
                      <a:rect l="0" t="0" r="r" b="b"/>
                      <a:pathLst>
                        <a:path w="94" h="233">
                          <a:moveTo>
                            <a:pt x="30" y="34"/>
                          </a:moveTo>
                          <a:lnTo>
                            <a:pt x="36" y="25"/>
                          </a:lnTo>
                          <a:lnTo>
                            <a:pt x="53" y="28"/>
                          </a:lnTo>
                          <a:lnTo>
                            <a:pt x="57" y="22"/>
                          </a:lnTo>
                          <a:lnTo>
                            <a:pt x="61" y="14"/>
                          </a:lnTo>
                          <a:lnTo>
                            <a:pt x="65" y="14"/>
                          </a:lnTo>
                          <a:lnTo>
                            <a:pt x="69" y="11"/>
                          </a:lnTo>
                          <a:lnTo>
                            <a:pt x="75" y="6"/>
                          </a:lnTo>
                          <a:lnTo>
                            <a:pt x="83" y="0"/>
                          </a:lnTo>
                          <a:lnTo>
                            <a:pt x="93" y="3"/>
                          </a:lnTo>
                          <a:lnTo>
                            <a:pt x="91" y="14"/>
                          </a:lnTo>
                          <a:lnTo>
                            <a:pt x="87" y="22"/>
                          </a:lnTo>
                          <a:lnTo>
                            <a:pt x="83" y="25"/>
                          </a:lnTo>
                          <a:lnTo>
                            <a:pt x="79" y="28"/>
                          </a:lnTo>
                          <a:lnTo>
                            <a:pt x="67" y="34"/>
                          </a:lnTo>
                          <a:lnTo>
                            <a:pt x="67" y="45"/>
                          </a:lnTo>
                          <a:lnTo>
                            <a:pt x="69" y="50"/>
                          </a:lnTo>
                          <a:lnTo>
                            <a:pt x="81" y="45"/>
                          </a:lnTo>
                          <a:lnTo>
                            <a:pt x="91" y="39"/>
                          </a:lnTo>
                          <a:lnTo>
                            <a:pt x="93" y="45"/>
                          </a:lnTo>
                          <a:lnTo>
                            <a:pt x="93" y="61"/>
                          </a:lnTo>
                          <a:lnTo>
                            <a:pt x="85" y="64"/>
                          </a:lnTo>
                          <a:lnTo>
                            <a:pt x="77" y="64"/>
                          </a:lnTo>
                          <a:lnTo>
                            <a:pt x="71" y="73"/>
                          </a:lnTo>
                          <a:lnTo>
                            <a:pt x="69" y="78"/>
                          </a:lnTo>
                          <a:lnTo>
                            <a:pt x="69" y="87"/>
                          </a:lnTo>
                          <a:lnTo>
                            <a:pt x="75" y="98"/>
                          </a:lnTo>
                          <a:lnTo>
                            <a:pt x="81" y="106"/>
                          </a:lnTo>
                          <a:lnTo>
                            <a:pt x="85" y="115"/>
                          </a:lnTo>
                          <a:lnTo>
                            <a:pt x="87" y="126"/>
                          </a:lnTo>
                          <a:lnTo>
                            <a:pt x="89" y="137"/>
                          </a:lnTo>
                          <a:lnTo>
                            <a:pt x="93" y="151"/>
                          </a:lnTo>
                          <a:lnTo>
                            <a:pt x="93" y="171"/>
                          </a:lnTo>
                          <a:lnTo>
                            <a:pt x="89" y="182"/>
                          </a:lnTo>
                          <a:lnTo>
                            <a:pt x="81" y="190"/>
                          </a:lnTo>
                          <a:lnTo>
                            <a:pt x="79" y="196"/>
                          </a:lnTo>
                          <a:lnTo>
                            <a:pt x="83" y="207"/>
                          </a:lnTo>
                          <a:lnTo>
                            <a:pt x="87" y="218"/>
                          </a:lnTo>
                          <a:lnTo>
                            <a:pt x="75" y="218"/>
                          </a:lnTo>
                          <a:lnTo>
                            <a:pt x="65" y="218"/>
                          </a:lnTo>
                          <a:lnTo>
                            <a:pt x="61" y="215"/>
                          </a:lnTo>
                          <a:lnTo>
                            <a:pt x="53" y="215"/>
                          </a:lnTo>
                          <a:lnTo>
                            <a:pt x="44" y="218"/>
                          </a:lnTo>
                          <a:lnTo>
                            <a:pt x="36" y="224"/>
                          </a:lnTo>
                          <a:lnTo>
                            <a:pt x="30" y="224"/>
                          </a:lnTo>
                          <a:lnTo>
                            <a:pt x="26" y="226"/>
                          </a:lnTo>
                          <a:lnTo>
                            <a:pt x="16" y="232"/>
                          </a:lnTo>
                          <a:lnTo>
                            <a:pt x="14" y="229"/>
                          </a:lnTo>
                          <a:lnTo>
                            <a:pt x="10" y="224"/>
                          </a:lnTo>
                          <a:lnTo>
                            <a:pt x="4" y="221"/>
                          </a:lnTo>
                          <a:lnTo>
                            <a:pt x="0" y="218"/>
                          </a:lnTo>
                          <a:lnTo>
                            <a:pt x="0" y="207"/>
                          </a:lnTo>
                          <a:lnTo>
                            <a:pt x="4" y="193"/>
                          </a:lnTo>
                          <a:lnTo>
                            <a:pt x="10" y="193"/>
                          </a:lnTo>
                          <a:lnTo>
                            <a:pt x="16" y="190"/>
                          </a:lnTo>
                          <a:lnTo>
                            <a:pt x="24" y="190"/>
                          </a:lnTo>
                          <a:lnTo>
                            <a:pt x="24" y="187"/>
                          </a:lnTo>
                          <a:lnTo>
                            <a:pt x="16" y="182"/>
                          </a:lnTo>
                          <a:lnTo>
                            <a:pt x="16" y="173"/>
                          </a:lnTo>
                          <a:lnTo>
                            <a:pt x="16" y="168"/>
                          </a:lnTo>
                          <a:lnTo>
                            <a:pt x="24" y="162"/>
                          </a:lnTo>
                          <a:lnTo>
                            <a:pt x="28" y="159"/>
                          </a:lnTo>
                          <a:lnTo>
                            <a:pt x="32" y="157"/>
                          </a:lnTo>
                          <a:lnTo>
                            <a:pt x="38" y="157"/>
                          </a:lnTo>
                          <a:lnTo>
                            <a:pt x="42" y="154"/>
                          </a:lnTo>
                          <a:lnTo>
                            <a:pt x="44" y="131"/>
                          </a:lnTo>
                          <a:lnTo>
                            <a:pt x="49" y="115"/>
                          </a:lnTo>
                          <a:lnTo>
                            <a:pt x="49" y="106"/>
                          </a:lnTo>
                          <a:lnTo>
                            <a:pt x="36" y="103"/>
                          </a:lnTo>
                          <a:lnTo>
                            <a:pt x="40" y="89"/>
                          </a:lnTo>
                          <a:lnTo>
                            <a:pt x="30" y="81"/>
                          </a:lnTo>
                          <a:lnTo>
                            <a:pt x="20" y="84"/>
                          </a:lnTo>
                          <a:lnTo>
                            <a:pt x="32" y="64"/>
                          </a:lnTo>
                          <a:lnTo>
                            <a:pt x="30" y="34"/>
                          </a:lnTo>
                        </a:path>
                      </a:pathLst>
                    </a:cu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/>
                    </a:p>
                  </p:txBody>
                </p:sp>
              </p:grpSp>
              <p:sp>
                <p:nvSpPr>
                  <p:cNvPr id="4124" name="Freeform 28"/>
                  <p:cNvSpPr>
                    <a:spLocks/>
                  </p:cNvSpPr>
                  <p:nvPr/>
                </p:nvSpPr>
                <p:spPr bwMode="auto">
                  <a:xfrm>
                    <a:off x="2395" y="89"/>
                    <a:ext cx="526" cy="390"/>
                  </a:xfrm>
                  <a:custGeom>
                    <a:avLst/>
                    <a:gdLst>
                      <a:gd name="T0" fmla="*/ 33 w 526"/>
                      <a:gd name="T1" fmla="*/ 381 h 390"/>
                      <a:gd name="T2" fmla="*/ 53 w 526"/>
                      <a:gd name="T3" fmla="*/ 353 h 390"/>
                      <a:gd name="T4" fmla="*/ 64 w 526"/>
                      <a:gd name="T5" fmla="*/ 344 h 390"/>
                      <a:gd name="T6" fmla="*/ 82 w 526"/>
                      <a:gd name="T7" fmla="*/ 336 h 390"/>
                      <a:gd name="T8" fmla="*/ 95 w 526"/>
                      <a:gd name="T9" fmla="*/ 336 h 390"/>
                      <a:gd name="T10" fmla="*/ 107 w 526"/>
                      <a:gd name="T11" fmla="*/ 325 h 390"/>
                      <a:gd name="T12" fmla="*/ 121 w 526"/>
                      <a:gd name="T13" fmla="*/ 308 h 390"/>
                      <a:gd name="T14" fmla="*/ 134 w 526"/>
                      <a:gd name="T15" fmla="*/ 299 h 390"/>
                      <a:gd name="T16" fmla="*/ 148 w 526"/>
                      <a:gd name="T17" fmla="*/ 291 h 390"/>
                      <a:gd name="T18" fmla="*/ 163 w 526"/>
                      <a:gd name="T19" fmla="*/ 280 h 390"/>
                      <a:gd name="T20" fmla="*/ 183 w 526"/>
                      <a:gd name="T21" fmla="*/ 274 h 390"/>
                      <a:gd name="T22" fmla="*/ 214 w 526"/>
                      <a:gd name="T23" fmla="*/ 280 h 390"/>
                      <a:gd name="T24" fmla="*/ 239 w 526"/>
                      <a:gd name="T25" fmla="*/ 269 h 390"/>
                      <a:gd name="T26" fmla="*/ 253 w 526"/>
                      <a:gd name="T27" fmla="*/ 241 h 390"/>
                      <a:gd name="T28" fmla="*/ 270 w 526"/>
                      <a:gd name="T29" fmla="*/ 218 h 390"/>
                      <a:gd name="T30" fmla="*/ 282 w 526"/>
                      <a:gd name="T31" fmla="*/ 199 h 390"/>
                      <a:gd name="T32" fmla="*/ 292 w 526"/>
                      <a:gd name="T33" fmla="*/ 182 h 390"/>
                      <a:gd name="T34" fmla="*/ 315 w 526"/>
                      <a:gd name="T35" fmla="*/ 165 h 390"/>
                      <a:gd name="T36" fmla="*/ 311 w 526"/>
                      <a:gd name="T37" fmla="*/ 188 h 390"/>
                      <a:gd name="T38" fmla="*/ 329 w 526"/>
                      <a:gd name="T39" fmla="*/ 199 h 390"/>
                      <a:gd name="T40" fmla="*/ 344 w 526"/>
                      <a:gd name="T41" fmla="*/ 190 h 390"/>
                      <a:gd name="T42" fmla="*/ 350 w 526"/>
                      <a:gd name="T43" fmla="*/ 174 h 390"/>
                      <a:gd name="T44" fmla="*/ 356 w 526"/>
                      <a:gd name="T45" fmla="*/ 157 h 390"/>
                      <a:gd name="T46" fmla="*/ 366 w 526"/>
                      <a:gd name="T47" fmla="*/ 140 h 390"/>
                      <a:gd name="T48" fmla="*/ 395 w 526"/>
                      <a:gd name="T49" fmla="*/ 140 h 390"/>
                      <a:gd name="T50" fmla="*/ 424 w 526"/>
                      <a:gd name="T51" fmla="*/ 112 h 390"/>
                      <a:gd name="T52" fmla="*/ 453 w 526"/>
                      <a:gd name="T53" fmla="*/ 92 h 390"/>
                      <a:gd name="T54" fmla="*/ 484 w 526"/>
                      <a:gd name="T55" fmla="*/ 45 h 390"/>
                      <a:gd name="T56" fmla="*/ 511 w 526"/>
                      <a:gd name="T57" fmla="*/ 22 h 390"/>
                      <a:gd name="T58" fmla="*/ 502 w 526"/>
                      <a:gd name="T59" fmla="*/ 0 h 390"/>
                      <a:gd name="T60" fmla="*/ 455 w 526"/>
                      <a:gd name="T61" fmla="*/ 14 h 390"/>
                      <a:gd name="T62" fmla="*/ 424 w 526"/>
                      <a:gd name="T63" fmla="*/ 28 h 390"/>
                      <a:gd name="T64" fmla="*/ 391 w 526"/>
                      <a:gd name="T65" fmla="*/ 36 h 390"/>
                      <a:gd name="T66" fmla="*/ 350 w 526"/>
                      <a:gd name="T67" fmla="*/ 59 h 390"/>
                      <a:gd name="T68" fmla="*/ 315 w 526"/>
                      <a:gd name="T69" fmla="*/ 73 h 390"/>
                      <a:gd name="T70" fmla="*/ 278 w 526"/>
                      <a:gd name="T71" fmla="*/ 92 h 390"/>
                      <a:gd name="T72" fmla="*/ 253 w 526"/>
                      <a:gd name="T73" fmla="*/ 120 h 390"/>
                      <a:gd name="T74" fmla="*/ 231 w 526"/>
                      <a:gd name="T75" fmla="*/ 140 h 390"/>
                      <a:gd name="T76" fmla="*/ 189 w 526"/>
                      <a:gd name="T77" fmla="*/ 174 h 390"/>
                      <a:gd name="T78" fmla="*/ 146 w 526"/>
                      <a:gd name="T79" fmla="*/ 215 h 390"/>
                      <a:gd name="T80" fmla="*/ 109 w 526"/>
                      <a:gd name="T81" fmla="*/ 246 h 390"/>
                      <a:gd name="T82" fmla="*/ 80 w 526"/>
                      <a:gd name="T83" fmla="*/ 288 h 390"/>
                      <a:gd name="T84" fmla="*/ 49 w 526"/>
                      <a:gd name="T85" fmla="*/ 316 h 390"/>
                      <a:gd name="T86" fmla="*/ 0 w 526"/>
                      <a:gd name="T87" fmla="*/ 389 h 3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526" h="390">
                        <a:moveTo>
                          <a:pt x="0" y="389"/>
                        </a:moveTo>
                        <a:lnTo>
                          <a:pt x="33" y="381"/>
                        </a:lnTo>
                        <a:lnTo>
                          <a:pt x="45" y="364"/>
                        </a:lnTo>
                        <a:lnTo>
                          <a:pt x="53" y="353"/>
                        </a:lnTo>
                        <a:lnTo>
                          <a:pt x="56" y="344"/>
                        </a:lnTo>
                        <a:lnTo>
                          <a:pt x="64" y="344"/>
                        </a:lnTo>
                        <a:lnTo>
                          <a:pt x="72" y="336"/>
                        </a:lnTo>
                        <a:lnTo>
                          <a:pt x="82" y="336"/>
                        </a:lnTo>
                        <a:lnTo>
                          <a:pt x="88" y="336"/>
                        </a:lnTo>
                        <a:lnTo>
                          <a:pt x="95" y="336"/>
                        </a:lnTo>
                        <a:lnTo>
                          <a:pt x="99" y="336"/>
                        </a:lnTo>
                        <a:lnTo>
                          <a:pt x="107" y="325"/>
                        </a:lnTo>
                        <a:lnTo>
                          <a:pt x="111" y="316"/>
                        </a:lnTo>
                        <a:lnTo>
                          <a:pt x="121" y="308"/>
                        </a:lnTo>
                        <a:lnTo>
                          <a:pt x="128" y="305"/>
                        </a:lnTo>
                        <a:lnTo>
                          <a:pt x="134" y="299"/>
                        </a:lnTo>
                        <a:lnTo>
                          <a:pt x="142" y="297"/>
                        </a:lnTo>
                        <a:lnTo>
                          <a:pt x="148" y="291"/>
                        </a:lnTo>
                        <a:lnTo>
                          <a:pt x="156" y="285"/>
                        </a:lnTo>
                        <a:lnTo>
                          <a:pt x="163" y="280"/>
                        </a:lnTo>
                        <a:lnTo>
                          <a:pt x="173" y="271"/>
                        </a:lnTo>
                        <a:lnTo>
                          <a:pt x="183" y="274"/>
                        </a:lnTo>
                        <a:lnTo>
                          <a:pt x="198" y="280"/>
                        </a:lnTo>
                        <a:lnTo>
                          <a:pt x="214" y="280"/>
                        </a:lnTo>
                        <a:lnTo>
                          <a:pt x="231" y="271"/>
                        </a:lnTo>
                        <a:lnTo>
                          <a:pt x="239" y="269"/>
                        </a:lnTo>
                        <a:lnTo>
                          <a:pt x="245" y="252"/>
                        </a:lnTo>
                        <a:lnTo>
                          <a:pt x="253" y="241"/>
                        </a:lnTo>
                        <a:lnTo>
                          <a:pt x="266" y="227"/>
                        </a:lnTo>
                        <a:lnTo>
                          <a:pt x="270" y="218"/>
                        </a:lnTo>
                        <a:lnTo>
                          <a:pt x="270" y="207"/>
                        </a:lnTo>
                        <a:lnTo>
                          <a:pt x="282" y="199"/>
                        </a:lnTo>
                        <a:lnTo>
                          <a:pt x="288" y="190"/>
                        </a:lnTo>
                        <a:lnTo>
                          <a:pt x="292" y="182"/>
                        </a:lnTo>
                        <a:lnTo>
                          <a:pt x="296" y="182"/>
                        </a:lnTo>
                        <a:lnTo>
                          <a:pt x="315" y="165"/>
                        </a:lnTo>
                        <a:lnTo>
                          <a:pt x="315" y="182"/>
                        </a:lnTo>
                        <a:lnTo>
                          <a:pt x="311" y="188"/>
                        </a:lnTo>
                        <a:lnTo>
                          <a:pt x="315" y="196"/>
                        </a:lnTo>
                        <a:lnTo>
                          <a:pt x="329" y="199"/>
                        </a:lnTo>
                        <a:lnTo>
                          <a:pt x="336" y="199"/>
                        </a:lnTo>
                        <a:lnTo>
                          <a:pt x="344" y="190"/>
                        </a:lnTo>
                        <a:lnTo>
                          <a:pt x="350" y="182"/>
                        </a:lnTo>
                        <a:lnTo>
                          <a:pt x="350" y="174"/>
                        </a:lnTo>
                        <a:lnTo>
                          <a:pt x="356" y="165"/>
                        </a:lnTo>
                        <a:lnTo>
                          <a:pt x="356" y="157"/>
                        </a:lnTo>
                        <a:lnTo>
                          <a:pt x="362" y="146"/>
                        </a:lnTo>
                        <a:lnTo>
                          <a:pt x="366" y="140"/>
                        </a:lnTo>
                        <a:lnTo>
                          <a:pt x="375" y="140"/>
                        </a:lnTo>
                        <a:lnTo>
                          <a:pt x="395" y="140"/>
                        </a:lnTo>
                        <a:lnTo>
                          <a:pt x="410" y="129"/>
                        </a:lnTo>
                        <a:lnTo>
                          <a:pt x="424" y="112"/>
                        </a:lnTo>
                        <a:lnTo>
                          <a:pt x="439" y="106"/>
                        </a:lnTo>
                        <a:lnTo>
                          <a:pt x="453" y="92"/>
                        </a:lnTo>
                        <a:lnTo>
                          <a:pt x="463" y="70"/>
                        </a:lnTo>
                        <a:lnTo>
                          <a:pt x="484" y="45"/>
                        </a:lnTo>
                        <a:lnTo>
                          <a:pt x="498" y="34"/>
                        </a:lnTo>
                        <a:lnTo>
                          <a:pt x="511" y="22"/>
                        </a:lnTo>
                        <a:lnTo>
                          <a:pt x="525" y="8"/>
                        </a:lnTo>
                        <a:lnTo>
                          <a:pt x="502" y="0"/>
                        </a:lnTo>
                        <a:lnTo>
                          <a:pt x="478" y="0"/>
                        </a:lnTo>
                        <a:lnTo>
                          <a:pt x="455" y="14"/>
                        </a:lnTo>
                        <a:lnTo>
                          <a:pt x="443" y="22"/>
                        </a:lnTo>
                        <a:lnTo>
                          <a:pt x="424" y="28"/>
                        </a:lnTo>
                        <a:lnTo>
                          <a:pt x="403" y="31"/>
                        </a:lnTo>
                        <a:lnTo>
                          <a:pt x="391" y="36"/>
                        </a:lnTo>
                        <a:lnTo>
                          <a:pt x="366" y="50"/>
                        </a:lnTo>
                        <a:lnTo>
                          <a:pt x="350" y="59"/>
                        </a:lnTo>
                        <a:lnTo>
                          <a:pt x="334" y="67"/>
                        </a:lnTo>
                        <a:lnTo>
                          <a:pt x="315" y="73"/>
                        </a:lnTo>
                        <a:lnTo>
                          <a:pt x="296" y="81"/>
                        </a:lnTo>
                        <a:lnTo>
                          <a:pt x="278" y="92"/>
                        </a:lnTo>
                        <a:lnTo>
                          <a:pt x="264" y="106"/>
                        </a:lnTo>
                        <a:lnTo>
                          <a:pt x="253" y="120"/>
                        </a:lnTo>
                        <a:lnTo>
                          <a:pt x="241" y="132"/>
                        </a:lnTo>
                        <a:lnTo>
                          <a:pt x="231" y="140"/>
                        </a:lnTo>
                        <a:lnTo>
                          <a:pt x="210" y="157"/>
                        </a:lnTo>
                        <a:lnTo>
                          <a:pt x="189" y="174"/>
                        </a:lnTo>
                        <a:lnTo>
                          <a:pt x="163" y="190"/>
                        </a:lnTo>
                        <a:lnTo>
                          <a:pt x="146" y="215"/>
                        </a:lnTo>
                        <a:lnTo>
                          <a:pt x="126" y="235"/>
                        </a:lnTo>
                        <a:lnTo>
                          <a:pt x="109" y="246"/>
                        </a:lnTo>
                        <a:lnTo>
                          <a:pt x="91" y="271"/>
                        </a:lnTo>
                        <a:lnTo>
                          <a:pt x="80" y="288"/>
                        </a:lnTo>
                        <a:lnTo>
                          <a:pt x="64" y="305"/>
                        </a:lnTo>
                        <a:lnTo>
                          <a:pt x="49" y="316"/>
                        </a:lnTo>
                        <a:lnTo>
                          <a:pt x="33" y="327"/>
                        </a:lnTo>
                        <a:lnTo>
                          <a:pt x="0" y="389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/>
                  </a:p>
                </p:txBody>
              </p:sp>
            </p:grpSp>
            <p:sp>
              <p:nvSpPr>
                <p:cNvPr id="4126" name="Freeform 30"/>
                <p:cNvSpPr>
                  <a:spLocks/>
                </p:cNvSpPr>
                <p:nvPr/>
              </p:nvSpPr>
              <p:spPr bwMode="auto">
                <a:xfrm>
                  <a:off x="3324" y="2287"/>
                  <a:ext cx="158" cy="378"/>
                </a:xfrm>
                <a:custGeom>
                  <a:avLst/>
                  <a:gdLst>
                    <a:gd name="T0" fmla="*/ 29 w 158"/>
                    <a:gd name="T1" fmla="*/ 117 h 378"/>
                    <a:gd name="T2" fmla="*/ 26 w 158"/>
                    <a:gd name="T3" fmla="*/ 193 h 378"/>
                    <a:gd name="T4" fmla="*/ 12 w 158"/>
                    <a:gd name="T5" fmla="*/ 240 h 378"/>
                    <a:gd name="T6" fmla="*/ 0 w 158"/>
                    <a:gd name="T7" fmla="*/ 285 h 378"/>
                    <a:gd name="T8" fmla="*/ 0 w 158"/>
                    <a:gd name="T9" fmla="*/ 318 h 378"/>
                    <a:gd name="T10" fmla="*/ 4 w 158"/>
                    <a:gd name="T11" fmla="*/ 346 h 378"/>
                    <a:gd name="T12" fmla="*/ 18 w 158"/>
                    <a:gd name="T13" fmla="*/ 371 h 378"/>
                    <a:gd name="T14" fmla="*/ 29 w 158"/>
                    <a:gd name="T15" fmla="*/ 374 h 378"/>
                    <a:gd name="T16" fmla="*/ 39 w 158"/>
                    <a:gd name="T17" fmla="*/ 374 h 378"/>
                    <a:gd name="T18" fmla="*/ 51 w 158"/>
                    <a:gd name="T19" fmla="*/ 377 h 378"/>
                    <a:gd name="T20" fmla="*/ 57 w 158"/>
                    <a:gd name="T21" fmla="*/ 357 h 378"/>
                    <a:gd name="T22" fmla="*/ 63 w 158"/>
                    <a:gd name="T23" fmla="*/ 307 h 378"/>
                    <a:gd name="T24" fmla="*/ 80 w 158"/>
                    <a:gd name="T25" fmla="*/ 274 h 378"/>
                    <a:gd name="T26" fmla="*/ 84 w 158"/>
                    <a:gd name="T27" fmla="*/ 223 h 378"/>
                    <a:gd name="T28" fmla="*/ 92 w 158"/>
                    <a:gd name="T29" fmla="*/ 204 h 378"/>
                    <a:gd name="T30" fmla="*/ 100 w 158"/>
                    <a:gd name="T31" fmla="*/ 190 h 378"/>
                    <a:gd name="T32" fmla="*/ 106 w 158"/>
                    <a:gd name="T33" fmla="*/ 154 h 378"/>
                    <a:gd name="T34" fmla="*/ 118 w 158"/>
                    <a:gd name="T35" fmla="*/ 131 h 378"/>
                    <a:gd name="T36" fmla="*/ 126 w 158"/>
                    <a:gd name="T37" fmla="*/ 114 h 378"/>
                    <a:gd name="T38" fmla="*/ 133 w 158"/>
                    <a:gd name="T39" fmla="*/ 101 h 378"/>
                    <a:gd name="T40" fmla="*/ 133 w 158"/>
                    <a:gd name="T41" fmla="*/ 92 h 378"/>
                    <a:gd name="T42" fmla="*/ 151 w 158"/>
                    <a:gd name="T43" fmla="*/ 73 h 378"/>
                    <a:gd name="T44" fmla="*/ 153 w 158"/>
                    <a:gd name="T45" fmla="*/ 42 h 378"/>
                    <a:gd name="T46" fmla="*/ 157 w 158"/>
                    <a:gd name="T47" fmla="*/ 22 h 378"/>
                    <a:gd name="T48" fmla="*/ 141 w 158"/>
                    <a:gd name="T49" fmla="*/ 14 h 378"/>
                    <a:gd name="T50" fmla="*/ 131 w 158"/>
                    <a:gd name="T51" fmla="*/ 0 h 378"/>
                    <a:gd name="T52" fmla="*/ 118 w 158"/>
                    <a:gd name="T53" fmla="*/ 14 h 378"/>
                    <a:gd name="T54" fmla="*/ 106 w 158"/>
                    <a:gd name="T55" fmla="*/ 47 h 378"/>
                    <a:gd name="T56" fmla="*/ 92 w 158"/>
                    <a:gd name="T57" fmla="*/ 70 h 378"/>
                    <a:gd name="T58" fmla="*/ 80 w 158"/>
                    <a:gd name="T59" fmla="*/ 89 h 378"/>
                    <a:gd name="T60" fmla="*/ 75 w 158"/>
                    <a:gd name="T61" fmla="*/ 89 h 378"/>
                    <a:gd name="T62" fmla="*/ 63 w 158"/>
                    <a:gd name="T63" fmla="*/ 101 h 378"/>
                    <a:gd name="T64" fmla="*/ 57 w 158"/>
                    <a:gd name="T65" fmla="*/ 112 h 378"/>
                    <a:gd name="T66" fmla="*/ 29 w 158"/>
                    <a:gd name="T67" fmla="*/ 117 h 3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58" h="378">
                      <a:moveTo>
                        <a:pt x="29" y="117"/>
                      </a:moveTo>
                      <a:lnTo>
                        <a:pt x="26" y="193"/>
                      </a:lnTo>
                      <a:lnTo>
                        <a:pt x="12" y="240"/>
                      </a:lnTo>
                      <a:lnTo>
                        <a:pt x="0" y="285"/>
                      </a:lnTo>
                      <a:lnTo>
                        <a:pt x="0" y="318"/>
                      </a:lnTo>
                      <a:lnTo>
                        <a:pt x="4" y="346"/>
                      </a:lnTo>
                      <a:lnTo>
                        <a:pt x="18" y="371"/>
                      </a:lnTo>
                      <a:lnTo>
                        <a:pt x="29" y="374"/>
                      </a:lnTo>
                      <a:lnTo>
                        <a:pt x="39" y="374"/>
                      </a:lnTo>
                      <a:lnTo>
                        <a:pt x="51" y="377"/>
                      </a:lnTo>
                      <a:lnTo>
                        <a:pt x="57" y="357"/>
                      </a:lnTo>
                      <a:lnTo>
                        <a:pt x="63" y="307"/>
                      </a:lnTo>
                      <a:lnTo>
                        <a:pt x="80" y="274"/>
                      </a:lnTo>
                      <a:lnTo>
                        <a:pt x="84" y="223"/>
                      </a:lnTo>
                      <a:lnTo>
                        <a:pt x="92" y="204"/>
                      </a:lnTo>
                      <a:lnTo>
                        <a:pt x="100" y="190"/>
                      </a:lnTo>
                      <a:lnTo>
                        <a:pt x="106" y="154"/>
                      </a:lnTo>
                      <a:lnTo>
                        <a:pt x="118" y="131"/>
                      </a:lnTo>
                      <a:lnTo>
                        <a:pt x="126" y="114"/>
                      </a:lnTo>
                      <a:lnTo>
                        <a:pt x="133" y="101"/>
                      </a:lnTo>
                      <a:lnTo>
                        <a:pt x="133" y="92"/>
                      </a:lnTo>
                      <a:lnTo>
                        <a:pt x="151" y="73"/>
                      </a:lnTo>
                      <a:lnTo>
                        <a:pt x="153" y="42"/>
                      </a:lnTo>
                      <a:lnTo>
                        <a:pt x="157" y="22"/>
                      </a:lnTo>
                      <a:lnTo>
                        <a:pt x="141" y="14"/>
                      </a:lnTo>
                      <a:lnTo>
                        <a:pt x="131" y="0"/>
                      </a:lnTo>
                      <a:lnTo>
                        <a:pt x="118" y="14"/>
                      </a:lnTo>
                      <a:lnTo>
                        <a:pt x="106" y="47"/>
                      </a:lnTo>
                      <a:lnTo>
                        <a:pt x="92" y="70"/>
                      </a:lnTo>
                      <a:lnTo>
                        <a:pt x="80" y="89"/>
                      </a:lnTo>
                      <a:lnTo>
                        <a:pt x="75" y="89"/>
                      </a:lnTo>
                      <a:lnTo>
                        <a:pt x="63" y="101"/>
                      </a:lnTo>
                      <a:lnTo>
                        <a:pt x="57" y="112"/>
                      </a:lnTo>
                      <a:lnTo>
                        <a:pt x="29" y="117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/>
              </p:nvSpPr>
              <p:spPr bwMode="auto">
                <a:xfrm>
                  <a:off x="2575" y="127"/>
                  <a:ext cx="2126" cy="1789"/>
                </a:xfrm>
                <a:custGeom>
                  <a:avLst/>
                  <a:gdLst>
                    <a:gd name="T0" fmla="*/ 124 w 2126"/>
                    <a:gd name="T1" fmla="*/ 750 h 1789"/>
                    <a:gd name="T2" fmla="*/ 142 w 2126"/>
                    <a:gd name="T3" fmla="*/ 619 h 1789"/>
                    <a:gd name="T4" fmla="*/ 214 w 2126"/>
                    <a:gd name="T5" fmla="*/ 544 h 1789"/>
                    <a:gd name="T6" fmla="*/ 296 w 2126"/>
                    <a:gd name="T7" fmla="*/ 508 h 1789"/>
                    <a:gd name="T8" fmla="*/ 319 w 2126"/>
                    <a:gd name="T9" fmla="*/ 432 h 1789"/>
                    <a:gd name="T10" fmla="*/ 424 w 2126"/>
                    <a:gd name="T11" fmla="*/ 365 h 1789"/>
                    <a:gd name="T12" fmla="*/ 492 w 2126"/>
                    <a:gd name="T13" fmla="*/ 271 h 1789"/>
                    <a:gd name="T14" fmla="*/ 461 w 2126"/>
                    <a:gd name="T15" fmla="*/ 223 h 1789"/>
                    <a:gd name="T16" fmla="*/ 467 w 2126"/>
                    <a:gd name="T17" fmla="*/ 179 h 1789"/>
                    <a:gd name="T18" fmla="*/ 399 w 2126"/>
                    <a:gd name="T19" fmla="*/ 243 h 1789"/>
                    <a:gd name="T20" fmla="*/ 377 w 2126"/>
                    <a:gd name="T21" fmla="*/ 371 h 1789"/>
                    <a:gd name="T22" fmla="*/ 331 w 2126"/>
                    <a:gd name="T23" fmla="*/ 410 h 1789"/>
                    <a:gd name="T24" fmla="*/ 307 w 2126"/>
                    <a:gd name="T25" fmla="*/ 343 h 1789"/>
                    <a:gd name="T26" fmla="*/ 243 w 2126"/>
                    <a:gd name="T27" fmla="*/ 374 h 1789"/>
                    <a:gd name="T28" fmla="*/ 226 w 2126"/>
                    <a:gd name="T29" fmla="*/ 324 h 1789"/>
                    <a:gd name="T30" fmla="*/ 227 w 2126"/>
                    <a:gd name="T31" fmla="*/ 273 h 1789"/>
                    <a:gd name="T32" fmla="*/ 296 w 2126"/>
                    <a:gd name="T33" fmla="*/ 240 h 1789"/>
                    <a:gd name="T34" fmla="*/ 340 w 2126"/>
                    <a:gd name="T35" fmla="*/ 153 h 1789"/>
                    <a:gd name="T36" fmla="*/ 412 w 2126"/>
                    <a:gd name="T37" fmla="*/ 53 h 1789"/>
                    <a:gd name="T38" fmla="*/ 511 w 2126"/>
                    <a:gd name="T39" fmla="*/ 25 h 1789"/>
                    <a:gd name="T40" fmla="*/ 642 w 2126"/>
                    <a:gd name="T41" fmla="*/ 103 h 1789"/>
                    <a:gd name="T42" fmla="*/ 595 w 2126"/>
                    <a:gd name="T43" fmla="*/ 223 h 1789"/>
                    <a:gd name="T44" fmla="*/ 642 w 2126"/>
                    <a:gd name="T45" fmla="*/ 285 h 1789"/>
                    <a:gd name="T46" fmla="*/ 682 w 2126"/>
                    <a:gd name="T47" fmla="*/ 215 h 1789"/>
                    <a:gd name="T48" fmla="*/ 859 w 2126"/>
                    <a:gd name="T49" fmla="*/ 187 h 1789"/>
                    <a:gd name="T50" fmla="*/ 1073 w 2126"/>
                    <a:gd name="T51" fmla="*/ 33 h 1789"/>
                    <a:gd name="T52" fmla="*/ 1406 w 2126"/>
                    <a:gd name="T53" fmla="*/ 103 h 1789"/>
                    <a:gd name="T54" fmla="*/ 2004 w 2126"/>
                    <a:gd name="T55" fmla="*/ 226 h 1789"/>
                    <a:gd name="T56" fmla="*/ 2057 w 2126"/>
                    <a:gd name="T57" fmla="*/ 298 h 1789"/>
                    <a:gd name="T58" fmla="*/ 2076 w 2126"/>
                    <a:gd name="T59" fmla="*/ 541 h 1789"/>
                    <a:gd name="T60" fmla="*/ 1901 w 2126"/>
                    <a:gd name="T61" fmla="*/ 346 h 1789"/>
                    <a:gd name="T62" fmla="*/ 1763 w 2126"/>
                    <a:gd name="T63" fmla="*/ 435 h 1789"/>
                    <a:gd name="T64" fmla="*/ 1954 w 2126"/>
                    <a:gd name="T65" fmla="*/ 775 h 1789"/>
                    <a:gd name="T66" fmla="*/ 1876 w 2126"/>
                    <a:gd name="T67" fmla="*/ 920 h 1789"/>
                    <a:gd name="T68" fmla="*/ 2003 w 2126"/>
                    <a:gd name="T69" fmla="*/ 1252 h 1789"/>
                    <a:gd name="T70" fmla="*/ 1874 w 2126"/>
                    <a:gd name="T71" fmla="*/ 1425 h 1789"/>
                    <a:gd name="T72" fmla="*/ 1841 w 2126"/>
                    <a:gd name="T73" fmla="*/ 1559 h 1789"/>
                    <a:gd name="T74" fmla="*/ 1833 w 2126"/>
                    <a:gd name="T75" fmla="*/ 1690 h 1789"/>
                    <a:gd name="T76" fmla="*/ 1789 w 2126"/>
                    <a:gd name="T77" fmla="*/ 1685 h 1789"/>
                    <a:gd name="T78" fmla="*/ 1658 w 2126"/>
                    <a:gd name="T79" fmla="*/ 1411 h 1789"/>
                    <a:gd name="T80" fmla="*/ 1472 w 2126"/>
                    <a:gd name="T81" fmla="*/ 1403 h 1789"/>
                    <a:gd name="T82" fmla="*/ 1359 w 2126"/>
                    <a:gd name="T83" fmla="*/ 1562 h 1789"/>
                    <a:gd name="T84" fmla="*/ 1128 w 2126"/>
                    <a:gd name="T85" fmla="*/ 1213 h 1789"/>
                    <a:gd name="T86" fmla="*/ 822 w 2126"/>
                    <a:gd name="T87" fmla="*/ 1091 h 1789"/>
                    <a:gd name="T88" fmla="*/ 1054 w 2126"/>
                    <a:gd name="T89" fmla="*/ 1308 h 1789"/>
                    <a:gd name="T90" fmla="*/ 784 w 2126"/>
                    <a:gd name="T91" fmla="*/ 1503 h 1789"/>
                    <a:gd name="T92" fmla="*/ 714 w 2126"/>
                    <a:gd name="T93" fmla="*/ 1319 h 1789"/>
                    <a:gd name="T94" fmla="*/ 601 w 2126"/>
                    <a:gd name="T95" fmla="*/ 1105 h 1789"/>
                    <a:gd name="T96" fmla="*/ 537 w 2126"/>
                    <a:gd name="T97" fmla="*/ 946 h 1789"/>
                    <a:gd name="T98" fmla="*/ 505 w 2126"/>
                    <a:gd name="T99" fmla="*/ 873 h 1789"/>
                    <a:gd name="T100" fmla="*/ 465 w 2126"/>
                    <a:gd name="T101" fmla="*/ 831 h 1789"/>
                    <a:gd name="T102" fmla="*/ 449 w 2126"/>
                    <a:gd name="T103" fmla="*/ 909 h 1789"/>
                    <a:gd name="T104" fmla="*/ 393 w 2126"/>
                    <a:gd name="T105" fmla="*/ 787 h 1789"/>
                    <a:gd name="T106" fmla="*/ 329 w 2126"/>
                    <a:gd name="T107" fmla="*/ 742 h 1789"/>
                    <a:gd name="T108" fmla="*/ 397 w 2126"/>
                    <a:gd name="T109" fmla="*/ 848 h 1789"/>
                    <a:gd name="T110" fmla="*/ 367 w 2126"/>
                    <a:gd name="T111" fmla="*/ 873 h 1789"/>
                    <a:gd name="T112" fmla="*/ 313 w 2126"/>
                    <a:gd name="T113" fmla="*/ 803 h 1789"/>
                    <a:gd name="T114" fmla="*/ 251 w 2126"/>
                    <a:gd name="T115" fmla="*/ 753 h 1789"/>
                    <a:gd name="T116" fmla="*/ 169 w 2126"/>
                    <a:gd name="T117" fmla="*/ 817 h 1789"/>
                    <a:gd name="T118" fmla="*/ 152 w 2126"/>
                    <a:gd name="T119" fmla="*/ 890 h 1789"/>
                    <a:gd name="T120" fmla="*/ 95 w 2126"/>
                    <a:gd name="T121" fmla="*/ 943 h 1789"/>
                    <a:gd name="T122" fmla="*/ 12 w 2126"/>
                    <a:gd name="T123" fmla="*/ 909 h 17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2126" h="1789">
                      <a:moveTo>
                        <a:pt x="0" y="803"/>
                      </a:moveTo>
                      <a:lnTo>
                        <a:pt x="19" y="778"/>
                      </a:lnTo>
                      <a:lnTo>
                        <a:pt x="31" y="759"/>
                      </a:lnTo>
                      <a:lnTo>
                        <a:pt x="56" y="759"/>
                      </a:lnTo>
                      <a:lnTo>
                        <a:pt x="84" y="764"/>
                      </a:lnTo>
                      <a:lnTo>
                        <a:pt x="103" y="753"/>
                      </a:lnTo>
                      <a:lnTo>
                        <a:pt x="124" y="750"/>
                      </a:lnTo>
                      <a:lnTo>
                        <a:pt x="126" y="717"/>
                      </a:lnTo>
                      <a:lnTo>
                        <a:pt x="138" y="695"/>
                      </a:lnTo>
                      <a:lnTo>
                        <a:pt x="109" y="669"/>
                      </a:lnTo>
                      <a:lnTo>
                        <a:pt x="105" y="650"/>
                      </a:lnTo>
                      <a:lnTo>
                        <a:pt x="107" y="622"/>
                      </a:lnTo>
                      <a:lnTo>
                        <a:pt x="128" y="622"/>
                      </a:lnTo>
                      <a:lnTo>
                        <a:pt x="142" y="619"/>
                      </a:lnTo>
                      <a:lnTo>
                        <a:pt x="144" y="622"/>
                      </a:lnTo>
                      <a:lnTo>
                        <a:pt x="159" y="605"/>
                      </a:lnTo>
                      <a:lnTo>
                        <a:pt x="175" y="597"/>
                      </a:lnTo>
                      <a:lnTo>
                        <a:pt x="181" y="597"/>
                      </a:lnTo>
                      <a:lnTo>
                        <a:pt x="191" y="580"/>
                      </a:lnTo>
                      <a:lnTo>
                        <a:pt x="202" y="575"/>
                      </a:lnTo>
                      <a:lnTo>
                        <a:pt x="214" y="544"/>
                      </a:lnTo>
                      <a:lnTo>
                        <a:pt x="222" y="552"/>
                      </a:lnTo>
                      <a:lnTo>
                        <a:pt x="237" y="533"/>
                      </a:lnTo>
                      <a:lnTo>
                        <a:pt x="239" y="533"/>
                      </a:lnTo>
                      <a:lnTo>
                        <a:pt x="259" y="510"/>
                      </a:lnTo>
                      <a:lnTo>
                        <a:pt x="270" y="508"/>
                      </a:lnTo>
                      <a:lnTo>
                        <a:pt x="286" y="508"/>
                      </a:lnTo>
                      <a:lnTo>
                        <a:pt x="296" y="508"/>
                      </a:lnTo>
                      <a:lnTo>
                        <a:pt x="288" y="480"/>
                      </a:lnTo>
                      <a:lnTo>
                        <a:pt x="284" y="457"/>
                      </a:lnTo>
                      <a:lnTo>
                        <a:pt x="280" y="410"/>
                      </a:lnTo>
                      <a:lnTo>
                        <a:pt x="303" y="407"/>
                      </a:lnTo>
                      <a:lnTo>
                        <a:pt x="315" y="399"/>
                      </a:lnTo>
                      <a:lnTo>
                        <a:pt x="309" y="418"/>
                      </a:lnTo>
                      <a:lnTo>
                        <a:pt x="319" y="432"/>
                      </a:lnTo>
                      <a:lnTo>
                        <a:pt x="329" y="449"/>
                      </a:lnTo>
                      <a:lnTo>
                        <a:pt x="334" y="460"/>
                      </a:lnTo>
                      <a:lnTo>
                        <a:pt x="362" y="457"/>
                      </a:lnTo>
                      <a:lnTo>
                        <a:pt x="385" y="416"/>
                      </a:lnTo>
                      <a:lnTo>
                        <a:pt x="402" y="396"/>
                      </a:lnTo>
                      <a:lnTo>
                        <a:pt x="412" y="382"/>
                      </a:lnTo>
                      <a:lnTo>
                        <a:pt x="424" y="365"/>
                      </a:lnTo>
                      <a:lnTo>
                        <a:pt x="435" y="343"/>
                      </a:lnTo>
                      <a:lnTo>
                        <a:pt x="445" y="351"/>
                      </a:lnTo>
                      <a:lnTo>
                        <a:pt x="445" y="338"/>
                      </a:lnTo>
                      <a:lnTo>
                        <a:pt x="451" y="329"/>
                      </a:lnTo>
                      <a:lnTo>
                        <a:pt x="469" y="335"/>
                      </a:lnTo>
                      <a:lnTo>
                        <a:pt x="498" y="371"/>
                      </a:lnTo>
                      <a:lnTo>
                        <a:pt x="492" y="271"/>
                      </a:lnTo>
                      <a:lnTo>
                        <a:pt x="467" y="315"/>
                      </a:lnTo>
                      <a:lnTo>
                        <a:pt x="447" y="312"/>
                      </a:lnTo>
                      <a:lnTo>
                        <a:pt x="441" y="285"/>
                      </a:lnTo>
                      <a:lnTo>
                        <a:pt x="441" y="271"/>
                      </a:lnTo>
                      <a:lnTo>
                        <a:pt x="435" y="262"/>
                      </a:lnTo>
                      <a:lnTo>
                        <a:pt x="451" y="240"/>
                      </a:lnTo>
                      <a:lnTo>
                        <a:pt x="461" y="223"/>
                      </a:lnTo>
                      <a:lnTo>
                        <a:pt x="470" y="218"/>
                      </a:lnTo>
                      <a:lnTo>
                        <a:pt x="478" y="215"/>
                      </a:lnTo>
                      <a:lnTo>
                        <a:pt x="484" y="201"/>
                      </a:lnTo>
                      <a:lnTo>
                        <a:pt x="492" y="198"/>
                      </a:lnTo>
                      <a:lnTo>
                        <a:pt x="502" y="198"/>
                      </a:lnTo>
                      <a:lnTo>
                        <a:pt x="484" y="173"/>
                      </a:lnTo>
                      <a:lnTo>
                        <a:pt x="467" y="179"/>
                      </a:lnTo>
                      <a:lnTo>
                        <a:pt x="455" y="179"/>
                      </a:lnTo>
                      <a:lnTo>
                        <a:pt x="445" y="170"/>
                      </a:lnTo>
                      <a:lnTo>
                        <a:pt x="445" y="187"/>
                      </a:lnTo>
                      <a:lnTo>
                        <a:pt x="435" y="204"/>
                      </a:lnTo>
                      <a:lnTo>
                        <a:pt x="422" y="232"/>
                      </a:lnTo>
                      <a:lnTo>
                        <a:pt x="408" y="243"/>
                      </a:lnTo>
                      <a:lnTo>
                        <a:pt x="399" y="243"/>
                      </a:lnTo>
                      <a:lnTo>
                        <a:pt x="395" y="262"/>
                      </a:lnTo>
                      <a:lnTo>
                        <a:pt x="395" y="271"/>
                      </a:lnTo>
                      <a:lnTo>
                        <a:pt x="387" y="279"/>
                      </a:lnTo>
                      <a:lnTo>
                        <a:pt x="397" y="312"/>
                      </a:lnTo>
                      <a:lnTo>
                        <a:pt x="402" y="329"/>
                      </a:lnTo>
                      <a:lnTo>
                        <a:pt x="391" y="354"/>
                      </a:lnTo>
                      <a:lnTo>
                        <a:pt x="377" y="371"/>
                      </a:lnTo>
                      <a:lnTo>
                        <a:pt x="373" y="396"/>
                      </a:lnTo>
                      <a:lnTo>
                        <a:pt x="366" y="416"/>
                      </a:lnTo>
                      <a:lnTo>
                        <a:pt x="358" y="416"/>
                      </a:lnTo>
                      <a:lnTo>
                        <a:pt x="346" y="418"/>
                      </a:lnTo>
                      <a:lnTo>
                        <a:pt x="334" y="427"/>
                      </a:lnTo>
                      <a:lnTo>
                        <a:pt x="331" y="424"/>
                      </a:lnTo>
                      <a:lnTo>
                        <a:pt x="331" y="410"/>
                      </a:lnTo>
                      <a:lnTo>
                        <a:pt x="329" y="388"/>
                      </a:lnTo>
                      <a:lnTo>
                        <a:pt x="319" y="388"/>
                      </a:lnTo>
                      <a:lnTo>
                        <a:pt x="313" y="374"/>
                      </a:lnTo>
                      <a:lnTo>
                        <a:pt x="315" y="354"/>
                      </a:lnTo>
                      <a:lnTo>
                        <a:pt x="317" y="343"/>
                      </a:lnTo>
                      <a:lnTo>
                        <a:pt x="315" y="338"/>
                      </a:lnTo>
                      <a:lnTo>
                        <a:pt x="307" y="343"/>
                      </a:lnTo>
                      <a:lnTo>
                        <a:pt x="303" y="343"/>
                      </a:lnTo>
                      <a:lnTo>
                        <a:pt x="297" y="340"/>
                      </a:lnTo>
                      <a:lnTo>
                        <a:pt x="294" y="338"/>
                      </a:lnTo>
                      <a:lnTo>
                        <a:pt x="284" y="349"/>
                      </a:lnTo>
                      <a:lnTo>
                        <a:pt x="274" y="363"/>
                      </a:lnTo>
                      <a:lnTo>
                        <a:pt x="264" y="377"/>
                      </a:lnTo>
                      <a:lnTo>
                        <a:pt x="243" y="374"/>
                      </a:lnTo>
                      <a:lnTo>
                        <a:pt x="229" y="371"/>
                      </a:lnTo>
                      <a:lnTo>
                        <a:pt x="220" y="357"/>
                      </a:lnTo>
                      <a:lnTo>
                        <a:pt x="220" y="349"/>
                      </a:lnTo>
                      <a:lnTo>
                        <a:pt x="226" y="338"/>
                      </a:lnTo>
                      <a:lnTo>
                        <a:pt x="233" y="329"/>
                      </a:lnTo>
                      <a:lnTo>
                        <a:pt x="239" y="318"/>
                      </a:lnTo>
                      <a:lnTo>
                        <a:pt x="226" y="324"/>
                      </a:lnTo>
                      <a:lnTo>
                        <a:pt x="220" y="310"/>
                      </a:lnTo>
                      <a:lnTo>
                        <a:pt x="220" y="301"/>
                      </a:lnTo>
                      <a:lnTo>
                        <a:pt x="239" y="298"/>
                      </a:lnTo>
                      <a:lnTo>
                        <a:pt x="257" y="296"/>
                      </a:lnTo>
                      <a:lnTo>
                        <a:pt x="245" y="287"/>
                      </a:lnTo>
                      <a:lnTo>
                        <a:pt x="227" y="290"/>
                      </a:lnTo>
                      <a:lnTo>
                        <a:pt x="227" y="273"/>
                      </a:lnTo>
                      <a:lnTo>
                        <a:pt x="235" y="262"/>
                      </a:lnTo>
                      <a:lnTo>
                        <a:pt x="253" y="251"/>
                      </a:lnTo>
                      <a:lnTo>
                        <a:pt x="259" y="240"/>
                      </a:lnTo>
                      <a:lnTo>
                        <a:pt x="264" y="234"/>
                      </a:lnTo>
                      <a:lnTo>
                        <a:pt x="278" y="232"/>
                      </a:lnTo>
                      <a:lnTo>
                        <a:pt x="290" y="234"/>
                      </a:lnTo>
                      <a:lnTo>
                        <a:pt x="296" y="240"/>
                      </a:lnTo>
                      <a:lnTo>
                        <a:pt x="305" y="232"/>
                      </a:lnTo>
                      <a:lnTo>
                        <a:pt x="296" y="229"/>
                      </a:lnTo>
                      <a:lnTo>
                        <a:pt x="296" y="206"/>
                      </a:lnTo>
                      <a:lnTo>
                        <a:pt x="321" y="181"/>
                      </a:lnTo>
                      <a:lnTo>
                        <a:pt x="334" y="165"/>
                      </a:lnTo>
                      <a:lnTo>
                        <a:pt x="342" y="162"/>
                      </a:lnTo>
                      <a:lnTo>
                        <a:pt x="340" y="153"/>
                      </a:lnTo>
                      <a:lnTo>
                        <a:pt x="352" y="137"/>
                      </a:lnTo>
                      <a:lnTo>
                        <a:pt x="366" y="112"/>
                      </a:lnTo>
                      <a:lnTo>
                        <a:pt x="381" y="100"/>
                      </a:lnTo>
                      <a:lnTo>
                        <a:pt x="369" y="89"/>
                      </a:lnTo>
                      <a:lnTo>
                        <a:pt x="401" y="64"/>
                      </a:lnTo>
                      <a:lnTo>
                        <a:pt x="414" y="67"/>
                      </a:lnTo>
                      <a:lnTo>
                        <a:pt x="412" y="53"/>
                      </a:lnTo>
                      <a:lnTo>
                        <a:pt x="439" y="50"/>
                      </a:lnTo>
                      <a:lnTo>
                        <a:pt x="490" y="6"/>
                      </a:lnTo>
                      <a:lnTo>
                        <a:pt x="498" y="0"/>
                      </a:lnTo>
                      <a:lnTo>
                        <a:pt x="488" y="33"/>
                      </a:lnTo>
                      <a:lnTo>
                        <a:pt x="500" y="17"/>
                      </a:lnTo>
                      <a:lnTo>
                        <a:pt x="513" y="11"/>
                      </a:lnTo>
                      <a:lnTo>
                        <a:pt x="511" y="25"/>
                      </a:lnTo>
                      <a:lnTo>
                        <a:pt x="550" y="8"/>
                      </a:lnTo>
                      <a:lnTo>
                        <a:pt x="568" y="22"/>
                      </a:lnTo>
                      <a:lnTo>
                        <a:pt x="542" y="36"/>
                      </a:lnTo>
                      <a:lnTo>
                        <a:pt x="552" y="53"/>
                      </a:lnTo>
                      <a:lnTo>
                        <a:pt x="589" y="50"/>
                      </a:lnTo>
                      <a:lnTo>
                        <a:pt x="645" y="75"/>
                      </a:lnTo>
                      <a:lnTo>
                        <a:pt x="642" y="103"/>
                      </a:lnTo>
                      <a:lnTo>
                        <a:pt x="618" y="128"/>
                      </a:lnTo>
                      <a:lnTo>
                        <a:pt x="583" y="142"/>
                      </a:lnTo>
                      <a:lnTo>
                        <a:pt x="577" y="170"/>
                      </a:lnTo>
                      <a:lnTo>
                        <a:pt x="579" y="198"/>
                      </a:lnTo>
                      <a:lnTo>
                        <a:pt x="589" y="204"/>
                      </a:lnTo>
                      <a:lnTo>
                        <a:pt x="591" y="218"/>
                      </a:lnTo>
                      <a:lnTo>
                        <a:pt x="595" y="223"/>
                      </a:lnTo>
                      <a:lnTo>
                        <a:pt x="603" y="229"/>
                      </a:lnTo>
                      <a:lnTo>
                        <a:pt x="605" y="245"/>
                      </a:lnTo>
                      <a:lnTo>
                        <a:pt x="616" y="265"/>
                      </a:lnTo>
                      <a:lnTo>
                        <a:pt x="616" y="273"/>
                      </a:lnTo>
                      <a:lnTo>
                        <a:pt x="628" y="273"/>
                      </a:lnTo>
                      <a:lnTo>
                        <a:pt x="632" y="279"/>
                      </a:lnTo>
                      <a:lnTo>
                        <a:pt x="642" y="285"/>
                      </a:lnTo>
                      <a:lnTo>
                        <a:pt x="647" y="276"/>
                      </a:lnTo>
                      <a:lnTo>
                        <a:pt x="653" y="262"/>
                      </a:lnTo>
                      <a:lnTo>
                        <a:pt x="657" y="254"/>
                      </a:lnTo>
                      <a:lnTo>
                        <a:pt x="667" y="259"/>
                      </a:lnTo>
                      <a:lnTo>
                        <a:pt x="679" y="240"/>
                      </a:lnTo>
                      <a:lnTo>
                        <a:pt x="679" y="226"/>
                      </a:lnTo>
                      <a:lnTo>
                        <a:pt x="682" y="215"/>
                      </a:lnTo>
                      <a:lnTo>
                        <a:pt x="684" y="206"/>
                      </a:lnTo>
                      <a:lnTo>
                        <a:pt x="708" y="198"/>
                      </a:lnTo>
                      <a:lnTo>
                        <a:pt x="727" y="190"/>
                      </a:lnTo>
                      <a:lnTo>
                        <a:pt x="752" y="179"/>
                      </a:lnTo>
                      <a:lnTo>
                        <a:pt x="782" y="187"/>
                      </a:lnTo>
                      <a:lnTo>
                        <a:pt x="811" y="187"/>
                      </a:lnTo>
                      <a:lnTo>
                        <a:pt x="859" y="187"/>
                      </a:lnTo>
                      <a:lnTo>
                        <a:pt x="867" y="120"/>
                      </a:lnTo>
                      <a:lnTo>
                        <a:pt x="894" y="123"/>
                      </a:lnTo>
                      <a:lnTo>
                        <a:pt x="914" y="173"/>
                      </a:lnTo>
                      <a:lnTo>
                        <a:pt x="918" y="131"/>
                      </a:lnTo>
                      <a:lnTo>
                        <a:pt x="1007" y="8"/>
                      </a:lnTo>
                      <a:lnTo>
                        <a:pt x="1042" y="8"/>
                      </a:lnTo>
                      <a:lnTo>
                        <a:pt x="1073" y="33"/>
                      </a:lnTo>
                      <a:lnTo>
                        <a:pt x="1114" y="31"/>
                      </a:lnTo>
                      <a:lnTo>
                        <a:pt x="1168" y="75"/>
                      </a:lnTo>
                      <a:lnTo>
                        <a:pt x="1231" y="100"/>
                      </a:lnTo>
                      <a:lnTo>
                        <a:pt x="1275" y="95"/>
                      </a:lnTo>
                      <a:lnTo>
                        <a:pt x="1334" y="123"/>
                      </a:lnTo>
                      <a:lnTo>
                        <a:pt x="1382" y="123"/>
                      </a:lnTo>
                      <a:lnTo>
                        <a:pt x="1406" y="103"/>
                      </a:lnTo>
                      <a:lnTo>
                        <a:pt x="1460" y="103"/>
                      </a:lnTo>
                      <a:lnTo>
                        <a:pt x="1489" y="126"/>
                      </a:lnTo>
                      <a:lnTo>
                        <a:pt x="1563" y="126"/>
                      </a:lnTo>
                      <a:lnTo>
                        <a:pt x="1625" y="162"/>
                      </a:lnTo>
                      <a:lnTo>
                        <a:pt x="1736" y="156"/>
                      </a:lnTo>
                      <a:lnTo>
                        <a:pt x="1917" y="173"/>
                      </a:lnTo>
                      <a:lnTo>
                        <a:pt x="2004" y="226"/>
                      </a:lnTo>
                      <a:lnTo>
                        <a:pt x="2078" y="259"/>
                      </a:lnTo>
                      <a:lnTo>
                        <a:pt x="2125" y="287"/>
                      </a:lnTo>
                      <a:lnTo>
                        <a:pt x="2111" y="296"/>
                      </a:lnTo>
                      <a:lnTo>
                        <a:pt x="2078" y="273"/>
                      </a:lnTo>
                      <a:lnTo>
                        <a:pt x="2003" y="265"/>
                      </a:lnTo>
                      <a:lnTo>
                        <a:pt x="2024" y="287"/>
                      </a:lnTo>
                      <a:lnTo>
                        <a:pt x="2057" y="298"/>
                      </a:lnTo>
                      <a:lnTo>
                        <a:pt x="2047" y="335"/>
                      </a:lnTo>
                      <a:lnTo>
                        <a:pt x="2012" y="357"/>
                      </a:lnTo>
                      <a:lnTo>
                        <a:pt x="2001" y="393"/>
                      </a:lnTo>
                      <a:lnTo>
                        <a:pt x="2047" y="427"/>
                      </a:lnTo>
                      <a:lnTo>
                        <a:pt x="2080" y="471"/>
                      </a:lnTo>
                      <a:lnTo>
                        <a:pt x="2098" y="536"/>
                      </a:lnTo>
                      <a:lnTo>
                        <a:pt x="2076" y="541"/>
                      </a:lnTo>
                      <a:lnTo>
                        <a:pt x="2030" y="522"/>
                      </a:lnTo>
                      <a:lnTo>
                        <a:pt x="1981" y="474"/>
                      </a:lnTo>
                      <a:lnTo>
                        <a:pt x="1962" y="449"/>
                      </a:lnTo>
                      <a:lnTo>
                        <a:pt x="1950" y="416"/>
                      </a:lnTo>
                      <a:lnTo>
                        <a:pt x="1938" y="365"/>
                      </a:lnTo>
                      <a:lnTo>
                        <a:pt x="1919" y="349"/>
                      </a:lnTo>
                      <a:lnTo>
                        <a:pt x="1901" y="346"/>
                      </a:lnTo>
                      <a:lnTo>
                        <a:pt x="1886" y="351"/>
                      </a:lnTo>
                      <a:lnTo>
                        <a:pt x="1903" y="391"/>
                      </a:lnTo>
                      <a:lnTo>
                        <a:pt x="1857" y="396"/>
                      </a:lnTo>
                      <a:lnTo>
                        <a:pt x="1835" y="377"/>
                      </a:lnTo>
                      <a:lnTo>
                        <a:pt x="1794" y="388"/>
                      </a:lnTo>
                      <a:lnTo>
                        <a:pt x="1763" y="418"/>
                      </a:lnTo>
                      <a:lnTo>
                        <a:pt x="1763" y="435"/>
                      </a:lnTo>
                      <a:lnTo>
                        <a:pt x="1775" y="463"/>
                      </a:lnTo>
                      <a:lnTo>
                        <a:pt x="1824" y="471"/>
                      </a:lnTo>
                      <a:lnTo>
                        <a:pt x="1863" y="505"/>
                      </a:lnTo>
                      <a:lnTo>
                        <a:pt x="1929" y="597"/>
                      </a:lnTo>
                      <a:lnTo>
                        <a:pt x="1956" y="658"/>
                      </a:lnTo>
                      <a:lnTo>
                        <a:pt x="1960" y="722"/>
                      </a:lnTo>
                      <a:lnTo>
                        <a:pt x="1954" y="775"/>
                      </a:lnTo>
                      <a:lnTo>
                        <a:pt x="1938" y="775"/>
                      </a:lnTo>
                      <a:lnTo>
                        <a:pt x="1921" y="756"/>
                      </a:lnTo>
                      <a:lnTo>
                        <a:pt x="1896" y="781"/>
                      </a:lnTo>
                      <a:lnTo>
                        <a:pt x="1870" y="803"/>
                      </a:lnTo>
                      <a:lnTo>
                        <a:pt x="1866" y="840"/>
                      </a:lnTo>
                      <a:lnTo>
                        <a:pt x="1894" y="884"/>
                      </a:lnTo>
                      <a:lnTo>
                        <a:pt x="1876" y="920"/>
                      </a:lnTo>
                      <a:lnTo>
                        <a:pt x="1870" y="982"/>
                      </a:lnTo>
                      <a:lnTo>
                        <a:pt x="1903" y="1021"/>
                      </a:lnTo>
                      <a:lnTo>
                        <a:pt x="1940" y="1032"/>
                      </a:lnTo>
                      <a:lnTo>
                        <a:pt x="1979" y="1074"/>
                      </a:lnTo>
                      <a:lnTo>
                        <a:pt x="2012" y="1130"/>
                      </a:lnTo>
                      <a:lnTo>
                        <a:pt x="2014" y="1213"/>
                      </a:lnTo>
                      <a:lnTo>
                        <a:pt x="2003" y="1252"/>
                      </a:lnTo>
                      <a:lnTo>
                        <a:pt x="1968" y="1286"/>
                      </a:lnTo>
                      <a:lnTo>
                        <a:pt x="1925" y="1303"/>
                      </a:lnTo>
                      <a:lnTo>
                        <a:pt x="1898" y="1328"/>
                      </a:lnTo>
                      <a:lnTo>
                        <a:pt x="1882" y="1314"/>
                      </a:lnTo>
                      <a:lnTo>
                        <a:pt x="1868" y="1328"/>
                      </a:lnTo>
                      <a:lnTo>
                        <a:pt x="1864" y="1389"/>
                      </a:lnTo>
                      <a:lnTo>
                        <a:pt x="1874" y="1425"/>
                      </a:lnTo>
                      <a:lnTo>
                        <a:pt x="1917" y="1467"/>
                      </a:lnTo>
                      <a:lnTo>
                        <a:pt x="1934" y="1509"/>
                      </a:lnTo>
                      <a:lnTo>
                        <a:pt x="1948" y="1531"/>
                      </a:lnTo>
                      <a:lnTo>
                        <a:pt x="1944" y="1576"/>
                      </a:lnTo>
                      <a:lnTo>
                        <a:pt x="1917" y="1612"/>
                      </a:lnTo>
                      <a:lnTo>
                        <a:pt x="1888" y="1612"/>
                      </a:lnTo>
                      <a:lnTo>
                        <a:pt x="1841" y="1559"/>
                      </a:lnTo>
                      <a:lnTo>
                        <a:pt x="1808" y="1540"/>
                      </a:lnTo>
                      <a:lnTo>
                        <a:pt x="1794" y="1529"/>
                      </a:lnTo>
                      <a:lnTo>
                        <a:pt x="1781" y="1556"/>
                      </a:lnTo>
                      <a:lnTo>
                        <a:pt x="1785" y="1596"/>
                      </a:lnTo>
                      <a:lnTo>
                        <a:pt x="1796" y="1626"/>
                      </a:lnTo>
                      <a:lnTo>
                        <a:pt x="1804" y="1674"/>
                      </a:lnTo>
                      <a:lnTo>
                        <a:pt x="1833" y="1690"/>
                      </a:lnTo>
                      <a:lnTo>
                        <a:pt x="1824" y="1715"/>
                      </a:lnTo>
                      <a:lnTo>
                        <a:pt x="1826" y="1752"/>
                      </a:lnTo>
                      <a:lnTo>
                        <a:pt x="1835" y="1788"/>
                      </a:lnTo>
                      <a:lnTo>
                        <a:pt x="1816" y="1785"/>
                      </a:lnTo>
                      <a:lnTo>
                        <a:pt x="1794" y="1743"/>
                      </a:lnTo>
                      <a:lnTo>
                        <a:pt x="1796" y="1699"/>
                      </a:lnTo>
                      <a:lnTo>
                        <a:pt x="1789" y="1685"/>
                      </a:lnTo>
                      <a:lnTo>
                        <a:pt x="1781" y="1635"/>
                      </a:lnTo>
                      <a:lnTo>
                        <a:pt x="1771" y="1621"/>
                      </a:lnTo>
                      <a:lnTo>
                        <a:pt x="1767" y="1551"/>
                      </a:lnTo>
                      <a:lnTo>
                        <a:pt x="1754" y="1509"/>
                      </a:lnTo>
                      <a:lnTo>
                        <a:pt x="1730" y="1470"/>
                      </a:lnTo>
                      <a:lnTo>
                        <a:pt x="1688" y="1448"/>
                      </a:lnTo>
                      <a:lnTo>
                        <a:pt x="1658" y="1411"/>
                      </a:lnTo>
                      <a:lnTo>
                        <a:pt x="1647" y="1384"/>
                      </a:lnTo>
                      <a:lnTo>
                        <a:pt x="1625" y="1353"/>
                      </a:lnTo>
                      <a:lnTo>
                        <a:pt x="1592" y="1283"/>
                      </a:lnTo>
                      <a:lnTo>
                        <a:pt x="1563" y="1289"/>
                      </a:lnTo>
                      <a:lnTo>
                        <a:pt x="1524" y="1322"/>
                      </a:lnTo>
                      <a:lnTo>
                        <a:pt x="1507" y="1350"/>
                      </a:lnTo>
                      <a:lnTo>
                        <a:pt x="1472" y="1403"/>
                      </a:lnTo>
                      <a:lnTo>
                        <a:pt x="1446" y="1459"/>
                      </a:lnTo>
                      <a:lnTo>
                        <a:pt x="1437" y="1478"/>
                      </a:lnTo>
                      <a:lnTo>
                        <a:pt x="1446" y="1543"/>
                      </a:lnTo>
                      <a:lnTo>
                        <a:pt x="1445" y="1607"/>
                      </a:lnTo>
                      <a:lnTo>
                        <a:pt x="1413" y="1651"/>
                      </a:lnTo>
                      <a:lnTo>
                        <a:pt x="1396" y="1654"/>
                      </a:lnTo>
                      <a:lnTo>
                        <a:pt x="1359" y="1562"/>
                      </a:lnTo>
                      <a:lnTo>
                        <a:pt x="1330" y="1498"/>
                      </a:lnTo>
                      <a:lnTo>
                        <a:pt x="1272" y="1375"/>
                      </a:lnTo>
                      <a:lnTo>
                        <a:pt x="1270" y="1328"/>
                      </a:lnTo>
                      <a:lnTo>
                        <a:pt x="1256" y="1305"/>
                      </a:lnTo>
                      <a:lnTo>
                        <a:pt x="1246" y="1336"/>
                      </a:lnTo>
                      <a:lnTo>
                        <a:pt x="1196" y="1266"/>
                      </a:lnTo>
                      <a:lnTo>
                        <a:pt x="1128" y="1213"/>
                      </a:lnTo>
                      <a:lnTo>
                        <a:pt x="1085" y="1225"/>
                      </a:lnTo>
                      <a:lnTo>
                        <a:pt x="1023" y="1219"/>
                      </a:lnTo>
                      <a:lnTo>
                        <a:pt x="993" y="1180"/>
                      </a:lnTo>
                      <a:lnTo>
                        <a:pt x="960" y="1185"/>
                      </a:lnTo>
                      <a:lnTo>
                        <a:pt x="914" y="1169"/>
                      </a:lnTo>
                      <a:lnTo>
                        <a:pt x="817" y="1038"/>
                      </a:lnTo>
                      <a:lnTo>
                        <a:pt x="822" y="1091"/>
                      </a:lnTo>
                      <a:lnTo>
                        <a:pt x="852" y="1166"/>
                      </a:lnTo>
                      <a:lnTo>
                        <a:pt x="885" y="1219"/>
                      </a:lnTo>
                      <a:lnTo>
                        <a:pt x="920" y="1247"/>
                      </a:lnTo>
                      <a:lnTo>
                        <a:pt x="958" y="1225"/>
                      </a:lnTo>
                      <a:lnTo>
                        <a:pt x="990" y="1225"/>
                      </a:lnTo>
                      <a:lnTo>
                        <a:pt x="1030" y="1272"/>
                      </a:lnTo>
                      <a:lnTo>
                        <a:pt x="1054" y="1308"/>
                      </a:lnTo>
                      <a:lnTo>
                        <a:pt x="1050" y="1331"/>
                      </a:lnTo>
                      <a:lnTo>
                        <a:pt x="980" y="1434"/>
                      </a:lnTo>
                      <a:lnTo>
                        <a:pt x="933" y="1473"/>
                      </a:lnTo>
                      <a:lnTo>
                        <a:pt x="836" y="1523"/>
                      </a:lnTo>
                      <a:lnTo>
                        <a:pt x="807" y="1540"/>
                      </a:lnTo>
                      <a:lnTo>
                        <a:pt x="789" y="1523"/>
                      </a:lnTo>
                      <a:lnTo>
                        <a:pt x="784" y="1503"/>
                      </a:lnTo>
                      <a:lnTo>
                        <a:pt x="782" y="1473"/>
                      </a:lnTo>
                      <a:lnTo>
                        <a:pt x="774" y="1442"/>
                      </a:lnTo>
                      <a:lnTo>
                        <a:pt x="760" y="1417"/>
                      </a:lnTo>
                      <a:lnTo>
                        <a:pt x="749" y="1395"/>
                      </a:lnTo>
                      <a:lnTo>
                        <a:pt x="731" y="1364"/>
                      </a:lnTo>
                      <a:lnTo>
                        <a:pt x="721" y="1344"/>
                      </a:lnTo>
                      <a:lnTo>
                        <a:pt x="714" y="1319"/>
                      </a:lnTo>
                      <a:lnTo>
                        <a:pt x="700" y="1297"/>
                      </a:lnTo>
                      <a:lnTo>
                        <a:pt x="679" y="1241"/>
                      </a:lnTo>
                      <a:lnTo>
                        <a:pt x="667" y="1219"/>
                      </a:lnTo>
                      <a:lnTo>
                        <a:pt x="651" y="1188"/>
                      </a:lnTo>
                      <a:lnTo>
                        <a:pt x="626" y="1146"/>
                      </a:lnTo>
                      <a:lnTo>
                        <a:pt x="612" y="1121"/>
                      </a:lnTo>
                      <a:lnTo>
                        <a:pt x="601" y="1105"/>
                      </a:lnTo>
                      <a:lnTo>
                        <a:pt x="587" y="1068"/>
                      </a:lnTo>
                      <a:lnTo>
                        <a:pt x="628" y="1035"/>
                      </a:lnTo>
                      <a:lnTo>
                        <a:pt x="645" y="962"/>
                      </a:lnTo>
                      <a:lnTo>
                        <a:pt x="607" y="943"/>
                      </a:lnTo>
                      <a:lnTo>
                        <a:pt x="554" y="954"/>
                      </a:lnTo>
                      <a:lnTo>
                        <a:pt x="542" y="946"/>
                      </a:lnTo>
                      <a:lnTo>
                        <a:pt x="537" y="946"/>
                      </a:lnTo>
                      <a:lnTo>
                        <a:pt x="529" y="946"/>
                      </a:lnTo>
                      <a:lnTo>
                        <a:pt x="523" y="946"/>
                      </a:lnTo>
                      <a:lnTo>
                        <a:pt x="521" y="932"/>
                      </a:lnTo>
                      <a:lnTo>
                        <a:pt x="517" y="920"/>
                      </a:lnTo>
                      <a:lnTo>
                        <a:pt x="517" y="898"/>
                      </a:lnTo>
                      <a:lnTo>
                        <a:pt x="507" y="887"/>
                      </a:lnTo>
                      <a:lnTo>
                        <a:pt x="505" y="873"/>
                      </a:lnTo>
                      <a:lnTo>
                        <a:pt x="500" y="870"/>
                      </a:lnTo>
                      <a:lnTo>
                        <a:pt x="494" y="859"/>
                      </a:lnTo>
                      <a:lnTo>
                        <a:pt x="492" y="848"/>
                      </a:lnTo>
                      <a:lnTo>
                        <a:pt x="488" y="837"/>
                      </a:lnTo>
                      <a:lnTo>
                        <a:pt x="484" y="831"/>
                      </a:lnTo>
                      <a:lnTo>
                        <a:pt x="472" y="831"/>
                      </a:lnTo>
                      <a:lnTo>
                        <a:pt x="465" y="831"/>
                      </a:lnTo>
                      <a:lnTo>
                        <a:pt x="461" y="831"/>
                      </a:lnTo>
                      <a:lnTo>
                        <a:pt x="459" y="845"/>
                      </a:lnTo>
                      <a:lnTo>
                        <a:pt x="459" y="859"/>
                      </a:lnTo>
                      <a:lnTo>
                        <a:pt x="459" y="876"/>
                      </a:lnTo>
                      <a:lnTo>
                        <a:pt x="459" y="893"/>
                      </a:lnTo>
                      <a:lnTo>
                        <a:pt x="459" y="904"/>
                      </a:lnTo>
                      <a:lnTo>
                        <a:pt x="449" y="909"/>
                      </a:lnTo>
                      <a:lnTo>
                        <a:pt x="441" y="920"/>
                      </a:lnTo>
                      <a:lnTo>
                        <a:pt x="430" y="904"/>
                      </a:lnTo>
                      <a:lnTo>
                        <a:pt x="422" y="881"/>
                      </a:lnTo>
                      <a:lnTo>
                        <a:pt x="424" y="856"/>
                      </a:lnTo>
                      <a:lnTo>
                        <a:pt x="412" y="823"/>
                      </a:lnTo>
                      <a:lnTo>
                        <a:pt x="406" y="801"/>
                      </a:lnTo>
                      <a:lnTo>
                        <a:pt x="393" y="787"/>
                      </a:lnTo>
                      <a:lnTo>
                        <a:pt x="377" y="773"/>
                      </a:lnTo>
                      <a:lnTo>
                        <a:pt x="369" y="753"/>
                      </a:lnTo>
                      <a:lnTo>
                        <a:pt x="364" y="739"/>
                      </a:lnTo>
                      <a:lnTo>
                        <a:pt x="350" y="736"/>
                      </a:lnTo>
                      <a:lnTo>
                        <a:pt x="346" y="728"/>
                      </a:lnTo>
                      <a:lnTo>
                        <a:pt x="336" y="728"/>
                      </a:lnTo>
                      <a:lnTo>
                        <a:pt x="329" y="742"/>
                      </a:lnTo>
                      <a:lnTo>
                        <a:pt x="321" y="753"/>
                      </a:lnTo>
                      <a:lnTo>
                        <a:pt x="338" y="767"/>
                      </a:lnTo>
                      <a:lnTo>
                        <a:pt x="348" y="787"/>
                      </a:lnTo>
                      <a:lnTo>
                        <a:pt x="366" y="812"/>
                      </a:lnTo>
                      <a:lnTo>
                        <a:pt x="373" y="823"/>
                      </a:lnTo>
                      <a:lnTo>
                        <a:pt x="387" y="831"/>
                      </a:lnTo>
                      <a:lnTo>
                        <a:pt x="397" y="848"/>
                      </a:lnTo>
                      <a:lnTo>
                        <a:pt x="385" y="868"/>
                      </a:lnTo>
                      <a:lnTo>
                        <a:pt x="383" y="859"/>
                      </a:lnTo>
                      <a:lnTo>
                        <a:pt x="383" y="848"/>
                      </a:lnTo>
                      <a:lnTo>
                        <a:pt x="377" y="873"/>
                      </a:lnTo>
                      <a:lnTo>
                        <a:pt x="375" y="895"/>
                      </a:lnTo>
                      <a:lnTo>
                        <a:pt x="364" y="901"/>
                      </a:lnTo>
                      <a:lnTo>
                        <a:pt x="367" y="873"/>
                      </a:lnTo>
                      <a:lnTo>
                        <a:pt x="366" y="859"/>
                      </a:lnTo>
                      <a:lnTo>
                        <a:pt x="352" y="851"/>
                      </a:lnTo>
                      <a:lnTo>
                        <a:pt x="346" y="845"/>
                      </a:lnTo>
                      <a:lnTo>
                        <a:pt x="340" y="834"/>
                      </a:lnTo>
                      <a:lnTo>
                        <a:pt x="329" y="828"/>
                      </a:lnTo>
                      <a:lnTo>
                        <a:pt x="321" y="820"/>
                      </a:lnTo>
                      <a:lnTo>
                        <a:pt x="313" y="803"/>
                      </a:lnTo>
                      <a:lnTo>
                        <a:pt x="303" y="795"/>
                      </a:lnTo>
                      <a:lnTo>
                        <a:pt x="297" y="778"/>
                      </a:lnTo>
                      <a:lnTo>
                        <a:pt x="296" y="764"/>
                      </a:lnTo>
                      <a:lnTo>
                        <a:pt x="288" y="759"/>
                      </a:lnTo>
                      <a:lnTo>
                        <a:pt x="280" y="750"/>
                      </a:lnTo>
                      <a:lnTo>
                        <a:pt x="264" y="750"/>
                      </a:lnTo>
                      <a:lnTo>
                        <a:pt x="251" y="753"/>
                      </a:lnTo>
                      <a:lnTo>
                        <a:pt x="235" y="750"/>
                      </a:lnTo>
                      <a:lnTo>
                        <a:pt x="208" y="753"/>
                      </a:lnTo>
                      <a:lnTo>
                        <a:pt x="189" y="756"/>
                      </a:lnTo>
                      <a:lnTo>
                        <a:pt x="183" y="762"/>
                      </a:lnTo>
                      <a:lnTo>
                        <a:pt x="181" y="778"/>
                      </a:lnTo>
                      <a:lnTo>
                        <a:pt x="181" y="798"/>
                      </a:lnTo>
                      <a:lnTo>
                        <a:pt x="169" y="817"/>
                      </a:lnTo>
                      <a:lnTo>
                        <a:pt x="161" y="826"/>
                      </a:lnTo>
                      <a:lnTo>
                        <a:pt x="157" y="831"/>
                      </a:lnTo>
                      <a:lnTo>
                        <a:pt x="152" y="845"/>
                      </a:lnTo>
                      <a:lnTo>
                        <a:pt x="148" y="856"/>
                      </a:lnTo>
                      <a:lnTo>
                        <a:pt x="154" y="865"/>
                      </a:lnTo>
                      <a:lnTo>
                        <a:pt x="154" y="881"/>
                      </a:lnTo>
                      <a:lnTo>
                        <a:pt x="152" y="890"/>
                      </a:lnTo>
                      <a:lnTo>
                        <a:pt x="148" y="901"/>
                      </a:lnTo>
                      <a:lnTo>
                        <a:pt x="138" y="920"/>
                      </a:lnTo>
                      <a:lnTo>
                        <a:pt x="132" y="912"/>
                      </a:lnTo>
                      <a:lnTo>
                        <a:pt x="126" y="918"/>
                      </a:lnTo>
                      <a:lnTo>
                        <a:pt x="119" y="926"/>
                      </a:lnTo>
                      <a:lnTo>
                        <a:pt x="107" y="929"/>
                      </a:lnTo>
                      <a:lnTo>
                        <a:pt x="95" y="943"/>
                      </a:lnTo>
                      <a:lnTo>
                        <a:pt x="84" y="946"/>
                      </a:lnTo>
                      <a:lnTo>
                        <a:pt x="72" y="946"/>
                      </a:lnTo>
                      <a:lnTo>
                        <a:pt x="60" y="946"/>
                      </a:lnTo>
                      <a:lnTo>
                        <a:pt x="35" y="954"/>
                      </a:lnTo>
                      <a:lnTo>
                        <a:pt x="23" y="954"/>
                      </a:lnTo>
                      <a:lnTo>
                        <a:pt x="17" y="934"/>
                      </a:lnTo>
                      <a:lnTo>
                        <a:pt x="12" y="909"/>
                      </a:lnTo>
                      <a:lnTo>
                        <a:pt x="8" y="887"/>
                      </a:lnTo>
                      <a:lnTo>
                        <a:pt x="6" y="865"/>
                      </a:lnTo>
                      <a:lnTo>
                        <a:pt x="6" y="837"/>
                      </a:lnTo>
                      <a:lnTo>
                        <a:pt x="0" y="803"/>
                      </a:ln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/>
                </a:p>
              </p:txBody>
            </p:sp>
          </p:grpSp>
        </p:grpSp>
        <p:grpSp>
          <p:nvGrpSpPr>
            <p:cNvPr id="4136" name="Group 40"/>
            <p:cNvGrpSpPr>
              <a:grpSpLocks/>
            </p:cNvGrpSpPr>
            <p:nvPr/>
          </p:nvGrpSpPr>
          <p:grpSpPr bwMode="auto">
            <a:xfrm>
              <a:off x="92" y="87"/>
              <a:ext cx="1865" cy="3311"/>
              <a:chOff x="92" y="87"/>
              <a:chExt cx="1865" cy="3311"/>
            </a:xfrm>
          </p:grpSpPr>
          <p:sp>
            <p:nvSpPr>
              <p:cNvPr id="4130" name="Freeform 34"/>
              <p:cNvSpPr>
                <a:spLocks/>
              </p:cNvSpPr>
              <p:nvPr/>
            </p:nvSpPr>
            <p:spPr bwMode="auto">
              <a:xfrm>
                <a:off x="92" y="233"/>
                <a:ext cx="1262" cy="1550"/>
              </a:xfrm>
              <a:custGeom>
                <a:avLst/>
                <a:gdLst>
                  <a:gd name="T0" fmla="*/ 101 w 1262"/>
                  <a:gd name="T1" fmla="*/ 290 h 1550"/>
                  <a:gd name="T2" fmla="*/ 82 w 1262"/>
                  <a:gd name="T3" fmla="*/ 203 h 1550"/>
                  <a:gd name="T4" fmla="*/ 181 w 1262"/>
                  <a:gd name="T5" fmla="*/ 131 h 1550"/>
                  <a:gd name="T6" fmla="*/ 225 w 1262"/>
                  <a:gd name="T7" fmla="*/ 75 h 1550"/>
                  <a:gd name="T8" fmla="*/ 303 w 1262"/>
                  <a:gd name="T9" fmla="*/ 64 h 1550"/>
                  <a:gd name="T10" fmla="*/ 544 w 1262"/>
                  <a:gd name="T11" fmla="*/ 67 h 1550"/>
                  <a:gd name="T12" fmla="*/ 666 w 1262"/>
                  <a:gd name="T13" fmla="*/ 95 h 1550"/>
                  <a:gd name="T14" fmla="*/ 620 w 1262"/>
                  <a:gd name="T15" fmla="*/ 92 h 1550"/>
                  <a:gd name="T16" fmla="*/ 589 w 1262"/>
                  <a:gd name="T17" fmla="*/ 3 h 1550"/>
                  <a:gd name="T18" fmla="*/ 649 w 1262"/>
                  <a:gd name="T19" fmla="*/ 0 h 1550"/>
                  <a:gd name="T20" fmla="*/ 696 w 1262"/>
                  <a:gd name="T21" fmla="*/ 39 h 1550"/>
                  <a:gd name="T22" fmla="*/ 767 w 1262"/>
                  <a:gd name="T23" fmla="*/ 103 h 1550"/>
                  <a:gd name="T24" fmla="*/ 754 w 1262"/>
                  <a:gd name="T25" fmla="*/ 33 h 1550"/>
                  <a:gd name="T26" fmla="*/ 884 w 1262"/>
                  <a:gd name="T27" fmla="*/ 100 h 1550"/>
                  <a:gd name="T28" fmla="*/ 886 w 1262"/>
                  <a:gd name="T29" fmla="*/ 128 h 1550"/>
                  <a:gd name="T30" fmla="*/ 847 w 1262"/>
                  <a:gd name="T31" fmla="*/ 198 h 1550"/>
                  <a:gd name="T32" fmla="*/ 814 w 1262"/>
                  <a:gd name="T33" fmla="*/ 312 h 1550"/>
                  <a:gd name="T34" fmla="*/ 935 w 1262"/>
                  <a:gd name="T35" fmla="*/ 376 h 1550"/>
                  <a:gd name="T36" fmla="*/ 938 w 1262"/>
                  <a:gd name="T37" fmla="*/ 476 h 1550"/>
                  <a:gd name="T38" fmla="*/ 956 w 1262"/>
                  <a:gd name="T39" fmla="*/ 398 h 1550"/>
                  <a:gd name="T40" fmla="*/ 956 w 1262"/>
                  <a:gd name="T41" fmla="*/ 254 h 1550"/>
                  <a:gd name="T42" fmla="*/ 1043 w 1262"/>
                  <a:gd name="T43" fmla="*/ 293 h 1550"/>
                  <a:gd name="T44" fmla="*/ 1098 w 1262"/>
                  <a:gd name="T45" fmla="*/ 251 h 1550"/>
                  <a:gd name="T46" fmla="*/ 1195 w 1262"/>
                  <a:gd name="T47" fmla="*/ 357 h 1550"/>
                  <a:gd name="T48" fmla="*/ 1261 w 1262"/>
                  <a:gd name="T49" fmla="*/ 449 h 1550"/>
                  <a:gd name="T50" fmla="*/ 1209 w 1262"/>
                  <a:gd name="T51" fmla="*/ 485 h 1550"/>
                  <a:gd name="T52" fmla="*/ 1117 w 1262"/>
                  <a:gd name="T53" fmla="*/ 515 h 1550"/>
                  <a:gd name="T54" fmla="*/ 1181 w 1262"/>
                  <a:gd name="T55" fmla="*/ 535 h 1550"/>
                  <a:gd name="T56" fmla="*/ 1209 w 1262"/>
                  <a:gd name="T57" fmla="*/ 618 h 1550"/>
                  <a:gd name="T58" fmla="*/ 1183 w 1262"/>
                  <a:gd name="T59" fmla="*/ 624 h 1550"/>
                  <a:gd name="T60" fmla="*/ 1146 w 1262"/>
                  <a:gd name="T61" fmla="*/ 657 h 1550"/>
                  <a:gd name="T62" fmla="*/ 1088 w 1262"/>
                  <a:gd name="T63" fmla="*/ 730 h 1550"/>
                  <a:gd name="T64" fmla="*/ 1082 w 1262"/>
                  <a:gd name="T65" fmla="*/ 839 h 1550"/>
                  <a:gd name="T66" fmla="*/ 1020 w 1262"/>
                  <a:gd name="T67" fmla="*/ 1003 h 1550"/>
                  <a:gd name="T68" fmla="*/ 1038 w 1262"/>
                  <a:gd name="T69" fmla="*/ 1142 h 1550"/>
                  <a:gd name="T70" fmla="*/ 1003 w 1262"/>
                  <a:gd name="T71" fmla="*/ 1048 h 1550"/>
                  <a:gd name="T72" fmla="*/ 942 w 1262"/>
                  <a:gd name="T73" fmla="*/ 1006 h 1550"/>
                  <a:gd name="T74" fmla="*/ 890 w 1262"/>
                  <a:gd name="T75" fmla="*/ 1034 h 1550"/>
                  <a:gd name="T76" fmla="*/ 804 w 1262"/>
                  <a:gd name="T77" fmla="*/ 1048 h 1550"/>
                  <a:gd name="T78" fmla="*/ 760 w 1262"/>
                  <a:gd name="T79" fmla="*/ 1151 h 1550"/>
                  <a:gd name="T80" fmla="*/ 859 w 1262"/>
                  <a:gd name="T81" fmla="*/ 1290 h 1550"/>
                  <a:gd name="T82" fmla="*/ 874 w 1262"/>
                  <a:gd name="T83" fmla="*/ 1212 h 1550"/>
                  <a:gd name="T84" fmla="*/ 931 w 1262"/>
                  <a:gd name="T85" fmla="*/ 1268 h 1550"/>
                  <a:gd name="T86" fmla="*/ 962 w 1262"/>
                  <a:gd name="T87" fmla="*/ 1346 h 1550"/>
                  <a:gd name="T88" fmla="*/ 987 w 1262"/>
                  <a:gd name="T89" fmla="*/ 1415 h 1550"/>
                  <a:gd name="T90" fmla="*/ 1045 w 1262"/>
                  <a:gd name="T91" fmla="*/ 1521 h 1550"/>
                  <a:gd name="T92" fmla="*/ 1133 w 1262"/>
                  <a:gd name="T93" fmla="*/ 1518 h 1550"/>
                  <a:gd name="T94" fmla="*/ 1080 w 1262"/>
                  <a:gd name="T95" fmla="*/ 1532 h 1550"/>
                  <a:gd name="T96" fmla="*/ 977 w 1262"/>
                  <a:gd name="T97" fmla="*/ 1516 h 1550"/>
                  <a:gd name="T98" fmla="*/ 905 w 1262"/>
                  <a:gd name="T99" fmla="*/ 1421 h 1550"/>
                  <a:gd name="T100" fmla="*/ 853 w 1262"/>
                  <a:gd name="T101" fmla="*/ 1385 h 1550"/>
                  <a:gd name="T102" fmla="*/ 769 w 1262"/>
                  <a:gd name="T103" fmla="*/ 1340 h 1550"/>
                  <a:gd name="T104" fmla="*/ 622 w 1262"/>
                  <a:gd name="T105" fmla="*/ 1190 h 1550"/>
                  <a:gd name="T106" fmla="*/ 501 w 1262"/>
                  <a:gd name="T107" fmla="*/ 970 h 1550"/>
                  <a:gd name="T108" fmla="*/ 542 w 1262"/>
                  <a:gd name="T109" fmla="*/ 1167 h 1550"/>
                  <a:gd name="T110" fmla="*/ 464 w 1262"/>
                  <a:gd name="T111" fmla="*/ 1031 h 1550"/>
                  <a:gd name="T112" fmla="*/ 392 w 1262"/>
                  <a:gd name="T113" fmla="*/ 763 h 1550"/>
                  <a:gd name="T114" fmla="*/ 400 w 1262"/>
                  <a:gd name="T115" fmla="*/ 568 h 1550"/>
                  <a:gd name="T116" fmla="*/ 375 w 1262"/>
                  <a:gd name="T117" fmla="*/ 418 h 1550"/>
                  <a:gd name="T118" fmla="*/ 354 w 1262"/>
                  <a:gd name="T119" fmla="*/ 329 h 1550"/>
                  <a:gd name="T120" fmla="*/ 305 w 1262"/>
                  <a:gd name="T121" fmla="*/ 276 h 1550"/>
                  <a:gd name="T122" fmla="*/ 202 w 1262"/>
                  <a:gd name="T123" fmla="*/ 290 h 1550"/>
                  <a:gd name="T124" fmla="*/ 124 w 1262"/>
                  <a:gd name="T125" fmla="*/ 345 h 1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62" h="1550">
                    <a:moveTo>
                      <a:pt x="0" y="398"/>
                    </a:moveTo>
                    <a:lnTo>
                      <a:pt x="60" y="345"/>
                    </a:lnTo>
                    <a:lnTo>
                      <a:pt x="95" y="323"/>
                    </a:lnTo>
                    <a:lnTo>
                      <a:pt x="101" y="290"/>
                    </a:lnTo>
                    <a:lnTo>
                      <a:pt x="74" y="270"/>
                    </a:lnTo>
                    <a:lnTo>
                      <a:pt x="72" y="231"/>
                    </a:lnTo>
                    <a:lnTo>
                      <a:pt x="84" y="220"/>
                    </a:lnTo>
                    <a:lnTo>
                      <a:pt x="82" y="203"/>
                    </a:lnTo>
                    <a:lnTo>
                      <a:pt x="128" y="198"/>
                    </a:lnTo>
                    <a:lnTo>
                      <a:pt x="140" y="167"/>
                    </a:lnTo>
                    <a:lnTo>
                      <a:pt x="142" y="139"/>
                    </a:lnTo>
                    <a:lnTo>
                      <a:pt x="181" y="131"/>
                    </a:lnTo>
                    <a:lnTo>
                      <a:pt x="185" y="103"/>
                    </a:lnTo>
                    <a:lnTo>
                      <a:pt x="148" y="95"/>
                    </a:lnTo>
                    <a:lnTo>
                      <a:pt x="165" y="75"/>
                    </a:lnTo>
                    <a:lnTo>
                      <a:pt x="225" y="75"/>
                    </a:lnTo>
                    <a:lnTo>
                      <a:pt x="243" y="53"/>
                    </a:lnTo>
                    <a:lnTo>
                      <a:pt x="268" y="50"/>
                    </a:lnTo>
                    <a:lnTo>
                      <a:pt x="284" y="33"/>
                    </a:lnTo>
                    <a:lnTo>
                      <a:pt x="303" y="64"/>
                    </a:lnTo>
                    <a:lnTo>
                      <a:pt x="379" y="59"/>
                    </a:lnTo>
                    <a:lnTo>
                      <a:pt x="414" y="92"/>
                    </a:lnTo>
                    <a:lnTo>
                      <a:pt x="527" y="84"/>
                    </a:lnTo>
                    <a:lnTo>
                      <a:pt x="544" y="67"/>
                    </a:lnTo>
                    <a:lnTo>
                      <a:pt x="587" y="95"/>
                    </a:lnTo>
                    <a:lnTo>
                      <a:pt x="631" y="120"/>
                    </a:lnTo>
                    <a:lnTo>
                      <a:pt x="653" y="109"/>
                    </a:lnTo>
                    <a:lnTo>
                      <a:pt x="666" y="95"/>
                    </a:lnTo>
                    <a:lnTo>
                      <a:pt x="703" y="103"/>
                    </a:lnTo>
                    <a:lnTo>
                      <a:pt x="678" y="84"/>
                    </a:lnTo>
                    <a:lnTo>
                      <a:pt x="655" y="86"/>
                    </a:lnTo>
                    <a:lnTo>
                      <a:pt x="620" y="92"/>
                    </a:lnTo>
                    <a:lnTo>
                      <a:pt x="602" y="64"/>
                    </a:lnTo>
                    <a:lnTo>
                      <a:pt x="583" y="50"/>
                    </a:lnTo>
                    <a:lnTo>
                      <a:pt x="583" y="28"/>
                    </a:lnTo>
                    <a:lnTo>
                      <a:pt x="589" y="3"/>
                    </a:lnTo>
                    <a:lnTo>
                      <a:pt x="604" y="0"/>
                    </a:lnTo>
                    <a:lnTo>
                      <a:pt x="626" y="22"/>
                    </a:lnTo>
                    <a:lnTo>
                      <a:pt x="631" y="11"/>
                    </a:lnTo>
                    <a:lnTo>
                      <a:pt x="649" y="0"/>
                    </a:lnTo>
                    <a:lnTo>
                      <a:pt x="670" y="17"/>
                    </a:lnTo>
                    <a:lnTo>
                      <a:pt x="682" y="3"/>
                    </a:lnTo>
                    <a:lnTo>
                      <a:pt x="694" y="25"/>
                    </a:lnTo>
                    <a:lnTo>
                      <a:pt x="696" y="39"/>
                    </a:lnTo>
                    <a:lnTo>
                      <a:pt x="727" y="59"/>
                    </a:lnTo>
                    <a:lnTo>
                      <a:pt x="715" y="75"/>
                    </a:lnTo>
                    <a:lnTo>
                      <a:pt x="715" y="98"/>
                    </a:lnTo>
                    <a:lnTo>
                      <a:pt x="767" y="103"/>
                    </a:lnTo>
                    <a:lnTo>
                      <a:pt x="781" y="75"/>
                    </a:lnTo>
                    <a:lnTo>
                      <a:pt x="771" y="61"/>
                    </a:lnTo>
                    <a:lnTo>
                      <a:pt x="748" y="64"/>
                    </a:lnTo>
                    <a:lnTo>
                      <a:pt x="754" y="33"/>
                    </a:lnTo>
                    <a:lnTo>
                      <a:pt x="801" y="50"/>
                    </a:lnTo>
                    <a:lnTo>
                      <a:pt x="810" y="72"/>
                    </a:lnTo>
                    <a:lnTo>
                      <a:pt x="849" y="72"/>
                    </a:lnTo>
                    <a:lnTo>
                      <a:pt x="884" y="100"/>
                    </a:lnTo>
                    <a:lnTo>
                      <a:pt x="903" y="95"/>
                    </a:lnTo>
                    <a:lnTo>
                      <a:pt x="925" y="120"/>
                    </a:lnTo>
                    <a:lnTo>
                      <a:pt x="903" y="153"/>
                    </a:lnTo>
                    <a:lnTo>
                      <a:pt x="886" y="128"/>
                    </a:lnTo>
                    <a:lnTo>
                      <a:pt x="874" y="137"/>
                    </a:lnTo>
                    <a:lnTo>
                      <a:pt x="859" y="156"/>
                    </a:lnTo>
                    <a:lnTo>
                      <a:pt x="834" y="173"/>
                    </a:lnTo>
                    <a:lnTo>
                      <a:pt x="847" y="198"/>
                    </a:lnTo>
                    <a:lnTo>
                      <a:pt x="824" y="201"/>
                    </a:lnTo>
                    <a:lnTo>
                      <a:pt x="804" y="234"/>
                    </a:lnTo>
                    <a:lnTo>
                      <a:pt x="785" y="276"/>
                    </a:lnTo>
                    <a:lnTo>
                      <a:pt x="814" y="312"/>
                    </a:lnTo>
                    <a:lnTo>
                      <a:pt x="837" y="354"/>
                    </a:lnTo>
                    <a:lnTo>
                      <a:pt x="878" y="359"/>
                    </a:lnTo>
                    <a:lnTo>
                      <a:pt x="917" y="354"/>
                    </a:lnTo>
                    <a:lnTo>
                      <a:pt x="935" y="376"/>
                    </a:lnTo>
                    <a:lnTo>
                      <a:pt x="927" y="387"/>
                    </a:lnTo>
                    <a:lnTo>
                      <a:pt x="915" y="410"/>
                    </a:lnTo>
                    <a:lnTo>
                      <a:pt x="933" y="449"/>
                    </a:lnTo>
                    <a:lnTo>
                      <a:pt x="938" y="476"/>
                    </a:lnTo>
                    <a:lnTo>
                      <a:pt x="960" y="490"/>
                    </a:lnTo>
                    <a:lnTo>
                      <a:pt x="989" y="465"/>
                    </a:lnTo>
                    <a:lnTo>
                      <a:pt x="981" y="429"/>
                    </a:lnTo>
                    <a:lnTo>
                      <a:pt x="956" y="398"/>
                    </a:lnTo>
                    <a:lnTo>
                      <a:pt x="985" y="362"/>
                    </a:lnTo>
                    <a:lnTo>
                      <a:pt x="960" y="301"/>
                    </a:lnTo>
                    <a:lnTo>
                      <a:pt x="937" y="276"/>
                    </a:lnTo>
                    <a:lnTo>
                      <a:pt x="956" y="254"/>
                    </a:lnTo>
                    <a:lnTo>
                      <a:pt x="952" y="220"/>
                    </a:lnTo>
                    <a:lnTo>
                      <a:pt x="966" y="201"/>
                    </a:lnTo>
                    <a:lnTo>
                      <a:pt x="989" y="220"/>
                    </a:lnTo>
                    <a:lnTo>
                      <a:pt x="1043" y="293"/>
                    </a:lnTo>
                    <a:lnTo>
                      <a:pt x="1076" y="304"/>
                    </a:lnTo>
                    <a:lnTo>
                      <a:pt x="1086" y="284"/>
                    </a:lnTo>
                    <a:lnTo>
                      <a:pt x="1078" y="245"/>
                    </a:lnTo>
                    <a:lnTo>
                      <a:pt x="1098" y="251"/>
                    </a:lnTo>
                    <a:lnTo>
                      <a:pt x="1131" y="295"/>
                    </a:lnTo>
                    <a:lnTo>
                      <a:pt x="1137" y="320"/>
                    </a:lnTo>
                    <a:lnTo>
                      <a:pt x="1156" y="337"/>
                    </a:lnTo>
                    <a:lnTo>
                      <a:pt x="1195" y="357"/>
                    </a:lnTo>
                    <a:lnTo>
                      <a:pt x="1214" y="393"/>
                    </a:lnTo>
                    <a:lnTo>
                      <a:pt x="1244" y="418"/>
                    </a:lnTo>
                    <a:lnTo>
                      <a:pt x="1259" y="426"/>
                    </a:lnTo>
                    <a:lnTo>
                      <a:pt x="1261" y="449"/>
                    </a:lnTo>
                    <a:lnTo>
                      <a:pt x="1238" y="462"/>
                    </a:lnTo>
                    <a:lnTo>
                      <a:pt x="1224" y="446"/>
                    </a:lnTo>
                    <a:lnTo>
                      <a:pt x="1212" y="449"/>
                    </a:lnTo>
                    <a:lnTo>
                      <a:pt x="1209" y="485"/>
                    </a:lnTo>
                    <a:lnTo>
                      <a:pt x="1189" y="493"/>
                    </a:lnTo>
                    <a:lnTo>
                      <a:pt x="1168" y="474"/>
                    </a:lnTo>
                    <a:lnTo>
                      <a:pt x="1123" y="474"/>
                    </a:lnTo>
                    <a:lnTo>
                      <a:pt x="1117" y="515"/>
                    </a:lnTo>
                    <a:lnTo>
                      <a:pt x="1129" y="540"/>
                    </a:lnTo>
                    <a:lnTo>
                      <a:pt x="1146" y="527"/>
                    </a:lnTo>
                    <a:lnTo>
                      <a:pt x="1164" y="521"/>
                    </a:lnTo>
                    <a:lnTo>
                      <a:pt x="1181" y="535"/>
                    </a:lnTo>
                    <a:lnTo>
                      <a:pt x="1158" y="566"/>
                    </a:lnTo>
                    <a:lnTo>
                      <a:pt x="1181" y="593"/>
                    </a:lnTo>
                    <a:lnTo>
                      <a:pt x="1212" y="602"/>
                    </a:lnTo>
                    <a:lnTo>
                      <a:pt x="1209" y="618"/>
                    </a:lnTo>
                    <a:lnTo>
                      <a:pt x="1197" y="621"/>
                    </a:lnTo>
                    <a:lnTo>
                      <a:pt x="1168" y="716"/>
                    </a:lnTo>
                    <a:lnTo>
                      <a:pt x="1170" y="655"/>
                    </a:lnTo>
                    <a:lnTo>
                      <a:pt x="1183" y="624"/>
                    </a:lnTo>
                    <a:lnTo>
                      <a:pt x="1168" y="610"/>
                    </a:lnTo>
                    <a:lnTo>
                      <a:pt x="1150" y="630"/>
                    </a:lnTo>
                    <a:lnTo>
                      <a:pt x="1160" y="646"/>
                    </a:lnTo>
                    <a:lnTo>
                      <a:pt x="1146" y="657"/>
                    </a:lnTo>
                    <a:lnTo>
                      <a:pt x="1133" y="671"/>
                    </a:lnTo>
                    <a:lnTo>
                      <a:pt x="1135" y="713"/>
                    </a:lnTo>
                    <a:lnTo>
                      <a:pt x="1115" y="727"/>
                    </a:lnTo>
                    <a:lnTo>
                      <a:pt x="1088" y="730"/>
                    </a:lnTo>
                    <a:lnTo>
                      <a:pt x="1098" y="752"/>
                    </a:lnTo>
                    <a:lnTo>
                      <a:pt x="1088" y="777"/>
                    </a:lnTo>
                    <a:lnTo>
                      <a:pt x="1098" y="797"/>
                    </a:lnTo>
                    <a:lnTo>
                      <a:pt x="1082" y="839"/>
                    </a:lnTo>
                    <a:lnTo>
                      <a:pt x="1076" y="878"/>
                    </a:lnTo>
                    <a:lnTo>
                      <a:pt x="1053" y="900"/>
                    </a:lnTo>
                    <a:lnTo>
                      <a:pt x="1024" y="961"/>
                    </a:lnTo>
                    <a:lnTo>
                      <a:pt x="1020" y="1003"/>
                    </a:lnTo>
                    <a:lnTo>
                      <a:pt x="1030" y="1036"/>
                    </a:lnTo>
                    <a:lnTo>
                      <a:pt x="1043" y="1078"/>
                    </a:lnTo>
                    <a:lnTo>
                      <a:pt x="1051" y="1123"/>
                    </a:lnTo>
                    <a:lnTo>
                      <a:pt x="1038" y="1142"/>
                    </a:lnTo>
                    <a:lnTo>
                      <a:pt x="1020" y="1128"/>
                    </a:lnTo>
                    <a:lnTo>
                      <a:pt x="1024" y="1106"/>
                    </a:lnTo>
                    <a:lnTo>
                      <a:pt x="1014" y="1056"/>
                    </a:lnTo>
                    <a:lnTo>
                      <a:pt x="1003" y="1048"/>
                    </a:lnTo>
                    <a:lnTo>
                      <a:pt x="995" y="1017"/>
                    </a:lnTo>
                    <a:lnTo>
                      <a:pt x="979" y="1017"/>
                    </a:lnTo>
                    <a:lnTo>
                      <a:pt x="962" y="1000"/>
                    </a:lnTo>
                    <a:lnTo>
                      <a:pt x="942" y="1006"/>
                    </a:lnTo>
                    <a:lnTo>
                      <a:pt x="925" y="995"/>
                    </a:lnTo>
                    <a:lnTo>
                      <a:pt x="903" y="1009"/>
                    </a:lnTo>
                    <a:lnTo>
                      <a:pt x="865" y="997"/>
                    </a:lnTo>
                    <a:lnTo>
                      <a:pt x="890" y="1034"/>
                    </a:lnTo>
                    <a:lnTo>
                      <a:pt x="859" y="1031"/>
                    </a:lnTo>
                    <a:lnTo>
                      <a:pt x="837" y="1003"/>
                    </a:lnTo>
                    <a:lnTo>
                      <a:pt x="799" y="1003"/>
                    </a:lnTo>
                    <a:lnTo>
                      <a:pt x="804" y="1048"/>
                    </a:lnTo>
                    <a:lnTo>
                      <a:pt x="775" y="1034"/>
                    </a:lnTo>
                    <a:lnTo>
                      <a:pt x="760" y="1078"/>
                    </a:lnTo>
                    <a:lnTo>
                      <a:pt x="771" y="1098"/>
                    </a:lnTo>
                    <a:lnTo>
                      <a:pt x="760" y="1151"/>
                    </a:lnTo>
                    <a:lnTo>
                      <a:pt x="773" y="1212"/>
                    </a:lnTo>
                    <a:lnTo>
                      <a:pt x="789" y="1254"/>
                    </a:lnTo>
                    <a:lnTo>
                      <a:pt x="806" y="1293"/>
                    </a:lnTo>
                    <a:lnTo>
                      <a:pt x="859" y="1290"/>
                    </a:lnTo>
                    <a:lnTo>
                      <a:pt x="880" y="1282"/>
                    </a:lnTo>
                    <a:lnTo>
                      <a:pt x="884" y="1254"/>
                    </a:lnTo>
                    <a:lnTo>
                      <a:pt x="872" y="1231"/>
                    </a:lnTo>
                    <a:lnTo>
                      <a:pt x="874" y="1212"/>
                    </a:lnTo>
                    <a:lnTo>
                      <a:pt x="907" y="1217"/>
                    </a:lnTo>
                    <a:lnTo>
                      <a:pt x="940" y="1206"/>
                    </a:lnTo>
                    <a:lnTo>
                      <a:pt x="940" y="1231"/>
                    </a:lnTo>
                    <a:lnTo>
                      <a:pt x="931" y="1268"/>
                    </a:lnTo>
                    <a:lnTo>
                      <a:pt x="915" y="1295"/>
                    </a:lnTo>
                    <a:lnTo>
                      <a:pt x="911" y="1334"/>
                    </a:lnTo>
                    <a:lnTo>
                      <a:pt x="933" y="1351"/>
                    </a:lnTo>
                    <a:lnTo>
                      <a:pt x="962" y="1346"/>
                    </a:lnTo>
                    <a:lnTo>
                      <a:pt x="979" y="1360"/>
                    </a:lnTo>
                    <a:lnTo>
                      <a:pt x="995" y="1354"/>
                    </a:lnTo>
                    <a:lnTo>
                      <a:pt x="1001" y="1379"/>
                    </a:lnTo>
                    <a:lnTo>
                      <a:pt x="987" y="1415"/>
                    </a:lnTo>
                    <a:lnTo>
                      <a:pt x="999" y="1438"/>
                    </a:lnTo>
                    <a:lnTo>
                      <a:pt x="1001" y="1482"/>
                    </a:lnTo>
                    <a:lnTo>
                      <a:pt x="1020" y="1513"/>
                    </a:lnTo>
                    <a:lnTo>
                      <a:pt x="1045" y="1521"/>
                    </a:lnTo>
                    <a:lnTo>
                      <a:pt x="1063" y="1513"/>
                    </a:lnTo>
                    <a:lnTo>
                      <a:pt x="1071" y="1516"/>
                    </a:lnTo>
                    <a:lnTo>
                      <a:pt x="1104" y="1516"/>
                    </a:lnTo>
                    <a:lnTo>
                      <a:pt x="1133" y="1518"/>
                    </a:lnTo>
                    <a:lnTo>
                      <a:pt x="1141" y="1499"/>
                    </a:lnTo>
                    <a:lnTo>
                      <a:pt x="1115" y="1532"/>
                    </a:lnTo>
                    <a:lnTo>
                      <a:pt x="1098" y="1529"/>
                    </a:lnTo>
                    <a:lnTo>
                      <a:pt x="1080" y="1532"/>
                    </a:lnTo>
                    <a:lnTo>
                      <a:pt x="1045" y="1549"/>
                    </a:lnTo>
                    <a:lnTo>
                      <a:pt x="1016" y="1527"/>
                    </a:lnTo>
                    <a:lnTo>
                      <a:pt x="989" y="1513"/>
                    </a:lnTo>
                    <a:lnTo>
                      <a:pt x="977" y="1516"/>
                    </a:lnTo>
                    <a:lnTo>
                      <a:pt x="979" y="1496"/>
                    </a:lnTo>
                    <a:lnTo>
                      <a:pt x="977" y="1465"/>
                    </a:lnTo>
                    <a:lnTo>
                      <a:pt x="954" y="1438"/>
                    </a:lnTo>
                    <a:lnTo>
                      <a:pt x="905" y="1421"/>
                    </a:lnTo>
                    <a:lnTo>
                      <a:pt x="898" y="1410"/>
                    </a:lnTo>
                    <a:lnTo>
                      <a:pt x="884" y="1412"/>
                    </a:lnTo>
                    <a:lnTo>
                      <a:pt x="870" y="1399"/>
                    </a:lnTo>
                    <a:lnTo>
                      <a:pt x="853" y="1385"/>
                    </a:lnTo>
                    <a:lnTo>
                      <a:pt x="830" y="1346"/>
                    </a:lnTo>
                    <a:lnTo>
                      <a:pt x="802" y="1334"/>
                    </a:lnTo>
                    <a:lnTo>
                      <a:pt x="787" y="1360"/>
                    </a:lnTo>
                    <a:lnTo>
                      <a:pt x="769" y="1340"/>
                    </a:lnTo>
                    <a:lnTo>
                      <a:pt x="748" y="1340"/>
                    </a:lnTo>
                    <a:lnTo>
                      <a:pt x="705" y="1326"/>
                    </a:lnTo>
                    <a:lnTo>
                      <a:pt x="628" y="1259"/>
                    </a:lnTo>
                    <a:lnTo>
                      <a:pt x="622" y="1190"/>
                    </a:lnTo>
                    <a:lnTo>
                      <a:pt x="614" y="1162"/>
                    </a:lnTo>
                    <a:lnTo>
                      <a:pt x="600" y="1142"/>
                    </a:lnTo>
                    <a:lnTo>
                      <a:pt x="583" y="1103"/>
                    </a:lnTo>
                    <a:lnTo>
                      <a:pt x="501" y="970"/>
                    </a:lnTo>
                    <a:lnTo>
                      <a:pt x="501" y="1020"/>
                    </a:lnTo>
                    <a:lnTo>
                      <a:pt x="552" y="1109"/>
                    </a:lnTo>
                    <a:lnTo>
                      <a:pt x="573" y="1184"/>
                    </a:lnTo>
                    <a:lnTo>
                      <a:pt x="542" y="1167"/>
                    </a:lnTo>
                    <a:lnTo>
                      <a:pt x="536" y="1123"/>
                    </a:lnTo>
                    <a:lnTo>
                      <a:pt x="495" y="1095"/>
                    </a:lnTo>
                    <a:lnTo>
                      <a:pt x="519" y="1078"/>
                    </a:lnTo>
                    <a:lnTo>
                      <a:pt x="464" y="1031"/>
                    </a:lnTo>
                    <a:lnTo>
                      <a:pt x="486" y="1003"/>
                    </a:lnTo>
                    <a:lnTo>
                      <a:pt x="466" y="947"/>
                    </a:lnTo>
                    <a:lnTo>
                      <a:pt x="400" y="830"/>
                    </a:lnTo>
                    <a:lnTo>
                      <a:pt x="392" y="763"/>
                    </a:lnTo>
                    <a:lnTo>
                      <a:pt x="396" y="713"/>
                    </a:lnTo>
                    <a:lnTo>
                      <a:pt x="414" y="657"/>
                    </a:lnTo>
                    <a:lnTo>
                      <a:pt x="414" y="602"/>
                    </a:lnTo>
                    <a:lnTo>
                      <a:pt x="400" y="568"/>
                    </a:lnTo>
                    <a:lnTo>
                      <a:pt x="437" y="557"/>
                    </a:lnTo>
                    <a:lnTo>
                      <a:pt x="392" y="490"/>
                    </a:lnTo>
                    <a:lnTo>
                      <a:pt x="394" y="460"/>
                    </a:lnTo>
                    <a:lnTo>
                      <a:pt x="375" y="418"/>
                    </a:lnTo>
                    <a:lnTo>
                      <a:pt x="383" y="393"/>
                    </a:lnTo>
                    <a:lnTo>
                      <a:pt x="369" y="379"/>
                    </a:lnTo>
                    <a:lnTo>
                      <a:pt x="367" y="351"/>
                    </a:lnTo>
                    <a:lnTo>
                      <a:pt x="354" y="329"/>
                    </a:lnTo>
                    <a:lnTo>
                      <a:pt x="369" y="309"/>
                    </a:lnTo>
                    <a:lnTo>
                      <a:pt x="348" y="295"/>
                    </a:lnTo>
                    <a:lnTo>
                      <a:pt x="330" y="315"/>
                    </a:lnTo>
                    <a:lnTo>
                      <a:pt x="305" y="276"/>
                    </a:lnTo>
                    <a:lnTo>
                      <a:pt x="278" y="265"/>
                    </a:lnTo>
                    <a:lnTo>
                      <a:pt x="239" y="265"/>
                    </a:lnTo>
                    <a:lnTo>
                      <a:pt x="214" y="301"/>
                    </a:lnTo>
                    <a:lnTo>
                      <a:pt x="202" y="290"/>
                    </a:lnTo>
                    <a:lnTo>
                      <a:pt x="223" y="242"/>
                    </a:lnTo>
                    <a:lnTo>
                      <a:pt x="204" y="251"/>
                    </a:lnTo>
                    <a:lnTo>
                      <a:pt x="165" y="301"/>
                    </a:lnTo>
                    <a:lnTo>
                      <a:pt x="124" y="345"/>
                    </a:lnTo>
                    <a:lnTo>
                      <a:pt x="87" y="357"/>
                    </a:lnTo>
                    <a:lnTo>
                      <a:pt x="25" y="401"/>
                    </a:lnTo>
                    <a:lnTo>
                      <a:pt x="0" y="398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auto">
              <a:xfrm>
                <a:off x="994" y="87"/>
                <a:ext cx="429" cy="408"/>
              </a:xfrm>
              <a:custGeom>
                <a:avLst/>
                <a:gdLst>
                  <a:gd name="T0" fmla="*/ 0 w 429"/>
                  <a:gd name="T1" fmla="*/ 84 h 408"/>
                  <a:gd name="T2" fmla="*/ 10 w 429"/>
                  <a:gd name="T3" fmla="*/ 53 h 408"/>
                  <a:gd name="T4" fmla="*/ 10 w 429"/>
                  <a:gd name="T5" fmla="*/ 31 h 408"/>
                  <a:gd name="T6" fmla="*/ 25 w 429"/>
                  <a:gd name="T7" fmla="*/ 0 h 408"/>
                  <a:gd name="T8" fmla="*/ 103 w 429"/>
                  <a:gd name="T9" fmla="*/ 20 h 408"/>
                  <a:gd name="T10" fmla="*/ 236 w 429"/>
                  <a:gd name="T11" fmla="*/ 56 h 408"/>
                  <a:gd name="T12" fmla="*/ 289 w 429"/>
                  <a:gd name="T13" fmla="*/ 86 h 408"/>
                  <a:gd name="T14" fmla="*/ 358 w 429"/>
                  <a:gd name="T15" fmla="*/ 114 h 408"/>
                  <a:gd name="T16" fmla="*/ 393 w 429"/>
                  <a:gd name="T17" fmla="*/ 167 h 408"/>
                  <a:gd name="T18" fmla="*/ 428 w 429"/>
                  <a:gd name="T19" fmla="*/ 192 h 408"/>
                  <a:gd name="T20" fmla="*/ 414 w 429"/>
                  <a:gd name="T21" fmla="*/ 212 h 408"/>
                  <a:gd name="T22" fmla="*/ 414 w 429"/>
                  <a:gd name="T23" fmla="*/ 237 h 408"/>
                  <a:gd name="T24" fmla="*/ 401 w 429"/>
                  <a:gd name="T25" fmla="*/ 243 h 408"/>
                  <a:gd name="T26" fmla="*/ 389 w 429"/>
                  <a:gd name="T27" fmla="*/ 265 h 408"/>
                  <a:gd name="T28" fmla="*/ 401 w 429"/>
                  <a:gd name="T29" fmla="*/ 287 h 408"/>
                  <a:gd name="T30" fmla="*/ 399 w 429"/>
                  <a:gd name="T31" fmla="*/ 304 h 408"/>
                  <a:gd name="T32" fmla="*/ 385 w 429"/>
                  <a:gd name="T33" fmla="*/ 326 h 408"/>
                  <a:gd name="T34" fmla="*/ 387 w 429"/>
                  <a:gd name="T35" fmla="*/ 348 h 408"/>
                  <a:gd name="T36" fmla="*/ 411 w 429"/>
                  <a:gd name="T37" fmla="*/ 371 h 408"/>
                  <a:gd name="T38" fmla="*/ 413 w 429"/>
                  <a:gd name="T39" fmla="*/ 393 h 408"/>
                  <a:gd name="T40" fmla="*/ 407 w 429"/>
                  <a:gd name="T41" fmla="*/ 404 h 408"/>
                  <a:gd name="T42" fmla="*/ 383 w 429"/>
                  <a:gd name="T43" fmla="*/ 407 h 408"/>
                  <a:gd name="T44" fmla="*/ 366 w 429"/>
                  <a:gd name="T45" fmla="*/ 396 h 408"/>
                  <a:gd name="T46" fmla="*/ 347 w 429"/>
                  <a:gd name="T47" fmla="*/ 368 h 408"/>
                  <a:gd name="T48" fmla="*/ 339 w 429"/>
                  <a:gd name="T49" fmla="*/ 368 h 408"/>
                  <a:gd name="T50" fmla="*/ 329 w 429"/>
                  <a:gd name="T51" fmla="*/ 357 h 408"/>
                  <a:gd name="T52" fmla="*/ 320 w 429"/>
                  <a:gd name="T53" fmla="*/ 323 h 408"/>
                  <a:gd name="T54" fmla="*/ 308 w 429"/>
                  <a:gd name="T55" fmla="*/ 312 h 408"/>
                  <a:gd name="T56" fmla="*/ 283 w 429"/>
                  <a:gd name="T57" fmla="*/ 295 h 408"/>
                  <a:gd name="T58" fmla="*/ 261 w 429"/>
                  <a:gd name="T59" fmla="*/ 284 h 408"/>
                  <a:gd name="T60" fmla="*/ 230 w 429"/>
                  <a:gd name="T61" fmla="*/ 254 h 408"/>
                  <a:gd name="T62" fmla="*/ 217 w 429"/>
                  <a:gd name="T63" fmla="*/ 231 h 408"/>
                  <a:gd name="T64" fmla="*/ 219 w 429"/>
                  <a:gd name="T65" fmla="*/ 215 h 408"/>
                  <a:gd name="T66" fmla="*/ 232 w 429"/>
                  <a:gd name="T67" fmla="*/ 201 h 408"/>
                  <a:gd name="T68" fmla="*/ 221 w 429"/>
                  <a:gd name="T69" fmla="*/ 184 h 408"/>
                  <a:gd name="T70" fmla="*/ 209 w 429"/>
                  <a:gd name="T71" fmla="*/ 192 h 408"/>
                  <a:gd name="T72" fmla="*/ 190 w 429"/>
                  <a:gd name="T73" fmla="*/ 167 h 408"/>
                  <a:gd name="T74" fmla="*/ 186 w 429"/>
                  <a:gd name="T75" fmla="*/ 181 h 408"/>
                  <a:gd name="T76" fmla="*/ 168 w 429"/>
                  <a:gd name="T77" fmla="*/ 181 h 408"/>
                  <a:gd name="T78" fmla="*/ 165 w 429"/>
                  <a:gd name="T79" fmla="*/ 170 h 408"/>
                  <a:gd name="T80" fmla="*/ 165 w 429"/>
                  <a:gd name="T81" fmla="*/ 151 h 408"/>
                  <a:gd name="T82" fmla="*/ 157 w 429"/>
                  <a:gd name="T83" fmla="*/ 139 h 408"/>
                  <a:gd name="T84" fmla="*/ 145 w 429"/>
                  <a:gd name="T85" fmla="*/ 142 h 408"/>
                  <a:gd name="T86" fmla="*/ 130 w 429"/>
                  <a:gd name="T87" fmla="*/ 112 h 408"/>
                  <a:gd name="T88" fmla="*/ 118 w 429"/>
                  <a:gd name="T89" fmla="*/ 109 h 408"/>
                  <a:gd name="T90" fmla="*/ 101 w 429"/>
                  <a:gd name="T91" fmla="*/ 95 h 408"/>
                  <a:gd name="T92" fmla="*/ 64 w 429"/>
                  <a:gd name="T93" fmla="*/ 98 h 408"/>
                  <a:gd name="T94" fmla="*/ 27 w 429"/>
                  <a:gd name="T95" fmla="*/ 95 h 408"/>
                  <a:gd name="T96" fmla="*/ 0 w 429"/>
                  <a:gd name="T97" fmla="*/ 84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29" h="408">
                    <a:moveTo>
                      <a:pt x="0" y="84"/>
                    </a:moveTo>
                    <a:lnTo>
                      <a:pt x="10" y="53"/>
                    </a:lnTo>
                    <a:lnTo>
                      <a:pt x="10" y="31"/>
                    </a:lnTo>
                    <a:lnTo>
                      <a:pt x="25" y="0"/>
                    </a:lnTo>
                    <a:lnTo>
                      <a:pt x="103" y="20"/>
                    </a:lnTo>
                    <a:lnTo>
                      <a:pt x="236" y="56"/>
                    </a:lnTo>
                    <a:lnTo>
                      <a:pt x="289" y="86"/>
                    </a:lnTo>
                    <a:lnTo>
                      <a:pt x="358" y="114"/>
                    </a:lnTo>
                    <a:lnTo>
                      <a:pt x="393" y="167"/>
                    </a:lnTo>
                    <a:lnTo>
                      <a:pt x="428" y="192"/>
                    </a:lnTo>
                    <a:lnTo>
                      <a:pt x="414" y="212"/>
                    </a:lnTo>
                    <a:lnTo>
                      <a:pt x="414" y="237"/>
                    </a:lnTo>
                    <a:lnTo>
                      <a:pt x="401" y="243"/>
                    </a:lnTo>
                    <a:lnTo>
                      <a:pt x="389" y="265"/>
                    </a:lnTo>
                    <a:lnTo>
                      <a:pt x="401" y="287"/>
                    </a:lnTo>
                    <a:lnTo>
                      <a:pt x="399" y="304"/>
                    </a:lnTo>
                    <a:lnTo>
                      <a:pt x="385" y="326"/>
                    </a:lnTo>
                    <a:lnTo>
                      <a:pt x="387" y="348"/>
                    </a:lnTo>
                    <a:lnTo>
                      <a:pt x="411" y="371"/>
                    </a:lnTo>
                    <a:lnTo>
                      <a:pt x="413" y="393"/>
                    </a:lnTo>
                    <a:lnTo>
                      <a:pt x="407" y="404"/>
                    </a:lnTo>
                    <a:lnTo>
                      <a:pt x="383" y="407"/>
                    </a:lnTo>
                    <a:lnTo>
                      <a:pt x="366" y="396"/>
                    </a:lnTo>
                    <a:lnTo>
                      <a:pt x="347" y="368"/>
                    </a:lnTo>
                    <a:lnTo>
                      <a:pt x="339" y="368"/>
                    </a:lnTo>
                    <a:lnTo>
                      <a:pt x="329" y="357"/>
                    </a:lnTo>
                    <a:lnTo>
                      <a:pt x="320" y="323"/>
                    </a:lnTo>
                    <a:lnTo>
                      <a:pt x="308" y="312"/>
                    </a:lnTo>
                    <a:lnTo>
                      <a:pt x="283" y="295"/>
                    </a:lnTo>
                    <a:lnTo>
                      <a:pt x="261" y="284"/>
                    </a:lnTo>
                    <a:lnTo>
                      <a:pt x="230" y="254"/>
                    </a:lnTo>
                    <a:lnTo>
                      <a:pt x="217" y="231"/>
                    </a:lnTo>
                    <a:lnTo>
                      <a:pt x="219" y="215"/>
                    </a:lnTo>
                    <a:lnTo>
                      <a:pt x="232" y="201"/>
                    </a:lnTo>
                    <a:lnTo>
                      <a:pt x="221" y="184"/>
                    </a:lnTo>
                    <a:lnTo>
                      <a:pt x="209" y="192"/>
                    </a:lnTo>
                    <a:lnTo>
                      <a:pt x="190" y="167"/>
                    </a:lnTo>
                    <a:lnTo>
                      <a:pt x="186" y="181"/>
                    </a:lnTo>
                    <a:lnTo>
                      <a:pt x="168" y="181"/>
                    </a:lnTo>
                    <a:lnTo>
                      <a:pt x="165" y="170"/>
                    </a:lnTo>
                    <a:lnTo>
                      <a:pt x="165" y="151"/>
                    </a:lnTo>
                    <a:lnTo>
                      <a:pt x="157" y="139"/>
                    </a:lnTo>
                    <a:lnTo>
                      <a:pt x="145" y="142"/>
                    </a:lnTo>
                    <a:lnTo>
                      <a:pt x="130" y="112"/>
                    </a:lnTo>
                    <a:lnTo>
                      <a:pt x="118" y="109"/>
                    </a:lnTo>
                    <a:lnTo>
                      <a:pt x="101" y="95"/>
                    </a:lnTo>
                    <a:lnTo>
                      <a:pt x="64" y="98"/>
                    </a:lnTo>
                    <a:lnTo>
                      <a:pt x="27" y="95"/>
                    </a:lnTo>
                    <a:lnTo>
                      <a:pt x="0" y="84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2" name="Freeform 36"/>
              <p:cNvSpPr>
                <a:spLocks/>
              </p:cNvSpPr>
              <p:nvPr/>
            </p:nvSpPr>
            <p:spPr bwMode="auto">
              <a:xfrm>
                <a:off x="908" y="230"/>
                <a:ext cx="274" cy="210"/>
              </a:xfrm>
              <a:custGeom>
                <a:avLst/>
                <a:gdLst>
                  <a:gd name="T0" fmla="*/ 10 w 274"/>
                  <a:gd name="T1" fmla="*/ 0 h 210"/>
                  <a:gd name="T2" fmla="*/ 0 w 274"/>
                  <a:gd name="T3" fmla="*/ 17 h 210"/>
                  <a:gd name="T4" fmla="*/ 0 w 274"/>
                  <a:gd name="T5" fmla="*/ 36 h 210"/>
                  <a:gd name="T6" fmla="*/ 19 w 274"/>
                  <a:gd name="T7" fmla="*/ 56 h 210"/>
                  <a:gd name="T8" fmla="*/ 31 w 274"/>
                  <a:gd name="T9" fmla="*/ 50 h 210"/>
                  <a:gd name="T10" fmla="*/ 35 w 274"/>
                  <a:gd name="T11" fmla="*/ 59 h 210"/>
                  <a:gd name="T12" fmla="*/ 46 w 274"/>
                  <a:gd name="T13" fmla="*/ 61 h 210"/>
                  <a:gd name="T14" fmla="*/ 54 w 274"/>
                  <a:gd name="T15" fmla="*/ 47 h 210"/>
                  <a:gd name="T16" fmla="*/ 81 w 274"/>
                  <a:gd name="T17" fmla="*/ 50 h 210"/>
                  <a:gd name="T18" fmla="*/ 85 w 274"/>
                  <a:gd name="T19" fmla="*/ 64 h 210"/>
                  <a:gd name="T20" fmla="*/ 94 w 274"/>
                  <a:gd name="T21" fmla="*/ 70 h 210"/>
                  <a:gd name="T22" fmla="*/ 117 w 274"/>
                  <a:gd name="T23" fmla="*/ 67 h 210"/>
                  <a:gd name="T24" fmla="*/ 125 w 274"/>
                  <a:gd name="T25" fmla="*/ 75 h 210"/>
                  <a:gd name="T26" fmla="*/ 137 w 274"/>
                  <a:gd name="T27" fmla="*/ 84 h 210"/>
                  <a:gd name="T28" fmla="*/ 146 w 274"/>
                  <a:gd name="T29" fmla="*/ 100 h 210"/>
                  <a:gd name="T30" fmla="*/ 146 w 274"/>
                  <a:gd name="T31" fmla="*/ 123 h 210"/>
                  <a:gd name="T32" fmla="*/ 138 w 274"/>
                  <a:gd name="T33" fmla="*/ 128 h 210"/>
                  <a:gd name="T34" fmla="*/ 142 w 274"/>
                  <a:gd name="T35" fmla="*/ 137 h 210"/>
                  <a:gd name="T36" fmla="*/ 131 w 274"/>
                  <a:gd name="T37" fmla="*/ 150 h 210"/>
                  <a:gd name="T38" fmla="*/ 131 w 274"/>
                  <a:gd name="T39" fmla="*/ 170 h 210"/>
                  <a:gd name="T40" fmla="*/ 148 w 274"/>
                  <a:gd name="T41" fmla="*/ 173 h 210"/>
                  <a:gd name="T42" fmla="*/ 158 w 274"/>
                  <a:gd name="T43" fmla="*/ 167 h 210"/>
                  <a:gd name="T44" fmla="*/ 161 w 274"/>
                  <a:gd name="T45" fmla="*/ 159 h 210"/>
                  <a:gd name="T46" fmla="*/ 167 w 274"/>
                  <a:gd name="T47" fmla="*/ 167 h 210"/>
                  <a:gd name="T48" fmla="*/ 177 w 274"/>
                  <a:gd name="T49" fmla="*/ 162 h 210"/>
                  <a:gd name="T50" fmla="*/ 198 w 274"/>
                  <a:gd name="T51" fmla="*/ 173 h 210"/>
                  <a:gd name="T52" fmla="*/ 211 w 274"/>
                  <a:gd name="T53" fmla="*/ 192 h 210"/>
                  <a:gd name="T54" fmla="*/ 215 w 274"/>
                  <a:gd name="T55" fmla="*/ 192 h 210"/>
                  <a:gd name="T56" fmla="*/ 217 w 274"/>
                  <a:gd name="T57" fmla="*/ 203 h 210"/>
                  <a:gd name="T58" fmla="*/ 231 w 274"/>
                  <a:gd name="T59" fmla="*/ 209 h 210"/>
                  <a:gd name="T60" fmla="*/ 246 w 274"/>
                  <a:gd name="T61" fmla="*/ 209 h 210"/>
                  <a:gd name="T62" fmla="*/ 236 w 274"/>
                  <a:gd name="T63" fmla="*/ 198 h 210"/>
                  <a:gd name="T64" fmla="*/ 240 w 274"/>
                  <a:gd name="T65" fmla="*/ 187 h 210"/>
                  <a:gd name="T66" fmla="*/ 252 w 274"/>
                  <a:gd name="T67" fmla="*/ 198 h 210"/>
                  <a:gd name="T68" fmla="*/ 265 w 274"/>
                  <a:gd name="T69" fmla="*/ 201 h 210"/>
                  <a:gd name="T70" fmla="*/ 267 w 274"/>
                  <a:gd name="T71" fmla="*/ 184 h 210"/>
                  <a:gd name="T72" fmla="*/ 254 w 274"/>
                  <a:gd name="T73" fmla="*/ 170 h 210"/>
                  <a:gd name="T74" fmla="*/ 244 w 274"/>
                  <a:gd name="T75" fmla="*/ 170 h 210"/>
                  <a:gd name="T76" fmla="*/ 231 w 274"/>
                  <a:gd name="T77" fmla="*/ 156 h 210"/>
                  <a:gd name="T78" fmla="*/ 244 w 274"/>
                  <a:gd name="T79" fmla="*/ 156 h 210"/>
                  <a:gd name="T80" fmla="*/ 254 w 274"/>
                  <a:gd name="T81" fmla="*/ 164 h 210"/>
                  <a:gd name="T82" fmla="*/ 273 w 274"/>
                  <a:gd name="T83" fmla="*/ 164 h 210"/>
                  <a:gd name="T84" fmla="*/ 269 w 274"/>
                  <a:gd name="T85" fmla="*/ 148 h 210"/>
                  <a:gd name="T86" fmla="*/ 252 w 274"/>
                  <a:gd name="T87" fmla="*/ 131 h 210"/>
                  <a:gd name="T88" fmla="*/ 240 w 274"/>
                  <a:gd name="T89" fmla="*/ 128 h 210"/>
                  <a:gd name="T90" fmla="*/ 223 w 274"/>
                  <a:gd name="T91" fmla="*/ 109 h 210"/>
                  <a:gd name="T92" fmla="*/ 202 w 274"/>
                  <a:gd name="T93" fmla="*/ 103 h 210"/>
                  <a:gd name="T94" fmla="*/ 185 w 274"/>
                  <a:gd name="T95" fmla="*/ 95 h 210"/>
                  <a:gd name="T96" fmla="*/ 171 w 274"/>
                  <a:gd name="T97" fmla="*/ 70 h 210"/>
                  <a:gd name="T98" fmla="*/ 161 w 274"/>
                  <a:gd name="T99" fmla="*/ 39 h 210"/>
                  <a:gd name="T100" fmla="*/ 148 w 274"/>
                  <a:gd name="T101" fmla="*/ 39 h 210"/>
                  <a:gd name="T102" fmla="*/ 144 w 274"/>
                  <a:gd name="T103" fmla="*/ 31 h 210"/>
                  <a:gd name="T104" fmla="*/ 137 w 274"/>
                  <a:gd name="T105" fmla="*/ 33 h 210"/>
                  <a:gd name="T106" fmla="*/ 123 w 274"/>
                  <a:gd name="T107" fmla="*/ 20 h 210"/>
                  <a:gd name="T108" fmla="*/ 100 w 274"/>
                  <a:gd name="T109" fmla="*/ 14 h 210"/>
                  <a:gd name="T110" fmla="*/ 90 w 274"/>
                  <a:gd name="T111" fmla="*/ 22 h 210"/>
                  <a:gd name="T112" fmla="*/ 69 w 274"/>
                  <a:gd name="T113" fmla="*/ 14 h 210"/>
                  <a:gd name="T114" fmla="*/ 56 w 274"/>
                  <a:gd name="T115" fmla="*/ 14 h 210"/>
                  <a:gd name="T116" fmla="*/ 50 w 274"/>
                  <a:gd name="T117" fmla="*/ 3 h 210"/>
                  <a:gd name="T118" fmla="*/ 44 w 274"/>
                  <a:gd name="T119" fmla="*/ 0 h 210"/>
                  <a:gd name="T120" fmla="*/ 35 w 274"/>
                  <a:gd name="T121" fmla="*/ 3 h 210"/>
                  <a:gd name="T122" fmla="*/ 10 w 274"/>
                  <a:gd name="T123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4" h="210">
                    <a:moveTo>
                      <a:pt x="10" y="0"/>
                    </a:moveTo>
                    <a:lnTo>
                      <a:pt x="0" y="17"/>
                    </a:lnTo>
                    <a:lnTo>
                      <a:pt x="0" y="36"/>
                    </a:lnTo>
                    <a:lnTo>
                      <a:pt x="19" y="56"/>
                    </a:lnTo>
                    <a:lnTo>
                      <a:pt x="31" y="50"/>
                    </a:lnTo>
                    <a:lnTo>
                      <a:pt x="35" y="59"/>
                    </a:lnTo>
                    <a:lnTo>
                      <a:pt x="46" y="61"/>
                    </a:lnTo>
                    <a:lnTo>
                      <a:pt x="54" y="47"/>
                    </a:lnTo>
                    <a:lnTo>
                      <a:pt x="81" y="50"/>
                    </a:lnTo>
                    <a:lnTo>
                      <a:pt x="85" y="64"/>
                    </a:lnTo>
                    <a:lnTo>
                      <a:pt x="94" y="70"/>
                    </a:lnTo>
                    <a:lnTo>
                      <a:pt x="117" y="67"/>
                    </a:lnTo>
                    <a:lnTo>
                      <a:pt x="125" y="75"/>
                    </a:lnTo>
                    <a:lnTo>
                      <a:pt x="137" y="84"/>
                    </a:lnTo>
                    <a:lnTo>
                      <a:pt x="146" y="100"/>
                    </a:lnTo>
                    <a:lnTo>
                      <a:pt x="146" y="123"/>
                    </a:lnTo>
                    <a:lnTo>
                      <a:pt x="138" y="128"/>
                    </a:lnTo>
                    <a:lnTo>
                      <a:pt x="142" y="137"/>
                    </a:lnTo>
                    <a:lnTo>
                      <a:pt x="131" y="150"/>
                    </a:lnTo>
                    <a:lnTo>
                      <a:pt x="131" y="170"/>
                    </a:lnTo>
                    <a:lnTo>
                      <a:pt x="148" y="173"/>
                    </a:lnTo>
                    <a:lnTo>
                      <a:pt x="158" y="167"/>
                    </a:lnTo>
                    <a:lnTo>
                      <a:pt x="161" y="159"/>
                    </a:lnTo>
                    <a:lnTo>
                      <a:pt x="167" y="167"/>
                    </a:lnTo>
                    <a:lnTo>
                      <a:pt x="177" y="162"/>
                    </a:lnTo>
                    <a:lnTo>
                      <a:pt x="198" y="173"/>
                    </a:lnTo>
                    <a:lnTo>
                      <a:pt x="211" y="192"/>
                    </a:lnTo>
                    <a:lnTo>
                      <a:pt x="215" y="192"/>
                    </a:lnTo>
                    <a:lnTo>
                      <a:pt x="217" y="203"/>
                    </a:lnTo>
                    <a:lnTo>
                      <a:pt x="231" y="209"/>
                    </a:lnTo>
                    <a:lnTo>
                      <a:pt x="246" y="209"/>
                    </a:lnTo>
                    <a:lnTo>
                      <a:pt x="236" y="198"/>
                    </a:lnTo>
                    <a:lnTo>
                      <a:pt x="240" y="187"/>
                    </a:lnTo>
                    <a:lnTo>
                      <a:pt x="252" y="198"/>
                    </a:lnTo>
                    <a:lnTo>
                      <a:pt x="265" y="201"/>
                    </a:lnTo>
                    <a:lnTo>
                      <a:pt x="267" y="184"/>
                    </a:lnTo>
                    <a:lnTo>
                      <a:pt x="254" y="170"/>
                    </a:lnTo>
                    <a:lnTo>
                      <a:pt x="244" y="170"/>
                    </a:lnTo>
                    <a:lnTo>
                      <a:pt x="231" y="156"/>
                    </a:lnTo>
                    <a:lnTo>
                      <a:pt x="244" y="156"/>
                    </a:lnTo>
                    <a:lnTo>
                      <a:pt x="254" y="164"/>
                    </a:lnTo>
                    <a:lnTo>
                      <a:pt x="273" y="164"/>
                    </a:lnTo>
                    <a:lnTo>
                      <a:pt x="269" y="148"/>
                    </a:lnTo>
                    <a:lnTo>
                      <a:pt x="252" y="131"/>
                    </a:lnTo>
                    <a:lnTo>
                      <a:pt x="240" y="128"/>
                    </a:lnTo>
                    <a:lnTo>
                      <a:pt x="223" y="109"/>
                    </a:lnTo>
                    <a:lnTo>
                      <a:pt x="202" y="103"/>
                    </a:lnTo>
                    <a:lnTo>
                      <a:pt x="185" y="95"/>
                    </a:lnTo>
                    <a:lnTo>
                      <a:pt x="171" y="70"/>
                    </a:lnTo>
                    <a:lnTo>
                      <a:pt x="161" y="39"/>
                    </a:lnTo>
                    <a:lnTo>
                      <a:pt x="148" y="39"/>
                    </a:lnTo>
                    <a:lnTo>
                      <a:pt x="144" y="31"/>
                    </a:lnTo>
                    <a:lnTo>
                      <a:pt x="137" y="33"/>
                    </a:lnTo>
                    <a:lnTo>
                      <a:pt x="123" y="20"/>
                    </a:lnTo>
                    <a:lnTo>
                      <a:pt x="100" y="14"/>
                    </a:lnTo>
                    <a:lnTo>
                      <a:pt x="90" y="22"/>
                    </a:lnTo>
                    <a:lnTo>
                      <a:pt x="69" y="14"/>
                    </a:lnTo>
                    <a:lnTo>
                      <a:pt x="56" y="14"/>
                    </a:lnTo>
                    <a:lnTo>
                      <a:pt x="50" y="3"/>
                    </a:lnTo>
                    <a:lnTo>
                      <a:pt x="44" y="0"/>
                    </a:lnTo>
                    <a:lnTo>
                      <a:pt x="35" y="3"/>
                    </a:lnTo>
                    <a:lnTo>
                      <a:pt x="10" y="0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3" name="Freeform 37"/>
              <p:cNvSpPr>
                <a:spLocks/>
              </p:cNvSpPr>
              <p:nvPr/>
            </p:nvSpPr>
            <p:spPr bwMode="auto">
              <a:xfrm>
                <a:off x="1064" y="1397"/>
                <a:ext cx="195" cy="98"/>
              </a:xfrm>
              <a:custGeom>
                <a:avLst/>
                <a:gdLst>
                  <a:gd name="T0" fmla="*/ 0 w 195"/>
                  <a:gd name="T1" fmla="*/ 49 h 98"/>
                  <a:gd name="T2" fmla="*/ 17 w 195"/>
                  <a:gd name="T3" fmla="*/ 20 h 98"/>
                  <a:gd name="T4" fmla="*/ 25 w 195"/>
                  <a:gd name="T5" fmla="*/ 20 h 98"/>
                  <a:gd name="T6" fmla="*/ 38 w 195"/>
                  <a:gd name="T7" fmla="*/ 6 h 98"/>
                  <a:gd name="T8" fmla="*/ 54 w 195"/>
                  <a:gd name="T9" fmla="*/ 6 h 98"/>
                  <a:gd name="T10" fmla="*/ 58 w 195"/>
                  <a:gd name="T11" fmla="*/ 3 h 98"/>
                  <a:gd name="T12" fmla="*/ 63 w 195"/>
                  <a:gd name="T13" fmla="*/ 0 h 98"/>
                  <a:gd name="T14" fmla="*/ 83 w 195"/>
                  <a:gd name="T15" fmla="*/ 17 h 98"/>
                  <a:gd name="T16" fmla="*/ 88 w 195"/>
                  <a:gd name="T17" fmla="*/ 29 h 98"/>
                  <a:gd name="T18" fmla="*/ 92 w 195"/>
                  <a:gd name="T19" fmla="*/ 23 h 98"/>
                  <a:gd name="T20" fmla="*/ 108 w 195"/>
                  <a:gd name="T21" fmla="*/ 34 h 98"/>
                  <a:gd name="T22" fmla="*/ 117 w 195"/>
                  <a:gd name="T23" fmla="*/ 34 h 98"/>
                  <a:gd name="T24" fmla="*/ 125 w 195"/>
                  <a:gd name="T25" fmla="*/ 43 h 98"/>
                  <a:gd name="T26" fmla="*/ 138 w 195"/>
                  <a:gd name="T27" fmla="*/ 49 h 98"/>
                  <a:gd name="T28" fmla="*/ 138 w 195"/>
                  <a:gd name="T29" fmla="*/ 63 h 98"/>
                  <a:gd name="T30" fmla="*/ 163 w 195"/>
                  <a:gd name="T31" fmla="*/ 63 h 98"/>
                  <a:gd name="T32" fmla="*/ 169 w 195"/>
                  <a:gd name="T33" fmla="*/ 77 h 98"/>
                  <a:gd name="T34" fmla="*/ 184 w 195"/>
                  <a:gd name="T35" fmla="*/ 77 h 98"/>
                  <a:gd name="T36" fmla="*/ 194 w 195"/>
                  <a:gd name="T37" fmla="*/ 94 h 98"/>
                  <a:gd name="T38" fmla="*/ 188 w 195"/>
                  <a:gd name="T39" fmla="*/ 97 h 98"/>
                  <a:gd name="T40" fmla="*/ 184 w 195"/>
                  <a:gd name="T41" fmla="*/ 91 h 98"/>
                  <a:gd name="T42" fmla="*/ 182 w 195"/>
                  <a:gd name="T43" fmla="*/ 88 h 98"/>
                  <a:gd name="T44" fmla="*/ 169 w 195"/>
                  <a:gd name="T45" fmla="*/ 91 h 98"/>
                  <a:gd name="T46" fmla="*/ 165 w 195"/>
                  <a:gd name="T47" fmla="*/ 94 h 98"/>
                  <a:gd name="T48" fmla="*/ 154 w 195"/>
                  <a:gd name="T49" fmla="*/ 97 h 98"/>
                  <a:gd name="T50" fmla="*/ 136 w 195"/>
                  <a:gd name="T51" fmla="*/ 97 h 98"/>
                  <a:gd name="T52" fmla="*/ 125 w 195"/>
                  <a:gd name="T53" fmla="*/ 97 h 98"/>
                  <a:gd name="T54" fmla="*/ 125 w 195"/>
                  <a:gd name="T55" fmla="*/ 88 h 98"/>
                  <a:gd name="T56" fmla="*/ 108 w 195"/>
                  <a:gd name="T57" fmla="*/ 66 h 98"/>
                  <a:gd name="T58" fmla="*/ 108 w 195"/>
                  <a:gd name="T59" fmla="*/ 51 h 98"/>
                  <a:gd name="T60" fmla="*/ 88 w 195"/>
                  <a:gd name="T61" fmla="*/ 51 h 98"/>
                  <a:gd name="T62" fmla="*/ 81 w 195"/>
                  <a:gd name="T63" fmla="*/ 43 h 98"/>
                  <a:gd name="T64" fmla="*/ 75 w 195"/>
                  <a:gd name="T65" fmla="*/ 51 h 98"/>
                  <a:gd name="T66" fmla="*/ 69 w 195"/>
                  <a:gd name="T67" fmla="*/ 40 h 98"/>
                  <a:gd name="T68" fmla="*/ 63 w 195"/>
                  <a:gd name="T69" fmla="*/ 40 h 98"/>
                  <a:gd name="T70" fmla="*/ 63 w 195"/>
                  <a:gd name="T71" fmla="*/ 26 h 98"/>
                  <a:gd name="T72" fmla="*/ 58 w 195"/>
                  <a:gd name="T73" fmla="*/ 20 h 98"/>
                  <a:gd name="T74" fmla="*/ 40 w 195"/>
                  <a:gd name="T75" fmla="*/ 23 h 98"/>
                  <a:gd name="T76" fmla="*/ 29 w 195"/>
                  <a:gd name="T77" fmla="*/ 40 h 98"/>
                  <a:gd name="T78" fmla="*/ 15 w 195"/>
                  <a:gd name="T79" fmla="*/ 43 h 98"/>
                  <a:gd name="T80" fmla="*/ 0 w 195"/>
                  <a:gd name="T81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5" h="98">
                    <a:moveTo>
                      <a:pt x="0" y="49"/>
                    </a:moveTo>
                    <a:lnTo>
                      <a:pt x="17" y="20"/>
                    </a:lnTo>
                    <a:lnTo>
                      <a:pt x="25" y="20"/>
                    </a:lnTo>
                    <a:lnTo>
                      <a:pt x="38" y="6"/>
                    </a:lnTo>
                    <a:lnTo>
                      <a:pt x="54" y="6"/>
                    </a:lnTo>
                    <a:lnTo>
                      <a:pt x="58" y="3"/>
                    </a:lnTo>
                    <a:lnTo>
                      <a:pt x="63" y="0"/>
                    </a:lnTo>
                    <a:lnTo>
                      <a:pt x="83" y="17"/>
                    </a:lnTo>
                    <a:lnTo>
                      <a:pt x="88" y="29"/>
                    </a:lnTo>
                    <a:lnTo>
                      <a:pt x="92" y="23"/>
                    </a:lnTo>
                    <a:lnTo>
                      <a:pt x="108" y="34"/>
                    </a:lnTo>
                    <a:lnTo>
                      <a:pt x="117" y="34"/>
                    </a:lnTo>
                    <a:lnTo>
                      <a:pt x="125" y="43"/>
                    </a:lnTo>
                    <a:lnTo>
                      <a:pt x="138" y="49"/>
                    </a:lnTo>
                    <a:lnTo>
                      <a:pt x="138" y="63"/>
                    </a:lnTo>
                    <a:lnTo>
                      <a:pt x="163" y="63"/>
                    </a:lnTo>
                    <a:lnTo>
                      <a:pt x="169" y="77"/>
                    </a:lnTo>
                    <a:lnTo>
                      <a:pt x="184" y="77"/>
                    </a:lnTo>
                    <a:lnTo>
                      <a:pt x="194" y="94"/>
                    </a:lnTo>
                    <a:lnTo>
                      <a:pt x="188" y="97"/>
                    </a:lnTo>
                    <a:lnTo>
                      <a:pt x="184" y="91"/>
                    </a:lnTo>
                    <a:lnTo>
                      <a:pt x="182" y="88"/>
                    </a:lnTo>
                    <a:lnTo>
                      <a:pt x="169" y="91"/>
                    </a:lnTo>
                    <a:lnTo>
                      <a:pt x="165" y="94"/>
                    </a:lnTo>
                    <a:lnTo>
                      <a:pt x="154" y="97"/>
                    </a:lnTo>
                    <a:lnTo>
                      <a:pt x="136" y="97"/>
                    </a:lnTo>
                    <a:lnTo>
                      <a:pt x="125" y="97"/>
                    </a:lnTo>
                    <a:lnTo>
                      <a:pt x="125" y="88"/>
                    </a:lnTo>
                    <a:lnTo>
                      <a:pt x="108" y="66"/>
                    </a:lnTo>
                    <a:lnTo>
                      <a:pt x="108" y="51"/>
                    </a:lnTo>
                    <a:lnTo>
                      <a:pt x="88" y="51"/>
                    </a:lnTo>
                    <a:lnTo>
                      <a:pt x="81" y="43"/>
                    </a:lnTo>
                    <a:lnTo>
                      <a:pt x="75" y="51"/>
                    </a:lnTo>
                    <a:lnTo>
                      <a:pt x="69" y="40"/>
                    </a:lnTo>
                    <a:lnTo>
                      <a:pt x="63" y="40"/>
                    </a:lnTo>
                    <a:lnTo>
                      <a:pt x="63" y="26"/>
                    </a:lnTo>
                    <a:lnTo>
                      <a:pt x="58" y="20"/>
                    </a:lnTo>
                    <a:lnTo>
                      <a:pt x="40" y="23"/>
                    </a:lnTo>
                    <a:lnTo>
                      <a:pt x="29" y="40"/>
                    </a:lnTo>
                    <a:lnTo>
                      <a:pt x="15" y="43"/>
                    </a:lnTo>
                    <a:lnTo>
                      <a:pt x="0" y="49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auto">
              <a:xfrm>
                <a:off x="1234" y="1467"/>
                <a:ext cx="129" cy="83"/>
              </a:xfrm>
              <a:custGeom>
                <a:avLst/>
                <a:gdLst>
                  <a:gd name="T0" fmla="*/ 0 w 129"/>
                  <a:gd name="T1" fmla="*/ 62 h 83"/>
                  <a:gd name="T2" fmla="*/ 12 w 129"/>
                  <a:gd name="T3" fmla="*/ 65 h 83"/>
                  <a:gd name="T4" fmla="*/ 40 w 129"/>
                  <a:gd name="T5" fmla="*/ 62 h 83"/>
                  <a:gd name="T6" fmla="*/ 52 w 129"/>
                  <a:gd name="T7" fmla="*/ 79 h 83"/>
                  <a:gd name="T8" fmla="*/ 68 w 129"/>
                  <a:gd name="T9" fmla="*/ 82 h 83"/>
                  <a:gd name="T10" fmla="*/ 76 w 129"/>
                  <a:gd name="T11" fmla="*/ 62 h 83"/>
                  <a:gd name="T12" fmla="*/ 72 w 129"/>
                  <a:gd name="T13" fmla="*/ 57 h 83"/>
                  <a:gd name="T14" fmla="*/ 80 w 129"/>
                  <a:gd name="T15" fmla="*/ 48 h 83"/>
                  <a:gd name="T16" fmla="*/ 96 w 129"/>
                  <a:gd name="T17" fmla="*/ 62 h 83"/>
                  <a:gd name="T18" fmla="*/ 108 w 129"/>
                  <a:gd name="T19" fmla="*/ 62 h 83"/>
                  <a:gd name="T20" fmla="*/ 108 w 129"/>
                  <a:gd name="T21" fmla="*/ 54 h 83"/>
                  <a:gd name="T22" fmla="*/ 116 w 129"/>
                  <a:gd name="T23" fmla="*/ 54 h 83"/>
                  <a:gd name="T24" fmla="*/ 128 w 129"/>
                  <a:gd name="T25" fmla="*/ 40 h 83"/>
                  <a:gd name="T26" fmla="*/ 120 w 129"/>
                  <a:gd name="T27" fmla="*/ 37 h 83"/>
                  <a:gd name="T28" fmla="*/ 120 w 129"/>
                  <a:gd name="T29" fmla="*/ 23 h 83"/>
                  <a:gd name="T30" fmla="*/ 120 w 129"/>
                  <a:gd name="T31" fmla="*/ 11 h 83"/>
                  <a:gd name="T32" fmla="*/ 102 w 129"/>
                  <a:gd name="T33" fmla="*/ 8 h 83"/>
                  <a:gd name="T34" fmla="*/ 88 w 129"/>
                  <a:gd name="T35" fmla="*/ 11 h 83"/>
                  <a:gd name="T36" fmla="*/ 76 w 129"/>
                  <a:gd name="T37" fmla="*/ 11 h 83"/>
                  <a:gd name="T38" fmla="*/ 58 w 129"/>
                  <a:gd name="T39" fmla="*/ 8 h 83"/>
                  <a:gd name="T40" fmla="*/ 44 w 129"/>
                  <a:gd name="T41" fmla="*/ 0 h 83"/>
                  <a:gd name="T42" fmla="*/ 40 w 129"/>
                  <a:gd name="T43" fmla="*/ 8 h 83"/>
                  <a:gd name="T44" fmla="*/ 38 w 129"/>
                  <a:gd name="T45" fmla="*/ 25 h 83"/>
                  <a:gd name="T46" fmla="*/ 24 w 129"/>
                  <a:gd name="T47" fmla="*/ 25 h 83"/>
                  <a:gd name="T48" fmla="*/ 20 w 129"/>
                  <a:gd name="T49" fmla="*/ 40 h 83"/>
                  <a:gd name="T50" fmla="*/ 12 w 129"/>
                  <a:gd name="T51" fmla="*/ 45 h 83"/>
                  <a:gd name="T52" fmla="*/ 0 w 129"/>
                  <a:gd name="T53" fmla="*/ 6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9" h="83">
                    <a:moveTo>
                      <a:pt x="0" y="62"/>
                    </a:moveTo>
                    <a:lnTo>
                      <a:pt x="12" y="65"/>
                    </a:lnTo>
                    <a:lnTo>
                      <a:pt x="40" y="62"/>
                    </a:lnTo>
                    <a:lnTo>
                      <a:pt x="52" y="79"/>
                    </a:lnTo>
                    <a:lnTo>
                      <a:pt x="68" y="82"/>
                    </a:lnTo>
                    <a:lnTo>
                      <a:pt x="76" y="62"/>
                    </a:lnTo>
                    <a:lnTo>
                      <a:pt x="72" y="57"/>
                    </a:lnTo>
                    <a:lnTo>
                      <a:pt x="80" y="48"/>
                    </a:lnTo>
                    <a:lnTo>
                      <a:pt x="96" y="62"/>
                    </a:lnTo>
                    <a:lnTo>
                      <a:pt x="108" y="62"/>
                    </a:lnTo>
                    <a:lnTo>
                      <a:pt x="108" y="54"/>
                    </a:lnTo>
                    <a:lnTo>
                      <a:pt x="116" y="54"/>
                    </a:lnTo>
                    <a:lnTo>
                      <a:pt x="128" y="40"/>
                    </a:lnTo>
                    <a:lnTo>
                      <a:pt x="120" y="37"/>
                    </a:lnTo>
                    <a:lnTo>
                      <a:pt x="120" y="23"/>
                    </a:lnTo>
                    <a:lnTo>
                      <a:pt x="120" y="11"/>
                    </a:lnTo>
                    <a:lnTo>
                      <a:pt x="102" y="8"/>
                    </a:lnTo>
                    <a:lnTo>
                      <a:pt x="88" y="11"/>
                    </a:lnTo>
                    <a:lnTo>
                      <a:pt x="76" y="11"/>
                    </a:lnTo>
                    <a:lnTo>
                      <a:pt x="58" y="8"/>
                    </a:lnTo>
                    <a:lnTo>
                      <a:pt x="44" y="0"/>
                    </a:lnTo>
                    <a:lnTo>
                      <a:pt x="40" y="8"/>
                    </a:lnTo>
                    <a:lnTo>
                      <a:pt x="38" y="25"/>
                    </a:lnTo>
                    <a:lnTo>
                      <a:pt x="24" y="25"/>
                    </a:lnTo>
                    <a:lnTo>
                      <a:pt x="20" y="40"/>
                    </a:lnTo>
                    <a:lnTo>
                      <a:pt x="12" y="45"/>
                    </a:lnTo>
                    <a:lnTo>
                      <a:pt x="0" y="62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auto">
              <a:xfrm>
                <a:off x="1155" y="1700"/>
                <a:ext cx="802" cy="1698"/>
              </a:xfrm>
              <a:custGeom>
                <a:avLst/>
                <a:gdLst>
                  <a:gd name="T0" fmla="*/ 92 w 802"/>
                  <a:gd name="T1" fmla="*/ 28 h 1698"/>
                  <a:gd name="T2" fmla="*/ 152 w 802"/>
                  <a:gd name="T3" fmla="*/ 3 h 1698"/>
                  <a:gd name="T4" fmla="*/ 127 w 802"/>
                  <a:gd name="T5" fmla="*/ 59 h 1698"/>
                  <a:gd name="T6" fmla="*/ 152 w 802"/>
                  <a:gd name="T7" fmla="*/ 56 h 1698"/>
                  <a:gd name="T8" fmla="*/ 177 w 802"/>
                  <a:gd name="T9" fmla="*/ 53 h 1698"/>
                  <a:gd name="T10" fmla="*/ 212 w 802"/>
                  <a:gd name="T11" fmla="*/ 73 h 1698"/>
                  <a:gd name="T12" fmla="*/ 322 w 802"/>
                  <a:gd name="T13" fmla="*/ 103 h 1698"/>
                  <a:gd name="T14" fmla="*/ 372 w 802"/>
                  <a:gd name="T15" fmla="*/ 134 h 1698"/>
                  <a:gd name="T16" fmla="*/ 437 w 802"/>
                  <a:gd name="T17" fmla="*/ 151 h 1698"/>
                  <a:gd name="T18" fmla="*/ 530 w 802"/>
                  <a:gd name="T19" fmla="*/ 234 h 1698"/>
                  <a:gd name="T20" fmla="*/ 581 w 802"/>
                  <a:gd name="T21" fmla="*/ 338 h 1698"/>
                  <a:gd name="T22" fmla="*/ 780 w 802"/>
                  <a:gd name="T23" fmla="*/ 424 h 1698"/>
                  <a:gd name="T24" fmla="*/ 782 w 802"/>
                  <a:gd name="T25" fmla="*/ 567 h 1698"/>
                  <a:gd name="T26" fmla="*/ 731 w 802"/>
                  <a:gd name="T27" fmla="*/ 642 h 1698"/>
                  <a:gd name="T28" fmla="*/ 723 w 802"/>
                  <a:gd name="T29" fmla="*/ 751 h 1698"/>
                  <a:gd name="T30" fmla="*/ 694 w 802"/>
                  <a:gd name="T31" fmla="*/ 798 h 1698"/>
                  <a:gd name="T32" fmla="*/ 647 w 802"/>
                  <a:gd name="T33" fmla="*/ 879 h 1698"/>
                  <a:gd name="T34" fmla="*/ 579 w 802"/>
                  <a:gd name="T35" fmla="*/ 907 h 1698"/>
                  <a:gd name="T36" fmla="*/ 544 w 802"/>
                  <a:gd name="T37" fmla="*/ 991 h 1698"/>
                  <a:gd name="T38" fmla="*/ 536 w 802"/>
                  <a:gd name="T39" fmla="*/ 1061 h 1698"/>
                  <a:gd name="T40" fmla="*/ 481 w 802"/>
                  <a:gd name="T41" fmla="*/ 1125 h 1698"/>
                  <a:gd name="T42" fmla="*/ 448 w 802"/>
                  <a:gd name="T43" fmla="*/ 1175 h 1698"/>
                  <a:gd name="T44" fmla="*/ 427 w 802"/>
                  <a:gd name="T45" fmla="*/ 1200 h 1698"/>
                  <a:gd name="T46" fmla="*/ 415 w 802"/>
                  <a:gd name="T47" fmla="*/ 1267 h 1698"/>
                  <a:gd name="T48" fmla="*/ 361 w 802"/>
                  <a:gd name="T49" fmla="*/ 1295 h 1698"/>
                  <a:gd name="T50" fmla="*/ 318 w 802"/>
                  <a:gd name="T51" fmla="*/ 1323 h 1698"/>
                  <a:gd name="T52" fmla="*/ 316 w 802"/>
                  <a:gd name="T53" fmla="*/ 1387 h 1698"/>
                  <a:gd name="T54" fmla="*/ 275 w 802"/>
                  <a:gd name="T55" fmla="*/ 1437 h 1698"/>
                  <a:gd name="T56" fmla="*/ 300 w 802"/>
                  <a:gd name="T57" fmla="*/ 1482 h 1698"/>
                  <a:gd name="T58" fmla="*/ 259 w 802"/>
                  <a:gd name="T59" fmla="*/ 1524 h 1698"/>
                  <a:gd name="T60" fmla="*/ 238 w 802"/>
                  <a:gd name="T61" fmla="*/ 1597 h 1698"/>
                  <a:gd name="T62" fmla="*/ 292 w 802"/>
                  <a:gd name="T63" fmla="*/ 1697 h 1698"/>
                  <a:gd name="T64" fmla="*/ 228 w 802"/>
                  <a:gd name="T65" fmla="*/ 1647 h 1698"/>
                  <a:gd name="T66" fmla="*/ 187 w 802"/>
                  <a:gd name="T67" fmla="*/ 1557 h 1698"/>
                  <a:gd name="T68" fmla="*/ 183 w 802"/>
                  <a:gd name="T69" fmla="*/ 1323 h 1698"/>
                  <a:gd name="T70" fmla="*/ 177 w 802"/>
                  <a:gd name="T71" fmla="*/ 1223 h 1698"/>
                  <a:gd name="T72" fmla="*/ 181 w 802"/>
                  <a:gd name="T73" fmla="*/ 1114 h 1698"/>
                  <a:gd name="T74" fmla="*/ 189 w 802"/>
                  <a:gd name="T75" fmla="*/ 1027 h 1698"/>
                  <a:gd name="T76" fmla="*/ 185 w 802"/>
                  <a:gd name="T77" fmla="*/ 888 h 1698"/>
                  <a:gd name="T78" fmla="*/ 191 w 802"/>
                  <a:gd name="T79" fmla="*/ 773 h 1698"/>
                  <a:gd name="T80" fmla="*/ 144 w 802"/>
                  <a:gd name="T81" fmla="*/ 695 h 1698"/>
                  <a:gd name="T82" fmla="*/ 72 w 802"/>
                  <a:gd name="T83" fmla="*/ 634 h 1698"/>
                  <a:gd name="T84" fmla="*/ 47 w 802"/>
                  <a:gd name="T85" fmla="*/ 539 h 1698"/>
                  <a:gd name="T86" fmla="*/ 14 w 802"/>
                  <a:gd name="T87" fmla="*/ 486 h 1698"/>
                  <a:gd name="T88" fmla="*/ 16 w 802"/>
                  <a:gd name="T89" fmla="*/ 396 h 1698"/>
                  <a:gd name="T90" fmla="*/ 8 w 802"/>
                  <a:gd name="T91" fmla="*/ 310 h 1698"/>
                  <a:gd name="T92" fmla="*/ 58 w 802"/>
                  <a:gd name="T93" fmla="*/ 140 h 1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2" h="1698">
                    <a:moveTo>
                      <a:pt x="62" y="75"/>
                    </a:moveTo>
                    <a:lnTo>
                      <a:pt x="72" y="56"/>
                    </a:lnTo>
                    <a:lnTo>
                      <a:pt x="92" y="28"/>
                    </a:lnTo>
                    <a:lnTo>
                      <a:pt x="121" y="11"/>
                    </a:lnTo>
                    <a:lnTo>
                      <a:pt x="136" y="0"/>
                    </a:lnTo>
                    <a:lnTo>
                      <a:pt x="152" y="3"/>
                    </a:lnTo>
                    <a:lnTo>
                      <a:pt x="148" y="17"/>
                    </a:lnTo>
                    <a:lnTo>
                      <a:pt x="131" y="31"/>
                    </a:lnTo>
                    <a:lnTo>
                      <a:pt x="127" y="59"/>
                    </a:lnTo>
                    <a:lnTo>
                      <a:pt x="131" y="81"/>
                    </a:lnTo>
                    <a:lnTo>
                      <a:pt x="146" y="81"/>
                    </a:lnTo>
                    <a:lnTo>
                      <a:pt x="152" y="56"/>
                    </a:lnTo>
                    <a:lnTo>
                      <a:pt x="156" y="31"/>
                    </a:lnTo>
                    <a:lnTo>
                      <a:pt x="166" y="39"/>
                    </a:lnTo>
                    <a:lnTo>
                      <a:pt x="177" y="53"/>
                    </a:lnTo>
                    <a:lnTo>
                      <a:pt x="197" y="47"/>
                    </a:lnTo>
                    <a:lnTo>
                      <a:pt x="209" y="59"/>
                    </a:lnTo>
                    <a:lnTo>
                      <a:pt x="212" y="73"/>
                    </a:lnTo>
                    <a:lnTo>
                      <a:pt x="242" y="67"/>
                    </a:lnTo>
                    <a:lnTo>
                      <a:pt x="300" y="59"/>
                    </a:lnTo>
                    <a:lnTo>
                      <a:pt x="322" y="103"/>
                    </a:lnTo>
                    <a:lnTo>
                      <a:pt x="359" y="126"/>
                    </a:lnTo>
                    <a:lnTo>
                      <a:pt x="357" y="145"/>
                    </a:lnTo>
                    <a:lnTo>
                      <a:pt x="372" y="134"/>
                    </a:lnTo>
                    <a:lnTo>
                      <a:pt x="390" y="134"/>
                    </a:lnTo>
                    <a:lnTo>
                      <a:pt x="411" y="154"/>
                    </a:lnTo>
                    <a:lnTo>
                      <a:pt x="437" y="151"/>
                    </a:lnTo>
                    <a:lnTo>
                      <a:pt x="458" y="154"/>
                    </a:lnTo>
                    <a:lnTo>
                      <a:pt x="493" y="190"/>
                    </a:lnTo>
                    <a:lnTo>
                      <a:pt x="530" y="234"/>
                    </a:lnTo>
                    <a:lnTo>
                      <a:pt x="546" y="285"/>
                    </a:lnTo>
                    <a:lnTo>
                      <a:pt x="536" y="324"/>
                    </a:lnTo>
                    <a:lnTo>
                      <a:pt x="581" y="338"/>
                    </a:lnTo>
                    <a:lnTo>
                      <a:pt x="655" y="357"/>
                    </a:lnTo>
                    <a:lnTo>
                      <a:pt x="731" y="380"/>
                    </a:lnTo>
                    <a:lnTo>
                      <a:pt x="780" y="424"/>
                    </a:lnTo>
                    <a:lnTo>
                      <a:pt x="801" y="466"/>
                    </a:lnTo>
                    <a:lnTo>
                      <a:pt x="801" y="519"/>
                    </a:lnTo>
                    <a:lnTo>
                      <a:pt x="782" y="567"/>
                    </a:lnTo>
                    <a:lnTo>
                      <a:pt x="760" y="592"/>
                    </a:lnTo>
                    <a:lnTo>
                      <a:pt x="746" y="608"/>
                    </a:lnTo>
                    <a:lnTo>
                      <a:pt x="731" y="642"/>
                    </a:lnTo>
                    <a:lnTo>
                      <a:pt x="729" y="673"/>
                    </a:lnTo>
                    <a:lnTo>
                      <a:pt x="731" y="712"/>
                    </a:lnTo>
                    <a:lnTo>
                      <a:pt x="723" y="751"/>
                    </a:lnTo>
                    <a:lnTo>
                      <a:pt x="711" y="759"/>
                    </a:lnTo>
                    <a:lnTo>
                      <a:pt x="707" y="782"/>
                    </a:lnTo>
                    <a:lnTo>
                      <a:pt x="694" y="798"/>
                    </a:lnTo>
                    <a:lnTo>
                      <a:pt x="692" y="818"/>
                    </a:lnTo>
                    <a:lnTo>
                      <a:pt x="674" y="840"/>
                    </a:lnTo>
                    <a:lnTo>
                      <a:pt x="647" y="879"/>
                    </a:lnTo>
                    <a:lnTo>
                      <a:pt x="624" y="890"/>
                    </a:lnTo>
                    <a:lnTo>
                      <a:pt x="608" y="888"/>
                    </a:lnTo>
                    <a:lnTo>
                      <a:pt x="579" y="907"/>
                    </a:lnTo>
                    <a:lnTo>
                      <a:pt x="550" y="952"/>
                    </a:lnTo>
                    <a:lnTo>
                      <a:pt x="544" y="969"/>
                    </a:lnTo>
                    <a:lnTo>
                      <a:pt x="544" y="991"/>
                    </a:lnTo>
                    <a:lnTo>
                      <a:pt x="550" y="1016"/>
                    </a:lnTo>
                    <a:lnTo>
                      <a:pt x="536" y="1041"/>
                    </a:lnTo>
                    <a:lnTo>
                      <a:pt x="536" y="1061"/>
                    </a:lnTo>
                    <a:lnTo>
                      <a:pt x="513" y="1083"/>
                    </a:lnTo>
                    <a:lnTo>
                      <a:pt x="495" y="1100"/>
                    </a:lnTo>
                    <a:lnTo>
                      <a:pt x="481" y="1125"/>
                    </a:lnTo>
                    <a:lnTo>
                      <a:pt x="476" y="1150"/>
                    </a:lnTo>
                    <a:lnTo>
                      <a:pt x="456" y="1181"/>
                    </a:lnTo>
                    <a:lnTo>
                      <a:pt x="448" y="1175"/>
                    </a:lnTo>
                    <a:lnTo>
                      <a:pt x="433" y="1175"/>
                    </a:lnTo>
                    <a:lnTo>
                      <a:pt x="413" y="1186"/>
                    </a:lnTo>
                    <a:lnTo>
                      <a:pt x="427" y="1200"/>
                    </a:lnTo>
                    <a:lnTo>
                      <a:pt x="427" y="1228"/>
                    </a:lnTo>
                    <a:lnTo>
                      <a:pt x="425" y="1250"/>
                    </a:lnTo>
                    <a:lnTo>
                      <a:pt x="415" y="1267"/>
                    </a:lnTo>
                    <a:lnTo>
                      <a:pt x="390" y="1270"/>
                    </a:lnTo>
                    <a:lnTo>
                      <a:pt x="370" y="1278"/>
                    </a:lnTo>
                    <a:lnTo>
                      <a:pt x="361" y="1295"/>
                    </a:lnTo>
                    <a:lnTo>
                      <a:pt x="361" y="1323"/>
                    </a:lnTo>
                    <a:lnTo>
                      <a:pt x="337" y="1326"/>
                    </a:lnTo>
                    <a:lnTo>
                      <a:pt x="318" y="1323"/>
                    </a:lnTo>
                    <a:lnTo>
                      <a:pt x="312" y="1334"/>
                    </a:lnTo>
                    <a:lnTo>
                      <a:pt x="322" y="1345"/>
                    </a:lnTo>
                    <a:lnTo>
                      <a:pt x="316" y="1387"/>
                    </a:lnTo>
                    <a:lnTo>
                      <a:pt x="308" y="1423"/>
                    </a:lnTo>
                    <a:lnTo>
                      <a:pt x="283" y="1423"/>
                    </a:lnTo>
                    <a:lnTo>
                      <a:pt x="275" y="1437"/>
                    </a:lnTo>
                    <a:lnTo>
                      <a:pt x="277" y="1465"/>
                    </a:lnTo>
                    <a:lnTo>
                      <a:pt x="290" y="1465"/>
                    </a:lnTo>
                    <a:lnTo>
                      <a:pt x="300" y="1482"/>
                    </a:lnTo>
                    <a:lnTo>
                      <a:pt x="294" y="1510"/>
                    </a:lnTo>
                    <a:lnTo>
                      <a:pt x="281" y="1513"/>
                    </a:lnTo>
                    <a:lnTo>
                      <a:pt x="259" y="1524"/>
                    </a:lnTo>
                    <a:lnTo>
                      <a:pt x="253" y="1546"/>
                    </a:lnTo>
                    <a:lnTo>
                      <a:pt x="251" y="1580"/>
                    </a:lnTo>
                    <a:lnTo>
                      <a:pt x="238" y="1597"/>
                    </a:lnTo>
                    <a:lnTo>
                      <a:pt x="286" y="1652"/>
                    </a:lnTo>
                    <a:lnTo>
                      <a:pt x="300" y="1680"/>
                    </a:lnTo>
                    <a:lnTo>
                      <a:pt x="292" y="1697"/>
                    </a:lnTo>
                    <a:lnTo>
                      <a:pt x="271" y="1686"/>
                    </a:lnTo>
                    <a:lnTo>
                      <a:pt x="253" y="1664"/>
                    </a:lnTo>
                    <a:lnTo>
                      <a:pt x="228" y="1647"/>
                    </a:lnTo>
                    <a:lnTo>
                      <a:pt x="205" y="1619"/>
                    </a:lnTo>
                    <a:lnTo>
                      <a:pt x="189" y="1585"/>
                    </a:lnTo>
                    <a:lnTo>
                      <a:pt x="187" y="1557"/>
                    </a:lnTo>
                    <a:lnTo>
                      <a:pt x="191" y="1535"/>
                    </a:lnTo>
                    <a:lnTo>
                      <a:pt x="189" y="1354"/>
                    </a:lnTo>
                    <a:lnTo>
                      <a:pt x="183" y="1323"/>
                    </a:lnTo>
                    <a:lnTo>
                      <a:pt x="166" y="1289"/>
                    </a:lnTo>
                    <a:lnTo>
                      <a:pt x="166" y="1259"/>
                    </a:lnTo>
                    <a:lnTo>
                      <a:pt x="177" y="1223"/>
                    </a:lnTo>
                    <a:lnTo>
                      <a:pt x="187" y="1178"/>
                    </a:lnTo>
                    <a:lnTo>
                      <a:pt x="183" y="1133"/>
                    </a:lnTo>
                    <a:lnTo>
                      <a:pt x="181" y="1114"/>
                    </a:lnTo>
                    <a:lnTo>
                      <a:pt x="179" y="1089"/>
                    </a:lnTo>
                    <a:lnTo>
                      <a:pt x="185" y="1077"/>
                    </a:lnTo>
                    <a:lnTo>
                      <a:pt x="189" y="1027"/>
                    </a:lnTo>
                    <a:lnTo>
                      <a:pt x="185" y="1002"/>
                    </a:lnTo>
                    <a:lnTo>
                      <a:pt x="193" y="941"/>
                    </a:lnTo>
                    <a:lnTo>
                      <a:pt x="185" y="888"/>
                    </a:lnTo>
                    <a:lnTo>
                      <a:pt x="191" y="860"/>
                    </a:lnTo>
                    <a:lnTo>
                      <a:pt x="201" y="807"/>
                    </a:lnTo>
                    <a:lnTo>
                      <a:pt x="191" y="773"/>
                    </a:lnTo>
                    <a:lnTo>
                      <a:pt x="172" y="748"/>
                    </a:lnTo>
                    <a:lnTo>
                      <a:pt x="166" y="720"/>
                    </a:lnTo>
                    <a:lnTo>
                      <a:pt x="144" y="695"/>
                    </a:lnTo>
                    <a:lnTo>
                      <a:pt x="121" y="678"/>
                    </a:lnTo>
                    <a:lnTo>
                      <a:pt x="88" y="670"/>
                    </a:lnTo>
                    <a:lnTo>
                      <a:pt x="72" y="634"/>
                    </a:lnTo>
                    <a:lnTo>
                      <a:pt x="51" y="597"/>
                    </a:lnTo>
                    <a:lnTo>
                      <a:pt x="49" y="567"/>
                    </a:lnTo>
                    <a:lnTo>
                      <a:pt x="47" y="539"/>
                    </a:lnTo>
                    <a:lnTo>
                      <a:pt x="41" y="519"/>
                    </a:lnTo>
                    <a:lnTo>
                      <a:pt x="29" y="497"/>
                    </a:lnTo>
                    <a:lnTo>
                      <a:pt x="14" y="486"/>
                    </a:lnTo>
                    <a:lnTo>
                      <a:pt x="2" y="463"/>
                    </a:lnTo>
                    <a:lnTo>
                      <a:pt x="16" y="444"/>
                    </a:lnTo>
                    <a:lnTo>
                      <a:pt x="16" y="396"/>
                    </a:lnTo>
                    <a:lnTo>
                      <a:pt x="8" y="371"/>
                    </a:lnTo>
                    <a:lnTo>
                      <a:pt x="0" y="346"/>
                    </a:lnTo>
                    <a:lnTo>
                      <a:pt x="8" y="310"/>
                    </a:lnTo>
                    <a:lnTo>
                      <a:pt x="39" y="220"/>
                    </a:lnTo>
                    <a:lnTo>
                      <a:pt x="41" y="181"/>
                    </a:lnTo>
                    <a:lnTo>
                      <a:pt x="58" y="140"/>
                    </a:lnTo>
                    <a:lnTo>
                      <a:pt x="58" y="117"/>
                    </a:lnTo>
                    <a:lnTo>
                      <a:pt x="62" y="75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/>
              </a:p>
            </p:txBody>
          </p:sp>
        </p:grpSp>
      </p:grpSp>
      <p:sp>
        <p:nvSpPr>
          <p:cNvPr id="4139" name="Rectangle 43"/>
          <p:cNvSpPr>
            <a:spLocks noGrp="1" noChangeArrowheads="1"/>
          </p:cNvSpPr>
          <p:nvPr>
            <p:ph type="subTitle" idx="1"/>
          </p:nvPr>
        </p:nvSpPr>
        <p:spPr>
          <a:xfrm>
            <a:off x="179117" y="1357974"/>
            <a:ext cx="10705172" cy="192246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endParaRPr lang="en-US" altLang="ar-SA" sz="5400" b="1" i="1" dirty="0" smtClean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en-US" altLang="ar-SA" sz="5400" b="1" i="1" dirty="0" smtClean="0">
                <a:latin typeface="Calibri" panose="020F0502020204030204" pitchFamily="34" charset="0"/>
                <a:ea typeface="+mj-ea"/>
                <a:cs typeface="+mj-cs"/>
              </a:rPr>
              <a:t>MANAGERIAL  COMMUNICATIONAN AND INFORMATION TECHNOLOGY</a:t>
            </a:r>
            <a:endParaRPr lang="en-US" altLang="ar-SA" sz="5400" b="1" i="1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endParaRPr lang="en-US" altLang="ar-SA" sz="54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4140" name="Rectangle 44"/>
          <p:cNvSpPr>
            <a:spLocks noChangeArrowheads="1"/>
          </p:cNvSpPr>
          <p:nvPr/>
        </p:nvSpPr>
        <p:spPr bwMode="auto">
          <a:xfrm>
            <a:off x="1525589" y="6249989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 dirty="0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pic>
        <p:nvPicPr>
          <p:cNvPr id="4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99" y="3572165"/>
            <a:ext cx="7664605" cy="259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505106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81000"/>
            <a:ext cx="932056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000" b="1" i="1" dirty="0">
                <a:latin typeface="Calibri" panose="020F0502020204030204" pitchFamily="34" charset="0"/>
              </a:rPr>
              <a:t>UNDERSTANDING MANAGERIAL COMMUNICATIONS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320561" cy="4351338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u="sng" dirty="0">
                <a:solidFill>
                  <a:srgbClr val="FF0000"/>
                </a:solidFill>
              </a:rPr>
              <a:t>What is Communication?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The transfer and understanding of meaning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Everything that a manager does involves communicating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Interpersonal communication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endParaRPr lang="en-US" altLang="ar-SA" sz="2800" b="1" dirty="0" smtClean="0">
              <a:solidFill>
                <a:srgbClr val="FF0000"/>
              </a:solidFill>
            </a:endParaRPr>
          </a:p>
          <a:p>
            <a:pPr marL="457200" lvl="1" indent="0">
              <a:lnSpc>
                <a:spcPct val="90000"/>
              </a:lnSpc>
              <a:buSzPct val="65000"/>
              <a:buNone/>
            </a:pPr>
            <a:r>
              <a:rPr lang="en-US" altLang="ar-SA" sz="2800" b="1" dirty="0" smtClean="0"/>
              <a:t>    - </a:t>
            </a:r>
            <a:r>
              <a:rPr lang="en-US" altLang="ar-SA" sz="2800" b="1" dirty="0"/>
              <a:t>occurs between people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Organizational communication</a:t>
            </a:r>
          </a:p>
          <a:p>
            <a:pPr marL="457200" lvl="1" indent="0">
              <a:lnSpc>
                <a:spcPct val="90000"/>
              </a:lnSpc>
              <a:buSzPct val="65000"/>
              <a:buNone/>
            </a:pPr>
            <a:r>
              <a:rPr lang="en-US" altLang="ar-SA" sz="2800" b="1" dirty="0" smtClean="0"/>
              <a:t>     </a:t>
            </a:r>
            <a:r>
              <a:rPr lang="en-US" altLang="ar-SA" sz="2800" b="1" dirty="0"/>
              <a:t>- all the patterns, networks, and systems of </a:t>
            </a:r>
            <a:r>
              <a:rPr lang="en-US" altLang="ar-SA" sz="2800" b="1" dirty="0" smtClean="0"/>
              <a:t>   communication </a:t>
            </a:r>
            <a:r>
              <a:rPr lang="en-US" altLang="ar-SA" sz="2800" b="1" dirty="0"/>
              <a:t>in an organization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585010" y="6296025"/>
            <a:ext cx="64491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17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17160169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8283" y="381000"/>
            <a:ext cx="9604917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6"/>
            <a:ext cx="10368776" cy="4184882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Message</a:t>
            </a:r>
            <a:r>
              <a:rPr lang="en-US" altLang="ar-SA" sz="3200" b="1" dirty="0"/>
              <a:t> - a purpose to be conveyed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Encoding</a:t>
            </a:r>
            <a:r>
              <a:rPr lang="en-US" altLang="ar-SA" sz="3200" b="1" dirty="0"/>
              <a:t> - converting the message in symbolic form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Channel</a:t>
            </a:r>
            <a:r>
              <a:rPr lang="en-US" altLang="ar-SA" sz="3200" b="1" dirty="0"/>
              <a:t> - medium a message travels along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Decoding</a:t>
            </a:r>
            <a:r>
              <a:rPr lang="en-US" altLang="ar-SA" sz="3200" b="1" dirty="0"/>
              <a:t> - retranslating a sender’s message</a:t>
            </a:r>
          </a:p>
          <a:p>
            <a:pPr>
              <a:lnSpc>
                <a:spcPct val="90000"/>
              </a:lnSpc>
            </a:pPr>
            <a:r>
              <a:rPr lang="en-US" altLang="ar-SA" sz="3200" b="1" i="1" dirty="0">
                <a:solidFill>
                  <a:srgbClr val="FF0000"/>
                </a:solidFill>
              </a:rPr>
              <a:t>Noise</a:t>
            </a:r>
            <a:r>
              <a:rPr lang="en-US" altLang="ar-SA" sz="3200" b="1" dirty="0">
                <a:solidFill>
                  <a:srgbClr val="FF0000"/>
                </a:solidFill>
              </a:rPr>
              <a:t> </a:t>
            </a:r>
            <a:r>
              <a:rPr lang="en-US" altLang="ar-SA" sz="3200" b="1" dirty="0"/>
              <a:t>- disturbances that interfere with the transmission, receipt, or feedback of a message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21919" y="6475412"/>
            <a:ext cx="477644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FAF13E62-7C2F-428E-94F8-9063C967773A}" type="slidenum">
              <a:rPr lang="ar-SA" b="1" smtClean="0">
                <a:solidFill>
                  <a:schemeClr val="tx1"/>
                </a:solidFill>
              </a:rPr>
              <a:t>18</a:t>
            </a:fld>
            <a:endParaRPr lang="ar-SA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915" y="381000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31847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182029" y="381000"/>
            <a:ext cx="10091854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  <a:ea typeface="+mj-ea"/>
                <a:cs typeface="+mj-cs"/>
              </a:rPr>
              <a:t>THE INTERPERSONAL COMMUNICATION </a:t>
            </a:r>
            <a:r>
              <a:rPr lang="en-US" altLang="ar-SA" sz="3600" b="1" i="1" dirty="0" smtClean="0">
                <a:latin typeface="Calibri" panose="020F0502020204030204" pitchFamily="34" charset="0"/>
                <a:ea typeface="+mj-ea"/>
                <a:cs typeface="+mj-cs"/>
              </a:rPr>
              <a:t>PROCESS</a:t>
            </a:r>
            <a:endParaRPr lang="en-US" altLang="ar-SA" sz="36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274889" y="4702176"/>
            <a:ext cx="2060575" cy="701675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Sender</a:t>
            </a:r>
          </a:p>
        </p:txBody>
      </p:sp>
      <p:grpSp>
        <p:nvGrpSpPr>
          <p:cNvPr id="14345" name="Group 9"/>
          <p:cNvGrpSpPr>
            <a:grpSpLocks/>
          </p:cNvGrpSpPr>
          <p:nvPr/>
        </p:nvGrpSpPr>
        <p:grpSpPr bwMode="auto">
          <a:xfrm>
            <a:off x="2274888" y="2035176"/>
            <a:ext cx="7675562" cy="701675"/>
            <a:chOff x="473" y="1145"/>
            <a:chExt cx="4835" cy="442"/>
          </a:xfrm>
          <a:solidFill>
            <a:schemeClr val="bg2"/>
          </a:solidFill>
        </p:grpSpPr>
        <p:sp>
          <p:nvSpPr>
            <p:cNvPr id="14340" name="Line 4"/>
            <p:cNvSpPr>
              <a:spLocks noChangeShapeType="1"/>
            </p:cNvSpPr>
            <p:nvPr/>
          </p:nvSpPr>
          <p:spPr bwMode="auto">
            <a:xfrm>
              <a:off x="3509" y="1368"/>
              <a:ext cx="525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41" name="Rectangle 5"/>
            <p:cNvSpPr>
              <a:spLocks noChangeArrowheads="1"/>
            </p:cNvSpPr>
            <p:nvPr/>
          </p:nvSpPr>
          <p:spPr bwMode="auto">
            <a:xfrm>
              <a:off x="473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2241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Medium</a:t>
              </a:r>
            </a:p>
          </p:txBody>
        </p:sp>
        <p:sp>
          <p:nvSpPr>
            <p:cNvPr id="14343" name="Rectangle 7"/>
            <p:cNvSpPr>
              <a:spLocks noChangeArrowheads="1"/>
            </p:cNvSpPr>
            <p:nvPr/>
          </p:nvSpPr>
          <p:spPr bwMode="auto">
            <a:xfrm>
              <a:off x="4010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Receiver</a:t>
              </a:r>
            </a:p>
          </p:txBody>
        </p:sp>
        <p:sp>
          <p:nvSpPr>
            <p:cNvPr id="14344" name="Line 8"/>
            <p:cNvSpPr>
              <a:spLocks noChangeShapeType="1"/>
            </p:cNvSpPr>
            <p:nvPr/>
          </p:nvSpPr>
          <p:spPr bwMode="auto">
            <a:xfrm>
              <a:off x="1781" y="1368"/>
              <a:ext cx="477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6070600" y="5627688"/>
            <a:ext cx="209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14349" name="Group 13"/>
          <p:cNvGrpSpPr>
            <a:grpSpLocks/>
          </p:cNvGrpSpPr>
          <p:nvPr/>
        </p:nvGrpSpPr>
        <p:grpSpPr bwMode="auto">
          <a:xfrm>
            <a:off x="2274889" y="2735264"/>
            <a:ext cx="2003425" cy="2128837"/>
            <a:chOff x="473" y="1586"/>
            <a:chExt cx="1262" cy="1341"/>
          </a:xfrm>
        </p:grpSpPr>
        <p:sp>
          <p:nvSpPr>
            <p:cNvPr id="14347" name="Line 11"/>
            <p:cNvSpPr>
              <a:spLocks noChangeShapeType="1"/>
            </p:cNvSpPr>
            <p:nvPr/>
          </p:nvSpPr>
          <p:spPr bwMode="auto">
            <a:xfrm flipV="1">
              <a:off x="1104" y="1586"/>
              <a:ext cx="0" cy="134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348" name="AutoShape 12"/>
            <p:cNvSpPr>
              <a:spLocks noChangeArrowheads="1"/>
            </p:cNvSpPr>
            <p:nvPr/>
          </p:nvSpPr>
          <p:spPr bwMode="auto">
            <a:xfrm>
              <a:off x="473" y="1961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Encoding</a:t>
              </a:r>
            </a:p>
          </p:txBody>
        </p:sp>
      </p:grpSp>
      <p:grpSp>
        <p:nvGrpSpPr>
          <p:cNvPr id="14359" name="Group 23"/>
          <p:cNvGrpSpPr>
            <a:grpSpLocks/>
          </p:cNvGrpSpPr>
          <p:nvPr/>
        </p:nvGrpSpPr>
        <p:grpSpPr bwMode="auto">
          <a:xfrm>
            <a:off x="4575175" y="2735264"/>
            <a:ext cx="3119438" cy="2435225"/>
            <a:chOff x="1922" y="1586"/>
            <a:chExt cx="1965" cy="1534"/>
          </a:xfrm>
        </p:grpSpPr>
        <p:grpSp>
          <p:nvGrpSpPr>
            <p:cNvPr id="14352" name="Group 16"/>
            <p:cNvGrpSpPr>
              <a:grpSpLocks/>
            </p:cNvGrpSpPr>
            <p:nvPr/>
          </p:nvGrpSpPr>
          <p:grpSpPr bwMode="auto">
            <a:xfrm>
              <a:off x="2400" y="1872"/>
              <a:ext cx="1153" cy="961"/>
              <a:chOff x="2400" y="1872"/>
              <a:chExt cx="1153" cy="961"/>
            </a:xfrm>
          </p:grpSpPr>
          <p:sp>
            <p:nvSpPr>
              <p:cNvPr id="14350" name="Freeform 14"/>
              <p:cNvSpPr>
                <a:spLocks/>
              </p:cNvSpPr>
              <p:nvPr/>
            </p:nvSpPr>
            <p:spPr bwMode="auto">
              <a:xfrm>
                <a:off x="2400" y="1872"/>
                <a:ext cx="1153" cy="961"/>
              </a:xfrm>
              <a:custGeom>
                <a:avLst/>
                <a:gdLst>
                  <a:gd name="T0" fmla="*/ 611 w 1153"/>
                  <a:gd name="T1" fmla="*/ 193 h 961"/>
                  <a:gd name="T2" fmla="*/ 519 w 1153"/>
                  <a:gd name="T3" fmla="*/ 84 h 961"/>
                  <a:gd name="T4" fmla="*/ 456 w 1153"/>
                  <a:gd name="T5" fmla="*/ 284 h 961"/>
                  <a:gd name="T6" fmla="*/ 240 w 1153"/>
                  <a:gd name="T7" fmla="*/ 161 h 961"/>
                  <a:gd name="T8" fmla="*/ 287 w 1153"/>
                  <a:gd name="T9" fmla="*/ 347 h 961"/>
                  <a:gd name="T10" fmla="*/ 63 w 1153"/>
                  <a:gd name="T11" fmla="*/ 368 h 961"/>
                  <a:gd name="T12" fmla="*/ 210 w 1153"/>
                  <a:gd name="T13" fmla="*/ 515 h 961"/>
                  <a:gd name="T14" fmla="*/ 0 w 1153"/>
                  <a:gd name="T15" fmla="*/ 572 h 961"/>
                  <a:gd name="T16" fmla="*/ 178 w 1153"/>
                  <a:gd name="T17" fmla="*/ 683 h 961"/>
                  <a:gd name="T18" fmla="*/ 69 w 1153"/>
                  <a:gd name="T19" fmla="*/ 792 h 961"/>
                  <a:gd name="T20" fmla="*/ 256 w 1153"/>
                  <a:gd name="T21" fmla="*/ 811 h 961"/>
                  <a:gd name="T22" fmla="*/ 262 w 1153"/>
                  <a:gd name="T23" fmla="*/ 960 h 961"/>
                  <a:gd name="T24" fmla="*/ 401 w 1153"/>
                  <a:gd name="T25" fmla="*/ 806 h 961"/>
                  <a:gd name="T26" fmla="*/ 464 w 1153"/>
                  <a:gd name="T27" fmla="*/ 876 h 961"/>
                  <a:gd name="T28" fmla="*/ 527 w 1153"/>
                  <a:gd name="T29" fmla="*/ 772 h 961"/>
                  <a:gd name="T30" fmla="*/ 619 w 1153"/>
                  <a:gd name="T31" fmla="*/ 837 h 961"/>
                  <a:gd name="T32" fmla="*/ 650 w 1153"/>
                  <a:gd name="T33" fmla="*/ 708 h 961"/>
                  <a:gd name="T34" fmla="*/ 797 w 1153"/>
                  <a:gd name="T35" fmla="*/ 772 h 961"/>
                  <a:gd name="T36" fmla="*/ 781 w 1153"/>
                  <a:gd name="T37" fmla="*/ 638 h 961"/>
                  <a:gd name="T38" fmla="*/ 1007 w 1153"/>
                  <a:gd name="T39" fmla="*/ 695 h 961"/>
                  <a:gd name="T40" fmla="*/ 874 w 1153"/>
                  <a:gd name="T41" fmla="*/ 547 h 961"/>
                  <a:gd name="T42" fmla="*/ 974 w 1153"/>
                  <a:gd name="T43" fmla="*/ 502 h 961"/>
                  <a:gd name="T44" fmla="*/ 906 w 1153"/>
                  <a:gd name="T45" fmla="*/ 418 h 961"/>
                  <a:gd name="T46" fmla="*/ 1152 w 1153"/>
                  <a:gd name="T47" fmla="*/ 295 h 961"/>
                  <a:gd name="T48" fmla="*/ 874 w 1153"/>
                  <a:gd name="T49" fmla="*/ 290 h 961"/>
                  <a:gd name="T50" fmla="*/ 960 w 1153"/>
                  <a:gd name="T51" fmla="*/ 141 h 961"/>
                  <a:gd name="T52" fmla="*/ 775 w 1153"/>
                  <a:gd name="T53" fmla="*/ 257 h 961"/>
                  <a:gd name="T54" fmla="*/ 789 w 1153"/>
                  <a:gd name="T55" fmla="*/ 0 h 961"/>
                  <a:gd name="T56" fmla="*/ 611 w 1153"/>
                  <a:gd name="T57" fmla="*/ 193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53" h="961">
                    <a:moveTo>
                      <a:pt x="611" y="193"/>
                    </a:moveTo>
                    <a:lnTo>
                      <a:pt x="519" y="84"/>
                    </a:lnTo>
                    <a:lnTo>
                      <a:pt x="456" y="284"/>
                    </a:lnTo>
                    <a:lnTo>
                      <a:pt x="240" y="161"/>
                    </a:lnTo>
                    <a:lnTo>
                      <a:pt x="287" y="347"/>
                    </a:lnTo>
                    <a:lnTo>
                      <a:pt x="63" y="368"/>
                    </a:lnTo>
                    <a:lnTo>
                      <a:pt x="210" y="515"/>
                    </a:lnTo>
                    <a:lnTo>
                      <a:pt x="0" y="572"/>
                    </a:lnTo>
                    <a:lnTo>
                      <a:pt x="178" y="683"/>
                    </a:lnTo>
                    <a:lnTo>
                      <a:pt x="69" y="792"/>
                    </a:lnTo>
                    <a:lnTo>
                      <a:pt x="256" y="811"/>
                    </a:lnTo>
                    <a:lnTo>
                      <a:pt x="262" y="960"/>
                    </a:lnTo>
                    <a:lnTo>
                      <a:pt x="401" y="806"/>
                    </a:lnTo>
                    <a:lnTo>
                      <a:pt x="464" y="876"/>
                    </a:lnTo>
                    <a:lnTo>
                      <a:pt x="527" y="772"/>
                    </a:lnTo>
                    <a:lnTo>
                      <a:pt x="619" y="837"/>
                    </a:lnTo>
                    <a:lnTo>
                      <a:pt x="650" y="708"/>
                    </a:lnTo>
                    <a:lnTo>
                      <a:pt x="797" y="772"/>
                    </a:lnTo>
                    <a:lnTo>
                      <a:pt x="781" y="638"/>
                    </a:lnTo>
                    <a:lnTo>
                      <a:pt x="1007" y="695"/>
                    </a:lnTo>
                    <a:lnTo>
                      <a:pt x="874" y="547"/>
                    </a:lnTo>
                    <a:lnTo>
                      <a:pt x="974" y="502"/>
                    </a:lnTo>
                    <a:lnTo>
                      <a:pt x="906" y="418"/>
                    </a:lnTo>
                    <a:lnTo>
                      <a:pt x="1152" y="295"/>
                    </a:lnTo>
                    <a:lnTo>
                      <a:pt x="874" y="290"/>
                    </a:lnTo>
                    <a:lnTo>
                      <a:pt x="960" y="141"/>
                    </a:lnTo>
                    <a:lnTo>
                      <a:pt x="775" y="257"/>
                    </a:lnTo>
                    <a:lnTo>
                      <a:pt x="789" y="0"/>
                    </a:lnTo>
                    <a:lnTo>
                      <a:pt x="611" y="193"/>
                    </a:lnTo>
                  </a:path>
                </a:pathLst>
              </a:custGeom>
              <a:solidFill>
                <a:srgbClr val="99CC00"/>
              </a:solidFill>
              <a:ln w="12700" cap="rnd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b="1"/>
              </a:p>
            </p:txBody>
          </p:sp>
          <p:sp>
            <p:nvSpPr>
              <p:cNvPr id="14351" name="Rectangle 15"/>
              <p:cNvSpPr>
                <a:spLocks noChangeArrowheads="1"/>
              </p:cNvSpPr>
              <p:nvPr/>
            </p:nvSpPr>
            <p:spPr bwMode="auto">
              <a:xfrm>
                <a:off x="2718" y="2169"/>
                <a:ext cx="441" cy="3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 anchor="ctr"/>
              <a:lstStyle/>
              <a:p>
                <a:pPr algn="ctr"/>
                <a:r>
                  <a:rPr lang="en-US" altLang="ar-SA" b="1" dirty="0">
                    <a:latin typeface="Times New Roman" panose="02020603050405020304" pitchFamily="18" charset="0"/>
                  </a:rPr>
                  <a:t>Noise</a:t>
                </a:r>
              </a:p>
            </p:txBody>
          </p:sp>
        </p:grpSp>
        <p:sp>
          <p:nvSpPr>
            <p:cNvPr id="14353" name="Line 17"/>
            <p:cNvSpPr>
              <a:spLocks noChangeShapeType="1"/>
            </p:cNvSpPr>
            <p:nvPr/>
          </p:nvSpPr>
          <p:spPr bwMode="auto">
            <a:xfrm flipH="1" flipV="1">
              <a:off x="1922" y="1586"/>
              <a:ext cx="765" cy="62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4" name="Line 18"/>
            <p:cNvSpPr>
              <a:spLocks noChangeShapeType="1"/>
            </p:cNvSpPr>
            <p:nvPr/>
          </p:nvSpPr>
          <p:spPr bwMode="auto">
            <a:xfrm flipV="1">
              <a:off x="2928" y="1586"/>
              <a:ext cx="0" cy="38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5" name="Line 19"/>
            <p:cNvSpPr>
              <a:spLocks noChangeShapeType="1"/>
            </p:cNvSpPr>
            <p:nvPr/>
          </p:nvSpPr>
          <p:spPr bwMode="auto">
            <a:xfrm flipV="1">
              <a:off x="3266" y="1586"/>
              <a:ext cx="621" cy="573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6" name="Line 20"/>
            <p:cNvSpPr>
              <a:spLocks noChangeShapeType="1"/>
            </p:cNvSpPr>
            <p:nvPr/>
          </p:nvSpPr>
          <p:spPr bwMode="auto">
            <a:xfrm flipH="1" flipV="1">
              <a:off x="1922" y="2162"/>
              <a:ext cx="669" cy="23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7" name="Line 21"/>
            <p:cNvSpPr>
              <a:spLocks noChangeShapeType="1"/>
            </p:cNvSpPr>
            <p:nvPr/>
          </p:nvSpPr>
          <p:spPr bwMode="auto">
            <a:xfrm flipV="1">
              <a:off x="3362" y="2162"/>
              <a:ext cx="477" cy="189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8" name="Line 22"/>
            <p:cNvSpPr>
              <a:spLocks noChangeShapeType="1"/>
            </p:cNvSpPr>
            <p:nvPr/>
          </p:nvSpPr>
          <p:spPr bwMode="auto">
            <a:xfrm>
              <a:off x="2928" y="2643"/>
              <a:ext cx="0" cy="47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grpSp>
        <p:nvGrpSpPr>
          <p:cNvPr id="14362" name="Group 26"/>
          <p:cNvGrpSpPr>
            <a:grpSpLocks/>
          </p:cNvGrpSpPr>
          <p:nvPr/>
        </p:nvGrpSpPr>
        <p:grpSpPr bwMode="auto">
          <a:xfrm>
            <a:off x="3281364" y="5464176"/>
            <a:ext cx="5634037" cy="1012825"/>
            <a:chOff x="1107" y="3305"/>
            <a:chExt cx="3549" cy="638"/>
          </a:xfrm>
        </p:grpSpPr>
        <p:sp>
          <p:nvSpPr>
            <p:cNvPr id="14360" name="Line 24"/>
            <p:cNvSpPr>
              <a:spLocks noChangeShapeType="1"/>
            </p:cNvSpPr>
            <p:nvPr/>
          </p:nvSpPr>
          <p:spPr bwMode="auto">
            <a:xfrm>
              <a:off x="1107" y="3624"/>
              <a:ext cx="35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1" name="AutoShape 25"/>
            <p:cNvSpPr>
              <a:spLocks noChangeArrowheads="1"/>
            </p:cNvSpPr>
            <p:nvPr/>
          </p:nvSpPr>
          <p:spPr bwMode="auto">
            <a:xfrm>
              <a:off x="2297" y="3305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Feedback</a:t>
              </a:r>
            </a:p>
          </p:txBody>
        </p:sp>
      </p:grpSp>
      <p:grpSp>
        <p:nvGrpSpPr>
          <p:cNvPr id="14367" name="Group 31"/>
          <p:cNvGrpSpPr>
            <a:grpSpLocks/>
          </p:cNvGrpSpPr>
          <p:nvPr/>
        </p:nvGrpSpPr>
        <p:grpSpPr bwMode="auto">
          <a:xfrm>
            <a:off x="7913689" y="2660650"/>
            <a:ext cx="2060575" cy="3346450"/>
            <a:chOff x="4025" y="1539"/>
            <a:chExt cx="1298" cy="2108"/>
          </a:xfrm>
          <a:solidFill>
            <a:schemeClr val="bg2"/>
          </a:solidFill>
        </p:grpSpPr>
        <p:sp>
          <p:nvSpPr>
            <p:cNvPr id="14363" name="Line 27"/>
            <p:cNvSpPr>
              <a:spLocks noChangeShapeType="1"/>
            </p:cNvSpPr>
            <p:nvPr/>
          </p:nvSpPr>
          <p:spPr bwMode="auto">
            <a:xfrm>
              <a:off x="4672" y="1539"/>
              <a:ext cx="0" cy="134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4" name="Rectangle 28"/>
            <p:cNvSpPr>
              <a:spLocks noChangeArrowheads="1"/>
            </p:cNvSpPr>
            <p:nvPr/>
          </p:nvSpPr>
          <p:spPr bwMode="auto">
            <a:xfrm>
              <a:off x="4025" y="2849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65" name="AutoShape 29"/>
            <p:cNvSpPr>
              <a:spLocks noChangeArrowheads="1"/>
            </p:cNvSpPr>
            <p:nvPr/>
          </p:nvSpPr>
          <p:spPr bwMode="auto">
            <a:xfrm>
              <a:off x="4041" y="1913"/>
              <a:ext cx="1262" cy="638"/>
            </a:xfrm>
            <a:prstGeom prst="diamond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Decoding</a:t>
              </a:r>
            </a:p>
          </p:txBody>
        </p:sp>
        <p:sp>
          <p:nvSpPr>
            <p:cNvPr id="14366" name="Line 30"/>
            <p:cNvSpPr>
              <a:spLocks noChangeShapeType="1"/>
            </p:cNvSpPr>
            <p:nvPr/>
          </p:nvSpPr>
          <p:spPr bwMode="auto">
            <a:xfrm flipV="1">
              <a:off x="4672" y="3266"/>
              <a:ext cx="0" cy="38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68" name="Line 32"/>
          <p:cNvSpPr>
            <a:spLocks noChangeShapeType="1"/>
          </p:cNvSpPr>
          <p:nvPr/>
        </p:nvSpPr>
        <p:spPr bwMode="auto">
          <a:xfrm flipV="1">
            <a:off x="3352800" y="5402264"/>
            <a:ext cx="0" cy="604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4369" name="Rectangle 33"/>
          <p:cNvSpPr>
            <a:spLocks noChangeArrowheads="1"/>
          </p:cNvSpPr>
          <p:nvPr/>
        </p:nvSpPr>
        <p:spPr bwMode="auto">
          <a:xfrm>
            <a:off x="1525589" y="6249989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7229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19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3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24942644"/>
      </p:ext>
    </p:extLst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0224" y="457200"/>
            <a:ext cx="10125308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967332" cy="435133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Methods of Communicating Interpersonally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3200" b="1" dirty="0"/>
              <a:t>A wide variety of communication methods exist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3200" b="1" dirty="0"/>
              <a:t>Choice of a method should reflect: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400" b="1" dirty="0"/>
              <a:t> </a:t>
            </a:r>
            <a:r>
              <a:rPr lang="en-US" altLang="ar-SA" sz="2700" b="1" dirty="0"/>
              <a:t>the needs of the sender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needs of the receiver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attributes of the message</a:t>
            </a:r>
          </a:p>
          <a:p>
            <a:pPr lvl="3">
              <a:lnSpc>
                <a:spcPct val="90000"/>
              </a:lnSpc>
              <a:buSzPct val="65000"/>
            </a:pPr>
            <a:r>
              <a:rPr lang="en-US" altLang="ar-SA" sz="2700" b="1" dirty="0"/>
              <a:t> the attributes of the channel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040352" y="6286429"/>
            <a:ext cx="65792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20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365" y="5599537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15608682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220785" y="211874"/>
            <a:ext cx="9294814" cy="9311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ar-SA" sz="4000" b="1" i="1" dirty="0">
                <a:latin typeface="Calibri" panose="020F0502020204030204" pitchFamily="34" charset="0"/>
                <a:ea typeface="+mj-ea"/>
                <a:cs typeface="+mj-cs"/>
              </a:rPr>
              <a:t>EVALUATING COMMUNICATION METHODS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814513" y="854076"/>
            <a:ext cx="182808" cy="37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endParaRPr lang="en-US" altLang="ar-SA" sz="2000">
              <a:latin typeface="Times New Roman" panose="02020603050405020304" pitchFamily="18" charset="0"/>
            </a:endParaRPr>
          </a:p>
          <a:p>
            <a:pPr eaLnBrk="1" hangingPunct="1"/>
            <a:endParaRPr lang="en-US" altLang="ar-SA" sz="2000">
              <a:latin typeface="Times New Roman" panose="02020603050405020304" pitchFamily="18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814513" y="881064"/>
            <a:ext cx="182808" cy="3413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endParaRPr lang="en-US" altLang="ar-SA">
              <a:latin typeface="Times New Roman" panose="02020603050405020304" pitchFamily="18" charset="0"/>
            </a:endParaRPr>
          </a:p>
          <a:p>
            <a:pPr eaLnBrk="1" hangingPunct="1"/>
            <a:endParaRPr lang="en-US" altLang="ar-SA">
              <a:latin typeface="Times New Roman" panose="02020603050405020304" pitchFamily="18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220784" y="1276058"/>
            <a:ext cx="9272512" cy="506036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2057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514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971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429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Feedback</a:t>
            </a:r>
            <a:r>
              <a:rPr lang="en-US" altLang="ar-SA" sz="1900" dirty="0"/>
              <a:t> - how quickly can the receiver respond to the message?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Complexity capacity</a:t>
            </a:r>
            <a:r>
              <a:rPr lang="en-US" altLang="ar-SA" sz="1900" dirty="0"/>
              <a:t> - can the method effectively process complex messages?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Breadth potential</a:t>
            </a:r>
            <a:r>
              <a:rPr lang="en-US" altLang="ar-SA" sz="1900" dirty="0"/>
              <a:t> - how many different messages can be transmitted using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Confidentiality</a:t>
            </a:r>
            <a:r>
              <a:rPr lang="en-US" altLang="ar-SA" sz="1900" dirty="0"/>
              <a:t> - can communicators be reasonably sure their messages are received only by those intended?</a:t>
            </a:r>
            <a:r>
              <a:rPr lang="en-US" altLang="ar-SA" sz="1900" b="1" dirty="0"/>
              <a:t> 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Encoding ease</a:t>
            </a:r>
            <a:r>
              <a:rPr lang="en-US" altLang="ar-SA" sz="1900" dirty="0"/>
              <a:t> - can sender easily and quickly use this channel?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Decoding ease</a:t>
            </a:r>
            <a:r>
              <a:rPr lang="en-US" altLang="ar-SA" sz="1900" dirty="0"/>
              <a:t> - can receiver  easily and quickly decode messages?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Time-space constraint</a:t>
            </a:r>
            <a:r>
              <a:rPr lang="en-US" altLang="ar-SA" sz="1900" dirty="0"/>
              <a:t> - do senders and receivers need to communicate at the same time and in the same space?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Cost</a:t>
            </a:r>
            <a:r>
              <a:rPr lang="en-US" altLang="ar-SA" sz="1900" dirty="0"/>
              <a:t> - how much does it cost to use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 Interpersonal warmth</a:t>
            </a:r>
            <a:r>
              <a:rPr lang="en-US" altLang="ar-SA" sz="1900" dirty="0"/>
              <a:t> - how well does this method convey interpersonal warmth?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Formality </a:t>
            </a:r>
            <a:r>
              <a:rPr lang="en-US" altLang="ar-SA" sz="1900" dirty="0"/>
              <a:t>- does this method have the needed amount of formality?</a:t>
            </a:r>
          </a:p>
          <a:p>
            <a:pPr>
              <a:buFontTx/>
              <a:buAutoNum type="arabicPeriod"/>
            </a:pPr>
            <a:r>
              <a:rPr lang="en-US" altLang="ar-SA" sz="1900" b="1" dirty="0" smtClean="0"/>
              <a:t>Scan ability</a:t>
            </a:r>
            <a:r>
              <a:rPr lang="en-US" altLang="ar-SA" sz="1900" dirty="0" smtClean="0"/>
              <a:t> </a:t>
            </a:r>
            <a:r>
              <a:rPr lang="en-US" altLang="ar-SA" sz="1900" dirty="0"/>
              <a:t>- does this method allow the message to be easily browsed or scanned for relevant information?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 of consumption</a:t>
            </a:r>
            <a:r>
              <a:rPr lang="en-US" altLang="ar-SA" sz="1900" dirty="0"/>
              <a:t> - does sender or receiver exercise the most control over when</a:t>
            </a:r>
          </a:p>
          <a:p>
            <a:r>
              <a:rPr lang="en-US" altLang="ar-SA" sz="1900" dirty="0"/>
              <a:t>	the message is dealt with?</a:t>
            </a:r>
          </a:p>
          <a:p>
            <a:pPr eaLnBrk="1" hangingPunct="1"/>
            <a:endParaRPr lang="en-US" altLang="ar-SA" sz="1900" dirty="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524001" y="6248401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63738" y="6358939"/>
            <a:ext cx="546408" cy="22283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21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14326676"/>
      </p:ext>
    </p:extLst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8284" y="228600"/>
            <a:ext cx="9656956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456" y="1759337"/>
            <a:ext cx="9422783" cy="45720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Methods of Communicating Interpersonally (continued)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Nonverbal communication </a:t>
            </a:r>
            <a:r>
              <a:rPr lang="en-US" altLang="ar-SA" b="1" dirty="0"/>
              <a:t>- communication without words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i="1" dirty="0">
                <a:solidFill>
                  <a:srgbClr val="FF0000"/>
                </a:solidFill>
              </a:rPr>
              <a:t>body language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gestures, facial expressions, and other body movements that convey meaning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i="1" dirty="0">
                <a:solidFill>
                  <a:srgbClr val="FF0000"/>
                </a:solidFill>
              </a:rPr>
              <a:t>verbal intonation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emphasis given to words or phrases that conveys meaning</a:t>
            </a:r>
          </a:p>
          <a:p>
            <a:pPr lvl="2">
              <a:lnSpc>
                <a:spcPct val="90000"/>
              </a:lnSpc>
            </a:pPr>
            <a:r>
              <a:rPr lang="en-US" altLang="ar-SA" sz="2800" b="1" dirty="0">
                <a:solidFill>
                  <a:srgbClr val="FF0000"/>
                </a:solidFill>
              </a:rPr>
              <a:t>nonverbal</a:t>
            </a:r>
            <a:r>
              <a:rPr lang="en-US" altLang="ar-SA" sz="2800" b="1" dirty="0"/>
              <a:t> </a:t>
            </a:r>
            <a:r>
              <a:rPr lang="en-US" altLang="ar-SA" sz="2800" b="1" dirty="0" smtClean="0">
                <a:solidFill>
                  <a:srgbClr val="FF0000"/>
                </a:solidFill>
              </a:rPr>
              <a:t>component</a:t>
            </a:r>
            <a:r>
              <a:rPr lang="en-US" altLang="ar-SA" sz="2800" b="1" dirty="0"/>
              <a:t>-</a:t>
            </a:r>
            <a:r>
              <a:rPr lang="en-US" altLang="ar-SA" sz="2800" b="1" dirty="0" smtClean="0"/>
              <a:t>usually </a:t>
            </a:r>
            <a:r>
              <a:rPr lang="en-US" altLang="ar-SA" sz="2800" b="1" dirty="0"/>
              <a:t>carries the greatest impact</a:t>
            </a:r>
          </a:p>
          <a:p>
            <a:pPr>
              <a:lnSpc>
                <a:spcPct val="90000"/>
              </a:lnSpc>
              <a:buClr>
                <a:schemeClr val="tx1"/>
              </a:buClr>
              <a:buSzPct val="65000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95384" y="6331337"/>
            <a:ext cx="501805" cy="314789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22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81666299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724829" y="228600"/>
            <a:ext cx="9638371" cy="1143000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9020" y="1784350"/>
            <a:ext cx="9792629" cy="45720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3200" b="1" i="1" u="sng" dirty="0">
                <a:solidFill>
                  <a:srgbClr val="FF0000"/>
                </a:solidFill>
              </a:rPr>
              <a:t>Barriers to Effective Interpersonal </a:t>
            </a:r>
            <a:r>
              <a:rPr lang="en-US" altLang="ar-SA" sz="3200" b="1" i="1" u="sng" dirty="0" smtClean="0">
                <a:solidFill>
                  <a:srgbClr val="FF0000"/>
                </a:solidFill>
              </a:rPr>
              <a:t>Communication</a:t>
            </a:r>
            <a:endParaRPr lang="en-US" altLang="ar-SA" sz="4000" b="1" i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Filtering</a:t>
            </a:r>
            <a:r>
              <a:rPr lang="en-US" altLang="ar-SA" sz="2800" dirty="0"/>
              <a:t> - the deliberate manipulation of information to make it appear more </a:t>
            </a:r>
            <a:r>
              <a:rPr lang="en-US" altLang="ar-SA" sz="2800" dirty="0" smtClean="0"/>
              <a:t>favorable </a:t>
            </a:r>
            <a:r>
              <a:rPr lang="en-US" altLang="ar-SA" sz="2800" dirty="0"/>
              <a:t>to the receiver</a:t>
            </a: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Selective Perception</a:t>
            </a:r>
            <a:r>
              <a:rPr lang="en-US" altLang="ar-SA" sz="2800" i="1" u="sng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 what people see or hear on the basis of their interests, background, experience, and </a:t>
            </a:r>
            <a:r>
              <a:rPr lang="en-US" altLang="ar-SA" sz="2800" dirty="0" smtClean="0"/>
              <a:t>attitudes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Emotions</a:t>
            </a:r>
            <a:r>
              <a:rPr lang="en-US" altLang="ar-SA" sz="2800" b="1" i="1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- interpretation of a message affected by the way the receiver feels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Information Overload</a:t>
            </a:r>
            <a:r>
              <a:rPr lang="en-US" altLang="ar-SA" sz="2800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</a:t>
            </a:r>
            <a:r>
              <a:rPr lang="en-US" altLang="ar-SA" sz="2800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information available exceeds processing capacity</a:t>
            </a:r>
          </a:p>
          <a:p>
            <a:pPr lvl="1">
              <a:buSzPct val="65000"/>
            </a:pPr>
            <a:endParaRPr lang="en-US" altLang="ar-SA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365595" y="6403975"/>
            <a:ext cx="611459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23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3525306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49" y="228600"/>
            <a:ext cx="9824223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8642" y="1577975"/>
            <a:ext cx="9645805" cy="3506981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r>
              <a:rPr lang="en-US" altLang="ar-SA" b="1" i="1" u="sng" dirty="0">
                <a:solidFill>
                  <a:srgbClr val="FF0000"/>
                </a:solidFill>
              </a:rPr>
              <a:t>Barriers to Effective Interpersonal Communication (continued)</a:t>
            </a:r>
            <a:endParaRPr lang="en-US" altLang="ar-SA" sz="3600" b="1" i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Defensiveness </a:t>
            </a:r>
            <a:r>
              <a:rPr lang="en-US" altLang="ar-SA" b="1" dirty="0"/>
              <a:t>- </a:t>
            </a:r>
            <a:r>
              <a:rPr lang="en-US" altLang="ar-SA" b="1" dirty="0" smtClean="0"/>
              <a:t>behaviors </a:t>
            </a:r>
            <a:r>
              <a:rPr lang="en-US" altLang="ar-SA" b="1" dirty="0"/>
              <a:t>that result from feeling threatened</a:t>
            </a: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Language</a:t>
            </a:r>
            <a:r>
              <a:rPr lang="en-US" altLang="ar-SA" b="1" dirty="0"/>
              <a:t> - meaning of words differs among people with diverse backgrounds</a:t>
            </a:r>
          </a:p>
          <a:p>
            <a:pPr lvl="1">
              <a:buSzPct val="65000"/>
            </a:pPr>
            <a:r>
              <a:rPr lang="en-US" altLang="ar-SA" b="1" u="sng" smtClean="0">
                <a:solidFill>
                  <a:srgbClr val="FF0000"/>
                </a:solidFill>
              </a:rPr>
              <a:t>National </a:t>
            </a:r>
            <a:r>
              <a:rPr lang="en-US" altLang="ar-SA" b="1" u="sng" dirty="0">
                <a:solidFill>
                  <a:srgbClr val="FF0000"/>
                </a:solidFill>
              </a:rPr>
              <a:t>Culture </a:t>
            </a:r>
            <a:r>
              <a:rPr lang="en-US" altLang="ar-SA" b="1" dirty="0"/>
              <a:t>- cultural values affect the way people communicate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428892" y="6428289"/>
            <a:ext cx="745273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24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447" y="300538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69601770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25551" y="228600"/>
            <a:ext cx="1071632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PROCESS OF INTERPERSONAL COMMUNICATION (continued)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619" y="1524000"/>
            <a:ext cx="10125307" cy="45720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3200" b="1" i="1" u="sng" dirty="0">
                <a:solidFill>
                  <a:srgbClr val="FF0000"/>
                </a:solidFill>
              </a:rPr>
              <a:t>Overcoming the Barriers to Effective Interpersonal Communication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Use Feedback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ask a set of questions about a message to determine whether it was understood as intended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Simplify Language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tailor the language to the audience for whom the message is intended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Listen Actively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listen for full </a:t>
            </a:r>
            <a:r>
              <a:rPr lang="en-US" altLang="ar-SA" sz="2800" b="1" dirty="0" smtClean="0"/>
              <a:t>meaning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Constrain Emotions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emotions severely cloud and distort the transference of meaning</a:t>
            </a:r>
          </a:p>
          <a:p>
            <a:pPr lvl="1">
              <a:buSzPct val="65000"/>
            </a:pPr>
            <a:r>
              <a:rPr lang="en-US" altLang="ar-SA" sz="2800" b="1" i="1" dirty="0">
                <a:solidFill>
                  <a:srgbClr val="FF0000"/>
                </a:solidFill>
              </a:rPr>
              <a:t>Watch Nonverbal Cues</a:t>
            </a:r>
            <a:r>
              <a:rPr lang="en-US" altLang="ar-SA" sz="2800" b="1" dirty="0">
                <a:solidFill>
                  <a:srgbClr val="FF0000"/>
                </a:solidFill>
              </a:rPr>
              <a:t> </a:t>
            </a:r>
            <a:r>
              <a:rPr lang="en-US" altLang="ar-SA" sz="2800" b="1" dirty="0"/>
              <a:t>- actions should be aligned with words</a:t>
            </a:r>
          </a:p>
          <a:p>
            <a:pPr lvl="1">
              <a:buSzPct val="65000"/>
            </a:pPr>
            <a:endParaRPr lang="en-US" altLang="ar-S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31420" y="6300864"/>
            <a:ext cx="667214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FAF13E62-7C2F-428E-94F8-9063C967773A}" type="slidenum">
              <a:rPr lang="ar-SA" sz="1400" b="1" smtClean="0">
                <a:solidFill>
                  <a:schemeClr val="tx1"/>
                </a:solidFill>
              </a:rPr>
              <a:pPr algn="ctr"/>
              <a:t>25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8348" y="6207273"/>
            <a:ext cx="827047" cy="5523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79119383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8796454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>
                <a:latin typeface="Calibri" panose="020F0502020204030204" pitchFamily="34" charset="0"/>
              </a:rPr>
              <a:t>ORGANIZATIONAL COMMUNICATION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b="1" dirty="0">
                <a:solidFill>
                  <a:srgbClr val="FF0000"/>
                </a:solidFill>
              </a:rPr>
              <a:t>Formal Communication</a:t>
            </a:r>
          </a:p>
          <a:p>
            <a:pPr lvl="1">
              <a:buSzPct val="65000"/>
            </a:pPr>
            <a:r>
              <a:rPr lang="en-US" altLang="ar-SA" sz="2800" b="1" dirty="0"/>
              <a:t>Communication that follows the official chain of command or is communication required to do one’s job</a:t>
            </a:r>
          </a:p>
          <a:p>
            <a:pPr lvl="1">
              <a:buSzPct val="65000"/>
            </a:pPr>
            <a:r>
              <a:rPr lang="en-US" altLang="ar-SA" sz="2800" b="1" dirty="0"/>
              <a:t>Takes place within prescribed organizational work arrangements</a:t>
            </a:r>
          </a:p>
          <a:p>
            <a:r>
              <a:rPr lang="en-US" altLang="ar-SA" b="1" dirty="0">
                <a:solidFill>
                  <a:srgbClr val="FF0000"/>
                </a:solidFill>
              </a:rPr>
              <a:t>Informal Communication</a:t>
            </a:r>
          </a:p>
          <a:p>
            <a:pPr lvl="1">
              <a:buSzPct val="65000"/>
            </a:pPr>
            <a:r>
              <a:rPr lang="en-US" altLang="ar-SA" sz="2800" b="1" dirty="0"/>
              <a:t>Not defined by the organization’s structural hierarchy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74994" y="6400801"/>
            <a:ext cx="867937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26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981" y="571470"/>
            <a:ext cx="1574180" cy="91287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61091334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947854" y="228600"/>
            <a:ext cx="9034346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Direction of Communication Flow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1737" y="1768475"/>
            <a:ext cx="8991600" cy="401900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altLang="ar-SA" sz="3000" b="1" i="1" u="sng" dirty="0">
                <a:solidFill>
                  <a:srgbClr val="FF0000"/>
                </a:solidFill>
              </a:rPr>
              <a:t>Direction of Communication Flow</a:t>
            </a:r>
          </a:p>
          <a:p>
            <a:pPr lvl="1">
              <a:buSzPct val="65000"/>
            </a:pPr>
            <a:r>
              <a:rPr lang="en-US" altLang="ar-SA" b="1" u="sng" dirty="0">
                <a:solidFill>
                  <a:srgbClr val="FF0000"/>
                </a:solidFill>
              </a:rPr>
              <a:t>Downward</a:t>
            </a:r>
            <a:r>
              <a:rPr lang="en-US" altLang="ar-SA" b="1" dirty="0"/>
              <a:t> - flows from a manager to subordinates</a:t>
            </a:r>
          </a:p>
          <a:p>
            <a:pPr lvl="2"/>
            <a:r>
              <a:rPr lang="en-US" altLang="ar-SA" sz="2700" b="1" dirty="0"/>
              <a:t>used to inform, direct, coordinate, and evaluate employees</a:t>
            </a:r>
          </a:p>
          <a:p>
            <a:pPr lvl="1">
              <a:buSzPct val="65000"/>
            </a:pPr>
            <a:r>
              <a:rPr lang="en-US" altLang="ar-SA" b="1" i="1" u="sng" dirty="0">
                <a:solidFill>
                  <a:srgbClr val="FF0000"/>
                </a:solidFill>
              </a:rPr>
              <a:t>Upward </a:t>
            </a:r>
            <a:r>
              <a:rPr lang="en-US" altLang="ar-SA" b="1" dirty="0"/>
              <a:t>- flows from subordinates to managers</a:t>
            </a:r>
          </a:p>
          <a:p>
            <a:pPr lvl="2"/>
            <a:r>
              <a:rPr lang="en-US" altLang="ar-SA" sz="2700" b="1" dirty="0"/>
              <a:t>keeps managers aware of employees’ feelings </a:t>
            </a:r>
          </a:p>
          <a:p>
            <a:pPr lvl="2"/>
            <a:r>
              <a:rPr lang="en-US" altLang="ar-SA" sz="2700" b="1" dirty="0"/>
              <a:t>source for ideas on improving operations</a:t>
            </a:r>
          </a:p>
          <a:p>
            <a:pPr lvl="2"/>
            <a:r>
              <a:rPr lang="en-US" altLang="ar-SA" sz="2700" b="1" dirty="0"/>
              <a:t>amount of upward communication affected by the culture of the organization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39683" y="6184358"/>
            <a:ext cx="56685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27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13246961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27355" y="228600"/>
            <a:ext cx="923429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Direction of Communication Flow (continued)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7356" y="1539026"/>
            <a:ext cx="8458200" cy="4648200"/>
          </a:xfrm>
          <a:noFill/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lvl="1">
              <a:buSzPct val="65000"/>
            </a:pPr>
            <a:r>
              <a:rPr lang="en-US" altLang="ar-SA" sz="2800" b="1" i="1" u="sng" dirty="0" smtClean="0">
                <a:solidFill>
                  <a:srgbClr val="FF0000"/>
                </a:solidFill>
              </a:rPr>
              <a:t>Lateral</a:t>
            </a:r>
            <a:r>
              <a:rPr lang="en-US" altLang="ar-SA" sz="2800" b="1" i="1" dirty="0" smtClean="0">
                <a:solidFill>
                  <a:srgbClr val="E0B500"/>
                </a:solidFill>
              </a:rPr>
              <a:t> </a:t>
            </a:r>
            <a:r>
              <a:rPr lang="en-US" altLang="ar-SA" sz="2800" b="1" dirty="0"/>
              <a:t>- takes place among any employee on the same organizational level</a:t>
            </a:r>
            <a:endParaRPr lang="en-US" altLang="ar-SA" sz="2800" b="1" i="1" dirty="0">
              <a:solidFill>
                <a:srgbClr val="E0B500"/>
              </a:solidFill>
            </a:endParaRPr>
          </a:p>
          <a:p>
            <a:pPr lvl="1"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Diagona</a:t>
            </a:r>
            <a:r>
              <a:rPr lang="en-US" altLang="ar-SA" sz="2800" b="1" i="1" dirty="0">
                <a:solidFill>
                  <a:srgbClr val="FF0000"/>
                </a:solidFill>
              </a:rPr>
              <a:t>l</a:t>
            </a:r>
            <a:r>
              <a:rPr lang="en-US" altLang="ar-SA" sz="2800" b="1" dirty="0"/>
              <a:t> - cuts across both work areas and organizational levels</a:t>
            </a:r>
          </a:p>
          <a:p>
            <a:pPr lvl="2"/>
            <a:r>
              <a:rPr lang="en-US" altLang="ar-SA" sz="3200" b="1" dirty="0"/>
              <a:t>benefits efficiency and speed</a:t>
            </a:r>
          </a:p>
          <a:p>
            <a:pPr lvl="2"/>
            <a:r>
              <a:rPr lang="en-US" altLang="ar-SA" sz="3200" b="1" dirty="0"/>
              <a:t>e-mail facilitates diagonal communication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74580" y="6354652"/>
            <a:ext cx="55493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28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83136472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37063" y="228600"/>
            <a:ext cx="8945137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Organizational Communication Networks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5122" y="1447800"/>
            <a:ext cx="9248078" cy="46482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sz="3200" b="1" i="1" u="sng" dirty="0">
                <a:solidFill>
                  <a:srgbClr val="FF0000"/>
                </a:solidFill>
              </a:rPr>
              <a:t>Organizational Communication Networks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Combination of vertical and horizontal flows into a variety of patterns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i="1" u="sng" dirty="0">
                <a:solidFill>
                  <a:srgbClr val="FF0000"/>
                </a:solidFill>
              </a:rPr>
              <a:t>Types of Networks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chain</a:t>
            </a:r>
            <a:r>
              <a:rPr lang="en-US" altLang="ar-SA" sz="2400" b="1" dirty="0"/>
              <a:t> - communication flows according to the formal chain of command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wheel</a:t>
            </a:r>
            <a:r>
              <a:rPr lang="en-US" altLang="ar-SA" sz="2400" b="1" dirty="0"/>
              <a:t> - flows between a clearly identifiable and strong leader and others in a work group or team</a:t>
            </a:r>
          </a:p>
          <a:p>
            <a:pPr lvl="2">
              <a:lnSpc>
                <a:spcPct val="90000"/>
              </a:lnSpc>
            </a:pPr>
            <a:r>
              <a:rPr lang="en-US" altLang="ar-SA" sz="2400" b="1" i="1" dirty="0">
                <a:solidFill>
                  <a:srgbClr val="FF0000"/>
                </a:solidFill>
              </a:rPr>
              <a:t>all-channel</a:t>
            </a:r>
            <a:r>
              <a:rPr lang="en-US" altLang="ar-SA" sz="2400" b="1" dirty="0"/>
              <a:t> - flows freely among all members of a work team</a:t>
            </a:r>
          </a:p>
          <a:p>
            <a:pPr lvl="1">
              <a:lnSpc>
                <a:spcPct val="90000"/>
              </a:lnSpc>
              <a:buSzPct val="65000"/>
            </a:pPr>
            <a:r>
              <a:rPr lang="en-US" altLang="ar-SA" sz="2800" b="1" dirty="0"/>
              <a:t>No single network is best for all situations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16966" y="6356350"/>
            <a:ext cx="524107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FAF13E62-7C2F-428E-94F8-9063C967773A}" type="slidenum">
              <a:rPr lang="ar-SA" smtClean="0">
                <a:solidFill>
                  <a:schemeClr val="tx1"/>
                </a:solidFill>
              </a:rPr>
              <a:pPr algn="ctr"/>
              <a:t>29</a:t>
            </a:fld>
            <a:endParaRPr lang="ar-SA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8792931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59004" y="503238"/>
            <a:ext cx="1051560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Organizational Communication Networks (continued)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b="1" dirty="0"/>
              <a:t>Organizational Communication Networks </a:t>
            </a:r>
            <a:endParaRPr lang="en-US" altLang="ar-SA" b="1" dirty="0" smtClean="0"/>
          </a:p>
          <a:p>
            <a:r>
              <a:rPr lang="en-US" altLang="ar-SA" sz="2800" b="1" i="1" u="sng" dirty="0" smtClean="0">
                <a:solidFill>
                  <a:srgbClr val="FF0000"/>
                </a:solidFill>
              </a:rPr>
              <a:t>Grapevine</a:t>
            </a:r>
            <a:r>
              <a:rPr lang="en-US" altLang="ar-SA" sz="2800" b="1" dirty="0" smtClean="0"/>
              <a:t> </a:t>
            </a:r>
            <a:r>
              <a:rPr lang="en-US" altLang="ar-SA" sz="2800" b="1" dirty="0"/>
              <a:t>- an informal network that is active in almost every </a:t>
            </a:r>
            <a:r>
              <a:rPr lang="en-US" altLang="ar-SA" sz="2800" b="1" dirty="0" smtClean="0"/>
              <a:t>organization:</a:t>
            </a:r>
            <a:endParaRPr lang="en-US" altLang="ar-SA" sz="2800" b="1" dirty="0"/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important source of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identifies issues that employees consider important and anxiety producing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can use the grapevine to disseminate important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grapevine cannot be abolished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993995" y="6234113"/>
            <a:ext cx="466493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30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046" y="6305691"/>
            <a:ext cx="827047" cy="5523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46135621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501805" y="381000"/>
            <a:ext cx="993759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</a:t>
            </a:r>
            <a:r>
              <a:rPr lang="en-US" altLang="ar-SA" sz="4000" b="1" i="1" dirty="0">
                <a:latin typeface="Calibri" panose="020F0502020204030204" pitchFamily="34" charset="0"/>
              </a:rPr>
              <a:t>INFORMATION</a:t>
            </a:r>
            <a:r>
              <a:rPr lang="en-US" altLang="ar-SA" sz="3600" b="1" i="1" dirty="0">
                <a:latin typeface="Calibri" panose="020F0502020204030204" pitchFamily="34" charset="0"/>
              </a:rPr>
              <a:t> TECHNOLOGY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2655" y="1886877"/>
            <a:ext cx="8939560" cy="4114800"/>
          </a:xfrm>
          <a:noFill/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How Technology Affects Managerial Communication</a:t>
            </a:r>
          </a:p>
          <a:p>
            <a:pPr lvl="1">
              <a:lnSpc>
                <a:spcPct val="90000"/>
              </a:lnSpc>
              <a:buSzPct val="65000"/>
              <a:buFont typeface="Wingdings" panose="05000000000000000000" pitchFamily="2" charset="2"/>
              <a:buChar char="q"/>
            </a:pPr>
            <a:r>
              <a:rPr lang="en-US" altLang="ar-SA" b="1" dirty="0">
                <a:solidFill>
                  <a:srgbClr val="FF0000"/>
                </a:solidFill>
              </a:rPr>
              <a:t>Information technology has changed organizational </a:t>
            </a:r>
            <a:r>
              <a:rPr lang="en-US" altLang="ar-SA" b="1" dirty="0" smtClean="0">
                <a:solidFill>
                  <a:srgbClr val="FF0000"/>
                </a:solidFill>
              </a:rPr>
              <a:t>communication:</a:t>
            </a:r>
            <a:endParaRPr lang="en-US" altLang="ar-SA" b="1" dirty="0">
              <a:solidFill>
                <a:srgbClr val="FF0000"/>
              </a:solidFill>
            </a:endParaRP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disseminates more complete information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provides more opportunities for collaboration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400" b="1" dirty="0"/>
              <a:t>employees are fully accessible</a:t>
            </a:r>
          </a:p>
          <a:p>
            <a:pPr>
              <a:lnSpc>
                <a:spcPct val="90000"/>
              </a:lnSpc>
              <a:buClr>
                <a:schemeClr val="tx1"/>
              </a:buClr>
              <a:buSzPct val="65000"/>
            </a:pPr>
            <a:endParaRPr lang="en-US" altLang="ar-SA" sz="2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306229" y="6364554"/>
            <a:ext cx="76014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31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61560663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49" y="609600"/>
            <a:ext cx="10907751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620" y="2286000"/>
            <a:ext cx="9355873" cy="4114800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altLang="ar-SA" sz="2400" b="1" i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  <a:buFont typeface="Wingdings" panose="05000000000000000000" pitchFamily="2" charset="2"/>
              <a:buChar char="q"/>
            </a:pPr>
            <a:r>
              <a:rPr lang="en-US" altLang="ar-SA" b="1" i="1" dirty="0" smtClean="0">
                <a:solidFill>
                  <a:srgbClr val="FF0000"/>
                </a:solidFill>
              </a:rPr>
              <a:t>Networked </a:t>
            </a:r>
            <a:r>
              <a:rPr lang="en-US" altLang="ar-SA" b="1" i="1" dirty="0">
                <a:solidFill>
                  <a:srgbClr val="FF0000"/>
                </a:solidFill>
              </a:rPr>
              <a:t>Computer </a:t>
            </a:r>
            <a:r>
              <a:rPr lang="en-US" altLang="ar-SA" b="1" i="1" dirty="0" smtClean="0">
                <a:solidFill>
                  <a:srgbClr val="FF0000"/>
                </a:solidFill>
              </a:rPr>
              <a:t>Systems</a:t>
            </a:r>
            <a:r>
              <a:rPr lang="en-US" altLang="ar-SA" b="1" dirty="0" smtClean="0"/>
              <a:t>- </a:t>
            </a:r>
            <a:r>
              <a:rPr lang="en-US" altLang="ar-SA" b="1" dirty="0"/>
              <a:t>linking computers through compatible hardware and software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e-mail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instantaneous transmission of written </a:t>
            </a:r>
            <a:r>
              <a:rPr lang="en-US" altLang="ar-SA" sz="2400" b="1" dirty="0" smtClean="0"/>
              <a:t>messages</a:t>
            </a:r>
            <a:endParaRPr lang="en-US" altLang="ar-SA" b="1" dirty="0"/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instant messaging (IM)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interactive real-time communication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voice-mail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digitizes a spoken message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fax</a:t>
            </a:r>
            <a:r>
              <a:rPr lang="en-US" altLang="ar-SA" sz="2400" b="1" dirty="0"/>
              <a:t> - allows transmission of documents containing both text and graphics over ordinary telephone lines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electronic data interchange (EDI)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permits the exchange of standard business transaction documents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059866" y="6463565"/>
            <a:ext cx="549197" cy="282924"/>
          </a:xfrm>
          <a:ln>
            <a:solidFill>
              <a:schemeClr val="tx1"/>
            </a:solidFill>
          </a:ln>
        </p:spPr>
        <p:txBody>
          <a:bodyPr/>
          <a:lstStyle/>
          <a:p>
            <a:fld id="{FAF13E62-7C2F-428E-94F8-9063C967773A}" type="slidenum">
              <a:rPr lang="ar-SA" smtClean="0"/>
              <a:t>32</a:t>
            </a:fld>
            <a:endParaRPr 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9877224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932" y="381000"/>
            <a:ext cx="10883590" cy="1143000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8629" y="1726965"/>
            <a:ext cx="9097537" cy="4419600"/>
          </a:xfrm>
          <a:noFill/>
          <a:ln>
            <a:solidFill>
              <a:schemeClr val="tx1"/>
            </a:solidFill>
          </a:ln>
        </p:spPr>
        <p:txBody>
          <a:bodyPr anchor="t">
            <a:normAutofit/>
          </a:bodyPr>
          <a:lstStyle/>
          <a:p>
            <a:r>
              <a:rPr lang="en-US" altLang="ar-SA" sz="2400" b="1" i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</a:pPr>
            <a:r>
              <a:rPr lang="en-US" altLang="ar-SA" b="1" i="1" dirty="0">
                <a:solidFill>
                  <a:srgbClr val="FF0000"/>
                </a:solidFill>
              </a:rPr>
              <a:t>Networked Computer Systems  (continued</a:t>
            </a:r>
            <a:r>
              <a:rPr lang="en-US" altLang="ar-SA" b="1" i="1" dirty="0" smtClean="0">
                <a:solidFill>
                  <a:srgbClr val="FF0000"/>
                </a:solidFill>
              </a:rPr>
              <a:t>):</a:t>
            </a:r>
            <a:endParaRPr lang="en-US" altLang="ar-SA" b="1" i="1" dirty="0">
              <a:solidFill>
                <a:srgbClr val="FF0000"/>
              </a:solidFill>
            </a:endParaRP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Teleconferencing</a:t>
            </a:r>
            <a:r>
              <a:rPr lang="en-US" altLang="ar-SA" sz="2400" b="1" dirty="0"/>
              <a:t> - permits simultaneous conferral using telephone or e-mail group communications </a:t>
            </a:r>
            <a:r>
              <a:rPr lang="en-US" altLang="ar-SA" sz="2400" b="1" dirty="0" smtClean="0"/>
              <a:t>software</a:t>
            </a:r>
          </a:p>
          <a:p>
            <a:pPr lvl="2"/>
            <a:r>
              <a:rPr lang="en-US" altLang="ar-SA" sz="2400" b="1" i="1" dirty="0" smtClean="0">
                <a:solidFill>
                  <a:srgbClr val="FF0000"/>
                </a:solidFill>
              </a:rPr>
              <a:t>videoconferencing</a:t>
            </a:r>
            <a:r>
              <a:rPr lang="en-US" altLang="ar-SA" sz="2400" b="1" dirty="0" smtClean="0"/>
              <a:t> </a:t>
            </a:r>
            <a:r>
              <a:rPr lang="en-US" altLang="ar-SA" sz="2400" b="1" dirty="0"/>
              <a:t>- participants can see each other 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Intranet</a:t>
            </a:r>
            <a:r>
              <a:rPr lang="en-US" altLang="ar-SA" sz="2400" b="1" dirty="0"/>
              <a:t> - Internet technology that links organizational employees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Extranet</a:t>
            </a:r>
            <a:r>
              <a:rPr lang="en-US" altLang="ar-SA" sz="2400" b="1" dirty="0"/>
              <a:t> - Internet technology that links an organization with customers and </a:t>
            </a:r>
            <a:r>
              <a:rPr lang="en-US" altLang="ar-SA" sz="2400" b="1" dirty="0" smtClean="0"/>
              <a:t>suppliers</a:t>
            </a:r>
          </a:p>
          <a:p>
            <a:pPr lvl="2"/>
            <a:r>
              <a:rPr lang="en-US" altLang="ar-SA" sz="2400" b="1" i="1" dirty="0">
                <a:solidFill>
                  <a:srgbClr val="FF0000"/>
                </a:solidFill>
              </a:rPr>
              <a:t>Wireless Capabilities</a:t>
            </a:r>
            <a:r>
              <a:rPr lang="en-US" altLang="ar-SA" sz="2400" b="1" dirty="0">
                <a:solidFill>
                  <a:srgbClr val="FF0000"/>
                </a:solidFill>
              </a:rPr>
              <a:t> </a:t>
            </a:r>
            <a:r>
              <a:rPr lang="en-US" altLang="ar-SA" sz="2400" b="1" dirty="0"/>
              <a:t>- depends on signals sent through space without any physical connection</a:t>
            </a:r>
          </a:p>
          <a:p>
            <a:pPr lvl="2"/>
            <a:endParaRPr lang="en-US" altLang="ar-SA" sz="24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96882" y="6281002"/>
            <a:ext cx="80103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33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97008259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79141" y="609600"/>
            <a:ext cx="10627112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UNDERSTANDING INFORMATION TECHNOLOGY (continued)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3316" y="2005864"/>
            <a:ext cx="10392937" cy="4021873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ar-SA" b="1" i="1" u="sng" dirty="0">
                <a:solidFill>
                  <a:srgbClr val="FF0000"/>
                </a:solidFill>
              </a:rPr>
              <a:t>How Technology Affects Managerial Communication (</a:t>
            </a:r>
            <a:r>
              <a:rPr lang="en-US" altLang="ar-SA" b="1" i="1" u="sng" dirty="0" smtClean="0">
                <a:solidFill>
                  <a:srgbClr val="FF0000"/>
                </a:solidFill>
              </a:rPr>
              <a:t>continued)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sz="2800" b="1" dirty="0" smtClean="0"/>
              <a:t>based </a:t>
            </a:r>
            <a:r>
              <a:rPr lang="en-US" altLang="ar-SA" sz="2800" b="1" dirty="0"/>
              <a:t>on microwave signals, satellites, radio waves, or infrared light </a:t>
            </a:r>
            <a:r>
              <a:rPr lang="en-US" altLang="ar-SA" sz="2800" b="1" dirty="0" smtClean="0"/>
              <a:t>rays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b="1" dirty="0"/>
              <a:t>Communications among organizational  members are no longer constrained by geography or time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b="1" dirty="0"/>
              <a:t>psychological drawback - personal costs associated with being constantly accessible</a:t>
            </a:r>
          </a:p>
          <a:p>
            <a:pPr lvl="2"/>
            <a:endParaRPr lang="en-US" altLang="ar-SA" sz="2800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29561" y="6281002"/>
            <a:ext cx="680224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34</a:t>
            </a:fld>
            <a:endParaRPr lang="ar-SA" sz="1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722" y="6027737"/>
            <a:ext cx="925998" cy="61839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6392133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43707" y="6463564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0C53298A-6DFA-4C09-BAC7-AB35EC0112B9}" type="slidenum">
              <a:rPr lang="en-US" altLang="ar-SA" sz="1400" b="1">
                <a:solidFill>
                  <a:schemeClr val="tx1"/>
                </a:solidFill>
              </a:rPr>
              <a:pPr/>
              <a:t>35</a:t>
            </a:fld>
            <a:endParaRPr lang="en-US" altLang="ar-SA" b="1" dirty="0">
              <a:solidFill>
                <a:schemeClr val="tx1"/>
              </a:solidFill>
            </a:endParaRPr>
          </a:p>
        </p:txBody>
      </p:sp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677399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/>
            </a:r>
            <a:br>
              <a:rPr lang="en-US" altLang="ar-SA" b="1" i="1" dirty="0" smtClean="0">
                <a:latin typeface="Calibri" panose="020F0502020204030204" pitchFamily="34" charset="0"/>
              </a:rPr>
            </a:br>
            <a:r>
              <a:rPr lang="en-US" altLang="ar-SA" b="1" i="1" dirty="0" smtClean="0">
                <a:latin typeface="Calibri" panose="020F0502020204030204" pitchFamily="34" charset="0"/>
              </a:rPr>
              <a:t>Project </a:t>
            </a:r>
            <a:r>
              <a:rPr lang="en-US" altLang="ar-SA" b="1" i="1" dirty="0">
                <a:latin typeface="Calibri" panose="020F0502020204030204" pitchFamily="34" charset="0"/>
              </a:rPr>
              <a:t>Communications </a:t>
            </a:r>
            <a:r>
              <a:rPr lang="en-US" altLang="ar-SA" b="1" i="1" dirty="0" smtClean="0">
                <a:latin typeface="Calibri" panose="020F0502020204030204" pitchFamily="34" charset="0"/>
              </a:rPr>
              <a:t>Management</a:t>
            </a:r>
            <a:br>
              <a:rPr lang="en-US" altLang="ar-SA" b="1" i="1" dirty="0" smtClean="0">
                <a:latin typeface="Calibri" panose="020F0502020204030204" pitchFamily="34" charset="0"/>
              </a:rPr>
            </a:br>
            <a:endParaRPr lang="en-US" altLang="ar-SA" b="1" i="1" dirty="0">
              <a:latin typeface="Calibri" panose="020F0502020204030204" pitchFamily="34" charset="0"/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91564"/>
            <a:ext cx="9677399" cy="4572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i="1" u="sng" dirty="0">
                <a:solidFill>
                  <a:srgbClr val="FF0000"/>
                </a:solidFill>
                <a:latin typeface="Calibri" panose="020F0502020204030204" pitchFamily="34" charset="0"/>
              </a:rPr>
              <a:t>Importance of Good Communications</a:t>
            </a:r>
            <a:endParaRPr lang="en-US" altLang="ar-SA" b="1" i="1" u="sng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 smtClean="0"/>
              <a:t>The </a:t>
            </a:r>
            <a:r>
              <a:rPr lang="en-US" altLang="ar-SA" b="1" dirty="0"/>
              <a:t>greatest threat to many projects is a failure to communicate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Our culture does not portray IT professionals as being good communicators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Research shows that IT professionals must be able to communicate effectively to succeed in their positions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Strong verbal skills are a key factor in career advancement for IT professionals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599" y="5647004"/>
            <a:ext cx="1496121" cy="9991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1319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52792" y="6375942"/>
            <a:ext cx="6467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DD374FAD-2B5C-49CA-8C91-759D2245BFFE}" type="slidenum">
              <a:rPr lang="en-US" altLang="ar-SA" sz="1400" b="1">
                <a:solidFill>
                  <a:schemeClr val="tx1"/>
                </a:solidFill>
              </a:rPr>
              <a:pPr algn="ctr"/>
              <a:t>36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92272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Project Communications Management Processes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922727" cy="435133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Communications planning: determining the information and communications needs of the stakeholders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Information distribution: making needed information available in a timely manner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Performance reporting: collecting and disseminating performance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Administrative closure: generating, gathering, and disseminating information to formalize phase or project completion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0429" y="6105599"/>
            <a:ext cx="951571" cy="63546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813330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31058" y="6311900"/>
            <a:ext cx="667215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98A0D170-485D-4E46-8FE1-AFFC2CE0546B}" type="slidenum">
              <a:rPr lang="en-US" altLang="ar-SA" sz="1400" b="1">
                <a:solidFill>
                  <a:schemeClr val="tx1"/>
                </a:solidFill>
              </a:rPr>
              <a:pPr algn="ctr"/>
              <a:t>37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4800" b="1" i="1">
                <a:latin typeface="Calibri" panose="020F0502020204030204" pitchFamily="34" charset="0"/>
              </a:rPr>
              <a:t>Communications Planning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Every project should include some type of communications management plan, a document that guides project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Creating a stakeholder analysis for project communications also aids in communications planning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6267450"/>
            <a:ext cx="760140" cy="50762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474277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272668" y="6311900"/>
            <a:ext cx="823332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396A96C-11CF-4E77-9295-618411E83EE5}" type="slidenum">
              <a:rPr lang="en-US" altLang="ar-SA" sz="1400" b="1">
                <a:solidFill>
                  <a:schemeClr val="tx1"/>
                </a:solidFill>
              </a:rPr>
              <a:pPr algn="ctr"/>
              <a:t>38</a:t>
            </a:fld>
            <a:endParaRPr lang="en-US" altLang="ar-SA" sz="1400" b="1">
              <a:solidFill>
                <a:schemeClr val="tx1"/>
              </a:solidFill>
            </a:endParaRPr>
          </a:p>
        </p:txBody>
      </p:sp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844668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3600" b="1" i="1" dirty="0">
                <a:latin typeface="Calibri" panose="020F0502020204030204" pitchFamily="34" charset="0"/>
              </a:rPr>
              <a:t>Communications Management Plan Contents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9844668" cy="4351338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description of a collection and filing structure for gathering and storing various types of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distribution structure describing what information goes to whom, when, and how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format for communicating key project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project schedule for producing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Access methods for obtaining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method for updating the communications management plans as the project progresses and develops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stakeholder communications analysis</a:t>
            </a:r>
          </a:p>
          <a:p>
            <a:pPr lvl="1"/>
            <a:endParaRPr lang="en-US" altLang="ar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111" y="6043961"/>
            <a:ext cx="1218970" cy="81403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9665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493</TotalTime>
  <Words>2018</Words>
  <Application>Microsoft Office PowerPoint</Application>
  <PresentationFormat>Widescreen</PresentationFormat>
  <Paragraphs>334</Paragraphs>
  <Slides>38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Angsana New</vt:lpstr>
      <vt:lpstr>Arial</vt:lpstr>
      <vt:lpstr>Calibri</vt:lpstr>
      <vt:lpstr>Calibri Light</vt:lpstr>
      <vt:lpstr>Century Gothic</vt:lpstr>
      <vt:lpstr>Courier New</vt:lpstr>
      <vt:lpstr>Times New Roman</vt:lpstr>
      <vt:lpstr>Wingdings</vt:lpstr>
      <vt:lpstr>Office Theme</vt:lpstr>
      <vt:lpstr>  Organizing and MANAGERIAL  COMMUNICATION  Chapter- 5 lectuer-1 </vt:lpstr>
      <vt:lpstr>PowerPoint Presentation</vt:lpstr>
      <vt:lpstr>LEARNING OBJECTIVES</vt:lpstr>
      <vt:lpstr>Basic Organizing Concepts</vt:lpstr>
      <vt:lpstr>Basic Organizing Concepts</vt:lpstr>
      <vt:lpstr>Authority</vt:lpstr>
      <vt:lpstr>Authority / Responsibility</vt:lpstr>
      <vt:lpstr>Where are Decisions Made?</vt:lpstr>
      <vt:lpstr>How Are Employees Grouped?</vt:lpstr>
      <vt:lpstr>Departmentalization</vt:lpstr>
      <vt:lpstr>Departmentalization</vt:lpstr>
      <vt:lpstr>Departmentalization</vt:lpstr>
      <vt:lpstr>Departmentalization</vt:lpstr>
      <vt:lpstr>PowerPoint Presentation</vt:lpstr>
      <vt:lpstr>Empowerment Through Delegation</vt:lpstr>
      <vt:lpstr>PowerPoint Presentation</vt:lpstr>
      <vt:lpstr>UNDERSTANDING MANAGERIAL COMMUNICATIONS</vt:lpstr>
      <vt:lpstr>PROCESS OF INTERPERSONAL COMMUNICATION</vt:lpstr>
      <vt:lpstr>PowerPoint Presentation</vt:lpstr>
      <vt:lpstr>PROCESS OF INTERPERSONAL COMMUNICATION (continued)</vt:lpstr>
      <vt:lpstr>PowerPoint Presentation</vt:lpstr>
      <vt:lpstr>PROCESS OF INTERPERSONAL COMMUNICATION (continued)</vt:lpstr>
      <vt:lpstr>PROCESS OF INTERPERSONAL COMMUNICATION (continued)</vt:lpstr>
      <vt:lpstr>PROCESS OF INTERPERSONAL COMMUNICATION (continued)</vt:lpstr>
      <vt:lpstr>PROCESS OF INTERPERSONAL COMMUNICATION (continued)</vt:lpstr>
      <vt:lpstr>ORGANIZATIONAL COMMUNICATION</vt:lpstr>
      <vt:lpstr>Direction of Communication Flow</vt:lpstr>
      <vt:lpstr>Direction of Communication Flow (continued)</vt:lpstr>
      <vt:lpstr>Organizational Communication Networks</vt:lpstr>
      <vt:lpstr>Organizational Communication Networks (continued)</vt:lpstr>
      <vt:lpstr>UNDERSTANDING INFORMATION TECHNOLOGY</vt:lpstr>
      <vt:lpstr>UNDERSTANDING INFORMATION TECHNOLOGY (continued)</vt:lpstr>
      <vt:lpstr>UNDERSTANDING INFORMATION TECHNOLOGY (continued)</vt:lpstr>
      <vt:lpstr>UNDERSTANDING INFORMATION TECHNOLOGY (continued)</vt:lpstr>
      <vt:lpstr> Project Communications Management </vt:lpstr>
      <vt:lpstr>Project Communications Management Processes</vt:lpstr>
      <vt:lpstr>Communications Planning</vt:lpstr>
      <vt:lpstr>Communications Management Plan Contents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Organizing an Effective Department</dc:title>
  <dc:creator>Maher</dc:creator>
  <cp:lastModifiedBy>Maher</cp:lastModifiedBy>
  <cp:revision>39</cp:revision>
  <dcterms:created xsi:type="dcterms:W3CDTF">2021-02-27T07:17:32Z</dcterms:created>
  <dcterms:modified xsi:type="dcterms:W3CDTF">2021-03-12T15:46:42Z</dcterms:modified>
</cp:coreProperties>
</file>