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400" r:id="rId3"/>
    <p:sldId id="364" r:id="rId4"/>
    <p:sldId id="366" r:id="rId5"/>
    <p:sldId id="367" r:id="rId6"/>
    <p:sldId id="368" r:id="rId7"/>
    <p:sldId id="447" r:id="rId8"/>
    <p:sldId id="365" r:id="rId9"/>
    <p:sldId id="369" r:id="rId10"/>
    <p:sldId id="370" r:id="rId11"/>
    <p:sldId id="448" r:id="rId12"/>
    <p:sldId id="449" r:id="rId13"/>
    <p:sldId id="450" r:id="rId14"/>
    <p:sldId id="451" r:id="rId15"/>
    <p:sldId id="452" r:id="rId16"/>
    <p:sldId id="459" r:id="rId17"/>
    <p:sldId id="460" r:id="rId18"/>
    <p:sldId id="462" r:id="rId19"/>
    <p:sldId id="453" r:id="rId20"/>
    <p:sldId id="454" r:id="rId21"/>
    <p:sldId id="455" r:id="rId22"/>
    <p:sldId id="456" r:id="rId23"/>
    <p:sldId id="457" r:id="rId24"/>
    <p:sldId id="458" r:id="rId25"/>
    <p:sldId id="463" r:id="rId26"/>
    <p:sldId id="464" r:id="rId27"/>
    <p:sldId id="465" r:id="rId28"/>
    <p:sldId id="466" r:id="rId29"/>
    <p:sldId id="467" r:id="rId30"/>
    <p:sldId id="468" r:id="rId31"/>
    <p:sldId id="469" r:id="rId32"/>
    <p:sldId id="470" r:id="rId33"/>
    <p:sldId id="471" r:id="rId34"/>
    <p:sldId id="472" r:id="rId35"/>
    <p:sldId id="473" r:id="rId36"/>
    <p:sldId id="474" r:id="rId37"/>
    <p:sldId id="475" r:id="rId38"/>
    <p:sldId id="476" r:id="rId39"/>
    <p:sldId id="477" r:id="rId40"/>
    <p:sldId id="41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20" autoAdjust="0"/>
    <p:restoredTop sz="87989" autoAdjust="0"/>
  </p:normalViewPr>
  <p:slideViewPr>
    <p:cSldViewPr snapToGrid="0">
      <p:cViewPr varScale="1">
        <p:scale>
          <a:sx n="59" d="100"/>
          <a:sy n="59" d="100"/>
        </p:scale>
        <p:origin x="5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fld id="{6D67F358-84A9-4AE2-B425-62F1BE809B06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fld id="{3198DA59-4DC9-4273-A831-555205F6A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287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768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262362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30350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Operating Systems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Alaa 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  <a:r>
              <a:rPr lang="ar-SA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9660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Scheduling and Deadlocks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45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Scheduling and Deadlocks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32572" y="1358297"/>
            <a:ext cx="96662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/>
              <a:t>Objectives: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Basic Concepts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Scheduling Criteria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Scheduling Algorithms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Deadlock Characterization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Methods for Handling Deadlocks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Deadlock Prevention</a:t>
            </a:r>
          </a:p>
          <a:p>
            <a:pPr lvl="3"/>
            <a:r>
              <a:rPr lang="en-US" altLang="en-US" sz="2800" dirty="0"/>
              <a:t>Deadlock Avoidance</a:t>
            </a:r>
          </a:p>
          <a:p>
            <a:pPr lvl="3"/>
            <a:r>
              <a:rPr lang="en-US" altLang="en-US" sz="2800" dirty="0"/>
              <a:t>Deadlock Detection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Recovery from Deadlock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60289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6498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Scheduling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62952" y="1427555"/>
            <a:ext cx="1017560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/>
              <a:t>Topics To Be Covered: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To introduce CPU scheduling, which is the basis for multiprogram on operating systems</a:t>
            </a:r>
          </a:p>
          <a:p>
            <a:pPr lvl="1"/>
            <a:endParaRPr lang="en-US" altLang="en-US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To describe various CPU-scheduling algorithms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To discuss evaluation criteria for selecting a CPU-scheduling algorithm for a particular system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0134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612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57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CPU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6D802200-71A4-6AE3-22E5-628816DA0E0A}"/>
              </a:ext>
            </a:extLst>
          </p:cNvPr>
          <p:cNvSpPr txBox="1">
            <a:spLocks noChangeArrowheads="1"/>
          </p:cNvSpPr>
          <p:nvPr/>
        </p:nvSpPr>
        <p:spPr>
          <a:xfrm>
            <a:off x="1626094" y="1793582"/>
            <a:ext cx="10163270" cy="4786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pPr>
              <a:buFont typeface="Monotype Sorts" pitchFamily="-84" charset="2"/>
              <a:buNone/>
            </a:pPr>
            <a:endParaRPr lang="en-US" alt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7A6CAF5-BC86-ABF1-F018-27593AE6C767}"/>
              </a:ext>
            </a:extLst>
          </p:cNvPr>
          <p:cNvSpPr txBox="1">
            <a:spLocks noChangeArrowheads="1"/>
          </p:cNvSpPr>
          <p:nvPr/>
        </p:nvSpPr>
        <p:spPr>
          <a:xfrm>
            <a:off x="1450530" y="1698452"/>
            <a:ext cx="9115376" cy="36480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endParaRPr lang="en-US" altLang="en-US" dirty="0"/>
          </a:p>
        </p:txBody>
      </p:sp>
      <p:sp>
        <p:nvSpPr>
          <p:cNvPr id="12" name="TextBox 8">
            <a:extLst>
              <a:ext uri="{FF2B5EF4-FFF2-40B4-BE49-F238E27FC236}">
                <a16:creationId xmlns:a16="http://schemas.microsoft.com/office/drawing/2014/main" id="{DB411B45-4044-42CD-B3CD-029332EF8392}"/>
              </a:ext>
            </a:extLst>
          </p:cNvPr>
          <p:cNvSpPr txBox="1"/>
          <p:nvPr/>
        </p:nvSpPr>
        <p:spPr>
          <a:xfrm>
            <a:off x="1484438" y="1243570"/>
            <a:ext cx="1044658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The Objective is to </a:t>
            </a:r>
            <a:r>
              <a:rPr lang="en-US" altLang="en-US" sz="2800" dirty="0"/>
              <a:t>Maximum CPU utilization obtained with multiprogramming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A process is executed until it must wait, typically for the completion of some I/O request.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In a simple computer system, the CPU then sits idle. All this is wasted: no useful work is accomplished.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accent5"/>
                </a:solidFill>
              </a:rPr>
              <a:t>Several processes are kept in memory at one time.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accent5"/>
                </a:solidFill>
              </a:rPr>
              <a:t>When one process has to wait, the operating system takes the CPU away from that process and gives the CPU to another process and this pattern continues.</a:t>
            </a:r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60515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97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CPU and I/O Burst Cycles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id="{E027F61F-67B8-B91E-8831-496A15E78FC2}"/>
              </a:ext>
            </a:extLst>
          </p:cNvPr>
          <p:cNvSpPr txBox="1"/>
          <p:nvPr/>
        </p:nvSpPr>
        <p:spPr>
          <a:xfrm>
            <a:off x="1836831" y="1190831"/>
            <a:ext cx="1044658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CPU–I/O Burst Cycle ,</a:t>
            </a:r>
          </a:p>
          <a:p>
            <a:r>
              <a:rPr lang="en-US" altLang="en-US" sz="2800" dirty="0"/>
              <a:t>      Process execution consists of </a:t>
            </a:r>
          </a:p>
          <a:p>
            <a:r>
              <a:rPr lang="en-US" altLang="en-US" sz="2800" dirty="0"/>
              <a:t>      a cycle of </a:t>
            </a:r>
            <a:r>
              <a:rPr lang="en-US" altLang="en-US" sz="2800" b="1" dirty="0">
                <a:solidFill>
                  <a:schemeClr val="accent5"/>
                </a:solidFill>
              </a:rPr>
              <a:t>CPU execution </a:t>
            </a:r>
            <a:r>
              <a:rPr lang="en-US" altLang="en-US" sz="2800" dirty="0"/>
              <a:t>and </a:t>
            </a:r>
          </a:p>
          <a:p>
            <a:r>
              <a:rPr lang="en-US" altLang="en-US" sz="2800" dirty="0"/>
              <a:t>       </a:t>
            </a:r>
            <a:r>
              <a:rPr lang="en-US" altLang="en-US" sz="2800" b="1" dirty="0">
                <a:solidFill>
                  <a:schemeClr val="accent5"/>
                </a:solidFill>
              </a:rPr>
              <a:t>I/O wait</a:t>
            </a:r>
            <a:r>
              <a:rPr lang="en-US" altLang="en-US" sz="28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Processes alternate between.</a:t>
            </a:r>
          </a:p>
          <a:p>
            <a:r>
              <a:rPr lang="en-US" altLang="en-US" sz="2800" dirty="0"/>
              <a:t>     those two states,</a:t>
            </a:r>
          </a:p>
          <a:p>
            <a:endParaRPr lang="en-US" altLang="en-US" sz="2800" dirty="0"/>
          </a:p>
          <a:p>
            <a:r>
              <a:rPr lang="en-US" altLang="en-US" sz="2800" dirty="0"/>
              <a:t>CPU Burst  is the time when</a:t>
            </a:r>
          </a:p>
          <a:p>
            <a:r>
              <a:rPr lang="en-US" altLang="en-US" sz="2800" dirty="0"/>
              <a:t>the process is being executed in CPU.</a:t>
            </a:r>
          </a:p>
          <a:p>
            <a:r>
              <a:rPr lang="en-US" altLang="en-US" sz="2800" dirty="0"/>
              <a:t>I/O burst is the time when a process</a:t>
            </a:r>
          </a:p>
          <a:p>
            <a:r>
              <a:rPr lang="en-US" altLang="en-US" sz="2800" dirty="0"/>
              <a:t> wait for I/O to complete.</a:t>
            </a:r>
          </a:p>
          <a:p>
            <a:pPr eaLnBrk="1" hangingPunct="1"/>
            <a:endParaRPr lang="en-US" altLang="en-US" sz="2800" dirty="0"/>
          </a:p>
        </p:txBody>
      </p:sp>
      <p:pic>
        <p:nvPicPr>
          <p:cNvPr id="12" name="Picture 8">
            <a:extLst>
              <a:ext uri="{FF2B5EF4-FFF2-40B4-BE49-F238E27FC236}">
                <a16:creationId xmlns:a16="http://schemas.microsoft.com/office/drawing/2014/main" id="{0FC93443-E5B4-098F-7909-D14EEE227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859" y="1339637"/>
            <a:ext cx="3875314" cy="4717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9352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214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CPU Scheduler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84DD2CC4-C853-D48B-8E17-6130E2712B7D}"/>
              </a:ext>
            </a:extLst>
          </p:cNvPr>
          <p:cNvSpPr txBox="1">
            <a:spLocks noChangeArrowheads="1"/>
          </p:cNvSpPr>
          <p:nvPr/>
        </p:nvSpPr>
        <p:spPr>
          <a:xfrm>
            <a:off x="1697404" y="1666909"/>
            <a:ext cx="9115376" cy="36480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764D5AF-8247-3CAF-DAF5-079FD073EC14}"/>
              </a:ext>
            </a:extLst>
          </p:cNvPr>
          <p:cNvSpPr txBox="1">
            <a:spLocks/>
          </p:cNvSpPr>
          <p:nvPr/>
        </p:nvSpPr>
        <p:spPr>
          <a:xfrm>
            <a:off x="1927480" y="1367770"/>
            <a:ext cx="10145195" cy="47863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altLang="en-US" dirty="0">
                <a:solidFill>
                  <a:schemeClr val="accent5"/>
                </a:solidFill>
              </a:rPr>
              <a:t>Selects from among the processes in memory that are ready to execute, and allocates the CPU to one of them</a:t>
            </a:r>
          </a:p>
          <a:p>
            <a:pPr>
              <a:spcAft>
                <a:spcPts val="600"/>
              </a:spcAft>
            </a:pPr>
            <a:r>
              <a:rPr lang="en-US" altLang="en-US" dirty="0"/>
              <a:t>CPU scheduling decisions may take place when a process:</a:t>
            </a:r>
          </a:p>
          <a:p>
            <a:pPr marL="914400" lvl="1" indent="-457200">
              <a:spcAft>
                <a:spcPts val="600"/>
              </a:spcAft>
              <a:buFont typeface="Monotype Sorts" charset="2"/>
              <a:buAutoNum type="arabicPeriod"/>
            </a:pPr>
            <a:r>
              <a:rPr lang="en-US" altLang="en-US" dirty="0"/>
              <a:t>Switches from running to waiting state</a:t>
            </a:r>
          </a:p>
          <a:p>
            <a:pPr marL="914400" lvl="1" indent="-457200">
              <a:spcAft>
                <a:spcPts val="600"/>
              </a:spcAft>
              <a:buFont typeface="Monotype Sorts" charset="2"/>
              <a:buAutoNum type="arabicPeriod"/>
            </a:pPr>
            <a:r>
              <a:rPr lang="en-US" altLang="en-US" dirty="0"/>
              <a:t>Switches from running to ready state</a:t>
            </a:r>
          </a:p>
          <a:p>
            <a:pPr marL="914400" lvl="1" indent="-457200">
              <a:spcAft>
                <a:spcPts val="600"/>
              </a:spcAft>
              <a:buFont typeface="Monotype Sorts" charset="2"/>
              <a:buAutoNum type="arabicPeriod" startAt="3"/>
            </a:pPr>
            <a:r>
              <a:rPr lang="en-US" altLang="en-US" dirty="0"/>
              <a:t>Switches from waiting to ready</a:t>
            </a:r>
          </a:p>
          <a:p>
            <a:pPr marL="914400" lvl="1" indent="-457200">
              <a:spcAft>
                <a:spcPts val="600"/>
              </a:spcAft>
              <a:buFont typeface="Monotype Sorts" charset="2"/>
              <a:buAutoNum type="arabicPeriod" startAt="3"/>
            </a:pPr>
            <a:r>
              <a:rPr lang="en-US" altLang="en-US" dirty="0"/>
              <a:t>Terminates</a:t>
            </a:r>
          </a:p>
          <a:p>
            <a:pPr>
              <a:spcAft>
                <a:spcPts val="600"/>
              </a:spcAft>
            </a:pPr>
            <a:r>
              <a:rPr lang="en-US" altLang="en-US" dirty="0"/>
              <a:t>Scheduling only under 1 and 4 is </a:t>
            </a:r>
            <a:r>
              <a:rPr lang="en-US" altLang="en-US" b="1" dirty="0" err="1"/>
              <a:t>nonpreemptive</a:t>
            </a:r>
            <a:endParaRPr lang="en-US" altLang="en-US" b="1" dirty="0"/>
          </a:p>
          <a:p>
            <a:pPr>
              <a:spcAft>
                <a:spcPts val="600"/>
              </a:spcAft>
            </a:pPr>
            <a:r>
              <a:rPr lang="en-US" altLang="en-US" dirty="0"/>
              <a:t>All other scheduling is </a:t>
            </a:r>
            <a:r>
              <a:rPr lang="en-US" altLang="en-US" b="1" dirty="0"/>
              <a:t>preemptive</a:t>
            </a:r>
          </a:p>
        </p:txBody>
      </p:sp>
    </p:spTree>
    <p:extLst>
      <p:ext uri="{BB962C8B-B14F-4D97-AF65-F5344CB8AC3E}">
        <p14:creationId xmlns:p14="http://schemas.microsoft.com/office/powerpoint/2010/main" val="2304068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96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Preemptive and Non Preemptive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0A85388-4F0A-78E7-922A-98137203198A}"/>
              </a:ext>
            </a:extLst>
          </p:cNvPr>
          <p:cNvSpPr txBox="1">
            <a:spLocks noChangeArrowheads="1"/>
          </p:cNvSpPr>
          <p:nvPr/>
        </p:nvSpPr>
        <p:spPr>
          <a:xfrm>
            <a:off x="1557798" y="1687332"/>
            <a:ext cx="10634202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b="1" dirty="0" err="1"/>
              <a:t>Nonpreemptive</a:t>
            </a:r>
            <a:endParaRPr lang="en-US" b="1" dirty="0"/>
          </a:p>
          <a:p>
            <a:pPr lvl="2" indent="-342900">
              <a:defRPr/>
            </a:pPr>
            <a:r>
              <a:rPr lang="en-US" sz="2400" dirty="0"/>
              <a:t>Once a process is allocated the CPU, it does </a:t>
            </a:r>
            <a:r>
              <a:rPr lang="en-US" sz="2400" b="1" dirty="0"/>
              <a:t>not</a:t>
            </a:r>
            <a:r>
              <a:rPr lang="en-US" sz="2400" dirty="0"/>
              <a:t> leave unless: </a:t>
            </a:r>
          </a:p>
          <a:p>
            <a:pPr marL="1543050" lvl="3" indent="-342900">
              <a:buFontTx/>
              <a:buAutoNum type="arabicPeriod"/>
              <a:defRPr/>
            </a:pPr>
            <a:r>
              <a:rPr lang="en-US" sz="2400" dirty="0"/>
              <a:t>it has to wait, e.g., for I/O request or for a child to terminate </a:t>
            </a:r>
          </a:p>
          <a:p>
            <a:pPr marL="1543050" lvl="3" indent="-342900">
              <a:buFontTx/>
              <a:buAutoNum type="arabicPeriod"/>
              <a:defRPr/>
            </a:pPr>
            <a:r>
              <a:rPr lang="en-US" sz="2400" dirty="0"/>
              <a:t>it terminates   </a:t>
            </a:r>
          </a:p>
          <a:p>
            <a:pPr marL="1200150" lvl="3" indent="0">
              <a:buNone/>
              <a:defRPr/>
            </a:pPr>
            <a:endParaRPr lang="en-US" sz="2400" dirty="0"/>
          </a:p>
          <a:p>
            <a:pPr marL="342900" lvl="1" indent="-342900">
              <a:buSzPct val="90000"/>
              <a:defRPr/>
            </a:pPr>
            <a:r>
              <a:rPr lang="en-US" sz="2800" b="1" dirty="0"/>
              <a:t>Preemptive</a:t>
            </a:r>
          </a:p>
          <a:p>
            <a:pPr lvl="2" indent="-342900">
              <a:defRPr/>
            </a:pPr>
            <a:r>
              <a:rPr lang="en-US" sz="2400" dirty="0"/>
              <a:t>OS can force (preempt) a process from CPU at </a:t>
            </a:r>
            <a:r>
              <a:rPr lang="en-US" sz="2400" b="1" dirty="0"/>
              <a:t>anytime</a:t>
            </a:r>
            <a:r>
              <a:rPr lang="en-US" sz="2400" dirty="0"/>
              <a:t> </a:t>
            </a:r>
          </a:p>
          <a:p>
            <a:pPr marL="1543050" lvl="3" indent="-342900">
              <a:defRPr/>
            </a:pPr>
            <a:r>
              <a:rPr lang="en-US" sz="2400" dirty="0"/>
              <a:t>Say, to allocate CPU to another higher-priority process  </a:t>
            </a:r>
          </a:p>
          <a:p>
            <a:pPr marL="1543050" lvl="3" indent="-342900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055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AFAAB2E3-9DE0-9945-3984-40A08C14601A}"/>
              </a:ext>
            </a:extLst>
          </p:cNvPr>
          <p:cNvSpPr txBox="1">
            <a:spLocks noChangeArrowheads="1"/>
          </p:cNvSpPr>
          <p:nvPr/>
        </p:nvSpPr>
        <p:spPr>
          <a:xfrm>
            <a:off x="1767526" y="1724683"/>
            <a:ext cx="10021837" cy="4344647"/>
          </a:xfrm>
          <a:prstGeom prst="rect">
            <a:avLst/>
          </a:prstGeom>
          <a:noFill/>
          <a:ln/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>
                <a:solidFill>
                  <a:srgbClr val="FF0000"/>
                </a:solidFill>
              </a:rPr>
              <a:t>Which is harder to implement? and why? </a:t>
            </a:r>
          </a:p>
          <a:p>
            <a:pPr>
              <a:defRPr/>
            </a:pPr>
            <a:endParaRPr lang="en-US" dirty="0">
              <a:solidFill>
                <a:srgbClr val="FF0000"/>
              </a:solidFill>
            </a:endParaRPr>
          </a:p>
          <a:p>
            <a:pPr marL="622300" lvl="1" indent="-165100">
              <a:defRPr/>
            </a:pPr>
            <a:r>
              <a:rPr lang="en-US" sz="2800" dirty="0">
                <a:solidFill>
                  <a:srgbClr val="0000FF"/>
                </a:solidFill>
              </a:rPr>
              <a:t>Preemptive is harder: Need to maintain </a:t>
            </a:r>
            <a:r>
              <a:rPr lang="en-US" sz="2800" b="1" dirty="0">
                <a:solidFill>
                  <a:srgbClr val="0000FF"/>
                </a:solidFill>
              </a:rPr>
              <a:t>consistency</a:t>
            </a:r>
            <a:r>
              <a:rPr lang="en-US" sz="2800" dirty="0">
                <a:solidFill>
                  <a:srgbClr val="0000FF"/>
                </a:solidFill>
              </a:rPr>
              <a:t> of data shared between processes, and more importantly, kernel data structures (e.g., I/O queues)</a:t>
            </a:r>
          </a:p>
          <a:p>
            <a:pPr marL="622300" lvl="3" indent="-169863">
              <a:defRPr/>
            </a:pPr>
            <a:r>
              <a:rPr lang="en-US" sz="2800" dirty="0">
                <a:solidFill>
                  <a:srgbClr val="0000FF"/>
                </a:solidFill>
              </a:rPr>
              <a:t>Think of a preemption while kernel is executing a sys call on behalf of a process (many OSs, wait for sys call to finish)    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42396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46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Dispatcher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6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46783D4-6E64-EA7E-5B0F-4C01AF92907B}"/>
              </a:ext>
            </a:extLst>
          </p:cNvPr>
          <p:cNvSpPr txBox="1">
            <a:spLocks noChangeArrowheads="1"/>
          </p:cNvSpPr>
          <p:nvPr/>
        </p:nvSpPr>
        <p:spPr>
          <a:xfrm>
            <a:off x="1628800" y="1360143"/>
            <a:ext cx="10483797" cy="495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FCBC4B3A-DD35-6CE6-C861-4834236DF3C4}"/>
              </a:ext>
            </a:extLst>
          </p:cNvPr>
          <p:cNvSpPr txBox="1">
            <a:spLocks/>
          </p:cNvSpPr>
          <p:nvPr/>
        </p:nvSpPr>
        <p:spPr>
          <a:xfrm>
            <a:off x="1160862" y="1670982"/>
            <a:ext cx="10628501" cy="4483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Dispatcher module gives control of the CPU to the process selected by the short-term scheduler; this involves:</a:t>
            </a:r>
          </a:p>
          <a:p>
            <a:pPr lvl="1"/>
            <a:r>
              <a:rPr lang="en-US" altLang="en-US" dirty="0"/>
              <a:t>switching context</a:t>
            </a:r>
          </a:p>
          <a:p>
            <a:pPr lvl="1"/>
            <a:r>
              <a:rPr lang="en-US" altLang="en-US" dirty="0"/>
              <a:t>switching to user mode</a:t>
            </a:r>
          </a:p>
          <a:p>
            <a:pPr lvl="1"/>
            <a:r>
              <a:rPr lang="en-US" altLang="en-US" dirty="0"/>
              <a:t>jumping to the proper location in the user program to restart that program</a:t>
            </a:r>
          </a:p>
          <a:p>
            <a:pPr lvl="1"/>
            <a:endParaRPr lang="en-US" altLang="en-US" dirty="0"/>
          </a:p>
          <a:p>
            <a:r>
              <a:rPr lang="en-US" altLang="en-US" b="1" dirty="0"/>
              <a:t>Dispatch latency </a:t>
            </a:r>
            <a:r>
              <a:rPr lang="en-US" altLang="en-US" dirty="0"/>
              <a:t>– time it takes for the dispatcher to stop one process and start another running</a:t>
            </a:r>
          </a:p>
        </p:txBody>
      </p:sp>
    </p:spTree>
    <p:extLst>
      <p:ext uri="{BB962C8B-B14F-4D97-AF65-F5344CB8AC3E}">
        <p14:creationId xmlns:p14="http://schemas.microsoft.com/office/powerpoint/2010/main" val="3768274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20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Scheduling Criteria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AB1159E7-F08C-0B3C-117E-7AE5A7EE3CB2}"/>
              </a:ext>
            </a:extLst>
          </p:cNvPr>
          <p:cNvSpPr txBox="1">
            <a:spLocks/>
          </p:cNvSpPr>
          <p:nvPr/>
        </p:nvSpPr>
        <p:spPr>
          <a:xfrm>
            <a:off x="1697404" y="1459327"/>
            <a:ext cx="9669035" cy="41794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000" b="1" dirty="0"/>
              <a:t>CPU utilization</a:t>
            </a:r>
            <a:r>
              <a:rPr lang="en-US" altLang="en-US" sz="2000" dirty="0"/>
              <a:t> – keep the CPU as busy as possible</a:t>
            </a:r>
          </a:p>
          <a:p>
            <a:pPr lvl="1"/>
            <a:r>
              <a:rPr lang="en-US" altLang="en-US" sz="2000" dirty="0">
                <a:solidFill>
                  <a:srgbClr val="0000FF"/>
                </a:solidFill>
              </a:rPr>
              <a:t>Maximize </a:t>
            </a:r>
          </a:p>
          <a:p>
            <a:r>
              <a:rPr lang="en-US" altLang="en-US" sz="2000" b="1" dirty="0"/>
              <a:t>Throughput</a:t>
            </a:r>
            <a:r>
              <a:rPr lang="en-US" altLang="en-US" sz="2000" dirty="0"/>
              <a:t> – # of processes that complete their execution per time unit</a:t>
            </a:r>
          </a:p>
          <a:p>
            <a:pPr lvl="1"/>
            <a:r>
              <a:rPr lang="en-US" altLang="en-US" sz="2000" dirty="0">
                <a:solidFill>
                  <a:srgbClr val="0000FF"/>
                </a:solidFill>
              </a:rPr>
              <a:t>Maximize</a:t>
            </a:r>
          </a:p>
          <a:p>
            <a:r>
              <a:rPr lang="en-US" altLang="en-US" sz="2000" b="1" dirty="0"/>
              <a:t>Turnaround time</a:t>
            </a:r>
            <a:r>
              <a:rPr lang="en-US" altLang="en-US" sz="2000" dirty="0"/>
              <a:t> – amount of time to execute a particular process (time from submission to termination)</a:t>
            </a:r>
          </a:p>
          <a:p>
            <a:pPr lvl="1"/>
            <a:r>
              <a:rPr lang="en-US" altLang="en-US" sz="2000" dirty="0">
                <a:solidFill>
                  <a:srgbClr val="0000FF"/>
                </a:solidFill>
              </a:rPr>
              <a:t>Minimize</a:t>
            </a:r>
          </a:p>
          <a:p>
            <a:r>
              <a:rPr lang="en-US" altLang="en-US" sz="2000" b="1" dirty="0"/>
              <a:t>Waiting time</a:t>
            </a:r>
            <a:r>
              <a:rPr lang="en-US" altLang="en-US" sz="2000" dirty="0"/>
              <a:t> – amount of time a process has been waiting in </a:t>
            </a:r>
            <a:r>
              <a:rPr lang="en-US" altLang="en-US" sz="2000" b="1" dirty="0"/>
              <a:t>ready queue</a:t>
            </a:r>
          </a:p>
          <a:p>
            <a:pPr lvl="1"/>
            <a:r>
              <a:rPr lang="en-US" altLang="en-US" sz="2000" dirty="0">
                <a:solidFill>
                  <a:srgbClr val="0000FF"/>
                </a:solidFill>
              </a:rPr>
              <a:t>Minimize</a:t>
            </a:r>
          </a:p>
          <a:p>
            <a:r>
              <a:rPr lang="en-US" altLang="en-US" sz="2000" b="1" dirty="0"/>
              <a:t>Response time</a:t>
            </a:r>
            <a:r>
              <a:rPr lang="en-US" altLang="en-US" sz="2000" dirty="0"/>
              <a:t> – amount of time it takes from when a request is submitted until the first response is produced, not output  (for time-sharing environment)</a:t>
            </a:r>
          </a:p>
          <a:p>
            <a:pPr lvl="1"/>
            <a:r>
              <a:rPr lang="en-US" altLang="en-US" sz="2000" dirty="0">
                <a:solidFill>
                  <a:srgbClr val="0000FF"/>
                </a:solidFill>
              </a:rPr>
              <a:t>Minimize</a:t>
            </a:r>
          </a:p>
        </p:txBody>
      </p:sp>
    </p:spTree>
    <p:extLst>
      <p:ext uri="{BB962C8B-B14F-4D97-AF65-F5344CB8AC3E}">
        <p14:creationId xmlns:p14="http://schemas.microsoft.com/office/powerpoint/2010/main" val="411624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39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Scheduling Algorithms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B90A2E87-D68E-B647-8BC5-BC6BC956C65A}"/>
              </a:ext>
            </a:extLst>
          </p:cNvPr>
          <p:cNvSpPr txBox="1">
            <a:spLocks/>
          </p:cNvSpPr>
          <p:nvPr/>
        </p:nvSpPr>
        <p:spPr>
          <a:xfrm>
            <a:off x="1874165" y="1598429"/>
            <a:ext cx="8229600" cy="39105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altLang="en-US" dirty="0"/>
              <a:t>First Come, First Served</a:t>
            </a:r>
          </a:p>
          <a:p>
            <a:pPr>
              <a:spcAft>
                <a:spcPts val="600"/>
              </a:spcAft>
            </a:pPr>
            <a:r>
              <a:rPr lang="en-US" altLang="en-US" dirty="0"/>
              <a:t>Shortest Job First</a:t>
            </a:r>
          </a:p>
          <a:p>
            <a:pPr>
              <a:spcAft>
                <a:spcPts val="600"/>
              </a:spcAft>
            </a:pPr>
            <a:r>
              <a:rPr lang="en-US" altLang="en-US" dirty="0"/>
              <a:t>Priority</a:t>
            </a:r>
          </a:p>
          <a:p>
            <a:pPr>
              <a:spcAft>
                <a:spcPts val="600"/>
              </a:spcAft>
            </a:pPr>
            <a:r>
              <a:rPr lang="en-US" altLang="en-US" dirty="0"/>
              <a:t>Round Robin</a:t>
            </a:r>
          </a:p>
          <a:p>
            <a:pPr marL="0" indent="0">
              <a:spcAft>
                <a:spcPts val="600"/>
              </a:spcAft>
              <a:buNone/>
            </a:pPr>
            <a:endParaRPr lang="en-US" altLang="en-US" dirty="0"/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32970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68092" y="370794"/>
            <a:ext cx="7603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First-Come, First-Served </a:t>
            </a:r>
            <a:b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</a:b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(FCFS)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7" name="Rectangle 3">
            <a:extLst>
              <a:ext uri="{FF2B5EF4-FFF2-40B4-BE49-F238E27FC236}">
                <a16:creationId xmlns:a16="http://schemas.microsoft.com/office/drawing/2014/main" id="{08FF9703-F047-2033-E470-72549513BE21}"/>
              </a:ext>
            </a:extLst>
          </p:cNvPr>
          <p:cNvSpPr txBox="1">
            <a:spLocks/>
          </p:cNvSpPr>
          <p:nvPr/>
        </p:nvSpPr>
        <p:spPr>
          <a:xfrm>
            <a:off x="1898252" y="1980994"/>
            <a:ext cx="8922148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charset="2"/>
              <a:buNone/>
              <a:tabLst>
                <a:tab pos="3032125" algn="ctr"/>
                <a:tab pos="4635500" algn="ctr"/>
              </a:tabLst>
            </a:pPr>
            <a:r>
              <a:rPr lang="en-US" altLang="en-US" sz="1600" dirty="0"/>
              <a:t>		</a:t>
            </a:r>
            <a:endParaRPr lang="en-US" altLang="en-US" sz="1800" u="sng" dirty="0"/>
          </a:p>
          <a:p>
            <a:pPr>
              <a:tabLst>
                <a:tab pos="3032125" algn="ctr"/>
                <a:tab pos="4635500" algn="ctr"/>
              </a:tabLst>
            </a:pPr>
            <a:endParaRPr lang="en-US" altLang="en-US" sz="1800" u="sng" dirty="0"/>
          </a:p>
          <a:p>
            <a:pPr>
              <a:tabLst>
                <a:tab pos="3032125" algn="ctr"/>
                <a:tab pos="4635500" algn="ctr"/>
              </a:tabLst>
            </a:pPr>
            <a:endParaRPr lang="en-US" altLang="en-US" sz="1800" u="sng" dirty="0"/>
          </a:p>
          <a:p>
            <a:pPr>
              <a:tabLst>
                <a:tab pos="3032125" algn="ctr"/>
                <a:tab pos="4635500" algn="ctr"/>
              </a:tabLst>
            </a:pPr>
            <a:r>
              <a:rPr lang="en-US" altLang="en-US" sz="1800" dirty="0"/>
              <a:t>Suppose that the processes arrive in the order: </a:t>
            </a:r>
            <a:r>
              <a:rPr lang="en-US" altLang="en-US" sz="1800" i="1" dirty="0"/>
              <a:t>P</a:t>
            </a:r>
            <a:r>
              <a:rPr lang="en-US" altLang="en-US" sz="1800" i="1" baseline="-25000" dirty="0"/>
              <a:t>1</a:t>
            </a:r>
            <a:r>
              <a:rPr lang="en-US" altLang="en-US" sz="1800" dirty="0"/>
              <a:t> , </a:t>
            </a:r>
            <a:r>
              <a:rPr lang="en-US" altLang="en-US" sz="1800" i="1" dirty="0"/>
              <a:t>P</a:t>
            </a:r>
            <a:r>
              <a:rPr lang="en-US" altLang="en-US" sz="1800" i="1" baseline="-25000" dirty="0"/>
              <a:t>2</a:t>
            </a:r>
            <a:r>
              <a:rPr lang="en-US" altLang="en-US" sz="1800" dirty="0"/>
              <a:t> , </a:t>
            </a:r>
            <a:r>
              <a:rPr lang="en-US" altLang="en-US" sz="1800" i="1" dirty="0"/>
              <a:t>P</a:t>
            </a:r>
            <a:r>
              <a:rPr lang="en-US" altLang="en-US" sz="1800" i="1" baseline="-25000" dirty="0"/>
              <a:t>3  </a:t>
            </a:r>
          </a:p>
          <a:p>
            <a:pPr>
              <a:tabLst>
                <a:tab pos="3032125" algn="ctr"/>
                <a:tab pos="4635500" algn="ctr"/>
              </a:tabLst>
            </a:pPr>
            <a:r>
              <a:rPr lang="en-US" altLang="en-US" sz="1800" dirty="0"/>
              <a:t>The Gantt Chart for the schedule is:</a:t>
            </a:r>
            <a:br>
              <a:rPr lang="en-US" altLang="en-US" sz="1800" dirty="0"/>
            </a:br>
            <a:br>
              <a:rPr lang="en-US" altLang="en-US" sz="1600" dirty="0"/>
            </a:br>
            <a:br>
              <a:rPr lang="en-US" altLang="en-US" sz="1600" dirty="0"/>
            </a:br>
            <a:br>
              <a:rPr lang="en-US" altLang="en-US" sz="1600" dirty="0"/>
            </a:br>
            <a:br>
              <a:rPr lang="en-US" altLang="en-US" sz="1600" dirty="0"/>
            </a:br>
            <a:endParaRPr lang="en-US" altLang="en-US" sz="1600" dirty="0"/>
          </a:p>
          <a:p>
            <a:pPr>
              <a:tabLst>
                <a:tab pos="3032125" algn="ctr"/>
                <a:tab pos="4635500" algn="ctr"/>
              </a:tabLst>
            </a:pPr>
            <a:r>
              <a:rPr lang="en-US" altLang="en-US" sz="1800" dirty="0"/>
              <a:t>Waiting time for </a:t>
            </a:r>
            <a:r>
              <a:rPr lang="en-US" altLang="en-US" sz="1800" i="1" dirty="0"/>
              <a:t>P</a:t>
            </a:r>
            <a:r>
              <a:rPr lang="en-US" altLang="en-US" sz="1800" i="1" baseline="-25000" dirty="0"/>
              <a:t>1</a:t>
            </a:r>
            <a:r>
              <a:rPr lang="en-US" altLang="en-US" sz="1800" dirty="0"/>
              <a:t>  = 0; </a:t>
            </a:r>
            <a:r>
              <a:rPr lang="en-US" altLang="en-US" sz="1800" i="1" dirty="0"/>
              <a:t>P</a:t>
            </a:r>
            <a:r>
              <a:rPr lang="en-US" altLang="en-US" sz="1800" i="1" baseline="-25000" dirty="0"/>
              <a:t>2</a:t>
            </a:r>
            <a:r>
              <a:rPr lang="en-US" altLang="en-US" sz="1800" dirty="0"/>
              <a:t>  = 24; </a:t>
            </a:r>
            <a:r>
              <a:rPr lang="en-US" altLang="en-US" sz="1800" i="1" dirty="0"/>
              <a:t>P</a:t>
            </a:r>
            <a:r>
              <a:rPr lang="en-US" altLang="en-US" sz="1800" i="1" baseline="-25000" dirty="0"/>
              <a:t>3 </a:t>
            </a:r>
            <a:r>
              <a:rPr lang="en-US" altLang="en-US" sz="1800" dirty="0"/>
              <a:t>= 27</a:t>
            </a:r>
          </a:p>
          <a:p>
            <a:pPr>
              <a:tabLst>
                <a:tab pos="3032125" algn="ctr"/>
                <a:tab pos="4635500" algn="ctr"/>
              </a:tabLst>
            </a:pPr>
            <a:r>
              <a:rPr lang="en-US" altLang="en-US" sz="1800" dirty="0"/>
              <a:t>Average waiting time:  (0 + 24 + 27)/3 = 17</a:t>
            </a:r>
          </a:p>
        </p:txBody>
      </p:sp>
      <p:grpSp>
        <p:nvGrpSpPr>
          <p:cNvPr id="28" name="Group 18">
            <a:extLst>
              <a:ext uri="{FF2B5EF4-FFF2-40B4-BE49-F238E27FC236}">
                <a16:creationId xmlns:a16="http://schemas.microsoft.com/office/drawing/2014/main" id="{0C80A802-7F05-4D92-D21A-BDE07FD8F4A1}"/>
              </a:ext>
            </a:extLst>
          </p:cNvPr>
          <p:cNvGrpSpPr>
            <a:grpSpLocks/>
          </p:cNvGrpSpPr>
          <p:nvPr/>
        </p:nvGrpSpPr>
        <p:grpSpPr bwMode="auto">
          <a:xfrm>
            <a:off x="3932114" y="3884996"/>
            <a:ext cx="5556250" cy="1128712"/>
            <a:chOff x="856" y="2688"/>
            <a:chExt cx="3500" cy="711"/>
          </a:xfrm>
        </p:grpSpPr>
        <p:sp>
          <p:nvSpPr>
            <p:cNvPr id="29" name="Rectangle 4">
              <a:extLst>
                <a:ext uri="{FF2B5EF4-FFF2-40B4-BE49-F238E27FC236}">
                  <a16:creationId xmlns:a16="http://schemas.microsoft.com/office/drawing/2014/main" id="{9BBA6D07-98A6-0A94-863B-778BD095FF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0" y="2688"/>
              <a:ext cx="3312" cy="38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ar-SA" altLang="en-US"/>
            </a:p>
          </p:txBody>
        </p:sp>
        <p:sp>
          <p:nvSpPr>
            <p:cNvPr id="30" name="Text Box 5">
              <a:extLst>
                <a:ext uri="{FF2B5EF4-FFF2-40B4-BE49-F238E27FC236}">
                  <a16:creationId xmlns:a16="http://schemas.microsoft.com/office/drawing/2014/main" id="{A09D3A73-3656-817B-EA94-325DC7681B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6" y="2736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1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31" name="Text Box 6">
              <a:extLst>
                <a:ext uri="{FF2B5EF4-FFF2-40B4-BE49-F238E27FC236}">
                  <a16:creationId xmlns:a16="http://schemas.microsoft.com/office/drawing/2014/main" id="{B81469FF-DAD6-7646-0D1A-71F896F9A9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4" y="2736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2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32" name="Text Box 7">
              <a:extLst>
                <a:ext uri="{FF2B5EF4-FFF2-40B4-BE49-F238E27FC236}">
                  <a16:creationId xmlns:a16="http://schemas.microsoft.com/office/drawing/2014/main" id="{A210B6EF-F0CD-4A1D-C761-A34AC577B6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0" y="2736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3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33" name="Line 8">
              <a:extLst>
                <a:ext uri="{FF2B5EF4-FFF2-40B4-BE49-F238E27FC236}">
                  <a16:creationId xmlns:a16="http://schemas.microsoft.com/office/drawing/2014/main" id="{1A9258F1-01DE-1296-DFC4-189404E5DF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30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9">
              <a:extLst>
                <a:ext uri="{FF2B5EF4-FFF2-40B4-BE49-F238E27FC236}">
                  <a16:creationId xmlns:a16="http://schemas.microsoft.com/office/drawing/2014/main" id="{3E49CFC5-C682-0FD1-CC3D-5F528AE65CE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72" y="30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10">
              <a:extLst>
                <a:ext uri="{FF2B5EF4-FFF2-40B4-BE49-F238E27FC236}">
                  <a16:creationId xmlns:a16="http://schemas.microsoft.com/office/drawing/2014/main" id="{E040D344-2DA4-A592-BD23-08ADBB3021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2688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Line 11">
              <a:extLst>
                <a:ext uri="{FF2B5EF4-FFF2-40B4-BE49-F238E27FC236}">
                  <a16:creationId xmlns:a16="http://schemas.microsoft.com/office/drawing/2014/main" id="{B6E483EC-0867-D09C-DEA7-D77C023E22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48" y="2688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Line 12">
              <a:extLst>
                <a:ext uri="{FF2B5EF4-FFF2-40B4-BE49-F238E27FC236}">
                  <a16:creationId xmlns:a16="http://schemas.microsoft.com/office/drawing/2014/main" id="{E8F2377F-417A-EB2C-D8DA-7735391C1C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30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Line 13">
              <a:extLst>
                <a:ext uri="{FF2B5EF4-FFF2-40B4-BE49-F238E27FC236}">
                  <a16:creationId xmlns:a16="http://schemas.microsoft.com/office/drawing/2014/main" id="{8BC777BD-4F89-5DA0-6F42-530F1AC1966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48" y="30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Text Box 14">
              <a:extLst>
                <a:ext uri="{FF2B5EF4-FFF2-40B4-BE49-F238E27FC236}">
                  <a16:creationId xmlns:a16="http://schemas.microsoft.com/office/drawing/2014/main" id="{F22FC1AA-F055-F0DD-1DBD-B122B890FB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8" y="3168"/>
              <a:ext cx="27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24</a:t>
              </a:r>
            </a:p>
          </p:txBody>
        </p:sp>
        <p:sp>
          <p:nvSpPr>
            <p:cNvPr id="40" name="Text Box 15">
              <a:extLst>
                <a:ext uri="{FF2B5EF4-FFF2-40B4-BE49-F238E27FC236}">
                  <a16:creationId xmlns:a16="http://schemas.microsoft.com/office/drawing/2014/main" id="{C2C25C0C-2F88-C4AC-7AE5-A3CB4193C3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4" y="3168"/>
              <a:ext cx="27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27</a:t>
              </a:r>
            </a:p>
          </p:txBody>
        </p:sp>
        <p:sp>
          <p:nvSpPr>
            <p:cNvPr id="41" name="Text Box 16">
              <a:extLst>
                <a:ext uri="{FF2B5EF4-FFF2-40B4-BE49-F238E27FC236}">
                  <a16:creationId xmlns:a16="http://schemas.microsoft.com/office/drawing/2014/main" id="{BAB9F7CE-DB5F-38BD-5E89-6D02D3A378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0" y="3168"/>
              <a:ext cx="27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30</a:t>
              </a:r>
            </a:p>
          </p:txBody>
        </p:sp>
        <p:sp>
          <p:nvSpPr>
            <p:cNvPr id="42" name="Text Box 17">
              <a:extLst>
                <a:ext uri="{FF2B5EF4-FFF2-40B4-BE49-F238E27FC236}">
                  <a16:creationId xmlns:a16="http://schemas.microsoft.com/office/drawing/2014/main" id="{7CD786AC-FBA4-E026-AB5A-55AD255F34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6" y="3168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0</a:t>
              </a:r>
            </a:p>
          </p:txBody>
        </p:sp>
      </p:grpSp>
      <p:graphicFrame>
        <p:nvGraphicFramePr>
          <p:cNvPr id="43" name="Table 18">
            <a:extLst>
              <a:ext uri="{FF2B5EF4-FFF2-40B4-BE49-F238E27FC236}">
                <a16:creationId xmlns:a16="http://schemas.microsoft.com/office/drawing/2014/main" id="{3BBE463D-6256-DB62-F3EC-9E51D4D5ED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150346"/>
              </p:ext>
            </p:extLst>
          </p:nvPr>
        </p:nvGraphicFramePr>
        <p:xfrm>
          <a:off x="1885553" y="1484106"/>
          <a:ext cx="2438400" cy="1481140"/>
        </p:xfrm>
        <a:graphic>
          <a:graphicData uri="http://schemas.openxmlformats.org/drawingml/2006/table">
            <a:tbl>
              <a:tblPr rtl="1"/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2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Burst Time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Process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2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24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800" b="0" i="1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1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800" b="0" i="1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2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2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800" b="0" i="1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392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7018" y="315001"/>
            <a:ext cx="575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First-Come, First-Served </a:t>
            </a:r>
            <a:b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</a:b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(FCFS)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C4CAB2DE-E87A-D514-5947-C7834AF7C494}"/>
              </a:ext>
            </a:extLst>
          </p:cNvPr>
          <p:cNvSpPr txBox="1">
            <a:spLocks/>
          </p:cNvSpPr>
          <p:nvPr/>
        </p:nvSpPr>
        <p:spPr>
          <a:xfrm>
            <a:off x="2417889" y="1221968"/>
            <a:ext cx="8827053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tabLst>
                <a:tab pos="3651250" algn="ctr"/>
              </a:tabLst>
            </a:pPr>
            <a:r>
              <a:rPr lang="en-US" altLang="en-US" sz="2000" dirty="0"/>
              <a:t>Suppose that the processes arrive in the order</a:t>
            </a:r>
          </a:p>
          <a:p>
            <a:pPr>
              <a:buFont typeface="Wingdings" panose="05000000000000000000" pitchFamily="2" charset="2"/>
              <a:buNone/>
              <a:tabLst>
                <a:tab pos="3651250" algn="ctr"/>
              </a:tabLst>
            </a:pPr>
            <a:r>
              <a:rPr lang="en-US" altLang="en-US" sz="2000" dirty="0"/>
              <a:t>		 </a:t>
            </a:r>
            <a:r>
              <a:rPr lang="en-US" altLang="en-US" sz="2000" i="1" dirty="0"/>
              <a:t>P</a:t>
            </a:r>
            <a:r>
              <a:rPr lang="en-US" altLang="en-US" sz="2000" i="1" baseline="-25000" dirty="0"/>
              <a:t>2</a:t>
            </a:r>
            <a:r>
              <a:rPr lang="en-US" altLang="en-US" sz="2000" dirty="0"/>
              <a:t> , </a:t>
            </a:r>
            <a:r>
              <a:rPr lang="en-US" altLang="en-US" sz="2000" i="1" dirty="0"/>
              <a:t>P</a:t>
            </a:r>
            <a:r>
              <a:rPr lang="en-US" altLang="en-US" sz="2000" i="1" baseline="-25000" dirty="0"/>
              <a:t>3</a:t>
            </a:r>
            <a:r>
              <a:rPr lang="en-US" altLang="en-US" sz="2000" dirty="0"/>
              <a:t> , </a:t>
            </a:r>
            <a:r>
              <a:rPr lang="en-US" altLang="en-US" sz="2000" i="1" dirty="0"/>
              <a:t>P</a:t>
            </a:r>
            <a:r>
              <a:rPr lang="en-US" altLang="en-US" sz="2000" i="1" baseline="-25000" dirty="0"/>
              <a:t>1</a:t>
            </a:r>
            <a:r>
              <a:rPr lang="en-US" altLang="en-US" sz="2000" dirty="0"/>
              <a:t> </a:t>
            </a:r>
          </a:p>
          <a:p>
            <a:pPr>
              <a:buFont typeface="Wingdings" panose="05000000000000000000" pitchFamily="2" charset="2"/>
              <a:buNone/>
              <a:tabLst>
                <a:tab pos="3651250" algn="ctr"/>
              </a:tabLst>
            </a:pPr>
            <a:r>
              <a:rPr lang="en-US" altLang="en-US" sz="2000" dirty="0"/>
              <a:t>	                                                     3,   3,  24	</a:t>
            </a:r>
          </a:p>
          <a:p>
            <a:pPr>
              <a:tabLst>
                <a:tab pos="3651250" algn="ctr"/>
              </a:tabLst>
            </a:pPr>
            <a:r>
              <a:rPr lang="en-US" altLang="en-US" sz="2000" dirty="0"/>
              <a:t>The Gantt chart for the schedule is:</a:t>
            </a:r>
            <a:br>
              <a:rPr lang="en-US" altLang="en-US" sz="2000" dirty="0"/>
            </a:br>
            <a:endParaRPr lang="en-US" altLang="en-US" sz="2000" dirty="0"/>
          </a:p>
          <a:p>
            <a:pPr>
              <a:tabLst>
                <a:tab pos="3651250" algn="ctr"/>
              </a:tabLst>
            </a:pPr>
            <a:endParaRPr lang="en-US" altLang="en-US" sz="2000" dirty="0"/>
          </a:p>
          <a:p>
            <a:pPr>
              <a:tabLst>
                <a:tab pos="3651250" algn="ctr"/>
              </a:tabLst>
            </a:pPr>
            <a:endParaRPr lang="en-US" altLang="en-US" sz="2000" dirty="0"/>
          </a:p>
          <a:p>
            <a:pPr>
              <a:tabLst>
                <a:tab pos="3651250" algn="ctr"/>
              </a:tabLst>
            </a:pPr>
            <a:endParaRPr lang="en-US" altLang="en-US" sz="2000" dirty="0"/>
          </a:p>
          <a:p>
            <a:pPr>
              <a:tabLst>
                <a:tab pos="3651250" algn="ctr"/>
              </a:tabLst>
            </a:pPr>
            <a:r>
              <a:rPr lang="en-US" altLang="en-US" sz="2000" dirty="0"/>
              <a:t>Waiting time for </a:t>
            </a:r>
            <a:r>
              <a:rPr lang="en-US" altLang="en-US" sz="2000" i="1" dirty="0"/>
              <a:t>P</a:t>
            </a:r>
            <a:r>
              <a:rPr lang="en-US" altLang="en-US" sz="2000" i="1" baseline="-25000" dirty="0"/>
              <a:t>1 </a:t>
            </a:r>
            <a:r>
              <a:rPr lang="en-US" altLang="en-US" sz="2000" i="1" dirty="0"/>
              <a:t>=</a:t>
            </a:r>
            <a:r>
              <a:rPr lang="en-US" altLang="en-US" sz="2000" dirty="0"/>
              <a:t> 6</a:t>
            </a:r>
            <a:r>
              <a:rPr lang="en-US" altLang="en-US" sz="2000" i="1" dirty="0"/>
              <a:t>;</a:t>
            </a:r>
            <a:r>
              <a:rPr lang="en-US" altLang="en-US" sz="2000" i="1" baseline="-25000" dirty="0"/>
              <a:t> </a:t>
            </a:r>
            <a:r>
              <a:rPr lang="en-US" altLang="en-US" sz="2000" i="1" dirty="0"/>
              <a:t>P</a:t>
            </a:r>
            <a:r>
              <a:rPr lang="en-US" altLang="en-US" sz="2000" i="1" baseline="-25000" dirty="0"/>
              <a:t>2</a:t>
            </a:r>
            <a:r>
              <a:rPr lang="en-US" altLang="en-US" sz="2000" dirty="0"/>
              <a:t> = 0</a:t>
            </a:r>
            <a:r>
              <a:rPr lang="en-US" altLang="en-US" sz="2000" i="1" baseline="-25000" dirty="0"/>
              <a:t>; </a:t>
            </a:r>
            <a:r>
              <a:rPr lang="en-US" altLang="en-US" sz="2000" i="1" dirty="0"/>
              <a:t>P</a:t>
            </a:r>
            <a:r>
              <a:rPr lang="en-US" altLang="en-US" sz="2000" i="1" baseline="-25000" dirty="0"/>
              <a:t>3 </a:t>
            </a:r>
            <a:r>
              <a:rPr lang="en-US" altLang="en-US" sz="2000" i="1" dirty="0"/>
              <a:t>= </a:t>
            </a:r>
            <a:r>
              <a:rPr lang="en-US" altLang="en-US" sz="2000" dirty="0"/>
              <a:t>3</a:t>
            </a:r>
            <a:endParaRPr lang="en-US" altLang="en-US" sz="2000" i="1" dirty="0"/>
          </a:p>
          <a:p>
            <a:pPr>
              <a:tabLst>
                <a:tab pos="3651250" algn="ctr"/>
              </a:tabLst>
            </a:pPr>
            <a:r>
              <a:rPr lang="en-US" altLang="en-US" sz="2000" dirty="0"/>
              <a:t>Average waiting time:   (6 + 0 + 3)/3 = 3</a:t>
            </a:r>
          </a:p>
          <a:p>
            <a:pPr>
              <a:tabLst>
                <a:tab pos="3651250" algn="ctr"/>
              </a:tabLst>
            </a:pPr>
            <a:r>
              <a:rPr lang="en-US" altLang="en-US" sz="2000" dirty="0"/>
              <a:t>Much better than previous case</a:t>
            </a:r>
          </a:p>
          <a:p>
            <a:pPr>
              <a:tabLst>
                <a:tab pos="3651250" algn="ctr"/>
              </a:tabLst>
            </a:pPr>
            <a:r>
              <a:rPr lang="en-US" altLang="en-US" sz="2000" dirty="0">
                <a:solidFill>
                  <a:schemeClr val="tx2"/>
                </a:solidFill>
              </a:rPr>
              <a:t>Convoy</a:t>
            </a:r>
            <a:r>
              <a:rPr lang="en-US" altLang="en-US" sz="2000" dirty="0"/>
              <a:t> effect: short process behind long process</a:t>
            </a:r>
          </a:p>
        </p:txBody>
      </p:sp>
      <p:grpSp>
        <p:nvGrpSpPr>
          <p:cNvPr id="11" name="Group 4">
            <a:extLst>
              <a:ext uri="{FF2B5EF4-FFF2-40B4-BE49-F238E27FC236}">
                <a16:creationId xmlns:a16="http://schemas.microsoft.com/office/drawing/2014/main" id="{1A743993-556B-746A-79F2-1C20FBDB4438}"/>
              </a:ext>
            </a:extLst>
          </p:cNvPr>
          <p:cNvGrpSpPr>
            <a:grpSpLocks/>
          </p:cNvGrpSpPr>
          <p:nvPr/>
        </p:nvGrpSpPr>
        <p:grpSpPr bwMode="auto">
          <a:xfrm>
            <a:off x="3786315" y="2806293"/>
            <a:ext cx="5575300" cy="1128713"/>
            <a:chOff x="852" y="1650"/>
            <a:chExt cx="3512" cy="711"/>
          </a:xfrm>
        </p:grpSpPr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DC6EC4A5-F34A-3F9B-EE65-1DDD002B2A4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948" y="1650"/>
              <a:ext cx="3312" cy="38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ar-SA" altLang="en-US"/>
            </a:p>
          </p:txBody>
        </p:sp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B5171492-7D4A-AF27-1BDE-4A20E8D916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179" y="1698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1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4" name="Text Box 7">
              <a:extLst>
                <a:ext uri="{FF2B5EF4-FFF2-40B4-BE49-F238E27FC236}">
                  <a16:creationId xmlns:a16="http://schemas.microsoft.com/office/drawing/2014/main" id="{C8CA0BDA-087E-FA2D-822A-DD3A3BD085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691" y="1698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3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5" name="Text Box 8">
              <a:extLst>
                <a:ext uri="{FF2B5EF4-FFF2-40B4-BE49-F238E27FC236}">
                  <a16:creationId xmlns:a16="http://schemas.microsoft.com/office/drawing/2014/main" id="{72F462BE-85F3-7873-3D67-32D744745F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115" y="1698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2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6" name="Line 9">
              <a:extLst>
                <a:ext uri="{FF2B5EF4-FFF2-40B4-BE49-F238E27FC236}">
                  <a16:creationId xmlns:a16="http://schemas.microsoft.com/office/drawing/2014/main" id="{6F10A11A-EDF7-FBA6-4362-ED63A764CE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60" y="203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10">
              <a:extLst>
                <a:ext uri="{FF2B5EF4-FFF2-40B4-BE49-F238E27FC236}">
                  <a16:creationId xmlns:a16="http://schemas.microsoft.com/office/drawing/2014/main" id="{351CCC36-AB24-51A2-C088-561BBB290C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48" y="203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Line 11">
              <a:extLst>
                <a:ext uri="{FF2B5EF4-FFF2-40B4-BE49-F238E27FC236}">
                  <a16:creationId xmlns:a16="http://schemas.microsoft.com/office/drawing/2014/main" id="{C0D19DDF-9A19-606A-9B9C-8FB430C955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48" y="1650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12">
              <a:extLst>
                <a:ext uri="{FF2B5EF4-FFF2-40B4-BE49-F238E27FC236}">
                  <a16:creationId xmlns:a16="http://schemas.microsoft.com/office/drawing/2014/main" id="{083C5A1C-AE37-B912-17EC-E324ACC9A1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72" y="1650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13">
              <a:extLst>
                <a:ext uri="{FF2B5EF4-FFF2-40B4-BE49-F238E27FC236}">
                  <a16:creationId xmlns:a16="http://schemas.microsoft.com/office/drawing/2014/main" id="{6E139531-54DD-A879-63D5-49D6B7A78B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48" y="203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14">
              <a:extLst>
                <a:ext uri="{FF2B5EF4-FFF2-40B4-BE49-F238E27FC236}">
                  <a16:creationId xmlns:a16="http://schemas.microsoft.com/office/drawing/2014/main" id="{60CB8DB7-98E4-ABC6-1ABD-B1E35BD1C3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72" y="203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Text Box 15">
              <a:extLst>
                <a:ext uri="{FF2B5EF4-FFF2-40B4-BE49-F238E27FC236}">
                  <a16:creationId xmlns:a16="http://schemas.microsoft.com/office/drawing/2014/main" id="{4371F758-7B96-056A-B5AF-16B239EA38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056" y="2130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6</a:t>
              </a:r>
            </a:p>
          </p:txBody>
        </p:sp>
        <p:sp>
          <p:nvSpPr>
            <p:cNvPr id="23" name="Text Box 16">
              <a:extLst>
                <a:ext uri="{FF2B5EF4-FFF2-40B4-BE49-F238E27FC236}">
                  <a16:creationId xmlns:a16="http://schemas.microsoft.com/office/drawing/2014/main" id="{AF1BA57F-4D49-1817-A74D-EDF176A660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480" y="2130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3</a:t>
              </a:r>
            </a:p>
          </p:txBody>
        </p:sp>
        <p:sp>
          <p:nvSpPr>
            <p:cNvPr id="24" name="Text Box 17">
              <a:extLst>
                <a:ext uri="{FF2B5EF4-FFF2-40B4-BE49-F238E27FC236}">
                  <a16:creationId xmlns:a16="http://schemas.microsoft.com/office/drawing/2014/main" id="{21EDD185-578C-B7B0-989F-1862F0B6DF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088" y="2130"/>
              <a:ext cx="27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30</a:t>
              </a:r>
            </a:p>
          </p:txBody>
        </p:sp>
        <p:sp>
          <p:nvSpPr>
            <p:cNvPr id="25" name="Text Box 18">
              <a:extLst>
                <a:ext uri="{FF2B5EF4-FFF2-40B4-BE49-F238E27FC236}">
                  <a16:creationId xmlns:a16="http://schemas.microsoft.com/office/drawing/2014/main" id="{DF71266F-D74C-E3D0-C127-475AEE5A01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852" y="2130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8367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1973" y="437493"/>
            <a:ext cx="72037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First-Come, First-Served </a:t>
            </a:r>
            <a:b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</a:b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(FCFS)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A2DD1F92-5752-97F0-16D1-F0F414A4AB68}"/>
              </a:ext>
            </a:extLst>
          </p:cNvPr>
          <p:cNvSpPr txBox="1">
            <a:spLocks/>
          </p:cNvSpPr>
          <p:nvPr/>
        </p:nvSpPr>
        <p:spPr>
          <a:xfrm>
            <a:off x="1437459" y="1441202"/>
            <a:ext cx="10635216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FCFC is fair in the formal sense or human sense of fairness </a:t>
            </a:r>
          </a:p>
          <a:p>
            <a:r>
              <a:rPr lang="en-US" altLang="en-US" dirty="0"/>
              <a:t>but it is unfair in the sense that long jobs take priority over short jobs and unimportant jobs make important jobs wait </a:t>
            </a:r>
          </a:p>
          <a:p>
            <a:r>
              <a:rPr lang="en-US" altLang="en-US" dirty="0"/>
              <a:t>One of the major drawbacks of this scheme is that the waiting time and the average turnaround time is often quite long </a:t>
            </a:r>
          </a:p>
          <a:p>
            <a:pPr eaLnBrk="1" hangingPunct="1"/>
            <a:r>
              <a:rPr lang="en-US" altLang="en-US" dirty="0"/>
              <a:t>FCFS Scheme is not useful in scheduling interactive users because it cannot guarantee good response time.</a:t>
            </a:r>
          </a:p>
          <a:p>
            <a:pPr eaLnBrk="1" hangingPunct="1"/>
            <a:r>
              <a:rPr lang="en-US" altLang="en-US" dirty="0"/>
              <a:t>The code for FCFS scheduling is simple to write and understand.</a:t>
            </a:r>
            <a:endParaRPr lang="ar-SA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203615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48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Shortest-Job-First (SJF)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ADA2F40E-0CDE-23AB-436E-B48153259D4C}"/>
              </a:ext>
            </a:extLst>
          </p:cNvPr>
          <p:cNvSpPr txBox="1">
            <a:spLocks/>
          </p:cNvSpPr>
          <p:nvPr/>
        </p:nvSpPr>
        <p:spPr>
          <a:xfrm>
            <a:off x="2088235" y="1341322"/>
            <a:ext cx="8229600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altLang="en-US" sz="2000" dirty="0"/>
              <a:t>Associate with each process the length of its next CPU burst.  Use these lengths to schedule the process with the shortest time</a:t>
            </a:r>
          </a:p>
          <a:p>
            <a:pPr>
              <a:spcAft>
                <a:spcPts val="600"/>
              </a:spcAft>
            </a:pPr>
            <a:r>
              <a:rPr lang="en-US" altLang="en-US" sz="2000" dirty="0"/>
              <a:t>Two schemes: </a:t>
            </a:r>
          </a:p>
          <a:p>
            <a:pPr lvl="1">
              <a:spcAft>
                <a:spcPts val="600"/>
              </a:spcAft>
            </a:pPr>
            <a:r>
              <a:rPr lang="en-US" altLang="en-US" b="1" u="sng" dirty="0">
                <a:solidFill>
                  <a:schemeClr val="accent5"/>
                </a:solidFill>
              </a:rPr>
              <a:t>Non-preemptive</a:t>
            </a:r>
            <a:r>
              <a:rPr lang="en-US" altLang="en-US" dirty="0"/>
              <a:t> – once CPU given to the process it cannot be preempted until completes its CPU burst</a:t>
            </a:r>
          </a:p>
          <a:p>
            <a:pPr lvl="1">
              <a:spcAft>
                <a:spcPts val="600"/>
              </a:spcAft>
            </a:pPr>
            <a:r>
              <a:rPr lang="en-US" altLang="en-US" dirty="0"/>
              <a:t>preemptive – if a new process arrives with CPU burst length less than remaining time of current executing process, preempt.  This scheme is known as the </a:t>
            </a:r>
            <a:br>
              <a:rPr lang="en-US" altLang="en-US" dirty="0"/>
            </a:br>
            <a:r>
              <a:rPr lang="en-US" altLang="en-US" dirty="0">
                <a:solidFill>
                  <a:srgbClr val="CC3300"/>
                </a:solidFill>
              </a:rPr>
              <a:t>Shortest-Remaining-Time-First (SRTF)</a:t>
            </a:r>
            <a:endParaRPr lang="en-US" altLang="en-US" dirty="0"/>
          </a:p>
          <a:p>
            <a:pPr>
              <a:spcAft>
                <a:spcPts val="600"/>
              </a:spcAft>
            </a:pPr>
            <a:r>
              <a:rPr lang="en-US" altLang="en-US" sz="2000" dirty="0"/>
              <a:t>SJF is optimal – gives minimum average waiting time for a given set of processes</a:t>
            </a:r>
          </a:p>
          <a:p>
            <a:pPr>
              <a:spcAft>
                <a:spcPts val="600"/>
              </a:spcAft>
            </a:pPr>
            <a:r>
              <a:rPr lang="en-US" altLang="en-US" sz="2000" dirty="0"/>
              <a:t>The difficulty is knowing the length of the next CPU request</a:t>
            </a:r>
          </a:p>
        </p:txBody>
      </p:sp>
    </p:spTree>
    <p:extLst>
      <p:ext uri="{BB962C8B-B14F-4D97-AF65-F5344CB8AC3E}">
        <p14:creationId xmlns:p14="http://schemas.microsoft.com/office/powerpoint/2010/main" val="1572536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48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Shortest-Job-First (SJF)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grpSp>
        <p:nvGrpSpPr>
          <p:cNvPr id="10" name="Group 74">
            <a:extLst>
              <a:ext uri="{FF2B5EF4-FFF2-40B4-BE49-F238E27FC236}">
                <a16:creationId xmlns:a16="http://schemas.microsoft.com/office/drawing/2014/main" id="{8F819039-4FD5-77EB-7055-88984729476A}"/>
              </a:ext>
            </a:extLst>
          </p:cNvPr>
          <p:cNvGrpSpPr>
            <a:grpSpLocks/>
          </p:cNvGrpSpPr>
          <p:nvPr/>
        </p:nvGrpSpPr>
        <p:grpSpPr bwMode="auto">
          <a:xfrm>
            <a:off x="2650377" y="4149476"/>
            <a:ext cx="5927725" cy="1162050"/>
            <a:chOff x="864" y="2352"/>
            <a:chExt cx="3734" cy="732"/>
          </a:xfrm>
        </p:grpSpPr>
        <p:sp>
          <p:nvSpPr>
            <p:cNvPr id="11" name="Rectangle 37">
              <a:extLst>
                <a:ext uri="{FF2B5EF4-FFF2-40B4-BE49-F238E27FC236}">
                  <a16:creationId xmlns:a16="http://schemas.microsoft.com/office/drawing/2014/main" id="{52F688B3-E596-6607-B336-B3D3D31F0EE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960" y="2373"/>
              <a:ext cx="3504" cy="38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ar-SA" altLang="en-US"/>
            </a:p>
          </p:txBody>
        </p:sp>
        <p:sp>
          <p:nvSpPr>
            <p:cNvPr id="12" name="Text Box 38">
              <a:extLst>
                <a:ext uri="{FF2B5EF4-FFF2-40B4-BE49-F238E27FC236}">
                  <a16:creationId xmlns:a16="http://schemas.microsoft.com/office/drawing/2014/main" id="{DE8AEEAB-BD52-EFF5-2ED7-24786B0DF1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008" y="2412"/>
              <a:ext cx="26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4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3" name="Text Box 39">
              <a:extLst>
                <a:ext uri="{FF2B5EF4-FFF2-40B4-BE49-F238E27FC236}">
                  <a16:creationId xmlns:a16="http://schemas.microsoft.com/office/drawing/2014/main" id="{BD6995FC-0CAE-9F0F-B811-7AD0EB33DE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976" y="2400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3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4" name="Text Box 40">
              <a:extLst>
                <a:ext uri="{FF2B5EF4-FFF2-40B4-BE49-F238E27FC236}">
                  <a16:creationId xmlns:a16="http://schemas.microsoft.com/office/drawing/2014/main" id="{A048E7A0-E35B-D3D1-D719-D3ABB111D3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968" y="2448"/>
              <a:ext cx="26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1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5" name="Line 41">
              <a:extLst>
                <a:ext uri="{FF2B5EF4-FFF2-40B4-BE49-F238E27FC236}">
                  <a16:creationId xmlns:a16="http://schemas.microsoft.com/office/drawing/2014/main" id="{055BFC6F-CB0D-9847-A3FC-A735791389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52" y="274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42">
              <a:extLst>
                <a:ext uri="{FF2B5EF4-FFF2-40B4-BE49-F238E27FC236}">
                  <a16:creationId xmlns:a16="http://schemas.microsoft.com/office/drawing/2014/main" id="{D31F1C7D-C181-5371-81B2-BC4E41BECD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60" y="2757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43">
              <a:extLst>
                <a:ext uri="{FF2B5EF4-FFF2-40B4-BE49-F238E27FC236}">
                  <a16:creationId xmlns:a16="http://schemas.microsoft.com/office/drawing/2014/main" id="{73C3D70F-B992-3743-6333-31F4F5D36A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8" y="2373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Text Box 48">
              <a:extLst>
                <a:ext uri="{FF2B5EF4-FFF2-40B4-BE49-F238E27FC236}">
                  <a16:creationId xmlns:a16="http://schemas.microsoft.com/office/drawing/2014/main" id="{1B7347ED-1BC7-A148-172D-C9936748CD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536" y="2832"/>
              <a:ext cx="19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3</a:t>
              </a:r>
            </a:p>
          </p:txBody>
        </p:sp>
        <p:sp>
          <p:nvSpPr>
            <p:cNvPr id="19" name="Text Box 49">
              <a:extLst>
                <a:ext uri="{FF2B5EF4-FFF2-40B4-BE49-F238E27FC236}">
                  <a16:creationId xmlns:a16="http://schemas.microsoft.com/office/drawing/2014/main" id="{C9DF9BC2-156E-2F9C-296D-E9FC9375E1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312" y="2844"/>
              <a:ext cx="27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16</a:t>
              </a:r>
            </a:p>
          </p:txBody>
        </p:sp>
        <p:sp>
          <p:nvSpPr>
            <p:cNvPr id="20" name="Text Box 50">
              <a:extLst>
                <a:ext uri="{FF2B5EF4-FFF2-40B4-BE49-F238E27FC236}">
                  <a16:creationId xmlns:a16="http://schemas.microsoft.com/office/drawing/2014/main" id="{9F33D607-CBD5-C5CD-955D-392720EF44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864" y="2853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0</a:t>
              </a:r>
            </a:p>
          </p:txBody>
        </p:sp>
        <p:sp>
          <p:nvSpPr>
            <p:cNvPr id="21" name="Line 52">
              <a:extLst>
                <a:ext uri="{FF2B5EF4-FFF2-40B4-BE49-F238E27FC236}">
                  <a16:creationId xmlns:a16="http://schemas.microsoft.com/office/drawing/2014/main" id="{AAD5865D-85E2-3785-FD21-5BED8A6A4C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56" y="2373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Line 54">
              <a:extLst>
                <a:ext uri="{FF2B5EF4-FFF2-40B4-BE49-F238E27FC236}">
                  <a16:creationId xmlns:a16="http://schemas.microsoft.com/office/drawing/2014/main" id="{54FE03D4-15F6-FB31-99ED-46589D06CC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32" y="2686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Line 58">
              <a:extLst>
                <a:ext uri="{FF2B5EF4-FFF2-40B4-BE49-F238E27FC236}">
                  <a16:creationId xmlns:a16="http://schemas.microsoft.com/office/drawing/2014/main" id="{4D132222-62E6-07D8-FBB1-918D64751BF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8" y="2757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Line 63">
              <a:extLst>
                <a:ext uri="{FF2B5EF4-FFF2-40B4-BE49-F238E27FC236}">
                  <a16:creationId xmlns:a16="http://schemas.microsoft.com/office/drawing/2014/main" id="{8C600AEA-7465-AEF7-D3E3-6576CE6B9CC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56" y="2757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Text Box 64">
              <a:extLst>
                <a:ext uri="{FF2B5EF4-FFF2-40B4-BE49-F238E27FC236}">
                  <a16:creationId xmlns:a16="http://schemas.microsoft.com/office/drawing/2014/main" id="{555EA909-0F8E-FAEE-91D7-3030B8F111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592" y="2832"/>
              <a:ext cx="19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9</a:t>
              </a:r>
            </a:p>
          </p:txBody>
        </p:sp>
        <p:sp>
          <p:nvSpPr>
            <p:cNvPr id="26" name="Line 69">
              <a:extLst>
                <a:ext uri="{FF2B5EF4-FFF2-40B4-BE49-F238E27FC236}">
                  <a16:creationId xmlns:a16="http://schemas.microsoft.com/office/drawing/2014/main" id="{E96FF916-3D3D-644E-08BF-B3BB720CC1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32" y="2352"/>
              <a:ext cx="0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Text Box 70">
              <a:extLst>
                <a:ext uri="{FF2B5EF4-FFF2-40B4-BE49-F238E27FC236}">
                  <a16:creationId xmlns:a16="http://schemas.microsoft.com/office/drawing/2014/main" id="{A1F3B6E1-1D65-2AAF-97FF-846157FACD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744" y="2400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2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28" name="Text Box 73">
              <a:extLst>
                <a:ext uri="{FF2B5EF4-FFF2-40B4-BE49-F238E27FC236}">
                  <a16:creationId xmlns:a16="http://schemas.microsoft.com/office/drawing/2014/main" id="{FA5BA90B-B16D-95A6-477B-C808D69564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320" y="2844"/>
              <a:ext cx="27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24</a:t>
              </a:r>
            </a:p>
          </p:txBody>
        </p:sp>
      </p:grpSp>
      <p:graphicFrame>
        <p:nvGraphicFramePr>
          <p:cNvPr id="29" name="Table 22">
            <a:extLst>
              <a:ext uri="{FF2B5EF4-FFF2-40B4-BE49-F238E27FC236}">
                <a16:creationId xmlns:a16="http://schemas.microsoft.com/office/drawing/2014/main" id="{A74175F0-502E-E608-63C9-47D4D862B8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505856"/>
              </p:ext>
            </p:extLst>
          </p:nvPr>
        </p:nvGraphicFramePr>
        <p:xfrm>
          <a:off x="4555377" y="1634876"/>
          <a:ext cx="2438400" cy="1857375"/>
        </p:xfrm>
        <a:graphic>
          <a:graphicData uri="http://schemas.openxmlformats.org/drawingml/2006/table">
            <a:tbl>
              <a:tblPr rtl="1"/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Burst Time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Process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8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8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800" b="0" i="1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800" b="0" i="1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4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0" name="Rectangle 36">
            <a:extLst>
              <a:ext uri="{FF2B5EF4-FFF2-40B4-BE49-F238E27FC236}">
                <a16:creationId xmlns:a16="http://schemas.microsoft.com/office/drawing/2014/main" id="{972248EB-784F-E958-5372-DD2563232CA5}"/>
              </a:ext>
            </a:extLst>
          </p:cNvPr>
          <p:cNvSpPr txBox="1">
            <a:spLocks/>
          </p:cNvSpPr>
          <p:nvPr/>
        </p:nvSpPr>
        <p:spPr>
          <a:xfrm>
            <a:off x="2112815" y="1576636"/>
            <a:ext cx="8229600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charset="2"/>
              <a:buNone/>
              <a:tabLst>
                <a:tab pos="1603375" algn="ctr"/>
                <a:tab pos="3254375" algn="ctr"/>
                <a:tab pos="5143500" algn="ctr"/>
              </a:tabLst>
            </a:pPr>
            <a:r>
              <a:rPr lang="en-US" altLang="en-US" sz="1800"/>
              <a:t>		</a:t>
            </a:r>
          </a:p>
          <a:p>
            <a:pPr>
              <a:buFont typeface="Monotype Sorts" charset="2"/>
              <a:buNone/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r>
              <a:rPr lang="en-US" altLang="en-US" sz="1800"/>
              <a:t>SJF scheduling chart</a:t>
            </a:r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r>
              <a:rPr lang="en-US" altLang="en-US" sz="1800"/>
              <a:t>Average waiting time = (3 + 16 + 9 + 0) / 4 = 7</a:t>
            </a:r>
            <a:endParaRPr lang="en-US" altLang="en-US" sz="1800" i="1" baseline="-25000" dirty="0"/>
          </a:p>
        </p:txBody>
      </p:sp>
    </p:spTree>
    <p:extLst>
      <p:ext uri="{BB962C8B-B14F-4D97-AF65-F5344CB8AC3E}">
        <p14:creationId xmlns:p14="http://schemas.microsoft.com/office/powerpoint/2010/main" val="73005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419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72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Example of Non-Preemptive SJF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FDEAC75-4AA6-5226-D339-6E7175E6A88F}"/>
              </a:ext>
            </a:extLst>
          </p:cNvPr>
          <p:cNvSpPr txBox="1">
            <a:spLocks/>
          </p:cNvSpPr>
          <p:nvPr/>
        </p:nvSpPr>
        <p:spPr>
          <a:xfrm>
            <a:off x="1971239" y="1487693"/>
            <a:ext cx="8129587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  <a:tabLst>
                <a:tab pos="1603375" algn="ctr"/>
                <a:tab pos="3254375" algn="ctr"/>
                <a:tab pos="5143500" algn="ctr"/>
              </a:tabLst>
            </a:pPr>
            <a:r>
              <a:rPr lang="en-US" altLang="en-US" sz="1800" dirty="0"/>
              <a:t>		</a:t>
            </a:r>
          </a:p>
          <a:p>
            <a:pPr>
              <a:buFontTx/>
              <a:buNone/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r>
              <a:rPr lang="en-US" altLang="en-US" sz="1800" dirty="0"/>
              <a:t>The Gantt chart for non-preemptive SJF is:</a:t>
            </a:r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r>
              <a:rPr lang="en-US" altLang="en-US" sz="1800" dirty="0"/>
              <a:t>Average waiting time = (0 + 6 + 3 + 7)/4 = 4</a:t>
            </a:r>
          </a:p>
        </p:txBody>
      </p:sp>
      <p:grpSp>
        <p:nvGrpSpPr>
          <p:cNvPr id="11" name="Group 37">
            <a:extLst>
              <a:ext uri="{FF2B5EF4-FFF2-40B4-BE49-F238E27FC236}">
                <a16:creationId xmlns:a16="http://schemas.microsoft.com/office/drawing/2014/main" id="{6F001720-ED7C-765A-F577-DE6DA119E139}"/>
              </a:ext>
            </a:extLst>
          </p:cNvPr>
          <p:cNvGrpSpPr>
            <a:grpSpLocks/>
          </p:cNvGrpSpPr>
          <p:nvPr/>
        </p:nvGrpSpPr>
        <p:grpSpPr bwMode="auto">
          <a:xfrm>
            <a:off x="2861826" y="3849893"/>
            <a:ext cx="5575300" cy="1128713"/>
            <a:chOff x="864" y="2325"/>
            <a:chExt cx="3512" cy="711"/>
          </a:xfrm>
        </p:grpSpPr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2DB9A707-74C6-642B-F121-167F35985B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960" y="2325"/>
              <a:ext cx="3312" cy="38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ar-SA" altLang="en-US"/>
            </a:p>
          </p:txBody>
        </p:sp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4EEEEA23-FA0C-8FF6-4732-40AA1827ED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392" y="2373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1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4" name="Text Box 7">
              <a:extLst>
                <a:ext uri="{FF2B5EF4-FFF2-40B4-BE49-F238E27FC236}">
                  <a16:creationId xmlns:a16="http://schemas.microsoft.com/office/drawing/2014/main" id="{C9C364FC-24A0-9C90-EF5F-FDEE59AFF0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400" y="2373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3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5" name="Text Box 8">
              <a:extLst>
                <a:ext uri="{FF2B5EF4-FFF2-40B4-BE49-F238E27FC236}">
                  <a16:creationId xmlns:a16="http://schemas.microsoft.com/office/drawing/2014/main" id="{C66420B7-EE8F-201F-DF77-7BF74EDBC0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976" y="2373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2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6" name="Line 9">
              <a:extLst>
                <a:ext uri="{FF2B5EF4-FFF2-40B4-BE49-F238E27FC236}">
                  <a16:creationId xmlns:a16="http://schemas.microsoft.com/office/drawing/2014/main" id="{2644D69E-B654-C6F8-6DB8-F167804BB5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72" y="2709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10">
              <a:extLst>
                <a:ext uri="{FF2B5EF4-FFF2-40B4-BE49-F238E27FC236}">
                  <a16:creationId xmlns:a16="http://schemas.microsoft.com/office/drawing/2014/main" id="{03C5C7B9-B8B6-5A4E-14BE-35C81A0DF4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60" y="2709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Line 11">
              <a:extLst>
                <a:ext uri="{FF2B5EF4-FFF2-40B4-BE49-F238E27FC236}">
                  <a16:creationId xmlns:a16="http://schemas.microsoft.com/office/drawing/2014/main" id="{ED2414EC-C8AA-D9C9-E20D-A2CEA5E3C7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8" y="2325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12">
              <a:extLst>
                <a:ext uri="{FF2B5EF4-FFF2-40B4-BE49-F238E27FC236}">
                  <a16:creationId xmlns:a16="http://schemas.microsoft.com/office/drawing/2014/main" id="{609814E8-BC15-E8F0-56F5-59F180FDA1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00" y="2325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13">
              <a:extLst>
                <a:ext uri="{FF2B5EF4-FFF2-40B4-BE49-F238E27FC236}">
                  <a16:creationId xmlns:a16="http://schemas.microsoft.com/office/drawing/2014/main" id="{FF8CCBDD-5601-0FE6-451A-A2914C05C7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00" y="2709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14">
              <a:extLst>
                <a:ext uri="{FF2B5EF4-FFF2-40B4-BE49-F238E27FC236}">
                  <a16:creationId xmlns:a16="http://schemas.microsoft.com/office/drawing/2014/main" id="{878FDC1D-D4E3-E364-CA51-8057151664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92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Text Box 15">
              <a:extLst>
                <a:ext uri="{FF2B5EF4-FFF2-40B4-BE49-F238E27FC236}">
                  <a16:creationId xmlns:a16="http://schemas.microsoft.com/office/drawing/2014/main" id="{64041789-F6B5-5ADD-127E-D8C302D055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304" y="2805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7</a:t>
              </a:r>
            </a:p>
          </p:txBody>
        </p:sp>
        <p:sp>
          <p:nvSpPr>
            <p:cNvPr id="23" name="Text Box 16">
              <a:extLst>
                <a:ext uri="{FF2B5EF4-FFF2-40B4-BE49-F238E27FC236}">
                  <a16:creationId xmlns:a16="http://schemas.microsoft.com/office/drawing/2014/main" id="{123FC40C-247B-A92F-AF44-4C54186627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492" y="2805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3</a:t>
              </a:r>
            </a:p>
          </p:txBody>
        </p:sp>
        <p:sp>
          <p:nvSpPr>
            <p:cNvPr id="24" name="Text Box 17">
              <a:extLst>
                <a:ext uri="{FF2B5EF4-FFF2-40B4-BE49-F238E27FC236}">
                  <a16:creationId xmlns:a16="http://schemas.microsoft.com/office/drawing/2014/main" id="{AA62F74E-1ADA-5297-0DB9-CCEE3020B2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100" y="2805"/>
              <a:ext cx="27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16</a:t>
              </a:r>
            </a:p>
          </p:txBody>
        </p:sp>
        <p:sp>
          <p:nvSpPr>
            <p:cNvPr id="25" name="Text Box 18">
              <a:extLst>
                <a:ext uri="{FF2B5EF4-FFF2-40B4-BE49-F238E27FC236}">
                  <a16:creationId xmlns:a16="http://schemas.microsoft.com/office/drawing/2014/main" id="{787E1818-C88E-492B-FCEA-8DDE88A3C1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864" y="2805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0</a:t>
              </a:r>
            </a:p>
          </p:txBody>
        </p:sp>
        <p:sp>
          <p:nvSpPr>
            <p:cNvPr id="26" name="Text Box 20">
              <a:extLst>
                <a:ext uri="{FF2B5EF4-FFF2-40B4-BE49-F238E27FC236}">
                  <a16:creationId xmlns:a16="http://schemas.microsoft.com/office/drawing/2014/main" id="{4C1A40B0-1701-E6FD-82A5-D3A2A76AE1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696" y="2373"/>
              <a:ext cx="26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4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27" name="Line 21">
              <a:extLst>
                <a:ext uri="{FF2B5EF4-FFF2-40B4-BE49-F238E27FC236}">
                  <a16:creationId xmlns:a16="http://schemas.microsoft.com/office/drawing/2014/main" id="{D3A55C14-8359-5CFB-F813-32E9C281B0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56" y="2325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Line 22">
              <a:extLst>
                <a:ext uri="{FF2B5EF4-FFF2-40B4-BE49-F238E27FC236}">
                  <a16:creationId xmlns:a16="http://schemas.microsoft.com/office/drawing/2014/main" id="{D0A82663-DEF8-A555-6463-7B9A6E2D32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52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Line 23">
              <a:extLst>
                <a:ext uri="{FF2B5EF4-FFF2-40B4-BE49-F238E27FC236}">
                  <a16:creationId xmlns:a16="http://schemas.microsoft.com/office/drawing/2014/main" id="{80AB26BC-3859-D169-7104-EB9F39E1A18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32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Line 24">
              <a:extLst>
                <a:ext uri="{FF2B5EF4-FFF2-40B4-BE49-F238E27FC236}">
                  <a16:creationId xmlns:a16="http://schemas.microsoft.com/office/drawing/2014/main" id="{2846F162-64C1-5008-0620-32CD2BCF096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72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Line 25">
              <a:extLst>
                <a:ext uri="{FF2B5EF4-FFF2-40B4-BE49-F238E27FC236}">
                  <a16:creationId xmlns:a16="http://schemas.microsoft.com/office/drawing/2014/main" id="{33F4A5A2-02F7-3476-976E-6BD00DE4302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64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Line 26">
              <a:extLst>
                <a:ext uri="{FF2B5EF4-FFF2-40B4-BE49-F238E27FC236}">
                  <a16:creationId xmlns:a16="http://schemas.microsoft.com/office/drawing/2014/main" id="{292DCA1B-6BDE-CBBE-15E1-09E6A9532F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56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Line 27">
              <a:extLst>
                <a:ext uri="{FF2B5EF4-FFF2-40B4-BE49-F238E27FC236}">
                  <a16:creationId xmlns:a16="http://schemas.microsoft.com/office/drawing/2014/main" id="{E1DEDBA3-A10D-1063-FDAB-0986398F088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8" y="2709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Text Box 28">
              <a:extLst>
                <a:ext uri="{FF2B5EF4-FFF2-40B4-BE49-F238E27FC236}">
                  <a16:creationId xmlns:a16="http://schemas.microsoft.com/office/drawing/2014/main" id="{3E2BD1BF-B532-504F-DEA4-02B5FBFD2D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592" y="2805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8</a:t>
              </a:r>
            </a:p>
          </p:txBody>
        </p:sp>
        <p:sp>
          <p:nvSpPr>
            <p:cNvPr id="35" name="Line 29">
              <a:extLst>
                <a:ext uri="{FF2B5EF4-FFF2-40B4-BE49-F238E27FC236}">
                  <a16:creationId xmlns:a16="http://schemas.microsoft.com/office/drawing/2014/main" id="{93EBE177-995A-2FF4-A585-E40E9933A69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28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Line 30">
              <a:extLst>
                <a:ext uri="{FF2B5EF4-FFF2-40B4-BE49-F238E27FC236}">
                  <a16:creationId xmlns:a16="http://schemas.microsoft.com/office/drawing/2014/main" id="{390726A0-E3F6-E937-0AA9-EBED8EFC11C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20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Line 31">
              <a:extLst>
                <a:ext uri="{FF2B5EF4-FFF2-40B4-BE49-F238E27FC236}">
                  <a16:creationId xmlns:a16="http://schemas.microsoft.com/office/drawing/2014/main" id="{5BECC286-E9E5-E029-6E7B-87A9488A4A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12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Line 32">
              <a:extLst>
                <a:ext uri="{FF2B5EF4-FFF2-40B4-BE49-F238E27FC236}">
                  <a16:creationId xmlns:a16="http://schemas.microsoft.com/office/drawing/2014/main" id="{0580AF0B-1783-6316-ACE8-1A24819A61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56" y="2709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Text Box 33">
              <a:extLst>
                <a:ext uri="{FF2B5EF4-FFF2-40B4-BE49-F238E27FC236}">
                  <a16:creationId xmlns:a16="http://schemas.microsoft.com/office/drawing/2014/main" id="{EA359561-E527-3BC4-393B-B1E8546C82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312" y="2805"/>
              <a:ext cx="27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12</a:t>
              </a:r>
            </a:p>
          </p:txBody>
        </p:sp>
        <p:sp>
          <p:nvSpPr>
            <p:cNvPr id="40" name="Line 34">
              <a:extLst>
                <a:ext uri="{FF2B5EF4-FFF2-40B4-BE49-F238E27FC236}">
                  <a16:creationId xmlns:a16="http://schemas.microsoft.com/office/drawing/2014/main" id="{2DD0199F-DAE0-0B02-9999-1698AFC428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96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Line 35">
              <a:extLst>
                <a:ext uri="{FF2B5EF4-FFF2-40B4-BE49-F238E27FC236}">
                  <a16:creationId xmlns:a16="http://schemas.microsoft.com/office/drawing/2014/main" id="{5B583BB6-6641-5B45-8CD3-A7236D6A2E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88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Line 36">
              <a:extLst>
                <a:ext uri="{FF2B5EF4-FFF2-40B4-BE49-F238E27FC236}">
                  <a16:creationId xmlns:a16="http://schemas.microsoft.com/office/drawing/2014/main" id="{73E8DD56-F190-59E0-4033-CF07941C0F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80" y="263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43" name="Table 38">
            <a:extLst>
              <a:ext uri="{FF2B5EF4-FFF2-40B4-BE49-F238E27FC236}">
                <a16:creationId xmlns:a16="http://schemas.microsoft.com/office/drawing/2014/main" id="{D23E4502-DE71-E3D0-5342-A25DB63937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321801"/>
              </p:ext>
            </p:extLst>
          </p:nvPr>
        </p:nvGraphicFramePr>
        <p:xfrm>
          <a:off x="3733800" y="1385168"/>
          <a:ext cx="4724400" cy="1857375"/>
        </p:xfrm>
        <a:graphic>
          <a:graphicData uri="http://schemas.openxmlformats.org/drawingml/2006/table">
            <a:tbl>
              <a:tblPr rtl="1"/>
              <a:tblGrid>
                <a:gridCol w="157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4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Burst Time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Arrival Time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Process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0.0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1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2.0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 </a:t>
                      </a:r>
                      <a:r>
                        <a:rPr kumimoji="0" lang="en-US" altLang="en-US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2</a:t>
                      </a:r>
                      <a:endParaRPr kumimoji="0" lang="en-US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4.0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 </a:t>
                      </a:r>
                      <a:r>
                        <a:rPr kumimoji="0" lang="en-US" alt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5.0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 </a:t>
                      </a:r>
                      <a:r>
                        <a:rPr kumimoji="0" lang="en-US" altLang="en-US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4</a:t>
                      </a:r>
                      <a:endParaRPr kumimoji="0" lang="en-US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7655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209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Priority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5FBEF6E4-663C-7D09-C03C-AF09485D0284}"/>
              </a:ext>
            </a:extLst>
          </p:cNvPr>
          <p:cNvSpPr txBox="1">
            <a:spLocks/>
          </p:cNvSpPr>
          <p:nvPr/>
        </p:nvSpPr>
        <p:spPr>
          <a:xfrm>
            <a:off x="1916034" y="1728385"/>
            <a:ext cx="10297886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US" altLang="en-US" sz="2000" dirty="0"/>
              <a:t>A priority number (integer) is associated with each process</a:t>
            </a:r>
          </a:p>
          <a:p>
            <a:pPr>
              <a:spcAft>
                <a:spcPts val="1200"/>
              </a:spcAft>
            </a:pPr>
            <a:r>
              <a:rPr lang="en-US" altLang="en-US" sz="2000" dirty="0"/>
              <a:t>The CPU is allocated to the process with the highest priority (smallest integer </a:t>
            </a:r>
            <a:r>
              <a:rPr lang="en-US" altLang="en-US" sz="2000" dirty="0">
                <a:sym typeface="Symbol" panose="05050102010706020507" pitchFamily="18" charset="2"/>
              </a:rPr>
              <a:t> highest priority)</a:t>
            </a:r>
          </a:p>
          <a:p>
            <a:pPr lvl="1">
              <a:spcAft>
                <a:spcPts val="1200"/>
              </a:spcAft>
            </a:pPr>
            <a:r>
              <a:rPr lang="en-US" altLang="en-US" dirty="0"/>
              <a:t>Preemptive</a:t>
            </a:r>
          </a:p>
          <a:p>
            <a:pPr lvl="1">
              <a:spcAft>
                <a:spcPts val="1200"/>
              </a:spcAft>
            </a:pPr>
            <a:r>
              <a:rPr lang="en-US" altLang="en-US" b="1" u="sng" dirty="0">
                <a:solidFill>
                  <a:schemeClr val="accent5"/>
                </a:solidFill>
              </a:rPr>
              <a:t>Non-preemptive</a:t>
            </a:r>
          </a:p>
          <a:p>
            <a:pPr>
              <a:spcAft>
                <a:spcPts val="1200"/>
              </a:spcAft>
            </a:pPr>
            <a:r>
              <a:rPr lang="en-US" altLang="en-US" sz="2000" dirty="0"/>
              <a:t>SJF is a priority scheduling where priority is the predicted next CPU burst time</a:t>
            </a:r>
          </a:p>
          <a:p>
            <a:pPr>
              <a:spcAft>
                <a:spcPts val="1200"/>
              </a:spcAft>
            </a:pPr>
            <a:r>
              <a:rPr lang="en-US" altLang="en-US" sz="2000" dirty="0"/>
              <a:t>Problem </a:t>
            </a:r>
            <a:r>
              <a:rPr lang="en-US" altLang="en-US" sz="2000" dirty="0">
                <a:sym typeface="Symbol" panose="05050102010706020507" pitchFamily="18" charset="2"/>
              </a:rPr>
              <a:t> </a:t>
            </a:r>
            <a:r>
              <a:rPr lang="en-US" altLang="en-US" sz="2000" b="1" dirty="0">
                <a:sym typeface="Symbol" panose="05050102010706020507" pitchFamily="18" charset="2"/>
              </a:rPr>
              <a:t>Starvation </a:t>
            </a:r>
            <a:r>
              <a:rPr lang="en-US" altLang="en-US" sz="2000" dirty="0">
                <a:sym typeface="Symbol" panose="05050102010706020507" pitchFamily="18" charset="2"/>
              </a:rPr>
              <a:t>– low priority processes may never execute</a:t>
            </a:r>
          </a:p>
          <a:p>
            <a:pPr>
              <a:spcAft>
                <a:spcPts val="1200"/>
              </a:spcAft>
            </a:pPr>
            <a:r>
              <a:rPr lang="en-US" altLang="en-US" sz="2000" dirty="0">
                <a:sym typeface="Symbol" panose="05050102010706020507" pitchFamily="18" charset="2"/>
              </a:rPr>
              <a:t>Solution  </a:t>
            </a:r>
            <a:r>
              <a:rPr lang="en-US" altLang="en-US" sz="2000" b="1" dirty="0">
                <a:sym typeface="Symbol" panose="05050102010706020507" pitchFamily="18" charset="2"/>
              </a:rPr>
              <a:t>Aging </a:t>
            </a:r>
            <a:r>
              <a:rPr lang="en-US" altLang="en-US" sz="2000" dirty="0">
                <a:sym typeface="Symbol" panose="05050102010706020507" pitchFamily="18" charset="2"/>
              </a:rPr>
              <a:t>– as time progresses increase the priority of the process</a:t>
            </a:r>
          </a:p>
          <a:p>
            <a:pPr>
              <a:buFont typeface="Monotype Sorts" charset="2"/>
              <a:buNone/>
            </a:pPr>
            <a:endParaRPr lang="en-US" altLang="en-US" sz="1800" dirty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540262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159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Example of Priority Scheduling (</a:t>
            </a:r>
            <a:r>
              <a:rPr lang="en-US" sz="2800" dirty="0" err="1">
                <a:solidFill>
                  <a:schemeClr val="bg1"/>
                </a:solidFill>
                <a:cs typeface="Tajawal Medium" panose="00000600000000000000" pitchFamily="2" charset="-78"/>
              </a:rPr>
              <a:t>nonpreemptive</a:t>
            </a:r>
            <a:r>
              <a:rPr lang="en-US" sz="2800" dirty="0"/>
              <a:t>)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9F1C3F64-52D8-68DE-B2E2-F7A75D817EDE}"/>
              </a:ext>
            </a:extLst>
          </p:cNvPr>
          <p:cNvSpPr txBox="1">
            <a:spLocks/>
          </p:cNvSpPr>
          <p:nvPr/>
        </p:nvSpPr>
        <p:spPr>
          <a:xfrm>
            <a:off x="2318030" y="1699648"/>
            <a:ext cx="8229600" cy="46148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charset="2"/>
              <a:buNone/>
              <a:tabLst>
                <a:tab pos="1603375" algn="ctr"/>
                <a:tab pos="3254375" algn="ctr"/>
                <a:tab pos="5143500" algn="ctr"/>
              </a:tabLst>
            </a:pPr>
            <a:r>
              <a:rPr lang="en-US" altLang="en-US" sz="1800" dirty="0"/>
              <a:t>		</a:t>
            </a:r>
          </a:p>
          <a:p>
            <a:pPr>
              <a:buFont typeface="Monotype Sorts" charset="2"/>
              <a:buNone/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buFont typeface="Monotype Sorts" charset="2"/>
              <a:buNone/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buFont typeface="Monotype Sorts" charset="2"/>
              <a:buNone/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buFont typeface="Monotype Sorts" charset="2"/>
              <a:buNone/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buFont typeface="Monotype Sorts" charset="2"/>
              <a:buNone/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r>
              <a:rPr lang="en-US" altLang="en-US" sz="1800" dirty="0"/>
              <a:t>The Gantt chart is (all processes arrive at time 0):</a:t>
            </a:r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endParaRPr lang="en-US" altLang="en-US" sz="1800" dirty="0"/>
          </a:p>
          <a:p>
            <a:pPr>
              <a:tabLst>
                <a:tab pos="1603375" algn="ctr"/>
                <a:tab pos="3254375" algn="ctr"/>
                <a:tab pos="5143500" algn="ctr"/>
              </a:tabLst>
            </a:pPr>
            <a:r>
              <a:rPr lang="en-US" altLang="en-US" sz="1800" dirty="0"/>
              <a:t>Average waiting time = (6 + 0 + 16 +18+1)/5 = 8.2</a:t>
            </a:r>
          </a:p>
        </p:txBody>
      </p:sp>
      <p:grpSp>
        <p:nvGrpSpPr>
          <p:cNvPr id="11" name="Group 48">
            <a:extLst>
              <a:ext uri="{FF2B5EF4-FFF2-40B4-BE49-F238E27FC236}">
                <a16:creationId xmlns:a16="http://schemas.microsoft.com/office/drawing/2014/main" id="{558259B9-25BA-B4DF-DEA1-603B930C4C34}"/>
              </a:ext>
            </a:extLst>
          </p:cNvPr>
          <p:cNvGrpSpPr>
            <a:grpSpLocks/>
          </p:cNvGrpSpPr>
          <p:nvPr/>
        </p:nvGrpSpPr>
        <p:grpSpPr bwMode="auto">
          <a:xfrm>
            <a:off x="3689630" y="4257110"/>
            <a:ext cx="5162550" cy="1209675"/>
            <a:chOff x="2228850" y="4495800"/>
            <a:chExt cx="5162550" cy="1209675"/>
          </a:xfrm>
        </p:grpSpPr>
        <p:sp>
          <p:nvSpPr>
            <p:cNvPr id="12" name="Rectangle 4">
              <a:extLst>
                <a:ext uri="{FF2B5EF4-FFF2-40B4-BE49-F238E27FC236}">
                  <a16:creationId xmlns:a16="http://schemas.microsoft.com/office/drawing/2014/main" id="{69865F9F-EC97-8C38-04AA-2F6B5C176FB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381250" y="4495800"/>
              <a:ext cx="4779963" cy="6096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ar-SA" altLang="en-US"/>
            </a:p>
          </p:txBody>
        </p:sp>
        <p:sp>
          <p:nvSpPr>
            <p:cNvPr id="13" name="Text Box 5">
              <a:extLst>
                <a:ext uri="{FF2B5EF4-FFF2-40B4-BE49-F238E27FC236}">
                  <a16:creationId xmlns:a16="http://schemas.microsoft.com/office/drawing/2014/main" id="{094D6CE9-C0A1-A00E-77A5-15FEEE506D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286000" y="4557712"/>
              <a:ext cx="420688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2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9DDA526D-70C2-248E-302A-980D1AC67B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276600" y="4557712"/>
              <a:ext cx="420688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5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15" name="Line 7">
              <a:extLst>
                <a:ext uri="{FF2B5EF4-FFF2-40B4-BE49-F238E27FC236}">
                  <a16:creationId xmlns:a16="http://schemas.microsoft.com/office/drawing/2014/main" id="{F0B26424-5BB9-7DB3-5224-CB5606E0DD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1250" y="5105400"/>
              <a:ext cx="1588" cy="2667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8">
              <a:extLst>
                <a:ext uri="{FF2B5EF4-FFF2-40B4-BE49-F238E27FC236}">
                  <a16:creationId xmlns:a16="http://schemas.microsoft.com/office/drawing/2014/main" id="{653F126E-251A-796E-E616-49C7A92FD9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6050" y="4500562"/>
              <a:ext cx="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9">
              <a:extLst>
                <a:ext uri="{FF2B5EF4-FFF2-40B4-BE49-F238E27FC236}">
                  <a16:creationId xmlns:a16="http://schemas.microsoft.com/office/drawing/2014/main" id="{BFEB4B00-BA21-CFF6-221C-5BF807342F5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76750" y="4991100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Text Box 10">
              <a:extLst>
                <a:ext uri="{FF2B5EF4-FFF2-40B4-BE49-F238E27FC236}">
                  <a16:creationId xmlns:a16="http://schemas.microsoft.com/office/drawing/2014/main" id="{97F284CA-D227-F99C-A3E5-AFFFB348D9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115050" y="5243512"/>
              <a:ext cx="43815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dirty="0">
                  <a:latin typeface="Helvetica" panose="020B0604020202020204" pitchFamily="34" charset="0"/>
                </a:rPr>
                <a:t>16</a:t>
              </a:r>
            </a:p>
          </p:txBody>
        </p:sp>
        <p:sp>
          <p:nvSpPr>
            <p:cNvPr id="19" name="Text Box 11">
              <a:extLst>
                <a:ext uri="{FF2B5EF4-FFF2-40B4-BE49-F238E27FC236}">
                  <a16:creationId xmlns:a16="http://schemas.microsoft.com/office/drawing/2014/main" id="{32B8BA43-E874-CA8B-EA0E-8C70E94131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228850" y="5334000"/>
              <a:ext cx="31115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0</a:t>
              </a:r>
            </a:p>
          </p:txBody>
        </p:sp>
        <p:sp>
          <p:nvSpPr>
            <p:cNvPr id="20" name="Line 12">
              <a:extLst>
                <a:ext uri="{FF2B5EF4-FFF2-40B4-BE49-F238E27FC236}">
                  <a16:creationId xmlns:a16="http://schemas.microsoft.com/office/drawing/2014/main" id="{E093EB70-17E2-3E52-E6CD-4CC576F316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343650" y="4495800"/>
              <a:ext cx="0" cy="60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13">
              <a:extLst>
                <a:ext uri="{FF2B5EF4-FFF2-40B4-BE49-F238E27FC236}">
                  <a16:creationId xmlns:a16="http://schemas.microsoft.com/office/drawing/2014/main" id="{59F594DD-F5F8-D01E-35B0-316B1E8ACC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337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Line 14">
              <a:extLst>
                <a:ext uri="{FF2B5EF4-FFF2-40B4-BE49-F238E27FC236}">
                  <a16:creationId xmlns:a16="http://schemas.microsoft.com/office/drawing/2014/main" id="{9127271E-FDC3-0365-5A8F-2B984DBEDA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24450" y="4991100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Text Box 15">
              <a:extLst>
                <a:ext uri="{FF2B5EF4-FFF2-40B4-BE49-F238E27FC236}">
                  <a16:creationId xmlns:a16="http://schemas.microsoft.com/office/drawing/2014/main" id="{6D345890-C848-9C4C-16E0-CA76E91DD2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133850" y="5338762"/>
              <a:ext cx="31115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6</a:t>
              </a:r>
            </a:p>
          </p:txBody>
        </p:sp>
        <p:sp>
          <p:nvSpPr>
            <p:cNvPr id="24" name="Line 16">
              <a:extLst>
                <a:ext uri="{FF2B5EF4-FFF2-40B4-BE49-F238E27FC236}">
                  <a16:creationId xmlns:a16="http://schemas.microsoft.com/office/drawing/2014/main" id="{CDFFCB1B-E95B-D213-CD9E-2CA14C0F81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3149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Line 17">
              <a:extLst>
                <a:ext uri="{FF2B5EF4-FFF2-40B4-BE49-F238E27FC236}">
                  <a16:creationId xmlns:a16="http://schemas.microsoft.com/office/drawing/2014/main" id="{15F88140-D956-2D9E-CD94-75F619B9F49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5054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Line 18">
              <a:extLst>
                <a:ext uri="{FF2B5EF4-FFF2-40B4-BE49-F238E27FC236}">
                  <a16:creationId xmlns:a16="http://schemas.microsoft.com/office/drawing/2014/main" id="{46025806-A67F-C5E6-F230-126D773726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959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Line 19">
              <a:extLst>
                <a:ext uri="{FF2B5EF4-FFF2-40B4-BE49-F238E27FC236}">
                  <a16:creationId xmlns:a16="http://schemas.microsoft.com/office/drawing/2014/main" id="{82C07186-32C5-3275-03F9-97DDCC5C06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343650" y="5105400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Line 20">
              <a:extLst>
                <a:ext uri="{FF2B5EF4-FFF2-40B4-BE49-F238E27FC236}">
                  <a16:creationId xmlns:a16="http://schemas.microsoft.com/office/drawing/2014/main" id="{9838FCA3-2C42-198E-8095-BF47EAC6E0B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6103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Line 21">
              <a:extLst>
                <a:ext uri="{FF2B5EF4-FFF2-40B4-BE49-F238E27FC236}">
                  <a16:creationId xmlns:a16="http://schemas.microsoft.com/office/drawing/2014/main" id="{29FF61B9-3C24-0333-21BF-E8C61A1278B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162800" y="51069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Line 22">
              <a:extLst>
                <a:ext uri="{FF2B5EF4-FFF2-40B4-BE49-F238E27FC236}">
                  <a16:creationId xmlns:a16="http://schemas.microsoft.com/office/drawing/2014/main" id="{99E5F587-B32D-A880-61D6-4D303980FE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86250" y="4500562"/>
              <a:ext cx="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Text Box 23">
              <a:extLst>
                <a:ext uri="{FF2B5EF4-FFF2-40B4-BE49-F238E27FC236}">
                  <a16:creationId xmlns:a16="http://schemas.microsoft.com/office/drawing/2014/main" id="{F079DAE5-C7AA-F46C-A807-21CA5E9205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5143500" y="4557712"/>
              <a:ext cx="420688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1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32" name="Text Box 24">
              <a:extLst>
                <a:ext uri="{FF2B5EF4-FFF2-40B4-BE49-F238E27FC236}">
                  <a16:creationId xmlns:a16="http://schemas.microsoft.com/office/drawing/2014/main" id="{BD774D96-BCD1-E9DB-BED9-27FFDF00E7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419850" y="4557712"/>
              <a:ext cx="420688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3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33" name="Line 25">
              <a:extLst>
                <a:ext uri="{FF2B5EF4-FFF2-40B4-BE49-F238E27FC236}">
                  <a16:creationId xmlns:a16="http://schemas.microsoft.com/office/drawing/2014/main" id="{306CC81C-D968-15DA-FBBD-4B5B056C137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385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26">
              <a:extLst>
                <a:ext uri="{FF2B5EF4-FFF2-40B4-BE49-F238E27FC236}">
                  <a16:creationId xmlns:a16="http://schemas.microsoft.com/office/drawing/2014/main" id="{7E636A6E-E08D-DDE1-5452-C3759D5899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433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27">
              <a:extLst>
                <a:ext uri="{FF2B5EF4-FFF2-40B4-BE49-F238E27FC236}">
                  <a16:creationId xmlns:a16="http://schemas.microsoft.com/office/drawing/2014/main" id="{AD1CD0BB-5AEE-F155-2B92-B792728EC1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908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Text Box 28">
              <a:extLst>
                <a:ext uri="{FF2B5EF4-FFF2-40B4-BE49-F238E27FC236}">
                  <a16:creationId xmlns:a16="http://schemas.microsoft.com/office/drawing/2014/main" id="{36D10FC3-4A58-6D87-3F2C-F138158C0E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533650" y="5334000"/>
              <a:ext cx="31115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1</a:t>
              </a:r>
            </a:p>
          </p:txBody>
        </p:sp>
        <p:sp>
          <p:nvSpPr>
            <p:cNvPr id="37" name="Line 29">
              <a:extLst>
                <a:ext uri="{FF2B5EF4-FFF2-40B4-BE49-F238E27FC236}">
                  <a16:creationId xmlns:a16="http://schemas.microsoft.com/office/drawing/2014/main" id="{88DD0EE0-C3D7-1844-2885-0601D22406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86300" y="4991100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Line 30">
              <a:extLst>
                <a:ext uri="{FF2B5EF4-FFF2-40B4-BE49-F238E27FC236}">
                  <a16:creationId xmlns:a16="http://schemas.microsoft.com/office/drawing/2014/main" id="{72EF8FCD-822A-68B3-ED55-80C8DA1457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14900" y="4991100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Line 31">
              <a:extLst>
                <a:ext uri="{FF2B5EF4-FFF2-40B4-BE49-F238E27FC236}">
                  <a16:creationId xmlns:a16="http://schemas.microsoft.com/office/drawing/2014/main" id="{1FE019A8-CDCD-F785-F946-234EE31DD1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9245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" name="Line 32">
              <a:extLst>
                <a:ext uri="{FF2B5EF4-FFF2-40B4-BE49-F238E27FC236}">
                  <a16:creationId xmlns:a16="http://schemas.microsoft.com/office/drawing/2014/main" id="{89C56610-C407-9728-4D49-550923EEC3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1150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Line 33">
              <a:extLst>
                <a:ext uri="{FF2B5EF4-FFF2-40B4-BE49-F238E27FC236}">
                  <a16:creationId xmlns:a16="http://schemas.microsoft.com/office/drawing/2014/main" id="{6058E501-BC4A-D0C6-3931-8C701F1405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858000" y="4500562"/>
              <a:ext cx="0" cy="8207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Text Box 34">
              <a:extLst>
                <a:ext uri="{FF2B5EF4-FFF2-40B4-BE49-F238E27FC236}">
                  <a16:creationId xmlns:a16="http://schemas.microsoft.com/office/drawing/2014/main" id="{5025EC1A-6A72-FD99-8E54-42BD00B7FB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72250" y="5243512"/>
              <a:ext cx="43815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18</a:t>
              </a:r>
            </a:p>
          </p:txBody>
        </p:sp>
        <p:sp>
          <p:nvSpPr>
            <p:cNvPr id="43" name="Text Box 35">
              <a:extLst>
                <a:ext uri="{FF2B5EF4-FFF2-40B4-BE49-F238E27FC236}">
                  <a16:creationId xmlns:a16="http://schemas.microsoft.com/office/drawing/2014/main" id="{F58765B1-7DD8-D9D8-C2F5-03A1C3A5C0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781800" y="4557712"/>
              <a:ext cx="420688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P</a:t>
              </a:r>
              <a:r>
                <a:rPr lang="en-US" altLang="en-US" baseline="-25000">
                  <a:latin typeface="Helvetica" panose="020B0604020202020204" pitchFamily="34" charset="0"/>
                </a:rPr>
                <a:t>4</a:t>
              </a:r>
              <a:endParaRPr lang="en-US" altLang="en-US">
                <a:latin typeface="Helvetica" panose="020B0604020202020204" pitchFamily="34" charset="0"/>
              </a:endParaRPr>
            </a:p>
          </p:txBody>
        </p:sp>
        <p:sp>
          <p:nvSpPr>
            <p:cNvPr id="44" name="Text Box 36">
              <a:extLst>
                <a:ext uri="{FF2B5EF4-FFF2-40B4-BE49-F238E27FC236}">
                  <a16:creationId xmlns:a16="http://schemas.microsoft.com/office/drawing/2014/main" id="{FE5358B8-2F98-5E07-8FBC-F02FFC9F20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953250" y="5262562"/>
              <a:ext cx="43815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19</a:t>
              </a:r>
            </a:p>
          </p:txBody>
        </p:sp>
        <p:sp>
          <p:nvSpPr>
            <p:cNvPr id="45" name="Line 37">
              <a:extLst>
                <a:ext uri="{FF2B5EF4-FFF2-40B4-BE49-F238E27FC236}">
                  <a16:creationId xmlns:a16="http://schemas.microsoft.com/office/drawing/2014/main" id="{E32057F8-DCF7-5F3A-C76D-03DBA0587B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1250" y="5105400"/>
              <a:ext cx="1588" cy="2667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Line 38">
              <a:extLst>
                <a:ext uri="{FF2B5EF4-FFF2-40B4-BE49-F238E27FC236}">
                  <a16:creationId xmlns:a16="http://schemas.microsoft.com/office/drawing/2014/main" id="{6D4B5989-4218-DD8A-DD52-18116E4C25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6050" y="4500562"/>
              <a:ext cx="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Line 39">
              <a:extLst>
                <a:ext uri="{FF2B5EF4-FFF2-40B4-BE49-F238E27FC236}">
                  <a16:creationId xmlns:a16="http://schemas.microsoft.com/office/drawing/2014/main" id="{01D21D48-B9BF-F7F8-1EB0-0522934895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337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Line 40">
              <a:extLst>
                <a:ext uri="{FF2B5EF4-FFF2-40B4-BE49-F238E27FC236}">
                  <a16:creationId xmlns:a16="http://schemas.microsoft.com/office/drawing/2014/main" id="{5F23A4C5-EB07-096E-D824-B8CBCFC291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385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Line 41">
              <a:extLst>
                <a:ext uri="{FF2B5EF4-FFF2-40B4-BE49-F238E27FC236}">
                  <a16:creationId xmlns:a16="http://schemas.microsoft.com/office/drawing/2014/main" id="{0D5EE10C-4DC4-E20A-A167-4630F3EC6C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908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Line 42">
              <a:extLst>
                <a:ext uri="{FF2B5EF4-FFF2-40B4-BE49-F238E27FC236}">
                  <a16:creationId xmlns:a16="http://schemas.microsoft.com/office/drawing/2014/main" id="{E9D5B369-4B59-9D82-68EE-7983B8B48E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86250" y="4500562"/>
              <a:ext cx="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" name="Line 43">
              <a:extLst>
                <a:ext uri="{FF2B5EF4-FFF2-40B4-BE49-F238E27FC236}">
                  <a16:creationId xmlns:a16="http://schemas.microsoft.com/office/drawing/2014/main" id="{C01EA69F-2881-17BC-FA40-DF6ACC65267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1250" y="5105400"/>
              <a:ext cx="1588" cy="2667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" name="Line 44">
              <a:extLst>
                <a:ext uri="{FF2B5EF4-FFF2-40B4-BE49-F238E27FC236}">
                  <a16:creationId xmlns:a16="http://schemas.microsoft.com/office/drawing/2014/main" id="{906B62AB-98CA-FE35-3874-46FE8C0C906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86050" y="4500562"/>
              <a:ext cx="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Line 45">
              <a:extLst>
                <a:ext uri="{FF2B5EF4-FFF2-40B4-BE49-F238E27FC236}">
                  <a16:creationId xmlns:a16="http://schemas.microsoft.com/office/drawing/2014/main" id="{86AB6664-6F2B-43D2-8D71-332CDFAF8B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337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" name="Line 46">
              <a:extLst>
                <a:ext uri="{FF2B5EF4-FFF2-40B4-BE49-F238E27FC236}">
                  <a16:creationId xmlns:a16="http://schemas.microsoft.com/office/drawing/2014/main" id="{7C43B004-7E83-F3B0-8B16-24B97AA033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385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" name="Line 47">
              <a:extLst>
                <a:ext uri="{FF2B5EF4-FFF2-40B4-BE49-F238E27FC236}">
                  <a16:creationId xmlns:a16="http://schemas.microsoft.com/office/drawing/2014/main" id="{FA9E86D0-9980-5ACF-9BDE-319D0A1AC9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90850" y="499268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56" name="Table 47">
            <a:extLst>
              <a:ext uri="{FF2B5EF4-FFF2-40B4-BE49-F238E27FC236}">
                <a16:creationId xmlns:a16="http://schemas.microsoft.com/office/drawing/2014/main" id="{32180BE6-F802-1712-4A53-872E874B25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912396"/>
              </p:ext>
            </p:extLst>
          </p:nvPr>
        </p:nvGraphicFramePr>
        <p:xfrm>
          <a:off x="4070630" y="1456760"/>
          <a:ext cx="4953000" cy="2228850"/>
        </p:xfrm>
        <a:graphic>
          <a:graphicData uri="http://schemas.openxmlformats.org/drawingml/2006/table">
            <a:tbl>
              <a:tblPr rtl="1"/>
              <a:tblGrid>
                <a:gridCol w="165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Priority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 Burst Time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Process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1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 </a:t>
                      </a:r>
                      <a:r>
                        <a:rPr kumimoji="0" lang="en-US" alt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2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 </a:t>
                      </a:r>
                      <a:r>
                        <a:rPr kumimoji="0" lang="en-US" alt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 </a:t>
                      </a:r>
                      <a:r>
                        <a:rPr kumimoji="0" lang="en-US" alt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4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5</a:t>
                      </a:r>
                      <a:endParaRPr kumimoji="0" lang="en-US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206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395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Round Robin (RR)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FB54DF4C-353D-4992-AE75-AB712CF72E7D}"/>
              </a:ext>
            </a:extLst>
          </p:cNvPr>
          <p:cNvSpPr txBox="1">
            <a:spLocks/>
          </p:cNvSpPr>
          <p:nvPr/>
        </p:nvSpPr>
        <p:spPr>
          <a:xfrm>
            <a:off x="1262952" y="1550284"/>
            <a:ext cx="10635216" cy="4483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US" altLang="en-US" sz="2400" dirty="0"/>
              <a:t>Each process gets a small unit of CPU time (</a:t>
            </a:r>
            <a:r>
              <a:rPr lang="en-US" altLang="en-US" sz="2400" i="1" dirty="0"/>
              <a:t>time quantum</a:t>
            </a:r>
            <a:r>
              <a:rPr lang="en-US" altLang="en-US" sz="2400" dirty="0"/>
              <a:t>), usually 10-100 milliseconds.  After this time has elapsed, the process is preempted and added to the end of the ready queue.</a:t>
            </a:r>
          </a:p>
          <a:p>
            <a:pPr>
              <a:spcAft>
                <a:spcPts val="1200"/>
              </a:spcAft>
            </a:pPr>
            <a:r>
              <a:rPr lang="en-US" altLang="en-US" sz="2400" dirty="0"/>
              <a:t>If there are </a:t>
            </a:r>
            <a:r>
              <a:rPr lang="en-US" altLang="en-US" sz="2400" i="1" dirty="0"/>
              <a:t>n</a:t>
            </a:r>
            <a:r>
              <a:rPr lang="en-US" altLang="en-US" sz="2400" dirty="0"/>
              <a:t> processes in the ready queue and the time quantum is </a:t>
            </a:r>
            <a:r>
              <a:rPr lang="en-US" altLang="en-US" sz="2400" i="1" dirty="0"/>
              <a:t>q</a:t>
            </a:r>
            <a:r>
              <a:rPr lang="en-US" altLang="en-US" sz="2400" dirty="0"/>
              <a:t>, then each process gets 1/</a:t>
            </a:r>
            <a:r>
              <a:rPr lang="en-US" altLang="en-US" sz="2400" i="1" dirty="0"/>
              <a:t>n</a:t>
            </a:r>
            <a:r>
              <a:rPr lang="en-US" altLang="en-US" sz="2400" dirty="0"/>
              <a:t> of the CPU time in chunks of at most </a:t>
            </a:r>
            <a:r>
              <a:rPr lang="en-US" altLang="en-US" sz="2400" i="1" dirty="0"/>
              <a:t>q</a:t>
            </a:r>
            <a:r>
              <a:rPr lang="en-US" altLang="en-US" sz="2400" dirty="0"/>
              <a:t> time units at once.  No process waits more than (</a:t>
            </a:r>
            <a:r>
              <a:rPr lang="en-US" altLang="en-US" sz="2400" i="1" dirty="0"/>
              <a:t>n-1)q  </a:t>
            </a:r>
            <a:r>
              <a:rPr lang="en-US" altLang="en-US" sz="2400" dirty="0"/>
              <a:t>time units.</a:t>
            </a:r>
          </a:p>
          <a:p>
            <a:pPr>
              <a:spcAft>
                <a:spcPts val="1200"/>
              </a:spcAft>
            </a:pPr>
            <a:r>
              <a:rPr lang="en-US" altLang="en-US" sz="2400" dirty="0"/>
              <a:t>Performance</a:t>
            </a:r>
          </a:p>
          <a:p>
            <a:pPr lvl="1">
              <a:spcAft>
                <a:spcPts val="1200"/>
              </a:spcAft>
            </a:pPr>
            <a:r>
              <a:rPr lang="en-US" altLang="en-US" i="1" dirty="0"/>
              <a:t>q</a:t>
            </a:r>
            <a:r>
              <a:rPr lang="en-US" altLang="en-US" dirty="0"/>
              <a:t> large </a:t>
            </a:r>
            <a:r>
              <a:rPr lang="en-US" altLang="en-US" dirty="0">
                <a:sym typeface="Symbol" panose="05050102010706020507" pitchFamily="18" charset="2"/>
              </a:rPr>
              <a:t> FIFO</a:t>
            </a:r>
          </a:p>
          <a:p>
            <a:pPr lvl="1">
              <a:spcAft>
                <a:spcPts val="1200"/>
              </a:spcAft>
            </a:pPr>
            <a:r>
              <a:rPr lang="en-US" altLang="en-US" i="1" dirty="0">
                <a:sym typeface="Symbol" panose="05050102010706020507" pitchFamily="18" charset="2"/>
              </a:rPr>
              <a:t>q </a:t>
            </a:r>
            <a:r>
              <a:rPr lang="en-US" altLang="en-US" dirty="0">
                <a:sym typeface="Symbol" panose="05050102010706020507" pitchFamily="18" charset="2"/>
              </a:rPr>
              <a:t>small  </a:t>
            </a:r>
            <a:r>
              <a:rPr lang="en-US" altLang="en-US" i="1" dirty="0">
                <a:sym typeface="Symbol" panose="05050102010706020507" pitchFamily="18" charset="2"/>
              </a:rPr>
              <a:t>q </a:t>
            </a:r>
            <a:r>
              <a:rPr lang="en-US" altLang="en-US" dirty="0">
                <a:sym typeface="Symbol" panose="05050102010706020507" pitchFamily="18" charset="2"/>
              </a:rPr>
              <a:t>must be large with respect to context switch, otherwise overhead is too high</a:t>
            </a:r>
          </a:p>
        </p:txBody>
      </p:sp>
    </p:spTree>
    <p:extLst>
      <p:ext uri="{BB962C8B-B14F-4D97-AF65-F5344CB8AC3E}">
        <p14:creationId xmlns:p14="http://schemas.microsoft.com/office/powerpoint/2010/main" val="3034782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933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Example of RR with Time Quantum = 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905831E-A66B-D3EA-F75F-C82394F38BD7}"/>
              </a:ext>
            </a:extLst>
          </p:cNvPr>
          <p:cNvSpPr txBox="1">
            <a:spLocks/>
          </p:cNvSpPr>
          <p:nvPr/>
        </p:nvSpPr>
        <p:spPr>
          <a:xfrm>
            <a:off x="2179716" y="1610200"/>
            <a:ext cx="7351712" cy="4483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charset="2"/>
              <a:buNone/>
              <a:tabLst>
                <a:tab pos="2222500" algn="ctr"/>
                <a:tab pos="3997325" algn="ctr"/>
              </a:tabLst>
            </a:pPr>
            <a:r>
              <a:rPr lang="en-US" altLang="en-US" sz="1800" dirty="0"/>
              <a:t>		</a:t>
            </a:r>
          </a:p>
          <a:p>
            <a:pPr>
              <a:buFont typeface="Monotype Sorts" charset="2"/>
              <a:buNone/>
              <a:tabLst>
                <a:tab pos="2222500" algn="ctr"/>
                <a:tab pos="3997325" algn="ctr"/>
              </a:tabLst>
            </a:pPr>
            <a:endParaRPr lang="en-US" altLang="en-US" sz="1800" dirty="0"/>
          </a:p>
          <a:p>
            <a:pPr>
              <a:buFont typeface="Monotype Sorts" charset="2"/>
              <a:buNone/>
              <a:tabLst>
                <a:tab pos="2222500" algn="ctr"/>
                <a:tab pos="3997325" algn="ctr"/>
              </a:tabLst>
            </a:pPr>
            <a:endParaRPr lang="en-US" altLang="en-US" sz="1800" dirty="0"/>
          </a:p>
          <a:p>
            <a:pPr>
              <a:buFont typeface="Monotype Sorts" charset="2"/>
              <a:buNone/>
              <a:tabLst>
                <a:tab pos="2222500" algn="ctr"/>
                <a:tab pos="3997325" algn="ctr"/>
              </a:tabLst>
            </a:pPr>
            <a:endParaRPr lang="en-US" altLang="en-US" sz="1800" dirty="0"/>
          </a:p>
          <a:p>
            <a:pPr>
              <a:buFont typeface="Monotype Sorts" charset="2"/>
              <a:buNone/>
              <a:tabLst>
                <a:tab pos="2222500" algn="ctr"/>
                <a:tab pos="3997325" algn="ctr"/>
              </a:tabLst>
            </a:pPr>
            <a:endParaRPr lang="en-US" altLang="en-US" sz="1800" dirty="0"/>
          </a:p>
          <a:p>
            <a:pPr>
              <a:tabLst>
                <a:tab pos="2222500" algn="ctr"/>
                <a:tab pos="3997325" algn="ctr"/>
              </a:tabLst>
            </a:pPr>
            <a:r>
              <a:rPr lang="en-US" altLang="en-US" sz="1800" dirty="0"/>
              <a:t>The Gantt chart is: </a:t>
            </a:r>
            <a:br>
              <a:rPr lang="en-US" altLang="en-US" sz="1800" dirty="0"/>
            </a:br>
            <a:br>
              <a:rPr lang="en-US" altLang="en-US" sz="1800" dirty="0"/>
            </a:br>
            <a:br>
              <a:rPr lang="en-US" altLang="en-US" sz="1800" dirty="0"/>
            </a:br>
            <a:br>
              <a:rPr lang="en-US" altLang="en-US" sz="1800" dirty="0"/>
            </a:br>
            <a:br>
              <a:rPr lang="en-US" altLang="en-US" sz="1800" dirty="0"/>
            </a:br>
            <a:br>
              <a:rPr lang="en-US" altLang="en-US" sz="1800" dirty="0"/>
            </a:br>
            <a:endParaRPr lang="en-US" altLang="en-US" sz="1800" dirty="0"/>
          </a:p>
          <a:p>
            <a:pPr>
              <a:tabLst>
                <a:tab pos="2222500" algn="ctr"/>
                <a:tab pos="3997325" algn="ctr"/>
              </a:tabLst>
            </a:pPr>
            <a:r>
              <a:rPr lang="en-US" altLang="en-US" sz="1800" dirty="0"/>
              <a:t>Typically, higher average turnaround than SJF, but better </a:t>
            </a:r>
            <a:r>
              <a:rPr lang="en-US" altLang="en-US" sz="1800" i="1" dirty="0"/>
              <a:t>response</a:t>
            </a:r>
            <a:endParaRPr lang="en-US" altLang="en-US" sz="1800" dirty="0"/>
          </a:p>
        </p:txBody>
      </p:sp>
      <p:grpSp>
        <p:nvGrpSpPr>
          <p:cNvPr id="11" name="Group 27">
            <a:extLst>
              <a:ext uri="{FF2B5EF4-FFF2-40B4-BE49-F238E27FC236}">
                <a16:creationId xmlns:a16="http://schemas.microsoft.com/office/drawing/2014/main" id="{05B02EA1-AF16-3CA9-369A-2A013685E5D5}"/>
              </a:ext>
            </a:extLst>
          </p:cNvPr>
          <p:cNvGrpSpPr>
            <a:grpSpLocks/>
          </p:cNvGrpSpPr>
          <p:nvPr/>
        </p:nvGrpSpPr>
        <p:grpSpPr bwMode="auto">
          <a:xfrm>
            <a:off x="3121103" y="4005421"/>
            <a:ext cx="4810125" cy="989012"/>
            <a:chOff x="1056" y="2640"/>
            <a:chExt cx="3030" cy="623"/>
          </a:xfrm>
        </p:grpSpPr>
        <p:grpSp>
          <p:nvGrpSpPr>
            <p:cNvPr id="12" name="Group 14">
              <a:extLst>
                <a:ext uri="{FF2B5EF4-FFF2-40B4-BE49-F238E27FC236}">
                  <a16:creationId xmlns:a16="http://schemas.microsoft.com/office/drawing/2014/main" id="{35AF9613-F7BC-39EF-B66E-502ACCFE1DC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2640"/>
              <a:ext cx="2842" cy="384"/>
              <a:chOff x="1152" y="2736"/>
              <a:chExt cx="2304" cy="288"/>
            </a:xfrm>
          </p:grpSpPr>
          <p:sp>
            <p:nvSpPr>
              <p:cNvPr id="22" name="Rectangle 4">
                <a:extLst>
                  <a:ext uri="{FF2B5EF4-FFF2-40B4-BE49-F238E27FC236}">
                    <a16:creationId xmlns:a16="http://schemas.microsoft.com/office/drawing/2014/main" id="{73CF3C75-3A87-C69B-03B2-B2BA030CE9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2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Helvetica" panose="020B0604020202020204" pitchFamily="34" charset="0"/>
                  </a:rPr>
                  <a:t>P</a:t>
                </a:r>
                <a:r>
                  <a:rPr lang="en-US" altLang="en-US" baseline="-25000">
                    <a:latin typeface="Helvetica" panose="020B0604020202020204" pitchFamily="34" charset="0"/>
                  </a:rPr>
                  <a:t>1</a:t>
                </a:r>
                <a:endParaRPr lang="en-US" altLang="en-US">
                  <a:latin typeface="Helvetica" panose="020B0604020202020204" pitchFamily="34" charset="0"/>
                </a:endParaRPr>
              </a:p>
            </p:txBody>
          </p:sp>
          <p:sp>
            <p:nvSpPr>
              <p:cNvPr id="23" name="Rectangle 5">
                <a:extLst>
                  <a:ext uri="{FF2B5EF4-FFF2-40B4-BE49-F238E27FC236}">
                    <a16:creationId xmlns:a16="http://schemas.microsoft.com/office/drawing/2014/main" id="{C14B1576-0621-A60E-8594-28FAA8D0A4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Helvetica" panose="020B0604020202020204" pitchFamily="34" charset="0"/>
                  </a:rPr>
                  <a:t>P</a:t>
                </a:r>
                <a:r>
                  <a:rPr lang="en-US" altLang="en-US" baseline="-25000">
                    <a:latin typeface="Helvetica" panose="020B0604020202020204" pitchFamily="34" charset="0"/>
                  </a:rPr>
                  <a:t>2</a:t>
                </a:r>
              </a:p>
            </p:txBody>
          </p:sp>
          <p:sp>
            <p:nvSpPr>
              <p:cNvPr id="24" name="Rectangle 6">
                <a:extLst>
                  <a:ext uri="{FF2B5EF4-FFF2-40B4-BE49-F238E27FC236}">
                    <a16:creationId xmlns:a16="http://schemas.microsoft.com/office/drawing/2014/main" id="{1D188ABB-7653-DFC0-A126-EB570ED330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8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Helvetica" panose="020B0604020202020204" pitchFamily="34" charset="0"/>
                  </a:rPr>
                  <a:t>P</a:t>
                </a:r>
                <a:r>
                  <a:rPr lang="en-US" altLang="en-US" baseline="-25000">
                    <a:latin typeface="Helvetica" panose="020B0604020202020204" pitchFamily="34" charset="0"/>
                  </a:rPr>
                  <a:t>3</a:t>
                </a:r>
              </a:p>
            </p:txBody>
          </p:sp>
          <p:sp>
            <p:nvSpPr>
              <p:cNvPr id="25" name="Rectangle 7">
                <a:extLst>
                  <a:ext uri="{FF2B5EF4-FFF2-40B4-BE49-F238E27FC236}">
                    <a16:creationId xmlns:a16="http://schemas.microsoft.com/office/drawing/2014/main" id="{5202AB91-7E9D-6F5B-0AEA-F9D6E40753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Helvetica" panose="020B0604020202020204" pitchFamily="34" charset="0"/>
                  </a:rPr>
                  <a:t>P</a:t>
                </a:r>
                <a:r>
                  <a:rPr lang="en-US" altLang="en-US" baseline="-25000">
                    <a:latin typeface="Helvetica" panose="020B0604020202020204" pitchFamily="34" charset="0"/>
                  </a:rPr>
                  <a:t>1</a:t>
                </a:r>
              </a:p>
            </p:txBody>
          </p:sp>
          <p:sp>
            <p:nvSpPr>
              <p:cNvPr id="26" name="Rectangle 8">
                <a:extLst>
                  <a:ext uri="{FF2B5EF4-FFF2-40B4-BE49-F238E27FC236}">
                    <a16:creationId xmlns:a16="http://schemas.microsoft.com/office/drawing/2014/main" id="{2B1562B8-D4CC-51FE-1C43-D0530C5961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4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Helvetica" panose="020B0604020202020204" pitchFamily="34" charset="0"/>
                  </a:rPr>
                  <a:t>P</a:t>
                </a:r>
                <a:r>
                  <a:rPr lang="en-US" altLang="en-US" baseline="-25000">
                    <a:latin typeface="Helvetica" panose="020B0604020202020204" pitchFamily="34" charset="0"/>
                  </a:rPr>
                  <a:t>1</a:t>
                </a:r>
              </a:p>
            </p:txBody>
          </p:sp>
          <p:sp>
            <p:nvSpPr>
              <p:cNvPr id="27" name="Rectangle 9">
                <a:extLst>
                  <a:ext uri="{FF2B5EF4-FFF2-40B4-BE49-F238E27FC236}">
                    <a16:creationId xmlns:a16="http://schemas.microsoft.com/office/drawing/2014/main" id="{9F10B024-6F60-CDBF-9DBD-8EB2CDAA89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2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Helvetica" panose="020B0604020202020204" pitchFamily="34" charset="0"/>
                  </a:rPr>
                  <a:t>P</a:t>
                </a:r>
                <a:r>
                  <a:rPr lang="en-US" altLang="en-US" baseline="-25000">
                    <a:latin typeface="Helvetica" panose="020B0604020202020204" pitchFamily="34" charset="0"/>
                  </a:rPr>
                  <a:t>1</a:t>
                </a:r>
              </a:p>
            </p:txBody>
          </p:sp>
          <p:sp>
            <p:nvSpPr>
              <p:cNvPr id="28" name="Rectangle 10">
                <a:extLst>
                  <a:ext uri="{FF2B5EF4-FFF2-40B4-BE49-F238E27FC236}">
                    <a16:creationId xmlns:a16="http://schemas.microsoft.com/office/drawing/2014/main" id="{E1334D2C-4DE2-55FF-61C8-89B11FF9F6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0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Helvetica" panose="020B0604020202020204" pitchFamily="34" charset="0"/>
                  </a:rPr>
                  <a:t>P</a:t>
                </a:r>
                <a:r>
                  <a:rPr lang="en-US" altLang="en-US" baseline="-25000">
                    <a:latin typeface="Helvetica" panose="020B0604020202020204" pitchFamily="34" charset="0"/>
                  </a:rPr>
                  <a:t>1</a:t>
                </a:r>
              </a:p>
            </p:txBody>
          </p:sp>
          <p:sp>
            <p:nvSpPr>
              <p:cNvPr id="29" name="Rectangle 11">
                <a:extLst>
                  <a:ext uri="{FF2B5EF4-FFF2-40B4-BE49-F238E27FC236}">
                    <a16:creationId xmlns:a16="http://schemas.microsoft.com/office/drawing/2014/main" id="{14B294D3-C3EA-1313-6E5D-1E4CDB90E4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8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Helvetica" panose="020B0604020202020204" pitchFamily="34" charset="0"/>
                  </a:rPr>
                  <a:t>P</a:t>
                </a:r>
                <a:r>
                  <a:rPr lang="en-US" altLang="en-US" baseline="-25000">
                    <a:latin typeface="Helvetica" panose="020B0604020202020204" pitchFamily="34" charset="0"/>
                  </a:rPr>
                  <a:t>1</a:t>
                </a:r>
              </a:p>
            </p:txBody>
          </p:sp>
        </p:grpSp>
        <p:sp>
          <p:nvSpPr>
            <p:cNvPr id="13" name="Text Box 15">
              <a:extLst>
                <a:ext uri="{FF2B5EF4-FFF2-40B4-BE49-F238E27FC236}">
                  <a16:creationId xmlns:a16="http://schemas.microsoft.com/office/drawing/2014/main" id="{6047F5D2-51F9-CB9C-EC89-FE4087D514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6" y="3024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0</a:t>
              </a:r>
            </a:p>
          </p:txBody>
        </p:sp>
        <p:sp>
          <p:nvSpPr>
            <p:cNvPr id="14" name="Text Box 16">
              <a:extLst>
                <a:ext uri="{FF2B5EF4-FFF2-40B4-BE49-F238E27FC236}">
                  <a16:creationId xmlns:a16="http://schemas.microsoft.com/office/drawing/2014/main" id="{2E8A8118-BD8F-3582-73F7-22ED6A17D9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6" y="3030"/>
              <a:ext cx="19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4</a:t>
              </a:r>
            </a:p>
          </p:txBody>
        </p:sp>
        <p:sp>
          <p:nvSpPr>
            <p:cNvPr id="15" name="Text Box 17">
              <a:extLst>
                <a:ext uri="{FF2B5EF4-FFF2-40B4-BE49-F238E27FC236}">
                  <a16:creationId xmlns:a16="http://schemas.microsoft.com/office/drawing/2014/main" id="{FCA309F8-A724-A73E-5B8D-F7EFF58DC5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0" y="3030"/>
              <a:ext cx="19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7</a:t>
              </a:r>
            </a:p>
          </p:txBody>
        </p:sp>
        <p:sp>
          <p:nvSpPr>
            <p:cNvPr id="16" name="Text Box 18">
              <a:extLst>
                <a:ext uri="{FF2B5EF4-FFF2-40B4-BE49-F238E27FC236}">
                  <a16:creationId xmlns:a16="http://schemas.microsoft.com/office/drawing/2014/main" id="{65A8C4FF-8B26-2BAB-2EE3-E145D870EC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68" y="3024"/>
              <a:ext cx="27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10</a:t>
              </a:r>
            </a:p>
          </p:txBody>
        </p:sp>
        <p:sp>
          <p:nvSpPr>
            <p:cNvPr id="17" name="Text Box 19">
              <a:extLst>
                <a:ext uri="{FF2B5EF4-FFF2-40B4-BE49-F238E27FC236}">
                  <a16:creationId xmlns:a16="http://schemas.microsoft.com/office/drawing/2014/main" id="{B7ECA83D-7744-F787-1000-8D440FA9BD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56" y="3024"/>
              <a:ext cx="27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14</a:t>
              </a:r>
            </a:p>
          </p:txBody>
        </p:sp>
        <p:sp>
          <p:nvSpPr>
            <p:cNvPr id="18" name="Text Box 20">
              <a:extLst>
                <a:ext uri="{FF2B5EF4-FFF2-40B4-BE49-F238E27FC236}">
                  <a16:creationId xmlns:a16="http://schemas.microsoft.com/office/drawing/2014/main" id="{14192BC9-3905-EC34-B7A4-92AAD11A87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92" y="3024"/>
              <a:ext cx="27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18</a:t>
              </a:r>
            </a:p>
          </p:txBody>
        </p:sp>
        <p:sp>
          <p:nvSpPr>
            <p:cNvPr id="19" name="Text Box 21">
              <a:extLst>
                <a:ext uri="{FF2B5EF4-FFF2-40B4-BE49-F238E27FC236}">
                  <a16:creationId xmlns:a16="http://schemas.microsoft.com/office/drawing/2014/main" id="{64359ED8-D2F8-D893-9EDC-E37204717A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88" y="3024"/>
              <a:ext cx="27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22</a:t>
              </a:r>
            </a:p>
          </p:txBody>
        </p:sp>
        <p:sp>
          <p:nvSpPr>
            <p:cNvPr id="20" name="Text Box 22">
              <a:extLst>
                <a:ext uri="{FF2B5EF4-FFF2-40B4-BE49-F238E27FC236}">
                  <a16:creationId xmlns:a16="http://schemas.microsoft.com/office/drawing/2014/main" id="{443C72D5-B372-AECC-F211-F890951CDD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2" y="3024"/>
              <a:ext cx="27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26</a:t>
              </a:r>
            </a:p>
          </p:txBody>
        </p:sp>
        <p:sp>
          <p:nvSpPr>
            <p:cNvPr id="21" name="Text Box 24">
              <a:extLst>
                <a:ext uri="{FF2B5EF4-FFF2-40B4-BE49-F238E27FC236}">
                  <a16:creationId xmlns:a16="http://schemas.microsoft.com/office/drawing/2014/main" id="{44EC5982-9733-E96F-1E3D-CB2BB2C126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08" y="3024"/>
              <a:ext cx="278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>
                  <a:latin typeface="Helvetica" panose="020B0604020202020204" pitchFamily="34" charset="0"/>
                </a:rPr>
                <a:t>30</a:t>
              </a:r>
            </a:p>
          </p:txBody>
        </p:sp>
      </p:grpSp>
      <p:graphicFrame>
        <p:nvGraphicFramePr>
          <p:cNvPr id="30" name="Table 22">
            <a:extLst>
              <a:ext uri="{FF2B5EF4-FFF2-40B4-BE49-F238E27FC236}">
                <a16:creationId xmlns:a16="http://schemas.microsoft.com/office/drawing/2014/main" id="{5758C6FE-501E-B293-3EC7-C715D16217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2354026"/>
              </p:ext>
            </p:extLst>
          </p:nvPr>
        </p:nvGraphicFramePr>
        <p:xfrm>
          <a:off x="4019628" y="1410175"/>
          <a:ext cx="3911600" cy="1479552"/>
        </p:xfrm>
        <a:graphic>
          <a:graphicData uri="http://schemas.openxmlformats.org/drawingml/2006/table">
            <a:tbl>
              <a:tblPr rtl="1"/>
              <a:tblGrid>
                <a:gridCol w="195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Burst Time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Process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24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1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 </a:t>
                      </a:r>
                      <a:r>
                        <a:rPr kumimoji="0" lang="en-US" alt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2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85000"/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90000"/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4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Arial" charset="0"/>
                        <a:defRPr sz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 </a:t>
                      </a:r>
                      <a:r>
                        <a:rPr kumimoji="0" lang="en-US" alt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P</a:t>
                      </a:r>
                      <a:r>
                        <a:rPr kumimoji="0" lang="en-US" altLang="en-US" sz="1600" b="0" i="1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Arial" charset="0"/>
                        </a:rPr>
                        <a:t>3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41678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311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Deadlock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2363A88-9731-2FC1-C54A-535837D33CCA}"/>
              </a:ext>
            </a:extLst>
          </p:cNvPr>
          <p:cNvSpPr txBox="1">
            <a:spLocks/>
          </p:cNvSpPr>
          <p:nvPr/>
        </p:nvSpPr>
        <p:spPr>
          <a:xfrm>
            <a:off x="1437459" y="1187450"/>
            <a:ext cx="10635216" cy="4483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System consists of resources</a:t>
            </a:r>
          </a:p>
          <a:p>
            <a:r>
              <a:rPr lang="en-US" altLang="en-US" dirty="0"/>
              <a:t>Resource types </a:t>
            </a:r>
            <a:r>
              <a:rPr lang="en-US" altLang="en-US" i="1" dirty="0"/>
              <a:t>R</a:t>
            </a:r>
            <a:r>
              <a:rPr lang="en-US" altLang="en-US" baseline="-25000" dirty="0"/>
              <a:t>1</a:t>
            </a:r>
            <a:r>
              <a:rPr lang="en-US" altLang="en-US" dirty="0"/>
              <a:t>, </a:t>
            </a:r>
            <a:r>
              <a:rPr lang="en-US" altLang="en-US" i="1" dirty="0"/>
              <a:t>R</a:t>
            </a:r>
            <a:r>
              <a:rPr lang="en-US" altLang="en-US" baseline="-25000" dirty="0"/>
              <a:t>2</a:t>
            </a:r>
            <a:r>
              <a:rPr lang="en-US" altLang="en-US" dirty="0"/>
              <a:t>, . . ., </a:t>
            </a:r>
            <a:r>
              <a:rPr lang="en-US" altLang="en-US" i="1" dirty="0"/>
              <a:t>R</a:t>
            </a:r>
            <a:r>
              <a:rPr lang="en-US" altLang="en-US" baseline="-25000" dirty="0"/>
              <a:t>m</a:t>
            </a:r>
          </a:p>
          <a:p>
            <a:pPr lvl="2">
              <a:buFont typeface="Webdings" panose="05030102010509060703" pitchFamily="18" charset="2"/>
              <a:buNone/>
            </a:pPr>
            <a:r>
              <a:rPr lang="en-US" altLang="en-US" i="1" dirty="0"/>
              <a:t>CPU cycles, memory space, I/O devices</a:t>
            </a:r>
          </a:p>
          <a:p>
            <a:r>
              <a:rPr lang="en-US" altLang="en-US" dirty="0"/>
              <a:t>Each resource type </a:t>
            </a:r>
            <a:r>
              <a:rPr lang="en-US" altLang="en-US" i="1" dirty="0"/>
              <a:t>R</a:t>
            </a:r>
            <a:r>
              <a:rPr lang="en-US" altLang="en-US" baseline="-25000" dirty="0"/>
              <a:t>i</a:t>
            </a:r>
            <a:r>
              <a:rPr lang="en-US" altLang="en-US" dirty="0"/>
              <a:t> has </a:t>
            </a:r>
            <a:r>
              <a:rPr lang="en-US" altLang="en-US" i="1" dirty="0"/>
              <a:t>W</a:t>
            </a:r>
            <a:r>
              <a:rPr lang="en-US" altLang="en-US" baseline="-25000" dirty="0"/>
              <a:t>i</a:t>
            </a:r>
            <a:r>
              <a:rPr lang="en-US" altLang="en-US" dirty="0"/>
              <a:t> instances.</a:t>
            </a:r>
          </a:p>
          <a:p>
            <a:r>
              <a:rPr lang="en-US" altLang="en-US" dirty="0"/>
              <a:t>Each process utilizes a resource as follows:</a:t>
            </a:r>
          </a:p>
          <a:p>
            <a:pPr lvl="1"/>
            <a:r>
              <a:rPr lang="en-US" altLang="en-US" b="1" dirty="0"/>
              <a:t>request </a:t>
            </a:r>
          </a:p>
          <a:p>
            <a:pPr lvl="1"/>
            <a:r>
              <a:rPr lang="en-US" altLang="en-US" b="1" dirty="0"/>
              <a:t>use </a:t>
            </a:r>
          </a:p>
          <a:p>
            <a:pPr lvl="1"/>
            <a:r>
              <a:rPr lang="en-US" altLang="en-US" b="1" dirty="0"/>
              <a:t>release</a:t>
            </a:r>
            <a:endParaRPr lang="en-US" altLang="en-US" sz="2400" dirty="0"/>
          </a:p>
          <a:p>
            <a:pPr>
              <a:spcAft>
                <a:spcPts val="1200"/>
              </a:spcAft>
            </a:pPr>
            <a:r>
              <a:rPr lang="en-US" altLang="en-US" sz="2400" dirty="0"/>
              <a:t>Deadlock is a situation where a set of processes are blocked because each process is  holding a resource and waiting for another resource acquired by some other process.</a:t>
            </a:r>
          </a:p>
        </p:txBody>
      </p:sp>
    </p:spTree>
    <p:extLst>
      <p:ext uri="{BB962C8B-B14F-4D97-AF65-F5344CB8AC3E}">
        <p14:creationId xmlns:p14="http://schemas.microsoft.com/office/powerpoint/2010/main" val="15278978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90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Deadlock Characterization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0F348E79-58CD-0B09-B8D2-82B72FA28316}"/>
              </a:ext>
            </a:extLst>
          </p:cNvPr>
          <p:cNvSpPr txBox="1">
            <a:spLocks noChangeArrowheads="1"/>
          </p:cNvSpPr>
          <p:nvPr/>
        </p:nvSpPr>
        <p:spPr>
          <a:xfrm>
            <a:off x="1640657" y="1952439"/>
            <a:ext cx="10390066" cy="46688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>
                <a:solidFill>
                  <a:srgbClr val="3366FF"/>
                </a:solidFill>
              </a:rPr>
              <a:t>Mutual exclusion</a:t>
            </a:r>
            <a:r>
              <a:rPr lang="en-US" altLang="en-US" b="1"/>
              <a:t>:</a:t>
            </a:r>
            <a:r>
              <a:rPr lang="en-US" altLang="en-US"/>
              <a:t>  only one process at a time can use a resource</a:t>
            </a:r>
            <a:endParaRPr lang="en-US" altLang="en-US" sz="800"/>
          </a:p>
          <a:p>
            <a:r>
              <a:rPr lang="en-US" altLang="en-US" b="1">
                <a:solidFill>
                  <a:srgbClr val="3366FF"/>
                </a:solidFill>
              </a:rPr>
              <a:t>Hold and wait</a:t>
            </a:r>
            <a:r>
              <a:rPr lang="en-US" altLang="en-US" b="1"/>
              <a:t>:</a:t>
            </a:r>
            <a:r>
              <a:rPr lang="en-US" altLang="en-US"/>
              <a:t>  a process holding at least one resource is waiting to acquire additional resources held by other processes</a:t>
            </a:r>
            <a:endParaRPr lang="en-US" altLang="en-US" sz="800"/>
          </a:p>
          <a:p>
            <a:r>
              <a:rPr lang="en-US" altLang="en-US" b="1">
                <a:solidFill>
                  <a:srgbClr val="3366FF"/>
                </a:solidFill>
              </a:rPr>
              <a:t>No preemption</a:t>
            </a:r>
            <a:r>
              <a:rPr lang="en-US" altLang="en-US" b="1"/>
              <a:t>:</a:t>
            </a:r>
            <a:r>
              <a:rPr lang="en-US" altLang="en-US"/>
              <a:t>  a resource can be released only voluntarily by the process holding it, after that process has completed its task</a:t>
            </a:r>
            <a:endParaRPr lang="en-US" altLang="en-US" sz="800"/>
          </a:p>
          <a:p>
            <a:r>
              <a:rPr lang="en-US" altLang="en-US" b="1">
                <a:solidFill>
                  <a:srgbClr val="3366FF"/>
                </a:solidFill>
              </a:rPr>
              <a:t>Circular wait</a:t>
            </a:r>
            <a:r>
              <a:rPr lang="en-US" altLang="en-US" b="1"/>
              <a:t>:</a:t>
            </a:r>
            <a:r>
              <a:rPr lang="en-US" altLang="en-US"/>
              <a:t>  there exists a set {</a:t>
            </a:r>
            <a:r>
              <a:rPr lang="en-US" altLang="en-US" i="1"/>
              <a:t>P</a:t>
            </a:r>
            <a:r>
              <a:rPr lang="en-US" altLang="en-US" baseline="-25000"/>
              <a:t>0</a:t>
            </a:r>
            <a:r>
              <a:rPr lang="en-US" altLang="en-US"/>
              <a:t>, </a:t>
            </a:r>
            <a:r>
              <a:rPr lang="en-US" altLang="en-US" i="1"/>
              <a:t>P</a:t>
            </a:r>
            <a:r>
              <a:rPr lang="en-US" altLang="en-US" baseline="-25000"/>
              <a:t>1</a:t>
            </a:r>
            <a:r>
              <a:rPr lang="en-US" altLang="en-US"/>
              <a:t>, …, </a:t>
            </a:r>
            <a:r>
              <a:rPr lang="en-US" altLang="en-US" i="1"/>
              <a:t>P</a:t>
            </a:r>
            <a:r>
              <a:rPr lang="en-US" altLang="en-US" baseline="-25000"/>
              <a:t>n</a:t>
            </a:r>
            <a:r>
              <a:rPr lang="en-US" altLang="en-US"/>
              <a:t>} of waiting processes such that </a:t>
            </a:r>
            <a:r>
              <a:rPr lang="en-US" altLang="en-US" i="1"/>
              <a:t>P</a:t>
            </a:r>
            <a:r>
              <a:rPr lang="en-US" altLang="en-US" baseline="-25000"/>
              <a:t>0 </a:t>
            </a:r>
            <a:r>
              <a:rPr lang="en-US" altLang="en-US"/>
              <a:t>is waiting for a resource that is held by </a:t>
            </a:r>
            <a:r>
              <a:rPr lang="en-US" altLang="en-US" i="1"/>
              <a:t>P</a:t>
            </a:r>
            <a:r>
              <a:rPr lang="en-US" altLang="en-US" baseline="-25000"/>
              <a:t>1</a:t>
            </a:r>
            <a:r>
              <a:rPr lang="en-US" altLang="en-US"/>
              <a:t>, </a:t>
            </a:r>
            <a:r>
              <a:rPr lang="en-US" altLang="en-US" i="1"/>
              <a:t>P</a:t>
            </a:r>
            <a:r>
              <a:rPr lang="en-US" altLang="en-US" baseline="-25000"/>
              <a:t>1</a:t>
            </a:r>
            <a:r>
              <a:rPr lang="en-US" altLang="en-US"/>
              <a:t> is waiting for a resource that is held by </a:t>
            </a:r>
            <a:r>
              <a:rPr lang="en-US" altLang="en-US" i="1"/>
              <a:t>P</a:t>
            </a:r>
            <a:r>
              <a:rPr lang="en-US" altLang="en-US" baseline="-25000"/>
              <a:t>2</a:t>
            </a:r>
            <a:r>
              <a:rPr lang="en-US" altLang="en-US"/>
              <a:t>, …, </a:t>
            </a:r>
            <a:r>
              <a:rPr lang="en-US" altLang="en-US" i="1"/>
              <a:t>P</a:t>
            </a:r>
            <a:r>
              <a:rPr lang="en-US" altLang="en-US" i="1" baseline="-25000"/>
              <a:t>n</a:t>
            </a:r>
            <a:r>
              <a:rPr lang="en-US" altLang="en-US" baseline="-25000"/>
              <a:t>–1</a:t>
            </a:r>
            <a:r>
              <a:rPr lang="en-US" altLang="en-US"/>
              <a:t> is waiting for a resource that is held by </a:t>
            </a:r>
            <a:r>
              <a:rPr lang="en-US" altLang="en-US" i="1"/>
              <a:t>P</a:t>
            </a:r>
            <a:r>
              <a:rPr lang="en-US" altLang="en-US" baseline="-25000"/>
              <a:t>n</a:t>
            </a:r>
            <a:r>
              <a:rPr lang="en-US" altLang="en-US"/>
              <a:t>, and </a:t>
            </a:r>
            <a:r>
              <a:rPr lang="en-US" altLang="en-US" i="1"/>
              <a:t>P</a:t>
            </a:r>
            <a:r>
              <a:rPr lang="en-US" altLang="en-US" baseline="-25000"/>
              <a:t>n</a:t>
            </a:r>
            <a:r>
              <a:rPr lang="en-US" altLang="en-US"/>
              <a:t> is waiting for a resource that is held by </a:t>
            </a:r>
            <a:r>
              <a:rPr lang="en-US" altLang="en-US" i="1"/>
              <a:t>P</a:t>
            </a:r>
            <a:r>
              <a:rPr lang="en-US" altLang="en-US" baseline="-25000"/>
              <a:t>0</a:t>
            </a:r>
            <a:r>
              <a:rPr lang="en-US" altLang="en-US"/>
              <a:t>.</a:t>
            </a:r>
          </a:p>
          <a:p>
            <a:endParaRPr lang="en-US" altLang="en-US" dirty="0"/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A7EEE4A9-3D1C-9127-726F-676C6D2E01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4165" y="1408949"/>
            <a:ext cx="63531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 pitchFamily="-84" charset="2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 pitchFamily="-84" charset="2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dirty="0"/>
              <a:t>Deadlock can arise if four conditions hold simultaneously.</a:t>
            </a:r>
          </a:p>
        </p:txBody>
      </p:sp>
    </p:spTree>
    <p:extLst>
      <p:ext uri="{BB962C8B-B14F-4D97-AF65-F5344CB8AC3E}">
        <p14:creationId xmlns:p14="http://schemas.microsoft.com/office/powerpoint/2010/main" val="23576081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659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Resource-Allocation Graph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8BB1CE5-F946-8D3D-303F-33D6CF588247}"/>
              </a:ext>
            </a:extLst>
          </p:cNvPr>
          <p:cNvSpPr txBox="1">
            <a:spLocks noChangeArrowheads="1"/>
          </p:cNvSpPr>
          <p:nvPr/>
        </p:nvSpPr>
        <p:spPr>
          <a:xfrm>
            <a:off x="2112814" y="2031091"/>
            <a:ext cx="8755813" cy="40195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V is partitioned into two types:</a:t>
            </a:r>
          </a:p>
          <a:p>
            <a:pPr lvl="1"/>
            <a:r>
              <a:rPr lang="en-US" altLang="en-US" i="1" dirty="0"/>
              <a:t>P</a:t>
            </a:r>
            <a:r>
              <a:rPr lang="en-US" altLang="en-US" dirty="0"/>
              <a:t> = {</a:t>
            </a:r>
            <a:r>
              <a:rPr lang="en-US" altLang="en-US" i="1" dirty="0"/>
              <a:t>P</a:t>
            </a:r>
            <a:r>
              <a:rPr lang="en-US" altLang="en-US" baseline="-25000" dirty="0"/>
              <a:t>1</a:t>
            </a:r>
            <a:r>
              <a:rPr lang="en-US" altLang="en-US" dirty="0"/>
              <a:t>, </a:t>
            </a:r>
            <a:r>
              <a:rPr lang="en-US" altLang="en-US" i="1" dirty="0"/>
              <a:t>P</a:t>
            </a:r>
            <a:r>
              <a:rPr lang="en-US" altLang="en-US" baseline="-25000" dirty="0"/>
              <a:t>2</a:t>
            </a:r>
            <a:r>
              <a:rPr lang="en-US" altLang="en-US" dirty="0"/>
              <a:t>, …, </a:t>
            </a:r>
            <a:r>
              <a:rPr lang="en-US" altLang="en-US" i="1" dirty="0" err="1"/>
              <a:t>P</a:t>
            </a:r>
            <a:r>
              <a:rPr lang="en-US" altLang="en-US" i="1" baseline="-25000" dirty="0" err="1"/>
              <a:t>n</a:t>
            </a:r>
            <a:r>
              <a:rPr lang="en-US" altLang="en-US" dirty="0"/>
              <a:t>}, the set consisting of all the processes in the system</a:t>
            </a:r>
            <a:br>
              <a:rPr lang="en-US" altLang="en-US" dirty="0"/>
            </a:br>
            <a:endParaRPr lang="en-US" altLang="en-US" dirty="0"/>
          </a:p>
          <a:p>
            <a:pPr lvl="1"/>
            <a:r>
              <a:rPr lang="en-US" altLang="en-US" i="1" dirty="0"/>
              <a:t>R</a:t>
            </a:r>
            <a:r>
              <a:rPr lang="en-US" altLang="en-US" dirty="0"/>
              <a:t> = {</a:t>
            </a:r>
            <a:r>
              <a:rPr lang="en-US" altLang="en-US" i="1" dirty="0"/>
              <a:t>R</a:t>
            </a:r>
            <a:r>
              <a:rPr lang="en-US" altLang="en-US" baseline="-25000" dirty="0"/>
              <a:t>1</a:t>
            </a:r>
            <a:r>
              <a:rPr lang="en-US" altLang="en-US" dirty="0"/>
              <a:t>, </a:t>
            </a:r>
            <a:r>
              <a:rPr lang="en-US" altLang="en-US" i="1" dirty="0"/>
              <a:t>R</a:t>
            </a:r>
            <a:r>
              <a:rPr lang="en-US" altLang="en-US" baseline="-25000" dirty="0"/>
              <a:t>2</a:t>
            </a:r>
            <a:r>
              <a:rPr lang="en-US" altLang="en-US" dirty="0"/>
              <a:t>, …, </a:t>
            </a:r>
            <a:r>
              <a:rPr lang="en-US" altLang="en-US" i="1" dirty="0"/>
              <a:t>R</a:t>
            </a:r>
            <a:r>
              <a:rPr lang="en-US" altLang="en-US" i="1" baseline="-25000" dirty="0"/>
              <a:t>m</a:t>
            </a:r>
            <a:r>
              <a:rPr lang="en-US" altLang="en-US" dirty="0"/>
              <a:t>}, the set consisting of all resource types in the system</a:t>
            </a:r>
          </a:p>
          <a:p>
            <a:pPr lvl="1"/>
            <a:endParaRPr lang="en-US" altLang="en-US" sz="900" dirty="0"/>
          </a:p>
          <a:p>
            <a:r>
              <a:rPr lang="en-US" altLang="en-US" b="1" dirty="0">
                <a:solidFill>
                  <a:srgbClr val="3366FF"/>
                </a:solidFill>
              </a:rPr>
              <a:t>request edge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– directed edge </a:t>
            </a:r>
            <a:r>
              <a:rPr lang="en-US" altLang="en-US" i="1" dirty="0"/>
              <a:t>P</a:t>
            </a:r>
            <a:r>
              <a:rPr lang="en-US" altLang="en-US" i="1" baseline="-25000" dirty="0"/>
              <a:t>i </a:t>
            </a:r>
            <a:r>
              <a:rPr lang="en-US" altLang="en-US" dirty="0">
                <a:sym typeface="Symbol" panose="05050102010706020507" pitchFamily="18" charset="2"/>
              </a:rPr>
              <a:t> </a:t>
            </a:r>
            <a:r>
              <a:rPr lang="en-US" altLang="en-US" i="1" dirty="0" err="1">
                <a:sym typeface="Symbol" panose="05050102010706020507" pitchFamily="18" charset="2"/>
              </a:rPr>
              <a:t>R</a:t>
            </a:r>
            <a:r>
              <a:rPr lang="en-US" altLang="en-US" i="1" baseline="-25000" dirty="0" err="1">
                <a:sym typeface="Symbol" panose="05050102010706020507" pitchFamily="18" charset="2"/>
              </a:rPr>
              <a:t>j</a:t>
            </a:r>
            <a:endParaRPr lang="en-US" altLang="en-US" i="1" baseline="-25000" dirty="0">
              <a:sym typeface="Symbol" panose="05050102010706020507" pitchFamily="18" charset="2"/>
            </a:endParaRPr>
          </a:p>
          <a:p>
            <a:endParaRPr lang="en-US" altLang="en-US" sz="800" i="1" baseline="-25000" dirty="0">
              <a:sym typeface="Symbol" panose="05050102010706020507" pitchFamily="18" charset="2"/>
            </a:endParaRPr>
          </a:p>
          <a:p>
            <a:r>
              <a:rPr lang="en-US" altLang="en-US" b="1" dirty="0">
                <a:solidFill>
                  <a:srgbClr val="3366FF"/>
                </a:solidFill>
                <a:sym typeface="Symbol" panose="05050102010706020507" pitchFamily="18" charset="2"/>
              </a:rPr>
              <a:t>assignment edge</a:t>
            </a:r>
            <a:r>
              <a:rPr lang="en-US" altLang="en-US" dirty="0">
                <a:solidFill>
                  <a:srgbClr val="3366FF"/>
                </a:solidFill>
                <a:sym typeface="Symbol" panose="05050102010706020507" pitchFamily="18" charset="2"/>
              </a:rPr>
              <a:t> </a:t>
            </a:r>
            <a:r>
              <a:rPr lang="en-US" altLang="en-US" dirty="0"/>
              <a:t>– directed edge </a:t>
            </a:r>
            <a:r>
              <a:rPr lang="en-US" altLang="en-US" i="1" dirty="0" err="1"/>
              <a:t>R</a:t>
            </a:r>
            <a:r>
              <a:rPr lang="en-US" altLang="en-US" i="1" baseline="-25000" dirty="0" err="1"/>
              <a:t>j</a:t>
            </a:r>
            <a:r>
              <a:rPr lang="en-US" altLang="en-US" i="1" dirty="0"/>
              <a:t> </a:t>
            </a:r>
            <a:r>
              <a:rPr lang="en-US" altLang="en-US" dirty="0">
                <a:sym typeface="Symbol" panose="05050102010706020507" pitchFamily="18" charset="2"/>
              </a:rPr>
              <a:t> </a:t>
            </a:r>
            <a:r>
              <a:rPr lang="en-US" altLang="en-US" i="1" dirty="0">
                <a:sym typeface="Symbol" panose="05050102010706020507" pitchFamily="18" charset="2"/>
              </a:rPr>
              <a:t>P</a:t>
            </a:r>
            <a:r>
              <a:rPr lang="en-US" altLang="en-US" i="1" baseline="-25000" dirty="0">
                <a:sym typeface="Symbol" panose="05050102010706020507" pitchFamily="18" charset="2"/>
              </a:rPr>
              <a:t>i</a:t>
            </a:r>
            <a:endParaRPr lang="en-US" altLang="en-US" dirty="0">
              <a:sym typeface="Symbol" panose="05050102010706020507" pitchFamily="18" charset="2"/>
            </a:endParaRPr>
          </a:p>
        </p:txBody>
      </p:sp>
      <p:sp>
        <p:nvSpPr>
          <p:cNvPr id="11" name="Text Box 4">
            <a:extLst>
              <a:ext uri="{FF2B5EF4-FFF2-40B4-BE49-F238E27FC236}">
                <a16:creationId xmlns:a16="http://schemas.microsoft.com/office/drawing/2014/main" id="{FC3D57FE-DC67-329D-0032-3B8E7D230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0865" y="1508803"/>
            <a:ext cx="46926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 pitchFamily="-84" charset="2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 pitchFamily="-84" charset="2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sz="2000" dirty="0"/>
              <a:t>A set of vertices </a:t>
            </a:r>
            <a:r>
              <a:rPr kumimoji="0" lang="en-US" altLang="en-US" sz="2000" i="1" dirty="0"/>
              <a:t>V</a:t>
            </a:r>
            <a:r>
              <a:rPr kumimoji="0" lang="en-US" altLang="en-US" sz="2000" dirty="0"/>
              <a:t> and a set of edges </a:t>
            </a:r>
            <a:r>
              <a:rPr kumimoji="0" lang="en-US" altLang="en-US" sz="2000" i="1" dirty="0"/>
              <a:t>E</a:t>
            </a:r>
            <a:r>
              <a:rPr kumimoji="0" lang="en-US" alt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88044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246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Resource Allocation Graph Example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DAD6E37-AC22-0FE4-60B2-3ED323C1F80B}"/>
              </a:ext>
            </a:extLst>
          </p:cNvPr>
          <p:cNvSpPr txBox="1">
            <a:spLocks noChangeArrowheads="1"/>
          </p:cNvSpPr>
          <p:nvPr/>
        </p:nvSpPr>
        <p:spPr>
          <a:xfrm>
            <a:off x="1713376" y="1239085"/>
            <a:ext cx="6230442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One instance of R1</a:t>
            </a:r>
          </a:p>
          <a:p>
            <a:r>
              <a:rPr lang="en-US" altLang="en-US" dirty="0"/>
              <a:t>Two instances of R2</a:t>
            </a:r>
          </a:p>
          <a:p>
            <a:r>
              <a:rPr lang="en-US" altLang="en-US" dirty="0"/>
              <a:t>One instance of R3</a:t>
            </a:r>
          </a:p>
          <a:p>
            <a:r>
              <a:rPr lang="en-US" altLang="en-US" dirty="0"/>
              <a:t>Three instance of R4</a:t>
            </a:r>
          </a:p>
          <a:p>
            <a:r>
              <a:rPr lang="en-US" altLang="en-US" dirty="0"/>
              <a:t>T1 holds one instance of R2 and is waiting for an instance of R1</a:t>
            </a:r>
          </a:p>
          <a:p>
            <a:r>
              <a:rPr lang="en-US" altLang="en-US" dirty="0"/>
              <a:t>T2 holds one instance of R1, one instance of R2, and is waiting for an instance of R3</a:t>
            </a:r>
          </a:p>
          <a:p>
            <a:r>
              <a:rPr lang="en-US" altLang="en-US" dirty="0"/>
              <a:t>T3 is holds one instance of R3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985B2A78-F6EA-50AD-26F1-0072F680400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168" y="1553688"/>
            <a:ext cx="2497137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84210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27543" y="569536"/>
            <a:ext cx="7507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Resource Allocation Graph Example with Deadlock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B29B8C2E-FEAA-E4C9-1391-70A14691D3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033" y="1610200"/>
            <a:ext cx="3354388" cy="4339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788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20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Graph With A Cycle But No Deadlock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9F65249B-9CC1-B063-356D-24D58FB0C1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082" y="1486782"/>
            <a:ext cx="3494087" cy="446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11448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49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Basic Facts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73F4A1DF-6EFB-888F-6049-27B44E6A253A}"/>
              </a:ext>
            </a:extLst>
          </p:cNvPr>
          <p:cNvSpPr txBox="1">
            <a:spLocks noChangeArrowheads="1"/>
          </p:cNvSpPr>
          <p:nvPr/>
        </p:nvSpPr>
        <p:spPr>
          <a:xfrm>
            <a:off x="1537335" y="1696050"/>
            <a:ext cx="9117329" cy="44005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/>
              <a:t>If graph contains no cycles </a:t>
            </a:r>
            <a:r>
              <a:rPr lang="en-US" altLang="en-US">
                <a:sym typeface="Symbol" panose="05050102010706020507" pitchFamily="18" charset="2"/>
              </a:rPr>
              <a:t> no deadlock</a:t>
            </a:r>
          </a:p>
          <a:p>
            <a:r>
              <a:rPr lang="en-US" altLang="en-US">
                <a:sym typeface="Symbol" panose="05050102010706020507" pitchFamily="18" charset="2"/>
              </a:rPr>
              <a:t>If graph contains a cycle </a:t>
            </a:r>
          </a:p>
          <a:p>
            <a:pPr lvl="1"/>
            <a:r>
              <a:rPr lang="en-US" altLang="en-US">
                <a:sym typeface="Symbol" panose="05050102010706020507" pitchFamily="18" charset="2"/>
              </a:rPr>
              <a:t>if only one instance per resource type, then deadlock</a:t>
            </a:r>
          </a:p>
          <a:p>
            <a:pPr lvl="1"/>
            <a:r>
              <a:rPr lang="en-US" altLang="en-US">
                <a:sym typeface="Symbol" panose="05050102010706020507" pitchFamily="18" charset="2"/>
              </a:rPr>
              <a:t>if several instances per resource type, possibility of deadlock</a:t>
            </a:r>
            <a:endParaRPr lang="en-US" altLang="en-US" dirty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6472460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37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Methods for Handling Deadlocks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2FD05075-611D-0D37-394A-DFBA7C05EA92}"/>
              </a:ext>
            </a:extLst>
          </p:cNvPr>
          <p:cNvSpPr txBox="1">
            <a:spLocks noChangeArrowheads="1"/>
          </p:cNvSpPr>
          <p:nvPr/>
        </p:nvSpPr>
        <p:spPr>
          <a:xfrm>
            <a:off x="2112815" y="1703779"/>
            <a:ext cx="8434970" cy="40492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Ensure that the system will </a:t>
            </a:r>
            <a:r>
              <a:rPr lang="en-US" altLang="en-US" b="1" i="1" dirty="0">
                <a:solidFill>
                  <a:srgbClr val="FF0066"/>
                </a:solidFill>
              </a:rPr>
              <a:t>never</a:t>
            </a:r>
            <a:r>
              <a:rPr lang="en-US" altLang="en-US" dirty="0"/>
              <a:t> enter a deadlock state:</a:t>
            </a:r>
          </a:p>
          <a:p>
            <a:pPr lvl="1"/>
            <a:r>
              <a:rPr lang="en-US" altLang="en-US" b="1" u="sng" dirty="0">
                <a:solidFill>
                  <a:schemeClr val="accent5"/>
                </a:solidFill>
              </a:rPr>
              <a:t>Deadlock prevention</a:t>
            </a:r>
          </a:p>
          <a:p>
            <a:pPr lvl="1"/>
            <a:r>
              <a:rPr lang="en-US" altLang="en-US" dirty="0"/>
              <a:t>Deadlock avoidance</a:t>
            </a:r>
          </a:p>
          <a:p>
            <a:r>
              <a:rPr lang="en-US" altLang="en-US" dirty="0"/>
              <a:t>Allow the system to enter a deadlock state and then recover</a:t>
            </a:r>
          </a:p>
          <a:p>
            <a:r>
              <a:rPr lang="en-US" altLang="en-US" dirty="0"/>
              <a:t>Ignore the problem and pretend that deadlocks never occur in the system.</a:t>
            </a:r>
          </a:p>
        </p:txBody>
      </p:sp>
    </p:spTree>
    <p:extLst>
      <p:ext uri="{BB962C8B-B14F-4D97-AF65-F5344CB8AC3E}">
        <p14:creationId xmlns:p14="http://schemas.microsoft.com/office/powerpoint/2010/main" val="35123405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97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Deadlock Prevention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Rectangle 1027">
            <a:extLst>
              <a:ext uri="{FF2B5EF4-FFF2-40B4-BE49-F238E27FC236}">
                <a16:creationId xmlns:a16="http://schemas.microsoft.com/office/drawing/2014/main" id="{01AA02FF-A3E5-0F72-EC75-D4AA4C77607E}"/>
              </a:ext>
            </a:extLst>
          </p:cNvPr>
          <p:cNvSpPr txBox="1">
            <a:spLocks noChangeArrowheads="1"/>
          </p:cNvSpPr>
          <p:nvPr/>
        </p:nvSpPr>
        <p:spPr>
          <a:xfrm>
            <a:off x="2157476" y="2023726"/>
            <a:ext cx="8550707" cy="3822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/>
              <a:t>Mutual Exclusion</a:t>
            </a:r>
            <a:r>
              <a:rPr lang="en-US" altLang="en-US" sz="2400" dirty="0"/>
              <a:t> – not required for sharable resources (e.g., read-only files); must hold for non-sharable resources</a:t>
            </a:r>
          </a:p>
          <a:p>
            <a:r>
              <a:rPr lang="en-US" altLang="en-US" sz="2400" b="1" dirty="0"/>
              <a:t>Hold and Wait</a:t>
            </a:r>
            <a:r>
              <a:rPr lang="en-US" altLang="en-US" sz="2400" dirty="0"/>
              <a:t> – must guarantee that whenever a process requests a resource, it does not hold any other resources</a:t>
            </a:r>
          </a:p>
          <a:p>
            <a:pPr lvl="1"/>
            <a:r>
              <a:rPr lang="en-US" altLang="en-US" dirty="0"/>
              <a:t>Require process to request and be allocated all its resources before it begins execution or allow process to request resources only when the process has none allocated to it.</a:t>
            </a:r>
          </a:p>
          <a:p>
            <a:pPr lvl="1"/>
            <a:r>
              <a:rPr lang="en-US" altLang="en-US" dirty="0"/>
              <a:t>Low resource utilization; starvation possible</a:t>
            </a:r>
          </a:p>
        </p:txBody>
      </p:sp>
      <p:sp>
        <p:nvSpPr>
          <p:cNvPr id="12" name="Text Box 1028">
            <a:extLst>
              <a:ext uri="{FF2B5EF4-FFF2-40B4-BE49-F238E27FC236}">
                <a16:creationId xmlns:a16="http://schemas.microsoft.com/office/drawing/2014/main" id="{C4BA09D6-8148-639E-B19F-74171388E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3263" y="1404564"/>
            <a:ext cx="6327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 pitchFamily="-84" charset="2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 pitchFamily="-84" charset="2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dirty="0"/>
              <a:t>Invalidate one of the four necessary conditions for deadlock:</a:t>
            </a:r>
          </a:p>
        </p:txBody>
      </p:sp>
    </p:spTree>
    <p:extLst>
      <p:ext uri="{BB962C8B-B14F-4D97-AF65-F5344CB8AC3E}">
        <p14:creationId xmlns:p14="http://schemas.microsoft.com/office/powerpoint/2010/main" val="34981600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37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Methods for Handling Deadlocks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1027">
            <a:extLst>
              <a:ext uri="{FF2B5EF4-FFF2-40B4-BE49-F238E27FC236}">
                <a16:creationId xmlns:a16="http://schemas.microsoft.com/office/drawing/2014/main" id="{49FE647B-17B7-4E3C-997C-17305B9AEF4C}"/>
              </a:ext>
            </a:extLst>
          </p:cNvPr>
          <p:cNvSpPr txBox="1">
            <a:spLocks noChangeArrowheads="1"/>
          </p:cNvSpPr>
          <p:nvPr/>
        </p:nvSpPr>
        <p:spPr>
          <a:xfrm>
            <a:off x="1875468" y="1384434"/>
            <a:ext cx="9533100" cy="44465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/>
              <a:t>No Preemption</a:t>
            </a:r>
            <a:r>
              <a:rPr lang="en-US" altLang="en-US"/>
              <a:t> –</a:t>
            </a:r>
          </a:p>
          <a:p>
            <a:pPr lvl="1"/>
            <a:r>
              <a:rPr lang="en-US" altLang="en-US"/>
              <a:t>If a process that is holding some resources requests another resource that cannot be immediately allocated to it, then all resources currently being held are released</a:t>
            </a:r>
          </a:p>
          <a:p>
            <a:pPr lvl="1"/>
            <a:r>
              <a:rPr lang="en-US" altLang="en-US"/>
              <a:t>Preempted resources are added to the list of resources for which the process is waiting</a:t>
            </a:r>
          </a:p>
          <a:p>
            <a:pPr lvl="1"/>
            <a:r>
              <a:rPr lang="en-US" altLang="en-US"/>
              <a:t>Process will be restarted only when it can regain its old resources, as well as the new ones that it is requesting</a:t>
            </a:r>
          </a:p>
          <a:p>
            <a:r>
              <a:rPr lang="en-US" altLang="en-US" b="1"/>
              <a:t>Circular Wait</a:t>
            </a:r>
            <a:r>
              <a:rPr lang="en-US" altLang="en-US"/>
              <a:t> – impose a total ordering of all resource types, and require that each process requests resources in an increasing order of enumeration</a:t>
            </a:r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492831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4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Deadlock Avoidance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9D3A2799-4105-A528-9F8D-F7E3CFFCFC90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2026065"/>
            <a:ext cx="8441481" cy="37830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Simplest and most useful model requires that each process declare the </a:t>
            </a:r>
            <a:r>
              <a:rPr lang="en-US" altLang="en-US" b="1" i="1" dirty="0"/>
              <a:t>maximum number</a:t>
            </a:r>
            <a:r>
              <a:rPr lang="en-US" altLang="en-US" b="1" dirty="0"/>
              <a:t> </a:t>
            </a:r>
            <a:r>
              <a:rPr lang="en-US" altLang="en-US" dirty="0"/>
              <a:t>of resources of each type that it may need</a:t>
            </a:r>
          </a:p>
          <a:p>
            <a:r>
              <a:rPr lang="en-US" altLang="en-US" dirty="0"/>
              <a:t>The deadlock-avoidance algorithm dynamically examines the resource-allocation state to ensure that there can never be a circular-wait condition</a:t>
            </a:r>
          </a:p>
          <a:p>
            <a:r>
              <a:rPr lang="en-US" altLang="en-US" dirty="0"/>
              <a:t>Resource-allocation </a:t>
            </a:r>
            <a:r>
              <a:rPr lang="en-US" altLang="en-US" i="1" dirty="0"/>
              <a:t>state</a:t>
            </a:r>
            <a:r>
              <a:rPr lang="en-US" altLang="en-US" dirty="0"/>
              <a:t> is defined by the number of available and allocated resources, and the maximum demands of the processes</a:t>
            </a:r>
          </a:p>
        </p:txBody>
      </p:sp>
      <p:sp>
        <p:nvSpPr>
          <p:cNvPr id="11" name="Text Box 4">
            <a:extLst>
              <a:ext uri="{FF2B5EF4-FFF2-40B4-BE49-F238E27FC236}">
                <a16:creationId xmlns:a16="http://schemas.microsoft.com/office/drawing/2014/main" id="{8F600D25-1D48-6C7E-E4AA-A54D83E475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279" y="1310102"/>
            <a:ext cx="9892866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 pitchFamily="-84" charset="2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 pitchFamily="-84" charset="2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/>
              <a:t>Requires that the system has some additional </a:t>
            </a:r>
            <a:r>
              <a:rPr kumimoji="0" lang="en-US" altLang="en-US" b="1" i="1"/>
              <a:t>a priori </a:t>
            </a:r>
            <a:r>
              <a:rPr kumimoji="0" lang="en-US" altLang="en-US"/>
              <a:t>information </a:t>
            </a:r>
            <a:br>
              <a:rPr kumimoji="0" lang="en-US" altLang="en-US"/>
            </a:br>
            <a:r>
              <a:rPr kumimoji="0" lang="en-US" altLang="en-US"/>
              <a:t>available</a:t>
            </a:r>
          </a:p>
        </p:txBody>
      </p:sp>
    </p:spTree>
    <p:extLst>
      <p:ext uri="{BB962C8B-B14F-4D97-AF65-F5344CB8AC3E}">
        <p14:creationId xmlns:p14="http://schemas.microsoft.com/office/powerpoint/2010/main" val="34047192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22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Safe State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09E724F2-E277-3631-D62B-23CDD32168E9}"/>
              </a:ext>
            </a:extLst>
          </p:cNvPr>
          <p:cNvSpPr txBox="1">
            <a:spLocks noChangeArrowheads="1"/>
          </p:cNvSpPr>
          <p:nvPr/>
        </p:nvSpPr>
        <p:spPr>
          <a:xfrm>
            <a:off x="1210544" y="1317060"/>
            <a:ext cx="10444573" cy="49974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When a process requests an available resource, system must decide if immediate allocation leaves the system in a safe state</a:t>
            </a:r>
          </a:p>
          <a:p>
            <a:r>
              <a:rPr lang="en-US" altLang="en-US" sz="2400" dirty="0"/>
              <a:t>System is in </a:t>
            </a:r>
            <a:r>
              <a:rPr lang="en-US" altLang="en-US" sz="2400" b="1" dirty="0">
                <a:solidFill>
                  <a:srgbClr val="3366FF"/>
                </a:solidFill>
              </a:rPr>
              <a:t>safe state</a:t>
            </a:r>
            <a:r>
              <a:rPr lang="en-US" altLang="en-US" sz="2400" dirty="0">
                <a:solidFill>
                  <a:srgbClr val="3366FF"/>
                </a:solidFill>
              </a:rPr>
              <a:t> </a:t>
            </a:r>
            <a:r>
              <a:rPr lang="en-US" altLang="en-US" sz="2400" dirty="0"/>
              <a:t>if there exists a sequence &lt;</a:t>
            </a:r>
            <a:r>
              <a:rPr lang="en-US" altLang="en-US" sz="2400" i="1" dirty="0"/>
              <a:t>P</a:t>
            </a:r>
            <a:r>
              <a:rPr lang="en-US" altLang="en-US" sz="2400" i="1" baseline="-25000" dirty="0"/>
              <a:t>1</a:t>
            </a:r>
            <a:r>
              <a:rPr lang="en-US" altLang="en-US" sz="2400" i="1" dirty="0"/>
              <a:t>, P</a:t>
            </a:r>
            <a:r>
              <a:rPr lang="en-US" altLang="en-US" sz="2400" i="1" baseline="-25000" dirty="0"/>
              <a:t>2</a:t>
            </a:r>
            <a:r>
              <a:rPr lang="en-US" altLang="en-US" sz="2400" i="1" dirty="0"/>
              <a:t>, …, </a:t>
            </a:r>
            <a:r>
              <a:rPr lang="en-US" altLang="en-US" sz="2400" i="1" dirty="0" err="1"/>
              <a:t>P</a:t>
            </a:r>
            <a:r>
              <a:rPr lang="en-US" altLang="en-US" sz="2400" i="1" baseline="-25000" dirty="0" err="1"/>
              <a:t>n</a:t>
            </a:r>
            <a:r>
              <a:rPr lang="en-US" altLang="en-US" sz="2400" dirty="0"/>
              <a:t>&gt; of ALL the  processes  in the systems such that  for each P</a:t>
            </a:r>
            <a:r>
              <a:rPr lang="en-US" altLang="en-US" sz="2400" baseline="-25000" dirty="0"/>
              <a:t>i</a:t>
            </a:r>
            <a:r>
              <a:rPr lang="en-US" altLang="en-US" sz="2400" dirty="0"/>
              <a:t>, the resources that P</a:t>
            </a:r>
            <a:r>
              <a:rPr lang="en-US" altLang="en-US" sz="2400" baseline="-25000" dirty="0"/>
              <a:t>i </a:t>
            </a:r>
            <a:r>
              <a:rPr lang="en-US" altLang="en-US" sz="2400" dirty="0"/>
              <a:t>can still request can be satisfied by currently available resources + resources held by all the </a:t>
            </a:r>
            <a:r>
              <a:rPr lang="en-US" altLang="en-US" sz="2400" i="1" dirty="0" err="1"/>
              <a:t>P</a:t>
            </a:r>
            <a:r>
              <a:rPr lang="en-US" altLang="en-US" sz="2400" i="1" baseline="-25000" dirty="0" err="1"/>
              <a:t>j</a:t>
            </a:r>
            <a:r>
              <a:rPr lang="en-US" altLang="en-US" sz="2400" dirty="0"/>
              <a:t>, with</a:t>
            </a:r>
            <a:r>
              <a:rPr lang="en-US" altLang="en-US" sz="2400" i="1" dirty="0"/>
              <a:t> j </a:t>
            </a:r>
            <a:r>
              <a:rPr lang="en-US" altLang="en-US" sz="2400" dirty="0"/>
              <a:t>&lt; </a:t>
            </a:r>
            <a:r>
              <a:rPr lang="en-US" altLang="en-US" sz="2400" i="1" dirty="0"/>
              <a:t>I</a:t>
            </a:r>
            <a:endParaRPr lang="en-US" altLang="en-US" sz="2400" dirty="0"/>
          </a:p>
          <a:p>
            <a:r>
              <a:rPr lang="en-US" altLang="en-US" sz="2400" dirty="0"/>
              <a:t>That is:</a:t>
            </a:r>
          </a:p>
          <a:p>
            <a:pPr lvl="1"/>
            <a:r>
              <a:rPr lang="en-US" altLang="en-US" dirty="0"/>
              <a:t>If P</a:t>
            </a:r>
            <a:r>
              <a:rPr lang="en-US" altLang="en-US" baseline="-25000" dirty="0"/>
              <a:t>i</a:t>
            </a:r>
            <a:r>
              <a:rPr lang="en-US" altLang="en-US" dirty="0"/>
              <a:t> resource needs are not immediately available, then </a:t>
            </a:r>
            <a:r>
              <a:rPr lang="en-US" altLang="en-US" i="1" dirty="0"/>
              <a:t>P</a:t>
            </a:r>
            <a:r>
              <a:rPr lang="en-US" altLang="en-US" i="1" baseline="-25000" dirty="0"/>
              <a:t>i</a:t>
            </a:r>
            <a:r>
              <a:rPr lang="en-US" altLang="en-US" dirty="0"/>
              <a:t> can wait until all </a:t>
            </a:r>
            <a:r>
              <a:rPr lang="en-US" altLang="en-US" i="1" dirty="0" err="1"/>
              <a:t>P</a:t>
            </a:r>
            <a:r>
              <a:rPr lang="en-US" altLang="en-US" i="1" baseline="-25000" dirty="0" err="1"/>
              <a:t>j</a:t>
            </a:r>
            <a:r>
              <a:rPr lang="en-US" altLang="en-US" i="1" dirty="0"/>
              <a:t> </a:t>
            </a:r>
            <a:r>
              <a:rPr lang="en-US" altLang="en-US" dirty="0"/>
              <a:t>have finished</a:t>
            </a:r>
          </a:p>
          <a:p>
            <a:pPr lvl="1"/>
            <a:r>
              <a:rPr lang="en-US" altLang="en-US" dirty="0"/>
              <a:t>When </a:t>
            </a:r>
            <a:r>
              <a:rPr lang="en-US" altLang="en-US" i="1" dirty="0" err="1"/>
              <a:t>P</a:t>
            </a:r>
            <a:r>
              <a:rPr lang="en-US" altLang="en-US" i="1" baseline="-25000" dirty="0" err="1"/>
              <a:t>j</a:t>
            </a:r>
            <a:r>
              <a:rPr lang="en-US" altLang="en-US" dirty="0"/>
              <a:t> is finished, </a:t>
            </a:r>
            <a:r>
              <a:rPr lang="en-US" altLang="en-US" i="1" dirty="0"/>
              <a:t>P</a:t>
            </a:r>
            <a:r>
              <a:rPr lang="en-US" altLang="en-US" i="1" baseline="-25000" dirty="0"/>
              <a:t>i</a:t>
            </a:r>
            <a:r>
              <a:rPr lang="en-US" altLang="en-US" dirty="0"/>
              <a:t> can obtain needed resources, execute, return allocated resources, and terminate</a:t>
            </a:r>
          </a:p>
          <a:p>
            <a:pPr lvl="1"/>
            <a:r>
              <a:rPr lang="en-US" altLang="en-US" dirty="0"/>
              <a:t>When </a:t>
            </a:r>
            <a:r>
              <a:rPr lang="en-US" altLang="en-US" i="1" dirty="0"/>
              <a:t>P</a:t>
            </a:r>
            <a:r>
              <a:rPr lang="en-US" altLang="en-US" i="1" baseline="-25000" dirty="0"/>
              <a:t>i</a:t>
            </a:r>
            <a:r>
              <a:rPr lang="en-US" altLang="en-US" dirty="0"/>
              <a:t> terminates, </a:t>
            </a:r>
            <a:r>
              <a:rPr lang="en-US" altLang="en-US" i="1" dirty="0"/>
              <a:t>P</a:t>
            </a:r>
            <a:r>
              <a:rPr lang="en-US" altLang="en-US" i="1" baseline="-25000" dirty="0"/>
              <a:t>i </a:t>
            </a:r>
            <a:r>
              <a:rPr lang="en-US" altLang="en-US" baseline="-25000" dirty="0"/>
              <a:t>+1</a:t>
            </a:r>
            <a:r>
              <a:rPr lang="en-US" altLang="en-US" dirty="0"/>
              <a:t> can obtain its needed resources, and so on </a:t>
            </a:r>
          </a:p>
        </p:txBody>
      </p:sp>
    </p:spTree>
    <p:extLst>
      <p:ext uri="{BB962C8B-B14F-4D97-AF65-F5344CB8AC3E}">
        <p14:creationId xmlns:p14="http://schemas.microsoft.com/office/powerpoint/2010/main" val="27742321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49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Basic Facts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4EF968A-176F-E401-54AF-63D3EF0B9ECF}"/>
              </a:ext>
            </a:extLst>
          </p:cNvPr>
          <p:cNvSpPr txBox="1">
            <a:spLocks noChangeArrowheads="1"/>
          </p:cNvSpPr>
          <p:nvPr/>
        </p:nvSpPr>
        <p:spPr>
          <a:xfrm>
            <a:off x="1624956" y="1682875"/>
            <a:ext cx="8942088" cy="44148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/>
              <a:t>If a system is in safe state </a:t>
            </a:r>
            <a:r>
              <a:rPr lang="en-US" altLang="en-US">
                <a:sym typeface="Symbol" panose="05050102010706020507" pitchFamily="18" charset="2"/>
              </a:rPr>
              <a:t> no deadlocks</a:t>
            </a:r>
            <a:br>
              <a:rPr lang="en-US" altLang="en-US">
                <a:sym typeface="Symbol" panose="05050102010706020507" pitchFamily="18" charset="2"/>
              </a:rPr>
            </a:br>
            <a:endParaRPr lang="en-US" altLang="en-US">
              <a:sym typeface="Symbol" panose="05050102010706020507" pitchFamily="18" charset="2"/>
            </a:endParaRPr>
          </a:p>
          <a:p>
            <a:r>
              <a:rPr lang="en-US" altLang="en-US">
                <a:sym typeface="Symbol" panose="05050102010706020507" pitchFamily="18" charset="2"/>
              </a:rPr>
              <a:t>If a system is in unsafe state  possibility of deadlock</a:t>
            </a:r>
            <a:br>
              <a:rPr lang="en-US" altLang="en-US">
                <a:sym typeface="Symbol" panose="05050102010706020507" pitchFamily="18" charset="2"/>
              </a:rPr>
            </a:br>
            <a:endParaRPr lang="en-US" altLang="en-US">
              <a:sym typeface="Symbol" panose="05050102010706020507" pitchFamily="18" charset="2"/>
            </a:endParaRPr>
          </a:p>
          <a:p>
            <a:r>
              <a:rPr lang="en-US" altLang="en-US">
                <a:sym typeface="Symbol" panose="05050102010706020507" pitchFamily="18" charset="2"/>
              </a:rPr>
              <a:t>Avoidance  ensure that a system will never enter an unsafe state.</a:t>
            </a:r>
            <a:endParaRPr lang="en-US" altLang="en-US" dirty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258509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370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Deadlock Detection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FDD897FB-8FF2-3C9A-BF18-00B4FC88AEA1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514360"/>
            <a:ext cx="73914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/>
              <a:t>Allow system to enter deadlock state </a:t>
            </a:r>
            <a:br>
              <a:rPr lang="en-US" altLang="en-US"/>
            </a:br>
            <a:endParaRPr lang="en-US" altLang="en-US"/>
          </a:p>
          <a:p>
            <a:r>
              <a:rPr lang="en-US" altLang="en-US"/>
              <a:t>Detection algorithm</a:t>
            </a:r>
            <a:br>
              <a:rPr lang="en-US" altLang="en-US"/>
            </a:br>
            <a:endParaRPr lang="en-US" altLang="en-US"/>
          </a:p>
          <a:p>
            <a:r>
              <a:rPr lang="en-US" altLang="en-US"/>
              <a:t>Recovery scheme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805459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Single Instance of Each Resource Types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35415E7-8592-02A4-0045-A3FD344A3188}"/>
              </a:ext>
            </a:extLst>
          </p:cNvPr>
          <p:cNvSpPr txBox="1">
            <a:spLocks noChangeArrowheads="1"/>
          </p:cNvSpPr>
          <p:nvPr/>
        </p:nvSpPr>
        <p:spPr>
          <a:xfrm>
            <a:off x="2303462" y="1437569"/>
            <a:ext cx="8688033" cy="45116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Maintain </a:t>
            </a:r>
            <a:r>
              <a:rPr lang="en-US" altLang="en-US" b="1" dirty="0">
                <a:solidFill>
                  <a:srgbClr val="3366FF"/>
                </a:solidFill>
              </a:rPr>
              <a:t>wait-for </a:t>
            </a:r>
            <a:r>
              <a:rPr lang="en-US" altLang="en-US" dirty="0"/>
              <a:t>graph</a:t>
            </a:r>
          </a:p>
          <a:p>
            <a:pPr lvl="1"/>
            <a:r>
              <a:rPr lang="en-US" altLang="en-US" dirty="0"/>
              <a:t>Nodes are processes</a:t>
            </a:r>
          </a:p>
          <a:p>
            <a:pPr lvl="1"/>
            <a:r>
              <a:rPr lang="en-US" altLang="en-US" b="1" i="1" dirty="0"/>
              <a:t>P</a:t>
            </a:r>
            <a:r>
              <a:rPr lang="en-US" altLang="en-US" b="1" i="1" baseline="-25000" dirty="0"/>
              <a:t>i</a:t>
            </a:r>
            <a:r>
              <a:rPr lang="en-US" altLang="en-US" b="1" dirty="0"/>
              <a:t> </a:t>
            </a:r>
            <a:r>
              <a:rPr lang="en-US" altLang="en-US" b="1" dirty="0">
                <a:sym typeface="Symbol" panose="05050102010706020507" pitchFamily="18" charset="2"/>
              </a:rPr>
              <a:t> </a:t>
            </a:r>
            <a:r>
              <a:rPr lang="en-US" altLang="en-US" b="1" i="1" dirty="0" err="1">
                <a:sym typeface="Symbol" panose="05050102010706020507" pitchFamily="18" charset="2"/>
              </a:rPr>
              <a:t>P</a:t>
            </a:r>
            <a:r>
              <a:rPr lang="en-US" altLang="en-US" b="1" i="1" baseline="-25000" dirty="0" err="1">
                <a:sym typeface="Symbol" panose="05050102010706020507" pitchFamily="18" charset="2"/>
              </a:rPr>
              <a:t>j</a:t>
            </a:r>
            <a:r>
              <a:rPr lang="en-US" altLang="en-US" b="1" i="1" baseline="-25000" dirty="0">
                <a:sym typeface="Symbol" panose="05050102010706020507" pitchFamily="18" charset="2"/>
              </a:rPr>
              <a:t>   </a:t>
            </a:r>
            <a:r>
              <a:rPr lang="en-US" altLang="en-US" dirty="0">
                <a:sym typeface="Symbol" panose="05050102010706020507" pitchFamily="18" charset="2"/>
              </a:rPr>
              <a:t>if </a:t>
            </a:r>
            <a:r>
              <a:rPr lang="en-US" altLang="en-US" b="1" i="1" dirty="0">
                <a:sym typeface="Symbol" panose="05050102010706020507" pitchFamily="18" charset="2"/>
              </a:rPr>
              <a:t>P</a:t>
            </a:r>
            <a:r>
              <a:rPr lang="en-US" altLang="en-US" b="1" i="1" baseline="-25000" dirty="0">
                <a:sym typeface="Symbol" panose="05050102010706020507" pitchFamily="18" charset="2"/>
              </a:rPr>
              <a:t>i</a:t>
            </a:r>
            <a:r>
              <a:rPr lang="en-US" altLang="en-US" i="1" dirty="0">
                <a:sym typeface="Symbol" panose="05050102010706020507" pitchFamily="18" charset="2"/>
              </a:rPr>
              <a:t> </a:t>
            </a:r>
            <a:r>
              <a:rPr lang="en-US" altLang="en-US" dirty="0">
                <a:sym typeface="Symbol" panose="05050102010706020507" pitchFamily="18" charset="2"/>
              </a:rPr>
              <a:t>is waiting for</a:t>
            </a:r>
            <a:r>
              <a:rPr lang="en-US" altLang="en-US" i="1" dirty="0">
                <a:sym typeface="Symbol" panose="05050102010706020507" pitchFamily="18" charset="2"/>
              </a:rPr>
              <a:t> </a:t>
            </a:r>
            <a:r>
              <a:rPr lang="en-US" altLang="en-US" b="1" i="1" dirty="0" err="1">
                <a:sym typeface="Symbol" panose="05050102010706020507" pitchFamily="18" charset="2"/>
              </a:rPr>
              <a:t>P</a:t>
            </a:r>
            <a:r>
              <a:rPr lang="en-US" altLang="en-US" b="1" i="1" baseline="-25000" dirty="0" err="1">
                <a:sym typeface="Symbol" panose="05050102010706020507" pitchFamily="18" charset="2"/>
              </a:rPr>
              <a:t>j</a:t>
            </a:r>
            <a:br>
              <a:rPr lang="en-US" altLang="en-US" b="1" i="1" dirty="0">
                <a:sym typeface="Symbol" panose="05050102010706020507" pitchFamily="18" charset="2"/>
              </a:rPr>
            </a:br>
            <a:endParaRPr lang="en-US" altLang="en-US" b="1" i="1" dirty="0">
              <a:sym typeface="Symbol" panose="05050102010706020507" pitchFamily="18" charset="2"/>
            </a:endParaRPr>
          </a:p>
          <a:p>
            <a:r>
              <a:rPr lang="en-US" altLang="en-US" dirty="0"/>
              <a:t>Periodically invoke an algorithm that searches for a cycle in the graph. If there is a cycle, there exists a deadlock</a:t>
            </a:r>
          </a:p>
          <a:p>
            <a:pPr>
              <a:buFont typeface="Monotype Sorts" pitchFamily="-84" charset="2"/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254818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5020" y="328046"/>
            <a:ext cx="56949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Resource-</a:t>
            </a:r>
            <a:r>
              <a:rPr lang="en-US" altLang="en-US" sz="2800" dirty="0" err="1">
                <a:solidFill>
                  <a:schemeClr val="bg1"/>
                </a:solidFill>
                <a:cs typeface="Tajawal Medium" panose="00000600000000000000" pitchFamily="2" charset="-78"/>
              </a:rPr>
              <a:t>Allocationk</a:t>
            </a:r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Graph</a:t>
            </a:r>
          </a:p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and  Wait-for Graphs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764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E19E5F78-89E8-AA01-D1F2-638470230C7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800" y="1726575"/>
            <a:ext cx="5740400" cy="370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01763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9283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Recovery from Deadlock:  Process Termination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0F04E69-0C24-C8FE-3DD7-AABDFFDBA114}"/>
              </a:ext>
            </a:extLst>
          </p:cNvPr>
          <p:cNvSpPr txBox="1">
            <a:spLocks noChangeArrowheads="1"/>
          </p:cNvSpPr>
          <p:nvPr/>
        </p:nvSpPr>
        <p:spPr>
          <a:xfrm>
            <a:off x="1391876" y="1294227"/>
            <a:ext cx="10356428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/>
              <a:t>Abort all deadlocked processes</a:t>
            </a:r>
            <a:br>
              <a:rPr lang="en-US" altLang="en-US"/>
            </a:br>
            <a:endParaRPr lang="en-US" altLang="en-US"/>
          </a:p>
          <a:p>
            <a:r>
              <a:rPr lang="en-US" altLang="en-US"/>
              <a:t>Abort one process at a time until the deadlock cycle is eliminated</a:t>
            </a:r>
            <a:br>
              <a:rPr lang="en-US" altLang="en-US"/>
            </a:br>
            <a:endParaRPr lang="en-US" altLang="en-US"/>
          </a:p>
          <a:p>
            <a:r>
              <a:rPr lang="en-US" altLang="en-US"/>
              <a:t>In which order should we choose to abort?</a:t>
            </a:r>
          </a:p>
          <a:p>
            <a:pPr marL="800100" lvl="1" indent="-342900">
              <a:buFont typeface="Arial" panose="020B0604020202020204" pitchFamily="34" charset="0"/>
              <a:buAutoNum type="arabicPeriod"/>
            </a:pPr>
            <a:r>
              <a:rPr lang="en-US" altLang="en-US"/>
              <a:t>Priority of the process</a:t>
            </a:r>
          </a:p>
          <a:p>
            <a:pPr marL="800100" lvl="1" indent="-342900">
              <a:buFont typeface="Arial" panose="020B0604020202020204" pitchFamily="34" charset="0"/>
              <a:buAutoNum type="arabicPeriod"/>
            </a:pPr>
            <a:r>
              <a:rPr lang="en-US" altLang="en-US"/>
              <a:t>How long process has computed, and how much longer to completion</a:t>
            </a:r>
          </a:p>
          <a:p>
            <a:pPr marL="800100" lvl="1" indent="-342900">
              <a:buFont typeface="Arial" panose="020B0604020202020204" pitchFamily="34" charset="0"/>
              <a:buAutoNum type="arabicPeriod"/>
            </a:pPr>
            <a:r>
              <a:rPr lang="en-US" altLang="en-US"/>
              <a:t>Resources the process has used</a:t>
            </a:r>
          </a:p>
          <a:p>
            <a:pPr marL="800100" lvl="1" indent="-342900">
              <a:buFont typeface="Arial" panose="020B0604020202020204" pitchFamily="34" charset="0"/>
              <a:buAutoNum type="arabicPeriod"/>
            </a:pPr>
            <a:r>
              <a:rPr lang="en-US" altLang="en-US"/>
              <a:t>Resources process needs to complete</a:t>
            </a:r>
          </a:p>
          <a:p>
            <a:pPr marL="800100" lvl="1" indent="-342900">
              <a:buFont typeface="Arial" panose="020B0604020202020204" pitchFamily="34" charset="0"/>
              <a:buAutoNum type="arabicPeriod"/>
            </a:pPr>
            <a:r>
              <a:rPr lang="en-US" altLang="en-US"/>
              <a:t>How many processes will need to be terminated</a:t>
            </a:r>
          </a:p>
          <a:p>
            <a:pPr marL="800100" lvl="1" indent="-342900">
              <a:buFont typeface="Arial" panose="020B0604020202020204" pitchFamily="34" charset="0"/>
              <a:buAutoNum type="arabicPeriod"/>
            </a:pPr>
            <a:r>
              <a:rPr lang="en-US" altLang="en-US"/>
              <a:t>Is process interactive or batch?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719136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02025" y="543490"/>
            <a:ext cx="71230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Recovery from Deadlock:  Resource Preemption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4C9FE19-516E-0A44-B6B2-7FD7F055647D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10200"/>
            <a:ext cx="911733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EBABEB78-2238-5C3C-AC0B-3CE7B3FF6F6C}"/>
              </a:ext>
            </a:extLst>
          </p:cNvPr>
          <p:cNvSpPr txBox="1">
            <a:spLocks noChangeArrowheads="1"/>
          </p:cNvSpPr>
          <p:nvPr/>
        </p:nvSpPr>
        <p:spPr>
          <a:xfrm>
            <a:off x="1458394" y="1661246"/>
            <a:ext cx="9533101" cy="4483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/>
              <a:t>Selecting a victim </a:t>
            </a:r>
            <a:r>
              <a:rPr lang="en-US" altLang="en-US" dirty="0"/>
              <a:t>– minimize cost</a:t>
            </a:r>
            <a:br>
              <a:rPr lang="en-US" altLang="en-US" dirty="0"/>
            </a:br>
            <a:endParaRPr lang="en-US" altLang="en-US" dirty="0"/>
          </a:p>
          <a:p>
            <a:r>
              <a:rPr lang="en-US" altLang="en-US" b="1" dirty="0"/>
              <a:t>Rollback</a:t>
            </a:r>
            <a:r>
              <a:rPr lang="en-US" altLang="en-US" dirty="0"/>
              <a:t> – return to some safe state, restart process for that state</a:t>
            </a:r>
            <a:br>
              <a:rPr lang="en-US" altLang="en-US" dirty="0"/>
            </a:br>
            <a:endParaRPr lang="en-US" altLang="en-US" dirty="0"/>
          </a:p>
          <a:p>
            <a:r>
              <a:rPr lang="en-US" altLang="en-US" b="1" dirty="0"/>
              <a:t>Starvation</a:t>
            </a:r>
            <a:r>
              <a:rPr lang="en-US" altLang="en-US" dirty="0"/>
              <a:t> –  same process may always be picked as victim, include number of rollback in cost factor</a:t>
            </a:r>
          </a:p>
        </p:txBody>
      </p:sp>
    </p:spTree>
    <p:extLst>
      <p:ext uri="{BB962C8B-B14F-4D97-AF65-F5344CB8AC3E}">
        <p14:creationId xmlns:p14="http://schemas.microsoft.com/office/powerpoint/2010/main" val="25090785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DDEF8B05-40BD-6AC2-E3CE-5B69E25266F2}"/>
              </a:ext>
            </a:extLst>
          </p:cNvPr>
          <p:cNvSpPr txBox="1">
            <a:spLocks noChangeArrowheads="1"/>
          </p:cNvSpPr>
          <p:nvPr/>
        </p:nvSpPr>
        <p:spPr>
          <a:xfrm>
            <a:off x="3992880" y="3231619"/>
            <a:ext cx="4671060" cy="10962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4000" b="1" dirty="0"/>
              <a:t>End of Module 4</a:t>
            </a:r>
          </a:p>
        </p:txBody>
      </p:sp>
    </p:spTree>
    <p:extLst>
      <p:ext uri="{BB962C8B-B14F-4D97-AF65-F5344CB8AC3E}">
        <p14:creationId xmlns:p14="http://schemas.microsoft.com/office/powerpoint/2010/main" val="414734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9396</TotalTime>
  <Words>2537</Words>
  <Application>Microsoft Office PowerPoint</Application>
  <PresentationFormat>شاشة عريضة</PresentationFormat>
  <Paragraphs>479</Paragraphs>
  <Slides>40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9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50" baseType="lpstr">
      <vt:lpstr>Arial</vt:lpstr>
      <vt:lpstr>Calibri</vt:lpstr>
      <vt:lpstr>Calibri Light</vt:lpstr>
      <vt:lpstr>Helvetica</vt:lpstr>
      <vt:lpstr>Monotype Sorts</vt:lpstr>
      <vt:lpstr>Tajawal Medium</vt:lpstr>
      <vt:lpstr>Verdana</vt:lpstr>
      <vt:lpstr>Webdings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Alaa Amin</cp:lastModifiedBy>
  <cp:revision>84</cp:revision>
  <dcterms:created xsi:type="dcterms:W3CDTF">2021-08-03T13:03:26Z</dcterms:created>
  <dcterms:modified xsi:type="dcterms:W3CDTF">2023-02-20T10:03:19Z</dcterms:modified>
</cp:coreProperties>
</file>