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542" r:id="rId7"/>
    <p:sldId id="543" r:id="rId8"/>
    <p:sldId id="271" r:id="rId9"/>
    <p:sldId id="611" r:id="rId10"/>
    <p:sldId id="612" r:id="rId11"/>
    <p:sldId id="613" r:id="rId12"/>
    <p:sldId id="617" r:id="rId13"/>
    <p:sldId id="619" r:id="rId14"/>
    <p:sldId id="618" r:id="rId15"/>
    <p:sldId id="620" r:id="rId16"/>
    <p:sldId id="615" r:id="rId17"/>
    <p:sldId id="616" r:id="rId18"/>
    <p:sldId id="621" r:id="rId19"/>
    <p:sldId id="622" r:id="rId20"/>
    <p:sldId id="623" r:id="rId21"/>
    <p:sldId id="624" r:id="rId22"/>
    <p:sldId id="625" r:id="rId23"/>
    <p:sldId id="626" r:id="rId24"/>
    <p:sldId id="627" r:id="rId25"/>
    <p:sldId id="628" r:id="rId26"/>
    <p:sldId id="629" r:id="rId27"/>
    <p:sldId id="630" r:id="rId28"/>
    <p:sldId id="631" r:id="rId29"/>
    <p:sldId id="632" r:id="rId30"/>
    <p:sldId id="633" r:id="rId31"/>
    <p:sldId id="634" r:id="rId32"/>
    <p:sldId id="635" r:id="rId33"/>
    <p:sldId id="636" r:id="rId34"/>
    <p:sldId id="637" r:id="rId35"/>
    <p:sldId id="638" r:id="rId36"/>
    <p:sldId id="640" r:id="rId37"/>
    <p:sldId id="641" r:id="rId38"/>
    <p:sldId id="642" r:id="rId39"/>
    <p:sldId id="643" r:id="rId40"/>
    <p:sldId id="644" r:id="rId41"/>
    <p:sldId id="645" r:id="rId42"/>
    <p:sldId id="610" r:id="rId43"/>
    <p:sldId id="564" r:id="rId44"/>
    <p:sldId id="503"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2"/>
            <p14:sldId id="543"/>
            <p14:sldId id="271"/>
            <p14:sldId id="611"/>
            <p14:sldId id="612"/>
            <p14:sldId id="613"/>
            <p14:sldId id="617"/>
            <p14:sldId id="619"/>
            <p14:sldId id="618"/>
            <p14:sldId id="620"/>
            <p14:sldId id="615"/>
            <p14:sldId id="616"/>
            <p14:sldId id="621"/>
            <p14:sldId id="622"/>
            <p14:sldId id="623"/>
            <p14:sldId id="624"/>
            <p14:sldId id="625"/>
            <p14:sldId id="626"/>
            <p14:sldId id="627"/>
            <p14:sldId id="628"/>
            <p14:sldId id="629"/>
            <p14:sldId id="630"/>
            <p14:sldId id="631"/>
            <p14:sldId id="632"/>
            <p14:sldId id="633"/>
            <p14:sldId id="634"/>
            <p14:sldId id="635"/>
            <p14:sldId id="636"/>
            <p14:sldId id="637"/>
            <p14:sldId id="638"/>
            <p14:sldId id="640"/>
            <p14:sldId id="641"/>
            <p14:sldId id="642"/>
            <p14:sldId id="643"/>
            <p14:sldId id="644"/>
            <p14:sldId id="645"/>
            <p14:sldId id="610"/>
            <p14:sldId id="564"/>
            <p14:sldId id="50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131" autoAdjust="0"/>
    <p:restoredTop sz="94233" autoAdjust="0"/>
  </p:normalViewPr>
  <p:slideViewPr>
    <p:cSldViewPr snapToGrid="0">
      <p:cViewPr varScale="1">
        <p:scale>
          <a:sx n="77" d="100"/>
          <a:sy n="77" d="100"/>
        </p:scale>
        <p:origin x="446" y="72"/>
      </p:cViewPr>
      <p:guideLst/>
    </p:cSldViewPr>
  </p:slideViewPr>
  <p:outlineViewPr>
    <p:cViewPr>
      <p:scale>
        <a:sx n="33" d="100"/>
        <a:sy n="33" d="100"/>
      </p:scale>
      <p:origin x="0" y="-1843"/>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6898053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2964790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6530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support.apple.com/ar-sa" TargetMode="External"/><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8.jpg"/></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hyperlink" Target="https://ar.disneyme.com/"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0.jpg"/></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hyperlink" Target="https://www.glastonburyfestivals.co.uk/"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hyperlink" Target="https://www.samsung.com/ps/"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15.xml"/><Relationship Id="rId5" Type="http://schemas.openxmlformats.org/officeDocument/2006/relationships/image" Target="../media/image42.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Sanaa Hashem </a:t>
            </a:r>
            <a:r>
              <a:rPr lang="en-US" sz="2000" dirty="0" err="1" smtClean="0">
                <a:latin typeface="Alexandria" charset="0"/>
                <a:cs typeface="Alexandria" charset="0"/>
              </a:rPr>
              <a:t>Alshowa</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77283" y="6119276"/>
            <a:ext cx="323772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Lecture </a:t>
            </a:r>
            <a:r>
              <a:rPr lang="en-US" sz="2800" dirty="0" smtClean="0">
                <a:solidFill>
                  <a:schemeClr val="bg1"/>
                </a:solidFill>
                <a:latin typeface="Alexandria"/>
              </a:rPr>
              <a:t>Nine</a:t>
            </a:r>
            <a:endParaRPr lang="en-US" sz="2800" b="1" dirty="0">
              <a:solidFill>
                <a:schemeClr val="bg1"/>
              </a:solidFill>
              <a:latin typeface="Alexandria"/>
              <a:cs typeface="Alexandria" charset="0"/>
            </a:endParaRPr>
          </a:p>
        </p:txBody>
      </p:sp>
      <p:sp>
        <p:nvSpPr>
          <p:cNvPr id="46" name="TextBox 45"/>
          <p:cNvSpPr txBox="1"/>
          <p:nvPr/>
        </p:nvSpPr>
        <p:spPr>
          <a:xfrm>
            <a:off x="329269" y="5104240"/>
            <a:ext cx="4902304" cy="707886"/>
          </a:xfrm>
          <a:prstGeom prst="rect">
            <a:avLst/>
          </a:prstGeom>
          <a:noFill/>
        </p:spPr>
        <p:txBody>
          <a:bodyPr wrap="none" rtlCol="0">
            <a:spAutoFit/>
          </a:bodyPr>
          <a:lstStyle/>
          <a:p>
            <a:pPr rtl="1"/>
            <a:r>
              <a:rPr lang="en-US" sz="2000" dirty="0" smtClean="0">
                <a:latin typeface="Alexandria"/>
              </a:rPr>
              <a:t>MKT 411</a:t>
            </a:r>
            <a:endParaRPr lang="en-US" sz="2000" dirty="0">
              <a:latin typeface="Alexandria"/>
            </a:endParaRPr>
          </a:p>
          <a:p>
            <a:r>
              <a:rPr lang="en-US" sz="2000" dirty="0">
                <a:latin typeface="Alexandria" charset="0"/>
                <a:cs typeface="Alexandria" charset="0"/>
              </a:rPr>
              <a:t>Organizing special events and occasions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مستطيل مستدير الزوايا 2"/>
          <p:cNvSpPr/>
          <p:nvPr/>
        </p:nvSpPr>
        <p:spPr>
          <a:xfrm>
            <a:off x="606490" y="2239348"/>
            <a:ext cx="4907902" cy="141825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3200" b="1" dirty="0" smtClean="0">
                <a:solidFill>
                  <a:srgbClr val="00AEEF"/>
                </a:solidFill>
                <a:latin typeface="Alexandria"/>
              </a:rPr>
              <a:t>مقرر تنظيم </a:t>
            </a:r>
            <a:r>
              <a:rPr lang="ar-SA" sz="3200" b="1" dirty="0">
                <a:solidFill>
                  <a:srgbClr val="00AEEF"/>
                </a:solidFill>
                <a:latin typeface="Alexandria"/>
              </a:rPr>
              <a:t>الفعاليات والأحداث </a:t>
            </a:r>
            <a:r>
              <a:rPr lang="ar-SA" sz="3200" b="1" dirty="0" smtClean="0">
                <a:solidFill>
                  <a:srgbClr val="00AEEF"/>
                </a:solidFill>
                <a:latin typeface="Alexandria"/>
              </a:rPr>
              <a:t>الخاصة</a:t>
            </a:r>
          </a:p>
          <a:p>
            <a:pPr algn="ctr"/>
            <a:r>
              <a:rPr lang="en-US" sz="2800" b="1" dirty="0">
                <a:solidFill>
                  <a:srgbClr val="FF0000"/>
                </a:solidFill>
                <a:latin typeface="Alexandria"/>
              </a:rPr>
              <a:t>Organizing special events and occasions</a:t>
            </a:r>
            <a:endParaRPr lang="ar-SA" sz="2800" b="1" dirty="0">
              <a:solidFill>
                <a:srgbClr val="FF0000"/>
              </a:solidFill>
              <a:latin typeface="Alexandria"/>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92077" y="2864682"/>
            <a:ext cx="4580128" cy="769441"/>
          </a:xfrm>
          <a:prstGeom prst="rect">
            <a:avLst/>
          </a:prstGeom>
          <a:noFill/>
        </p:spPr>
        <p:txBody>
          <a:bodyPr wrap="square" rtlCol="0">
            <a:spAutoFit/>
          </a:bodyPr>
          <a:lstStyle/>
          <a:p>
            <a:pPr algn="ctr" rtl="1"/>
            <a:r>
              <a:rPr lang="ar-SA" sz="4400" b="1" dirty="0" smtClean="0">
                <a:solidFill>
                  <a:srgbClr val="00AEEF"/>
                </a:solidFill>
                <a:latin typeface="Alexandria"/>
              </a:rPr>
              <a:t>إدارة المخاطر والأزمات</a:t>
            </a:r>
            <a:endParaRPr lang="en-US" sz="4400" b="1" dirty="0">
              <a:solidFill>
                <a:srgbClr val="00AEEF"/>
              </a:solidFill>
              <a:latin typeface="Alexandri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rPr>
              <a:t>Lecture nine</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4902304" cy="707886"/>
          </a:xfrm>
          <a:prstGeom prst="rect">
            <a:avLst/>
          </a:prstGeom>
          <a:noFill/>
        </p:spPr>
        <p:txBody>
          <a:bodyPr wrap="none" rtlCol="0">
            <a:spAutoFit/>
          </a:bodyPr>
          <a:lstStyle/>
          <a:p>
            <a:pPr rtl="1"/>
            <a:r>
              <a:rPr lang="en-US" sz="2000" dirty="0" smtClean="0">
                <a:latin typeface="Alexandria"/>
              </a:rPr>
              <a:t>MKT 411</a:t>
            </a:r>
            <a:endParaRPr lang="en-US" sz="2000" dirty="0">
              <a:latin typeface="Alexandria"/>
            </a:endParaRPr>
          </a:p>
          <a:p>
            <a:r>
              <a:rPr lang="en-US" sz="2000" dirty="0">
                <a:latin typeface="Alexandria" charset="0"/>
                <a:cs typeface="Alexandria" charset="0"/>
              </a:rPr>
              <a:t>Organizing special events and occasions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smtClean="0">
                <a:solidFill>
                  <a:srgbClr val="00B0F0"/>
                </a:solidFill>
                <a:latin typeface="Alexandria" charset="0"/>
                <a:cs typeface="Alexandria" charset="0"/>
              </a:rPr>
              <a:t>Sanaa Hashem </a:t>
            </a:r>
            <a:r>
              <a:rPr lang="en-US" sz="2800" b="1" dirty="0" err="1" smtClean="0">
                <a:solidFill>
                  <a:srgbClr val="00B0F0"/>
                </a:solidFill>
                <a:latin typeface="Alexandria" charset="0"/>
                <a:cs typeface="Alexandria" charset="0"/>
              </a:rPr>
              <a:t>Alshowa</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ransition spd="slow">
    <p:comb/>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621982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60909" y="4020577"/>
            <a:ext cx="5573486" cy="263493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ar-SA" sz="4800" b="1" dirty="0" smtClean="0">
                <a:solidFill>
                  <a:srgbClr val="00B0F0"/>
                </a:solidFill>
                <a:latin typeface="Alexandria" charset="0"/>
                <a:cs typeface="Alexandria" charset="0"/>
              </a:rPr>
              <a:t>المحتويات</a:t>
            </a:r>
            <a:endParaRPr lang="en-US" sz="48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bg1"/>
                </a:solidFill>
                <a:latin typeface="Alexandria"/>
              </a:rPr>
              <a:t>Lecture </a:t>
            </a:r>
            <a:r>
              <a:rPr lang="en-US" sz="2800" dirty="0" smtClean="0">
                <a:solidFill>
                  <a:schemeClr val="bg1"/>
                </a:solidFill>
                <a:latin typeface="Alexandria"/>
              </a:rPr>
              <a:t>Nine</a:t>
            </a:r>
            <a:endParaRPr lang="en-US" sz="2800" b="1" dirty="0">
              <a:solidFill>
                <a:schemeClr val="bg1"/>
              </a:solidFill>
              <a:latin typeface="Alexandria"/>
              <a:cs typeface="Alexandria" charset="0"/>
            </a:endParaRPr>
          </a:p>
        </p:txBody>
      </p:sp>
      <p:sp>
        <p:nvSpPr>
          <p:cNvPr id="3" name="مستطيل 2"/>
          <p:cNvSpPr/>
          <p:nvPr/>
        </p:nvSpPr>
        <p:spPr>
          <a:xfrm flipH="1">
            <a:off x="3637935" y="2411309"/>
            <a:ext cx="8332222" cy="38321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7000"/>
              </a:lnSpc>
            </a:pPr>
            <a:r>
              <a:rPr lang="ar-SA" sz="4000" b="1" dirty="0" smtClean="0">
                <a:latin typeface="Alexandria"/>
              </a:rPr>
              <a:t>1- </a:t>
            </a:r>
            <a:r>
              <a:rPr lang="ar-SA" sz="4000" b="1" dirty="0" smtClean="0">
                <a:latin typeface="Alexandria"/>
              </a:rPr>
              <a:t>هيكلة المخاطر (التشخيص والاستباق).</a:t>
            </a:r>
            <a:endParaRPr lang="ar-SA" sz="4000" b="1" dirty="0" smtClean="0">
              <a:latin typeface="Alexandria"/>
            </a:endParaRPr>
          </a:p>
          <a:p>
            <a:pPr algn="r" rtl="1">
              <a:lnSpc>
                <a:spcPts val="7000"/>
              </a:lnSpc>
            </a:pPr>
            <a:r>
              <a:rPr lang="ar-SA" sz="4000" b="1" dirty="0" smtClean="0">
                <a:latin typeface="Alexandria"/>
              </a:rPr>
              <a:t>2- </a:t>
            </a:r>
            <a:r>
              <a:rPr lang="ar-SA" sz="4000" b="1" dirty="0" smtClean="0">
                <a:latin typeface="Alexandria"/>
              </a:rPr>
              <a:t>هندسة خطة الاستجابة.</a:t>
            </a:r>
            <a:endParaRPr lang="ar-SA" sz="4000" b="1" dirty="0">
              <a:latin typeface="Alexandria"/>
            </a:endParaRPr>
          </a:p>
          <a:p>
            <a:pPr algn="r" rtl="1">
              <a:lnSpc>
                <a:spcPts val="7000"/>
              </a:lnSpc>
            </a:pPr>
            <a:r>
              <a:rPr lang="ar-SA" sz="4000" b="1" dirty="0" smtClean="0">
                <a:latin typeface="Alexandria"/>
              </a:rPr>
              <a:t>3- </a:t>
            </a:r>
            <a:r>
              <a:rPr lang="ar-SA" sz="4000" b="1" dirty="0" smtClean="0">
                <a:latin typeface="Alexandria"/>
              </a:rPr>
              <a:t>التكتيكات الميدانية.</a:t>
            </a:r>
            <a:endParaRPr lang="ar-SA" sz="4000" b="1" dirty="0" smtClean="0">
              <a:latin typeface="Alexandria"/>
            </a:endParaRPr>
          </a:p>
          <a:p>
            <a:pPr algn="r" rtl="1">
              <a:lnSpc>
                <a:spcPts val="7000"/>
              </a:lnSpc>
            </a:pPr>
            <a:r>
              <a:rPr lang="ar-SA" sz="4000" b="1" dirty="0" smtClean="0">
                <a:latin typeface="Alexandria"/>
              </a:rPr>
              <a:t>4- </a:t>
            </a:r>
            <a:r>
              <a:rPr lang="ar-SA" sz="4000" b="1" dirty="0" smtClean="0">
                <a:latin typeface="Alexandria"/>
              </a:rPr>
              <a:t>التعافي واستخلاص الدروس.</a:t>
            </a:r>
            <a:endParaRPr lang="ar-SA" sz="4000" b="1" dirty="0">
              <a:latin typeface="Alexandria"/>
            </a:endParaRPr>
          </a:p>
        </p:txBody>
      </p:sp>
    </p:spTree>
    <p:extLst>
      <p:ext uri="{BB962C8B-B14F-4D97-AF65-F5344CB8AC3E}">
        <p14:creationId xmlns:p14="http://schemas.microsoft.com/office/powerpoint/2010/main" val="35398264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randombar(horizont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69797" y="61769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55912" y="2093940"/>
            <a:ext cx="837348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ts val="5000"/>
              </a:lnSpc>
            </a:pPr>
            <a:r>
              <a:rPr lang="ar-SA" sz="2800" b="1" u="sng" dirty="0">
                <a:solidFill>
                  <a:schemeClr val="tx1"/>
                </a:solidFill>
                <a:latin typeface="Alexandria"/>
              </a:rPr>
              <a:t>في نهاية </a:t>
            </a:r>
            <a:r>
              <a:rPr lang="ar-SA" sz="2800" b="1" u="sng" dirty="0" smtClean="0">
                <a:solidFill>
                  <a:schemeClr val="tx1"/>
                </a:solidFill>
                <a:latin typeface="Alexandria"/>
              </a:rPr>
              <a:t>المحاضرة </a:t>
            </a:r>
            <a:r>
              <a:rPr lang="ar-SA" sz="2800" b="1" u="sng" dirty="0">
                <a:solidFill>
                  <a:schemeClr val="tx1"/>
                </a:solidFill>
                <a:latin typeface="Alexandria"/>
              </a:rPr>
              <a:t>سيكون </a:t>
            </a:r>
            <a:r>
              <a:rPr lang="ar-SA" sz="2800" b="1" u="sng" dirty="0" smtClean="0">
                <a:solidFill>
                  <a:schemeClr val="tx1"/>
                </a:solidFill>
                <a:latin typeface="Alexandria"/>
              </a:rPr>
              <a:t>الطلاب قادرين </a:t>
            </a:r>
            <a:r>
              <a:rPr lang="ar-SA" sz="2800" b="1" u="sng" dirty="0">
                <a:solidFill>
                  <a:schemeClr val="tx1"/>
                </a:solidFill>
                <a:latin typeface="Alexandria"/>
              </a:rPr>
              <a:t>على:</a:t>
            </a:r>
            <a:endParaRPr lang="en-US" sz="2800" u="sng" dirty="0">
              <a:solidFill>
                <a:schemeClr val="tx1"/>
              </a:solidFill>
              <a:latin typeface="Alexandria"/>
            </a:endParaRPr>
          </a:p>
          <a:p>
            <a:pPr marL="457200" lvl="0" indent="-457200" algn="justLow" rtl="1">
              <a:lnSpc>
                <a:spcPts val="5000"/>
              </a:lnSpc>
              <a:buFont typeface="Arial" panose="020B0604020202020204" pitchFamily="34" charset="0"/>
              <a:buChar char="•"/>
            </a:pPr>
            <a:r>
              <a:rPr lang="ar-SA" sz="2800" dirty="0" smtClean="0">
                <a:solidFill>
                  <a:schemeClr val="tx1"/>
                </a:solidFill>
                <a:latin typeface="Alexandria"/>
              </a:rPr>
              <a:t>تصنيف أنواع المخاطر في الفعاليات وتحديد نقاط الضعف الحرجة.</a:t>
            </a:r>
            <a:endParaRPr lang="ar-SA" sz="2800" dirty="0" smtClean="0">
              <a:solidFill>
                <a:schemeClr val="tx1"/>
              </a:solidFill>
              <a:latin typeface="Alexandria"/>
            </a:endParaRPr>
          </a:p>
          <a:p>
            <a:pPr marL="457200" lvl="0" indent="-457200" algn="justLow" rtl="1">
              <a:lnSpc>
                <a:spcPts val="5000"/>
              </a:lnSpc>
              <a:buFont typeface="Arial" panose="020B0604020202020204" pitchFamily="34" charset="0"/>
              <a:buChar char="•"/>
            </a:pPr>
            <a:r>
              <a:rPr lang="ar-SA" sz="2800" dirty="0" smtClean="0">
                <a:solidFill>
                  <a:schemeClr val="tx1"/>
                </a:solidFill>
                <a:latin typeface="Alexandria"/>
              </a:rPr>
              <a:t>فهم مصفوفة المخاطر.</a:t>
            </a:r>
            <a:endParaRPr lang="ar-SA" sz="2800" dirty="0" smtClean="0">
              <a:solidFill>
                <a:schemeClr val="tx1"/>
              </a:solidFill>
              <a:latin typeface="Alexandria"/>
            </a:endParaRPr>
          </a:p>
          <a:p>
            <a:pPr marL="457200" lvl="0" indent="-457200" algn="justLow" rtl="1">
              <a:lnSpc>
                <a:spcPts val="5000"/>
              </a:lnSpc>
              <a:buFont typeface="Arial" panose="020B0604020202020204" pitchFamily="34" charset="0"/>
              <a:buChar char="•"/>
            </a:pPr>
            <a:r>
              <a:rPr lang="ar-SA" sz="2800" dirty="0" smtClean="0">
                <a:solidFill>
                  <a:schemeClr val="tx1"/>
                </a:solidFill>
                <a:latin typeface="Alexandria"/>
              </a:rPr>
              <a:t>فهم كيف نبني الدرع الذي سيحمي الفعالية عند الخطر.</a:t>
            </a:r>
            <a:endParaRPr lang="en-US" sz="2800" dirty="0">
              <a:solidFill>
                <a:schemeClr val="tx1"/>
              </a:solidFill>
              <a:latin typeface="Alexandria"/>
            </a:endParaRPr>
          </a:p>
          <a:p>
            <a:pPr marL="457200" lvl="0" indent="-457200" algn="justLow" rtl="1">
              <a:lnSpc>
                <a:spcPts val="5000"/>
              </a:lnSpc>
              <a:buFont typeface="Arial" panose="020B0604020202020204" pitchFamily="34" charset="0"/>
              <a:buChar char="•"/>
            </a:pPr>
            <a:r>
              <a:rPr lang="ar-SA" sz="2800" dirty="0" smtClean="0">
                <a:solidFill>
                  <a:schemeClr val="tx1"/>
                </a:solidFill>
                <a:latin typeface="Alexandria"/>
              </a:rPr>
              <a:t>فهم التكتيكات الميدانية الواجب القيام بها أثناء الأزمة.</a:t>
            </a:r>
            <a:endParaRPr lang="ar-SA" sz="2800" dirty="0" smtClean="0">
              <a:solidFill>
                <a:schemeClr val="tx1"/>
              </a:solidFill>
              <a:latin typeface="Alexandria"/>
            </a:endParaRPr>
          </a:p>
          <a:p>
            <a:pPr marL="457200" lvl="0" indent="-457200" algn="justLow" rtl="1">
              <a:lnSpc>
                <a:spcPts val="5000"/>
              </a:lnSpc>
              <a:buFont typeface="Arial" panose="020B0604020202020204" pitchFamily="34" charset="0"/>
              <a:buChar char="•"/>
            </a:pPr>
            <a:r>
              <a:rPr lang="ar-SA" sz="2800" dirty="0" smtClean="0">
                <a:solidFill>
                  <a:schemeClr val="tx1"/>
                </a:solidFill>
                <a:latin typeface="Alexandria"/>
              </a:rPr>
              <a:t>كيفية الاستفادة من الأزمة وتحليلها وإدارة السمعة.</a:t>
            </a:r>
            <a:endParaRPr lang="en-US" sz="2800" dirty="0">
              <a:solidFill>
                <a:schemeClr val="tx1"/>
              </a:solidFill>
              <a:latin typeface="Alexandria"/>
            </a:endParaRPr>
          </a:p>
          <a:p>
            <a:pPr algn="r" rtl="1"/>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29395" y="1484690"/>
            <a:ext cx="3618985" cy="4952309"/>
          </a:xfrm>
          <a:prstGeom prst="rect">
            <a:avLst/>
          </a:prstGeom>
        </p:spPr>
      </p:pic>
      <p:sp>
        <p:nvSpPr>
          <p:cNvPr id="3" name="مستطيل 2"/>
          <p:cNvSpPr/>
          <p:nvPr/>
        </p:nvSpPr>
        <p:spPr>
          <a:xfrm>
            <a:off x="401216" y="1102598"/>
            <a:ext cx="8257591" cy="764184"/>
          </a:xfrm>
          <a:prstGeom prst="rect">
            <a:avLst/>
          </a:prstGeom>
        </p:spPr>
        <p:txBody>
          <a:bodyPr wrap="square">
            <a:spAutoFit/>
          </a:bodyPr>
          <a:lstStyle/>
          <a:p>
            <a:pPr algn="r" rtl="1">
              <a:lnSpc>
                <a:spcPct val="107000"/>
              </a:lnSpc>
              <a:spcAft>
                <a:spcPts val="800"/>
              </a:spcAft>
            </a:pPr>
            <a:r>
              <a:rPr lang="ar-SA" sz="4400" dirty="0">
                <a:solidFill>
                  <a:srgbClr val="00AEEF"/>
                </a:solidFill>
                <a:latin typeface="Alexandria"/>
                <a:ea typeface="Calibri" panose="020F0502020204030204" pitchFamily="34" charset="0"/>
              </a:rPr>
              <a:t>مخرجات التعلم</a:t>
            </a:r>
            <a:r>
              <a:rPr lang="ar-SA" sz="4400" dirty="0" smtClean="0">
                <a:solidFill>
                  <a:srgbClr val="00AEEF"/>
                </a:solidFill>
                <a:latin typeface="Alexandria"/>
                <a:ea typeface="Calibri" panose="020F0502020204030204" pitchFamily="34" charset="0"/>
              </a:rPr>
              <a:t>: </a:t>
            </a:r>
            <a:r>
              <a:rPr lang="en-US" sz="4000" b="1" dirty="0">
                <a:solidFill>
                  <a:srgbClr val="00AEEF"/>
                </a:solidFill>
                <a:latin typeface="Alexandria"/>
              </a:rPr>
              <a:t>Learning Outcomes</a:t>
            </a:r>
            <a:r>
              <a:rPr lang="ar-SA" sz="4000" b="1" dirty="0">
                <a:solidFill>
                  <a:srgbClr val="00AEEF"/>
                </a:solidFill>
                <a:latin typeface="Alexandria"/>
              </a:rPr>
              <a:t> </a:t>
            </a:r>
            <a:endParaRPr lang="en-US" sz="4000" dirty="0">
              <a:solidFill>
                <a:srgbClr val="00AEEF"/>
              </a:solidFill>
              <a:latin typeface="Alexandria"/>
              <a:ea typeface="Calibri" panose="020F0502020204030204" pitchFamily="34" charset="0"/>
              <a:cs typeface="Arial" panose="020B0604020202020204" pitchFamily="34" charset="0"/>
            </a:endParaRPr>
          </a:p>
        </p:txBody>
      </p:sp>
      <p:grpSp>
        <p:nvGrpSpPr>
          <p:cNvPr id="11" name="Google Shape;8414;p58"/>
          <p:cNvGrpSpPr/>
          <p:nvPr/>
        </p:nvGrpSpPr>
        <p:grpSpPr>
          <a:xfrm>
            <a:off x="656531" y="3865916"/>
            <a:ext cx="1352939" cy="1631978"/>
            <a:chOff x="1049375" y="2680675"/>
            <a:chExt cx="297725" cy="297725"/>
          </a:xfrm>
          <a:solidFill>
            <a:srgbClr val="FF0000"/>
          </a:solidFill>
        </p:grpSpPr>
        <p:sp>
          <p:nvSpPr>
            <p:cNvPr id="12" name="Google Shape;8415;p58"/>
            <p:cNvSpPr/>
            <p:nvPr/>
          </p:nvSpPr>
          <p:spPr>
            <a:xfrm>
              <a:off x="1113175" y="2752350"/>
              <a:ext cx="161475" cy="155975"/>
            </a:xfrm>
            <a:custGeom>
              <a:avLst/>
              <a:gdLst/>
              <a:ahLst/>
              <a:cxnLst/>
              <a:rect l="l" t="t" r="r" b="b"/>
              <a:pathLst>
                <a:path w="6459" h="6239" extrusionOk="0">
                  <a:moveTo>
                    <a:pt x="3403" y="2079"/>
                  </a:moveTo>
                  <a:cubicBezTo>
                    <a:pt x="3781" y="2079"/>
                    <a:pt x="4096" y="2394"/>
                    <a:pt x="4096" y="2773"/>
                  </a:cubicBezTo>
                  <a:cubicBezTo>
                    <a:pt x="4096" y="3182"/>
                    <a:pt x="3781" y="3497"/>
                    <a:pt x="3403" y="3497"/>
                  </a:cubicBezTo>
                  <a:cubicBezTo>
                    <a:pt x="2993" y="3434"/>
                    <a:pt x="2678" y="3119"/>
                    <a:pt x="2678" y="2773"/>
                  </a:cubicBezTo>
                  <a:cubicBezTo>
                    <a:pt x="2678" y="2394"/>
                    <a:pt x="2993" y="2079"/>
                    <a:pt x="3403" y="2079"/>
                  </a:cubicBezTo>
                  <a:close/>
                  <a:moveTo>
                    <a:pt x="3371" y="693"/>
                  </a:moveTo>
                  <a:cubicBezTo>
                    <a:pt x="4694" y="693"/>
                    <a:pt x="5765" y="1796"/>
                    <a:pt x="5765" y="3119"/>
                  </a:cubicBezTo>
                  <a:cubicBezTo>
                    <a:pt x="5765" y="3686"/>
                    <a:pt x="5545" y="4222"/>
                    <a:pt x="5198" y="4663"/>
                  </a:cubicBezTo>
                  <a:cubicBezTo>
                    <a:pt x="5072" y="4442"/>
                    <a:pt x="4915" y="4190"/>
                    <a:pt x="4694" y="4001"/>
                  </a:cubicBezTo>
                  <a:cubicBezTo>
                    <a:pt x="4568" y="3907"/>
                    <a:pt x="4442" y="3812"/>
                    <a:pt x="4348" y="3749"/>
                  </a:cubicBezTo>
                  <a:cubicBezTo>
                    <a:pt x="4568" y="3529"/>
                    <a:pt x="4726" y="3182"/>
                    <a:pt x="4726" y="2804"/>
                  </a:cubicBezTo>
                  <a:cubicBezTo>
                    <a:pt x="4726" y="2079"/>
                    <a:pt x="4096" y="1449"/>
                    <a:pt x="3340" y="1449"/>
                  </a:cubicBezTo>
                  <a:cubicBezTo>
                    <a:pt x="2615" y="1449"/>
                    <a:pt x="1985" y="2079"/>
                    <a:pt x="1985" y="2804"/>
                  </a:cubicBezTo>
                  <a:cubicBezTo>
                    <a:pt x="1985" y="3182"/>
                    <a:pt x="2142" y="3529"/>
                    <a:pt x="2363" y="3749"/>
                  </a:cubicBezTo>
                  <a:lnTo>
                    <a:pt x="2016" y="4001"/>
                  </a:lnTo>
                  <a:cubicBezTo>
                    <a:pt x="1827" y="4190"/>
                    <a:pt x="1607" y="4442"/>
                    <a:pt x="1512" y="4663"/>
                  </a:cubicBezTo>
                  <a:cubicBezTo>
                    <a:pt x="1040" y="4064"/>
                    <a:pt x="882" y="3434"/>
                    <a:pt x="945" y="2773"/>
                  </a:cubicBezTo>
                  <a:cubicBezTo>
                    <a:pt x="1103" y="1670"/>
                    <a:pt x="2111" y="693"/>
                    <a:pt x="3371" y="693"/>
                  </a:cubicBezTo>
                  <a:close/>
                  <a:moveTo>
                    <a:pt x="3371" y="4159"/>
                  </a:moveTo>
                  <a:cubicBezTo>
                    <a:pt x="4001" y="4159"/>
                    <a:pt x="4505" y="4600"/>
                    <a:pt x="4694" y="5135"/>
                  </a:cubicBezTo>
                  <a:cubicBezTo>
                    <a:pt x="4316" y="5387"/>
                    <a:pt x="3875" y="5545"/>
                    <a:pt x="3371" y="5545"/>
                  </a:cubicBezTo>
                  <a:cubicBezTo>
                    <a:pt x="2898" y="5545"/>
                    <a:pt x="2426" y="5387"/>
                    <a:pt x="2016" y="5135"/>
                  </a:cubicBezTo>
                  <a:cubicBezTo>
                    <a:pt x="2174" y="4537"/>
                    <a:pt x="2741" y="4159"/>
                    <a:pt x="3371" y="4159"/>
                  </a:cubicBezTo>
                  <a:close/>
                  <a:moveTo>
                    <a:pt x="3308" y="0"/>
                  </a:moveTo>
                  <a:cubicBezTo>
                    <a:pt x="1701" y="0"/>
                    <a:pt x="441" y="1229"/>
                    <a:pt x="252" y="2710"/>
                  </a:cubicBezTo>
                  <a:cubicBezTo>
                    <a:pt x="0" y="4600"/>
                    <a:pt x="1512" y="6238"/>
                    <a:pt x="3371" y="6238"/>
                  </a:cubicBezTo>
                  <a:cubicBezTo>
                    <a:pt x="5104" y="6238"/>
                    <a:pt x="6459" y="4820"/>
                    <a:pt x="6459" y="3119"/>
                  </a:cubicBezTo>
                  <a:cubicBezTo>
                    <a:pt x="6459" y="1386"/>
                    <a:pt x="5041" y="0"/>
                    <a:pt x="3308"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8416;p58"/>
            <p:cNvSpPr/>
            <p:nvPr/>
          </p:nvSpPr>
          <p:spPr>
            <a:xfrm>
              <a:off x="1049375" y="2680675"/>
              <a:ext cx="297725" cy="297725"/>
            </a:xfrm>
            <a:custGeom>
              <a:avLst/>
              <a:gdLst/>
              <a:ahLst/>
              <a:cxnLst/>
              <a:rect l="l" t="t" r="r" b="b"/>
              <a:pathLst>
                <a:path w="11909" h="11909" extrusionOk="0">
                  <a:moveTo>
                    <a:pt x="6270" y="1512"/>
                  </a:moveTo>
                  <a:cubicBezTo>
                    <a:pt x="8475" y="1670"/>
                    <a:pt x="10239" y="3434"/>
                    <a:pt x="10397" y="5640"/>
                  </a:cubicBezTo>
                  <a:lnTo>
                    <a:pt x="10082" y="5640"/>
                  </a:lnTo>
                  <a:cubicBezTo>
                    <a:pt x="9893" y="5640"/>
                    <a:pt x="9735" y="5797"/>
                    <a:pt x="9735" y="5986"/>
                  </a:cubicBezTo>
                  <a:cubicBezTo>
                    <a:pt x="9735" y="6207"/>
                    <a:pt x="9893" y="6364"/>
                    <a:pt x="10082" y="6364"/>
                  </a:cubicBezTo>
                  <a:lnTo>
                    <a:pt x="10397" y="6364"/>
                  </a:lnTo>
                  <a:cubicBezTo>
                    <a:pt x="10239" y="8569"/>
                    <a:pt x="8475" y="10334"/>
                    <a:pt x="6270" y="10491"/>
                  </a:cubicBezTo>
                  <a:lnTo>
                    <a:pt x="6270" y="10176"/>
                  </a:lnTo>
                  <a:cubicBezTo>
                    <a:pt x="6270" y="9987"/>
                    <a:pt x="6112" y="9830"/>
                    <a:pt x="5923" y="9830"/>
                  </a:cubicBezTo>
                  <a:cubicBezTo>
                    <a:pt x="5703" y="9830"/>
                    <a:pt x="5545" y="9987"/>
                    <a:pt x="5545" y="10176"/>
                  </a:cubicBezTo>
                  <a:lnTo>
                    <a:pt x="5545" y="10491"/>
                  </a:lnTo>
                  <a:cubicBezTo>
                    <a:pt x="3340" y="10334"/>
                    <a:pt x="1575" y="8569"/>
                    <a:pt x="1418" y="6364"/>
                  </a:cubicBezTo>
                  <a:lnTo>
                    <a:pt x="1733" y="6364"/>
                  </a:lnTo>
                  <a:cubicBezTo>
                    <a:pt x="1922" y="6364"/>
                    <a:pt x="2079" y="6207"/>
                    <a:pt x="2079" y="5986"/>
                  </a:cubicBezTo>
                  <a:cubicBezTo>
                    <a:pt x="2142" y="5797"/>
                    <a:pt x="1985" y="5640"/>
                    <a:pt x="1764" y="5640"/>
                  </a:cubicBezTo>
                  <a:lnTo>
                    <a:pt x="1418" y="5640"/>
                  </a:lnTo>
                  <a:cubicBezTo>
                    <a:pt x="1575" y="3434"/>
                    <a:pt x="3340" y="1670"/>
                    <a:pt x="5545" y="1512"/>
                  </a:cubicBezTo>
                  <a:lnTo>
                    <a:pt x="5545" y="1827"/>
                  </a:lnTo>
                  <a:cubicBezTo>
                    <a:pt x="5545" y="2016"/>
                    <a:pt x="5703" y="2174"/>
                    <a:pt x="5923" y="2174"/>
                  </a:cubicBezTo>
                  <a:cubicBezTo>
                    <a:pt x="6112" y="2174"/>
                    <a:pt x="6270" y="2016"/>
                    <a:pt x="6270" y="1827"/>
                  </a:cubicBezTo>
                  <a:lnTo>
                    <a:pt x="6270" y="1512"/>
                  </a:lnTo>
                  <a:close/>
                  <a:moveTo>
                    <a:pt x="5955" y="0"/>
                  </a:moveTo>
                  <a:cubicBezTo>
                    <a:pt x="5766" y="0"/>
                    <a:pt x="5608" y="158"/>
                    <a:pt x="5608" y="347"/>
                  </a:cubicBezTo>
                  <a:lnTo>
                    <a:pt x="5608" y="756"/>
                  </a:lnTo>
                  <a:cubicBezTo>
                    <a:pt x="2993" y="914"/>
                    <a:pt x="914" y="2993"/>
                    <a:pt x="756" y="5608"/>
                  </a:cubicBezTo>
                  <a:lnTo>
                    <a:pt x="347" y="5608"/>
                  </a:lnTo>
                  <a:cubicBezTo>
                    <a:pt x="158" y="5608"/>
                    <a:pt x="0" y="5766"/>
                    <a:pt x="0" y="5955"/>
                  </a:cubicBezTo>
                  <a:cubicBezTo>
                    <a:pt x="0" y="6144"/>
                    <a:pt x="158" y="6301"/>
                    <a:pt x="347" y="6301"/>
                  </a:cubicBezTo>
                  <a:lnTo>
                    <a:pt x="756" y="6301"/>
                  </a:lnTo>
                  <a:cubicBezTo>
                    <a:pt x="914" y="8916"/>
                    <a:pt x="2993" y="10995"/>
                    <a:pt x="5608" y="11153"/>
                  </a:cubicBezTo>
                  <a:lnTo>
                    <a:pt x="5608" y="11562"/>
                  </a:lnTo>
                  <a:cubicBezTo>
                    <a:pt x="5608" y="11751"/>
                    <a:pt x="5766" y="11909"/>
                    <a:pt x="5955" y="11909"/>
                  </a:cubicBezTo>
                  <a:cubicBezTo>
                    <a:pt x="6144" y="11909"/>
                    <a:pt x="6301" y="11751"/>
                    <a:pt x="6301" y="11562"/>
                  </a:cubicBezTo>
                  <a:lnTo>
                    <a:pt x="6301" y="11153"/>
                  </a:lnTo>
                  <a:cubicBezTo>
                    <a:pt x="8916" y="10995"/>
                    <a:pt x="10995" y="8916"/>
                    <a:pt x="11153" y="6301"/>
                  </a:cubicBezTo>
                  <a:lnTo>
                    <a:pt x="11531" y="6301"/>
                  </a:lnTo>
                  <a:cubicBezTo>
                    <a:pt x="11751" y="6301"/>
                    <a:pt x="11909" y="6144"/>
                    <a:pt x="11909" y="5955"/>
                  </a:cubicBezTo>
                  <a:cubicBezTo>
                    <a:pt x="11909" y="5766"/>
                    <a:pt x="11751" y="5608"/>
                    <a:pt x="11531" y="5608"/>
                  </a:cubicBezTo>
                  <a:lnTo>
                    <a:pt x="11153" y="5608"/>
                  </a:lnTo>
                  <a:cubicBezTo>
                    <a:pt x="10995" y="2993"/>
                    <a:pt x="8916" y="914"/>
                    <a:pt x="6301" y="756"/>
                  </a:cubicBezTo>
                  <a:lnTo>
                    <a:pt x="6301" y="347"/>
                  </a:lnTo>
                  <a:cubicBezTo>
                    <a:pt x="6301" y="158"/>
                    <a:pt x="6144" y="0"/>
                    <a:pt x="5955" y="0"/>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425546571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32" dur="500"/>
                                        <p:tgtEl>
                                          <p:spTgt spid="25">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37" dur="500"/>
                                        <p:tgtEl>
                                          <p:spTgt spid="25">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42" dur="500"/>
                                        <p:tgtEl>
                                          <p:spTgt spid="25">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47" dur="500"/>
                                        <p:tgtEl>
                                          <p:spTgt spid="25">
                                            <p:txEl>
                                              <p:pRg st="4" end="4"/>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nodeType="clickEffect">
                                  <p:stCondLst>
                                    <p:cond delay="0"/>
                                  </p:stCondLst>
                                  <p:childTnLst>
                                    <p:set>
                                      <p:cBhvr>
                                        <p:cTn id="51" dur="1" fill="hold">
                                          <p:stCondLst>
                                            <p:cond delay="0"/>
                                          </p:stCondLst>
                                        </p:cTn>
                                        <p:tgtEl>
                                          <p:spTgt spid="25">
                                            <p:txEl>
                                              <p:pRg st="5" end="5"/>
                                            </p:txEl>
                                          </p:spTgt>
                                        </p:tgtEl>
                                        <p:attrNameLst>
                                          <p:attrName>style.visibility</p:attrName>
                                        </p:attrNameLst>
                                      </p:cBhvr>
                                      <p:to>
                                        <p:strVal val="visible"/>
                                      </p:to>
                                    </p:set>
                                    <p:animEffect transition="in" filter="randombar(horizontal)">
                                      <p:cBhvr>
                                        <p:cTn id="52" dur="500"/>
                                        <p:tgtEl>
                                          <p:spTgt spid="2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80" y="520216"/>
            <a:ext cx="6576814" cy="69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9202994" y="195681"/>
            <a:ext cx="2589821" cy="646331"/>
          </a:xfrm>
          <a:prstGeom prst="rect">
            <a:avLst/>
          </a:prstGeom>
          <a:solidFill>
            <a:srgbClr val="00AEEF"/>
          </a:solidFill>
        </p:spPr>
        <p:txBody>
          <a:bodyPr wrap="square" rtlCol="0">
            <a:spAutoFit/>
          </a:bodyPr>
          <a:lstStyle/>
          <a:p>
            <a:pPr algn="ctr" rtl="1"/>
            <a:r>
              <a:rPr lang="ar-SA" sz="3600" b="1" dirty="0" smtClean="0">
                <a:solidFill>
                  <a:schemeClr val="bg1"/>
                </a:solidFill>
                <a:latin typeface="Alexandria" charset="0"/>
                <a:cs typeface="Alexandria" charset="0"/>
              </a:rPr>
              <a:t>مقدمة</a:t>
            </a:r>
            <a:endParaRPr lang="en-US" sz="36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مستطيل مستدير الزوايا 7"/>
          <p:cNvSpPr/>
          <p:nvPr/>
        </p:nvSpPr>
        <p:spPr>
          <a:xfrm rot="10800000" flipH="1" flipV="1">
            <a:off x="400293" y="1166547"/>
            <a:ext cx="9576827" cy="5061109"/>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5000"/>
              </a:lnSpc>
            </a:pPr>
            <a:r>
              <a:rPr lang="ar-SA" sz="2800" dirty="0" smtClean="0">
                <a:solidFill>
                  <a:schemeClr val="tx1"/>
                </a:solidFill>
                <a:latin typeface="Alexandria"/>
              </a:rPr>
              <a:t>	</a:t>
            </a:r>
            <a:r>
              <a:rPr lang="ar-SA" sz="2800" dirty="0" smtClean="0">
                <a:solidFill>
                  <a:schemeClr val="tx1"/>
                </a:solidFill>
                <a:latin typeface="Alexandria"/>
              </a:rPr>
              <a:t>يُقاس نجاح أي فعالية ليس فقط بجمالية التنظيم، أو روعة العرض، بل بما لا يراه الجمهور، بما يحدث خلف الكواليس عندما تخرج الأمور عن السيطرة. في اللحظة التي تظنون فيها أن كل شيء يسير وفق الخطة يطل المجهول برأسه. وهنا لا تفرق النتائج بين المنظم المحظوظ والمنظم المحترف، بل تفرق بين من يمتلك خطة ومن يمتلك رد فعل. في عالم الفعاليات الخطر قدر محتوم، لكن الأزمة هي خيار ناتج عن سوء التحضير. لنبدأ معاً في تعلم كيف نحول المخاطر إلى فرص لتعزيز الثقة والاحترافية.</a:t>
            </a:r>
            <a:endParaRPr lang="ar-SA" sz="2800" dirty="0">
              <a:solidFill>
                <a:schemeClr val="tx1"/>
              </a:solidFill>
              <a:latin typeface="Alexandria"/>
            </a:endParaRPr>
          </a:p>
        </p:txBody>
      </p:sp>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31829" y="1317171"/>
            <a:ext cx="2460171" cy="4648200"/>
          </a:xfrm>
          <a:prstGeom prst="rect">
            <a:avLst/>
          </a:prstGeom>
        </p:spPr>
      </p:pic>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randombar(horizontal)">
                                      <p:cBhvr>
                                        <p:cTn id="7" dur="500"/>
                                        <p:tgtEl>
                                          <p:spTgt spid="41"/>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randombar(horizont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254940" y="461563"/>
            <a:ext cx="5507521" cy="501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46044"/>
            <a:ext cx="11124702" cy="5332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523922" y="92486"/>
            <a:ext cx="4582214"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إدارة المخاطر والأزمات</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180430" y="1165703"/>
            <a:ext cx="8865599"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في هذه المحاضرة سنفرق بين مسارين (إدارة المخاطر </a:t>
            </a:r>
            <a:r>
              <a:rPr lang="en-US" sz="2800" b="1" dirty="0" smtClean="0">
                <a:solidFill>
                  <a:srgbClr val="FF0000"/>
                </a:solidFill>
                <a:latin typeface="Alexandria"/>
              </a:rPr>
              <a:t>vs</a:t>
            </a:r>
            <a:r>
              <a:rPr lang="ar-SA" sz="2800" b="1" dirty="0" smtClean="0">
                <a:solidFill>
                  <a:srgbClr val="FF0000"/>
                </a:solidFill>
                <a:latin typeface="Alexandria"/>
              </a:rPr>
              <a:t> إدارة الأزمات)</a:t>
            </a:r>
            <a:endParaRPr lang="en-US" sz="2800" b="1" dirty="0">
              <a:solidFill>
                <a:srgbClr val="FF0000"/>
              </a:solidFill>
              <a:latin typeface="Alexandria"/>
            </a:endParaRPr>
          </a:p>
        </p:txBody>
      </p:sp>
      <p:sp>
        <p:nvSpPr>
          <p:cNvPr id="8" name="مستطيل 7"/>
          <p:cNvSpPr/>
          <p:nvPr/>
        </p:nvSpPr>
        <p:spPr>
          <a:xfrm rot="10800000" flipH="1" flipV="1">
            <a:off x="3061725" y="1970340"/>
            <a:ext cx="5537516" cy="7410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chemeClr val="tx1"/>
                </a:solidFill>
                <a:latin typeface="Alexandria"/>
              </a:rPr>
              <a:t>إدارة المخاطر (</a:t>
            </a:r>
            <a:r>
              <a:rPr lang="en-US" sz="2800" b="1" dirty="0" smtClean="0">
                <a:solidFill>
                  <a:schemeClr val="tx1"/>
                </a:solidFill>
                <a:latin typeface="Alexandria"/>
              </a:rPr>
              <a:t>Risk Management</a:t>
            </a:r>
            <a:r>
              <a:rPr lang="ar-SA" sz="2800" b="1" dirty="0" smtClean="0">
                <a:solidFill>
                  <a:schemeClr val="tx1"/>
                </a:solidFill>
                <a:latin typeface="Alexandria"/>
              </a:rPr>
              <a:t>):</a:t>
            </a:r>
            <a:endParaRPr lang="en-US" sz="2800" b="1" dirty="0">
              <a:solidFill>
                <a:schemeClr val="tx1"/>
              </a:solidFill>
              <a:latin typeface="Alexandria"/>
            </a:endParaRPr>
          </a:p>
        </p:txBody>
      </p:sp>
      <p:sp>
        <p:nvSpPr>
          <p:cNvPr id="11" name="مستطيل 10"/>
          <p:cNvSpPr/>
          <p:nvPr/>
        </p:nvSpPr>
        <p:spPr>
          <a:xfrm rot="10800000" flipH="1" flipV="1">
            <a:off x="707572" y="2711406"/>
            <a:ext cx="7990588" cy="8978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هي علم التوقع، حيث نبحث عن الحفر في الطريق قبل أن نتحرك، لنقوم بردمها أو تجنبها</a:t>
            </a:r>
            <a:endParaRPr lang="en-US" sz="2800" dirty="0">
              <a:solidFill>
                <a:schemeClr val="tx1"/>
              </a:solidFill>
              <a:latin typeface="Alexandria"/>
            </a:endParaRPr>
          </a:p>
        </p:txBody>
      </p:sp>
      <p:sp>
        <p:nvSpPr>
          <p:cNvPr id="15" name="مستطيل 14"/>
          <p:cNvSpPr/>
          <p:nvPr/>
        </p:nvSpPr>
        <p:spPr>
          <a:xfrm rot="10800000" flipH="1" flipV="1">
            <a:off x="3007059" y="3959810"/>
            <a:ext cx="5646847" cy="6611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إدارة الأزمات (</a:t>
            </a:r>
            <a:r>
              <a:rPr lang="en-US" sz="2800" b="1" dirty="0" smtClean="0">
                <a:solidFill>
                  <a:schemeClr val="tx1"/>
                </a:solidFill>
                <a:latin typeface="Alexandria"/>
              </a:rPr>
              <a:t>Crisis Management</a:t>
            </a:r>
            <a:r>
              <a:rPr lang="ar-SA" sz="2800" b="1" dirty="0" smtClean="0">
                <a:solidFill>
                  <a:schemeClr val="tx1"/>
                </a:solidFill>
                <a:latin typeface="Alexandria"/>
              </a:rPr>
              <a:t>):</a:t>
            </a:r>
            <a:endParaRPr lang="en-US" sz="2800" dirty="0">
              <a:solidFill>
                <a:schemeClr val="tx1"/>
              </a:solidFill>
              <a:latin typeface="Alexandria"/>
            </a:endParaRPr>
          </a:p>
        </p:txBody>
      </p:sp>
      <p:sp>
        <p:nvSpPr>
          <p:cNvPr id="16" name="مستطيل 15"/>
          <p:cNvSpPr/>
          <p:nvPr/>
        </p:nvSpPr>
        <p:spPr>
          <a:xfrm rot="10800000" flipH="1" flipV="1">
            <a:off x="876537" y="4669841"/>
            <a:ext cx="7891669" cy="9709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هي فن السيطرة، أي كيف نتصرف عندما نجد أنفسنا بالفعل داخل الحفرة، وكيف نخرج منها بأقل الخسائر وبأسرع وقت)</a:t>
            </a:r>
            <a:endParaRPr lang="en-US" sz="2800" dirty="0">
              <a:solidFill>
                <a:schemeClr val="tx1"/>
              </a:solidFill>
              <a:latin typeface="Alexandria"/>
            </a:endParaRPr>
          </a:p>
        </p:txBody>
      </p:sp>
      <p:pic>
        <p:nvPicPr>
          <p:cNvPr id="4" name="صورة 3"/>
          <p:cNvPicPr>
            <a:picLocks noChangeAspect="1"/>
          </p:cNvPicPr>
          <p:nvPr/>
        </p:nvPicPr>
        <p:blipFill rotWithShape="1">
          <a:blip r:embed="rId3">
            <a:extLst>
              <a:ext uri="{28A0092B-C50C-407E-A947-70E740481C1C}">
                <a14:useLocalDpi xmlns:a14="http://schemas.microsoft.com/office/drawing/2010/main" val="0"/>
              </a:ext>
            </a:extLst>
          </a:blip>
          <a:srcRect l="4004" t="10967" r="2430"/>
          <a:stretch/>
        </p:blipFill>
        <p:spPr>
          <a:xfrm>
            <a:off x="9019651" y="1193855"/>
            <a:ext cx="3209870" cy="5037364"/>
          </a:xfrm>
          <a:prstGeom prst="rect">
            <a:avLst/>
          </a:prstGeom>
        </p:spPr>
      </p:pic>
    </p:spTree>
    <p:extLst>
      <p:ext uri="{BB962C8B-B14F-4D97-AF65-F5344CB8AC3E}">
        <p14:creationId xmlns:p14="http://schemas.microsoft.com/office/powerpoint/2010/main" val="341827873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randombar(horizontal)">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randombar(horizontal)">
                                      <p:cBhvr>
                                        <p:cTn id="4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8" grpId="0"/>
      <p:bldP spid="11" grpId="0"/>
      <p:bldP spid="15" grpId="0"/>
      <p:bldP spid="1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254940" y="461563"/>
            <a:ext cx="5507521" cy="501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46043"/>
            <a:ext cx="11124702" cy="57324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523922" y="92486"/>
            <a:ext cx="4582214"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إدارة المخاطر والأزمات</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1997765" y="1146125"/>
            <a:ext cx="5526156" cy="4748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هيكلة المخاطر (التشخيص والاستباق)</a:t>
            </a:r>
            <a:endParaRPr lang="en-US" sz="2800" b="1" dirty="0">
              <a:solidFill>
                <a:srgbClr val="FF0000"/>
              </a:solidFill>
              <a:latin typeface="Alexandria"/>
            </a:endParaRPr>
          </a:p>
        </p:txBody>
      </p:sp>
      <p:sp>
        <p:nvSpPr>
          <p:cNvPr id="8" name="مستطيل 7"/>
          <p:cNvSpPr/>
          <p:nvPr/>
        </p:nvSpPr>
        <p:spPr>
          <a:xfrm rot="10800000" flipH="1" flipV="1">
            <a:off x="1411828" y="1663202"/>
            <a:ext cx="6112093" cy="5116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1) تصنيف أنواع المخاطر في الفعاليات:</a:t>
            </a:r>
            <a:endParaRPr lang="en-US" sz="2800" b="1" dirty="0">
              <a:solidFill>
                <a:srgbClr val="FF0000"/>
              </a:solidFill>
              <a:latin typeface="Alexandria"/>
            </a:endParaRPr>
          </a:p>
        </p:txBody>
      </p:sp>
      <p:sp>
        <p:nvSpPr>
          <p:cNvPr id="11" name="مستطيل 10"/>
          <p:cNvSpPr/>
          <p:nvPr/>
        </p:nvSpPr>
        <p:spPr>
          <a:xfrm rot="10800000" flipH="1" flipV="1">
            <a:off x="596349" y="2169604"/>
            <a:ext cx="6927573" cy="8978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لا يمكننا مواجهة خطر لا نعرف هويته. تنقسم المخاطر في الفعاليات إلى أربع فئات كبرى:</a:t>
            </a:r>
            <a:endParaRPr lang="en-US" sz="2800" dirty="0">
              <a:solidFill>
                <a:schemeClr val="tx1"/>
              </a:solidFill>
              <a:latin typeface="Alexandria"/>
            </a:endParaRPr>
          </a:p>
        </p:txBody>
      </p:sp>
      <p:sp>
        <p:nvSpPr>
          <p:cNvPr id="16" name="مستطيل 15"/>
          <p:cNvSpPr/>
          <p:nvPr/>
        </p:nvSpPr>
        <p:spPr>
          <a:xfrm rot="10800000" flipH="1" flipV="1">
            <a:off x="596349" y="3063055"/>
            <a:ext cx="6927573" cy="9709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1) </a:t>
            </a:r>
            <a:r>
              <a:rPr lang="ar-SA" sz="2800" b="1" dirty="0" smtClean="0">
                <a:solidFill>
                  <a:schemeClr val="tx1"/>
                </a:solidFill>
                <a:latin typeface="Alexandria"/>
              </a:rPr>
              <a:t>المخاطر الطبيعية والبيئية</a:t>
            </a:r>
            <a:r>
              <a:rPr lang="ar-SA" sz="2800" dirty="0" smtClean="0">
                <a:solidFill>
                  <a:schemeClr val="tx1"/>
                </a:solidFill>
                <a:latin typeface="Alexandria"/>
              </a:rPr>
              <a:t>: (تقلبات الطقس المفاجئة، العواصف الرملية، الأمطار الغزيرة، أو حتى الزلازل، ...).</a:t>
            </a:r>
            <a:endParaRPr lang="en-US" sz="2800" dirty="0">
              <a:solidFill>
                <a:schemeClr val="tx1"/>
              </a:solidFill>
              <a:latin typeface="Alexandria"/>
            </a:endParaRPr>
          </a:p>
        </p:txBody>
      </p:sp>
      <p:sp>
        <p:nvSpPr>
          <p:cNvPr id="12" name="مستطيل 11"/>
          <p:cNvSpPr/>
          <p:nvPr/>
        </p:nvSpPr>
        <p:spPr>
          <a:xfrm rot="10800000" flipH="1" flipV="1">
            <a:off x="596348" y="3951260"/>
            <a:ext cx="6927573" cy="9709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2) </a:t>
            </a:r>
            <a:r>
              <a:rPr lang="ar-SA" sz="2800" b="1" dirty="0" smtClean="0">
                <a:solidFill>
                  <a:schemeClr val="tx1"/>
                </a:solidFill>
                <a:latin typeface="Alexandria"/>
              </a:rPr>
              <a:t>المخاطر التقنية واللوجستية</a:t>
            </a:r>
            <a:r>
              <a:rPr lang="ar-SA" sz="2800" dirty="0" smtClean="0">
                <a:solidFill>
                  <a:schemeClr val="tx1"/>
                </a:solidFill>
                <a:latin typeface="Alexandria"/>
              </a:rPr>
              <a:t>: (انقطاع التيار الكهربائي، تعطل أنظمة الصوت والإضاءة، فشل شبكة الإنترنت، ...)</a:t>
            </a:r>
            <a:endParaRPr lang="en-US" sz="2800" dirty="0">
              <a:solidFill>
                <a:schemeClr val="tx1"/>
              </a:solidFill>
              <a:latin typeface="Alexandria"/>
            </a:endParaRPr>
          </a:p>
        </p:txBody>
      </p:sp>
      <p:sp>
        <p:nvSpPr>
          <p:cNvPr id="13" name="مستطيل 12"/>
          <p:cNvSpPr/>
          <p:nvPr/>
        </p:nvSpPr>
        <p:spPr>
          <a:xfrm rot="10800000" flipH="1" flipV="1">
            <a:off x="596347" y="4835037"/>
            <a:ext cx="6927574" cy="9709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3) </a:t>
            </a:r>
            <a:r>
              <a:rPr lang="ar-SA" sz="2800" b="1" dirty="0" smtClean="0">
                <a:solidFill>
                  <a:schemeClr val="tx1"/>
                </a:solidFill>
                <a:latin typeface="Alexandria"/>
              </a:rPr>
              <a:t>المخاطر البشرية والأمنية</a:t>
            </a:r>
            <a:r>
              <a:rPr lang="ar-SA" sz="2800" dirty="0" smtClean="0">
                <a:solidFill>
                  <a:schemeClr val="tx1"/>
                </a:solidFill>
                <a:latin typeface="Alexandria"/>
              </a:rPr>
              <a:t>: (التدافع، المشاجرات، التهديدات الإرهابية، السرقة، ...)</a:t>
            </a:r>
            <a:endParaRPr lang="en-US" sz="2800" dirty="0">
              <a:solidFill>
                <a:schemeClr val="tx1"/>
              </a:solidFill>
              <a:latin typeface="Alexandria"/>
            </a:endParaRPr>
          </a:p>
        </p:txBody>
      </p:sp>
      <p:sp>
        <p:nvSpPr>
          <p:cNvPr id="14" name="مستطيل 13"/>
          <p:cNvSpPr/>
          <p:nvPr/>
        </p:nvSpPr>
        <p:spPr>
          <a:xfrm rot="10800000" flipH="1" flipV="1">
            <a:off x="596347" y="5763954"/>
            <a:ext cx="6927574" cy="9709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4) </a:t>
            </a:r>
            <a:r>
              <a:rPr lang="ar-SA" sz="2800" b="1" dirty="0" smtClean="0">
                <a:solidFill>
                  <a:schemeClr val="tx1"/>
                </a:solidFill>
                <a:latin typeface="Alexandria"/>
              </a:rPr>
              <a:t>مخاطر السمعة والقانون</a:t>
            </a:r>
            <a:r>
              <a:rPr lang="ar-SA" sz="2800" dirty="0" smtClean="0">
                <a:solidFill>
                  <a:schemeClr val="tx1"/>
                </a:solidFill>
                <a:latin typeface="Alexandria"/>
              </a:rPr>
              <a:t>: (تأخر المتحدثين الرئيسيين، محتوى مثير للجدل، مخالفة تصاريح، أخطاء تسويقية، ...)</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41770" y="1278390"/>
            <a:ext cx="4550229" cy="5361896"/>
          </a:xfrm>
          <a:prstGeom prst="rect">
            <a:avLst/>
          </a:prstGeom>
        </p:spPr>
      </p:pic>
    </p:spTree>
    <p:extLst>
      <p:ext uri="{BB962C8B-B14F-4D97-AF65-F5344CB8AC3E}">
        <p14:creationId xmlns:p14="http://schemas.microsoft.com/office/powerpoint/2010/main" val="151954244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randombar(horizontal)">
                                      <p:cBhvr>
                                        <p:cTn id="37" dur="5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randombar(horizontal)">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randombar(horizontal)">
                                      <p:cBhvr>
                                        <p:cTn id="5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8" grpId="0"/>
      <p:bldP spid="11" grpId="0"/>
      <p:bldP spid="16" grpId="0"/>
      <p:bldP spid="12" grpId="0"/>
      <p:bldP spid="13"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4940" y="511712"/>
            <a:ext cx="742577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46043"/>
            <a:ext cx="11124702" cy="57125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352722" y="92486"/>
            <a:ext cx="2753414" cy="764184"/>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هيكلة المخاطر</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8" name="مستطيل 7"/>
          <p:cNvSpPr/>
          <p:nvPr/>
        </p:nvSpPr>
        <p:spPr>
          <a:xfrm rot="10800000" flipH="1" flipV="1">
            <a:off x="1411828" y="1089419"/>
            <a:ext cx="6112093" cy="5116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2) أدوات رصد المخاطر (مصفوفة المخاطر):</a:t>
            </a:r>
            <a:endParaRPr lang="en-US" sz="2800" b="1" dirty="0">
              <a:solidFill>
                <a:srgbClr val="FF0000"/>
              </a:solidFill>
              <a:latin typeface="Alexandria"/>
            </a:endParaRPr>
          </a:p>
        </p:txBody>
      </p:sp>
      <p:sp>
        <p:nvSpPr>
          <p:cNvPr id="11" name="مستطيل 10"/>
          <p:cNvSpPr/>
          <p:nvPr/>
        </p:nvSpPr>
        <p:spPr>
          <a:xfrm rot="10800000" flipH="1" flipV="1">
            <a:off x="596348" y="1637840"/>
            <a:ext cx="7474226" cy="17445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بالنسبة للمنظم المحترف لا تتساوى كل المخاطر، يستخدم مصفوفة المخاطر لتصنيف التهديدات وهي الأداة  الأكثر جوهرية في يد منظم الفعاليات فهي التي تحول "المخاوف العشوائية" إلى "بيانات دقيقة" يمكن اتخاذ قرار بناءً عليها. وفق معيارين:</a:t>
            </a:r>
            <a:endParaRPr lang="en-US" sz="2800" dirty="0">
              <a:solidFill>
                <a:schemeClr val="tx1"/>
              </a:solidFill>
              <a:latin typeface="Alexandria"/>
            </a:endParaRPr>
          </a:p>
        </p:txBody>
      </p:sp>
      <p:sp>
        <p:nvSpPr>
          <p:cNvPr id="16" name="مستطيل 15"/>
          <p:cNvSpPr/>
          <p:nvPr/>
        </p:nvSpPr>
        <p:spPr>
          <a:xfrm rot="10800000" flipH="1" flipV="1">
            <a:off x="596348" y="3419158"/>
            <a:ext cx="7474226" cy="9709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1) الاحتمالية</a:t>
            </a:r>
            <a:r>
              <a:rPr lang="ar-SA" sz="2800" dirty="0" smtClean="0">
                <a:solidFill>
                  <a:schemeClr val="tx1"/>
                </a:solidFill>
                <a:latin typeface="Alexandria"/>
              </a:rPr>
              <a:t>: وهي المحور الأفقي في هذه المصفوفة يقيس ما مدى فرصة وقوع </a:t>
            </a:r>
            <a:r>
              <a:rPr lang="ar-SA" sz="2800" dirty="0" smtClean="0">
                <a:solidFill>
                  <a:schemeClr val="tx1"/>
                </a:solidFill>
                <a:latin typeface="Alexandria"/>
              </a:rPr>
              <a:t>الخطر</a:t>
            </a:r>
            <a:r>
              <a:rPr lang="ar-SA" sz="2800" dirty="0">
                <a:solidFill>
                  <a:schemeClr val="tx1"/>
                </a:solidFill>
                <a:latin typeface="Alexandria"/>
              </a:rPr>
              <a:t>؟ وفق مقياس (من </a:t>
            </a:r>
            <a:r>
              <a:rPr lang="en-US" sz="2800" dirty="0">
                <a:solidFill>
                  <a:schemeClr val="tx1"/>
                </a:solidFill>
                <a:latin typeface="Alexandria"/>
              </a:rPr>
              <a:t>1</a:t>
            </a:r>
            <a:r>
              <a:rPr lang="ar-SA" sz="2800" dirty="0">
                <a:solidFill>
                  <a:schemeClr val="tx1"/>
                </a:solidFill>
                <a:latin typeface="Alexandria"/>
              </a:rPr>
              <a:t> إلى </a:t>
            </a:r>
            <a:r>
              <a:rPr lang="en-US" sz="2800" dirty="0">
                <a:solidFill>
                  <a:schemeClr val="tx1"/>
                </a:solidFill>
                <a:latin typeface="Alexandria"/>
              </a:rPr>
              <a:t>5</a:t>
            </a:r>
            <a:r>
              <a:rPr lang="ar-SA" sz="2800" dirty="0">
                <a:solidFill>
                  <a:schemeClr val="tx1"/>
                </a:solidFill>
                <a:latin typeface="Alexandria"/>
              </a:rPr>
              <a:t>) </a:t>
            </a:r>
            <a:r>
              <a:rPr lang="ar-SA" sz="2800" dirty="0" smtClean="0">
                <a:solidFill>
                  <a:schemeClr val="tx1"/>
                </a:solidFill>
                <a:latin typeface="Alexandria"/>
              </a:rPr>
              <a:t>كالآتي:</a:t>
            </a:r>
            <a:endParaRPr lang="en-US" sz="2800" dirty="0">
              <a:solidFill>
                <a:schemeClr val="tx1"/>
              </a:solidFill>
              <a:latin typeface="Alexandria"/>
            </a:endParaRPr>
          </a:p>
        </p:txBody>
      </p:sp>
      <p:sp>
        <p:nvSpPr>
          <p:cNvPr id="15" name="مستطيل 14"/>
          <p:cNvSpPr/>
          <p:nvPr/>
        </p:nvSpPr>
        <p:spPr>
          <a:xfrm rot="10800000" flipH="1" flipV="1">
            <a:off x="801998" y="4376263"/>
            <a:ext cx="7268576" cy="4779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نادر (1): فرصة حدوثه تقارب الصفر مثلاً زلزال مدمر.</a:t>
            </a:r>
            <a:endParaRPr lang="en-US" sz="2800" dirty="0">
              <a:solidFill>
                <a:schemeClr val="tx1"/>
              </a:solidFill>
              <a:latin typeface="Alexandria"/>
            </a:endParaRPr>
          </a:p>
        </p:txBody>
      </p:sp>
      <p:sp>
        <p:nvSpPr>
          <p:cNvPr id="17" name="مستطيل 16"/>
          <p:cNvSpPr/>
          <p:nvPr/>
        </p:nvSpPr>
        <p:spPr>
          <a:xfrm rot="10800000" flipH="1" flipV="1">
            <a:off x="730761" y="5790932"/>
            <a:ext cx="7339813" cy="4046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مرجح (4): من المتوقع حدوثه (مثلاً عطل تقني بسيط).</a:t>
            </a:r>
            <a:endParaRPr lang="en-US" sz="2800" dirty="0">
              <a:solidFill>
                <a:schemeClr val="tx1"/>
              </a:solidFill>
              <a:latin typeface="Alexandria"/>
            </a:endParaRPr>
          </a:p>
        </p:txBody>
      </p:sp>
      <p:sp>
        <p:nvSpPr>
          <p:cNvPr id="19" name="مستطيل 18"/>
          <p:cNvSpPr/>
          <p:nvPr/>
        </p:nvSpPr>
        <p:spPr>
          <a:xfrm rot="10800000" flipH="1" flipV="1">
            <a:off x="874885" y="5342785"/>
            <a:ext cx="7195689" cy="4368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ممكن (3): حدث في فعاليات مشابهة سابقاً.</a:t>
            </a:r>
            <a:endParaRPr lang="en-US" sz="2800" dirty="0">
              <a:solidFill>
                <a:schemeClr val="tx1"/>
              </a:solidFill>
              <a:latin typeface="Alexandria"/>
            </a:endParaRPr>
          </a:p>
        </p:txBody>
      </p:sp>
      <p:sp>
        <p:nvSpPr>
          <p:cNvPr id="20" name="مستطيل 19"/>
          <p:cNvSpPr/>
          <p:nvPr/>
        </p:nvSpPr>
        <p:spPr>
          <a:xfrm rot="10800000" flipH="1" flipV="1">
            <a:off x="874885" y="4854171"/>
            <a:ext cx="7195689" cy="4159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غير مرجح (2): قد يحدث ولكن في ظروف استثنائية.</a:t>
            </a:r>
            <a:endParaRPr lang="en-US" sz="2800" dirty="0">
              <a:solidFill>
                <a:schemeClr val="tx1"/>
              </a:solidFill>
              <a:latin typeface="Alexandria"/>
            </a:endParaRPr>
          </a:p>
        </p:txBody>
      </p:sp>
      <p:sp>
        <p:nvSpPr>
          <p:cNvPr id="21" name="مستطيل 20"/>
          <p:cNvSpPr/>
          <p:nvPr/>
        </p:nvSpPr>
        <p:spPr>
          <a:xfrm rot="10800000" flipH="1" flipV="1">
            <a:off x="596347" y="6195539"/>
            <a:ext cx="7474227" cy="4753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شبه مؤكد (5): سيحدث غالباً مثلاً ازدحام عند المداخل بالذروة.</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70574" y="1155869"/>
            <a:ext cx="4121426" cy="5429988"/>
          </a:xfrm>
          <a:prstGeom prst="rect">
            <a:avLst/>
          </a:prstGeom>
        </p:spPr>
      </p:pic>
    </p:spTree>
    <p:extLst>
      <p:ext uri="{BB962C8B-B14F-4D97-AF65-F5344CB8AC3E}">
        <p14:creationId xmlns:p14="http://schemas.microsoft.com/office/powerpoint/2010/main" val="303580470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randombar(horizontal)">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randombar(horizontal)">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randombar(horizontal)">
                                      <p:cBhvr>
                                        <p:cTn id="42" dur="500"/>
                                        <p:tgtEl>
                                          <p:spTgt spid="20"/>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randombar(horizontal)">
                                      <p:cBhvr>
                                        <p:cTn id="47" dur="500"/>
                                        <p:tgtEl>
                                          <p:spTgt spid="19"/>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randombar(horizontal)">
                                      <p:cBhvr>
                                        <p:cTn id="52" dur="500"/>
                                        <p:tgtEl>
                                          <p:spTgt spid="17"/>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grpId="0" nodeType="click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randombar(horizontal)">
                                      <p:cBhvr>
                                        <p:cTn id="5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8" grpId="0"/>
      <p:bldP spid="11" grpId="0"/>
      <p:bldP spid="16" grpId="0"/>
      <p:bldP spid="15" grpId="0"/>
      <p:bldP spid="17" grpId="0"/>
      <p:bldP spid="19" grpId="0"/>
      <p:bldP spid="20" grpId="0"/>
      <p:bldP spid="2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4940" y="511712"/>
            <a:ext cx="742577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4429" y="1101478"/>
            <a:ext cx="11124702" cy="5523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352722" y="92486"/>
            <a:ext cx="2753414" cy="764184"/>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هيكلة المخاطر</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3" name="مستطيل 12"/>
          <p:cNvSpPr/>
          <p:nvPr/>
        </p:nvSpPr>
        <p:spPr>
          <a:xfrm rot="10800000" flipH="1" flipV="1">
            <a:off x="745433" y="1388915"/>
            <a:ext cx="6927574" cy="9709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2) الأثر</a:t>
            </a:r>
            <a:r>
              <a:rPr lang="ar-SA" sz="2800" dirty="0" smtClean="0">
                <a:solidFill>
                  <a:schemeClr val="tx1"/>
                </a:solidFill>
                <a:latin typeface="Alexandria"/>
              </a:rPr>
              <a:t>: وهو المحور الرأسي يقيس إذا وقع الخطر، ما مدى الضرر الذي سيسببه؟ وفق مقياس (من </a:t>
            </a:r>
            <a:r>
              <a:rPr lang="en-US" sz="2800" dirty="0" smtClean="0">
                <a:solidFill>
                  <a:schemeClr val="tx1"/>
                </a:solidFill>
                <a:latin typeface="Alexandria"/>
              </a:rPr>
              <a:t>1</a:t>
            </a:r>
            <a:r>
              <a:rPr lang="ar-SA" sz="2800" dirty="0" smtClean="0">
                <a:solidFill>
                  <a:schemeClr val="tx1"/>
                </a:solidFill>
                <a:latin typeface="Alexandria"/>
              </a:rPr>
              <a:t> إلى </a:t>
            </a:r>
            <a:r>
              <a:rPr lang="en-US" sz="2800" dirty="0" smtClean="0">
                <a:solidFill>
                  <a:schemeClr val="tx1"/>
                </a:solidFill>
                <a:latin typeface="Alexandria"/>
              </a:rPr>
              <a:t>5</a:t>
            </a:r>
            <a:r>
              <a:rPr lang="ar-SA" sz="2800" dirty="0" smtClean="0">
                <a:solidFill>
                  <a:schemeClr val="tx1"/>
                </a:solidFill>
                <a:latin typeface="Alexandria"/>
              </a:rPr>
              <a:t>) كالآتي:</a:t>
            </a:r>
            <a:endParaRPr lang="en-US" sz="2800" dirty="0">
              <a:solidFill>
                <a:schemeClr val="tx1"/>
              </a:solidFill>
              <a:latin typeface="Alexandria"/>
            </a:endParaRPr>
          </a:p>
        </p:txBody>
      </p:sp>
      <p:sp>
        <p:nvSpPr>
          <p:cNvPr id="12" name="مستطيل 11"/>
          <p:cNvSpPr/>
          <p:nvPr/>
        </p:nvSpPr>
        <p:spPr>
          <a:xfrm rot="10800000" flipH="1" flipV="1">
            <a:off x="1580321" y="2460296"/>
            <a:ext cx="6092685" cy="4779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ضئيل (1): إزعاج بسيط لا يؤثر على سير الفعالية.</a:t>
            </a:r>
            <a:endParaRPr lang="en-US" sz="2800" dirty="0">
              <a:solidFill>
                <a:schemeClr val="tx1"/>
              </a:solidFill>
              <a:latin typeface="Alexandria"/>
            </a:endParaRPr>
          </a:p>
        </p:txBody>
      </p:sp>
      <p:sp>
        <p:nvSpPr>
          <p:cNvPr id="15" name="مستطيل 14"/>
          <p:cNvSpPr/>
          <p:nvPr/>
        </p:nvSpPr>
        <p:spPr>
          <a:xfrm rot="10800000" flipH="1" flipV="1">
            <a:off x="533401" y="3623027"/>
            <a:ext cx="7139606" cy="9257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متوسط (3): يؤثر على جزء من البرنامج أو يسبب إصابة طفيفة.</a:t>
            </a:r>
            <a:endParaRPr lang="en-US" sz="2800" dirty="0">
              <a:solidFill>
                <a:schemeClr val="tx1"/>
              </a:solidFill>
              <a:latin typeface="Alexandria"/>
            </a:endParaRPr>
          </a:p>
        </p:txBody>
      </p:sp>
      <p:sp>
        <p:nvSpPr>
          <p:cNvPr id="17" name="مستطيل 16"/>
          <p:cNvSpPr/>
          <p:nvPr/>
        </p:nvSpPr>
        <p:spPr>
          <a:xfrm rot="10800000" flipH="1" flipV="1">
            <a:off x="1858617" y="3038638"/>
            <a:ext cx="5814389" cy="4779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محدود (2): تأخير بسيط أو تكلفة إضافية بسيطة.</a:t>
            </a:r>
            <a:endParaRPr lang="en-US" sz="2800" dirty="0">
              <a:solidFill>
                <a:schemeClr val="tx1"/>
              </a:solidFill>
              <a:latin typeface="Alexandria"/>
            </a:endParaRPr>
          </a:p>
        </p:txBody>
      </p:sp>
      <p:sp>
        <p:nvSpPr>
          <p:cNvPr id="19" name="مستطيل 18"/>
          <p:cNvSpPr/>
          <p:nvPr/>
        </p:nvSpPr>
        <p:spPr>
          <a:xfrm rot="10800000" flipH="1" flipV="1">
            <a:off x="404430" y="4570912"/>
            <a:ext cx="7268576" cy="10160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كبير (4): توقف الفعالية لفترة، خسارة مالية كبيرة، أو إصابات جسدية.</a:t>
            </a:r>
            <a:endParaRPr lang="en-US" sz="2800" dirty="0">
              <a:solidFill>
                <a:schemeClr val="tx1"/>
              </a:solidFill>
              <a:latin typeface="Alexandria"/>
            </a:endParaRPr>
          </a:p>
        </p:txBody>
      </p:sp>
      <p:sp>
        <p:nvSpPr>
          <p:cNvPr id="20" name="مستطيل 19"/>
          <p:cNvSpPr/>
          <p:nvPr/>
        </p:nvSpPr>
        <p:spPr>
          <a:xfrm rot="10800000" flipH="1" flipV="1">
            <a:off x="404430" y="5563491"/>
            <a:ext cx="7268576" cy="10160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كارثي (4): إلغاء الفعالية بالكامل، وفيّات، أو ملاحقة قانونية وسجن</a:t>
            </a:r>
            <a:endParaRPr lang="en-US" sz="2800" dirty="0">
              <a:solidFill>
                <a:schemeClr val="tx1"/>
              </a:solidFill>
              <a:latin typeface="Alexandria"/>
            </a:endParaRPr>
          </a:p>
        </p:txBody>
      </p:sp>
      <p:pic>
        <p:nvPicPr>
          <p:cNvPr id="2" name="صورة 1"/>
          <p:cNvPicPr>
            <a:picLocks noChangeAspect="1"/>
          </p:cNvPicPr>
          <p:nvPr/>
        </p:nvPicPr>
        <p:blipFill>
          <a:blip r:embed="rId3"/>
          <a:stretch>
            <a:fillRect/>
          </a:stretch>
        </p:blipFill>
        <p:spPr>
          <a:xfrm>
            <a:off x="7837714" y="1252303"/>
            <a:ext cx="4354286" cy="5094067"/>
          </a:xfrm>
          <a:prstGeom prst="rect">
            <a:avLst/>
          </a:prstGeom>
        </p:spPr>
      </p:pic>
    </p:spTree>
    <p:extLst>
      <p:ext uri="{BB962C8B-B14F-4D97-AF65-F5344CB8AC3E}">
        <p14:creationId xmlns:p14="http://schemas.microsoft.com/office/powerpoint/2010/main" val="105875821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randombar(horizont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randombar(horizontal)">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randombar(horizontal)">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randombar(horizontal)">
                                      <p:cBhvr>
                                        <p:cTn id="42" dur="500"/>
                                        <p:tgtEl>
                                          <p:spTgt spid="19"/>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randombar(horizontal)">
                                      <p:cBhvr>
                                        <p:cTn id="4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3" grpId="0"/>
      <p:bldP spid="12" grpId="0"/>
      <p:bldP spid="15" grpId="0"/>
      <p:bldP spid="17" grpId="0"/>
      <p:bldP spid="19" grpId="0"/>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4940" y="511712"/>
            <a:ext cx="742577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4429" y="1101478"/>
            <a:ext cx="11124702" cy="5523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352722" y="92486"/>
            <a:ext cx="2753414" cy="764184"/>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هيكلة المخاطر</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3" name="مستطيل 12"/>
          <p:cNvSpPr/>
          <p:nvPr/>
        </p:nvSpPr>
        <p:spPr>
          <a:xfrm rot="10800000" flipH="1" flipV="1">
            <a:off x="2485572" y="1177960"/>
            <a:ext cx="5187435" cy="6571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حساب درجة المخاطرة (معادلة القرار)</a:t>
            </a:r>
            <a:r>
              <a:rPr lang="ar-SA" sz="2800" dirty="0" smtClean="0">
                <a:solidFill>
                  <a:schemeClr val="tx1"/>
                </a:solidFill>
                <a:latin typeface="Alexandria"/>
              </a:rPr>
              <a:t>:</a:t>
            </a:r>
            <a:endParaRPr lang="en-US" sz="2800" dirty="0">
              <a:solidFill>
                <a:schemeClr val="tx1"/>
              </a:solidFill>
              <a:latin typeface="Alexandria"/>
            </a:endParaRPr>
          </a:p>
        </p:txBody>
      </p:sp>
      <p:sp>
        <p:nvSpPr>
          <p:cNvPr id="12" name="مستطيل 11"/>
          <p:cNvSpPr/>
          <p:nvPr/>
        </p:nvSpPr>
        <p:spPr>
          <a:xfrm rot="10800000" flipH="1" flipV="1">
            <a:off x="576472" y="1752591"/>
            <a:ext cx="7096536" cy="9160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تحسب الدرجة بضرب الاحتمالية بالأثر وتقسم النتائج عادةً إلى أربعة مناطق أو ألوان:</a:t>
            </a:r>
            <a:endParaRPr lang="en-US" sz="2800" dirty="0">
              <a:solidFill>
                <a:schemeClr val="tx1"/>
              </a:solidFill>
              <a:latin typeface="Alexandria"/>
            </a:endParaRPr>
          </a:p>
        </p:txBody>
      </p:sp>
      <p:sp>
        <p:nvSpPr>
          <p:cNvPr id="15" name="مستطيل 14"/>
          <p:cNvSpPr/>
          <p:nvPr/>
        </p:nvSpPr>
        <p:spPr>
          <a:xfrm rot="10800000" flipH="1" flipV="1">
            <a:off x="576473" y="3623027"/>
            <a:ext cx="7096534" cy="9257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المنطقة الصفراء (</a:t>
            </a:r>
            <a:r>
              <a:rPr lang="en-US" sz="2800" dirty="0" smtClean="0">
                <a:solidFill>
                  <a:schemeClr val="tx1"/>
                </a:solidFill>
                <a:latin typeface="Alexandria"/>
              </a:rPr>
              <a:t>9-5</a:t>
            </a:r>
            <a:r>
              <a:rPr lang="ar-SA" sz="2800" dirty="0" smtClean="0">
                <a:solidFill>
                  <a:schemeClr val="tx1"/>
                </a:solidFill>
                <a:latin typeface="Alexandria"/>
              </a:rPr>
              <a:t>): مخاطر متوسطة، توضع خطة بديلة وإجراءات وقائية لتقليل  الاحتمالية.</a:t>
            </a:r>
            <a:endParaRPr lang="en-US" sz="2800" dirty="0">
              <a:solidFill>
                <a:schemeClr val="tx1"/>
              </a:solidFill>
              <a:latin typeface="Alexandria"/>
            </a:endParaRPr>
          </a:p>
        </p:txBody>
      </p:sp>
      <p:sp>
        <p:nvSpPr>
          <p:cNvPr id="17" name="مستطيل 16"/>
          <p:cNvSpPr/>
          <p:nvPr/>
        </p:nvSpPr>
        <p:spPr>
          <a:xfrm rot="10800000" flipH="1" flipV="1">
            <a:off x="576473" y="2690781"/>
            <a:ext cx="7096534" cy="8257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المنطقة الخضراء (</a:t>
            </a:r>
            <a:r>
              <a:rPr lang="en-US" sz="2800" dirty="0" smtClean="0">
                <a:solidFill>
                  <a:schemeClr val="tx1"/>
                </a:solidFill>
                <a:latin typeface="Alexandria"/>
              </a:rPr>
              <a:t>4-1</a:t>
            </a:r>
            <a:r>
              <a:rPr lang="ar-SA" sz="2800" dirty="0" smtClean="0">
                <a:solidFill>
                  <a:schemeClr val="tx1"/>
                </a:solidFill>
                <a:latin typeface="Alexandria"/>
              </a:rPr>
              <a:t>): مخاطر منخفضة، تتم مراقبتها فقط دون استثمار مبالغ كبيرة لتجنبها.</a:t>
            </a:r>
            <a:endParaRPr lang="en-US" sz="2800" dirty="0">
              <a:solidFill>
                <a:schemeClr val="tx1"/>
              </a:solidFill>
              <a:latin typeface="Alexandria"/>
            </a:endParaRPr>
          </a:p>
        </p:txBody>
      </p:sp>
      <p:sp>
        <p:nvSpPr>
          <p:cNvPr id="19" name="مستطيل 18"/>
          <p:cNvSpPr/>
          <p:nvPr/>
        </p:nvSpPr>
        <p:spPr>
          <a:xfrm rot="10800000" flipH="1" flipV="1">
            <a:off x="404430" y="4570912"/>
            <a:ext cx="7268576" cy="10160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المنطقة البرتقالية (</a:t>
            </a:r>
            <a:r>
              <a:rPr lang="en-US" sz="2800" dirty="0" smtClean="0">
                <a:solidFill>
                  <a:schemeClr val="tx1"/>
                </a:solidFill>
                <a:latin typeface="Alexandria"/>
              </a:rPr>
              <a:t>15-10</a:t>
            </a:r>
            <a:r>
              <a:rPr lang="ar-SA" sz="2800" dirty="0" smtClean="0">
                <a:solidFill>
                  <a:schemeClr val="tx1"/>
                </a:solidFill>
                <a:latin typeface="Alexandria"/>
              </a:rPr>
              <a:t>): مخاطر عالية، تتطلب إدارة نشطة وتخصيص ميزانية للطوارئ، يجب تقليل الأثر قبل بدء الفعالية</a:t>
            </a:r>
            <a:endParaRPr lang="en-US" sz="2800" dirty="0">
              <a:solidFill>
                <a:schemeClr val="tx1"/>
              </a:solidFill>
              <a:latin typeface="Alexandria"/>
            </a:endParaRPr>
          </a:p>
        </p:txBody>
      </p:sp>
      <p:sp>
        <p:nvSpPr>
          <p:cNvPr id="20" name="مستطيل 19"/>
          <p:cNvSpPr/>
          <p:nvPr/>
        </p:nvSpPr>
        <p:spPr>
          <a:xfrm rot="10800000" flipH="1" flipV="1">
            <a:off x="404430" y="5563491"/>
            <a:ext cx="7268576" cy="10160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المنطقة الحمراء (</a:t>
            </a:r>
            <a:r>
              <a:rPr lang="en-US" sz="2800" dirty="0" smtClean="0">
                <a:solidFill>
                  <a:schemeClr val="tx1"/>
                </a:solidFill>
                <a:latin typeface="Alexandria"/>
              </a:rPr>
              <a:t>25-16</a:t>
            </a:r>
            <a:r>
              <a:rPr lang="ar-SA" sz="2800" dirty="0" smtClean="0">
                <a:solidFill>
                  <a:schemeClr val="tx1"/>
                </a:solidFill>
                <a:latin typeface="Alexandria"/>
              </a:rPr>
              <a:t>): مخاطر حرجة، غير مقبولة إطلاقاً يجب تغيير خطة الفعالية أو الموقع لإزالة هذا الخطر تماماً.</a:t>
            </a:r>
            <a:endParaRPr lang="en-US" sz="2800" dirty="0">
              <a:solidFill>
                <a:schemeClr val="tx1"/>
              </a:solidFill>
              <a:latin typeface="Alexandria"/>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73006" y="1177958"/>
            <a:ext cx="4518994" cy="5401631"/>
          </a:xfrm>
          <a:prstGeom prst="rect">
            <a:avLst/>
          </a:prstGeom>
        </p:spPr>
      </p:pic>
    </p:spTree>
    <p:extLst>
      <p:ext uri="{BB962C8B-B14F-4D97-AF65-F5344CB8AC3E}">
        <p14:creationId xmlns:p14="http://schemas.microsoft.com/office/powerpoint/2010/main" val="52824516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randombar(horizont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randombar(horizontal)">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randombar(horizontal)">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randombar(horizontal)">
                                      <p:cBhvr>
                                        <p:cTn id="42" dur="500"/>
                                        <p:tgtEl>
                                          <p:spTgt spid="19"/>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randombar(horizontal)">
                                      <p:cBhvr>
                                        <p:cTn id="4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3" grpId="0"/>
      <p:bldP spid="12" grpId="0"/>
      <p:bldP spid="15" grpId="0"/>
      <p:bldP spid="17" grpId="0"/>
      <p:bldP spid="19" grpId="0"/>
      <p:bldP spid="2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4940" y="511712"/>
            <a:ext cx="742577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111800"/>
            <a:ext cx="11124702" cy="5523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352722" y="92486"/>
            <a:ext cx="2753414" cy="703078"/>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3" name="مستطيل 12"/>
          <p:cNvSpPr/>
          <p:nvPr/>
        </p:nvSpPr>
        <p:spPr>
          <a:xfrm rot="10800000" flipH="1" flipV="1">
            <a:off x="3597965" y="1227308"/>
            <a:ext cx="4552120" cy="5595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مثال عملي لإيضاح تطبيق المصفوفة</a:t>
            </a:r>
            <a:endParaRPr lang="en-US" sz="2800" dirty="0">
              <a:solidFill>
                <a:schemeClr val="tx1"/>
              </a:solidFill>
              <a:latin typeface="Alexandria"/>
            </a:endParaRPr>
          </a:p>
        </p:txBody>
      </p:sp>
      <p:graphicFrame>
        <p:nvGraphicFramePr>
          <p:cNvPr id="2" name="جدول 1"/>
          <p:cNvGraphicFramePr>
            <a:graphicFrameLocks noGrp="1"/>
          </p:cNvGraphicFramePr>
          <p:nvPr>
            <p:extLst>
              <p:ext uri="{D42A27DB-BD31-4B8C-83A1-F6EECF244321}">
                <p14:modId xmlns:p14="http://schemas.microsoft.com/office/powerpoint/2010/main" val="3122100645"/>
              </p:ext>
            </p:extLst>
          </p:nvPr>
        </p:nvGraphicFramePr>
        <p:xfrm>
          <a:off x="660322" y="1833270"/>
          <a:ext cx="10427406" cy="4710999"/>
        </p:xfrm>
        <a:graphic>
          <a:graphicData uri="http://schemas.openxmlformats.org/drawingml/2006/table">
            <a:tbl>
              <a:tblPr rtl="1" firstRow="1" bandRow="1">
                <a:tableStyleId>{5C22544A-7EE6-4342-B048-85BDC9FD1C3A}</a:tableStyleId>
              </a:tblPr>
              <a:tblGrid>
                <a:gridCol w="2197039">
                  <a:extLst>
                    <a:ext uri="{9D8B030D-6E8A-4147-A177-3AD203B41FA5}">
                      <a16:colId xmlns:a16="http://schemas.microsoft.com/office/drawing/2014/main" val="354207135"/>
                    </a:ext>
                  </a:extLst>
                </a:gridCol>
                <a:gridCol w="1278763">
                  <a:extLst>
                    <a:ext uri="{9D8B030D-6E8A-4147-A177-3AD203B41FA5}">
                      <a16:colId xmlns:a16="http://schemas.microsoft.com/office/drawing/2014/main" val="1556265782"/>
                    </a:ext>
                  </a:extLst>
                </a:gridCol>
                <a:gridCol w="897907">
                  <a:extLst>
                    <a:ext uri="{9D8B030D-6E8A-4147-A177-3AD203B41FA5}">
                      <a16:colId xmlns:a16="http://schemas.microsoft.com/office/drawing/2014/main" val="3844205263"/>
                    </a:ext>
                  </a:extLst>
                </a:gridCol>
                <a:gridCol w="1033669">
                  <a:extLst>
                    <a:ext uri="{9D8B030D-6E8A-4147-A177-3AD203B41FA5}">
                      <a16:colId xmlns:a16="http://schemas.microsoft.com/office/drawing/2014/main" val="3883105188"/>
                    </a:ext>
                  </a:extLst>
                </a:gridCol>
                <a:gridCol w="1361661">
                  <a:extLst>
                    <a:ext uri="{9D8B030D-6E8A-4147-A177-3AD203B41FA5}">
                      <a16:colId xmlns:a16="http://schemas.microsoft.com/office/drawing/2014/main" val="573545316"/>
                    </a:ext>
                  </a:extLst>
                </a:gridCol>
                <a:gridCol w="3658367">
                  <a:extLst>
                    <a:ext uri="{9D8B030D-6E8A-4147-A177-3AD203B41FA5}">
                      <a16:colId xmlns:a16="http://schemas.microsoft.com/office/drawing/2014/main" val="2937383545"/>
                    </a:ext>
                  </a:extLst>
                </a:gridCol>
              </a:tblGrid>
              <a:tr h="931479">
                <a:tc>
                  <a:txBody>
                    <a:bodyPr/>
                    <a:lstStyle/>
                    <a:p>
                      <a:pPr algn="ctr" rtl="1"/>
                      <a:r>
                        <a:rPr lang="ar-SA" sz="2800" dirty="0" smtClean="0">
                          <a:cs typeface="+mn-cs"/>
                        </a:rPr>
                        <a:t>الخطر المتوقع</a:t>
                      </a:r>
                      <a:endParaRPr lang="ar-SA" sz="2800" dirty="0">
                        <a:cs typeface="+mn-cs"/>
                      </a:endParaRPr>
                    </a:p>
                  </a:txBody>
                  <a:tcPr anchor="ctr"/>
                </a:tc>
                <a:tc>
                  <a:txBody>
                    <a:bodyPr/>
                    <a:lstStyle/>
                    <a:p>
                      <a:pPr algn="ctr" rtl="1"/>
                      <a:r>
                        <a:rPr lang="ar-SA" sz="2800" dirty="0" smtClean="0">
                          <a:cs typeface="+mn-cs"/>
                        </a:rPr>
                        <a:t>الاحتمالية</a:t>
                      </a:r>
                      <a:endParaRPr lang="ar-SA" sz="2800" dirty="0">
                        <a:cs typeface="+mn-cs"/>
                      </a:endParaRPr>
                    </a:p>
                  </a:txBody>
                  <a:tcPr anchor="ctr"/>
                </a:tc>
                <a:tc>
                  <a:txBody>
                    <a:bodyPr/>
                    <a:lstStyle/>
                    <a:p>
                      <a:pPr algn="ctr" rtl="1"/>
                      <a:r>
                        <a:rPr lang="ar-SA" sz="2800" dirty="0" smtClean="0">
                          <a:cs typeface="+mn-cs"/>
                        </a:rPr>
                        <a:t>الأثر</a:t>
                      </a:r>
                      <a:endParaRPr lang="ar-SA" sz="2800" dirty="0">
                        <a:cs typeface="+mn-cs"/>
                      </a:endParaRPr>
                    </a:p>
                  </a:txBody>
                  <a:tcPr anchor="ctr"/>
                </a:tc>
                <a:tc>
                  <a:txBody>
                    <a:bodyPr/>
                    <a:lstStyle/>
                    <a:p>
                      <a:pPr algn="ctr" rtl="1"/>
                      <a:r>
                        <a:rPr lang="ar-SA" sz="2800" dirty="0" smtClean="0">
                          <a:cs typeface="+mn-cs"/>
                        </a:rPr>
                        <a:t>الدرجة</a:t>
                      </a:r>
                      <a:endParaRPr lang="ar-SA" sz="2800" dirty="0">
                        <a:cs typeface="+mn-cs"/>
                      </a:endParaRPr>
                    </a:p>
                  </a:txBody>
                  <a:tcPr anchor="ctr"/>
                </a:tc>
                <a:tc>
                  <a:txBody>
                    <a:bodyPr/>
                    <a:lstStyle/>
                    <a:p>
                      <a:pPr algn="ctr" rtl="1"/>
                      <a:r>
                        <a:rPr lang="ar-SA" sz="2800" dirty="0" smtClean="0">
                          <a:cs typeface="+mn-cs"/>
                        </a:rPr>
                        <a:t>التصنيف</a:t>
                      </a:r>
                      <a:endParaRPr lang="ar-SA" sz="2800" dirty="0">
                        <a:cs typeface="+mn-cs"/>
                      </a:endParaRPr>
                    </a:p>
                  </a:txBody>
                  <a:tcPr anchor="ctr"/>
                </a:tc>
                <a:tc>
                  <a:txBody>
                    <a:bodyPr/>
                    <a:lstStyle/>
                    <a:p>
                      <a:pPr algn="ctr" rtl="1"/>
                      <a:r>
                        <a:rPr lang="ar-SA" sz="2800" dirty="0" smtClean="0">
                          <a:cs typeface="+mn-cs"/>
                        </a:rPr>
                        <a:t>الإجراء المتخذ</a:t>
                      </a:r>
                      <a:endParaRPr lang="ar-SA" sz="2800" dirty="0">
                        <a:cs typeface="+mn-cs"/>
                      </a:endParaRPr>
                    </a:p>
                  </a:txBody>
                  <a:tcPr anchor="ctr"/>
                </a:tc>
                <a:extLst>
                  <a:ext uri="{0D108BD9-81ED-4DB2-BD59-A6C34878D82A}">
                    <a16:rowId xmlns:a16="http://schemas.microsoft.com/office/drawing/2014/main" val="4230426506"/>
                  </a:ext>
                </a:extLst>
              </a:tr>
              <a:tr h="370840">
                <a:tc>
                  <a:txBody>
                    <a:bodyPr/>
                    <a:lstStyle/>
                    <a:p>
                      <a:pPr algn="ctr" rtl="1"/>
                      <a:r>
                        <a:rPr lang="ar-SA" sz="2800" dirty="0" smtClean="0">
                          <a:cs typeface="+mn-cs"/>
                        </a:rPr>
                        <a:t>انقطاع الميكرفون</a:t>
                      </a:r>
                      <a:endParaRPr lang="ar-SA" sz="2800" dirty="0">
                        <a:cs typeface="+mn-cs"/>
                      </a:endParaRPr>
                    </a:p>
                  </a:txBody>
                  <a:tcPr anchor="ctr"/>
                </a:tc>
                <a:tc>
                  <a:txBody>
                    <a:bodyPr/>
                    <a:lstStyle/>
                    <a:p>
                      <a:pPr algn="ctr" rtl="1"/>
                      <a:r>
                        <a:rPr lang="en-US" sz="2800" dirty="0" smtClean="0">
                          <a:cs typeface="+mn-cs"/>
                        </a:rPr>
                        <a:t>4</a:t>
                      </a:r>
                      <a:endParaRPr lang="ar-SA" sz="2800" dirty="0">
                        <a:cs typeface="+mn-cs"/>
                      </a:endParaRPr>
                    </a:p>
                  </a:txBody>
                  <a:tcPr anchor="ctr"/>
                </a:tc>
                <a:tc>
                  <a:txBody>
                    <a:bodyPr/>
                    <a:lstStyle/>
                    <a:p>
                      <a:pPr algn="ctr" rtl="1"/>
                      <a:r>
                        <a:rPr lang="en-US" sz="2800" dirty="0" smtClean="0">
                          <a:cs typeface="+mn-cs"/>
                        </a:rPr>
                        <a:t>2</a:t>
                      </a:r>
                      <a:endParaRPr lang="ar-SA" sz="2800" dirty="0">
                        <a:cs typeface="+mn-cs"/>
                      </a:endParaRPr>
                    </a:p>
                  </a:txBody>
                  <a:tcPr anchor="ctr"/>
                </a:tc>
                <a:tc>
                  <a:txBody>
                    <a:bodyPr/>
                    <a:lstStyle/>
                    <a:p>
                      <a:pPr algn="ctr" rtl="1"/>
                      <a:r>
                        <a:rPr lang="en-US" sz="2800" dirty="0" smtClean="0">
                          <a:cs typeface="+mn-cs"/>
                        </a:rPr>
                        <a:t>8</a:t>
                      </a:r>
                      <a:endParaRPr lang="ar-SA" sz="2800" dirty="0">
                        <a:cs typeface="+mn-cs"/>
                      </a:endParaRPr>
                    </a:p>
                  </a:txBody>
                  <a:tcPr anchor="ctr"/>
                </a:tc>
                <a:tc>
                  <a:txBody>
                    <a:bodyPr/>
                    <a:lstStyle/>
                    <a:p>
                      <a:pPr algn="ctr" rtl="1"/>
                      <a:r>
                        <a:rPr lang="ar-SA" sz="2800" dirty="0" smtClean="0">
                          <a:cs typeface="+mn-cs"/>
                        </a:rPr>
                        <a:t>أصفر</a:t>
                      </a:r>
                      <a:endParaRPr lang="ar-SA" sz="2800" dirty="0">
                        <a:cs typeface="+mn-cs"/>
                      </a:endParaRPr>
                    </a:p>
                  </a:txBody>
                  <a:tcPr anchor="ctr"/>
                </a:tc>
                <a:tc>
                  <a:txBody>
                    <a:bodyPr/>
                    <a:lstStyle/>
                    <a:p>
                      <a:pPr algn="ctr" rtl="1"/>
                      <a:r>
                        <a:rPr lang="ar-SA" sz="2800" dirty="0" smtClean="0">
                          <a:cs typeface="+mn-cs"/>
                        </a:rPr>
                        <a:t>توفير ميكرفون سلكي احتياطي بجانب المنصة</a:t>
                      </a:r>
                      <a:endParaRPr lang="ar-SA" sz="2800" dirty="0">
                        <a:cs typeface="+mn-cs"/>
                      </a:endParaRPr>
                    </a:p>
                  </a:txBody>
                  <a:tcPr anchor="ctr"/>
                </a:tc>
                <a:extLst>
                  <a:ext uri="{0D108BD9-81ED-4DB2-BD59-A6C34878D82A}">
                    <a16:rowId xmlns:a16="http://schemas.microsoft.com/office/drawing/2014/main" val="110346151"/>
                  </a:ext>
                </a:extLst>
              </a:tr>
              <a:tr h="370840">
                <a:tc>
                  <a:txBody>
                    <a:bodyPr/>
                    <a:lstStyle/>
                    <a:p>
                      <a:pPr algn="ctr" rtl="1"/>
                      <a:r>
                        <a:rPr lang="ar-SA" sz="2800" dirty="0" smtClean="0">
                          <a:cs typeface="+mn-cs"/>
                        </a:rPr>
                        <a:t>تدافع عند المداخل</a:t>
                      </a:r>
                      <a:endParaRPr lang="ar-SA" sz="2800" dirty="0">
                        <a:cs typeface="+mn-cs"/>
                      </a:endParaRPr>
                    </a:p>
                  </a:txBody>
                  <a:tcPr anchor="ctr"/>
                </a:tc>
                <a:tc>
                  <a:txBody>
                    <a:bodyPr/>
                    <a:lstStyle/>
                    <a:p>
                      <a:pPr algn="ctr" rtl="1"/>
                      <a:r>
                        <a:rPr lang="en-US" sz="2800" dirty="0" smtClean="0">
                          <a:cs typeface="+mn-cs"/>
                        </a:rPr>
                        <a:t>3</a:t>
                      </a:r>
                      <a:endParaRPr lang="ar-SA" sz="2800" dirty="0">
                        <a:cs typeface="+mn-cs"/>
                      </a:endParaRPr>
                    </a:p>
                  </a:txBody>
                  <a:tcPr anchor="ctr"/>
                </a:tc>
                <a:tc>
                  <a:txBody>
                    <a:bodyPr/>
                    <a:lstStyle/>
                    <a:p>
                      <a:pPr algn="ctr" rtl="1"/>
                      <a:r>
                        <a:rPr lang="en-US" sz="2800" dirty="0" smtClean="0">
                          <a:cs typeface="+mn-cs"/>
                        </a:rPr>
                        <a:t>5</a:t>
                      </a:r>
                      <a:endParaRPr lang="ar-SA" sz="2800" dirty="0">
                        <a:cs typeface="+mn-cs"/>
                      </a:endParaRPr>
                    </a:p>
                  </a:txBody>
                  <a:tcPr anchor="ctr"/>
                </a:tc>
                <a:tc>
                  <a:txBody>
                    <a:bodyPr/>
                    <a:lstStyle/>
                    <a:p>
                      <a:pPr algn="ctr" rtl="1"/>
                      <a:r>
                        <a:rPr lang="en-US" sz="2800" dirty="0" smtClean="0">
                          <a:cs typeface="+mn-cs"/>
                        </a:rPr>
                        <a:t>15</a:t>
                      </a:r>
                      <a:endParaRPr lang="ar-SA" sz="2800" dirty="0">
                        <a:cs typeface="+mn-cs"/>
                      </a:endParaRPr>
                    </a:p>
                  </a:txBody>
                  <a:tcPr anchor="ctr"/>
                </a:tc>
                <a:tc>
                  <a:txBody>
                    <a:bodyPr/>
                    <a:lstStyle/>
                    <a:p>
                      <a:pPr algn="ctr" rtl="1"/>
                      <a:r>
                        <a:rPr lang="ar-SA" sz="2800" dirty="0" smtClean="0">
                          <a:cs typeface="+mn-cs"/>
                        </a:rPr>
                        <a:t>برتقالي</a:t>
                      </a:r>
                      <a:endParaRPr lang="ar-SA" sz="2800" dirty="0">
                        <a:cs typeface="+mn-cs"/>
                      </a:endParaRPr>
                    </a:p>
                  </a:txBody>
                  <a:tcPr anchor="ctr"/>
                </a:tc>
                <a:tc>
                  <a:txBody>
                    <a:bodyPr/>
                    <a:lstStyle/>
                    <a:p>
                      <a:pPr algn="ctr" rtl="1"/>
                      <a:r>
                        <a:rPr lang="ar-SA" sz="2800" dirty="0" smtClean="0">
                          <a:cs typeface="+mn-cs"/>
                        </a:rPr>
                        <a:t>زيادة عدد المنظمين واستخدام</a:t>
                      </a:r>
                      <a:r>
                        <a:rPr lang="ar-SA" sz="2800" baseline="0" dirty="0" smtClean="0">
                          <a:cs typeface="+mn-cs"/>
                        </a:rPr>
                        <a:t> حواجز توجيه الحشود</a:t>
                      </a:r>
                      <a:endParaRPr lang="ar-SA" sz="2800" dirty="0">
                        <a:cs typeface="+mn-cs"/>
                      </a:endParaRPr>
                    </a:p>
                  </a:txBody>
                  <a:tcPr anchor="ctr"/>
                </a:tc>
                <a:extLst>
                  <a:ext uri="{0D108BD9-81ED-4DB2-BD59-A6C34878D82A}">
                    <a16:rowId xmlns:a16="http://schemas.microsoft.com/office/drawing/2014/main" val="4041927120"/>
                  </a:ext>
                </a:extLst>
              </a:tr>
              <a:tr h="370840">
                <a:tc>
                  <a:txBody>
                    <a:bodyPr/>
                    <a:lstStyle/>
                    <a:p>
                      <a:pPr algn="ctr" rtl="1"/>
                      <a:r>
                        <a:rPr lang="ar-SA" sz="2800" dirty="0" smtClean="0">
                          <a:cs typeface="+mn-cs"/>
                        </a:rPr>
                        <a:t>سقوط سقف</a:t>
                      </a:r>
                      <a:r>
                        <a:rPr lang="ar-SA" sz="2800" baseline="0" dirty="0" smtClean="0">
                          <a:cs typeface="+mn-cs"/>
                        </a:rPr>
                        <a:t> القاعة</a:t>
                      </a:r>
                      <a:endParaRPr lang="ar-SA" sz="2800" dirty="0">
                        <a:cs typeface="+mn-cs"/>
                      </a:endParaRPr>
                    </a:p>
                  </a:txBody>
                  <a:tcPr anchor="ctr"/>
                </a:tc>
                <a:tc>
                  <a:txBody>
                    <a:bodyPr/>
                    <a:lstStyle/>
                    <a:p>
                      <a:pPr algn="ctr" rtl="1"/>
                      <a:r>
                        <a:rPr lang="en-US" sz="2800" dirty="0" smtClean="0">
                          <a:cs typeface="+mn-cs"/>
                        </a:rPr>
                        <a:t>1</a:t>
                      </a:r>
                      <a:endParaRPr lang="ar-SA" sz="2800" dirty="0">
                        <a:cs typeface="+mn-cs"/>
                      </a:endParaRPr>
                    </a:p>
                  </a:txBody>
                  <a:tcPr anchor="ctr"/>
                </a:tc>
                <a:tc>
                  <a:txBody>
                    <a:bodyPr/>
                    <a:lstStyle/>
                    <a:p>
                      <a:pPr algn="ctr" rtl="1"/>
                      <a:r>
                        <a:rPr lang="en-US" sz="2800" dirty="0" smtClean="0">
                          <a:cs typeface="+mn-cs"/>
                        </a:rPr>
                        <a:t>5</a:t>
                      </a:r>
                      <a:endParaRPr lang="ar-SA" sz="2800" dirty="0">
                        <a:cs typeface="+mn-cs"/>
                      </a:endParaRPr>
                    </a:p>
                  </a:txBody>
                  <a:tcPr anchor="ctr"/>
                </a:tc>
                <a:tc>
                  <a:txBody>
                    <a:bodyPr/>
                    <a:lstStyle/>
                    <a:p>
                      <a:pPr algn="ctr" rtl="1"/>
                      <a:r>
                        <a:rPr lang="en-US" sz="2800" dirty="0" smtClean="0">
                          <a:cs typeface="+mn-cs"/>
                        </a:rPr>
                        <a:t>5</a:t>
                      </a:r>
                      <a:endParaRPr lang="ar-SA" sz="2800" dirty="0">
                        <a:cs typeface="+mn-cs"/>
                      </a:endParaRPr>
                    </a:p>
                  </a:txBody>
                  <a:tcPr anchor="ctr"/>
                </a:tc>
                <a:tc>
                  <a:txBody>
                    <a:bodyPr/>
                    <a:lstStyle/>
                    <a:p>
                      <a:pPr algn="ctr" rtl="1"/>
                      <a:r>
                        <a:rPr lang="ar-SA" sz="2800" dirty="0" smtClean="0">
                          <a:cs typeface="+mn-cs"/>
                        </a:rPr>
                        <a:t>أصفر</a:t>
                      </a:r>
                      <a:endParaRPr lang="ar-SA" sz="2800" dirty="0">
                        <a:cs typeface="+mn-cs"/>
                      </a:endParaRPr>
                    </a:p>
                  </a:txBody>
                  <a:tcPr anchor="ctr"/>
                </a:tc>
                <a:tc>
                  <a:txBody>
                    <a:bodyPr/>
                    <a:lstStyle/>
                    <a:p>
                      <a:pPr algn="ctr" rtl="1"/>
                      <a:r>
                        <a:rPr lang="ar-SA" sz="2800" dirty="0" smtClean="0">
                          <a:cs typeface="+mn-cs"/>
                        </a:rPr>
                        <a:t>التأكد من شهادة السلامة الإنشائية للمبنى</a:t>
                      </a:r>
                      <a:endParaRPr lang="ar-SA" sz="2800" dirty="0">
                        <a:cs typeface="+mn-cs"/>
                      </a:endParaRPr>
                    </a:p>
                  </a:txBody>
                  <a:tcPr anchor="ctr"/>
                </a:tc>
                <a:extLst>
                  <a:ext uri="{0D108BD9-81ED-4DB2-BD59-A6C34878D82A}">
                    <a16:rowId xmlns:a16="http://schemas.microsoft.com/office/drawing/2014/main" val="110576240"/>
                  </a:ext>
                </a:extLst>
              </a:tr>
              <a:tr h="370840">
                <a:tc>
                  <a:txBody>
                    <a:bodyPr/>
                    <a:lstStyle/>
                    <a:p>
                      <a:pPr algn="ctr" rtl="1"/>
                      <a:r>
                        <a:rPr lang="ar-SA" sz="2800" dirty="0" smtClean="0">
                          <a:cs typeface="+mn-cs"/>
                        </a:rPr>
                        <a:t>فشل البث المباشر</a:t>
                      </a:r>
                      <a:endParaRPr lang="ar-SA" sz="2800" dirty="0">
                        <a:cs typeface="+mn-cs"/>
                      </a:endParaRPr>
                    </a:p>
                  </a:txBody>
                  <a:tcPr anchor="ctr"/>
                </a:tc>
                <a:tc>
                  <a:txBody>
                    <a:bodyPr/>
                    <a:lstStyle/>
                    <a:p>
                      <a:pPr algn="ctr" rtl="1"/>
                      <a:r>
                        <a:rPr lang="en-US" sz="2800" dirty="0" smtClean="0">
                          <a:cs typeface="+mn-cs"/>
                        </a:rPr>
                        <a:t>5</a:t>
                      </a:r>
                      <a:endParaRPr lang="ar-SA" sz="2800" dirty="0">
                        <a:cs typeface="+mn-cs"/>
                      </a:endParaRPr>
                    </a:p>
                  </a:txBody>
                  <a:tcPr anchor="ctr"/>
                </a:tc>
                <a:tc>
                  <a:txBody>
                    <a:bodyPr/>
                    <a:lstStyle/>
                    <a:p>
                      <a:pPr algn="ctr" rtl="1"/>
                      <a:r>
                        <a:rPr lang="en-US" sz="2800" dirty="0" smtClean="0">
                          <a:cs typeface="+mn-cs"/>
                        </a:rPr>
                        <a:t>3</a:t>
                      </a:r>
                      <a:endParaRPr lang="ar-SA" sz="2800" dirty="0">
                        <a:cs typeface="+mn-cs"/>
                      </a:endParaRPr>
                    </a:p>
                  </a:txBody>
                  <a:tcPr anchor="ctr"/>
                </a:tc>
                <a:tc>
                  <a:txBody>
                    <a:bodyPr/>
                    <a:lstStyle/>
                    <a:p>
                      <a:pPr algn="ctr" rtl="1"/>
                      <a:r>
                        <a:rPr lang="en-US" sz="2800" dirty="0" smtClean="0">
                          <a:cs typeface="+mn-cs"/>
                        </a:rPr>
                        <a:t>15</a:t>
                      </a:r>
                      <a:endParaRPr lang="ar-SA" sz="2800" dirty="0">
                        <a:cs typeface="+mn-cs"/>
                      </a:endParaRPr>
                    </a:p>
                  </a:txBody>
                  <a:tcPr anchor="ctr"/>
                </a:tc>
                <a:tc>
                  <a:txBody>
                    <a:bodyPr/>
                    <a:lstStyle/>
                    <a:p>
                      <a:pPr algn="ctr" rtl="1"/>
                      <a:r>
                        <a:rPr lang="ar-SA" sz="2800" dirty="0" smtClean="0">
                          <a:cs typeface="+mn-cs"/>
                        </a:rPr>
                        <a:t>برتقالي</a:t>
                      </a:r>
                      <a:endParaRPr lang="ar-SA" sz="2800" dirty="0">
                        <a:cs typeface="+mn-cs"/>
                      </a:endParaRPr>
                    </a:p>
                  </a:txBody>
                  <a:tcPr anchor="ctr"/>
                </a:tc>
                <a:tc>
                  <a:txBody>
                    <a:bodyPr/>
                    <a:lstStyle/>
                    <a:p>
                      <a:pPr algn="ctr" rtl="1"/>
                      <a:r>
                        <a:rPr lang="ar-SA" sz="2800" dirty="0" smtClean="0">
                          <a:cs typeface="+mn-cs"/>
                        </a:rPr>
                        <a:t>توفير خط إنترنت</a:t>
                      </a:r>
                      <a:r>
                        <a:rPr lang="ar-SA" sz="2800" baseline="0" dirty="0" smtClean="0">
                          <a:cs typeface="+mn-cs"/>
                        </a:rPr>
                        <a:t> احتياطي من مزود مختلف</a:t>
                      </a:r>
                      <a:endParaRPr lang="ar-SA" sz="2800" dirty="0">
                        <a:cs typeface="+mn-cs"/>
                      </a:endParaRPr>
                    </a:p>
                  </a:txBody>
                  <a:tcPr anchor="ctr"/>
                </a:tc>
                <a:extLst>
                  <a:ext uri="{0D108BD9-81ED-4DB2-BD59-A6C34878D82A}">
                    <a16:rowId xmlns:a16="http://schemas.microsoft.com/office/drawing/2014/main" val="2188859296"/>
                  </a:ext>
                </a:extLst>
              </a:tr>
            </a:tbl>
          </a:graphicData>
        </a:graphic>
      </p:graphicFrame>
    </p:spTree>
    <p:extLst>
      <p:ext uri="{BB962C8B-B14F-4D97-AF65-F5344CB8AC3E}">
        <p14:creationId xmlns:p14="http://schemas.microsoft.com/office/powerpoint/2010/main" val="380639792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randombar(horizont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4940" y="511712"/>
            <a:ext cx="742577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4429" y="1101478"/>
            <a:ext cx="11124702" cy="5523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352722" y="92486"/>
            <a:ext cx="2753414" cy="764184"/>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هيكلة المخاطر</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3" name="مستطيل 12"/>
          <p:cNvSpPr/>
          <p:nvPr/>
        </p:nvSpPr>
        <p:spPr>
          <a:xfrm rot="10800000" flipH="1" flipV="1">
            <a:off x="1311966" y="1177960"/>
            <a:ext cx="6361042" cy="6571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استراتيجيات التعامل مع نتائج المصفوفة بعد التقييم</a:t>
            </a:r>
            <a:endParaRPr lang="en-US" sz="2800" dirty="0">
              <a:solidFill>
                <a:schemeClr val="tx1"/>
              </a:solidFill>
              <a:latin typeface="Alexandria"/>
            </a:endParaRPr>
          </a:p>
        </p:txBody>
      </p:sp>
      <p:sp>
        <p:nvSpPr>
          <p:cNvPr id="12" name="مستطيل 11"/>
          <p:cNvSpPr/>
          <p:nvPr/>
        </p:nvSpPr>
        <p:spPr>
          <a:xfrm rot="10800000" flipH="1" flipV="1">
            <a:off x="576472" y="1752591"/>
            <a:ext cx="7096536" cy="9160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بمجرد تحديد درجة الخطر، يختار المنظم واحدة من أربع استراتيجيات:</a:t>
            </a:r>
            <a:endParaRPr lang="en-US" sz="2800" dirty="0">
              <a:solidFill>
                <a:schemeClr val="tx1"/>
              </a:solidFill>
              <a:latin typeface="Alexandria"/>
            </a:endParaRPr>
          </a:p>
        </p:txBody>
      </p:sp>
      <p:sp>
        <p:nvSpPr>
          <p:cNvPr id="15" name="مستطيل 14"/>
          <p:cNvSpPr/>
          <p:nvPr/>
        </p:nvSpPr>
        <p:spPr>
          <a:xfrm rot="10800000" flipH="1" flipV="1">
            <a:off x="576473" y="3623027"/>
            <a:ext cx="7096534" cy="9257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التخفيف: تقليل الاحتمالية أو الأثر (وضع سيارة إسعاف في الموقع لتقليل خطر أي إصابة نتيجة التدافع مثلاً).</a:t>
            </a:r>
            <a:endParaRPr lang="en-US" sz="2800" dirty="0">
              <a:solidFill>
                <a:schemeClr val="tx1"/>
              </a:solidFill>
              <a:latin typeface="Alexandria"/>
            </a:endParaRPr>
          </a:p>
        </p:txBody>
      </p:sp>
      <p:sp>
        <p:nvSpPr>
          <p:cNvPr id="17" name="مستطيل 16"/>
          <p:cNvSpPr/>
          <p:nvPr/>
        </p:nvSpPr>
        <p:spPr>
          <a:xfrm rot="10800000" flipH="1" flipV="1">
            <a:off x="576473" y="2690781"/>
            <a:ext cx="7096534" cy="8257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التجنب: تغيير الخطة تماماً (مثل نقل الفعالية من الهواء الطلق إلى قاعة مغلقة لتجنب خطر المطر.</a:t>
            </a:r>
            <a:endParaRPr lang="en-US" sz="2800" dirty="0">
              <a:solidFill>
                <a:schemeClr val="tx1"/>
              </a:solidFill>
              <a:latin typeface="Alexandria"/>
            </a:endParaRPr>
          </a:p>
        </p:txBody>
      </p:sp>
      <p:sp>
        <p:nvSpPr>
          <p:cNvPr id="19" name="مستطيل 18"/>
          <p:cNvSpPr/>
          <p:nvPr/>
        </p:nvSpPr>
        <p:spPr>
          <a:xfrm rot="10800000" flipH="1" flipV="1">
            <a:off x="404430" y="4570912"/>
            <a:ext cx="7268576" cy="10160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النقل: تحويل المسؤولية لطرف ثالث: (مثلاً التأمين على الفعالية، أو تحميل المقاول مسؤولية سلامة المنصة قانونياً).</a:t>
            </a:r>
            <a:endParaRPr lang="en-US" sz="2800" dirty="0">
              <a:solidFill>
                <a:schemeClr val="tx1"/>
              </a:solidFill>
              <a:latin typeface="Alexandria"/>
            </a:endParaRPr>
          </a:p>
        </p:txBody>
      </p:sp>
      <p:sp>
        <p:nvSpPr>
          <p:cNvPr id="20" name="مستطيل 19"/>
          <p:cNvSpPr/>
          <p:nvPr/>
        </p:nvSpPr>
        <p:spPr>
          <a:xfrm rot="10800000" flipH="1" flipV="1">
            <a:off x="404430" y="5563491"/>
            <a:ext cx="7268576" cy="10160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القبول: الاعتراف بالخطر والتعايش معه لأن تكلفة معالجته أغلى من أثره (المخاطر الخضراء). </a:t>
            </a:r>
            <a:endParaRPr lang="en-US" sz="2800" dirty="0">
              <a:solidFill>
                <a:schemeClr val="tx1"/>
              </a:solidFill>
              <a:latin typeface="Alexandria"/>
            </a:endParaRPr>
          </a:p>
        </p:txBody>
      </p:sp>
      <p:pic>
        <p:nvPicPr>
          <p:cNvPr id="2" name="صورة 1"/>
          <p:cNvPicPr>
            <a:picLocks noChangeAspect="1"/>
          </p:cNvPicPr>
          <p:nvPr/>
        </p:nvPicPr>
        <p:blipFill>
          <a:blip r:embed="rId3"/>
          <a:stretch>
            <a:fillRect/>
          </a:stretch>
        </p:blipFill>
        <p:spPr>
          <a:xfrm>
            <a:off x="7673006" y="1503245"/>
            <a:ext cx="4518994" cy="4995526"/>
          </a:xfrm>
          <a:prstGeom prst="rect">
            <a:avLst/>
          </a:prstGeom>
        </p:spPr>
      </p:pic>
    </p:spTree>
    <p:extLst>
      <p:ext uri="{BB962C8B-B14F-4D97-AF65-F5344CB8AC3E}">
        <p14:creationId xmlns:p14="http://schemas.microsoft.com/office/powerpoint/2010/main" val="353114032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randombar(horizont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randombar(horizontal)">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randombar(horizontal)">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randombar(horizontal)">
                                      <p:cBhvr>
                                        <p:cTn id="42" dur="500"/>
                                        <p:tgtEl>
                                          <p:spTgt spid="19"/>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randombar(horizontal)">
                                      <p:cBhvr>
                                        <p:cTn id="4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3" grpId="0"/>
      <p:bldP spid="12" grpId="0"/>
      <p:bldP spid="15" grpId="0"/>
      <p:bldP spid="17" grpId="0"/>
      <p:bldP spid="19" grpId="0"/>
      <p:bldP spid="2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4940" y="511712"/>
            <a:ext cx="75052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79924"/>
            <a:ext cx="11124702" cy="57324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452112" y="92486"/>
            <a:ext cx="2654023"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هيكلة المخاطر</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8" name="مستطيل 7"/>
          <p:cNvSpPr/>
          <p:nvPr/>
        </p:nvSpPr>
        <p:spPr>
          <a:xfrm rot="10800000" flipH="1" flipV="1">
            <a:off x="3264383" y="1185652"/>
            <a:ext cx="4273825" cy="5116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a:solidFill>
                  <a:srgbClr val="FF0000"/>
                </a:solidFill>
                <a:latin typeface="Alexandria"/>
              </a:rPr>
              <a:t>3</a:t>
            </a:r>
            <a:r>
              <a:rPr lang="ar-SA" sz="2800" b="1" dirty="0" smtClean="0">
                <a:solidFill>
                  <a:srgbClr val="FF0000"/>
                </a:solidFill>
                <a:latin typeface="Alexandria"/>
              </a:rPr>
              <a:t>) </a:t>
            </a:r>
            <a:r>
              <a:rPr lang="ar-SA" sz="2800" b="1" dirty="0">
                <a:solidFill>
                  <a:srgbClr val="FF0000"/>
                </a:solidFill>
                <a:latin typeface="Alexandria"/>
              </a:rPr>
              <a:t>تحديد نقاط الضعف </a:t>
            </a:r>
            <a:r>
              <a:rPr lang="ar-SA" sz="2800" b="1" dirty="0" smtClean="0">
                <a:solidFill>
                  <a:srgbClr val="FF0000"/>
                </a:solidFill>
                <a:latin typeface="Alexandria"/>
              </a:rPr>
              <a:t>الحرجة:</a:t>
            </a:r>
            <a:endParaRPr lang="en-US" sz="2800" b="1" dirty="0">
              <a:solidFill>
                <a:srgbClr val="FF0000"/>
              </a:solidFill>
              <a:latin typeface="Alexandria"/>
            </a:endParaRPr>
          </a:p>
        </p:txBody>
      </p:sp>
      <p:sp>
        <p:nvSpPr>
          <p:cNvPr id="11" name="مستطيل 10"/>
          <p:cNvSpPr/>
          <p:nvPr/>
        </p:nvSpPr>
        <p:spPr>
          <a:xfrm rot="10800000" flipH="1" flipV="1">
            <a:off x="596347" y="1718638"/>
            <a:ext cx="6927573" cy="8978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a:solidFill>
                  <a:schemeClr val="tx1"/>
                </a:solidFill>
                <a:latin typeface="Alexandria"/>
              </a:rPr>
              <a:t>هنا نضع الفعالية تحت المجهر ونبحث عن أضعف الحلقات في </a:t>
            </a:r>
            <a:r>
              <a:rPr lang="ar-SA" sz="2800" dirty="0" smtClean="0">
                <a:solidFill>
                  <a:schemeClr val="tx1"/>
                </a:solidFill>
                <a:latin typeface="Alexandria"/>
              </a:rPr>
              <a:t>السلسلة:</a:t>
            </a:r>
            <a:endParaRPr lang="en-US" sz="2800" dirty="0">
              <a:solidFill>
                <a:schemeClr val="tx1"/>
              </a:solidFill>
              <a:latin typeface="Alexandria"/>
            </a:endParaRPr>
          </a:p>
        </p:txBody>
      </p:sp>
      <p:sp>
        <p:nvSpPr>
          <p:cNvPr id="16" name="مستطيل 15"/>
          <p:cNvSpPr/>
          <p:nvPr/>
        </p:nvSpPr>
        <p:spPr>
          <a:xfrm rot="10800000" flipH="1" flipV="1">
            <a:off x="610635" y="2589777"/>
            <a:ext cx="6927573" cy="9709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1) المنافذ والتدفق: دراسة المداخل والمخارج هل تستوعب عدد الحضور وقت الذروة؟ هل يوجد مخارج طوارئ كافية؟</a:t>
            </a:r>
            <a:endParaRPr lang="en-US" sz="2800" dirty="0">
              <a:solidFill>
                <a:schemeClr val="tx1"/>
              </a:solidFill>
              <a:latin typeface="Alexandria"/>
            </a:endParaRPr>
          </a:p>
        </p:txBody>
      </p:sp>
      <p:sp>
        <p:nvSpPr>
          <p:cNvPr id="12" name="مستطيل 11"/>
          <p:cNvSpPr/>
          <p:nvPr/>
        </p:nvSpPr>
        <p:spPr>
          <a:xfrm rot="10800000" flipH="1" flipV="1">
            <a:off x="610635" y="3560725"/>
            <a:ext cx="6927573" cy="9709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2) سلاسل الإمداد: تحديد موردين بدلاء مسبقاً في حال فشل مورد الطعام، أو تأخرت الشركة المسؤولة عن المولدات. </a:t>
            </a:r>
            <a:endParaRPr lang="en-US" sz="2800" dirty="0">
              <a:solidFill>
                <a:schemeClr val="tx1"/>
              </a:solidFill>
              <a:latin typeface="Alexandria"/>
            </a:endParaRPr>
          </a:p>
        </p:txBody>
      </p:sp>
      <p:sp>
        <p:nvSpPr>
          <p:cNvPr id="13" name="مستطيل 12"/>
          <p:cNvSpPr/>
          <p:nvPr/>
        </p:nvSpPr>
        <p:spPr>
          <a:xfrm rot="10800000" flipH="1" flipV="1">
            <a:off x="610634" y="4527243"/>
            <a:ext cx="6927574" cy="13141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3) الأمن السيبراني والخصوصية: في الفعاليات التي تعتمد على تطبيقات الهاتف أو التسجيل الإلكتروني، يجب حماية بيانات الحضور من الاختراق أو التسريب.</a:t>
            </a:r>
            <a:endParaRPr lang="en-US" sz="2800" dirty="0">
              <a:solidFill>
                <a:schemeClr val="tx1"/>
              </a:solidFill>
              <a:latin typeface="Alexandria"/>
            </a:endParaRPr>
          </a:p>
        </p:txBody>
      </p:sp>
      <p:sp>
        <p:nvSpPr>
          <p:cNvPr id="14" name="مستطيل 13"/>
          <p:cNvSpPr/>
          <p:nvPr/>
        </p:nvSpPr>
        <p:spPr>
          <a:xfrm rot="10800000" flipH="1" flipV="1">
            <a:off x="596346" y="5841419"/>
            <a:ext cx="6927574" cy="9709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4) السلامة الإنشائية: فحص المسارح، منصات الإضاءة المعلقة، الخيام الكبرى للتأكد من مقاومة الرياح، ...</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2495" y="1185651"/>
            <a:ext cx="4639505" cy="5422491"/>
          </a:xfrm>
          <a:prstGeom prst="rect">
            <a:avLst/>
          </a:prstGeom>
        </p:spPr>
      </p:pic>
    </p:spTree>
    <p:extLst>
      <p:ext uri="{BB962C8B-B14F-4D97-AF65-F5344CB8AC3E}">
        <p14:creationId xmlns:p14="http://schemas.microsoft.com/office/powerpoint/2010/main" val="324454831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randombar(horizontal)">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randombar(horizontal)">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randombar(horizontal)">
                                      <p:cBhvr>
                                        <p:cTn id="4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8" grpId="0"/>
      <p:bldP spid="11" grpId="0"/>
      <p:bldP spid="16" grpId="0"/>
      <p:bldP spid="12" grpId="0"/>
      <p:bldP spid="13"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4940" y="511712"/>
            <a:ext cx="742577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46044"/>
            <a:ext cx="11124702" cy="5523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352722" y="92486"/>
            <a:ext cx="2753414" cy="764184"/>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هيكلة المخاطر</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8" name="مستطيل 7"/>
          <p:cNvSpPr/>
          <p:nvPr/>
        </p:nvSpPr>
        <p:spPr>
          <a:xfrm rot="10800000" flipH="1" flipV="1">
            <a:off x="4820478" y="1328201"/>
            <a:ext cx="2703443" cy="5116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4) سجل المخاطر</a:t>
            </a:r>
            <a:endParaRPr lang="en-US" sz="2800" b="1" dirty="0">
              <a:solidFill>
                <a:srgbClr val="FF0000"/>
              </a:solidFill>
              <a:latin typeface="Alexandria"/>
            </a:endParaRPr>
          </a:p>
        </p:txBody>
      </p:sp>
      <p:sp>
        <p:nvSpPr>
          <p:cNvPr id="11" name="مستطيل 10"/>
          <p:cNvSpPr/>
          <p:nvPr/>
        </p:nvSpPr>
        <p:spPr>
          <a:xfrm rot="10800000" flipH="1" flipV="1">
            <a:off x="596348" y="1980483"/>
            <a:ext cx="6927573" cy="8978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في نهاية هذه المرحلة، يجب أن يخرج المنظم بوثيقة حيّة تسمى "سجل المخاطر"، وهو جدول يحتوي على:</a:t>
            </a:r>
            <a:endParaRPr lang="en-US" sz="2800" dirty="0">
              <a:solidFill>
                <a:schemeClr val="tx1"/>
              </a:solidFill>
              <a:latin typeface="Alexandria"/>
            </a:endParaRPr>
          </a:p>
        </p:txBody>
      </p:sp>
      <p:sp>
        <p:nvSpPr>
          <p:cNvPr id="16" name="مستطيل 15"/>
          <p:cNvSpPr/>
          <p:nvPr/>
        </p:nvSpPr>
        <p:spPr>
          <a:xfrm rot="10800000" flipH="1" flipV="1">
            <a:off x="4432852" y="2902714"/>
            <a:ext cx="3091068" cy="60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1) وصف الخطر</a:t>
            </a:r>
            <a:endParaRPr lang="en-US" sz="2800" dirty="0">
              <a:solidFill>
                <a:schemeClr val="tx1"/>
              </a:solidFill>
              <a:latin typeface="Alexandria"/>
            </a:endParaRPr>
          </a:p>
        </p:txBody>
      </p:sp>
      <p:sp>
        <p:nvSpPr>
          <p:cNvPr id="13" name="مستطيل 12"/>
          <p:cNvSpPr/>
          <p:nvPr/>
        </p:nvSpPr>
        <p:spPr>
          <a:xfrm rot="10800000" flipH="1" flipV="1">
            <a:off x="3061252" y="3611506"/>
            <a:ext cx="4462668" cy="6898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2) درجة الخطر بناءً على المصفوفة.</a:t>
            </a:r>
            <a:endParaRPr lang="en-US" sz="2800" dirty="0">
              <a:solidFill>
                <a:schemeClr val="tx1"/>
              </a:solidFill>
              <a:latin typeface="Alexandria"/>
            </a:endParaRPr>
          </a:p>
        </p:txBody>
      </p:sp>
      <p:sp>
        <p:nvSpPr>
          <p:cNvPr id="14" name="مستطيل 13"/>
          <p:cNvSpPr/>
          <p:nvPr/>
        </p:nvSpPr>
        <p:spPr>
          <a:xfrm rot="10800000" flipH="1" flipV="1">
            <a:off x="3061251" y="4237109"/>
            <a:ext cx="4462669" cy="7974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3) الإجراء الوقائي (كيف نمنعه؟).</a:t>
            </a:r>
            <a:endParaRPr lang="en-US" sz="2800" dirty="0">
              <a:solidFill>
                <a:schemeClr val="tx1"/>
              </a:solidFill>
              <a:latin typeface="Alexandria"/>
            </a:endParaRPr>
          </a:p>
        </p:txBody>
      </p:sp>
      <p:sp>
        <p:nvSpPr>
          <p:cNvPr id="12" name="مستطيل 11"/>
          <p:cNvSpPr/>
          <p:nvPr/>
        </p:nvSpPr>
        <p:spPr>
          <a:xfrm rot="10800000" flipH="1" flipV="1">
            <a:off x="2254941" y="4952692"/>
            <a:ext cx="5268978" cy="7974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4) الإجراء العلاجي (ماذا نفعل لو وقع؟).</a:t>
            </a:r>
            <a:endParaRPr lang="en-US" sz="2800" dirty="0">
              <a:solidFill>
                <a:schemeClr val="tx1"/>
              </a:solidFill>
              <a:latin typeface="Alexandria"/>
            </a:endParaRPr>
          </a:p>
        </p:txBody>
      </p:sp>
      <p:sp>
        <p:nvSpPr>
          <p:cNvPr id="15" name="مستطيل 14"/>
          <p:cNvSpPr/>
          <p:nvPr/>
        </p:nvSpPr>
        <p:spPr>
          <a:xfrm rot="10800000" flipH="1" flipV="1">
            <a:off x="477079" y="5641455"/>
            <a:ext cx="7046840" cy="7974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5) الشخص المسؤول (من هو صاحب القرار في هذا الخطأ).</a:t>
            </a:r>
            <a:endParaRPr lang="en-US" sz="2800" dirty="0">
              <a:solidFill>
                <a:schemeClr val="tx1"/>
              </a:solidFill>
              <a:latin typeface="Alexandria"/>
            </a:endParaRPr>
          </a:p>
        </p:txBody>
      </p:sp>
      <p:pic>
        <p:nvPicPr>
          <p:cNvPr id="2" name="صورة 1"/>
          <p:cNvPicPr>
            <a:picLocks noChangeAspect="1"/>
          </p:cNvPicPr>
          <p:nvPr/>
        </p:nvPicPr>
        <p:blipFill rotWithShape="1">
          <a:blip r:embed="rId3">
            <a:extLst>
              <a:ext uri="{28A0092B-C50C-407E-A947-70E740481C1C}">
                <a14:useLocalDpi xmlns:a14="http://schemas.microsoft.com/office/drawing/2010/main" val="0"/>
              </a:ext>
            </a:extLst>
          </a:blip>
          <a:srcRect t="15538" r="39622"/>
          <a:stretch/>
        </p:blipFill>
        <p:spPr>
          <a:xfrm>
            <a:off x="7614916" y="1246194"/>
            <a:ext cx="4577083" cy="5045749"/>
          </a:xfrm>
          <a:prstGeom prst="rect">
            <a:avLst/>
          </a:prstGeom>
        </p:spPr>
      </p:pic>
    </p:spTree>
    <p:extLst>
      <p:ext uri="{BB962C8B-B14F-4D97-AF65-F5344CB8AC3E}">
        <p14:creationId xmlns:p14="http://schemas.microsoft.com/office/powerpoint/2010/main" val="48403918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randombar(horizontal)">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randombar(horizontal)">
                                      <p:cBhvr>
                                        <p:cTn id="47" dur="5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randombar(horizontal)">
                                      <p:cBhvr>
                                        <p:cTn id="5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8" grpId="0"/>
      <p:bldP spid="11" grpId="0"/>
      <p:bldP spid="16" grpId="0"/>
      <p:bldP spid="13" grpId="0"/>
      <p:bldP spid="14" grpId="0"/>
      <p:bldP spid="12"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4940" y="561408"/>
            <a:ext cx="80221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95739"/>
            <a:ext cx="11124702" cy="5523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352722" y="92486"/>
            <a:ext cx="2753414" cy="703078"/>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8" name="مستطيل 7"/>
          <p:cNvSpPr/>
          <p:nvPr/>
        </p:nvSpPr>
        <p:spPr>
          <a:xfrm rot="10800000" flipH="1" flipV="1">
            <a:off x="386081" y="1340270"/>
            <a:ext cx="8159238" cy="5116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دراسة حالة شركة </a:t>
            </a:r>
            <a:r>
              <a:rPr lang="en-US" sz="2800" b="1" dirty="0" smtClean="0">
                <a:solidFill>
                  <a:srgbClr val="FF0000"/>
                </a:solidFill>
                <a:latin typeface="Alexandria"/>
              </a:rPr>
              <a:t>Apple</a:t>
            </a:r>
            <a:r>
              <a:rPr lang="ar-SA" sz="2800" b="1" dirty="0" smtClean="0">
                <a:solidFill>
                  <a:srgbClr val="FF0000"/>
                </a:solidFill>
                <a:latin typeface="Alexandria"/>
              </a:rPr>
              <a:t> مؤتمر المطورين </a:t>
            </a:r>
            <a:r>
              <a:rPr lang="en-US" sz="2800" b="1" dirty="0" smtClean="0">
                <a:solidFill>
                  <a:srgbClr val="FF0000"/>
                </a:solidFill>
                <a:latin typeface="Alexandria"/>
              </a:rPr>
              <a:t>WWDC</a:t>
            </a:r>
            <a:r>
              <a:rPr lang="ar-SA" sz="2800" b="1" dirty="0" smtClean="0">
                <a:solidFill>
                  <a:srgbClr val="FF0000"/>
                </a:solidFill>
                <a:latin typeface="Alexandria"/>
              </a:rPr>
              <a:t> لعام </a:t>
            </a:r>
            <a:r>
              <a:rPr lang="en-US" sz="2800" b="1" dirty="0" smtClean="0">
                <a:solidFill>
                  <a:srgbClr val="FF0000"/>
                </a:solidFill>
                <a:latin typeface="Alexandria"/>
              </a:rPr>
              <a:t>2020</a:t>
            </a:r>
            <a:endParaRPr lang="en-US" sz="2800" b="1" dirty="0">
              <a:solidFill>
                <a:srgbClr val="FF0000"/>
              </a:solidFill>
              <a:latin typeface="Alexandria"/>
            </a:endParaRPr>
          </a:p>
        </p:txBody>
      </p:sp>
      <p:sp>
        <p:nvSpPr>
          <p:cNvPr id="11" name="مستطيل 10"/>
          <p:cNvSpPr/>
          <p:nvPr/>
        </p:nvSpPr>
        <p:spPr>
          <a:xfrm rot="10800000" flipH="1" flipV="1">
            <a:off x="3061250" y="1763865"/>
            <a:ext cx="4601817" cy="5870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1) رصد الخطر المبكر (التشخيص):</a:t>
            </a:r>
            <a:endParaRPr lang="en-US" sz="2800" b="1" dirty="0">
              <a:solidFill>
                <a:schemeClr val="tx1"/>
              </a:solidFill>
              <a:latin typeface="Alexandria"/>
            </a:endParaRPr>
          </a:p>
        </p:txBody>
      </p:sp>
      <p:sp>
        <p:nvSpPr>
          <p:cNvPr id="16" name="مستطيل 15"/>
          <p:cNvSpPr/>
          <p:nvPr/>
        </p:nvSpPr>
        <p:spPr>
          <a:xfrm rot="10800000" flipH="1" flipV="1">
            <a:off x="596348" y="2275514"/>
            <a:ext cx="7066719" cy="17836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في مطلع عام </a:t>
            </a:r>
            <a:r>
              <a:rPr lang="en-US" sz="2800" dirty="0" smtClean="0">
                <a:solidFill>
                  <a:schemeClr val="tx1"/>
                </a:solidFill>
                <a:latin typeface="Alexandria"/>
              </a:rPr>
              <a:t>2020</a:t>
            </a:r>
            <a:r>
              <a:rPr lang="ar-SA" sz="2800" dirty="0" smtClean="0">
                <a:solidFill>
                  <a:schemeClr val="tx1"/>
                </a:solidFill>
                <a:latin typeface="Alexandria"/>
              </a:rPr>
              <a:t>، كانت آبل بصدد التحضير لحدثها السنوي الذي يجمع آلاف المطورين، من كل أنحاء العالم في كاليفورنيا، مع ظهور بوادر جائحة كورونا قامت آبل بتفعيل مصفوفة المخاطر فوراً كالآتي:</a:t>
            </a:r>
            <a:endParaRPr lang="en-US" sz="2800" dirty="0">
              <a:solidFill>
                <a:schemeClr val="tx1"/>
              </a:solidFill>
              <a:latin typeface="Alexandria"/>
            </a:endParaRPr>
          </a:p>
        </p:txBody>
      </p:sp>
      <p:sp>
        <p:nvSpPr>
          <p:cNvPr id="14" name="مستطيل 13"/>
          <p:cNvSpPr/>
          <p:nvPr/>
        </p:nvSpPr>
        <p:spPr>
          <a:xfrm rot="10800000" flipH="1" flipV="1">
            <a:off x="1003853" y="3957052"/>
            <a:ext cx="6659214" cy="5724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الخطر</a:t>
            </a:r>
            <a:r>
              <a:rPr lang="ar-SA" sz="2800" dirty="0" smtClean="0">
                <a:solidFill>
                  <a:schemeClr val="tx1"/>
                </a:solidFill>
                <a:latin typeface="Alexandria"/>
              </a:rPr>
              <a:t>: استحالة التجمع الجسدي بسبب القيود الصحية.</a:t>
            </a:r>
            <a:endParaRPr lang="en-US" sz="2800" dirty="0">
              <a:solidFill>
                <a:schemeClr val="tx1"/>
              </a:solidFill>
              <a:latin typeface="Alexandria"/>
            </a:endParaRPr>
          </a:p>
        </p:txBody>
      </p:sp>
      <p:sp>
        <p:nvSpPr>
          <p:cNvPr id="12" name="مستطيل 11"/>
          <p:cNvSpPr/>
          <p:nvPr/>
        </p:nvSpPr>
        <p:spPr>
          <a:xfrm rot="10800000" flipH="1" flipV="1">
            <a:off x="596347" y="4396663"/>
            <a:ext cx="7018570" cy="13534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الاحتمالية</a:t>
            </a:r>
            <a:r>
              <a:rPr lang="ar-SA" sz="2800" dirty="0" smtClean="0">
                <a:solidFill>
                  <a:schemeClr val="tx1"/>
                </a:solidFill>
                <a:latin typeface="Alexandria"/>
              </a:rPr>
              <a:t>: شبه مؤكدة بحلول شهر يونيو، </a:t>
            </a:r>
            <a:r>
              <a:rPr lang="ar-SA" sz="2800" b="1" dirty="0" smtClean="0">
                <a:solidFill>
                  <a:schemeClr val="tx1"/>
                </a:solidFill>
                <a:latin typeface="Alexandria"/>
              </a:rPr>
              <a:t>والأثر</a:t>
            </a:r>
            <a:r>
              <a:rPr lang="ar-SA" sz="2800" dirty="0" smtClean="0">
                <a:solidFill>
                  <a:schemeClr val="tx1"/>
                </a:solidFill>
                <a:latin typeface="Alexandria"/>
              </a:rPr>
              <a:t>: كارثي لأن إلغاء المؤتمر يعني توقف تطوير التطبيقات ومنتجات الشركة لعام كامل</a:t>
            </a:r>
            <a:endParaRPr lang="en-US" sz="2800" dirty="0">
              <a:solidFill>
                <a:schemeClr val="tx1"/>
              </a:solidFill>
              <a:latin typeface="Alexandria"/>
            </a:endParaRPr>
          </a:p>
        </p:txBody>
      </p:sp>
      <p:sp>
        <p:nvSpPr>
          <p:cNvPr id="15" name="مستطيل 14"/>
          <p:cNvSpPr/>
          <p:nvPr/>
        </p:nvSpPr>
        <p:spPr>
          <a:xfrm rot="10800000" flipH="1" flipV="1">
            <a:off x="386081" y="5750095"/>
            <a:ext cx="7312544" cy="7974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النتيجة</a:t>
            </a:r>
            <a:r>
              <a:rPr lang="ar-SA" sz="2800" dirty="0" smtClean="0">
                <a:solidFill>
                  <a:schemeClr val="tx1"/>
                </a:solidFill>
                <a:latin typeface="Alexandria"/>
              </a:rPr>
              <a:t>: خطر أحمر يتطلب تغييراً جذرياً في الخطة وليس مجرد تعديلات بسيطة. </a:t>
            </a:r>
            <a:r>
              <a:rPr lang="en-US" sz="2800" dirty="0">
                <a:solidFill>
                  <a:schemeClr val="tx1"/>
                </a:solidFill>
                <a:latin typeface="Alexandria"/>
                <a:hlinkClick r:id="rId3"/>
              </a:rPr>
              <a:t>https://</a:t>
            </a:r>
            <a:r>
              <a:rPr lang="en-US" sz="2800" dirty="0" smtClean="0">
                <a:solidFill>
                  <a:schemeClr val="tx1"/>
                </a:solidFill>
                <a:latin typeface="Alexandria"/>
                <a:hlinkClick r:id="rId3"/>
              </a:rPr>
              <a:t>support.apple.com/ar-sa</a:t>
            </a:r>
            <a:r>
              <a:rPr lang="ar-SA" sz="2800" dirty="0" smtClean="0">
                <a:solidFill>
                  <a:schemeClr val="tx1"/>
                </a:solidFill>
                <a:latin typeface="Alexandria"/>
              </a:rPr>
              <a:t> </a:t>
            </a:r>
            <a:endParaRPr lang="en-US" sz="2800" dirty="0">
              <a:solidFill>
                <a:schemeClr val="tx1"/>
              </a:solidFill>
              <a:latin typeface="Alexandria"/>
            </a:endParaRPr>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98625" y="1763864"/>
            <a:ext cx="4469632" cy="4669593"/>
          </a:xfrm>
          <a:prstGeom prst="rect">
            <a:avLst/>
          </a:prstGeom>
        </p:spPr>
      </p:pic>
    </p:spTree>
    <p:extLst>
      <p:ext uri="{BB962C8B-B14F-4D97-AF65-F5344CB8AC3E}">
        <p14:creationId xmlns:p14="http://schemas.microsoft.com/office/powerpoint/2010/main" val="65094794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randombar(horizontal)">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randombar(horizontal)">
                                      <p:cBhvr>
                                        <p:cTn id="4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8" grpId="0"/>
      <p:bldP spid="11" grpId="0"/>
      <p:bldP spid="16" grpId="0"/>
      <p:bldP spid="14" grpId="0"/>
      <p:bldP spid="12"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4940" y="561408"/>
            <a:ext cx="80221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95739"/>
            <a:ext cx="11124702" cy="5523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352722" y="92486"/>
            <a:ext cx="2753414" cy="703078"/>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8" name="مستطيل 7"/>
          <p:cNvSpPr/>
          <p:nvPr/>
        </p:nvSpPr>
        <p:spPr>
          <a:xfrm rot="10800000" flipH="1" flipV="1">
            <a:off x="1333001" y="1280179"/>
            <a:ext cx="8159238" cy="5116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دراسة حالة شركة </a:t>
            </a:r>
            <a:r>
              <a:rPr lang="en-US" sz="2800" b="1" dirty="0" smtClean="0">
                <a:solidFill>
                  <a:srgbClr val="FF0000"/>
                </a:solidFill>
                <a:latin typeface="Alexandria"/>
              </a:rPr>
              <a:t>Apple</a:t>
            </a:r>
            <a:r>
              <a:rPr lang="ar-SA" sz="2800" b="1" dirty="0" smtClean="0">
                <a:solidFill>
                  <a:srgbClr val="FF0000"/>
                </a:solidFill>
                <a:latin typeface="Alexandria"/>
              </a:rPr>
              <a:t> مؤتمر المطورين </a:t>
            </a:r>
            <a:r>
              <a:rPr lang="en-US" sz="2800" b="1" dirty="0" smtClean="0">
                <a:solidFill>
                  <a:srgbClr val="FF0000"/>
                </a:solidFill>
                <a:latin typeface="Alexandria"/>
              </a:rPr>
              <a:t>WWDC</a:t>
            </a:r>
            <a:r>
              <a:rPr lang="ar-SA" sz="2800" b="1" dirty="0" smtClean="0">
                <a:solidFill>
                  <a:srgbClr val="FF0000"/>
                </a:solidFill>
                <a:latin typeface="Alexandria"/>
              </a:rPr>
              <a:t> لعام </a:t>
            </a:r>
            <a:r>
              <a:rPr lang="en-US" sz="2800" b="1" dirty="0" smtClean="0">
                <a:solidFill>
                  <a:srgbClr val="FF0000"/>
                </a:solidFill>
                <a:latin typeface="Alexandria"/>
              </a:rPr>
              <a:t>2020</a:t>
            </a:r>
            <a:endParaRPr lang="en-US" sz="2800" b="1" dirty="0">
              <a:solidFill>
                <a:srgbClr val="FF0000"/>
              </a:solidFill>
              <a:latin typeface="Alexandria"/>
            </a:endParaRPr>
          </a:p>
        </p:txBody>
      </p:sp>
      <p:sp>
        <p:nvSpPr>
          <p:cNvPr id="11" name="مستطيل 10"/>
          <p:cNvSpPr/>
          <p:nvPr/>
        </p:nvSpPr>
        <p:spPr>
          <a:xfrm rot="10800000" flipH="1" flipV="1">
            <a:off x="6589642" y="1802939"/>
            <a:ext cx="4601817" cy="5870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2) تحليل نقاط الضعف الحرجة:</a:t>
            </a:r>
            <a:endParaRPr lang="en-US" sz="2800" b="1" dirty="0">
              <a:solidFill>
                <a:schemeClr val="tx1"/>
              </a:solidFill>
              <a:latin typeface="Alexandria"/>
            </a:endParaRPr>
          </a:p>
        </p:txBody>
      </p:sp>
      <p:sp>
        <p:nvSpPr>
          <p:cNvPr id="16" name="مستطيل 15"/>
          <p:cNvSpPr/>
          <p:nvPr/>
        </p:nvSpPr>
        <p:spPr>
          <a:xfrm rot="10800000" flipH="1" flipV="1">
            <a:off x="3915462" y="2453211"/>
            <a:ext cx="7398910" cy="59261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بدلاً من الانتظار، قامت آبل بتحليل "سلاسل القيمة" في مؤتمرها</a:t>
            </a:r>
            <a:r>
              <a:rPr lang="ar-SA" sz="2800" dirty="0" smtClean="0">
                <a:solidFill>
                  <a:schemeClr val="tx1"/>
                </a:solidFill>
                <a:latin typeface="Alexandria"/>
              </a:rPr>
              <a:t>:</a:t>
            </a:r>
            <a:endParaRPr lang="en-US" sz="2800" dirty="0">
              <a:solidFill>
                <a:schemeClr val="tx1"/>
              </a:solidFill>
              <a:latin typeface="Alexandria"/>
            </a:endParaRPr>
          </a:p>
        </p:txBody>
      </p:sp>
      <p:sp>
        <p:nvSpPr>
          <p:cNvPr id="14" name="مستطيل 13"/>
          <p:cNvSpPr/>
          <p:nvPr/>
        </p:nvSpPr>
        <p:spPr>
          <a:xfrm rot="10800000" flipH="1" flipV="1">
            <a:off x="596346" y="2961958"/>
            <a:ext cx="10718026" cy="8981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نقطة الضعف الأولى الاعتماد على الحضور الجسدي، ومن ثم استقرار البث المباشر لملايين المشاهدين في وقت واحد، وأخيراً تفاعل المطورين مع المهندسين (المختبرات التقنية).</a:t>
            </a:r>
            <a:endParaRPr lang="en-US" sz="2800" dirty="0">
              <a:solidFill>
                <a:schemeClr val="tx1"/>
              </a:solidFill>
              <a:latin typeface="Alexandria"/>
            </a:endParaRPr>
          </a:p>
        </p:txBody>
      </p:sp>
      <p:sp>
        <p:nvSpPr>
          <p:cNvPr id="12" name="مستطيل 11"/>
          <p:cNvSpPr/>
          <p:nvPr/>
        </p:nvSpPr>
        <p:spPr>
          <a:xfrm rot="10800000" flipH="1" flipV="1">
            <a:off x="4172889" y="3747430"/>
            <a:ext cx="7018570" cy="6336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3) استراتيجية الاستباق</a:t>
            </a:r>
            <a:endParaRPr lang="en-US" sz="2800" dirty="0">
              <a:solidFill>
                <a:schemeClr val="tx1"/>
              </a:solidFill>
              <a:latin typeface="Alexandria"/>
            </a:endParaRPr>
          </a:p>
        </p:txBody>
      </p:sp>
      <p:sp>
        <p:nvSpPr>
          <p:cNvPr id="15" name="مستطيل 14"/>
          <p:cNvSpPr/>
          <p:nvPr/>
        </p:nvSpPr>
        <p:spPr>
          <a:xfrm rot="10800000" flipH="1" flipV="1">
            <a:off x="1229731" y="4260848"/>
            <a:ext cx="10072537" cy="5910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اتخذت آبل قراراً بتحويل الخطر إلى فرصة من خلال استراتيجية التخفيف والابتكار:</a:t>
            </a:r>
            <a:endParaRPr lang="en-US" sz="2800" dirty="0">
              <a:solidFill>
                <a:schemeClr val="tx1"/>
              </a:solidFill>
              <a:latin typeface="Alexandria"/>
            </a:endParaRPr>
          </a:p>
        </p:txBody>
      </p:sp>
      <p:sp>
        <p:nvSpPr>
          <p:cNvPr id="13" name="مستطيل 12"/>
          <p:cNvSpPr/>
          <p:nvPr/>
        </p:nvSpPr>
        <p:spPr>
          <a:xfrm rot="10800000" flipH="1" flipV="1">
            <a:off x="1241834" y="4749461"/>
            <a:ext cx="10072537" cy="5910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تحويل النموذج: قررت آبل قبل الجميع، تحويل المؤتمر إلى "رقمي كامل".</a:t>
            </a:r>
            <a:endParaRPr lang="en-US" sz="2800" dirty="0">
              <a:solidFill>
                <a:schemeClr val="tx1"/>
              </a:solidFill>
              <a:latin typeface="Alexandria"/>
            </a:endParaRPr>
          </a:p>
        </p:txBody>
      </p:sp>
      <p:sp>
        <p:nvSpPr>
          <p:cNvPr id="17" name="مستطيل 16"/>
          <p:cNvSpPr/>
          <p:nvPr/>
        </p:nvSpPr>
        <p:spPr>
          <a:xfrm rot="10800000" flipH="1" flipV="1">
            <a:off x="596347" y="5220349"/>
            <a:ext cx="10705921" cy="8360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الاستباق التقني: لضمان عدم حدوث مخاطر تقنية في البث المباشر، قامت آبل بتسجيل الكلمات الرئيسة مسبقاً بإنتاج سينمائي مبهر، مما ألغى احتمالية حدوث أخطاء البث المباشر.</a:t>
            </a:r>
            <a:endParaRPr lang="en-US" sz="2800" dirty="0">
              <a:solidFill>
                <a:schemeClr val="tx1"/>
              </a:solidFill>
              <a:latin typeface="Alexandria"/>
            </a:endParaRPr>
          </a:p>
        </p:txBody>
      </p:sp>
      <p:sp>
        <p:nvSpPr>
          <p:cNvPr id="19" name="مستطيل 18"/>
          <p:cNvSpPr/>
          <p:nvPr/>
        </p:nvSpPr>
        <p:spPr>
          <a:xfrm rot="10800000" flipH="1" flipV="1">
            <a:off x="771525" y="6028391"/>
            <a:ext cx="10542846" cy="5910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err="1" smtClean="0">
                <a:solidFill>
                  <a:schemeClr val="tx1"/>
                </a:solidFill>
                <a:latin typeface="Alexandria"/>
              </a:rPr>
              <a:t>رقمنة</a:t>
            </a:r>
            <a:r>
              <a:rPr lang="ar-SA" sz="2800" dirty="0" smtClean="0">
                <a:solidFill>
                  <a:schemeClr val="tx1"/>
                </a:solidFill>
                <a:latin typeface="Alexandria"/>
              </a:rPr>
              <a:t> التفاعل: أنشأت منصات افتراضية للمختبرات التقنية لضمان استمرار جوهر الفعالية</a:t>
            </a:r>
            <a:endParaRPr lang="en-US" sz="2800" dirty="0">
              <a:solidFill>
                <a:schemeClr val="tx1"/>
              </a:solidFill>
              <a:latin typeface="Alexandria"/>
            </a:endParaRPr>
          </a:p>
        </p:txBody>
      </p:sp>
    </p:spTree>
    <p:extLst>
      <p:ext uri="{BB962C8B-B14F-4D97-AF65-F5344CB8AC3E}">
        <p14:creationId xmlns:p14="http://schemas.microsoft.com/office/powerpoint/2010/main" val="241788391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randombar(horizontal)">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randombar(horizontal)">
                                      <p:cBhvr>
                                        <p:cTn id="42" dur="5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randombar(horizontal)">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randombar(horizontal)">
                                      <p:cBhvr>
                                        <p:cTn id="52" dur="500"/>
                                        <p:tgtEl>
                                          <p:spTgt spid="17"/>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grpId="0" nodeType="click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randombar(horizontal)">
                                      <p:cBhvr>
                                        <p:cTn id="5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8" grpId="0"/>
      <p:bldP spid="11" grpId="0"/>
      <p:bldP spid="16" grpId="0"/>
      <p:bldP spid="14" grpId="0"/>
      <p:bldP spid="12" grpId="0"/>
      <p:bldP spid="15" grpId="0"/>
      <p:bldP spid="13" grpId="0"/>
      <p:bldP spid="17" grpId="0"/>
      <p:bldP spid="1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4940" y="561408"/>
            <a:ext cx="80221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95738"/>
            <a:ext cx="11124702" cy="56670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352722" y="92486"/>
            <a:ext cx="2753414" cy="703078"/>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8" name="مستطيل 7"/>
          <p:cNvSpPr/>
          <p:nvPr/>
        </p:nvSpPr>
        <p:spPr>
          <a:xfrm rot="10800000" flipH="1" flipV="1">
            <a:off x="2699148" y="1222287"/>
            <a:ext cx="4963919" cy="5116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لماذا يعتبر هذا نجاحاً في المحور الأول؟</a:t>
            </a:r>
            <a:endParaRPr lang="en-US" sz="2800" b="1" dirty="0">
              <a:solidFill>
                <a:srgbClr val="FF0000"/>
              </a:solidFill>
              <a:latin typeface="Alexandria"/>
            </a:endParaRPr>
          </a:p>
        </p:txBody>
      </p:sp>
      <p:sp>
        <p:nvSpPr>
          <p:cNvPr id="16" name="مستطيل 15"/>
          <p:cNvSpPr/>
          <p:nvPr/>
        </p:nvSpPr>
        <p:spPr>
          <a:xfrm rot="10800000" flipH="1" flipV="1">
            <a:off x="596553" y="1822304"/>
            <a:ext cx="7185577" cy="16874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1) السرعة في التقييم</a:t>
            </a:r>
            <a:r>
              <a:rPr lang="ar-SA" sz="2800" dirty="0" smtClean="0">
                <a:solidFill>
                  <a:schemeClr val="tx1"/>
                </a:solidFill>
                <a:latin typeface="Alexandria"/>
              </a:rPr>
              <a:t>: أعلنت آبل عن  تحويل المؤتمر لنظام رقمي في مارس، أي قبل الموعد المحدد بثلاثة أشهر، مما أعطى فريقها وقتاً كافياً لبناء بنية تحتية رقمية بدلاً من التخبط في اللحظات الأخيرة.</a:t>
            </a:r>
            <a:endParaRPr lang="en-US" sz="2800" dirty="0">
              <a:solidFill>
                <a:schemeClr val="tx1"/>
              </a:solidFill>
              <a:latin typeface="Alexandria"/>
            </a:endParaRPr>
          </a:p>
        </p:txBody>
      </p:sp>
      <p:sp>
        <p:nvSpPr>
          <p:cNvPr id="12" name="مستطيل 11"/>
          <p:cNvSpPr/>
          <p:nvPr/>
        </p:nvSpPr>
        <p:spPr>
          <a:xfrm rot="10800000" flipH="1" flipV="1">
            <a:off x="596348" y="3484325"/>
            <a:ext cx="7269288" cy="15039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2) الدقة في مصفوفة المخاطر: </a:t>
            </a:r>
            <a:r>
              <a:rPr lang="ar-SA" sz="2800" dirty="0" smtClean="0">
                <a:solidFill>
                  <a:schemeClr val="tx1"/>
                </a:solidFill>
                <a:latin typeface="Alexandria"/>
              </a:rPr>
              <a:t>أدركوا أن خطر "البث المباشر غير المستقر" هو خطر عالٍ، فقاموا بمعالجته عبر "التسجيل المسبق الاحترافي"، وهو ما أصبح معياراً عالمياً لاحقاً.</a:t>
            </a:r>
            <a:endParaRPr lang="en-US" sz="2800" dirty="0">
              <a:solidFill>
                <a:schemeClr val="tx1"/>
              </a:solidFill>
              <a:latin typeface="Alexandria"/>
            </a:endParaRPr>
          </a:p>
        </p:txBody>
      </p:sp>
      <p:sp>
        <p:nvSpPr>
          <p:cNvPr id="15" name="مستطيل 14"/>
          <p:cNvSpPr/>
          <p:nvPr/>
        </p:nvSpPr>
        <p:spPr>
          <a:xfrm rot="10800000" flipH="1" flipV="1">
            <a:off x="596347" y="4902407"/>
            <a:ext cx="7269289" cy="17478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3) النتائج</a:t>
            </a:r>
            <a:r>
              <a:rPr lang="ar-SA" sz="2800" dirty="0" smtClean="0">
                <a:solidFill>
                  <a:schemeClr val="tx1"/>
                </a:solidFill>
                <a:latin typeface="Alexandria"/>
              </a:rPr>
              <a:t>: حقق المؤتمر أرقام مشاهدات قياسية (تجاوزت </a:t>
            </a:r>
            <a:r>
              <a:rPr lang="en-US" sz="2800" dirty="0" smtClean="0">
                <a:solidFill>
                  <a:schemeClr val="tx1"/>
                </a:solidFill>
                <a:latin typeface="Alexandria"/>
              </a:rPr>
              <a:t>22</a:t>
            </a:r>
            <a:r>
              <a:rPr lang="ar-SA" sz="2800" dirty="0" smtClean="0">
                <a:solidFill>
                  <a:schemeClr val="tx1"/>
                </a:solidFill>
                <a:latin typeface="Alexandria"/>
              </a:rPr>
              <a:t> مليوناً)، وزاد عدد المطورين المشاركين من </a:t>
            </a:r>
            <a:r>
              <a:rPr lang="en-US" sz="2800" dirty="0" smtClean="0">
                <a:solidFill>
                  <a:schemeClr val="tx1"/>
                </a:solidFill>
                <a:latin typeface="Alexandria"/>
              </a:rPr>
              <a:t>6000</a:t>
            </a:r>
            <a:r>
              <a:rPr lang="ar-SA" sz="2800" dirty="0" smtClean="0">
                <a:solidFill>
                  <a:schemeClr val="tx1"/>
                </a:solidFill>
                <a:latin typeface="Alexandria"/>
              </a:rPr>
              <a:t> حضور جسدي إلى ملايين عبر الإنترنت، وتحول التهديد بإلغاء الفعالية إلى أكبر توسع في تاريخها.</a:t>
            </a:r>
            <a:endParaRPr lang="en-US" sz="2800" dirty="0">
              <a:solidFill>
                <a:schemeClr val="tx1"/>
              </a:solidFill>
              <a:latin typeface="Alexandria"/>
            </a:endParaRPr>
          </a:p>
        </p:txBody>
      </p:sp>
      <p:pic>
        <p:nvPicPr>
          <p:cNvPr id="2" name="صورة 1"/>
          <p:cNvPicPr>
            <a:picLocks noChangeAspect="1"/>
          </p:cNvPicPr>
          <p:nvPr/>
        </p:nvPicPr>
        <p:blipFill>
          <a:blip r:embed="rId3"/>
          <a:stretch>
            <a:fillRect/>
          </a:stretch>
        </p:blipFill>
        <p:spPr>
          <a:xfrm>
            <a:off x="7865636" y="1284175"/>
            <a:ext cx="4326364" cy="5366116"/>
          </a:xfrm>
          <a:prstGeom prst="rect">
            <a:avLst/>
          </a:prstGeom>
        </p:spPr>
      </p:pic>
    </p:spTree>
    <p:extLst>
      <p:ext uri="{BB962C8B-B14F-4D97-AF65-F5344CB8AC3E}">
        <p14:creationId xmlns:p14="http://schemas.microsoft.com/office/powerpoint/2010/main" val="156328951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randombar(horizontal)">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randombar(horizontal)">
                                      <p:cBhvr>
                                        <p:cTn id="3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8" grpId="0"/>
      <p:bldP spid="16" grpId="0"/>
      <p:bldP spid="12"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254940" y="461563"/>
            <a:ext cx="5507521" cy="501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46043"/>
            <a:ext cx="11124702" cy="57324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523922" y="92486"/>
            <a:ext cx="4582214"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إدارة المخاطر والأزمات</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1997765" y="1146125"/>
            <a:ext cx="5526156" cy="4748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هندسة خطة الاستجابة (ما قبل العاصفة)</a:t>
            </a:r>
            <a:endParaRPr lang="en-US" sz="2800" b="1" dirty="0">
              <a:solidFill>
                <a:srgbClr val="FF0000"/>
              </a:solidFill>
              <a:latin typeface="Alexandria"/>
            </a:endParaRPr>
          </a:p>
        </p:txBody>
      </p:sp>
      <p:sp>
        <p:nvSpPr>
          <p:cNvPr id="8" name="مستطيل 7"/>
          <p:cNvSpPr/>
          <p:nvPr/>
        </p:nvSpPr>
        <p:spPr>
          <a:xfrm rot="10800000" flipH="1" flipV="1">
            <a:off x="1411828" y="1663202"/>
            <a:ext cx="6112093" cy="5116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1) تشكيل فريق إدارة الأزمات:</a:t>
            </a:r>
            <a:endParaRPr lang="en-US" sz="2800" b="1" dirty="0">
              <a:solidFill>
                <a:srgbClr val="FF0000"/>
              </a:solidFill>
              <a:latin typeface="Alexandria"/>
            </a:endParaRPr>
          </a:p>
        </p:txBody>
      </p:sp>
      <p:sp>
        <p:nvSpPr>
          <p:cNvPr id="11" name="مستطيل 10"/>
          <p:cNvSpPr/>
          <p:nvPr/>
        </p:nvSpPr>
        <p:spPr>
          <a:xfrm rot="10800000" flipH="1" flipV="1">
            <a:off x="596349" y="2169604"/>
            <a:ext cx="6927573" cy="8978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في اللحظات الحرجة، يضيع الوقت في السؤال: من صاحب القرار؟ لذا يجب تحديد الأدوار قبل بدء الفعالية بأسابيع:</a:t>
            </a:r>
            <a:endParaRPr lang="en-US" sz="2800" dirty="0">
              <a:solidFill>
                <a:schemeClr val="tx1"/>
              </a:solidFill>
              <a:latin typeface="Alexandria"/>
            </a:endParaRPr>
          </a:p>
        </p:txBody>
      </p:sp>
      <p:sp>
        <p:nvSpPr>
          <p:cNvPr id="16" name="مستطيل 15"/>
          <p:cNvSpPr/>
          <p:nvPr/>
        </p:nvSpPr>
        <p:spPr>
          <a:xfrm rot="10800000" flipH="1" flipV="1">
            <a:off x="596349" y="3063055"/>
            <a:ext cx="6927573" cy="9709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1) </a:t>
            </a:r>
            <a:r>
              <a:rPr lang="ar-SA" sz="2800" b="1" dirty="0" smtClean="0">
                <a:solidFill>
                  <a:schemeClr val="tx1"/>
                </a:solidFill>
                <a:latin typeface="Alexandria"/>
              </a:rPr>
              <a:t>قائد الأزمة: </a:t>
            </a:r>
            <a:r>
              <a:rPr lang="ar-SA" sz="2800" dirty="0" smtClean="0">
                <a:solidFill>
                  <a:schemeClr val="tx1"/>
                </a:solidFill>
                <a:latin typeface="Alexandria"/>
              </a:rPr>
              <a:t>الشخص الوحيد الذي يملك سلطة اتخاذ القرار النهائي، ويجب أن يتمتع ببرود أعصاب تام.</a:t>
            </a:r>
            <a:endParaRPr lang="en-US" sz="2800" dirty="0">
              <a:solidFill>
                <a:schemeClr val="tx1"/>
              </a:solidFill>
              <a:latin typeface="Alexandria"/>
            </a:endParaRPr>
          </a:p>
        </p:txBody>
      </p:sp>
      <p:sp>
        <p:nvSpPr>
          <p:cNvPr id="12" name="مستطيل 11"/>
          <p:cNvSpPr/>
          <p:nvPr/>
        </p:nvSpPr>
        <p:spPr>
          <a:xfrm rot="10800000" flipH="1" flipV="1">
            <a:off x="596348" y="3951260"/>
            <a:ext cx="6927573" cy="9709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2) </a:t>
            </a:r>
            <a:r>
              <a:rPr lang="ar-SA" sz="2800" b="1" dirty="0" smtClean="0">
                <a:solidFill>
                  <a:schemeClr val="tx1"/>
                </a:solidFill>
                <a:latin typeface="Alexandria"/>
              </a:rPr>
              <a:t>المسؤول اللوجستي: </a:t>
            </a:r>
            <a:r>
              <a:rPr lang="ar-SA" sz="2800" dirty="0" smtClean="0">
                <a:solidFill>
                  <a:schemeClr val="tx1"/>
                </a:solidFill>
                <a:latin typeface="Alexandria"/>
              </a:rPr>
              <a:t>المسؤول عن التحركات الميدانية، الممرات، الكهرباء، المعدات.</a:t>
            </a:r>
            <a:endParaRPr lang="en-US" sz="2800" dirty="0">
              <a:solidFill>
                <a:schemeClr val="tx1"/>
              </a:solidFill>
              <a:latin typeface="Alexandria"/>
            </a:endParaRPr>
          </a:p>
        </p:txBody>
      </p:sp>
      <p:sp>
        <p:nvSpPr>
          <p:cNvPr id="13" name="مستطيل 12"/>
          <p:cNvSpPr/>
          <p:nvPr/>
        </p:nvSpPr>
        <p:spPr>
          <a:xfrm rot="10800000" flipH="1" flipV="1">
            <a:off x="596347" y="4835037"/>
            <a:ext cx="6927574" cy="9709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3) </a:t>
            </a:r>
            <a:r>
              <a:rPr lang="ar-SA" sz="2800" b="1" dirty="0" smtClean="0">
                <a:solidFill>
                  <a:schemeClr val="tx1"/>
                </a:solidFill>
                <a:latin typeface="Alexandria"/>
              </a:rPr>
              <a:t>المتحدث الرسمي: </a:t>
            </a:r>
            <a:r>
              <a:rPr lang="ar-SA" sz="2800" dirty="0" smtClean="0">
                <a:solidFill>
                  <a:schemeClr val="tx1"/>
                </a:solidFill>
                <a:latin typeface="Alexandria"/>
              </a:rPr>
              <a:t>الشخص الوحيد المخول بالحديث مع الجمهور، الإعلام، أو النشر عبر وسائل التواصل الاجتماعي</a:t>
            </a:r>
            <a:endParaRPr lang="en-US" sz="2800" dirty="0">
              <a:solidFill>
                <a:schemeClr val="tx1"/>
              </a:solidFill>
              <a:latin typeface="Alexandria"/>
            </a:endParaRPr>
          </a:p>
        </p:txBody>
      </p:sp>
      <p:sp>
        <p:nvSpPr>
          <p:cNvPr id="14" name="مستطيل 13"/>
          <p:cNvSpPr/>
          <p:nvPr/>
        </p:nvSpPr>
        <p:spPr>
          <a:xfrm rot="10800000" flipH="1" flipV="1">
            <a:off x="596347" y="5763954"/>
            <a:ext cx="6927574" cy="9709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4) </a:t>
            </a:r>
            <a:r>
              <a:rPr lang="ar-SA" sz="2800" b="1" dirty="0" smtClean="0">
                <a:solidFill>
                  <a:schemeClr val="tx1"/>
                </a:solidFill>
                <a:latin typeface="Alexandria"/>
              </a:rPr>
              <a:t>مسؤول السلامة: </a:t>
            </a:r>
            <a:r>
              <a:rPr lang="ar-SA" sz="2800" dirty="0" smtClean="0">
                <a:solidFill>
                  <a:schemeClr val="tx1"/>
                </a:solidFill>
                <a:latin typeface="Alexandria"/>
              </a:rPr>
              <a:t>حلقة الوصل مع الشرطة، الإسعاف، أو الدفاع المدني.</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23920" y="1278390"/>
            <a:ext cx="4668079" cy="5109558"/>
          </a:xfrm>
          <a:prstGeom prst="rect">
            <a:avLst/>
          </a:prstGeom>
        </p:spPr>
      </p:pic>
    </p:spTree>
    <p:extLst>
      <p:ext uri="{BB962C8B-B14F-4D97-AF65-F5344CB8AC3E}">
        <p14:creationId xmlns:p14="http://schemas.microsoft.com/office/powerpoint/2010/main" val="353633919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randombar(horizontal)">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randombar(horizontal)">
                                      <p:cBhvr>
                                        <p:cTn id="37" dur="5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randombar(horizontal)">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randombar(horizontal)">
                                      <p:cBhvr>
                                        <p:cTn id="5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8" grpId="0"/>
      <p:bldP spid="11" grpId="0"/>
      <p:bldP spid="16" grpId="0"/>
      <p:bldP spid="12" grpId="0"/>
      <p:bldP spid="13" grpId="0"/>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4940" y="511712"/>
            <a:ext cx="607943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46043"/>
            <a:ext cx="11124702" cy="55643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229600" y="92486"/>
            <a:ext cx="3876536" cy="764184"/>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rPr>
              <a:t>هندسة خطة الاستجابة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8" name="مستطيل 7"/>
          <p:cNvSpPr/>
          <p:nvPr/>
        </p:nvSpPr>
        <p:spPr>
          <a:xfrm rot="10800000" flipH="1" flipV="1">
            <a:off x="1411828" y="1320918"/>
            <a:ext cx="6112093" cy="5116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2) بروتوكول التواصل:</a:t>
            </a:r>
            <a:endParaRPr lang="en-US" sz="2800" b="1" dirty="0">
              <a:solidFill>
                <a:srgbClr val="FF0000"/>
              </a:solidFill>
              <a:latin typeface="Alexandria"/>
            </a:endParaRPr>
          </a:p>
        </p:txBody>
      </p:sp>
      <p:sp>
        <p:nvSpPr>
          <p:cNvPr id="11" name="مستطيل 10"/>
          <p:cNvSpPr/>
          <p:nvPr/>
        </p:nvSpPr>
        <p:spPr>
          <a:xfrm rot="10800000" flipH="1" flipV="1">
            <a:off x="596348" y="1963101"/>
            <a:ext cx="6927573" cy="8978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الفشل في التواصل هو "أزمة داخل الأزمة". هندسة الاستجابة تتطلب رسم شجرة تواصل واضحة:</a:t>
            </a:r>
            <a:endParaRPr lang="en-US" sz="2800" dirty="0">
              <a:solidFill>
                <a:schemeClr val="tx1"/>
              </a:solidFill>
              <a:latin typeface="Alexandria"/>
            </a:endParaRPr>
          </a:p>
        </p:txBody>
      </p:sp>
      <p:sp>
        <p:nvSpPr>
          <p:cNvPr id="16" name="مستطيل 15"/>
          <p:cNvSpPr/>
          <p:nvPr/>
        </p:nvSpPr>
        <p:spPr>
          <a:xfrm rot="10800000" flipH="1" flipV="1">
            <a:off x="596348" y="2875117"/>
            <a:ext cx="6927573" cy="17719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1) </a:t>
            </a:r>
            <a:r>
              <a:rPr lang="ar-SA" sz="2800" b="1" dirty="0" smtClean="0">
                <a:solidFill>
                  <a:schemeClr val="tx1"/>
                </a:solidFill>
                <a:latin typeface="Alexandria"/>
              </a:rPr>
              <a:t>التواصل الداخلي: </a:t>
            </a:r>
            <a:r>
              <a:rPr lang="ar-SA" sz="2800" dirty="0" smtClean="0">
                <a:solidFill>
                  <a:schemeClr val="tx1"/>
                </a:solidFill>
                <a:latin typeface="Alexandria"/>
              </a:rPr>
              <a:t>استخدم أجهزة اللاسلكي على قنوات مشفرة، مع تحديد "كلمات كودية" للإبلاغ عن المخاطر دون إثارة ذعر الجمهور (مثلاً: "الكود الأحمر" يعني وجود حريق، "الكود الأزرق" للتعبير عن وجود حالة طبية).</a:t>
            </a:r>
            <a:endParaRPr lang="en-US" sz="2800" dirty="0">
              <a:solidFill>
                <a:schemeClr val="tx1"/>
              </a:solidFill>
              <a:latin typeface="Alexandria"/>
            </a:endParaRPr>
          </a:p>
        </p:txBody>
      </p:sp>
      <p:sp>
        <p:nvSpPr>
          <p:cNvPr id="13" name="مستطيل 12"/>
          <p:cNvSpPr/>
          <p:nvPr/>
        </p:nvSpPr>
        <p:spPr>
          <a:xfrm rot="10800000" flipH="1" flipV="1">
            <a:off x="596347" y="4728009"/>
            <a:ext cx="6927574" cy="17712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2) </a:t>
            </a:r>
            <a:r>
              <a:rPr lang="ar-SA" sz="2800" b="1" dirty="0" smtClean="0">
                <a:solidFill>
                  <a:schemeClr val="tx1"/>
                </a:solidFill>
                <a:latin typeface="Alexandria"/>
              </a:rPr>
              <a:t>التواصل الخارجي</a:t>
            </a:r>
            <a:r>
              <a:rPr lang="ar-SA" sz="2800" dirty="0" smtClean="0">
                <a:solidFill>
                  <a:schemeClr val="tx1"/>
                </a:solidFill>
                <a:latin typeface="Alexandria"/>
              </a:rPr>
              <a:t>: إعداد مسودات رسائل جاهزة. إذا توقفت الفعالية تقنياًَ. يكون المنشور جاهزاً: "نعتذر لجمهورنا الكريم، نحن نواجه خللاً تقنياً بسيطاً وسنعاود البث خلال </a:t>
            </a:r>
            <a:r>
              <a:rPr lang="en-US" sz="2800" dirty="0" smtClean="0">
                <a:solidFill>
                  <a:schemeClr val="tx1"/>
                </a:solidFill>
                <a:latin typeface="Alexandria"/>
              </a:rPr>
              <a:t>10</a:t>
            </a:r>
            <a:r>
              <a:rPr lang="ar-SA" sz="2800" dirty="0" smtClean="0">
                <a:solidFill>
                  <a:schemeClr val="tx1"/>
                </a:solidFill>
                <a:latin typeface="Alexandria"/>
              </a:rPr>
              <a:t> دقائق". هذا يوفر الوقت للتفكير تحت الضغط.</a:t>
            </a:r>
            <a:endParaRPr lang="en-US" sz="2800" dirty="0">
              <a:solidFill>
                <a:schemeClr val="tx1"/>
              </a:solidFill>
              <a:latin typeface="Alexandria"/>
            </a:endParaRPr>
          </a:p>
        </p:txBody>
      </p:sp>
      <p:pic>
        <p:nvPicPr>
          <p:cNvPr id="4" name="صورة 3"/>
          <p:cNvPicPr>
            <a:picLocks noChangeAspect="1"/>
          </p:cNvPicPr>
          <p:nvPr/>
        </p:nvPicPr>
        <p:blipFill>
          <a:blip r:embed="rId3"/>
          <a:stretch>
            <a:fillRect/>
          </a:stretch>
        </p:blipFill>
        <p:spPr>
          <a:xfrm>
            <a:off x="7609113" y="1320917"/>
            <a:ext cx="4740609" cy="5070475"/>
          </a:xfrm>
          <a:prstGeom prst="rect">
            <a:avLst/>
          </a:prstGeom>
        </p:spPr>
      </p:pic>
    </p:spTree>
    <p:extLst>
      <p:ext uri="{BB962C8B-B14F-4D97-AF65-F5344CB8AC3E}">
        <p14:creationId xmlns:p14="http://schemas.microsoft.com/office/powerpoint/2010/main" val="26343094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randombar(horizontal)">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8" grpId="0"/>
      <p:bldP spid="11" grpId="0"/>
      <p:bldP spid="16"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4940" y="511712"/>
            <a:ext cx="607943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46043"/>
            <a:ext cx="11124702" cy="55643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229600" y="92486"/>
            <a:ext cx="3876536" cy="764184"/>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rPr>
              <a:t>هندسة خطة الاستجابة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8" name="مستطيل 7"/>
          <p:cNvSpPr/>
          <p:nvPr/>
        </p:nvSpPr>
        <p:spPr>
          <a:xfrm rot="10800000" flipH="1" flipV="1">
            <a:off x="1411828" y="1320918"/>
            <a:ext cx="6112093" cy="5116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3) خطة الإخلاء والبدائل:</a:t>
            </a:r>
            <a:endParaRPr lang="en-US" sz="2800" b="1" dirty="0">
              <a:solidFill>
                <a:srgbClr val="FF0000"/>
              </a:solidFill>
              <a:latin typeface="Alexandria"/>
            </a:endParaRPr>
          </a:p>
        </p:txBody>
      </p:sp>
      <p:sp>
        <p:nvSpPr>
          <p:cNvPr id="11" name="مستطيل 10"/>
          <p:cNvSpPr/>
          <p:nvPr/>
        </p:nvSpPr>
        <p:spPr>
          <a:xfrm rot="10800000" flipH="1" flipV="1">
            <a:off x="596348" y="1963102"/>
            <a:ext cx="6927573" cy="561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هنا نطبق سيناريوهات "ماذا لو؟" بشكل عملي:</a:t>
            </a:r>
            <a:endParaRPr lang="en-US" sz="2800" dirty="0">
              <a:solidFill>
                <a:schemeClr val="tx1"/>
              </a:solidFill>
              <a:latin typeface="Alexandria"/>
            </a:endParaRPr>
          </a:p>
        </p:txBody>
      </p:sp>
      <p:sp>
        <p:nvSpPr>
          <p:cNvPr id="16" name="مستطيل 15"/>
          <p:cNvSpPr/>
          <p:nvPr/>
        </p:nvSpPr>
        <p:spPr>
          <a:xfrm rot="10800000" flipH="1" flipV="1">
            <a:off x="596348" y="2604653"/>
            <a:ext cx="6927573" cy="11386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1) </a:t>
            </a:r>
            <a:r>
              <a:rPr lang="ar-SA" sz="2800" b="1" dirty="0" smtClean="0">
                <a:solidFill>
                  <a:schemeClr val="tx1"/>
                </a:solidFill>
                <a:latin typeface="Alexandria"/>
              </a:rPr>
              <a:t>سيناريو الانقطاع: </a:t>
            </a:r>
            <a:r>
              <a:rPr lang="ar-SA" sz="2800" dirty="0" smtClean="0">
                <a:solidFill>
                  <a:schemeClr val="tx1"/>
                </a:solidFill>
                <a:latin typeface="Alexandria"/>
              </a:rPr>
              <a:t>إذا انقطعت الطاقة، هل هناك مولدات تبديل آلي؟ كم ثانية تستغرق للعمل؟</a:t>
            </a:r>
            <a:endParaRPr lang="en-US" sz="2800" dirty="0">
              <a:solidFill>
                <a:schemeClr val="tx1"/>
              </a:solidFill>
              <a:latin typeface="Alexandria"/>
            </a:endParaRPr>
          </a:p>
        </p:txBody>
      </p:sp>
      <p:sp>
        <p:nvSpPr>
          <p:cNvPr id="13" name="مستطيل 12"/>
          <p:cNvSpPr/>
          <p:nvPr/>
        </p:nvSpPr>
        <p:spPr>
          <a:xfrm rot="10800000" flipH="1" flipV="1">
            <a:off x="596348" y="3946717"/>
            <a:ext cx="6927574" cy="12822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2) </a:t>
            </a:r>
            <a:r>
              <a:rPr lang="ar-SA" sz="2800" b="1" dirty="0" smtClean="0">
                <a:solidFill>
                  <a:schemeClr val="tx1"/>
                </a:solidFill>
                <a:latin typeface="Alexandria"/>
              </a:rPr>
              <a:t>سيناريو النقل: </a:t>
            </a:r>
            <a:r>
              <a:rPr lang="ar-SA" sz="2800" dirty="0" smtClean="0">
                <a:solidFill>
                  <a:schemeClr val="tx1"/>
                </a:solidFill>
                <a:latin typeface="Alexandria"/>
              </a:rPr>
              <a:t>إذا غمر المطر المسرح الخارجي، هل القاعة البديلة جاهزة؟ الكراسي والأنظمة الصوتية جاهزة في أقل من </a:t>
            </a:r>
            <a:r>
              <a:rPr lang="en-US" sz="2800" dirty="0" smtClean="0">
                <a:solidFill>
                  <a:schemeClr val="tx1"/>
                </a:solidFill>
                <a:latin typeface="Alexandria"/>
              </a:rPr>
              <a:t>30</a:t>
            </a:r>
            <a:r>
              <a:rPr lang="ar-SA" sz="2800" dirty="0" smtClean="0">
                <a:solidFill>
                  <a:schemeClr val="tx1"/>
                </a:solidFill>
                <a:latin typeface="Alexandria"/>
              </a:rPr>
              <a:t> دقيقة.</a:t>
            </a:r>
            <a:endParaRPr lang="en-US" sz="2800" dirty="0">
              <a:solidFill>
                <a:schemeClr val="tx1"/>
              </a:solidFill>
              <a:latin typeface="Alexandria"/>
            </a:endParaRPr>
          </a:p>
        </p:txBody>
      </p:sp>
      <p:sp>
        <p:nvSpPr>
          <p:cNvPr id="10" name="مستطيل 9"/>
          <p:cNvSpPr/>
          <p:nvPr/>
        </p:nvSpPr>
        <p:spPr>
          <a:xfrm rot="10800000" flipH="1" flipV="1">
            <a:off x="596347" y="5315266"/>
            <a:ext cx="6927574" cy="12822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2) </a:t>
            </a:r>
            <a:r>
              <a:rPr lang="ar-SA" sz="2800" b="1" dirty="0" smtClean="0">
                <a:solidFill>
                  <a:schemeClr val="tx1"/>
                </a:solidFill>
                <a:latin typeface="Alexandria"/>
              </a:rPr>
              <a:t>سيناريو الإلغاء: </a:t>
            </a:r>
            <a:r>
              <a:rPr lang="ar-SA" sz="2800" dirty="0" smtClean="0">
                <a:solidFill>
                  <a:schemeClr val="tx1"/>
                </a:solidFill>
                <a:latin typeface="Alexandria"/>
              </a:rPr>
              <a:t>متى تتخذ قرار الإلغاء؟ وماهي آلية تعويض الجمهور أو إعادة جدولة الفعالية</a:t>
            </a:r>
            <a:endParaRPr lang="en-US" sz="2800" dirty="0">
              <a:solidFill>
                <a:schemeClr val="tx1"/>
              </a:solidFill>
              <a:latin typeface="Alexandria"/>
            </a:endParaRPr>
          </a:p>
        </p:txBody>
      </p:sp>
      <p:pic>
        <p:nvPicPr>
          <p:cNvPr id="2" name="صورة 1"/>
          <p:cNvPicPr>
            <a:picLocks noChangeAspect="1"/>
          </p:cNvPicPr>
          <p:nvPr/>
        </p:nvPicPr>
        <p:blipFill rotWithShape="1">
          <a:blip r:embed="rId3">
            <a:extLst>
              <a:ext uri="{28A0092B-C50C-407E-A947-70E740481C1C}">
                <a14:useLocalDpi xmlns:a14="http://schemas.microsoft.com/office/drawing/2010/main" val="0"/>
              </a:ext>
            </a:extLst>
          </a:blip>
          <a:srcRect l="41878" t="18129"/>
          <a:stretch/>
        </p:blipFill>
        <p:spPr>
          <a:xfrm>
            <a:off x="7630886" y="1345282"/>
            <a:ext cx="4561114" cy="4990204"/>
          </a:xfrm>
          <a:prstGeom prst="rect">
            <a:avLst/>
          </a:prstGeom>
        </p:spPr>
      </p:pic>
    </p:spTree>
    <p:extLst>
      <p:ext uri="{BB962C8B-B14F-4D97-AF65-F5344CB8AC3E}">
        <p14:creationId xmlns:p14="http://schemas.microsoft.com/office/powerpoint/2010/main" val="98997659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randombar(horizontal)">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randombar(horizontal)">
                                      <p:cBhvr>
                                        <p:cTn id="4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8" grpId="0"/>
      <p:bldP spid="11" grpId="0"/>
      <p:bldP spid="16" grpId="0"/>
      <p:bldP spid="13"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4940" y="511712"/>
            <a:ext cx="607943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46043"/>
            <a:ext cx="11124702" cy="55643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229600" y="92486"/>
            <a:ext cx="3876536" cy="764184"/>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rPr>
              <a:t>هندسة خطة الاستجابة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8" name="مستطيل 7"/>
          <p:cNvSpPr/>
          <p:nvPr/>
        </p:nvSpPr>
        <p:spPr>
          <a:xfrm rot="10800000" flipH="1" flipV="1">
            <a:off x="1411828" y="1320918"/>
            <a:ext cx="6112093" cy="5116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4) حقيبة أدوات الطوارئ:</a:t>
            </a:r>
            <a:endParaRPr lang="en-US" sz="2800" b="1" dirty="0">
              <a:solidFill>
                <a:srgbClr val="FF0000"/>
              </a:solidFill>
              <a:latin typeface="Alexandria"/>
            </a:endParaRPr>
          </a:p>
        </p:txBody>
      </p:sp>
      <p:sp>
        <p:nvSpPr>
          <p:cNvPr id="11" name="مستطيل 10"/>
          <p:cNvSpPr/>
          <p:nvPr/>
        </p:nvSpPr>
        <p:spPr>
          <a:xfrm rot="10800000" flipH="1" flipV="1">
            <a:off x="596348" y="1963102"/>
            <a:ext cx="6927573" cy="561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يجب أن يمتلك فريق الاستجابة حقيبة فعلية تحتوي على:</a:t>
            </a:r>
            <a:endParaRPr lang="en-US" sz="2800" dirty="0">
              <a:solidFill>
                <a:schemeClr val="tx1"/>
              </a:solidFill>
              <a:latin typeface="Alexandria"/>
            </a:endParaRPr>
          </a:p>
        </p:txBody>
      </p:sp>
      <p:sp>
        <p:nvSpPr>
          <p:cNvPr id="16" name="مستطيل 15"/>
          <p:cNvSpPr/>
          <p:nvPr/>
        </p:nvSpPr>
        <p:spPr>
          <a:xfrm rot="10800000" flipH="1" flipV="1">
            <a:off x="596348" y="2604653"/>
            <a:ext cx="6927573" cy="11386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1) </a:t>
            </a:r>
            <a:r>
              <a:rPr lang="ar-SA" sz="2800" b="1" dirty="0" smtClean="0">
                <a:solidFill>
                  <a:schemeClr val="tx1"/>
                </a:solidFill>
                <a:latin typeface="Alexandria"/>
              </a:rPr>
              <a:t>قائمة الاتصال الطارئة: </a:t>
            </a:r>
            <a:r>
              <a:rPr lang="ar-SA" sz="2800" dirty="0" smtClean="0">
                <a:solidFill>
                  <a:schemeClr val="tx1"/>
                </a:solidFill>
                <a:latin typeface="Alexandria"/>
              </a:rPr>
              <a:t>أرقام الإسعاف، المطافئ، وكبار الموردين.</a:t>
            </a:r>
            <a:endParaRPr lang="en-US" sz="2800" dirty="0">
              <a:solidFill>
                <a:schemeClr val="tx1"/>
              </a:solidFill>
              <a:latin typeface="Alexandria"/>
            </a:endParaRPr>
          </a:p>
        </p:txBody>
      </p:sp>
      <p:sp>
        <p:nvSpPr>
          <p:cNvPr id="13" name="مستطيل 12"/>
          <p:cNvSpPr/>
          <p:nvPr/>
        </p:nvSpPr>
        <p:spPr>
          <a:xfrm rot="10800000" flipH="1" flipV="1">
            <a:off x="596348" y="3946717"/>
            <a:ext cx="6927574" cy="12822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2) </a:t>
            </a:r>
            <a:r>
              <a:rPr lang="ar-SA" sz="2800" b="1" dirty="0" smtClean="0">
                <a:solidFill>
                  <a:schemeClr val="tx1"/>
                </a:solidFill>
                <a:latin typeface="Alexandria"/>
              </a:rPr>
              <a:t>خرائط الموقع: </a:t>
            </a:r>
            <a:r>
              <a:rPr lang="ar-SA" sz="2800" dirty="0" smtClean="0">
                <a:solidFill>
                  <a:schemeClr val="tx1"/>
                </a:solidFill>
                <a:latin typeface="Alexandria"/>
              </a:rPr>
              <a:t>توضح مخارج الطوارئ ومواقع طفايات الحريق، وأجهزة الصعق الكهربائي للقلب.</a:t>
            </a:r>
            <a:endParaRPr lang="en-US" sz="2800" dirty="0">
              <a:solidFill>
                <a:schemeClr val="tx1"/>
              </a:solidFill>
              <a:latin typeface="Alexandria"/>
            </a:endParaRPr>
          </a:p>
        </p:txBody>
      </p:sp>
      <p:sp>
        <p:nvSpPr>
          <p:cNvPr id="10" name="مستطيل 9"/>
          <p:cNvSpPr/>
          <p:nvPr/>
        </p:nvSpPr>
        <p:spPr>
          <a:xfrm rot="10800000" flipH="1" flipV="1">
            <a:off x="596347" y="5315266"/>
            <a:ext cx="6927574" cy="12822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3) </a:t>
            </a:r>
            <a:r>
              <a:rPr lang="ar-SA" sz="2800" b="1" dirty="0" smtClean="0">
                <a:solidFill>
                  <a:schemeClr val="tx1"/>
                </a:solidFill>
                <a:latin typeface="Alexandria"/>
              </a:rPr>
              <a:t>نسخ احتياطية: </a:t>
            </a:r>
            <a:r>
              <a:rPr lang="ar-SA" sz="2800" dirty="0" smtClean="0">
                <a:solidFill>
                  <a:schemeClr val="tx1"/>
                </a:solidFill>
                <a:latin typeface="Alexandria"/>
              </a:rPr>
              <a:t>من المادة العلمية مثلاً للمتحدثين، الفيديوهات، وقواعد بيانات الحضور.</a:t>
            </a:r>
            <a:endParaRPr lang="en-US" sz="2800" dirty="0">
              <a:solidFill>
                <a:schemeClr val="tx1"/>
              </a:solidFill>
              <a:latin typeface="Alexandria"/>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52657" y="1345282"/>
            <a:ext cx="4453479" cy="5088175"/>
          </a:xfrm>
          <a:prstGeom prst="rect">
            <a:avLst/>
          </a:prstGeom>
        </p:spPr>
      </p:pic>
    </p:spTree>
    <p:extLst>
      <p:ext uri="{BB962C8B-B14F-4D97-AF65-F5344CB8AC3E}">
        <p14:creationId xmlns:p14="http://schemas.microsoft.com/office/powerpoint/2010/main" val="157180861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randombar(horizontal)">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randombar(horizontal)">
                                      <p:cBhvr>
                                        <p:cTn id="4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8" grpId="0"/>
      <p:bldP spid="11" grpId="0"/>
      <p:bldP spid="16" grpId="0"/>
      <p:bldP spid="13"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4940" y="504826"/>
            <a:ext cx="8013010" cy="5260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255801"/>
            <a:ext cx="11124702" cy="5106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039350" y="92486"/>
            <a:ext cx="2066786"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rPr>
              <a:t>مثال عملي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8" name="مستطيل 7"/>
          <p:cNvSpPr/>
          <p:nvPr/>
        </p:nvSpPr>
        <p:spPr>
          <a:xfrm rot="10800000" flipH="1" flipV="1">
            <a:off x="1411828" y="1320918"/>
            <a:ext cx="6112093" cy="5116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دراسة حالة ديزني وبروتوكول الاستجابة الصامتة</a:t>
            </a:r>
            <a:endParaRPr lang="en-US" sz="2800" b="1" dirty="0">
              <a:solidFill>
                <a:srgbClr val="FF0000"/>
              </a:solidFill>
              <a:latin typeface="Alexandria"/>
            </a:endParaRPr>
          </a:p>
        </p:txBody>
      </p:sp>
      <p:sp>
        <p:nvSpPr>
          <p:cNvPr id="11" name="مستطيل 10"/>
          <p:cNvSpPr/>
          <p:nvPr/>
        </p:nvSpPr>
        <p:spPr>
          <a:xfrm rot="10800000" flipH="1" flipV="1">
            <a:off x="596348" y="1963102"/>
            <a:ext cx="6927573" cy="561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1) تشكيل فريق الأزمات (هيكل قيادي صارم)</a:t>
            </a:r>
            <a:endParaRPr lang="en-US" sz="2800" b="1" dirty="0">
              <a:solidFill>
                <a:schemeClr val="tx1"/>
              </a:solidFill>
              <a:latin typeface="Alexandria"/>
            </a:endParaRPr>
          </a:p>
        </p:txBody>
      </p:sp>
      <p:sp>
        <p:nvSpPr>
          <p:cNvPr id="16" name="مستطيل 15"/>
          <p:cNvSpPr/>
          <p:nvPr/>
        </p:nvSpPr>
        <p:spPr>
          <a:xfrm rot="10800000" flipH="1" flipV="1">
            <a:off x="596348" y="2604653"/>
            <a:ext cx="6927573" cy="6653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تمتلك ديزني ما يسمى بمركز عمليات الطوارئ يعمل </a:t>
            </a:r>
            <a:r>
              <a:rPr lang="en-US" sz="2800" dirty="0" smtClean="0">
                <a:solidFill>
                  <a:schemeClr val="tx1"/>
                </a:solidFill>
                <a:latin typeface="Alexandria"/>
              </a:rPr>
              <a:t>24/7</a:t>
            </a:r>
            <a:endParaRPr lang="en-US" sz="2800" dirty="0">
              <a:solidFill>
                <a:schemeClr val="tx1"/>
              </a:solidFill>
              <a:latin typeface="Alexandria"/>
            </a:endParaRPr>
          </a:p>
        </p:txBody>
      </p:sp>
      <p:sp>
        <p:nvSpPr>
          <p:cNvPr id="13" name="مستطيل 12"/>
          <p:cNvSpPr/>
          <p:nvPr/>
        </p:nvSpPr>
        <p:spPr>
          <a:xfrm rot="10800000" flipH="1" flipV="1">
            <a:off x="596347" y="3205030"/>
            <a:ext cx="6927574" cy="11089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توزيع  الأدوار</a:t>
            </a:r>
            <a:r>
              <a:rPr lang="ar-SA" sz="2800" dirty="0" smtClean="0">
                <a:solidFill>
                  <a:schemeClr val="tx1"/>
                </a:solidFill>
                <a:latin typeface="Alexandria"/>
              </a:rPr>
              <a:t>: كل موظف (من عامل النظافة إلى المدير)، لديه دور محدد في خطة الاستجابة.</a:t>
            </a:r>
            <a:endParaRPr lang="en-US" sz="2800" dirty="0">
              <a:solidFill>
                <a:schemeClr val="tx1"/>
              </a:solidFill>
              <a:latin typeface="Alexandria"/>
            </a:endParaRPr>
          </a:p>
        </p:txBody>
      </p:sp>
      <p:sp>
        <p:nvSpPr>
          <p:cNvPr id="10" name="مستطيل 9"/>
          <p:cNvSpPr/>
          <p:nvPr/>
        </p:nvSpPr>
        <p:spPr>
          <a:xfrm rot="10800000" flipH="1" flipV="1">
            <a:off x="596347" y="4353724"/>
            <a:ext cx="6927574" cy="12822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التدريب</a:t>
            </a:r>
            <a:r>
              <a:rPr lang="ar-SA" sz="2800" dirty="0" smtClean="0">
                <a:solidFill>
                  <a:schemeClr val="tx1"/>
                </a:solidFill>
                <a:latin typeface="Alexandria"/>
              </a:rPr>
              <a:t>: لا يتم اعتماد الخطة إلا بعد "محاكاة حيّة"، تجري دورياً في أوقات إغلاق المتنزهات لضمان أن كل شخص يعرف مكانه بالثانية.</a:t>
            </a:r>
            <a:endParaRPr lang="en-US" sz="2800" dirty="0">
              <a:solidFill>
                <a:schemeClr val="tx1"/>
              </a:solidFill>
              <a:latin typeface="Alexandria"/>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23921" y="1524364"/>
            <a:ext cx="4668079" cy="4482193"/>
          </a:xfrm>
          <a:prstGeom prst="rect">
            <a:avLst/>
          </a:prstGeom>
        </p:spPr>
      </p:pic>
      <p:sp>
        <p:nvSpPr>
          <p:cNvPr id="12" name="مستطيل 11"/>
          <p:cNvSpPr/>
          <p:nvPr/>
        </p:nvSpPr>
        <p:spPr>
          <a:xfrm rot="10800000" flipH="1" flipV="1">
            <a:off x="884583" y="5702159"/>
            <a:ext cx="6223421" cy="561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en-US" sz="2800" dirty="0">
                <a:solidFill>
                  <a:schemeClr val="tx1"/>
                </a:solidFill>
                <a:latin typeface="Alexandria"/>
                <a:hlinkClick r:id="rId4"/>
              </a:rPr>
              <a:t>https://ar.disneyme.com</a:t>
            </a:r>
            <a:r>
              <a:rPr lang="en-US" sz="2800" dirty="0" smtClean="0">
                <a:solidFill>
                  <a:schemeClr val="tx1"/>
                </a:solidFill>
                <a:latin typeface="Alexandria"/>
                <a:hlinkClick r:id="rId4"/>
              </a:rPr>
              <a:t>/</a:t>
            </a:r>
            <a:r>
              <a:rPr lang="ar-SA" sz="2800" dirty="0" smtClean="0">
                <a:solidFill>
                  <a:schemeClr val="tx1"/>
                </a:solidFill>
                <a:latin typeface="Alexandria"/>
              </a:rPr>
              <a:t> </a:t>
            </a:r>
            <a:endParaRPr lang="en-US" sz="2800" dirty="0">
              <a:solidFill>
                <a:schemeClr val="tx1"/>
              </a:solidFill>
              <a:latin typeface="Alexandria"/>
            </a:endParaRPr>
          </a:p>
        </p:txBody>
      </p:sp>
    </p:spTree>
    <p:extLst>
      <p:ext uri="{BB962C8B-B14F-4D97-AF65-F5344CB8AC3E}">
        <p14:creationId xmlns:p14="http://schemas.microsoft.com/office/powerpoint/2010/main" val="231919989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randombar(horizontal)">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randombar(horizontal)">
                                      <p:cBhvr>
                                        <p:cTn id="42" dur="5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randombar(horizontal)">
                                      <p:cBhvr>
                                        <p:cTn id="4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8" grpId="0"/>
      <p:bldP spid="11" grpId="0"/>
      <p:bldP spid="16" grpId="0"/>
      <p:bldP spid="13" grpId="0"/>
      <p:bldP spid="10" grpId="0"/>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4940" y="504826"/>
            <a:ext cx="8013010" cy="5260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255801"/>
            <a:ext cx="11124702" cy="5106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039350" y="92486"/>
            <a:ext cx="2066786"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rPr>
              <a:t>مثال عملي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rot="10800000" flipH="1" flipV="1">
            <a:off x="691598" y="1581169"/>
            <a:ext cx="6927573" cy="561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2) </a:t>
            </a:r>
            <a:r>
              <a:rPr lang="ar-SA" sz="2800" b="1" dirty="0" smtClean="0">
                <a:solidFill>
                  <a:schemeClr val="tx1"/>
                </a:solidFill>
                <a:latin typeface="Alexandria"/>
              </a:rPr>
              <a:t>بروتوكول التواصل (</a:t>
            </a:r>
            <a:r>
              <a:rPr lang="ar-SA" sz="2800" b="1" dirty="0" err="1" smtClean="0">
                <a:solidFill>
                  <a:schemeClr val="tx1"/>
                </a:solidFill>
                <a:latin typeface="Alexandria"/>
              </a:rPr>
              <a:t>الأكواد</a:t>
            </a:r>
            <a:r>
              <a:rPr lang="ar-SA" sz="2800" b="1" dirty="0" smtClean="0">
                <a:solidFill>
                  <a:schemeClr val="tx1"/>
                </a:solidFill>
                <a:latin typeface="Alexandria"/>
              </a:rPr>
              <a:t> السرية)</a:t>
            </a:r>
            <a:endParaRPr lang="en-US" sz="2800" b="1" dirty="0">
              <a:solidFill>
                <a:schemeClr val="tx1"/>
              </a:solidFill>
              <a:latin typeface="Alexandria"/>
            </a:endParaRPr>
          </a:p>
        </p:txBody>
      </p:sp>
      <p:sp>
        <p:nvSpPr>
          <p:cNvPr id="16" name="مستطيل 15"/>
          <p:cNvSpPr/>
          <p:nvPr/>
        </p:nvSpPr>
        <p:spPr>
          <a:xfrm rot="10800000" flipH="1" flipV="1">
            <a:off x="596348" y="2376117"/>
            <a:ext cx="7022823" cy="8939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نجحت ديزني في ابتكار لغة تواصل تمنع "الذعر الجماعي"، وهو جوهر هندسة الاستجابة.</a:t>
            </a:r>
            <a:endParaRPr lang="en-US" sz="2800" dirty="0">
              <a:solidFill>
                <a:schemeClr val="tx1"/>
              </a:solidFill>
              <a:latin typeface="Alexandria"/>
            </a:endParaRPr>
          </a:p>
        </p:txBody>
      </p:sp>
      <p:sp>
        <p:nvSpPr>
          <p:cNvPr id="13" name="مستطيل 12"/>
          <p:cNvSpPr/>
          <p:nvPr/>
        </p:nvSpPr>
        <p:spPr>
          <a:xfrm rot="10800000" flipH="1" flipV="1">
            <a:off x="691598" y="3270020"/>
            <a:ext cx="6927574" cy="14097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كود </a:t>
            </a:r>
            <a:r>
              <a:rPr lang="en-US" sz="2800" b="1" dirty="0" smtClean="0">
                <a:solidFill>
                  <a:schemeClr val="tx1"/>
                </a:solidFill>
                <a:latin typeface="Alexandria"/>
              </a:rPr>
              <a:t>V</a:t>
            </a:r>
            <a:r>
              <a:rPr lang="ar-SA" sz="2800" b="1" dirty="0" smtClean="0">
                <a:solidFill>
                  <a:schemeClr val="tx1"/>
                </a:solidFill>
                <a:latin typeface="Alexandria"/>
              </a:rPr>
              <a:t>: </a:t>
            </a:r>
            <a:r>
              <a:rPr lang="ar-SA" sz="2800" dirty="0" smtClean="0">
                <a:solidFill>
                  <a:schemeClr val="tx1"/>
                </a:solidFill>
                <a:latin typeface="Alexandria"/>
              </a:rPr>
              <a:t>عند حدوث حالة إعياء أو اتساخ في الموقع، لا يقال "تنظيف" عبر اللاسلكي، بل يستخدم كود معين يستدعي فريق التطهير فوراً دون لفت انتباه الزوار.</a:t>
            </a:r>
            <a:endParaRPr lang="en-US" sz="2800" dirty="0">
              <a:solidFill>
                <a:schemeClr val="tx1"/>
              </a:solidFill>
              <a:latin typeface="Alexandria"/>
            </a:endParaRPr>
          </a:p>
        </p:txBody>
      </p:sp>
      <p:sp>
        <p:nvSpPr>
          <p:cNvPr id="10" name="مستطيل 9"/>
          <p:cNvSpPr/>
          <p:nvPr/>
        </p:nvSpPr>
        <p:spPr>
          <a:xfrm rot="10800000" flipH="1" flipV="1">
            <a:off x="596347" y="4815449"/>
            <a:ext cx="6927574" cy="12822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كود الاستجابة الطبية: </a:t>
            </a:r>
            <a:r>
              <a:rPr lang="ar-SA" sz="2800" dirty="0" smtClean="0">
                <a:solidFill>
                  <a:schemeClr val="tx1"/>
                </a:solidFill>
                <a:latin typeface="Alexandria"/>
              </a:rPr>
              <a:t>يتم استدعاء المسعفين بملابس مدنية، أو زي يتناسب مع طابع المنطقة لتقديم المساعدة الطبية دون إثارة رعب الحشود المحيطة.</a:t>
            </a:r>
            <a:endParaRPr lang="en-US" sz="2800" dirty="0">
              <a:solidFill>
                <a:schemeClr val="tx1"/>
              </a:solidFill>
              <a:latin typeface="Alexandria"/>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14420" y="1541830"/>
            <a:ext cx="4477580" cy="4555886"/>
          </a:xfrm>
          <a:prstGeom prst="rect">
            <a:avLst/>
          </a:prstGeom>
        </p:spPr>
      </p:pic>
    </p:spTree>
    <p:extLst>
      <p:ext uri="{BB962C8B-B14F-4D97-AF65-F5344CB8AC3E}">
        <p14:creationId xmlns:p14="http://schemas.microsoft.com/office/powerpoint/2010/main" val="214537686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randombar(horizontal)">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16" grpId="0"/>
      <p:bldP spid="13"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4940" y="504826"/>
            <a:ext cx="8013010" cy="5260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255801"/>
            <a:ext cx="11124702" cy="53115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039350" y="92486"/>
            <a:ext cx="2066786"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rPr>
              <a:t>مثال عملي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rot="10800000" flipH="1" flipV="1">
            <a:off x="691598" y="1581169"/>
            <a:ext cx="6927573" cy="561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3) خطة البدائل "في عروض الألعاب النارية"</a:t>
            </a:r>
            <a:endParaRPr lang="en-US" sz="2800" b="1" dirty="0">
              <a:solidFill>
                <a:schemeClr val="tx1"/>
              </a:solidFill>
              <a:latin typeface="Alexandria"/>
            </a:endParaRPr>
          </a:p>
        </p:txBody>
      </p:sp>
      <p:sp>
        <p:nvSpPr>
          <p:cNvPr id="16" name="مستطيل 15"/>
          <p:cNvSpPr/>
          <p:nvPr/>
        </p:nvSpPr>
        <p:spPr>
          <a:xfrm rot="10800000" flipH="1" flipV="1">
            <a:off x="596346" y="2213538"/>
            <a:ext cx="7022823" cy="5480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في فعالياتها الكبرى هندسة ديزني استجابة تقنية فائقة:</a:t>
            </a:r>
            <a:endParaRPr lang="en-US" sz="2800" dirty="0">
              <a:solidFill>
                <a:schemeClr val="tx1"/>
              </a:solidFill>
              <a:latin typeface="Alexandria"/>
            </a:endParaRPr>
          </a:p>
        </p:txBody>
      </p:sp>
      <p:sp>
        <p:nvSpPr>
          <p:cNvPr id="13" name="مستطيل 12"/>
          <p:cNvSpPr/>
          <p:nvPr/>
        </p:nvSpPr>
        <p:spPr>
          <a:xfrm rot="10800000" flipH="1" flipV="1">
            <a:off x="691598" y="2771339"/>
            <a:ext cx="6927574" cy="10162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الخطر: </a:t>
            </a:r>
            <a:r>
              <a:rPr lang="ar-SA" sz="2800" dirty="0" smtClean="0">
                <a:solidFill>
                  <a:schemeClr val="tx1"/>
                </a:solidFill>
                <a:latin typeface="Alexandria"/>
              </a:rPr>
              <a:t>رصد رياح قوية قد تغيّر مسار الألعاب النارية نحو الجمهور.</a:t>
            </a:r>
            <a:endParaRPr lang="en-US" sz="2800" dirty="0">
              <a:solidFill>
                <a:schemeClr val="tx1"/>
              </a:solidFill>
              <a:latin typeface="Alexandria"/>
            </a:endParaRPr>
          </a:p>
        </p:txBody>
      </p:sp>
      <p:sp>
        <p:nvSpPr>
          <p:cNvPr id="10" name="مستطيل 9"/>
          <p:cNvSpPr/>
          <p:nvPr/>
        </p:nvSpPr>
        <p:spPr>
          <a:xfrm rot="10800000" flipH="1" flipV="1">
            <a:off x="691598" y="3719334"/>
            <a:ext cx="6927574" cy="28479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الاستجابة: </a:t>
            </a:r>
            <a:r>
              <a:rPr lang="ar-SA" sz="2800" dirty="0" smtClean="0">
                <a:solidFill>
                  <a:schemeClr val="tx1"/>
                </a:solidFill>
                <a:latin typeface="Alexandria"/>
              </a:rPr>
              <a:t>النظام مرتبط بحساسات سرعة رياح لحظية. إذا تجاوزت الرياح حداً معيناً، يتم تفعيل "النسخة البديلة للعرض" تلقائياً (تغيير زوايا الاطلاق، أو إلغاء القذائف العالية فقط)، مع استمرار الموسيقى </a:t>
            </a:r>
            <a:r>
              <a:rPr lang="ar-SA" sz="2800" dirty="0" smtClean="0">
                <a:solidFill>
                  <a:schemeClr val="tx1"/>
                </a:solidFill>
                <a:latin typeface="Alexandria"/>
              </a:rPr>
              <a:t>و</a:t>
            </a:r>
            <a:r>
              <a:rPr lang="ar-SA" sz="2800" dirty="0" smtClean="0">
                <a:solidFill>
                  <a:schemeClr val="tx1"/>
                </a:solidFill>
                <a:latin typeface="Alexandria"/>
              </a:rPr>
              <a:t>الإضاءة، بحيث يظن الجمهور أن هذا هو العرض الأصلي، بينما تمّ تجنب حادثة حريق محققة.</a:t>
            </a:r>
            <a:endParaRPr lang="en-US" sz="2800" dirty="0">
              <a:solidFill>
                <a:schemeClr val="tx1"/>
              </a:solidFill>
              <a:latin typeface="Alexandria"/>
            </a:endParaRPr>
          </a:p>
        </p:txBody>
      </p:sp>
      <p:pic>
        <p:nvPicPr>
          <p:cNvPr id="2" name="صورة 1"/>
          <p:cNvPicPr>
            <a:picLocks noChangeAspect="1"/>
          </p:cNvPicPr>
          <p:nvPr/>
        </p:nvPicPr>
        <p:blipFill>
          <a:blip r:embed="rId3"/>
          <a:stretch>
            <a:fillRect/>
          </a:stretch>
        </p:blipFill>
        <p:spPr>
          <a:xfrm>
            <a:off x="7619169" y="1485150"/>
            <a:ext cx="4572831" cy="4861221"/>
          </a:xfrm>
          <a:prstGeom prst="rect">
            <a:avLst/>
          </a:prstGeom>
        </p:spPr>
      </p:pic>
    </p:spTree>
    <p:extLst>
      <p:ext uri="{BB962C8B-B14F-4D97-AF65-F5344CB8AC3E}">
        <p14:creationId xmlns:p14="http://schemas.microsoft.com/office/powerpoint/2010/main" val="325615841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randombar(horizontal)">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16" grpId="0"/>
      <p:bldP spid="13"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4940" y="504826"/>
            <a:ext cx="8013010" cy="5260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982733"/>
            <a:ext cx="11124702" cy="5584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039350" y="92486"/>
            <a:ext cx="2066786"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rPr>
              <a:t>مثال عملي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rot="10800000" flipH="1" flipV="1">
            <a:off x="4297489" y="1113775"/>
            <a:ext cx="6927573" cy="561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4) إدارة التدفق (إخلاء بلا ذعر)</a:t>
            </a:r>
            <a:endParaRPr lang="en-US" sz="2800" b="1" dirty="0">
              <a:solidFill>
                <a:schemeClr val="tx1"/>
              </a:solidFill>
              <a:latin typeface="Alexandria"/>
            </a:endParaRPr>
          </a:p>
        </p:txBody>
      </p:sp>
      <p:sp>
        <p:nvSpPr>
          <p:cNvPr id="16" name="مستطيل 15"/>
          <p:cNvSpPr/>
          <p:nvPr/>
        </p:nvSpPr>
        <p:spPr>
          <a:xfrm rot="10800000" flipH="1" flipV="1">
            <a:off x="4297489" y="1619042"/>
            <a:ext cx="7022823" cy="5480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عند حدوث عطل في "لعبة" أو منطقة معينة (أزمة لوجستية): </a:t>
            </a:r>
            <a:endParaRPr lang="en-US" sz="2800" dirty="0">
              <a:solidFill>
                <a:schemeClr val="tx1"/>
              </a:solidFill>
              <a:latin typeface="Alexandria"/>
            </a:endParaRPr>
          </a:p>
        </p:txBody>
      </p:sp>
      <p:sp>
        <p:nvSpPr>
          <p:cNvPr id="13" name="مستطيل 12"/>
          <p:cNvSpPr/>
          <p:nvPr/>
        </p:nvSpPr>
        <p:spPr>
          <a:xfrm rot="10800000" flipH="1" flipV="1">
            <a:off x="650599" y="2115690"/>
            <a:ext cx="10710712" cy="10162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توزع ديزني فوراً "قسائم طعام" أو "تذاكر عبور سريع" للجمهور المتضرر في نفس لحظة وقوع العطل.</a:t>
            </a:r>
            <a:endParaRPr lang="en-US" sz="2800" dirty="0">
              <a:solidFill>
                <a:schemeClr val="tx1"/>
              </a:solidFill>
              <a:latin typeface="Alexandria"/>
            </a:endParaRPr>
          </a:p>
        </p:txBody>
      </p:sp>
      <p:sp>
        <p:nvSpPr>
          <p:cNvPr id="10" name="مستطيل 9"/>
          <p:cNvSpPr/>
          <p:nvPr/>
        </p:nvSpPr>
        <p:spPr>
          <a:xfrm rot="10800000" flipH="1" flipV="1">
            <a:off x="691598" y="3037620"/>
            <a:ext cx="10628714" cy="10703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الهدف من هندسة الاستجابة هنا: تحويل طاقة "الغضب"، أو "القلق" لدى الجمهور إلى طاقة "امتنان" أو انشغال بشيء إيجابي، مما يفرغ منطقة الأزمة من الحشود فوراً وبشكل طوعي.</a:t>
            </a:r>
            <a:endParaRPr lang="en-US" sz="2800" dirty="0">
              <a:solidFill>
                <a:schemeClr val="tx1"/>
              </a:solidFill>
              <a:latin typeface="Alexandria"/>
            </a:endParaRPr>
          </a:p>
        </p:txBody>
      </p:sp>
      <p:sp>
        <p:nvSpPr>
          <p:cNvPr id="12" name="مستطيل 11"/>
          <p:cNvSpPr/>
          <p:nvPr/>
        </p:nvSpPr>
        <p:spPr>
          <a:xfrm rot="10800000" flipH="1" flipV="1">
            <a:off x="4392739" y="4004482"/>
            <a:ext cx="6927573" cy="561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rgbClr val="FF0000"/>
                </a:solidFill>
                <a:latin typeface="Alexandria"/>
              </a:rPr>
              <a:t>لماذا نجحت ديزني في هذا المحور؟</a:t>
            </a:r>
            <a:endParaRPr lang="en-US" sz="2800" b="1" dirty="0">
              <a:solidFill>
                <a:srgbClr val="FF0000"/>
              </a:solidFill>
              <a:latin typeface="Alexandria"/>
            </a:endParaRPr>
          </a:p>
        </p:txBody>
      </p:sp>
      <p:sp>
        <p:nvSpPr>
          <p:cNvPr id="14" name="مستطيل 13"/>
          <p:cNvSpPr/>
          <p:nvPr/>
        </p:nvSpPr>
        <p:spPr>
          <a:xfrm rot="10800000" flipH="1" flipV="1">
            <a:off x="650599" y="4565507"/>
            <a:ext cx="10710712" cy="10162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1) استباق سيكولوجية الجمهور: لم تصمم الخطة لحل المشكلة التقنية فقط، بل لحل المشكلة "الشعورية" لدى الناس.</a:t>
            </a:r>
            <a:endParaRPr lang="en-US" sz="2800" dirty="0">
              <a:solidFill>
                <a:schemeClr val="tx1"/>
              </a:solidFill>
              <a:latin typeface="Alexandria"/>
            </a:endParaRPr>
          </a:p>
        </p:txBody>
      </p:sp>
      <p:sp>
        <p:nvSpPr>
          <p:cNvPr id="15" name="مستطيل 14"/>
          <p:cNvSpPr/>
          <p:nvPr/>
        </p:nvSpPr>
        <p:spPr>
          <a:xfrm rot="10800000" flipH="1" flipV="1">
            <a:off x="609600" y="5363313"/>
            <a:ext cx="10710712" cy="720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2) التواصل المشفر: منعت انتشار الأزمة إعلامياً من خلال لغة تواصل داخلية ذكية. </a:t>
            </a:r>
            <a:endParaRPr lang="en-US" sz="2800" dirty="0">
              <a:solidFill>
                <a:schemeClr val="tx1"/>
              </a:solidFill>
              <a:latin typeface="Alexandria"/>
            </a:endParaRPr>
          </a:p>
        </p:txBody>
      </p:sp>
      <p:sp>
        <p:nvSpPr>
          <p:cNvPr id="17" name="مستطيل 16"/>
          <p:cNvSpPr/>
          <p:nvPr/>
        </p:nvSpPr>
        <p:spPr>
          <a:xfrm rot="10800000" flipH="1" flipV="1">
            <a:off x="650599" y="5950923"/>
            <a:ext cx="10710712" cy="7205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3) المرونة: الخطة ليست جامدة، بل تملك "خيارات هجينة" تناسب حجم الحدث.</a:t>
            </a:r>
            <a:endParaRPr lang="en-US" sz="2800" dirty="0">
              <a:solidFill>
                <a:schemeClr val="tx1"/>
              </a:solidFill>
              <a:latin typeface="Alexandria"/>
            </a:endParaRPr>
          </a:p>
        </p:txBody>
      </p:sp>
    </p:spTree>
    <p:extLst>
      <p:ext uri="{BB962C8B-B14F-4D97-AF65-F5344CB8AC3E}">
        <p14:creationId xmlns:p14="http://schemas.microsoft.com/office/powerpoint/2010/main" val="124304193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randombar(horizontal)">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randombar(horizontal)">
                                      <p:cBhvr>
                                        <p:cTn id="47" dur="500"/>
                                        <p:tgtEl>
                                          <p:spTgt spid="15"/>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randombar(horizontal)">
                                      <p:cBhvr>
                                        <p:cTn id="5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16" grpId="0"/>
      <p:bldP spid="13" grpId="0"/>
      <p:bldP spid="10" grpId="0"/>
      <p:bldP spid="12" grpId="0"/>
      <p:bldP spid="14" grpId="0"/>
      <p:bldP spid="15" grpId="0"/>
      <p:bldP spid="1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254940" y="461563"/>
            <a:ext cx="5507521" cy="501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46044"/>
            <a:ext cx="11124702" cy="5500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523922" y="92486"/>
            <a:ext cx="4582214"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إدارة المخاطر والأزمات</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1997765" y="1146125"/>
            <a:ext cx="5526156" cy="4748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التكتيكات الميدانية (في قلب الأزمة)</a:t>
            </a:r>
            <a:endParaRPr lang="en-US" sz="2800" b="1" dirty="0">
              <a:solidFill>
                <a:srgbClr val="FF0000"/>
              </a:solidFill>
              <a:latin typeface="Alexandria"/>
            </a:endParaRPr>
          </a:p>
        </p:txBody>
      </p:sp>
      <p:sp>
        <p:nvSpPr>
          <p:cNvPr id="8" name="مستطيل 7"/>
          <p:cNvSpPr/>
          <p:nvPr/>
        </p:nvSpPr>
        <p:spPr>
          <a:xfrm rot="10800000" flipH="1" flipV="1">
            <a:off x="1411828" y="1663202"/>
            <a:ext cx="6112093" cy="5116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1) قاعدة الـ </a:t>
            </a:r>
            <a:r>
              <a:rPr lang="en-US" sz="2800" b="1" dirty="0" smtClean="0">
                <a:solidFill>
                  <a:srgbClr val="FF0000"/>
                </a:solidFill>
                <a:latin typeface="Alexandria"/>
              </a:rPr>
              <a:t>60-30-10</a:t>
            </a:r>
            <a:r>
              <a:rPr lang="ar-SA" sz="2800" b="1" dirty="0" smtClean="0">
                <a:solidFill>
                  <a:srgbClr val="FF0000"/>
                </a:solidFill>
                <a:latin typeface="Alexandria"/>
              </a:rPr>
              <a:t> (الاستجابة الزمنية)</a:t>
            </a:r>
            <a:endParaRPr lang="en-US" sz="2800" b="1" dirty="0">
              <a:solidFill>
                <a:srgbClr val="FF0000"/>
              </a:solidFill>
              <a:latin typeface="Alexandria"/>
            </a:endParaRPr>
          </a:p>
        </p:txBody>
      </p:sp>
      <p:sp>
        <p:nvSpPr>
          <p:cNvPr id="11" name="مستطيل 10"/>
          <p:cNvSpPr/>
          <p:nvPr/>
        </p:nvSpPr>
        <p:spPr>
          <a:xfrm rot="10800000" flipH="1" flipV="1">
            <a:off x="596349" y="2169604"/>
            <a:ext cx="6927573" cy="8978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في إدارة الأزمات الميدانية، الدقيقة لها ثمن باهظ. نعتمد تكتيك الزمن التصاعدي:</a:t>
            </a:r>
            <a:endParaRPr lang="en-US" sz="2800" dirty="0">
              <a:solidFill>
                <a:schemeClr val="tx1"/>
              </a:solidFill>
              <a:latin typeface="Alexandria"/>
            </a:endParaRPr>
          </a:p>
        </p:txBody>
      </p:sp>
      <p:sp>
        <p:nvSpPr>
          <p:cNvPr id="16" name="مستطيل 15"/>
          <p:cNvSpPr/>
          <p:nvPr/>
        </p:nvSpPr>
        <p:spPr>
          <a:xfrm rot="10800000" flipH="1" flipV="1">
            <a:off x="596349" y="3063055"/>
            <a:ext cx="6927573" cy="9709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1) </a:t>
            </a:r>
            <a:r>
              <a:rPr lang="ar-SA" sz="2800" b="1" dirty="0" smtClean="0">
                <a:solidFill>
                  <a:schemeClr val="tx1"/>
                </a:solidFill>
                <a:latin typeface="Alexandria"/>
              </a:rPr>
              <a:t>أول </a:t>
            </a:r>
            <a:r>
              <a:rPr lang="en-US" sz="2800" b="1" dirty="0" smtClean="0">
                <a:solidFill>
                  <a:schemeClr val="tx1"/>
                </a:solidFill>
                <a:latin typeface="Alexandria"/>
              </a:rPr>
              <a:t>10 </a:t>
            </a:r>
            <a:r>
              <a:rPr lang="ar-SA" sz="2800" b="1" dirty="0" smtClean="0">
                <a:solidFill>
                  <a:schemeClr val="tx1"/>
                </a:solidFill>
                <a:latin typeface="Alexandria"/>
              </a:rPr>
              <a:t> دقائق التثبيت: </a:t>
            </a:r>
            <a:r>
              <a:rPr lang="ar-SA" sz="2800" dirty="0" smtClean="0">
                <a:solidFill>
                  <a:schemeClr val="tx1"/>
                </a:solidFill>
                <a:latin typeface="Alexandria"/>
              </a:rPr>
              <a:t>تقييم حجم الضرر فوراً، ومنع تفاقمه (قطع الكهرباء، عزل المنطقة المصابة، ...)</a:t>
            </a:r>
            <a:endParaRPr lang="en-US" sz="2800" dirty="0">
              <a:solidFill>
                <a:schemeClr val="tx1"/>
              </a:solidFill>
              <a:latin typeface="Alexandria"/>
            </a:endParaRPr>
          </a:p>
        </p:txBody>
      </p:sp>
      <p:sp>
        <p:nvSpPr>
          <p:cNvPr id="12" name="مستطيل 11"/>
          <p:cNvSpPr/>
          <p:nvPr/>
        </p:nvSpPr>
        <p:spPr>
          <a:xfrm rot="10800000" flipH="1" flipV="1">
            <a:off x="596348" y="4079754"/>
            <a:ext cx="6927573" cy="9709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2) </a:t>
            </a:r>
            <a:r>
              <a:rPr lang="ar-SA" sz="2800" b="1" dirty="0" smtClean="0">
                <a:solidFill>
                  <a:schemeClr val="tx1"/>
                </a:solidFill>
                <a:latin typeface="Alexandria"/>
              </a:rPr>
              <a:t>أول </a:t>
            </a:r>
            <a:r>
              <a:rPr lang="en-US" sz="2800" b="1" dirty="0" smtClean="0">
                <a:solidFill>
                  <a:schemeClr val="tx1"/>
                </a:solidFill>
                <a:latin typeface="Alexandria"/>
              </a:rPr>
              <a:t>30</a:t>
            </a:r>
            <a:r>
              <a:rPr lang="ar-SA" sz="2800" b="1" dirty="0" smtClean="0">
                <a:solidFill>
                  <a:schemeClr val="tx1"/>
                </a:solidFill>
                <a:latin typeface="Alexandria"/>
              </a:rPr>
              <a:t> دقيقة الاحتواء: </a:t>
            </a:r>
            <a:r>
              <a:rPr lang="ar-SA" sz="2800" dirty="0" smtClean="0">
                <a:solidFill>
                  <a:schemeClr val="tx1"/>
                </a:solidFill>
                <a:latin typeface="Alexandria"/>
              </a:rPr>
              <a:t>البدء في تحريك الحشود بعيداً عن منطقة الخطر، وتفعيل خطة التواصل الداخلي.</a:t>
            </a:r>
            <a:endParaRPr lang="en-US" sz="2800" dirty="0">
              <a:solidFill>
                <a:schemeClr val="tx1"/>
              </a:solidFill>
              <a:latin typeface="Alexandria"/>
            </a:endParaRPr>
          </a:p>
        </p:txBody>
      </p:sp>
      <p:sp>
        <p:nvSpPr>
          <p:cNvPr id="13" name="مستطيل 12"/>
          <p:cNvSpPr/>
          <p:nvPr/>
        </p:nvSpPr>
        <p:spPr>
          <a:xfrm rot="10800000" flipH="1" flipV="1">
            <a:off x="596347" y="5046273"/>
            <a:ext cx="6927574" cy="15004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3) </a:t>
            </a:r>
            <a:r>
              <a:rPr lang="ar-SA" sz="2800" b="1" dirty="0" smtClean="0">
                <a:solidFill>
                  <a:schemeClr val="tx1"/>
                </a:solidFill>
                <a:latin typeface="Alexandria"/>
              </a:rPr>
              <a:t>أول </a:t>
            </a:r>
            <a:r>
              <a:rPr lang="en-US" sz="2800" b="1" dirty="0" smtClean="0">
                <a:solidFill>
                  <a:schemeClr val="tx1"/>
                </a:solidFill>
                <a:latin typeface="Alexandria"/>
              </a:rPr>
              <a:t>60</a:t>
            </a:r>
            <a:r>
              <a:rPr lang="ar-SA" sz="2800" b="1" dirty="0" smtClean="0">
                <a:solidFill>
                  <a:schemeClr val="tx1"/>
                </a:solidFill>
                <a:latin typeface="Alexandria"/>
              </a:rPr>
              <a:t> دقيقة التوجيه الإعلامي: </a:t>
            </a:r>
            <a:r>
              <a:rPr lang="ar-SA" sz="2800" dirty="0" smtClean="0">
                <a:solidFill>
                  <a:schemeClr val="tx1"/>
                </a:solidFill>
                <a:latin typeface="Alexandria"/>
              </a:rPr>
              <a:t>يجب صدور أول بيان أو تصريح رسمي لمنع انتشار الشائعات. إذا لم تتحدث أنت، سيخترع الجمهور قصته الخاصة. </a:t>
            </a:r>
            <a:endParaRPr lang="en-US" sz="2800" dirty="0">
              <a:solidFill>
                <a:schemeClr val="tx1"/>
              </a:solidFill>
              <a:latin typeface="Alexandria"/>
            </a:endParaRPr>
          </a:p>
        </p:txBody>
      </p:sp>
      <p:pic>
        <p:nvPicPr>
          <p:cNvPr id="4" name="صورة 3"/>
          <p:cNvPicPr>
            <a:picLocks noChangeAspect="1"/>
          </p:cNvPicPr>
          <p:nvPr/>
        </p:nvPicPr>
        <p:blipFill>
          <a:blip r:embed="rId3"/>
          <a:stretch>
            <a:fillRect/>
          </a:stretch>
        </p:blipFill>
        <p:spPr>
          <a:xfrm>
            <a:off x="7620000" y="1219957"/>
            <a:ext cx="4584778" cy="5028891"/>
          </a:xfrm>
          <a:prstGeom prst="rect">
            <a:avLst/>
          </a:prstGeom>
        </p:spPr>
      </p:pic>
    </p:spTree>
    <p:extLst>
      <p:ext uri="{BB962C8B-B14F-4D97-AF65-F5344CB8AC3E}">
        <p14:creationId xmlns:p14="http://schemas.microsoft.com/office/powerpoint/2010/main" val="254423112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randombar(horizontal)">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randombar(horizontal)">
                                      <p:cBhvr>
                                        <p:cTn id="37" dur="5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randombar(horizontal)">
                                      <p:cBhvr>
                                        <p:cTn id="4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8" grpId="0"/>
      <p:bldP spid="11" grpId="0"/>
      <p:bldP spid="16" grpId="0"/>
      <p:bldP spid="12" grpId="0"/>
      <p:bldP spid="1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250986" y="498409"/>
            <a:ext cx="670795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46044"/>
            <a:ext cx="11124702" cy="5500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860970" y="92486"/>
            <a:ext cx="3245165" cy="764184"/>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rPr>
              <a:t>التكتيكات الميدانية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8" name="مستطيل 7"/>
          <p:cNvSpPr/>
          <p:nvPr/>
        </p:nvSpPr>
        <p:spPr>
          <a:xfrm rot="10800000" flipH="1" flipV="1">
            <a:off x="1411828" y="1162724"/>
            <a:ext cx="6192788" cy="5116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2) سيكولوجية الجماهير وإدارة الحشود</a:t>
            </a:r>
            <a:endParaRPr lang="en-US" sz="2800" b="1" dirty="0">
              <a:solidFill>
                <a:srgbClr val="FF0000"/>
              </a:solidFill>
              <a:latin typeface="Alexandria"/>
            </a:endParaRPr>
          </a:p>
        </p:txBody>
      </p:sp>
      <p:sp>
        <p:nvSpPr>
          <p:cNvPr id="11" name="مستطيل 10"/>
          <p:cNvSpPr/>
          <p:nvPr/>
        </p:nvSpPr>
        <p:spPr>
          <a:xfrm rot="10800000" flipH="1" flipV="1">
            <a:off x="596348" y="1693201"/>
            <a:ext cx="7088965" cy="8978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في الأزمات، يتحول الأفراد إلى "عقل جمعي" يميل للذعر. التكتيك الميداني هنا يعتمد على: </a:t>
            </a:r>
            <a:endParaRPr lang="en-US" sz="2800" dirty="0">
              <a:solidFill>
                <a:schemeClr val="tx1"/>
              </a:solidFill>
              <a:latin typeface="Alexandria"/>
            </a:endParaRPr>
          </a:p>
        </p:txBody>
      </p:sp>
      <p:sp>
        <p:nvSpPr>
          <p:cNvPr id="16" name="مستطيل 15"/>
          <p:cNvSpPr/>
          <p:nvPr/>
        </p:nvSpPr>
        <p:spPr>
          <a:xfrm rot="10800000" flipH="1" flipV="1">
            <a:off x="596348" y="2649092"/>
            <a:ext cx="7008268" cy="13565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1) </a:t>
            </a:r>
            <a:r>
              <a:rPr lang="ar-SA" sz="2800" b="1" dirty="0" smtClean="0">
                <a:solidFill>
                  <a:schemeClr val="tx1"/>
                </a:solidFill>
                <a:latin typeface="Alexandria"/>
              </a:rPr>
              <a:t>الحزم الهادئ</a:t>
            </a:r>
            <a:r>
              <a:rPr lang="ar-SA" sz="2800" dirty="0" smtClean="0">
                <a:solidFill>
                  <a:schemeClr val="tx1"/>
                </a:solidFill>
                <a:latin typeface="Alexandria"/>
              </a:rPr>
              <a:t>: يجب أن تكون تعليمات المنظمين قصيرة، واضحة وبصوت واثق (استخدم: "اتجه يميناً بهدوء"، بدلاً من "لا تهرعوا هناك مشكلة"). </a:t>
            </a:r>
            <a:endParaRPr lang="en-US" sz="2800" dirty="0">
              <a:solidFill>
                <a:schemeClr val="tx1"/>
              </a:solidFill>
              <a:latin typeface="Alexandria"/>
            </a:endParaRPr>
          </a:p>
        </p:txBody>
      </p:sp>
      <p:sp>
        <p:nvSpPr>
          <p:cNvPr id="12" name="مستطيل 11"/>
          <p:cNvSpPr/>
          <p:nvPr/>
        </p:nvSpPr>
        <p:spPr>
          <a:xfrm rot="10800000" flipH="1" flipV="1">
            <a:off x="596347" y="4084304"/>
            <a:ext cx="7088966" cy="9143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2) </a:t>
            </a:r>
            <a:r>
              <a:rPr lang="ar-SA" sz="2800" b="1" dirty="0" smtClean="0">
                <a:solidFill>
                  <a:schemeClr val="tx1"/>
                </a:solidFill>
                <a:latin typeface="Alexandria"/>
              </a:rPr>
              <a:t>تجنب "تأثير الزجاجة": </a:t>
            </a:r>
            <a:r>
              <a:rPr lang="ar-SA" sz="2800" dirty="0" smtClean="0">
                <a:solidFill>
                  <a:schemeClr val="tx1"/>
                </a:solidFill>
                <a:latin typeface="Alexandria"/>
              </a:rPr>
              <a:t>منع التكدس عند المخارج الضيقة من خلال تحويل مسارات الناس قبل وصولهم لنقطة الاختناق.</a:t>
            </a:r>
            <a:endParaRPr lang="en-US" sz="2800" dirty="0">
              <a:solidFill>
                <a:schemeClr val="tx1"/>
              </a:solidFill>
              <a:latin typeface="Alexandria"/>
            </a:endParaRPr>
          </a:p>
        </p:txBody>
      </p:sp>
      <p:sp>
        <p:nvSpPr>
          <p:cNvPr id="13" name="مستطيل 12"/>
          <p:cNvSpPr/>
          <p:nvPr/>
        </p:nvSpPr>
        <p:spPr>
          <a:xfrm rot="10800000" flipH="1" flipV="1">
            <a:off x="398275" y="5049340"/>
            <a:ext cx="7206341" cy="13876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3) </a:t>
            </a:r>
            <a:r>
              <a:rPr lang="ar-SA" sz="2800" b="1" dirty="0" smtClean="0">
                <a:solidFill>
                  <a:schemeClr val="tx1"/>
                </a:solidFill>
                <a:latin typeface="Alexandria"/>
              </a:rPr>
              <a:t>استراتيجية التشتيت الإيجابي: </a:t>
            </a:r>
            <a:r>
              <a:rPr lang="ar-SA" sz="2800" dirty="0" smtClean="0">
                <a:solidFill>
                  <a:schemeClr val="tx1"/>
                </a:solidFill>
                <a:latin typeface="Alexandria"/>
              </a:rPr>
              <a:t>إذا كانت الأزمة غير خطيرة (عطل تقني مثلاً) قم بتشغيل إضاءة ملونة أو موسيقى هادئة، أو توزيع مياه، هذا يقلل من هرمون التوتر لدى الجمهور.</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85313" y="1313465"/>
            <a:ext cx="4506687" cy="4989363"/>
          </a:xfrm>
          <a:prstGeom prst="rect">
            <a:avLst/>
          </a:prstGeom>
        </p:spPr>
      </p:pic>
    </p:spTree>
    <p:extLst>
      <p:ext uri="{BB962C8B-B14F-4D97-AF65-F5344CB8AC3E}">
        <p14:creationId xmlns:p14="http://schemas.microsoft.com/office/powerpoint/2010/main" val="15914845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randombar(horizontal)">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randombar(horizontal)">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8" grpId="0"/>
      <p:bldP spid="11" grpId="0"/>
      <p:bldP spid="16" grpId="0"/>
      <p:bldP spid="12" grpId="0"/>
      <p:bldP spid="1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250986" y="498409"/>
            <a:ext cx="670795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46044"/>
            <a:ext cx="11124702" cy="5500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860970" y="92486"/>
            <a:ext cx="3245165" cy="764184"/>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rPr>
              <a:t>التكتيكات الميدانية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8" name="مستطيل 7"/>
          <p:cNvSpPr/>
          <p:nvPr/>
        </p:nvSpPr>
        <p:spPr>
          <a:xfrm rot="10800000" flipH="1" flipV="1">
            <a:off x="1411828" y="1162724"/>
            <a:ext cx="6192788" cy="5116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3) إدارة "غرفة الحرب" الإعلامية</a:t>
            </a:r>
            <a:endParaRPr lang="en-US" sz="2800" b="1" dirty="0">
              <a:solidFill>
                <a:srgbClr val="FF0000"/>
              </a:solidFill>
              <a:latin typeface="Alexandria"/>
            </a:endParaRPr>
          </a:p>
        </p:txBody>
      </p:sp>
      <p:sp>
        <p:nvSpPr>
          <p:cNvPr id="11" name="مستطيل 10"/>
          <p:cNvSpPr/>
          <p:nvPr/>
        </p:nvSpPr>
        <p:spPr>
          <a:xfrm rot="10800000" flipH="1" flipV="1">
            <a:off x="596348" y="1693201"/>
            <a:ext cx="7088965" cy="8978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في عصر الهاتف الذكي، كل حاضر هو "صحفي محتمل". التكتيك هنا هو الاستباق: </a:t>
            </a:r>
            <a:endParaRPr lang="en-US" sz="2800" dirty="0">
              <a:solidFill>
                <a:schemeClr val="tx1"/>
              </a:solidFill>
              <a:latin typeface="Alexandria"/>
            </a:endParaRPr>
          </a:p>
        </p:txBody>
      </p:sp>
      <p:sp>
        <p:nvSpPr>
          <p:cNvPr id="16" name="مستطيل 15"/>
          <p:cNvSpPr/>
          <p:nvPr/>
        </p:nvSpPr>
        <p:spPr>
          <a:xfrm rot="10800000" flipH="1" flipV="1">
            <a:off x="596348" y="2649093"/>
            <a:ext cx="7008268" cy="9650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1) </a:t>
            </a:r>
            <a:r>
              <a:rPr lang="ar-SA" sz="2800" b="1" dirty="0" smtClean="0">
                <a:solidFill>
                  <a:schemeClr val="tx1"/>
                </a:solidFill>
                <a:latin typeface="Alexandria"/>
              </a:rPr>
              <a:t>المتحدث الواحد: </a:t>
            </a:r>
            <a:r>
              <a:rPr lang="ar-SA" sz="2800" dirty="0" smtClean="0">
                <a:solidFill>
                  <a:schemeClr val="tx1"/>
                </a:solidFill>
                <a:latin typeface="Alexandria"/>
              </a:rPr>
              <a:t>يُمنع منعاً باتاً لأي موظف أو حارس أمن التصريح للإعلام، كل الأسئلة توجه للمتحدث الرسمي.</a:t>
            </a:r>
            <a:endParaRPr lang="en-US" sz="2800" dirty="0">
              <a:solidFill>
                <a:schemeClr val="tx1"/>
              </a:solidFill>
              <a:latin typeface="Alexandria"/>
            </a:endParaRPr>
          </a:p>
        </p:txBody>
      </p:sp>
      <p:sp>
        <p:nvSpPr>
          <p:cNvPr id="12" name="مستطيل 11"/>
          <p:cNvSpPr/>
          <p:nvPr/>
        </p:nvSpPr>
        <p:spPr>
          <a:xfrm rot="10800000" flipH="1" flipV="1">
            <a:off x="596347" y="3614128"/>
            <a:ext cx="7088966" cy="13845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2) </a:t>
            </a:r>
            <a:r>
              <a:rPr lang="ar-SA" sz="2800" b="1" dirty="0" smtClean="0">
                <a:solidFill>
                  <a:schemeClr val="tx1"/>
                </a:solidFill>
                <a:latin typeface="Alexandria"/>
              </a:rPr>
              <a:t>قاعدة قل الحقيقة قلها بسرعة: </a:t>
            </a:r>
            <a:r>
              <a:rPr lang="ar-SA" sz="2800" dirty="0" smtClean="0">
                <a:solidFill>
                  <a:schemeClr val="tx1"/>
                </a:solidFill>
                <a:latin typeface="Alexandria"/>
              </a:rPr>
              <a:t>إذا حدث إصابات، لا تنكرها. الاعتراف بوجود المشكلة مع ذكر خطوات الحل يمتص </a:t>
            </a:r>
            <a:r>
              <a:rPr lang="en-US" sz="2800" dirty="0" smtClean="0">
                <a:solidFill>
                  <a:schemeClr val="tx1"/>
                </a:solidFill>
                <a:latin typeface="Alexandria"/>
              </a:rPr>
              <a:t>80</a:t>
            </a:r>
            <a:r>
              <a:rPr lang="ar-SA" sz="2800" dirty="0" smtClean="0">
                <a:solidFill>
                  <a:schemeClr val="tx1"/>
                </a:solidFill>
                <a:latin typeface="Alexandria"/>
              </a:rPr>
              <a:t>% من الغضب..</a:t>
            </a:r>
            <a:endParaRPr lang="en-US" sz="2800" dirty="0">
              <a:solidFill>
                <a:schemeClr val="tx1"/>
              </a:solidFill>
              <a:latin typeface="Alexandria"/>
            </a:endParaRPr>
          </a:p>
        </p:txBody>
      </p:sp>
      <p:sp>
        <p:nvSpPr>
          <p:cNvPr id="13" name="مستطيل 12"/>
          <p:cNvSpPr/>
          <p:nvPr/>
        </p:nvSpPr>
        <p:spPr>
          <a:xfrm rot="10800000" flipH="1" flipV="1">
            <a:off x="398275" y="5049340"/>
            <a:ext cx="7206341" cy="13876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3) </a:t>
            </a:r>
            <a:r>
              <a:rPr lang="ar-SA" sz="2800" b="1" dirty="0" smtClean="0">
                <a:solidFill>
                  <a:schemeClr val="tx1"/>
                </a:solidFill>
                <a:latin typeface="Alexandria"/>
              </a:rPr>
              <a:t>مراقبة الوسم: </a:t>
            </a:r>
            <a:r>
              <a:rPr lang="ar-SA" sz="2800" dirty="0" smtClean="0">
                <a:solidFill>
                  <a:schemeClr val="tx1"/>
                </a:solidFill>
                <a:latin typeface="Alexandria"/>
              </a:rPr>
              <a:t>تعيين فريق لمراقبة ما ينشر عن الفعالية لحظياً للرد على الشائعات في مهدها، ومنع نشر أي معلومة غير صحيحة وتصحيح كل ما ينشر.</a:t>
            </a:r>
            <a:endParaRPr lang="en-US" sz="2800" dirty="0">
              <a:solidFill>
                <a:schemeClr val="tx1"/>
              </a:solidFill>
              <a:latin typeface="Alexandria"/>
            </a:endParaRPr>
          </a:p>
        </p:txBody>
      </p:sp>
      <p:pic>
        <p:nvPicPr>
          <p:cNvPr id="2" name="صورة 1"/>
          <p:cNvPicPr>
            <a:picLocks noChangeAspect="1"/>
          </p:cNvPicPr>
          <p:nvPr/>
        </p:nvPicPr>
        <p:blipFill rotWithShape="1">
          <a:blip r:embed="rId3">
            <a:extLst>
              <a:ext uri="{28A0092B-C50C-407E-A947-70E740481C1C}">
                <a14:useLocalDpi xmlns:a14="http://schemas.microsoft.com/office/drawing/2010/main" val="0"/>
              </a:ext>
            </a:extLst>
          </a:blip>
          <a:srcRect b="15156"/>
          <a:stretch/>
        </p:blipFill>
        <p:spPr>
          <a:xfrm>
            <a:off x="7772400" y="1265745"/>
            <a:ext cx="4419600" cy="5037084"/>
          </a:xfrm>
          <a:prstGeom prst="rect">
            <a:avLst/>
          </a:prstGeom>
        </p:spPr>
      </p:pic>
    </p:spTree>
    <p:extLst>
      <p:ext uri="{BB962C8B-B14F-4D97-AF65-F5344CB8AC3E}">
        <p14:creationId xmlns:p14="http://schemas.microsoft.com/office/powerpoint/2010/main" val="221293159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randombar(horizontal)">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randombar(horizontal)">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8" grpId="0"/>
      <p:bldP spid="11" grpId="0"/>
      <p:bldP spid="16" grpId="0"/>
      <p:bldP spid="12" grpId="0"/>
      <p:bldP spid="1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250986" y="498409"/>
            <a:ext cx="670795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262593"/>
            <a:ext cx="11124702" cy="5072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860970" y="92486"/>
            <a:ext cx="3245165" cy="764184"/>
          </a:xfrm>
          <a:prstGeom prst="rect">
            <a:avLst/>
          </a:prstGeom>
        </p:spPr>
        <p:txBody>
          <a:bodyPr wrap="square">
            <a:spAutoFit/>
          </a:bodyPr>
          <a:lstStyle/>
          <a:p>
            <a:pPr algn="r" rtl="1">
              <a:lnSpc>
                <a:spcPct val="107000"/>
              </a:lnSpc>
              <a:spcAft>
                <a:spcPts val="800"/>
              </a:spcAft>
            </a:pPr>
            <a:r>
              <a:rPr lang="ar-SA" sz="4000" b="1" dirty="0">
                <a:solidFill>
                  <a:srgbClr val="FF0000"/>
                </a:solidFill>
                <a:latin typeface="Alexandria"/>
              </a:rPr>
              <a:t>التكتيكات الميدانية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8" name="مستطيل 7"/>
          <p:cNvSpPr/>
          <p:nvPr/>
        </p:nvSpPr>
        <p:spPr>
          <a:xfrm rot="10800000" flipH="1" flipV="1">
            <a:off x="556351" y="1499433"/>
            <a:ext cx="6192788" cy="5116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4) اتخاذ القرار تحت الضغط</a:t>
            </a:r>
            <a:endParaRPr lang="en-US" sz="2800" b="1" dirty="0">
              <a:solidFill>
                <a:srgbClr val="FF0000"/>
              </a:solidFill>
              <a:latin typeface="Alexandria"/>
            </a:endParaRPr>
          </a:p>
        </p:txBody>
      </p:sp>
      <p:sp>
        <p:nvSpPr>
          <p:cNvPr id="11" name="مستطيل 10"/>
          <p:cNvSpPr/>
          <p:nvPr/>
        </p:nvSpPr>
        <p:spPr>
          <a:xfrm rot="10800000" flipH="1" flipV="1">
            <a:off x="683430" y="1956900"/>
            <a:ext cx="6065709" cy="17575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أصعب تكتيك ميداني هو قرار "الاستمرار أو الإيقاف". نستخدم هنا ميزان الأمان مقابل الاستمرارية: </a:t>
            </a:r>
            <a:endParaRPr lang="en-US" sz="2800" dirty="0">
              <a:solidFill>
                <a:schemeClr val="tx1"/>
              </a:solidFill>
              <a:latin typeface="Alexandria"/>
            </a:endParaRPr>
          </a:p>
        </p:txBody>
      </p:sp>
      <p:sp>
        <p:nvSpPr>
          <p:cNvPr id="16" name="مستطيل 15"/>
          <p:cNvSpPr/>
          <p:nvPr/>
        </p:nvSpPr>
        <p:spPr>
          <a:xfrm rot="10800000" flipH="1" flipV="1">
            <a:off x="683430" y="3796384"/>
            <a:ext cx="6185451" cy="9650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1) </a:t>
            </a:r>
            <a:r>
              <a:rPr lang="ar-SA" sz="2800" dirty="0" smtClean="0">
                <a:solidFill>
                  <a:schemeClr val="tx1"/>
                </a:solidFill>
                <a:latin typeface="Alexandria"/>
              </a:rPr>
              <a:t>إذا كان استمرار الفعالية يهدد السلامة الجسدية ولو بنسبة </a:t>
            </a:r>
            <a:r>
              <a:rPr lang="en-US" sz="2800" dirty="0" smtClean="0">
                <a:solidFill>
                  <a:schemeClr val="tx1"/>
                </a:solidFill>
                <a:latin typeface="Alexandria"/>
              </a:rPr>
              <a:t>1</a:t>
            </a:r>
            <a:r>
              <a:rPr lang="ar-SA" sz="2800" dirty="0" smtClean="0">
                <a:solidFill>
                  <a:schemeClr val="tx1"/>
                </a:solidFill>
                <a:latin typeface="Alexandria"/>
              </a:rPr>
              <a:t>% أيقاف فوري.</a:t>
            </a:r>
            <a:endParaRPr lang="en-US" sz="2800" dirty="0">
              <a:solidFill>
                <a:schemeClr val="tx1"/>
              </a:solidFill>
              <a:latin typeface="Alexandria"/>
            </a:endParaRPr>
          </a:p>
        </p:txBody>
      </p:sp>
      <p:sp>
        <p:nvSpPr>
          <p:cNvPr id="12" name="مستطيل 11"/>
          <p:cNvSpPr/>
          <p:nvPr/>
        </p:nvSpPr>
        <p:spPr>
          <a:xfrm rot="10800000" flipH="1" flipV="1">
            <a:off x="683432" y="4844213"/>
            <a:ext cx="6098367" cy="13845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2) إذا كان الخطر يهدد الجودة الفنية فقط نستمر مع تعديلات</a:t>
            </a:r>
            <a:endParaRPr lang="en-US" sz="2800" dirty="0">
              <a:solidFill>
                <a:schemeClr val="tx1"/>
              </a:solidFill>
              <a:latin typeface="Alexandria"/>
            </a:endParaRPr>
          </a:p>
        </p:txBody>
      </p:sp>
      <p:pic>
        <p:nvPicPr>
          <p:cNvPr id="2" name="صورة 1"/>
          <p:cNvPicPr>
            <a:picLocks noChangeAspect="1"/>
          </p:cNvPicPr>
          <p:nvPr/>
        </p:nvPicPr>
        <p:blipFill rotWithShape="1">
          <a:blip r:embed="rId4">
            <a:extLst>
              <a:ext uri="{28A0092B-C50C-407E-A947-70E740481C1C}">
                <a14:useLocalDpi xmlns:a14="http://schemas.microsoft.com/office/drawing/2010/main" val="0"/>
              </a:ext>
            </a:extLst>
          </a:blip>
          <a:srcRect r="17705"/>
          <a:stretch/>
        </p:blipFill>
        <p:spPr>
          <a:xfrm>
            <a:off x="6919409" y="1404321"/>
            <a:ext cx="5272591" cy="4746108"/>
          </a:xfrm>
          <a:prstGeom prst="rect">
            <a:avLst/>
          </a:prstGeom>
        </p:spPr>
      </p:pic>
    </p:spTree>
    <p:extLst>
      <p:ext uri="{BB962C8B-B14F-4D97-AF65-F5344CB8AC3E}">
        <p14:creationId xmlns:p14="http://schemas.microsoft.com/office/powerpoint/2010/main" val="94905202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randombar(horizontal)">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8" grpId="0"/>
      <p:bldP spid="11" grpId="0"/>
      <p:bldP spid="16" grpId="0"/>
      <p:bldP spid="1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4940" y="504826"/>
            <a:ext cx="8013010" cy="5260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255801"/>
            <a:ext cx="11124702" cy="53115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039350" y="92486"/>
            <a:ext cx="2066786"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rPr>
              <a:t>مثال عملي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rot="10800000" flipH="1" flipV="1">
            <a:off x="1441174" y="1322036"/>
            <a:ext cx="5486399" cy="561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rgbClr val="FF0000"/>
                </a:solidFill>
                <a:latin typeface="Alexandria"/>
              </a:rPr>
              <a:t>مهرجان </a:t>
            </a:r>
            <a:r>
              <a:rPr lang="ar-SA" sz="2800" b="1" dirty="0" err="1" smtClean="0">
                <a:solidFill>
                  <a:srgbClr val="FF0000"/>
                </a:solidFill>
                <a:latin typeface="Alexandria"/>
              </a:rPr>
              <a:t>جلاستنبري</a:t>
            </a:r>
            <a:r>
              <a:rPr lang="ar-SA" sz="2800" b="1" dirty="0" smtClean="0">
                <a:solidFill>
                  <a:srgbClr val="FF0000"/>
                </a:solidFill>
                <a:latin typeface="Alexandria"/>
              </a:rPr>
              <a:t> (</a:t>
            </a:r>
            <a:r>
              <a:rPr lang="en-US" sz="2800" b="1" dirty="0" smtClean="0">
                <a:solidFill>
                  <a:srgbClr val="FF0000"/>
                </a:solidFill>
                <a:latin typeface="Alexandria"/>
              </a:rPr>
              <a:t>Glastonbury</a:t>
            </a:r>
            <a:r>
              <a:rPr lang="ar-SA" sz="2800" b="1" dirty="0" smtClean="0">
                <a:solidFill>
                  <a:srgbClr val="FF0000"/>
                </a:solidFill>
                <a:latin typeface="Alexandria"/>
              </a:rPr>
              <a:t>)</a:t>
            </a:r>
            <a:endParaRPr lang="en-US" sz="2800" b="1" dirty="0">
              <a:solidFill>
                <a:srgbClr val="FF0000"/>
              </a:solidFill>
              <a:latin typeface="Alexandria"/>
            </a:endParaRPr>
          </a:p>
        </p:txBody>
      </p:sp>
      <p:sp>
        <p:nvSpPr>
          <p:cNvPr id="16" name="مستطيل 15"/>
          <p:cNvSpPr/>
          <p:nvPr/>
        </p:nvSpPr>
        <p:spPr>
          <a:xfrm rot="10800000" flipH="1" flipV="1">
            <a:off x="596349" y="1883061"/>
            <a:ext cx="7022823" cy="14058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هذا المهرجان البريطاني الأضخم يتعامل مع حشود تصل إلى </a:t>
            </a:r>
            <a:r>
              <a:rPr lang="en-US" sz="2800" dirty="0" smtClean="0">
                <a:solidFill>
                  <a:schemeClr val="tx1"/>
                </a:solidFill>
                <a:latin typeface="Alexandria"/>
              </a:rPr>
              <a:t>200</a:t>
            </a:r>
            <a:r>
              <a:rPr lang="ar-SA" sz="2800" dirty="0" smtClean="0">
                <a:solidFill>
                  <a:schemeClr val="tx1"/>
                </a:solidFill>
                <a:latin typeface="Alexandria"/>
              </a:rPr>
              <a:t> ألف شخص في مساحات مفتوحة. في إحدى السنوات تعرض لسيول مدمرة حولت الموقع إلى مستنقع طين.</a:t>
            </a:r>
            <a:endParaRPr lang="en-US" sz="2800" dirty="0">
              <a:solidFill>
                <a:schemeClr val="tx1"/>
              </a:solidFill>
              <a:latin typeface="Alexandria"/>
            </a:endParaRPr>
          </a:p>
        </p:txBody>
      </p:sp>
      <p:sp>
        <p:nvSpPr>
          <p:cNvPr id="10" name="مستطيل 9"/>
          <p:cNvSpPr/>
          <p:nvPr/>
        </p:nvSpPr>
        <p:spPr>
          <a:xfrm rot="10800000" flipH="1" flipV="1">
            <a:off x="720586" y="3288926"/>
            <a:ext cx="6927574" cy="28479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التكتيك الناجح: </a:t>
            </a:r>
            <a:r>
              <a:rPr lang="ar-SA" sz="2800" dirty="0" smtClean="0">
                <a:solidFill>
                  <a:schemeClr val="tx1"/>
                </a:solidFill>
                <a:latin typeface="Alexandria"/>
              </a:rPr>
              <a:t>لم يوقفوا المهرجان (لأن إخلاء </a:t>
            </a:r>
            <a:r>
              <a:rPr lang="en-US" sz="2800" dirty="0" smtClean="0">
                <a:solidFill>
                  <a:schemeClr val="tx1"/>
                </a:solidFill>
                <a:latin typeface="Alexandria"/>
              </a:rPr>
              <a:t>200</a:t>
            </a:r>
            <a:r>
              <a:rPr lang="ar-SA" sz="2800" dirty="0" smtClean="0">
                <a:solidFill>
                  <a:schemeClr val="tx1"/>
                </a:solidFill>
                <a:latin typeface="Alexandria"/>
              </a:rPr>
              <a:t> ألف شخص في الوحل أخطر من بقائهم)، قاموا فوراً بتوزيع آلاف الأطنان من القش لامتصاص الطين، واستخدموا منصات التواصل لبث رسائل "روح الجماعة والصمود"، وتحول الأمر من "كارثة لوجستية"، إلى "تجربة </a:t>
            </a:r>
            <a:r>
              <a:rPr lang="ar-SA" sz="2800" dirty="0" err="1" smtClean="0">
                <a:solidFill>
                  <a:schemeClr val="tx1"/>
                </a:solidFill>
                <a:latin typeface="Alexandria"/>
              </a:rPr>
              <a:t>أيقونية</a:t>
            </a:r>
            <a:r>
              <a:rPr lang="ar-SA" sz="2800" dirty="0" smtClean="0">
                <a:solidFill>
                  <a:schemeClr val="tx1"/>
                </a:solidFill>
                <a:latin typeface="Alexandria"/>
              </a:rPr>
              <a:t>" يتحدث عنها الناس كجزء من مغامرة المهرجان.</a:t>
            </a:r>
            <a:endParaRPr lang="en-US" sz="2800" dirty="0">
              <a:solidFill>
                <a:schemeClr val="tx1"/>
              </a:solidFill>
              <a:latin typeface="Alexandria"/>
            </a:endParaRPr>
          </a:p>
        </p:txBody>
      </p:sp>
      <p:pic>
        <p:nvPicPr>
          <p:cNvPr id="2" name="صورة 1"/>
          <p:cNvPicPr>
            <a:picLocks noChangeAspect="1"/>
          </p:cNvPicPr>
          <p:nvPr/>
        </p:nvPicPr>
        <p:blipFill>
          <a:blip r:embed="rId3"/>
          <a:stretch>
            <a:fillRect/>
          </a:stretch>
        </p:blipFill>
        <p:spPr>
          <a:xfrm>
            <a:off x="7714420" y="1449765"/>
            <a:ext cx="4482824" cy="4874835"/>
          </a:xfrm>
          <a:prstGeom prst="rect">
            <a:avLst/>
          </a:prstGeom>
        </p:spPr>
      </p:pic>
      <p:sp>
        <p:nvSpPr>
          <p:cNvPr id="12" name="مستطيل 11"/>
          <p:cNvSpPr/>
          <p:nvPr/>
        </p:nvSpPr>
        <p:spPr>
          <a:xfrm rot="10800000" flipH="1" flipV="1">
            <a:off x="1046922" y="5960615"/>
            <a:ext cx="6288156" cy="561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en-US" sz="2800" dirty="0">
                <a:solidFill>
                  <a:schemeClr val="tx1"/>
                </a:solidFill>
                <a:latin typeface="Alexandria"/>
                <a:hlinkClick r:id="rId4"/>
              </a:rPr>
              <a:t>https://www.glastonburyfestivals.co.uk</a:t>
            </a:r>
            <a:r>
              <a:rPr lang="en-US" sz="2800" dirty="0" smtClean="0">
                <a:solidFill>
                  <a:schemeClr val="tx1"/>
                </a:solidFill>
                <a:latin typeface="Alexandria"/>
                <a:hlinkClick r:id="rId4"/>
              </a:rPr>
              <a:t>/</a:t>
            </a:r>
            <a:r>
              <a:rPr lang="ar-SA" sz="2800" dirty="0" smtClean="0">
                <a:solidFill>
                  <a:schemeClr val="tx1"/>
                </a:solidFill>
                <a:latin typeface="Alexandria"/>
              </a:rPr>
              <a:t> </a:t>
            </a:r>
            <a:endParaRPr lang="en-US" sz="2800" dirty="0">
              <a:solidFill>
                <a:schemeClr val="tx1"/>
              </a:solidFill>
              <a:latin typeface="Alexandria"/>
            </a:endParaRPr>
          </a:p>
        </p:txBody>
      </p:sp>
    </p:spTree>
    <p:extLst>
      <p:ext uri="{BB962C8B-B14F-4D97-AF65-F5344CB8AC3E}">
        <p14:creationId xmlns:p14="http://schemas.microsoft.com/office/powerpoint/2010/main" val="55997831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randombar(horizontal)">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16" grpId="0"/>
      <p:bldP spid="10" grpId="0"/>
      <p:bldP spid="1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254940" y="461563"/>
            <a:ext cx="5507521" cy="501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46044"/>
            <a:ext cx="11124702" cy="5500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523922" y="92486"/>
            <a:ext cx="4582214"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إدارة المخاطر والأزمات</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1997765" y="1146125"/>
            <a:ext cx="5764696" cy="4748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التعافي واستخلاص الدروس (ما بعد الهدوء)</a:t>
            </a:r>
            <a:endParaRPr lang="en-US" sz="2800" b="1" dirty="0">
              <a:solidFill>
                <a:srgbClr val="FF0000"/>
              </a:solidFill>
              <a:latin typeface="Alexandria"/>
            </a:endParaRPr>
          </a:p>
        </p:txBody>
      </p:sp>
      <p:sp>
        <p:nvSpPr>
          <p:cNvPr id="8" name="مستطيل 7"/>
          <p:cNvSpPr/>
          <p:nvPr/>
        </p:nvSpPr>
        <p:spPr>
          <a:xfrm rot="10800000" flipH="1" flipV="1">
            <a:off x="1411828" y="1663202"/>
            <a:ext cx="6350633" cy="5116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1) تحليل ما بعد الحدث</a:t>
            </a:r>
            <a:endParaRPr lang="en-US" sz="2800" b="1" dirty="0">
              <a:solidFill>
                <a:srgbClr val="FF0000"/>
              </a:solidFill>
              <a:latin typeface="Alexandria"/>
            </a:endParaRPr>
          </a:p>
        </p:txBody>
      </p:sp>
      <p:sp>
        <p:nvSpPr>
          <p:cNvPr id="11" name="مستطيل 10"/>
          <p:cNvSpPr/>
          <p:nvPr/>
        </p:nvSpPr>
        <p:spPr>
          <a:xfrm rot="10800000" flipH="1" flipV="1">
            <a:off x="596349" y="2169604"/>
            <a:ext cx="7252251" cy="8978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يجب عقد اجتماع تشريح الأزمة في غضون </a:t>
            </a:r>
            <a:r>
              <a:rPr lang="en-US" sz="2800" dirty="0" smtClean="0">
                <a:solidFill>
                  <a:schemeClr val="tx1"/>
                </a:solidFill>
                <a:latin typeface="Alexandria"/>
              </a:rPr>
              <a:t>24</a:t>
            </a:r>
            <a:r>
              <a:rPr lang="ar-SA" sz="2800" dirty="0" smtClean="0">
                <a:solidFill>
                  <a:schemeClr val="tx1"/>
                </a:solidFill>
                <a:latin typeface="Alexandria"/>
              </a:rPr>
              <a:t> إلى </a:t>
            </a:r>
            <a:r>
              <a:rPr lang="en-US" sz="2800" dirty="0" smtClean="0">
                <a:solidFill>
                  <a:schemeClr val="tx1"/>
                </a:solidFill>
                <a:latin typeface="Alexandria"/>
              </a:rPr>
              <a:t>48</a:t>
            </a:r>
            <a:r>
              <a:rPr lang="ar-SA" sz="2800" dirty="0" smtClean="0">
                <a:solidFill>
                  <a:schemeClr val="tx1"/>
                </a:solidFill>
                <a:latin typeface="Alexandria"/>
              </a:rPr>
              <a:t> ساعة كحد أقصى، بينما لا تزال التفاصيل حية في أذها</a:t>
            </a:r>
            <a:r>
              <a:rPr lang="ar-SA" sz="2800" dirty="0" smtClean="0">
                <a:solidFill>
                  <a:schemeClr val="tx1"/>
                </a:solidFill>
                <a:latin typeface="Alexandria"/>
              </a:rPr>
              <a:t>ن الفريق</a:t>
            </a:r>
            <a:r>
              <a:rPr lang="ar-SA" sz="2800" dirty="0" smtClean="0">
                <a:solidFill>
                  <a:schemeClr val="tx1"/>
                </a:solidFill>
                <a:latin typeface="Alexandria"/>
              </a:rPr>
              <a:t>:</a:t>
            </a:r>
            <a:endParaRPr lang="en-US" sz="2800" dirty="0">
              <a:solidFill>
                <a:schemeClr val="tx1"/>
              </a:solidFill>
              <a:latin typeface="Alexandria"/>
            </a:endParaRPr>
          </a:p>
        </p:txBody>
      </p:sp>
      <p:sp>
        <p:nvSpPr>
          <p:cNvPr id="16" name="مستطيل 15"/>
          <p:cNvSpPr/>
          <p:nvPr/>
        </p:nvSpPr>
        <p:spPr>
          <a:xfrm rot="10800000" flipH="1" flipV="1">
            <a:off x="596348" y="3063055"/>
            <a:ext cx="7252251" cy="9709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1) </a:t>
            </a:r>
            <a:r>
              <a:rPr lang="ar-SA" sz="2800" b="1" dirty="0" smtClean="0">
                <a:solidFill>
                  <a:schemeClr val="tx1"/>
                </a:solidFill>
                <a:latin typeface="Alexandria"/>
              </a:rPr>
              <a:t>التحقيق الصادق: </a:t>
            </a:r>
            <a:r>
              <a:rPr lang="ar-SA" sz="2800" dirty="0" smtClean="0">
                <a:solidFill>
                  <a:schemeClr val="tx1"/>
                </a:solidFill>
                <a:latin typeface="Alexandria"/>
              </a:rPr>
              <a:t>طرح أسئلة قاسية: هل فشلنا في التوقع (المحور الأول)، أم فشلنا في التنفيذ (المحور الثالث).</a:t>
            </a:r>
            <a:endParaRPr lang="en-US" sz="2800" dirty="0">
              <a:solidFill>
                <a:schemeClr val="tx1"/>
              </a:solidFill>
              <a:latin typeface="Alexandria"/>
            </a:endParaRPr>
          </a:p>
        </p:txBody>
      </p:sp>
      <p:sp>
        <p:nvSpPr>
          <p:cNvPr id="12" name="مستطيل 11"/>
          <p:cNvSpPr/>
          <p:nvPr/>
        </p:nvSpPr>
        <p:spPr>
          <a:xfrm rot="10800000" flipH="1" flipV="1">
            <a:off x="596348" y="4079754"/>
            <a:ext cx="7252251" cy="9709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2) </a:t>
            </a:r>
            <a:r>
              <a:rPr lang="ar-SA" sz="2800" b="1" dirty="0" smtClean="0">
                <a:solidFill>
                  <a:schemeClr val="tx1"/>
                </a:solidFill>
                <a:latin typeface="Alexandria"/>
              </a:rPr>
              <a:t>تحليل الجذر المسبب: </a:t>
            </a:r>
            <a:r>
              <a:rPr lang="ar-SA" sz="2800" dirty="0" smtClean="0">
                <a:solidFill>
                  <a:schemeClr val="tx1"/>
                </a:solidFill>
                <a:latin typeface="Alexandria"/>
              </a:rPr>
              <a:t>لا تكتفي بالقول "انقطع التيار"، بل اسأل "لماذا فشل المولد التلقائي بالعمل تلقائياً.</a:t>
            </a:r>
            <a:endParaRPr lang="en-US" sz="2800" dirty="0">
              <a:solidFill>
                <a:schemeClr val="tx1"/>
              </a:solidFill>
              <a:latin typeface="Alexandria"/>
            </a:endParaRPr>
          </a:p>
        </p:txBody>
      </p:sp>
      <p:sp>
        <p:nvSpPr>
          <p:cNvPr id="13" name="مستطيل 12"/>
          <p:cNvSpPr/>
          <p:nvPr/>
        </p:nvSpPr>
        <p:spPr>
          <a:xfrm rot="10800000" flipH="1" flipV="1">
            <a:off x="596347" y="5046273"/>
            <a:ext cx="7252252" cy="15004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3) </a:t>
            </a:r>
            <a:r>
              <a:rPr lang="ar-SA" sz="2800" b="1" dirty="0" smtClean="0">
                <a:solidFill>
                  <a:schemeClr val="tx1"/>
                </a:solidFill>
                <a:latin typeface="Alexandria"/>
              </a:rPr>
              <a:t>توثيق الجدول الزمني: </a:t>
            </a:r>
            <a:r>
              <a:rPr lang="ar-SA" sz="2800" dirty="0" smtClean="0">
                <a:solidFill>
                  <a:schemeClr val="tx1"/>
                </a:solidFill>
                <a:latin typeface="Alexandria"/>
              </a:rPr>
              <a:t>رسم خط زمني يبين لحظة وقوع الخطر، لحظة اكتشافه، ولحظة الاستجابة، لقياس سرعة استجابة الفريق.</a:t>
            </a:r>
            <a:endParaRPr lang="en-US" sz="2800" dirty="0">
              <a:solidFill>
                <a:schemeClr val="tx1"/>
              </a:solidFill>
              <a:latin typeface="Alexandria"/>
            </a:endParaRPr>
          </a:p>
        </p:txBody>
      </p:sp>
      <p:pic>
        <p:nvPicPr>
          <p:cNvPr id="4" name="صورة 3"/>
          <p:cNvPicPr>
            <a:picLocks noChangeAspect="1"/>
          </p:cNvPicPr>
          <p:nvPr/>
        </p:nvPicPr>
        <p:blipFill>
          <a:blip r:embed="rId3"/>
          <a:stretch>
            <a:fillRect/>
          </a:stretch>
        </p:blipFill>
        <p:spPr>
          <a:xfrm>
            <a:off x="7935685" y="1210797"/>
            <a:ext cx="4308557" cy="5222660"/>
          </a:xfrm>
          <a:prstGeom prst="rect">
            <a:avLst/>
          </a:prstGeom>
        </p:spPr>
      </p:pic>
    </p:spTree>
    <p:extLst>
      <p:ext uri="{BB962C8B-B14F-4D97-AF65-F5344CB8AC3E}">
        <p14:creationId xmlns:p14="http://schemas.microsoft.com/office/powerpoint/2010/main" val="4112481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randombar(horizontal)">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randombar(horizontal)">
                                      <p:cBhvr>
                                        <p:cTn id="37" dur="5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randombar(horizontal)">
                                      <p:cBhvr>
                                        <p:cTn id="4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8" grpId="0"/>
      <p:bldP spid="11" grpId="0"/>
      <p:bldP spid="16" grpId="0"/>
      <p:bldP spid="12" grpId="0"/>
      <p:bldP spid="1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254940" y="580966"/>
            <a:ext cx="5114689" cy="613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46044"/>
            <a:ext cx="11124702" cy="5500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184571" y="92486"/>
            <a:ext cx="4921565"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التعافي واستخلاص الدروس</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8" name="مستطيل 7"/>
          <p:cNvSpPr/>
          <p:nvPr/>
        </p:nvSpPr>
        <p:spPr>
          <a:xfrm rot="10800000" flipH="1" flipV="1">
            <a:off x="1333001" y="1143782"/>
            <a:ext cx="6112093" cy="5116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2) إدارة السمعة والترميم النفسي</a:t>
            </a:r>
            <a:endParaRPr lang="en-US" sz="2800" b="1" dirty="0">
              <a:solidFill>
                <a:srgbClr val="FF0000"/>
              </a:solidFill>
              <a:latin typeface="Alexandria"/>
            </a:endParaRPr>
          </a:p>
        </p:txBody>
      </p:sp>
      <p:sp>
        <p:nvSpPr>
          <p:cNvPr id="11" name="مستطيل 10"/>
          <p:cNvSpPr/>
          <p:nvPr/>
        </p:nvSpPr>
        <p:spPr>
          <a:xfrm rot="10800000" flipH="1" flipV="1">
            <a:off x="596347" y="1693361"/>
            <a:ext cx="7252251" cy="8978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الأزمات تترك ندوباً في صورة العلامة التجارية، التكتيك هنا يسمى: "جبر الضرر":</a:t>
            </a:r>
            <a:endParaRPr lang="en-US" sz="2800" dirty="0">
              <a:solidFill>
                <a:schemeClr val="tx1"/>
              </a:solidFill>
              <a:latin typeface="Alexandria"/>
            </a:endParaRPr>
          </a:p>
        </p:txBody>
      </p:sp>
      <p:sp>
        <p:nvSpPr>
          <p:cNvPr id="16" name="مستطيل 15"/>
          <p:cNvSpPr/>
          <p:nvPr/>
        </p:nvSpPr>
        <p:spPr>
          <a:xfrm rot="10800000" flipH="1" flipV="1">
            <a:off x="672549" y="2509469"/>
            <a:ext cx="7176049" cy="9709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1) </a:t>
            </a:r>
            <a:r>
              <a:rPr lang="ar-SA" sz="2800" b="1" dirty="0" smtClean="0">
                <a:solidFill>
                  <a:schemeClr val="tx1"/>
                </a:solidFill>
                <a:latin typeface="Alexandria"/>
              </a:rPr>
              <a:t>التواصل مع المتضررين: </a:t>
            </a:r>
            <a:r>
              <a:rPr lang="ar-SA" sz="2800" dirty="0" smtClean="0">
                <a:solidFill>
                  <a:schemeClr val="tx1"/>
                </a:solidFill>
                <a:latin typeface="Alexandria"/>
              </a:rPr>
              <a:t>ارسال رسائل شخصية أو اعتذارات رسمية لكل من تأثر بالأزمة.</a:t>
            </a:r>
            <a:endParaRPr lang="en-US" sz="2800" dirty="0">
              <a:solidFill>
                <a:schemeClr val="tx1"/>
              </a:solidFill>
              <a:latin typeface="Alexandria"/>
            </a:endParaRPr>
          </a:p>
        </p:txBody>
      </p:sp>
      <p:sp>
        <p:nvSpPr>
          <p:cNvPr id="12" name="مستطيل 11"/>
          <p:cNvSpPr/>
          <p:nvPr/>
        </p:nvSpPr>
        <p:spPr>
          <a:xfrm rot="10800000" flipH="1" flipV="1">
            <a:off x="596348" y="3480418"/>
            <a:ext cx="7252250" cy="13528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2) </a:t>
            </a:r>
            <a:r>
              <a:rPr lang="ar-SA" sz="2800" b="1" dirty="0" smtClean="0">
                <a:solidFill>
                  <a:schemeClr val="tx1"/>
                </a:solidFill>
                <a:latin typeface="Alexandria"/>
              </a:rPr>
              <a:t>الشفافية الشجاعة: </a:t>
            </a:r>
            <a:r>
              <a:rPr lang="ar-SA" sz="2800" dirty="0" smtClean="0">
                <a:solidFill>
                  <a:schemeClr val="tx1"/>
                </a:solidFill>
                <a:latin typeface="Alexandria"/>
              </a:rPr>
              <a:t>نشر بيان يوضح ما حدث، والخطوات التي تمّ اتخاذها لضمان عدم تكراره. الجمهور يسامح على الأخطاء التقنية لكنه لا يسامح على الاستعلاء والكذب.</a:t>
            </a:r>
            <a:endParaRPr lang="en-US" sz="2800" dirty="0">
              <a:solidFill>
                <a:schemeClr val="tx1"/>
              </a:solidFill>
              <a:latin typeface="Alexandria"/>
            </a:endParaRPr>
          </a:p>
        </p:txBody>
      </p:sp>
      <p:sp>
        <p:nvSpPr>
          <p:cNvPr id="13" name="مستطيل 12"/>
          <p:cNvSpPr/>
          <p:nvPr/>
        </p:nvSpPr>
        <p:spPr>
          <a:xfrm rot="10800000" flipH="1" flipV="1">
            <a:off x="634448" y="4939767"/>
            <a:ext cx="7252250" cy="15004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3) </a:t>
            </a:r>
            <a:r>
              <a:rPr lang="ar-SA" sz="2800" b="1" dirty="0" smtClean="0">
                <a:solidFill>
                  <a:schemeClr val="tx1"/>
                </a:solidFill>
                <a:latin typeface="Alexandria"/>
              </a:rPr>
              <a:t>تحويل المحتوى: </a:t>
            </a:r>
            <a:r>
              <a:rPr lang="ar-SA" sz="2800" dirty="0" smtClean="0">
                <a:solidFill>
                  <a:schemeClr val="tx1"/>
                </a:solidFill>
                <a:latin typeface="Alexandria"/>
              </a:rPr>
              <a:t>إذا تمّ التعامل مع الأزمة ببطولة، يمكن تحويل ذلك إلى قصة نجاح تظهر مدى اهتمام الشركة بسلامة عملائها.</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24800" y="1344901"/>
            <a:ext cx="4273756" cy="4953924"/>
          </a:xfrm>
          <a:prstGeom prst="rect">
            <a:avLst/>
          </a:prstGeom>
        </p:spPr>
      </p:pic>
    </p:spTree>
    <p:extLst>
      <p:ext uri="{BB962C8B-B14F-4D97-AF65-F5344CB8AC3E}">
        <p14:creationId xmlns:p14="http://schemas.microsoft.com/office/powerpoint/2010/main" val="116012598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randombar(horizontal)">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randombar(horizontal)">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8" grpId="0"/>
      <p:bldP spid="11" grpId="0"/>
      <p:bldP spid="16" grpId="0"/>
      <p:bldP spid="12" grpId="0"/>
      <p:bldP spid="1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254940" y="580966"/>
            <a:ext cx="5114689" cy="613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46044"/>
            <a:ext cx="11124702" cy="5500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184571" y="92486"/>
            <a:ext cx="4921565"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التعافي واستخلاص الدروس</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8" name="مستطيل 7"/>
          <p:cNvSpPr/>
          <p:nvPr/>
        </p:nvSpPr>
        <p:spPr>
          <a:xfrm rot="10800000" flipH="1" flipV="1">
            <a:off x="1333001" y="1143782"/>
            <a:ext cx="6112093" cy="5116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3) تحديث الأصول المعرفية</a:t>
            </a:r>
            <a:endParaRPr lang="en-US" sz="2800" b="1" dirty="0">
              <a:solidFill>
                <a:srgbClr val="FF0000"/>
              </a:solidFill>
              <a:latin typeface="Alexandria"/>
            </a:endParaRPr>
          </a:p>
        </p:txBody>
      </p:sp>
      <p:sp>
        <p:nvSpPr>
          <p:cNvPr id="11" name="مستطيل 10"/>
          <p:cNvSpPr/>
          <p:nvPr/>
        </p:nvSpPr>
        <p:spPr>
          <a:xfrm rot="10800000" flipH="1" flipV="1">
            <a:off x="634446" y="1663082"/>
            <a:ext cx="7252251" cy="6447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الهدف هو ألا تبدأ من الصفر في الفعالية القادمة</a:t>
            </a:r>
            <a:endParaRPr lang="en-US" sz="2800" dirty="0">
              <a:solidFill>
                <a:schemeClr val="tx1"/>
              </a:solidFill>
              <a:latin typeface="Alexandria"/>
            </a:endParaRPr>
          </a:p>
        </p:txBody>
      </p:sp>
      <p:sp>
        <p:nvSpPr>
          <p:cNvPr id="16" name="مستطيل 15"/>
          <p:cNvSpPr/>
          <p:nvPr/>
        </p:nvSpPr>
        <p:spPr>
          <a:xfrm rot="10800000" flipH="1" flipV="1">
            <a:off x="710648" y="2162643"/>
            <a:ext cx="7176049" cy="14071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1</a:t>
            </a:r>
            <a:r>
              <a:rPr lang="ar-SA" sz="2800" dirty="0">
                <a:solidFill>
                  <a:schemeClr val="tx1"/>
                </a:solidFill>
                <a:latin typeface="Alexandria"/>
              </a:rPr>
              <a:t>) </a:t>
            </a:r>
            <a:r>
              <a:rPr lang="ar-SA" sz="2800" b="1" dirty="0">
                <a:solidFill>
                  <a:schemeClr val="tx1"/>
                </a:solidFill>
                <a:latin typeface="Alexandria"/>
              </a:rPr>
              <a:t>تحويل الدروس إلى إجراءات</a:t>
            </a:r>
            <a:r>
              <a:rPr lang="ar-SA" sz="2800" dirty="0" smtClean="0">
                <a:solidFill>
                  <a:schemeClr val="tx1"/>
                </a:solidFill>
                <a:latin typeface="Alexandria"/>
              </a:rPr>
              <a:t>: </a:t>
            </a:r>
            <a:r>
              <a:rPr lang="ar-SA" sz="2800" dirty="0" smtClean="0">
                <a:solidFill>
                  <a:schemeClr val="tx1"/>
                </a:solidFill>
                <a:latin typeface="Alexandria"/>
              </a:rPr>
              <a:t>إذا اكتشفنا أن الجمهور تذمر من نقص المياه أثناء الإخلاء، يصبح توفير منصات مياه متنقلة في نقاط التجمع بنداً إجبارياً في خطة العام القادم.</a:t>
            </a:r>
            <a:endParaRPr lang="en-US" sz="2800" dirty="0">
              <a:solidFill>
                <a:schemeClr val="tx1"/>
              </a:solidFill>
              <a:latin typeface="Alexandria"/>
            </a:endParaRPr>
          </a:p>
        </p:txBody>
      </p:sp>
      <p:sp>
        <p:nvSpPr>
          <p:cNvPr id="12" name="مستطيل 11"/>
          <p:cNvSpPr/>
          <p:nvPr/>
        </p:nvSpPr>
        <p:spPr>
          <a:xfrm rot="10800000" flipH="1" flipV="1">
            <a:off x="634447" y="3569839"/>
            <a:ext cx="7252250" cy="17943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2) </a:t>
            </a:r>
            <a:r>
              <a:rPr lang="ar-SA" sz="2800" b="1" dirty="0" smtClean="0">
                <a:solidFill>
                  <a:schemeClr val="tx1"/>
                </a:solidFill>
                <a:latin typeface="Alexandria"/>
              </a:rPr>
              <a:t>مراجعة الموردين: </a:t>
            </a:r>
            <a:r>
              <a:rPr lang="ar-SA" sz="2800" dirty="0" smtClean="0">
                <a:solidFill>
                  <a:schemeClr val="tx1"/>
                </a:solidFill>
                <a:latin typeface="Alexandria"/>
              </a:rPr>
              <a:t>هل كان المورد شريكاً في حل الأزمة أم كان جزءاً منها؟ يتم هنا تحديث القائمة السوداء للموردين الذين خذلوا الفريق في لحظة الخطر، وتثبيت الموردين الذين أثبتوا كفاءة ميدانية.</a:t>
            </a:r>
            <a:endParaRPr lang="en-US" sz="2800" dirty="0">
              <a:solidFill>
                <a:schemeClr val="tx1"/>
              </a:solidFill>
              <a:latin typeface="Alexandria"/>
            </a:endParaRPr>
          </a:p>
        </p:txBody>
      </p:sp>
      <p:sp>
        <p:nvSpPr>
          <p:cNvPr id="14" name="مستطيل 13"/>
          <p:cNvSpPr/>
          <p:nvPr/>
        </p:nvSpPr>
        <p:spPr>
          <a:xfrm rot="10800000" flipH="1" flipV="1">
            <a:off x="879378" y="5436668"/>
            <a:ext cx="7007320" cy="9709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3) </a:t>
            </a:r>
            <a:r>
              <a:rPr lang="ar-SA" sz="2800" b="1" dirty="0" smtClean="0">
                <a:solidFill>
                  <a:schemeClr val="tx1"/>
                </a:solidFill>
                <a:latin typeface="Alexandria"/>
              </a:rPr>
              <a:t>تحديث سجل المخاطر: </a:t>
            </a:r>
            <a:r>
              <a:rPr lang="ar-SA" sz="2800" dirty="0" smtClean="0">
                <a:solidFill>
                  <a:schemeClr val="tx1"/>
                </a:solidFill>
                <a:latin typeface="Alexandria"/>
              </a:rPr>
              <a:t>إضافة الخطر الجديد الذي حدث ولم يكن متوقعاً إلى قائمة الفحص للمشاريع القادمة.</a:t>
            </a:r>
            <a:endParaRPr lang="en-US" sz="2800" dirty="0">
              <a:solidFill>
                <a:schemeClr val="tx1"/>
              </a:solidFill>
              <a:latin typeface="Alexandria"/>
            </a:endParaRPr>
          </a:p>
        </p:txBody>
      </p:sp>
      <p:pic>
        <p:nvPicPr>
          <p:cNvPr id="2" name="صورة 1"/>
          <p:cNvPicPr>
            <a:picLocks noChangeAspect="1"/>
          </p:cNvPicPr>
          <p:nvPr/>
        </p:nvPicPr>
        <p:blipFill>
          <a:blip r:embed="rId3"/>
          <a:stretch>
            <a:fillRect/>
          </a:stretch>
        </p:blipFill>
        <p:spPr>
          <a:xfrm>
            <a:off x="7962899" y="1331941"/>
            <a:ext cx="4244660" cy="4850168"/>
          </a:xfrm>
          <a:prstGeom prst="rect">
            <a:avLst/>
          </a:prstGeom>
        </p:spPr>
      </p:pic>
    </p:spTree>
    <p:extLst>
      <p:ext uri="{BB962C8B-B14F-4D97-AF65-F5344CB8AC3E}">
        <p14:creationId xmlns:p14="http://schemas.microsoft.com/office/powerpoint/2010/main" val="349712289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randombar(horizontal)">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8" grpId="0"/>
      <p:bldP spid="11" grpId="0"/>
      <p:bldP spid="16" grpId="0"/>
      <p:bldP spid="12" grpId="0"/>
      <p:bldP spid="1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254940" y="580966"/>
            <a:ext cx="5114689" cy="613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46044"/>
            <a:ext cx="11124702" cy="52567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184571" y="92486"/>
            <a:ext cx="4921565"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التعافي واستخلاص الدروس</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rot="10800000" flipH="1" flipV="1">
            <a:off x="634448" y="1247163"/>
            <a:ext cx="7252250" cy="13528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4) </a:t>
            </a:r>
            <a:r>
              <a:rPr lang="ar-SA" sz="2800" b="1" dirty="0" smtClean="0">
                <a:solidFill>
                  <a:schemeClr val="tx1"/>
                </a:solidFill>
                <a:latin typeface="Alexandria"/>
              </a:rPr>
              <a:t>تعديل البروتوكولات: </a:t>
            </a:r>
            <a:r>
              <a:rPr lang="ar-SA" sz="2800" dirty="0" smtClean="0">
                <a:solidFill>
                  <a:schemeClr val="tx1"/>
                </a:solidFill>
                <a:latin typeface="Alexandria"/>
              </a:rPr>
              <a:t>إذا اكتشفت أن جهاز اللاسلكي لم يصل إلى منطقة معينة، يتم تحديث خطة الاتصالات تقنياً.</a:t>
            </a:r>
            <a:endParaRPr lang="en-US" sz="2800" dirty="0">
              <a:solidFill>
                <a:schemeClr val="tx1"/>
              </a:solidFill>
              <a:latin typeface="Alexandria"/>
            </a:endParaRPr>
          </a:p>
        </p:txBody>
      </p:sp>
      <p:sp>
        <p:nvSpPr>
          <p:cNvPr id="13" name="مستطيل 12"/>
          <p:cNvSpPr/>
          <p:nvPr/>
        </p:nvSpPr>
        <p:spPr>
          <a:xfrm rot="10800000" flipH="1" flipV="1">
            <a:off x="743305" y="4627359"/>
            <a:ext cx="7252250" cy="15004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3) </a:t>
            </a:r>
            <a:r>
              <a:rPr lang="ar-SA" sz="2800" b="1" dirty="0" smtClean="0">
                <a:solidFill>
                  <a:schemeClr val="tx1"/>
                </a:solidFill>
                <a:latin typeface="Alexandria"/>
              </a:rPr>
              <a:t>مكافأة الفريق: </a:t>
            </a:r>
            <a:r>
              <a:rPr lang="ar-SA" sz="2800" dirty="0" smtClean="0">
                <a:solidFill>
                  <a:schemeClr val="tx1"/>
                </a:solidFill>
                <a:latin typeface="Alexandria"/>
              </a:rPr>
              <a:t>تقدير الأشخاص الذين حافظوا على هدوئهم واتخذوا قرارات شجاعة، مما يعزز ثقافة "إدارة الأزمات" في المنظمة.</a:t>
            </a:r>
            <a:endParaRPr lang="en-US" sz="2800" dirty="0">
              <a:solidFill>
                <a:schemeClr val="tx1"/>
              </a:solidFill>
              <a:latin typeface="Alexandria"/>
            </a:endParaRPr>
          </a:p>
        </p:txBody>
      </p:sp>
      <p:sp>
        <p:nvSpPr>
          <p:cNvPr id="14" name="مستطيل 13"/>
          <p:cNvSpPr/>
          <p:nvPr/>
        </p:nvSpPr>
        <p:spPr>
          <a:xfrm rot="10800000" flipH="1" flipV="1">
            <a:off x="743305" y="2443543"/>
            <a:ext cx="7252250" cy="21838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5) </a:t>
            </a:r>
            <a:r>
              <a:rPr lang="ar-SA" sz="2800" b="1" dirty="0" smtClean="0">
                <a:solidFill>
                  <a:schemeClr val="tx1"/>
                </a:solidFill>
                <a:latin typeface="Alexandria"/>
              </a:rPr>
              <a:t>التقرير الختامي للإدارة العليا والمستثمرين: </a:t>
            </a:r>
            <a:r>
              <a:rPr lang="ar-SA" sz="2800" dirty="0" smtClean="0">
                <a:solidFill>
                  <a:schemeClr val="tx1"/>
                </a:solidFill>
                <a:latin typeface="Alexandria"/>
              </a:rPr>
              <a:t>لا تخفي الأزمة في تقريرك، أظهر كيف تمت إدارتها، وكيف تم تقليل الخسائر المالية، المستثمر يثق بالمنظم الذي "يعرف كيف يواجه العاصفة" أكثر من الذي يدّعي "أن الجو صحو دائماً".</a:t>
            </a:r>
            <a:endParaRPr lang="en-US" sz="2800" dirty="0">
              <a:solidFill>
                <a:schemeClr val="tx1"/>
              </a:solidFill>
              <a:latin typeface="Alexandria"/>
            </a:endParaRPr>
          </a:p>
        </p:txBody>
      </p:sp>
      <p:pic>
        <p:nvPicPr>
          <p:cNvPr id="2" name="صورة 1"/>
          <p:cNvPicPr>
            <a:picLocks noChangeAspect="1"/>
          </p:cNvPicPr>
          <p:nvPr/>
        </p:nvPicPr>
        <p:blipFill rotWithShape="1">
          <a:blip r:embed="rId3">
            <a:extLst>
              <a:ext uri="{28A0092B-C50C-407E-A947-70E740481C1C}">
                <a14:useLocalDpi xmlns:a14="http://schemas.microsoft.com/office/drawing/2010/main" val="0"/>
              </a:ext>
            </a:extLst>
          </a:blip>
          <a:srcRect t="10953" b="5080"/>
          <a:stretch/>
        </p:blipFill>
        <p:spPr>
          <a:xfrm>
            <a:off x="8104411" y="1208215"/>
            <a:ext cx="4152904" cy="4641042"/>
          </a:xfrm>
          <a:prstGeom prst="rect">
            <a:avLst/>
          </a:prstGeom>
        </p:spPr>
      </p:pic>
    </p:spTree>
    <p:extLst>
      <p:ext uri="{BB962C8B-B14F-4D97-AF65-F5344CB8AC3E}">
        <p14:creationId xmlns:p14="http://schemas.microsoft.com/office/powerpoint/2010/main" val="271796966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randombar(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randombar(horizontal)">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P spid="13" grpId="0"/>
      <p:bldP spid="1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4940" y="504826"/>
            <a:ext cx="8013010" cy="5260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255801"/>
            <a:ext cx="11124702" cy="56021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039350" y="92486"/>
            <a:ext cx="2066786"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rPr>
              <a:t>مثال عملي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rot="10800000" flipH="1" flipV="1">
            <a:off x="691596" y="1320171"/>
            <a:ext cx="6927573" cy="561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rgbClr val="FF0000"/>
                </a:solidFill>
                <a:latin typeface="Alexandria"/>
              </a:rPr>
              <a:t>دراسة حالة سامسونج وإعادة بناء الثقة</a:t>
            </a:r>
            <a:endParaRPr lang="en-US" sz="2800" b="1" dirty="0">
              <a:solidFill>
                <a:srgbClr val="FF0000"/>
              </a:solidFill>
              <a:latin typeface="Alexandria"/>
            </a:endParaRPr>
          </a:p>
        </p:txBody>
      </p:sp>
      <p:sp>
        <p:nvSpPr>
          <p:cNvPr id="16" name="مستطيل 15"/>
          <p:cNvSpPr/>
          <p:nvPr/>
        </p:nvSpPr>
        <p:spPr>
          <a:xfrm rot="10800000" flipH="1" flipV="1">
            <a:off x="691594" y="1854515"/>
            <a:ext cx="7022823" cy="4861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1) مرحلة التشريح التقني.</a:t>
            </a:r>
            <a:endParaRPr lang="en-US" sz="2800" b="1" dirty="0">
              <a:solidFill>
                <a:schemeClr val="tx1"/>
              </a:solidFill>
              <a:latin typeface="Alexandria"/>
            </a:endParaRPr>
          </a:p>
        </p:txBody>
      </p:sp>
      <p:sp>
        <p:nvSpPr>
          <p:cNvPr id="10" name="مستطيل 9"/>
          <p:cNvSpPr/>
          <p:nvPr/>
        </p:nvSpPr>
        <p:spPr>
          <a:xfrm rot="10800000" flipH="1" flipV="1">
            <a:off x="500743" y="2217050"/>
            <a:ext cx="7118426" cy="10718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بعد سحب </a:t>
            </a:r>
            <a:r>
              <a:rPr lang="en-US" sz="2800" dirty="0" smtClean="0">
                <a:solidFill>
                  <a:schemeClr val="tx1"/>
                </a:solidFill>
                <a:latin typeface="Alexandria"/>
              </a:rPr>
              <a:t>2.5</a:t>
            </a:r>
            <a:r>
              <a:rPr lang="ar-SA" sz="2800" dirty="0" smtClean="0">
                <a:solidFill>
                  <a:schemeClr val="tx1"/>
                </a:solidFill>
                <a:latin typeface="Alexandria"/>
              </a:rPr>
              <a:t> مليون جهاز، لم تغلق سامسونج الملف، بل قامت بما يلي:</a:t>
            </a:r>
            <a:endParaRPr lang="en-US" sz="2800" dirty="0">
              <a:solidFill>
                <a:schemeClr val="tx1"/>
              </a:solidFill>
              <a:latin typeface="Alexandria"/>
            </a:endParaRPr>
          </a:p>
        </p:txBody>
      </p:sp>
      <p:sp>
        <p:nvSpPr>
          <p:cNvPr id="14" name="مستطيل 13"/>
          <p:cNvSpPr/>
          <p:nvPr/>
        </p:nvSpPr>
        <p:spPr>
          <a:xfrm rot="10800000" flipH="1" flipV="1">
            <a:off x="576943" y="3109857"/>
            <a:ext cx="7137474" cy="14977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1) </a:t>
            </a:r>
            <a:r>
              <a:rPr lang="ar-SA" sz="2800" b="1" dirty="0" smtClean="0">
                <a:solidFill>
                  <a:schemeClr val="tx1"/>
                </a:solidFill>
                <a:latin typeface="Alexandria"/>
              </a:rPr>
              <a:t>التحقيق المستقل</a:t>
            </a:r>
            <a:r>
              <a:rPr lang="ar-SA" sz="2800" dirty="0" smtClean="0">
                <a:solidFill>
                  <a:schemeClr val="tx1"/>
                </a:solidFill>
                <a:latin typeface="Alexandria"/>
              </a:rPr>
              <a:t>: استعانت بـ </a:t>
            </a:r>
            <a:r>
              <a:rPr lang="en-US" sz="2800" dirty="0" smtClean="0">
                <a:solidFill>
                  <a:schemeClr val="tx1"/>
                </a:solidFill>
                <a:latin typeface="Alexandria"/>
              </a:rPr>
              <a:t>3</a:t>
            </a:r>
            <a:r>
              <a:rPr lang="ar-SA" sz="2800" dirty="0" smtClean="0">
                <a:solidFill>
                  <a:schemeClr val="tx1"/>
                </a:solidFill>
                <a:latin typeface="Alexandria"/>
              </a:rPr>
              <a:t> شركات استشارية وهندية خارجية ومستقلة لضمان الشفافية، بدلاً من الاعتماد على مهندسيها فقط.</a:t>
            </a:r>
            <a:endParaRPr lang="en-US" sz="2800" dirty="0">
              <a:solidFill>
                <a:schemeClr val="tx1"/>
              </a:solidFill>
              <a:latin typeface="Alexandria"/>
            </a:endParaRPr>
          </a:p>
        </p:txBody>
      </p:sp>
      <p:sp>
        <p:nvSpPr>
          <p:cNvPr id="15" name="مستطيل 14"/>
          <p:cNvSpPr/>
          <p:nvPr/>
        </p:nvSpPr>
        <p:spPr>
          <a:xfrm rot="10800000" flipH="1" flipV="1">
            <a:off x="576942" y="4428571"/>
            <a:ext cx="7042227" cy="17109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2) </a:t>
            </a:r>
            <a:r>
              <a:rPr lang="ar-SA" sz="2800" b="1" dirty="0" smtClean="0">
                <a:solidFill>
                  <a:schemeClr val="tx1"/>
                </a:solidFill>
                <a:latin typeface="Alexandria"/>
              </a:rPr>
              <a:t>جيش من الباحثين</a:t>
            </a:r>
            <a:r>
              <a:rPr lang="ar-SA" sz="2800" dirty="0" smtClean="0">
                <a:solidFill>
                  <a:schemeClr val="tx1"/>
                </a:solidFill>
                <a:latin typeface="Alexandria"/>
              </a:rPr>
              <a:t>: خصصت </a:t>
            </a:r>
            <a:r>
              <a:rPr lang="en-US" sz="2800" dirty="0" smtClean="0">
                <a:solidFill>
                  <a:schemeClr val="tx1"/>
                </a:solidFill>
                <a:latin typeface="Alexandria"/>
              </a:rPr>
              <a:t>700</a:t>
            </a:r>
            <a:r>
              <a:rPr lang="ar-SA" sz="2800" dirty="0" smtClean="0">
                <a:solidFill>
                  <a:schemeClr val="tx1"/>
                </a:solidFill>
                <a:latin typeface="Alexandria"/>
              </a:rPr>
              <a:t> باحث واختبرت أكثر من </a:t>
            </a:r>
            <a:r>
              <a:rPr lang="en-US" sz="2800" dirty="0" smtClean="0">
                <a:solidFill>
                  <a:schemeClr val="tx1"/>
                </a:solidFill>
                <a:latin typeface="Alexandria"/>
              </a:rPr>
              <a:t>200</a:t>
            </a:r>
            <a:r>
              <a:rPr lang="ar-SA" sz="2800" dirty="0" smtClean="0">
                <a:solidFill>
                  <a:schemeClr val="tx1"/>
                </a:solidFill>
                <a:latin typeface="Alexandria"/>
              </a:rPr>
              <a:t> ألف جهاز و</a:t>
            </a:r>
            <a:r>
              <a:rPr lang="en-US" sz="2800" dirty="0" smtClean="0">
                <a:solidFill>
                  <a:schemeClr val="tx1"/>
                </a:solidFill>
                <a:latin typeface="Alexandria"/>
              </a:rPr>
              <a:t>30</a:t>
            </a:r>
            <a:r>
              <a:rPr lang="ar-SA" sz="2800" dirty="0" smtClean="0">
                <a:solidFill>
                  <a:schemeClr val="tx1"/>
                </a:solidFill>
                <a:latin typeface="Alexandria"/>
              </a:rPr>
              <a:t> ألف بطارية لتحديد جذر المشكلة بدقة متناهية</a:t>
            </a:r>
            <a:endParaRPr lang="en-US" sz="2800" dirty="0">
              <a:solidFill>
                <a:schemeClr val="tx1"/>
              </a:solidFill>
              <a:latin typeface="Alexandria"/>
            </a:endParaRPr>
          </a:p>
        </p:txBody>
      </p:sp>
      <p:sp>
        <p:nvSpPr>
          <p:cNvPr id="17" name="مستطيل 16"/>
          <p:cNvSpPr/>
          <p:nvPr/>
        </p:nvSpPr>
        <p:spPr>
          <a:xfrm rot="10800000" flipH="1" flipV="1">
            <a:off x="500740" y="5883868"/>
            <a:ext cx="7194629" cy="9741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النتيجة</a:t>
            </a:r>
            <a:r>
              <a:rPr lang="ar-SA" sz="2800" dirty="0" smtClean="0">
                <a:solidFill>
                  <a:schemeClr val="tx1"/>
                </a:solidFill>
                <a:latin typeface="Alexandria"/>
              </a:rPr>
              <a:t>: اكتشفوا عيباً في التصميم في بطاريات أحد الموردين، وعيباً في التصنيع لدى مورد آخر.</a:t>
            </a:r>
            <a:endParaRPr lang="en-US" sz="2800" dirty="0">
              <a:solidFill>
                <a:schemeClr val="tx1"/>
              </a:solidFill>
              <a:latin typeface="Alexandria"/>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33830" y="1431525"/>
            <a:ext cx="4458169" cy="5241417"/>
          </a:xfrm>
          <a:prstGeom prst="rect">
            <a:avLst/>
          </a:prstGeom>
        </p:spPr>
      </p:pic>
    </p:spTree>
    <p:extLst>
      <p:ext uri="{BB962C8B-B14F-4D97-AF65-F5344CB8AC3E}">
        <p14:creationId xmlns:p14="http://schemas.microsoft.com/office/powerpoint/2010/main" val="82572083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randombar(horizontal)">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randombar(horizontal)">
                                      <p:cBhvr>
                                        <p:cTn id="42" dur="5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randombar(horizontal)">
                                      <p:cBhvr>
                                        <p:cTn id="4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16" grpId="0"/>
      <p:bldP spid="10" grpId="0"/>
      <p:bldP spid="14" grpId="0"/>
      <p:bldP spid="15" grpId="0"/>
      <p:bldP spid="1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4940" y="504826"/>
            <a:ext cx="8013010" cy="5260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255802"/>
            <a:ext cx="11124702" cy="5014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039350" y="92486"/>
            <a:ext cx="2066786"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rPr>
              <a:t>مثال عملي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6" name="مستطيل 15"/>
          <p:cNvSpPr/>
          <p:nvPr/>
        </p:nvSpPr>
        <p:spPr>
          <a:xfrm rot="10800000" flipH="1" flipV="1">
            <a:off x="1333001" y="1502833"/>
            <a:ext cx="5171695" cy="4861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2) مرحلة جبر الضرر والشفافية.</a:t>
            </a:r>
            <a:endParaRPr lang="en-US" sz="2800" b="1" dirty="0">
              <a:solidFill>
                <a:schemeClr val="tx1"/>
              </a:solidFill>
              <a:latin typeface="Alexandria"/>
            </a:endParaRPr>
          </a:p>
        </p:txBody>
      </p:sp>
      <p:sp>
        <p:nvSpPr>
          <p:cNvPr id="10" name="مستطيل 9"/>
          <p:cNvSpPr/>
          <p:nvPr/>
        </p:nvSpPr>
        <p:spPr>
          <a:xfrm rot="10800000" flipH="1" flipV="1">
            <a:off x="586643" y="2088886"/>
            <a:ext cx="7118426" cy="535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بدلاً من محاولة دفن الأزمة، قامت سامسونج بمواجهتها علناً:</a:t>
            </a:r>
            <a:endParaRPr lang="en-US" sz="2800" dirty="0">
              <a:solidFill>
                <a:schemeClr val="tx1"/>
              </a:solidFill>
              <a:latin typeface="Alexandria"/>
            </a:endParaRPr>
          </a:p>
        </p:txBody>
      </p:sp>
      <p:sp>
        <p:nvSpPr>
          <p:cNvPr id="14" name="مستطيل 13"/>
          <p:cNvSpPr/>
          <p:nvPr/>
        </p:nvSpPr>
        <p:spPr>
          <a:xfrm rot="10800000" flipH="1" flipV="1">
            <a:off x="672553" y="2574303"/>
            <a:ext cx="7137474" cy="14977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1) </a:t>
            </a:r>
            <a:r>
              <a:rPr lang="ar-SA" sz="2800" b="1" dirty="0" smtClean="0">
                <a:solidFill>
                  <a:schemeClr val="tx1"/>
                </a:solidFill>
                <a:latin typeface="Alexandria"/>
              </a:rPr>
              <a:t>المؤتمر الصحفي العالمي: </a:t>
            </a:r>
            <a:r>
              <a:rPr lang="ar-SA" sz="2800" dirty="0" smtClean="0">
                <a:solidFill>
                  <a:schemeClr val="tx1"/>
                </a:solidFill>
                <a:latin typeface="Alexandria"/>
              </a:rPr>
              <a:t>عقدت مؤتمراً صحفياً استمر لساعات، عرضت فيه رسوماً بيانية معقدة تشرح أسباب الانفجار للجمهور، معتذرة بوضوح ودون أعذار واهية.</a:t>
            </a:r>
            <a:endParaRPr lang="en-US" sz="2800" dirty="0">
              <a:solidFill>
                <a:schemeClr val="tx1"/>
              </a:solidFill>
              <a:latin typeface="Alexandria"/>
            </a:endParaRPr>
          </a:p>
        </p:txBody>
      </p:sp>
      <p:sp>
        <p:nvSpPr>
          <p:cNvPr id="15" name="مستطيل 14"/>
          <p:cNvSpPr/>
          <p:nvPr/>
        </p:nvSpPr>
        <p:spPr>
          <a:xfrm rot="10800000" flipH="1" flipV="1">
            <a:off x="767800" y="4061903"/>
            <a:ext cx="7042227" cy="14170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2) </a:t>
            </a:r>
            <a:r>
              <a:rPr lang="ar-SA" sz="2800" b="1" dirty="0" smtClean="0">
                <a:solidFill>
                  <a:schemeClr val="tx1"/>
                </a:solidFill>
                <a:latin typeface="Alexandria"/>
              </a:rPr>
              <a:t>حملة نحن نهتم: </a:t>
            </a:r>
            <a:r>
              <a:rPr lang="ar-SA" sz="2800" dirty="0" smtClean="0">
                <a:solidFill>
                  <a:schemeClr val="tx1"/>
                </a:solidFill>
                <a:latin typeface="Alexandria"/>
              </a:rPr>
              <a:t>أطلقت حملات إعلانية عالمية لا تروج لهواتف جديدة، بل تروج لالتزامها بالأمان، معترفة بأنها خذلت ثقة عملائها وتعهدت باستعادتها.</a:t>
            </a:r>
            <a:endParaRPr lang="en-US" sz="2800" dirty="0">
              <a:solidFill>
                <a:schemeClr val="tx1"/>
              </a:solidFill>
              <a:latin typeface="Alexandria"/>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05630" y="1602359"/>
            <a:ext cx="4286370" cy="4321256"/>
          </a:xfrm>
          <a:prstGeom prst="rect">
            <a:avLst/>
          </a:prstGeom>
        </p:spPr>
      </p:pic>
      <p:sp>
        <p:nvSpPr>
          <p:cNvPr id="13" name="مستطيل 12"/>
          <p:cNvSpPr/>
          <p:nvPr/>
        </p:nvSpPr>
        <p:spPr>
          <a:xfrm rot="10800000" flipH="1" flipV="1">
            <a:off x="1207105" y="5509153"/>
            <a:ext cx="5531625" cy="4861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en-US" sz="2800" dirty="0">
                <a:solidFill>
                  <a:schemeClr val="tx1"/>
                </a:solidFill>
                <a:latin typeface="Alexandria"/>
                <a:hlinkClick r:id="rId4"/>
              </a:rPr>
              <a:t>https://www.samsung.com/ps</a:t>
            </a:r>
            <a:r>
              <a:rPr lang="en-US" sz="2800" dirty="0" smtClean="0">
                <a:solidFill>
                  <a:schemeClr val="tx1"/>
                </a:solidFill>
                <a:latin typeface="Alexandria"/>
                <a:hlinkClick r:id="rId4"/>
              </a:rPr>
              <a:t>/</a:t>
            </a:r>
            <a:r>
              <a:rPr lang="ar-SA" sz="2800" dirty="0" smtClean="0">
                <a:solidFill>
                  <a:schemeClr val="tx1"/>
                </a:solidFill>
                <a:latin typeface="Alexandria"/>
              </a:rPr>
              <a:t> </a:t>
            </a:r>
            <a:endParaRPr lang="en-US" sz="2800" dirty="0">
              <a:solidFill>
                <a:schemeClr val="tx1"/>
              </a:solidFill>
              <a:latin typeface="Alexandria"/>
            </a:endParaRPr>
          </a:p>
        </p:txBody>
      </p:sp>
    </p:spTree>
    <p:extLst>
      <p:ext uri="{BB962C8B-B14F-4D97-AF65-F5344CB8AC3E}">
        <p14:creationId xmlns:p14="http://schemas.microsoft.com/office/powerpoint/2010/main" val="29926733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randombar(horizontal)">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randombar(horizontal)">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randombar(horizontal)">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6" grpId="0"/>
      <p:bldP spid="10" grpId="0"/>
      <p:bldP spid="14" grpId="0"/>
      <p:bldP spid="15" grpId="0"/>
      <p:bldP spid="1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4940" y="504826"/>
            <a:ext cx="8013010" cy="5260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255802"/>
            <a:ext cx="11124702" cy="5014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039350" y="92486"/>
            <a:ext cx="2066786"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rPr>
              <a:t>مثال عملي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6" name="مستطيل 15"/>
          <p:cNvSpPr/>
          <p:nvPr/>
        </p:nvSpPr>
        <p:spPr>
          <a:xfrm rot="10800000" flipH="1" flipV="1">
            <a:off x="672552" y="1548902"/>
            <a:ext cx="7022823" cy="4861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3) مرحلة </a:t>
            </a:r>
            <a:r>
              <a:rPr lang="ar-SA" sz="2800" b="1" dirty="0" err="1" smtClean="0">
                <a:solidFill>
                  <a:schemeClr val="tx1"/>
                </a:solidFill>
                <a:latin typeface="Alexandria"/>
              </a:rPr>
              <a:t>الحوكمة</a:t>
            </a:r>
            <a:r>
              <a:rPr lang="ar-SA" sz="2800" b="1" dirty="0" smtClean="0">
                <a:solidFill>
                  <a:schemeClr val="tx1"/>
                </a:solidFill>
                <a:latin typeface="Alexandria"/>
              </a:rPr>
              <a:t> وتغيير القواعد:</a:t>
            </a:r>
            <a:endParaRPr lang="en-US" sz="2800" b="1" dirty="0">
              <a:solidFill>
                <a:schemeClr val="tx1"/>
              </a:solidFill>
              <a:latin typeface="Alexandria"/>
            </a:endParaRPr>
          </a:p>
        </p:txBody>
      </p:sp>
      <p:sp>
        <p:nvSpPr>
          <p:cNvPr id="10" name="مستطيل 9"/>
          <p:cNvSpPr/>
          <p:nvPr/>
        </p:nvSpPr>
        <p:spPr>
          <a:xfrm rot="10800000" flipH="1" flipV="1">
            <a:off x="624750" y="2071283"/>
            <a:ext cx="7118426" cy="535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هذا هو جوهر المحور الرابع تحويل الدرس إلى نظام عمل</a:t>
            </a:r>
            <a:endParaRPr lang="en-US" sz="2800" dirty="0">
              <a:solidFill>
                <a:schemeClr val="tx1"/>
              </a:solidFill>
              <a:latin typeface="Alexandria"/>
            </a:endParaRPr>
          </a:p>
        </p:txBody>
      </p:sp>
      <p:sp>
        <p:nvSpPr>
          <p:cNvPr id="14" name="مستطيل 13"/>
          <p:cNvSpPr/>
          <p:nvPr/>
        </p:nvSpPr>
        <p:spPr>
          <a:xfrm rot="10800000" flipH="1" flipV="1">
            <a:off x="720176" y="2643470"/>
            <a:ext cx="7137474" cy="14977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1) </a:t>
            </a:r>
            <a:r>
              <a:rPr lang="ar-SA" sz="2800" b="1" dirty="0" smtClean="0">
                <a:solidFill>
                  <a:schemeClr val="tx1"/>
                </a:solidFill>
                <a:latin typeface="Alexandria"/>
              </a:rPr>
              <a:t>بروتوكول النقاط الثمانية: </a:t>
            </a:r>
            <a:r>
              <a:rPr lang="ar-SA" sz="2800" dirty="0" smtClean="0">
                <a:solidFill>
                  <a:schemeClr val="tx1"/>
                </a:solidFill>
                <a:latin typeface="Alexandria"/>
              </a:rPr>
              <a:t>ابتكرت سامسونج نظام فحص أمان صارم جداً للبطاريات، أصبح اليوم هو "المعيار الذهبي" في صناعة الهواتف عالمياً.</a:t>
            </a:r>
            <a:endParaRPr lang="en-US" sz="2800" dirty="0">
              <a:solidFill>
                <a:schemeClr val="tx1"/>
              </a:solidFill>
              <a:latin typeface="Alexandria"/>
            </a:endParaRPr>
          </a:p>
        </p:txBody>
      </p:sp>
      <p:sp>
        <p:nvSpPr>
          <p:cNvPr id="15" name="مستطيل 14"/>
          <p:cNvSpPr/>
          <p:nvPr/>
        </p:nvSpPr>
        <p:spPr>
          <a:xfrm rot="10800000" flipH="1" flipV="1">
            <a:off x="767800" y="4141229"/>
            <a:ext cx="7042227" cy="18935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2) </a:t>
            </a:r>
            <a:r>
              <a:rPr lang="ar-SA" sz="2800" b="1" dirty="0" smtClean="0">
                <a:solidFill>
                  <a:schemeClr val="tx1"/>
                </a:solidFill>
                <a:latin typeface="Alexandria"/>
              </a:rPr>
              <a:t>تغيير الثقافة المؤسسية: </a:t>
            </a:r>
            <a:r>
              <a:rPr lang="ar-SA" sz="2800" dirty="0" smtClean="0">
                <a:solidFill>
                  <a:schemeClr val="tx1"/>
                </a:solidFill>
                <a:latin typeface="Alexandria"/>
              </a:rPr>
              <a:t>انتقلي الشركة من ثقافة "السرعة في الإطلاق" إلى ثقافة "الأمان أولاً"، مما أدى إلى نجاح هاتف </a:t>
            </a:r>
            <a:r>
              <a:rPr lang="en-US" sz="2800" dirty="0" smtClean="0">
                <a:solidFill>
                  <a:schemeClr val="tx1"/>
                </a:solidFill>
                <a:latin typeface="Alexandria"/>
              </a:rPr>
              <a:t>S8</a:t>
            </a:r>
            <a:r>
              <a:rPr lang="ar-SA" sz="2800" dirty="0" smtClean="0">
                <a:solidFill>
                  <a:schemeClr val="tx1"/>
                </a:solidFill>
                <a:latin typeface="Alexandria"/>
              </a:rPr>
              <a:t> الذي تلاه، والذي حقق مبيعات قياسية رغم الأزمة السابقة</a:t>
            </a:r>
            <a:endParaRPr lang="en-US" sz="2800" dirty="0">
              <a:solidFill>
                <a:schemeClr val="tx1"/>
              </a:solidFill>
              <a:latin typeface="Alexandria"/>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57650" y="1541831"/>
            <a:ext cx="4334350" cy="4597712"/>
          </a:xfrm>
          <a:prstGeom prst="rect">
            <a:avLst/>
          </a:prstGeom>
        </p:spPr>
      </p:pic>
    </p:spTree>
    <p:extLst>
      <p:ext uri="{BB962C8B-B14F-4D97-AF65-F5344CB8AC3E}">
        <p14:creationId xmlns:p14="http://schemas.microsoft.com/office/powerpoint/2010/main" val="206323872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randombar(horizontal)">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randombar(horizontal)">
                                      <p:cBhvr>
                                        <p:cTn id="3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6" grpId="0"/>
      <p:bldP spid="10" grpId="0"/>
      <p:bldP spid="14" grpId="0"/>
      <p:bldP spid="1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54940" y="504826"/>
            <a:ext cx="8013010" cy="5260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255801"/>
            <a:ext cx="11124702" cy="53191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039350" y="92486"/>
            <a:ext cx="2066786"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rPr>
              <a:t>مثال عملي</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6" name="مستطيل 15"/>
          <p:cNvSpPr/>
          <p:nvPr/>
        </p:nvSpPr>
        <p:spPr>
          <a:xfrm rot="10800000" flipH="1" flipV="1">
            <a:off x="1510752" y="1430287"/>
            <a:ext cx="7022823" cy="4861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rgbClr val="FF0000"/>
                </a:solidFill>
                <a:latin typeface="Alexandria"/>
              </a:rPr>
              <a:t>كيف نعكس مثال سامسونج على إدارة الفعاليات</a:t>
            </a:r>
            <a:endParaRPr lang="en-US" sz="2800" b="1" dirty="0">
              <a:solidFill>
                <a:srgbClr val="FF0000"/>
              </a:solidFill>
              <a:latin typeface="Alexandria"/>
            </a:endParaRPr>
          </a:p>
        </p:txBody>
      </p:sp>
      <p:graphicFrame>
        <p:nvGraphicFramePr>
          <p:cNvPr id="2" name="جدول 1"/>
          <p:cNvGraphicFramePr>
            <a:graphicFrameLocks noGrp="1"/>
          </p:cNvGraphicFramePr>
          <p:nvPr>
            <p:extLst>
              <p:ext uri="{D42A27DB-BD31-4B8C-83A1-F6EECF244321}">
                <p14:modId xmlns:p14="http://schemas.microsoft.com/office/powerpoint/2010/main" val="3572308961"/>
              </p:ext>
            </p:extLst>
          </p:nvPr>
        </p:nvGraphicFramePr>
        <p:xfrm>
          <a:off x="694894" y="2047868"/>
          <a:ext cx="10507076" cy="4297680"/>
        </p:xfrm>
        <a:graphic>
          <a:graphicData uri="http://schemas.openxmlformats.org/drawingml/2006/table">
            <a:tbl>
              <a:tblPr rtl="1" firstRow="1" bandRow="1">
                <a:tableStyleId>{5C22544A-7EE6-4342-B048-85BDC9FD1C3A}</a:tableStyleId>
              </a:tblPr>
              <a:tblGrid>
                <a:gridCol w="3298371">
                  <a:extLst>
                    <a:ext uri="{9D8B030D-6E8A-4147-A177-3AD203B41FA5}">
                      <a16:colId xmlns:a16="http://schemas.microsoft.com/office/drawing/2014/main" val="3377685247"/>
                    </a:ext>
                  </a:extLst>
                </a:gridCol>
                <a:gridCol w="7208705">
                  <a:extLst>
                    <a:ext uri="{9D8B030D-6E8A-4147-A177-3AD203B41FA5}">
                      <a16:colId xmlns:a16="http://schemas.microsoft.com/office/drawing/2014/main" val="1376858634"/>
                    </a:ext>
                  </a:extLst>
                </a:gridCol>
              </a:tblGrid>
              <a:tr h="370840">
                <a:tc>
                  <a:txBody>
                    <a:bodyPr/>
                    <a:lstStyle/>
                    <a:p>
                      <a:pPr algn="ctr" rtl="1"/>
                      <a:r>
                        <a:rPr lang="ar-SA" sz="2800" dirty="0" smtClean="0"/>
                        <a:t>الإجراء في سامسونج</a:t>
                      </a:r>
                      <a:endParaRPr lang="ar-SA" sz="2800" dirty="0"/>
                    </a:p>
                  </a:txBody>
                  <a:tcPr anchor="ctr"/>
                </a:tc>
                <a:tc>
                  <a:txBody>
                    <a:bodyPr/>
                    <a:lstStyle/>
                    <a:p>
                      <a:pPr algn="ctr" rtl="1"/>
                      <a:r>
                        <a:rPr lang="ar-SA" sz="2800" dirty="0" smtClean="0"/>
                        <a:t>المقابل</a:t>
                      </a:r>
                      <a:r>
                        <a:rPr lang="ar-SA" sz="2800" baseline="0" dirty="0" smtClean="0"/>
                        <a:t> في إدارة الفعاليات</a:t>
                      </a:r>
                      <a:endParaRPr lang="ar-SA" sz="2800" dirty="0"/>
                    </a:p>
                  </a:txBody>
                  <a:tcPr anchor="ctr"/>
                </a:tc>
                <a:extLst>
                  <a:ext uri="{0D108BD9-81ED-4DB2-BD59-A6C34878D82A}">
                    <a16:rowId xmlns:a16="http://schemas.microsoft.com/office/drawing/2014/main" val="3000870159"/>
                  </a:ext>
                </a:extLst>
              </a:tr>
              <a:tr h="370840">
                <a:tc>
                  <a:txBody>
                    <a:bodyPr/>
                    <a:lstStyle/>
                    <a:p>
                      <a:pPr algn="ctr" rtl="1"/>
                      <a:r>
                        <a:rPr lang="ar-SA" sz="2800" dirty="0" smtClean="0"/>
                        <a:t>التحقيق الخارجي المستقل</a:t>
                      </a:r>
                      <a:endParaRPr lang="ar-SA" sz="2800" dirty="0"/>
                    </a:p>
                  </a:txBody>
                  <a:tcPr anchor="ctr"/>
                </a:tc>
                <a:tc>
                  <a:txBody>
                    <a:bodyPr/>
                    <a:lstStyle/>
                    <a:p>
                      <a:pPr algn="ctr" rtl="1"/>
                      <a:r>
                        <a:rPr lang="ar-SA" sz="2800" dirty="0" smtClean="0"/>
                        <a:t>الاستعانة بمستشار أمن وسلامة محايد لتقييم الحادثة بعيداً عن انحياز فريقك</a:t>
                      </a:r>
                      <a:endParaRPr lang="ar-SA" sz="2800" dirty="0"/>
                    </a:p>
                  </a:txBody>
                  <a:tcPr anchor="ctr"/>
                </a:tc>
                <a:extLst>
                  <a:ext uri="{0D108BD9-81ED-4DB2-BD59-A6C34878D82A}">
                    <a16:rowId xmlns:a16="http://schemas.microsoft.com/office/drawing/2014/main" val="1245051334"/>
                  </a:ext>
                </a:extLst>
              </a:tr>
              <a:tr h="370840">
                <a:tc>
                  <a:txBody>
                    <a:bodyPr/>
                    <a:lstStyle/>
                    <a:p>
                      <a:pPr algn="ctr" rtl="1"/>
                      <a:r>
                        <a:rPr lang="ar-SA" sz="2800" dirty="0" smtClean="0"/>
                        <a:t>إعلان سبب الفشل للجمهور</a:t>
                      </a:r>
                      <a:endParaRPr lang="ar-SA" sz="2800" dirty="0"/>
                    </a:p>
                  </a:txBody>
                  <a:tcPr anchor="ctr"/>
                </a:tc>
                <a:tc>
                  <a:txBody>
                    <a:bodyPr/>
                    <a:lstStyle/>
                    <a:p>
                      <a:pPr algn="ctr" rtl="1"/>
                      <a:r>
                        <a:rPr lang="ar-SA" sz="2800" dirty="0" smtClean="0"/>
                        <a:t>الشفافية مع الحضور حول سبب</a:t>
                      </a:r>
                      <a:r>
                        <a:rPr lang="ar-SA" sz="2800" baseline="0" dirty="0" smtClean="0"/>
                        <a:t> الخلل (مثلاً: حدث التدافع بسبب خلل في توزيع المنظمين، ونحن نتحمل المسؤولية)</a:t>
                      </a:r>
                      <a:endParaRPr lang="ar-SA" sz="2800" dirty="0"/>
                    </a:p>
                  </a:txBody>
                  <a:tcPr anchor="ctr"/>
                </a:tc>
                <a:extLst>
                  <a:ext uri="{0D108BD9-81ED-4DB2-BD59-A6C34878D82A}">
                    <a16:rowId xmlns:a16="http://schemas.microsoft.com/office/drawing/2014/main" val="9798614"/>
                  </a:ext>
                </a:extLst>
              </a:tr>
              <a:tr h="370840">
                <a:tc>
                  <a:txBody>
                    <a:bodyPr/>
                    <a:lstStyle/>
                    <a:p>
                      <a:pPr algn="ctr" rtl="1"/>
                      <a:r>
                        <a:rPr lang="ar-SA" sz="2800" dirty="0" smtClean="0"/>
                        <a:t>بروتوكول النقاط الثماني</a:t>
                      </a:r>
                      <a:endParaRPr lang="ar-SA" sz="2800" dirty="0"/>
                    </a:p>
                  </a:txBody>
                  <a:tcPr anchor="ctr"/>
                </a:tc>
                <a:tc>
                  <a:txBody>
                    <a:bodyPr/>
                    <a:lstStyle/>
                    <a:p>
                      <a:pPr algn="ctr" rtl="1"/>
                      <a:r>
                        <a:rPr lang="ar-SA" sz="2800" dirty="0" smtClean="0"/>
                        <a:t>وضع "قائمة فحص"</a:t>
                      </a:r>
                      <a:r>
                        <a:rPr lang="ar-SA" sz="2800" baseline="0" dirty="0" smtClean="0"/>
                        <a:t> جديدة تطبق قبل كل فعالية قادمة بناءً على ما تعلمناه</a:t>
                      </a:r>
                      <a:endParaRPr lang="ar-SA" sz="2800" dirty="0"/>
                    </a:p>
                  </a:txBody>
                  <a:tcPr anchor="ctr"/>
                </a:tc>
                <a:extLst>
                  <a:ext uri="{0D108BD9-81ED-4DB2-BD59-A6C34878D82A}">
                    <a16:rowId xmlns:a16="http://schemas.microsoft.com/office/drawing/2014/main" val="1585056730"/>
                  </a:ext>
                </a:extLst>
              </a:tr>
              <a:tr h="370840">
                <a:tc>
                  <a:txBody>
                    <a:bodyPr/>
                    <a:lstStyle/>
                    <a:p>
                      <a:pPr algn="ctr" rtl="1"/>
                      <a:r>
                        <a:rPr lang="ar-SA" sz="2800" dirty="0" smtClean="0"/>
                        <a:t>حملة استعادة الثقة</a:t>
                      </a:r>
                      <a:endParaRPr lang="ar-SA" sz="2800" dirty="0"/>
                    </a:p>
                  </a:txBody>
                  <a:tcPr anchor="ctr"/>
                </a:tc>
                <a:tc>
                  <a:txBody>
                    <a:bodyPr/>
                    <a:lstStyle/>
                    <a:p>
                      <a:pPr algn="ctr" rtl="1"/>
                      <a:r>
                        <a:rPr lang="ar-SA" sz="2800" dirty="0" smtClean="0"/>
                        <a:t>تقديم عروض خاصة أو</a:t>
                      </a:r>
                      <a:r>
                        <a:rPr lang="ar-SA" sz="2800" baseline="0" dirty="0" smtClean="0"/>
                        <a:t> تعويضات ملموسة للحاضرين المتضررين لضمان عودتهم في الفعالية القادمة</a:t>
                      </a:r>
                      <a:endParaRPr lang="ar-SA" sz="2800" dirty="0"/>
                    </a:p>
                  </a:txBody>
                  <a:tcPr anchor="ctr"/>
                </a:tc>
                <a:extLst>
                  <a:ext uri="{0D108BD9-81ED-4DB2-BD59-A6C34878D82A}">
                    <a16:rowId xmlns:a16="http://schemas.microsoft.com/office/drawing/2014/main" val="652728989"/>
                  </a:ext>
                </a:extLst>
              </a:tr>
            </a:tbl>
          </a:graphicData>
        </a:graphic>
      </p:graphicFrame>
    </p:spTree>
    <p:extLst>
      <p:ext uri="{BB962C8B-B14F-4D97-AF65-F5344CB8AC3E}">
        <p14:creationId xmlns:p14="http://schemas.microsoft.com/office/powerpoint/2010/main" val="377612309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randombar(horizontal)">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flipV="1">
            <a:off x="2567297" y="455180"/>
            <a:ext cx="77959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ستطيل 3"/>
          <p:cNvSpPr/>
          <p:nvPr/>
        </p:nvSpPr>
        <p:spPr>
          <a:xfrm>
            <a:off x="10527930" y="70459"/>
            <a:ext cx="1489510" cy="769441"/>
          </a:xfrm>
          <a:prstGeom prst="rect">
            <a:avLst/>
          </a:prstGeom>
        </p:spPr>
        <p:txBody>
          <a:bodyPr wrap="none">
            <a:spAutoFit/>
          </a:bodyPr>
          <a:lstStyle/>
          <a:p>
            <a:pPr algn="ctr" rtl="1"/>
            <a:r>
              <a:rPr lang="ar-SA" sz="4400" b="1" dirty="0" smtClean="0">
                <a:solidFill>
                  <a:srgbClr val="00AEEF"/>
                </a:solidFill>
                <a:latin typeface="Alexandria"/>
              </a:rPr>
              <a:t>الخاتمة</a:t>
            </a:r>
            <a:endParaRPr lang="ar-SA" sz="4000" b="1" dirty="0">
              <a:solidFill>
                <a:srgbClr val="00AEEF"/>
              </a:solidFill>
              <a:latin typeface="Alexandria"/>
            </a:endParaRPr>
          </a:p>
        </p:txBody>
      </p:sp>
      <p:grpSp>
        <p:nvGrpSpPr>
          <p:cNvPr id="7" name="Google Shape;8745;p58"/>
          <p:cNvGrpSpPr/>
          <p:nvPr/>
        </p:nvGrpSpPr>
        <p:grpSpPr>
          <a:xfrm>
            <a:off x="9594901" y="839900"/>
            <a:ext cx="1701329" cy="857652"/>
            <a:chOff x="3497300" y="3591950"/>
            <a:chExt cx="295375" cy="293800"/>
          </a:xfrm>
          <a:solidFill>
            <a:srgbClr val="FF0000"/>
          </a:solidFill>
        </p:grpSpPr>
        <p:sp>
          <p:nvSpPr>
            <p:cNvPr id="9" name="Google Shape;8746;p58"/>
            <p:cNvSpPr/>
            <p:nvPr/>
          </p:nvSpPr>
          <p:spPr>
            <a:xfrm>
              <a:off x="3628825" y="3724275"/>
              <a:ext cx="18150" cy="16550"/>
            </a:xfrm>
            <a:custGeom>
              <a:avLst/>
              <a:gdLst/>
              <a:ahLst/>
              <a:cxnLst/>
              <a:rect l="l" t="t" r="r" b="b"/>
              <a:pathLst>
                <a:path w="726" h="662" extrusionOk="0">
                  <a:moveTo>
                    <a:pt x="375" y="0"/>
                  </a:moveTo>
                  <a:cubicBezTo>
                    <a:pt x="292" y="0"/>
                    <a:pt x="206" y="32"/>
                    <a:pt x="127" y="95"/>
                  </a:cubicBezTo>
                  <a:cubicBezTo>
                    <a:pt x="1" y="221"/>
                    <a:pt x="1" y="441"/>
                    <a:pt x="127" y="567"/>
                  </a:cubicBezTo>
                  <a:cubicBezTo>
                    <a:pt x="190" y="630"/>
                    <a:pt x="277" y="662"/>
                    <a:pt x="363" y="662"/>
                  </a:cubicBezTo>
                  <a:cubicBezTo>
                    <a:pt x="450" y="662"/>
                    <a:pt x="536" y="630"/>
                    <a:pt x="599" y="567"/>
                  </a:cubicBezTo>
                  <a:cubicBezTo>
                    <a:pt x="725" y="441"/>
                    <a:pt x="725" y="221"/>
                    <a:pt x="599" y="95"/>
                  </a:cubicBezTo>
                  <a:cubicBezTo>
                    <a:pt x="536" y="32"/>
                    <a:pt x="458" y="0"/>
                    <a:pt x="375" y="0"/>
                  </a:cubicBezTo>
                  <a:close/>
                </a:path>
              </a:pathLst>
            </a:custGeom>
            <a:grpFill/>
            <a:ln>
              <a:noFill/>
            </a:ln>
          </p:spPr>
          <p:txBody>
            <a:bodyPr spcFirstLastPara="1" wrap="square" lIns="121900" tIns="121900" rIns="121900" bIns="121900" anchor="ctr" anchorCtr="0">
              <a:noAutofit/>
            </a:bodyPr>
            <a:lstStyle/>
            <a:p>
              <a:endParaRPr sz="1865"/>
            </a:p>
          </p:txBody>
        </p:sp>
        <p:sp>
          <p:nvSpPr>
            <p:cNvPr id="10" name="Google Shape;8747;p58"/>
            <p:cNvSpPr/>
            <p:nvPr/>
          </p:nvSpPr>
          <p:spPr>
            <a:xfrm>
              <a:off x="3590250" y="3689400"/>
              <a:ext cx="94525" cy="86675"/>
            </a:xfrm>
            <a:custGeom>
              <a:avLst/>
              <a:gdLst/>
              <a:ahLst/>
              <a:cxnLst/>
              <a:rect l="l" t="t" r="r" b="b"/>
              <a:pathLst>
                <a:path w="3781" h="3467" extrusionOk="0">
                  <a:moveTo>
                    <a:pt x="1922" y="710"/>
                  </a:moveTo>
                  <a:cubicBezTo>
                    <a:pt x="2190" y="710"/>
                    <a:pt x="2458" y="812"/>
                    <a:pt x="2647" y="1017"/>
                  </a:cubicBezTo>
                  <a:cubicBezTo>
                    <a:pt x="3088" y="1395"/>
                    <a:pt x="3088" y="2088"/>
                    <a:pt x="2647" y="2466"/>
                  </a:cubicBezTo>
                  <a:cubicBezTo>
                    <a:pt x="2458" y="2671"/>
                    <a:pt x="2190" y="2773"/>
                    <a:pt x="1922" y="2773"/>
                  </a:cubicBezTo>
                  <a:cubicBezTo>
                    <a:pt x="1654" y="2773"/>
                    <a:pt x="1386" y="2671"/>
                    <a:pt x="1197" y="2466"/>
                  </a:cubicBezTo>
                  <a:cubicBezTo>
                    <a:pt x="788" y="2088"/>
                    <a:pt x="788" y="1395"/>
                    <a:pt x="1197" y="1017"/>
                  </a:cubicBezTo>
                  <a:cubicBezTo>
                    <a:pt x="1386" y="812"/>
                    <a:pt x="1654" y="710"/>
                    <a:pt x="1922" y="710"/>
                  </a:cubicBezTo>
                  <a:close/>
                  <a:moveTo>
                    <a:pt x="1930" y="1"/>
                  </a:moveTo>
                  <a:cubicBezTo>
                    <a:pt x="1489" y="1"/>
                    <a:pt x="1040" y="182"/>
                    <a:pt x="693" y="544"/>
                  </a:cubicBezTo>
                  <a:cubicBezTo>
                    <a:pt x="0" y="1206"/>
                    <a:pt x="0" y="2309"/>
                    <a:pt x="693" y="2970"/>
                  </a:cubicBezTo>
                  <a:cubicBezTo>
                    <a:pt x="1024" y="3301"/>
                    <a:pt x="1473" y="3466"/>
                    <a:pt x="1918" y="3466"/>
                  </a:cubicBezTo>
                  <a:cubicBezTo>
                    <a:pt x="2363" y="3466"/>
                    <a:pt x="2804" y="3301"/>
                    <a:pt x="3119" y="2970"/>
                  </a:cubicBezTo>
                  <a:cubicBezTo>
                    <a:pt x="3781" y="2309"/>
                    <a:pt x="3781" y="1206"/>
                    <a:pt x="3119" y="544"/>
                  </a:cubicBezTo>
                  <a:cubicBezTo>
                    <a:pt x="2804" y="182"/>
                    <a:pt x="2371" y="1"/>
                    <a:pt x="1930" y="1"/>
                  </a:cubicBezTo>
                  <a:close/>
                </a:path>
              </a:pathLst>
            </a:custGeom>
            <a:grpFill/>
            <a:ln>
              <a:noFill/>
            </a:ln>
          </p:spPr>
          <p:txBody>
            <a:bodyPr spcFirstLastPara="1" wrap="square" lIns="121900" tIns="121900" rIns="121900" bIns="121900" anchor="ctr" anchorCtr="0">
              <a:noAutofit/>
            </a:bodyPr>
            <a:lstStyle/>
            <a:p>
              <a:endParaRPr sz="1865"/>
            </a:p>
          </p:txBody>
        </p:sp>
        <p:sp>
          <p:nvSpPr>
            <p:cNvPr id="11" name="Google Shape;8748;p58"/>
            <p:cNvSpPr/>
            <p:nvPr/>
          </p:nvSpPr>
          <p:spPr>
            <a:xfrm>
              <a:off x="3674525" y="3601400"/>
              <a:ext cx="118150" cy="118950"/>
            </a:xfrm>
            <a:custGeom>
              <a:avLst/>
              <a:gdLst/>
              <a:ahLst/>
              <a:cxnLst/>
              <a:rect l="l" t="t" r="r" b="b"/>
              <a:pathLst>
                <a:path w="4726" h="4758" extrusionOk="0">
                  <a:moveTo>
                    <a:pt x="3533" y="0"/>
                  </a:moveTo>
                  <a:cubicBezTo>
                    <a:pt x="3442" y="0"/>
                    <a:pt x="3355" y="32"/>
                    <a:pt x="3308" y="95"/>
                  </a:cubicBezTo>
                  <a:lnTo>
                    <a:pt x="0" y="3308"/>
                  </a:lnTo>
                  <a:cubicBezTo>
                    <a:pt x="410" y="3623"/>
                    <a:pt x="788" y="4127"/>
                    <a:pt x="1953" y="4758"/>
                  </a:cubicBezTo>
                  <a:lnTo>
                    <a:pt x="4600" y="2678"/>
                  </a:lnTo>
                  <a:cubicBezTo>
                    <a:pt x="4663" y="2615"/>
                    <a:pt x="4726" y="2521"/>
                    <a:pt x="4726" y="2395"/>
                  </a:cubicBezTo>
                  <a:cubicBezTo>
                    <a:pt x="4726" y="1544"/>
                    <a:pt x="4348" y="693"/>
                    <a:pt x="3781" y="95"/>
                  </a:cubicBezTo>
                  <a:cubicBezTo>
                    <a:pt x="3718" y="32"/>
                    <a:pt x="3623" y="0"/>
                    <a:pt x="3533" y="0"/>
                  </a:cubicBezTo>
                  <a:close/>
                </a:path>
              </a:pathLst>
            </a:custGeom>
            <a:grpFill/>
            <a:ln>
              <a:noFill/>
            </a:ln>
          </p:spPr>
          <p:txBody>
            <a:bodyPr spcFirstLastPara="1" wrap="square" lIns="121900" tIns="121900" rIns="121900" bIns="121900" anchor="ctr" anchorCtr="0">
              <a:noAutofit/>
            </a:bodyPr>
            <a:lstStyle/>
            <a:p>
              <a:endParaRPr sz="1865"/>
            </a:p>
          </p:txBody>
        </p:sp>
        <p:sp>
          <p:nvSpPr>
            <p:cNvPr id="12" name="Google Shape;8749;p58"/>
            <p:cNvSpPr/>
            <p:nvPr/>
          </p:nvSpPr>
          <p:spPr>
            <a:xfrm>
              <a:off x="3631200" y="3774675"/>
              <a:ext cx="103200" cy="102400"/>
            </a:xfrm>
            <a:custGeom>
              <a:avLst/>
              <a:gdLst/>
              <a:ahLst/>
              <a:cxnLst/>
              <a:rect l="l" t="t" r="r" b="b"/>
              <a:pathLst>
                <a:path w="4128" h="4096" extrusionOk="0">
                  <a:moveTo>
                    <a:pt x="2048" y="0"/>
                  </a:moveTo>
                  <a:cubicBezTo>
                    <a:pt x="1985" y="32"/>
                    <a:pt x="1985" y="63"/>
                    <a:pt x="1954" y="126"/>
                  </a:cubicBezTo>
                  <a:cubicBezTo>
                    <a:pt x="1506" y="546"/>
                    <a:pt x="859" y="767"/>
                    <a:pt x="235" y="767"/>
                  </a:cubicBezTo>
                  <a:cubicBezTo>
                    <a:pt x="156" y="767"/>
                    <a:pt x="78" y="764"/>
                    <a:pt x="0" y="756"/>
                  </a:cubicBezTo>
                  <a:lnTo>
                    <a:pt x="0" y="756"/>
                  </a:lnTo>
                  <a:cubicBezTo>
                    <a:pt x="567" y="1670"/>
                    <a:pt x="1355" y="3749"/>
                    <a:pt x="1418" y="3875"/>
                  </a:cubicBezTo>
                  <a:cubicBezTo>
                    <a:pt x="1450" y="4001"/>
                    <a:pt x="1607" y="4096"/>
                    <a:pt x="1733" y="4096"/>
                  </a:cubicBezTo>
                  <a:cubicBezTo>
                    <a:pt x="1891" y="4096"/>
                    <a:pt x="1985" y="4033"/>
                    <a:pt x="2048" y="3875"/>
                  </a:cubicBezTo>
                  <a:lnTo>
                    <a:pt x="2426" y="2647"/>
                  </a:lnTo>
                  <a:lnTo>
                    <a:pt x="3182" y="2647"/>
                  </a:lnTo>
                  <a:cubicBezTo>
                    <a:pt x="4128" y="2647"/>
                    <a:pt x="2710" y="630"/>
                    <a:pt x="2048"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8750;p58"/>
            <p:cNvSpPr/>
            <p:nvPr/>
          </p:nvSpPr>
          <p:spPr>
            <a:xfrm>
              <a:off x="3691850" y="3726625"/>
              <a:ext cx="89800" cy="89050"/>
            </a:xfrm>
            <a:custGeom>
              <a:avLst/>
              <a:gdLst/>
              <a:ahLst/>
              <a:cxnLst/>
              <a:rect l="l" t="t" r="r" b="b"/>
              <a:pathLst>
                <a:path w="3592" h="3562" extrusionOk="0">
                  <a:moveTo>
                    <a:pt x="252" y="1"/>
                  </a:moveTo>
                  <a:cubicBezTo>
                    <a:pt x="284" y="410"/>
                    <a:pt x="189" y="883"/>
                    <a:pt x="0" y="1292"/>
                  </a:cubicBezTo>
                  <a:cubicBezTo>
                    <a:pt x="630" y="1922"/>
                    <a:pt x="1134" y="2615"/>
                    <a:pt x="1544" y="3466"/>
                  </a:cubicBezTo>
                  <a:cubicBezTo>
                    <a:pt x="1565" y="3530"/>
                    <a:pt x="1634" y="3562"/>
                    <a:pt x="1715" y="3562"/>
                  </a:cubicBezTo>
                  <a:cubicBezTo>
                    <a:pt x="1874" y="3562"/>
                    <a:pt x="2080" y="3443"/>
                    <a:pt x="2080" y="3214"/>
                  </a:cubicBezTo>
                  <a:lnTo>
                    <a:pt x="2080" y="2458"/>
                  </a:lnTo>
                  <a:lnTo>
                    <a:pt x="3308" y="2080"/>
                  </a:lnTo>
                  <a:cubicBezTo>
                    <a:pt x="3497" y="1985"/>
                    <a:pt x="3592" y="1891"/>
                    <a:pt x="3592" y="1733"/>
                  </a:cubicBezTo>
                  <a:cubicBezTo>
                    <a:pt x="3592" y="1576"/>
                    <a:pt x="3497" y="1450"/>
                    <a:pt x="3340" y="1418"/>
                  </a:cubicBezTo>
                  <a:cubicBezTo>
                    <a:pt x="3182" y="1355"/>
                    <a:pt x="1134" y="568"/>
                    <a:pt x="252" y="1"/>
                  </a:cubicBezTo>
                  <a:close/>
                </a:path>
              </a:pathLst>
            </a:custGeom>
            <a:grpFill/>
            <a:ln>
              <a:noFill/>
            </a:ln>
          </p:spPr>
          <p:txBody>
            <a:bodyPr spcFirstLastPara="1" wrap="square" lIns="121900" tIns="121900" rIns="121900" bIns="121900" anchor="ctr" anchorCtr="0">
              <a:noAutofit/>
            </a:bodyPr>
            <a:lstStyle/>
            <a:p>
              <a:endParaRPr sz="1865"/>
            </a:p>
          </p:txBody>
        </p:sp>
        <p:sp>
          <p:nvSpPr>
            <p:cNvPr id="14" name="Google Shape;8751;p58"/>
            <p:cNvSpPr/>
            <p:nvPr/>
          </p:nvSpPr>
          <p:spPr>
            <a:xfrm>
              <a:off x="3505175" y="3767575"/>
              <a:ext cx="120525" cy="118175"/>
            </a:xfrm>
            <a:custGeom>
              <a:avLst/>
              <a:gdLst/>
              <a:ahLst/>
              <a:cxnLst/>
              <a:rect l="l" t="t" r="r" b="b"/>
              <a:pathLst>
                <a:path w="4821" h="4727" extrusionOk="0">
                  <a:moveTo>
                    <a:pt x="3372" y="1"/>
                  </a:moveTo>
                  <a:lnTo>
                    <a:pt x="95" y="3277"/>
                  </a:lnTo>
                  <a:cubicBezTo>
                    <a:pt x="1" y="3435"/>
                    <a:pt x="1" y="3687"/>
                    <a:pt x="158" y="3781"/>
                  </a:cubicBezTo>
                  <a:cubicBezTo>
                    <a:pt x="788" y="4411"/>
                    <a:pt x="1607" y="4727"/>
                    <a:pt x="2458" y="4727"/>
                  </a:cubicBezTo>
                  <a:cubicBezTo>
                    <a:pt x="2584" y="4727"/>
                    <a:pt x="2679" y="4695"/>
                    <a:pt x="2742" y="4632"/>
                  </a:cubicBezTo>
                  <a:lnTo>
                    <a:pt x="4821" y="1986"/>
                  </a:lnTo>
                  <a:cubicBezTo>
                    <a:pt x="4254" y="851"/>
                    <a:pt x="3718" y="442"/>
                    <a:pt x="3372" y="1"/>
                  </a:cubicBezTo>
                  <a:close/>
                </a:path>
              </a:pathLst>
            </a:custGeom>
            <a:grpFill/>
            <a:ln>
              <a:noFill/>
            </a:ln>
          </p:spPr>
          <p:txBody>
            <a:bodyPr spcFirstLastPara="1" wrap="square" lIns="121900" tIns="121900" rIns="121900" bIns="121900" anchor="ctr" anchorCtr="0">
              <a:noAutofit/>
            </a:bodyPr>
            <a:lstStyle/>
            <a:p>
              <a:endParaRPr sz="1865"/>
            </a:p>
          </p:txBody>
        </p:sp>
        <p:sp>
          <p:nvSpPr>
            <p:cNvPr id="16" name="Google Shape;8752;p58"/>
            <p:cNvSpPr/>
            <p:nvPr/>
          </p:nvSpPr>
          <p:spPr>
            <a:xfrm>
              <a:off x="3631200" y="3591950"/>
              <a:ext cx="104000" cy="84300"/>
            </a:xfrm>
            <a:custGeom>
              <a:avLst/>
              <a:gdLst/>
              <a:ahLst/>
              <a:cxnLst/>
              <a:rect l="l" t="t" r="r" b="b"/>
              <a:pathLst>
                <a:path w="4160" h="3372" extrusionOk="0">
                  <a:moveTo>
                    <a:pt x="2836" y="0"/>
                  </a:moveTo>
                  <a:cubicBezTo>
                    <a:pt x="2678" y="0"/>
                    <a:pt x="2584" y="32"/>
                    <a:pt x="2521" y="95"/>
                  </a:cubicBezTo>
                  <a:lnTo>
                    <a:pt x="0" y="3245"/>
                  </a:lnTo>
                  <a:cubicBezTo>
                    <a:pt x="90" y="3238"/>
                    <a:pt x="181" y="3234"/>
                    <a:pt x="272" y="3234"/>
                  </a:cubicBezTo>
                  <a:cubicBezTo>
                    <a:pt x="568" y="3234"/>
                    <a:pt x="870" y="3275"/>
                    <a:pt x="1135" y="3371"/>
                  </a:cubicBezTo>
                  <a:cubicBezTo>
                    <a:pt x="1324" y="3119"/>
                    <a:pt x="3939" y="567"/>
                    <a:pt x="4159" y="347"/>
                  </a:cubicBezTo>
                  <a:cubicBezTo>
                    <a:pt x="3718" y="158"/>
                    <a:pt x="3308" y="0"/>
                    <a:pt x="2836" y="0"/>
                  </a:cubicBezTo>
                  <a:close/>
                </a:path>
              </a:pathLst>
            </a:custGeom>
            <a:grpFill/>
            <a:ln>
              <a:noFill/>
            </a:ln>
          </p:spPr>
          <p:txBody>
            <a:bodyPr spcFirstLastPara="1" wrap="square" lIns="121900" tIns="121900" rIns="121900" bIns="121900" anchor="ctr" anchorCtr="0">
              <a:noAutofit/>
            </a:bodyPr>
            <a:lstStyle/>
            <a:p>
              <a:endParaRPr sz="1865"/>
            </a:p>
          </p:txBody>
        </p:sp>
        <p:sp>
          <p:nvSpPr>
            <p:cNvPr id="17" name="Google Shape;8753;p58"/>
            <p:cNvSpPr/>
            <p:nvPr/>
          </p:nvSpPr>
          <p:spPr>
            <a:xfrm>
              <a:off x="3497300" y="3721900"/>
              <a:ext cx="84300" cy="107150"/>
            </a:xfrm>
            <a:custGeom>
              <a:avLst/>
              <a:gdLst/>
              <a:ahLst/>
              <a:cxnLst/>
              <a:rect l="l" t="t" r="r" b="b"/>
              <a:pathLst>
                <a:path w="3372" h="4286" extrusionOk="0">
                  <a:moveTo>
                    <a:pt x="3246" y="1"/>
                  </a:moveTo>
                  <a:lnTo>
                    <a:pt x="95" y="2552"/>
                  </a:lnTo>
                  <a:cubicBezTo>
                    <a:pt x="32" y="2615"/>
                    <a:pt x="1" y="2710"/>
                    <a:pt x="1" y="2836"/>
                  </a:cubicBezTo>
                  <a:cubicBezTo>
                    <a:pt x="1" y="3340"/>
                    <a:pt x="95" y="3844"/>
                    <a:pt x="347" y="4285"/>
                  </a:cubicBezTo>
                  <a:lnTo>
                    <a:pt x="3372" y="1261"/>
                  </a:lnTo>
                  <a:cubicBezTo>
                    <a:pt x="3214" y="851"/>
                    <a:pt x="3183" y="410"/>
                    <a:pt x="3246" y="1"/>
                  </a:cubicBezTo>
                  <a:close/>
                </a:path>
              </a:pathLst>
            </a:custGeom>
            <a:grpFill/>
            <a:ln>
              <a:noFill/>
            </a:ln>
          </p:spPr>
          <p:txBody>
            <a:bodyPr spcFirstLastPara="1" wrap="square" lIns="121900" tIns="121900" rIns="121900" bIns="121900" anchor="ctr" anchorCtr="0">
              <a:noAutofit/>
            </a:bodyPr>
            <a:lstStyle/>
            <a:p>
              <a:endParaRPr sz="1865"/>
            </a:p>
          </p:txBody>
        </p:sp>
      </p:grpSp>
      <p:sp>
        <p:nvSpPr>
          <p:cNvPr id="18" name="Rectangle: Rounded Corners 24"/>
          <p:cNvSpPr/>
          <p:nvPr/>
        </p:nvSpPr>
        <p:spPr>
          <a:xfrm>
            <a:off x="489857" y="1874217"/>
            <a:ext cx="11020925" cy="46027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sp>
        <p:nvSpPr>
          <p:cNvPr id="19" name="مستطيل 18"/>
          <p:cNvSpPr/>
          <p:nvPr/>
        </p:nvSpPr>
        <p:spPr>
          <a:xfrm>
            <a:off x="936171" y="2169053"/>
            <a:ext cx="9893785" cy="3939540"/>
          </a:xfrm>
          <a:prstGeom prst="rect">
            <a:avLst/>
          </a:prstGeom>
        </p:spPr>
        <p:txBody>
          <a:bodyPr wrap="square">
            <a:spAutoFit/>
          </a:bodyPr>
          <a:lstStyle/>
          <a:p>
            <a:pPr algn="justLow" rtl="1">
              <a:lnSpc>
                <a:spcPts val="5000"/>
              </a:lnSpc>
            </a:pPr>
            <a:r>
              <a:rPr lang="ar-SA" sz="2800" dirty="0" smtClean="0">
                <a:latin typeface="Alexandria"/>
                <a:ea typeface="Calibri" panose="020F0502020204030204" pitchFamily="34" charset="0"/>
              </a:rPr>
              <a:t>في نهاية هذه المحاضرة يجب أن نتذكر حقيقة واحدة أن الفعالية المثالية ليست تلك التي تخلو من المشاكل، بل هي تلك التي يديرها أشخاص مستعدون لكل الاحتمالات. فإدارة المخاطر هي الاستثمار الذي تشترون به نومكم الهادئ ليلة الفعالية، وإدارة الأزمات هي اللحظة التي تظهر فيها معادن القادة الحقيقيين، لا تغادروا أي فعالية وفي جعبتكم معلومات فقط، بل غادروها وبيدكم "عقلية الاستباق". اجعلوا من سجل المخاطر رفيقكم الأول في كل مشروع، واجعلوا من سلامة الإنسان بوصلتكم التي لا تخطئ</a:t>
            </a:r>
            <a:endParaRPr lang="ar-SA" sz="2800" dirty="0">
              <a:latin typeface="Alexandria"/>
            </a:endParaRPr>
          </a:p>
        </p:txBody>
      </p:sp>
    </p:spTree>
    <p:extLst>
      <p:ext uri="{BB962C8B-B14F-4D97-AF65-F5344CB8AC3E}">
        <p14:creationId xmlns:p14="http://schemas.microsoft.com/office/powerpoint/2010/main" val="214553708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randombar(horizontal)">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randombar(horizontal)">
                                      <p:cBhvr>
                                        <p:cTn id="2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8" grpId="0" animBg="1"/>
      <p:bldP spid="1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flipV="1">
            <a:off x="2567297" y="455180"/>
            <a:ext cx="77959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val="2565349826"/>
      </p:ext>
    </p:extLst>
  </p:cSld>
  <p:clrMapOvr>
    <a:masterClrMapping/>
  </p:clrMapOvr>
  <p:transition spd="slow">
    <p:comb/>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9431" y="1711848"/>
            <a:ext cx="8776755" cy="50527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SA" sz="2800" b="1" u="sng" dirty="0" smtClean="0">
                <a:solidFill>
                  <a:schemeClr val="tx1"/>
                </a:solidFill>
                <a:latin typeface="Alexandria"/>
              </a:rPr>
              <a:t>ستتمحور المحاضرة القادمة حول الأمور الآتية:</a:t>
            </a:r>
          </a:p>
          <a:p>
            <a:pPr algn="justLow" rtl="1"/>
            <a:endParaRPr lang="en-US" sz="2800" u="sng" dirty="0">
              <a:solidFill>
                <a:schemeClr val="tx1"/>
              </a:solidFill>
              <a:latin typeface="Alexandria"/>
            </a:endParaRPr>
          </a:p>
          <a:p>
            <a:pPr marL="457200" indent="-457200" algn="justLow" rtl="1">
              <a:buFont typeface="Arial" panose="020B0604020202020204" pitchFamily="34" charset="0"/>
              <a:buChar char="•"/>
            </a:pPr>
            <a:r>
              <a:rPr lang="ar-SA" sz="2800" dirty="0" smtClean="0">
                <a:solidFill>
                  <a:schemeClr val="tx1"/>
                </a:solidFill>
                <a:latin typeface="Alexandria"/>
              </a:rPr>
              <a:t>تقييم الفعاليات وقياس الأثر</a:t>
            </a:r>
            <a:endParaRPr lang="ar-SA" sz="2800" dirty="0" smtClean="0">
              <a:solidFill>
                <a:schemeClr val="tx1"/>
              </a:solidFill>
              <a:latin typeface="Alexandria"/>
            </a:endParaRPr>
          </a:p>
          <a:p>
            <a:pPr algn="justLow" rtl="1"/>
            <a:r>
              <a:rPr lang="ar-SA" sz="2800" dirty="0" smtClean="0">
                <a:solidFill>
                  <a:schemeClr val="tx1"/>
                </a:solidFill>
                <a:latin typeface="Alexandria"/>
              </a:rPr>
              <a:t> </a:t>
            </a:r>
            <a:endParaRPr lang="en-US" sz="2800" dirty="0">
              <a:solidFill>
                <a:schemeClr val="tx1"/>
              </a:solidFill>
              <a:latin typeface="Alexandria"/>
            </a:endParaRP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مؤشرات نجاح الفعالية.</a:t>
            </a:r>
            <a:endParaRPr lang="ar-SA" sz="2800" dirty="0" smtClean="0">
              <a:solidFill>
                <a:schemeClr val="tx1"/>
              </a:solidFill>
              <a:latin typeface="Alexandria"/>
            </a:endParaRP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رضا الحضور والتغطية الإعلامية.</a:t>
            </a:r>
            <a:endParaRPr lang="ar-SA" sz="2800" dirty="0" smtClean="0">
              <a:solidFill>
                <a:schemeClr val="tx1"/>
              </a:solidFill>
              <a:latin typeface="Alexandria"/>
            </a:endParaRP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الأثر الاتصالي والتسويقي.</a:t>
            </a:r>
            <a:endParaRPr lang="ar-SA" sz="2800" dirty="0" smtClean="0">
              <a:solidFill>
                <a:schemeClr val="tx1"/>
              </a:solidFill>
              <a:latin typeface="Alexandria"/>
            </a:endParaRP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الاتجاهات الحديثة في صناعة الفعاليات.</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Lecture Nine</a:t>
            </a:r>
            <a:endParaRPr lang="en-US" sz="2800" b="1" dirty="0">
              <a:solidFill>
                <a:schemeClr val="bg1"/>
              </a:solidFill>
              <a:latin typeface="Alexandria"/>
              <a:cs typeface="Alexandria" charset="0"/>
            </a:endParaRPr>
          </a:p>
        </p:txBody>
      </p:sp>
      <p:sp>
        <p:nvSpPr>
          <p:cNvPr id="3" name="مستطيل 2"/>
          <p:cNvSpPr/>
          <p:nvPr/>
        </p:nvSpPr>
        <p:spPr>
          <a:xfrm>
            <a:off x="2139671" y="833005"/>
            <a:ext cx="7595119" cy="764184"/>
          </a:xfrm>
          <a:prstGeom prst="rect">
            <a:avLst/>
          </a:prstGeom>
        </p:spPr>
        <p:txBody>
          <a:bodyPr wrap="square">
            <a:spAutoFit/>
          </a:bodyPr>
          <a:lstStyle/>
          <a:p>
            <a:pPr algn="ct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المحاضرة القادمة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grpSp>
        <p:nvGrpSpPr>
          <p:cNvPr id="9" name="Google Shape;5364;p51"/>
          <p:cNvGrpSpPr/>
          <p:nvPr/>
        </p:nvGrpSpPr>
        <p:grpSpPr>
          <a:xfrm>
            <a:off x="9293602" y="2133600"/>
            <a:ext cx="2713703" cy="3755922"/>
            <a:chOff x="-48237000" y="2342650"/>
            <a:chExt cx="256800" cy="300225"/>
          </a:xfrm>
          <a:solidFill>
            <a:srgbClr val="FF0000"/>
          </a:solidFill>
        </p:grpSpPr>
        <p:sp>
          <p:nvSpPr>
            <p:cNvPr id="10" name="Google Shape;5365;p51"/>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1" name="Google Shape;5366;p51"/>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2" name="Google Shape;5367;p51"/>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grpSp>
    </p:spTree>
    <p:extLst>
      <p:ext uri="{BB962C8B-B14F-4D97-AF65-F5344CB8AC3E}">
        <p14:creationId xmlns:p14="http://schemas.microsoft.com/office/powerpoint/2010/main" val="297601238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7" dur="500"/>
                                        <p:tgtEl>
                                          <p:spTgt spid="25">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32" dur="500"/>
                                        <p:tgtEl>
                                          <p:spTgt spid="25">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5">
                                            <p:txEl>
                                              <p:pRg st="5" end="5"/>
                                            </p:txEl>
                                          </p:spTgt>
                                        </p:tgtEl>
                                        <p:attrNameLst>
                                          <p:attrName>style.visibility</p:attrName>
                                        </p:attrNameLst>
                                      </p:cBhvr>
                                      <p:to>
                                        <p:strVal val="visible"/>
                                      </p:to>
                                    </p:set>
                                    <p:animEffect transition="in" filter="randombar(horizontal)">
                                      <p:cBhvr>
                                        <p:cTn id="37" dur="500"/>
                                        <p:tgtEl>
                                          <p:spTgt spid="25">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5">
                                            <p:txEl>
                                              <p:pRg st="6" end="6"/>
                                            </p:txEl>
                                          </p:spTgt>
                                        </p:tgtEl>
                                        <p:attrNameLst>
                                          <p:attrName>style.visibility</p:attrName>
                                        </p:attrNameLst>
                                      </p:cBhvr>
                                      <p:to>
                                        <p:strVal val="visible"/>
                                      </p:to>
                                    </p:set>
                                    <p:animEffect transition="in" filter="randombar(horizontal)">
                                      <p:cBhvr>
                                        <p:cTn id="42" dur="500"/>
                                        <p:tgtEl>
                                          <p:spTgt spid="25">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25">
                                            <p:txEl>
                                              <p:pRg st="7" end="7"/>
                                            </p:txEl>
                                          </p:spTgt>
                                        </p:tgtEl>
                                        <p:attrNameLst>
                                          <p:attrName>style.visibility</p:attrName>
                                        </p:attrNameLst>
                                      </p:cBhvr>
                                      <p:to>
                                        <p:strVal val="visible"/>
                                      </p:to>
                                    </p:set>
                                    <p:animEffect transition="in" filter="randombar(horizontal)">
                                      <p:cBhvr>
                                        <p:cTn id="47" dur="500"/>
                                        <p:tgtEl>
                                          <p:spTgt spid="2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comb/>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F95B65F-CFCA-43E1-AFB5-96E4847B84B3}"/>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2006/documentManagement/types"/>
    <ds:schemaRef ds:uri="http://purl.org/dc/elements/1.1/"/>
    <ds:schemaRef ds:uri="688354b5-287c-4cda-825e-1d7935aea40e"/>
    <ds:schemaRef ds:uri="http://schemas.openxmlformats.org/package/2006/metadata/core-properties"/>
    <ds:schemaRef ds:uri="http://purl.org/dc/terms/"/>
    <ds:schemaRef ds:uri="http://schemas.microsoft.com/office/infopath/2007/PartnerControls"/>
    <ds:schemaRef ds:uri="http://purl.org/dc/dcmitype/"/>
    <ds:schemaRef ds:uri="aca13214-df29-4e3c-a050-857c0bf7bd8e"/>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8058</TotalTime>
  <Words>3488</Words>
  <Application>Microsoft Office PowerPoint</Application>
  <PresentationFormat>شاشة عريضة</PresentationFormat>
  <Paragraphs>290</Paragraphs>
  <Slides>42</Slides>
  <Notes>4</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42</vt:i4>
      </vt:variant>
    </vt:vector>
  </HeadingPairs>
  <TitlesOfParts>
    <vt:vector size="48" baseType="lpstr">
      <vt:lpstr>Alexandria</vt:lpstr>
      <vt:lpstr>Arial</vt:lpstr>
      <vt:lpstr>Calibri</vt:lpstr>
      <vt:lpstr>Calibri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VIVOBOOK</cp:lastModifiedBy>
  <cp:revision>626</cp:revision>
  <dcterms:created xsi:type="dcterms:W3CDTF">2023-04-29T09:08:00Z</dcterms:created>
  <dcterms:modified xsi:type="dcterms:W3CDTF">2026-03-07T14:50:52Z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