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8" r:id="rId2"/>
  </p:sldMasterIdLst>
  <p:sldIdLst>
    <p:sldId id="289" r:id="rId3"/>
    <p:sldId id="290" r:id="rId4"/>
    <p:sldId id="275" r:id="rId5"/>
    <p:sldId id="291" r:id="rId6"/>
    <p:sldId id="276" r:id="rId7"/>
    <p:sldId id="321" r:id="rId8"/>
    <p:sldId id="322" r:id="rId9"/>
    <p:sldId id="323" r:id="rId10"/>
    <p:sldId id="324" r:id="rId11"/>
    <p:sldId id="325" r:id="rId12"/>
    <p:sldId id="326" r:id="rId13"/>
    <p:sldId id="327" r:id="rId14"/>
    <p:sldId id="258" r:id="rId15"/>
    <p:sldId id="328" r:id="rId16"/>
    <p:sldId id="329" r:id="rId17"/>
    <p:sldId id="330" r:id="rId18"/>
    <p:sldId id="331" r:id="rId19"/>
    <p:sldId id="332" r:id="rId20"/>
    <p:sldId id="333" r:id="rId21"/>
    <p:sldId id="334" r:id="rId22"/>
    <p:sldId id="335" r:id="rId23"/>
    <p:sldId id="336" r:id="rId24"/>
    <p:sldId id="337" r:id="rId25"/>
    <p:sldId id="338" r:id="rId26"/>
    <p:sldId id="339" r:id="rId27"/>
    <p:sldId id="340" r:id="rId28"/>
    <p:sldId id="341" r:id="rId29"/>
    <p:sldId id="342" r:id="rId30"/>
    <p:sldId id="343" r:id="rId31"/>
    <p:sldId id="27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F0F4"/>
    <a:srgbClr val="FFEDB9"/>
    <a:srgbClr val="FFDF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1" d="100"/>
          <a:sy n="81" d="100"/>
        </p:scale>
        <p:origin x="75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79413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990055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200895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C314181-8B56-48DB-BC8A-A952E657DA8D}" type="datetimeFigureOut">
              <a:rPr lang="en-US" smtClean="0"/>
              <a:t>19-Mar-21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1025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C314181-8B56-48DB-BC8A-A952E657DA8D}" type="datetimeFigureOut">
              <a:rPr lang="en-US" smtClean="0"/>
              <a:t>19-Mar-21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789959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314181-8B56-48DB-BC8A-A952E657DA8D}" type="datetimeFigureOut">
              <a:rPr lang="en-US" smtClean="0"/>
              <a:t>19-Mar-21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7186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19-Mar-21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470768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19-Mar-21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6526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19-Mar-21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2188508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3320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55775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672114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42659102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9607041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C314181-8B56-48DB-BC8A-A952E657DA8D}" type="datetimeFigureOut">
              <a:rPr lang="en-US" smtClean="0"/>
              <a:t>19-Mar-21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35298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C314181-8B56-48DB-BC8A-A952E657DA8D}" type="datetimeFigureOut">
              <a:rPr lang="en-US" smtClean="0"/>
              <a:t>19-Mar-21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320170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C314181-8B56-48DB-BC8A-A952E657DA8D}" type="datetimeFigureOut">
              <a:rPr lang="en-US" smtClean="0"/>
              <a:t>19-Mar-21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593670312"/>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14181-8B56-48DB-BC8A-A952E657DA8D}" type="datetimeFigureOut">
              <a:rPr lang="en-US" smtClean="0"/>
              <a:t>19-Mar-21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8837140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19-Mar-21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777959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399212" y="5883275"/>
            <a:ext cx="914400" cy="365125"/>
          </a:xfrm>
        </p:spPr>
        <p:txBody>
          <a:bodyPr/>
          <a:lstStyle/>
          <a:p>
            <a:fld id="{1C314181-8B56-48DB-BC8A-A952E657DA8D}" type="datetimeFigureOut">
              <a:rPr lang="en-US" smtClean="0"/>
              <a:t>19-Mar-21</a:t>
            </a:fld>
            <a:endParaRPr lang="en-US"/>
          </a:p>
        </p:txBody>
      </p:sp>
      <p:sp>
        <p:nvSpPr>
          <p:cNvPr id="6" name="Footer Placeholder 5"/>
          <p:cNvSpPr>
            <a:spLocks noGrp="1"/>
          </p:cNvSpPr>
          <p:nvPr>
            <p:ph type="ftr" sz="quarter" idx="11"/>
          </p:nvPr>
        </p:nvSpPr>
        <p:spPr>
          <a:xfrm>
            <a:off x="1141412" y="5883275"/>
            <a:ext cx="5105400" cy="365125"/>
          </a:xfrm>
        </p:spPr>
        <p:txBody>
          <a:bodyPr/>
          <a:lstStyle/>
          <a:p>
            <a:endParaRPr lang="en-US"/>
          </a:p>
        </p:txBody>
      </p:sp>
      <p:sp>
        <p:nvSpPr>
          <p:cNvPr id="7" name="Slide Number Placeholder 6"/>
          <p:cNvSpPr>
            <a:spLocks noGrp="1"/>
          </p:cNvSpPr>
          <p:nvPr>
            <p:ph type="sldNum" sz="quarter" idx="12"/>
          </p:nvPr>
        </p:nvSpPr>
        <p:spPr>
          <a:xfrm>
            <a:off x="10742612" y="5883275"/>
            <a:ext cx="322567" cy="365125"/>
          </a:xfrm>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31119257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C314181-8B56-48DB-BC8A-A952E657DA8D}" type="datetimeFigureOut">
              <a:rPr lang="en-US" smtClean="0"/>
              <a:t>19-Mar-21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1259903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67880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52646781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3126357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17394233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73209389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7195813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314181-8B56-48DB-BC8A-A952E657DA8D}" type="datetimeFigureOut">
              <a:rPr lang="en-US" smtClean="0"/>
              <a:t>19-Mar-21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E214981-D4A9-45F3-9BC0-D4DCA4332AD1}" type="slidenum">
              <a:rPr lang="en-US" smtClean="0"/>
              <a:t>‹#›</a:t>
            </a:fld>
            <a:endParaRPr lang="en-US"/>
          </a:p>
        </p:txBody>
      </p:sp>
    </p:spTree>
    <p:extLst>
      <p:ext uri="{BB962C8B-B14F-4D97-AF65-F5344CB8AC3E}">
        <p14:creationId xmlns:p14="http://schemas.microsoft.com/office/powerpoint/2010/main" val="2409428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0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314181-8B56-48DB-BC8A-A952E657DA8D}" type="datetimeFigureOut">
              <a:rPr lang="en-US" smtClean="0"/>
              <a:t>19-Mar-21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1304329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1C314181-8B56-48DB-BC8A-A952E657DA8D}" type="datetimeFigureOut">
              <a:rPr lang="en-US" smtClean="0"/>
              <a:t>19-Mar-21</a:t>
            </a:fld>
            <a:endParaRPr lang="en-US"/>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US"/>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E214981-D4A9-45F3-9BC0-D4DCA4332AD1}" type="slidenum">
              <a:rPr lang="en-US" smtClean="0"/>
              <a:t>‹#›</a:t>
            </a:fld>
            <a:endParaRPr lang="en-US"/>
          </a:p>
        </p:txBody>
      </p:sp>
    </p:spTree>
    <p:extLst>
      <p:ext uri="{BB962C8B-B14F-4D97-AF65-F5344CB8AC3E}">
        <p14:creationId xmlns:p14="http://schemas.microsoft.com/office/powerpoint/2010/main" val="202892506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3600" b="1" dirty="0">
                <a:solidFill>
                  <a:schemeClr val="bg1"/>
                </a:solidFill>
                <a:effectLst/>
                <a:latin typeface="Times New Roman" panose="02020603050405020304" pitchFamily="18" charset="0"/>
                <a:cs typeface="Times New Roman" panose="02020603050405020304" pitchFamily="18" charset="0"/>
              </a:rPr>
              <a:t>Developing in the </a:t>
            </a:r>
            <a:r>
              <a:rPr lang="en-US" sz="3600" b="1" dirty="0" smtClean="0">
                <a:solidFill>
                  <a:schemeClr val="bg1"/>
                </a:solidFill>
                <a:effectLst/>
                <a:latin typeface="Times New Roman" panose="02020603050405020304" pitchFamily="18" charset="0"/>
                <a:cs typeface="Times New Roman" panose="02020603050405020304" pitchFamily="18" charset="0"/>
              </a:rPr>
              <a:t>Workplace</a:t>
            </a:r>
            <a:r>
              <a:rPr lang="en-US" b="1" dirty="0">
                <a:solidFill>
                  <a:schemeClr val="bg1"/>
                </a:solidFill>
                <a:latin typeface="+mn-lt"/>
              </a:rPr>
              <a:t/>
            </a:r>
            <a:br>
              <a:rPr lang="en-US" b="1" dirty="0">
                <a:solidFill>
                  <a:schemeClr val="bg1"/>
                </a:solidFill>
                <a:latin typeface="+mn-lt"/>
              </a:rPr>
            </a:br>
            <a:r>
              <a:rPr lang="en-US" sz="2800" b="1" dirty="0" smtClean="0">
                <a:solidFill>
                  <a:schemeClr val="bg1"/>
                </a:solidFill>
                <a:latin typeface="+mn-lt"/>
              </a:rPr>
              <a:t>CHAPTER 8	</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50000"/>
            </a:schemeClr>
          </a:solidFill>
        </p:spPr>
        <p:txBody>
          <a:bodyPr lIns="274320" tIns="91440" rIns="182880" bIns="91440"/>
          <a:lstStyle/>
          <a:p>
            <a:pPr algn="l"/>
            <a:r>
              <a:rPr lang="en-US" b="1" dirty="0" smtClean="0">
                <a:solidFill>
                  <a:schemeClr val="bg1">
                    <a:lumMod val="95000"/>
                  </a:schemeClr>
                </a:solidFill>
              </a:rPr>
              <a:t>CMM201</a:t>
            </a:r>
            <a:endParaRPr lang="en-US" b="1" dirty="0">
              <a:solidFill>
                <a:schemeClr val="bg1">
                  <a:lumMod val="95000"/>
                </a:schemeClr>
              </a:solidFill>
            </a:endParaRPr>
          </a:p>
          <a:p>
            <a:pPr algn="l"/>
            <a:r>
              <a:rPr lang="en-US" b="1" dirty="0" smtClean="0">
                <a:solidFill>
                  <a:schemeClr val="bg1">
                    <a:lumMod val="95000"/>
                  </a:schemeClr>
                </a:solidFill>
              </a:rPr>
              <a:t>Communication skills</a:t>
            </a:r>
            <a:endParaRPr lang="en-US" b="1" dirty="0">
              <a:solidFill>
                <a:schemeClr val="bg1">
                  <a:lumMod val="95000"/>
                </a:schemeClr>
              </a:solidFill>
            </a:endParaRP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Business Champions</a:t>
            </a:r>
          </a:p>
          <a:p>
            <a:r>
              <a:rPr lang="en-US" sz="3000" b="1" dirty="0">
                <a:solidFill>
                  <a:srgbClr val="53728A"/>
                </a:solidFill>
              </a:rPr>
              <a:t>School</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19547054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933254"/>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1255023"/>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1641368"/>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735397" y="2589976"/>
            <a:ext cx="2486293"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712435"/>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49646"/>
            <a:ext cx="2262524"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12" name="Right Bracket 11"/>
          <p:cNvSpPr/>
          <p:nvPr/>
        </p:nvSpPr>
        <p:spPr>
          <a:xfrm>
            <a:off x="6780798" y="3966326"/>
            <a:ext cx="329418" cy="2038548"/>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063037" y="3966326"/>
            <a:ext cx="406545" cy="2038548"/>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106016" y="4643837"/>
            <a:ext cx="4183068"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Interpersonal Communication at Work </a:t>
            </a:r>
          </a:p>
        </p:txBody>
      </p:sp>
      <p:sp>
        <p:nvSpPr>
          <p:cNvPr id="19" name="Right Bracket 18"/>
          <p:cNvSpPr/>
          <p:nvPr/>
        </p:nvSpPr>
        <p:spPr>
          <a:xfrm>
            <a:off x="11451634" y="149646"/>
            <a:ext cx="329418" cy="1778133"/>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49646"/>
            <a:ext cx="328128" cy="1778133"/>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450748" y="1091451"/>
            <a:ext cx="4503720" cy="707886"/>
          </a:xfrm>
          <a:prstGeom prst="rect">
            <a:avLst/>
          </a:prstGeom>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Line between Professional and Personal </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
        <p:nvSpPr>
          <p:cNvPr id="18" name="Rectangle 17"/>
          <p:cNvSpPr/>
          <p:nvPr/>
        </p:nvSpPr>
        <p:spPr>
          <a:xfrm>
            <a:off x="7610871" y="266571"/>
            <a:ext cx="4170181" cy="400110"/>
          </a:xfrm>
          <a:prstGeom prst="rect">
            <a:avLst/>
          </a:prstGeom>
        </p:spPr>
        <p:txBody>
          <a:bodyPr wrap="none">
            <a:spAutoFit/>
          </a:bodyPr>
          <a:lstStyle/>
          <a:p>
            <a:r>
              <a:rPr lang="en-US" sz="2000" dirty="0">
                <a:latin typeface="Times New Roman" panose="02020603050405020304" pitchFamily="18" charset="0"/>
                <a:cs typeface="Times New Roman" panose="02020603050405020304" pitchFamily="18" charset="0"/>
              </a:rPr>
              <a:t>Exploring Relationship Types at Work </a:t>
            </a:r>
          </a:p>
        </p:txBody>
      </p:sp>
    </p:spTree>
    <p:extLst>
      <p:ext uri="{BB962C8B-B14F-4D97-AF65-F5344CB8AC3E}">
        <p14:creationId xmlns:p14="http://schemas.microsoft.com/office/powerpoint/2010/main" val="130324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p:cTn id="71" dur="500" fill="hold"/>
                                        <p:tgtEl>
                                          <p:spTgt spid="18"/>
                                        </p:tgtEl>
                                        <p:attrNameLst>
                                          <p:attrName>ppt_w</p:attrName>
                                        </p:attrNameLst>
                                      </p:cBhvr>
                                      <p:tavLst>
                                        <p:tav tm="0">
                                          <p:val>
                                            <p:fltVal val="0"/>
                                          </p:val>
                                        </p:tav>
                                        <p:tav tm="100000">
                                          <p:val>
                                            <p:strVal val="#ppt_w"/>
                                          </p:val>
                                        </p:tav>
                                      </p:tavLst>
                                    </p:anim>
                                    <p:anim calcmode="lin" valueType="num">
                                      <p:cBhvr>
                                        <p:cTn id="72" dur="500" fill="hold"/>
                                        <p:tgtEl>
                                          <p:spTgt spid="18"/>
                                        </p:tgtEl>
                                        <p:attrNameLst>
                                          <p:attrName>ppt_h</p:attrName>
                                        </p:attrNameLst>
                                      </p:cBhvr>
                                      <p:tavLst>
                                        <p:tav tm="0">
                                          <p:val>
                                            <p:fltVal val="0"/>
                                          </p:val>
                                        </p:tav>
                                        <p:tav tm="100000">
                                          <p:val>
                                            <p:strVal val="#ppt_h"/>
                                          </p:val>
                                        </p:tav>
                                      </p:tavLst>
                                    </p:anim>
                                    <p:animEffect transition="in" filter="fade">
                                      <p:cBhvr>
                                        <p:cTn id="7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one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11500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06631" y="1452985"/>
            <a:ext cx="9313681" cy="2308324"/>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2000" endA="300" endPos="35000" dir="5400000" sy="-100000" algn="bl" rotWithShape="0"/>
          </a:effectLst>
        </p:spPr>
        <p:txBody>
          <a:bodyPr wrap="square">
            <a:spAutoFit/>
          </a:bodyPr>
          <a:lstStyle/>
          <a:p>
            <a:pPr algn="ctr"/>
            <a:r>
              <a:rPr lang="en-US" sz="7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3874505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sp>
        <p:nvSpPr>
          <p:cNvPr id="10" name="Rectangle 9"/>
          <p:cNvSpPr/>
          <p:nvPr/>
        </p:nvSpPr>
        <p:spPr>
          <a:xfrm>
            <a:off x="1467525" y="870367"/>
            <a:ext cx="8345779"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What is Interpersonal communication?</a:t>
            </a:r>
          </a:p>
        </p:txBody>
      </p:sp>
      <p:sp>
        <p:nvSpPr>
          <p:cNvPr id="11" name="Rectangle 10"/>
          <p:cNvSpPr/>
          <p:nvPr/>
        </p:nvSpPr>
        <p:spPr>
          <a:xfrm>
            <a:off x="344076" y="1485792"/>
            <a:ext cx="10091395"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Interpersonal communication is the process of </a:t>
            </a:r>
            <a:r>
              <a:rPr lang="en-US" sz="2000" b="1" dirty="0">
                <a:latin typeface="Times New Roman" panose="02020603050405020304" pitchFamily="18" charset="0"/>
                <a:cs typeface="Times New Roman" panose="02020603050405020304" pitchFamily="18" charset="0"/>
              </a:rPr>
              <a:t>exchange of information</a:t>
            </a:r>
            <a:r>
              <a:rPr lang="en-US" sz="2000" dirty="0">
                <a:latin typeface="Times New Roman" panose="02020603050405020304" pitchFamily="18" charset="0"/>
                <a:cs typeface="Times New Roman" panose="02020603050405020304" pitchFamily="18" charset="0"/>
              </a:rPr>
              <a:t>, ideas and feelings between two or more people through verbal or non-verbal methods.</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0" y="3240225"/>
            <a:ext cx="9337251"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Did you know that interpersonal communication played an important role in human evolution?</a:t>
            </a:r>
          </a:p>
        </p:txBody>
      </p:sp>
      <p:sp>
        <p:nvSpPr>
          <p:cNvPr id="14" name="Rectangle 13"/>
          <p:cNvSpPr/>
          <p:nvPr/>
        </p:nvSpPr>
        <p:spPr>
          <a:xfrm>
            <a:off x="922997" y="2624800"/>
            <a:ext cx="8933551"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Is interpersonal communication important?</a:t>
            </a:r>
          </a:p>
        </p:txBody>
      </p:sp>
      <p:sp>
        <p:nvSpPr>
          <p:cNvPr id="15" name="Rectangle 14"/>
          <p:cNvSpPr/>
          <p:nvPr/>
        </p:nvSpPr>
        <p:spPr>
          <a:xfrm>
            <a:off x="75414" y="4379233"/>
            <a:ext cx="6325387" cy="1323439"/>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Early humans who lived in groups, rather than alone, were more likely to survive, which meant that those with the capability to develop interpersonal bonds were more likely to pass these traits on to the next generation.</a:t>
            </a:r>
          </a:p>
        </p:txBody>
      </p:sp>
    </p:spTree>
    <p:extLst>
      <p:ext uri="{BB962C8B-B14F-4D97-AF65-F5344CB8AC3E}">
        <p14:creationId xmlns:p14="http://schemas.microsoft.com/office/powerpoint/2010/main" val="641908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0" grpId="0" animBg="1"/>
      <p:bldP spid="11" grpId="0" animBg="1"/>
      <p:bldP spid="13"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3" name="Rectangle 12"/>
          <p:cNvSpPr/>
          <p:nvPr/>
        </p:nvSpPr>
        <p:spPr>
          <a:xfrm>
            <a:off x="75414" y="1503747"/>
            <a:ext cx="9337251" cy="707886"/>
          </a:xfrm>
          <a:prstGeom prst="rect">
            <a:avLst/>
          </a:prstGeom>
          <a:solidFill>
            <a:schemeClr val="accent4">
              <a:lumMod val="40000"/>
              <a:lumOff val="60000"/>
            </a:schemeClr>
          </a:solidFill>
          <a:ln>
            <a:solidFill>
              <a:schemeClr val="bg2">
                <a:lumMod val="90000"/>
              </a:schemeClr>
            </a:solidFill>
          </a:ln>
        </p:spPr>
        <p:txBody>
          <a:bodyPr wrap="square">
            <a:spAutoFit/>
          </a:bodyPr>
          <a:lstStyle/>
          <a:p>
            <a:pPr algn="ctr"/>
            <a:r>
              <a:rPr lang="en-US" sz="2000" smtClean="0">
                <a:latin typeface="Times New Roman" panose="02020603050405020304" pitchFamily="18" charset="0"/>
                <a:cs typeface="Times New Roman" panose="02020603050405020304" pitchFamily="18" charset="0"/>
              </a:rPr>
              <a:t>Did you know that interpersonal skills have a measurable impact on psychological and physical health?</a:t>
            </a:r>
            <a:endParaRPr lang="en-US" sz="2000" dirty="0">
              <a:latin typeface="Times New Roman" panose="02020603050405020304" pitchFamily="18" charset="0"/>
              <a:cs typeface="Times New Roman" panose="02020603050405020304" pitchFamily="18" charset="0"/>
            </a:endParaRPr>
          </a:p>
        </p:txBody>
      </p:sp>
      <p:sp>
        <p:nvSpPr>
          <p:cNvPr id="14" name="Rectangle 13"/>
          <p:cNvSpPr/>
          <p:nvPr/>
        </p:nvSpPr>
        <p:spPr>
          <a:xfrm>
            <a:off x="1215228" y="906277"/>
            <a:ext cx="8933551" cy="461665"/>
          </a:xfrm>
          <a:prstGeom prst="rect">
            <a:avLst/>
          </a:prstGeom>
          <a:solidFill>
            <a:srgbClr val="C00000"/>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Is interpersonal communication important?</a:t>
            </a:r>
          </a:p>
        </p:txBody>
      </p:sp>
      <p:sp>
        <p:nvSpPr>
          <p:cNvPr id="15" name="Rectangle 14"/>
          <p:cNvSpPr/>
          <p:nvPr/>
        </p:nvSpPr>
        <p:spPr>
          <a:xfrm>
            <a:off x="75414" y="2347438"/>
            <a:ext cx="10218656" cy="707886"/>
          </a:xfrm>
          <a:prstGeom prst="rect">
            <a:avLst/>
          </a:prstGeom>
          <a:solidFill>
            <a:schemeClr val="bg1">
              <a:lumMod val="95000"/>
            </a:schemeClr>
          </a:solidFill>
          <a:ln>
            <a:solidFill>
              <a:schemeClr val="bg2">
                <a:lumMod val="90000"/>
              </a:schemeClr>
            </a:solidFill>
          </a:ln>
        </p:spPr>
        <p:txBody>
          <a:bodyPr wrap="square">
            <a:spAutoFit/>
          </a:bodyPr>
          <a:lstStyle/>
          <a:p>
            <a:r>
              <a:rPr lang="en-US" sz="2000" dirty="0">
                <a:latin typeface="Times New Roman" panose="02020603050405020304" pitchFamily="18" charset="0"/>
                <a:cs typeface="Times New Roman" panose="02020603050405020304" pitchFamily="18" charset="0"/>
              </a:rPr>
              <a:t>People with higher levels of interpersonal communication skills are better able to adapt to stress, have greater satisfaction in relationships and more friends, and have less depression and anxiety.</a:t>
            </a:r>
          </a:p>
        </p:txBody>
      </p:sp>
      <p:sp>
        <p:nvSpPr>
          <p:cNvPr id="16" name="Rectangle 15"/>
          <p:cNvSpPr/>
          <p:nvPr/>
        </p:nvSpPr>
        <p:spPr>
          <a:xfrm>
            <a:off x="75413" y="3200720"/>
            <a:ext cx="9337251"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Importance of Interpersonal communication in workplace:</a:t>
            </a:r>
          </a:p>
        </p:txBody>
      </p:sp>
      <p:sp>
        <p:nvSpPr>
          <p:cNvPr id="3" name="Rectangle 2"/>
          <p:cNvSpPr/>
          <p:nvPr/>
        </p:nvSpPr>
        <p:spPr>
          <a:xfrm>
            <a:off x="502763" y="3891559"/>
            <a:ext cx="6096000" cy="2710614"/>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marL="342900" lvl="0" indent="-342900">
              <a:lnSpc>
                <a:spcPct val="107000"/>
              </a:lnSpc>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Your ability to relate with other people is central to achieving professional excellence.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Interpersonal communication helps you form professional connections with other coworkers, leaders, and clients.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mj-lt"/>
              <a:buAutoNum type="arabicParenBoth"/>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Your interpersonal relationships at work provide a supportive social system that will increase your job satisfaction.</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0926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7802251"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Solving problems - </a:t>
            </a:r>
            <a:r>
              <a:rPr lang="en-US" sz="2000" dirty="0">
                <a:latin typeface="Times New Roman" panose="02020603050405020304" pitchFamily="18" charset="0"/>
                <a:cs typeface="Times New Roman" panose="02020603050405020304" pitchFamily="18" charset="0"/>
              </a:rPr>
              <a:t>Good interpersonal skills are necessary as they allow people to discuss their issues and help them weigh the many pros and cons surrounding a topic. If you have good problem-solving skills, it becomes more effective as you can share your voice among people and help them feel involved.</a:t>
            </a:r>
          </a:p>
        </p:txBody>
      </p:sp>
      <p:sp>
        <p:nvSpPr>
          <p:cNvPr id="9" name="Rectangle 8"/>
          <p:cNvSpPr/>
          <p:nvPr/>
        </p:nvSpPr>
        <p:spPr>
          <a:xfrm>
            <a:off x="512189" y="3767372"/>
            <a:ext cx="6868999"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Aligning with business goals - </a:t>
            </a:r>
            <a:r>
              <a:rPr lang="en-US" sz="2000" dirty="0">
                <a:latin typeface="Times New Roman" panose="02020603050405020304" pitchFamily="18" charset="0"/>
                <a:cs typeface="Times New Roman" panose="02020603050405020304" pitchFamily="18" charset="0"/>
              </a:rPr>
              <a:t>Poor communication between employers and employees can lead to unproductivity. When leaders and managers don't communicate clearly, team members become more disconnected and uninterested in work. Good interpersonal skills help employees receive a proper direction and goal towards which they can work.</a:t>
            </a:r>
          </a:p>
        </p:txBody>
      </p:sp>
    </p:spTree>
    <p:extLst>
      <p:ext uri="{BB962C8B-B14F-4D97-AF65-F5344CB8AC3E}">
        <p14:creationId xmlns:p14="http://schemas.microsoft.com/office/powerpoint/2010/main" val="168201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7896519"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Trust - </a:t>
            </a:r>
            <a:r>
              <a:rPr lang="en-US" sz="2000" dirty="0">
                <a:latin typeface="Times New Roman" panose="02020603050405020304" pitchFamily="18" charset="0"/>
                <a:cs typeface="Times New Roman" panose="02020603050405020304" pitchFamily="18" charset="0"/>
              </a:rPr>
              <a:t>Trust is one of the most critical assets in the workplace, and employees need to feel like they're trusted while also trusting others. If there's a lack of trust, it can lead to poor communication, especially among business leaders and the senior brass involved in ensuring a company's day-to-day affairs.</a:t>
            </a:r>
          </a:p>
        </p:txBody>
      </p:sp>
      <p:sp>
        <p:nvSpPr>
          <p:cNvPr id="9" name="Rectangle 8"/>
          <p:cNvSpPr/>
          <p:nvPr/>
        </p:nvSpPr>
        <p:spPr>
          <a:xfrm>
            <a:off x="512190" y="3767372"/>
            <a:ext cx="6096000" cy="286232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Company culture - </a:t>
            </a:r>
            <a:r>
              <a:rPr lang="en-US" sz="2000" dirty="0">
                <a:latin typeface="Times New Roman" panose="02020603050405020304" pitchFamily="18" charset="0"/>
                <a:cs typeface="Times New Roman" panose="02020603050405020304" pitchFamily="18" charset="0"/>
              </a:rPr>
              <a:t>When interpersonal relationships are executed the right way, it can lead to an organization thriving with the positive work culture.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Employees who possess good interpersonal communication skills in the workplace can help an organizational culture become more positive and synergic. Negativity, conflicts, and confusion can lead to bad interpersonal relationships. Ultimately, it can ruin the environment at work and reduce productivity if not done the right way.</a:t>
            </a:r>
          </a:p>
        </p:txBody>
      </p:sp>
    </p:spTree>
    <p:extLst>
      <p:ext uri="{BB962C8B-B14F-4D97-AF65-F5344CB8AC3E}">
        <p14:creationId xmlns:p14="http://schemas.microsoft.com/office/powerpoint/2010/main" val="2266320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7896519"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Employee recognition - </a:t>
            </a:r>
            <a:r>
              <a:rPr lang="en-US" sz="2000" dirty="0">
                <a:latin typeface="Times New Roman" panose="02020603050405020304" pitchFamily="18" charset="0"/>
                <a:cs typeface="Times New Roman" panose="02020603050405020304" pitchFamily="18" charset="0"/>
              </a:rPr>
              <a:t>Good interpersonal communication skills in the workplace can also drive recognition among employees. When employees have better interpersonal relationships and upper management, they will recognize the excellent work being done and provide quality feedback.</a:t>
            </a:r>
          </a:p>
        </p:txBody>
      </p:sp>
      <p:sp>
        <p:nvSpPr>
          <p:cNvPr id="9" name="Rectangle 8"/>
          <p:cNvSpPr/>
          <p:nvPr/>
        </p:nvSpPr>
        <p:spPr>
          <a:xfrm>
            <a:off x="512190" y="3767372"/>
            <a:ext cx="6096000"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Workplace miscommunication - </a:t>
            </a:r>
            <a:r>
              <a:rPr lang="en-US" sz="2000" dirty="0">
                <a:latin typeface="Times New Roman" panose="02020603050405020304" pitchFamily="18" charset="0"/>
                <a:cs typeface="Times New Roman" panose="02020603050405020304" pitchFamily="18" charset="0"/>
              </a:rPr>
              <a:t>Managers who ensure that professionalism is maintained at the workplace are also seen as approachable.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If you're a manager, make sure you always communicate how you're feeling with the team to know where they stand. It can also defuse any tension and help employees speak directly with you.</a:t>
            </a:r>
          </a:p>
        </p:txBody>
      </p:sp>
    </p:spTree>
    <p:extLst>
      <p:ext uri="{BB962C8B-B14F-4D97-AF65-F5344CB8AC3E}">
        <p14:creationId xmlns:p14="http://schemas.microsoft.com/office/powerpoint/2010/main" val="92602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9093724"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Personal relationships -</a:t>
            </a:r>
            <a:r>
              <a:rPr lang="en-US" sz="2000" dirty="0">
                <a:latin typeface="Times New Roman" panose="02020603050405020304" pitchFamily="18" charset="0"/>
                <a:cs typeface="Times New Roman" panose="02020603050405020304" pitchFamily="18" charset="0"/>
              </a:rPr>
              <a:t> It's vital to create meaningful connections in the office. As an employee, you spend more than half your life in the office, and your colleagues tend to be your friends outside of the office. Good interpersonal skills can help you build better teams at work and create relationships that can last for life.</a:t>
            </a:r>
          </a:p>
        </p:txBody>
      </p:sp>
      <p:sp>
        <p:nvSpPr>
          <p:cNvPr id="9" name="Rectangle 8"/>
          <p:cNvSpPr/>
          <p:nvPr/>
        </p:nvSpPr>
        <p:spPr>
          <a:xfrm>
            <a:off x="512189" y="3427420"/>
            <a:ext cx="6096000"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Management and leadership - </a:t>
            </a:r>
            <a:r>
              <a:rPr lang="en-US" sz="2000" dirty="0">
                <a:latin typeface="Times New Roman" panose="02020603050405020304" pitchFamily="18" charset="0"/>
                <a:cs typeface="Times New Roman" panose="02020603050405020304" pitchFamily="18" charset="0"/>
              </a:rPr>
              <a:t>Fostering trust and great communication are some of the non-negotiable skills of an effective team leader. When a manager doesn't possess these interpersonal skills, they can confuse employees who begin to work less productively or lose motivation.</a:t>
            </a:r>
          </a:p>
        </p:txBody>
      </p:sp>
      <p:sp>
        <p:nvSpPr>
          <p:cNvPr id="7" name="Rectangle 6"/>
          <p:cNvSpPr/>
          <p:nvPr/>
        </p:nvSpPr>
        <p:spPr>
          <a:xfrm>
            <a:off x="512189" y="5380672"/>
            <a:ext cx="6096000"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Development of the career - </a:t>
            </a:r>
            <a:r>
              <a:rPr lang="en-US" sz="2000" dirty="0">
                <a:latin typeface="Times New Roman" panose="02020603050405020304" pitchFamily="18" charset="0"/>
                <a:cs typeface="Times New Roman" panose="02020603050405020304" pitchFamily="18" charset="0"/>
              </a:rPr>
              <a:t>As more employers look for employees who have good communication skills, improvements in interpersonal relationships can also bring progression regarding many employees' careers.</a:t>
            </a:r>
          </a:p>
        </p:txBody>
      </p:sp>
    </p:spTree>
    <p:extLst>
      <p:ext uri="{BB962C8B-B14F-4D97-AF65-F5344CB8AC3E}">
        <p14:creationId xmlns:p14="http://schemas.microsoft.com/office/powerpoint/2010/main" val="21816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96421"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pPr algn="ctr"/>
            <a:r>
              <a:rPr lang="en-US" sz="3200" dirty="0">
                <a:solidFill>
                  <a:schemeClr val="bg1"/>
                </a:solidFill>
                <a:latin typeface="Times New Roman" panose="02020603050405020304" pitchFamily="18" charset="0"/>
                <a:cs typeface="Times New Roman" panose="02020603050405020304" pitchFamily="18" charset="0"/>
              </a:rPr>
              <a:t>Interpersonal Communication at Work </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9809414" cy="707886"/>
          </a:xfrm>
          <a:prstGeom prst="rect">
            <a:avLst/>
          </a:prstGeom>
          <a:solidFill>
            <a:srgbClr val="C00000"/>
          </a:solidFill>
          <a:ln>
            <a:solidFill>
              <a:schemeClr val="bg2">
                <a:lumMod val="90000"/>
              </a:schemeClr>
            </a:solidFill>
          </a:ln>
        </p:spPr>
        <p:txBody>
          <a:bodyPr wrap="square">
            <a:spAutoFit/>
          </a:bodyPr>
          <a:lstStyle/>
          <a:p>
            <a:pPr algn="ctr"/>
            <a:r>
              <a:rPr lang="en-US" sz="20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Here's how good communication skills can help you as an employee improve productivity and enhance your career development in the workplace -</a:t>
            </a:r>
          </a:p>
        </p:txBody>
      </p:sp>
      <p:sp>
        <p:nvSpPr>
          <p:cNvPr id="3" name="Rectangle 2"/>
          <p:cNvSpPr/>
          <p:nvPr/>
        </p:nvSpPr>
        <p:spPr>
          <a:xfrm>
            <a:off x="512189" y="1814452"/>
            <a:ext cx="9093724" cy="163121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lvl="0"/>
            <a:r>
              <a:rPr lang="en-US" sz="2000" b="1" dirty="0">
                <a:latin typeface="Times New Roman" panose="02020603050405020304" pitchFamily="18" charset="0"/>
                <a:cs typeface="Times New Roman" panose="02020603050405020304" pitchFamily="18" charset="0"/>
              </a:rPr>
              <a:t>Employee success - </a:t>
            </a:r>
            <a:r>
              <a:rPr lang="en-US" sz="2000" dirty="0">
                <a:latin typeface="Times New Roman" panose="02020603050405020304" pitchFamily="18" charset="0"/>
                <a:cs typeface="Times New Roman" panose="02020603050405020304" pitchFamily="18" charset="0"/>
              </a:rPr>
              <a:t>Employee success is another critical factor and is necessary for managers to help their team perform well. Leaders who can pass on crucial information and the right words of motivation will see their employees respond the same way and achieve the company's business goals much faster. These skills also get passed on to the employees who can use it as they progress as leaders.</a:t>
            </a:r>
          </a:p>
        </p:txBody>
      </p:sp>
      <p:sp>
        <p:nvSpPr>
          <p:cNvPr id="9" name="Rectangle 8"/>
          <p:cNvSpPr/>
          <p:nvPr/>
        </p:nvSpPr>
        <p:spPr>
          <a:xfrm>
            <a:off x="377073" y="3983601"/>
            <a:ext cx="6096000" cy="224676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pPr lvl="0"/>
            <a:r>
              <a:rPr lang="en-US" sz="2000" b="1" dirty="0">
                <a:latin typeface="Times New Roman" panose="02020603050405020304" pitchFamily="18" charset="0"/>
                <a:cs typeface="Times New Roman" panose="02020603050405020304" pitchFamily="18" charset="0"/>
              </a:rPr>
              <a:t>Managing conflict - </a:t>
            </a:r>
            <a:r>
              <a:rPr lang="en-US" sz="2000" dirty="0">
                <a:latin typeface="Times New Roman" panose="02020603050405020304" pitchFamily="18" charset="0"/>
                <a:cs typeface="Times New Roman" panose="02020603050405020304" pitchFamily="18" charset="0"/>
              </a:rPr>
              <a:t>A good workplace will always have disputes from time to time as ideas and thoughts clash. What's important is that these conflicts are resolved quickly and smartly without bad blood or tension among the parties involved.</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Interpersonal communication is crucial for fixing these conflicts and softens situations, especially in stressful work environments.</a:t>
            </a:r>
          </a:p>
        </p:txBody>
      </p:sp>
    </p:spTree>
    <p:extLst>
      <p:ext uri="{BB962C8B-B14F-4D97-AF65-F5344CB8AC3E}">
        <p14:creationId xmlns:p14="http://schemas.microsoft.com/office/powerpoint/2010/main" val="3240340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20273" y="1962033"/>
            <a:ext cx="5467546" cy="121943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pPr algn="ctr">
              <a:lnSpc>
                <a:spcPct val="107000"/>
              </a:lnSpc>
            </a:pPr>
            <a:r>
              <a:rPr lang="en-US" sz="7200" dirty="0">
                <a:solidFill>
                  <a:schemeClr val="bg1"/>
                </a:solidFill>
                <a:latin typeface="Times New Roman" panose="02020603050405020304" pitchFamily="18" charset="0"/>
                <a:ea typeface="Calibri" panose="020F0502020204030204" pitchFamily="34" charset="0"/>
                <a:cs typeface="Arial" panose="020B0604020202020204" pitchFamily="34" charset="0"/>
              </a:rPr>
              <a:t>Section </a:t>
            </a:r>
            <a:r>
              <a:rPr lang="en-US" sz="72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two </a:t>
            </a:r>
            <a:endParaRPr lang="en-US" sz="4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3" y="0"/>
            <a:ext cx="1090956" cy="933253"/>
          </a:xfrm>
          <a:prstGeom prst="rect">
            <a:avLst/>
          </a:prstGeom>
        </p:spPr>
      </p:pic>
    </p:spTree>
    <p:extLst>
      <p:ext uri="{BB962C8B-B14F-4D97-AF65-F5344CB8AC3E}">
        <p14:creationId xmlns:p14="http://schemas.microsoft.com/office/powerpoint/2010/main" val="1539605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5662" y="2122289"/>
            <a:ext cx="9763570" cy="830997"/>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8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103073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4571999"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Superior-Subordinate Relationships</a:t>
            </a:r>
          </a:p>
        </p:txBody>
      </p:sp>
      <p:sp>
        <p:nvSpPr>
          <p:cNvPr id="3" name="Rectangle 2"/>
          <p:cNvSpPr/>
          <p:nvPr/>
        </p:nvSpPr>
        <p:spPr>
          <a:xfrm>
            <a:off x="455628" y="1614365"/>
            <a:ext cx="9093724"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the language of the workplace, the superior (supervisor/employer) is typically the higher status person and the subordinate (employee) the lower-status person.</a:t>
            </a:r>
          </a:p>
        </p:txBody>
      </p:sp>
      <p:sp>
        <p:nvSpPr>
          <p:cNvPr id="9" name="Rectangle 8"/>
          <p:cNvSpPr/>
          <p:nvPr/>
        </p:nvSpPr>
        <p:spPr>
          <a:xfrm>
            <a:off x="339366" y="3337270"/>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The interpersonal communication between supervisors and subordinates is not limited to the relational layer, nor does it focus exclusively on conveying status. </a:t>
            </a:r>
          </a:p>
        </p:txBody>
      </p:sp>
      <p:sp>
        <p:nvSpPr>
          <p:cNvPr id="7" name="Rectangle 6"/>
          <p:cNvSpPr/>
          <p:nvPr/>
        </p:nvSpPr>
        <p:spPr>
          <a:xfrm>
            <a:off x="339366" y="2706094"/>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Communicating Information</a:t>
            </a:r>
          </a:p>
        </p:txBody>
      </p:sp>
      <p:sp>
        <p:nvSpPr>
          <p:cNvPr id="8" name="Rectangle 7"/>
          <p:cNvSpPr/>
          <p:nvPr/>
        </p:nvSpPr>
        <p:spPr>
          <a:xfrm>
            <a:off x="339366" y="4695762"/>
            <a:ext cx="609600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After all, some content has to be communicated if any work is ever to get done. </a:t>
            </a:r>
          </a:p>
        </p:txBody>
      </p:sp>
      <p:sp>
        <p:nvSpPr>
          <p:cNvPr id="10" name="Rectangle 9"/>
          <p:cNvSpPr/>
          <p:nvPr/>
        </p:nvSpPr>
        <p:spPr>
          <a:xfrm>
            <a:off x="339366" y="5692400"/>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Unfortunately, the status differences between supervisors and subordinates contribute to the creation of less-than ideal communication conditions.</a:t>
            </a:r>
          </a:p>
        </p:txBody>
      </p:sp>
    </p:spTree>
    <p:extLst>
      <p:ext uri="{BB962C8B-B14F-4D97-AF65-F5344CB8AC3E}">
        <p14:creationId xmlns:p14="http://schemas.microsoft.com/office/powerpoint/2010/main" val="1006996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ppt_x"/>
                                          </p:val>
                                        </p:tav>
                                        <p:tav tm="100000">
                                          <p:val>
                                            <p:strVal val="#ppt_x"/>
                                          </p:val>
                                        </p:tav>
                                      </p:tavLst>
                                    </p:anim>
                                    <p:anim calcmode="lin" valueType="num">
                                      <p:cBhvr additive="base">
                                        <p:cTn id="3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3" grpId="0" animBg="1"/>
      <p:bldP spid="9" grpId="0" animBg="1"/>
      <p:bldP spid="7" grpId="0" animBg="1"/>
      <p:bldP spid="8"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799989" y="86362"/>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9" name="Rectangle 8"/>
          <p:cNvSpPr/>
          <p:nvPr/>
        </p:nvSpPr>
        <p:spPr>
          <a:xfrm>
            <a:off x="339366" y="2199610"/>
            <a:ext cx="6096000"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Semantic information distance—a term that describes how employees and supervisors do not share the same view of some fundamental areas such as organizational issues or basic job duties.</a:t>
            </a:r>
          </a:p>
        </p:txBody>
      </p:sp>
      <p:sp>
        <p:nvSpPr>
          <p:cNvPr id="7" name="Rectangle 6"/>
          <p:cNvSpPr/>
          <p:nvPr/>
        </p:nvSpPr>
        <p:spPr>
          <a:xfrm>
            <a:off x="235671" y="1541526"/>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Semantic information distance</a:t>
            </a:r>
          </a:p>
        </p:txBody>
      </p:sp>
      <p:sp>
        <p:nvSpPr>
          <p:cNvPr id="8" name="Rectangle 7"/>
          <p:cNvSpPr/>
          <p:nvPr/>
        </p:nvSpPr>
        <p:spPr>
          <a:xfrm>
            <a:off x="339366" y="4467129"/>
            <a:ext cx="6096000"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Upward </a:t>
            </a:r>
            <a:r>
              <a:rPr lang="en-US" sz="2000" dirty="0">
                <a:latin typeface="Times New Roman" panose="02020603050405020304" pitchFamily="18" charset="0"/>
                <a:cs typeface="Times New Roman" panose="02020603050405020304" pitchFamily="18" charset="0"/>
              </a:rPr>
              <a:t>distortion occurs when the messages sent up the chain of command, from subordinates to supervisors, are altered.</a:t>
            </a:r>
          </a:p>
        </p:txBody>
      </p:sp>
      <p:sp>
        <p:nvSpPr>
          <p:cNvPr id="10" name="Rectangle 9"/>
          <p:cNvSpPr/>
          <p:nvPr/>
        </p:nvSpPr>
        <p:spPr>
          <a:xfrm>
            <a:off x="339366" y="5692400"/>
            <a:ext cx="609600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a:spAutoFit/>
          </a:bodyPr>
          <a:lstStyle/>
          <a:p>
            <a:r>
              <a:rPr lang="en-US" sz="2000" dirty="0" smtClean="0">
                <a:latin typeface="Times New Roman" panose="02020603050405020304" pitchFamily="18" charset="0"/>
                <a:cs typeface="Times New Roman" panose="02020603050405020304" pitchFamily="18" charset="0"/>
              </a:rPr>
              <a:t>Messages are altered in one of four ways: gatekeeping, summarization, withholding, or general distortion.</a:t>
            </a:r>
            <a:endParaRPr lang="en-US" sz="2000" dirty="0">
              <a:latin typeface="Times New Roman" panose="02020603050405020304" pitchFamily="18" charset="0"/>
              <a:cs typeface="Times New Roman" panose="02020603050405020304" pitchFamily="18" charset="0"/>
            </a:endParaRPr>
          </a:p>
        </p:txBody>
      </p:sp>
      <p:sp>
        <p:nvSpPr>
          <p:cNvPr id="11" name="Rectangle 10"/>
          <p:cNvSpPr/>
          <p:nvPr/>
        </p:nvSpPr>
        <p:spPr>
          <a:xfrm>
            <a:off x="235671" y="3748868"/>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Upward distortion</a:t>
            </a:r>
          </a:p>
        </p:txBody>
      </p:sp>
    </p:spTree>
    <p:extLst>
      <p:ext uri="{BB962C8B-B14F-4D97-AF65-F5344CB8AC3E}">
        <p14:creationId xmlns:p14="http://schemas.microsoft.com/office/powerpoint/2010/main" val="3247914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barn(inVertic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0"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799989" y="86362"/>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10" name="Rectangle 9"/>
          <p:cNvSpPr/>
          <p:nvPr/>
        </p:nvSpPr>
        <p:spPr>
          <a:xfrm>
            <a:off x="537329" y="2079551"/>
            <a:ext cx="8286160"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Messages are altered in one of four ways: gatekeeping, summarization, withholding, or general distortion.</a:t>
            </a:r>
          </a:p>
        </p:txBody>
      </p:sp>
      <p:sp>
        <p:nvSpPr>
          <p:cNvPr id="11" name="Rectangle 10"/>
          <p:cNvSpPr/>
          <p:nvPr/>
        </p:nvSpPr>
        <p:spPr>
          <a:xfrm>
            <a:off x="273378" y="1510246"/>
            <a:ext cx="7032395" cy="461665"/>
          </a:xfrm>
          <a:prstGeom prst="rect">
            <a:avLst/>
          </a:prstGeom>
          <a:solidFill>
            <a:schemeClr val="accent5">
              <a:lumMod val="50000"/>
            </a:schemeClr>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Upward distortion</a:t>
            </a:r>
          </a:p>
        </p:txBody>
      </p:sp>
      <p:sp>
        <p:nvSpPr>
          <p:cNvPr id="13" name="Rectangle 12"/>
          <p:cNvSpPr/>
          <p:nvPr/>
        </p:nvSpPr>
        <p:spPr>
          <a:xfrm>
            <a:off x="430492" y="2906141"/>
            <a:ext cx="675273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Gatekeeping</a:t>
            </a:r>
            <a:r>
              <a:rPr lang="en-US" sz="2000" dirty="0">
                <a:latin typeface="Times New Roman" panose="02020603050405020304" pitchFamily="18" charset="0"/>
                <a:cs typeface="Times New Roman" panose="02020603050405020304" pitchFamily="18" charset="0"/>
              </a:rPr>
              <a:t> occurs when some, but not all, of the information is passed on to the supervisor.</a:t>
            </a:r>
          </a:p>
        </p:txBody>
      </p:sp>
      <p:sp>
        <p:nvSpPr>
          <p:cNvPr id="15" name="Rectangle 14"/>
          <p:cNvSpPr/>
          <p:nvPr/>
        </p:nvSpPr>
        <p:spPr>
          <a:xfrm>
            <a:off x="430493" y="3714411"/>
            <a:ext cx="6752732"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Summarization</a:t>
            </a:r>
            <a:r>
              <a:rPr lang="en-US" sz="2000" dirty="0">
                <a:latin typeface="Times New Roman" panose="02020603050405020304" pitchFamily="18" charset="0"/>
                <a:cs typeface="Times New Roman" panose="02020603050405020304" pitchFamily="18" charset="0"/>
              </a:rPr>
              <a:t> occurs when the employee summarizes the message in such a way that emphasis is placed on certain aspects of the message.</a:t>
            </a:r>
          </a:p>
        </p:txBody>
      </p:sp>
      <p:sp>
        <p:nvSpPr>
          <p:cNvPr id="16" name="Rectangle 15"/>
          <p:cNvSpPr/>
          <p:nvPr/>
        </p:nvSpPr>
        <p:spPr>
          <a:xfrm>
            <a:off x="450916" y="4830458"/>
            <a:ext cx="6677318"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Withholding</a:t>
            </a:r>
            <a:r>
              <a:rPr lang="en-US" sz="2000" dirty="0">
                <a:latin typeface="Times New Roman" panose="02020603050405020304" pitchFamily="18" charset="0"/>
                <a:cs typeface="Times New Roman" panose="02020603050405020304" pitchFamily="18" charset="0"/>
              </a:rPr>
              <a:t> occurs when information is not passed on to the supervisor.</a:t>
            </a:r>
          </a:p>
        </p:txBody>
      </p:sp>
      <p:sp>
        <p:nvSpPr>
          <p:cNvPr id="17" name="Rectangle 16"/>
          <p:cNvSpPr/>
          <p:nvPr/>
        </p:nvSpPr>
        <p:spPr>
          <a:xfrm>
            <a:off x="430492" y="5719788"/>
            <a:ext cx="6677318"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General distortion</a:t>
            </a:r>
            <a:r>
              <a:rPr lang="en-US" sz="2000" dirty="0">
                <a:latin typeface="Times New Roman" panose="02020603050405020304" pitchFamily="18" charset="0"/>
                <a:cs typeface="Times New Roman" panose="02020603050405020304" pitchFamily="18" charset="0"/>
              </a:rPr>
              <a:t>, a close cousin to out-and-out lying, occurs when the message is changed to serve the subordinate’s purposes.</a:t>
            </a:r>
          </a:p>
        </p:txBody>
      </p:sp>
    </p:spTree>
    <p:extLst>
      <p:ext uri="{BB962C8B-B14F-4D97-AF65-F5344CB8AC3E}">
        <p14:creationId xmlns:p14="http://schemas.microsoft.com/office/powerpoint/2010/main" val="1781091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0" grpId="0" animBg="1"/>
      <p:bldP spid="11" grpId="0" animBg="1"/>
      <p:bldP spid="13" grpId="0" animBg="1"/>
      <p:bldP spid="15" grpId="0" animBg="1"/>
      <p:bldP spid="16" grpId="0" animBg="1"/>
      <p:bldP spid="1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799989" y="86362"/>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799762" y="875499"/>
            <a:ext cx="4571999" cy="461665"/>
          </a:xfrm>
          <a:prstGeom prst="rect">
            <a:avLst/>
          </a:prstGeom>
          <a:solidFill>
            <a:srgbClr val="C00000"/>
          </a:solidFill>
          <a:ln>
            <a:solidFill>
              <a:schemeClr val="bg2">
                <a:lumMod val="90000"/>
              </a:schemeClr>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Communication problems</a:t>
            </a:r>
          </a:p>
        </p:txBody>
      </p:sp>
      <p:sp>
        <p:nvSpPr>
          <p:cNvPr id="10" name="Rectangle 9"/>
          <p:cNvSpPr/>
          <p:nvPr/>
        </p:nvSpPr>
        <p:spPr>
          <a:xfrm>
            <a:off x="0" y="2287905"/>
            <a:ext cx="8286160"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As a supervisor, you must take steps to limit message alteration by doing some, if not all, of the following: </a:t>
            </a:r>
          </a:p>
        </p:txBody>
      </p:sp>
      <p:sp>
        <p:nvSpPr>
          <p:cNvPr id="11" name="Rectangle 10"/>
          <p:cNvSpPr/>
          <p:nvPr/>
        </p:nvSpPr>
        <p:spPr>
          <a:xfrm>
            <a:off x="518475" y="1540235"/>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Solution</a:t>
            </a:r>
          </a:p>
        </p:txBody>
      </p:sp>
      <p:sp>
        <p:nvSpPr>
          <p:cNvPr id="13" name="Rectangle 12"/>
          <p:cNvSpPr/>
          <p:nvPr/>
        </p:nvSpPr>
        <p:spPr>
          <a:xfrm>
            <a:off x="364503" y="3630538"/>
            <a:ext cx="675273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(1) Limit the number of people a message must travel through before it gets to you,</a:t>
            </a:r>
          </a:p>
        </p:txBody>
      </p:sp>
      <p:sp>
        <p:nvSpPr>
          <p:cNvPr id="15" name="Rectangle 14"/>
          <p:cNvSpPr/>
          <p:nvPr/>
        </p:nvSpPr>
        <p:spPr>
          <a:xfrm>
            <a:off x="364504" y="4800007"/>
            <a:ext cx="6752732" cy="40011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 (2) go to the source of the message for clarification, </a:t>
            </a:r>
          </a:p>
        </p:txBody>
      </p:sp>
      <p:sp>
        <p:nvSpPr>
          <p:cNvPr id="16" name="Rectangle 15"/>
          <p:cNvSpPr/>
          <p:nvPr/>
        </p:nvSpPr>
        <p:spPr>
          <a:xfrm>
            <a:off x="364504" y="5434754"/>
            <a:ext cx="6677318"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(3) keep communication channels open with subordinates and customers. </a:t>
            </a:r>
          </a:p>
        </p:txBody>
      </p:sp>
    </p:spTree>
    <p:extLst>
      <p:ext uri="{BB962C8B-B14F-4D97-AF65-F5344CB8AC3E}">
        <p14:creationId xmlns:p14="http://schemas.microsoft.com/office/powerpoint/2010/main" val="2118747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0" grpId="0" animBg="1"/>
      <p:bldP spid="11" grpId="0" animBg="1"/>
      <p:bldP spid="13" grpId="0" animBg="1"/>
      <p:bldP spid="15" grpId="0" animBg="1"/>
      <p:bldP spid="1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Communicating With Your Supervisor</a:t>
            </a:r>
          </a:p>
        </p:txBody>
      </p:sp>
      <p:sp>
        <p:nvSpPr>
          <p:cNvPr id="9" name="Rectangle 8"/>
          <p:cNvSpPr/>
          <p:nvPr/>
        </p:nvSpPr>
        <p:spPr>
          <a:xfrm>
            <a:off x="65988" y="2222445"/>
            <a:ext cx="7786539" cy="40011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Evaluate him or her in the same way you evaluate everyone else. </a:t>
            </a:r>
          </a:p>
        </p:txBody>
      </p:sp>
      <p:sp>
        <p:nvSpPr>
          <p:cNvPr id="7" name="Rectangle 6"/>
          <p:cNvSpPr/>
          <p:nvPr/>
        </p:nvSpPr>
        <p:spPr>
          <a:xfrm>
            <a:off x="216818" y="1564361"/>
            <a:ext cx="9228840"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To communicate </a:t>
            </a:r>
            <a:r>
              <a:rPr lang="en-US" sz="2400" b="1" dirty="0" smtClean="0">
                <a:solidFill>
                  <a:schemeClr val="bg1"/>
                </a:solidFill>
                <a:latin typeface="Times New Roman" panose="02020603050405020304" pitchFamily="18" charset="0"/>
                <a:cs typeface="Times New Roman" panose="02020603050405020304" pitchFamily="18" charset="0"/>
              </a:rPr>
              <a:t>effectively </a:t>
            </a:r>
            <a:r>
              <a:rPr lang="en-US" sz="2400" b="1" dirty="0">
                <a:solidFill>
                  <a:schemeClr val="bg1"/>
                </a:solidFill>
                <a:latin typeface="Times New Roman" panose="02020603050405020304" pitchFamily="18" charset="0"/>
                <a:cs typeface="Times New Roman" panose="02020603050405020304" pitchFamily="18" charset="0"/>
              </a:rPr>
              <a:t>with your supervisor, you must </a:t>
            </a:r>
          </a:p>
        </p:txBody>
      </p:sp>
      <p:sp>
        <p:nvSpPr>
          <p:cNvPr id="8" name="Rectangle 7"/>
          <p:cNvSpPr/>
          <p:nvPr/>
        </p:nvSpPr>
        <p:spPr>
          <a:xfrm>
            <a:off x="65988" y="2735332"/>
            <a:ext cx="815418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Remember the power of communication; appropriate verbal and nonverbal behaviors often make or break your chances of being viewed positively on the job.</a:t>
            </a:r>
          </a:p>
        </p:txBody>
      </p:sp>
      <p:sp>
        <p:nvSpPr>
          <p:cNvPr id="10" name="Rectangle 9"/>
          <p:cNvSpPr/>
          <p:nvPr/>
        </p:nvSpPr>
        <p:spPr>
          <a:xfrm>
            <a:off x="65988" y="3897549"/>
            <a:ext cx="8154185"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terms of interpersonal communication in the workplace, it is important to consider the way a supervisor communicates with a subordinate.</a:t>
            </a:r>
          </a:p>
        </p:txBody>
      </p:sp>
      <p:sp>
        <p:nvSpPr>
          <p:cNvPr id="11" name="Rectangle 10"/>
          <p:cNvSpPr/>
          <p:nvPr/>
        </p:nvSpPr>
        <p:spPr>
          <a:xfrm>
            <a:off x="94269" y="4730785"/>
            <a:ext cx="7277491" cy="707886"/>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For those seeking professional excellence, advocacy is the strategy of choice when communicating with supervisors. </a:t>
            </a:r>
          </a:p>
        </p:txBody>
      </p:sp>
      <p:sp>
        <p:nvSpPr>
          <p:cNvPr id="13" name="Rectangle 12"/>
          <p:cNvSpPr/>
          <p:nvPr/>
        </p:nvSpPr>
        <p:spPr>
          <a:xfrm>
            <a:off x="94269" y="5631479"/>
            <a:ext cx="747545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Advocacy</a:t>
            </a:r>
            <a:r>
              <a:rPr lang="en-US" sz="2000" dirty="0">
                <a:latin typeface="Times New Roman" panose="02020603050405020304" pitchFamily="18" charset="0"/>
                <a:cs typeface="Times New Roman" panose="02020603050405020304" pitchFamily="18" charset="0"/>
              </a:rPr>
              <a:t> utilizes a simple persuasive technique. Specifically, you evaluate your boss’s needs and preferences and then develop messages, arguments, and proposals that line up with those needs and preferences.</a:t>
            </a:r>
          </a:p>
        </p:txBody>
      </p:sp>
    </p:spTree>
    <p:extLst>
      <p:ext uri="{BB962C8B-B14F-4D97-AF65-F5344CB8AC3E}">
        <p14:creationId xmlns:p14="http://schemas.microsoft.com/office/powerpoint/2010/main" val="624150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0" grpId="0" animBg="1"/>
      <p:bldP spid="11"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a:solidFill>
                  <a:schemeClr val="bg1"/>
                </a:solidFill>
                <a:latin typeface="Times New Roman" panose="02020603050405020304" pitchFamily="18" charset="0"/>
                <a:cs typeface="Times New Roman" panose="02020603050405020304" pitchFamily="18" charset="0"/>
              </a:rPr>
              <a:t>Communicating With Your </a:t>
            </a:r>
            <a:r>
              <a:rPr lang="en-US" sz="2400" dirty="0" smtClean="0">
                <a:solidFill>
                  <a:schemeClr val="bg1"/>
                </a:solidFill>
                <a:latin typeface="Times New Roman" panose="02020603050405020304" pitchFamily="18" charset="0"/>
                <a:cs typeface="Times New Roman" panose="02020603050405020304" pitchFamily="18" charset="0"/>
              </a:rPr>
              <a:t>Coworkers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65988" y="2222445"/>
            <a:ext cx="7786539"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Although communication with your boss is important, effective interpersonal communication with your coworkers is equally important.</a:t>
            </a:r>
          </a:p>
        </p:txBody>
      </p:sp>
      <p:sp>
        <p:nvSpPr>
          <p:cNvPr id="7" name="Rectangle 6"/>
          <p:cNvSpPr/>
          <p:nvPr/>
        </p:nvSpPr>
        <p:spPr>
          <a:xfrm>
            <a:off x="216818" y="1564361"/>
            <a:ext cx="9228840"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To communicate </a:t>
            </a:r>
            <a:r>
              <a:rPr lang="en-US" sz="2400" b="1" dirty="0" smtClean="0">
                <a:solidFill>
                  <a:schemeClr val="bg1"/>
                </a:solidFill>
                <a:latin typeface="Times New Roman" panose="02020603050405020304" pitchFamily="18" charset="0"/>
                <a:cs typeface="Times New Roman" panose="02020603050405020304" pitchFamily="18" charset="0"/>
              </a:rPr>
              <a:t>effectively </a:t>
            </a:r>
            <a:r>
              <a:rPr lang="en-US" sz="2400" b="1" dirty="0">
                <a:solidFill>
                  <a:schemeClr val="bg1"/>
                </a:solidFill>
                <a:latin typeface="Times New Roman" panose="02020603050405020304" pitchFamily="18" charset="0"/>
                <a:cs typeface="Times New Roman" panose="02020603050405020304" pitchFamily="18" charset="0"/>
              </a:rPr>
              <a:t>with your supervisor, you must </a:t>
            </a:r>
          </a:p>
        </p:txBody>
      </p:sp>
      <p:sp>
        <p:nvSpPr>
          <p:cNvPr id="8" name="Rectangle 7"/>
          <p:cNvSpPr/>
          <p:nvPr/>
        </p:nvSpPr>
        <p:spPr>
          <a:xfrm>
            <a:off x="94269" y="3065195"/>
            <a:ext cx="8154185"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 relationships may also be based on needs or, more accurately, the fulfillment of needs. These needs may be task related.</a:t>
            </a:r>
          </a:p>
        </p:txBody>
      </p:sp>
      <p:sp>
        <p:nvSpPr>
          <p:cNvPr id="11" name="Rectangle 10"/>
          <p:cNvSpPr/>
          <p:nvPr/>
        </p:nvSpPr>
        <p:spPr>
          <a:xfrm>
            <a:off x="94269" y="3805845"/>
            <a:ext cx="7277491" cy="923330"/>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For example, if your computer is not working properly, you may need the expertise of the computer specialist, resulting in an interpersonal communication interaction between the two of you.</a:t>
            </a:r>
          </a:p>
        </p:txBody>
      </p:sp>
      <p:sp>
        <p:nvSpPr>
          <p:cNvPr id="13" name="Rectangle 12"/>
          <p:cNvSpPr/>
          <p:nvPr/>
        </p:nvSpPr>
        <p:spPr>
          <a:xfrm>
            <a:off x="94269" y="4864878"/>
            <a:ext cx="7475455" cy="92333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Coworkers can also fulfill the need for support on the job. Having coworkers who can help you complete tasks, provide professional advice, and laugh with you is a real plus to your professional development and stress level on the job.</a:t>
            </a:r>
          </a:p>
        </p:txBody>
      </p:sp>
      <p:sp>
        <p:nvSpPr>
          <p:cNvPr id="15" name="Rectangle 14"/>
          <p:cNvSpPr/>
          <p:nvPr/>
        </p:nvSpPr>
        <p:spPr>
          <a:xfrm>
            <a:off x="94269" y="5858125"/>
            <a:ext cx="7475455" cy="923330"/>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Coworkers “who work in adjacent desks, cubicles, or offices are more likely to develop close relationships than people who work for the same company but on different floors or opposite ends of a building”.</a:t>
            </a:r>
          </a:p>
        </p:txBody>
      </p:sp>
    </p:spTree>
    <p:extLst>
      <p:ext uri="{BB962C8B-B14F-4D97-AF65-F5344CB8AC3E}">
        <p14:creationId xmlns:p14="http://schemas.microsoft.com/office/powerpoint/2010/main" val="278617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7" grpId="0" animBg="1"/>
      <p:bldP spid="8" grpId="0" animBg="1"/>
      <p:bldP spid="11" grpId="0" animBg="1"/>
      <p:bldP spid="13" grpId="0" animBg="1"/>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Customer-Client Relationships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9" name="Rectangle 8"/>
          <p:cNvSpPr/>
          <p:nvPr/>
        </p:nvSpPr>
        <p:spPr>
          <a:xfrm>
            <a:off x="94269" y="1548498"/>
            <a:ext cx="9407950"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Customer service “is the interaction between employees or representatives of an organization or business and the people the organization sells to or serves”.</a:t>
            </a:r>
          </a:p>
        </p:txBody>
      </p:sp>
      <p:sp>
        <p:nvSpPr>
          <p:cNvPr id="11" name="Rectangle 10"/>
          <p:cNvSpPr/>
          <p:nvPr/>
        </p:nvSpPr>
        <p:spPr>
          <a:xfrm>
            <a:off x="94267" y="2984146"/>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1. Focus on Exceptional Communication</a:t>
            </a:r>
          </a:p>
        </p:txBody>
      </p:sp>
      <p:sp>
        <p:nvSpPr>
          <p:cNvPr id="13" name="Rectangle 12"/>
          <p:cNvSpPr/>
          <p:nvPr/>
        </p:nvSpPr>
        <p:spPr>
          <a:xfrm>
            <a:off x="94269" y="3492355"/>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Timely, efficient communication should be a priority. Of course, communication with a single client should not consistently and unreasonably encroach on your personal time or negatively affect your productivity. However, being available demonstrates that your client’s project and satisfaction are important to you.</a:t>
            </a:r>
          </a:p>
        </p:txBody>
      </p:sp>
      <p:sp>
        <p:nvSpPr>
          <p:cNvPr id="15" name="Rectangle 14"/>
          <p:cNvSpPr/>
          <p:nvPr/>
        </p:nvSpPr>
        <p:spPr>
          <a:xfrm>
            <a:off x="94266" y="5616769"/>
            <a:ext cx="7475455" cy="646331"/>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it’s important to show a positive face to your clients. Exude the energy and confidence that you want your clients to feel about your work. </a:t>
            </a:r>
          </a:p>
        </p:txBody>
      </p:sp>
      <p:sp>
        <p:nvSpPr>
          <p:cNvPr id="16" name="Rectangle 15"/>
          <p:cNvSpPr/>
          <p:nvPr/>
        </p:nvSpPr>
        <p:spPr>
          <a:xfrm>
            <a:off x="617455" y="2375385"/>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4 ways to build up strong client Relationship</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94266" y="5108560"/>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2. Maintain a Positive Attitude</a:t>
            </a:r>
          </a:p>
        </p:txBody>
      </p:sp>
    </p:spTree>
    <p:extLst>
      <p:ext uri="{BB962C8B-B14F-4D97-AF65-F5344CB8AC3E}">
        <p14:creationId xmlns:p14="http://schemas.microsoft.com/office/powerpoint/2010/main" val="804619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ppt_x"/>
                                          </p:val>
                                        </p:tav>
                                        <p:tav tm="100000">
                                          <p:val>
                                            <p:strVal val="#ppt_x"/>
                                          </p:val>
                                        </p:tav>
                                      </p:tavLst>
                                    </p:anim>
                                    <p:anim calcmode="lin" valueType="num">
                                      <p:cBhvr additive="base">
                                        <p:cTn id="3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P spid="11" grpId="0" animBg="1"/>
      <p:bldP spid="13" grpId="0" animBg="1"/>
      <p:bldP spid="15" grpId="0" animBg="1"/>
      <p:bldP spid="16" grpId="0"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6571543"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 Exploring Relationship Types at Work</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339366" y="906277"/>
            <a:ext cx="5505253" cy="461665"/>
          </a:xfrm>
          <a:prstGeom prst="rect">
            <a:avLst/>
          </a:prstGeom>
          <a:solidFill>
            <a:srgbClr val="C00000"/>
          </a:solidFill>
          <a:ln>
            <a:solidFill>
              <a:schemeClr val="bg2">
                <a:lumMod val="90000"/>
              </a:schemeClr>
            </a:solidFill>
          </a:ln>
        </p:spPr>
        <p:txBody>
          <a:bodyPr wrap="square">
            <a:spAutoFit/>
          </a:bodyPr>
          <a:lstStyle/>
          <a:p>
            <a:r>
              <a:rPr lang="en-US" sz="2400" dirty="0" smtClean="0">
                <a:solidFill>
                  <a:schemeClr val="bg1"/>
                </a:solidFill>
                <a:latin typeface="Times New Roman" panose="02020603050405020304" pitchFamily="18" charset="0"/>
                <a:cs typeface="Times New Roman" panose="02020603050405020304" pitchFamily="18" charset="0"/>
              </a:rPr>
              <a:t>Customer-Client Relationships</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4266" y="2083918"/>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3. Acknowledge Your Client as an Individual</a:t>
            </a:r>
          </a:p>
        </p:txBody>
      </p:sp>
      <p:sp>
        <p:nvSpPr>
          <p:cNvPr id="13" name="Rectangle 12"/>
          <p:cNvSpPr/>
          <p:nvPr/>
        </p:nvSpPr>
        <p:spPr>
          <a:xfrm>
            <a:off x="94266" y="2584307"/>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While your relationship with your client is of a professional nature, acknowledging that you see them as a person—that is, more than just a paycheck—can go a long way. The extent to which this personal connection is appropriate will vary depending on your industry, client type, and the individual client’s personality.</a:t>
            </a:r>
          </a:p>
        </p:txBody>
      </p:sp>
      <p:sp>
        <p:nvSpPr>
          <p:cNvPr id="15" name="Rectangle 14"/>
          <p:cNvSpPr/>
          <p:nvPr/>
        </p:nvSpPr>
        <p:spPr>
          <a:xfrm>
            <a:off x="94266" y="4878105"/>
            <a:ext cx="7475455" cy="1477328"/>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While your relationship with your client is of a professional nature, acknowledging that you see them as a person—that is, more than just a paycheck—can go a long way. The extent to which this personal connection is appropriate will vary depending on your industry, client type, and the individual client’s personality.</a:t>
            </a:r>
          </a:p>
        </p:txBody>
      </p:sp>
      <p:sp>
        <p:nvSpPr>
          <p:cNvPr id="16" name="Rectangle 15"/>
          <p:cNvSpPr/>
          <p:nvPr/>
        </p:nvSpPr>
        <p:spPr>
          <a:xfrm>
            <a:off x="947393" y="1483376"/>
            <a:ext cx="6231117" cy="461665"/>
          </a:xfrm>
          <a:prstGeom prst="rect">
            <a:avLst/>
          </a:prstGeom>
          <a:solidFill>
            <a:schemeClr val="accent5">
              <a:lumMod val="50000"/>
            </a:schemeClr>
          </a:solidFill>
          <a:ln>
            <a:solidFill>
              <a:schemeClr val="bg2">
                <a:lumMod val="90000"/>
              </a:schemeClr>
            </a:solidFill>
          </a:ln>
        </p:spPr>
        <p:txBody>
          <a:bodyPr wrap="square">
            <a:spAutoFit/>
          </a:bodyPr>
          <a:lstStyle/>
          <a:p>
            <a:pPr algn="ctr"/>
            <a:r>
              <a:rPr lang="en-US" sz="2400" b="1" dirty="0" smtClean="0">
                <a:solidFill>
                  <a:schemeClr val="bg1"/>
                </a:solidFill>
                <a:latin typeface="Times New Roman" panose="02020603050405020304" pitchFamily="18" charset="0"/>
                <a:cs typeface="Times New Roman" panose="02020603050405020304" pitchFamily="18" charset="0"/>
              </a:rPr>
              <a:t>4 ways to build up strong client Relationship</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94265" y="4285204"/>
            <a:ext cx="7277491" cy="369332"/>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dirty="0">
                <a:latin typeface="Times New Roman" panose="02020603050405020304" pitchFamily="18" charset="0"/>
                <a:cs typeface="Times New Roman" panose="02020603050405020304" pitchFamily="18" charset="0"/>
              </a:rPr>
              <a:t>4. Share Knowledge</a:t>
            </a:r>
          </a:p>
        </p:txBody>
      </p:sp>
    </p:spTree>
    <p:extLst>
      <p:ext uri="{BB962C8B-B14F-4D97-AF65-F5344CB8AC3E}">
        <p14:creationId xmlns:p14="http://schemas.microsoft.com/office/powerpoint/2010/main" val="1371711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P spid="13" grpId="0" animBg="1"/>
      <p:bldP spid="15" grpId="0" animBg="1"/>
      <p:bldP spid="16" grpId="0"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75662" y="2122289"/>
            <a:ext cx="9318577" cy="707886"/>
          </a:xfrm>
          <a:prstGeom prst="rect">
            <a:avLst/>
          </a:prstGeom>
          <a:solidFill>
            <a:schemeClr val="tx1">
              <a:lumMod val="95000"/>
              <a:lumOff val="5000"/>
            </a:schemeClr>
          </a:solidFill>
          <a:effectLst>
            <a:outerShdw blurRad="50800" dist="38100" dir="2700000" algn="tl" rotWithShape="0">
              <a:prstClr val="black">
                <a:alpha val="40000"/>
              </a:prstClr>
            </a:outerShdw>
            <a:reflection blurRad="6350" stA="50000" endA="300" endPos="55000" dir="5400000" sy="-100000" algn="bl" rotWithShape="0"/>
          </a:effectLst>
        </p:spPr>
        <p:txBody>
          <a:bodyPr wrap="none">
            <a:spAutoFit/>
          </a:bodyPr>
          <a:lstStyle/>
          <a:p>
            <a:r>
              <a:rPr lang="en-US" sz="40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383455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911737" y="2884859"/>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Romance in the Workplace</a:t>
            </a:r>
          </a:p>
        </p:txBody>
      </p:sp>
      <p:sp>
        <p:nvSpPr>
          <p:cNvPr id="13" name="Rectangle 12"/>
          <p:cNvSpPr/>
          <p:nvPr/>
        </p:nvSpPr>
        <p:spPr>
          <a:xfrm>
            <a:off x="169680" y="1068065"/>
            <a:ext cx="7475455" cy="1323439"/>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In order to develop professional excellence in the workplace, you must have a clear understanding of the line between personal and professional relationships, as well as what constitutes professional versus personal communication.</a:t>
            </a:r>
          </a:p>
        </p:txBody>
      </p:sp>
      <p:sp>
        <p:nvSpPr>
          <p:cNvPr id="15" name="Rectangle 14"/>
          <p:cNvSpPr/>
          <p:nvPr/>
        </p:nvSpPr>
        <p:spPr>
          <a:xfrm>
            <a:off x="94266" y="4878105"/>
            <a:ext cx="7475455" cy="1015663"/>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Be forewarned that many organizations have norms and in some cases written policies that discourage or forbid romantic relationships in the workplace.</a:t>
            </a:r>
          </a:p>
        </p:txBody>
      </p:sp>
      <p:sp>
        <p:nvSpPr>
          <p:cNvPr id="17" name="Rectangle 16"/>
          <p:cNvSpPr/>
          <p:nvPr/>
        </p:nvSpPr>
        <p:spPr>
          <a:xfrm>
            <a:off x="169680" y="3518497"/>
            <a:ext cx="7277491" cy="1015663"/>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Having a sense of social belonging is a core motivational factor on the job. However, what happens when feelings between cohesive colleagues turn into something more?</a:t>
            </a:r>
          </a:p>
        </p:txBody>
      </p:sp>
    </p:spTree>
    <p:extLst>
      <p:ext uri="{BB962C8B-B14F-4D97-AF65-F5344CB8AC3E}">
        <p14:creationId xmlns:p14="http://schemas.microsoft.com/office/powerpoint/2010/main" val="2655658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15" grpId="0"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Romance in the Workplace</a:t>
            </a:r>
          </a:p>
        </p:txBody>
      </p:sp>
      <p:sp>
        <p:nvSpPr>
          <p:cNvPr id="15" name="Rectangle 14"/>
          <p:cNvSpPr/>
          <p:nvPr/>
        </p:nvSpPr>
        <p:spPr>
          <a:xfrm>
            <a:off x="251861" y="4538740"/>
            <a:ext cx="7475455" cy="1938992"/>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A study found that of women who had been involved romantically with someone at work, 86% reported motives that were not job related, while 14% did report job-related motives. Clearly, the vast majority of those surveyed entered relationships for other reasons, but 14% with the wrong motive is more than enough to create problems in the workplace.</a:t>
            </a: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do such policies exist?</a:t>
            </a:r>
          </a:p>
        </p:txBody>
      </p:sp>
      <p:sp>
        <p:nvSpPr>
          <p:cNvPr id="2" name="Rounded Rectangle 1"/>
          <p:cNvSpPr/>
          <p:nvPr/>
        </p:nvSpPr>
        <p:spPr>
          <a:xfrm>
            <a:off x="1027522" y="2581229"/>
            <a:ext cx="2083323" cy="9276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4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Distraction</a:t>
            </a:r>
          </a:p>
        </p:txBody>
      </p:sp>
      <p:sp>
        <p:nvSpPr>
          <p:cNvPr id="9" name="Rounded Rectangle 8"/>
          <p:cNvSpPr/>
          <p:nvPr/>
        </p:nvSpPr>
        <p:spPr>
          <a:xfrm>
            <a:off x="4554718" y="2607380"/>
            <a:ext cx="2083323" cy="927672"/>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r>
              <a:rPr lang="en-US" sz="2800"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Favoritism</a:t>
            </a:r>
          </a:p>
        </p:txBody>
      </p:sp>
    </p:spTree>
    <p:extLst>
      <p:ext uri="{BB962C8B-B14F-4D97-AF65-F5344CB8AC3E}">
        <p14:creationId xmlns:p14="http://schemas.microsoft.com/office/powerpoint/2010/main" val="788063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2"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Sexual harassment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Rectangle 14"/>
          <p:cNvSpPr/>
          <p:nvPr/>
        </p:nvSpPr>
        <p:spPr>
          <a:xfrm>
            <a:off x="251861" y="2389428"/>
            <a:ext cx="9146663" cy="707886"/>
          </a:xfrm>
          <a:prstGeom prst="rect">
            <a:avLst/>
          </a:prstGeom>
          <a:solidFill>
            <a:schemeClr val="bg1">
              <a:lumMod val="95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2000" dirty="0">
                <a:latin typeface="Times New Roman" panose="02020603050405020304" pitchFamily="18" charset="0"/>
                <a:cs typeface="Times New Roman" panose="02020603050405020304" pitchFamily="18" charset="0"/>
              </a:rPr>
              <a:t>Unwelcomed sexual advances, requests for sexual favors, and other verbal or physical conduct of a sexual nature constitutes sexual harassment </a:t>
            </a: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is sexual harassment</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Rectangle 2"/>
          <p:cNvSpPr/>
          <p:nvPr/>
        </p:nvSpPr>
        <p:spPr>
          <a:xfrm>
            <a:off x="2457903" y="3144214"/>
            <a:ext cx="2811988" cy="530594"/>
          </a:xfrm>
          <a:prstGeom prst="rect">
            <a:avLst/>
          </a:prstGeom>
          <a:solidFill>
            <a:schemeClr val="accent5">
              <a:lumMod val="75000"/>
            </a:schemeClr>
          </a:solidFill>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It happens when </a:t>
            </a:r>
            <a:endParaRPr lang="en-US" sz="2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93190" y="3819084"/>
            <a:ext cx="6096000" cy="670440"/>
          </a:xfrm>
          <a:prstGeom prst="rect">
            <a:avLst/>
          </a:prstGeom>
          <a:solidFill>
            <a:schemeClr val="accent2">
              <a:lumMod val="20000"/>
              <a:lumOff val="80000"/>
            </a:schemeClr>
          </a:solidFill>
        </p:spPr>
        <p:txBody>
          <a:bodyPr>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 </a:t>
            </a:r>
            <a:r>
              <a:rPr lang="en-US"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1) submission to such conduct is made either explicitly or implicitly a term or condition of an individual’s employment,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320990" y="4719199"/>
            <a:ext cx="6096000" cy="923330"/>
          </a:xfrm>
          <a:prstGeom prst="rect">
            <a:avLst/>
          </a:prstGeom>
          <a:solidFill>
            <a:schemeClr val="accent2">
              <a:lumMod val="20000"/>
              <a:lumOff val="80000"/>
            </a:schemeClr>
          </a:solidFill>
        </p:spPr>
        <p:txBody>
          <a:bodyPr>
            <a:spAutoFit/>
          </a:bodyPr>
          <a:lstStyle/>
          <a:p>
            <a:r>
              <a:rPr lang="en-US" dirty="0">
                <a:solidFill>
                  <a:srgbClr val="000000"/>
                </a:solidFill>
                <a:latin typeface="Times New Roman" panose="02020603050405020304" pitchFamily="18" charset="0"/>
                <a:ea typeface="Calibri" panose="020F0502020204030204" pitchFamily="34" charset="0"/>
              </a:rPr>
              <a:t>(2) submission to or rejection of such conduct by an individual is used as the basis for employment decisions affecting such individuals, </a:t>
            </a:r>
            <a:endParaRPr lang="en-US" dirty="0"/>
          </a:p>
        </p:txBody>
      </p:sp>
      <p:sp>
        <p:nvSpPr>
          <p:cNvPr id="7" name="Rectangle 6"/>
          <p:cNvSpPr/>
          <p:nvPr/>
        </p:nvSpPr>
        <p:spPr>
          <a:xfrm>
            <a:off x="293190" y="5757625"/>
            <a:ext cx="6096000" cy="981423"/>
          </a:xfrm>
          <a:prstGeom prst="rect">
            <a:avLst/>
          </a:prstGeom>
          <a:solidFill>
            <a:schemeClr val="accent2">
              <a:lumMod val="20000"/>
              <a:lumOff val="80000"/>
            </a:schemeClr>
          </a:solidFill>
        </p:spPr>
        <p:txBody>
          <a:bodyPr>
            <a:spAutoFit/>
          </a:bodyPr>
          <a:lstStyle/>
          <a:p>
            <a:pPr>
              <a:lnSpc>
                <a:spcPct val="107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or (3) such conduct has the purpose or effect of substantially interfering with an individual’s work performance or creating an intimidating, hostile, or offensive working environment.</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02201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barn(inVertical)">
                                      <p:cBhvr>
                                        <p:cTn id="30" dur="500"/>
                                        <p:tgtEl>
                                          <p:spTgt spid="4">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arn(inVertical)">
                                      <p:cBhvr>
                                        <p:cTn id="35" dur="5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7">
                                            <p:txEl>
                                              <p:pRg st="0" end="0"/>
                                            </p:txEl>
                                          </p:spTgt>
                                        </p:tgtEl>
                                        <p:attrNameLst>
                                          <p:attrName>style.visibility</p:attrName>
                                        </p:attrNameLst>
                                      </p:cBhvr>
                                      <p:to>
                                        <p:strVal val="visible"/>
                                      </p:to>
                                    </p:set>
                                    <p:animEffect transition="in" filter="barn(inVertical)">
                                      <p:cBhvr>
                                        <p:cTn id="40"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3" grpId="0" animBg="1"/>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Sexual harassment</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7" name="Rectangle 16"/>
          <p:cNvSpPr/>
          <p:nvPr/>
        </p:nvSpPr>
        <p:spPr>
          <a:xfrm>
            <a:off x="225152" y="1748926"/>
            <a:ext cx="7277491" cy="461665"/>
          </a:xfrm>
          <a:prstGeom prst="rect">
            <a:avLst/>
          </a:prstGeom>
          <a:solidFill>
            <a:schemeClr val="accent6">
              <a:lumMod val="20000"/>
              <a:lumOff val="80000"/>
            </a:schemeClr>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should we do if you are harassed?</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p:cNvSpPr/>
          <p:nvPr/>
        </p:nvSpPr>
        <p:spPr>
          <a:xfrm>
            <a:off x="267736" y="2836623"/>
            <a:ext cx="6096000" cy="400110"/>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Confront the harasser.</a:t>
            </a:r>
          </a:p>
        </p:txBody>
      </p:sp>
      <p:sp>
        <p:nvSpPr>
          <p:cNvPr id="5" name="Rectangle 4"/>
          <p:cNvSpPr/>
          <p:nvPr/>
        </p:nvSpPr>
        <p:spPr>
          <a:xfrm>
            <a:off x="293190" y="3508821"/>
            <a:ext cx="6096000" cy="707886"/>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Report the behavior to a supervisor and/or your human resources department.</a:t>
            </a:r>
          </a:p>
        </p:txBody>
      </p:sp>
      <p:sp>
        <p:nvSpPr>
          <p:cNvPr id="7" name="Rectangle 6"/>
          <p:cNvSpPr/>
          <p:nvPr/>
        </p:nvSpPr>
        <p:spPr>
          <a:xfrm>
            <a:off x="225152" y="4504185"/>
            <a:ext cx="6096000" cy="707886"/>
          </a:xfrm>
          <a:prstGeom prst="rect">
            <a:avLst/>
          </a:prstGeom>
          <a:solidFill>
            <a:schemeClr val="accent2">
              <a:lumMod val="20000"/>
              <a:lumOff val="80000"/>
            </a:schemeClr>
          </a:solidFill>
        </p:spPr>
        <p:txBody>
          <a:bodyPr>
            <a:spAutoFit/>
          </a:bodyPr>
          <a:lstStyle/>
          <a:p>
            <a:r>
              <a:rPr lang="en-US" sz="2000" dirty="0">
                <a:latin typeface="Times New Roman" panose="02020603050405020304" pitchFamily="18" charset="0"/>
                <a:cs typeface="Times New Roman" panose="02020603050405020304" pitchFamily="18" charset="0"/>
              </a:rPr>
              <a:t>Keep written record of the behaviors and comments that you feel constitute harassment.</a:t>
            </a:r>
          </a:p>
        </p:txBody>
      </p:sp>
    </p:spTree>
    <p:extLst>
      <p:ext uri="{BB962C8B-B14F-4D97-AF65-F5344CB8AC3E}">
        <p14:creationId xmlns:p14="http://schemas.microsoft.com/office/powerpoint/2010/main" val="56407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ppt_x"/>
                                          </p:val>
                                        </p:tav>
                                        <p:tav tm="100000">
                                          <p:val>
                                            <p:strVal val="#ppt_x"/>
                                          </p:val>
                                        </p:tav>
                                      </p:tavLst>
                                    </p:anim>
                                    <p:anim calcmode="lin" valueType="num">
                                      <p:cBhvr additive="base">
                                        <p:cTn id="1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4">
                                            <p:txEl>
                                              <p:pRg st="0" end="0"/>
                                            </p:txEl>
                                          </p:spTgt>
                                        </p:tgtEl>
                                        <p:attrNameLst>
                                          <p:attrName>style.visibility</p:attrName>
                                        </p:attrNameLst>
                                      </p:cBhvr>
                                      <p:to>
                                        <p:strVal val="visible"/>
                                      </p:to>
                                    </p:set>
                                    <p:animEffect transition="in" filter="barn(inVertical)">
                                      <p:cBhvr>
                                        <p:cTn id="18" dur="500"/>
                                        <p:tgtEl>
                                          <p:spTgt spid="4">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Effect transition="in" filter="barn(inVertical)">
                                      <p:cBhvr>
                                        <p:cTn id="28"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1861" y="2568323"/>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Introduce Yourself</a:t>
            </a:r>
          </a:p>
        </p:txBody>
      </p:sp>
      <p:sp>
        <p:nvSpPr>
          <p:cNvPr id="5" name="Rectangle 4"/>
          <p:cNvSpPr/>
          <p:nvPr/>
        </p:nvSpPr>
        <p:spPr>
          <a:xfrm>
            <a:off x="251861" y="4543280"/>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Using Titles</a:t>
            </a:r>
          </a:p>
        </p:txBody>
      </p:sp>
      <p:sp>
        <p:nvSpPr>
          <p:cNvPr id="2" name="Rectangle 1"/>
          <p:cNvSpPr/>
          <p:nvPr/>
        </p:nvSpPr>
        <p:spPr>
          <a:xfrm>
            <a:off x="426255" y="1630062"/>
            <a:ext cx="7557155" cy="75097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Professional etiquette means practicing the behaviors of social etiquette or good manners in a professional setting.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1861" y="3257226"/>
            <a:ext cx="7557155" cy="1080296"/>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When you make a call, dial into a phone conference, or are meeting new people, introduce yourself. State your name, your role and if the situation demands, your place of business.</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35986" y="5119062"/>
            <a:ext cx="7557155" cy="1738938"/>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Not everyone in the workplace needs to, or wants to, be addressed as Mr. or Mrs. How someone introduces himself or herself to you is how they expect to be addressed by you. As a general matter, if you are addressing someone who ranks highly in the company or a client, address him or her by the proper title.</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8988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2" grpId="0" animBg="1"/>
      <p:bldP spid="9" grpId="0"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251861" y="2568323"/>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Avoid Gossip</a:t>
            </a:r>
          </a:p>
        </p:txBody>
      </p:sp>
      <p:sp>
        <p:nvSpPr>
          <p:cNvPr id="5" name="Rectangle 4"/>
          <p:cNvSpPr/>
          <p:nvPr/>
        </p:nvSpPr>
        <p:spPr>
          <a:xfrm>
            <a:off x="251861" y="4543280"/>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Professional Tone</a:t>
            </a:r>
          </a:p>
        </p:txBody>
      </p:sp>
      <p:sp>
        <p:nvSpPr>
          <p:cNvPr id="2" name="Rectangle 1"/>
          <p:cNvSpPr/>
          <p:nvPr/>
        </p:nvSpPr>
        <p:spPr>
          <a:xfrm>
            <a:off x="426255" y="1630062"/>
            <a:ext cx="7557155" cy="750975"/>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Professional etiquette means practicing the behaviors of social etiquette or good manners in a professional setting.</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51861" y="3257226"/>
            <a:ext cx="7557155" cy="981423"/>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cs typeface="Times New Roman" panose="02020603050405020304" pitchFamily="18" charset="0"/>
              </a:rPr>
              <a:t>How you treat people says a lot about you. Don’t make value judgments on people’s importance in the workplace or speak negatively about your coworkers, even if you ﬁnd yourself frustrated over a certain situation. </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235986" y="5119062"/>
            <a:ext cx="7557155" cy="1559529"/>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dirty="0">
                <a:latin typeface="Times New Roman" panose="02020603050405020304" pitchFamily="18" charset="0"/>
                <a:cs typeface="Times New Roman" panose="02020603050405020304" pitchFamily="18" charset="0"/>
              </a:rPr>
              <a:t>Don’t insult management or your co-workers, berate your employees or use profanity in the workplace. The office is not the proper place to casually vent your work-related grievances. Private emails can easily be forwarded to unintended parties, and private conversations may be overheard, resulting in your embarrassment and possible sanctions from your employer.</a:t>
            </a:r>
            <a:endParaRPr lang="en-US"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15765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inVertic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barn(inVertical)">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2" grpId="0" animBg="1"/>
      <p:bldP spid="9" grpId="0"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70612" y="121213"/>
            <a:ext cx="7492757" cy="584775"/>
          </a:xfrm>
          <a:prstGeom prst="rect">
            <a:avLst/>
          </a:prstGeom>
          <a:solidFill>
            <a:schemeClr val="tx1">
              <a:lumMod val="95000"/>
              <a:lumOff val="5000"/>
            </a:schemeClr>
          </a:solidFill>
          <a:effectLst>
            <a:reflection blurRad="6350" stA="50000" endA="300" endPos="55000" dir="5400000" sy="-100000" algn="bl" rotWithShape="0"/>
          </a:effectLst>
        </p:spPr>
        <p:txBody>
          <a:bodyPr wrap="none">
            <a:spAutoFit/>
          </a:bodyPr>
          <a:lstStyle/>
          <a:p>
            <a:r>
              <a:rPr lang="en-US" sz="3200" dirty="0">
                <a:solidFill>
                  <a:schemeClr val="bg1"/>
                </a:solidFill>
                <a:latin typeface="Times New Roman" panose="02020603050405020304" pitchFamily="18" charset="0"/>
                <a:cs typeface="Times New Roman" panose="02020603050405020304" pitchFamily="18" charset="0"/>
              </a:rPr>
              <a:t>The Line between Professional and Personal</a:t>
            </a:r>
          </a:p>
        </p:txBody>
      </p:sp>
      <p:pic>
        <p:nvPicPr>
          <p:cNvPr id="12" name="Pictur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
        <p:nvSpPr>
          <p:cNvPr id="14" name="Rectangle 13"/>
          <p:cNvSpPr/>
          <p:nvPr/>
        </p:nvSpPr>
        <p:spPr>
          <a:xfrm>
            <a:off x="251861" y="970773"/>
            <a:ext cx="5505253" cy="461665"/>
          </a:xfrm>
          <a:prstGeom prst="rect">
            <a:avLst/>
          </a:prstGeom>
          <a:solidFill>
            <a:srgbClr val="C00000"/>
          </a:solidFill>
          <a:ln>
            <a:solidFill>
              <a:schemeClr val="bg2">
                <a:lumMod val="90000"/>
              </a:schemeClr>
            </a:solidFill>
          </a:ln>
        </p:spPr>
        <p:txBody>
          <a:bodyPr wrap="square">
            <a:spAutoFit/>
          </a:bodyPr>
          <a:lstStyle/>
          <a:p>
            <a:r>
              <a:rPr lang="en-US" sz="2400" b="1" dirty="0" smtClean="0">
                <a:solidFill>
                  <a:schemeClr val="bg1"/>
                </a:solidFill>
                <a:latin typeface="Times New Roman" panose="02020603050405020304" pitchFamily="18" charset="0"/>
                <a:cs typeface="Times New Roman" panose="02020603050405020304" pitchFamily="18" charset="0"/>
              </a:rPr>
              <a:t>Professional etiquette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p:cNvSpPr/>
          <p:nvPr/>
        </p:nvSpPr>
        <p:spPr>
          <a:xfrm>
            <a:off x="320990" y="1687978"/>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Body Language</a:t>
            </a:r>
          </a:p>
        </p:txBody>
      </p:sp>
      <p:sp>
        <p:nvSpPr>
          <p:cNvPr id="5" name="Rectangle 4"/>
          <p:cNvSpPr/>
          <p:nvPr/>
        </p:nvSpPr>
        <p:spPr>
          <a:xfrm>
            <a:off x="268051" y="4664406"/>
            <a:ext cx="6096000" cy="400110"/>
          </a:xfrm>
          <a:prstGeom prst="rect">
            <a:avLst/>
          </a:prstGeom>
          <a:solidFill>
            <a:schemeClr val="accent2">
              <a:lumMod val="20000"/>
              <a:lumOff val="80000"/>
            </a:schemeClr>
          </a:solidFill>
        </p:spPr>
        <p:txBody>
          <a:bodyPr>
            <a:spAutoFit/>
          </a:bodyPr>
          <a:lstStyle/>
          <a:p>
            <a:r>
              <a:rPr lang="en-US" sz="2000" b="1" dirty="0">
                <a:latin typeface="Times New Roman" panose="02020603050405020304" pitchFamily="18" charset="0"/>
                <a:cs typeface="Times New Roman" panose="02020603050405020304" pitchFamily="18" charset="0"/>
              </a:rPr>
              <a:t>Using Speakerphone</a:t>
            </a:r>
          </a:p>
        </p:txBody>
      </p:sp>
      <p:sp>
        <p:nvSpPr>
          <p:cNvPr id="9" name="Rectangle 8"/>
          <p:cNvSpPr/>
          <p:nvPr/>
        </p:nvSpPr>
        <p:spPr>
          <a:xfrm>
            <a:off x="138739" y="2200973"/>
            <a:ext cx="7557155" cy="1716688"/>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Be mindful of body language. Keep good posture and maintain eye contact</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Remember to respect personal space</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Also, don’t touch the person you are speaking with. Although you may not mind when someone touches your arm or shoulder when speaking, it may make others uncomfortable.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1" name="Rectangle 10"/>
          <p:cNvSpPr/>
          <p:nvPr/>
        </p:nvSpPr>
        <p:spPr>
          <a:xfrm>
            <a:off x="138739" y="5364334"/>
            <a:ext cx="7557155" cy="1058047"/>
          </a:xfrm>
          <a:prstGeom prst="rect">
            <a:avLst/>
          </a:prstGeom>
          <a:solidFill>
            <a:schemeClr val="bg1"/>
          </a:solidFill>
          <a:ln>
            <a:solidFill>
              <a:schemeClr val="tx1"/>
            </a:solidFill>
          </a:ln>
        </p:spPr>
        <p:txBody>
          <a:bodyPr wrap="square">
            <a:spAutoFit/>
          </a:bodyPr>
          <a:lstStyle/>
          <a:p>
            <a:pPr>
              <a:lnSpc>
                <a:spcPct val="107000"/>
              </a:lnSpc>
              <a:spcAft>
                <a:spcPts val="800"/>
              </a:spcAft>
            </a:pPr>
            <a:r>
              <a:rPr lang="en-US" sz="2000" dirty="0">
                <a:latin typeface="Times New Roman" panose="02020603050405020304" pitchFamily="18" charset="0"/>
                <a:cs typeface="Times New Roman" panose="02020603050405020304" pitchFamily="18" charset="0"/>
              </a:rPr>
              <a:t>Ask before using speakerphone. Most people will want to know if there are others, apart from yourself, on the line. If it’s a one-on-one conversation, avoid using speakerphone.</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70684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9"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51312" y="2405093"/>
            <a:ext cx="5323893" cy="1443600"/>
          </a:xfrm>
          <a:prstGeom prst="rect">
            <a:avLst/>
          </a:prstGeom>
          <a:solidFill>
            <a:schemeClr val="tx1"/>
          </a:solidFill>
          <a:effectLst>
            <a:reflection blurRad="6350" stA="50000" endA="300" endPos="55000" dir="5400000" sy="-100000" algn="bl" rotWithShape="0"/>
          </a:effectLst>
        </p:spPr>
        <p:txBody>
          <a:bodyPr wrap="none">
            <a:spAutoFit/>
          </a:bodyPr>
          <a:lstStyle/>
          <a:p>
            <a:pPr>
              <a:lnSpc>
                <a:spcPct val="107000"/>
              </a:lnSpc>
              <a:spcAft>
                <a:spcPts val="800"/>
              </a:spcAft>
            </a:pPr>
            <a:r>
              <a:rPr lang="en-US" sz="8800" dirty="0">
                <a:solidFill>
                  <a:schemeClr val="bg1"/>
                </a:solidFill>
                <a:latin typeface="Times New Roman" panose="02020603050405020304" pitchFamily="18" charset="0"/>
                <a:ea typeface="Calibri" panose="020F0502020204030204" pitchFamily="34" charset="0"/>
                <a:cs typeface="Times New Roman" panose="02020603050405020304" pitchFamily="18" charset="0"/>
              </a:rPr>
              <a:t>Thank you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14165" y="0"/>
            <a:ext cx="977835" cy="770263"/>
          </a:xfrm>
          <a:prstGeom prst="rect">
            <a:avLst/>
          </a:prstGeom>
        </p:spPr>
      </p:pic>
    </p:spTree>
    <p:extLst>
      <p:ext uri="{BB962C8B-B14F-4D97-AF65-F5344CB8AC3E}">
        <p14:creationId xmlns:p14="http://schemas.microsoft.com/office/powerpoint/2010/main" val="2712206368"/>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5AD0B8"/>
      </a:accent1>
      <a:accent2>
        <a:srgbClr val="47BB7E"/>
      </a:accent2>
      <a:accent3>
        <a:srgbClr val="96CD4B"/>
      </a:accent3>
      <a:accent4>
        <a:srgbClr val="61C7DD"/>
      </a:accent4>
      <a:accent5>
        <a:srgbClr val="2495CF"/>
      </a:accent5>
      <a:accent6>
        <a:srgbClr val="5A74D1"/>
      </a:accent6>
      <a:hlink>
        <a:srgbClr val="72CEBB"/>
      </a:hlink>
      <a:folHlink>
        <a:srgbClr val="98E6D6"/>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0F262FD6-3409-4039-A531-64BD4D2F99E4}"/>
    </a:ext>
  </a:extLst>
</a:theme>
</file>

<file path=docProps/app.xml><?xml version="1.0" encoding="utf-8"?>
<Properties xmlns="http://schemas.openxmlformats.org/officeDocument/2006/extended-properties" xmlns:vt="http://schemas.openxmlformats.org/officeDocument/2006/docPropsVTypes">
  <TotalTime>2629</TotalTime>
  <Words>2006</Words>
  <Application>Microsoft Office PowerPoint</Application>
  <PresentationFormat>Widescreen</PresentationFormat>
  <Paragraphs>159</Paragraphs>
  <Slides>30</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30</vt:i4>
      </vt:variant>
    </vt:vector>
  </HeadingPairs>
  <TitlesOfParts>
    <vt:vector size="37" baseType="lpstr">
      <vt:lpstr>Arial</vt:lpstr>
      <vt:lpstr>Calibri</vt:lpstr>
      <vt:lpstr>Calibri Light</vt:lpstr>
      <vt:lpstr>Century Gothic</vt:lpstr>
      <vt:lpstr>Times New Roman</vt:lpstr>
      <vt:lpstr>Office Theme</vt:lpstr>
      <vt:lpstr>Mesh</vt:lpstr>
      <vt:lpstr>Developing in the Workplace CHAPTER 8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dc:creator>
  <cp:lastModifiedBy>Merna</cp:lastModifiedBy>
  <cp:revision>44</cp:revision>
  <dcterms:created xsi:type="dcterms:W3CDTF">2021-01-03T18:08:53Z</dcterms:created>
  <dcterms:modified xsi:type="dcterms:W3CDTF">2021-03-19T18:57:39Z</dcterms:modified>
</cp:coreProperties>
</file>