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303" r:id="rId17"/>
    <p:sldId id="273" r:id="rId18"/>
    <p:sldId id="274" r:id="rId19"/>
    <p:sldId id="304" r:id="rId20"/>
    <p:sldId id="276" r:id="rId21"/>
    <p:sldId id="277" r:id="rId22"/>
    <p:sldId id="280" r:id="rId23"/>
    <p:sldId id="281" r:id="rId24"/>
    <p:sldId id="282" r:id="rId25"/>
    <p:sldId id="283" r:id="rId26"/>
    <p:sldId id="284" r:id="rId27"/>
    <p:sldId id="285" r:id="rId28"/>
    <p:sldId id="286" r:id="rId29"/>
    <p:sldId id="287" r:id="rId30"/>
    <p:sldId id="288" r:id="rId31"/>
    <p:sldId id="289" r:id="rId32"/>
    <p:sldId id="306" r:id="rId33"/>
    <p:sldId id="291" r:id="rId34"/>
    <p:sldId id="292" r:id="rId35"/>
    <p:sldId id="293" r:id="rId36"/>
    <p:sldId id="294" r:id="rId37"/>
    <p:sldId id="305" r:id="rId38"/>
    <p:sldId id="295" r:id="rId39"/>
    <p:sldId id="30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8" d="100"/>
          <a:sy n="48" d="100"/>
        </p:scale>
        <p:origin x="7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7/7/2023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7/7/2023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7/7/2023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7/7/2023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 y="-1"/>
            <a:ext cx="12785373"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88830"/>
            <a:ext cx="7290000" cy="1972334"/>
          </a:xfrm>
          <a:prstGeom prst="rect">
            <a:avLst/>
          </a:prstGeom>
        </p:spPr>
      </p:pic>
      <p:pic>
        <p:nvPicPr>
          <p:cNvPr id="13" name="Picture 12"/>
          <p:cNvPicPr>
            <a:picLocks noChangeAspect="1"/>
          </p:cNvPicPr>
          <p:nvPr/>
        </p:nvPicPr>
        <p:blipFill>
          <a:blip r:embed="rId6"/>
          <a:stretch>
            <a:fillRect/>
          </a:stretch>
        </p:blipFill>
        <p:spPr>
          <a:xfrm>
            <a:off x="5054600" y="3125529"/>
            <a:ext cx="7261579" cy="1034667"/>
          </a:xfrm>
          <a:prstGeom prst="rect">
            <a:avLst/>
          </a:prstGeom>
        </p:spPr>
      </p:pic>
      <p:sp>
        <p:nvSpPr>
          <p:cNvPr id="14" name="TextBox 13"/>
          <p:cNvSpPr txBox="1"/>
          <p:nvPr/>
        </p:nvSpPr>
        <p:spPr>
          <a:xfrm>
            <a:off x="0" y="682500"/>
            <a:ext cx="7177111" cy="181588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a:t>
            </a:r>
            <a:r>
              <a:rPr lang="en-US" sz="2800" b="1" dirty="0" err="1" smtClean="0">
                <a:solidFill>
                  <a:srgbClr val="24A9E1"/>
                </a:solidFill>
                <a:latin typeface="Tajawal Medium" panose="00000600000000000000" pitchFamily="2" charset="-78"/>
                <a:cs typeface="Tajawal Medium" panose="00000600000000000000" pitchFamily="2" charset="-78"/>
              </a:rPr>
              <a:t>Dr.Badur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r>
              <a:rPr lang="en-US" sz="2800" b="1" dirty="0" smtClean="0">
                <a:solidFill>
                  <a:srgbClr val="24A9E1"/>
                </a:solidFill>
                <a:latin typeface="Tajawal Medium" panose="00000600000000000000" pitchFamily="2" charset="-78"/>
                <a:cs typeface="Tajawal Medium" panose="00000600000000000000" pitchFamily="2" charset="-78"/>
              </a:rPr>
              <a:t> </a:t>
            </a:r>
          </a:p>
          <a:p>
            <a:r>
              <a:rPr lang="en-US" sz="2800" b="1" dirty="0" smtClean="0">
                <a:solidFill>
                  <a:srgbClr val="FF9518"/>
                </a:solidFill>
                <a:latin typeface="Tajawal Medium" panose="00000600000000000000" pitchFamily="2" charset="-78"/>
                <a:cs typeface="Tajawal Medium" panose="00000600000000000000" pitchFamily="2" charset="-78"/>
              </a:rPr>
              <a:t>Lecture 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229225" y="3159395"/>
            <a:ext cx="7005352" cy="892552"/>
          </a:xfrm>
          <a:prstGeom prst="rect">
            <a:avLst/>
          </a:prstGeom>
          <a:noFill/>
        </p:spPr>
        <p:txBody>
          <a:bodyPr wrap="square" rtlCol="0">
            <a:spAutoFit/>
          </a:bodyPr>
          <a:lstStyle/>
          <a:p>
            <a:r>
              <a:rPr lang="en-US" sz="2600" b="1" smtClean="0">
                <a:latin typeface="Times New Roman" panose="02020603050405020304" pitchFamily="18" charset="0"/>
                <a:cs typeface="Times New Roman" panose="02020603050405020304" pitchFamily="18" charset="0"/>
              </a:rPr>
              <a:t>MGM </a:t>
            </a:r>
            <a:r>
              <a:rPr lang="en-US" sz="2600" b="1" dirty="0" smtClean="0">
                <a:latin typeface="Times New Roman" panose="02020603050405020304" pitchFamily="18" charset="0"/>
                <a:cs typeface="Times New Roman" panose="02020603050405020304" pitchFamily="18" charset="0"/>
              </a:rPr>
              <a:t>506</a:t>
            </a:r>
          </a:p>
          <a:p>
            <a:r>
              <a:rPr lang="en-US" sz="2600" b="1" dirty="0">
                <a:latin typeface="Times New Roman" panose="02020603050405020304" pitchFamily="18" charset="0"/>
                <a:cs typeface="Times New Roman" panose="02020603050405020304" pitchFamily="18" charset="0"/>
              </a:rPr>
              <a:t>International </a:t>
            </a:r>
            <a:r>
              <a:rPr lang="en-US" sz="2600" b="1" dirty="0" smtClean="0">
                <a:latin typeface="Times New Roman" panose="02020603050405020304" pitchFamily="18" charset="0"/>
                <a:cs typeface="Times New Roman" panose="02020603050405020304" pitchFamily="18" charset="0"/>
              </a:rPr>
              <a:t>Communication and Negotiation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036" y="0"/>
            <a:ext cx="9533101" cy="1610200"/>
          </a:xfrm>
          <a:prstGeom prst="rect">
            <a:avLst/>
          </a:prstGeom>
        </p:spPr>
      </p:pic>
      <p:pic>
        <p:nvPicPr>
          <p:cNvPr id="3" name="Picture 2"/>
          <p:cNvPicPr>
            <a:picLocks noChangeAspect="1"/>
          </p:cNvPicPr>
          <p:nvPr/>
        </p:nvPicPr>
        <p:blipFill>
          <a:blip r:embed="rId3"/>
          <a:stretch>
            <a:fillRect/>
          </a:stretch>
        </p:blipFill>
        <p:spPr>
          <a:xfrm>
            <a:off x="10483375" y="211256"/>
            <a:ext cx="1219306" cy="1097375"/>
          </a:xfrm>
          <a:prstGeom prst="rect">
            <a:avLst/>
          </a:prstGeom>
        </p:spPr>
      </p:pic>
      <p:sp>
        <p:nvSpPr>
          <p:cNvPr id="4" name="TextBox 3"/>
          <p:cNvSpPr txBox="1"/>
          <p:nvPr/>
        </p:nvSpPr>
        <p:spPr>
          <a:xfrm>
            <a:off x="485775" y="1794439"/>
            <a:ext cx="3523144" cy="584775"/>
          </a:xfrm>
          <a:prstGeom prst="rect">
            <a:avLst/>
          </a:prstGeom>
          <a:solidFill>
            <a:schemeClr val="accent4">
              <a:lumMod val="60000"/>
              <a:lumOff val="40000"/>
            </a:schemeClr>
          </a:solidFill>
        </p:spPr>
        <p:txBody>
          <a:bodyPr wrap="none" rtlCol="0">
            <a:spAutoFit/>
          </a:bodyPr>
          <a:lstStyle/>
          <a:p>
            <a:r>
              <a:rPr lang="en-US" sz="3200" b="1" dirty="0" smtClean="0"/>
              <a:t>Learning Objectives</a:t>
            </a:r>
            <a:endParaRPr lang="en-US" sz="3200" b="1" dirty="0"/>
          </a:p>
        </p:txBody>
      </p:sp>
      <p:sp>
        <p:nvSpPr>
          <p:cNvPr id="5" name="TextBox 4"/>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615152" y="2845936"/>
            <a:ext cx="8204554" cy="584775"/>
          </a:xfrm>
          <a:prstGeom prst="rect">
            <a:avLst/>
          </a:prstGeom>
        </p:spPr>
        <p:txBody>
          <a:bodyPr wrap="none">
            <a:spAutoFit/>
          </a:bodyPr>
          <a:lstStyle/>
          <a:p>
            <a:r>
              <a:rPr lang="en-US" sz="3200" b="1" dirty="0"/>
              <a:t>Micro and Macro International Communication</a:t>
            </a:r>
          </a:p>
        </p:txBody>
      </p:sp>
      <p:sp>
        <p:nvSpPr>
          <p:cNvPr id="7" name="Rectangle 6"/>
          <p:cNvSpPr/>
          <p:nvPr/>
        </p:nvSpPr>
        <p:spPr>
          <a:xfrm>
            <a:off x="615152" y="3677334"/>
            <a:ext cx="10829136" cy="584775"/>
          </a:xfrm>
          <a:prstGeom prst="rect">
            <a:avLst/>
          </a:prstGeom>
        </p:spPr>
        <p:txBody>
          <a:bodyPr wrap="square">
            <a:spAutoFit/>
          </a:bodyPr>
          <a:lstStyle/>
          <a:p>
            <a:r>
              <a:rPr lang="en-US" sz="3200" b="1" dirty="0"/>
              <a:t>communication </a:t>
            </a:r>
            <a:r>
              <a:rPr lang="en-US" sz="3200" b="1" dirty="0" smtClean="0"/>
              <a:t>perspectives </a:t>
            </a:r>
            <a:endParaRPr lang="en-US" sz="3200" b="1" dirty="0"/>
          </a:p>
        </p:txBody>
      </p:sp>
      <p:sp>
        <p:nvSpPr>
          <p:cNvPr id="9" name="Rectangle 8"/>
          <p:cNvSpPr/>
          <p:nvPr/>
        </p:nvSpPr>
        <p:spPr>
          <a:xfrm>
            <a:off x="615152" y="4666447"/>
            <a:ext cx="7821628" cy="584775"/>
          </a:xfrm>
          <a:prstGeom prst="rect">
            <a:avLst/>
          </a:prstGeom>
        </p:spPr>
        <p:txBody>
          <a:bodyPr wrap="none">
            <a:spAutoFit/>
          </a:bodyPr>
          <a:lstStyle/>
          <a:p>
            <a:r>
              <a:rPr lang="en-US" sz="3200" b="1" dirty="0"/>
              <a:t>components of the communication process </a:t>
            </a:r>
            <a:endParaRPr lang="en-US" sz="3200" dirty="0"/>
          </a:p>
        </p:txBody>
      </p:sp>
      <p:sp>
        <p:nvSpPr>
          <p:cNvPr id="10" name="Rectangle 9"/>
          <p:cNvSpPr/>
          <p:nvPr/>
        </p:nvSpPr>
        <p:spPr>
          <a:xfrm>
            <a:off x="615152" y="5378561"/>
            <a:ext cx="5895973" cy="584775"/>
          </a:xfrm>
          <a:prstGeom prst="rect">
            <a:avLst/>
          </a:prstGeom>
        </p:spPr>
        <p:txBody>
          <a:bodyPr wrap="none">
            <a:spAutoFit/>
          </a:bodyPr>
          <a:lstStyle/>
          <a:p>
            <a:r>
              <a:rPr lang="en-US" sz="3200" b="1" dirty="0" smtClean="0"/>
              <a:t>Negotiation concept and its types</a:t>
            </a:r>
            <a:endParaRPr lang="en-US" sz="3200" dirty="0"/>
          </a:p>
        </p:txBody>
      </p:sp>
    </p:spTree>
    <p:extLst>
      <p:ext uri="{BB962C8B-B14F-4D97-AF65-F5344CB8AC3E}">
        <p14:creationId xmlns:p14="http://schemas.microsoft.com/office/powerpoint/2010/main" val="58831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438762" cy="523220"/>
          </a:xfrm>
          <a:prstGeom prst="rect">
            <a:avLst/>
          </a:prstGeom>
          <a:noFill/>
        </p:spPr>
        <p:txBody>
          <a:bodyPr wrap="none" rtlCol="0">
            <a:spAutoFit/>
          </a:bodyPr>
          <a:lstStyle/>
          <a:p>
            <a:pPr lvl="1"/>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544512" y="1633925"/>
            <a:ext cx="10744200" cy="4524315"/>
          </a:xfrm>
          <a:prstGeom prst="rect">
            <a:avLst/>
          </a:prstGeom>
        </p:spPr>
        <p:txBody>
          <a:bodyPr wrap="square">
            <a:spAutoFit/>
          </a:bodyPr>
          <a:lstStyle/>
          <a:p>
            <a:pPr algn="just"/>
            <a:r>
              <a:rPr lang="en-US" sz="3200" b="1" dirty="0"/>
              <a:t>During the course of a day, we are judged by the effectiveness of our communication. We are appraised by the way we speak, by our accents or dialects, by our body language, by the way we listen, and even by the way we read and write</a:t>
            </a:r>
            <a:r>
              <a:rPr lang="en-US" sz="3200" b="1" dirty="0" smtClean="0"/>
              <a:t>.</a:t>
            </a:r>
          </a:p>
          <a:p>
            <a:pPr algn="just"/>
            <a:endParaRPr lang="en-US" sz="3200" b="1" dirty="0"/>
          </a:p>
          <a:p>
            <a:pPr algn="just"/>
            <a:r>
              <a:rPr lang="en-US" sz="3200" b="1" dirty="0" smtClean="0"/>
              <a:t> </a:t>
            </a:r>
            <a:r>
              <a:rPr lang="en-US" sz="3200" b="1" dirty="0"/>
              <a:t>Communication is a skill that has to be learned and sharpened. As the world constantly changes, we must continue to improve our communication skills. Do you spend most of your time listening, speaking, or writing?</a:t>
            </a:r>
          </a:p>
        </p:txBody>
      </p:sp>
      <p:pic>
        <p:nvPicPr>
          <p:cNvPr id="10" name="Picture 9"/>
          <p:cNvPicPr>
            <a:picLocks noChangeAspect="1"/>
          </p:cNvPicPr>
          <p:nvPr/>
        </p:nvPicPr>
        <p:blipFill>
          <a:blip r:embed="rId5"/>
          <a:stretch>
            <a:fillRect/>
          </a:stretch>
        </p:blipFill>
        <p:spPr>
          <a:xfrm>
            <a:off x="10483375" y="211256"/>
            <a:ext cx="1219306" cy="1097375"/>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1552" y="14169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5" name="Rectangle 4"/>
          <p:cNvSpPr/>
          <p:nvPr/>
        </p:nvSpPr>
        <p:spPr>
          <a:xfrm>
            <a:off x="292100" y="1650458"/>
            <a:ext cx="11748576" cy="4401205"/>
          </a:xfrm>
          <a:prstGeom prst="rect">
            <a:avLst/>
          </a:prstGeom>
        </p:spPr>
        <p:txBody>
          <a:bodyPr wrap="square">
            <a:spAutoFit/>
          </a:bodyPr>
          <a:lstStyle/>
          <a:p>
            <a:pPr algn="just"/>
            <a:r>
              <a:rPr lang="en-US" sz="2800" b="1" dirty="0"/>
              <a:t>When people get together, communication is inevitable. It is impossible not to communicate in the presence of other people. However, it is guaranteed that the communication taking place is not always accurate, nor does it reflect the intention of the participants. Everything we do, every inadvertent move we make, even our silences are perceived and interpreted by other people. Sometimes, we send erroneous messages by the manner of our dress or tone of our voice or simply by the condition of our bodies. We may, for example, mistake someone as a successful financial consultant if he or she dresses in a conservative style, carries a leather briefcase, and reads a financial newspaper.</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4" y="1832875"/>
            <a:ext cx="11787186" cy="4351338"/>
          </a:xfrm>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International </a:t>
            </a:r>
            <a:r>
              <a:rPr lang="en-US" sz="3200" b="1" dirty="0">
                <a:latin typeface="Times New Roman" panose="02020603050405020304" pitchFamily="18" charset="0"/>
                <a:cs typeface="Times New Roman" panose="02020603050405020304" pitchFamily="18" charset="0"/>
              </a:rPr>
              <a:t>communication can be viewed from two different perspectives, the </a:t>
            </a:r>
            <a:r>
              <a:rPr lang="en-US" sz="3200" b="1" dirty="0" smtClean="0">
                <a:latin typeface="Times New Roman" panose="02020603050405020304" pitchFamily="18" charset="0"/>
                <a:cs typeface="Times New Roman" panose="02020603050405020304" pitchFamily="18" charset="0"/>
              </a:rPr>
              <a:t>micro </a:t>
            </a:r>
            <a:r>
              <a:rPr lang="en-US" sz="3200" b="1" dirty="0">
                <a:latin typeface="Times New Roman" panose="02020603050405020304" pitchFamily="18" charset="0"/>
                <a:cs typeface="Times New Roman" panose="02020603050405020304" pitchFamily="18" charset="0"/>
              </a:rPr>
              <a:t>and macro levels. </a:t>
            </a:r>
            <a:endParaRPr lang="en-US" sz="3200" b="1" dirty="0" smtClean="0">
              <a:latin typeface="Times New Roman" panose="02020603050405020304" pitchFamily="18" charset="0"/>
              <a:cs typeface="Times New Roman" panose="02020603050405020304" pitchFamily="18" charset="0"/>
            </a:endParaRPr>
          </a:p>
          <a:p>
            <a:pPr marL="0" indent="0" algn="just">
              <a:buNone/>
            </a:pPr>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micro level involves communication and information </a:t>
            </a:r>
            <a:r>
              <a:rPr lang="en-US" sz="3200" b="1" dirty="0" smtClean="0">
                <a:latin typeface="Times New Roman" panose="02020603050405020304" pitchFamily="18" charset="0"/>
                <a:cs typeface="Times New Roman" panose="02020603050405020304" pitchFamily="18" charset="0"/>
              </a:rPr>
              <a:t>flow </a:t>
            </a:r>
            <a:r>
              <a:rPr lang="en-US" sz="3200" b="1" dirty="0">
                <a:latin typeface="Times New Roman" panose="02020603050405020304" pitchFamily="18" charset="0"/>
                <a:cs typeface="Times New Roman" panose="02020603050405020304" pitchFamily="18" charset="0"/>
              </a:rPr>
              <a:t>between the directors of the firm, its employees, and its external constituencies</a:t>
            </a:r>
            <a:r>
              <a:rPr lang="en-US" sz="3200" b="1" dirty="0" smtClean="0">
                <a:latin typeface="Times New Roman" panose="02020603050405020304" pitchFamily="18" charset="0"/>
                <a:cs typeface="Times New Roman" panose="02020603050405020304" pitchFamily="18" charset="0"/>
              </a:rPr>
              <a:t>.</a:t>
            </a:r>
          </a:p>
          <a:p>
            <a:pPr marL="0" indent="0" algn="just">
              <a:buNone/>
            </a:pP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At the micro level, intrafirm, interpersonal, and intercultural communication are </a:t>
            </a:r>
            <a:r>
              <a:rPr lang="en-US" sz="3200" b="1" dirty="0" smtClean="0">
                <a:latin typeface="Times New Roman" panose="02020603050405020304" pitchFamily="18" charset="0"/>
                <a:cs typeface="Times New Roman" panose="02020603050405020304" pitchFamily="18" charset="0"/>
              </a:rPr>
              <a:t>connected </a:t>
            </a:r>
            <a:r>
              <a:rPr lang="en-US" sz="3200" b="1" dirty="0">
                <a:latin typeface="Times New Roman" panose="02020603050405020304" pitchFamily="18" charset="0"/>
                <a:cs typeface="Times New Roman" panose="02020603050405020304" pitchFamily="18" charset="0"/>
              </a:rPr>
              <a:t>to one another. Of course, multinational companies (MNCs) are more </a:t>
            </a:r>
            <a:r>
              <a:rPr lang="en-US" sz="3200" b="1" dirty="0" smtClean="0">
                <a:latin typeface="Times New Roman" panose="02020603050405020304" pitchFamily="18" charset="0"/>
                <a:cs typeface="Times New Roman" panose="02020603050405020304" pitchFamily="18" charset="0"/>
              </a:rPr>
              <a:t>concerned </a:t>
            </a:r>
            <a:r>
              <a:rPr lang="en-US" sz="3200" b="1" dirty="0">
                <a:latin typeface="Times New Roman" panose="02020603050405020304" pitchFamily="18" charset="0"/>
                <a:cs typeface="Times New Roman" panose="02020603050405020304" pitchFamily="18" charset="0"/>
              </a:rPr>
              <a:t>with the communication issues at the micro level.</a:t>
            </a:r>
          </a:p>
        </p:txBody>
      </p:sp>
      <p:pic>
        <p:nvPicPr>
          <p:cNvPr id="4" name="Picture 3"/>
          <p:cNvPicPr>
            <a:picLocks noChangeAspect="1"/>
          </p:cNvPicPr>
          <p:nvPr/>
        </p:nvPicPr>
        <p:blipFill>
          <a:blip r:embed="rId2"/>
          <a:stretch>
            <a:fillRect/>
          </a:stretch>
        </p:blipFill>
        <p:spPr>
          <a:xfrm>
            <a:off x="-108036" y="0"/>
            <a:ext cx="10723649" cy="1610200"/>
          </a:xfrm>
          <a:prstGeom prst="rect">
            <a:avLst/>
          </a:prstGeom>
        </p:spPr>
      </p:pic>
      <p:sp>
        <p:nvSpPr>
          <p:cNvPr id="5" name="Rectangle 4"/>
          <p:cNvSpPr/>
          <p:nvPr/>
        </p:nvSpPr>
        <p:spPr>
          <a:xfrm>
            <a:off x="2411059" y="612725"/>
            <a:ext cx="8204554" cy="584775"/>
          </a:xfrm>
          <a:prstGeom prst="rect">
            <a:avLst/>
          </a:prstGeom>
        </p:spPr>
        <p:txBody>
          <a:bodyPr wrap="none">
            <a:spAutoFit/>
          </a:bodyPr>
          <a:lstStyle/>
          <a:p>
            <a:r>
              <a:rPr lang="en-US" sz="3200" b="1" dirty="0">
                <a:solidFill>
                  <a:srgbClr val="FF0000"/>
                </a:solidFill>
              </a:rPr>
              <a:t>Micro and Macro International Communication</a:t>
            </a:r>
          </a:p>
        </p:txBody>
      </p:sp>
      <p:pic>
        <p:nvPicPr>
          <p:cNvPr id="2" name="Picture 1"/>
          <p:cNvPicPr>
            <a:picLocks noChangeAspect="1"/>
          </p:cNvPicPr>
          <p:nvPr/>
        </p:nvPicPr>
        <p:blipFill>
          <a:blip r:embed="rId3"/>
          <a:stretch>
            <a:fillRect/>
          </a:stretch>
        </p:blipFill>
        <p:spPr>
          <a:xfrm>
            <a:off x="10844160" y="256412"/>
            <a:ext cx="1219306" cy="1097375"/>
          </a:xfrm>
          <a:prstGeom prst="rect">
            <a:avLst/>
          </a:prstGeom>
        </p:spPr>
      </p:pic>
    </p:spTree>
    <p:extLst>
      <p:ext uri="{BB962C8B-B14F-4D97-AF65-F5344CB8AC3E}">
        <p14:creationId xmlns:p14="http://schemas.microsoft.com/office/powerpoint/2010/main" val="321393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28624" y="1505188"/>
            <a:ext cx="11401425" cy="5016758"/>
          </a:xfrm>
          <a:prstGeom prst="rect">
            <a:avLst/>
          </a:prstGeom>
        </p:spPr>
        <p:txBody>
          <a:bodyPr wrap="square">
            <a:spAutoFit/>
          </a:bodyPr>
          <a:lstStyle/>
          <a:p>
            <a:r>
              <a:rPr lang="en-US" sz="3200" b="1" dirty="0"/>
              <a:t>The macro level deals with the problems and opportunities that arise from the flow of information and communication between countries. At this level, international information is exchanged through mass media, telecommunications, and high-technology transfer, which could have far-reaching political, economic, social, and cultural consequences on nations. The macro-level issues of international communication and information dissemination may potentially be the source of future difficulties. </a:t>
            </a:r>
            <a:r>
              <a:rPr lang="en-US" sz="3200" b="1" dirty="0" smtClean="0"/>
              <a:t>the </a:t>
            </a:r>
            <a:r>
              <a:rPr lang="en-US" sz="3200" b="1" dirty="0"/>
              <a:t>macro level of international communication can be viewed from four different perspectives </a:t>
            </a:r>
          </a:p>
        </p:txBody>
      </p:sp>
      <p:pic>
        <p:nvPicPr>
          <p:cNvPr id="2" name="Picture 1"/>
          <p:cNvPicPr>
            <a:picLocks noChangeAspect="1"/>
          </p:cNvPicPr>
          <p:nvPr/>
        </p:nvPicPr>
        <p:blipFill>
          <a:blip r:embed="rId3"/>
          <a:stretch>
            <a:fillRect/>
          </a:stretch>
        </p:blipFill>
        <p:spPr>
          <a:xfrm>
            <a:off x="10386959" y="203907"/>
            <a:ext cx="1219306" cy="1097375"/>
          </a:xfrm>
          <a:prstGeom prst="rect">
            <a:avLst/>
          </a:prstGeom>
        </p:spPr>
      </p:pic>
    </p:spTree>
    <p:extLst>
      <p:ext uri="{BB962C8B-B14F-4D97-AF65-F5344CB8AC3E}">
        <p14:creationId xmlns:p14="http://schemas.microsoft.com/office/powerpoint/2010/main" val="3333053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0" y="1691637"/>
            <a:ext cx="11991975" cy="5016758"/>
          </a:xfrm>
          <a:prstGeom prst="rect">
            <a:avLst/>
          </a:prstGeom>
        </p:spPr>
        <p:txBody>
          <a:bodyPr wrap="square">
            <a:spAutoFit/>
          </a:bodyPr>
          <a:lstStyle/>
          <a:p>
            <a:pPr algn="just"/>
            <a:r>
              <a:rPr lang="en-US" sz="3200" b="1" dirty="0">
                <a:solidFill>
                  <a:srgbClr val="FF0000"/>
                </a:solidFill>
              </a:rPr>
              <a:t>The idealistic-humanistic </a:t>
            </a:r>
            <a:r>
              <a:rPr lang="en-US" sz="3200" b="1">
                <a:solidFill>
                  <a:srgbClr val="FF0000"/>
                </a:solidFill>
              </a:rPr>
              <a:t>approach </a:t>
            </a:r>
            <a:r>
              <a:rPr lang="en-US" sz="3200" b="1" smtClean="0">
                <a:solidFill>
                  <a:srgbClr val="FF0000"/>
                </a:solidFill>
              </a:rPr>
              <a:t>views</a:t>
            </a:r>
          </a:p>
          <a:p>
            <a:pPr algn="just"/>
            <a:r>
              <a:rPr lang="en-US" sz="3200" b="1" dirty="0" smtClean="0">
                <a:solidFill>
                  <a:srgbClr val="FF0000"/>
                </a:solidFill>
              </a:rPr>
              <a:t> </a:t>
            </a:r>
            <a:r>
              <a:rPr lang="en-US" sz="3200" b="1" dirty="0"/>
              <a:t>international communication as a way to bring nations and people together. International communication is considered a source of power that international organizations (e.g., the United Nations) can use to serve the world community. Effective international communication can increase understanding among nations and peoples and improve conditions that are conducive to world peace. The first approach is idealistic and assumes the objective transfer of information and values—an impossible feat. It also assumes a universally accepted view of international order and peace</a:t>
            </a:r>
          </a:p>
        </p:txBody>
      </p:sp>
      <p:pic>
        <p:nvPicPr>
          <p:cNvPr id="2" name="Picture 1"/>
          <p:cNvPicPr>
            <a:picLocks noChangeAspect="1"/>
          </p:cNvPicPr>
          <p:nvPr/>
        </p:nvPicPr>
        <p:blipFill>
          <a:blip r:embed="rId3"/>
          <a:stretch>
            <a:fillRect/>
          </a:stretch>
        </p:blipFill>
        <p:spPr>
          <a:xfrm>
            <a:off x="10401247" y="256412"/>
            <a:ext cx="1219306" cy="1097375"/>
          </a:xfrm>
          <a:prstGeom prst="rect">
            <a:avLst/>
          </a:prstGeom>
        </p:spPr>
      </p:pic>
    </p:spTree>
    <p:extLst>
      <p:ext uri="{BB962C8B-B14F-4D97-AF65-F5344CB8AC3E}">
        <p14:creationId xmlns:p14="http://schemas.microsoft.com/office/powerpoint/2010/main" val="3602676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00050" y="1784687"/>
            <a:ext cx="11501438" cy="4031873"/>
          </a:xfrm>
          <a:prstGeom prst="rect">
            <a:avLst/>
          </a:prstGeom>
        </p:spPr>
        <p:txBody>
          <a:bodyPr wrap="square">
            <a:spAutoFit/>
          </a:bodyPr>
          <a:lstStyle/>
          <a:p>
            <a:pPr algn="just"/>
            <a:r>
              <a:rPr lang="en-US" sz="3200" b="1" dirty="0">
                <a:solidFill>
                  <a:srgbClr val="FF0000"/>
                </a:solidFill>
              </a:rPr>
              <a:t>The political proselytization </a:t>
            </a:r>
            <a:r>
              <a:rPr lang="en-US" sz="3200" b="1" dirty="0" smtClean="0">
                <a:solidFill>
                  <a:srgbClr val="FF0000"/>
                </a:solidFill>
              </a:rPr>
              <a:t>approach</a:t>
            </a:r>
          </a:p>
          <a:p>
            <a:pPr algn="just"/>
            <a:r>
              <a:rPr lang="en-US" sz="3200" b="1" dirty="0" smtClean="0">
                <a:solidFill>
                  <a:srgbClr val="FF0000"/>
                </a:solidFill>
              </a:rPr>
              <a:t> </a:t>
            </a:r>
            <a:r>
              <a:rPr lang="en-US" sz="3200" b="1" dirty="0"/>
              <a:t>considers international communication as a medium of propaganda and advertising. It is claimed that the political proselytization approach is used by industrialized countries to manipulate the people of the Third World. </a:t>
            </a:r>
            <a:endParaRPr lang="en-US" sz="3200" b="1" dirty="0" smtClean="0"/>
          </a:p>
          <a:p>
            <a:pPr algn="just"/>
            <a:endParaRPr lang="en-US" sz="3200" b="1" dirty="0" smtClean="0"/>
          </a:p>
          <a:p>
            <a:pPr algn="just"/>
            <a:r>
              <a:rPr lang="en-US" sz="3200" b="1" dirty="0" smtClean="0"/>
              <a:t>This </a:t>
            </a:r>
            <a:r>
              <a:rPr lang="en-US" sz="3200" b="1" dirty="0"/>
              <a:t>has created distrust of the international media and has fueled intolerance and hatred among people and nations</a:t>
            </a:r>
          </a:p>
        </p:txBody>
      </p:sp>
      <p:pic>
        <p:nvPicPr>
          <p:cNvPr id="2" name="Picture 1"/>
          <p:cNvPicPr>
            <a:picLocks noChangeAspect="1"/>
          </p:cNvPicPr>
          <p:nvPr/>
        </p:nvPicPr>
        <p:blipFill>
          <a:blip r:embed="rId3"/>
          <a:stretch>
            <a:fillRect/>
          </a:stretch>
        </p:blipFill>
        <p:spPr>
          <a:xfrm>
            <a:off x="10458397" y="256412"/>
            <a:ext cx="1219306" cy="1097375"/>
          </a:xfrm>
          <a:prstGeom prst="rect">
            <a:avLst/>
          </a:prstGeom>
        </p:spPr>
      </p:pic>
    </p:spTree>
    <p:extLst>
      <p:ext uri="{BB962C8B-B14F-4D97-AF65-F5344CB8AC3E}">
        <p14:creationId xmlns:p14="http://schemas.microsoft.com/office/powerpoint/2010/main" val="3366127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42900" y="1712089"/>
            <a:ext cx="11344275" cy="5016758"/>
          </a:xfrm>
          <a:prstGeom prst="rect">
            <a:avLst/>
          </a:prstGeom>
        </p:spPr>
        <p:txBody>
          <a:bodyPr wrap="square">
            <a:spAutoFit/>
          </a:bodyPr>
          <a:lstStyle/>
          <a:p>
            <a:pPr algn="just"/>
            <a:r>
              <a:rPr lang="en-US" sz="3200" b="1" dirty="0">
                <a:solidFill>
                  <a:srgbClr val="FF0000"/>
                </a:solidFill>
              </a:rPr>
              <a:t>The economic power </a:t>
            </a:r>
            <a:r>
              <a:rPr lang="en-US" sz="3200" b="1" dirty="0" smtClean="0">
                <a:solidFill>
                  <a:srgbClr val="FF0000"/>
                </a:solidFill>
              </a:rPr>
              <a:t>approach</a:t>
            </a:r>
          </a:p>
          <a:p>
            <a:pPr algn="just"/>
            <a:r>
              <a:rPr lang="en-US" sz="3200" b="1" dirty="0" smtClean="0"/>
              <a:t> </a:t>
            </a:r>
            <a:r>
              <a:rPr lang="en-US" sz="3200" b="1" dirty="0"/>
              <a:t>is an increasingly popular view that considers international communication the source of economic power. Weaker nations are dominated by industrialized countries through international business activities that result in technology transfer and “modernization.” Developing countries become amenable to being controlled by Western powers once they have adopted the ways of Western industrialized nations. Countries that convert to Western ways may lose their cultural identity and indigenous creative power</a:t>
            </a:r>
          </a:p>
        </p:txBody>
      </p:sp>
      <p:pic>
        <p:nvPicPr>
          <p:cNvPr id="2" name="Picture 1"/>
          <p:cNvPicPr>
            <a:picLocks noChangeAspect="1"/>
          </p:cNvPicPr>
          <p:nvPr/>
        </p:nvPicPr>
        <p:blipFill>
          <a:blip r:embed="rId3"/>
          <a:stretch>
            <a:fillRect/>
          </a:stretch>
        </p:blipFill>
        <p:spPr>
          <a:xfrm>
            <a:off x="10467869" y="256412"/>
            <a:ext cx="1219306" cy="1097375"/>
          </a:xfrm>
          <a:prstGeom prst="rect">
            <a:avLst/>
          </a:prstGeom>
        </p:spPr>
      </p:pic>
    </p:spTree>
    <p:extLst>
      <p:ext uri="{BB962C8B-B14F-4D97-AF65-F5344CB8AC3E}">
        <p14:creationId xmlns:p14="http://schemas.microsoft.com/office/powerpoint/2010/main" val="894369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14325" y="1839516"/>
            <a:ext cx="11658600" cy="4401205"/>
          </a:xfrm>
          <a:prstGeom prst="rect">
            <a:avLst/>
          </a:prstGeom>
        </p:spPr>
        <p:txBody>
          <a:bodyPr wrap="square">
            <a:spAutoFit/>
          </a:bodyPr>
          <a:lstStyle/>
          <a:p>
            <a:pPr algn="just"/>
            <a:r>
              <a:rPr lang="en-US" sz="2800" b="1" dirty="0"/>
              <a:t>International communication may also be viewed as the source of political power. Countries communicate through mass media, literature, films, and data transmission</a:t>
            </a:r>
            <a:r>
              <a:rPr lang="en-US" sz="2800" b="1" dirty="0" smtClean="0"/>
              <a:t>.</a:t>
            </a:r>
          </a:p>
          <a:p>
            <a:pPr algn="just"/>
            <a:r>
              <a:rPr lang="en-US" sz="2800" b="1" dirty="0" smtClean="0"/>
              <a:t> </a:t>
            </a:r>
            <a:r>
              <a:rPr lang="en-US" sz="2800" b="1" dirty="0"/>
              <a:t>Increased communication among countries can potentially increase understanding among nations and peoples and improve conditions that are conducive to world peace. </a:t>
            </a:r>
            <a:endParaRPr lang="en-US" sz="2800" b="1" dirty="0" smtClean="0"/>
          </a:p>
          <a:p>
            <a:pPr algn="just"/>
            <a:r>
              <a:rPr lang="en-US" sz="2800" b="1" dirty="0" smtClean="0"/>
              <a:t>International </a:t>
            </a:r>
            <a:r>
              <a:rPr lang="en-US" sz="2800" b="1" dirty="0"/>
              <a:t>communication through media, films, and so on conveys the cultural content associated with the source too. This, however, may not always be in the best interests of the recipient country. It may lead to cultural domination. </a:t>
            </a:r>
          </a:p>
        </p:txBody>
      </p:sp>
      <p:pic>
        <p:nvPicPr>
          <p:cNvPr id="2" name="Picture 1"/>
          <p:cNvPicPr>
            <a:picLocks noChangeAspect="1"/>
          </p:cNvPicPr>
          <p:nvPr/>
        </p:nvPicPr>
        <p:blipFill>
          <a:blip r:embed="rId3"/>
          <a:stretch>
            <a:fillRect/>
          </a:stretch>
        </p:blipFill>
        <p:spPr>
          <a:xfrm>
            <a:off x="10529835" y="512825"/>
            <a:ext cx="1219306" cy="1097375"/>
          </a:xfrm>
          <a:prstGeom prst="rect">
            <a:avLst/>
          </a:prstGeom>
        </p:spPr>
      </p:pic>
    </p:spTree>
    <p:extLst>
      <p:ext uri="{BB962C8B-B14F-4D97-AF65-F5344CB8AC3E}">
        <p14:creationId xmlns:p14="http://schemas.microsoft.com/office/powerpoint/2010/main" val="3172963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14313" y="1610200"/>
            <a:ext cx="11558587" cy="4832092"/>
          </a:xfrm>
          <a:prstGeom prst="rect">
            <a:avLst/>
          </a:prstGeom>
        </p:spPr>
        <p:txBody>
          <a:bodyPr wrap="square">
            <a:spAutoFit/>
          </a:bodyPr>
          <a:lstStyle/>
          <a:p>
            <a:pPr algn="just"/>
            <a:r>
              <a:rPr lang="en-US" sz="2800" b="1" dirty="0" smtClean="0"/>
              <a:t>:</a:t>
            </a:r>
          </a:p>
          <a:p>
            <a:pPr algn="just"/>
            <a:endParaRPr lang="en-US" sz="2800" b="1" dirty="0" smtClean="0"/>
          </a:p>
          <a:p>
            <a:pPr algn="just"/>
            <a:r>
              <a:rPr lang="en-US" sz="2800" b="1" dirty="0" smtClean="0"/>
              <a:t>Communication </a:t>
            </a:r>
            <a:r>
              <a:rPr lang="en-US" sz="2800" b="1" dirty="0"/>
              <a:t>comes from the Latin word communis, meaning “common.” When we attempt to communicate with another person, we seek to establish “commonness” by sharing information, knowledge, ideas, or attitudes. Communication is a two-way process and takes place when a person transmits ideas, knowledge, meanings, and feelings to others. A typical process of communication involves the sender (source) of communication, the receiver (target) of communication, and the feedback loop. A medium, such as a telephone, computer, letter, or face-to-face position, is used to send a message to the target. </a:t>
            </a:r>
          </a:p>
        </p:txBody>
      </p:sp>
      <p:pic>
        <p:nvPicPr>
          <p:cNvPr id="2" name="Picture 1"/>
          <p:cNvPicPr>
            <a:picLocks noChangeAspect="1"/>
          </p:cNvPicPr>
          <p:nvPr/>
        </p:nvPicPr>
        <p:blipFill>
          <a:blip r:embed="rId3"/>
          <a:stretch>
            <a:fillRect/>
          </a:stretch>
        </p:blipFill>
        <p:spPr>
          <a:xfrm>
            <a:off x="10553594" y="256413"/>
            <a:ext cx="1219306" cy="1097375"/>
          </a:xfrm>
          <a:prstGeom prst="rect">
            <a:avLst/>
          </a:prstGeom>
        </p:spPr>
      </p:pic>
      <p:sp>
        <p:nvSpPr>
          <p:cNvPr id="3" name="Rectangle 2"/>
          <p:cNvSpPr/>
          <p:nvPr/>
        </p:nvSpPr>
        <p:spPr>
          <a:xfrm>
            <a:off x="2746833" y="604832"/>
            <a:ext cx="6112764" cy="584775"/>
          </a:xfrm>
          <a:prstGeom prst="rect">
            <a:avLst/>
          </a:prstGeom>
        </p:spPr>
        <p:txBody>
          <a:bodyPr wrap="none">
            <a:spAutoFit/>
          </a:bodyPr>
          <a:lstStyle/>
          <a:p>
            <a:r>
              <a:rPr lang="en-US" sz="3200" b="1" dirty="0">
                <a:solidFill>
                  <a:srgbClr val="FF0000"/>
                </a:solidFill>
              </a:rPr>
              <a:t>The Classic Communication Model </a:t>
            </a:r>
            <a:endParaRPr lang="en-US" sz="3200" dirty="0"/>
          </a:p>
        </p:txBody>
      </p:sp>
    </p:spTree>
    <p:extLst>
      <p:ext uri="{BB962C8B-B14F-4D97-AF65-F5344CB8AC3E}">
        <p14:creationId xmlns:p14="http://schemas.microsoft.com/office/powerpoint/2010/main" val="67787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2" name="Rectangle 1"/>
          <p:cNvSpPr/>
          <p:nvPr/>
        </p:nvSpPr>
        <p:spPr>
          <a:xfrm>
            <a:off x="157163" y="1740664"/>
            <a:ext cx="11715750" cy="4524315"/>
          </a:xfrm>
          <a:prstGeom prst="rect">
            <a:avLst/>
          </a:prstGeom>
        </p:spPr>
        <p:txBody>
          <a:bodyPr wrap="square">
            <a:spAutoFit/>
          </a:bodyPr>
          <a:lstStyle/>
          <a:p>
            <a:pPr algn="just"/>
            <a:r>
              <a:rPr lang="en-US" sz="3200" b="1" dirty="0"/>
              <a:t>Communication can take place only if the sender’s message falls within the receiver’s realm of understanding and knowledge. The commonality in language, experience, knowledge, and culture provides a framework for communication between people. Cultural differences, language diversity, and differences in experience and knowledge create barriers to communication. If the receiver of a message, due to any of these differences, is unable to decode the message and comprehend it, the message will not reach its destination</a:t>
            </a:r>
          </a:p>
        </p:txBody>
      </p:sp>
      <p:pic>
        <p:nvPicPr>
          <p:cNvPr id="3" name="Picture 2"/>
          <p:cNvPicPr>
            <a:picLocks noChangeAspect="1"/>
          </p:cNvPicPr>
          <p:nvPr/>
        </p:nvPicPr>
        <p:blipFill>
          <a:blip r:embed="rId3"/>
          <a:stretch>
            <a:fillRect/>
          </a:stretch>
        </p:blipFill>
        <p:spPr>
          <a:xfrm>
            <a:off x="10653607" y="256412"/>
            <a:ext cx="1219306" cy="1097375"/>
          </a:xfrm>
          <a:prstGeom prst="rect">
            <a:avLst/>
          </a:prstGeom>
        </p:spPr>
      </p:pic>
    </p:spTree>
    <p:extLst>
      <p:ext uri="{BB962C8B-B14F-4D97-AF65-F5344CB8AC3E}">
        <p14:creationId xmlns:p14="http://schemas.microsoft.com/office/powerpoint/2010/main" val="447503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42875" y="1521516"/>
            <a:ext cx="11915773" cy="1077218"/>
          </a:xfrm>
          <a:prstGeom prst="rect">
            <a:avLst/>
          </a:prstGeom>
        </p:spPr>
        <p:txBody>
          <a:bodyPr wrap="square">
            <a:spAutoFit/>
          </a:bodyPr>
          <a:lstStyle/>
          <a:p>
            <a:r>
              <a:rPr lang="en-US" sz="3200" b="1" dirty="0">
                <a:solidFill>
                  <a:srgbClr val="FF0000"/>
                </a:solidFill>
              </a:rPr>
              <a:t>The three components of the communication process are </a:t>
            </a:r>
            <a:endParaRPr lang="en-US" sz="3200" b="1" dirty="0" smtClean="0">
              <a:solidFill>
                <a:srgbClr val="FF0000"/>
              </a:solidFill>
            </a:endParaRPr>
          </a:p>
          <a:p>
            <a:r>
              <a:rPr lang="en-US" sz="3200" b="1" dirty="0" smtClean="0">
                <a:solidFill>
                  <a:srgbClr val="FF0000"/>
                </a:solidFill>
              </a:rPr>
              <a:t>origination</a:t>
            </a:r>
            <a:r>
              <a:rPr lang="en-US" sz="3200" b="1" dirty="0">
                <a:solidFill>
                  <a:srgbClr val="FF0000"/>
                </a:solidFill>
              </a:rPr>
              <a:t>, destination, and feedback</a:t>
            </a:r>
          </a:p>
        </p:txBody>
      </p:sp>
      <p:sp>
        <p:nvSpPr>
          <p:cNvPr id="6" name="Rectangle 5"/>
          <p:cNvSpPr/>
          <p:nvPr/>
        </p:nvSpPr>
        <p:spPr>
          <a:xfrm>
            <a:off x="300038" y="2510050"/>
            <a:ext cx="11758611" cy="4031873"/>
          </a:xfrm>
          <a:prstGeom prst="rect">
            <a:avLst/>
          </a:prstGeom>
        </p:spPr>
        <p:txBody>
          <a:bodyPr wrap="square">
            <a:spAutoFit/>
          </a:bodyPr>
          <a:lstStyle/>
          <a:p>
            <a:pPr algn="just"/>
            <a:r>
              <a:rPr lang="en-US" sz="3200" b="1" dirty="0" smtClean="0"/>
              <a:t> </a:t>
            </a:r>
            <a:r>
              <a:rPr lang="en-US" sz="3200" b="1" dirty="0"/>
              <a:t>any communication process has three major segments, the </a:t>
            </a:r>
            <a:r>
              <a:rPr lang="en-US" sz="3200" b="1" dirty="0">
                <a:solidFill>
                  <a:srgbClr val="FF0000"/>
                </a:solidFill>
              </a:rPr>
              <a:t>origination, the destination, and the feedback loop</a:t>
            </a:r>
            <a:r>
              <a:rPr lang="en-US" sz="3200" b="1" dirty="0"/>
              <a:t>. </a:t>
            </a:r>
            <a:endParaRPr lang="en-US" sz="3200" b="1" dirty="0" smtClean="0"/>
          </a:p>
          <a:p>
            <a:pPr algn="just"/>
            <a:r>
              <a:rPr lang="en-US" sz="3200" b="1" dirty="0" smtClean="0">
                <a:solidFill>
                  <a:srgbClr val="FF0000"/>
                </a:solidFill>
              </a:rPr>
              <a:t>The </a:t>
            </a:r>
            <a:r>
              <a:rPr lang="en-US" sz="3200" b="1" dirty="0">
                <a:solidFill>
                  <a:srgbClr val="FF0000"/>
                </a:solidFill>
              </a:rPr>
              <a:t>origination </a:t>
            </a:r>
            <a:r>
              <a:rPr lang="en-US" sz="3200" b="1" dirty="0"/>
              <a:t>segment consists of the sender and his or her field of experience, which includes attitudes, experience, knowledge, environment, sociocultural background </a:t>
            </a:r>
            <a:r>
              <a:rPr lang="en-US" sz="3200" b="1" dirty="0" smtClean="0"/>
              <a:t>, </a:t>
            </a:r>
            <a:r>
              <a:rPr lang="en-US" sz="3200" b="1" dirty="0"/>
              <a:t>and values that differentiate him or her from others. Also, the origination segment includes the meaning and the information the sender intends to share. </a:t>
            </a:r>
          </a:p>
        </p:txBody>
      </p:sp>
      <p:pic>
        <p:nvPicPr>
          <p:cNvPr id="2" name="Picture 1"/>
          <p:cNvPicPr>
            <a:picLocks noChangeAspect="1"/>
          </p:cNvPicPr>
          <p:nvPr/>
        </p:nvPicPr>
        <p:blipFill>
          <a:blip r:embed="rId3"/>
          <a:stretch>
            <a:fillRect/>
          </a:stretch>
        </p:blipFill>
        <p:spPr>
          <a:xfrm>
            <a:off x="10529834" y="256412"/>
            <a:ext cx="1219306" cy="1097375"/>
          </a:xfrm>
          <a:prstGeom prst="rect">
            <a:avLst/>
          </a:prstGeom>
        </p:spPr>
      </p:pic>
    </p:spTree>
    <p:extLst>
      <p:ext uri="{BB962C8B-B14F-4D97-AF65-F5344CB8AC3E}">
        <p14:creationId xmlns:p14="http://schemas.microsoft.com/office/powerpoint/2010/main" val="3523226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2" name="Rectangle 1"/>
          <p:cNvSpPr/>
          <p:nvPr/>
        </p:nvSpPr>
        <p:spPr>
          <a:xfrm>
            <a:off x="485776" y="1817638"/>
            <a:ext cx="10915650" cy="4524315"/>
          </a:xfrm>
          <a:prstGeom prst="rect">
            <a:avLst/>
          </a:prstGeom>
        </p:spPr>
        <p:txBody>
          <a:bodyPr wrap="square">
            <a:spAutoFit/>
          </a:bodyPr>
          <a:lstStyle/>
          <a:p>
            <a:pPr algn="just"/>
            <a:r>
              <a:rPr lang="en-US" sz="3200" b="1" dirty="0"/>
              <a:t>The sender “encodes” the meaning of the message into signs, symbols, and words that the receiver can understand</a:t>
            </a:r>
            <a:r>
              <a:rPr lang="en-US" sz="3200" b="1" dirty="0" smtClean="0"/>
              <a:t>.</a:t>
            </a:r>
          </a:p>
          <a:p>
            <a:pPr algn="just"/>
            <a:endParaRPr lang="en-US" sz="3200" b="1" dirty="0"/>
          </a:p>
          <a:p>
            <a:pPr algn="just"/>
            <a:r>
              <a:rPr lang="en-US" sz="3200" b="1" dirty="0" smtClean="0"/>
              <a:t> </a:t>
            </a:r>
            <a:r>
              <a:rPr lang="en-US" sz="3200" b="1" dirty="0"/>
              <a:t>The sender ensures the accuracy of the information transmitted by composing the message in his or her mind and organizing it in a logical sequence. In doing so and in “encoding” the meaning into an understandable form, a message is created. After encoding the message, the sender channels the message to the receiver</a:t>
            </a:r>
          </a:p>
        </p:txBody>
      </p:sp>
      <p:pic>
        <p:nvPicPr>
          <p:cNvPr id="3" name="Picture 2"/>
          <p:cNvPicPr>
            <a:picLocks noChangeAspect="1"/>
          </p:cNvPicPr>
          <p:nvPr/>
        </p:nvPicPr>
        <p:blipFill>
          <a:blip r:embed="rId3"/>
          <a:stretch>
            <a:fillRect/>
          </a:stretch>
        </p:blipFill>
        <p:spPr>
          <a:xfrm>
            <a:off x="10415534" y="256412"/>
            <a:ext cx="1219306" cy="1097375"/>
          </a:xfrm>
          <a:prstGeom prst="rect">
            <a:avLst/>
          </a:prstGeom>
        </p:spPr>
      </p:pic>
    </p:spTree>
    <p:extLst>
      <p:ext uri="{BB962C8B-B14F-4D97-AF65-F5344CB8AC3E}">
        <p14:creationId xmlns:p14="http://schemas.microsoft.com/office/powerpoint/2010/main" val="15542283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00038" y="2020283"/>
            <a:ext cx="11658600" cy="4031873"/>
          </a:xfrm>
          <a:prstGeom prst="rect">
            <a:avLst/>
          </a:prstGeom>
        </p:spPr>
        <p:txBody>
          <a:bodyPr wrap="square">
            <a:spAutoFit/>
          </a:bodyPr>
          <a:lstStyle/>
          <a:p>
            <a:pPr algn="just"/>
            <a:r>
              <a:rPr lang="en-US" sz="3200" b="1" dirty="0" smtClean="0">
                <a:solidFill>
                  <a:srgbClr val="FF0000"/>
                </a:solidFill>
              </a:rPr>
              <a:t>Destination</a:t>
            </a:r>
          </a:p>
          <a:p>
            <a:pPr algn="just"/>
            <a:r>
              <a:rPr lang="en-US" sz="3200" b="1" dirty="0" smtClean="0"/>
              <a:t> </a:t>
            </a:r>
            <a:r>
              <a:rPr lang="en-US" sz="3200" b="1" dirty="0"/>
              <a:t>The destination segment consists of the receiver, decoding, and the meaning of the message. After receiving the message, the receiver attempts to decipher the meaning of the words, symbols, and nonverbal signals such as the hand gestures and tone of voice. Listening to the composition of words, the manner of presentation, and other signs and signals used in communication, the receivers use their field of experience to interpret the message. </a:t>
            </a:r>
          </a:p>
        </p:txBody>
      </p:sp>
      <p:pic>
        <p:nvPicPr>
          <p:cNvPr id="2" name="Picture 1"/>
          <p:cNvPicPr>
            <a:picLocks noChangeAspect="1"/>
          </p:cNvPicPr>
          <p:nvPr/>
        </p:nvPicPr>
        <p:blipFill>
          <a:blip r:embed="rId3"/>
          <a:stretch>
            <a:fillRect/>
          </a:stretch>
        </p:blipFill>
        <p:spPr>
          <a:xfrm>
            <a:off x="10629847" y="256412"/>
            <a:ext cx="1219306" cy="1097375"/>
          </a:xfrm>
          <a:prstGeom prst="rect">
            <a:avLst/>
          </a:prstGeom>
        </p:spPr>
      </p:pic>
    </p:spTree>
    <p:extLst>
      <p:ext uri="{BB962C8B-B14F-4D97-AF65-F5344CB8AC3E}">
        <p14:creationId xmlns:p14="http://schemas.microsoft.com/office/powerpoint/2010/main" val="113744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661637"/>
            <a:ext cx="11315700" cy="5016758"/>
          </a:xfrm>
          <a:prstGeom prst="rect">
            <a:avLst/>
          </a:prstGeom>
        </p:spPr>
        <p:txBody>
          <a:bodyPr wrap="square">
            <a:spAutoFit/>
          </a:bodyPr>
          <a:lstStyle/>
          <a:p>
            <a:pPr algn="just"/>
            <a:r>
              <a:rPr lang="en-US" sz="3200" b="1" dirty="0"/>
              <a:t>They may encounter some “noise,” elements that can cause distortion, in the form of confusion and misunderstanding of the message. Many potential sources of noise exist when communicating across </a:t>
            </a:r>
            <a:r>
              <a:rPr lang="en-US" sz="3200" b="1" dirty="0" smtClean="0"/>
              <a:t>cultures.</a:t>
            </a:r>
            <a:r>
              <a:rPr lang="en-US" sz="3200" dirty="0" smtClean="0"/>
              <a:t> </a:t>
            </a:r>
            <a:r>
              <a:rPr lang="en-US" sz="3200" b="1" dirty="0"/>
              <a:t>Noise (Distortion) Confusion can result when the sender and the receiver have not had the same common </a:t>
            </a:r>
            <a:r>
              <a:rPr lang="en-US" sz="3200" b="1" dirty="0" smtClean="0"/>
              <a:t>experiences. When </a:t>
            </a:r>
            <a:r>
              <a:rPr lang="en-US" sz="3200" b="1" dirty="0"/>
              <a:t>the sender and the receiver have similar fields of experience, they have much the same frames of reference. Therefore, the information exchanged between them is usually not distorted very much</a:t>
            </a:r>
          </a:p>
          <a:p>
            <a:pPr algn="just"/>
            <a:endParaRPr lang="en-US" sz="3200" dirty="0"/>
          </a:p>
        </p:txBody>
      </p:sp>
      <p:pic>
        <p:nvPicPr>
          <p:cNvPr id="3" name="Picture 2"/>
          <p:cNvPicPr>
            <a:picLocks noChangeAspect="1"/>
          </p:cNvPicPr>
          <p:nvPr/>
        </p:nvPicPr>
        <p:blipFill>
          <a:blip r:embed="rId2"/>
          <a:stretch>
            <a:fillRect/>
          </a:stretch>
        </p:blipFill>
        <p:spPr>
          <a:xfrm>
            <a:off x="10553595" y="264224"/>
            <a:ext cx="1219306" cy="1097375"/>
          </a:xfrm>
          <a:prstGeom prst="rect">
            <a:avLst/>
          </a:prstGeom>
        </p:spPr>
      </p:pic>
      <p:pic>
        <p:nvPicPr>
          <p:cNvPr id="4" name="Picture 3"/>
          <p:cNvPicPr>
            <a:picLocks noChangeAspect="1"/>
          </p:cNvPicPr>
          <p:nvPr/>
        </p:nvPicPr>
        <p:blipFill>
          <a:blip r:embed="rId3"/>
          <a:stretch>
            <a:fillRect/>
          </a:stretch>
        </p:blipFill>
        <p:spPr>
          <a:xfrm>
            <a:off x="0" y="0"/>
            <a:ext cx="9534970" cy="1609483"/>
          </a:xfrm>
          <a:prstGeom prst="rect">
            <a:avLst/>
          </a:prstGeom>
        </p:spPr>
      </p:pic>
    </p:spTree>
    <p:extLst>
      <p:ext uri="{BB962C8B-B14F-4D97-AF65-F5344CB8AC3E}">
        <p14:creationId xmlns:p14="http://schemas.microsoft.com/office/powerpoint/2010/main" val="497728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28613" y="1610200"/>
            <a:ext cx="11687175" cy="5016758"/>
          </a:xfrm>
          <a:prstGeom prst="rect">
            <a:avLst/>
          </a:prstGeom>
        </p:spPr>
        <p:txBody>
          <a:bodyPr wrap="square">
            <a:spAutoFit/>
          </a:bodyPr>
          <a:lstStyle/>
          <a:p>
            <a:pPr algn="just"/>
            <a:r>
              <a:rPr lang="en-US" sz="3200" b="1" dirty="0"/>
              <a:t>The commonality of fields of experience between the origin and the destination reduces noise and increases the fidelity of communication. Even in a domestic situation, for example, the sender of the message may be a manager who uses technical computer jargon. If the receiver is a new salesperson in the company, he or she may not have much experience with the technical language and may receive limited information from the manager. Consequently, the lack of enough commonality between the sender and the receiver results in some noise, which in turn causes the receiver to not understand the message.</a:t>
            </a:r>
          </a:p>
        </p:txBody>
      </p:sp>
      <p:pic>
        <p:nvPicPr>
          <p:cNvPr id="2" name="Picture 1"/>
          <p:cNvPicPr>
            <a:picLocks noChangeAspect="1"/>
          </p:cNvPicPr>
          <p:nvPr/>
        </p:nvPicPr>
        <p:blipFill>
          <a:blip r:embed="rId3"/>
          <a:stretch>
            <a:fillRect/>
          </a:stretch>
        </p:blipFill>
        <p:spPr>
          <a:xfrm>
            <a:off x="10672709" y="512825"/>
            <a:ext cx="1219306" cy="1097375"/>
          </a:xfrm>
          <a:prstGeom prst="rect">
            <a:avLst/>
          </a:prstGeom>
        </p:spPr>
      </p:pic>
    </p:spTree>
    <p:extLst>
      <p:ext uri="{BB962C8B-B14F-4D97-AF65-F5344CB8AC3E}">
        <p14:creationId xmlns:p14="http://schemas.microsoft.com/office/powerpoint/2010/main" val="2775070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 y="1610200"/>
            <a:ext cx="12191999" cy="4893647"/>
          </a:xfrm>
          <a:prstGeom prst="rect">
            <a:avLst/>
          </a:prstGeom>
        </p:spPr>
        <p:txBody>
          <a:bodyPr wrap="square">
            <a:spAutoFit/>
          </a:bodyPr>
          <a:lstStyle/>
          <a:p>
            <a:pPr algn="just"/>
            <a:r>
              <a:rPr lang="en-US" sz="2600" b="1" dirty="0">
                <a:solidFill>
                  <a:srgbClr val="FF0000"/>
                </a:solidFill>
              </a:rPr>
              <a:t>Feedback </a:t>
            </a:r>
            <a:r>
              <a:rPr lang="en-US" sz="2600" b="1" dirty="0" smtClean="0">
                <a:solidFill>
                  <a:srgbClr val="FF0000"/>
                </a:solidFill>
              </a:rPr>
              <a:t>:</a:t>
            </a:r>
          </a:p>
          <a:p>
            <a:pPr algn="just"/>
            <a:r>
              <a:rPr lang="en-US" sz="2600" b="1" dirty="0" smtClean="0"/>
              <a:t>Feedback </a:t>
            </a:r>
            <a:r>
              <a:rPr lang="en-US" sz="2600" b="1" dirty="0"/>
              <a:t>is a loop connecting the destination segment to the origination segment, providing information about the message to both the sender and the receiver. Through feedback, the receiver sends information back to the sender describing the results of the communication. Without feedback, the sender would not know whether the message has been received or understood. In short, feedback is a response and control mechanism in the communication process. The differences in the giving and understanding of feedback can further complicate communication in cross-cultural settings. For example, in a communication between a Japanese and an American, when the Japanese, who desires harmony and wants to save face, politely avoids publicly contradicting the American, the American may take this feedback at its face value. In this case, the feedback has not served its purpose</a:t>
            </a:r>
          </a:p>
        </p:txBody>
      </p:sp>
      <p:pic>
        <p:nvPicPr>
          <p:cNvPr id="2" name="Picture 1"/>
          <p:cNvPicPr>
            <a:picLocks noChangeAspect="1"/>
          </p:cNvPicPr>
          <p:nvPr/>
        </p:nvPicPr>
        <p:blipFill>
          <a:blip r:embed="rId3"/>
          <a:stretch>
            <a:fillRect/>
          </a:stretch>
        </p:blipFill>
        <p:spPr>
          <a:xfrm>
            <a:off x="10529835" y="256413"/>
            <a:ext cx="1219306" cy="1097375"/>
          </a:xfrm>
          <a:prstGeom prst="rect">
            <a:avLst/>
          </a:prstGeom>
        </p:spPr>
      </p:pic>
    </p:spTree>
    <p:extLst>
      <p:ext uri="{BB962C8B-B14F-4D97-AF65-F5344CB8AC3E}">
        <p14:creationId xmlns:p14="http://schemas.microsoft.com/office/powerpoint/2010/main" val="24595386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7" y="1856125"/>
            <a:ext cx="10944225" cy="4031873"/>
          </a:xfrm>
          <a:prstGeom prst="rect">
            <a:avLst/>
          </a:prstGeom>
        </p:spPr>
        <p:txBody>
          <a:bodyPr wrap="square">
            <a:spAutoFit/>
          </a:bodyPr>
          <a:lstStyle/>
          <a:p>
            <a:pPr algn="just"/>
            <a:r>
              <a:rPr lang="en-US" sz="3200" b="1" dirty="0">
                <a:solidFill>
                  <a:srgbClr val="FF0000"/>
                </a:solidFill>
              </a:rPr>
              <a:t>Cultural Differences in Nonverbal </a:t>
            </a:r>
            <a:r>
              <a:rPr lang="en-US" sz="3200" b="1" dirty="0" smtClean="0">
                <a:solidFill>
                  <a:srgbClr val="FF0000"/>
                </a:solidFill>
              </a:rPr>
              <a:t>Communication</a:t>
            </a:r>
          </a:p>
          <a:p>
            <a:pPr algn="just"/>
            <a:endParaRPr lang="en-US" sz="3200" b="1" dirty="0">
              <a:solidFill>
                <a:srgbClr val="FF0000"/>
              </a:solidFill>
            </a:endParaRPr>
          </a:p>
          <a:p>
            <a:pPr algn="just"/>
            <a:r>
              <a:rPr lang="en-US" sz="3200" b="1" dirty="0"/>
              <a:t> Communication consists of verbal and nonverbal components. Nonverbal communication cues impart meanings that are usually not presented in verbal communication. Just as there are cultural differences among various national groups, so are there differences in communication patterns, especially in nonverbal cues</a:t>
            </a:r>
          </a:p>
        </p:txBody>
      </p:sp>
      <p:pic>
        <p:nvPicPr>
          <p:cNvPr id="3" name="Picture 2"/>
          <p:cNvPicPr>
            <a:picLocks noChangeAspect="1"/>
          </p:cNvPicPr>
          <p:nvPr/>
        </p:nvPicPr>
        <p:blipFill>
          <a:blip r:embed="rId2"/>
          <a:stretch>
            <a:fillRect/>
          </a:stretch>
        </p:blipFill>
        <p:spPr>
          <a:xfrm>
            <a:off x="10658422" y="194262"/>
            <a:ext cx="1219306" cy="1097375"/>
          </a:xfrm>
          <a:prstGeom prst="rect">
            <a:avLst/>
          </a:prstGeom>
        </p:spPr>
      </p:pic>
      <p:pic>
        <p:nvPicPr>
          <p:cNvPr id="4" name="Picture 3"/>
          <p:cNvPicPr>
            <a:picLocks noChangeAspect="1"/>
          </p:cNvPicPr>
          <p:nvPr/>
        </p:nvPicPr>
        <p:blipFill>
          <a:blip r:embed="rId3"/>
          <a:stretch>
            <a:fillRect/>
          </a:stretch>
        </p:blipFill>
        <p:spPr>
          <a:xfrm>
            <a:off x="0" y="0"/>
            <a:ext cx="9534970" cy="1609483"/>
          </a:xfrm>
          <a:prstGeom prst="rect">
            <a:avLst/>
          </a:prstGeom>
        </p:spPr>
      </p:pic>
    </p:spTree>
    <p:extLst>
      <p:ext uri="{BB962C8B-B14F-4D97-AF65-F5344CB8AC3E}">
        <p14:creationId xmlns:p14="http://schemas.microsoft.com/office/powerpoint/2010/main" val="2895923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14300" y="1595021"/>
            <a:ext cx="11901488" cy="4524315"/>
          </a:xfrm>
          <a:prstGeom prst="rect">
            <a:avLst/>
          </a:prstGeom>
        </p:spPr>
        <p:txBody>
          <a:bodyPr wrap="square">
            <a:spAutoFit/>
          </a:bodyPr>
          <a:lstStyle/>
          <a:p>
            <a:pPr algn="just"/>
            <a:r>
              <a:rPr lang="en-US" sz="3200" b="1" dirty="0" smtClean="0"/>
              <a:t>Differences in nonverbal </a:t>
            </a:r>
            <a:r>
              <a:rPr lang="en-US" sz="3200" b="1" dirty="0"/>
              <a:t>communication cues can be a source of misunderstanding. International managers could greatly improve their understanding of people from other cultures by learning the subtleties of meanings conveyed by these nonverbal cues. To elaborate on the differences in nonverbal communication cues among cultures, we could discuss country-by-country differences. This would be a tedious process. Signs and motions using the hands, fingers, eyes, and head, for example, convey different meanings in different cultures</a:t>
            </a:r>
          </a:p>
        </p:txBody>
      </p:sp>
      <p:pic>
        <p:nvPicPr>
          <p:cNvPr id="2" name="Picture 1"/>
          <p:cNvPicPr>
            <a:picLocks noChangeAspect="1"/>
          </p:cNvPicPr>
          <p:nvPr/>
        </p:nvPicPr>
        <p:blipFill>
          <a:blip r:embed="rId3"/>
          <a:stretch>
            <a:fillRect/>
          </a:stretch>
        </p:blipFill>
        <p:spPr>
          <a:xfrm>
            <a:off x="10629847" y="256412"/>
            <a:ext cx="1219306" cy="1097375"/>
          </a:xfrm>
          <a:prstGeom prst="rect">
            <a:avLst/>
          </a:prstGeom>
        </p:spPr>
      </p:pic>
    </p:spTree>
    <p:extLst>
      <p:ext uri="{BB962C8B-B14F-4D97-AF65-F5344CB8AC3E}">
        <p14:creationId xmlns:p14="http://schemas.microsoft.com/office/powerpoint/2010/main" val="5755345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42900" y="1824335"/>
            <a:ext cx="11101388" cy="4031873"/>
          </a:xfrm>
          <a:prstGeom prst="rect">
            <a:avLst/>
          </a:prstGeom>
        </p:spPr>
        <p:txBody>
          <a:bodyPr wrap="square">
            <a:spAutoFit/>
          </a:bodyPr>
          <a:lstStyle/>
          <a:p>
            <a:pPr algn="just"/>
            <a:r>
              <a:rPr lang="en-US" sz="3200" b="1" dirty="0"/>
              <a:t>Several examples of these motions are depicted in </a:t>
            </a:r>
            <a:r>
              <a:rPr lang="en-US" sz="3200" b="1" dirty="0" smtClean="0"/>
              <a:t>Some </a:t>
            </a:r>
            <a:r>
              <a:rPr lang="en-US" sz="3200" b="1" dirty="0"/>
              <a:t>of these signs convey just the opposite meanings in two different cultures. We choose the seven most commonly discussed dimensions of </a:t>
            </a:r>
            <a:r>
              <a:rPr lang="en-US" sz="3200" b="1" dirty="0" smtClean="0"/>
              <a:t>culture.</a:t>
            </a:r>
          </a:p>
          <a:p>
            <a:pPr algn="just"/>
            <a:endParaRPr lang="en-US" sz="3200" b="1" dirty="0"/>
          </a:p>
          <a:p>
            <a:pPr algn="just"/>
            <a:r>
              <a:rPr lang="en-US" sz="3200" b="1" dirty="0" smtClean="0"/>
              <a:t> </a:t>
            </a:r>
            <a:r>
              <a:rPr lang="en-US" sz="3200" b="1" dirty="0"/>
              <a:t>The seven dimensions are expressiveness, emotions, individualism, gender role differentiation and rigidity, power distance (PD), uncertainty, and contextual variations</a:t>
            </a:r>
          </a:p>
        </p:txBody>
      </p:sp>
      <p:pic>
        <p:nvPicPr>
          <p:cNvPr id="2" name="Picture 1"/>
          <p:cNvPicPr>
            <a:picLocks noChangeAspect="1"/>
          </p:cNvPicPr>
          <p:nvPr/>
        </p:nvPicPr>
        <p:blipFill>
          <a:blip r:embed="rId3"/>
          <a:stretch>
            <a:fillRect/>
          </a:stretch>
        </p:blipFill>
        <p:spPr>
          <a:xfrm>
            <a:off x="10644134" y="256412"/>
            <a:ext cx="1219306" cy="1097375"/>
          </a:xfrm>
          <a:prstGeom prst="rect">
            <a:avLst/>
          </a:prstGeom>
        </p:spPr>
      </p:pic>
    </p:spTree>
    <p:extLst>
      <p:ext uri="{BB962C8B-B14F-4D97-AF65-F5344CB8AC3E}">
        <p14:creationId xmlns:p14="http://schemas.microsoft.com/office/powerpoint/2010/main" val="8421257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57200" y="1967210"/>
            <a:ext cx="11215688" cy="4524315"/>
          </a:xfrm>
          <a:prstGeom prst="rect">
            <a:avLst/>
          </a:prstGeom>
        </p:spPr>
        <p:txBody>
          <a:bodyPr wrap="square">
            <a:spAutoFit/>
          </a:bodyPr>
          <a:lstStyle/>
          <a:p>
            <a:pPr algn="just"/>
            <a:r>
              <a:rPr lang="en-US" sz="3200" b="1" dirty="0" smtClean="0"/>
              <a:t> </a:t>
            </a:r>
            <a:r>
              <a:rPr lang="en-US" sz="3200" b="1" dirty="0"/>
              <a:t>N</a:t>
            </a:r>
            <a:r>
              <a:rPr lang="en-US" sz="3200" b="1" dirty="0" smtClean="0"/>
              <a:t>egotiation defined as "the </a:t>
            </a:r>
            <a:r>
              <a:rPr lang="en-US" sz="3200" b="1" dirty="0"/>
              <a:t>process of communicating back and forth for the purpose of reaching a joint agreement about differing needs or ideas” In any negotiation, we can identify three components: </a:t>
            </a:r>
          </a:p>
          <a:p>
            <a:pPr algn="just"/>
            <a:r>
              <a:rPr lang="en-US" sz="3200" b="1" dirty="0" smtClean="0">
                <a:solidFill>
                  <a:srgbClr val="FF0000"/>
                </a:solidFill>
              </a:rPr>
              <a:t>the </a:t>
            </a:r>
            <a:r>
              <a:rPr lang="en-US" sz="3200" b="1" dirty="0">
                <a:solidFill>
                  <a:srgbClr val="FF0000"/>
                </a:solidFill>
              </a:rPr>
              <a:t>process, </a:t>
            </a:r>
            <a:endParaRPr lang="en-US" sz="3200" b="1" dirty="0" smtClean="0">
              <a:solidFill>
                <a:srgbClr val="FF0000"/>
              </a:solidFill>
            </a:endParaRPr>
          </a:p>
          <a:p>
            <a:pPr algn="just"/>
            <a:r>
              <a:rPr lang="en-US" sz="3200" b="1" dirty="0" smtClean="0">
                <a:solidFill>
                  <a:srgbClr val="FF0000"/>
                </a:solidFill>
              </a:rPr>
              <a:t>the </a:t>
            </a:r>
            <a:r>
              <a:rPr lang="en-US" sz="3200" b="1" dirty="0">
                <a:solidFill>
                  <a:srgbClr val="FF0000"/>
                </a:solidFill>
              </a:rPr>
              <a:t>parties in the negotiation, </a:t>
            </a:r>
            <a:endParaRPr lang="en-US" sz="3200" b="1" dirty="0" smtClean="0">
              <a:solidFill>
                <a:srgbClr val="FF0000"/>
              </a:solidFill>
            </a:endParaRPr>
          </a:p>
          <a:p>
            <a:pPr algn="just"/>
            <a:r>
              <a:rPr lang="en-US" sz="3200" b="1" dirty="0" smtClean="0">
                <a:solidFill>
                  <a:srgbClr val="FF0000"/>
                </a:solidFill>
              </a:rPr>
              <a:t>the </a:t>
            </a:r>
            <a:r>
              <a:rPr lang="en-US" sz="3200" b="1" dirty="0">
                <a:solidFill>
                  <a:srgbClr val="FF0000"/>
                </a:solidFill>
              </a:rPr>
              <a:t>agreement or the outcome of the negotiation</a:t>
            </a:r>
            <a:r>
              <a:rPr lang="en-US" sz="3200" b="1" dirty="0"/>
              <a:t>. </a:t>
            </a:r>
            <a:endParaRPr lang="en-US" sz="3200" b="1" dirty="0" smtClean="0"/>
          </a:p>
          <a:p>
            <a:pPr algn="just"/>
            <a:r>
              <a:rPr lang="en-US" sz="3200" b="1" dirty="0" smtClean="0"/>
              <a:t>Negotiating </a:t>
            </a:r>
            <a:r>
              <a:rPr lang="en-US" sz="3200" b="1" dirty="0"/>
              <a:t>entities could be from the same culture or from different cultures.</a:t>
            </a:r>
          </a:p>
        </p:txBody>
      </p:sp>
      <p:pic>
        <p:nvPicPr>
          <p:cNvPr id="2" name="Picture 1"/>
          <p:cNvPicPr>
            <a:picLocks noChangeAspect="1"/>
          </p:cNvPicPr>
          <p:nvPr/>
        </p:nvPicPr>
        <p:blipFill>
          <a:blip r:embed="rId3"/>
          <a:stretch>
            <a:fillRect/>
          </a:stretch>
        </p:blipFill>
        <p:spPr>
          <a:xfrm>
            <a:off x="10453582" y="256412"/>
            <a:ext cx="1219306" cy="1097375"/>
          </a:xfrm>
          <a:prstGeom prst="rect">
            <a:avLst/>
          </a:prstGeom>
        </p:spPr>
      </p:pic>
      <p:sp>
        <p:nvSpPr>
          <p:cNvPr id="3" name="Rectangle 2"/>
          <p:cNvSpPr/>
          <p:nvPr/>
        </p:nvSpPr>
        <p:spPr>
          <a:xfrm>
            <a:off x="3153185" y="451156"/>
            <a:ext cx="2704458" cy="707886"/>
          </a:xfrm>
          <a:prstGeom prst="rect">
            <a:avLst/>
          </a:prstGeom>
        </p:spPr>
        <p:txBody>
          <a:bodyPr wrap="none">
            <a:spAutoFit/>
          </a:bodyPr>
          <a:lstStyle/>
          <a:p>
            <a:r>
              <a:rPr lang="en-US" sz="4000" b="1" dirty="0">
                <a:solidFill>
                  <a:srgbClr val="FF0000"/>
                </a:solidFill>
              </a:rPr>
              <a:t>Negotiation</a:t>
            </a:r>
            <a:endParaRPr lang="en-US" sz="4000" dirty="0">
              <a:solidFill>
                <a:srgbClr val="FF0000"/>
              </a:solidFill>
            </a:endParaRPr>
          </a:p>
        </p:txBody>
      </p:sp>
    </p:spTree>
    <p:extLst>
      <p:ext uri="{BB962C8B-B14F-4D97-AF65-F5344CB8AC3E}">
        <p14:creationId xmlns:p14="http://schemas.microsoft.com/office/powerpoint/2010/main" val="1289100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0" y="1610200"/>
            <a:ext cx="11687175" cy="5016758"/>
          </a:xfrm>
          <a:prstGeom prst="rect">
            <a:avLst/>
          </a:prstGeom>
        </p:spPr>
        <p:txBody>
          <a:bodyPr wrap="square">
            <a:spAutoFit/>
          </a:bodyPr>
          <a:lstStyle/>
          <a:p>
            <a:pPr algn="just"/>
            <a:r>
              <a:rPr lang="en-US" sz="3200" b="1" dirty="0" smtClean="0"/>
              <a:t>One </a:t>
            </a:r>
            <a:r>
              <a:rPr lang="en-US" sz="3200" b="1" dirty="0"/>
              <a:t>of the most difficult and important tasks facing international managers is negotiation. To successfully conclude a business deal, labor agreement, or government contract with foreigners requires a considerable amount of communication skill</a:t>
            </a:r>
            <a:r>
              <a:rPr lang="en-US" sz="3200" b="1" dirty="0" smtClean="0"/>
              <a:t>.</a:t>
            </a:r>
          </a:p>
          <a:p>
            <a:pPr algn="just"/>
            <a:r>
              <a:rPr lang="en-US" sz="3200" b="1" dirty="0" smtClean="0"/>
              <a:t> </a:t>
            </a:r>
            <a:r>
              <a:rPr lang="en-US" sz="3200" b="1" dirty="0"/>
              <a:t>International negotiation is very complex and difficult because it involves different laws, regulations, standards, business practices, and above all cultural </a:t>
            </a:r>
            <a:r>
              <a:rPr lang="en-US" sz="3200" b="1" dirty="0" smtClean="0"/>
              <a:t>differences. The </a:t>
            </a:r>
            <a:r>
              <a:rPr lang="en-US" sz="3200" b="1" dirty="0"/>
              <a:t>popularity of the saying “When in Rome, do as the Romans do” is an indication of our awareness that to succeed in international negotiation, we need to suppress our ethnocentric tendencies</a:t>
            </a:r>
          </a:p>
        </p:txBody>
      </p:sp>
      <p:sp>
        <p:nvSpPr>
          <p:cNvPr id="2" name="Rectangle 1"/>
          <p:cNvSpPr/>
          <p:nvPr/>
        </p:nvSpPr>
        <p:spPr>
          <a:xfrm>
            <a:off x="2648761" y="512713"/>
            <a:ext cx="5909451" cy="584775"/>
          </a:xfrm>
          <a:prstGeom prst="rect">
            <a:avLst/>
          </a:prstGeom>
        </p:spPr>
        <p:txBody>
          <a:bodyPr wrap="square">
            <a:spAutoFit/>
          </a:bodyPr>
          <a:lstStyle/>
          <a:p>
            <a:pPr algn="just"/>
            <a:r>
              <a:rPr lang="en-US" sz="3200" b="1" dirty="0">
                <a:solidFill>
                  <a:srgbClr val="FF0000"/>
                </a:solidFill>
              </a:rPr>
              <a:t>International Negotiations</a:t>
            </a:r>
          </a:p>
        </p:txBody>
      </p:sp>
      <p:pic>
        <p:nvPicPr>
          <p:cNvPr id="3" name="Picture 2"/>
          <p:cNvPicPr>
            <a:picLocks noChangeAspect="1"/>
          </p:cNvPicPr>
          <p:nvPr/>
        </p:nvPicPr>
        <p:blipFill>
          <a:blip r:embed="rId3"/>
          <a:stretch>
            <a:fillRect/>
          </a:stretch>
        </p:blipFill>
        <p:spPr>
          <a:xfrm>
            <a:off x="10467869" y="256413"/>
            <a:ext cx="1219306" cy="1097375"/>
          </a:xfrm>
          <a:prstGeom prst="rect">
            <a:avLst/>
          </a:prstGeom>
        </p:spPr>
      </p:pic>
    </p:spTree>
    <p:extLst>
      <p:ext uri="{BB962C8B-B14F-4D97-AF65-F5344CB8AC3E}">
        <p14:creationId xmlns:p14="http://schemas.microsoft.com/office/powerpoint/2010/main" val="30983381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940791" y="620434"/>
            <a:ext cx="3578224" cy="584775"/>
          </a:xfrm>
          <a:prstGeom prst="rect">
            <a:avLst/>
          </a:prstGeom>
        </p:spPr>
        <p:txBody>
          <a:bodyPr wrap="none">
            <a:spAutoFit/>
          </a:bodyPr>
          <a:lstStyle/>
          <a:p>
            <a:r>
              <a:rPr lang="en-US" sz="3200" b="1" dirty="0">
                <a:solidFill>
                  <a:srgbClr val="FF0000"/>
                </a:solidFill>
              </a:rPr>
              <a:t>Negotiation Process</a:t>
            </a:r>
          </a:p>
        </p:txBody>
      </p:sp>
      <p:sp>
        <p:nvSpPr>
          <p:cNvPr id="6" name="Rectangle 5"/>
          <p:cNvSpPr/>
          <p:nvPr/>
        </p:nvSpPr>
        <p:spPr>
          <a:xfrm>
            <a:off x="157163" y="1440627"/>
            <a:ext cx="11901487" cy="4524315"/>
          </a:xfrm>
          <a:prstGeom prst="rect">
            <a:avLst/>
          </a:prstGeom>
        </p:spPr>
        <p:txBody>
          <a:bodyPr wrap="square">
            <a:spAutoFit/>
          </a:bodyPr>
          <a:lstStyle/>
          <a:p>
            <a:r>
              <a:rPr lang="en-US" sz="3200" b="1" dirty="0"/>
              <a:t>Most writings on negotiation assume similarity in culture and fields of experience among negotiating parties. Based on this assumption, negotiation strategies are devised to influence the other party’s position</a:t>
            </a:r>
            <a:r>
              <a:rPr lang="en-US" sz="3200" b="1" dirty="0" smtClean="0"/>
              <a:t>. </a:t>
            </a:r>
            <a:r>
              <a:rPr lang="en-US" sz="3200" b="1" dirty="0"/>
              <a:t>for example, suggested that successful negotiation involves accomplishing three </a:t>
            </a:r>
            <a:r>
              <a:rPr lang="en-US" sz="3200" b="1" dirty="0" smtClean="0"/>
              <a:t>tasks:</a:t>
            </a:r>
          </a:p>
          <a:p>
            <a:r>
              <a:rPr lang="en-US" sz="3200" b="1" dirty="0" smtClean="0"/>
              <a:t> </a:t>
            </a:r>
            <a:r>
              <a:rPr lang="en-US" sz="3200" b="1" dirty="0"/>
              <a:t>1. Bringing your own perceptions in line with reality</a:t>
            </a:r>
            <a:r>
              <a:rPr lang="en-US" sz="3200" b="1" dirty="0" smtClean="0"/>
              <a:t>.</a:t>
            </a:r>
          </a:p>
          <a:p>
            <a:r>
              <a:rPr lang="en-US" sz="3200" b="1" dirty="0" smtClean="0"/>
              <a:t> </a:t>
            </a:r>
            <a:r>
              <a:rPr lang="en-US" sz="3200" b="1" dirty="0"/>
              <a:t>2. Ascertaining the other side’s perceptions of the proposed transaction and the available alternatives. </a:t>
            </a:r>
            <a:endParaRPr lang="en-US" sz="3200" b="1" dirty="0" smtClean="0"/>
          </a:p>
          <a:p>
            <a:r>
              <a:rPr lang="en-US" sz="3200" b="1" dirty="0" smtClean="0"/>
              <a:t>3</a:t>
            </a:r>
            <a:r>
              <a:rPr lang="en-US" sz="3200" b="1" dirty="0"/>
              <a:t>. Finding ways to favorably alter the other side’s perceptions.</a:t>
            </a:r>
          </a:p>
        </p:txBody>
      </p:sp>
      <p:pic>
        <p:nvPicPr>
          <p:cNvPr id="2" name="Picture 1"/>
          <p:cNvPicPr>
            <a:picLocks noChangeAspect="1"/>
          </p:cNvPicPr>
          <p:nvPr/>
        </p:nvPicPr>
        <p:blipFill>
          <a:blip r:embed="rId3"/>
          <a:stretch>
            <a:fillRect/>
          </a:stretch>
        </p:blipFill>
        <p:spPr>
          <a:xfrm>
            <a:off x="10615559" y="225543"/>
            <a:ext cx="1219306" cy="1097375"/>
          </a:xfrm>
          <a:prstGeom prst="rect">
            <a:avLst/>
          </a:prstGeom>
        </p:spPr>
      </p:pic>
    </p:spTree>
    <p:extLst>
      <p:ext uri="{BB962C8B-B14F-4D97-AF65-F5344CB8AC3E}">
        <p14:creationId xmlns:p14="http://schemas.microsoft.com/office/powerpoint/2010/main" val="376851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 y="1443841"/>
            <a:ext cx="11987213" cy="4832092"/>
          </a:xfrm>
          <a:prstGeom prst="rect">
            <a:avLst/>
          </a:prstGeom>
        </p:spPr>
        <p:txBody>
          <a:bodyPr wrap="square">
            <a:spAutoFit/>
          </a:bodyPr>
          <a:lstStyle/>
          <a:p>
            <a:pPr algn="just"/>
            <a:r>
              <a:rPr lang="en-US" sz="2800" b="1" dirty="0">
                <a:solidFill>
                  <a:srgbClr val="FF0000"/>
                </a:solidFill>
              </a:rPr>
              <a:t>There are two extreme negotiating positions, “hard” and “soft.” </a:t>
            </a:r>
            <a:endParaRPr lang="en-US" sz="2800" b="1" dirty="0" smtClean="0">
              <a:solidFill>
                <a:srgbClr val="FF0000"/>
              </a:solidFill>
            </a:endParaRPr>
          </a:p>
          <a:p>
            <a:pPr algn="just"/>
            <a:r>
              <a:rPr lang="en-US" sz="2800" b="1" dirty="0" smtClean="0"/>
              <a:t>Those </a:t>
            </a:r>
            <a:r>
              <a:rPr lang="en-US" sz="2800" b="1" dirty="0"/>
              <a:t>taking </a:t>
            </a:r>
            <a:r>
              <a:rPr lang="en-US" sz="2800" b="1" dirty="0">
                <a:solidFill>
                  <a:srgbClr val="FF0000"/>
                </a:solidFill>
              </a:rPr>
              <a:t>a hard position </a:t>
            </a:r>
            <a:r>
              <a:rPr lang="en-US" sz="2800" b="1" dirty="0"/>
              <a:t>see every negotiation as a contest of wills. They believe that by taking extreme positions and holding out longer, they will fare better. Taking a hard position may lead to confrontation, however. Often, the other party responds by taking an equally hard position. This exhausts both parties and damages their </a:t>
            </a:r>
            <a:r>
              <a:rPr lang="en-US" sz="2800" b="1" dirty="0" smtClean="0"/>
              <a:t>long term </a:t>
            </a:r>
            <a:r>
              <a:rPr lang="en-US" sz="2800" b="1" dirty="0"/>
              <a:t>relationship. Whereas a hard position is confrontational and adversely affects long-term relationships, </a:t>
            </a:r>
            <a:r>
              <a:rPr lang="en-US" sz="2800" b="1" dirty="0">
                <a:solidFill>
                  <a:srgbClr val="FF0000"/>
                </a:solidFill>
              </a:rPr>
              <a:t>a soft position </a:t>
            </a:r>
            <a:r>
              <a:rPr lang="en-US" sz="2800" b="1" dirty="0"/>
              <a:t>may create a one-sided deal and foster ill feelings. Avoiding confrontation and taking a more accommodating soft position may result in an undue advantage for the other party. By making concessions, a soft negotiator often ends up with less than a desirable deal and may feel bitter about it</a:t>
            </a:r>
          </a:p>
        </p:txBody>
      </p:sp>
      <p:pic>
        <p:nvPicPr>
          <p:cNvPr id="2" name="Picture 1"/>
          <p:cNvPicPr>
            <a:picLocks noChangeAspect="1"/>
          </p:cNvPicPr>
          <p:nvPr/>
        </p:nvPicPr>
        <p:blipFill>
          <a:blip r:embed="rId3"/>
          <a:stretch>
            <a:fillRect/>
          </a:stretch>
        </p:blipFill>
        <p:spPr>
          <a:xfrm>
            <a:off x="10586984" y="256412"/>
            <a:ext cx="1219306" cy="1097375"/>
          </a:xfrm>
          <a:prstGeom prst="rect">
            <a:avLst/>
          </a:prstGeom>
        </p:spPr>
      </p:pic>
      <p:sp>
        <p:nvSpPr>
          <p:cNvPr id="6" name="TextBox 5"/>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4416971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70676"/>
            <a:ext cx="9533101" cy="1610200"/>
          </a:xfrm>
          <a:prstGeom prst="rect">
            <a:avLst/>
          </a:prstGeom>
        </p:spPr>
      </p:pic>
      <p:sp>
        <p:nvSpPr>
          <p:cNvPr id="5" name="Rectangle 4"/>
          <p:cNvSpPr/>
          <p:nvPr/>
        </p:nvSpPr>
        <p:spPr>
          <a:xfrm>
            <a:off x="171451" y="1424463"/>
            <a:ext cx="12020549" cy="4524315"/>
          </a:xfrm>
          <a:prstGeom prst="rect">
            <a:avLst/>
          </a:prstGeom>
        </p:spPr>
        <p:txBody>
          <a:bodyPr wrap="square">
            <a:spAutoFit/>
          </a:bodyPr>
          <a:lstStyle/>
          <a:p>
            <a:pPr algn="just"/>
            <a:r>
              <a:rPr lang="en-US" sz="3200" b="1" dirty="0" smtClean="0"/>
              <a:t>The </a:t>
            </a:r>
            <a:r>
              <a:rPr lang="en-US" sz="3200" b="1" dirty="0"/>
              <a:t>PN method is applicable to all stages of negotiation and involves four basic factors: </a:t>
            </a:r>
            <a:r>
              <a:rPr lang="en-US" sz="3200" b="1" dirty="0">
                <a:solidFill>
                  <a:srgbClr val="FF0000"/>
                </a:solidFill>
              </a:rPr>
              <a:t>people, interests, options, and criteria</a:t>
            </a:r>
            <a:r>
              <a:rPr lang="en-US" sz="3200" b="1" dirty="0"/>
              <a:t>. </a:t>
            </a:r>
            <a:endParaRPr lang="en-US" sz="3200" b="1" dirty="0" smtClean="0"/>
          </a:p>
          <a:p>
            <a:pPr algn="just"/>
            <a:endParaRPr lang="en-US" sz="3200" b="1" dirty="0" smtClean="0"/>
          </a:p>
          <a:p>
            <a:pPr algn="just"/>
            <a:r>
              <a:rPr lang="en-US" sz="3200" b="1" dirty="0">
                <a:solidFill>
                  <a:srgbClr val="FF0000"/>
                </a:solidFill>
              </a:rPr>
              <a:t>People </a:t>
            </a:r>
          </a:p>
          <a:p>
            <a:pPr algn="just"/>
            <a:r>
              <a:rPr lang="en-US" sz="3200" b="1" dirty="0" smtClean="0"/>
              <a:t> </a:t>
            </a:r>
            <a:r>
              <a:rPr lang="en-US" sz="3200" b="1" dirty="0"/>
              <a:t>Often, negotiating parties become emotional, and instead of attacking the problem, they attack each other. This produces defensive behavior, which is not conducive to constructive negotiation. Reducing the emotional overtone and building a good working relationship improve the chances of success</a:t>
            </a:r>
          </a:p>
        </p:txBody>
      </p:sp>
      <p:pic>
        <p:nvPicPr>
          <p:cNvPr id="2" name="Picture 1"/>
          <p:cNvPicPr>
            <a:picLocks noChangeAspect="1"/>
          </p:cNvPicPr>
          <p:nvPr/>
        </p:nvPicPr>
        <p:blipFill>
          <a:blip r:embed="rId3"/>
          <a:stretch>
            <a:fillRect/>
          </a:stretch>
        </p:blipFill>
        <p:spPr>
          <a:xfrm>
            <a:off x="10701285" y="327088"/>
            <a:ext cx="1219306" cy="1097375"/>
          </a:xfrm>
          <a:prstGeom prst="rect">
            <a:avLst/>
          </a:prstGeom>
        </p:spPr>
      </p:pic>
      <p:sp>
        <p:nvSpPr>
          <p:cNvPr id="3" name="Rectangle 2"/>
          <p:cNvSpPr/>
          <p:nvPr/>
        </p:nvSpPr>
        <p:spPr>
          <a:xfrm>
            <a:off x="2232592" y="576582"/>
            <a:ext cx="5994846" cy="646331"/>
          </a:xfrm>
          <a:prstGeom prst="rect">
            <a:avLst/>
          </a:prstGeom>
        </p:spPr>
        <p:txBody>
          <a:bodyPr wrap="none">
            <a:spAutoFit/>
          </a:bodyPr>
          <a:lstStyle/>
          <a:p>
            <a:pPr algn="just"/>
            <a:r>
              <a:rPr lang="en-US" sz="3600" b="1" dirty="0">
                <a:solidFill>
                  <a:srgbClr val="FF0000"/>
                </a:solidFill>
              </a:rPr>
              <a:t>Principled </a:t>
            </a:r>
            <a:r>
              <a:rPr lang="en-US" sz="3600" b="1" dirty="0" smtClean="0">
                <a:solidFill>
                  <a:srgbClr val="FF0000"/>
                </a:solidFill>
              </a:rPr>
              <a:t>Negotiation factors </a:t>
            </a:r>
            <a:endParaRPr lang="en-US" sz="3600" b="1" dirty="0">
              <a:solidFill>
                <a:srgbClr val="FF0000"/>
              </a:solidFill>
            </a:endParaRPr>
          </a:p>
        </p:txBody>
      </p:sp>
    </p:spTree>
    <p:extLst>
      <p:ext uri="{BB962C8B-B14F-4D97-AF65-F5344CB8AC3E}">
        <p14:creationId xmlns:p14="http://schemas.microsoft.com/office/powerpoint/2010/main" val="3840685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1" y="1603099"/>
            <a:ext cx="12087224" cy="1938992"/>
          </a:xfrm>
          <a:prstGeom prst="rect">
            <a:avLst/>
          </a:prstGeom>
        </p:spPr>
        <p:txBody>
          <a:bodyPr wrap="square">
            <a:spAutoFit/>
          </a:bodyPr>
          <a:lstStyle/>
          <a:p>
            <a:r>
              <a:rPr lang="en-US" sz="2400" b="1" dirty="0">
                <a:solidFill>
                  <a:srgbClr val="FF0000"/>
                </a:solidFill>
              </a:rPr>
              <a:t>Interests </a:t>
            </a:r>
            <a:endParaRPr lang="en-US" sz="2400" b="1" dirty="0" smtClean="0">
              <a:solidFill>
                <a:srgbClr val="FF0000"/>
              </a:solidFill>
            </a:endParaRPr>
          </a:p>
          <a:p>
            <a:r>
              <a:rPr lang="en-US" sz="2400" b="1" dirty="0" smtClean="0"/>
              <a:t>Focus </a:t>
            </a:r>
            <a:r>
              <a:rPr lang="en-US" sz="2400" b="1" dirty="0"/>
              <a:t>on interests, not positions. Sharing information creates </a:t>
            </a:r>
            <a:r>
              <a:rPr lang="en-US" sz="2400" b="1" dirty="0" smtClean="0"/>
              <a:t>understanding. </a:t>
            </a:r>
            <a:r>
              <a:rPr lang="en-US" sz="2400" b="1" dirty="0"/>
              <a:t>Positions are “what” the parties say they want, and interests are “why” they want them. Try to discover what “interests” are behind the positions of the other participants. Be careful when one party tries to learn the other’s interests without revealing its own</a:t>
            </a:r>
          </a:p>
        </p:txBody>
      </p:sp>
      <p:sp>
        <p:nvSpPr>
          <p:cNvPr id="6" name="Rectangle 5"/>
          <p:cNvSpPr/>
          <p:nvPr/>
        </p:nvSpPr>
        <p:spPr>
          <a:xfrm>
            <a:off x="1" y="3600716"/>
            <a:ext cx="12087224" cy="1569660"/>
          </a:xfrm>
          <a:prstGeom prst="rect">
            <a:avLst/>
          </a:prstGeom>
        </p:spPr>
        <p:txBody>
          <a:bodyPr wrap="square">
            <a:spAutoFit/>
          </a:bodyPr>
          <a:lstStyle/>
          <a:p>
            <a:r>
              <a:rPr lang="en-US" sz="2400" b="1" dirty="0">
                <a:solidFill>
                  <a:srgbClr val="FF0000"/>
                </a:solidFill>
              </a:rPr>
              <a:t>Options </a:t>
            </a:r>
            <a:endParaRPr lang="en-US" sz="2400" b="1" dirty="0" smtClean="0">
              <a:solidFill>
                <a:srgbClr val="FF0000"/>
              </a:solidFill>
            </a:endParaRPr>
          </a:p>
          <a:p>
            <a:r>
              <a:rPr lang="en-US" sz="2400" b="1" dirty="0" smtClean="0"/>
              <a:t>Look </a:t>
            </a:r>
            <a:r>
              <a:rPr lang="en-US" sz="2400" b="1" dirty="0"/>
              <a:t>for areas of mutual gain, and search for alternatives that give both sides something to gain. Considering multiple options, instead of one option at a time, may provide for more commonality of interests. Before deciding how to cut the pie, increase its size.</a:t>
            </a:r>
          </a:p>
        </p:txBody>
      </p:sp>
      <p:sp>
        <p:nvSpPr>
          <p:cNvPr id="7" name="Rectangle 6"/>
          <p:cNvSpPr/>
          <p:nvPr/>
        </p:nvSpPr>
        <p:spPr>
          <a:xfrm>
            <a:off x="1" y="5243423"/>
            <a:ext cx="12191999" cy="1569660"/>
          </a:xfrm>
          <a:prstGeom prst="rect">
            <a:avLst/>
          </a:prstGeom>
        </p:spPr>
        <p:txBody>
          <a:bodyPr wrap="square">
            <a:spAutoFit/>
          </a:bodyPr>
          <a:lstStyle/>
          <a:p>
            <a:r>
              <a:rPr lang="en-US" sz="2400" b="1" dirty="0">
                <a:solidFill>
                  <a:srgbClr val="FF0000"/>
                </a:solidFill>
              </a:rPr>
              <a:t>Criteria </a:t>
            </a:r>
            <a:endParaRPr lang="en-US" sz="2400" b="1" dirty="0" smtClean="0">
              <a:solidFill>
                <a:srgbClr val="FF0000"/>
              </a:solidFill>
            </a:endParaRPr>
          </a:p>
          <a:p>
            <a:r>
              <a:rPr lang="en-US" sz="2400" b="1" dirty="0" smtClean="0"/>
              <a:t>Insist </a:t>
            </a:r>
            <a:r>
              <a:rPr lang="en-US" sz="2400" b="1" dirty="0"/>
              <a:t>on objective criteria that can be used in selecting the final option. Agreement on objective criteria, such as market value, expert opinion, custom, </a:t>
            </a:r>
            <a:r>
              <a:rPr lang="en-US" sz="2400" b="1" dirty="0" smtClean="0"/>
              <a:t>precedence, </a:t>
            </a:r>
            <a:r>
              <a:rPr lang="en-US" sz="2400" b="1" dirty="0"/>
              <a:t>law, and industry practices, eliminates one-sided outcomes</a:t>
            </a:r>
          </a:p>
        </p:txBody>
      </p:sp>
      <p:pic>
        <p:nvPicPr>
          <p:cNvPr id="2" name="Picture 1"/>
          <p:cNvPicPr>
            <a:picLocks noChangeAspect="1"/>
          </p:cNvPicPr>
          <p:nvPr/>
        </p:nvPicPr>
        <p:blipFill>
          <a:blip r:embed="rId3"/>
          <a:stretch>
            <a:fillRect/>
          </a:stretch>
        </p:blipFill>
        <p:spPr>
          <a:xfrm>
            <a:off x="10601272" y="256412"/>
            <a:ext cx="1219306" cy="1097375"/>
          </a:xfrm>
          <a:prstGeom prst="rect">
            <a:avLst/>
          </a:prstGeom>
        </p:spPr>
      </p:pic>
      <p:sp>
        <p:nvSpPr>
          <p:cNvPr id="8" name="TextBox 7"/>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26433222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57175" y="1582341"/>
            <a:ext cx="11644313" cy="4832092"/>
          </a:xfrm>
          <a:prstGeom prst="rect">
            <a:avLst/>
          </a:prstGeom>
        </p:spPr>
        <p:txBody>
          <a:bodyPr wrap="square">
            <a:spAutoFit/>
          </a:bodyPr>
          <a:lstStyle/>
          <a:p>
            <a:pPr algn="just"/>
            <a:r>
              <a:rPr lang="en-US" sz="2800" b="1" dirty="0"/>
              <a:t>The three stages of negotiation are </a:t>
            </a:r>
            <a:r>
              <a:rPr lang="en-US" sz="2800" b="1" dirty="0">
                <a:solidFill>
                  <a:srgbClr val="FF0000"/>
                </a:solidFill>
              </a:rPr>
              <a:t>analysis, planning, and discussion</a:t>
            </a:r>
          </a:p>
          <a:p>
            <a:pPr algn="just"/>
            <a:r>
              <a:rPr lang="en-US" sz="2800" b="1" dirty="0" smtClean="0">
                <a:solidFill>
                  <a:srgbClr val="FF0000"/>
                </a:solidFill>
              </a:rPr>
              <a:t>Analysis</a:t>
            </a:r>
            <a:r>
              <a:rPr lang="en-US" sz="2800" b="1" dirty="0" smtClean="0"/>
              <a:t> </a:t>
            </a:r>
            <a:r>
              <a:rPr lang="en-US" sz="2800" b="1" dirty="0"/>
              <a:t>Make certain preparations before arriving at the negotiation table. The analysis stage deals with gathering and organizing information for diagnosing the situation. Review the issues pertinent to the four basic factors of people, interests, options, and criteria. Consider any people problems that might arise during the negotiation, such as perception, emotion, and communication. Define your interests and those of the other party. Review the options already on the table, and identify the criteria and framework suggested for the negotiation. Analyze intercultural negotiation that involves learning about other cultures, understanding their communication methods, and knowing their likes, dislikes, and preferences.</a:t>
            </a:r>
          </a:p>
        </p:txBody>
      </p:sp>
      <p:pic>
        <p:nvPicPr>
          <p:cNvPr id="2" name="Picture 1"/>
          <p:cNvPicPr>
            <a:picLocks noChangeAspect="1"/>
          </p:cNvPicPr>
          <p:nvPr/>
        </p:nvPicPr>
        <p:blipFill>
          <a:blip r:embed="rId3"/>
          <a:stretch>
            <a:fillRect/>
          </a:stretch>
        </p:blipFill>
        <p:spPr>
          <a:xfrm>
            <a:off x="10401247" y="256412"/>
            <a:ext cx="1219306" cy="1097375"/>
          </a:xfrm>
          <a:prstGeom prst="rect">
            <a:avLst/>
          </a:prstGeom>
        </p:spPr>
      </p:pic>
      <p:sp>
        <p:nvSpPr>
          <p:cNvPr id="6" name="Rectangle 5"/>
          <p:cNvSpPr/>
          <p:nvPr/>
        </p:nvSpPr>
        <p:spPr>
          <a:xfrm>
            <a:off x="2340923" y="576582"/>
            <a:ext cx="5778185" cy="646331"/>
          </a:xfrm>
          <a:prstGeom prst="rect">
            <a:avLst/>
          </a:prstGeom>
        </p:spPr>
        <p:txBody>
          <a:bodyPr wrap="none">
            <a:spAutoFit/>
          </a:bodyPr>
          <a:lstStyle/>
          <a:p>
            <a:pPr algn="just"/>
            <a:r>
              <a:rPr lang="en-US" sz="3600" b="1" dirty="0">
                <a:solidFill>
                  <a:srgbClr val="FF0000"/>
                </a:solidFill>
              </a:rPr>
              <a:t>Principled </a:t>
            </a:r>
            <a:r>
              <a:rPr lang="en-US" sz="3600" b="1" dirty="0" smtClean="0">
                <a:solidFill>
                  <a:srgbClr val="FF0000"/>
                </a:solidFill>
              </a:rPr>
              <a:t>Negotiation stages</a:t>
            </a:r>
            <a:endParaRPr lang="en-US" sz="3600" b="1" dirty="0">
              <a:solidFill>
                <a:srgbClr val="FF0000"/>
              </a:solidFill>
            </a:endParaRPr>
          </a:p>
        </p:txBody>
      </p:sp>
    </p:spTree>
    <p:extLst>
      <p:ext uri="{BB962C8B-B14F-4D97-AF65-F5344CB8AC3E}">
        <p14:creationId xmlns:p14="http://schemas.microsoft.com/office/powerpoint/2010/main" val="7796926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85762" y="1856126"/>
            <a:ext cx="11229975" cy="4031873"/>
          </a:xfrm>
          <a:prstGeom prst="rect">
            <a:avLst/>
          </a:prstGeom>
        </p:spPr>
        <p:txBody>
          <a:bodyPr wrap="square">
            <a:spAutoFit/>
          </a:bodyPr>
          <a:lstStyle/>
          <a:p>
            <a:pPr algn="just"/>
            <a:r>
              <a:rPr lang="en-US" sz="3200" b="1" dirty="0" smtClean="0">
                <a:solidFill>
                  <a:srgbClr val="FF0000"/>
                </a:solidFill>
              </a:rPr>
              <a:t>Planning</a:t>
            </a:r>
          </a:p>
          <a:p>
            <a:pPr algn="just"/>
            <a:endParaRPr lang="en-US" sz="3200" b="1" dirty="0" smtClean="0"/>
          </a:p>
          <a:p>
            <a:pPr algn="just"/>
            <a:r>
              <a:rPr lang="en-US" sz="3200" b="1" dirty="0" smtClean="0"/>
              <a:t> </a:t>
            </a:r>
            <a:r>
              <a:rPr lang="en-US" sz="3200" b="1" dirty="0"/>
              <a:t>In the planning stage, again you are dealing with the same four factors of people, interests, options, and criteria. Here, you want to generate ideas and decide how to use them and determine how to deal with people problems that may arise. Prioritize your interests, and set realistic objectives. Generate more options, and devise criteria for selecting the best option</a:t>
            </a:r>
          </a:p>
        </p:txBody>
      </p:sp>
      <p:pic>
        <p:nvPicPr>
          <p:cNvPr id="2" name="Picture 1"/>
          <p:cNvPicPr>
            <a:picLocks noChangeAspect="1"/>
          </p:cNvPicPr>
          <p:nvPr/>
        </p:nvPicPr>
        <p:blipFill>
          <a:blip r:embed="rId3"/>
          <a:stretch>
            <a:fillRect/>
          </a:stretch>
        </p:blipFill>
        <p:spPr>
          <a:xfrm>
            <a:off x="10596456" y="512825"/>
            <a:ext cx="1219306" cy="1097375"/>
          </a:xfrm>
          <a:prstGeom prst="rect">
            <a:avLst/>
          </a:prstGeom>
        </p:spPr>
      </p:pic>
      <p:sp>
        <p:nvSpPr>
          <p:cNvPr id="3" name="TextBox 2"/>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16256342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314325" y="1824335"/>
            <a:ext cx="11487150" cy="4524315"/>
          </a:xfrm>
          <a:prstGeom prst="rect">
            <a:avLst/>
          </a:prstGeom>
        </p:spPr>
        <p:txBody>
          <a:bodyPr wrap="square">
            <a:spAutoFit/>
          </a:bodyPr>
          <a:lstStyle/>
          <a:p>
            <a:pPr algn="just"/>
            <a:r>
              <a:rPr lang="en-US" sz="3200" b="1" dirty="0">
                <a:solidFill>
                  <a:srgbClr val="FF0000"/>
                </a:solidFill>
              </a:rPr>
              <a:t>Discussion </a:t>
            </a:r>
            <a:endParaRPr lang="en-US" sz="3200" b="1" dirty="0" smtClean="0">
              <a:solidFill>
                <a:srgbClr val="FF0000"/>
              </a:solidFill>
            </a:endParaRPr>
          </a:p>
          <a:p>
            <a:pPr algn="just"/>
            <a:r>
              <a:rPr lang="en-US" sz="3200" b="1" dirty="0" smtClean="0"/>
              <a:t>Parties </a:t>
            </a:r>
            <a:r>
              <a:rPr lang="en-US" sz="3200" b="1" dirty="0"/>
              <a:t>communicate back and forth looking for ways to agree on various issues. Discussion is how perceptions, feelings, and difficulties in </a:t>
            </a:r>
            <a:r>
              <a:rPr lang="en-US" sz="3200" b="1" dirty="0" smtClean="0"/>
              <a:t>communication are </a:t>
            </a:r>
            <a:r>
              <a:rPr lang="en-US" sz="3200" b="1" dirty="0"/>
              <a:t>addressed. Both parties acknowledge each other’s interests, identify options that are mutually beneficial, and seek agreements on objective standards that could resolve opposing interests. Applied to intercultural negotiation, the discussion stage can be used to build and improve the relationship and create trust between parties </a:t>
            </a:r>
          </a:p>
        </p:txBody>
      </p:sp>
      <p:pic>
        <p:nvPicPr>
          <p:cNvPr id="2" name="Picture 1"/>
          <p:cNvPicPr>
            <a:picLocks noChangeAspect="1"/>
          </p:cNvPicPr>
          <p:nvPr/>
        </p:nvPicPr>
        <p:blipFill>
          <a:blip r:embed="rId3"/>
          <a:stretch>
            <a:fillRect/>
          </a:stretch>
        </p:blipFill>
        <p:spPr>
          <a:xfrm>
            <a:off x="10582169" y="365712"/>
            <a:ext cx="1219306" cy="1097375"/>
          </a:xfrm>
          <a:prstGeom prst="rect">
            <a:avLst/>
          </a:prstGeom>
        </p:spPr>
      </p:pic>
      <p:sp>
        <p:nvSpPr>
          <p:cNvPr id="6" name="TextBox 5"/>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3878957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442913" y="1889969"/>
            <a:ext cx="11144250" cy="4031873"/>
          </a:xfrm>
          <a:prstGeom prst="rect">
            <a:avLst/>
          </a:prstGeom>
        </p:spPr>
        <p:txBody>
          <a:bodyPr wrap="square">
            <a:spAutoFit/>
          </a:bodyPr>
          <a:lstStyle/>
          <a:p>
            <a:pPr algn="just"/>
            <a:r>
              <a:rPr lang="en-US" sz="3200" b="1" dirty="0"/>
              <a:t>PN provides parties to a negotiation with a method of focusing on basic interests and mutually advantageous solutions. Unlike inefficient bargaining within a political framework, PN enables parties to reach an agreement without all the haggling and posturing. By separating the people from the problem, PN makes an amicable and efficient agreement possible. Cultural differences, however, make some aspects of PN less viable for intercultural negotiations. </a:t>
            </a:r>
          </a:p>
        </p:txBody>
      </p:sp>
      <p:pic>
        <p:nvPicPr>
          <p:cNvPr id="2" name="Picture 1"/>
          <p:cNvPicPr>
            <a:picLocks noChangeAspect="1"/>
          </p:cNvPicPr>
          <p:nvPr/>
        </p:nvPicPr>
        <p:blipFill>
          <a:blip r:embed="rId3"/>
          <a:stretch>
            <a:fillRect/>
          </a:stretch>
        </p:blipFill>
        <p:spPr>
          <a:xfrm>
            <a:off x="10718833" y="335394"/>
            <a:ext cx="1219306" cy="1097375"/>
          </a:xfrm>
          <a:prstGeom prst="rect">
            <a:avLst/>
          </a:prstGeom>
        </p:spPr>
      </p:pic>
      <p:sp>
        <p:nvSpPr>
          <p:cNvPr id="6" name="TextBox 5"/>
          <p:cNvSpPr txBox="1"/>
          <p:nvPr/>
        </p:nvSpPr>
        <p:spPr>
          <a:xfrm>
            <a:off x="3000375" y="476737"/>
            <a:ext cx="1543115" cy="830997"/>
          </a:xfrm>
          <a:prstGeom prst="rect">
            <a:avLst/>
          </a:prstGeom>
          <a:noFill/>
        </p:spPr>
        <p:txBody>
          <a:bodyPr wrap="none" rtlCol="0">
            <a:spAutoFit/>
          </a:bodyPr>
          <a:lstStyle/>
          <a:p>
            <a:r>
              <a:rPr lang="en-US" sz="4800" b="1" dirty="0" smtClean="0">
                <a:solidFill>
                  <a:srgbClr val="FF0000"/>
                </a:solidFill>
              </a:rPr>
              <a:t>Cont.</a:t>
            </a:r>
            <a:endParaRPr lang="en-US" sz="4800" b="1" dirty="0">
              <a:solidFill>
                <a:srgbClr val="FF0000"/>
              </a:solidFill>
            </a:endParaRPr>
          </a:p>
        </p:txBody>
      </p:sp>
    </p:spTree>
    <p:extLst>
      <p:ext uri="{BB962C8B-B14F-4D97-AF65-F5344CB8AC3E}">
        <p14:creationId xmlns:p14="http://schemas.microsoft.com/office/powerpoint/2010/main" val="11722480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888" y="1348800"/>
            <a:ext cx="11487150" cy="5016758"/>
          </a:xfrm>
          <a:prstGeom prst="rect">
            <a:avLst/>
          </a:prstGeom>
        </p:spPr>
        <p:txBody>
          <a:bodyPr wrap="square">
            <a:spAutoFit/>
          </a:bodyPr>
          <a:lstStyle/>
          <a:p>
            <a:pPr algn="just"/>
            <a:r>
              <a:rPr lang="en-US" sz="3200" b="1" dirty="0" smtClean="0"/>
              <a:t>The </a:t>
            </a:r>
            <a:r>
              <a:rPr lang="en-US" sz="3200" b="1" dirty="0"/>
              <a:t>complexity of issues in a negotiation may determine the size of the negotiating teams. Negotiations on complex issues such as oil exploration and marketing rights with a foreign country require the use of many specialists. Most negotiations between MNCs and their foreign partners are complex. In these negotiations, MNCs employ many staff specialists. Not all members of the staff need to attend the </a:t>
            </a:r>
            <a:r>
              <a:rPr lang="en-US" sz="3200" b="1" dirty="0" smtClean="0"/>
              <a:t>negotiation </a:t>
            </a:r>
            <a:r>
              <a:rPr lang="en-US" sz="3200" b="1" dirty="0"/>
              <a:t>session. Negotiating teams may simply benefit from the behind-the-scenes services of the specialist staff. Cultural differences influence the size of the team directly involved in the negotiation</a:t>
            </a:r>
          </a:p>
        </p:txBody>
      </p:sp>
      <p:pic>
        <p:nvPicPr>
          <p:cNvPr id="3" name="Picture 2"/>
          <p:cNvPicPr>
            <a:picLocks noChangeAspect="1"/>
          </p:cNvPicPr>
          <p:nvPr/>
        </p:nvPicPr>
        <p:blipFill>
          <a:blip r:embed="rId2"/>
          <a:stretch>
            <a:fillRect/>
          </a:stretch>
        </p:blipFill>
        <p:spPr>
          <a:xfrm>
            <a:off x="0" y="0"/>
            <a:ext cx="9534970" cy="1609483"/>
          </a:xfrm>
          <a:prstGeom prst="rect">
            <a:avLst/>
          </a:prstGeom>
        </p:spPr>
      </p:pic>
      <p:pic>
        <p:nvPicPr>
          <p:cNvPr id="4" name="Picture 3"/>
          <p:cNvPicPr>
            <a:picLocks noChangeAspect="1"/>
          </p:cNvPicPr>
          <p:nvPr/>
        </p:nvPicPr>
        <p:blipFill>
          <a:blip r:embed="rId3"/>
          <a:stretch>
            <a:fillRect/>
          </a:stretch>
        </p:blipFill>
        <p:spPr>
          <a:xfrm>
            <a:off x="10753620" y="256053"/>
            <a:ext cx="1219306" cy="1097375"/>
          </a:xfrm>
          <a:prstGeom prst="rect">
            <a:avLst/>
          </a:prstGeom>
        </p:spPr>
      </p:pic>
      <p:sp>
        <p:nvSpPr>
          <p:cNvPr id="5" name="Rectangle 4"/>
          <p:cNvSpPr/>
          <p:nvPr/>
        </p:nvSpPr>
        <p:spPr>
          <a:xfrm>
            <a:off x="2450604" y="510039"/>
            <a:ext cx="6005362" cy="584775"/>
          </a:xfrm>
          <a:prstGeom prst="rect">
            <a:avLst/>
          </a:prstGeom>
        </p:spPr>
        <p:txBody>
          <a:bodyPr wrap="none">
            <a:spAutoFit/>
          </a:bodyPr>
          <a:lstStyle/>
          <a:p>
            <a:pPr algn="just"/>
            <a:r>
              <a:rPr lang="en-US" sz="3200" b="1" dirty="0">
                <a:solidFill>
                  <a:srgbClr val="FF0000"/>
                </a:solidFill>
              </a:rPr>
              <a:t>Cultural Influences on Negotiation</a:t>
            </a:r>
          </a:p>
        </p:txBody>
      </p:sp>
    </p:spTree>
    <p:extLst>
      <p:ext uri="{BB962C8B-B14F-4D97-AF65-F5344CB8AC3E}">
        <p14:creationId xmlns:p14="http://schemas.microsoft.com/office/powerpoint/2010/main" val="39681134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544122" y="256412"/>
            <a:ext cx="1219306" cy="1097375"/>
          </a:xfrm>
          <a:prstGeom prst="rect">
            <a:avLst/>
          </a:prstGeom>
        </p:spPr>
      </p:pic>
      <p:sp>
        <p:nvSpPr>
          <p:cNvPr id="3" name="Rectangle 2"/>
          <p:cNvSpPr/>
          <p:nvPr/>
        </p:nvSpPr>
        <p:spPr>
          <a:xfrm>
            <a:off x="300800" y="1610200"/>
            <a:ext cx="11700700" cy="5016758"/>
          </a:xfrm>
          <a:prstGeom prst="rect">
            <a:avLst/>
          </a:prstGeom>
        </p:spPr>
        <p:txBody>
          <a:bodyPr wrap="square">
            <a:spAutoFit/>
          </a:bodyPr>
          <a:lstStyle/>
          <a:p>
            <a:pPr algn="just"/>
            <a:r>
              <a:rPr lang="en-US" sz="3200" b="1" dirty="0"/>
              <a:t>Without communication, no organization can function. By </a:t>
            </a:r>
            <a:r>
              <a:rPr lang="en-US" sz="3200" b="1" dirty="0" smtClean="0"/>
              <a:t>communicating, </a:t>
            </a:r>
            <a:r>
              <a:rPr lang="en-US" sz="3200" b="1" dirty="0"/>
              <a:t>we share information, knowledge, beliefs, and values; we also share our ideas, opinions, and feelings with others. </a:t>
            </a:r>
            <a:endParaRPr lang="en-US" sz="3200" b="1" dirty="0" smtClean="0"/>
          </a:p>
          <a:p>
            <a:pPr algn="just"/>
            <a:endParaRPr lang="en-US" sz="3200" b="1" dirty="0"/>
          </a:p>
          <a:p>
            <a:pPr algn="just"/>
            <a:r>
              <a:rPr lang="en-US" sz="3200" b="1" dirty="0" smtClean="0"/>
              <a:t>It </a:t>
            </a:r>
            <a:r>
              <a:rPr lang="en-US" sz="3200" b="1" dirty="0"/>
              <a:t>is through communication that we negotiate a deal, buy and sell products, and exchange information. Communication is complete when the meaning we intended to send with our message reaches its destination and is understood by the receiver. This requires commonality of fields of experience between the sender and the receiver</a:t>
            </a:r>
          </a:p>
        </p:txBody>
      </p:sp>
    </p:spTree>
    <p:extLst>
      <p:ext uri="{BB962C8B-B14F-4D97-AF65-F5344CB8AC3E}">
        <p14:creationId xmlns:p14="http://schemas.microsoft.com/office/powerpoint/2010/main" val="19105048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686997" y="380000"/>
            <a:ext cx="1219306" cy="1097375"/>
          </a:xfrm>
          <a:prstGeom prst="rect">
            <a:avLst/>
          </a:prstGeom>
        </p:spPr>
      </p:pic>
      <p:sp>
        <p:nvSpPr>
          <p:cNvPr id="3" name="Rectangle 2"/>
          <p:cNvSpPr/>
          <p:nvPr/>
        </p:nvSpPr>
        <p:spPr>
          <a:xfrm>
            <a:off x="814388" y="1837462"/>
            <a:ext cx="10644187" cy="4031873"/>
          </a:xfrm>
          <a:prstGeom prst="rect">
            <a:avLst/>
          </a:prstGeom>
        </p:spPr>
        <p:txBody>
          <a:bodyPr wrap="square">
            <a:spAutoFit/>
          </a:bodyPr>
          <a:lstStyle/>
          <a:p>
            <a:pPr algn="just"/>
            <a:r>
              <a:rPr lang="en-US" sz="3200" b="1" dirty="0"/>
              <a:t>Cultural differences that create different fields of experience make communication across cultures very difficult. </a:t>
            </a:r>
            <a:endParaRPr lang="en-US" sz="3200" b="1" dirty="0" smtClean="0"/>
          </a:p>
          <a:p>
            <a:pPr algn="just"/>
            <a:endParaRPr lang="en-US" sz="3200" b="1" dirty="0"/>
          </a:p>
          <a:p>
            <a:pPr algn="just"/>
            <a:r>
              <a:rPr lang="en-US" sz="3200" b="1" dirty="0" smtClean="0"/>
              <a:t>International </a:t>
            </a:r>
            <a:r>
              <a:rPr lang="en-US" sz="3200" b="1" dirty="0"/>
              <a:t>managers need to understand the influence of cultural differences in communication. </a:t>
            </a:r>
            <a:endParaRPr lang="en-US" sz="3200" b="1" dirty="0" smtClean="0"/>
          </a:p>
          <a:p>
            <a:pPr algn="just"/>
            <a:endParaRPr lang="en-US" sz="3200" b="1" dirty="0" smtClean="0"/>
          </a:p>
          <a:p>
            <a:pPr algn="just"/>
            <a:r>
              <a:rPr lang="en-US" sz="3200" b="1" dirty="0" smtClean="0"/>
              <a:t>They </a:t>
            </a:r>
            <a:r>
              <a:rPr lang="en-US" sz="3200" b="1" dirty="0"/>
              <a:t>can improve intercultural communication by recognizing the cross-cultural </a:t>
            </a:r>
            <a:r>
              <a:rPr lang="en-US" sz="3200" b="1" dirty="0" smtClean="0"/>
              <a:t>variations </a:t>
            </a:r>
            <a:r>
              <a:rPr lang="en-US" sz="3200" b="1" dirty="0"/>
              <a:t>in communication patterns</a:t>
            </a:r>
          </a:p>
        </p:txBody>
      </p:sp>
    </p:spTree>
    <p:extLst>
      <p:ext uri="{BB962C8B-B14F-4D97-AF65-F5344CB8AC3E}">
        <p14:creationId xmlns:p14="http://schemas.microsoft.com/office/powerpoint/2010/main" val="2973709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10756" y="256053"/>
            <a:ext cx="1219306" cy="1097375"/>
          </a:xfrm>
          <a:prstGeom prst="rect">
            <a:avLst/>
          </a:prstGeom>
        </p:spPr>
      </p:pic>
      <p:pic>
        <p:nvPicPr>
          <p:cNvPr id="5" name="Picture 4"/>
          <p:cNvPicPr>
            <a:picLocks noChangeAspect="1"/>
          </p:cNvPicPr>
          <p:nvPr/>
        </p:nvPicPr>
        <p:blipFill>
          <a:blip r:embed="rId3"/>
          <a:stretch>
            <a:fillRect/>
          </a:stretch>
        </p:blipFill>
        <p:spPr>
          <a:xfrm>
            <a:off x="0" y="0"/>
            <a:ext cx="9534970" cy="1609483"/>
          </a:xfrm>
          <a:prstGeom prst="rect">
            <a:avLst/>
          </a:prstGeom>
        </p:spPr>
      </p:pic>
      <p:sp>
        <p:nvSpPr>
          <p:cNvPr id="6" name="Rectangle 5"/>
          <p:cNvSpPr/>
          <p:nvPr/>
        </p:nvSpPr>
        <p:spPr>
          <a:xfrm>
            <a:off x="242887" y="1806000"/>
            <a:ext cx="11501438" cy="4031873"/>
          </a:xfrm>
          <a:prstGeom prst="rect">
            <a:avLst/>
          </a:prstGeom>
        </p:spPr>
        <p:txBody>
          <a:bodyPr wrap="square">
            <a:spAutoFit/>
          </a:bodyPr>
          <a:lstStyle/>
          <a:p>
            <a:pPr algn="just"/>
            <a:r>
              <a:rPr lang="en-US" sz="3200" b="1" dirty="0"/>
              <a:t>Although verbal communication and written communication are the </a:t>
            </a:r>
            <a:r>
              <a:rPr lang="en-US" sz="3200" b="1" dirty="0" smtClean="0"/>
              <a:t>predominant </a:t>
            </a:r>
            <a:r>
              <a:rPr lang="en-US" sz="3200" b="1" dirty="0"/>
              <a:t>forms of communication, nonverbal cues are used to supplement or replace the oral and written forms. Similar to differences in languages, there are cultural variations in the nonverbal cues, signs, and signals used in communication. Because language differences are apparent, we learn </a:t>
            </a:r>
            <a:r>
              <a:rPr lang="en-US" sz="3200" b="1" dirty="0" smtClean="0"/>
              <a:t>foreign </a:t>
            </a:r>
            <a:r>
              <a:rPr lang="en-US" sz="3200" b="1" dirty="0"/>
              <a:t>languages to communicate with other people in their mother tongue. Nonverbal cues, signs, and signals used in communication are less </a:t>
            </a:r>
            <a:r>
              <a:rPr lang="en-US" sz="3200" b="1" dirty="0" smtClean="0"/>
              <a:t>evident; </a:t>
            </a:r>
            <a:endParaRPr lang="en-US" sz="3200" b="1" dirty="0"/>
          </a:p>
        </p:txBody>
      </p:sp>
    </p:spTree>
    <p:extLst>
      <p:ext uri="{BB962C8B-B14F-4D97-AF65-F5344CB8AC3E}">
        <p14:creationId xmlns:p14="http://schemas.microsoft.com/office/powerpoint/2010/main" val="3787777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01247" y="256053"/>
            <a:ext cx="1219306" cy="1097375"/>
          </a:xfrm>
          <a:prstGeom prst="rect">
            <a:avLst/>
          </a:prstGeom>
        </p:spPr>
      </p:pic>
      <p:pic>
        <p:nvPicPr>
          <p:cNvPr id="5" name="Picture 4"/>
          <p:cNvPicPr>
            <a:picLocks noChangeAspect="1"/>
          </p:cNvPicPr>
          <p:nvPr/>
        </p:nvPicPr>
        <p:blipFill>
          <a:blip r:embed="rId3"/>
          <a:stretch>
            <a:fillRect/>
          </a:stretch>
        </p:blipFill>
        <p:spPr>
          <a:xfrm>
            <a:off x="0" y="0"/>
            <a:ext cx="9534970" cy="1609483"/>
          </a:xfrm>
          <a:prstGeom prst="rect">
            <a:avLst/>
          </a:prstGeom>
        </p:spPr>
      </p:pic>
      <p:sp>
        <p:nvSpPr>
          <p:cNvPr id="6" name="Rectangle 5"/>
          <p:cNvSpPr/>
          <p:nvPr/>
        </p:nvSpPr>
        <p:spPr>
          <a:xfrm>
            <a:off x="957263" y="1905999"/>
            <a:ext cx="9558338" cy="4031873"/>
          </a:xfrm>
          <a:prstGeom prst="rect">
            <a:avLst/>
          </a:prstGeom>
        </p:spPr>
        <p:txBody>
          <a:bodyPr wrap="square">
            <a:spAutoFit/>
          </a:bodyPr>
          <a:lstStyle/>
          <a:p>
            <a:pPr algn="just"/>
            <a:r>
              <a:rPr lang="en-US" sz="3200" b="1" dirty="0"/>
              <a:t>nonverbal communication will face more communication problems. Ignorance of nonverbal, cross-cultural communication can have serious consequences</a:t>
            </a:r>
            <a:r>
              <a:rPr lang="en-US" sz="3200" b="1" dirty="0" smtClean="0"/>
              <a:t>.</a:t>
            </a:r>
          </a:p>
          <a:p>
            <a:pPr algn="just"/>
            <a:endParaRPr lang="en-US" sz="3200" b="1" dirty="0" smtClean="0"/>
          </a:p>
          <a:p>
            <a:pPr algn="just"/>
            <a:r>
              <a:rPr lang="en-US" sz="3200" b="1" dirty="0" smtClean="0"/>
              <a:t> </a:t>
            </a:r>
            <a:r>
              <a:rPr lang="en-US" sz="3200" b="1" dirty="0"/>
              <a:t>Unfamiliarity in reading the meaning behind the verbal messages could lead to misunderstanding, confusion, and business failure</a:t>
            </a:r>
          </a:p>
        </p:txBody>
      </p:sp>
    </p:spTree>
    <p:extLst>
      <p:ext uri="{BB962C8B-B14F-4D97-AF65-F5344CB8AC3E}">
        <p14:creationId xmlns:p14="http://schemas.microsoft.com/office/powerpoint/2010/main" val="11477964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7214" y="1976681"/>
            <a:ext cx="11191927" cy="3539430"/>
          </a:xfrm>
          <a:prstGeom prst="rect">
            <a:avLst/>
          </a:prstGeom>
        </p:spPr>
        <p:txBody>
          <a:bodyPr wrap="square">
            <a:spAutoFit/>
          </a:bodyPr>
          <a:lstStyle/>
          <a:p>
            <a:pPr algn="just"/>
            <a:r>
              <a:rPr lang="en-US" sz="3200" b="1" dirty="0"/>
              <a:t>To negotiate a business deal, international managers must recognize the cultural differences in communication and negotiation styles. The skills developed in intracultural negotiations are insufficient for conducting </a:t>
            </a:r>
            <a:r>
              <a:rPr lang="en-US" sz="3200" b="1" dirty="0" smtClean="0"/>
              <a:t>intercultural </a:t>
            </a:r>
            <a:r>
              <a:rPr lang="en-US" sz="3200" b="1" dirty="0"/>
              <a:t>negotiations. “Projective similarity,” assuming that others negotiate the same way as we do, could lead to disappointing results</a:t>
            </a:r>
          </a:p>
        </p:txBody>
      </p:sp>
      <p:pic>
        <p:nvPicPr>
          <p:cNvPr id="4" name="Picture 3"/>
          <p:cNvPicPr>
            <a:picLocks noChangeAspect="1"/>
          </p:cNvPicPr>
          <p:nvPr/>
        </p:nvPicPr>
        <p:blipFill>
          <a:blip r:embed="rId2"/>
          <a:stretch>
            <a:fillRect/>
          </a:stretch>
        </p:blipFill>
        <p:spPr>
          <a:xfrm>
            <a:off x="0" y="0"/>
            <a:ext cx="9534970" cy="1609483"/>
          </a:xfrm>
          <a:prstGeom prst="rect">
            <a:avLst/>
          </a:prstGeom>
        </p:spPr>
      </p:pic>
      <p:pic>
        <p:nvPicPr>
          <p:cNvPr id="5" name="Picture 4"/>
          <p:cNvPicPr>
            <a:picLocks noChangeAspect="1"/>
          </p:cNvPicPr>
          <p:nvPr/>
        </p:nvPicPr>
        <p:blipFill>
          <a:blip r:embed="rId3"/>
          <a:stretch>
            <a:fillRect/>
          </a:stretch>
        </p:blipFill>
        <p:spPr>
          <a:xfrm>
            <a:off x="10529835" y="151400"/>
            <a:ext cx="1219306" cy="1097375"/>
          </a:xfrm>
          <a:prstGeom prst="rect">
            <a:avLst/>
          </a:prstGeom>
        </p:spPr>
      </p:pic>
    </p:spTree>
    <p:extLst>
      <p:ext uri="{BB962C8B-B14F-4D97-AF65-F5344CB8AC3E}">
        <p14:creationId xmlns:p14="http://schemas.microsoft.com/office/powerpoint/2010/main" val="7033462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86960" y="522875"/>
            <a:ext cx="1219306" cy="1097375"/>
          </a:xfrm>
          <a:prstGeom prst="rect">
            <a:avLst/>
          </a:prstGeom>
        </p:spPr>
      </p:pic>
      <p:pic>
        <p:nvPicPr>
          <p:cNvPr id="5" name="Picture 4"/>
          <p:cNvPicPr>
            <a:picLocks noChangeAspect="1"/>
          </p:cNvPicPr>
          <p:nvPr/>
        </p:nvPicPr>
        <p:blipFill>
          <a:blip r:embed="rId3"/>
          <a:stretch>
            <a:fillRect/>
          </a:stretch>
        </p:blipFill>
        <p:spPr>
          <a:xfrm>
            <a:off x="0" y="10767"/>
            <a:ext cx="9534970" cy="1609483"/>
          </a:xfrm>
          <a:prstGeom prst="rect">
            <a:avLst/>
          </a:prstGeom>
        </p:spPr>
      </p:pic>
      <p:sp>
        <p:nvSpPr>
          <p:cNvPr id="6" name="Rectangle 5"/>
          <p:cNvSpPr/>
          <p:nvPr/>
        </p:nvSpPr>
        <p:spPr>
          <a:xfrm>
            <a:off x="485776" y="2127588"/>
            <a:ext cx="11387136" cy="3539430"/>
          </a:xfrm>
          <a:prstGeom prst="rect">
            <a:avLst/>
          </a:prstGeom>
        </p:spPr>
        <p:txBody>
          <a:bodyPr wrap="square">
            <a:spAutoFit/>
          </a:bodyPr>
          <a:lstStyle/>
          <a:p>
            <a:pPr algn="just"/>
            <a:r>
              <a:rPr lang="en-US" sz="3200" b="1" dirty="0"/>
              <a:t>Some cultures view negotiation as a relationship-building exercise. Such a view of negotiation calls for a different type of negotiation and </a:t>
            </a:r>
            <a:r>
              <a:rPr lang="en-US" sz="3200" b="1" dirty="0" smtClean="0"/>
              <a:t>different </a:t>
            </a:r>
            <a:r>
              <a:rPr lang="en-US" sz="3200" b="1" dirty="0"/>
              <a:t>skills. Attempts at maximizing our gains with such groups may produce a short-term result but may damage the long-term relationships. International managers who succeed remember the saying “When in Rome, do as the Romans do.</a:t>
            </a:r>
          </a:p>
        </p:txBody>
      </p:sp>
    </p:spTree>
    <p:extLst>
      <p:ext uri="{BB962C8B-B14F-4D97-AF65-F5344CB8AC3E}">
        <p14:creationId xmlns:p14="http://schemas.microsoft.com/office/powerpoint/2010/main" val="41367209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4</a:t>
            </a:r>
            <a:endParaRPr lang="en-US" dirty="0"/>
          </a:p>
          <a:p>
            <a:pPr marL="0" indent="0">
              <a:buNone/>
            </a:pPr>
            <a:endParaRPr lang="en-US" dirty="0"/>
          </a:p>
        </p:txBody>
      </p:sp>
    </p:spTree>
    <p:extLst>
      <p:ext uri="{BB962C8B-B14F-4D97-AF65-F5344CB8AC3E}">
        <p14:creationId xmlns:p14="http://schemas.microsoft.com/office/powerpoint/2010/main" val="65028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878</TotalTime>
  <Words>3177</Words>
  <Application>Microsoft Office PowerPoint</Application>
  <PresentationFormat>Widescreen</PresentationFormat>
  <Paragraphs>121</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PC</cp:lastModifiedBy>
  <cp:revision>59</cp:revision>
  <dcterms:created xsi:type="dcterms:W3CDTF">2021-08-03T13:03:26Z</dcterms:created>
  <dcterms:modified xsi:type="dcterms:W3CDTF">2023-07-07T09:11:46Z</dcterms:modified>
</cp:coreProperties>
</file>