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74"/>
  </p:normalViewPr>
  <p:slideViewPr>
    <p:cSldViewPr snapToGrid="0">
      <p:cViewPr varScale="1">
        <p:scale>
          <a:sx n="106" d="100"/>
          <a:sy n="106" d="100"/>
        </p:scale>
        <p:origin x="348"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5" name="Shape 175"/>
          <p:cNvSpPr>
            <a:spLocks noGrp="1" noRot="1" noChangeAspect="1"/>
          </p:cNvSpPr>
          <p:nvPr>
            <p:ph type="sldImg"/>
          </p:nvPr>
        </p:nvSpPr>
        <p:spPr>
          <a:xfrm>
            <a:off x="1143000" y="685800"/>
            <a:ext cx="4572000" cy="3429000"/>
          </a:xfrm>
          <a:prstGeom prst="rect">
            <a:avLst/>
          </a:prstGeom>
        </p:spPr>
        <p:txBody>
          <a:bodyPr/>
          <a:lstStyle/>
          <a:p>
            <a:endParaRPr/>
          </a:p>
        </p:txBody>
      </p:sp>
      <p:sp>
        <p:nvSpPr>
          <p:cNvPr id="176" name="Shape 176"/>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7.jpe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jpe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13.png"/><Relationship Id="rId4" Type="http://schemas.openxmlformats.org/officeDocument/2006/relationships/image" Target="../media/image12.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9.jpeg"/><Relationship Id="rId2" Type="http://schemas.openxmlformats.org/officeDocument/2006/relationships/image" Target="../media/image5.jpeg"/><Relationship Id="rId1" Type="http://schemas.openxmlformats.org/officeDocument/2006/relationships/slideMaster" Target="../slideMasters/slideMaster1.xml"/><Relationship Id="rId6" Type="http://schemas.openxmlformats.org/officeDocument/2006/relationships/image" Target="../media/image15.png"/><Relationship Id="rId5" Type="http://schemas.openxmlformats.org/officeDocument/2006/relationships/image" Target="../media/image10.png"/><Relationship Id="rId4" Type="http://schemas.openxmlformats.org/officeDocument/2006/relationships/image" Target="../media/image11.png"/><Relationship Id="rId9" Type="http://schemas.openxmlformats.org/officeDocument/2006/relationships/image" Target="../media/image17.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Master" Target="../slideMasters/slideMaster1.xml"/><Relationship Id="rId4" Type="http://schemas.openxmlformats.org/officeDocument/2006/relationships/image" Target="../media/image2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2.png"/><Relationship Id="rId1" Type="http://schemas.openxmlformats.org/officeDocument/2006/relationships/slideMaster" Target="../slideMasters/slideMaster1.xml"/><Relationship Id="rId4" Type="http://schemas.openxmlformats.org/officeDocument/2006/relationships/image" Target="../media/image2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Title Slide copy 2">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7"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19" name="Picture 18" descr="Picture 1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5859" y="-372929"/>
            <a:ext cx="2036260" cy="1800994"/>
          </a:xfrm>
          <a:prstGeom prst="rect">
            <a:avLst/>
          </a:prstGeom>
          <a:ln w="12700">
            <a:miter lim="400000"/>
          </a:ln>
        </p:spPr>
      </p:pic>
      <p:grpSp>
        <p:nvGrpSpPr>
          <p:cNvPr id="22" name="Group 16"/>
          <p:cNvGrpSpPr/>
          <p:nvPr/>
        </p:nvGrpSpPr>
        <p:grpSpPr>
          <a:xfrm>
            <a:off x="321732" y="-1"/>
            <a:ext cx="2024827" cy="1879601"/>
            <a:chOff x="0" y="0"/>
            <a:chExt cx="2024825" cy="1879600"/>
          </a:xfrm>
        </p:grpSpPr>
        <p:sp>
          <p:nvSpPr>
            <p:cNvPr id="20"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21"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sp>
        <p:nvSpPr>
          <p:cNvPr id="23"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endParaRPr/>
          </a:p>
        </p:txBody>
      </p:sp>
      <p:sp>
        <p:nvSpPr>
          <p:cNvPr id="24" name="TextBox 29"/>
          <p:cNvSpPr txBox="1"/>
          <p:nvPr/>
        </p:nvSpPr>
        <p:spPr>
          <a:xfrm>
            <a:off x="6169431" y="3036978"/>
            <a:ext cx="7056932"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400">
                <a:solidFill>
                  <a:srgbClr val="2D3956"/>
                </a:solidFill>
                <a:latin typeface="Bodoni SvtyTwo ITC TT-Book"/>
                <a:ea typeface="Bodoni SvtyTwo ITC TT-Book"/>
                <a:cs typeface="Bodoni SvtyTwo ITC TT-Book"/>
                <a:sym typeface="Bodoni SvtyTwo ITC TT-Book"/>
              </a:defRPr>
            </a:lvl1pPr>
          </a:lstStyle>
          <a:p>
            <a:r>
              <a:t>Prepared by: Dr.Mahmoud Ibrahim</a:t>
            </a:r>
          </a:p>
        </p:txBody>
      </p:sp>
      <p:sp>
        <p:nvSpPr>
          <p:cNvPr id="25" name="Rectangle 43"/>
          <p:cNvSpPr/>
          <p:nvPr/>
        </p:nvSpPr>
        <p:spPr>
          <a:xfrm>
            <a:off x="-69851" y="-19050"/>
            <a:ext cx="6625347" cy="5797598"/>
          </a:xfrm>
          <a:custGeom>
            <a:avLst/>
            <a:gdLst/>
            <a:ahLst/>
            <a:cxnLst>
              <a:cxn ang="0">
                <a:pos x="wd2" y="hd2"/>
              </a:cxn>
              <a:cxn ang="5400000">
                <a:pos x="wd2" y="hd2"/>
              </a:cxn>
              <a:cxn ang="10800000">
                <a:pos x="wd2" y="hd2"/>
              </a:cxn>
              <a:cxn ang="16200000">
                <a:pos x="wd2" y="hd2"/>
              </a:cxn>
            </a:cxnLst>
            <a:rect l="0" t="0" r="r" b="b"/>
            <a:pathLst>
              <a:path w="21600" h="21600" extrusionOk="0">
                <a:moveTo>
                  <a:pt x="112" y="59"/>
                </a:moveTo>
                <a:lnTo>
                  <a:pt x="13898" y="0"/>
                </a:lnTo>
                <a:lnTo>
                  <a:pt x="21600" y="21541"/>
                </a:lnTo>
                <a:lnTo>
                  <a:pt x="0" y="21600"/>
                </a:lnTo>
                <a:lnTo>
                  <a:pt x="112" y="59"/>
                </a:lnTo>
                <a:close/>
              </a:path>
            </a:pathLst>
          </a:custGeom>
          <a:blipFill>
            <a:blip r:embed="rId4" cstate="screen">
              <a:extLst>
                <a:ext uri="{28A0092B-C50C-407E-A947-70E740481C1C}">
                  <a14:useLocalDpi xmlns:a14="http://schemas.microsoft.com/office/drawing/2010/main"/>
                </a:ext>
              </a:extLst>
            </a:blip>
            <a:stretch>
              <a:fillRect/>
            </a:stretch>
          </a:blipFill>
          <a:ln w="12700">
            <a:miter lim="400000"/>
          </a:ln>
        </p:spPr>
        <p:txBody>
          <a:bodyPr lIns="45719" rIns="45719" anchor="ctr"/>
          <a:lstStyle/>
          <a:p>
            <a:pPr algn="ctr">
              <a:defRPr>
                <a:solidFill>
                  <a:srgbClr val="FFFFFF"/>
                </a:solidFill>
              </a:defRPr>
            </a:pPr>
            <a:endParaRPr/>
          </a:p>
        </p:txBody>
      </p:sp>
      <p:sp>
        <p:nvSpPr>
          <p:cNvPr id="26" name="TextBox 30"/>
          <p:cNvSpPr txBox="1"/>
          <p:nvPr/>
        </p:nvSpPr>
        <p:spPr>
          <a:xfrm>
            <a:off x="6259922" y="1173575"/>
            <a:ext cx="4409136" cy="1437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p>
            <a:pPr algn="ctr">
              <a:defRPr sz="4400">
                <a:solidFill>
                  <a:srgbClr val="8E5A6D"/>
                </a:solidFill>
                <a:latin typeface="Bodoni SvtyTwo ITC TT-Bold"/>
                <a:ea typeface="Bodoni SvtyTwo ITC TT-Bold"/>
                <a:cs typeface="Bodoni SvtyTwo ITC TT-Bold"/>
                <a:sym typeface="Bodoni SvtyTwo ITC TT-Bold"/>
              </a:defRPr>
            </a:pPr>
            <a:r>
              <a:t>Project operations  </a:t>
            </a:r>
          </a:p>
          <a:p>
            <a:pPr algn="ctr">
              <a:defRPr sz="4400">
                <a:solidFill>
                  <a:srgbClr val="8E5A6D"/>
                </a:solidFill>
                <a:latin typeface="Bodoni SvtyTwo ITC TT-Bold"/>
                <a:ea typeface="Bodoni SvtyTwo ITC TT-Bold"/>
                <a:cs typeface="Bodoni SvtyTwo ITC TT-Bold"/>
                <a:sym typeface="Bodoni SvtyTwo ITC TT-Bold"/>
              </a:defRPr>
            </a:pPr>
            <a:r>
              <a:t>Management </a:t>
            </a:r>
          </a:p>
        </p:txBody>
      </p:sp>
      <p:sp>
        <p:nvSpPr>
          <p:cNvPr id="27" name="Parallelogram 34"/>
          <p:cNvSpPr/>
          <p:nvPr/>
        </p:nvSpPr>
        <p:spPr>
          <a:xfrm rot="4043456">
            <a:off x="158478" y="5240959"/>
            <a:ext cx="3244706" cy="16168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endParaRPr/>
          </a:p>
        </p:txBody>
      </p:sp>
      <p:sp>
        <p:nvSpPr>
          <p:cNvPr id="28" name="Right Triangle 28"/>
          <p:cNvSpPr/>
          <p:nvPr/>
        </p:nvSpPr>
        <p:spPr>
          <a:xfrm>
            <a:off x="-21079" y="1648491"/>
            <a:ext cx="2084784" cy="51435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endParaRPr/>
          </a:p>
        </p:txBody>
      </p:sp>
      <p:sp>
        <p:nvSpPr>
          <p:cNvPr id="29" name="TextBox 45"/>
          <p:cNvSpPr txBox="1"/>
          <p:nvPr/>
        </p:nvSpPr>
        <p:spPr>
          <a:xfrm>
            <a:off x="6381712" y="3625151"/>
            <a:ext cx="1062737" cy="701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a:defRPr sz="2000">
                <a:solidFill>
                  <a:srgbClr val="2D3956"/>
                </a:solidFill>
                <a:latin typeface="Bodoni SvtyTwo ITC TT-Book"/>
                <a:ea typeface="Bodoni SvtyTwo ITC TT-Book"/>
                <a:cs typeface="Bodoni SvtyTwo ITC TT-Book"/>
                <a:sym typeface="Bodoni SvtyTwo ITC TT-Book"/>
              </a:defRPr>
            </a:lvl1pPr>
          </a:lstStyle>
          <a:p>
            <a:r>
              <a:t>MGM415</a:t>
            </a:r>
          </a:p>
        </p:txBody>
      </p:sp>
      <p:pic>
        <p:nvPicPr>
          <p:cNvPr id="30" name="Image" descr="Image"/>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128441" y="31452"/>
            <a:ext cx="3304781" cy="1210946"/>
          </a:xfrm>
          <a:prstGeom prst="rect">
            <a:avLst/>
          </a:prstGeom>
          <a:ln w="12700">
            <a:miter lim="400000"/>
          </a:ln>
        </p:spPr>
      </p:pic>
      <p:sp>
        <p:nvSpPr>
          <p:cNvPr id="31"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Title Slide copy 4">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8" name="Rectangle 1"/>
          <p:cNvSpPr/>
          <p:nvPr/>
        </p:nvSpPr>
        <p:spPr>
          <a:xfrm>
            <a:off x="2388474" y="1221719"/>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grpSp>
        <p:nvGrpSpPr>
          <p:cNvPr id="41" name="Picture Placeholder 4"/>
          <p:cNvGrpSpPr/>
          <p:nvPr/>
        </p:nvGrpSpPr>
        <p:grpSpPr>
          <a:xfrm>
            <a:off x="513437" y="2181225"/>
            <a:ext cx="4962147" cy="2495550"/>
            <a:chOff x="0" y="0"/>
            <a:chExt cx="4962145" cy="2495550"/>
          </a:xfrm>
        </p:grpSpPr>
        <p:sp>
          <p:nvSpPr>
            <p:cNvPr id="39"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endParaRPr/>
            </a:p>
          </p:txBody>
        </p:sp>
        <p:pic>
          <p:nvPicPr>
            <p:cNvPr id="40" name="image15.jpeg" descr="image15.jpe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0"/>
              <a:ext cx="4962146" cy="2495550"/>
            </a:xfrm>
            <a:prstGeom prst="rect">
              <a:avLst/>
            </a:prstGeom>
            <a:ln w="12700" cap="flat">
              <a:noFill/>
              <a:miter lim="400000"/>
            </a:ln>
            <a:effectLst/>
          </p:spPr>
        </p:pic>
      </p:grpSp>
      <p:sp>
        <p:nvSpPr>
          <p:cNvPr id="42" name="Rectangle 28"/>
          <p:cNvSpPr/>
          <p:nvPr/>
        </p:nvSpPr>
        <p:spPr>
          <a:xfrm>
            <a:off x="4417705" y="428757"/>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43" name="Image" descr="Image"/>
          <p:cNvPicPr>
            <a:picLocks noChangeAspect="1"/>
          </p:cNvPicPr>
          <p:nvPr/>
        </p:nvPicPr>
        <p:blipFill>
          <a:blip r:embed="rId4"/>
          <a:stretch>
            <a:fillRect/>
          </a:stretch>
        </p:blipFill>
        <p:spPr>
          <a:xfrm>
            <a:off x="-21192" y="-335172"/>
            <a:ext cx="3505201" cy="1663701"/>
          </a:xfrm>
          <a:prstGeom prst="rect">
            <a:avLst/>
          </a:prstGeom>
          <a:ln w="12700">
            <a:miter lim="400000"/>
          </a:ln>
        </p:spPr>
      </p:pic>
      <p:pic>
        <p:nvPicPr>
          <p:cNvPr id="44" name="Image" descr="Image"/>
          <p:cNvPicPr>
            <a:picLocks noChangeAspect="1"/>
          </p:cNvPicPr>
          <p:nvPr/>
        </p:nvPicPr>
        <p:blipFill>
          <a:blip r:embed="rId5"/>
          <a:stretch>
            <a:fillRect/>
          </a:stretch>
        </p:blipFill>
        <p:spPr>
          <a:xfrm>
            <a:off x="4787900" y="6265862"/>
            <a:ext cx="2616200" cy="546101"/>
          </a:xfrm>
          <a:prstGeom prst="rect">
            <a:avLst/>
          </a:prstGeom>
          <a:ln w="12700">
            <a:miter lim="400000"/>
          </a:ln>
        </p:spPr>
      </p:pic>
      <p:sp>
        <p:nvSpPr>
          <p:cNvPr id="45"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Title Slide copy">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52"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
        <p:nvSpPr>
          <p:cNvPr id="5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4" name="Rectangle 27"/>
          <p:cNvSpPr/>
          <p:nvPr/>
        </p:nvSpPr>
        <p:spPr>
          <a:xfrm>
            <a:off x="5543532" y="330949"/>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55"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endParaRPr/>
          </a:p>
        </p:txBody>
      </p:sp>
      <p:sp>
        <p:nvSpPr>
          <p:cNvPr id="56"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pic>
        <p:nvPicPr>
          <p:cNvPr id="57" name="Image" descr="Image"/>
          <p:cNvPicPr>
            <a:picLocks noChangeAspect="1"/>
          </p:cNvPicPr>
          <p:nvPr/>
        </p:nvPicPr>
        <p:blipFill>
          <a:blip r:embed="rId3" cstate="screen">
            <a:extLst>
              <a:ext uri="{28A0092B-C50C-407E-A947-70E740481C1C}">
                <a14:useLocalDpi xmlns:a14="http://schemas.microsoft.com/office/drawing/2010/main"/>
              </a:ext>
            </a:extLst>
          </a:blip>
          <a:srcRect r="26225"/>
          <a:stretch>
            <a:fillRect/>
          </a:stretch>
        </p:blipFill>
        <p:spPr>
          <a:xfrm>
            <a:off x="305623" y="1639144"/>
            <a:ext cx="2400774" cy="4765852"/>
          </a:xfrm>
          <a:prstGeom prst="rect">
            <a:avLst/>
          </a:prstGeom>
          <a:ln w="12700">
            <a:miter lim="400000"/>
          </a:ln>
        </p:spPr>
      </p:pic>
      <p:sp>
        <p:nvSpPr>
          <p:cNvPr id="58"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a:t>
            </a:r>
          </a:p>
        </p:txBody>
      </p:sp>
      <p:sp>
        <p:nvSpPr>
          <p:cNvPr id="59"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pic>
        <p:nvPicPr>
          <p:cNvPr id="60" name="Title Text Title Text" descr="Title Text Title Text"/>
          <p:cNvPicPr>
            <a:picLocks/>
          </p:cNvPicPr>
          <p:nvPr/>
        </p:nvPicPr>
        <p:blipFill>
          <a:blip r:embed="rId4"/>
          <a:stretch>
            <a:fillRect/>
          </a:stretch>
        </p:blipFill>
        <p:spPr>
          <a:xfrm>
            <a:off x="3050404" y="1031288"/>
            <a:ext cx="7830834" cy="2255627"/>
          </a:xfrm>
          <a:prstGeom prst="rect">
            <a:avLst/>
          </a:prstGeom>
          <a:effectLst>
            <a:outerShdw blurRad="190500" dist="12700" dir="5400000" rotWithShape="0">
              <a:schemeClr val="accent5">
                <a:satOff val="-3547"/>
                <a:lumOff val="-10352"/>
              </a:schemeClr>
            </a:outerShdw>
          </a:effectLst>
        </p:spPr>
      </p:pic>
      <p:grpSp>
        <p:nvGrpSpPr>
          <p:cNvPr id="63" name="Body Level One…"/>
          <p:cNvGrpSpPr/>
          <p:nvPr/>
        </p:nvGrpSpPr>
        <p:grpSpPr>
          <a:xfrm>
            <a:off x="3039344" y="3941533"/>
            <a:ext cx="8990487" cy="1601788"/>
            <a:chOff x="0" y="0"/>
            <a:chExt cx="8990486" cy="1601787"/>
          </a:xfrm>
        </p:grpSpPr>
        <p:sp>
          <p:nvSpPr>
            <p:cNvPr id="62" name="Body Level One…"/>
            <p:cNvSpPr txBox="1"/>
            <p:nvPr/>
          </p:nvSpPr>
          <p:spPr>
            <a:xfrm>
              <a:off x="50800" y="50800"/>
              <a:ext cx="8888887" cy="1500188"/>
            </a:xfrm>
            <a:prstGeom prst="rect">
              <a:avLst/>
            </a:prstGeom>
            <a:noFill/>
            <a:ln>
              <a:noFill/>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t">
              <a:normAutofit/>
            </a:bodyPr>
            <a:lstStyle/>
            <a:p>
              <a:pPr defTabSz="484631">
                <a:lnSpc>
                  <a:spcPct val="90000"/>
                </a:lnSpc>
                <a:spcBef>
                  <a:spcPts val="500"/>
                </a:spcBef>
                <a:defRPr sz="1431" b="1" i="1">
                  <a:solidFill>
                    <a:srgbClr val="941100"/>
                  </a:solidFill>
                </a:defRPr>
              </a:pPr>
              <a:r>
                <a:t>Body Level One</a:t>
              </a:r>
            </a:p>
            <a:p>
              <a:pPr lvl="1" indent="242315" defTabSz="484631">
                <a:lnSpc>
                  <a:spcPct val="90000"/>
                </a:lnSpc>
                <a:spcBef>
                  <a:spcPts val="500"/>
                </a:spcBef>
                <a:defRPr sz="1431" b="1" i="1">
                  <a:solidFill>
                    <a:srgbClr val="941100"/>
                  </a:solidFill>
                </a:defRPr>
              </a:pPr>
              <a:r>
                <a:t>Body Level Two</a:t>
              </a:r>
            </a:p>
            <a:p>
              <a:pPr lvl="2" indent="484631" defTabSz="484631">
                <a:lnSpc>
                  <a:spcPct val="90000"/>
                </a:lnSpc>
                <a:spcBef>
                  <a:spcPts val="500"/>
                </a:spcBef>
                <a:defRPr sz="1431" b="1" i="1">
                  <a:solidFill>
                    <a:srgbClr val="941100"/>
                  </a:solidFill>
                </a:defRPr>
              </a:pPr>
              <a:r>
                <a:t>Body Level Three</a:t>
              </a:r>
            </a:p>
            <a:p>
              <a:pPr lvl="3" indent="726947" defTabSz="484631">
                <a:lnSpc>
                  <a:spcPct val="90000"/>
                </a:lnSpc>
                <a:spcBef>
                  <a:spcPts val="500"/>
                </a:spcBef>
                <a:defRPr sz="1431" b="1" i="1">
                  <a:solidFill>
                    <a:srgbClr val="941100"/>
                  </a:solidFill>
                </a:defRPr>
              </a:pPr>
              <a:r>
                <a:t>Body </a:t>
              </a:r>
              <a:r>
                <a:rPr>
                  <a:latin typeface="Bookman Old Style"/>
                  <a:ea typeface="Bookman Old Style"/>
                  <a:cs typeface="Bookman Old Style"/>
                  <a:sym typeface="Bookman Old Style"/>
                </a:rPr>
                <a:t>Level</a:t>
              </a:r>
              <a:r>
                <a:t> Four</a:t>
              </a:r>
            </a:p>
            <a:p>
              <a:pPr lvl="4" indent="969263" defTabSz="484631">
                <a:lnSpc>
                  <a:spcPct val="90000"/>
                </a:lnSpc>
                <a:spcBef>
                  <a:spcPts val="500"/>
                </a:spcBef>
                <a:defRPr sz="1431" b="1" i="1">
                  <a:solidFill>
                    <a:srgbClr val="941100"/>
                  </a:solidFill>
                </a:defRPr>
              </a:pPr>
              <a:r>
                <a:t>Body Level Five</a:t>
              </a:r>
            </a:p>
          </p:txBody>
        </p:sp>
        <p:pic>
          <p:nvPicPr>
            <p:cNvPr id="61" name="Body Level One… Body Level OneBody Level TwoBody Level ThreeBody Level FourBody Level Five" descr="Body Level One… Body Level OneBody Level TwoBody Level ThreeBody Level FourBody Level Five"/>
            <p:cNvPicPr>
              <a:picLocks/>
            </p:cNvPicPr>
            <p:nvPr/>
          </p:nvPicPr>
          <p:blipFill>
            <a:blip r:embed="rId5"/>
            <a:stretch>
              <a:fillRect/>
            </a:stretch>
          </p:blipFill>
          <p:spPr>
            <a:xfrm>
              <a:off x="0" y="0"/>
              <a:ext cx="8990487" cy="1601788"/>
            </a:xfrm>
            <a:prstGeom prst="rect">
              <a:avLst/>
            </a:prstGeom>
            <a:effectLst/>
          </p:spPr>
        </p:pic>
      </p:grpSp>
      <p:pic>
        <p:nvPicPr>
          <p:cNvPr id="64" name="Image" descr="Image"/>
          <p:cNvPicPr>
            <a:picLocks noChangeAspect="1"/>
          </p:cNvPicPr>
          <p:nvPr/>
        </p:nvPicPr>
        <p:blipFill>
          <a:blip r:embed="rId6"/>
          <a:stretch>
            <a:fillRect/>
          </a:stretch>
        </p:blipFill>
        <p:spPr>
          <a:xfrm>
            <a:off x="-21192" y="-121171"/>
            <a:ext cx="3054327" cy="1449700"/>
          </a:xfrm>
          <a:prstGeom prst="rect">
            <a:avLst/>
          </a:prstGeom>
          <a:ln w="12700">
            <a:miter lim="400000"/>
          </a:ln>
        </p:spPr>
      </p:pic>
      <p:pic>
        <p:nvPicPr>
          <p:cNvPr id="65" name="Image" descr="Image"/>
          <p:cNvPicPr>
            <a:picLocks noChangeAspect="1"/>
          </p:cNvPicPr>
          <p:nvPr/>
        </p:nvPicPr>
        <p:blipFill>
          <a:blip r:embed="rId7"/>
          <a:stretch>
            <a:fillRect/>
          </a:stretch>
        </p:blipFill>
        <p:spPr>
          <a:xfrm>
            <a:off x="4787900" y="6265862"/>
            <a:ext cx="2616200" cy="546101"/>
          </a:xfrm>
          <a:prstGeom prst="rect">
            <a:avLst/>
          </a:prstGeom>
          <a:ln w="12700">
            <a:miter lim="400000"/>
          </a:ln>
        </p:spPr>
      </p:pic>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 and Conten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2" name="Title Text"/>
          <p:cNvSpPr txBox="1">
            <a:spLocks noGrp="1"/>
          </p:cNvSpPr>
          <p:nvPr>
            <p:ph type="title"/>
          </p:nvPr>
        </p:nvSpPr>
        <p:spPr>
          <a:xfrm>
            <a:off x="1863001" y="1241971"/>
            <a:ext cx="8465998" cy="807714"/>
          </a:xfrm>
          <a:prstGeom prst="rect">
            <a:avLst/>
          </a:prstGeom>
          <a:solidFill>
            <a:srgbClr val="FFFFFF"/>
          </a:solidFill>
          <a:ln w="9525">
            <a:round/>
          </a:ln>
          <a:effectLst>
            <a:outerShdw blurRad="381000" dist="114300" rotWithShape="0">
              <a:srgbClr val="000000">
                <a:alpha val="75000"/>
              </a:srgbClr>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r>
              <a:t>Title Text</a:t>
            </a:r>
          </a:p>
        </p:txBody>
      </p:sp>
      <p:sp>
        <p:nvSpPr>
          <p:cNvPr id="73" name="Body Level One…"/>
          <p:cNvSpPr txBox="1">
            <a:spLocks noGrp="1"/>
          </p:cNvSpPr>
          <p:nvPr>
            <p:ph type="body" sz="half" idx="1"/>
          </p:nvPr>
        </p:nvSpPr>
        <p:spPr>
          <a:xfrm>
            <a:off x="1863001" y="2530657"/>
            <a:ext cx="8465998" cy="3173534"/>
          </a:xfrm>
          <a:prstGeom prst="rect">
            <a:avLst/>
          </a:prstGeom>
          <a:solidFill>
            <a:srgbClr val="FFFFFF"/>
          </a:solidFill>
          <a:ln w="9525">
            <a:round/>
          </a:ln>
          <a:effectLst>
            <a:outerShdw blurRad="190500" dist="101600" dir="5400000" rotWithShape="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r>
              <a:t>Body Level One</a:t>
            </a:r>
          </a:p>
          <a:p>
            <a:pPr lvl="1"/>
            <a:r>
              <a:t>Body Level Two</a:t>
            </a:r>
          </a:p>
          <a:p>
            <a:pPr lvl="2"/>
            <a:r>
              <a:t>Body Level Three</a:t>
            </a:r>
          </a:p>
          <a:p>
            <a:pPr lvl="3"/>
            <a:r>
              <a:t>Body Level Four</a:t>
            </a:r>
          </a:p>
          <a:p>
            <a:pPr lvl="4"/>
            <a:r>
              <a:t>Body Level Five</a:t>
            </a:r>
          </a:p>
        </p:txBody>
      </p:sp>
      <p:sp>
        <p:nvSpPr>
          <p:cNvPr id="74" name="Slide Number"/>
          <p:cNvSpPr txBox="1">
            <a:spLocks noGrp="1"/>
          </p:cNvSpPr>
          <p:nvPr>
            <p:ph type="sldNum" sz="quarter" idx="2"/>
          </p:nvPr>
        </p:nvSpPr>
        <p:spPr>
          <a:xfrm>
            <a:off x="11556398" y="6309458"/>
            <a:ext cx="451729" cy="434862"/>
          </a:xfrm>
          <a:prstGeom prst="rect">
            <a:avLst/>
          </a:prstGeom>
        </p:spPr>
        <p:txBody>
          <a:bodyPr/>
          <a:lstStyle>
            <a:lvl1pPr algn="l">
              <a:defRPr sz="2700" b="1">
                <a:solidFill>
                  <a:srgbClr val="941100"/>
                </a:solidFill>
              </a:defRPr>
            </a:lvl1p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48_Title Slide copy">
    <p:spTree>
      <p:nvGrpSpPr>
        <p:cNvPr id="1" name=""/>
        <p:cNvGrpSpPr/>
        <p:nvPr/>
      </p:nvGrpSpPr>
      <p:grpSpPr>
        <a:xfrm>
          <a:off x="0" y="0"/>
          <a:ext cx="0" cy="0"/>
          <a:chOff x="0" y="0"/>
          <a:chExt cx="0" cy="0"/>
        </a:xfrm>
      </p:grpSpPr>
      <p:sp>
        <p:nvSpPr>
          <p:cNvPr id="81"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8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 Slide copy">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89"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
        <p:nvSpPr>
          <p:cNvPr id="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91"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92"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93"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endParaRPr/>
          </a:p>
        </p:txBody>
      </p:sp>
      <p:pic>
        <p:nvPicPr>
          <p:cNvPr id="94" name="Image" descr="Image"/>
          <p:cNvPicPr>
            <a:picLocks noChangeAspect="1"/>
          </p:cNvPicPr>
          <p:nvPr/>
        </p:nvPicPr>
        <p:blipFill>
          <a:blip r:embed="rId4" cstate="screen">
            <a:extLst>
              <a:ext uri="{28A0092B-C50C-407E-A947-70E740481C1C}">
                <a14:useLocalDpi xmlns:a14="http://schemas.microsoft.com/office/drawing/2010/main"/>
              </a:ext>
            </a:extLst>
          </a:blip>
          <a:srcRect r="26225"/>
          <a:stretch>
            <a:fillRect/>
          </a:stretch>
        </p:blipFill>
        <p:spPr>
          <a:xfrm>
            <a:off x="-2637" y="316715"/>
            <a:ext cx="3377870" cy="6705517"/>
          </a:xfrm>
          <a:prstGeom prst="rect">
            <a:avLst/>
          </a:prstGeom>
          <a:ln w="12700">
            <a:miter lim="400000"/>
          </a:ln>
        </p:spPr>
      </p:pic>
      <p:sp>
        <p:nvSpPr>
          <p:cNvPr id="95"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a:t>
            </a:r>
          </a:p>
        </p:txBody>
      </p:sp>
      <p:sp>
        <p:nvSpPr>
          <p:cNvPr id="96"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pic>
        <p:nvPicPr>
          <p:cNvPr id="97" name="Image" descr="Image"/>
          <p:cNvPicPr>
            <a:picLocks noChangeAspect="1"/>
          </p:cNvPicPr>
          <p:nvPr/>
        </p:nvPicPr>
        <p:blipFill>
          <a:blip r:embed="rId5"/>
          <a:stretch>
            <a:fillRect/>
          </a:stretch>
        </p:blipFill>
        <p:spPr>
          <a:xfrm>
            <a:off x="4787900" y="6265862"/>
            <a:ext cx="2616200" cy="546101"/>
          </a:xfrm>
          <a:prstGeom prst="rect">
            <a:avLst/>
          </a:prstGeom>
          <a:ln w="12700">
            <a:miter lim="400000"/>
          </a:ln>
        </p:spPr>
      </p:pic>
      <p:sp>
        <p:nvSpPr>
          <p:cNvPr id="98" name="TextBox 16"/>
          <p:cNvSpPr txBox="1"/>
          <p:nvPr/>
        </p:nvSpPr>
        <p:spPr>
          <a:xfrm>
            <a:off x="6989967" y="3996751"/>
            <a:ext cx="4022459" cy="4827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b="1">
                <a:solidFill>
                  <a:srgbClr val="00B0F0"/>
                </a:solidFill>
                <a:latin typeface="Times New Roman"/>
                <a:ea typeface="Times New Roman"/>
                <a:cs typeface="Times New Roman"/>
                <a:sym typeface="Times New Roman"/>
              </a:defRPr>
            </a:lvl1pPr>
          </a:lstStyle>
          <a:p>
            <a:r>
              <a:t>TITLE OF SLIDE</a:t>
            </a:r>
          </a:p>
        </p:txBody>
      </p:sp>
      <p:pic>
        <p:nvPicPr>
          <p:cNvPr id="99" name="Image" descr="Image"/>
          <p:cNvPicPr>
            <a:picLocks noChangeAspect="1"/>
          </p:cNvPicPr>
          <p:nvPr/>
        </p:nvPicPr>
        <p:blipFill>
          <a:blip r:embed="rId6"/>
          <a:stretch>
            <a:fillRect/>
          </a:stretch>
        </p:blipFill>
        <p:spPr>
          <a:xfrm>
            <a:off x="-51145" y="-68932"/>
            <a:ext cx="12294290" cy="6995864"/>
          </a:xfrm>
          <a:prstGeom prst="rect">
            <a:avLst/>
          </a:prstGeom>
          <a:ln w="12700">
            <a:miter lim="400000"/>
          </a:ln>
        </p:spPr>
      </p:pic>
      <p:grpSp>
        <p:nvGrpSpPr>
          <p:cNvPr id="102" name="Picture Placeholder 4"/>
          <p:cNvGrpSpPr/>
          <p:nvPr/>
        </p:nvGrpSpPr>
        <p:grpSpPr>
          <a:xfrm>
            <a:off x="6520123" y="2421740"/>
            <a:ext cx="4962147" cy="2495551"/>
            <a:chOff x="0" y="0"/>
            <a:chExt cx="4962145" cy="2495550"/>
          </a:xfrm>
        </p:grpSpPr>
        <p:sp>
          <p:nvSpPr>
            <p:cNvPr id="100"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endParaRPr/>
            </a:p>
          </p:txBody>
        </p:sp>
        <p:pic>
          <p:nvPicPr>
            <p:cNvPr id="101" name="image15.jpeg" descr="image15.jpeg"/>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0" y="0"/>
              <a:ext cx="4962146" cy="2495550"/>
            </a:xfrm>
            <a:prstGeom prst="rect">
              <a:avLst/>
            </a:prstGeom>
            <a:ln w="12700" cap="flat">
              <a:noFill/>
              <a:miter lim="400000"/>
            </a:ln>
            <a:effectLst/>
          </p:spPr>
        </p:pic>
      </p:grpSp>
      <p:sp>
        <p:nvSpPr>
          <p:cNvPr id="103" name="Rectangle 28"/>
          <p:cNvSpPr/>
          <p:nvPr/>
        </p:nvSpPr>
        <p:spPr>
          <a:xfrm rot="10800000" flipH="1">
            <a:off x="2376534" y="341351"/>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endParaRPr/>
          </a:p>
        </p:txBody>
      </p:sp>
      <p:pic>
        <p:nvPicPr>
          <p:cNvPr id="104" name="Picture 3" descr="Picture 3"/>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2772" y="-198351"/>
            <a:ext cx="2383738" cy="1125124"/>
          </a:xfrm>
          <a:prstGeom prst="rect">
            <a:avLst/>
          </a:prstGeom>
          <a:ln w="12700">
            <a:miter lim="400000"/>
          </a:ln>
        </p:spPr>
      </p:pic>
      <p:sp>
        <p:nvSpPr>
          <p:cNvPr id="105" name="TextBox 7"/>
          <p:cNvSpPr txBox="1"/>
          <p:nvPr/>
        </p:nvSpPr>
        <p:spPr>
          <a:xfrm>
            <a:off x="4825861" y="6185973"/>
            <a:ext cx="2524761" cy="34018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pic>
        <p:nvPicPr>
          <p:cNvPr id="106" name="The current applicable   project operations management assessment…   The current applicable   project operations management assessment( Do have a good PJOM or not ) " descr="The current applicable   project operations management assessment…   The current applicable   project operations management assessment( Do have a good PJOM or not ) "/>
          <p:cNvPicPr>
            <a:picLocks/>
          </p:cNvPicPr>
          <p:nvPr/>
        </p:nvPicPr>
        <p:blipFill>
          <a:blip r:embed="rId9"/>
          <a:stretch>
            <a:fillRect/>
          </a:stretch>
        </p:blipFill>
        <p:spPr>
          <a:xfrm>
            <a:off x="175410" y="2244566"/>
            <a:ext cx="6156461" cy="2849899"/>
          </a:xfrm>
          <a:prstGeom prst="rect">
            <a:avLst/>
          </a:prstGeom>
          <a:effectLst>
            <a:outerShdw blurRad="381000" dist="114300" rotWithShape="0">
              <a:srgbClr val="000000">
                <a:alpha val="75000"/>
              </a:srgbClr>
            </a:outerShdw>
          </a:effectLst>
        </p:spPr>
      </p:pic>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Title Slide copy 4">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3"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114"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grpSp>
        <p:nvGrpSpPr>
          <p:cNvPr id="117" name="Picture Placeholder 4"/>
          <p:cNvGrpSpPr/>
          <p:nvPr/>
        </p:nvGrpSpPr>
        <p:grpSpPr>
          <a:xfrm>
            <a:off x="444875" y="2181225"/>
            <a:ext cx="4962147" cy="2495550"/>
            <a:chOff x="0" y="0"/>
            <a:chExt cx="4962145" cy="2495550"/>
          </a:xfrm>
        </p:grpSpPr>
        <p:sp>
          <p:nvSpPr>
            <p:cNvPr id="115"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endParaRPr/>
            </a:p>
          </p:txBody>
        </p:sp>
        <p:pic>
          <p:nvPicPr>
            <p:cNvPr id="116" name="image15.jpeg" descr="image15.jpe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0"/>
              <a:ext cx="4962146" cy="2495550"/>
            </a:xfrm>
            <a:prstGeom prst="rect">
              <a:avLst/>
            </a:prstGeom>
            <a:ln w="12700" cap="flat">
              <a:noFill/>
              <a:miter lim="400000"/>
            </a:ln>
            <a:effectLst/>
          </p:spPr>
        </p:pic>
      </p:grpSp>
      <p:sp>
        <p:nvSpPr>
          <p:cNvPr id="118" name="Rectangle 28"/>
          <p:cNvSpPr/>
          <p:nvPr/>
        </p:nvSpPr>
        <p:spPr>
          <a:xfrm>
            <a:off x="3358862" y="520922"/>
            <a:ext cx="8734870" cy="42951"/>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119"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
        <p:nvSpPr>
          <p:cNvPr id="120"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pic>
        <p:nvPicPr>
          <p:cNvPr id="121" name="Image" descr="Image"/>
          <p:cNvPicPr>
            <a:picLocks noChangeAspect="1"/>
          </p:cNvPicPr>
          <p:nvPr/>
        </p:nvPicPr>
        <p:blipFill>
          <a:blip r:embed="rId4"/>
          <a:stretch>
            <a:fillRect/>
          </a:stretch>
        </p:blipFill>
        <p:spPr>
          <a:xfrm>
            <a:off x="4787900" y="6294127"/>
            <a:ext cx="2616200" cy="546101"/>
          </a:xfrm>
          <a:prstGeom prst="rect">
            <a:avLst/>
          </a:prstGeom>
          <a:ln w="12700">
            <a:miter lim="400000"/>
          </a:ln>
        </p:spPr>
      </p:pic>
      <p:pic>
        <p:nvPicPr>
          <p:cNvPr id="122" name="Image" descr="Image"/>
          <p:cNvPicPr>
            <a:picLocks noChangeAspect="1"/>
          </p:cNvPicPr>
          <p:nvPr/>
        </p:nvPicPr>
        <p:blipFill>
          <a:blip r:embed="rId5"/>
          <a:stretch>
            <a:fillRect/>
          </a:stretch>
        </p:blipFill>
        <p:spPr>
          <a:xfrm>
            <a:off x="-21192" y="-335172"/>
            <a:ext cx="3505201" cy="1663701"/>
          </a:xfrm>
          <a:prstGeom prst="rect">
            <a:avLst/>
          </a:prstGeom>
          <a:ln w="12700">
            <a:miter lim="400000"/>
          </a:ln>
        </p:spPr>
      </p:pic>
      <p:sp>
        <p:nvSpPr>
          <p:cNvPr id="123"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pic>
        <p:nvPicPr>
          <p:cNvPr id="130" name="Image" descr="Image"/>
          <p:cNvPicPr>
            <a:picLocks noChangeAspect="1"/>
          </p:cNvPicPr>
          <p:nvPr/>
        </p:nvPicPr>
        <p:blipFill>
          <a:blip r:embed="rId2"/>
          <a:stretch>
            <a:fillRect/>
          </a:stretch>
        </p:blipFill>
        <p:spPr>
          <a:xfrm>
            <a:off x="-19562" y="-48968"/>
            <a:ext cx="12213330" cy="6955936"/>
          </a:xfrm>
          <a:prstGeom prst="rect">
            <a:avLst/>
          </a:prstGeom>
          <a:ln w="12700">
            <a:miter lim="400000"/>
          </a:ln>
        </p:spPr>
      </p:pic>
      <p:sp>
        <p:nvSpPr>
          <p:cNvPr id="131"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Title Slide copy 3">
    <p:spTree>
      <p:nvGrpSpPr>
        <p:cNvPr id="1" name=""/>
        <p:cNvGrpSpPr/>
        <p:nvPr/>
      </p:nvGrpSpPr>
      <p:grpSpPr>
        <a:xfrm>
          <a:off x="0" y="0"/>
          <a:ext cx="0" cy="0"/>
          <a:chOff x="0" y="0"/>
          <a:chExt cx="0" cy="0"/>
        </a:xfrm>
      </p:grpSpPr>
      <p:pic>
        <p:nvPicPr>
          <p:cNvPr id="138" name="Image" descr="Image"/>
          <p:cNvPicPr>
            <a:picLocks noChangeAspect="1"/>
          </p:cNvPicPr>
          <p:nvPr/>
        </p:nvPicPr>
        <p:blipFill>
          <a:blip r:embed="rId2"/>
          <a:stretch>
            <a:fillRect/>
          </a:stretch>
        </p:blipFill>
        <p:spPr>
          <a:xfrm>
            <a:off x="-19562" y="-48968"/>
            <a:ext cx="12213330" cy="6955936"/>
          </a:xfrm>
          <a:prstGeom prst="rect">
            <a:avLst/>
          </a:prstGeom>
          <a:ln w="12700">
            <a:miter lim="400000"/>
          </a:ln>
        </p:spPr>
      </p:pic>
      <p:pic>
        <p:nvPicPr>
          <p:cNvPr id="139" name="Rectangle Rectangle" descr="Rectangle Rectangle"/>
          <p:cNvPicPr>
            <a:picLocks/>
          </p:cNvPicPr>
          <p:nvPr/>
        </p:nvPicPr>
        <p:blipFill>
          <a:blip r:embed="rId3"/>
          <a:stretch>
            <a:fillRect/>
          </a:stretch>
        </p:blipFill>
        <p:spPr>
          <a:xfrm>
            <a:off x="2684794" y="466247"/>
            <a:ext cx="9160645" cy="909314"/>
          </a:xfrm>
          <a:prstGeom prst="rect">
            <a:avLst/>
          </a:prstGeom>
          <a:effectLst>
            <a:outerShdw blurRad="381000" dist="114300" rotWithShape="0">
              <a:srgbClr val="000000">
                <a:alpha val="75000"/>
              </a:srgbClr>
            </a:outerShdw>
          </a:effectLst>
        </p:spPr>
      </p:pic>
      <p:pic>
        <p:nvPicPr>
          <p:cNvPr id="140" name="Rectangle Rectangle" descr="Rectangle Rectangle"/>
          <p:cNvPicPr>
            <a:picLocks/>
          </p:cNvPicPr>
          <p:nvPr/>
        </p:nvPicPr>
        <p:blipFill>
          <a:blip r:embed="rId4"/>
          <a:stretch>
            <a:fillRect/>
          </a:stretch>
        </p:blipFill>
        <p:spPr>
          <a:xfrm>
            <a:off x="1583707" y="1582039"/>
            <a:ext cx="9874778" cy="4335398"/>
          </a:xfrm>
          <a:prstGeom prst="rect">
            <a:avLst/>
          </a:prstGeom>
          <a:effectLst>
            <a:outerShdw blurRad="190500" dist="101600" dir="5400000" rotWithShape="0">
              <a:schemeClr val="accent5">
                <a:alpha val="49461"/>
              </a:schemeClr>
            </a:outerShdw>
          </a:effectLst>
        </p:spPr>
      </p:pic>
      <p:sp>
        <p:nvSpPr>
          <p:cNvPr id="141" name="Body Level One…"/>
          <p:cNvSpPr txBox="1">
            <a:spLocks noGrp="1"/>
          </p:cNvSpPr>
          <p:nvPr>
            <p:ph type="body" idx="1"/>
          </p:nvPr>
        </p:nvSpPr>
        <p:spPr>
          <a:xfrm>
            <a:off x="1772450" y="1776384"/>
            <a:ext cx="9497292" cy="3946709"/>
          </a:xfrm>
          <a:prstGeom prst="rect">
            <a:avLst/>
          </a:prstGeom>
        </p:spPr>
        <p:txBody>
          <a:bodyPr/>
          <a:lstStyle>
            <a:lvl1pPr marL="0" indent="0">
              <a:buSzTx/>
              <a:buFontTx/>
              <a:buNone/>
              <a:defRPr sz="3200">
                <a:latin typeface="Bodoni SvtyTwo ITC TT-Book"/>
                <a:ea typeface="Bodoni SvtyTwo ITC TT-Book"/>
                <a:cs typeface="Bodoni SvtyTwo ITC TT-Book"/>
                <a:sym typeface="Bodoni SvtyTwo ITC TT-Book"/>
              </a:defRPr>
            </a:lvl1pPr>
            <a:lvl2pPr marL="0" indent="457200">
              <a:buSzTx/>
              <a:buFontTx/>
              <a:buNone/>
              <a:defRPr sz="3200">
                <a:latin typeface="Bodoni SvtyTwo ITC TT-Book"/>
                <a:ea typeface="Bodoni SvtyTwo ITC TT-Book"/>
                <a:cs typeface="Bodoni SvtyTwo ITC TT-Book"/>
                <a:sym typeface="Bodoni SvtyTwo ITC TT-Book"/>
              </a:defRPr>
            </a:lvl2pPr>
            <a:lvl3pPr marL="0" indent="914400">
              <a:buSzTx/>
              <a:buFontTx/>
              <a:buNone/>
              <a:defRPr sz="3200">
                <a:latin typeface="Bodoni SvtyTwo ITC TT-Book"/>
                <a:ea typeface="Bodoni SvtyTwo ITC TT-Book"/>
                <a:cs typeface="Bodoni SvtyTwo ITC TT-Book"/>
                <a:sym typeface="Bodoni SvtyTwo ITC TT-Book"/>
              </a:defRPr>
            </a:lvl3pPr>
            <a:lvl4pPr marL="0" indent="1371600">
              <a:buSzTx/>
              <a:buFontTx/>
              <a:buNone/>
              <a:defRPr sz="3200">
                <a:latin typeface="Bodoni SvtyTwo ITC TT-Book"/>
                <a:ea typeface="Bodoni SvtyTwo ITC TT-Book"/>
                <a:cs typeface="Bodoni SvtyTwo ITC TT-Book"/>
                <a:sym typeface="Bodoni SvtyTwo ITC TT-Book"/>
              </a:defRPr>
            </a:lvl4pPr>
            <a:lvl5pPr marL="0" indent="1828800">
              <a:buSzTx/>
              <a:buFontTx/>
              <a:buNone/>
              <a:defRPr sz="3200">
                <a:latin typeface="Bodoni SvtyTwo ITC TT-Book"/>
                <a:ea typeface="Bodoni SvtyTwo ITC TT-Book"/>
                <a:cs typeface="Bodoni SvtyTwo ITC TT-Book"/>
                <a:sym typeface="Bodoni SvtyTwo ITC TT-Book"/>
              </a:defRPr>
            </a:lvl5pPr>
          </a:lstStyle>
          <a:p>
            <a:r>
              <a:t>Body Level One</a:t>
            </a:r>
          </a:p>
          <a:p>
            <a:pPr lvl="1"/>
            <a:r>
              <a:t>Body Level Two</a:t>
            </a:r>
          </a:p>
          <a:p>
            <a:pPr lvl="2"/>
            <a:r>
              <a:t>Body Level Three</a:t>
            </a:r>
          </a:p>
          <a:p>
            <a:pPr lvl="3"/>
            <a:r>
              <a:t>Body Level Four</a:t>
            </a:r>
          </a:p>
          <a:p>
            <a:pPr lvl="4"/>
            <a:r>
              <a:t>Body Level Five</a:t>
            </a:r>
          </a:p>
        </p:txBody>
      </p:sp>
      <p:sp>
        <p:nvSpPr>
          <p:cNvPr id="142"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
        <p:nvSpPr>
          <p:cNvPr id="143" name="Title Text"/>
          <p:cNvSpPr txBox="1">
            <a:spLocks noGrp="1"/>
          </p:cNvSpPr>
          <p:nvPr>
            <p:ph type="title"/>
          </p:nvPr>
        </p:nvSpPr>
        <p:spPr>
          <a:xfrm>
            <a:off x="2799328" y="479766"/>
            <a:ext cx="8573761" cy="882276"/>
          </a:xfrm>
          <a:prstGeom prst="rect">
            <a:avLst/>
          </a:prstGeom>
        </p:spPr>
        <p:txBody>
          <a:bodyPr anchor="b"/>
          <a:lstStyle>
            <a:lvl1pPr algn="ctr">
              <a:defRPr sz="6000">
                <a:solidFill>
                  <a:srgbClr val="005493"/>
                </a:solidFill>
                <a:latin typeface="Bodoni SvtyTwo ITC TT-Book"/>
                <a:ea typeface="Bodoni SvtyTwo ITC TT-Book"/>
                <a:cs typeface="Bodoni SvtyTwo ITC TT-Book"/>
                <a:sym typeface="Bodoni SvtyTwo ITC TT-Book"/>
              </a:defRPr>
            </a:lvl1pPr>
          </a:lstStyle>
          <a:p>
            <a:r>
              <a:t>Title Text</a:t>
            </a: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Title Slid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50" name="Picture 2" descr="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0967" y="-255288"/>
            <a:ext cx="2383738" cy="1125124"/>
          </a:xfrm>
          <a:prstGeom prst="rect">
            <a:avLst/>
          </a:prstGeom>
          <a:ln w="12700">
            <a:miter lim="400000"/>
          </a:ln>
        </p:spPr>
      </p:pic>
      <p:sp>
        <p:nvSpPr>
          <p:cNvPr id="151" name="TextBox 3"/>
          <p:cNvSpPr txBox="1"/>
          <p:nvPr/>
        </p:nvSpPr>
        <p:spPr>
          <a:xfrm>
            <a:off x="4910748" y="6293369"/>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sp>
        <p:nvSpPr>
          <p:cNvPr id="152" name="Rectangle 4"/>
          <p:cNvSpPr/>
          <p:nvPr/>
        </p:nvSpPr>
        <p:spPr>
          <a:xfrm rot="10800000" flipH="1">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endParaRPr/>
          </a:p>
        </p:txBody>
      </p:sp>
      <p:pic>
        <p:nvPicPr>
          <p:cNvPr id="153" name="Image" descr="Image"/>
          <p:cNvPicPr>
            <a:picLocks noChangeAspect="1"/>
          </p:cNvPicPr>
          <p:nvPr/>
        </p:nvPicPr>
        <p:blipFill>
          <a:blip r:embed="rId4"/>
          <a:stretch>
            <a:fillRect/>
          </a:stretch>
        </p:blipFill>
        <p:spPr>
          <a:xfrm>
            <a:off x="-197828" y="611355"/>
            <a:ext cx="5366424" cy="6145421"/>
          </a:xfrm>
          <a:prstGeom prst="rect">
            <a:avLst/>
          </a:prstGeom>
          <a:ln w="12700">
            <a:miter lim="400000"/>
          </a:ln>
        </p:spPr>
      </p:pic>
      <p:sp>
        <p:nvSpPr>
          <p:cNvPr id="154" name="Title Text"/>
          <p:cNvSpPr txBox="1">
            <a:spLocks noGrp="1"/>
          </p:cNvSpPr>
          <p:nvPr>
            <p:ph type="title"/>
          </p:nvPr>
        </p:nvSpPr>
        <p:spPr>
          <a:xfrm>
            <a:off x="1953584" y="1525740"/>
            <a:ext cx="9144001" cy="846785"/>
          </a:xfrm>
          <a:prstGeom prst="rect">
            <a:avLst/>
          </a:prstGeom>
          <a:solidFill>
            <a:srgbClr val="FFFFFF"/>
          </a:solidFill>
          <a:ln w="9525">
            <a:round/>
          </a:ln>
          <a:effectLst>
            <a:outerShdw blurRad="190500" dist="12700" dir="5400000" rotWithShape="0">
              <a:srgbClr val="000000"/>
            </a:outerShdw>
          </a:effectLst>
        </p:spPr>
        <p:txBody>
          <a:bodyPr/>
          <a:lstStyle>
            <a:lvl1pPr algn="ctr">
              <a:lnSpc>
                <a:spcPct val="100000"/>
              </a:lnSpc>
              <a:defRPr sz="4100" b="1">
                <a:solidFill>
                  <a:schemeClr val="accent5">
                    <a:satOff val="-3547"/>
                    <a:lumOff val="-10352"/>
                  </a:schemeClr>
                </a:solidFill>
                <a:latin typeface="+mj-lt"/>
                <a:ea typeface="+mj-ea"/>
                <a:cs typeface="+mj-cs"/>
                <a:sym typeface="Calibri"/>
              </a:defRPr>
            </a:lvl1pPr>
          </a:lstStyle>
          <a:p>
            <a:r>
              <a:t>Title Text</a:t>
            </a:r>
          </a:p>
        </p:txBody>
      </p:sp>
      <p:sp>
        <p:nvSpPr>
          <p:cNvPr id="155" name="Slide Number"/>
          <p:cNvSpPr txBox="1">
            <a:spLocks noGrp="1"/>
          </p:cNvSpPr>
          <p:nvPr>
            <p:ph type="sldNum" sz="quarter" idx="2"/>
          </p:nvPr>
        </p:nvSpPr>
        <p:spPr>
          <a:xfrm>
            <a:off x="11095176" y="6414760"/>
            <a:ext cx="258624" cy="248305"/>
          </a:xfrm>
          <a:prstGeom prst="rect">
            <a:avLst/>
          </a:prstGeom>
        </p:spPr>
        <p:txBody>
          <a:bodyPr/>
          <a:lstStyle/>
          <a:p>
            <a:fld id="{86CB4B4D-7CA3-9044-876B-883B54F8677D}" type="slidenum">
              <a:t>‹#›</a:t>
            </a:fld>
            <a:endParaRPr/>
          </a:p>
        </p:txBody>
      </p:sp>
      <p:sp>
        <p:nvSpPr>
          <p:cNvPr id="156" name="Body Level One…"/>
          <p:cNvSpPr txBox="1">
            <a:spLocks noGrp="1"/>
          </p:cNvSpPr>
          <p:nvPr>
            <p:ph type="body" sz="quarter" idx="1"/>
          </p:nvPr>
        </p:nvSpPr>
        <p:spPr>
          <a:xfrm>
            <a:off x="1953584" y="3028429"/>
            <a:ext cx="9144001" cy="1655763"/>
          </a:xfrm>
          <a:prstGeom prst="rect">
            <a:avLst/>
          </a:prstGeom>
          <a:solidFill>
            <a:srgbClr val="FFFFFF"/>
          </a:solidFill>
        </p:spPr>
        <p:txBody>
          <a:bodyPr anchor="ctr"/>
          <a:lstStyle>
            <a:lvl1pPr marL="0" indent="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1pPr>
            <a:lvl2pPr marL="0" indent="4572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2pPr>
            <a:lvl3pPr marL="0" indent="9144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3pPr>
            <a:lvl4pPr marL="0" indent="13716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4pPr>
            <a:lvl5pPr marL="0" indent="18288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5pPr>
          </a:lstStyle>
          <a:p>
            <a:r>
              <a:t>Body Level One</a:t>
            </a:r>
          </a:p>
          <a:p>
            <a:pPr lvl="1"/>
            <a:r>
              <a:t>Body Level Two</a:t>
            </a:r>
          </a:p>
          <a:p>
            <a:pPr lvl="2"/>
            <a:r>
              <a:t>Body Level Three</a:t>
            </a:r>
          </a:p>
          <a:p>
            <a:pPr lvl="3"/>
            <a:r>
              <a:t>Body Level Four</a:t>
            </a:r>
          </a:p>
          <a:p>
            <a:pPr lvl="4"/>
            <a:r>
              <a:t>Body Level Five</a:t>
            </a: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Title and Conten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63"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6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165" name="Title Text"/>
          <p:cNvSpPr txBox="1">
            <a:spLocks noGrp="1"/>
          </p:cNvSpPr>
          <p:nvPr>
            <p:ph type="title"/>
          </p:nvPr>
        </p:nvSpPr>
        <p:spPr>
          <a:xfrm>
            <a:off x="1863001" y="1241971"/>
            <a:ext cx="8465998" cy="807714"/>
          </a:xfrm>
          <a:prstGeom prst="rect">
            <a:avLst/>
          </a:prstGeom>
          <a:solidFill>
            <a:srgbClr val="FFFFFF"/>
          </a:solidFill>
          <a:ln w="9525">
            <a:round/>
          </a:ln>
          <a:effectLst>
            <a:outerShdw blurRad="190500" dist="101600" dir="5400000" rotWithShape="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r>
              <a:t>Title Text</a:t>
            </a:r>
          </a:p>
        </p:txBody>
      </p:sp>
      <p:sp>
        <p:nvSpPr>
          <p:cNvPr id="166" name="Body Level One…"/>
          <p:cNvSpPr txBox="1">
            <a:spLocks noGrp="1"/>
          </p:cNvSpPr>
          <p:nvPr>
            <p:ph type="body" sz="half" idx="1"/>
          </p:nvPr>
        </p:nvSpPr>
        <p:spPr>
          <a:xfrm>
            <a:off x="1863001" y="2530657"/>
            <a:ext cx="8465998" cy="3173534"/>
          </a:xfrm>
          <a:prstGeom prst="rect">
            <a:avLst/>
          </a:prstGeom>
          <a:solidFill>
            <a:srgbClr val="FFFFFF"/>
          </a:solidFill>
          <a:ln w="9525">
            <a:round/>
          </a:ln>
          <a:effectLst>
            <a:outerShdw blurRad="190500" dist="101600" dir="5400000" rotWithShape="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r>
              <a:t>Body Level One</a:t>
            </a:r>
          </a:p>
          <a:p>
            <a:pPr lvl="1"/>
            <a:r>
              <a:t>Body Level Two</a:t>
            </a:r>
          </a:p>
          <a:p>
            <a:pPr lvl="2"/>
            <a:r>
              <a:t>Body Level Three</a:t>
            </a:r>
          </a:p>
          <a:p>
            <a:pPr lvl="3"/>
            <a:r>
              <a:t>Body Level Four</a:t>
            </a:r>
          </a:p>
          <a:p>
            <a:pPr lvl="4"/>
            <a:r>
              <a:t>Body Level Five</a:t>
            </a:r>
          </a:p>
        </p:txBody>
      </p:sp>
      <p:sp>
        <p:nvSpPr>
          <p:cNvPr id="167" name="Slide Number"/>
          <p:cNvSpPr txBox="1">
            <a:spLocks noGrp="1"/>
          </p:cNvSpPr>
          <p:nvPr>
            <p:ph type="sldNum" sz="quarter" idx="2"/>
          </p:nvPr>
        </p:nvSpPr>
        <p:spPr>
          <a:xfrm>
            <a:off x="11556398" y="6309458"/>
            <a:ext cx="451729" cy="434862"/>
          </a:xfrm>
          <a:prstGeom prst="rect">
            <a:avLst/>
          </a:prstGeom>
        </p:spPr>
        <p:txBody>
          <a:bodyPr/>
          <a:lstStyle>
            <a:lvl1pPr algn="l">
              <a:defRPr sz="2700" b="1">
                <a:solidFill>
                  <a:srgbClr val="941100"/>
                </a:solidFill>
              </a:defRPr>
            </a:lvl1pPr>
          </a:lstStyle>
          <a:p>
            <a:fld id="{86CB4B4D-7CA3-9044-876B-883B54F8677D}" type="slidenum">
              <a:t>‹#›</a:t>
            </a:fld>
            <a:endParaRPr/>
          </a:p>
        </p:txBody>
      </p:sp>
      <p:pic>
        <p:nvPicPr>
          <p:cNvPr id="168" name="Image" descr="Image"/>
          <p:cNvPicPr>
            <a:picLocks noChangeAspect="1"/>
          </p:cNvPicPr>
          <p:nvPr/>
        </p:nvPicPr>
        <p:blipFill>
          <a:blip r:embed="rId3"/>
          <a:stretch>
            <a:fillRect/>
          </a:stretch>
        </p:blipFill>
        <p:spPr>
          <a:xfrm>
            <a:off x="31058" y="-54091"/>
            <a:ext cx="2463801" cy="1155701"/>
          </a:xfrm>
          <a:prstGeom prst="rect">
            <a:avLst/>
          </a:prstGeom>
          <a:ln w="12700">
            <a:miter lim="400000"/>
          </a:ln>
        </p:spPr>
      </p:pic>
      <p:pic>
        <p:nvPicPr>
          <p:cNvPr id="169" name="Image" descr="Image"/>
          <p:cNvPicPr>
            <a:picLocks noChangeAspect="1"/>
          </p:cNvPicPr>
          <p:nvPr/>
        </p:nvPicPr>
        <p:blipFill>
          <a:blip r:embed="rId4"/>
          <a:stretch>
            <a:fillRect/>
          </a:stretch>
        </p:blipFill>
        <p:spPr>
          <a:xfrm>
            <a:off x="4787900" y="6265862"/>
            <a:ext cx="2616200" cy="546101"/>
          </a:xfrm>
          <a:prstGeom prst="rect">
            <a:avLst/>
          </a:prstGeom>
          <a:ln w="12700">
            <a:miter lim="400000"/>
          </a:ln>
        </p:spPr>
      </p:pic>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3"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Picture 8" descr="Picture 8"/>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0" y="7112"/>
            <a:ext cx="12192000" cy="6843777"/>
          </a:xfrm>
          <a:prstGeom prst="rect">
            <a:avLst/>
          </a:prstGeom>
          <a:ln w="12700">
            <a:miter lim="400000"/>
          </a:ln>
        </p:spPr>
      </p:pic>
      <p:sp>
        <p:nvSpPr>
          <p:cNvPr id="3"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endParaRPr/>
          </a:p>
        </p:txBody>
      </p:sp>
      <p:sp>
        <p:nvSpPr>
          <p:cNvPr id="4" name="TextBox 9"/>
          <p:cNvSpPr txBox="1"/>
          <p:nvPr/>
        </p:nvSpPr>
        <p:spPr>
          <a:xfrm>
            <a:off x="4739820" y="5815288"/>
            <a:ext cx="4433126" cy="9169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5400" b="1">
                <a:solidFill>
                  <a:srgbClr val="FFFFFF"/>
                </a:solidFill>
                <a:latin typeface="Tajawal Medium"/>
                <a:ea typeface="Tajawal Medium"/>
                <a:cs typeface="Tajawal Medium"/>
                <a:sym typeface="Tajawal Medium"/>
              </a:defRPr>
            </a:lvl1pPr>
          </a:lstStyle>
          <a:p>
            <a:r>
              <a:t>Thank You</a:t>
            </a:r>
          </a:p>
        </p:txBody>
      </p:sp>
      <p:pic>
        <p:nvPicPr>
          <p:cNvPr id="5" name="Graphic 12" descr="Graphic 12"/>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9576179" y="6168740"/>
            <a:ext cx="2279267" cy="384053"/>
          </a:xfrm>
          <a:prstGeom prst="rect">
            <a:avLst/>
          </a:prstGeom>
          <a:ln w="12700">
            <a:miter lim="400000"/>
          </a:ln>
        </p:spPr>
      </p:pic>
      <p:sp>
        <p:nvSpPr>
          <p:cNvPr id="6" name="Parallelogram 13"/>
          <p:cNvSpPr/>
          <p:nvPr/>
        </p:nvSpPr>
        <p:spPr>
          <a:xfrm rot="16200000" flipV="1">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endParaRPr/>
          </a:p>
        </p:txBody>
      </p:sp>
      <p:pic>
        <p:nvPicPr>
          <p:cNvPr id="7" name="Image" descr="Image"/>
          <p:cNvPicPr>
            <a:picLocks noChangeAspect="1"/>
          </p:cNvPicPr>
          <p:nvPr/>
        </p:nvPicPr>
        <p:blipFill>
          <a:blip r:embed="rId16"/>
          <a:stretch>
            <a:fillRect/>
          </a:stretch>
        </p:blipFill>
        <p:spPr>
          <a:xfrm>
            <a:off x="5786240" y="-34580"/>
            <a:ext cx="3505201" cy="1663701"/>
          </a:xfrm>
          <a:prstGeom prst="rect">
            <a:avLst/>
          </a:prstGeom>
          <a:ln w="12700">
            <a:miter lim="400000"/>
          </a:ln>
        </p:spPr>
      </p:pic>
      <p:sp>
        <p:nvSpPr>
          <p:cNvPr id="8" name="Title Text"/>
          <p:cNvSpPr txBox="1">
            <a:spLocks noGrp="1"/>
          </p:cNvSpPr>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9" name="Body Level One…"/>
          <p:cNvSpPr txBox="1">
            <a:spLocks noGrp="1"/>
          </p:cNvSpPr>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10" name="Slide Number"/>
          <p:cNvSpPr txBox="1">
            <a:spLocks noGrp="1"/>
          </p:cNvSpPr>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txStyles>
    <p:titleStyle>
      <a:lvl1pPr marL="0" marR="0" indent="0" algn="l" defTabSz="91440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2.png"/><Relationship Id="rId1" Type="http://schemas.openxmlformats.org/officeDocument/2006/relationships/slideLayout" Target="../slideLayouts/slideLayout10.xml"/><Relationship Id="rId4" Type="http://schemas.openxmlformats.org/officeDocument/2006/relationships/image" Target="../media/image27.jpeg"/></Relationships>
</file>

<file path=ppt/slides/_rels/slide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8.xml"/><Relationship Id="rId5" Type="http://schemas.openxmlformats.org/officeDocument/2006/relationships/image" Target="../media/image38.png"/><Relationship Id="rId4" Type="http://schemas.openxmlformats.org/officeDocument/2006/relationships/image" Target="../media/image3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 name="Double-click to edit"/>
          <p:cNvSpPr txBox="1">
            <a:spLocks noGrp="1"/>
          </p:cNvSpPr>
          <p:nvPr>
            <p:ph type="title"/>
          </p:nvPr>
        </p:nvSpPr>
        <p:spPr>
          <a:prstGeom prst="rect">
            <a:avLst/>
          </a:prstGeom>
        </p:spPr>
        <p:txBody>
          <a:bodyPr/>
          <a:lstStyle/>
          <a:p>
            <a:endParaRPr/>
          </a:p>
        </p:txBody>
      </p:sp>
      <p:sp>
        <p:nvSpPr>
          <p:cNvPr id="179" name="Slide Number"/>
          <p:cNvSpPr txBox="1">
            <a:spLocks noGrp="1"/>
          </p:cNvSpPr>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1</a:t>
            </a:fld>
            <a:endParaRPr/>
          </a:p>
        </p:txBody>
      </p:sp>
      <p:sp>
        <p:nvSpPr>
          <p:cNvPr id="180" name="Double-click to edit"/>
          <p:cNvSpPr txBox="1">
            <a:spLocks noGrp="1"/>
          </p:cNvSpPr>
          <p:nvPr>
            <p:ph type="body" sz="quarter" idx="1"/>
          </p:nvPr>
        </p:nvSpPr>
        <p:spPr>
          <a:prstGeom prst="rect">
            <a:avLst/>
          </a:prstGeom>
        </p:spPr>
        <p:txBody>
          <a:bodyPr/>
          <a:lstStyle/>
          <a:p>
            <a:endParaRPr/>
          </a:p>
        </p:txBody>
      </p:sp>
      <p:pic>
        <p:nvPicPr>
          <p:cNvPr id="181" name="Picture 2" descr="Picture 2"/>
          <p:cNvPicPr>
            <a:picLocks noChangeAspect="1"/>
          </p:cNvPicPr>
          <p:nvPr/>
        </p:nvPicPr>
        <p:blipFill>
          <a:blip r:embed="rId2"/>
          <a:stretch>
            <a:fillRect/>
          </a:stretch>
        </p:blipFill>
        <p:spPr>
          <a:xfrm>
            <a:off x="-57150" y="-44450"/>
            <a:ext cx="12311979" cy="6858000"/>
          </a:xfrm>
          <a:prstGeom prst="rect">
            <a:avLst/>
          </a:prstGeom>
          <a:ln w="12700">
            <a:miter lim="400000"/>
          </a:ln>
        </p:spPr>
      </p:pic>
      <p:sp>
        <p:nvSpPr>
          <p:cNvPr id="182" name="Oval 17"/>
          <p:cNvSpPr/>
          <p:nvPr/>
        </p:nvSpPr>
        <p:spPr>
          <a:xfrm>
            <a:off x="6620961" y="-1"/>
            <a:ext cx="7215827" cy="6586680"/>
          </a:xfrm>
          <a:prstGeom prst="ellipse">
            <a:avLst/>
          </a:prstGeom>
          <a:solidFill>
            <a:srgbClr val="00B0F0"/>
          </a:solidFill>
          <a:ln w="12700">
            <a:miter lim="400000"/>
          </a:ln>
        </p:spPr>
        <p:txBody>
          <a:bodyPr lIns="45719" rIns="45719" anchor="ctr"/>
          <a:lstStyle/>
          <a:p>
            <a:pPr algn="ctr">
              <a:defRPr>
                <a:solidFill>
                  <a:srgbClr val="FFFFFF"/>
                </a:solidFill>
              </a:defRPr>
            </a:pPr>
            <a:endParaRPr/>
          </a:p>
        </p:txBody>
      </p:sp>
      <p:sp>
        <p:nvSpPr>
          <p:cNvPr id="183" name="TextBox 29"/>
          <p:cNvSpPr txBox="1"/>
          <p:nvPr/>
        </p:nvSpPr>
        <p:spPr>
          <a:xfrm>
            <a:off x="788454" y="3218303"/>
            <a:ext cx="4795024" cy="42139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400">
                <a:solidFill>
                  <a:srgbClr val="FFFFFF"/>
                </a:solidFill>
                <a:latin typeface="Times New Roman"/>
                <a:ea typeface="Times New Roman"/>
                <a:cs typeface="Times New Roman"/>
                <a:sym typeface="Times New Roman"/>
              </a:defRPr>
            </a:lvl1pPr>
          </a:lstStyle>
          <a:p>
            <a:r>
              <a:t>Prepared by Dr. Mahmoud Ibrahim </a:t>
            </a:r>
          </a:p>
        </p:txBody>
      </p:sp>
      <p:sp>
        <p:nvSpPr>
          <p:cNvPr id="184" name="TextBox 30"/>
          <p:cNvSpPr txBox="1"/>
          <p:nvPr/>
        </p:nvSpPr>
        <p:spPr>
          <a:xfrm>
            <a:off x="1100665" y="1869190"/>
            <a:ext cx="4485319" cy="136310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p>
            <a:pPr>
              <a:defRPr sz="4400" b="1">
                <a:solidFill>
                  <a:srgbClr val="00B0F0"/>
                </a:solidFill>
                <a:latin typeface="Times New Roman"/>
                <a:ea typeface="Times New Roman"/>
                <a:cs typeface="Times New Roman"/>
                <a:sym typeface="Times New Roman"/>
              </a:defRPr>
            </a:pPr>
            <a:r>
              <a:t>Project operations</a:t>
            </a:r>
          </a:p>
          <a:p>
            <a:pPr algn="ctr">
              <a:defRPr sz="4400" b="1">
                <a:solidFill>
                  <a:srgbClr val="00B0F0"/>
                </a:solidFill>
                <a:latin typeface="Times New Roman"/>
                <a:ea typeface="Times New Roman"/>
                <a:cs typeface="Times New Roman"/>
                <a:sym typeface="Times New Roman"/>
              </a:defRPr>
            </a:pPr>
            <a:r>
              <a:t> management </a:t>
            </a:r>
          </a:p>
        </p:txBody>
      </p:sp>
      <p:pic>
        <p:nvPicPr>
          <p:cNvPr id="185" name="Picture 32" descr="Picture 3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8544" y="198943"/>
            <a:ext cx="2876695" cy="1357800"/>
          </a:xfrm>
          <a:prstGeom prst="rect">
            <a:avLst/>
          </a:prstGeom>
          <a:ln w="12700">
            <a:miter lim="400000"/>
          </a:ln>
        </p:spPr>
      </p:pic>
      <p:sp>
        <p:nvSpPr>
          <p:cNvPr id="186" name="TextBox 45"/>
          <p:cNvSpPr txBox="1"/>
          <p:nvPr/>
        </p:nvSpPr>
        <p:spPr>
          <a:xfrm>
            <a:off x="339562" y="3979298"/>
            <a:ext cx="1120265" cy="3727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a:defRPr sz="2000">
                <a:solidFill>
                  <a:srgbClr val="FFFFFF"/>
                </a:solidFill>
                <a:latin typeface="Times New Roman"/>
                <a:ea typeface="Times New Roman"/>
                <a:cs typeface="Times New Roman"/>
                <a:sym typeface="Times New Roman"/>
              </a:defRPr>
            </a:lvl1pPr>
          </a:lstStyle>
          <a:p>
            <a:r>
              <a:t>MGM415</a:t>
            </a:r>
          </a:p>
        </p:txBody>
      </p:sp>
      <p:sp>
        <p:nvSpPr>
          <p:cNvPr id="187" name="Oval 13"/>
          <p:cNvSpPr/>
          <p:nvPr/>
        </p:nvSpPr>
        <p:spPr>
          <a:xfrm>
            <a:off x="6712711" y="91210"/>
            <a:ext cx="6763837" cy="6586680"/>
          </a:xfrm>
          <a:prstGeom prst="ellipse">
            <a:avLst/>
          </a:prstGeom>
          <a:blipFill>
            <a:blip r:embed="rId4" cstate="screen">
              <a:extLst>
                <a:ext uri="{28A0092B-C50C-407E-A947-70E740481C1C}">
                  <a14:useLocalDpi xmlns:a14="http://schemas.microsoft.com/office/drawing/2010/main"/>
                </a:ext>
              </a:extLst>
            </a:blip>
            <a:stretch>
              <a:fillRect/>
            </a:stretch>
          </a:blipFill>
          <a:ln w="12700">
            <a:miter lim="400000"/>
          </a:ln>
        </p:spPr>
        <p:txBody>
          <a:bodyPr lIns="45719" rIns="45719" anchor="ctr"/>
          <a:lstStyle/>
          <a:p>
            <a:pPr algn="ctr">
              <a:defRPr>
                <a:solidFill>
                  <a:srgbClr val="FFFFFF"/>
                </a:solidFill>
              </a:defRPr>
            </a:pPr>
            <a:endParaRPr/>
          </a:p>
        </p:txBody>
      </p:sp>
      <p:sp>
        <p:nvSpPr>
          <p:cNvPr id="188" name="Introductory lecture:…"/>
          <p:cNvSpPr/>
          <p:nvPr/>
        </p:nvSpPr>
        <p:spPr>
          <a:xfrm>
            <a:off x="22885" y="4837352"/>
            <a:ext cx="7082019" cy="1931346"/>
          </a:xfrm>
          <a:prstGeom prst="roundRect">
            <a:avLst>
              <a:gd name="adj" fmla="val 9444"/>
            </a:avLst>
          </a:prstGeom>
          <a:solidFill>
            <a:srgbClr val="FFFFFF"/>
          </a:solidFill>
          <a:ln w="12700">
            <a:solidFill>
              <a:schemeClr val="accent1"/>
            </a:solidFill>
            <a:miter/>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lstStyle/>
          <a:p>
            <a:pPr>
              <a:defRPr sz="2800" u="sng">
                <a:solidFill>
                  <a:srgbClr val="2D3956"/>
                </a:solidFill>
                <a:latin typeface="Bodoni SvtyTwo ITC TT-Bold"/>
                <a:ea typeface="Bodoni SvtyTwo ITC TT-Bold"/>
                <a:cs typeface="Bodoni SvtyTwo ITC TT-Bold"/>
                <a:sym typeface="Bodoni SvtyTwo ITC TT-Bold"/>
              </a:defRPr>
            </a:pPr>
            <a:r>
              <a:t>Introductory lecture:</a:t>
            </a:r>
            <a:r>
              <a:rPr u="none"/>
              <a:t> </a:t>
            </a:r>
          </a:p>
          <a:p>
            <a:pPr>
              <a:defRPr sz="2800" u="sng">
                <a:solidFill>
                  <a:srgbClr val="2D3956"/>
                </a:solidFill>
                <a:latin typeface="Bodoni SvtyTwo ITC TT-Bold"/>
                <a:ea typeface="Bodoni SvtyTwo ITC TT-Bold"/>
                <a:cs typeface="Bodoni SvtyTwo ITC TT-Bold"/>
                <a:sym typeface="Bodoni SvtyTwo ITC TT-Bold"/>
              </a:defRPr>
            </a:pPr>
            <a:r>
              <a:rPr u="none"/>
              <a:t>The project’s operational root cause for"Doing" the efficient  project performance and “Making” the effective project progress .</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 name="Slide Number"/>
          <p:cNvSpPr txBox="1">
            <a:spLocks noGrp="1"/>
          </p:cNvSpPr>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a:t>
            </a:fld>
            <a:endParaRPr/>
          </a:p>
        </p:txBody>
      </p:sp>
      <p:grpSp>
        <p:nvGrpSpPr>
          <p:cNvPr id="193" name="Image"/>
          <p:cNvGrpSpPr/>
          <p:nvPr/>
        </p:nvGrpSpPr>
        <p:grpSpPr>
          <a:xfrm>
            <a:off x="2689599" y="627549"/>
            <a:ext cx="8479751" cy="5776370"/>
            <a:chOff x="0" y="0"/>
            <a:chExt cx="8479749" cy="5776368"/>
          </a:xfrm>
        </p:grpSpPr>
        <p:pic>
          <p:nvPicPr>
            <p:cNvPr id="192" name="Image" descr="Image"/>
            <p:cNvPicPr>
              <a:picLocks noChangeAspect="1"/>
            </p:cNvPicPr>
            <p:nvPr/>
          </p:nvPicPr>
          <p:blipFill>
            <a:blip r:embed="rId2"/>
            <a:stretch>
              <a:fillRect/>
            </a:stretch>
          </p:blipFill>
          <p:spPr>
            <a:xfrm>
              <a:off x="50800" y="50800"/>
              <a:ext cx="8378150" cy="5674769"/>
            </a:xfrm>
            <a:prstGeom prst="rect">
              <a:avLst/>
            </a:prstGeom>
            <a:ln>
              <a:noFill/>
            </a:ln>
            <a:effectLst/>
          </p:spPr>
        </p:pic>
        <p:pic>
          <p:nvPicPr>
            <p:cNvPr id="191" name="Image" descr="Image"/>
            <p:cNvPicPr>
              <a:picLocks/>
            </p:cNvPicPr>
            <p:nvPr/>
          </p:nvPicPr>
          <p:blipFill>
            <a:blip r:embed="rId3"/>
            <a:stretch>
              <a:fillRect/>
            </a:stretch>
          </p:blipFill>
          <p:spPr>
            <a:xfrm>
              <a:off x="0" y="0"/>
              <a:ext cx="8479750" cy="5776369"/>
            </a:xfrm>
            <a:prstGeom prst="rect">
              <a:avLst/>
            </a:prstGeom>
            <a:effectLst/>
          </p:spPr>
        </p:pic>
      </p:gr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 name="Course objectives"/>
          <p:cNvSpPr txBox="1">
            <a:spLocks noGrp="1"/>
          </p:cNvSpPr>
          <p:nvPr>
            <p:ph type="title"/>
          </p:nvPr>
        </p:nvSpPr>
        <p:spPr>
          <a:xfrm>
            <a:off x="1863001" y="1241971"/>
            <a:ext cx="8465998" cy="807714"/>
          </a:xfrm>
          <a:prstGeom prst="rect">
            <a:avLst/>
          </a:prstGeom>
          <a:effectLst>
            <a:outerShdw blurRad="381000" dist="114300" rotWithShape="0">
              <a:srgbClr val="000000">
                <a:alpha val="75000"/>
              </a:srgbClr>
            </a:outerShdw>
          </a:effectLst>
        </p:spPr>
        <p:txBody>
          <a:bodyPr/>
          <a:lstStyle>
            <a:lvl1pPr>
              <a:lnSpc>
                <a:spcPct val="90000"/>
              </a:lnSpc>
              <a:defRPr sz="4400">
                <a:latin typeface="Carlito"/>
                <a:ea typeface="Carlito"/>
                <a:cs typeface="Carlito"/>
                <a:sym typeface="Carlito"/>
              </a:defRPr>
            </a:lvl1pPr>
          </a:lstStyle>
          <a:p>
            <a:r>
              <a:t>Course objectives </a:t>
            </a:r>
          </a:p>
        </p:txBody>
      </p:sp>
      <p:sp>
        <p:nvSpPr>
          <p:cNvPr id="196" name="Slide Number"/>
          <p:cNvSpPr txBox="1">
            <a:spLocks noGrp="1"/>
          </p:cNvSpPr>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a:t>
            </a:fld>
            <a:endParaRPr/>
          </a:p>
        </p:txBody>
      </p:sp>
      <p:sp>
        <p:nvSpPr>
          <p:cNvPr id="197" name="-it includes  understanding the principles and techniques used in managing projects, developing skills in effectively planning and organizing project activities, and gaining knowledge of how to monitor and control project progress.…"/>
          <p:cNvSpPr txBox="1">
            <a:spLocks noGrp="1"/>
          </p:cNvSpPr>
          <p:nvPr>
            <p:ph type="body" sz="half" idx="1"/>
          </p:nvPr>
        </p:nvSpPr>
        <p:spPr>
          <a:xfrm>
            <a:off x="1863001" y="2530657"/>
            <a:ext cx="8465998" cy="3173534"/>
          </a:xfrm>
          <a:prstGeom prst="rect">
            <a:avLst/>
          </a:prstGeom>
          <a:ln w="9525">
            <a:round/>
          </a:ln>
          <a:effectLst>
            <a:outerShdw blurRad="190500" dist="101600" dir="5400000" rotWithShape="0">
              <a:schemeClr val="accent5">
                <a:alpha val="49461"/>
              </a:schemeClr>
            </a:outerShdw>
          </a:effectLst>
        </p:spPr>
        <p:txBody>
          <a:bodyPr>
            <a:normAutofit fontScale="92500"/>
          </a:bodyPr>
          <a:lstStyle/>
          <a:p>
            <a:pPr algn="just" defTabSz="667512">
              <a:spcBef>
                <a:spcPts val="700"/>
              </a:spcBef>
              <a:buFont typeface="Arial"/>
              <a:defRPr sz="2044">
                <a:solidFill>
                  <a:srgbClr val="000000"/>
                </a:solidFill>
                <a:latin typeface="Bodoni SvtyTwo OS ITC TT-Book"/>
                <a:ea typeface="Bodoni SvtyTwo OS ITC TT-Book"/>
                <a:cs typeface="Bodoni SvtyTwo OS ITC TT-Book"/>
                <a:sym typeface="Bodoni SvtyTwo OS ITC TT-Book"/>
              </a:defRPr>
            </a:pPr>
            <a:r>
              <a:t> -it includes  understanding the principles and techniques used in managing projects, developing skills in effectively planning and organizing project activities, and gaining knowledge of how to monitor and control project progress. </a:t>
            </a:r>
          </a:p>
          <a:p>
            <a:pPr algn="just" defTabSz="667512">
              <a:spcBef>
                <a:spcPts val="700"/>
              </a:spcBef>
              <a:buFont typeface="Arial"/>
              <a:defRPr sz="2044">
                <a:solidFill>
                  <a:srgbClr val="000000"/>
                </a:solidFill>
                <a:latin typeface="Bodoni SvtyTwo OS ITC TT-Book"/>
                <a:ea typeface="Bodoni SvtyTwo OS ITC TT-Book"/>
                <a:cs typeface="Bodoni SvtyTwo OS ITC TT-Book"/>
                <a:sym typeface="Bodoni SvtyTwo OS ITC TT-Book"/>
              </a:defRPr>
            </a:pPr>
            <a:r>
              <a:t>-Additionally, students will learn how to identify and mitigate project risks, and how to effectively communicate and collaborate with project stakeholders. The course also aims to develop critical thinking and problem-solving skills, as well as enhance students' ability to make informed decisions in project management. </a:t>
            </a:r>
          </a:p>
          <a:p>
            <a:pPr algn="just" defTabSz="667512">
              <a:spcBef>
                <a:spcPts val="700"/>
              </a:spcBef>
              <a:buFont typeface="Arial"/>
              <a:defRPr sz="2044">
                <a:solidFill>
                  <a:srgbClr val="000000"/>
                </a:solidFill>
                <a:latin typeface="Bodoni SvtyTwo OS ITC TT-Book"/>
                <a:ea typeface="Bodoni SvtyTwo OS ITC TT-Book"/>
                <a:cs typeface="Bodoni SvtyTwo OS ITC TT-Book"/>
                <a:sym typeface="Bodoni SvtyTwo OS ITC TT-Book"/>
              </a:defRPr>
            </a:pPr>
            <a:r>
              <a:t>-Overall, the learning objectives of the professional project operations management course are designed to prepare students for successful project management careers.</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 name="Rectangle: Rounded Corners 24"/>
          <p:cNvSpPr/>
          <p:nvPr/>
        </p:nvSpPr>
        <p:spPr>
          <a:xfrm>
            <a:off x="597015" y="971894"/>
            <a:ext cx="10137188" cy="5155431"/>
          </a:xfrm>
          <a:prstGeom prst="roundRect">
            <a:avLst>
              <a:gd name="adj" fmla="val 5533"/>
            </a:avLst>
          </a:prstGeom>
          <a:solidFill>
            <a:srgbClr val="FFFFFF"/>
          </a:solidFill>
          <a:ln w="38100">
            <a:solidFill>
              <a:srgbClr val="669BBC"/>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00" name="Lecture outline"/>
          <p:cNvSpPr txBox="1">
            <a:spLocks noGrp="1"/>
          </p:cNvSpPr>
          <p:nvPr>
            <p:ph type="title"/>
          </p:nvPr>
        </p:nvSpPr>
        <p:spPr>
          <a:xfrm>
            <a:off x="952833" y="1123473"/>
            <a:ext cx="4766418" cy="1257646"/>
          </a:xfrm>
          <a:prstGeom prst="rect">
            <a:avLst/>
          </a:prstGeom>
          <a:ln w="38100">
            <a:solidFill>
              <a:srgbClr val="669BBC"/>
            </a:solidFill>
            <a:miter/>
          </a:ln>
          <a:effectLst>
            <a:outerShdw blurRad="571500" rotWithShape="0">
              <a:srgbClr val="000000">
                <a:alpha val="25000"/>
              </a:srgbClr>
            </a:outerShdw>
          </a:effectLst>
        </p:spPr>
        <p:txBody>
          <a:bodyPr/>
          <a:lstStyle>
            <a:lvl1pPr defTabSz="832104">
              <a:defRPr sz="4186" i="1">
                <a:latin typeface="Bookman Old Style"/>
                <a:ea typeface="Bookman Old Style"/>
                <a:cs typeface="Bookman Old Style"/>
                <a:sym typeface="Bookman Old Style"/>
              </a:defRPr>
            </a:lvl1pPr>
          </a:lstStyle>
          <a:p>
            <a:r>
              <a:t>  Lecture outline </a:t>
            </a:r>
          </a:p>
        </p:txBody>
      </p:sp>
      <p:sp>
        <p:nvSpPr>
          <p:cNvPr id="201" name="Slide Number"/>
          <p:cNvSpPr txBox="1">
            <a:spLocks noGrp="1"/>
          </p:cNvSpPr>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4</a:t>
            </a:fld>
            <a:endParaRPr/>
          </a:p>
        </p:txBody>
      </p:sp>
      <p:sp>
        <p:nvSpPr>
          <p:cNvPr id="202" name="1st section contents :…"/>
          <p:cNvSpPr txBox="1">
            <a:spLocks noGrp="1"/>
          </p:cNvSpPr>
          <p:nvPr>
            <p:ph type="body" sz="quarter" idx="1"/>
          </p:nvPr>
        </p:nvSpPr>
        <p:spPr>
          <a:xfrm>
            <a:off x="716610" y="2187471"/>
            <a:ext cx="9586084" cy="1551994"/>
          </a:xfrm>
          <a:prstGeom prst="rect">
            <a:avLst/>
          </a:prstGeom>
          <a:ln w="38100">
            <a:solidFill>
              <a:srgbClr val="669BBC"/>
            </a:solidFill>
            <a:miter lim="800000"/>
          </a:ln>
          <a:effectLst>
            <a:outerShdw blurRad="571500" rotWithShape="0">
              <a:srgbClr val="000000">
                <a:alpha val="25000"/>
              </a:srgbClr>
            </a:outerShdw>
          </a:effectLst>
        </p:spPr>
        <p:txBody>
          <a:bodyPr/>
          <a:lstStyle/>
          <a:p>
            <a:pPr algn="just">
              <a:lnSpc>
                <a:spcPct val="100000"/>
              </a:lnSpc>
              <a:spcBef>
                <a:spcPts val="0"/>
              </a:spcBef>
              <a:defRPr sz="1800" b="1">
                <a:solidFill>
                  <a:schemeClr val="accent5">
                    <a:satOff val="-3547"/>
                    <a:lumOff val="-10352"/>
                  </a:schemeClr>
                </a:solidFill>
                <a:latin typeface="Bookman Old Style"/>
                <a:ea typeface="Bookman Old Style"/>
                <a:cs typeface="Bookman Old Style"/>
                <a:sym typeface="Bookman Old Style"/>
              </a:defRPr>
            </a:pPr>
            <a:r>
              <a:t>1st section contents :</a:t>
            </a:r>
          </a:p>
          <a:p>
            <a:pPr algn="ctr">
              <a:spcBef>
                <a:spcPts val="0"/>
              </a:spcBef>
              <a:defRPr sz="4400" b="1">
                <a:solidFill>
                  <a:schemeClr val="accent5">
                    <a:satOff val="-3547"/>
                    <a:lumOff val="-10352"/>
                  </a:schemeClr>
                </a:solidFill>
                <a:latin typeface="Carlito"/>
                <a:ea typeface="Carlito"/>
                <a:cs typeface="Carlito"/>
                <a:sym typeface="Carlito"/>
              </a:defRPr>
            </a:pPr>
            <a:r>
              <a:t>Some statistic of the failed project </a:t>
            </a:r>
          </a:p>
        </p:txBody>
      </p:sp>
      <p:sp>
        <p:nvSpPr>
          <p:cNvPr id="203"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defTabSz="457200">
              <a:defRPr sz="1200">
                <a:latin typeface="Times Roman"/>
                <a:ea typeface="Times Roman"/>
                <a:cs typeface="Times Roman"/>
                <a:sym typeface="Times Roman"/>
              </a:defRPr>
            </a:lvl1pPr>
          </a:lstStyle>
          <a:p>
            <a:r>
              <a:t> </a:t>
            </a:r>
          </a:p>
        </p:txBody>
      </p:sp>
      <p:sp>
        <p:nvSpPr>
          <p:cNvPr id="204" name="3rd  section contents :…"/>
          <p:cNvSpPr/>
          <p:nvPr/>
        </p:nvSpPr>
        <p:spPr>
          <a:xfrm>
            <a:off x="717935" y="4927156"/>
            <a:ext cx="9583434" cy="1170124"/>
          </a:xfrm>
          <a:prstGeom prst="rect">
            <a:avLst/>
          </a:prstGeom>
          <a:solidFill>
            <a:srgbClr val="FFFFFF"/>
          </a:solidFill>
          <a:ln w="38100">
            <a:solidFill>
              <a:srgbClr val="669BBC"/>
            </a:solidFill>
            <a:miter/>
          </a:ln>
          <a:effectLst>
            <a:outerShdw blurRad="571500" rotWithShape="0">
              <a:srgbClr val="000000">
                <a:alpha val="2500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pPr algn="just" defTabSz="649223">
              <a:defRPr sz="1278" b="1" u="sng">
                <a:solidFill>
                  <a:schemeClr val="accent5">
                    <a:satOff val="-3547"/>
                    <a:lumOff val="-10352"/>
                  </a:schemeClr>
                </a:solidFill>
                <a:latin typeface="Bookman Old Style"/>
                <a:ea typeface="Bookman Old Style"/>
                <a:cs typeface="Bookman Old Style"/>
                <a:sym typeface="Bookman Old Style"/>
              </a:defRPr>
            </a:pPr>
            <a:r>
              <a:t>3rd  section contents :</a:t>
            </a:r>
          </a:p>
          <a:p>
            <a:pPr algn="ctr" defTabSz="649223">
              <a:lnSpc>
                <a:spcPct val="90000"/>
              </a:lnSpc>
              <a:defRPr sz="3124" b="1">
                <a:solidFill>
                  <a:schemeClr val="accent5">
                    <a:satOff val="-3547"/>
                    <a:lumOff val="-10352"/>
                  </a:schemeClr>
                </a:solidFill>
                <a:latin typeface="Carlito"/>
                <a:ea typeface="Carlito"/>
                <a:cs typeface="Carlito"/>
                <a:sym typeface="Carlito"/>
              </a:defRPr>
            </a:pPr>
            <a:r>
              <a:t>The integration between the efficiency  of project performance and the effectiveness  project progress </a:t>
            </a:r>
          </a:p>
        </p:txBody>
      </p:sp>
      <p:sp>
        <p:nvSpPr>
          <p:cNvPr id="205" name="2nd section contents :…"/>
          <p:cNvSpPr/>
          <p:nvPr/>
        </p:nvSpPr>
        <p:spPr>
          <a:xfrm>
            <a:off x="704282" y="3833590"/>
            <a:ext cx="9586084" cy="1013582"/>
          </a:xfrm>
          <a:prstGeom prst="rect">
            <a:avLst/>
          </a:prstGeom>
          <a:solidFill>
            <a:srgbClr val="FFFFFF"/>
          </a:solidFill>
          <a:ln w="38100">
            <a:solidFill>
              <a:srgbClr val="669BBC"/>
            </a:solidFill>
            <a:miter/>
          </a:ln>
          <a:effectLst>
            <a:outerShdw blurRad="571500" rotWithShape="0">
              <a:srgbClr val="000000">
                <a:alpha val="2500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pPr algn="just" defTabSz="704087">
              <a:defRPr sz="1386" b="1">
                <a:solidFill>
                  <a:schemeClr val="accent5">
                    <a:satOff val="-3547"/>
                    <a:lumOff val="-10352"/>
                  </a:schemeClr>
                </a:solidFill>
                <a:latin typeface="Bookman Old Style"/>
                <a:ea typeface="Bookman Old Style"/>
                <a:cs typeface="Bookman Old Style"/>
                <a:sym typeface="Bookman Old Style"/>
              </a:defRPr>
            </a:pPr>
            <a:r>
              <a:t>2nd section contents :</a:t>
            </a:r>
          </a:p>
          <a:p>
            <a:pPr algn="ctr" defTabSz="704087">
              <a:lnSpc>
                <a:spcPct val="90000"/>
              </a:lnSpc>
              <a:defRPr sz="3387" b="1">
                <a:solidFill>
                  <a:schemeClr val="accent5">
                    <a:satOff val="-3547"/>
                    <a:lumOff val="-10352"/>
                  </a:schemeClr>
                </a:solidFill>
                <a:latin typeface="Carlito"/>
                <a:ea typeface="Carlito"/>
                <a:cs typeface="Carlito"/>
                <a:sym typeface="Carlito"/>
              </a:defRPr>
            </a:pPr>
            <a:r>
              <a:t>The relationship between the DFT and the PJFT</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 name="Slide Number"/>
          <p:cNvSpPr txBox="1">
            <a:spLocks noGrp="1"/>
          </p:cNvSpPr>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5</a:t>
            </a:fld>
            <a:endParaRPr/>
          </a:p>
        </p:txBody>
      </p:sp>
      <p:sp>
        <p:nvSpPr>
          <p:cNvPr id="208" name="Coca-Cola wasted $4 million in development and another $30 million in back stocked products after releasing New Coke."/>
          <p:cNvSpPr txBox="1">
            <a:spLocks noGrp="1"/>
          </p:cNvSpPr>
          <p:nvPr>
            <p:ph type="body" sz="quarter" idx="1"/>
          </p:nvPr>
        </p:nvSpPr>
        <p:spPr>
          <a:xfrm>
            <a:off x="360042" y="1883947"/>
            <a:ext cx="8465999" cy="1796687"/>
          </a:xfrm>
          <a:prstGeom prst="rect">
            <a:avLst/>
          </a:prstGeom>
          <a:ln w="9525">
            <a:round/>
          </a:ln>
          <a:effectLst>
            <a:outerShdw blurRad="190500" dist="101600" dir="5400000" rotWithShape="0">
              <a:schemeClr val="accent5">
                <a:alpha val="49461"/>
              </a:schemeClr>
            </a:outerShdw>
          </a:effectLst>
        </p:spPr>
        <p:txBody>
          <a:bodyPr/>
          <a:lstStyle>
            <a:lvl1pPr algn="just" defTabSz="896111">
              <a:spcBef>
                <a:spcPts val="900"/>
              </a:spcBef>
              <a:buFont typeface="Arial"/>
              <a:defRPr sz="2744">
                <a:solidFill>
                  <a:srgbClr val="000000"/>
                </a:solidFill>
                <a:latin typeface="Bodoni SvtyTwo OS ITC TT-Book"/>
                <a:ea typeface="Bodoni SvtyTwo OS ITC TT-Book"/>
                <a:cs typeface="Bodoni SvtyTwo OS ITC TT-Book"/>
                <a:sym typeface="Bodoni SvtyTwo OS ITC TT-Book"/>
              </a:defRPr>
            </a:lvl1pPr>
          </a:lstStyle>
          <a:p>
            <a:r>
              <a:t>Coca-Cola wasted $4 million in development and another $30 million in back stocked products after releasing New Coke. </a:t>
            </a:r>
          </a:p>
        </p:txBody>
      </p:sp>
      <p:pic>
        <p:nvPicPr>
          <p:cNvPr id="209" name="Why do project fail ? Why do project fail ?" descr="Why do project fail ? Why do project fail ?"/>
          <p:cNvPicPr>
            <a:picLocks/>
          </p:cNvPicPr>
          <p:nvPr/>
        </p:nvPicPr>
        <p:blipFill>
          <a:blip r:embed="rId2"/>
          <a:stretch>
            <a:fillRect/>
          </a:stretch>
        </p:blipFill>
        <p:spPr>
          <a:xfrm>
            <a:off x="1876629" y="975947"/>
            <a:ext cx="8592998" cy="934714"/>
          </a:xfrm>
          <a:prstGeom prst="rect">
            <a:avLst/>
          </a:prstGeom>
          <a:effectLst>
            <a:outerShdw blurRad="190500" dist="101600" dir="5400000" rotWithShape="0">
              <a:srgbClr val="941751"/>
            </a:outerShdw>
          </a:effectLst>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Organizations that undervalue project management see 50% more of their projects failing."/>
          <p:cNvSpPr txBox="1">
            <a:spLocks noGrp="1"/>
          </p:cNvSpPr>
          <p:nvPr>
            <p:ph type="title"/>
          </p:nvPr>
        </p:nvSpPr>
        <p:spPr>
          <a:xfrm>
            <a:off x="3312124" y="743844"/>
            <a:ext cx="8465999" cy="807714"/>
          </a:xfrm>
          <a:prstGeom prst="rect">
            <a:avLst/>
          </a:prstGeom>
          <a:effectLst>
            <a:outerShdw blurRad="190500" dist="101600" dir="5400000" rotWithShape="0">
              <a:srgbClr val="941751"/>
            </a:outerShdw>
          </a:effectLst>
        </p:spPr>
        <p:txBody>
          <a:bodyPr/>
          <a:lstStyle>
            <a:lvl1pPr defTabSz="484631">
              <a:lnSpc>
                <a:spcPct val="90000"/>
              </a:lnSpc>
              <a:defRPr sz="2332">
                <a:latin typeface="Carlito"/>
                <a:ea typeface="Carlito"/>
                <a:cs typeface="Carlito"/>
                <a:sym typeface="Carlito"/>
              </a:defRPr>
            </a:lvl1pPr>
          </a:lstStyle>
          <a:p>
            <a:r>
              <a:t>Organizations that undervalue project management see 50% more of their projects failing. </a:t>
            </a:r>
          </a:p>
        </p:txBody>
      </p:sp>
      <p:sp>
        <p:nvSpPr>
          <p:cNvPr id="212" name="Slide Number"/>
          <p:cNvSpPr txBox="1">
            <a:spLocks noGrp="1"/>
          </p:cNvSpPr>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6</a:t>
            </a:fld>
            <a:endParaRPr/>
          </a:p>
        </p:txBody>
      </p:sp>
      <p:sp>
        <p:nvSpPr>
          <p:cNvPr id="213" name="Rectangle: Rounded Corners 24"/>
          <p:cNvSpPr/>
          <p:nvPr/>
        </p:nvSpPr>
        <p:spPr>
          <a:xfrm>
            <a:off x="509488" y="1821301"/>
            <a:ext cx="8826459" cy="1574274"/>
          </a:xfrm>
          <a:prstGeom prst="roundRect">
            <a:avLst>
              <a:gd name="adj" fmla="val 15373"/>
            </a:avLst>
          </a:prstGeom>
          <a:solidFill>
            <a:srgbClr val="FFFFFF"/>
          </a:solidFill>
          <a:ln w="38100">
            <a:solidFill>
              <a:srgbClr val="00B0F0"/>
            </a:solidFill>
            <a:miter/>
          </a:ln>
          <a:effectLst>
            <a:outerShdw blurRad="571500" rotWithShape="0">
              <a:srgbClr val="000000">
                <a:alpha val="25000"/>
              </a:srgbClr>
            </a:outerShdw>
            <a:reflection stA="22398" endPos="40000" dir="5400000" sy="-100000" algn="bl" rotWithShape="0"/>
          </a:effectLst>
        </p:spPr>
        <p:txBody>
          <a:bodyPr lIns="45719" rIns="45719" anchor="ctr"/>
          <a:lstStyle/>
          <a:p>
            <a:pPr algn="ctr">
              <a:defRPr>
                <a:solidFill>
                  <a:srgbClr val="FFFFFF"/>
                </a:solidFill>
              </a:defRPr>
            </a:pPr>
            <a:endParaRPr/>
          </a:p>
        </p:txBody>
      </p:sp>
      <p:sp>
        <p:nvSpPr>
          <p:cNvPr id="214" name="TextBox 23"/>
          <p:cNvSpPr txBox="1"/>
          <p:nvPr/>
        </p:nvSpPr>
        <p:spPr>
          <a:xfrm>
            <a:off x="759777" y="1970282"/>
            <a:ext cx="8325881" cy="17272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90000"/>
              </a:lnSpc>
              <a:spcBef>
                <a:spcPts val="1000"/>
              </a:spcBef>
              <a:buFont typeface="Arial"/>
              <a:defRPr sz="2400">
                <a:latin typeface="Bodoni SvtyTwo ITC TT-Book"/>
                <a:ea typeface="Bodoni SvtyTwo ITC TT-Book"/>
                <a:cs typeface="Bodoni SvtyTwo ITC TT-Book"/>
                <a:sym typeface="Bodoni SvtyTwo ITC TT-Book"/>
              </a:defRPr>
            </a:lvl1pPr>
          </a:lstStyle>
          <a:p>
            <a:r>
              <a:t>Project management statistics show that in 2018 organizations that overlooked the PM process reported failure of half or more of their projects. This means huge financial losses, along with potential missed business opportunities and lost clients. </a:t>
            </a:r>
          </a:p>
        </p:txBody>
      </p:sp>
      <p:sp>
        <p:nvSpPr>
          <p:cNvPr id="215" name="The latest project management stats show that 58% of organizations fully understand the value of implementing project management as a way to achieve better performance. This means that 42% of companies undervalue the importance of project management as a"/>
          <p:cNvSpPr txBox="1">
            <a:spLocks noGrp="1"/>
          </p:cNvSpPr>
          <p:nvPr>
            <p:ph type="body" sz="quarter" idx="1"/>
          </p:nvPr>
        </p:nvSpPr>
        <p:spPr>
          <a:xfrm>
            <a:off x="643164" y="4656375"/>
            <a:ext cx="8756796" cy="1474341"/>
          </a:xfrm>
          <a:prstGeom prst="rect">
            <a:avLst/>
          </a:prstGeom>
          <a:ln w="9525">
            <a:round/>
          </a:ln>
          <a:effectLst>
            <a:outerShdw blurRad="381000" dist="114300" rotWithShape="0">
              <a:srgbClr val="000000">
                <a:alpha val="75000"/>
              </a:srgbClr>
            </a:outerShdw>
          </a:effectLst>
        </p:spPr>
        <p:txBody>
          <a:bodyPr anchor="t">
            <a:normAutofit fontScale="92500"/>
          </a:bodyPr>
          <a:lstStyle>
            <a:lvl1pPr algn="just" defTabSz="740663">
              <a:spcBef>
                <a:spcPts val="800"/>
              </a:spcBef>
              <a:buFont typeface="Arial"/>
              <a:defRPr sz="2268">
                <a:solidFill>
                  <a:srgbClr val="000000"/>
                </a:solidFill>
                <a:latin typeface="Bodoni SvtyTwo OS ITC TT-Book"/>
                <a:ea typeface="Bodoni SvtyTwo OS ITC TT-Book"/>
                <a:cs typeface="Bodoni SvtyTwo OS ITC TT-Book"/>
                <a:sym typeface="Bodoni SvtyTwo OS ITC TT-Book"/>
              </a:defRPr>
            </a:lvl1pPr>
          </a:lstStyle>
          <a:p>
            <a:r>
              <a:t>The latest project management stats show that 58% of organizations fully understand the value of implementing project management as a way to achieve better performance. This means that 42% of companies undervalue the importance of project management as a crucial component for project success.</a:t>
            </a:r>
          </a:p>
        </p:txBody>
      </p:sp>
      <p:pic>
        <p:nvPicPr>
          <p:cNvPr id="216" name="42% of companies don’t understand the need or importance of project management. 42% of companies don’t understand the need or importance of project management." descr="42% of companies don’t understand the need or importance of project management. 42% of companies don’t understand the need or importance of project management."/>
          <p:cNvPicPr>
            <a:picLocks/>
          </p:cNvPicPr>
          <p:nvPr/>
        </p:nvPicPr>
        <p:blipFill>
          <a:blip r:embed="rId2"/>
          <a:stretch>
            <a:fillRect/>
          </a:stretch>
        </p:blipFill>
        <p:spPr>
          <a:xfrm>
            <a:off x="3261324" y="3553902"/>
            <a:ext cx="8567599" cy="909314"/>
          </a:xfrm>
          <a:prstGeom prst="rect">
            <a:avLst/>
          </a:prstGeom>
          <a:effectLst>
            <a:outerShdw blurRad="381000" dist="114300" rotWithShape="0">
              <a:srgbClr val="000000">
                <a:alpha val="75000"/>
              </a:srgbClr>
            </a:outerShdw>
          </a:effectLst>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A lack of clear goals is the most common factor (37%) for project failure."/>
          <p:cNvSpPr txBox="1">
            <a:spLocks noGrp="1"/>
          </p:cNvSpPr>
          <p:nvPr>
            <p:ph type="title"/>
          </p:nvPr>
        </p:nvSpPr>
        <p:spPr>
          <a:xfrm>
            <a:off x="250101" y="983063"/>
            <a:ext cx="8465998" cy="807714"/>
          </a:xfrm>
          <a:prstGeom prst="rect">
            <a:avLst/>
          </a:prstGeom>
          <a:effectLst>
            <a:outerShdw blurRad="381000" dist="114300" rotWithShape="0">
              <a:srgbClr val="000000">
                <a:alpha val="75000"/>
              </a:srgbClr>
            </a:outerShdw>
          </a:effectLst>
        </p:spPr>
        <p:txBody>
          <a:bodyPr/>
          <a:lstStyle>
            <a:lvl1pPr defTabSz="512063">
              <a:lnSpc>
                <a:spcPct val="90000"/>
              </a:lnSpc>
              <a:defRPr sz="2464">
                <a:latin typeface="Carlito"/>
                <a:ea typeface="Carlito"/>
                <a:cs typeface="Carlito"/>
                <a:sym typeface="Carlito"/>
              </a:defRPr>
            </a:lvl1pPr>
          </a:lstStyle>
          <a:p>
            <a:r>
              <a:t>A lack of clear goals is the most common factor (37%) for project failure.  </a:t>
            </a:r>
          </a:p>
        </p:txBody>
      </p:sp>
      <p:sp>
        <p:nvSpPr>
          <p:cNvPr id="219" name="Slide Number"/>
          <p:cNvSpPr txBox="1">
            <a:spLocks noGrp="1"/>
          </p:cNvSpPr>
          <p:nvPr>
            <p:ph type="sldNum" sz="quarter" idx="2"/>
          </p:nvPr>
        </p:nvSpPr>
        <p:spPr>
          <a:xfrm>
            <a:off x="11375016" y="6402736"/>
            <a:ext cx="181383" cy="24830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7</a:t>
            </a:fld>
            <a:endParaRPr/>
          </a:p>
        </p:txBody>
      </p:sp>
      <p:sp>
        <p:nvSpPr>
          <p:cNvPr id="220" name="Setting clear goals helps you to track the milestones and the progress, giving you a clear picture of where you are at the moment."/>
          <p:cNvSpPr txBox="1">
            <a:spLocks noGrp="1"/>
          </p:cNvSpPr>
          <p:nvPr>
            <p:ph type="body" sz="quarter" idx="1"/>
          </p:nvPr>
        </p:nvSpPr>
        <p:spPr>
          <a:xfrm>
            <a:off x="1751381" y="2006232"/>
            <a:ext cx="10126409" cy="1230084"/>
          </a:xfrm>
          <a:prstGeom prst="rect">
            <a:avLst/>
          </a:prstGeom>
          <a:ln w="9525">
            <a:round/>
          </a:ln>
          <a:effectLst>
            <a:outerShdw blurRad="190500" dist="101600" dir="5400000" rotWithShape="0">
              <a:schemeClr val="accent5">
                <a:alpha val="49461"/>
              </a:schemeClr>
            </a:outerShdw>
          </a:effectLst>
        </p:spPr>
        <p:txBody>
          <a:bodyPr/>
          <a:lstStyle>
            <a:lvl1pPr algn="just">
              <a:buFont typeface="Arial"/>
              <a:defRPr sz="2800">
                <a:solidFill>
                  <a:srgbClr val="000000"/>
                </a:solidFill>
                <a:latin typeface="Bodoni SvtyTwo OS ITC TT-Book"/>
                <a:ea typeface="Bodoni SvtyTwo OS ITC TT-Book"/>
                <a:cs typeface="Bodoni SvtyTwo OS ITC TT-Book"/>
                <a:sym typeface="Bodoni SvtyTwo OS ITC TT-Book"/>
              </a:defRPr>
            </a:lvl1pPr>
          </a:lstStyle>
          <a:p>
            <a:r>
              <a:t>Setting clear goals helps you to track the milestones and the progress, giving you a clear picture of where you are at the moment.</a:t>
            </a:r>
          </a:p>
        </p:txBody>
      </p:sp>
      <p:pic>
        <p:nvPicPr>
          <p:cNvPr id="221" name="44% of projects fail due to a lack of alignment between business and project objectives.  44% of projects fail due to a lack of alignment between business and project objectives." descr="44% of projects fail due to a lack of alignment between business and project objectives.  44% of projects fail due to a lack of alignment between business and project objectives."/>
          <p:cNvPicPr>
            <a:picLocks/>
          </p:cNvPicPr>
          <p:nvPr/>
        </p:nvPicPr>
        <p:blipFill>
          <a:blip r:embed="rId2"/>
          <a:stretch>
            <a:fillRect/>
          </a:stretch>
        </p:blipFill>
        <p:spPr>
          <a:xfrm>
            <a:off x="85001" y="3400971"/>
            <a:ext cx="8567598" cy="909314"/>
          </a:xfrm>
          <a:prstGeom prst="rect">
            <a:avLst/>
          </a:prstGeom>
          <a:effectLst>
            <a:outerShdw blurRad="381000" dist="114300" rotWithShape="0">
              <a:srgbClr val="000000">
                <a:alpha val="75000"/>
              </a:srgbClr>
            </a:outerShdw>
          </a:effectLst>
        </p:spPr>
      </p:pic>
      <p:pic>
        <p:nvPicPr>
          <p:cNvPr id="222" name="As project failure statistics show, the lack of alignment of projects with the business objectives is the reason why nearly half of the strategic initiatives fail. As project failure statistics show, the lack of alignment of projects with the business ob" descr="As project failure statistics show, the lack of alignment of projects with the business objectives is the reason why nearly half of the strategic initiatives fail. As project failure statistics show, the lack of alignment of projects with the business objectives is the reason why nearly half of the strategic initiatives fail. "/>
          <p:cNvPicPr>
            <a:picLocks/>
          </p:cNvPicPr>
          <p:nvPr/>
        </p:nvPicPr>
        <p:blipFill>
          <a:blip r:embed="rId3"/>
          <a:stretch>
            <a:fillRect/>
          </a:stretch>
        </p:blipFill>
        <p:spPr>
          <a:xfrm>
            <a:off x="1605919" y="4456704"/>
            <a:ext cx="10417333" cy="1363247"/>
          </a:xfrm>
          <a:prstGeom prst="rect">
            <a:avLst/>
          </a:prstGeom>
          <a:effectLst>
            <a:outerShdw blurRad="190500" dist="101600" dir="5400000" rotWithShape="0">
              <a:schemeClr val="accent5">
                <a:alpha val="49461"/>
              </a:schemeClr>
            </a:outerShdw>
          </a:effectLst>
        </p:spPr>
      </p:pic>
    </p:spTree>
  </p:cSld>
  <p:clrMapOvr>
    <a:masterClrMapping/>
  </p:clrMapOvr>
  <mc:AlternateContent xmlns:mc="http://schemas.openxmlformats.org/markup-compatibility/2006" xmlns:p14="http://schemas.microsoft.com/office/powerpoint/2010/main">
    <mc:Choice Requires="p14">
      <p:transition spd="slow" p14:dur="1200">
        <p:blinds/>
      </p:transition>
    </mc:Choice>
    <mc:Fallback xmlns="">
      <p:transition spd="slow">
        <p:blind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 name="Slide Number"/>
          <p:cNvSpPr txBox="1">
            <a:spLocks noGrp="1"/>
          </p:cNvSpPr>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8</a:t>
            </a:fld>
            <a:endParaRPr/>
          </a:p>
        </p:txBody>
      </p:sp>
      <p:pic>
        <p:nvPicPr>
          <p:cNvPr id="225" name="Image" descr="Image"/>
          <p:cNvPicPr>
            <a:picLocks/>
          </p:cNvPicPr>
          <p:nvPr/>
        </p:nvPicPr>
        <p:blipFill>
          <a:blip r:embed="rId2"/>
          <a:stretch>
            <a:fillRect/>
          </a:stretch>
        </p:blipFill>
        <p:spPr>
          <a:xfrm>
            <a:off x="83257" y="503307"/>
            <a:ext cx="9904548" cy="5034597"/>
          </a:xfrm>
          <a:prstGeom prst="rect">
            <a:avLst/>
          </a:prstGeom>
        </p:spPr>
      </p:pic>
      <p:sp>
        <p:nvSpPr>
          <p:cNvPr id="226" name="The project operational root cause for failing the project…"/>
          <p:cNvSpPr txBox="1">
            <a:spLocks noGrp="1"/>
          </p:cNvSpPr>
          <p:nvPr>
            <p:ph type="title"/>
          </p:nvPr>
        </p:nvSpPr>
        <p:spPr>
          <a:xfrm>
            <a:off x="2262348" y="5391998"/>
            <a:ext cx="9144001" cy="846786"/>
          </a:xfrm>
          <a:prstGeom prst="rect">
            <a:avLst/>
          </a:prstGeom>
        </p:spPr>
        <p:txBody>
          <a:bodyPr/>
          <a:lstStyle/>
          <a:p>
            <a:pPr defTabSz="512063">
              <a:defRPr sz="2296"/>
            </a:pPr>
            <a:r>
              <a:t>The project operational root cause for failing the project </a:t>
            </a:r>
          </a:p>
          <a:p>
            <a:pPr defTabSz="512063">
              <a:defRPr sz="2296"/>
            </a:pPr>
            <a:r>
              <a:t>(Having poor PJT and  missing  the guide of managing the project success.)</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can lead to delays, budget overruns, and unacceptable outcomes.…"/>
          <p:cNvSpPr txBox="1">
            <a:spLocks noGrp="1"/>
          </p:cNvSpPr>
          <p:nvPr>
            <p:ph type="body" sz="half" idx="1"/>
          </p:nvPr>
        </p:nvSpPr>
        <p:spPr>
          <a:xfrm>
            <a:off x="2253187" y="1994827"/>
            <a:ext cx="8913587" cy="3509822"/>
          </a:xfrm>
          <a:prstGeom prst="rect">
            <a:avLst/>
          </a:prstGeom>
        </p:spPr>
        <p:txBody>
          <a:bodyPr>
            <a:normAutofit lnSpcReduction="10000"/>
          </a:bodyPr>
          <a:lstStyle/>
          <a:p>
            <a:pPr marL="237743" indent="-237743" defTabSz="713231">
              <a:spcBef>
                <a:spcPts val="700"/>
              </a:spcBef>
              <a:buSzPct val="100000"/>
              <a:buAutoNum type="arabicPeriod"/>
              <a:defRPr sz="2496"/>
            </a:pPr>
            <a:r>
              <a:t>can lead to delays, budget overruns, and unacceptable outcomes.</a:t>
            </a:r>
          </a:p>
          <a:p>
            <a:pPr marL="237743" indent="-237743" defTabSz="713231">
              <a:spcBef>
                <a:spcPts val="700"/>
              </a:spcBef>
              <a:buSzPct val="100000"/>
              <a:buAutoNum type="arabicPeriod"/>
              <a:defRPr sz="2496"/>
            </a:pPr>
            <a:r>
              <a:t>can uncover gaps in skills or knowledge within the team </a:t>
            </a:r>
          </a:p>
          <a:p>
            <a:pPr marL="237743" indent="-237743" defTabSz="713231">
              <a:spcBef>
                <a:spcPts val="700"/>
              </a:spcBef>
              <a:buSzPct val="100000"/>
              <a:buAutoNum type="arabicPeriod"/>
              <a:defRPr sz="2496"/>
            </a:pPr>
            <a:r>
              <a:t>can lead to inefficiencies and decreased productivity. </a:t>
            </a:r>
          </a:p>
          <a:p>
            <a:pPr marL="237743" indent="-237743" defTabSz="713231">
              <a:spcBef>
                <a:spcPts val="700"/>
              </a:spcBef>
              <a:buSzPct val="100000"/>
              <a:buAutoNum type="arabicPeriod"/>
              <a:defRPr sz="2496"/>
            </a:pPr>
            <a:r>
              <a:t> maximizing  the potential risks and challenges.</a:t>
            </a:r>
          </a:p>
          <a:p>
            <a:pPr marL="237743" indent="-237743" defTabSz="713231">
              <a:spcBef>
                <a:spcPts val="700"/>
              </a:spcBef>
              <a:buSzPct val="100000"/>
              <a:buAutoNum type="arabicPeriod"/>
              <a:defRPr sz="2496"/>
            </a:pPr>
            <a:r>
              <a:t>Maximizing  the chances of misunderstandings or dissatisfaction.</a:t>
            </a:r>
          </a:p>
          <a:p>
            <a:pPr marL="237743" indent="-237743" defTabSz="713231">
              <a:spcBef>
                <a:spcPts val="700"/>
              </a:spcBef>
              <a:buSzPct val="100000"/>
              <a:buAutoNum type="arabicPeriod"/>
              <a:defRPr sz="2496"/>
            </a:pPr>
            <a:r>
              <a:t>Cannot Recognize  that technical requirements that is changed  throughout the project lifecycle </a:t>
            </a:r>
          </a:p>
          <a:p>
            <a:pPr marL="237743" indent="-237743" defTabSz="713231">
              <a:spcBef>
                <a:spcPts val="700"/>
              </a:spcBef>
              <a:buSzPct val="100000"/>
              <a:buAutoNum type="arabicPeriod"/>
              <a:defRPr sz="2496"/>
            </a:pPr>
            <a:r>
              <a:t>Cannot ensuring  they remain relevant and aligned with project goals.</a:t>
            </a:r>
          </a:p>
        </p:txBody>
      </p:sp>
      <p:sp>
        <p:nvSpPr>
          <p:cNvPr id="229" name="Slide Number"/>
          <p:cNvSpPr txBox="1">
            <a:spLocks noGrp="1"/>
          </p:cNvSpPr>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9</a:t>
            </a:fld>
            <a:endParaRPr/>
          </a:p>
        </p:txBody>
      </p:sp>
      <p:sp>
        <p:nvSpPr>
          <p:cNvPr id="230" name="The impact of poor project  technicality(PJT)"/>
          <p:cNvSpPr txBox="1">
            <a:spLocks noGrp="1"/>
          </p:cNvSpPr>
          <p:nvPr>
            <p:ph type="title"/>
          </p:nvPr>
        </p:nvSpPr>
        <p:spPr>
          <a:xfrm>
            <a:off x="2854943" y="379190"/>
            <a:ext cx="8573761" cy="882275"/>
          </a:xfrm>
          <a:prstGeom prst="rect">
            <a:avLst/>
          </a:prstGeom>
        </p:spPr>
        <p:txBody>
          <a:bodyPr>
            <a:normAutofit fontScale="90000"/>
          </a:bodyPr>
          <a:lstStyle>
            <a:lvl1pPr defTabSz="603504">
              <a:defRPr sz="3960"/>
            </a:lvl1pPr>
          </a:lstStyle>
          <a:p>
            <a:r>
              <a:t>The impact of poor project  technicality(PJT) </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 name="Poor PJT"/>
          <p:cNvGrpSpPr/>
          <p:nvPr/>
        </p:nvGrpSpPr>
        <p:grpSpPr>
          <a:xfrm>
            <a:off x="232524" y="2755900"/>
            <a:ext cx="2217088" cy="1346200"/>
            <a:chOff x="0" y="0"/>
            <a:chExt cx="2217086" cy="1346200"/>
          </a:xfrm>
        </p:grpSpPr>
        <p:sp>
          <p:nvSpPr>
            <p:cNvPr id="234" name="Poor PJT"/>
            <p:cNvSpPr/>
            <p:nvPr/>
          </p:nvSpPr>
          <p:spPr>
            <a:xfrm>
              <a:off x="38100" y="38100"/>
              <a:ext cx="2173685" cy="1270000"/>
            </a:xfrm>
            <a:custGeom>
              <a:avLst/>
              <a:gdLst/>
              <a:ahLst/>
              <a:cxnLst>
                <a:cxn ang="0">
                  <a:pos x="wd2" y="hd2"/>
                </a:cxn>
                <a:cxn ang="5400000">
                  <a:pos x="wd2" y="hd2"/>
                </a:cxn>
                <a:cxn ang="10800000">
                  <a:pos x="wd2" y="hd2"/>
                </a:cxn>
                <a:cxn ang="16200000">
                  <a:pos x="wd2" y="hd2"/>
                </a:cxn>
              </a:cxnLst>
              <a:rect l="0" t="0" r="r" b="b"/>
              <a:pathLst>
                <a:path w="21600" h="21600" extrusionOk="0">
                  <a:moveTo>
                    <a:pt x="631" y="0"/>
                  </a:moveTo>
                  <a:cubicBezTo>
                    <a:pt x="283" y="0"/>
                    <a:pt x="0" y="484"/>
                    <a:pt x="0" y="1080"/>
                  </a:cubicBezTo>
                  <a:lnTo>
                    <a:pt x="0" y="20520"/>
                  </a:lnTo>
                  <a:cubicBezTo>
                    <a:pt x="0" y="21116"/>
                    <a:pt x="283" y="21600"/>
                    <a:pt x="631" y="21600"/>
                  </a:cubicBezTo>
                  <a:lnTo>
                    <a:pt x="11989" y="21600"/>
                  </a:lnTo>
                  <a:cubicBezTo>
                    <a:pt x="12338" y="21600"/>
                    <a:pt x="12620" y="21116"/>
                    <a:pt x="12620" y="20520"/>
                  </a:cubicBezTo>
                  <a:lnTo>
                    <a:pt x="12620" y="12974"/>
                  </a:lnTo>
                  <a:lnTo>
                    <a:pt x="21600" y="10814"/>
                  </a:lnTo>
                  <a:lnTo>
                    <a:pt x="12620" y="8654"/>
                  </a:lnTo>
                  <a:lnTo>
                    <a:pt x="12620" y="1080"/>
                  </a:lnTo>
                  <a:cubicBezTo>
                    <a:pt x="12620" y="484"/>
                    <a:pt x="12338" y="0"/>
                    <a:pt x="11989" y="0"/>
                  </a:cubicBezTo>
                  <a:lnTo>
                    <a:pt x="631" y="0"/>
                  </a:lnTo>
                  <a:close/>
                </a:path>
              </a:pathLst>
            </a:custGeom>
            <a:solidFill>
              <a:srgbClr val="FFFFFF"/>
            </a:solidFill>
            <a:ln>
              <a:noFill/>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noAutofit/>
            </a:bodyPr>
            <a:lstStyle>
              <a:lvl1pPr algn="ctr">
                <a:defRPr>
                  <a:latin typeface="Bodoni SvtyTwo ITC TT-Book"/>
                  <a:ea typeface="Bodoni SvtyTwo ITC TT-Book"/>
                  <a:cs typeface="Bodoni SvtyTwo ITC TT-Book"/>
                  <a:sym typeface="Bodoni SvtyTwo ITC TT-Book"/>
                </a:defRPr>
              </a:lvl1pPr>
            </a:lstStyle>
            <a:p>
              <a:r>
                <a:t>Poor PJT</a:t>
              </a:r>
            </a:p>
          </p:txBody>
        </p:sp>
        <p:pic>
          <p:nvPicPr>
            <p:cNvPr id="233" name="Poor PJT Poor PJT" descr="Poor PJT Poor PJT"/>
            <p:cNvPicPr>
              <a:picLocks/>
            </p:cNvPicPr>
            <p:nvPr/>
          </p:nvPicPr>
          <p:blipFill>
            <a:blip r:embed="rId2"/>
            <a:stretch>
              <a:fillRect/>
            </a:stretch>
          </p:blipFill>
          <p:spPr>
            <a:xfrm>
              <a:off x="-1" y="0"/>
              <a:ext cx="2217088" cy="1346200"/>
            </a:xfrm>
            <a:prstGeom prst="rect">
              <a:avLst/>
            </a:prstGeom>
            <a:effectLst/>
          </p:spPr>
        </p:pic>
      </p:grpSp>
      <p:grpSp>
        <p:nvGrpSpPr>
          <p:cNvPr id="238" name="Poor planning of the project technical requirements"/>
          <p:cNvGrpSpPr/>
          <p:nvPr/>
        </p:nvGrpSpPr>
        <p:grpSpPr>
          <a:xfrm>
            <a:off x="4551792" y="2887662"/>
            <a:ext cx="3901824" cy="1082676"/>
            <a:chOff x="0" y="0"/>
            <a:chExt cx="3901822" cy="1082675"/>
          </a:xfrm>
        </p:grpSpPr>
        <p:sp>
          <p:nvSpPr>
            <p:cNvPr id="237" name="Poor planning of the project technical requirements"/>
            <p:cNvSpPr/>
            <p:nvPr/>
          </p:nvSpPr>
          <p:spPr>
            <a:xfrm>
              <a:off x="38100" y="38100"/>
              <a:ext cx="3854847" cy="1006475"/>
            </a:xfrm>
            <a:custGeom>
              <a:avLst/>
              <a:gdLst/>
              <a:ahLst/>
              <a:cxnLst>
                <a:cxn ang="0">
                  <a:pos x="wd2" y="hd2"/>
                </a:cxn>
                <a:cxn ang="5400000">
                  <a:pos x="wd2" y="hd2"/>
                </a:cxn>
                <a:cxn ang="10800000">
                  <a:pos x="wd2" y="hd2"/>
                </a:cxn>
                <a:cxn ang="16200000">
                  <a:pos x="wd2" y="hd2"/>
                </a:cxn>
              </a:cxnLst>
              <a:rect l="0" t="0" r="r" b="b"/>
              <a:pathLst>
                <a:path w="21600" h="21600" extrusionOk="0">
                  <a:moveTo>
                    <a:pt x="356" y="0"/>
                  </a:moveTo>
                  <a:cubicBezTo>
                    <a:pt x="159" y="0"/>
                    <a:pt x="0" y="610"/>
                    <a:pt x="0" y="1363"/>
                  </a:cubicBezTo>
                  <a:lnTo>
                    <a:pt x="0" y="20237"/>
                  </a:lnTo>
                  <a:cubicBezTo>
                    <a:pt x="0" y="20990"/>
                    <a:pt x="159" y="21600"/>
                    <a:pt x="356" y="21600"/>
                  </a:cubicBezTo>
                  <a:lnTo>
                    <a:pt x="18264" y="21600"/>
                  </a:lnTo>
                  <a:cubicBezTo>
                    <a:pt x="18461" y="21600"/>
                    <a:pt x="18620" y="20990"/>
                    <a:pt x="18620" y="20237"/>
                  </a:cubicBezTo>
                  <a:lnTo>
                    <a:pt x="18620" y="14880"/>
                  </a:lnTo>
                  <a:lnTo>
                    <a:pt x="21600" y="12146"/>
                  </a:lnTo>
                  <a:lnTo>
                    <a:pt x="18620" y="9420"/>
                  </a:lnTo>
                  <a:lnTo>
                    <a:pt x="18620" y="1363"/>
                  </a:lnTo>
                  <a:cubicBezTo>
                    <a:pt x="18620" y="610"/>
                    <a:pt x="18461" y="0"/>
                    <a:pt x="18264" y="0"/>
                  </a:cubicBezTo>
                  <a:lnTo>
                    <a:pt x="356" y="0"/>
                  </a:lnTo>
                  <a:close/>
                </a:path>
              </a:pathLst>
            </a:custGeom>
            <a:solidFill>
              <a:srgbClr val="FFFFFF"/>
            </a:solidFill>
            <a:ln>
              <a:noFill/>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noAutofit/>
            </a:bodyPr>
            <a:lstStyle>
              <a:lvl1pPr algn="ctr">
                <a:defRPr>
                  <a:latin typeface="Bodoni SvtyTwo ITC TT-Book"/>
                  <a:ea typeface="Bodoni SvtyTwo ITC TT-Book"/>
                  <a:cs typeface="Bodoni SvtyTwo ITC TT-Book"/>
                  <a:sym typeface="Bodoni SvtyTwo ITC TT-Book"/>
                </a:defRPr>
              </a:lvl1pPr>
            </a:lstStyle>
            <a:p>
              <a:r>
                <a:t>Poor planning of the project technical requirements </a:t>
              </a:r>
            </a:p>
          </p:txBody>
        </p:sp>
        <p:pic>
          <p:nvPicPr>
            <p:cNvPr id="236" name="Poor planning of the project technical requirements Poor planning of the project technical requirements " descr="Poor planning of the project technical requirements Poor planning of the project technical requirements "/>
            <p:cNvPicPr>
              <a:picLocks/>
            </p:cNvPicPr>
            <p:nvPr/>
          </p:nvPicPr>
          <p:blipFill>
            <a:blip r:embed="rId3"/>
            <a:stretch>
              <a:fillRect/>
            </a:stretch>
          </p:blipFill>
          <p:spPr>
            <a:xfrm>
              <a:off x="0" y="0"/>
              <a:ext cx="3901823" cy="1082675"/>
            </a:xfrm>
            <a:prstGeom prst="rect">
              <a:avLst/>
            </a:prstGeom>
            <a:effectLst/>
          </p:spPr>
        </p:pic>
      </p:grpSp>
      <p:grpSp>
        <p:nvGrpSpPr>
          <p:cNvPr id="241" name="Missing  project operational…"/>
          <p:cNvGrpSpPr/>
          <p:nvPr/>
        </p:nvGrpSpPr>
        <p:grpSpPr>
          <a:xfrm>
            <a:off x="2480424" y="2755900"/>
            <a:ext cx="2134142" cy="1505744"/>
            <a:chOff x="0" y="0"/>
            <a:chExt cx="2134140" cy="1505743"/>
          </a:xfrm>
        </p:grpSpPr>
        <p:sp>
          <p:nvSpPr>
            <p:cNvPr id="240" name="Missing  project operational…"/>
            <p:cNvSpPr/>
            <p:nvPr/>
          </p:nvSpPr>
          <p:spPr>
            <a:xfrm>
              <a:off x="38100" y="38100"/>
              <a:ext cx="2089547" cy="1429544"/>
            </a:xfrm>
            <a:custGeom>
              <a:avLst/>
              <a:gdLst/>
              <a:ahLst/>
              <a:cxnLst>
                <a:cxn ang="0">
                  <a:pos x="wd2" y="hd2"/>
                </a:cxn>
                <a:cxn ang="5400000">
                  <a:pos x="wd2" y="hd2"/>
                </a:cxn>
                <a:cxn ang="10800000">
                  <a:pos x="wd2" y="hd2"/>
                </a:cxn>
                <a:cxn ang="16200000">
                  <a:pos x="wd2" y="hd2"/>
                </a:cxn>
              </a:cxnLst>
              <a:rect l="0" t="0" r="r" b="b"/>
              <a:pathLst>
                <a:path w="21600" h="21600" extrusionOk="0">
                  <a:moveTo>
                    <a:pt x="685" y="0"/>
                  </a:moveTo>
                  <a:cubicBezTo>
                    <a:pt x="307" y="0"/>
                    <a:pt x="0" y="449"/>
                    <a:pt x="0" y="1001"/>
                  </a:cubicBezTo>
                  <a:lnTo>
                    <a:pt x="0" y="20599"/>
                  </a:lnTo>
                  <a:cubicBezTo>
                    <a:pt x="0" y="21151"/>
                    <a:pt x="307" y="21600"/>
                    <a:pt x="685" y="21600"/>
                  </a:cubicBezTo>
                  <a:lnTo>
                    <a:pt x="12993" y="21600"/>
                  </a:lnTo>
                  <a:cubicBezTo>
                    <a:pt x="13371" y="21600"/>
                    <a:pt x="13678" y="21151"/>
                    <a:pt x="13678" y="20599"/>
                  </a:cubicBezTo>
                  <a:lnTo>
                    <a:pt x="13678" y="11430"/>
                  </a:lnTo>
                  <a:lnTo>
                    <a:pt x="21600" y="9427"/>
                  </a:lnTo>
                  <a:lnTo>
                    <a:pt x="13678" y="7424"/>
                  </a:lnTo>
                  <a:lnTo>
                    <a:pt x="13678" y="1001"/>
                  </a:lnTo>
                  <a:cubicBezTo>
                    <a:pt x="13678" y="449"/>
                    <a:pt x="13371" y="0"/>
                    <a:pt x="12993" y="0"/>
                  </a:cubicBezTo>
                  <a:lnTo>
                    <a:pt x="685" y="0"/>
                  </a:lnTo>
                  <a:close/>
                </a:path>
              </a:pathLst>
            </a:custGeom>
            <a:solidFill>
              <a:srgbClr val="FFFFFF"/>
            </a:solidFill>
            <a:ln>
              <a:noFill/>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noAutofit/>
            </a:bodyPr>
            <a:lstStyle/>
            <a:p>
              <a:pPr algn="ctr">
                <a:defRPr>
                  <a:latin typeface="Bodoni SvtyTwo ITC TT-Book"/>
                  <a:ea typeface="Bodoni SvtyTwo ITC TT-Book"/>
                  <a:cs typeface="Bodoni SvtyTwo ITC TT-Book"/>
                  <a:sym typeface="Bodoni SvtyTwo ITC TT-Book"/>
                </a:defRPr>
              </a:pPr>
              <a:r>
                <a:t>Missing  project operational </a:t>
              </a:r>
            </a:p>
            <a:p>
              <a:pPr algn="ctr">
                <a:defRPr>
                  <a:latin typeface="Bodoni SvtyTwo ITC TT-Book"/>
                  <a:ea typeface="Bodoni SvtyTwo ITC TT-Book"/>
                  <a:cs typeface="Bodoni SvtyTwo ITC TT-Book"/>
                  <a:sym typeface="Bodoni SvtyTwo ITC TT-Book"/>
                </a:defRPr>
              </a:pPr>
              <a:r>
                <a:t>Frame work </a:t>
              </a:r>
            </a:p>
          </p:txBody>
        </p:sp>
        <p:pic>
          <p:nvPicPr>
            <p:cNvPr id="239" name="Missing  project operational… Missing  project operational Frame work " descr="Missing  project operational… Missing  project operational Frame work "/>
            <p:cNvPicPr>
              <a:picLocks/>
            </p:cNvPicPr>
            <p:nvPr/>
          </p:nvPicPr>
          <p:blipFill>
            <a:blip r:embed="rId4"/>
            <a:stretch>
              <a:fillRect/>
            </a:stretch>
          </p:blipFill>
          <p:spPr>
            <a:xfrm>
              <a:off x="0" y="0"/>
              <a:ext cx="2134141" cy="1505744"/>
            </a:xfrm>
            <a:prstGeom prst="rect">
              <a:avLst/>
            </a:prstGeom>
            <a:effectLst/>
          </p:spPr>
        </p:pic>
      </p:grpSp>
      <p:sp>
        <p:nvSpPr>
          <p:cNvPr id="248" name="The project’s operational root cause"/>
          <p:cNvSpPr txBox="1"/>
          <p:nvPr/>
        </p:nvSpPr>
        <p:spPr>
          <a:xfrm>
            <a:off x="3897959" y="1046479"/>
            <a:ext cx="5209490"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algn="ctr">
              <a:defRPr sz="2800">
                <a:solidFill>
                  <a:srgbClr val="FFFFFF"/>
                </a:solidFill>
                <a:latin typeface="Bodoni SvtyTwo ITC TT-Bold"/>
                <a:ea typeface="Bodoni SvtyTwo ITC TT-Bold"/>
                <a:cs typeface="Bodoni SvtyTwo ITC TT-Bold"/>
                <a:sym typeface="Bodoni SvtyTwo ITC TT-Bold"/>
              </a:defRPr>
            </a:lvl1pPr>
          </a:lstStyle>
          <a:p>
            <a:pPr>
              <a:defRPr u="sng"/>
            </a:pPr>
            <a:r>
              <a:rPr u="none"/>
              <a:t>The project’s operational root cause</a:t>
            </a:r>
          </a:p>
        </p:txBody>
      </p:sp>
      <p:sp>
        <p:nvSpPr>
          <p:cNvPr id="249" name="source:Developed by Dr Mahmoud Ibrahim @2023"/>
          <p:cNvSpPr txBox="1"/>
          <p:nvPr/>
        </p:nvSpPr>
        <p:spPr>
          <a:xfrm>
            <a:off x="326622" y="5999306"/>
            <a:ext cx="4307333" cy="3327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algn="ctr">
              <a:defRPr sz="1600">
                <a:solidFill>
                  <a:srgbClr val="FFFFFF"/>
                </a:solidFill>
                <a:latin typeface="Bodoni SvtyTwo ITC TT-Book"/>
                <a:ea typeface="Bodoni SvtyTwo ITC TT-Book"/>
                <a:cs typeface="Bodoni SvtyTwo ITC TT-Book"/>
                <a:sym typeface="Bodoni SvtyTwo ITC TT-Book"/>
              </a:defRPr>
            </a:lvl1pPr>
          </a:lstStyle>
          <a:p>
            <a:r>
              <a:t>source:Developed by Dr Mahmoud Ibrahim @2023</a:t>
            </a:r>
          </a:p>
        </p:txBody>
      </p:sp>
      <p:pic>
        <p:nvPicPr>
          <p:cNvPr id="2" name="Picture 1">
            <a:extLst>
              <a:ext uri="{FF2B5EF4-FFF2-40B4-BE49-F238E27FC236}">
                <a16:creationId xmlns:a16="http://schemas.microsoft.com/office/drawing/2014/main" id="{3130ACF7-3871-CD14-6498-CCFB48F25DF4}"/>
              </a:ext>
            </a:extLst>
          </p:cNvPr>
          <p:cNvPicPr>
            <a:picLocks noChangeAspect="1"/>
          </p:cNvPicPr>
          <p:nvPr/>
        </p:nvPicPr>
        <p:blipFill>
          <a:blip r:embed="rId5"/>
          <a:stretch>
            <a:fillRect/>
          </a:stretch>
        </p:blipFill>
        <p:spPr>
          <a:xfrm>
            <a:off x="240799" y="2019301"/>
            <a:ext cx="11694031" cy="2815458"/>
          </a:xfrm>
          <a:prstGeom prst="rect">
            <a:avLst/>
          </a:prstGeom>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 name="project operational  plan…"/>
          <p:cNvSpPr txBox="1">
            <a:spLocks noGrp="1"/>
          </p:cNvSpPr>
          <p:nvPr>
            <p:ph type="title"/>
          </p:nvPr>
        </p:nvSpPr>
        <p:spPr>
          <a:xfrm>
            <a:off x="429584" y="1068540"/>
            <a:ext cx="9144001" cy="846785"/>
          </a:xfrm>
          <a:prstGeom prst="rect">
            <a:avLst/>
          </a:prstGeom>
        </p:spPr>
        <p:txBody>
          <a:bodyPr/>
          <a:lstStyle/>
          <a:p>
            <a:pPr defTabSz="493776">
              <a:defRPr sz="2214" b="0">
                <a:solidFill>
                  <a:srgbClr val="005493"/>
                </a:solidFill>
                <a:latin typeface="Bodoni SvtyTwo ITC TT-Bold"/>
                <a:ea typeface="Bodoni SvtyTwo ITC TT-Bold"/>
                <a:cs typeface="Bodoni SvtyTwo ITC TT-Bold"/>
                <a:sym typeface="Bodoni SvtyTwo ITC TT-Bold"/>
              </a:defRPr>
            </a:pPr>
            <a:r>
              <a:t>project operational  plan </a:t>
            </a:r>
          </a:p>
          <a:p>
            <a:pPr defTabSz="493776">
              <a:defRPr sz="2214" b="0">
                <a:solidFill>
                  <a:srgbClr val="005493"/>
                </a:solidFill>
                <a:latin typeface="Bodoni SvtyTwo ITC TT-Bold"/>
                <a:ea typeface="Bodoni SvtyTwo ITC TT-Bold"/>
                <a:cs typeface="Bodoni SvtyTwo ITC TT-Bold"/>
                <a:sym typeface="Bodoni SvtyTwo ITC TT-Bold"/>
              </a:defRPr>
            </a:pPr>
            <a:r>
              <a:t>(framework)</a:t>
            </a:r>
          </a:p>
        </p:txBody>
      </p:sp>
      <p:sp>
        <p:nvSpPr>
          <p:cNvPr id="252"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11</a:t>
            </a:fld>
            <a:endParaRPr/>
          </a:p>
        </p:txBody>
      </p:sp>
      <p:sp>
        <p:nvSpPr>
          <p:cNvPr id="253" name="-It is the framework for decision-making and problem-solving, these guidelines can ensure that the project stays on track and achieves its intended results by establishing  a set of guidelines that outline the steps and actions necessary for operating t"/>
          <p:cNvSpPr txBox="1">
            <a:spLocks noGrp="1"/>
          </p:cNvSpPr>
          <p:nvPr>
            <p:ph type="body" idx="1"/>
          </p:nvPr>
        </p:nvSpPr>
        <p:spPr>
          <a:xfrm>
            <a:off x="429584" y="2351644"/>
            <a:ext cx="11332832" cy="3556206"/>
          </a:xfrm>
          <a:prstGeom prst="rect">
            <a:avLst/>
          </a:prstGeom>
        </p:spPr>
        <p:txBody>
          <a:bodyPr/>
          <a:lstStyle/>
          <a:p>
            <a:pPr>
              <a:defRPr sz="2700">
                <a:solidFill>
                  <a:srgbClr val="941100"/>
                </a:solidFill>
              </a:defRPr>
            </a:pPr>
            <a:r>
              <a:t>-It is the framework fo</a:t>
            </a:r>
            <a:r>
              <a:rPr u="sng">
                <a:latin typeface="Bodoni SvtyTwo ITC TT-Bold"/>
                <a:ea typeface="Bodoni SvtyTwo ITC TT-Bold"/>
                <a:cs typeface="Bodoni SvtyTwo ITC TT-Bold"/>
                <a:sym typeface="Bodoni SvtyTwo ITC TT-Bold"/>
              </a:rPr>
              <a:t>r decision-making and problem-solving,</a:t>
            </a:r>
            <a:r>
              <a:t> these guidelines can ensure that the project stays on track and achieves its intended results by establishing  a set of guidelines that outline the steps and actions necessary for operating the project successfully.</a:t>
            </a:r>
          </a:p>
          <a:p>
            <a:pPr>
              <a:defRPr sz="2700">
                <a:solidFill>
                  <a:srgbClr val="941100"/>
                </a:solidFill>
              </a:defRPr>
            </a:pPr>
            <a:r>
              <a:t>-it is crucial to establish a set of guidelines that </a:t>
            </a:r>
            <a:r>
              <a:rPr u="sng">
                <a:latin typeface="Bodoni SvtyTwo ITC TT-Bold"/>
                <a:ea typeface="Bodoni SvtyTwo ITC TT-Bold"/>
                <a:cs typeface="Bodoni SvtyTwo ITC TT-Bold"/>
                <a:sym typeface="Bodoni SvtyTwo ITC TT-Bold"/>
              </a:rPr>
              <a:t>outline the steps and actions necessary for operating </a:t>
            </a:r>
            <a:r>
              <a:t>the project successfully. </a:t>
            </a:r>
          </a:p>
          <a:p>
            <a:pPr>
              <a:defRPr sz="2700">
                <a:solidFill>
                  <a:srgbClr val="941100"/>
                </a:solidFill>
              </a:defRPr>
            </a:pPr>
            <a:r>
              <a:t>—</a:t>
            </a:r>
            <a:r>
              <a:rPr u="sng">
                <a:latin typeface="Bodoni SvtyTwo ITC TT-Bold"/>
                <a:ea typeface="Bodoni SvtyTwo ITC TT-Bold"/>
                <a:cs typeface="Bodoni SvtyTwo ITC TT-Bold"/>
                <a:sym typeface="Bodoni SvtyTwo ITC TT-Bold"/>
              </a:rPr>
              <a:t>These guidelines should address</a:t>
            </a:r>
            <a:r>
              <a:t> various aspects, such as project management methodologies, communication protocols, and performance metrics. </a:t>
            </a:r>
          </a:p>
        </p:txBody>
      </p:sp>
      <p:sp>
        <p:nvSpPr>
          <p:cNvPr id="254" name="Text"/>
          <p:cNvSpPr txBox="1"/>
          <p:nvPr/>
        </p:nvSpPr>
        <p:spPr>
          <a:xfrm>
            <a:off x="12116962" y="9306804"/>
            <a:ext cx="258625" cy="24830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algn="r">
              <a:defRPr sz="1200">
                <a:solidFill>
                  <a:srgbClr val="888888"/>
                </a:solidFill>
              </a:defRPr>
            </a:lvl1pPr>
          </a:lstStyle>
          <a:p>
            <a:fld id="{86CB4B4D-7CA3-9044-876B-883B54F8677D}" type="slidenum">
              <a:t>11</a:t>
            </a:fld>
            <a:endParaRP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 name="-It should also be clearly defined and communicated to all stakeholders involved. This ensures that everyone is on the same page and understands what needs to be achieved from a technical standpoint.…"/>
          <p:cNvSpPr txBox="1">
            <a:spLocks noGrp="1"/>
          </p:cNvSpPr>
          <p:nvPr>
            <p:ph type="body" sz="half" idx="1"/>
          </p:nvPr>
        </p:nvSpPr>
        <p:spPr>
          <a:xfrm>
            <a:off x="2226665" y="2037508"/>
            <a:ext cx="8910411" cy="3551863"/>
          </a:xfrm>
          <a:prstGeom prst="rect">
            <a:avLst/>
          </a:prstGeom>
        </p:spPr>
        <p:txBody>
          <a:bodyPr/>
          <a:lstStyle/>
          <a:p>
            <a:pPr algn="just"/>
            <a:r>
              <a:t>-It should also be clearly </a:t>
            </a:r>
            <a:r>
              <a:rPr u="sng">
                <a:latin typeface="Bodoni SvtyTwo ITC TT-Bold"/>
                <a:ea typeface="Bodoni SvtyTwo ITC TT-Bold"/>
                <a:cs typeface="Bodoni SvtyTwo ITC TT-Bold"/>
                <a:sym typeface="Bodoni SvtyTwo ITC TT-Bold"/>
              </a:rPr>
              <a:t>defined and communicated </a:t>
            </a:r>
            <a:r>
              <a:t>to all stakeholders involved. This ensures that everyone is on the same page and understands what needs to be achieved from a technical standpoint. </a:t>
            </a:r>
          </a:p>
          <a:p>
            <a:pPr algn="just"/>
            <a:r>
              <a:t>◊◊-Overall, the project's technical requirements play a vital role in </a:t>
            </a:r>
            <a:r>
              <a:rPr u="sng">
                <a:latin typeface="Bodoni SvtyTwo ITC TT-Bold"/>
                <a:ea typeface="Bodoni SvtyTwo ITC TT-Bold"/>
                <a:cs typeface="Bodoni SvtyTwo ITC TT-Bold"/>
                <a:sym typeface="Bodoni SvtyTwo ITC TT-Bold"/>
              </a:rPr>
              <a:t>guiding</a:t>
            </a:r>
            <a:r>
              <a:t> the </a:t>
            </a:r>
            <a:r>
              <a:rPr u="sng">
                <a:latin typeface="Bodoni SvtyTwo ITC TT-Bold"/>
                <a:ea typeface="Bodoni SvtyTwo ITC TT-Bold"/>
                <a:cs typeface="Bodoni SvtyTwo ITC TT-Bold"/>
                <a:sym typeface="Bodoni SvtyTwo ITC TT-Bold"/>
              </a:rPr>
              <a:t>execution</a:t>
            </a:r>
            <a:r>
              <a:t> and success of the project,</a:t>
            </a:r>
          </a:p>
        </p:txBody>
      </p:sp>
      <p:sp>
        <p:nvSpPr>
          <p:cNvPr id="257"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12</a:t>
            </a:fld>
            <a:endParaRPr/>
          </a:p>
        </p:txBody>
      </p:sp>
      <p:sp>
        <p:nvSpPr>
          <p:cNvPr id="258" name="the project's technical requirements"/>
          <p:cNvSpPr txBox="1">
            <a:spLocks noGrp="1"/>
          </p:cNvSpPr>
          <p:nvPr>
            <p:ph type="title"/>
          </p:nvPr>
        </p:nvSpPr>
        <p:spPr>
          <a:xfrm>
            <a:off x="2885498" y="435175"/>
            <a:ext cx="8759237" cy="776944"/>
          </a:xfrm>
          <a:prstGeom prst="rect">
            <a:avLst/>
          </a:prstGeom>
        </p:spPr>
        <p:txBody>
          <a:bodyPr/>
          <a:lstStyle>
            <a:lvl1pPr defTabSz="685800">
              <a:defRPr sz="4500"/>
            </a:lvl1pPr>
          </a:lstStyle>
          <a:p>
            <a:r>
              <a:t>the project's technical requirements </a:t>
            </a: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 name="By conducting  analysis of the project  current technical capabilities is crucial in determining if any additional resources or expertise need to be acquired or developed.…"/>
          <p:cNvSpPr txBox="1">
            <a:spLocks noGrp="1"/>
          </p:cNvSpPr>
          <p:nvPr>
            <p:ph type="body" idx="1"/>
          </p:nvPr>
        </p:nvSpPr>
        <p:spPr>
          <a:prstGeom prst="rect">
            <a:avLst/>
          </a:prstGeom>
        </p:spPr>
        <p:txBody>
          <a:bodyPr/>
          <a:lstStyle/>
          <a:p>
            <a:pPr defTabSz="804672">
              <a:spcBef>
                <a:spcPts val="800"/>
              </a:spcBef>
              <a:defRPr sz="2816"/>
            </a:pPr>
            <a:r>
              <a:t>By conducting  analysis of the project  current technical capabilities </a:t>
            </a:r>
            <a:r>
              <a:rPr u="sng">
                <a:latin typeface="Bodoni SvtyTwo ITC TT-Bold"/>
                <a:ea typeface="Bodoni SvtyTwo ITC TT-Bold"/>
                <a:cs typeface="Bodoni SvtyTwo ITC TT-Bold"/>
                <a:sym typeface="Bodoni SvtyTwo ITC TT-Bold"/>
              </a:rPr>
              <a:t>is</a:t>
            </a:r>
            <a:r>
              <a:t> crucial in </a:t>
            </a:r>
            <a:r>
              <a:rPr u="sng"/>
              <a:t>determining</a:t>
            </a:r>
            <a:r>
              <a:t> if any additional resources or expertise need to be acquired or developed.</a:t>
            </a:r>
          </a:p>
          <a:p>
            <a:pPr defTabSz="804672">
              <a:spcBef>
                <a:spcPts val="800"/>
              </a:spcBef>
              <a:defRPr sz="2816"/>
            </a:pPr>
            <a:r>
              <a:t>This could involve:</a:t>
            </a:r>
            <a:br/>
            <a:r>
              <a:t>1-Assessing the  required </a:t>
            </a:r>
            <a:r>
              <a:rPr u="sng">
                <a:latin typeface="Bodoni SvtyTwo ITC TT-Bold"/>
                <a:ea typeface="Bodoni SvtyTwo ITC TT-Bold"/>
                <a:cs typeface="Bodoni SvtyTwo ITC TT-Bold"/>
                <a:sym typeface="Bodoni SvtyTwo ITC TT-Bold"/>
              </a:rPr>
              <a:t>PJT skills and knowledge </a:t>
            </a:r>
            <a:r>
              <a:t>of the existing team members,</a:t>
            </a:r>
          </a:p>
          <a:p>
            <a:pPr defTabSz="804672">
              <a:spcBef>
                <a:spcPts val="800"/>
              </a:spcBef>
              <a:defRPr sz="2816"/>
            </a:pPr>
            <a:r>
              <a:t>2- Evaluating the available</a:t>
            </a:r>
            <a:r>
              <a:rPr u="sng">
                <a:latin typeface="Bodoni SvtyTwo ITC TT-Bold"/>
                <a:ea typeface="Bodoni SvtyTwo ITC TT-Bold"/>
                <a:cs typeface="Bodoni SvtyTwo ITC TT-Bold"/>
                <a:sym typeface="Bodoni SvtyTwo ITC TT-Bold"/>
              </a:rPr>
              <a:t> equipment and technology,</a:t>
            </a:r>
            <a:r>
              <a:t> and </a:t>
            </a:r>
          </a:p>
          <a:p>
            <a:pPr defTabSz="804672">
              <a:spcBef>
                <a:spcPts val="800"/>
              </a:spcBef>
              <a:defRPr sz="2816"/>
            </a:pPr>
            <a:r>
              <a:t>3-Considering </a:t>
            </a:r>
            <a:r>
              <a:rPr u="sng">
                <a:latin typeface="Bodoni SvtyTwo ITC TT-Bold"/>
                <a:ea typeface="Bodoni SvtyTwo ITC TT-Bold"/>
                <a:cs typeface="Bodoni SvtyTwo ITC TT-Bold"/>
                <a:sym typeface="Bodoni SvtyTwo ITC TT-Bold"/>
              </a:rPr>
              <a:t>any limitations or constraints </a:t>
            </a:r>
            <a:r>
              <a:t>that may impact the project's technical feasibility. </a:t>
            </a:r>
          </a:p>
        </p:txBody>
      </p:sp>
      <p:sp>
        <p:nvSpPr>
          <p:cNvPr id="261"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13</a:t>
            </a:fld>
            <a:endParaRPr/>
          </a:p>
        </p:txBody>
      </p:sp>
      <p:sp>
        <p:nvSpPr>
          <p:cNvPr id="262" name="The  output of the project's technical requirements analysis"/>
          <p:cNvSpPr txBox="1">
            <a:spLocks noGrp="1"/>
          </p:cNvSpPr>
          <p:nvPr>
            <p:ph type="title"/>
          </p:nvPr>
        </p:nvSpPr>
        <p:spPr>
          <a:xfrm>
            <a:off x="2865167" y="202441"/>
            <a:ext cx="8573761" cy="882276"/>
          </a:xfrm>
          <a:prstGeom prst="rect">
            <a:avLst/>
          </a:prstGeom>
        </p:spPr>
        <p:txBody>
          <a:bodyPr>
            <a:normAutofit fontScale="90000"/>
          </a:bodyPr>
          <a:lstStyle>
            <a:lvl1pPr defTabSz="457200">
              <a:defRPr sz="3000"/>
            </a:lvl1pPr>
          </a:lstStyle>
          <a:p>
            <a:r>
              <a:t>The  output of the project's technical requirements analysis</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 name="Slide Number"/>
          <p:cNvSpPr txBox="1">
            <a:spLocks noGrp="1"/>
          </p:cNvSpPr>
          <p:nvPr>
            <p:ph type="sldNum" sz="quarter" idx="2"/>
          </p:nvPr>
        </p:nvSpPr>
        <p:spPr>
          <a:xfrm>
            <a:off x="11297774" y="6402736"/>
            <a:ext cx="258625" cy="24830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14</a:t>
            </a:fld>
            <a:endParaRPr/>
          </a:p>
        </p:txBody>
      </p:sp>
      <p:sp>
        <p:nvSpPr>
          <p:cNvPr id="265" name="A project operations management system…"/>
          <p:cNvSpPr txBox="1">
            <a:spLocks noGrp="1"/>
          </p:cNvSpPr>
          <p:nvPr>
            <p:ph type="title"/>
          </p:nvPr>
        </p:nvSpPr>
        <p:spPr>
          <a:xfrm>
            <a:off x="1863001" y="1241971"/>
            <a:ext cx="8465998" cy="807714"/>
          </a:xfrm>
          <a:prstGeom prst="rect">
            <a:avLst/>
          </a:prstGeom>
          <a:effectLst>
            <a:outerShdw blurRad="190500" dist="101600" dir="5400000" rotWithShape="0">
              <a:srgbClr val="941751"/>
            </a:outerShdw>
          </a:effectLst>
        </p:spPr>
        <p:txBody>
          <a:bodyPr/>
          <a:lstStyle/>
          <a:p>
            <a:pPr defTabSz="484631">
              <a:lnSpc>
                <a:spcPct val="90000"/>
              </a:lnSpc>
              <a:defRPr sz="2332">
                <a:latin typeface="Carlito"/>
                <a:ea typeface="Carlito"/>
                <a:cs typeface="Carlito"/>
                <a:sym typeface="Carlito"/>
              </a:defRPr>
            </a:pPr>
            <a:r>
              <a:t>A project operations management system</a:t>
            </a:r>
          </a:p>
          <a:p>
            <a:pPr defTabSz="484631">
              <a:lnSpc>
                <a:spcPct val="90000"/>
              </a:lnSpc>
              <a:defRPr sz="2332">
                <a:latin typeface="Carlito"/>
                <a:ea typeface="Carlito"/>
                <a:cs typeface="Carlito"/>
                <a:sym typeface="Carlito"/>
              </a:defRPr>
            </a:pPr>
            <a:r>
              <a:t>(PJIMS )</a:t>
            </a:r>
          </a:p>
        </p:txBody>
      </p:sp>
      <p:sp>
        <p:nvSpPr>
          <p:cNvPr id="266" name="It is a comprehensive framework that includes  the planning, execution, and control of all activities related to project operations.…"/>
          <p:cNvSpPr txBox="1">
            <a:spLocks noGrp="1"/>
          </p:cNvSpPr>
          <p:nvPr>
            <p:ph type="body" sz="half" idx="1"/>
          </p:nvPr>
        </p:nvSpPr>
        <p:spPr>
          <a:xfrm>
            <a:off x="1863001" y="2530657"/>
            <a:ext cx="8465998" cy="3173534"/>
          </a:xfrm>
          <a:prstGeom prst="rect">
            <a:avLst/>
          </a:prstGeom>
          <a:ln w="9525">
            <a:round/>
          </a:ln>
          <a:effectLst>
            <a:outerShdw blurRad="190500" dist="101600" dir="5400000" rotWithShape="0">
              <a:schemeClr val="accent5">
                <a:alpha val="49461"/>
              </a:schemeClr>
            </a:outerShdw>
          </a:effectLst>
        </p:spPr>
        <p:txBody>
          <a:bodyPr anchor="t">
            <a:normAutofit lnSpcReduction="10000"/>
          </a:bodyPr>
          <a:lstStyle/>
          <a:p>
            <a:pPr algn="just" defTabSz="676655">
              <a:spcBef>
                <a:spcPts val="700"/>
              </a:spcBef>
              <a:buFont typeface="Arial"/>
              <a:defRPr sz="2072">
                <a:solidFill>
                  <a:srgbClr val="000000"/>
                </a:solidFill>
                <a:latin typeface="Bodoni SvtyTwo OS ITC TT-Book"/>
                <a:ea typeface="Bodoni SvtyTwo OS ITC TT-Book"/>
                <a:cs typeface="Bodoni SvtyTwo OS ITC TT-Book"/>
                <a:sym typeface="Bodoni SvtyTwo OS ITC TT-Book"/>
              </a:defRPr>
            </a:pPr>
            <a:r>
              <a:t>It is a comprehensive framework that includes  the planning, execution, and control of all activities related to project operations.</a:t>
            </a:r>
          </a:p>
          <a:p>
            <a:pPr algn="just" defTabSz="676655">
              <a:spcBef>
                <a:spcPts val="700"/>
              </a:spcBef>
              <a:buFont typeface="Arial"/>
              <a:defRPr sz="2072">
                <a:solidFill>
                  <a:srgbClr val="000000"/>
                </a:solidFill>
                <a:latin typeface="Bodoni SvtyTwo OS ITC TT-Book"/>
                <a:ea typeface="Bodoni SvtyTwo OS ITC TT-Book"/>
                <a:cs typeface="Bodoni SvtyTwo OS ITC TT-Book"/>
                <a:sym typeface="Bodoni SvtyTwo OS ITC TT-Book"/>
              </a:defRPr>
            </a:pPr>
            <a:r>
              <a:t>- It involves the </a:t>
            </a:r>
            <a:r>
              <a:rPr u="sng">
                <a:latin typeface="Bodoni SvtyTwo OS ITC TT-Bold"/>
                <a:ea typeface="Bodoni SvtyTwo OS ITC TT-Bold"/>
                <a:cs typeface="Bodoni SvtyTwo OS ITC TT-Bold"/>
                <a:sym typeface="Bodoni SvtyTwo OS ITC TT-Bold"/>
              </a:rPr>
              <a:t>integration</a:t>
            </a:r>
            <a:r>
              <a:t> of various tools, techniques, and methodologies to effectively manage resources, timelines, and budgets. </a:t>
            </a:r>
          </a:p>
          <a:p>
            <a:pPr algn="just" defTabSz="676655">
              <a:spcBef>
                <a:spcPts val="700"/>
              </a:spcBef>
              <a:buFont typeface="Arial"/>
              <a:defRPr sz="2072">
                <a:solidFill>
                  <a:srgbClr val="000000"/>
                </a:solidFill>
                <a:latin typeface="Bodoni SvtyTwo OS ITC TT-Book"/>
                <a:ea typeface="Bodoni SvtyTwo OS ITC TT-Book"/>
                <a:cs typeface="Bodoni SvtyTwo OS ITC TT-Book"/>
                <a:sym typeface="Bodoni SvtyTwo OS ITC TT-Book"/>
              </a:defRPr>
            </a:pPr>
            <a:r>
              <a:rPr u="sng">
                <a:latin typeface="Bodoni SvtyTwo OS ITC TT-Bold"/>
                <a:ea typeface="Bodoni SvtyTwo OS ITC TT-Bold"/>
                <a:cs typeface="Bodoni SvtyTwo OS ITC TT-Bold"/>
                <a:sym typeface="Bodoni SvtyTwo OS ITC TT-Bold"/>
              </a:rPr>
              <a:t>According to the Project Management Institute (PMI),</a:t>
            </a:r>
            <a:r>
              <a:t> “a project operations management system should also include risk assessment and mitigation strategies, stakeholder communication, and continuous monitoring and evaluation”.</a:t>
            </a:r>
          </a:p>
          <a:p>
            <a:pPr algn="just" defTabSz="676655">
              <a:spcBef>
                <a:spcPts val="700"/>
              </a:spcBef>
              <a:buFont typeface="Arial"/>
              <a:defRPr sz="2072">
                <a:solidFill>
                  <a:srgbClr val="000000"/>
                </a:solidFill>
                <a:latin typeface="Bodoni SvtyTwo OS ITC TT-Book"/>
                <a:ea typeface="Bodoni SvtyTwo OS ITC TT-Book"/>
                <a:cs typeface="Bodoni SvtyTwo OS ITC TT-Book"/>
                <a:sym typeface="Bodoni SvtyTwo OS ITC TT-Book"/>
              </a:defRPr>
            </a:pPr>
            <a:r>
              <a:t>-Overall, the goal of aPJOMS is to </a:t>
            </a:r>
            <a:r>
              <a:rPr u="sng">
                <a:latin typeface="Bodoni SvtyTwo OS ITC TT-Bold"/>
                <a:ea typeface="Bodoni SvtyTwo OS ITC TT-Bold"/>
                <a:cs typeface="Bodoni SvtyTwo OS ITC TT-Bold"/>
                <a:sym typeface="Bodoni SvtyTwo OS ITC TT-Bold"/>
              </a:rPr>
              <a:t>ensure</a:t>
            </a:r>
            <a:r>
              <a:t> the successful completion of projects while </a:t>
            </a:r>
            <a:r>
              <a:rPr u="sng">
                <a:latin typeface="Bodoni SvtyTwo OS ITC TT-Bold"/>
                <a:ea typeface="Bodoni SvtyTwo OS ITC TT-Bold"/>
                <a:cs typeface="Bodoni SvtyTwo OS ITC TT-Bold"/>
                <a:sym typeface="Bodoni SvtyTwo OS ITC TT-Bold"/>
              </a:rPr>
              <a:t>meeting</a:t>
            </a:r>
            <a:r>
              <a:t> the objectives and requirements of all stakeholders involved.</a:t>
            </a:r>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8" name="Image" descr="Image"/>
          <p:cNvPicPr>
            <a:picLocks noChangeAspect="1"/>
          </p:cNvPicPr>
          <p:nvPr/>
        </p:nvPicPr>
        <p:blipFill>
          <a:blip r:embed="rId2"/>
          <a:stretch>
            <a:fillRect/>
          </a:stretch>
        </p:blipFill>
        <p:spPr>
          <a:xfrm>
            <a:off x="-57024" y="-41298"/>
            <a:ext cx="12213330" cy="6899633"/>
          </a:xfrm>
          <a:prstGeom prst="rect">
            <a:avLst/>
          </a:prstGeom>
          <a:ln w="12700">
            <a:miter lim="400000"/>
          </a:ln>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16</a:t>
            </a:fld>
            <a:endParaRP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 name="Based on that :…"/>
          <p:cNvSpPr txBox="1">
            <a:spLocks noGrp="1"/>
          </p:cNvSpPr>
          <p:nvPr>
            <p:ph type="title"/>
          </p:nvPr>
        </p:nvSpPr>
        <p:spPr>
          <a:xfrm>
            <a:off x="1863001" y="1241971"/>
            <a:ext cx="8465998" cy="807714"/>
          </a:xfrm>
          <a:prstGeom prst="rect">
            <a:avLst/>
          </a:prstGeom>
          <a:effectLst>
            <a:outerShdw blurRad="381000" dist="114300" rotWithShape="0">
              <a:srgbClr val="000000">
                <a:alpha val="75000"/>
              </a:srgbClr>
            </a:outerShdw>
          </a:effectLst>
        </p:spPr>
        <p:txBody>
          <a:bodyPr/>
          <a:lstStyle/>
          <a:p>
            <a:pPr defTabSz="512063">
              <a:lnSpc>
                <a:spcPct val="90000"/>
              </a:lnSpc>
              <a:defRPr sz="2464">
                <a:latin typeface="Carlito"/>
                <a:ea typeface="Carlito"/>
                <a:cs typeface="Carlito"/>
                <a:sym typeface="Carlito"/>
              </a:defRPr>
            </a:pPr>
            <a:r>
              <a:t>Based on that :</a:t>
            </a:r>
          </a:p>
          <a:p>
            <a:pPr defTabSz="512063">
              <a:lnSpc>
                <a:spcPct val="90000"/>
              </a:lnSpc>
              <a:defRPr sz="2464">
                <a:latin typeface="Carlito"/>
                <a:ea typeface="Carlito"/>
                <a:cs typeface="Carlito"/>
                <a:sym typeface="Carlito"/>
              </a:defRPr>
            </a:pPr>
            <a:r>
              <a:t>Regrading the PMP </a:t>
            </a:r>
          </a:p>
        </p:txBody>
      </p:sp>
      <p:sp>
        <p:nvSpPr>
          <p:cNvPr id="273" name="Slide Number"/>
          <p:cNvSpPr txBox="1">
            <a:spLocks noGrp="1"/>
          </p:cNvSpPr>
          <p:nvPr>
            <p:ph type="sldNum" sz="quarter" idx="2"/>
          </p:nvPr>
        </p:nvSpPr>
        <p:spPr>
          <a:xfrm>
            <a:off x="11297774" y="6402736"/>
            <a:ext cx="258625" cy="24830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17</a:t>
            </a:fld>
            <a:endParaRPr/>
          </a:p>
        </p:txBody>
      </p:sp>
      <p:sp>
        <p:nvSpPr>
          <p:cNvPr id="274" name="We should ask the most common questions to deeply understand why this could happen.…"/>
          <p:cNvSpPr txBox="1">
            <a:spLocks noGrp="1"/>
          </p:cNvSpPr>
          <p:nvPr>
            <p:ph type="body" sz="half" idx="1"/>
          </p:nvPr>
        </p:nvSpPr>
        <p:spPr>
          <a:xfrm>
            <a:off x="1863001" y="2530657"/>
            <a:ext cx="8465998" cy="3173534"/>
          </a:xfrm>
          <a:prstGeom prst="rect">
            <a:avLst/>
          </a:prstGeom>
          <a:ln w="9525">
            <a:round/>
          </a:ln>
          <a:effectLst>
            <a:outerShdw blurRad="190500" dist="101600" dir="5400000" rotWithShape="0">
              <a:schemeClr val="accent5">
                <a:alpha val="49461"/>
              </a:schemeClr>
            </a:outerShdw>
          </a:effectLst>
        </p:spPr>
        <p:txBody>
          <a:bodyPr/>
          <a:lstStyle/>
          <a:p>
            <a:pPr algn="just" defTabSz="749808">
              <a:spcBef>
                <a:spcPts val="800"/>
              </a:spcBef>
              <a:buFont typeface="Arial"/>
              <a:defRPr sz="2296">
                <a:solidFill>
                  <a:srgbClr val="000000"/>
                </a:solidFill>
                <a:latin typeface="Bodoni SvtyTwo OS ITC TT-Book"/>
                <a:ea typeface="Bodoni SvtyTwo OS ITC TT-Book"/>
                <a:cs typeface="Bodoni SvtyTwo OS ITC TT-Book"/>
                <a:sym typeface="Bodoni SvtyTwo OS ITC TT-Book"/>
              </a:defRPr>
            </a:pPr>
            <a:r>
              <a:t>We should ask the most common questions to deeply understand why this could happen.</a:t>
            </a:r>
          </a:p>
          <a:p>
            <a:pPr algn="just" defTabSz="749808">
              <a:spcBef>
                <a:spcPts val="800"/>
              </a:spcBef>
              <a:buFont typeface="Arial"/>
              <a:defRPr sz="2296">
                <a:solidFill>
                  <a:srgbClr val="000000"/>
                </a:solidFill>
                <a:latin typeface="Bodoni SvtyTwo OS ITC TT-Book"/>
                <a:ea typeface="Bodoni SvtyTwo OS ITC TT-Book"/>
                <a:cs typeface="Bodoni SvtyTwo OS ITC TT-Book"/>
                <a:sym typeface="Bodoni SvtyTwo OS ITC TT-Book"/>
              </a:defRPr>
            </a:pPr>
            <a:r>
              <a:t>1. How can we know that PMPs are developed correctly?</a:t>
            </a:r>
          </a:p>
          <a:p>
            <a:pPr algn="just" defTabSz="749808">
              <a:spcBef>
                <a:spcPts val="800"/>
              </a:spcBef>
              <a:buFont typeface="Arial"/>
              <a:defRPr sz="2296">
                <a:solidFill>
                  <a:srgbClr val="000000"/>
                </a:solidFill>
                <a:latin typeface="Bodoni SvtyTwo OS ITC TT-Book"/>
                <a:ea typeface="Bodoni SvtyTwo OS ITC TT-Book"/>
                <a:cs typeface="Bodoni SvtyTwo OS ITC TT-Book"/>
                <a:sym typeface="Bodoni SvtyTwo OS ITC TT-Book"/>
              </a:defRPr>
            </a:pPr>
            <a:r>
              <a:t>2. How can we know the performance of the PMP is done right?</a:t>
            </a:r>
          </a:p>
          <a:p>
            <a:pPr algn="just" defTabSz="749808">
              <a:spcBef>
                <a:spcPts val="800"/>
              </a:spcBef>
              <a:buFont typeface="Arial"/>
              <a:defRPr sz="2296">
                <a:solidFill>
                  <a:srgbClr val="000000"/>
                </a:solidFill>
                <a:latin typeface="Bodoni SvtyTwo OS ITC TT-Book"/>
                <a:ea typeface="Bodoni SvtyTwo OS ITC TT-Book"/>
                <a:cs typeface="Bodoni SvtyTwo OS ITC TT-Book"/>
                <a:sym typeface="Bodoni SvtyTwo OS ITC TT-Book"/>
              </a:defRPr>
            </a:pPr>
            <a:r>
              <a:t>3: How can we know the PMP performance has reached the right level of progress?</a:t>
            </a:r>
          </a:p>
          <a:p>
            <a:pPr algn="just" defTabSz="749808">
              <a:spcBef>
                <a:spcPts val="800"/>
              </a:spcBef>
              <a:buFont typeface="Arial"/>
              <a:defRPr sz="2296">
                <a:solidFill>
                  <a:srgbClr val="000000"/>
                </a:solidFill>
                <a:latin typeface="Bodoni SvtyTwo OS ITC TT-Book"/>
                <a:ea typeface="Bodoni SvtyTwo OS ITC TT-Book"/>
                <a:cs typeface="Bodoni SvtyTwo OS ITC TT-Book"/>
                <a:sym typeface="Bodoni SvtyTwo OS ITC TT-Book"/>
              </a:defRPr>
            </a:pPr>
            <a:r>
              <a:t>4: How can we ensure that the PMP is on the right track with the project success?</a:t>
            </a: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 name="Based on that :…"/>
          <p:cNvSpPr txBox="1">
            <a:spLocks noGrp="1"/>
          </p:cNvSpPr>
          <p:nvPr>
            <p:ph type="title"/>
          </p:nvPr>
        </p:nvSpPr>
        <p:spPr>
          <a:xfrm>
            <a:off x="1863001" y="1241971"/>
            <a:ext cx="8465998" cy="807714"/>
          </a:xfrm>
          <a:prstGeom prst="rect">
            <a:avLst/>
          </a:prstGeom>
          <a:effectLst>
            <a:outerShdw blurRad="381000" dist="114300" rotWithShape="0">
              <a:srgbClr val="000000">
                <a:alpha val="75000"/>
              </a:srgbClr>
            </a:outerShdw>
          </a:effectLst>
        </p:spPr>
        <p:txBody>
          <a:bodyPr/>
          <a:lstStyle/>
          <a:p>
            <a:pPr defTabSz="512063">
              <a:lnSpc>
                <a:spcPct val="90000"/>
              </a:lnSpc>
              <a:defRPr sz="2464">
                <a:latin typeface="Carlito"/>
                <a:ea typeface="Carlito"/>
                <a:cs typeface="Carlito"/>
                <a:sym typeface="Carlito"/>
              </a:defRPr>
            </a:pPr>
            <a:r>
              <a:t>Based on that :</a:t>
            </a:r>
          </a:p>
          <a:p>
            <a:pPr defTabSz="512063">
              <a:lnSpc>
                <a:spcPct val="90000"/>
              </a:lnSpc>
              <a:defRPr sz="2464">
                <a:latin typeface="Carlito"/>
                <a:ea typeface="Carlito"/>
                <a:cs typeface="Carlito"/>
                <a:sym typeface="Carlito"/>
              </a:defRPr>
            </a:pPr>
            <a:r>
              <a:t>Regrading the PMP </a:t>
            </a:r>
          </a:p>
        </p:txBody>
      </p:sp>
      <p:sp>
        <p:nvSpPr>
          <p:cNvPr id="277" name="Slide Number"/>
          <p:cNvSpPr txBox="1">
            <a:spLocks noGrp="1"/>
          </p:cNvSpPr>
          <p:nvPr>
            <p:ph type="sldNum" sz="quarter" idx="2"/>
          </p:nvPr>
        </p:nvSpPr>
        <p:spPr>
          <a:xfrm>
            <a:off x="11297774" y="6402736"/>
            <a:ext cx="258625" cy="24830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18</a:t>
            </a:fld>
            <a:endParaRPr/>
          </a:p>
        </p:txBody>
      </p:sp>
      <p:sp>
        <p:nvSpPr>
          <p:cNvPr id="278" name="We should ask the most common questions to deeply understand why this could happen.…"/>
          <p:cNvSpPr txBox="1">
            <a:spLocks noGrp="1"/>
          </p:cNvSpPr>
          <p:nvPr>
            <p:ph type="body" sz="half" idx="1"/>
          </p:nvPr>
        </p:nvSpPr>
        <p:spPr>
          <a:xfrm>
            <a:off x="1863001" y="2530657"/>
            <a:ext cx="8465998" cy="3173534"/>
          </a:xfrm>
          <a:prstGeom prst="rect">
            <a:avLst/>
          </a:prstGeom>
          <a:ln w="9525">
            <a:round/>
          </a:ln>
          <a:effectLst>
            <a:outerShdw blurRad="190500" dist="101600" dir="5400000" rotWithShape="0">
              <a:schemeClr val="accent5">
                <a:alpha val="49461"/>
              </a:schemeClr>
            </a:outerShdw>
          </a:effectLst>
        </p:spPr>
        <p:txBody>
          <a:bodyPr/>
          <a:lstStyle/>
          <a:p>
            <a:pPr algn="just" defTabSz="749808">
              <a:spcBef>
                <a:spcPts val="800"/>
              </a:spcBef>
              <a:buFont typeface="Arial"/>
              <a:defRPr sz="2296">
                <a:solidFill>
                  <a:srgbClr val="000000"/>
                </a:solidFill>
                <a:latin typeface="Bodoni SvtyTwo OS ITC TT-Book"/>
                <a:ea typeface="Bodoni SvtyTwo OS ITC TT-Book"/>
                <a:cs typeface="Bodoni SvtyTwo OS ITC TT-Book"/>
                <a:sym typeface="Bodoni SvtyTwo OS ITC TT-Book"/>
              </a:defRPr>
            </a:pPr>
            <a:r>
              <a:t>We should ask the most common questions to deeply understand why this could happen.</a:t>
            </a:r>
          </a:p>
          <a:p>
            <a:pPr algn="just" defTabSz="749808">
              <a:spcBef>
                <a:spcPts val="800"/>
              </a:spcBef>
              <a:buFont typeface="Arial"/>
              <a:defRPr sz="2296">
                <a:solidFill>
                  <a:srgbClr val="000000"/>
                </a:solidFill>
                <a:latin typeface="Bodoni SvtyTwo OS ITC TT-Book"/>
                <a:ea typeface="Bodoni SvtyTwo OS ITC TT-Book"/>
                <a:cs typeface="Bodoni SvtyTwo OS ITC TT-Book"/>
                <a:sym typeface="Bodoni SvtyTwo OS ITC TT-Book"/>
              </a:defRPr>
            </a:pPr>
            <a:r>
              <a:t>1. How can we know that PMPs are developed correctly?</a:t>
            </a:r>
          </a:p>
          <a:p>
            <a:pPr algn="just" defTabSz="749808">
              <a:spcBef>
                <a:spcPts val="800"/>
              </a:spcBef>
              <a:buFont typeface="Arial"/>
              <a:defRPr sz="2296">
                <a:solidFill>
                  <a:srgbClr val="000000"/>
                </a:solidFill>
                <a:latin typeface="Bodoni SvtyTwo OS ITC TT-Book"/>
                <a:ea typeface="Bodoni SvtyTwo OS ITC TT-Book"/>
                <a:cs typeface="Bodoni SvtyTwo OS ITC TT-Book"/>
                <a:sym typeface="Bodoni SvtyTwo OS ITC TT-Book"/>
              </a:defRPr>
            </a:pPr>
            <a:r>
              <a:t>2. How can we know the performance of the PMP is done right?</a:t>
            </a:r>
          </a:p>
          <a:p>
            <a:pPr algn="just" defTabSz="749808">
              <a:spcBef>
                <a:spcPts val="800"/>
              </a:spcBef>
              <a:buFont typeface="Arial"/>
              <a:defRPr sz="2296">
                <a:solidFill>
                  <a:srgbClr val="000000"/>
                </a:solidFill>
                <a:latin typeface="Bodoni SvtyTwo OS ITC TT-Book"/>
                <a:ea typeface="Bodoni SvtyTwo OS ITC TT-Book"/>
                <a:cs typeface="Bodoni SvtyTwo OS ITC TT-Book"/>
                <a:sym typeface="Bodoni SvtyTwo OS ITC TT-Book"/>
              </a:defRPr>
            </a:pPr>
            <a:r>
              <a:t>3: How can we know the PMP performance has reached the right level of progress?</a:t>
            </a:r>
          </a:p>
          <a:p>
            <a:pPr algn="just" defTabSz="749808">
              <a:spcBef>
                <a:spcPts val="800"/>
              </a:spcBef>
              <a:buFont typeface="Arial"/>
              <a:defRPr sz="2296">
                <a:solidFill>
                  <a:srgbClr val="000000"/>
                </a:solidFill>
                <a:latin typeface="Bodoni SvtyTwo OS ITC TT-Book"/>
                <a:ea typeface="Bodoni SvtyTwo OS ITC TT-Book"/>
                <a:cs typeface="Bodoni SvtyTwo OS ITC TT-Book"/>
                <a:sym typeface="Bodoni SvtyTwo OS ITC TT-Book"/>
              </a:defRPr>
            </a:pPr>
            <a:r>
              <a:t>4: How can we ensure that the PMP is on the right track with the project success?</a:t>
            </a: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 name="Secondly :Regrading the project life cycle"/>
          <p:cNvSpPr txBox="1">
            <a:spLocks noGrp="1"/>
          </p:cNvSpPr>
          <p:nvPr>
            <p:ph type="title"/>
          </p:nvPr>
        </p:nvSpPr>
        <p:spPr>
          <a:xfrm>
            <a:off x="1863001" y="1241971"/>
            <a:ext cx="8465998" cy="807714"/>
          </a:xfrm>
          <a:prstGeom prst="rect">
            <a:avLst/>
          </a:prstGeom>
          <a:effectLst>
            <a:outerShdw blurRad="381000" dist="114300" rotWithShape="0">
              <a:srgbClr val="000000">
                <a:alpha val="75000"/>
              </a:srgbClr>
            </a:outerShdw>
          </a:effectLst>
        </p:spPr>
        <p:txBody>
          <a:bodyPr/>
          <a:lstStyle>
            <a:lvl1pPr defTabSz="795527">
              <a:lnSpc>
                <a:spcPct val="90000"/>
              </a:lnSpc>
              <a:defRPr sz="3828">
                <a:latin typeface="Carlito"/>
                <a:ea typeface="Carlito"/>
                <a:cs typeface="Carlito"/>
                <a:sym typeface="Carlito"/>
              </a:defRPr>
            </a:lvl1pPr>
          </a:lstStyle>
          <a:p>
            <a:r>
              <a:t>Secondly :Regrading the project life cycle </a:t>
            </a:r>
          </a:p>
        </p:txBody>
      </p:sp>
      <p:sp>
        <p:nvSpPr>
          <p:cNvPr id="281" name="Slide Number"/>
          <p:cNvSpPr txBox="1">
            <a:spLocks noGrp="1"/>
          </p:cNvSpPr>
          <p:nvPr>
            <p:ph type="sldNum" sz="quarter" idx="2"/>
          </p:nvPr>
        </p:nvSpPr>
        <p:spPr>
          <a:xfrm>
            <a:off x="11297774" y="6402736"/>
            <a:ext cx="258625" cy="24830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19</a:t>
            </a:fld>
            <a:endParaRPr/>
          </a:p>
        </p:txBody>
      </p:sp>
      <p:sp>
        <p:nvSpPr>
          <p:cNvPr id="282" name="How can we know?…"/>
          <p:cNvSpPr txBox="1">
            <a:spLocks noGrp="1"/>
          </p:cNvSpPr>
          <p:nvPr>
            <p:ph type="body" sz="half" idx="1"/>
          </p:nvPr>
        </p:nvSpPr>
        <p:spPr>
          <a:xfrm>
            <a:off x="1863001" y="2530657"/>
            <a:ext cx="8465998" cy="3173534"/>
          </a:xfrm>
          <a:prstGeom prst="rect">
            <a:avLst/>
          </a:prstGeom>
          <a:ln w="9525">
            <a:round/>
          </a:ln>
          <a:effectLst>
            <a:outerShdw blurRad="190500" dist="101600" dir="5400000" rotWithShape="0">
              <a:schemeClr val="accent5">
                <a:alpha val="49461"/>
              </a:schemeClr>
            </a:outerShdw>
          </a:effectLst>
        </p:spPr>
        <p:txBody>
          <a:bodyPr/>
          <a:lstStyle/>
          <a:p>
            <a:pPr algn="just" defTabSz="676655">
              <a:spcBef>
                <a:spcPts val="700"/>
              </a:spcBef>
              <a:buFont typeface="Arial"/>
              <a:defRPr sz="2072">
                <a:solidFill>
                  <a:srgbClr val="000000"/>
                </a:solidFill>
                <a:latin typeface="Bodoni SvtyTwo OS ITC TT-Book"/>
                <a:ea typeface="Bodoni SvtyTwo OS ITC TT-Book"/>
                <a:cs typeface="Bodoni SvtyTwo OS ITC TT-Book"/>
                <a:sym typeface="Bodoni SvtyTwo OS ITC TT-Book"/>
              </a:defRPr>
            </a:pPr>
            <a:r>
              <a:t>How can we know?</a:t>
            </a:r>
          </a:p>
          <a:p>
            <a:pPr algn="just" defTabSz="676655">
              <a:spcBef>
                <a:spcPts val="700"/>
              </a:spcBef>
              <a:buFont typeface="Arial"/>
              <a:defRPr sz="2072">
                <a:solidFill>
                  <a:srgbClr val="000000"/>
                </a:solidFill>
                <a:latin typeface="Bodoni SvtyTwo OS ITC TT-Book"/>
                <a:ea typeface="Bodoni SvtyTwo OS ITC TT-Book"/>
                <a:cs typeface="Bodoni SvtyTwo OS ITC TT-Book"/>
                <a:sym typeface="Bodoni SvtyTwo OS ITC TT-Book"/>
              </a:defRPr>
            </a:pPr>
            <a:r>
              <a:t>1. The phases are well planned.</a:t>
            </a:r>
          </a:p>
          <a:p>
            <a:pPr algn="just" defTabSz="676655">
              <a:spcBef>
                <a:spcPts val="700"/>
              </a:spcBef>
              <a:buFont typeface="Arial"/>
              <a:defRPr sz="2072">
                <a:solidFill>
                  <a:srgbClr val="000000"/>
                </a:solidFill>
                <a:latin typeface="Bodoni SvtyTwo OS ITC TT-Book"/>
                <a:ea typeface="Bodoni SvtyTwo OS ITC TT-Book"/>
                <a:cs typeface="Bodoni SvtyTwo OS ITC TT-Book"/>
                <a:sym typeface="Bodoni SvtyTwo OS ITC TT-Book"/>
              </a:defRPr>
            </a:pPr>
            <a:r>
              <a:t>II. The activities and tasks of each phase are well done.</a:t>
            </a:r>
          </a:p>
          <a:p>
            <a:pPr algn="just" defTabSz="676655">
              <a:spcBef>
                <a:spcPts val="700"/>
              </a:spcBef>
              <a:buFont typeface="Arial"/>
              <a:defRPr sz="2072">
                <a:solidFill>
                  <a:srgbClr val="000000"/>
                </a:solidFill>
                <a:latin typeface="Bodoni SvtyTwo OS ITC TT-Book"/>
                <a:ea typeface="Bodoni SvtyTwo OS ITC TT-Book"/>
                <a:cs typeface="Bodoni SvtyTwo OS ITC TT-Book"/>
                <a:sym typeface="Bodoni SvtyTwo OS ITC TT-Book"/>
              </a:defRPr>
            </a:pPr>
            <a:r>
              <a:t>III. The depth of the pass dead points</a:t>
            </a:r>
          </a:p>
          <a:p>
            <a:pPr algn="just" defTabSz="676655">
              <a:spcBef>
                <a:spcPts val="700"/>
              </a:spcBef>
              <a:buFont typeface="Arial"/>
              <a:defRPr sz="2072">
                <a:solidFill>
                  <a:srgbClr val="000000"/>
                </a:solidFill>
                <a:latin typeface="Bodoni SvtyTwo OS ITC TT-Book"/>
                <a:ea typeface="Bodoni SvtyTwo OS ITC TT-Book"/>
                <a:cs typeface="Bodoni SvtyTwo OS ITC TT-Book"/>
                <a:sym typeface="Bodoni SvtyTwo OS ITC TT-Book"/>
              </a:defRPr>
            </a:pPr>
            <a:r>
              <a:t>IV. The progress of the phases is as planned.</a:t>
            </a:r>
          </a:p>
          <a:p>
            <a:pPr algn="just" defTabSz="676655">
              <a:spcBef>
                <a:spcPts val="700"/>
              </a:spcBef>
              <a:buFont typeface="Arial"/>
              <a:defRPr sz="2072">
                <a:solidFill>
                  <a:srgbClr val="000000"/>
                </a:solidFill>
                <a:latin typeface="Bodoni SvtyTwo OS ITC TT-Book"/>
                <a:ea typeface="Bodoni SvtyTwo OS ITC TT-Book"/>
                <a:cs typeface="Bodoni SvtyTwo OS ITC TT-Book"/>
                <a:sym typeface="Bodoni SvtyTwo OS ITC TT-Book"/>
              </a:defRPr>
            </a:pPr>
            <a:r>
              <a:t>The phases, targets, and milestones are efficiently done.</a:t>
            </a:r>
          </a:p>
          <a:p>
            <a:pPr algn="just" defTabSz="676655">
              <a:spcBef>
                <a:spcPts val="700"/>
              </a:spcBef>
              <a:buFont typeface="Arial"/>
              <a:defRPr sz="2072">
                <a:solidFill>
                  <a:srgbClr val="000000"/>
                </a:solidFill>
                <a:latin typeface="Bodoni SvtyTwo OS ITC TT-Book"/>
                <a:ea typeface="Bodoni SvtyTwo OS ITC TT-Book"/>
                <a:cs typeface="Bodoni SvtyTwo OS ITC TT-Book"/>
                <a:sym typeface="Bodoni SvtyTwo OS ITC TT-Book"/>
              </a:defRPr>
            </a:pPr>
            <a:r>
              <a:t>VI: managing the phases on the right track of project success</a:t>
            </a:r>
          </a:p>
          <a:p>
            <a:pPr algn="just" defTabSz="676655">
              <a:spcBef>
                <a:spcPts val="700"/>
              </a:spcBef>
              <a:buFont typeface="Arial"/>
              <a:defRPr sz="2072">
                <a:solidFill>
                  <a:srgbClr val="000000"/>
                </a:solidFill>
                <a:latin typeface="Bodoni SvtyTwo OS ITC TT-Book"/>
                <a:ea typeface="Bodoni SvtyTwo OS ITC TT-Book"/>
                <a:cs typeface="Bodoni SvtyTwo OS ITC TT-Book"/>
                <a:sym typeface="Bodoni SvtyTwo OS ITC TT-Book"/>
              </a:defRPr>
            </a:pPr>
            <a:r>
              <a:t>VII: managing the phases on the right track of customer satisfaction</a:t>
            </a: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 name="Finally ,the integration between the PMP and the PLC"/>
          <p:cNvSpPr txBox="1">
            <a:spLocks noGrp="1"/>
          </p:cNvSpPr>
          <p:nvPr>
            <p:ph type="title"/>
          </p:nvPr>
        </p:nvSpPr>
        <p:spPr>
          <a:xfrm>
            <a:off x="1863001" y="1241971"/>
            <a:ext cx="8465998" cy="807714"/>
          </a:xfrm>
          <a:prstGeom prst="rect">
            <a:avLst/>
          </a:prstGeom>
          <a:effectLst>
            <a:outerShdw blurRad="381000" dist="114300" rotWithShape="0">
              <a:srgbClr val="000000">
                <a:alpha val="75000"/>
              </a:srgbClr>
            </a:outerShdw>
          </a:effectLst>
        </p:spPr>
        <p:txBody>
          <a:bodyPr/>
          <a:lstStyle>
            <a:lvl1pPr defTabSz="612648">
              <a:lnSpc>
                <a:spcPct val="90000"/>
              </a:lnSpc>
              <a:defRPr sz="2948">
                <a:latin typeface="Carlito"/>
                <a:ea typeface="Carlito"/>
                <a:cs typeface="Carlito"/>
                <a:sym typeface="Carlito"/>
              </a:defRPr>
            </a:lvl1pPr>
          </a:lstStyle>
          <a:p>
            <a:r>
              <a:t>Finally ,the integration between the PMP and the PLC </a:t>
            </a:r>
          </a:p>
        </p:txBody>
      </p:sp>
      <p:sp>
        <p:nvSpPr>
          <p:cNvPr id="285" name="Slide Number"/>
          <p:cNvSpPr txBox="1">
            <a:spLocks noGrp="1"/>
          </p:cNvSpPr>
          <p:nvPr>
            <p:ph type="sldNum" sz="quarter" idx="2"/>
          </p:nvPr>
        </p:nvSpPr>
        <p:spPr>
          <a:xfrm>
            <a:off x="11297774" y="6402736"/>
            <a:ext cx="258625" cy="24830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20</a:t>
            </a:fld>
            <a:endParaRPr/>
          </a:p>
        </p:txBody>
      </p:sp>
      <p:sp>
        <p:nvSpPr>
          <p:cNvPr id="286" name="How can we know…"/>
          <p:cNvSpPr txBox="1">
            <a:spLocks noGrp="1"/>
          </p:cNvSpPr>
          <p:nvPr>
            <p:ph type="body" sz="half" idx="1"/>
          </p:nvPr>
        </p:nvSpPr>
        <p:spPr>
          <a:xfrm>
            <a:off x="1863001" y="2530657"/>
            <a:ext cx="8465998" cy="3173534"/>
          </a:xfrm>
          <a:prstGeom prst="rect">
            <a:avLst/>
          </a:prstGeom>
          <a:ln w="9525">
            <a:round/>
          </a:ln>
          <a:effectLst>
            <a:outerShdw blurRad="190500" dist="101600" dir="5400000" rotWithShape="0">
              <a:schemeClr val="accent5">
                <a:alpha val="49461"/>
              </a:schemeClr>
            </a:outerShdw>
          </a:effectLst>
        </p:spPr>
        <p:txBody>
          <a:bodyPr/>
          <a:lstStyle/>
          <a:p>
            <a:pPr algn="just" defTabSz="713231">
              <a:spcBef>
                <a:spcPts val="700"/>
              </a:spcBef>
              <a:defRPr sz="2184">
                <a:solidFill>
                  <a:srgbClr val="000000"/>
                </a:solidFill>
                <a:latin typeface="Bodoni SvtyTwo OS ITC TT-Book"/>
                <a:ea typeface="Bodoni SvtyTwo OS ITC TT-Book"/>
                <a:cs typeface="Bodoni SvtyTwo OS ITC TT-Book"/>
                <a:sym typeface="Bodoni SvtyTwo OS ITC TT-Book"/>
              </a:defRPr>
            </a:pPr>
            <a:r>
              <a:t>How can we know </a:t>
            </a:r>
          </a:p>
          <a:p>
            <a:pPr algn="just" defTabSz="713231">
              <a:spcBef>
                <a:spcPts val="700"/>
              </a:spcBef>
              <a:defRPr sz="2184">
                <a:solidFill>
                  <a:srgbClr val="000000"/>
                </a:solidFill>
                <a:latin typeface="Bodoni SvtyTwo OS ITC TT-Book"/>
                <a:ea typeface="Bodoni SvtyTwo OS ITC TT-Book"/>
                <a:cs typeface="Bodoni SvtyTwo OS ITC TT-Book"/>
                <a:sym typeface="Bodoni SvtyTwo OS ITC TT-Book"/>
              </a:defRPr>
            </a:pPr>
            <a:r>
              <a:t>1- the performance of the DFT is well intergrated with the PJFT </a:t>
            </a:r>
          </a:p>
          <a:p>
            <a:pPr algn="just" defTabSz="713231">
              <a:spcBef>
                <a:spcPts val="700"/>
              </a:spcBef>
              <a:defRPr sz="2184">
                <a:solidFill>
                  <a:srgbClr val="000000"/>
                </a:solidFill>
                <a:latin typeface="Bodoni SvtyTwo OS ITC TT-Book"/>
                <a:ea typeface="Bodoni SvtyTwo OS ITC TT-Book"/>
                <a:cs typeface="Bodoni SvtyTwo OS ITC TT-Book"/>
                <a:sym typeface="Bodoni SvtyTwo OS ITC TT-Book"/>
              </a:defRPr>
            </a:pPr>
            <a:r>
              <a:t>2-  the progress will lead to success the project and satisfy the customers </a:t>
            </a:r>
          </a:p>
          <a:p>
            <a:pPr algn="just" defTabSz="713231">
              <a:spcBef>
                <a:spcPts val="700"/>
              </a:spcBef>
              <a:defRPr sz="2184">
                <a:solidFill>
                  <a:srgbClr val="000000"/>
                </a:solidFill>
                <a:latin typeface="Bodoni SvtyTwo OS ITC TT-Book"/>
                <a:ea typeface="Bodoni SvtyTwo OS ITC TT-Book"/>
                <a:cs typeface="Bodoni SvtyTwo OS ITC TT-Book"/>
                <a:sym typeface="Bodoni SvtyTwo OS ITC TT-Book"/>
              </a:defRPr>
            </a:pPr>
            <a:r>
              <a:t>3-  the integration on the right track for developing the PVA</a:t>
            </a:r>
          </a:p>
          <a:p>
            <a:pPr algn="just" defTabSz="713231">
              <a:spcBef>
                <a:spcPts val="700"/>
              </a:spcBef>
              <a:defRPr sz="2184">
                <a:solidFill>
                  <a:srgbClr val="000000"/>
                </a:solidFill>
                <a:latin typeface="Bodoni SvtyTwo OS ITC TT-Book"/>
                <a:ea typeface="Bodoni SvtyTwo OS ITC TT-Book"/>
                <a:cs typeface="Bodoni SvtyTwo OS ITC TT-Book"/>
                <a:sym typeface="Bodoni SvtyTwo OS ITC TT-Book"/>
              </a:defRPr>
            </a:pPr>
            <a:r>
              <a:t>4- the integration will lead to the readiness deliverable for the acceptance test .</a:t>
            </a:r>
          </a:p>
          <a:p>
            <a:pPr algn="just" defTabSz="713231">
              <a:spcBef>
                <a:spcPts val="700"/>
              </a:spcBef>
              <a:defRPr sz="2184">
                <a:solidFill>
                  <a:srgbClr val="000000"/>
                </a:solidFill>
                <a:latin typeface="Bodoni SvtyTwo OS ITC TT-Book"/>
                <a:ea typeface="Bodoni SvtyTwo OS ITC TT-Book"/>
                <a:cs typeface="Bodoni SvtyTwo OS ITC TT-Book"/>
                <a:sym typeface="Bodoni SvtyTwo OS ITC TT-Book"/>
              </a:defRPr>
            </a:pPr>
            <a:r>
              <a:t>5- the project is healthy enough to proceed  and capable eenought for delivering the required benefits or not  not just a uniqued  product </a:t>
            </a: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8" name="Image" descr="Image"/>
          <p:cNvPicPr>
            <a:picLocks noChangeAspect="1"/>
          </p:cNvPicPr>
          <p:nvPr/>
        </p:nvPicPr>
        <p:blipFill>
          <a:blip r:embed="rId2"/>
          <a:stretch>
            <a:fillRect/>
          </a:stretch>
        </p:blipFill>
        <p:spPr>
          <a:xfrm>
            <a:off x="-12475" y="3832"/>
            <a:ext cx="12192001" cy="6878375"/>
          </a:xfrm>
          <a:prstGeom prst="rect">
            <a:avLst/>
          </a:prstGeom>
          <a:ln w="12700">
            <a:miter lim="400000"/>
          </a:ln>
        </p:spPr>
      </p:pic>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 name="The relationship between the DFT and the PJFT"/>
          <p:cNvSpPr txBox="1">
            <a:spLocks noGrp="1"/>
          </p:cNvSpPr>
          <p:nvPr>
            <p:ph type="title"/>
          </p:nvPr>
        </p:nvSpPr>
        <p:spPr>
          <a:xfrm>
            <a:off x="2070869" y="2697045"/>
            <a:ext cx="8465998" cy="807714"/>
          </a:xfrm>
          <a:prstGeom prst="rect">
            <a:avLst/>
          </a:prstGeom>
          <a:effectLst>
            <a:outerShdw blurRad="381000" dist="114300" rotWithShape="0">
              <a:srgbClr val="000000">
                <a:alpha val="75000"/>
              </a:srgbClr>
            </a:outerShdw>
          </a:effectLst>
        </p:spPr>
        <p:txBody>
          <a:bodyPr/>
          <a:lstStyle>
            <a:lvl1pPr defTabSz="694944">
              <a:lnSpc>
                <a:spcPct val="90000"/>
              </a:lnSpc>
              <a:defRPr sz="3343">
                <a:latin typeface="Carlito"/>
                <a:ea typeface="Carlito"/>
                <a:cs typeface="Carlito"/>
                <a:sym typeface="Carlito"/>
              </a:defRPr>
            </a:lvl1pPr>
          </a:lstStyle>
          <a:p>
            <a:r>
              <a:t>The relationship between the DFT and the PJFT</a:t>
            </a:r>
          </a:p>
        </p:txBody>
      </p:sp>
      <p:sp>
        <p:nvSpPr>
          <p:cNvPr id="291"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22</a:t>
            </a:fld>
            <a:endParaRPr/>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 name="It refers to the alignment between the project's technical requirements and the available resources and capabilities. It involves assessing whether the project can be successfully executed given the technical expertise, equipment, and infrastructure avai"/>
          <p:cNvSpPr txBox="1">
            <a:spLocks noGrp="1"/>
          </p:cNvSpPr>
          <p:nvPr>
            <p:ph type="body" idx="1"/>
          </p:nvPr>
        </p:nvSpPr>
        <p:spPr>
          <a:prstGeom prst="rect">
            <a:avLst/>
          </a:prstGeom>
        </p:spPr>
        <p:txBody>
          <a:bodyPr/>
          <a:lstStyle/>
          <a:p>
            <a:r>
              <a:t>It refers to the alignment between the project's technical requirements and the available resources and capabilities. It involves assessing whether the project can be successfully executed given the technical expertise, equipment, and infrastructure available within the organization. </a:t>
            </a:r>
          </a:p>
          <a:p>
            <a:endParaRPr/>
          </a:p>
          <a:p>
            <a:r>
              <a:t>-it is managed by the HPJOMS </a:t>
            </a:r>
          </a:p>
        </p:txBody>
      </p:sp>
      <p:sp>
        <p:nvSpPr>
          <p:cNvPr id="294"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23</a:t>
            </a:fld>
            <a:endParaRPr/>
          </a:p>
        </p:txBody>
      </p:sp>
      <p:sp>
        <p:nvSpPr>
          <p:cNvPr id="295" name="Project  Fit technicality"/>
          <p:cNvSpPr txBox="1">
            <a:spLocks noGrp="1"/>
          </p:cNvSpPr>
          <p:nvPr>
            <p:ph type="title"/>
          </p:nvPr>
        </p:nvSpPr>
        <p:spPr>
          <a:prstGeom prst="rect">
            <a:avLst/>
          </a:prstGeom>
        </p:spPr>
        <p:txBody>
          <a:bodyPr/>
          <a:lstStyle>
            <a:lvl1pPr defTabSz="786384">
              <a:defRPr sz="5160"/>
            </a:lvl1pPr>
          </a:lstStyle>
          <a:p>
            <a:r>
              <a:t>Project  Fit technicality </a:t>
            </a:r>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 name="-it is managed by the HPMQS…"/>
          <p:cNvSpPr txBox="1">
            <a:spLocks noGrp="1"/>
          </p:cNvSpPr>
          <p:nvPr>
            <p:ph type="body" idx="1"/>
          </p:nvPr>
        </p:nvSpPr>
        <p:spPr>
          <a:xfrm>
            <a:off x="1812541" y="1765316"/>
            <a:ext cx="9661318" cy="3576671"/>
          </a:xfrm>
          <a:prstGeom prst="rect">
            <a:avLst/>
          </a:prstGeom>
        </p:spPr>
        <p:txBody>
          <a:bodyPr/>
          <a:lstStyle/>
          <a:p>
            <a:pPr defTabSz="585215">
              <a:spcBef>
                <a:spcPts val="600"/>
              </a:spcBef>
              <a:defRPr sz="2048"/>
            </a:pPr>
            <a:r>
              <a:t>-it is managed by the HPMQS </a:t>
            </a:r>
          </a:p>
          <a:p>
            <a:pPr defTabSz="585215">
              <a:spcBef>
                <a:spcPts val="600"/>
              </a:spcBef>
              <a:defRPr sz="2048"/>
            </a:pPr>
            <a:endParaRPr/>
          </a:p>
          <a:p>
            <a:pPr defTabSz="585215">
              <a:spcBef>
                <a:spcPts val="600"/>
              </a:spcBef>
              <a:defRPr sz="2048"/>
            </a:pPr>
            <a:r>
              <a:t>◊</a:t>
            </a:r>
            <a:r>
              <a:rPr u="sng">
                <a:latin typeface="Bodoni SvtyTwo ITC TT-Bold"/>
                <a:ea typeface="Bodoni SvtyTwo ITC TT-Bold"/>
                <a:cs typeface="Bodoni SvtyTwo ITC TT-Bold"/>
                <a:sym typeface="Bodoni SvtyTwo ITC TT-Bold"/>
              </a:rPr>
              <a:t>It refers to the degree</a:t>
            </a:r>
            <a:r>
              <a:t> to which a project's deliverables meet the technical requirements and specifications outlined in the project scope.</a:t>
            </a:r>
          </a:p>
          <a:p>
            <a:pPr defTabSz="585215">
              <a:spcBef>
                <a:spcPts val="600"/>
              </a:spcBef>
              <a:defRPr sz="2048"/>
            </a:pPr>
            <a:r>
              <a:t> It encompasses the alignment between the final output of a project and the predetermined technical standards that must be adhered to.</a:t>
            </a:r>
          </a:p>
          <a:p>
            <a:pPr defTabSz="585215">
              <a:spcBef>
                <a:spcPts val="600"/>
              </a:spcBef>
              <a:defRPr sz="2048"/>
            </a:pPr>
            <a:r>
              <a:t>◊</a:t>
            </a:r>
            <a:r>
              <a:rPr u="sng">
                <a:latin typeface="Bodoni SvtyTwo ITC TT-Bold"/>
                <a:ea typeface="Bodoni SvtyTwo ITC TT-Bold"/>
                <a:cs typeface="Bodoni SvtyTwo ITC TT-Bold"/>
                <a:sym typeface="Bodoni SvtyTwo ITC TT-Bold"/>
              </a:rPr>
              <a:t>It is a crucial aspect of project operations management</a:t>
            </a:r>
            <a:r>
              <a:t> as it ensures that the project's outcomes are </a:t>
            </a:r>
            <a:r>
              <a:rPr>
                <a:solidFill>
                  <a:srgbClr val="941751"/>
                </a:solidFill>
                <a:latin typeface="Bodoni SvtyTwo ITC TT-Bold"/>
                <a:ea typeface="Bodoni SvtyTwo ITC TT-Bold"/>
                <a:cs typeface="Bodoni SvtyTwo ITC TT-Bold"/>
                <a:sym typeface="Bodoni SvtyTwo ITC TT-Bold"/>
              </a:rPr>
              <a:t>in li</a:t>
            </a:r>
            <a:r>
              <a:rPr>
                <a:solidFill>
                  <a:srgbClr val="008F00"/>
                </a:solidFill>
                <a:latin typeface="Bodoni SvtyTwo ITC TT-Bold"/>
                <a:ea typeface="Bodoni SvtyTwo ITC TT-Bold"/>
                <a:cs typeface="Bodoni SvtyTwo ITC TT-Bold"/>
                <a:sym typeface="Bodoni SvtyTwo ITC TT-Bold"/>
              </a:rPr>
              <a:t>n</a:t>
            </a:r>
            <a:r>
              <a:rPr>
                <a:solidFill>
                  <a:srgbClr val="008F00"/>
                </a:solidFill>
              </a:rPr>
              <a:t>e </a:t>
            </a:r>
            <a:r>
              <a:t>with the desired technical outcomes and </a:t>
            </a:r>
            <a:r>
              <a:rPr>
                <a:solidFill>
                  <a:srgbClr val="941751"/>
                </a:solidFill>
                <a:latin typeface="Bodoni SvtyTwo ITC TT-Bold"/>
                <a:ea typeface="Bodoni SvtyTwo ITC TT-Bold"/>
                <a:cs typeface="Bodoni SvtyTwo ITC TT-Bold"/>
                <a:sym typeface="Bodoni SvtyTwo ITC TT-Bold"/>
              </a:rPr>
              <a:t>meet</a:t>
            </a:r>
            <a:r>
              <a:t> the expectations of stakeholders.</a:t>
            </a:r>
          </a:p>
          <a:p>
            <a:pPr defTabSz="585215">
              <a:spcBef>
                <a:spcPts val="600"/>
              </a:spcBef>
              <a:defRPr sz="2048"/>
            </a:pPr>
            <a:r>
              <a:t>◊ According to the Project Management Institute (PMI), deliverable fit technicality is a key component of project quality management and is closely tied to the project's success</a:t>
            </a:r>
          </a:p>
        </p:txBody>
      </p:sp>
      <p:sp>
        <p:nvSpPr>
          <p:cNvPr id="298"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24</a:t>
            </a:fld>
            <a:endParaRPr/>
          </a:p>
        </p:txBody>
      </p:sp>
      <p:sp>
        <p:nvSpPr>
          <p:cNvPr id="299" name="Deliverable Fit technicality"/>
          <p:cNvSpPr txBox="1">
            <a:spLocks noGrp="1"/>
          </p:cNvSpPr>
          <p:nvPr>
            <p:ph type="title"/>
          </p:nvPr>
        </p:nvSpPr>
        <p:spPr>
          <a:prstGeom prst="rect">
            <a:avLst/>
          </a:prstGeom>
        </p:spPr>
        <p:txBody>
          <a:bodyPr/>
          <a:lstStyle>
            <a:lvl1pPr defTabSz="786384">
              <a:defRPr sz="5160"/>
            </a:lvl1pPr>
          </a:lstStyle>
          <a:p>
            <a:r>
              <a:t>Deliverable Fit technicality </a:t>
            </a:r>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 name="Double-click to edit"/>
          <p:cNvSpPr txBox="1">
            <a:spLocks noGrp="1"/>
          </p:cNvSpPr>
          <p:nvPr>
            <p:ph type="title"/>
          </p:nvPr>
        </p:nvSpPr>
        <p:spPr>
          <a:prstGeom prst="rect">
            <a:avLst/>
          </a:prstGeom>
        </p:spPr>
        <p:txBody>
          <a:bodyPr/>
          <a:lstStyle/>
          <a:p>
            <a:endParaRPr/>
          </a:p>
        </p:txBody>
      </p:sp>
      <p:sp>
        <p:nvSpPr>
          <p:cNvPr id="302"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25</a:t>
            </a:fld>
            <a:endParaRPr/>
          </a:p>
        </p:txBody>
      </p:sp>
      <p:sp>
        <p:nvSpPr>
          <p:cNvPr id="303" name="Double-click to edit"/>
          <p:cNvSpPr txBox="1">
            <a:spLocks noGrp="1"/>
          </p:cNvSpPr>
          <p:nvPr>
            <p:ph type="body" sz="quarter" idx="1"/>
          </p:nvPr>
        </p:nvSpPr>
        <p:spPr>
          <a:prstGeom prst="rect">
            <a:avLst/>
          </a:prstGeom>
        </p:spPr>
        <p:txBody>
          <a:bodyPr/>
          <a:lstStyle/>
          <a:p>
            <a:endParaRPr/>
          </a:p>
        </p:txBody>
      </p:sp>
      <p:pic>
        <p:nvPicPr>
          <p:cNvPr id="304"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025533" y="1272057"/>
            <a:ext cx="8619511" cy="4823950"/>
          </a:xfrm>
          <a:prstGeom prst="rect">
            <a:avLst/>
          </a:prstGeom>
          <a:ln w="12700">
            <a:miter lim="400000"/>
          </a:ln>
        </p:spPr>
      </p:pic>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 name="1st the project is failed and the company loss"/>
          <p:cNvSpPr txBox="1">
            <a:spLocks noGrp="1"/>
          </p:cNvSpPr>
          <p:nvPr>
            <p:ph type="title"/>
          </p:nvPr>
        </p:nvSpPr>
        <p:spPr>
          <a:xfrm>
            <a:off x="2946883" y="380041"/>
            <a:ext cx="8465998" cy="807714"/>
          </a:xfrm>
          <a:prstGeom prst="rect">
            <a:avLst/>
          </a:prstGeom>
          <a:effectLst>
            <a:outerShdw blurRad="381000" dist="114300" rotWithShape="0">
              <a:srgbClr val="000000">
                <a:alpha val="75000"/>
              </a:srgbClr>
            </a:outerShdw>
          </a:effectLst>
        </p:spPr>
        <p:txBody>
          <a:bodyPr/>
          <a:lstStyle>
            <a:lvl1pPr defTabSz="722376">
              <a:lnSpc>
                <a:spcPct val="90000"/>
              </a:lnSpc>
              <a:defRPr sz="3476">
                <a:latin typeface="Carlito"/>
                <a:ea typeface="Carlito"/>
                <a:cs typeface="Carlito"/>
                <a:sym typeface="Carlito"/>
              </a:defRPr>
            </a:lvl1pPr>
          </a:lstStyle>
          <a:p>
            <a:r>
              <a:t>1st the project is failed and the company loss </a:t>
            </a:r>
          </a:p>
        </p:txBody>
      </p:sp>
      <p:sp>
        <p:nvSpPr>
          <p:cNvPr id="307" name="Slide Number"/>
          <p:cNvSpPr txBox="1">
            <a:spLocks noGrp="1"/>
          </p:cNvSpPr>
          <p:nvPr>
            <p:ph type="sldNum" sz="quarter" idx="2"/>
          </p:nvPr>
        </p:nvSpPr>
        <p:spPr>
          <a:xfrm>
            <a:off x="11297774" y="6402736"/>
            <a:ext cx="258625" cy="24830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26</a:t>
            </a:fld>
            <a:endParaRPr/>
          </a:p>
        </p:txBody>
      </p:sp>
      <p:sp>
        <p:nvSpPr>
          <p:cNvPr id="308" name="The project is failed and the business is loss…"/>
          <p:cNvSpPr txBox="1">
            <a:spLocks noGrp="1"/>
          </p:cNvSpPr>
          <p:nvPr>
            <p:ph type="body" sz="half" idx="1"/>
          </p:nvPr>
        </p:nvSpPr>
        <p:spPr>
          <a:xfrm>
            <a:off x="3502757" y="2678900"/>
            <a:ext cx="8465999" cy="3173533"/>
          </a:xfrm>
          <a:prstGeom prst="rect">
            <a:avLst/>
          </a:prstGeom>
          <a:ln w="9525">
            <a:round/>
          </a:ln>
          <a:effectLst>
            <a:outerShdw blurRad="190500" dist="101600" dir="5400000" rotWithShape="0">
              <a:schemeClr val="accent5">
                <a:alpha val="49461"/>
              </a:schemeClr>
            </a:outerShdw>
          </a:effectLst>
        </p:spPr>
        <p:txBody>
          <a:bodyPr/>
          <a:lstStyle/>
          <a:p>
            <a:pPr algn="just" defTabSz="777240">
              <a:spcBef>
                <a:spcPts val="800"/>
              </a:spcBef>
              <a:buFont typeface="Arial"/>
              <a:defRPr sz="2380" u="sng">
                <a:solidFill>
                  <a:srgbClr val="000000"/>
                </a:solidFill>
                <a:latin typeface="Bodoni SvtyTwo OS ITC TT-Bold"/>
                <a:ea typeface="Bodoni SvtyTwo OS ITC TT-Bold"/>
                <a:cs typeface="Bodoni SvtyTwo OS ITC TT-Bold"/>
                <a:sym typeface="Bodoni SvtyTwo OS ITC TT-Bold"/>
              </a:defRPr>
            </a:pPr>
            <a:r>
              <a:t>The project is failed and the business is loss </a:t>
            </a:r>
          </a:p>
          <a:p>
            <a:pPr algn="just" defTabSz="777240">
              <a:spcBef>
                <a:spcPts val="800"/>
              </a:spcBef>
              <a:buFont typeface="Arial"/>
              <a:defRPr sz="2380">
                <a:solidFill>
                  <a:srgbClr val="000000"/>
                </a:solidFill>
                <a:latin typeface="Bodoni SvtyTwo OS ITC TT-Book"/>
                <a:ea typeface="Bodoni SvtyTwo OS ITC TT-Book"/>
                <a:cs typeface="Bodoni SvtyTwo OS ITC TT-Book"/>
                <a:sym typeface="Bodoni SvtyTwo OS ITC TT-Book"/>
              </a:defRPr>
            </a:pPr>
            <a:r>
              <a:t>1. Because the HPMQS is not applied and relies only on the project quality plan</a:t>
            </a:r>
          </a:p>
          <a:p>
            <a:pPr algn="just" defTabSz="777240">
              <a:spcBef>
                <a:spcPts val="800"/>
              </a:spcBef>
              <a:buFont typeface="Arial"/>
              <a:defRPr sz="2380">
                <a:solidFill>
                  <a:srgbClr val="000000"/>
                </a:solidFill>
                <a:latin typeface="Bodoni SvtyTwo OS ITC TT-Book"/>
                <a:ea typeface="Bodoni SvtyTwo OS ITC TT-Book"/>
                <a:cs typeface="Bodoni SvtyTwo OS ITC TT-Book"/>
                <a:sym typeface="Bodoni SvtyTwo OS ITC TT-Book"/>
              </a:defRPr>
            </a:pPr>
            <a:r>
              <a:t>2: Project managers apply the business operations management framework to the project execution phase only based on the project management plan, which leads to poor performance without any project progress to achieve the project goal.</a:t>
            </a:r>
          </a:p>
        </p:txBody>
      </p:sp>
      <p:pic>
        <p:nvPicPr>
          <p:cNvPr id="309" name="Image" descr="Image"/>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67845" y="1317428"/>
            <a:ext cx="3217239" cy="1818177"/>
          </a:xfrm>
          <a:prstGeom prst="rect">
            <a:avLst/>
          </a:prstGeom>
          <a:ln w="12700">
            <a:miter lim="400000"/>
          </a:ln>
        </p:spPr>
      </p:pic>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 name="2nd.developed DFT with poor PJT"/>
          <p:cNvSpPr txBox="1">
            <a:spLocks noGrp="1"/>
          </p:cNvSpPr>
          <p:nvPr>
            <p:ph type="title"/>
          </p:nvPr>
        </p:nvSpPr>
        <p:spPr>
          <a:xfrm>
            <a:off x="3243837" y="455042"/>
            <a:ext cx="8465998" cy="807714"/>
          </a:xfrm>
          <a:prstGeom prst="rect">
            <a:avLst/>
          </a:prstGeom>
          <a:effectLst>
            <a:outerShdw blurRad="381000" dist="114300" rotWithShape="0">
              <a:srgbClr val="000000">
                <a:alpha val="75000"/>
              </a:srgbClr>
            </a:outerShdw>
          </a:effectLst>
        </p:spPr>
        <p:txBody>
          <a:bodyPr/>
          <a:lstStyle>
            <a:lvl1pPr>
              <a:lnSpc>
                <a:spcPct val="90000"/>
              </a:lnSpc>
              <a:defRPr sz="4400">
                <a:latin typeface="Carlito"/>
                <a:ea typeface="Carlito"/>
                <a:cs typeface="Carlito"/>
                <a:sym typeface="Carlito"/>
              </a:defRPr>
            </a:lvl1pPr>
          </a:lstStyle>
          <a:p>
            <a:r>
              <a:t>2nd.developed DFT with poor PJT</a:t>
            </a:r>
          </a:p>
        </p:txBody>
      </p:sp>
      <p:sp>
        <p:nvSpPr>
          <p:cNvPr id="312" name="Slide Number"/>
          <p:cNvSpPr txBox="1">
            <a:spLocks noGrp="1"/>
          </p:cNvSpPr>
          <p:nvPr>
            <p:ph type="sldNum" sz="quarter" idx="2"/>
          </p:nvPr>
        </p:nvSpPr>
        <p:spPr>
          <a:xfrm>
            <a:off x="11297774" y="6402736"/>
            <a:ext cx="258625" cy="24830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27</a:t>
            </a:fld>
            <a:endParaRPr/>
          </a:p>
        </p:txBody>
      </p:sp>
      <p:sp>
        <p:nvSpPr>
          <p:cNvPr id="313" name="The project has limited success, and the business is losing money.…"/>
          <p:cNvSpPr txBox="1">
            <a:spLocks noGrp="1"/>
          </p:cNvSpPr>
          <p:nvPr>
            <p:ph type="body" sz="half" idx="1"/>
          </p:nvPr>
        </p:nvSpPr>
        <p:spPr>
          <a:xfrm>
            <a:off x="3502757" y="2678900"/>
            <a:ext cx="8465999" cy="3173533"/>
          </a:xfrm>
          <a:prstGeom prst="rect">
            <a:avLst/>
          </a:prstGeom>
          <a:ln w="9525">
            <a:round/>
          </a:ln>
          <a:effectLst>
            <a:outerShdw blurRad="190500" dist="101600" dir="5400000" rotWithShape="0">
              <a:schemeClr val="accent5">
                <a:alpha val="49461"/>
              </a:schemeClr>
            </a:outerShdw>
          </a:effectLst>
        </p:spPr>
        <p:txBody>
          <a:bodyPr>
            <a:normAutofit lnSpcReduction="10000"/>
          </a:bodyPr>
          <a:lstStyle/>
          <a:p>
            <a:pPr algn="just" defTabSz="749808">
              <a:spcBef>
                <a:spcPts val="800"/>
              </a:spcBef>
              <a:buFont typeface="Arial"/>
              <a:defRPr sz="2296" u="sng">
                <a:solidFill>
                  <a:srgbClr val="000000"/>
                </a:solidFill>
                <a:latin typeface="Bodoni SvtyTwo OS ITC TT-Bold"/>
                <a:ea typeface="Bodoni SvtyTwo OS ITC TT-Bold"/>
                <a:cs typeface="Bodoni SvtyTwo OS ITC TT-Bold"/>
                <a:sym typeface="Bodoni SvtyTwo OS ITC TT-Bold"/>
              </a:defRPr>
            </a:pPr>
            <a:r>
              <a:t>The project has limited success, and the business is losing money.</a:t>
            </a:r>
          </a:p>
          <a:p>
            <a:pPr algn="just" defTabSz="749808">
              <a:spcBef>
                <a:spcPts val="800"/>
              </a:spcBef>
              <a:buFont typeface="Arial"/>
              <a:defRPr sz="2296">
                <a:solidFill>
                  <a:srgbClr val="000000"/>
                </a:solidFill>
                <a:latin typeface="Bodoni SvtyTwo OS ITC TT-Book"/>
                <a:ea typeface="Bodoni SvtyTwo OS ITC TT-Book"/>
                <a:cs typeface="Bodoni SvtyTwo OS ITC TT-Book"/>
                <a:sym typeface="Bodoni SvtyTwo OS ITC TT-Book"/>
              </a:defRPr>
            </a:pPr>
            <a:r>
              <a:t>Just delivering the required product with inefficient project performance and very poor project progress and with the customer acceptance but with unsatisfactory</a:t>
            </a:r>
          </a:p>
          <a:p>
            <a:pPr algn="just" defTabSz="749808">
              <a:spcBef>
                <a:spcPts val="800"/>
              </a:spcBef>
              <a:buFont typeface="Arial"/>
              <a:defRPr sz="2296">
                <a:solidFill>
                  <a:srgbClr val="000000"/>
                </a:solidFill>
                <a:latin typeface="Bodoni SvtyTwo OS ITC TT-Book"/>
                <a:ea typeface="Bodoni SvtyTwo OS ITC TT-Book"/>
                <a:cs typeface="Bodoni SvtyTwo OS ITC TT-Book"/>
                <a:sym typeface="Bodoni SvtyTwo OS ITC TT-Book"/>
              </a:defRPr>
            </a:pPr>
            <a:r>
              <a:t>1. Because the HPMQS is not applied and relies only on the project quality plan, it may have the support of a third party as a consultant.</a:t>
            </a:r>
          </a:p>
          <a:p>
            <a:pPr algn="just" defTabSz="749808">
              <a:spcBef>
                <a:spcPts val="800"/>
              </a:spcBef>
              <a:buFont typeface="Arial"/>
              <a:defRPr sz="2296">
                <a:solidFill>
                  <a:srgbClr val="000000"/>
                </a:solidFill>
                <a:latin typeface="Bodoni SvtyTwo OS ITC TT-Book"/>
                <a:ea typeface="Bodoni SvtyTwo OS ITC TT-Book"/>
                <a:cs typeface="Bodoni SvtyTwo OS ITC TT-Book"/>
                <a:sym typeface="Bodoni SvtyTwo OS ITC TT-Book"/>
              </a:defRPr>
            </a:pPr>
            <a:r>
              <a:t>2: Project managers apply the business operations management framework to the project execution phase only based on the project management plan.</a:t>
            </a:r>
          </a:p>
        </p:txBody>
      </p:sp>
      <p:pic>
        <p:nvPicPr>
          <p:cNvPr id="314" name="Image" descr="Image"/>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67845" y="1317428"/>
            <a:ext cx="3217239" cy="1818177"/>
          </a:xfrm>
          <a:prstGeom prst="rect">
            <a:avLst/>
          </a:prstGeom>
          <a:ln w="12700">
            <a:miter lim="400000"/>
          </a:ln>
        </p:spPr>
      </p:pic>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 name="3rd. undeveloped DFT with Common  PJT"/>
          <p:cNvSpPr txBox="1">
            <a:spLocks noGrp="1"/>
          </p:cNvSpPr>
          <p:nvPr>
            <p:ph type="title"/>
          </p:nvPr>
        </p:nvSpPr>
        <p:spPr>
          <a:xfrm>
            <a:off x="2991426" y="469890"/>
            <a:ext cx="8465998" cy="807714"/>
          </a:xfrm>
          <a:prstGeom prst="rect">
            <a:avLst/>
          </a:prstGeom>
          <a:effectLst>
            <a:outerShdw blurRad="381000" dist="114300" rotWithShape="0">
              <a:srgbClr val="000000">
                <a:alpha val="75000"/>
              </a:srgbClr>
            </a:outerShdw>
          </a:effectLst>
        </p:spPr>
        <p:txBody>
          <a:bodyPr/>
          <a:lstStyle>
            <a:lvl1pPr defTabSz="795527">
              <a:lnSpc>
                <a:spcPct val="90000"/>
              </a:lnSpc>
              <a:defRPr sz="3828">
                <a:latin typeface="Carlito"/>
                <a:ea typeface="Carlito"/>
                <a:cs typeface="Carlito"/>
                <a:sym typeface="Carlito"/>
              </a:defRPr>
            </a:lvl1pPr>
          </a:lstStyle>
          <a:p>
            <a:r>
              <a:t>3rd. undeveloped DFT with Common  PJT </a:t>
            </a:r>
          </a:p>
        </p:txBody>
      </p:sp>
      <p:sp>
        <p:nvSpPr>
          <p:cNvPr id="317" name="Slide Number"/>
          <p:cNvSpPr txBox="1">
            <a:spLocks noGrp="1"/>
          </p:cNvSpPr>
          <p:nvPr>
            <p:ph type="sldNum" sz="quarter" idx="2"/>
          </p:nvPr>
        </p:nvSpPr>
        <p:spPr>
          <a:xfrm>
            <a:off x="11297774" y="6402736"/>
            <a:ext cx="258625" cy="24830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28</a:t>
            </a:fld>
            <a:endParaRPr/>
          </a:p>
        </p:txBody>
      </p:sp>
      <p:sp>
        <p:nvSpPr>
          <p:cNvPr id="318" name="The project is a success based on the PMP, and the business is a loss.…"/>
          <p:cNvSpPr txBox="1">
            <a:spLocks noGrp="1"/>
          </p:cNvSpPr>
          <p:nvPr>
            <p:ph type="body" sz="half" idx="1"/>
          </p:nvPr>
        </p:nvSpPr>
        <p:spPr>
          <a:xfrm>
            <a:off x="3502757" y="2678900"/>
            <a:ext cx="8465999" cy="3173533"/>
          </a:xfrm>
          <a:prstGeom prst="rect">
            <a:avLst/>
          </a:prstGeom>
          <a:ln w="9525">
            <a:round/>
          </a:ln>
          <a:effectLst>
            <a:outerShdw blurRad="190500" dist="101600" dir="5400000" rotWithShape="0">
              <a:schemeClr val="accent5">
                <a:alpha val="49461"/>
              </a:schemeClr>
            </a:outerShdw>
          </a:effectLst>
        </p:spPr>
        <p:txBody>
          <a:bodyPr>
            <a:normAutofit lnSpcReduction="10000"/>
          </a:bodyPr>
          <a:lstStyle/>
          <a:p>
            <a:pPr algn="just" defTabSz="740663">
              <a:spcBef>
                <a:spcPts val="800"/>
              </a:spcBef>
              <a:buFont typeface="Arial"/>
              <a:defRPr sz="2268">
                <a:solidFill>
                  <a:srgbClr val="000000"/>
                </a:solidFill>
                <a:latin typeface="Bodoni SvtyTwo OS ITC TT-Book"/>
                <a:ea typeface="Bodoni SvtyTwo OS ITC TT-Book"/>
                <a:cs typeface="Bodoni SvtyTwo OS ITC TT-Book"/>
                <a:sym typeface="Bodoni SvtyTwo OS ITC TT-Book"/>
              </a:defRPr>
            </a:pPr>
            <a:r>
              <a:t>The project is a success based on the PMP, and the business is a loss.</a:t>
            </a:r>
          </a:p>
          <a:p>
            <a:pPr algn="just" defTabSz="740663">
              <a:spcBef>
                <a:spcPts val="800"/>
              </a:spcBef>
              <a:buFont typeface="Arial"/>
              <a:defRPr sz="2268">
                <a:solidFill>
                  <a:srgbClr val="000000"/>
                </a:solidFill>
                <a:latin typeface="Bodoni SvtyTwo OS ITC TT-Book"/>
                <a:ea typeface="Bodoni SvtyTwo OS ITC TT-Book"/>
                <a:cs typeface="Bodoni SvtyTwo OS ITC TT-Book"/>
                <a:sym typeface="Bodoni SvtyTwo OS ITC TT-Book"/>
              </a:defRPr>
            </a:pPr>
            <a:r>
              <a:t>Just delivering the project with the right time and budget, but with very poor scope management and deliverables, is not accepted by the customers.</a:t>
            </a:r>
          </a:p>
          <a:p>
            <a:pPr algn="just" defTabSz="740663">
              <a:spcBef>
                <a:spcPts val="800"/>
              </a:spcBef>
              <a:buFont typeface="Arial"/>
              <a:defRPr sz="2268">
                <a:solidFill>
                  <a:srgbClr val="000000"/>
                </a:solidFill>
                <a:latin typeface="Bodoni SvtyTwo OS ITC TT-Book"/>
                <a:ea typeface="Bodoni SvtyTwo OS ITC TT-Book"/>
                <a:cs typeface="Bodoni SvtyTwo OS ITC TT-Book"/>
                <a:sym typeface="Bodoni SvtyTwo OS ITC TT-Book"/>
              </a:defRPr>
            </a:pPr>
            <a:r>
              <a:t>1. Because the HPMQS is not applied and relies only on the project quality plan, it may have the support of a third party as a consultant.</a:t>
            </a:r>
          </a:p>
          <a:p>
            <a:pPr algn="just" defTabSz="740663">
              <a:spcBef>
                <a:spcPts val="800"/>
              </a:spcBef>
              <a:buFont typeface="Arial"/>
              <a:defRPr sz="2268">
                <a:solidFill>
                  <a:srgbClr val="000000"/>
                </a:solidFill>
                <a:latin typeface="Bodoni SvtyTwo OS ITC TT-Book"/>
                <a:ea typeface="Bodoni SvtyTwo OS ITC TT-Book"/>
                <a:cs typeface="Bodoni SvtyTwo OS ITC TT-Book"/>
                <a:sym typeface="Bodoni SvtyTwo OS ITC TT-Book"/>
              </a:defRPr>
            </a:pPr>
            <a:r>
              <a:t>2: Project managers apply the project  operations framework to the project execution phase with little focusing on the project objectives  only based on the project management plan.</a:t>
            </a:r>
          </a:p>
        </p:txBody>
      </p:sp>
      <p:pic>
        <p:nvPicPr>
          <p:cNvPr id="319" name="Image" descr="Image"/>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67845" y="1317428"/>
            <a:ext cx="3217239" cy="1818177"/>
          </a:xfrm>
          <a:prstGeom prst="rect">
            <a:avLst/>
          </a:prstGeom>
          <a:ln w="12700">
            <a:miter lim="400000"/>
          </a:ln>
        </p:spPr>
      </p:pic>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 name="4th - Apple to  Apple"/>
          <p:cNvSpPr txBox="1">
            <a:spLocks noGrp="1"/>
          </p:cNvSpPr>
          <p:nvPr>
            <p:ph type="title"/>
          </p:nvPr>
        </p:nvSpPr>
        <p:spPr>
          <a:xfrm>
            <a:off x="2917188" y="425347"/>
            <a:ext cx="8465998" cy="807714"/>
          </a:xfrm>
          <a:prstGeom prst="rect">
            <a:avLst/>
          </a:prstGeom>
          <a:effectLst>
            <a:outerShdw blurRad="381000" dist="114300" rotWithShape="0">
              <a:srgbClr val="000000">
                <a:alpha val="75000"/>
              </a:srgbClr>
            </a:outerShdw>
          </a:effectLst>
        </p:spPr>
        <p:txBody>
          <a:bodyPr/>
          <a:lstStyle>
            <a:lvl1pPr>
              <a:lnSpc>
                <a:spcPct val="90000"/>
              </a:lnSpc>
              <a:defRPr sz="4400">
                <a:latin typeface="Carlito"/>
                <a:ea typeface="Carlito"/>
                <a:cs typeface="Carlito"/>
                <a:sym typeface="Carlito"/>
              </a:defRPr>
            </a:lvl1pPr>
          </a:lstStyle>
          <a:p>
            <a:r>
              <a:t>4th - Apple to  Apple</a:t>
            </a:r>
          </a:p>
        </p:txBody>
      </p:sp>
      <p:sp>
        <p:nvSpPr>
          <p:cNvPr id="322" name="Slide Number"/>
          <p:cNvSpPr txBox="1">
            <a:spLocks noGrp="1"/>
          </p:cNvSpPr>
          <p:nvPr>
            <p:ph type="sldNum" sz="quarter" idx="2"/>
          </p:nvPr>
        </p:nvSpPr>
        <p:spPr>
          <a:xfrm>
            <a:off x="11297774" y="6402736"/>
            <a:ext cx="258625" cy="24830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29</a:t>
            </a:fld>
            <a:endParaRPr/>
          </a:p>
        </p:txBody>
      </p:sp>
      <p:sp>
        <p:nvSpPr>
          <p:cNvPr id="323" name="The project is a success and delivers the required PVA to the business effectively with full customer acceptance and satisfaction.…"/>
          <p:cNvSpPr txBox="1">
            <a:spLocks noGrp="1"/>
          </p:cNvSpPr>
          <p:nvPr>
            <p:ph type="body" sz="half" idx="1"/>
          </p:nvPr>
        </p:nvSpPr>
        <p:spPr>
          <a:xfrm>
            <a:off x="3502757" y="2678900"/>
            <a:ext cx="8465999" cy="3173533"/>
          </a:xfrm>
          <a:prstGeom prst="rect">
            <a:avLst/>
          </a:prstGeom>
          <a:ln w="9525">
            <a:round/>
          </a:ln>
          <a:effectLst>
            <a:outerShdw blurRad="190500" dist="101600" dir="5400000" rotWithShape="0">
              <a:schemeClr val="accent5">
                <a:alpha val="49461"/>
              </a:schemeClr>
            </a:outerShdw>
          </a:effectLst>
        </p:spPr>
        <p:txBody>
          <a:bodyPr/>
          <a:lstStyle/>
          <a:p>
            <a:pPr algn="just" defTabSz="813816">
              <a:spcBef>
                <a:spcPts val="800"/>
              </a:spcBef>
              <a:buFont typeface="Arial"/>
              <a:defRPr sz="2492" u="sng">
                <a:solidFill>
                  <a:srgbClr val="000000"/>
                </a:solidFill>
                <a:latin typeface="Bodoni SvtyTwo OS ITC TT-Bold"/>
                <a:ea typeface="Bodoni SvtyTwo OS ITC TT-Bold"/>
                <a:cs typeface="Bodoni SvtyTwo OS ITC TT-Bold"/>
                <a:sym typeface="Bodoni SvtyTwo OS ITC TT-Bold"/>
              </a:defRPr>
            </a:pPr>
            <a:r>
              <a:t>The project is a success and delivers the required PVA to the business effectively with full customer acceptance and satisfaction.</a:t>
            </a:r>
          </a:p>
          <a:p>
            <a:pPr defTabSz="813816">
              <a:spcBef>
                <a:spcPts val="800"/>
              </a:spcBef>
              <a:buFont typeface="Arial"/>
              <a:defRPr sz="2492">
                <a:solidFill>
                  <a:srgbClr val="000000"/>
                </a:solidFill>
                <a:latin typeface="Bodoni SvtyTwo OS ITC TT-Book"/>
                <a:ea typeface="Bodoni SvtyTwo OS ITC TT-Book"/>
                <a:cs typeface="Bodoni SvtyTwo OS ITC TT-Book"/>
                <a:sym typeface="Bodoni SvtyTwo OS ITC TT-Book"/>
              </a:defRPr>
            </a:pPr>
            <a:r>
              <a:t>Because they are designing, developing ,planning ,directing and controlling the integration between the HPMQS, which is managing the effectiveness of the DFT as it is known as the scope keeper, and its subset, the HPJOM, which is managing the efficiency of the PJFT.</a:t>
            </a:r>
          </a:p>
        </p:txBody>
      </p:sp>
      <p:pic>
        <p:nvPicPr>
          <p:cNvPr id="324" name="Image" descr="Image"/>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67845" y="1317428"/>
            <a:ext cx="3217239" cy="1818177"/>
          </a:xfrm>
          <a:prstGeom prst="rect">
            <a:avLst/>
          </a:prstGeom>
          <a:ln w="12700">
            <a:miter lim="400000"/>
          </a:ln>
        </p:spPr>
      </p:pic>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 name="The integration between the   of project performance  operations and the  project progress operation…"/>
          <p:cNvSpPr txBox="1">
            <a:spLocks noGrp="1"/>
          </p:cNvSpPr>
          <p:nvPr>
            <p:ph type="title"/>
          </p:nvPr>
        </p:nvSpPr>
        <p:spPr>
          <a:xfrm>
            <a:off x="2413406" y="3092181"/>
            <a:ext cx="8465998" cy="1183770"/>
          </a:xfrm>
          <a:prstGeom prst="rect">
            <a:avLst/>
          </a:prstGeom>
          <a:effectLst>
            <a:outerShdw blurRad="381000" dist="114300" rotWithShape="0">
              <a:srgbClr val="000000">
                <a:alpha val="75000"/>
              </a:srgbClr>
            </a:outerShdw>
          </a:effectLst>
        </p:spPr>
        <p:txBody>
          <a:bodyPr/>
          <a:lstStyle/>
          <a:p>
            <a:pPr defTabSz="512063">
              <a:lnSpc>
                <a:spcPct val="90000"/>
              </a:lnSpc>
              <a:defRPr sz="2464">
                <a:latin typeface="Carlito"/>
                <a:ea typeface="Carlito"/>
                <a:cs typeface="Carlito"/>
                <a:sym typeface="Carlito"/>
              </a:defRPr>
            </a:pPr>
            <a:r>
              <a:t>The integration between the   of project performance  operations and the  project progress operation </a:t>
            </a:r>
          </a:p>
          <a:p>
            <a:pPr defTabSz="512063">
              <a:lnSpc>
                <a:spcPct val="90000"/>
              </a:lnSpc>
              <a:defRPr sz="2464">
                <a:latin typeface="Carlito"/>
                <a:ea typeface="Carlito"/>
                <a:cs typeface="Carlito"/>
                <a:sym typeface="Carlito"/>
              </a:defRPr>
            </a:pPr>
            <a:r>
              <a:t>(Project operations metrics ) </a:t>
            </a:r>
          </a:p>
        </p:txBody>
      </p:sp>
      <p:sp>
        <p:nvSpPr>
          <p:cNvPr id="327" name="Slide Number"/>
          <p:cNvSpPr txBox="1">
            <a:spLocks noGrp="1"/>
          </p:cNvSpPr>
          <p:nvPr>
            <p:ph type="sldNum" sz="quarter" idx="2"/>
          </p:nvPr>
        </p:nvSpPr>
        <p:spPr>
          <a:xfrm>
            <a:off x="11297774" y="6402736"/>
            <a:ext cx="258625" cy="24830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30</a:t>
            </a:fld>
            <a:endParaRPr/>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 name="IT refers to the evaluation of how well a project is meeting its objectives, goals, and expectations.…"/>
          <p:cNvSpPr txBox="1">
            <a:spLocks noGrp="1"/>
          </p:cNvSpPr>
          <p:nvPr>
            <p:ph type="body" idx="1"/>
          </p:nvPr>
        </p:nvSpPr>
        <p:spPr>
          <a:prstGeom prst="rect">
            <a:avLst/>
          </a:prstGeom>
        </p:spPr>
        <p:txBody>
          <a:bodyPr/>
          <a:lstStyle/>
          <a:p>
            <a:pPr defTabSz="905255">
              <a:spcBef>
                <a:spcPts val="900"/>
              </a:spcBef>
              <a:defRPr sz="3168"/>
            </a:pPr>
            <a:r>
              <a:t>IT refers to </a:t>
            </a:r>
            <a:r>
              <a:rPr u="sng">
                <a:latin typeface="Bodoni SvtyTwo ITC TT-Bold"/>
                <a:ea typeface="Bodoni SvtyTwo ITC TT-Bold"/>
                <a:cs typeface="Bodoni SvtyTwo ITC TT-Bold"/>
                <a:sym typeface="Bodoni SvtyTwo ITC TT-Bold"/>
              </a:rPr>
              <a:t>the evaluation of how well a project</a:t>
            </a:r>
            <a:r>
              <a:t> is meeting its objectives, goals, and expectations. </a:t>
            </a:r>
          </a:p>
          <a:p>
            <a:pPr defTabSz="905255">
              <a:spcBef>
                <a:spcPts val="900"/>
              </a:spcBef>
              <a:defRPr sz="3168"/>
            </a:pPr>
            <a:r>
              <a:t>It is an </a:t>
            </a:r>
            <a:r>
              <a:rPr u="sng">
                <a:latin typeface="Bodoni SvtyTwo ITC TT-Bold"/>
                <a:ea typeface="Bodoni SvtyTwo ITC TT-Bold"/>
                <a:cs typeface="Bodoni SvtyTwo ITC TT-Bold"/>
                <a:sym typeface="Bodoni SvtyTwo ITC TT-Bold"/>
              </a:rPr>
              <a:t> assessment</a:t>
            </a:r>
            <a:r>
              <a:t> of various factors such as cost, schedule, quality, and scope. </a:t>
            </a:r>
          </a:p>
          <a:p>
            <a:pPr defTabSz="905255">
              <a:spcBef>
                <a:spcPts val="900"/>
              </a:spcBef>
              <a:defRPr sz="3168"/>
            </a:pPr>
            <a:r>
              <a:t>.</a:t>
            </a:r>
            <a:r>
              <a:rPr>
                <a:latin typeface="Bodoni SvtyTwo ITC TT-Bold"/>
                <a:ea typeface="Bodoni SvtyTwo ITC TT-Bold"/>
                <a:cs typeface="Bodoni SvtyTwo ITC TT-Bold"/>
                <a:sym typeface="Bodoni SvtyTwo ITC TT-Bold"/>
              </a:rPr>
              <a:t>According to the Project Management Institute (PMI)</a:t>
            </a:r>
            <a:r>
              <a:t>, “project performance is measured by comparing actual results to planned outcomes, ensuring that the project is on track and delivering the desired outcomes. </a:t>
            </a:r>
          </a:p>
        </p:txBody>
      </p:sp>
      <p:sp>
        <p:nvSpPr>
          <p:cNvPr id="330"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31</a:t>
            </a:fld>
            <a:endParaRPr/>
          </a:p>
        </p:txBody>
      </p:sp>
      <p:sp>
        <p:nvSpPr>
          <p:cNvPr id="331" name="The “Doing”Project performance operation"/>
          <p:cNvSpPr txBox="1">
            <a:spLocks noGrp="1"/>
          </p:cNvSpPr>
          <p:nvPr>
            <p:ph type="title"/>
          </p:nvPr>
        </p:nvSpPr>
        <p:spPr>
          <a:xfrm>
            <a:off x="3271998" y="545614"/>
            <a:ext cx="7986237" cy="750580"/>
          </a:xfrm>
          <a:prstGeom prst="rect">
            <a:avLst/>
          </a:prstGeom>
        </p:spPr>
        <p:txBody>
          <a:bodyPr>
            <a:normAutofit fontScale="90000"/>
          </a:bodyPr>
          <a:lstStyle>
            <a:lvl1pPr defTabSz="576072">
              <a:defRPr sz="3780"/>
            </a:lvl1pPr>
          </a:lstStyle>
          <a:p>
            <a:r>
              <a:t>The “Doing”Project performance operation </a:t>
            </a:r>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 name="project progress is a measure of the advancement or movement JUST toward the project's completion. It involves tracking and monitoring the activities, tasks, and milestones that contribute to the project's overall timeline.…"/>
          <p:cNvSpPr txBox="1">
            <a:spLocks noGrp="1"/>
          </p:cNvSpPr>
          <p:nvPr>
            <p:ph type="body" idx="1"/>
          </p:nvPr>
        </p:nvSpPr>
        <p:spPr>
          <a:prstGeom prst="rect">
            <a:avLst/>
          </a:prstGeom>
        </p:spPr>
        <p:txBody>
          <a:bodyPr>
            <a:normAutofit lnSpcReduction="10000"/>
          </a:bodyPr>
          <a:lstStyle/>
          <a:p>
            <a:pPr defTabSz="795527">
              <a:spcBef>
                <a:spcPts val="800"/>
              </a:spcBef>
              <a:defRPr sz="2784"/>
            </a:pPr>
            <a:r>
              <a:t> project progress is a measure of the advancement or movement JUST toward the project's completion. It involves tracking and monitoring the activities, tasks, and milestones that contribute to the project's overall timeline. </a:t>
            </a:r>
          </a:p>
          <a:p>
            <a:pPr defTabSz="795527">
              <a:spcBef>
                <a:spcPts val="800"/>
              </a:spcBef>
              <a:defRPr sz="2784"/>
            </a:pPr>
            <a:r>
              <a:rPr u="sng">
                <a:latin typeface="Bodoni SvtyTwo ITC TT-Bold"/>
                <a:ea typeface="Bodoni SvtyTwo ITC TT-Bold"/>
                <a:cs typeface="Bodoni SvtyTwo ITC TT-Bold"/>
                <a:sym typeface="Bodoni SvtyTwo ITC TT-Bold"/>
              </a:rPr>
              <a:t>1-Project Progress c</a:t>
            </a:r>
            <a:r>
              <a:t>an be measured by tracking the completion of scheduled tasks, the amount of work remaining, and the overall percentage of project completion. </a:t>
            </a:r>
          </a:p>
          <a:p>
            <a:pPr defTabSz="795527">
              <a:spcBef>
                <a:spcPts val="800"/>
              </a:spcBef>
              <a:defRPr sz="2784"/>
            </a:pPr>
            <a:r>
              <a:rPr>
                <a:latin typeface="Bodoni SvtyTwo ITC TT-Bold"/>
                <a:ea typeface="Bodoni SvtyTwo ITC TT-Bold"/>
                <a:cs typeface="Bodoni SvtyTwo ITC TT-Bold"/>
                <a:sym typeface="Bodoni SvtyTwo ITC TT-Bold"/>
              </a:rPr>
              <a:t>2- Project progress </a:t>
            </a:r>
            <a:r>
              <a:t>can also be </a:t>
            </a:r>
            <a:r>
              <a:rPr>
                <a:latin typeface="Bodoni SvtyTwo ITC TT-Bold"/>
                <a:ea typeface="Bodoni SvtyTwo ITC TT-Bold"/>
                <a:cs typeface="Bodoni SvtyTwo ITC TT-Bold"/>
                <a:sym typeface="Bodoni SvtyTwo ITC TT-Bold"/>
              </a:rPr>
              <a:t>assessed</a:t>
            </a:r>
            <a:r>
              <a:t> by evaluating the achievement o</a:t>
            </a:r>
            <a:r>
              <a:rPr>
                <a:solidFill>
                  <a:schemeClr val="accent4">
                    <a:lumOff val="12500"/>
                  </a:schemeClr>
                </a:solidFill>
              </a:rPr>
              <a:t>f key deliverables and milestones within specific timeframes. </a:t>
            </a:r>
          </a:p>
        </p:txBody>
      </p:sp>
      <p:sp>
        <p:nvSpPr>
          <p:cNvPr id="334"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32</a:t>
            </a:fld>
            <a:endParaRPr/>
          </a:p>
        </p:txBody>
      </p:sp>
      <p:sp>
        <p:nvSpPr>
          <p:cNvPr id="335" name="The “Making”Project Progress operation"/>
          <p:cNvSpPr txBox="1">
            <a:spLocks noGrp="1"/>
          </p:cNvSpPr>
          <p:nvPr>
            <p:ph type="title"/>
          </p:nvPr>
        </p:nvSpPr>
        <p:spPr>
          <a:xfrm>
            <a:off x="3534376" y="568378"/>
            <a:ext cx="7952887" cy="705052"/>
          </a:xfrm>
          <a:prstGeom prst="rect">
            <a:avLst/>
          </a:prstGeom>
        </p:spPr>
        <p:txBody>
          <a:bodyPr>
            <a:normAutofit fontScale="90000"/>
          </a:bodyPr>
          <a:lstStyle>
            <a:lvl1pPr defTabSz="612648">
              <a:defRPr sz="4020"/>
            </a:lvl1pPr>
          </a:lstStyle>
          <a:p>
            <a:r>
              <a:t>The “Making”Project Progress operation </a:t>
            </a:r>
          </a:p>
        </p:txBody>
      </p:sp>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33</a:t>
            </a:fld>
            <a:endParaRPr/>
          </a:p>
        </p:txBody>
      </p:sp>
      <p:pic>
        <p:nvPicPr>
          <p:cNvPr id="9" name="Picture 8">
            <a:extLst>
              <a:ext uri="{FF2B5EF4-FFF2-40B4-BE49-F238E27FC236}">
                <a16:creationId xmlns:a16="http://schemas.microsoft.com/office/drawing/2014/main" id="{4A6B03ED-F8AB-BEBD-DF6C-F0C296F5D75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52044" y="-16210431"/>
            <a:ext cx="9911256" cy="22332461"/>
          </a:xfrm>
          <a:prstGeom prst="rect">
            <a:avLst/>
          </a:prstGeom>
        </p:spPr>
      </p:pic>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 name="1st :Inefficient project performance  and limited project progress…"/>
          <p:cNvSpPr txBox="1">
            <a:spLocks noGrp="1"/>
          </p:cNvSpPr>
          <p:nvPr>
            <p:ph type="title"/>
          </p:nvPr>
        </p:nvSpPr>
        <p:spPr>
          <a:xfrm>
            <a:off x="4212290" y="1255395"/>
            <a:ext cx="7082270" cy="807714"/>
          </a:xfrm>
          <a:prstGeom prst="rect">
            <a:avLst/>
          </a:prstGeom>
          <a:effectLst>
            <a:outerShdw blurRad="381000" dist="114300" rotWithShape="0">
              <a:srgbClr val="000000">
                <a:alpha val="75000"/>
              </a:srgbClr>
            </a:outerShdw>
          </a:effectLst>
        </p:spPr>
        <p:txBody>
          <a:bodyPr/>
          <a:lstStyle/>
          <a:p>
            <a:pPr defTabSz="420623">
              <a:lnSpc>
                <a:spcPct val="90000"/>
              </a:lnSpc>
              <a:defRPr sz="2024">
                <a:latin typeface="Carlito"/>
                <a:ea typeface="Carlito"/>
                <a:cs typeface="Carlito"/>
                <a:sym typeface="Carlito"/>
              </a:defRPr>
            </a:pPr>
            <a:r>
              <a:t>1st :Inefficient project performance  and limited project progress</a:t>
            </a:r>
          </a:p>
          <a:p>
            <a:pPr defTabSz="420623">
              <a:lnSpc>
                <a:spcPct val="90000"/>
              </a:lnSpc>
              <a:defRPr sz="2024">
                <a:latin typeface="Carlito"/>
                <a:ea typeface="Carlito"/>
                <a:cs typeface="Carlito"/>
                <a:sym typeface="Carlito"/>
              </a:defRPr>
            </a:pPr>
            <a:r>
              <a:t>(Creeps Package)</a:t>
            </a:r>
          </a:p>
        </p:txBody>
      </p:sp>
      <p:sp>
        <p:nvSpPr>
          <p:cNvPr id="341" name="Slide Number"/>
          <p:cNvSpPr txBox="1">
            <a:spLocks noGrp="1"/>
          </p:cNvSpPr>
          <p:nvPr>
            <p:ph type="sldNum" sz="quarter" idx="2"/>
          </p:nvPr>
        </p:nvSpPr>
        <p:spPr>
          <a:xfrm>
            <a:off x="11297774" y="6402736"/>
            <a:ext cx="258625" cy="24830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34</a:t>
            </a:fld>
            <a:endParaRPr/>
          </a:p>
        </p:txBody>
      </p:sp>
      <p:sp>
        <p:nvSpPr>
          <p:cNvPr id="342" name="Inefficient project performance  and limited project progress rate will because of A lack of clear goals and objectives, and Unrealistic expectations and that leads to creeps of the scope ,cost and the time which is  ensuring  the poor PJFT and this will"/>
          <p:cNvSpPr txBox="1">
            <a:spLocks noGrp="1"/>
          </p:cNvSpPr>
          <p:nvPr>
            <p:ph type="body" sz="half" idx="1"/>
          </p:nvPr>
        </p:nvSpPr>
        <p:spPr>
          <a:xfrm>
            <a:off x="4090022" y="3172467"/>
            <a:ext cx="7635126" cy="2970755"/>
          </a:xfrm>
          <a:prstGeom prst="rect">
            <a:avLst/>
          </a:prstGeom>
          <a:ln w="9525">
            <a:round/>
          </a:ln>
          <a:effectLst>
            <a:outerShdw blurRad="190500" dist="101600" dir="5400000" rotWithShape="0">
              <a:schemeClr val="accent5">
                <a:alpha val="49461"/>
              </a:schemeClr>
            </a:outerShdw>
          </a:effectLst>
        </p:spPr>
        <p:txBody>
          <a:bodyPr/>
          <a:lstStyle/>
          <a:p>
            <a:pPr algn="just" defTabSz="603504">
              <a:spcBef>
                <a:spcPts val="600"/>
              </a:spcBef>
              <a:buFont typeface="Arial"/>
              <a:defRPr sz="1848">
                <a:solidFill>
                  <a:srgbClr val="000000"/>
                </a:solidFill>
                <a:latin typeface="Bodoni SvtyTwo OS ITC TT-Book"/>
                <a:ea typeface="Bodoni SvtyTwo OS ITC TT-Book"/>
                <a:cs typeface="Bodoni SvtyTwo OS ITC TT-Book"/>
                <a:sym typeface="Bodoni SvtyTwo OS ITC TT-Book"/>
              </a:defRPr>
            </a:pPr>
            <a:endParaRPr/>
          </a:p>
          <a:p>
            <a:pPr algn="just" defTabSz="603504">
              <a:spcBef>
                <a:spcPts val="600"/>
              </a:spcBef>
              <a:buFont typeface="Arial"/>
              <a:defRPr sz="1848">
                <a:solidFill>
                  <a:srgbClr val="000000"/>
                </a:solidFill>
                <a:latin typeface="Bodoni SvtyTwo OS ITC TT-Book"/>
                <a:ea typeface="Bodoni SvtyTwo OS ITC TT-Book"/>
                <a:cs typeface="Bodoni SvtyTwo OS ITC TT-Book"/>
                <a:sym typeface="Bodoni SvtyTwo OS ITC TT-Book"/>
              </a:defRPr>
            </a:pPr>
            <a:r>
              <a:t>Inefficient project performance  and limited project progress rate will because of A lack of clear goals and objectives, and Unrealistic expectations and that leads to creeps of the scope ,cost and the time which is  ensuring  the poor PJFT and this will lead to :</a:t>
            </a:r>
          </a:p>
          <a:p>
            <a:pPr algn="just" defTabSz="603504">
              <a:spcBef>
                <a:spcPts val="600"/>
              </a:spcBef>
              <a:buFont typeface="Arial"/>
              <a:defRPr sz="1848">
                <a:solidFill>
                  <a:srgbClr val="000000"/>
                </a:solidFill>
                <a:latin typeface="Bodoni SvtyTwo OS ITC TT-Book"/>
                <a:ea typeface="Bodoni SvtyTwo OS ITC TT-Book"/>
                <a:cs typeface="Bodoni SvtyTwo OS ITC TT-Book"/>
                <a:sym typeface="Bodoni SvtyTwo OS ITC TT-Book"/>
              </a:defRPr>
            </a:pPr>
            <a:r>
              <a:t>1- the project will be failed </a:t>
            </a:r>
          </a:p>
          <a:p>
            <a:pPr algn="just" defTabSz="603504">
              <a:spcBef>
                <a:spcPts val="600"/>
              </a:spcBef>
              <a:buFont typeface="Arial"/>
              <a:defRPr sz="1848">
                <a:solidFill>
                  <a:srgbClr val="000000"/>
                </a:solidFill>
                <a:latin typeface="Bodoni SvtyTwo OS ITC TT-Book"/>
                <a:ea typeface="Bodoni SvtyTwo OS ITC TT-Book"/>
                <a:cs typeface="Bodoni SvtyTwo OS ITC TT-Book"/>
                <a:sym typeface="Bodoni SvtyTwo OS ITC TT-Book"/>
              </a:defRPr>
            </a:pPr>
            <a:r>
              <a:t>II-the business will loss money and its brand publicity  </a:t>
            </a:r>
          </a:p>
          <a:p>
            <a:pPr algn="just" defTabSz="603504">
              <a:spcBef>
                <a:spcPts val="600"/>
              </a:spcBef>
              <a:buFont typeface="Arial"/>
              <a:defRPr sz="1848">
                <a:solidFill>
                  <a:srgbClr val="000000"/>
                </a:solidFill>
                <a:latin typeface="Bodoni SvtyTwo OS ITC TT-Book"/>
                <a:ea typeface="Bodoni SvtyTwo OS ITC TT-Book"/>
                <a:cs typeface="Bodoni SvtyTwo OS ITC TT-Book"/>
                <a:sym typeface="Bodoni SvtyTwo OS ITC TT-Book"/>
              </a:defRPr>
            </a:pPr>
            <a:r>
              <a:t>III-the customer will be dissatisfied </a:t>
            </a:r>
          </a:p>
        </p:txBody>
      </p:sp>
      <p:pic>
        <p:nvPicPr>
          <p:cNvPr id="343" name="Image" descr="Image"/>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80463" y="1412214"/>
            <a:ext cx="3701304" cy="2090284"/>
          </a:xfrm>
          <a:prstGeom prst="rect">
            <a:avLst/>
          </a:prstGeom>
          <a:ln w="12700">
            <a:miter lim="400000"/>
          </a:ln>
        </p:spPr>
      </p:pic>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 name="2nd.Efficient project performance  and limited project progress"/>
          <p:cNvSpPr txBox="1">
            <a:spLocks noGrp="1"/>
          </p:cNvSpPr>
          <p:nvPr>
            <p:ph type="title"/>
          </p:nvPr>
        </p:nvSpPr>
        <p:spPr>
          <a:xfrm>
            <a:off x="4159346" y="1254239"/>
            <a:ext cx="7622571" cy="807714"/>
          </a:xfrm>
          <a:prstGeom prst="rect">
            <a:avLst/>
          </a:prstGeom>
          <a:effectLst>
            <a:outerShdw blurRad="381000" dist="114300" rotWithShape="0">
              <a:srgbClr val="000000">
                <a:alpha val="75000"/>
              </a:srgbClr>
            </a:outerShdw>
          </a:effectLst>
        </p:spPr>
        <p:txBody>
          <a:bodyPr/>
          <a:lstStyle>
            <a:lvl1pPr defTabSz="512063">
              <a:lnSpc>
                <a:spcPct val="90000"/>
              </a:lnSpc>
              <a:defRPr sz="2464">
                <a:latin typeface="Carlito"/>
                <a:ea typeface="Carlito"/>
                <a:cs typeface="Carlito"/>
                <a:sym typeface="Carlito"/>
              </a:defRPr>
            </a:lvl1pPr>
          </a:lstStyle>
          <a:p>
            <a:r>
              <a:t>2nd.Efficient project performance  and limited project progress</a:t>
            </a:r>
          </a:p>
        </p:txBody>
      </p:sp>
      <p:sp>
        <p:nvSpPr>
          <p:cNvPr id="346" name="Slide Number"/>
          <p:cNvSpPr txBox="1">
            <a:spLocks noGrp="1"/>
          </p:cNvSpPr>
          <p:nvPr>
            <p:ph type="sldNum" sz="quarter" idx="2"/>
          </p:nvPr>
        </p:nvSpPr>
        <p:spPr>
          <a:xfrm>
            <a:off x="11297774" y="6402736"/>
            <a:ext cx="258625" cy="24830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35</a:t>
            </a:fld>
            <a:endParaRPr/>
          </a:p>
        </p:txBody>
      </p:sp>
      <p:sp>
        <p:nvSpPr>
          <p:cNvPr id="347" name="Apply the project operations only at the execution phase, and that has a limited impact on the rate of project progress because a lack of focus on risk management and quality control often leads to poor project performance, which leads to poor PJFT.…"/>
          <p:cNvSpPr txBox="1">
            <a:spLocks noGrp="1"/>
          </p:cNvSpPr>
          <p:nvPr>
            <p:ph type="body" sz="half" idx="1"/>
          </p:nvPr>
        </p:nvSpPr>
        <p:spPr>
          <a:xfrm>
            <a:off x="4095294" y="3430099"/>
            <a:ext cx="7750675" cy="2787931"/>
          </a:xfrm>
          <a:prstGeom prst="rect">
            <a:avLst/>
          </a:prstGeom>
          <a:ln w="9525">
            <a:round/>
          </a:ln>
          <a:effectLst>
            <a:outerShdw blurRad="190500" dist="101600" dir="5400000" rotWithShape="0">
              <a:schemeClr val="accent5">
                <a:alpha val="49461"/>
              </a:schemeClr>
            </a:outerShdw>
          </a:effectLst>
        </p:spPr>
        <p:txBody>
          <a:bodyPr/>
          <a:lstStyle/>
          <a:p>
            <a:pPr algn="just" defTabSz="603504">
              <a:spcBef>
                <a:spcPts val="600"/>
              </a:spcBef>
              <a:buFont typeface="Arial"/>
              <a:defRPr sz="1848">
                <a:solidFill>
                  <a:srgbClr val="000000"/>
                </a:solidFill>
                <a:latin typeface="Bodoni SvtyTwo OS ITC TT-Book"/>
                <a:ea typeface="Bodoni SvtyTwo OS ITC TT-Book"/>
                <a:cs typeface="Bodoni SvtyTwo OS ITC TT-Book"/>
                <a:sym typeface="Bodoni SvtyTwo OS ITC TT-Book"/>
              </a:defRPr>
            </a:pPr>
            <a:r>
              <a:t>Apply the project operations only at the execution phase, and that has a limited impact on the rate of project progress because a lack of focus on risk management and quality control often leads to poor project performance, which leads to poor PJFT.</a:t>
            </a:r>
          </a:p>
          <a:p>
            <a:pPr algn="just" defTabSz="603504">
              <a:spcBef>
                <a:spcPts val="600"/>
              </a:spcBef>
              <a:buFont typeface="Arial"/>
              <a:defRPr sz="1848">
                <a:solidFill>
                  <a:srgbClr val="000000"/>
                </a:solidFill>
                <a:latin typeface="Bodoni SvtyTwo OS ITC TT-Book"/>
                <a:ea typeface="Bodoni SvtyTwo OS ITC TT-Book"/>
                <a:cs typeface="Bodoni SvtyTwo OS ITC TT-Book"/>
                <a:sym typeface="Bodoni SvtyTwo OS ITC TT-Book"/>
              </a:defRPr>
            </a:pPr>
            <a:r>
              <a:t>1: missing taking the corrective action in a timely manner</a:t>
            </a:r>
          </a:p>
          <a:p>
            <a:pPr algn="just" defTabSz="603504">
              <a:spcBef>
                <a:spcPts val="600"/>
              </a:spcBef>
              <a:buFont typeface="Arial"/>
              <a:defRPr sz="1848">
                <a:solidFill>
                  <a:srgbClr val="000000"/>
                </a:solidFill>
                <a:latin typeface="Bodoni SvtyTwo OS ITC TT-Book"/>
                <a:ea typeface="Bodoni SvtyTwo OS ITC TT-Book"/>
                <a:cs typeface="Bodoni SvtyTwo OS ITC TT-Book"/>
                <a:sym typeface="Bodoni SvtyTwo OS ITC TT-Book"/>
              </a:defRPr>
            </a:pPr>
            <a:r>
              <a:t>2: missing managing the stakeholder conflicts and developing a feedback loop (no transparency) and limited communications</a:t>
            </a:r>
          </a:p>
          <a:p>
            <a:pPr algn="just" defTabSz="603504">
              <a:spcBef>
                <a:spcPts val="600"/>
              </a:spcBef>
              <a:buFont typeface="Arial"/>
              <a:defRPr sz="1848">
                <a:solidFill>
                  <a:srgbClr val="000000"/>
                </a:solidFill>
                <a:latin typeface="Bodoni SvtyTwo OS ITC TT-Book"/>
                <a:ea typeface="Bodoni SvtyTwo OS ITC TT-Book"/>
                <a:cs typeface="Bodoni SvtyTwo OS ITC TT-Book"/>
                <a:sym typeface="Bodoni SvtyTwo OS ITC TT-Book"/>
              </a:defRPr>
            </a:pPr>
            <a:r>
              <a:t>3: Missing the effectiveness of customer involvement</a:t>
            </a:r>
          </a:p>
          <a:p>
            <a:pPr algn="just" defTabSz="603504">
              <a:spcBef>
                <a:spcPts val="600"/>
              </a:spcBef>
              <a:buFont typeface="Arial"/>
              <a:defRPr sz="1848">
                <a:solidFill>
                  <a:srgbClr val="000000"/>
                </a:solidFill>
                <a:latin typeface="Bodoni SvtyTwo OS ITC TT-Book"/>
                <a:ea typeface="Bodoni SvtyTwo OS ITC TT-Book"/>
                <a:cs typeface="Bodoni SvtyTwo OS ITC TT-Book"/>
                <a:sym typeface="Bodoni SvtyTwo OS ITC TT-Book"/>
              </a:defRPr>
            </a:pPr>
            <a:r>
              <a:t>4. Less focus on customer satisfaction</a:t>
            </a:r>
          </a:p>
        </p:txBody>
      </p:sp>
      <p:pic>
        <p:nvPicPr>
          <p:cNvPr id="348" name="Image" descr="Image"/>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99916" y="1573308"/>
            <a:ext cx="3701304" cy="2090285"/>
          </a:xfrm>
          <a:prstGeom prst="rect">
            <a:avLst/>
          </a:prstGeom>
          <a:ln w="12700">
            <a:miter lim="400000"/>
          </a:ln>
        </p:spPr>
      </p:pic>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 name="3rd-Inefficient project performance  and accepted rate of the  project progress"/>
          <p:cNvSpPr txBox="1">
            <a:spLocks noGrp="1"/>
          </p:cNvSpPr>
          <p:nvPr>
            <p:ph type="title"/>
          </p:nvPr>
        </p:nvSpPr>
        <p:spPr>
          <a:xfrm>
            <a:off x="3635036" y="1039447"/>
            <a:ext cx="8465998" cy="807714"/>
          </a:xfrm>
          <a:prstGeom prst="rect">
            <a:avLst/>
          </a:prstGeom>
          <a:effectLst>
            <a:outerShdw blurRad="381000" dist="114300" rotWithShape="0">
              <a:srgbClr val="000000">
                <a:alpha val="75000"/>
              </a:srgbClr>
            </a:outerShdw>
          </a:effectLst>
        </p:spPr>
        <p:txBody>
          <a:bodyPr/>
          <a:lstStyle>
            <a:lvl1pPr defTabSz="512063">
              <a:lnSpc>
                <a:spcPct val="90000"/>
              </a:lnSpc>
              <a:defRPr sz="2464">
                <a:latin typeface="Carlito"/>
                <a:ea typeface="Carlito"/>
                <a:cs typeface="Carlito"/>
                <a:sym typeface="Carlito"/>
              </a:defRPr>
            </a:lvl1pPr>
          </a:lstStyle>
          <a:p>
            <a:r>
              <a:t>3rd-Inefficient project performance  and accepted rate of the  project progress</a:t>
            </a:r>
          </a:p>
        </p:txBody>
      </p:sp>
      <p:sp>
        <p:nvSpPr>
          <p:cNvPr id="351" name="Slide Number"/>
          <p:cNvSpPr txBox="1">
            <a:spLocks noGrp="1"/>
          </p:cNvSpPr>
          <p:nvPr>
            <p:ph type="sldNum" sz="quarter" idx="2"/>
          </p:nvPr>
        </p:nvSpPr>
        <p:spPr>
          <a:xfrm>
            <a:off x="11297774" y="6402736"/>
            <a:ext cx="258625" cy="24830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36</a:t>
            </a:fld>
            <a:endParaRPr/>
          </a:p>
        </p:txBody>
      </p:sp>
      <p:sp>
        <p:nvSpPr>
          <p:cNvPr id="352" name="By focusing on the deliverables operations and applying project quality management more than balancing with project performance operations…"/>
          <p:cNvSpPr txBox="1">
            <a:spLocks noGrp="1"/>
          </p:cNvSpPr>
          <p:nvPr>
            <p:ph type="body" sz="half" idx="1"/>
          </p:nvPr>
        </p:nvSpPr>
        <p:spPr>
          <a:xfrm>
            <a:off x="4306262" y="3352023"/>
            <a:ext cx="7570338" cy="2795176"/>
          </a:xfrm>
          <a:prstGeom prst="rect">
            <a:avLst/>
          </a:prstGeom>
          <a:ln w="9525">
            <a:round/>
          </a:ln>
          <a:effectLst>
            <a:outerShdw blurRad="190500" dist="101600" dir="5400000" rotWithShape="0">
              <a:schemeClr val="accent5">
                <a:alpha val="49461"/>
              </a:schemeClr>
            </a:outerShdw>
          </a:effectLst>
        </p:spPr>
        <p:txBody>
          <a:bodyPr>
            <a:normAutofit lnSpcReduction="10000"/>
          </a:bodyPr>
          <a:lstStyle/>
          <a:p>
            <a:pPr algn="just" defTabSz="676655">
              <a:spcBef>
                <a:spcPts val="700"/>
              </a:spcBef>
              <a:buFont typeface="Arial"/>
              <a:defRPr sz="2072">
                <a:solidFill>
                  <a:srgbClr val="000000"/>
                </a:solidFill>
                <a:latin typeface="Bodoni SvtyTwo OS ITC TT-Book"/>
                <a:ea typeface="Bodoni SvtyTwo OS ITC TT-Book"/>
                <a:cs typeface="Bodoni SvtyTwo OS ITC TT-Book"/>
                <a:sym typeface="Bodoni SvtyTwo OS ITC TT-Book"/>
              </a:defRPr>
            </a:pPr>
            <a:r>
              <a:t>By focusing on the deliverables operations and applying project quality management more than balancing with project performance operations</a:t>
            </a:r>
          </a:p>
          <a:p>
            <a:pPr algn="just" defTabSz="676655">
              <a:spcBef>
                <a:spcPts val="700"/>
              </a:spcBef>
              <a:buFont typeface="Arial"/>
              <a:defRPr sz="2072">
                <a:solidFill>
                  <a:srgbClr val="000000"/>
                </a:solidFill>
                <a:latin typeface="Bodoni SvtyTwo OS ITC TT-Book"/>
                <a:ea typeface="Bodoni SvtyTwo OS ITC TT-Book"/>
                <a:cs typeface="Bodoni SvtyTwo OS ITC TT-Book"/>
                <a:sym typeface="Bodoni SvtyTwo OS ITC TT-Book"/>
              </a:defRPr>
            </a:pPr>
            <a:r>
              <a:t>So the product is delivered with a failed project that was overbought or behind schedule, and so on, and that leads to</a:t>
            </a:r>
          </a:p>
          <a:p>
            <a:pPr algn="just" defTabSz="676655">
              <a:spcBef>
                <a:spcPts val="700"/>
              </a:spcBef>
              <a:buFont typeface="Arial"/>
              <a:defRPr sz="2072">
                <a:solidFill>
                  <a:srgbClr val="000000"/>
                </a:solidFill>
                <a:latin typeface="Bodoni SvtyTwo OS ITC TT-Book"/>
                <a:ea typeface="Bodoni SvtyTwo OS ITC TT-Book"/>
                <a:cs typeface="Bodoni SvtyTwo OS ITC TT-Book"/>
                <a:sym typeface="Bodoni SvtyTwo OS ITC TT-Book"/>
              </a:defRPr>
            </a:pPr>
            <a:r>
              <a:t>-The customer is not satisfied.</a:t>
            </a:r>
          </a:p>
          <a:p>
            <a:pPr algn="just" defTabSz="676655">
              <a:spcBef>
                <a:spcPts val="700"/>
              </a:spcBef>
              <a:buFont typeface="Arial"/>
              <a:defRPr sz="2072">
                <a:solidFill>
                  <a:srgbClr val="000000"/>
                </a:solidFill>
                <a:latin typeface="Bodoni SvtyTwo OS ITC TT-Book"/>
                <a:ea typeface="Bodoni SvtyTwo OS ITC TT-Book"/>
                <a:cs typeface="Bodoni SvtyTwo OS ITC TT-Book"/>
                <a:sym typeface="Bodoni SvtyTwo OS ITC TT-Book"/>
              </a:defRPr>
            </a:pPr>
            <a:r>
              <a:t>-Loss of company time and cost and loss of customer confidence</a:t>
            </a:r>
          </a:p>
          <a:p>
            <a:pPr algn="just" defTabSz="676655">
              <a:spcBef>
                <a:spcPts val="700"/>
              </a:spcBef>
              <a:buFont typeface="Arial"/>
              <a:defRPr sz="2072">
                <a:solidFill>
                  <a:srgbClr val="000000"/>
                </a:solidFill>
                <a:latin typeface="Bodoni SvtyTwo OS ITC TT-Book"/>
                <a:ea typeface="Bodoni SvtyTwo OS ITC TT-Book"/>
                <a:cs typeface="Bodoni SvtyTwo OS ITC TT-Book"/>
                <a:sym typeface="Bodoni SvtyTwo OS ITC TT-Book"/>
              </a:defRPr>
            </a:pPr>
            <a:r>
              <a:t>-Limited transparency and poor reporting and documentation procedures</a:t>
            </a:r>
          </a:p>
        </p:txBody>
      </p:sp>
      <p:pic>
        <p:nvPicPr>
          <p:cNvPr id="353" name="Image" descr="Image"/>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04511" y="1989350"/>
            <a:ext cx="3701303" cy="2090285"/>
          </a:xfrm>
          <a:prstGeom prst="rect">
            <a:avLst/>
          </a:prstGeom>
          <a:ln w="12700">
            <a:miter lim="400000"/>
          </a:ln>
        </p:spPr>
      </p:pic>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 name="4th.Inefficient project performance  and limited project progress"/>
          <p:cNvSpPr txBox="1">
            <a:spLocks noGrp="1"/>
          </p:cNvSpPr>
          <p:nvPr>
            <p:ph type="title"/>
          </p:nvPr>
        </p:nvSpPr>
        <p:spPr>
          <a:xfrm>
            <a:off x="1863001" y="1241971"/>
            <a:ext cx="8465998" cy="807714"/>
          </a:xfrm>
          <a:prstGeom prst="rect">
            <a:avLst/>
          </a:prstGeom>
          <a:effectLst>
            <a:outerShdw blurRad="381000" dist="114300" rotWithShape="0">
              <a:srgbClr val="000000">
                <a:alpha val="75000"/>
              </a:srgbClr>
            </a:outerShdw>
          </a:effectLst>
        </p:spPr>
        <p:txBody>
          <a:bodyPr/>
          <a:lstStyle>
            <a:lvl1pPr defTabSz="512063">
              <a:lnSpc>
                <a:spcPct val="90000"/>
              </a:lnSpc>
              <a:defRPr sz="2464">
                <a:latin typeface="Carlito"/>
                <a:ea typeface="Carlito"/>
                <a:cs typeface="Carlito"/>
                <a:sym typeface="Carlito"/>
              </a:defRPr>
            </a:lvl1pPr>
          </a:lstStyle>
          <a:p>
            <a:r>
              <a:t>4th.Inefficient project performance  and limited project progress</a:t>
            </a:r>
          </a:p>
        </p:txBody>
      </p:sp>
      <p:sp>
        <p:nvSpPr>
          <p:cNvPr id="356" name="Slide Number"/>
          <p:cNvSpPr txBox="1">
            <a:spLocks noGrp="1"/>
          </p:cNvSpPr>
          <p:nvPr>
            <p:ph type="sldNum" sz="quarter" idx="2"/>
          </p:nvPr>
        </p:nvSpPr>
        <p:spPr>
          <a:xfrm>
            <a:off x="11297774" y="6402736"/>
            <a:ext cx="258625" cy="24830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37</a:t>
            </a:fld>
            <a:endParaRPr/>
          </a:p>
        </p:txBody>
      </p:sp>
      <p:sp>
        <p:nvSpPr>
          <p:cNvPr id="357" name="-Full integration between the HPMQS and HPJOMS…"/>
          <p:cNvSpPr txBox="1">
            <a:spLocks noGrp="1"/>
          </p:cNvSpPr>
          <p:nvPr>
            <p:ph type="body" sz="half" idx="1"/>
          </p:nvPr>
        </p:nvSpPr>
        <p:spPr>
          <a:xfrm>
            <a:off x="1863001" y="2530657"/>
            <a:ext cx="8465998" cy="3173534"/>
          </a:xfrm>
          <a:prstGeom prst="rect">
            <a:avLst/>
          </a:prstGeom>
          <a:ln w="9525">
            <a:round/>
          </a:ln>
          <a:effectLst>
            <a:outerShdw blurRad="190500" dist="101600" dir="5400000" rotWithShape="0">
              <a:schemeClr val="accent5">
                <a:alpha val="49461"/>
              </a:schemeClr>
            </a:outerShdw>
          </a:effectLst>
        </p:spPr>
        <p:txBody>
          <a:bodyPr/>
          <a:lstStyle/>
          <a:p>
            <a:pPr algn="just">
              <a:buFont typeface="Arial"/>
              <a:defRPr sz="2800">
                <a:solidFill>
                  <a:srgbClr val="000000"/>
                </a:solidFill>
                <a:latin typeface="Bodoni SvtyTwo OS ITC TT-Book"/>
                <a:ea typeface="Bodoni SvtyTwo OS ITC TT-Book"/>
                <a:cs typeface="Bodoni SvtyTwo OS ITC TT-Book"/>
                <a:sym typeface="Bodoni SvtyTwo OS ITC TT-Book"/>
              </a:defRPr>
            </a:pPr>
            <a:br/>
            <a:r>
              <a:t> </a:t>
            </a:r>
          </a:p>
          <a:p>
            <a:pPr algn="just">
              <a:buFont typeface="Arial"/>
              <a:defRPr sz="2800">
                <a:solidFill>
                  <a:srgbClr val="000000"/>
                </a:solidFill>
                <a:latin typeface="Bodoni SvtyTwo OS ITC TT-Book"/>
                <a:ea typeface="Bodoni SvtyTwo OS ITC TT-Book"/>
                <a:cs typeface="Bodoni SvtyTwo OS ITC TT-Book"/>
                <a:sym typeface="Bodoni SvtyTwo OS ITC TT-Book"/>
              </a:defRPr>
            </a:pPr>
            <a:r>
              <a:t>-Full integration between the HPMQS and HPJOMS</a:t>
            </a:r>
          </a:p>
          <a:p>
            <a:pPr algn="just">
              <a:buFont typeface="Arial"/>
              <a:defRPr sz="2800">
                <a:solidFill>
                  <a:srgbClr val="000000"/>
                </a:solidFill>
                <a:latin typeface="Bodoni SvtyTwo OS ITC TT-Book"/>
                <a:ea typeface="Bodoni SvtyTwo OS ITC TT-Book"/>
                <a:cs typeface="Bodoni SvtyTwo OS ITC TT-Book"/>
                <a:sym typeface="Bodoni SvtyTwo OS ITC TT-Book"/>
              </a:defRPr>
            </a:pPr>
            <a:r>
              <a:t>For having a ready deliverable with potential project value added and a positive impact on stakeholder satisfaction</a:t>
            </a:r>
          </a:p>
        </p:txBody>
      </p:sp>
    </p:spTree>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 name="conclusion"/>
          <p:cNvSpPr txBox="1">
            <a:spLocks noGrp="1"/>
          </p:cNvSpPr>
          <p:nvPr>
            <p:ph type="title"/>
          </p:nvPr>
        </p:nvSpPr>
        <p:spPr>
          <a:prstGeom prst="rect">
            <a:avLst/>
          </a:prstGeom>
        </p:spPr>
        <p:txBody>
          <a:bodyPr/>
          <a:lstStyle/>
          <a:p>
            <a:r>
              <a:t>conclusion </a:t>
            </a:r>
          </a:p>
        </p:txBody>
      </p:sp>
      <p:sp>
        <p:nvSpPr>
          <p:cNvPr id="360"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38</a:t>
            </a:fld>
            <a:endParaRPr/>
          </a:p>
        </p:txBody>
      </p:sp>
      <p:sp>
        <p:nvSpPr>
          <p:cNvPr id="361" name="misunderstanding  and Without clear guidelines well-defined plan for achieving success, of the project's objectives and desired outcomes.…"/>
          <p:cNvSpPr txBox="1">
            <a:spLocks noGrp="1"/>
          </p:cNvSpPr>
          <p:nvPr>
            <p:ph type="body" sz="quarter" idx="1"/>
          </p:nvPr>
        </p:nvSpPr>
        <p:spPr>
          <a:prstGeom prst="rect">
            <a:avLst/>
          </a:prstGeom>
        </p:spPr>
        <p:txBody>
          <a:bodyPr/>
          <a:lstStyle/>
          <a:p>
            <a:pPr algn="ctr" defTabSz="749808">
              <a:spcBef>
                <a:spcPts val="800"/>
              </a:spcBef>
              <a:defRPr sz="2624">
                <a:solidFill>
                  <a:srgbClr val="941100"/>
                </a:solidFill>
              </a:defRPr>
            </a:pPr>
            <a:r>
              <a:t> </a:t>
            </a:r>
            <a:r>
              <a:rPr u="sng">
                <a:latin typeface="Bodoni SvtyTwo ITC TT-Bold"/>
                <a:ea typeface="Bodoni SvtyTwo ITC TT-Bold"/>
                <a:cs typeface="Bodoni SvtyTwo ITC TT-Bold"/>
                <a:sym typeface="Bodoni SvtyTwo ITC TT-Bold"/>
              </a:rPr>
              <a:t>misunderstanding</a:t>
            </a:r>
            <a:r>
              <a:t>  and </a:t>
            </a:r>
            <a:r>
              <a:rPr u="sng">
                <a:latin typeface="Bodoni SvtyTwo ITC TT-Bold"/>
                <a:ea typeface="Bodoni SvtyTwo ITC TT-Bold"/>
                <a:cs typeface="Bodoni SvtyTwo ITC TT-Bold"/>
                <a:sym typeface="Bodoni SvtyTwo ITC TT-Bold"/>
              </a:rPr>
              <a:t>Without clear guidelines well-defined plan for achieving success, </a:t>
            </a:r>
            <a:r>
              <a:t>of the project's objectives and desired outcomes.</a:t>
            </a:r>
          </a:p>
          <a:p>
            <a:pPr algn="ctr" defTabSz="749808">
              <a:spcBef>
                <a:spcPts val="800"/>
              </a:spcBef>
              <a:defRPr sz="2624">
                <a:solidFill>
                  <a:srgbClr val="941100"/>
                </a:solidFill>
              </a:defRPr>
            </a:pPr>
            <a:r>
              <a:t> the project may </a:t>
            </a:r>
            <a:r>
              <a:rPr u="sng">
                <a:latin typeface="Bodoni SvtyTwo ITC TT-Bold"/>
                <a:ea typeface="Bodoni SvtyTwo ITC TT-Bold"/>
                <a:cs typeface="Bodoni SvtyTwo ITC TT-Bold"/>
                <a:sym typeface="Bodoni SvtyTwo ITC TT-Bold"/>
              </a:rPr>
              <a:t>lack</a:t>
            </a:r>
            <a:r>
              <a:t> direction and struggle to meet its goals.</a:t>
            </a:r>
          </a:p>
        </p:txBody>
      </p:sp>
    </p:spTree>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 name="Do not forget"/>
          <p:cNvSpPr txBox="1">
            <a:spLocks noGrp="1"/>
          </p:cNvSpPr>
          <p:nvPr>
            <p:ph type="title"/>
          </p:nvPr>
        </p:nvSpPr>
        <p:spPr>
          <a:prstGeom prst="rect">
            <a:avLst/>
          </a:prstGeom>
        </p:spPr>
        <p:txBody>
          <a:bodyPr/>
          <a:lstStyle/>
          <a:p>
            <a:r>
              <a:t>Do not forget  </a:t>
            </a:r>
          </a:p>
        </p:txBody>
      </p:sp>
      <p:sp>
        <p:nvSpPr>
          <p:cNvPr id="364"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39</a:t>
            </a:fld>
            <a:endParaRPr/>
          </a:p>
        </p:txBody>
      </p:sp>
      <p:sp>
        <p:nvSpPr>
          <p:cNvPr id="365" name="Powerful career =knowledgable+ skilled +expertise"/>
          <p:cNvSpPr txBox="1">
            <a:spLocks noGrp="1"/>
          </p:cNvSpPr>
          <p:nvPr>
            <p:ph type="body" sz="quarter" idx="1"/>
          </p:nvPr>
        </p:nvSpPr>
        <p:spPr>
          <a:prstGeom prst="rect">
            <a:avLst/>
          </a:prstGeom>
        </p:spPr>
        <p:txBody>
          <a:bodyPr/>
          <a:lstStyle/>
          <a:p>
            <a:r>
              <a:t>Powerful career =knowledgable+ skilled +expertise</a:t>
            </a:r>
          </a:p>
        </p:txBody>
      </p:sp>
    </p:spTree>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7" name="Graphic 12" descr="Graphic 1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576179" y="6168740"/>
            <a:ext cx="2279267" cy="384053"/>
          </a:xfrm>
          <a:prstGeom prst="rect">
            <a:avLst/>
          </a:prstGeom>
          <a:ln w="12700">
            <a:miter lim="400000"/>
          </a:ln>
        </p:spPr>
      </p:pic>
      <p:sp>
        <p:nvSpPr>
          <p:cNvPr id="368" name="TextBox 9"/>
          <p:cNvSpPr txBox="1"/>
          <p:nvPr/>
        </p:nvSpPr>
        <p:spPr>
          <a:xfrm>
            <a:off x="580101" y="5945199"/>
            <a:ext cx="4433125" cy="66676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4000" b="1">
                <a:solidFill>
                  <a:srgbClr val="FFFFFF"/>
                </a:solidFill>
                <a:latin typeface="Times New Roman"/>
                <a:ea typeface="Times New Roman"/>
                <a:cs typeface="Times New Roman"/>
                <a:sym typeface="Times New Roman"/>
              </a:defRPr>
            </a:lvl1pPr>
          </a:lstStyle>
          <a:p>
            <a:r>
              <a:t>Thank You</a:t>
            </a:r>
          </a:p>
        </p:txBody>
      </p:sp>
      <p:sp>
        <p:nvSpPr>
          <p:cNvPr id="369" name="Rectangle 5"/>
          <p:cNvSpPr/>
          <p:nvPr/>
        </p:nvSpPr>
        <p:spPr>
          <a:xfrm>
            <a:off x="1340016" y="1410088"/>
            <a:ext cx="9661360" cy="4312208"/>
          </a:xfrm>
          <a:custGeom>
            <a:avLst/>
            <a:gdLst/>
            <a:ahLst/>
            <a:cxnLst>
              <a:cxn ang="0">
                <a:pos x="wd2" y="hd2"/>
              </a:cxn>
              <a:cxn ang="5400000">
                <a:pos x="wd2" y="hd2"/>
              </a:cxn>
              <a:cxn ang="10800000">
                <a:pos x="wd2" y="hd2"/>
              </a:cxn>
              <a:cxn ang="16200000">
                <a:pos x="wd2" y="hd2"/>
              </a:cxn>
            </a:cxnLst>
            <a:rect l="0" t="0" r="r" b="b"/>
            <a:pathLst>
              <a:path w="21600" h="21600" extrusionOk="0">
                <a:moveTo>
                  <a:pt x="0" y="895"/>
                </a:moveTo>
                <a:lnTo>
                  <a:pt x="20741" y="0"/>
                </a:lnTo>
                <a:lnTo>
                  <a:pt x="21600" y="20346"/>
                </a:lnTo>
                <a:lnTo>
                  <a:pt x="919" y="21600"/>
                </a:lnTo>
                <a:lnTo>
                  <a:pt x="0" y="895"/>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70" name="Rectangle 4"/>
          <p:cNvSpPr/>
          <p:nvPr/>
        </p:nvSpPr>
        <p:spPr>
          <a:xfrm>
            <a:off x="1560534" y="1494996"/>
            <a:ext cx="9473667" cy="4142391"/>
          </a:xfrm>
          <a:prstGeom prst="rect">
            <a:avLst/>
          </a:prstGeom>
          <a:blipFill>
            <a:blip r:embed="rId3"/>
          </a:blipFill>
          <a:ln w="12700">
            <a:miter lim="400000"/>
          </a:ln>
        </p:spPr>
        <p:txBody>
          <a:bodyPr lIns="45719" rIns="45719" anchor="ctr"/>
          <a:lstStyle/>
          <a:p>
            <a:pPr algn="ctr">
              <a:defRPr>
                <a:solidFill>
                  <a:srgbClr val="FFFFFF"/>
                </a:solidFill>
              </a:defRPr>
            </a:pPr>
            <a:endParaRPr/>
          </a:p>
        </p:txBody>
      </p:sp>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182</TotalTime>
  <Words>2279</Words>
  <Application>Microsoft Office PowerPoint</Application>
  <PresentationFormat>Widescreen</PresentationFormat>
  <Paragraphs>194</Paragraphs>
  <Slides>40</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40</vt:i4>
      </vt:variant>
    </vt:vector>
  </HeadingPairs>
  <TitlesOfParts>
    <vt:vector size="54" baseType="lpstr">
      <vt:lpstr>Arial</vt:lpstr>
      <vt:lpstr>Bodoni SvtyTwo ITC TT-Bold</vt:lpstr>
      <vt:lpstr>Bodoni SvtyTwo ITC TT-Book</vt:lpstr>
      <vt:lpstr>Bodoni SvtyTwo OS ITC TT-Bold</vt:lpstr>
      <vt:lpstr>Bodoni SvtyTwo OS ITC TT-Book</vt:lpstr>
      <vt:lpstr>Bookman Old Style</vt:lpstr>
      <vt:lpstr>Calibri</vt:lpstr>
      <vt:lpstr>Calibri Light</vt:lpstr>
      <vt:lpstr>Carlito</vt:lpstr>
      <vt:lpstr>Tajawal ExtraBold</vt:lpstr>
      <vt:lpstr>Tajawal Medium</vt:lpstr>
      <vt:lpstr>Times New Roman</vt:lpstr>
      <vt:lpstr>Times Roman</vt:lpstr>
      <vt:lpstr>Office Theme</vt:lpstr>
      <vt:lpstr>PowerPoint Presentation</vt:lpstr>
      <vt:lpstr>PowerPoint Presentation</vt:lpstr>
      <vt:lpstr>Course objectives </vt:lpstr>
      <vt:lpstr>  Lecture outline </vt:lpstr>
      <vt:lpstr>PowerPoint Presentation</vt:lpstr>
      <vt:lpstr>Organizations that undervalue project management see 50% more of their projects failing. </vt:lpstr>
      <vt:lpstr>A lack of clear goals is the most common factor (37%) for project failure.  </vt:lpstr>
      <vt:lpstr>The project operational root cause for failing the project  (Having poor PJT and  missing  the guide of managing the project success.)</vt:lpstr>
      <vt:lpstr>The impact of poor project  technicality(PJT) </vt:lpstr>
      <vt:lpstr>PowerPoint Presentation</vt:lpstr>
      <vt:lpstr>project operational  plan  (framework)</vt:lpstr>
      <vt:lpstr>the project's technical requirements </vt:lpstr>
      <vt:lpstr>The  output of the project's technical requirements analysis</vt:lpstr>
      <vt:lpstr>A project operations management system (PJIMS )</vt:lpstr>
      <vt:lpstr>PowerPoint Presentation</vt:lpstr>
      <vt:lpstr>PowerPoint Presentation</vt:lpstr>
      <vt:lpstr>Based on that : Regrading the PMP </vt:lpstr>
      <vt:lpstr>Based on that : Regrading the PMP </vt:lpstr>
      <vt:lpstr>Secondly :Regrading the project life cycle </vt:lpstr>
      <vt:lpstr>Finally ,the integration between the PMP and the PLC </vt:lpstr>
      <vt:lpstr>PowerPoint Presentation</vt:lpstr>
      <vt:lpstr>The relationship between the DFT and the PJFT</vt:lpstr>
      <vt:lpstr>Project  Fit technicality </vt:lpstr>
      <vt:lpstr>Deliverable Fit technicality </vt:lpstr>
      <vt:lpstr>PowerPoint Presentation</vt:lpstr>
      <vt:lpstr>1st the project is failed and the company loss </vt:lpstr>
      <vt:lpstr>2nd.developed DFT with poor PJT</vt:lpstr>
      <vt:lpstr>3rd. undeveloped DFT with Common  PJT </vt:lpstr>
      <vt:lpstr>4th - Apple to  Apple</vt:lpstr>
      <vt:lpstr>The integration between the   of project performance  operations and the  project progress operation  (Project operations metrics ) </vt:lpstr>
      <vt:lpstr>The “Doing”Project performance operation </vt:lpstr>
      <vt:lpstr>The “Making”Project Progress operation </vt:lpstr>
      <vt:lpstr>PowerPoint Presentation</vt:lpstr>
      <vt:lpstr>1st :Inefficient project performance  and limited project progress (Creeps Package)</vt:lpstr>
      <vt:lpstr>2nd.Efficient project performance  and limited project progress</vt:lpstr>
      <vt:lpstr>3rd-Inefficient project performance  and accepted rate of the  project progress</vt:lpstr>
      <vt:lpstr>4th.Inefficient project performance  and limited project progress</vt:lpstr>
      <vt:lpstr>conclusion </vt:lpstr>
      <vt:lpstr>Do not forget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Ramy Elbadry</cp:lastModifiedBy>
  <cp:revision>5</cp:revision>
  <dcterms:modified xsi:type="dcterms:W3CDTF">2023-09-28T22:40:36Z</dcterms:modified>
</cp:coreProperties>
</file>