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300" r:id="rId7"/>
    <p:sldId id="263" r:id="rId8"/>
    <p:sldId id="264" r:id="rId9"/>
    <p:sldId id="265" r:id="rId10"/>
    <p:sldId id="266" r:id="rId11"/>
    <p:sldId id="302" r:id="rId12"/>
    <p:sldId id="303" r:id="rId13"/>
    <p:sldId id="304" r:id="rId14"/>
    <p:sldId id="267" r:id="rId15"/>
    <p:sldId id="268" r:id="rId16"/>
    <p:sldId id="269" r:id="rId17"/>
    <p:sldId id="270" r:id="rId18"/>
    <p:sldId id="271" r:id="rId19"/>
    <p:sldId id="272" r:id="rId20"/>
    <p:sldId id="273" r:id="rId21"/>
    <p:sldId id="274" r:id="rId22"/>
    <p:sldId id="275" r:id="rId23"/>
    <p:sldId id="301"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3/30/2022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3/30/2022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3/30/2022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33867" y="-107436"/>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90" y="422122"/>
            <a:ext cx="8460055" cy="1972334"/>
          </a:xfrm>
          <a:prstGeom prst="rect">
            <a:avLst/>
          </a:prstGeom>
        </p:spPr>
      </p:pic>
      <p:pic>
        <p:nvPicPr>
          <p:cNvPr id="13" name="Picture 12"/>
          <p:cNvPicPr>
            <a:picLocks noChangeAspect="1"/>
          </p:cNvPicPr>
          <p:nvPr/>
        </p:nvPicPr>
        <p:blipFill>
          <a:blip r:embed="rId6"/>
          <a:stretch>
            <a:fillRect/>
          </a:stretch>
        </p:blipFill>
        <p:spPr>
          <a:xfrm>
            <a:off x="5110619" y="2909713"/>
            <a:ext cx="7205559" cy="1699866"/>
          </a:xfrm>
          <a:prstGeom prst="rect">
            <a:avLst/>
          </a:prstGeom>
        </p:spPr>
      </p:pic>
      <p:sp>
        <p:nvSpPr>
          <p:cNvPr id="14" name="TextBox 13"/>
          <p:cNvSpPr txBox="1"/>
          <p:nvPr/>
        </p:nvSpPr>
        <p:spPr>
          <a:xfrm>
            <a:off x="-33867" y="622092"/>
            <a:ext cx="7917552"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FFFF00"/>
                </a:solidFill>
                <a:latin typeface="Tajawal Medium" panose="00000600000000000000" pitchFamily="2" charset="-78"/>
                <a:cs typeface="Tajawal Medium" panose="00000600000000000000" pitchFamily="2" charset="-78"/>
              </a:rPr>
              <a:t>Prepared by Dr. Adam Yagoub</a:t>
            </a:r>
          </a:p>
          <a:p>
            <a:r>
              <a:rPr lang="en-US" sz="2800" b="1" dirty="0" smtClean="0">
                <a:solidFill>
                  <a:srgbClr val="FF9518"/>
                </a:solidFill>
                <a:latin typeface="Tajawal Medium" panose="00000600000000000000" pitchFamily="2" charset="-78"/>
                <a:cs typeface="Tajawal Medium" panose="00000600000000000000" pitchFamily="2" charset="-78"/>
              </a:rPr>
              <a:t>Lecture 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273458" y="3159395"/>
            <a:ext cx="6997565" cy="1200329"/>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MGM 630</a:t>
            </a:r>
          </a:p>
          <a:p>
            <a:r>
              <a:rPr lang="en-US" sz="3600" b="1" dirty="0" smtClean="0">
                <a:solidFill>
                  <a:srgbClr val="FFFF00"/>
                </a:solidFill>
                <a:latin typeface="Tajawal Medium" panose="00000600000000000000" pitchFamily="2" charset="-78"/>
                <a:cs typeface="Tajawal Medium" panose="00000600000000000000" pitchFamily="2" charset="-78"/>
              </a:rPr>
              <a:t>Operations management</a:t>
            </a:r>
            <a:endParaRPr lang="en-US" sz="3600" b="1" dirty="0">
              <a:solidFill>
                <a:srgbClr val="FFFF00"/>
              </a:solidFill>
              <a:latin typeface="Tajawal Medium" panose="00000600000000000000" pitchFamily="2" charset="-78"/>
              <a:cs typeface="Tajawal Medium" panose="00000600000000000000" pitchFamily="2" charset="-78"/>
            </a:endParaRPr>
          </a:p>
        </p:txBody>
      </p:sp>
      <p:pic>
        <p:nvPicPr>
          <p:cNvPr id="10" name="Picture 9"/>
          <p:cNvPicPr>
            <a:picLocks noChangeAspect="1"/>
          </p:cNvPicPr>
          <p:nvPr/>
        </p:nvPicPr>
        <p:blipFill>
          <a:blip r:embed="rId7"/>
          <a:stretch>
            <a:fillRect/>
          </a:stretch>
        </p:blipFill>
        <p:spPr>
          <a:xfrm>
            <a:off x="2289771" y="6296974"/>
            <a:ext cx="9902229" cy="204838"/>
          </a:xfrm>
          <a:prstGeom prst="rect">
            <a:avLst/>
          </a:prstGeom>
        </p:spPr>
      </p:pic>
      <p:pic>
        <p:nvPicPr>
          <p:cNvPr id="15" name="Picture 14"/>
          <p:cNvPicPr>
            <a:picLocks noChangeAspect="1"/>
          </p:cNvPicPr>
          <p:nvPr/>
        </p:nvPicPr>
        <p:blipFill>
          <a:blip r:embed="rId8"/>
          <a:stretch>
            <a:fillRect/>
          </a:stretch>
        </p:blipFill>
        <p:spPr>
          <a:xfrm>
            <a:off x="12072675" y="2204822"/>
            <a:ext cx="238650" cy="2709534"/>
          </a:xfrm>
          <a:prstGeom prst="rect">
            <a:avLst/>
          </a:prstGeom>
        </p:spPr>
      </p:pic>
      <p:pic>
        <p:nvPicPr>
          <p:cNvPr id="17" name="Picture 16"/>
          <p:cNvPicPr>
            <a:picLocks noChangeAspect="1"/>
          </p:cNvPicPr>
          <p:nvPr/>
        </p:nvPicPr>
        <p:blipFill>
          <a:blip r:embed="rId8"/>
          <a:stretch>
            <a:fillRect/>
          </a:stretch>
        </p:blipFill>
        <p:spPr>
          <a:xfrm>
            <a:off x="-136258" y="2432180"/>
            <a:ext cx="238650" cy="2709534"/>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849622" cy="1610200"/>
          </a:xfrm>
          <a:prstGeom prst="rect">
            <a:avLst/>
          </a:prstGeom>
        </p:spPr>
      </p:pic>
      <p:sp>
        <p:nvSpPr>
          <p:cNvPr id="7" name="TextBox 6"/>
          <p:cNvSpPr txBox="1"/>
          <p:nvPr/>
        </p:nvSpPr>
        <p:spPr>
          <a:xfrm>
            <a:off x="3727615" y="543490"/>
            <a:ext cx="4344459" cy="646331"/>
          </a:xfrm>
          <a:prstGeom prst="rect">
            <a:avLst/>
          </a:prstGeom>
          <a:noFill/>
        </p:spPr>
        <p:txBody>
          <a:bodyPr wrap="non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Lecture Outline</a:t>
            </a:r>
            <a:endParaRPr lang="en-US" sz="3600" b="1" dirty="0">
              <a:solidFill>
                <a:srgbClr val="FFFF00"/>
              </a:solidFill>
              <a:latin typeface="Tajawal Medium" panose="00000600000000000000" pitchFamily="2" charset="-78"/>
              <a:cs typeface="Tajawal Medium" panose="00000600000000000000" pitchFamily="2" charset="-78"/>
            </a:endParaRPr>
          </a:p>
        </p:txBody>
      </p:sp>
      <p:sp>
        <p:nvSpPr>
          <p:cNvPr id="9" name="Rectangle 8"/>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6"/>
          <a:stretch>
            <a:fillRect/>
          </a:stretch>
        </p:blipFill>
        <p:spPr>
          <a:xfrm>
            <a:off x="2908449" y="1324603"/>
            <a:ext cx="5982789" cy="5037007"/>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5714" y="397228"/>
            <a:ext cx="1108796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9697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54926" y="494395"/>
            <a:ext cx="4649622" cy="646331"/>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Introduction</a:t>
            </a:r>
            <a:endParaRPr lang="en-US" sz="3600" b="1" dirty="0">
              <a:solidFill>
                <a:srgbClr val="FFFF00"/>
              </a:solidFill>
              <a:latin typeface="Tajawal Medium" panose="00000600000000000000" pitchFamily="2" charset="-78"/>
              <a:cs typeface="Tajawal Medium" panose="00000600000000000000" pitchFamily="2" charset="-78"/>
            </a:endParaRPr>
          </a:p>
        </p:txBody>
      </p:sp>
      <p:sp>
        <p:nvSpPr>
          <p:cNvPr id="12" name="Rectangle 11"/>
          <p:cNvSpPr/>
          <p:nvPr/>
        </p:nvSpPr>
        <p:spPr>
          <a:xfrm>
            <a:off x="85725" y="397228"/>
            <a:ext cx="2332690"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a:t>
            </a:r>
            <a:r>
              <a:rPr lang="en-US" sz="2800" b="1" dirty="0" smtClean="0">
                <a:solidFill>
                  <a:srgbClr val="FF9518"/>
                </a:solidFill>
                <a:latin typeface="Tajawal Medium" panose="00000600000000000000" pitchFamily="2" charset="-78"/>
                <a:cs typeface="Tajawal Medium" panose="00000600000000000000" pitchFamily="2" charset="-78"/>
              </a:rPr>
              <a:t>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5" name="Rectangle 4"/>
          <p:cNvSpPr/>
          <p:nvPr/>
        </p:nvSpPr>
        <p:spPr>
          <a:xfrm>
            <a:off x="1139868" y="2204822"/>
            <a:ext cx="10146083" cy="2246769"/>
          </a:xfrm>
          <a:prstGeom prst="rect">
            <a:avLst/>
          </a:prstGeom>
        </p:spPr>
        <p:txBody>
          <a:bodyPr wrap="square">
            <a:spAutoFit/>
          </a:bodyPr>
          <a:lstStyle/>
          <a:p>
            <a:pPr algn="just"/>
            <a:r>
              <a:rPr lang="en-US" sz="2800" dirty="0" smtClean="0">
                <a:solidFill>
                  <a:srgbClr val="FF0000"/>
                </a:solidFill>
              </a:rPr>
              <a:t>Introduction:</a:t>
            </a:r>
            <a:endParaRPr lang="en-US" sz="2800" dirty="0">
              <a:solidFill>
                <a:srgbClr val="FF0000"/>
              </a:solidFill>
            </a:endParaRPr>
          </a:p>
          <a:p>
            <a:pPr algn="just"/>
            <a:r>
              <a:rPr lang="en-US" sz="2800" dirty="0" smtClean="0"/>
              <a:t>operations </a:t>
            </a:r>
            <a:r>
              <a:rPr lang="en-US" sz="2800" dirty="0"/>
              <a:t>management is about how organizations create and deliver services and products. everything you wear, eat, sit on, use, read or knock about on the sports field comes to </a:t>
            </a:r>
            <a:r>
              <a:rPr lang="en-US" sz="2800" dirty="0" smtClean="0"/>
              <a:t>you </a:t>
            </a:r>
            <a:r>
              <a:rPr lang="en-US" sz="2800" dirty="0"/>
              <a:t>courtesy of the operations managers who organized its creation and </a:t>
            </a:r>
            <a:r>
              <a:rPr lang="en-US" sz="2800" dirty="0" smtClean="0"/>
              <a:t>delivery.</a:t>
            </a:r>
            <a:endParaRPr lang="en-US" sz="2800" dirty="0"/>
          </a:p>
        </p:txBody>
      </p:sp>
      <p:pic>
        <p:nvPicPr>
          <p:cNvPr id="15" name="Picture 14"/>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1. What is Operations Management? </a:t>
            </a:r>
          </a:p>
          <a:p>
            <a:pPr marL="0" indent="0" algn="just">
              <a:buNone/>
            </a:pPr>
            <a:r>
              <a:rPr lang="en-US" dirty="0" smtClean="0"/>
              <a:t>Operations </a:t>
            </a:r>
            <a:r>
              <a:rPr lang="en-US" dirty="0"/>
              <a:t>management is the activity of managing the resources </a:t>
            </a:r>
            <a:r>
              <a:rPr lang="en-US" dirty="0" smtClean="0"/>
              <a:t>that create </a:t>
            </a:r>
            <a:r>
              <a:rPr lang="en-US" dirty="0"/>
              <a:t>and deliver </a:t>
            </a:r>
            <a:r>
              <a:rPr lang="en-US" dirty="0" smtClean="0"/>
              <a:t>services </a:t>
            </a:r>
            <a:r>
              <a:rPr lang="en-US" dirty="0"/>
              <a:t>and products. The operations function is the part of the organization that is responsible </a:t>
            </a:r>
            <a:r>
              <a:rPr lang="en-US" dirty="0" smtClean="0"/>
              <a:t>for </a:t>
            </a:r>
            <a:r>
              <a:rPr lang="en-US" dirty="0"/>
              <a:t>this activity. Every organization has an operations function because every organization </a:t>
            </a:r>
            <a:r>
              <a:rPr lang="en-US" dirty="0" smtClean="0"/>
              <a:t>creates </a:t>
            </a:r>
            <a:r>
              <a:rPr lang="en-US" dirty="0"/>
              <a:t>some types of services and/or products. However, not all types </a:t>
            </a:r>
            <a:r>
              <a:rPr lang="en-US" dirty="0" smtClean="0"/>
              <a:t>of </a:t>
            </a:r>
            <a:r>
              <a:rPr lang="en-US" dirty="0"/>
              <a:t>organization will necessarily call the operations function by this </a:t>
            </a:r>
            <a:r>
              <a:rPr lang="en-US" dirty="0" smtClean="0"/>
              <a:t>name</a:t>
            </a:r>
            <a:r>
              <a:rPr lang="en-US" dirty="0"/>
              <a:t>. (Note in addition that we also use the shorter terms ‘the </a:t>
            </a:r>
            <a:r>
              <a:rPr lang="en-US" dirty="0" smtClean="0"/>
              <a:t>operation</a:t>
            </a:r>
            <a:r>
              <a:rPr lang="en-US" dirty="0"/>
              <a:t>’ or ‘operations’ interchangeably with the ‘operations function’.)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5" name="Rectangle 4"/>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pic>
        <p:nvPicPr>
          <p:cNvPr id="7" name="Picture 6"/>
          <p:cNvPicPr>
            <a:picLocks noChangeAspect="1"/>
          </p:cNvPicPr>
          <p:nvPr/>
        </p:nvPicPr>
        <p:blipFill>
          <a:blip r:embed="rId3"/>
          <a:stretch>
            <a:fillRect/>
          </a:stretch>
        </p:blipFill>
        <p:spPr>
          <a:xfrm>
            <a:off x="2289771" y="629697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817042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619" y="1825625"/>
            <a:ext cx="10815181" cy="4351338"/>
          </a:xfrm>
        </p:spPr>
        <p:txBody>
          <a:bodyPr/>
          <a:lstStyle/>
          <a:p>
            <a:pPr marL="0" indent="0" algn="just">
              <a:buNone/>
            </a:pPr>
            <a:r>
              <a:rPr lang="en-US" dirty="0"/>
              <a:t>Operations managers are the people who have particular </a:t>
            </a:r>
            <a:r>
              <a:rPr lang="en-US" dirty="0" smtClean="0"/>
              <a:t>responsibility </a:t>
            </a:r>
            <a:r>
              <a:rPr lang="en-US" dirty="0"/>
              <a:t>for managing some, or all, of the resources that make up the </a:t>
            </a:r>
            <a:r>
              <a:rPr lang="en-US" dirty="0" smtClean="0"/>
              <a:t>operations </a:t>
            </a:r>
            <a:r>
              <a:rPr lang="en-US" dirty="0"/>
              <a:t>function. Again in some organizations, the operations </a:t>
            </a:r>
            <a:r>
              <a:rPr lang="en-US" dirty="0" smtClean="0"/>
              <a:t>manager </a:t>
            </a:r>
            <a:r>
              <a:rPr lang="en-US" dirty="0"/>
              <a:t>could be called by some other name. </a:t>
            </a:r>
            <a:r>
              <a:rPr lang="en-US" dirty="0">
                <a:solidFill>
                  <a:srgbClr val="FF0000"/>
                </a:solidFill>
              </a:rPr>
              <a:t>For example</a:t>
            </a:r>
            <a:r>
              <a:rPr lang="en-US" dirty="0"/>
              <a:t>, he or she might be called the </a:t>
            </a:r>
            <a:r>
              <a:rPr lang="en-US" dirty="0">
                <a:solidFill>
                  <a:srgbClr val="FF0000"/>
                </a:solidFill>
              </a:rPr>
              <a:t>‘fleet </a:t>
            </a:r>
            <a:r>
              <a:rPr lang="en-US" dirty="0" smtClean="0">
                <a:solidFill>
                  <a:srgbClr val="FF0000"/>
                </a:solidFill>
              </a:rPr>
              <a:t>manager</a:t>
            </a:r>
            <a:r>
              <a:rPr lang="en-US" dirty="0"/>
              <a:t>’ in a distribution company, the ‘</a:t>
            </a:r>
            <a:r>
              <a:rPr lang="en-US" dirty="0">
                <a:solidFill>
                  <a:srgbClr val="FF0000"/>
                </a:solidFill>
              </a:rPr>
              <a:t>administrative manager</a:t>
            </a:r>
            <a:r>
              <a:rPr lang="en-US" dirty="0"/>
              <a:t>’ in a hospital, or the ‘</a:t>
            </a:r>
            <a:r>
              <a:rPr lang="en-US" dirty="0">
                <a:solidFill>
                  <a:srgbClr val="FF0000"/>
                </a:solidFill>
              </a:rPr>
              <a:t>store </a:t>
            </a:r>
            <a:r>
              <a:rPr lang="en-US" dirty="0" smtClean="0">
                <a:solidFill>
                  <a:srgbClr val="FF0000"/>
                </a:solidFill>
              </a:rPr>
              <a:t>manager</a:t>
            </a:r>
            <a:r>
              <a:rPr lang="en-US" dirty="0"/>
              <a:t>’ in a supermarket</a:t>
            </a:r>
            <a:r>
              <a:rPr lang="en-US" dirty="0" smtClean="0"/>
              <a:t>.</a:t>
            </a:r>
          </a:p>
          <a:p>
            <a:pPr marL="0" indent="0" algn="just">
              <a:buNone/>
            </a:pPr>
            <a:r>
              <a:rPr lang="en-US" dirty="0"/>
              <a:t>Table 1.1 shows some of the activities of the operations </a:t>
            </a:r>
            <a:r>
              <a:rPr lang="en-US" dirty="0" smtClean="0"/>
              <a:t>function </a:t>
            </a:r>
            <a:r>
              <a:rPr lang="en-US" dirty="0"/>
              <a:t>for various types of </a:t>
            </a:r>
            <a:r>
              <a:rPr lang="en-US" dirty="0" smtClean="0"/>
              <a:t>organization.</a:t>
            </a: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042463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64712" y="1610199"/>
            <a:ext cx="9983244" cy="4842397"/>
          </a:xfrm>
          <a:prstGeom prst="rect">
            <a:avLst/>
          </a:prstGeom>
        </p:spPr>
      </p:pic>
      <p:pic>
        <p:nvPicPr>
          <p:cNvPr id="5" name="Picture 4"/>
          <p:cNvPicPr>
            <a:picLocks noChangeAspect="1"/>
          </p:cNvPicPr>
          <p:nvPr/>
        </p:nvPicPr>
        <p:blipFill>
          <a:blip r:embed="rId3"/>
          <a:stretch>
            <a:fillRect/>
          </a:stretch>
        </p:blipFill>
        <p:spPr>
          <a:xfrm>
            <a:off x="0" y="56972"/>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4"/>
          <a:stretch>
            <a:fillRect/>
          </a:stretch>
        </p:blipFill>
        <p:spPr>
          <a:xfrm>
            <a:off x="2289771" y="6296974"/>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906303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pPr>
            <a:r>
              <a:rPr lang="en-US" dirty="0" smtClean="0">
                <a:solidFill>
                  <a:srgbClr val="FF0000"/>
                </a:solidFill>
              </a:rPr>
              <a:t>- Operations </a:t>
            </a:r>
            <a:r>
              <a:rPr lang="en-US" dirty="0">
                <a:solidFill>
                  <a:srgbClr val="FF0000"/>
                </a:solidFill>
              </a:rPr>
              <a:t>in the organization </a:t>
            </a:r>
          </a:p>
          <a:p>
            <a:pPr marL="0" indent="0" algn="just">
              <a:buNone/>
            </a:pPr>
            <a:r>
              <a:rPr lang="en-US" dirty="0"/>
              <a:t>The operations function is central to the organization because it creates and delivers services </a:t>
            </a:r>
            <a:r>
              <a:rPr lang="en-US" dirty="0" smtClean="0"/>
              <a:t>and </a:t>
            </a:r>
            <a:r>
              <a:rPr lang="en-US" dirty="0"/>
              <a:t>products, which is its reason for existing. The operations function is one of the three core </a:t>
            </a:r>
            <a:r>
              <a:rPr lang="en-US" dirty="0" smtClean="0"/>
              <a:t>functions </a:t>
            </a:r>
            <a:r>
              <a:rPr lang="en-US" dirty="0"/>
              <a:t>of any organization. These are: </a:t>
            </a:r>
            <a:endParaRPr lang="en-US" dirty="0" smtClean="0"/>
          </a:p>
          <a:p>
            <a:pPr marL="0" indent="0" algn="just">
              <a:buNone/>
            </a:pPr>
            <a:r>
              <a:rPr lang="en-US" dirty="0" smtClean="0">
                <a:solidFill>
                  <a:srgbClr val="FF0000"/>
                </a:solidFill>
              </a:rPr>
              <a:t>● the </a:t>
            </a:r>
            <a:r>
              <a:rPr lang="en-US" dirty="0">
                <a:solidFill>
                  <a:srgbClr val="FF0000"/>
                </a:solidFill>
              </a:rPr>
              <a:t>marketing (including sales) function </a:t>
            </a:r>
            <a:r>
              <a:rPr lang="en-US" dirty="0"/>
              <a:t>– which is responsible for communicating </a:t>
            </a:r>
            <a:r>
              <a:rPr lang="en-US" dirty="0" smtClean="0"/>
              <a:t>the </a:t>
            </a:r>
            <a:r>
              <a:rPr lang="en-US" dirty="0"/>
              <a:t>organization’s services and products to its markets in order to generate customer </a:t>
            </a:r>
            <a:r>
              <a:rPr lang="en-US" dirty="0" smtClean="0"/>
              <a:t>requests</a:t>
            </a:r>
            <a:r>
              <a:rPr lang="en-US" dirty="0"/>
              <a:t>; </a:t>
            </a:r>
          </a:p>
          <a:p>
            <a:pPr marL="0" indent="0" algn="just">
              <a:buNone/>
            </a:pPr>
            <a:r>
              <a:rPr lang="en-US" dirty="0" smtClean="0">
                <a:solidFill>
                  <a:srgbClr val="FF0000"/>
                </a:solidFill>
              </a:rPr>
              <a:t>● the </a:t>
            </a:r>
            <a:r>
              <a:rPr lang="en-US" dirty="0">
                <a:solidFill>
                  <a:srgbClr val="FF0000"/>
                </a:solidFill>
              </a:rPr>
              <a:t>product/service development function </a:t>
            </a:r>
            <a:r>
              <a:rPr lang="en-US" dirty="0"/>
              <a:t>– which is responsible for coming </a:t>
            </a:r>
            <a:r>
              <a:rPr lang="en-US" dirty="0" smtClean="0"/>
              <a:t>up with </a:t>
            </a:r>
            <a:r>
              <a:rPr lang="en-US" dirty="0"/>
              <a:t>new </a:t>
            </a:r>
            <a:r>
              <a:rPr lang="en-US" dirty="0" smtClean="0"/>
              <a:t>and </a:t>
            </a:r>
            <a:r>
              <a:rPr lang="en-US" dirty="0"/>
              <a:t>modified services and products in order to generate future customer requests; </a:t>
            </a:r>
          </a:p>
          <a:p>
            <a:pPr marL="0" indent="0" algn="just">
              <a:buNone/>
            </a:pPr>
            <a:r>
              <a:rPr lang="en-US" dirty="0" smtClean="0">
                <a:solidFill>
                  <a:srgbClr val="FF0000"/>
                </a:solidFill>
              </a:rPr>
              <a:t>● the </a:t>
            </a:r>
            <a:r>
              <a:rPr lang="en-US" dirty="0">
                <a:solidFill>
                  <a:srgbClr val="FF0000"/>
                </a:solidFill>
              </a:rPr>
              <a:t>operations function </a:t>
            </a:r>
            <a:r>
              <a:rPr lang="en-US" dirty="0"/>
              <a:t>– which is responsible for the creation and </a:t>
            </a:r>
            <a:r>
              <a:rPr lang="en-US" dirty="0" smtClean="0"/>
              <a:t>delivery of </a:t>
            </a:r>
            <a:r>
              <a:rPr lang="en-US" dirty="0"/>
              <a:t>services and </a:t>
            </a:r>
            <a:r>
              <a:rPr lang="en-US" dirty="0" smtClean="0"/>
              <a:t>products </a:t>
            </a:r>
            <a:r>
              <a:rPr lang="en-US" dirty="0"/>
              <a:t>based on customer requests.</a:t>
            </a:r>
          </a:p>
        </p:txBody>
      </p:sp>
      <p:pic>
        <p:nvPicPr>
          <p:cNvPr id="4" name="Picture 3"/>
          <p:cNvPicPr>
            <a:picLocks noChangeAspect="1"/>
          </p:cNvPicPr>
          <p:nvPr/>
        </p:nvPicPr>
        <p:blipFill>
          <a:blip r:embed="rId2"/>
          <a:stretch>
            <a:fillRect/>
          </a:stretch>
        </p:blipFill>
        <p:spPr>
          <a:xfrm>
            <a:off x="0" y="-1"/>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055085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567" y="1825625"/>
            <a:ext cx="10840233" cy="4351338"/>
          </a:xfrm>
        </p:spPr>
        <p:txBody>
          <a:bodyPr>
            <a:normAutofit/>
          </a:bodyPr>
          <a:lstStyle/>
          <a:p>
            <a:pPr marL="0" indent="0" algn="just">
              <a:buNone/>
            </a:pPr>
            <a:r>
              <a:rPr lang="en-US" dirty="0"/>
              <a:t>It is fundamental to </a:t>
            </a:r>
            <a:r>
              <a:rPr lang="en-US" dirty="0">
                <a:solidFill>
                  <a:srgbClr val="FF0000"/>
                </a:solidFill>
              </a:rPr>
              <a:t>modern management </a:t>
            </a:r>
            <a:r>
              <a:rPr lang="en-US" dirty="0"/>
              <a:t>that functional boundaries should not hinder </a:t>
            </a:r>
            <a:r>
              <a:rPr lang="en-US" dirty="0" smtClean="0"/>
              <a:t>efficient </a:t>
            </a:r>
            <a:r>
              <a:rPr lang="en-US" dirty="0"/>
              <a:t>internal processes. Figure 1.2 illustrates some of the relationships between </a:t>
            </a:r>
            <a:r>
              <a:rPr lang="en-US" dirty="0" smtClean="0"/>
              <a:t>operations </a:t>
            </a:r>
            <a:r>
              <a:rPr lang="en-US" dirty="0"/>
              <a:t>and other functions in terms of the flow of information between them. Although it is </a:t>
            </a:r>
            <a:r>
              <a:rPr lang="en-US" dirty="0" smtClean="0"/>
              <a:t>not </a:t>
            </a:r>
            <a:r>
              <a:rPr lang="en-US" dirty="0"/>
              <a:t>comprehensive, it gives an idea of the nature of each relationship. However, note that </a:t>
            </a:r>
            <a:r>
              <a:rPr lang="en-US" dirty="0" smtClean="0"/>
              <a:t>the </a:t>
            </a:r>
            <a:r>
              <a:rPr lang="en-US" dirty="0">
                <a:solidFill>
                  <a:srgbClr val="FF0000"/>
                </a:solidFill>
              </a:rPr>
              <a:t>support functions </a:t>
            </a:r>
            <a:r>
              <a:rPr lang="en-US" dirty="0"/>
              <a:t>have a different relationship with operations than the other core </a:t>
            </a:r>
            <a:r>
              <a:rPr lang="en-US" dirty="0" smtClean="0"/>
              <a:t>functions</a:t>
            </a:r>
            <a:r>
              <a:rPr lang="en-US" dirty="0"/>
              <a:t>. </a:t>
            </a:r>
            <a:r>
              <a:rPr lang="en-US" dirty="0" smtClean="0">
                <a:solidFill>
                  <a:srgbClr val="FF0000"/>
                </a:solidFill>
              </a:rPr>
              <a:t>Operations management’s </a:t>
            </a:r>
            <a:r>
              <a:rPr lang="en-US" dirty="0">
                <a:solidFill>
                  <a:srgbClr val="FF0000"/>
                </a:solidFill>
              </a:rPr>
              <a:t>responsibility </a:t>
            </a:r>
            <a:r>
              <a:rPr lang="en-US" dirty="0"/>
              <a:t>to support functions is primarily to make </a:t>
            </a:r>
            <a:r>
              <a:rPr lang="en-US" dirty="0" smtClean="0"/>
              <a:t>sure </a:t>
            </a:r>
            <a:r>
              <a:rPr lang="en-US" dirty="0"/>
              <a:t>that they understand operations' needs and help them to satisfy these </a:t>
            </a:r>
            <a:r>
              <a:rPr lang="en-US" dirty="0" smtClean="0"/>
              <a:t>needs.</a:t>
            </a: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83391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580606" y="235132"/>
            <a:ext cx="9000307" cy="6622868"/>
          </a:xfrm>
          <a:prstGeom prst="rect">
            <a:avLst/>
          </a:prstGeom>
        </p:spPr>
      </p:pic>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049160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2. Why is Operations Management important in ALL types Of Organization?</a:t>
            </a:r>
          </a:p>
          <a:p>
            <a:pPr marL="0" indent="0" algn="just">
              <a:buNone/>
            </a:pPr>
            <a:r>
              <a:rPr lang="en-US" dirty="0"/>
              <a:t>In some types of organization it is relatively easy to visualize the operations function and what </a:t>
            </a:r>
            <a:r>
              <a:rPr lang="en-US" dirty="0" smtClean="0"/>
              <a:t>it </a:t>
            </a:r>
            <a:r>
              <a:rPr lang="en-US" dirty="0"/>
              <a:t>does, even if we have never seen it. </a:t>
            </a:r>
            <a:r>
              <a:rPr lang="en-US" dirty="0">
                <a:solidFill>
                  <a:srgbClr val="FF0000"/>
                </a:solidFill>
              </a:rPr>
              <a:t>For example, </a:t>
            </a:r>
            <a:r>
              <a:rPr lang="en-US" dirty="0"/>
              <a:t>most people have seen images of an auto-mobile assembly. But what about an </a:t>
            </a:r>
            <a:r>
              <a:rPr lang="en-US" dirty="0">
                <a:solidFill>
                  <a:srgbClr val="FF0000"/>
                </a:solidFill>
              </a:rPr>
              <a:t>advertising agency? </a:t>
            </a:r>
            <a:r>
              <a:rPr lang="en-US" dirty="0"/>
              <a:t>We know </a:t>
            </a:r>
            <a:r>
              <a:rPr lang="en-US" dirty="0" smtClean="0"/>
              <a:t>vaguely </a:t>
            </a:r>
            <a:r>
              <a:rPr lang="en-US" dirty="0"/>
              <a:t>what these agencies do – they create the advertisements that </a:t>
            </a:r>
            <a:r>
              <a:rPr lang="en-US" dirty="0" smtClean="0"/>
              <a:t>we </a:t>
            </a:r>
            <a:r>
              <a:rPr lang="en-US" dirty="0"/>
              <a:t>see in magazines and on television – but </a:t>
            </a:r>
            <a:r>
              <a:rPr lang="en-US" dirty="0">
                <a:solidFill>
                  <a:srgbClr val="FF0000"/>
                </a:solidFill>
              </a:rPr>
              <a:t>what is their operations </a:t>
            </a:r>
            <a:r>
              <a:rPr lang="en-US" dirty="0" smtClean="0">
                <a:solidFill>
                  <a:srgbClr val="FF0000"/>
                </a:solidFill>
              </a:rPr>
              <a:t>function</a:t>
            </a:r>
            <a:r>
              <a:rPr lang="en-US" dirty="0">
                <a:solidFill>
                  <a:srgbClr val="FF0000"/>
                </a:solidFill>
              </a:rPr>
              <a:t>? </a:t>
            </a:r>
            <a:r>
              <a:rPr lang="en-US" dirty="0"/>
              <a:t>The clue lies in the word ‘create’. Any business that creates </a:t>
            </a:r>
            <a:r>
              <a:rPr lang="en-US" dirty="0" smtClean="0"/>
              <a:t>something </a:t>
            </a:r>
            <a:r>
              <a:rPr lang="en-US" dirty="0"/>
              <a:t>must use resources to do so, and so must have an operations </a:t>
            </a:r>
            <a:r>
              <a:rPr lang="en-US" dirty="0" smtClean="0"/>
              <a:t>activity</a:t>
            </a:r>
            <a:r>
              <a:rPr lang="en-US" dirty="0"/>
              <a:t>.</a:t>
            </a:r>
            <a:endParaRPr lang="en-US" dirty="0" smtClean="0"/>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751132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5781" y="1913307"/>
            <a:ext cx="10978019" cy="4351338"/>
          </a:xfrm>
        </p:spPr>
        <p:txBody>
          <a:bodyPr/>
          <a:lstStyle/>
          <a:p>
            <a:pPr marL="0" indent="0" algn="just">
              <a:buNone/>
            </a:pPr>
            <a:r>
              <a:rPr lang="en-US" dirty="0"/>
              <a:t>Also the automobile plant and the advertising agency do have </a:t>
            </a:r>
            <a:r>
              <a:rPr lang="en-US" dirty="0" smtClean="0"/>
              <a:t>one </a:t>
            </a:r>
            <a:r>
              <a:rPr lang="en-US" dirty="0"/>
              <a:t>important element in common: both have a higher objective – to </a:t>
            </a:r>
            <a:r>
              <a:rPr lang="en-US" dirty="0" smtClean="0"/>
              <a:t>make </a:t>
            </a:r>
            <a:r>
              <a:rPr lang="en-US" dirty="0"/>
              <a:t>a profit from creating and delivering their products or services. </a:t>
            </a:r>
            <a:r>
              <a:rPr lang="en-US" dirty="0" smtClean="0"/>
              <a:t>Yet </a:t>
            </a:r>
            <a:r>
              <a:rPr lang="en-US" dirty="0"/>
              <a:t>not-for-profit organizations also use their resources to create and deliver services, not to </a:t>
            </a:r>
            <a:r>
              <a:rPr lang="en-US" dirty="0" smtClean="0"/>
              <a:t>make </a:t>
            </a:r>
            <a:r>
              <a:rPr lang="en-US" dirty="0"/>
              <a:t>a profit, but to serve society in some way. Look at the following examples of what </a:t>
            </a:r>
            <a:r>
              <a:rPr lang="en-US" dirty="0" smtClean="0"/>
              <a:t>operations </a:t>
            </a:r>
            <a:r>
              <a:rPr lang="en-US" dirty="0"/>
              <a:t>management does in five very different organizations and some common themes emerge.</a:t>
            </a:r>
          </a:p>
        </p:txBody>
      </p:sp>
      <p:pic>
        <p:nvPicPr>
          <p:cNvPr id="4" name="Picture 3"/>
          <p:cNvPicPr>
            <a:picLocks noChangeAspect="1"/>
          </p:cNvPicPr>
          <p:nvPr/>
        </p:nvPicPr>
        <p:blipFill>
          <a:blip r:embed="rId2"/>
          <a:stretch>
            <a:fillRect/>
          </a:stretch>
        </p:blipFill>
        <p:spPr>
          <a:xfrm>
            <a:off x="0" y="0"/>
            <a:ext cx="11849622" cy="1265129"/>
          </a:xfrm>
          <a:prstGeom prst="rect">
            <a:avLst/>
          </a:prstGeom>
        </p:spPr>
      </p:pic>
      <p:sp>
        <p:nvSpPr>
          <p:cNvPr id="5" name="Rectangle 4"/>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6" name="Rectangle 5"/>
          <p:cNvSpPr/>
          <p:nvPr/>
        </p:nvSpPr>
        <p:spPr>
          <a:xfrm>
            <a:off x="3695179" y="369914"/>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pic>
        <p:nvPicPr>
          <p:cNvPr id="7" name="Picture 6"/>
          <p:cNvPicPr>
            <a:picLocks noChangeAspect="1"/>
          </p:cNvPicPr>
          <p:nvPr/>
        </p:nvPicPr>
        <p:blipFill>
          <a:blip r:embed="rId3"/>
          <a:stretch>
            <a:fillRect/>
          </a:stretch>
        </p:blipFill>
        <p:spPr>
          <a:xfrm>
            <a:off x="2289771" y="629697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445553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301" y="1825625"/>
            <a:ext cx="10727499" cy="4351338"/>
          </a:xfrm>
        </p:spPr>
        <p:txBody>
          <a:bodyPr>
            <a:normAutofit/>
          </a:bodyPr>
          <a:lstStyle/>
          <a:p>
            <a:pPr marL="0" indent="0" algn="just">
              <a:buNone/>
            </a:pPr>
            <a:r>
              <a:rPr lang="en-US" dirty="0"/>
              <a:t>So whatever terminology is used there is a common theme and a common purpose to </a:t>
            </a:r>
            <a:r>
              <a:rPr lang="en-US" dirty="0" smtClean="0"/>
              <a:t>how </a:t>
            </a:r>
            <a:r>
              <a:rPr lang="en-US" dirty="0"/>
              <a:t>we can visualize the operations activity in any type of organization – small or large, </a:t>
            </a:r>
            <a:r>
              <a:rPr lang="en-US" dirty="0" smtClean="0"/>
              <a:t>service </a:t>
            </a:r>
            <a:r>
              <a:rPr lang="en-US" dirty="0"/>
              <a:t>or manufacturing, public or private, profit or not-for-profit. </a:t>
            </a:r>
            <a:r>
              <a:rPr lang="en-US" dirty="0">
                <a:solidFill>
                  <a:srgbClr val="FF0000"/>
                </a:solidFill>
              </a:rPr>
              <a:t>Operations </a:t>
            </a:r>
            <a:r>
              <a:rPr lang="en-US" dirty="0" smtClean="0">
                <a:solidFill>
                  <a:srgbClr val="FF0000"/>
                </a:solidFill>
              </a:rPr>
              <a:t>management </a:t>
            </a:r>
            <a:r>
              <a:rPr lang="en-US" dirty="0">
                <a:solidFill>
                  <a:srgbClr val="FF0000"/>
                </a:solidFill>
              </a:rPr>
              <a:t>uses </a:t>
            </a:r>
            <a:r>
              <a:rPr lang="en-US" dirty="0"/>
              <a:t>‘</a:t>
            </a:r>
            <a:r>
              <a:rPr lang="en-US" dirty="0" smtClean="0"/>
              <a:t>resources to </a:t>
            </a:r>
            <a:r>
              <a:rPr lang="en-US" dirty="0"/>
              <a:t>appropriately create </a:t>
            </a:r>
            <a:r>
              <a:rPr lang="en-US" dirty="0" smtClean="0"/>
              <a:t>outputs that </a:t>
            </a:r>
            <a:r>
              <a:rPr lang="en-US" dirty="0"/>
              <a:t>fulfil defined market requirements’ </a:t>
            </a:r>
            <a:r>
              <a:rPr lang="en-US" dirty="0" smtClean="0"/>
              <a:t>(see Fig</a:t>
            </a:r>
            <a:r>
              <a:rPr lang="en-US" dirty="0"/>
              <a:t>. 1.3). However, although the essential nature and purpose of operations </a:t>
            </a:r>
            <a:r>
              <a:rPr lang="en-US" dirty="0" smtClean="0"/>
              <a:t>management </a:t>
            </a:r>
            <a:r>
              <a:rPr lang="en-US" dirty="0"/>
              <a:t>is the same in any type of organization, there are some special issues to consider, </a:t>
            </a:r>
            <a:r>
              <a:rPr lang="en-US" dirty="0" smtClean="0"/>
              <a:t>particularly </a:t>
            </a:r>
            <a:r>
              <a:rPr lang="en-US" dirty="0"/>
              <a:t>in smaller organizations and those whose purpose is to maximize something </a:t>
            </a:r>
            <a:r>
              <a:rPr lang="en-US" dirty="0" smtClean="0"/>
              <a:t>other </a:t>
            </a:r>
            <a:r>
              <a:rPr lang="en-US" dirty="0"/>
              <a:t>than profit.</a:t>
            </a:r>
          </a:p>
        </p:txBody>
      </p:sp>
      <p:pic>
        <p:nvPicPr>
          <p:cNvPr id="4" name="Picture 3"/>
          <p:cNvPicPr>
            <a:picLocks noChangeAspect="1"/>
          </p:cNvPicPr>
          <p:nvPr/>
        </p:nvPicPr>
        <p:blipFill>
          <a:blip r:embed="rId2"/>
          <a:stretch>
            <a:fillRect/>
          </a:stretch>
        </p:blipFill>
        <p:spPr>
          <a:xfrm>
            <a:off x="0" y="0"/>
            <a:ext cx="11849622" cy="1265129"/>
          </a:xfrm>
          <a:prstGeom prst="rect">
            <a:avLst/>
          </a:prstGeom>
        </p:spPr>
      </p:pic>
      <p:sp>
        <p:nvSpPr>
          <p:cNvPr id="5" name="Rectangle 4"/>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6" name="Rectangle 5"/>
          <p:cNvSpPr/>
          <p:nvPr/>
        </p:nvSpPr>
        <p:spPr>
          <a:xfrm>
            <a:off x="3707705" y="369914"/>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pic>
        <p:nvPicPr>
          <p:cNvPr id="7" name="Picture 6"/>
          <p:cNvPicPr>
            <a:picLocks noChangeAspect="1"/>
          </p:cNvPicPr>
          <p:nvPr/>
        </p:nvPicPr>
        <p:blipFill>
          <a:blip r:embed="rId3"/>
          <a:stretch>
            <a:fillRect/>
          </a:stretch>
        </p:blipFill>
        <p:spPr>
          <a:xfrm>
            <a:off x="2289771" y="629697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93540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18457" y="1265129"/>
            <a:ext cx="10881360" cy="5311035"/>
          </a:xfrm>
          <a:prstGeom prst="rect">
            <a:avLst/>
          </a:prstGeom>
        </p:spPr>
      </p:pic>
      <p:pic>
        <p:nvPicPr>
          <p:cNvPr id="5" name="Picture 4"/>
          <p:cNvPicPr>
            <a:picLocks noChangeAspect="1"/>
          </p:cNvPicPr>
          <p:nvPr/>
        </p:nvPicPr>
        <p:blipFill>
          <a:blip r:embed="rId3"/>
          <a:stretch>
            <a:fillRect/>
          </a:stretch>
        </p:blipFill>
        <p:spPr>
          <a:xfrm>
            <a:off x="0" y="0"/>
            <a:ext cx="11849622" cy="1265129"/>
          </a:xfrm>
          <a:prstGeom prst="rect">
            <a:avLst/>
          </a:prstGeom>
        </p:spPr>
      </p:pic>
      <p:sp>
        <p:nvSpPr>
          <p:cNvPr id="6" name="Rectangle 5"/>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3695179" y="369914"/>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pic>
        <p:nvPicPr>
          <p:cNvPr id="8" name="Picture 7"/>
          <p:cNvPicPr>
            <a:picLocks noChangeAspect="1"/>
          </p:cNvPicPr>
          <p:nvPr/>
        </p:nvPicPr>
        <p:blipFill>
          <a:blip r:embed="rId4"/>
          <a:stretch>
            <a:fillRect/>
          </a:stretch>
        </p:blipFill>
        <p:spPr>
          <a:xfrm>
            <a:off x="2289771" y="6296974"/>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309662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Operations </a:t>
            </a:r>
            <a:r>
              <a:rPr lang="en-US" dirty="0">
                <a:solidFill>
                  <a:srgbClr val="FF0000"/>
                </a:solidFill>
              </a:rPr>
              <a:t>management in the smaller organization</a:t>
            </a:r>
          </a:p>
          <a:p>
            <a:pPr marL="0" indent="0" algn="just">
              <a:buNone/>
            </a:pPr>
            <a:r>
              <a:rPr lang="en-US" dirty="0"/>
              <a:t>Operations management is just as important in small organizations as it is in large ones. </a:t>
            </a:r>
            <a:r>
              <a:rPr lang="en-US" dirty="0" smtClean="0"/>
              <a:t>Irrespective </a:t>
            </a:r>
            <a:r>
              <a:rPr lang="en-US" dirty="0"/>
              <a:t>of their size, all companies need to create and deliver their service and products </a:t>
            </a:r>
            <a:r>
              <a:rPr lang="en-US" dirty="0" smtClean="0"/>
              <a:t>efficiently </a:t>
            </a:r>
            <a:r>
              <a:rPr lang="en-US" dirty="0"/>
              <a:t>and effectively. However, in practice, managing operations in a small or </a:t>
            </a:r>
            <a:r>
              <a:rPr lang="en-US" dirty="0" smtClean="0"/>
              <a:t>medium-size </a:t>
            </a:r>
            <a:r>
              <a:rPr lang="en-US" dirty="0"/>
              <a:t>organization has its own set of problems. Large companies may have the resources to dedicate individuals to specialized tasks but smaller companies often cannot, so people may have to do different jobs as the need </a:t>
            </a:r>
            <a:r>
              <a:rPr lang="en-US" dirty="0" smtClean="0"/>
              <a:t>arises.</a:t>
            </a: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014253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Such an informal structure can allow the </a:t>
            </a:r>
            <a:r>
              <a:rPr lang="en-US" dirty="0" smtClean="0"/>
              <a:t>company </a:t>
            </a:r>
            <a:r>
              <a:rPr lang="en-US" dirty="0"/>
              <a:t>to respond quickly as opportunities or problems present themselves. But decision </a:t>
            </a:r>
            <a:r>
              <a:rPr lang="en-US" dirty="0" smtClean="0"/>
              <a:t>making </a:t>
            </a:r>
            <a:r>
              <a:rPr lang="en-US" dirty="0"/>
              <a:t>can also become confused as individuals' roles overlap. </a:t>
            </a:r>
            <a:r>
              <a:rPr lang="en-US" dirty="0" smtClean="0"/>
              <a:t>Small companies </a:t>
            </a:r>
            <a:r>
              <a:rPr lang="en-US" dirty="0"/>
              <a:t>may have </a:t>
            </a:r>
            <a:r>
              <a:rPr lang="en-US" dirty="0" smtClean="0"/>
              <a:t>exactly </a:t>
            </a:r>
            <a:r>
              <a:rPr lang="en-US" dirty="0"/>
              <a:t>the same operations management issues as large ones but they can be more </a:t>
            </a:r>
            <a:r>
              <a:rPr lang="en-US" dirty="0" smtClean="0"/>
              <a:t>difficult </a:t>
            </a:r>
            <a:r>
              <a:rPr lang="en-US" dirty="0"/>
              <a:t>to separate from the mass of other issues in the organization. However, small </a:t>
            </a:r>
            <a:r>
              <a:rPr lang="en-US" dirty="0" smtClean="0"/>
              <a:t>operations </a:t>
            </a:r>
            <a:r>
              <a:rPr lang="en-US" dirty="0"/>
              <a:t>can also have significant </a:t>
            </a:r>
            <a:r>
              <a:rPr lang="en-US" dirty="0" smtClean="0"/>
              <a:t>advantages</a:t>
            </a:r>
            <a:r>
              <a:rPr lang="en-US" dirty="0"/>
              <a:t>.</a:t>
            </a: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827805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Operations </a:t>
            </a:r>
            <a:r>
              <a:rPr lang="en-US" dirty="0">
                <a:solidFill>
                  <a:srgbClr val="FF0000"/>
                </a:solidFill>
              </a:rPr>
              <a:t>management in not-for-profit organizations </a:t>
            </a:r>
          </a:p>
          <a:p>
            <a:pPr marL="0" indent="0" algn="just">
              <a:buNone/>
            </a:pPr>
            <a:r>
              <a:rPr lang="en-US" dirty="0"/>
              <a:t>Terms such as ‘competitive advantage’, ‘markets’ and ‘business’, which are used in this book, </a:t>
            </a:r>
            <a:r>
              <a:rPr lang="en-US" dirty="0" smtClean="0"/>
              <a:t>are usually associated with companies in the for-profit sector. Yet operations management is </a:t>
            </a:r>
            <a:r>
              <a:rPr lang="en-US" dirty="0"/>
              <a:t>also relevant </a:t>
            </a:r>
            <a:r>
              <a:rPr lang="en-US" dirty="0" smtClean="0"/>
              <a:t>to organizations </a:t>
            </a:r>
            <a:r>
              <a:rPr lang="en-US" dirty="0"/>
              <a:t>whose purpose is not primarily to earn profits. </a:t>
            </a:r>
            <a:r>
              <a:rPr lang="en-US" dirty="0" smtClean="0"/>
              <a:t>Managing the </a:t>
            </a:r>
            <a:r>
              <a:rPr lang="en-US" dirty="0"/>
              <a:t>operations in an animal welfare charity, hospital, research organization or government </a:t>
            </a:r>
            <a:r>
              <a:rPr lang="en-US" dirty="0" smtClean="0"/>
              <a:t> department </a:t>
            </a:r>
            <a:r>
              <a:rPr lang="en-US" dirty="0"/>
              <a:t>is essentially the same as in commercial organizations .Operations have to take </a:t>
            </a:r>
            <a:r>
              <a:rPr lang="en-US" dirty="0" smtClean="0"/>
              <a:t>the </a:t>
            </a:r>
            <a:r>
              <a:rPr lang="en-US" dirty="0"/>
              <a:t>same decisions – how to create and deliver service and products, invest in technology, </a:t>
            </a:r>
            <a:r>
              <a:rPr lang="en-US" dirty="0" smtClean="0"/>
              <a:t>contract </a:t>
            </a:r>
            <a:r>
              <a:rPr lang="en-US" dirty="0"/>
              <a:t>out some of their activities, devise performance measures, improve their operations </a:t>
            </a:r>
            <a:r>
              <a:rPr lang="en-US" dirty="0" smtClean="0"/>
              <a:t>performance</a:t>
            </a:r>
            <a:r>
              <a:rPr lang="en-US" dirty="0"/>
              <a:t>, and so on.</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440412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the </a:t>
            </a:r>
            <a:r>
              <a:rPr lang="en-US" dirty="0">
                <a:solidFill>
                  <a:srgbClr val="FF0000"/>
                </a:solidFill>
              </a:rPr>
              <a:t>new operations agenda </a:t>
            </a:r>
          </a:p>
          <a:p>
            <a:pPr marL="0" indent="0" algn="just">
              <a:buNone/>
            </a:pPr>
            <a:r>
              <a:rPr lang="en-US" dirty="0"/>
              <a:t>Over the last few years, changes in the business environment have had a significant impact </a:t>
            </a:r>
            <a:r>
              <a:rPr lang="en-US" dirty="0" smtClean="0"/>
              <a:t> on </a:t>
            </a:r>
            <a:r>
              <a:rPr lang="en-US" dirty="0"/>
              <a:t>the challenges faced by operations managers. Some of them are in response to changes in </a:t>
            </a:r>
            <a:r>
              <a:rPr lang="en-US" dirty="0" smtClean="0"/>
              <a:t>the </a:t>
            </a:r>
            <a:r>
              <a:rPr lang="en-US" dirty="0"/>
              <a:t>nature of the demand side. Many (although not all) industries have experienced </a:t>
            </a:r>
            <a:r>
              <a:rPr lang="en-US" dirty="0" smtClean="0"/>
              <a:t>increasing </a:t>
            </a:r>
            <a:r>
              <a:rPr lang="en-US" dirty="0"/>
              <a:t>cost-based competition while simultaneously their customers' expectations of quality and </a:t>
            </a:r>
            <a:r>
              <a:rPr lang="en-US" dirty="0" smtClean="0"/>
              <a:t>variety </a:t>
            </a:r>
            <a:r>
              <a:rPr lang="en-US" dirty="0"/>
              <a:t>have increased. Markets have become more global, sometimes meaning a demand </a:t>
            </a:r>
            <a:r>
              <a:rPr lang="en-US" dirty="0" smtClean="0"/>
              <a:t>for </a:t>
            </a:r>
            <a:r>
              <a:rPr lang="en-US" dirty="0"/>
              <a:t>a higher variety, or even totally customized products and services. Rapidly developing </a:t>
            </a:r>
            <a:r>
              <a:rPr lang="en-US" dirty="0" smtClean="0"/>
              <a:t>(</a:t>
            </a:r>
            <a:r>
              <a:rPr lang="en-US" dirty="0"/>
              <a:t>often digital) technologies are leading to more frequent, new product/service introductions.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00557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Customers have increased ethical and environmental sensitivity. Also, the impact of new process technologies, in both manufacturing and service, is having a dramatic effect, radically altering the operating practices of almost every industry. This leads to operations having to </a:t>
            </a:r>
            <a:r>
              <a:rPr lang="en-US" dirty="0" smtClean="0"/>
              <a:t>change </a:t>
            </a:r>
            <a:r>
              <a:rPr lang="en-US" dirty="0"/>
              <a:t>the way they create their products and services, serve their customers, relate to </a:t>
            </a:r>
            <a:r>
              <a:rPr lang="en-US" dirty="0" smtClean="0"/>
              <a:t>stakeholders </a:t>
            </a:r>
            <a:r>
              <a:rPr lang="en-US" dirty="0"/>
              <a:t>and involve their workforce. Just as importantly, globalized supply markets are </a:t>
            </a:r>
            <a:r>
              <a:rPr lang="en-US" dirty="0" smtClean="0"/>
              <a:t>opening </a:t>
            </a:r>
            <a:r>
              <a:rPr lang="en-US" dirty="0"/>
              <a:t>new options in how operations source input goods and services.</a:t>
            </a:r>
          </a:p>
          <a:p>
            <a:pPr marL="0" indent="0">
              <a:buNone/>
            </a:pP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758705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smtClean="0">
                <a:solidFill>
                  <a:srgbClr val="FF0000"/>
                </a:solidFill>
              </a:rPr>
              <a:t>3. What is </a:t>
            </a:r>
            <a:r>
              <a:rPr lang="en-US" b="1" dirty="0">
                <a:solidFill>
                  <a:srgbClr val="FF0000"/>
                </a:solidFill>
              </a:rPr>
              <a:t>the </a:t>
            </a:r>
            <a:r>
              <a:rPr lang="en-US" b="1" dirty="0" smtClean="0">
                <a:solidFill>
                  <a:srgbClr val="FF0000"/>
                </a:solidFill>
              </a:rPr>
              <a:t>input–transformation–output Process? </a:t>
            </a:r>
            <a:endParaRPr lang="en-US" b="1" dirty="0">
              <a:solidFill>
                <a:srgbClr val="FF0000"/>
              </a:solidFill>
            </a:endParaRPr>
          </a:p>
          <a:p>
            <a:pPr marL="0" indent="0" algn="just">
              <a:buNone/>
            </a:pPr>
            <a:r>
              <a:rPr lang="en-US" dirty="0"/>
              <a:t>All operations create and deliver service and products by changing </a:t>
            </a:r>
            <a:r>
              <a:rPr lang="en-US" dirty="0" smtClean="0"/>
              <a:t>inputs into outputs using  an </a:t>
            </a:r>
            <a:r>
              <a:rPr lang="en-US" dirty="0"/>
              <a:t>‘input–transformation–output’ process. Figure 1.5 shows this general transformation </a:t>
            </a:r>
            <a:r>
              <a:rPr lang="en-US" dirty="0" smtClean="0"/>
              <a:t>process </a:t>
            </a:r>
            <a:r>
              <a:rPr lang="en-US" dirty="0"/>
              <a:t>model that is the basis of all operations. Put simply, </a:t>
            </a:r>
            <a:r>
              <a:rPr lang="en-US" dirty="0">
                <a:solidFill>
                  <a:srgbClr val="FF0000"/>
                </a:solidFill>
              </a:rPr>
              <a:t>operations</a:t>
            </a:r>
            <a:r>
              <a:rPr lang="en-US" dirty="0"/>
              <a:t> are processes that </a:t>
            </a:r>
            <a:r>
              <a:rPr lang="en-US" dirty="0" smtClean="0"/>
              <a:t>take in </a:t>
            </a:r>
            <a:r>
              <a:rPr lang="en-US" dirty="0"/>
              <a:t>a set of input resources which are used to transform something, or are transformed them-selves, into outputs of services and products. And although all operations conform to this </a:t>
            </a:r>
            <a:r>
              <a:rPr lang="en-US" dirty="0" smtClean="0"/>
              <a:t>general </a:t>
            </a:r>
            <a:r>
              <a:rPr lang="en-US" dirty="0"/>
              <a:t>input–transformation–output model, they differ in the nature of their specific inputs and </a:t>
            </a:r>
            <a:r>
              <a:rPr lang="en-US" dirty="0" smtClean="0"/>
              <a:t> outputs</a:t>
            </a:r>
            <a:r>
              <a:rPr lang="en-US" dirty="0"/>
              <a:t>.</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9133542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590805" y="1841327"/>
            <a:ext cx="8818324" cy="4308952"/>
          </a:xfrm>
          <a:prstGeom prst="rect">
            <a:avLst/>
          </a:prstGeom>
        </p:spPr>
      </p:pic>
      <p:pic>
        <p:nvPicPr>
          <p:cNvPr id="4" name="Picture 3"/>
          <p:cNvPicPr>
            <a:picLocks noChangeAspect="1"/>
          </p:cNvPicPr>
          <p:nvPr/>
        </p:nvPicPr>
        <p:blipFill>
          <a:blip r:embed="rId3"/>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4"/>
          <a:stretch>
            <a:fillRect/>
          </a:stretch>
        </p:blipFill>
        <p:spPr>
          <a:xfrm>
            <a:off x="2289771" y="6296974"/>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1182332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inputs </a:t>
            </a:r>
            <a:r>
              <a:rPr lang="en-US" dirty="0">
                <a:solidFill>
                  <a:srgbClr val="FF0000"/>
                </a:solidFill>
              </a:rPr>
              <a:t>to the process </a:t>
            </a:r>
          </a:p>
          <a:p>
            <a:pPr marL="0" indent="0" algn="just">
              <a:buNone/>
            </a:pPr>
            <a:r>
              <a:rPr lang="en-US" dirty="0"/>
              <a:t>One set of inputs to any operation’s processes is transformed resources. These are the </a:t>
            </a:r>
            <a:r>
              <a:rPr lang="en-US" dirty="0" smtClean="0"/>
              <a:t>resources </a:t>
            </a:r>
            <a:r>
              <a:rPr lang="en-US" dirty="0"/>
              <a:t>that are treated, transformed or converted in the process. </a:t>
            </a:r>
            <a:r>
              <a:rPr lang="en-US" dirty="0">
                <a:solidFill>
                  <a:srgbClr val="FF0000"/>
                </a:solidFill>
              </a:rPr>
              <a:t>They are usually a </a:t>
            </a:r>
            <a:r>
              <a:rPr lang="en-US" dirty="0" smtClean="0">
                <a:solidFill>
                  <a:srgbClr val="FF0000"/>
                </a:solidFill>
              </a:rPr>
              <a:t>mixture </a:t>
            </a:r>
            <a:r>
              <a:rPr lang="en-US" dirty="0">
                <a:solidFill>
                  <a:srgbClr val="FF0000"/>
                </a:solidFill>
              </a:rPr>
              <a:t>of the following: </a:t>
            </a:r>
          </a:p>
          <a:p>
            <a:pPr marL="0" indent="0" algn="just">
              <a:buNone/>
            </a:pPr>
            <a:r>
              <a:rPr lang="en-US" dirty="0" smtClean="0">
                <a:solidFill>
                  <a:srgbClr val="FF0000"/>
                </a:solidFill>
              </a:rPr>
              <a:t>● Materials</a:t>
            </a:r>
            <a:r>
              <a:rPr lang="en-US" dirty="0">
                <a:solidFill>
                  <a:srgbClr val="FF0000"/>
                </a:solidFill>
              </a:rPr>
              <a:t>– </a:t>
            </a:r>
            <a:r>
              <a:rPr lang="en-US" dirty="0"/>
              <a:t>operations which process materials could do so to transform their physical </a:t>
            </a:r>
            <a:r>
              <a:rPr lang="en-US" dirty="0" smtClean="0"/>
              <a:t>properties(shape </a:t>
            </a:r>
            <a:r>
              <a:rPr lang="en-US" dirty="0"/>
              <a:t>or composition, for example). Most manufacturing operations are like </a:t>
            </a:r>
            <a:r>
              <a:rPr lang="en-US" dirty="0" smtClean="0"/>
              <a:t>this</a:t>
            </a:r>
            <a:r>
              <a:rPr lang="en-US" dirty="0"/>
              <a:t>. </a:t>
            </a:r>
            <a:r>
              <a:rPr lang="en-US" dirty="0">
                <a:solidFill>
                  <a:srgbClr val="FF0000"/>
                </a:solidFill>
              </a:rPr>
              <a:t>Other operations </a:t>
            </a:r>
            <a:r>
              <a:rPr lang="en-US" dirty="0"/>
              <a:t>process materials to change their location(parcel delivery </a:t>
            </a:r>
            <a:r>
              <a:rPr lang="en-US" dirty="0" smtClean="0"/>
              <a:t>companies</a:t>
            </a:r>
            <a:r>
              <a:rPr lang="en-US" dirty="0"/>
              <a:t>, for example). Some, like retail operations, do so to change </a:t>
            </a:r>
            <a:r>
              <a:rPr lang="en-US" dirty="0" smtClean="0"/>
              <a:t>the possession of </a:t>
            </a:r>
            <a:r>
              <a:rPr lang="en-US" dirty="0"/>
              <a:t>the </a:t>
            </a:r>
            <a:r>
              <a:rPr lang="en-US" dirty="0" smtClean="0"/>
              <a:t>materials</a:t>
            </a:r>
            <a:r>
              <a:rPr lang="en-US" dirty="0"/>
              <a:t>. </a:t>
            </a:r>
            <a:r>
              <a:rPr lang="en-US" dirty="0">
                <a:solidFill>
                  <a:srgbClr val="FF0000"/>
                </a:solidFill>
              </a:rPr>
              <a:t>Finally,</a:t>
            </a:r>
            <a:r>
              <a:rPr lang="en-US" dirty="0"/>
              <a:t> some operations </a:t>
            </a:r>
            <a:r>
              <a:rPr lang="en-US" dirty="0" smtClean="0"/>
              <a:t>store materials, </a:t>
            </a:r>
            <a:r>
              <a:rPr lang="en-US" dirty="0"/>
              <a:t>such as warehouses.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519651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145" y="1825625"/>
            <a:ext cx="10802655" cy="4351338"/>
          </a:xfrm>
        </p:spPr>
        <p:txBody>
          <a:bodyPr>
            <a:normAutofit/>
          </a:bodyPr>
          <a:lstStyle/>
          <a:p>
            <a:pPr marL="0" indent="0" algn="just">
              <a:buNone/>
            </a:pPr>
            <a:r>
              <a:rPr lang="en-US" dirty="0" smtClean="0">
                <a:solidFill>
                  <a:srgbClr val="FF0000"/>
                </a:solidFill>
              </a:rPr>
              <a:t>● </a:t>
            </a:r>
            <a:r>
              <a:rPr lang="en-US" dirty="0">
                <a:solidFill>
                  <a:srgbClr val="FF0000"/>
                </a:solidFill>
              </a:rPr>
              <a:t>Information</a:t>
            </a:r>
            <a:r>
              <a:rPr lang="en-US" dirty="0"/>
              <a:t>– operations which process information could do so to transform their </a:t>
            </a:r>
            <a:r>
              <a:rPr lang="en-US" dirty="0" smtClean="0"/>
              <a:t>informational </a:t>
            </a:r>
            <a:r>
              <a:rPr lang="en-US" dirty="0"/>
              <a:t>properties(that is, the purpose or form of the information); accountants do this. </a:t>
            </a:r>
            <a:r>
              <a:rPr lang="en-US" dirty="0" smtClean="0"/>
              <a:t>Some </a:t>
            </a:r>
            <a:r>
              <a:rPr lang="en-US" dirty="0"/>
              <a:t>change the </a:t>
            </a:r>
            <a:r>
              <a:rPr lang="en-US" dirty="0" smtClean="0"/>
              <a:t>possession of </a:t>
            </a:r>
            <a:r>
              <a:rPr lang="en-US" dirty="0"/>
              <a:t>the information, </a:t>
            </a:r>
            <a:r>
              <a:rPr lang="en-US" dirty="0">
                <a:solidFill>
                  <a:srgbClr val="FF0000"/>
                </a:solidFill>
              </a:rPr>
              <a:t>for example </a:t>
            </a:r>
            <a:r>
              <a:rPr lang="en-US" dirty="0"/>
              <a:t>market research companies sell </a:t>
            </a:r>
            <a:r>
              <a:rPr lang="en-US" dirty="0" smtClean="0"/>
              <a:t>information</a:t>
            </a:r>
            <a:r>
              <a:rPr lang="en-US" dirty="0"/>
              <a:t>. Some </a:t>
            </a:r>
            <a:r>
              <a:rPr lang="en-US" dirty="0" smtClean="0"/>
              <a:t>store the </a:t>
            </a:r>
            <a:r>
              <a:rPr lang="en-US" dirty="0"/>
              <a:t>information, for example archives and libraries. Finally, some </a:t>
            </a:r>
            <a:r>
              <a:rPr lang="en-US" dirty="0" smtClean="0"/>
              <a:t>operations</a:t>
            </a:r>
            <a:r>
              <a:rPr lang="en-US" dirty="0"/>
              <a:t>, such as telecommunication companies, change the </a:t>
            </a:r>
            <a:r>
              <a:rPr lang="en-US" dirty="0" smtClean="0"/>
              <a:t>location of </a:t>
            </a:r>
            <a:r>
              <a:rPr lang="en-US" dirty="0"/>
              <a:t>the information.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183635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Customers</a:t>
            </a:r>
            <a:r>
              <a:rPr lang="en-US" dirty="0"/>
              <a:t>– operations which process customers might change their physical properties in a similar way to materials processors: for example, hairdressers or cosmetic surgeons.</a:t>
            </a:r>
          </a:p>
          <a:p>
            <a:pPr marL="0" indent="0" algn="just">
              <a:buNone/>
            </a:pPr>
            <a:r>
              <a:rPr lang="en-US" dirty="0" smtClean="0">
                <a:solidFill>
                  <a:srgbClr val="FF0000"/>
                </a:solidFill>
              </a:rPr>
              <a:t>● facilities </a:t>
            </a:r>
            <a:r>
              <a:rPr lang="en-US" dirty="0"/>
              <a:t>– the buildings, equipment, plant and </a:t>
            </a:r>
            <a:r>
              <a:rPr lang="en-US" dirty="0" smtClean="0"/>
              <a:t>process technology </a:t>
            </a:r>
            <a:r>
              <a:rPr lang="en-US" dirty="0"/>
              <a:t>of the operation; </a:t>
            </a:r>
          </a:p>
          <a:p>
            <a:pPr marL="0" indent="0" algn="just">
              <a:buNone/>
            </a:pPr>
            <a:r>
              <a:rPr lang="en-US" dirty="0" smtClean="0">
                <a:solidFill>
                  <a:srgbClr val="FF0000"/>
                </a:solidFill>
              </a:rPr>
              <a:t>● staff </a:t>
            </a:r>
            <a:r>
              <a:rPr lang="en-US" dirty="0"/>
              <a:t>– the people who operate, maintain, plan and manage the operation. (Note that we </a:t>
            </a:r>
            <a:r>
              <a:rPr lang="en-US" dirty="0" smtClean="0"/>
              <a:t>use </a:t>
            </a:r>
            <a:r>
              <a:rPr lang="en-US" dirty="0"/>
              <a:t>the term ‘staff’ to describe all the people in the operation, at any level.)</a:t>
            </a:r>
          </a:p>
        </p:txBody>
      </p:sp>
      <p:pic>
        <p:nvPicPr>
          <p:cNvPr id="4" name="Picture 3"/>
          <p:cNvPicPr>
            <a:picLocks noChangeAspect="1"/>
          </p:cNvPicPr>
          <p:nvPr/>
        </p:nvPicPr>
        <p:blipFill>
          <a:blip r:embed="rId2"/>
          <a:stretch>
            <a:fillRect/>
          </a:stretch>
        </p:blipFill>
        <p:spPr>
          <a:xfrm>
            <a:off x="2289771" y="6296974"/>
            <a:ext cx="9902229" cy="204838"/>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0" y="0"/>
            <a:ext cx="11849622" cy="1610200"/>
          </a:xfrm>
          <a:prstGeom prst="rect">
            <a:avLst/>
          </a:prstGeom>
        </p:spPr>
      </p:pic>
      <p:sp>
        <p:nvSpPr>
          <p:cNvPr id="8" name="Rectangle 7"/>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9" name="Rectangle 8"/>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889916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0729" y="1825625"/>
            <a:ext cx="11003071" cy="4351338"/>
          </a:xfrm>
        </p:spPr>
        <p:txBody>
          <a:bodyPr>
            <a:normAutofit lnSpcReduction="10000"/>
          </a:bodyPr>
          <a:lstStyle/>
          <a:p>
            <a:pPr marL="0" indent="0" algn="just">
              <a:buNone/>
            </a:pPr>
            <a:r>
              <a:rPr lang="en-US" dirty="0" smtClean="0">
                <a:solidFill>
                  <a:srgbClr val="FF0000"/>
                </a:solidFill>
              </a:rPr>
              <a:t>- Outputs </a:t>
            </a:r>
            <a:r>
              <a:rPr lang="en-US" dirty="0">
                <a:solidFill>
                  <a:srgbClr val="FF0000"/>
                </a:solidFill>
              </a:rPr>
              <a:t>from the process </a:t>
            </a:r>
          </a:p>
          <a:p>
            <a:pPr marL="0" indent="0" algn="just">
              <a:buNone/>
            </a:pPr>
            <a:r>
              <a:rPr lang="en-US" dirty="0"/>
              <a:t>Products and services are different. Products are usually tangible things whereas services are </a:t>
            </a:r>
            <a:r>
              <a:rPr lang="en-US" dirty="0" smtClean="0"/>
              <a:t>activities </a:t>
            </a:r>
            <a:r>
              <a:rPr lang="en-US" dirty="0"/>
              <a:t>or processes. A car or a newspaper or a restaurant meal is a product, whereas a </a:t>
            </a:r>
            <a:r>
              <a:rPr lang="en-US" dirty="0" smtClean="0"/>
              <a:t>service </a:t>
            </a:r>
            <a:r>
              <a:rPr lang="en-US" dirty="0"/>
              <a:t>is the activity of the customer using or consuming that product. Some services do not </a:t>
            </a:r>
            <a:r>
              <a:rPr lang="en-US" dirty="0" smtClean="0"/>
              <a:t>involve </a:t>
            </a:r>
            <a:r>
              <a:rPr lang="en-US" dirty="0"/>
              <a:t>products. Consultancy advice or a haircut is a processes (though some products may </a:t>
            </a:r>
            <a:r>
              <a:rPr lang="en-US" dirty="0" smtClean="0"/>
              <a:t>be </a:t>
            </a:r>
            <a:r>
              <a:rPr lang="en-US" dirty="0"/>
              <a:t>supplied in support of the service, such as a report or a hair gel). Also, while most products </a:t>
            </a:r>
            <a:r>
              <a:rPr lang="en-US" dirty="0" smtClean="0"/>
              <a:t>can </a:t>
            </a:r>
            <a:r>
              <a:rPr lang="en-US" dirty="0"/>
              <a:t>be stored, at least for a short time, service only happens when it is consumed or used. So </a:t>
            </a:r>
            <a:r>
              <a:rPr lang="en-US" dirty="0" smtClean="0"/>
              <a:t>accommodation </a:t>
            </a:r>
            <a:r>
              <a:rPr lang="en-US" dirty="0"/>
              <a:t>in an hotel room for example will perish if it is not sold that night, a </a:t>
            </a:r>
            <a:r>
              <a:rPr lang="en-US" dirty="0" smtClean="0"/>
              <a:t>restaurant </a:t>
            </a:r>
            <a:r>
              <a:rPr lang="en-US" dirty="0"/>
              <a:t>table will remain empty unless someone </a:t>
            </a:r>
            <a:r>
              <a:rPr lang="en-US" dirty="0" smtClean="0"/>
              <a:t>uses it </a:t>
            </a:r>
            <a:r>
              <a:rPr lang="en-US" dirty="0"/>
              <a:t>that evening.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9383064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6093" y="1825625"/>
            <a:ext cx="10827707" cy="4351338"/>
          </a:xfrm>
        </p:spPr>
        <p:txBody>
          <a:bodyPr>
            <a:normAutofit/>
          </a:bodyPr>
          <a:lstStyle/>
          <a:p>
            <a:pPr marL="0" indent="0" algn="just">
              <a:buNone/>
            </a:pPr>
            <a:r>
              <a:rPr lang="en-US" dirty="0" smtClean="0">
                <a:solidFill>
                  <a:srgbClr val="FF0000"/>
                </a:solidFill>
              </a:rPr>
              <a:t>- Customers</a:t>
            </a:r>
            <a:r>
              <a:rPr lang="en-US" dirty="0" smtClean="0"/>
              <a:t> </a:t>
            </a:r>
            <a:endParaRPr lang="en-US" dirty="0"/>
          </a:p>
          <a:p>
            <a:pPr marL="0" indent="0" algn="just">
              <a:buNone/>
            </a:pPr>
            <a:r>
              <a:rPr lang="en-US" dirty="0"/>
              <a:t>Customers may be an input to many operations (see earlier) but they are also the reason for </a:t>
            </a:r>
            <a:r>
              <a:rPr lang="en-US" dirty="0" smtClean="0"/>
              <a:t>their </a:t>
            </a:r>
            <a:r>
              <a:rPr lang="en-US" dirty="0"/>
              <a:t>existence. If there are no customers (whether business customers, users or consumers), </a:t>
            </a:r>
            <a:r>
              <a:rPr lang="en-US" dirty="0" smtClean="0"/>
              <a:t>there </a:t>
            </a:r>
            <a:r>
              <a:rPr lang="en-US" dirty="0"/>
              <a:t>will be no operation. So it is critical that operations managers are aware of customers’ </a:t>
            </a:r>
            <a:r>
              <a:rPr lang="en-US" dirty="0" smtClean="0"/>
              <a:t>needs</a:t>
            </a:r>
            <a:r>
              <a:rPr lang="en-US" dirty="0"/>
              <a:t>, both current and potential. This information will determine what the operation has </a:t>
            </a:r>
            <a:r>
              <a:rPr lang="en-US" dirty="0" smtClean="0"/>
              <a:t>to </a:t>
            </a:r>
            <a:r>
              <a:rPr lang="en-US" dirty="0"/>
              <a:t>do and how it has to do it (</a:t>
            </a:r>
            <a:r>
              <a:rPr lang="en-US" dirty="0" smtClean="0"/>
              <a:t>the operation’s </a:t>
            </a:r>
            <a:r>
              <a:rPr lang="en-US" dirty="0"/>
              <a:t>strategic performance objectives) which in turn </a:t>
            </a:r>
            <a:r>
              <a:rPr lang="en-US" dirty="0" smtClean="0"/>
              <a:t>defines </a:t>
            </a:r>
            <a:r>
              <a:rPr lang="en-US" dirty="0"/>
              <a:t>the service/product offering to be designed, created and delivered.</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2158702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4. What is </a:t>
            </a:r>
            <a:r>
              <a:rPr lang="en-US" b="1" dirty="0">
                <a:solidFill>
                  <a:srgbClr val="FF0000"/>
                </a:solidFill>
              </a:rPr>
              <a:t>the </a:t>
            </a:r>
            <a:r>
              <a:rPr lang="en-US" b="1" dirty="0" smtClean="0">
                <a:solidFill>
                  <a:srgbClr val="FF0000"/>
                </a:solidFill>
              </a:rPr>
              <a:t>Process hierarchy? </a:t>
            </a:r>
            <a:endParaRPr lang="en-US" b="1" dirty="0">
              <a:solidFill>
                <a:srgbClr val="FF0000"/>
              </a:solidFill>
            </a:endParaRPr>
          </a:p>
          <a:p>
            <a:pPr marL="0" indent="0" algn="just">
              <a:buNone/>
            </a:pPr>
            <a:r>
              <a:rPr lang="en-US" dirty="0"/>
              <a:t>So far we have discussed operations management, and the input–transformation–output </a:t>
            </a:r>
            <a:r>
              <a:rPr lang="en-US" dirty="0" smtClean="0"/>
              <a:t>model</a:t>
            </a:r>
            <a:r>
              <a:rPr lang="en-US" dirty="0"/>
              <a:t>, at the level of ‘the operation’. For example, we have described ‘the web designer’, ‘the </a:t>
            </a:r>
            <a:r>
              <a:rPr lang="en-US" dirty="0" smtClean="0"/>
              <a:t>bank</a:t>
            </a:r>
            <a:r>
              <a:rPr lang="en-US" dirty="0"/>
              <a:t>’, ‘the sandwich shop’, ‘the disaster relief operation’, and so on. But look inside any of </a:t>
            </a:r>
            <a:r>
              <a:rPr lang="en-US" dirty="0" smtClean="0"/>
              <a:t>these </a:t>
            </a:r>
            <a:r>
              <a:rPr lang="en-US" dirty="0"/>
              <a:t>operations. </a:t>
            </a:r>
            <a:r>
              <a:rPr lang="en-US" dirty="0">
                <a:solidFill>
                  <a:srgbClr val="FF0000"/>
                </a:solidFill>
              </a:rPr>
              <a:t>One will see that all operations consist of a collection of processes </a:t>
            </a:r>
            <a:r>
              <a:rPr lang="en-US" dirty="0"/>
              <a:t>(though </a:t>
            </a:r>
            <a:r>
              <a:rPr lang="en-US" dirty="0" smtClean="0"/>
              <a:t>these </a:t>
            </a:r>
            <a:r>
              <a:rPr lang="en-US" dirty="0"/>
              <a:t>processes may be called ‘units’ or ‘departments’) interconnecting with each other to </a:t>
            </a:r>
            <a:r>
              <a:rPr lang="en-US" dirty="0" smtClean="0"/>
              <a:t>form </a:t>
            </a:r>
            <a:r>
              <a:rPr lang="en-US" dirty="0"/>
              <a:t>a </a:t>
            </a:r>
            <a:r>
              <a:rPr lang="en-US" dirty="0" smtClean="0"/>
              <a:t>network.</a:t>
            </a: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9525768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5885" y="1825625"/>
            <a:ext cx="11260899" cy="4351338"/>
          </a:xfrm>
        </p:spPr>
        <p:txBody>
          <a:bodyPr>
            <a:normAutofit/>
          </a:bodyPr>
          <a:lstStyle/>
          <a:p>
            <a:pPr marL="0" indent="0" algn="just">
              <a:buNone/>
            </a:pPr>
            <a:r>
              <a:rPr lang="en-US" dirty="0"/>
              <a:t>Each process acts as a smaller version of the whole operation of which they </a:t>
            </a:r>
            <a:r>
              <a:rPr lang="en-US" dirty="0" smtClean="0"/>
              <a:t>form </a:t>
            </a:r>
            <a:r>
              <a:rPr lang="en-US" dirty="0"/>
              <a:t>a part, and transformed resources flow in between them. In fact, within any operation </a:t>
            </a:r>
            <a:r>
              <a:rPr lang="en-US" dirty="0" smtClean="0"/>
              <a:t>the </a:t>
            </a:r>
            <a:r>
              <a:rPr lang="en-US" dirty="0"/>
              <a:t>mechanisms that actually transform inputs into outputs are these processes. </a:t>
            </a:r>
            <a:r>
              <a:rPr lang="en-US" dirty="0">
                <a:solidFill>
                  <a:srgbClr val="FF0000"/>
                </a:solidFill>
              </a:rPr>
              <a:t>A ‘process’ </a:t>
            </a:r>
            <a:r>
              <a:rPr lang="en-US" dirty="0" smtClean="0">
                <a:solidFill>
                  <a:srgbClr val="FF0000"/>
                </a:solidFill>
              </a:rPr>
              <a:t>is </a:t>
            </a:r>
            <a:r>
              <a:rPr lang="en-US" dirty="0"/>
              <a:t>an arrangement of resources and activities that transform inputs into outputs that </a:t>
            </a:r>
            <a:r>
              <a:rPr lang="en-US" dirty="0" smtClean="0"/>
              <a:t>satisfy </a:t>
            </a:r>
            <a:r>
              <a:rPr lang="en-US" dirty="0"/>
              <a:t>(internal or external) customer needs. They are the ‘building blocks’ of all operations, </a:t>
            </a:r>
            <a:r>
              <a:rPr lang="en-US" dirty="0" smtClean="0"/>
              <a:t>and </a:t>
            </a:r>
            <a:r>
              <a:rPr lang="en-US" dirty="0"/>
              <a:t>they form an ‘internal network’ within an operation. Each process is, at the same time, </a:t>
            </a:r>
            <a:r>
              <a:rPr lang="en-US" dirty="0" smtClean="0"/>
              <a:t>an </a:t>
            </a:r>
            <a:r>
              <a:rPr lang="en-US" dirty="0"/>
              <a:t>internal supplier and an internal customer for other processes.</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914074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8827" y="1825625"/>
            <a:ext cx="10714973" cy="4351338"/>
          </a:xfrm>
        </p:spPr>
        <p:txBody>
          <a:bodyPr/>
          <a:lstStyle/>
          <a:p>
            <a:pPr marL="0" indent="0" algn="just">
              <a:buNone/>
            </a:pPr>
            <a:r>
              <a:rPr lang="en-US" dirty="0"/>
              <a:t>This ‘</a:t>
            </a:r>
            <a:r>
              <a:rPr lang="en-US" dirty="0">
                <a:solidFill>
                  <a:srgbClr val="FF0000"/>
                </a:solidFill>
              </a:rPr>
              <a:t>internal customer’ </a:t>
            </a:r>
            <a:r>
              <a:rPr lang="en-US" dirty="0" smtClean="0"/>
              <a:t>concept </a:t>
            </a:r>
            <a:r>
              <a:rPr lang="en-US" dirty="0"/>
              <a:t>provides a model to </a:t>
            </a:r>
            <a:r>
              <a:rPr lang="en-US" dirty="0" smtClean="0"/>
              <a:t>analyze </a:t>
            </a:r>
            <a:r>
              <a:rPr lang="en-US" dirty="0"/>
              <a:t>the internal activities of an operation. It is also a useful </a:t>
            </a:r>
            <a:r>
              <a:rPr lang="en-US" dirty="0" smtClean="0"/>
              <a:t>reminder </a:t>
            </a:r>
            <a:r>
              <a:rPr lang="en-US" dirty="0"/>
              <a:t>that, by treating internal customers with the same degree of care as external </a:t>
            </a:r>
            <a:r>
              <a:rPr lang="en-US" dirty="0" smtClean="0"/>
              <a:t>customers</a:t>
            </a:r>
            <a:r>
              <a:rPr lang="en-US" dirty="0"/>
              <a:t>, the effectiveness of the whole operation can be improved. Table 1.3 illustrates how a </a:t>
            </a:r>
            <a:r>
              <a:rPr lang="en-US" dirty="0" smtClean="0"/>
              <a:t>wide </a:t>
            </a:r>
            <a:r>
              <a:rPr lang="en-US" dirty="0"/>
              <a:t>range of operations can be described in this way.</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95506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315233" y="1610199"/>
            <a:ext cx="9118948" cy="5141330"/>
          </a:xfrm>
          <a:prstGeom prst="rect">
            <a:avLst/>
          </a:prstGeom>
        </p:spPr>
      </p:pic>
      <p:pic>
        <p:nvPicPr>
          <p:cNvPr id="4" name="Picture 3"/>
          <p:cNvPicPr>
            <a:picLocks noChangeAspect="1"/>
          </p:cNvPicPr>
          <p:nvPr/>
        </p:nvPicPr>
        <p:blipFill>
          <a:blip r:embed="rId3"/>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4"/>
          <a:stretch>
            <a:fillRect/>
          </a:stretch>
        </p:blipFill>
        <p:spPr>
          <a:xfrm>
            <a:off x="2289771" y="6296974"/>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719796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567" y="1825625"/>
            <a:ext cx="10840233" cy="4351338"/>
          </a:xfrm>
        </p:spPr>
        <p:txBody>
          <a:bodyPr>
            <a:normAutofit/>
          </a:bodyPr>
          <a:lstStyle/>
          <a:p>
            <a:pPr marL="0" indent="0" algn="just">
              <a:buNone/>
            </a:pPr>
            <a:r>
              <a:rPr lang="en-US" dirty="0" smtClean="0">
                <a:solidFill>
                  <a:srgbClr val="FF0000"/>
                </a:solidFill>
              </a:rPr>
              <a:t>- Operations </a:t>
            </a:r>
            <a:r>
              <a:rPr lang="en-US" dirty="0">
                <a:solidFill>
                  <a:srgbClr val="FF0000"/>
                </a:solidFill>
              </a:rPr>
              <a:t>management is relevant to all parts of the business </a:t>
            </a:r>
          </a:p>
          <a:p>
            <a:pPr marL="0" indent="0" algn="just">
              <a:buNone/>
            </a:pPr>
            <a:r>
              <a:rPr lang="en-US" dirty="0"/>
              <a:t>The example in Figure 1.7 demonstrates that it is not just the operations function that manages </a:t>
            </a:r>
            <a:r>
              <a:rPr lang="en-US" dirty="0" smtClean="0"/>
              <a:t>processes</a:t>
            </a:r>
            <a:r>
              <a:rPr lang="en-US" dirty="0"/>
              <a:t>; all functions manage </a:t>
            </a:r>
            <a:r>
              <a:rPr lang="en-US" dirty="0" smtClean="0"/>
              <a:t>processes</a:t>
            </a:r>
            <a:r>
              <a:rPr lang="en-US" dirty="0"/>
              <a:t>. </a:t>
            </a:r>
            <a:r>
              <a:rPr lang="en-US" dirty="0">
                <a:solidFill>
                  <a:srgbClr val="FF0000"/>
                </a:solidFill>
              </a:rPr>
              <a:t>For example, </a:t>
            </a:r>
            <a:r>
              <a:rPr lang="en-US" dirty="0"/>
              <a:t>the marketing function will have </a:t>
            </a:r>
            <a:r>
              <a:rPr lang="en-US" dirty="0" smtClean="0"/>
              <a:t>processes </a:t>
            </a:r>
            <a:r>
              <a:rPr lang="en-US" dirty="0"/>
              <a:t>that create demand forecasts, processes that create advertising campaigns and processes </a:t>
            </a:r>
            <a:r>
              <a:rPr lang="en-US" dirty="0" smtClean="0"/>
              <a:t>that </a:t>
            </a:r>
            <a:r>
              <a:rPr lang="en-US" dirty="0"/>
              <a:t>create marketing plans. These processes in the other functions also </a:t>
            </a:r>
            <a:r>
              <a:rPr lang="en-US" dirty="0" smtClean="0"/>
              <a:t>need </a:t>
            </a:r>
            <a:r>
              <a:rPr lang="en-US" dirty="0"/>
              <a:t>managing using similar principles to those within the operations </a:t>
            </a:r>
            <a:r>
              <a:rPr lang="en-US" dirty="0" smtClean="0"/>
              <a:t>function</a:t>
            </a:r>
            <a:r>
              <a:rPr lang="en-US" dirty="0"/>
              <a:t>. Each function will have its ‘technical’ </a:t>
            </a:r>
            <a:r>
              <a:rPr lang="en-US" dirty="0" smtClean="0"/>
              <a:t>knowledge.</a:t>
            </a: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5820034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22960" y="222069"/>
            <a:ext cx="11011989" cy="6444981"/>
          </a:xfrm>
          <a:prstGeom prst="rect">
            <a:avLst/>
          </a:prstGeom>
        </p:spPr>
      </p:pic>
      <p:pic>
        <p:nvPicPr>
          <p:cNvPr id="8" name="Picture 7"/>
          <p:cNvPicPr>
            <a:picLocks noChangeAspect="1"/>
          </p:cNvPicPr>
          <p:nvPr/>
        </p:nvPicPr>
        <p:blipFill>
          <a:blip r:embed="rId3"/>
          <a:stretch>
            <a:fillRect/>
          </a:stretch>
        </p:blipFill>
        <p:spPr>
          <a:xfrm>
            <a:off x="2289771" y="6667050"/>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0045118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2182" y="1974992"/>
            <a:ext cx="10806562" cy="4351338"/>
          </a:xfrm>
        </p:spPr>
        <p:txBody>
          <a:bodyPr>
            <a:normAutofit/>
          </a:bodyPr>
          <a:lstStyle/>
          <a:p>
            <a:pPr marL="0" indent="0" algn="just">
              <a:buNone/>
            </a:pPr>
            <a:r>
              <a:rPr lang="en-US" dirty="0" smtClean="0">
                <a:solidFill>
                  <a:srgbClr val="FF0000"/>
                </a:solidFill>
              </a:rPr>
              <a:t>- Business </a:t>
            </a:r>
            <a:r>
              <a:rPr lang="en-US" dirty="0">
                <a:solidFill>
                  <a:srgbClr val="FF0000"/>
                </a:solidFill>
              </a:rPr>
              <a:t>processes </a:t>
            </a:r>
          </a:p>
          <a:p>
            <a:pPr marL="0" indent="0" algn="just">
              <a:buNone/>
            </a:pPr>
            <a:r>
              <a:rPr lang="en-US" dirty="0"/>
              <a:t>Whenever a business attempts to satisfy its customers’ needs it will use many processes, </a:t>
            </a:r>
            <a:r>
              <a:rPr lang="en-US" dirty="0" smtClean="0"/>
              <a:t>both </a:t>
            </a:r>
            <a:r>
              <a:rPr lang="en-US" dirty="0"/>
              <a:t>in its operations and in its other functions. Each of these processes will contribute </a:t>
            </a:r>
            <a:r>
              <a:rPr lang="en-US" dirty="0" smtClean="0"/>
              <a:t>some </a:t>
            </a:r>
            <a:r>
              <a:rPr lang="en-US" dirty="0"/>
              <a:t>part to fulfilling customer needs.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170446" y="6691122"/>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640888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145" y="1891429"/>
            <a:ext cx="10802655" cy="4285533"/>
          </a:xfrm>
        </p:spPr>
        <p:txBody>
          <a:bodyPr>
            <a:normAutofit/>
          </a:bodyPr>
          <a:lstStyle/>
          <a:p>
            <a:pPr marL="0" indent="0" algn="just">
              <a:buNone/>
            </a:pPr>
            <a:r>
              <a:rPr lang="en-US" b="1" dirty="0" smtClean="0">
                <a:solidFill>
                  <a:srgbClr val="FF0000"/>
                </a:solidFill>
              </a:rPr>
              <a:t>5. How Do Operations and Processes Differ? </a:t>
            </a:r>
            <a:endParaRPr lang="en-US" b="1" dirty="0">
              <a:solidFill>
                <a:srgbClr val="FF0000"/>
              </a:solidFill>
            </a:endParaRPr>
          </a:p>
          <a:p>
            <a:pPr marL="0" indent="0" algn="just">
              <a:buNone/>
            </a:pPr>
            <a:r>
              <a:rPr lang="en-US" dirty="0"/>
              <a:t>Although all operations processes are similar in that they all </a:t>
            </a:r>
            <a:r>
              <a:rPr lang="en-US" dirty="0" smtClean="0"/>
              <a:t>transform inputs</a:t>
            </a:r>
            <a:r>
              <a:rPr lang="en-US" dirty="0"/>
              <a:t>, they do differ </a:t>
            </a:r>
            <a:r>
              <a:rPr lang="en-US" dirty="0" smtClean="0"/>
              <a:t> in </a:t>
            </a:r>
            <a:r>
              <a:rPr lang="en-US" dirty="0"/>
              <a:t>a number of ways, four of which, known as the four Vs, are particularly important: </a:t>
            </a:r>
          </a:p>
          <a:p>
            <a:pPr marL="0" indent="0" algn="just">
              <a:buNone/>
            </a:pPr>
            <a:r>
              <a:rPr lang="en-US" dirty="0" smtClean="0"/>
              <a:t>● The </a:t>
            </a:r>
            <a:r>
              <a:rPr lang="en-US" dirty="0">
                <a:solidFill>
                  <a:srgbClr val="FF0000"/>
                </a:solidFill>
              </a:rPr>
              <a:t>volume</a:t>
            </a:r>
            <a:r>
              <a:rPr lang="en-US" dirty="0"/>
              <a:t> of their output. </a:t>
            </a:r>
          </a:p>
          <a:p>
            <a:pPr marL="0" indent="0" algn="just">
              <a:buNone/>
            </a:pPr>
            <a:r>
              <a:rPr lang="en-US" dirty="0" smtClean="0"/>
              <a:t>● The </a:t>
            </a:r>
            <a:r>
              <a:rPr lang="en-US" dirty="0">
                <a:solidFill>
                  <a:srgbClr val="FF0000"/>
                </a:solidFill>
              </a:rPr>
              <a:t>variety </a:t>
            </a:r>
            <a:r>
              <a:rPr lang="en-US" dirty="0"/>
              <a:t>of their output. </a:t>
            </a:r>
          </a:p>
          <a:p>
            <a:pPr marL="0" indent="0" algn="just">
              <a:buNone/>
            </a:pPr>
            <a:r>
              <a:rPr lang="en-US" dirty="0" smtClean="0"/>
              <a:t>● The </a:t>
            </a:r>
            <a:r>
              <a:rPr lang="en-US" dirty="0">
                <a:solidFill>
                  <a:srgbClr val="FF0000"/>
                </a:solidFill>
              </a:rPr>
              <a:t>variation</a:t>
            </a:r>
            <a:r>
              <a:rPr lang="en-US" dirty="0"/>
              <a:t> in the demand for their output. </a:t>
            </a:r>
          </a:p>
          <a:p>
            <a:pPr marL="0" indent="0" algn="just">
              <a:buNone/>
            </a:pPr>
            <a:r>
              <a:rPr lang="en-US" dirty="0" smtClean="0"/>
              <a:t>● The </a:t>
            </a:r>
            <a:r>
              <a:rPr lang="en-US" dirty="0"/>
              <a:t>degree of </a:t>
            </a:r>
            <a:r>
              <a:rPr lang="en-US" dirty="0">
                <a:solidFill>
                  <a:srgbClr val="FF0000"/>
                </a:solidFill>
              </a:rPr>
              <a:t>visibility</a:t>
            </a:r>
            <a:r>
              <a:rPr lang="en-US" dirty="0"/>
              <a:t> which customers have of the creation of </a:t>
            </a:r>
            <a:r>
              <a:rPr lang="en-US" dirty="0" smtClean="0"/>
              <a:t>their output</a:t>
            </a:r>
            <a:r>
              <a:rPr lang="en-US" dirty="0"/>
              <a:t>.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342460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8099" y="1980114"/>
            <a:ext cx="11065701" cy="4351338"/>
          </a:xfrm>
        </p:spPr>
        <p:txBody>
          <a:bodyPr>
            <a:normAutofit/>
          </a:bodyPr>
          <a:lstStyle/>
          <a:p>
            <a:pPr marL="0" indent="0" algn="just">
              <a:buNone/>
            </a:pPr>
            <a:r>
              <a:rPr lang="en-US" b="1" dirty="0" smtClean="0">
                <a:solidFill>
                  <a:srgbClr val="FF0000"/>
                </a:solidFill>
              </a:rPr>
              <a:t>6. What Do Operations Managers Do? </a:t>
            </a:r>
            <a:endParaRPr lang="en-US" b="1" dirty="0">
              <a:solidFill>
                <a:srgbClr val="FF0000"/>
              </a:solidFill>
            </a:endParaRPr>
          </a:p>
          <a:p>
            <a:pPr marL="0" indent="0" algn="just">
              <a:buNone/>
            </a:pPr>
            <a:r>
              <a:rPr lang="en-US" dirty="0"/>
              <a:t>The exact details of what operations managers do will, to some extent, depend on the </a:t>
            </a:r>
            <a:r>
              <a:rPr lang="en-US" dirty="0" smtClean="0"/>
              <a:t>way </a:t>
            </a:r>
            <a:r>
              <a:rPr lang="en-US" dirty="0"/>
              <a:t>an organization defines the boundaries of the function. Yet there are some general </a:t>
            </a:r>
            <a:r>
              <a:rPr lang="en-US" dirty="0" smtClean="0"/>
              <a:t>classes </a:t>
            </a:r>
            <a:r>
              <a:rPr lang="en-US" dirty="0"/>
              <a:t>of activities that apply to all types of operation irrespective of whether they are </a:t>
            </a:r>
            <a:r>
              <a:rPr lang="en-US" dirty="0" smtClean="0"/>
              <a:t>service, manufacturing</a:t>
            </a:r>
            <a:r>
              <a:rPr lang="en-US" dirty="0"/>
              <a:t>, private or public sector, and no matter how the operations function </a:t>
            </a:r>
            <a:r>
              <a:rPr lang="en-US" dirty="0" smtClean="0"/>
              <a:t>is </a:t>
            </a:r>
            <a:r>
              <a:rPr lang="en-US" dirty="0"/>
              <a:t>defined. </a:t>
            </a:r>
            <a:r>
              <a:rPr lang="en-US" dirty="0">
                <a:solidFill>
                  <a:srgbClr val="FF0000"/>
                </a:solidFill>
              </a:rPr>
              <a:t>We classify operations management activities under the four headings: </a:t>
            </a:r>
            <a:r>
              <a:rPr lang="en-US" dirty="0"/>
              <a:t>direct, </a:t>
            </a:r>
            <a:r>
              <a:rPr lang="en-US" dirty="0" smtClean="0"/>
              <a:t>design</a:t>
            </a:r>
            <a:r>
              <a:rPr lang="en-US" dirty="0"/>
              <a:t>, deliver and develop.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368666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Directing the </a:t>
            </a:r>
            <a:r>
              <a:rPr lang="en-US" dirty="0">
                <a:solidFill>
                  <a:srgbClr val="FF0000"/>
                </a:solidFill>
              </a:rPr>
              <a:t>overall strategy of the operation. </a:t>
            </a:r>
            <a:r>
              <a:rPr lang="en-US" dirty="0"/>
              <a:t>A general understanding of operations and </a:t>
            </a:r>
            <a:r>
              <a:rPr lang="en-US" dirty="0" smtClean="0"/>
              <a:t>processes </a:t>
            </a:r>
            <a:r>
              <a:rPr lang="en-US" dirty="0"/>
              <a:t>and their strategic purpose and performance, together with an appreciation of </a:t>
            </a:r>
            <a:r>
              <a:rPr lang="en-US" dirty="0" smtClean="0"/>
              <a:t>how </a:t>
            </a:r>
            <a:r>
              <a:rPr lang="en-US" dirty="0"/>
              <a:t>strategic purpose is translated into reality, are prerequisites to the detailed design of </a:t>
            </a:r>
            <a:r>
              <a:rPr lang="en-US" dirty="0" smtClean="0"/>
              <a:t>operations </a:t>
            </a:r>
            <a:r>
              <a:rPr lang="en-US" dirty="0"/>
              <a:t>and </a:t>
            </a:r>
            <a:r>
              <a:rPr lang="en-US" dirty="0" smtClean="0"/>
              <a:t>process.</a:t>
            </a:r>
          </a:p>
          <a:p>
            <a:pPr marL="0" indent="0" algn="just">
              <a:buNone/>
            </a:pPr>
            <a:r>
              <a:rPr lang="en-US" dirty="0" smtClean="0">
                <a:solidFill>
                  <a:srgbClr val="FF0000"/>
                </a:solidFill>
              </a:rPr>
              <a:t>● Designing the </a:t>
            </a:r>
            <a:r>
              <a:rPr lang="en-US" dirty="0">
                <a:solidFill>
                  <a:srgbClr val="FF0000"/>
                </a:solidFill>
              </a:rPr>
              <a:t>operation’s resources and processes. </a:t>
            </a:r>
            <a:r>
              <a:rPr lang="en-US" dirty="0"/>
              <a:t>Design is the activity of determining </a:t>
            </a:r>
            <a:r>
              <a:rPr lang="en-US" dirty="0" smtClean="0"/>
              <a:t>the </a:t>
            </a:r>
            <a:r>
              <a:rPr lang="en-US" dirty="0"/>
              <a:t>physical form, shape and composition of operations and processes in line with the </a:t>
            </a:r>
            <a:r>
              <a:rPr lang="en-US" dirty="0" smtClean="0"/>
              <a:t>services </a:t>
            </a:r>
            <a:r>
              <a:rPr lang="en-US" dirty="0"/>
              <a:t>and products </a:t>
            </a:r>
            <a:r>
              <a:rPr lang="en-US" dirty="0" smtClean="0"/>
              <a:t>that they </a:t>
            </a:r>
            <a:r>
              <a:rPr lang="en-US" dirty="0"/>
              <a:t>create.</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0146913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8431" y="1980114"/>
            <a:ext cx="10852759" cy="4351338"/>
          </a:xfrm>
        </p:spPr>
        <p:txBody>
          <a:bodyPr/>
          <a:lstStyle/>
          <a:p>
            <a:pPr marL="0" indent="0" algn="just">
              <a:buNone/>
            </a:pPr>
            <a:r>
              <a:rPr lang="en-US" dirty="0" smtClean="0">
                <a:solidFill>
                  <a:srgbClr val="FF0000"/>
                </a:solidFill>
              </a:rPr>
              <a:t>●</a:t>
            </a:r>
            <a:r>
              <a:rPr lang="en-US" dirty="0" smtClean="0"/>
              <a:t> </a:t>
            </a:r>
            <a:r>
              <a:rPr lang="en-US" dirty="0" smtClean="0">
                <a:solidFill>
                  <a:srgbClr val="FF0000"/>
                </a:solidFill>
              </a:rPr>
              <a:t>Planning </a:t>
            </a:r>
            <a:r>
              <a:rPr lang="en-US" dirty="0">
                <a:solidFill>
                  <a:srgbClr val="FF0000"/>
                </a:solidFill>
              </a:rPr>
              <a:t>and control process </a:t>
            </a:r>
            <a:r>
              <a:rPr lang="en-US" b="1" dirty="0">
                <a:solidFill>
                  <a:srgbClr val="FF0000"/>
                </a:solidFill>
              </a:rPr>
              <a:t>delivery</a:t>
            </a:r>
            <a:r>
              <a:rPr lang="en-US" dirty="0">
                <a:solidFill>
                  <a:srgbClr val="FF0000"/>
                </a:solidFill>
              </a:rPr>
              <a:t>. </a:t>
            </a:r>
            <a:r>
              <a:rPr lang="en-US" dirty="0"/>
              <a:t>After being designed, </a:t>
            </a:r>
            <a:r>
              <a:rPr lang="en-US" dirty="0" smtClean="0"/>
              <a:t>the delivery </a:t>
            </a:r>
            <a:r>
              <a:rPr lang="en-US" dirty="0"/>
              <a:t>of services and </a:t>
            </a:r>
            <a:r>
              <a:rPr lang="en-US" dirty="0" smtClean="0"/>
              <a:t>products </a:t>
            </a:r>
            <a:r>
              <a:rPr lang="en-US" dirty="0"/>
              <a:t>from suppliers and through the total operation to customers must be planned and </a:t>
            </a:r>
            <a:r>
              <a:rPr lang="en-US" dirty="0" smtClean="0"/>
              <a:t>controlled.</a:t>
            </a:r>
          </a:p>
          <a:p>
            <a:pPr marL="0" indent="0" algn="just">
              <a:buNone/>
            </a:pPr>
            <a:r>
              <a:rPr lang="en-US" dirty="0"/>
              <a:t> </a:t>
            </a:r>
            <a:r>
              <a:rPr lang="en-US" dirty="0" smtClean="0">
                <a:solidFill>
                  <a:srgbClr val="FF0000"/>
                </a:solidFill>
              </a:rPr>
              <a:t>● Developing process </a:t>
            </a:r>
            <a:r>
              <a:rPr lang="en-US" dirty="0">
                <a:solidFill>
                  <a:srgbClr val="FF0000"/>
                </a:solidFill>
              </a:rPr>
              <a:t>performance. </a:t>
            </a:r>
            <a:r>
              <a:rPr lang="en-US" dirty="0"/>
              <a:t>Increasingly it is recognized that operations </a:t>
            </a:r>
            <a:r>
              <a:rPr lang="en-US" dirty="0" smtClean="0"/>
              <a:t>managers</a:t>
            </a:r>
            <a:r>
              <a:rPr lang="en-US" dirty="0"/>
              <a:t>, or any process managers, cannot </a:t>
            </a:r>
            <a:r>
              <a:rPr lang="en-US" dirty="0" smtClean="0"/>
              <a:t>simply routinely </a:t>
            </a:r>
            <a:r>
              <a:rPr lang="en-US" dirty="0"/>
              <a:t>deliver services and products </a:t>
            </a:r>
            <a:r>
              <a:rPr lang="en-US" dirty="0" smtClean="0"/>
              <a:t>in </a:t>
            </a:r>
            <a:r>
              <a:rPr lang="en-US" dirty="0"/>
              <a:t>the same way that they always have done. They have a responsibility to develop </a:t>
            </a:r>
            <a:r>
              <a:rPr lang="en-US" dirty="0" smtClean="0"/>
              <a:t>the </a:t>
            </a:r>
            <a:r>
              <a:rPr lang="en-US" dirty="0"/>
              <a:t>capabilities of their processes to improve process performance.</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682840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3879" y="1825625"/>
            <a:ext cx="10689921" cy="4351338"/>
          </a:xfrm>
        </p:spPr>
        <p:txBody>
          <a:bodyPr>
            <a:normAutofit/>
          </a:bodyPr>
          <a:lstStyle/>
          <a:p>
            <a:pPr marL="0" indent="0" algn="just">
              <a:buNone/>
            </a:pPr>
            <a:r>
              <a:rPr lang="en-US" dirty="0" smtClean="0">
                <a:solidFill>
                  <a:srgbClr val="FF0000"/>
                </a:solidFill>
              </a:rPr>
              <a:t>- Operations </a:t>
            </a:r>
            <a:r>
              <a:rPr lang="en-US" dirty="0">
                <a:solidFill>
                  <a:srgbClr val="FF0000"/>
                </a:solidFill>
              </a:rPr>
              <a:t>management impacts environmental sustainability </a:t>
            </a:r>
          </a:p>
          <a:p>
            <a:pPr marL="0" indent="0" algn="just">
              <a:buNone/>
            </a:pPr>
            <a:r>
              <a:rPr lang="en-US" dirty="0"/>
              <a:t>It is worth noting at this point that many of the activities of operations managers have a </a:t>
            </a:r>
            <a:r>
              <a:rPr lang="en-US" dirty="0" smtClean="0"/>
              <a:t>huge </a:t>
            </a:r>
            <a:r>
              <a:rPr lang="en-US" dirty="0"/>
              <a:t>impact on their organization’s environmental sustainability. </a:t>
            </a:r>
            <a:r>
              <a:rPr lang="en-US" dirty="0">
                <a:solidFill>
                  <a:srgbClr val="FF0000"/>
                </a:solidFill>
              </a:rPr>
              <a:t>Environmental sustain-ability means </a:t>
            </a:r>
            <a:r>
              <a:rPr lang="en-US" dirty="0"/>
              <a:t>(according to the </a:t>
            </a:r>
            <a:r>
              <a:rPr lang="en-US" dirty="0" smtClean="0"/>
              <a:t>Brandt and </a:t>
            </a:r>
            <a:r>
              <a:rPr lang="en-US" dirty="0"/>
              <a:t>Report from the United Nations) ‘ meeting the </a:t>
            </a:r>
            <a:r>
              <a:rPr lang="en-US" dirty="0" smtClean="0"/>
              <a:t>needs </a:t>
            </a:r>
            <a:r>
              <a:rPr lang="en-US" dirty="0"/>
              <a:t>of the present without compromising the ability of future generations to meet their own </a:t>
            </a:r>
            <a:r>
              <a:rPr lang="en-US" dirty="0" smtClean="0"/>
              <a:t>needs</a:t>
            </a:r>
            <a:r>
              <a:rPr lang="en-US" dirty="0"/>
              <a:t>’. </a:t>
            </a:r>
          </a:p>
        </p:txBody>
      </p:sp>
      <p:pic>
        <p:nvPicPr>
          <p:cNvPr id="4" name="Picture 3"/>
          <p:cNvPicPr>
            <a:picLocks noChangeAspect="1"/>
          </p:cNvPicPr>
          <p:nvPr/>
        </p:nvPicPr>
        <p:blipFill>
          <a:blip r:embed="rId2"/>
          <a:stretch>
            <a:fillRect/>
          </a:stretch>
        </p:blipFill>
        <p:spPr>
          <a:xfrm>
            <a:off x="0" y="77867"/>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397384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567" y="1825625"/>
            <a:ext cx="10840233" cy="4351338"/>
          </a:xfrm>
        </p:spPr>
        <p:txBody>
          <a:bodyPr/>
          <a:lstStyle/>
          <a:p>
            <a:pPr marL="0" indent="0" algn="just">
              <a:buNone/>
            </a:pPr>
            <a:r>
              <a:rPr lang="en-US" dirty="0">
                <a:solidFill>
                  <a:srgbClr val="FF0000"/>
                </a:solidFill>
              </a:rPr>
              <a:t>Put more directly, </a:t>
            </a:r>
            <a:r>
              <a:rPr lang="en-US" dirty="0"/>
              <a:t>it means the extent to which business activity negatively impacts </a:t>
            </a:r>
            <a:r>
              <a:rPr lang="en-US" dirty="0" smtClean="0"/>
              <a:t>the </a:t>
            </a:r>
            <a:r>
              <a:rPr lang="en-US" dirty="0"/>
              <a:t>natural environment. It is clearly an important issue, not only because of the obvious </a:t>
            </a:r>
            <a:r>
              <a:rPr lang="en-US" dirty="0" smtClean="0"/>
              <a:t>impact </a:t>
            </a:r>
            <a:r>
              <a:rPr lang="en-US" dirty="0"/>
              <a:t>on the immediate environment of hazardous waste, air, and even noise, pollution, </a:t>
            </a:r>
            <a:r>
              <a:rPr lang="en-US" dirty="0" smtClean="0"/>
              <a:t>but </a:t>
            </a:r>
            <a:r>
              <a:rPr lang="en-US" dirty="0"/>
              <a:t>also because of the less obvious, but potentially far more damaging, issues around </a:t>
            </a:r>
            <a:r>
              <a:rPr lang="en-US" dirty="0" smtClean="0"/>
              <a:t>global </a:t>
            </a:r>
            <a:r>
              <a:rPr lang="en-US" dirty="0"/>
              <a:t>warming.</a:t>
            </a:r>
          </a:p>
          <a:p>
            <a:pPr marL="0" indent="0" algn="just">
              <a:buNone/>
            </a:pP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4008220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8932" y="1888255"/>
            <a:ext cx="10664868" cy="4351338"/>
          </a:xfrm>
        </p:spPr>
        <p:txBody>
          <a:bodyPr/>
          <a:lstStyle/>
          <a:p>
            <a:pPr marL="0" indent="0" algn="just">
              <a:buNone/>
            </a:pPr>
            <a:r>
              <a:rPr lang="en-US" dirty="0" smtClean="0">
                <a:solidFill>
                  <a:srgbClr val="FF0000"/>
                </a:solidFill>
              </a:rPr>
              <a:t>- the </a:t>
            </a:r>
            <a:r>
              <a:rPr lang="en-US" dirty="0">
                <a:solidFill>
                  <a:srgbClr val="FF0000"/>
                </a:solidFill>
              </a:rPr>
              <a:t>model of operations management </a:t>
            </a:r>
          </a:p>
          <a:p>
            <a:pPr marL="0" indent="0" algn="just">
              <a:buNone/>
            </a:pPr>
            <a:r>
              <a:rPr lang="en-US" dirty="0"/>
              <a:t>We can now combine </a:t>
            </a:r>
            <a:r>
              <a:rPr lang="en-US" dirty="0">
                <a:solidFill>
                  <a:srgbClr val="FF0000"/>
                </a:solidFill>
              </a:rPr>
              <a:t>two ideas </a:t>
            </a:r>
            <a:r>
              <a:rPr lang="en-US" dirty="0"/>
              <a:t>to develop the model of operations and process management </a:t>
            </a:r>
            <a:r>
              <a:rPr lang="en-US" dirty="0" smtClean="0"/>
              <a:t>that </a:t>
            </a:r>
            <a:r>
              <a:rPr lang="en-US" dirty="0"/>
              <a:t>will be used throughout this book. </a:t>
            </a:r>
            <a:r>
              <a:rPr lang="en-US" dirty="0">
                <a:solidFill>
                  <a:srgbClr val="FF0000"/>
                </a:solidFill>
              </a:rPr>
              <a:t>The first is </a:t>
            </a:r>
            <a:r>
              <a:rPr lang="en-US" dirty="0"/>
              <a:t>the idea that </a:t>
            </a:r>
            <a:r>
              <a:rPr lang="en-US" dirty="0" smtClean="0"/>
              <a:t>operations and </a:t>
            </a:r>
            <a:r>
              <a:rPr lang="en-US" dirty="0"/>
              <a:t>the </a:t>
            </a:r>
            <a:r>
              <a:rPr lang="en-US" dirty="0" smtClean="0"/>
              <a:t>processes that </a:t>
            </a:r>
            <a:r>
              <a:rPr lang="en-US" dirty="0"/>
              <a:t>make up both the operations and other business functions are </a:t>
            </a:r>
            <a:r>
              <a:rPr lang="en-US" dirty="0" smtClean="0"/>
              <a:t>transformation </a:t>
            </a:r>
            <a:r>
              <a:rPr lang="en-US" dirty="0"/>
              <a:t>systems that take in inputs and use process resources </a:t>
            </a:r>
            <a:r>
              <a:rPr lang="en-US" dirty="0" smtClean="0"/>
              <a:t>to </a:t>
            </a:r>
            <a:r>
              <a:rPr lang="en-US" dirty="0"/>
              <a:t>transform them into outputs.</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965297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second idea is </a:t>
            </a:r>
            <a:r>
              <a:rPr lang="en-US" dirty="0"/>
              <a:t>that the resources </a:t>
            </a:r>
            <a:r>
              <a:rPr lang="en-US" dirty="0" smtClean="0"/>
              <a:t>both in an organization’s operations as a whole and in its individual processes </a:t>
            </a:r>
            <a:r>
              <a:rPr lang="en-US" dirty="0"/>
              <a:t>need to be managed in terms of how they are directed, how </a:t>
            </a:r>
            <a:r>
              <a:rPr lang="en-US" dirty="0" smtClean="0"/>
              <a:t>they </a:t>
            </a:r>
            <a:r>
              <a:rPr lang="en-US" dirty="0"/>
              <a:t>are designed, how </a:t>
            </a:r>
            <a:r>
              <a:rPr lang="en-US" dirty="0" smtClean="0"/>
              <a:t>delivery is </a:t>
            </a:r>
            <a:r>
              <a:rPr lang="en-US" dirty="0"/>
              <a:t>planned and controlled, and how </a:t>
            </a:r>
            <a:r>
              <a:rPr lang="en-US" dirty="0" smtClean="0"/>
              <a:t>they </a:t>
            </a:r>
            <a:r>
              <a:rPr lang="en-US" dirty="0"/>
              <a:t>are </a:t>
            </a:r>
            <a:r>
              <a:rPr lang="en-US" dirty="0" smtClean="0"/>
              <a:t>developed and </a:t>
            </a:r>
            <a:r>
              <a:rPr lang="en-US" dirty="0"/>
              <a:t>improved. </a:t>
            </a:r>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58337"/>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6866880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8932" y="1825625"/>
            <a:ext cx="10664868" cy="4351338"/>
          </a:xfrm>
        </p:spPr>
        <p:txBody>
          <a:bodyPr/>
          <a:lstStyle/>
          <a:p>
            <a:pPr marL="0" indent="0">
              <a:buNone/>
            </a:pPr>
            <a:r>
              <a:rPr lang="en-US" b="1" dirty="0" smtClean="0"/>
              <a:t>References:</a:t>
            </a:r>
          </a:p>
          <a:p>
            <a:pPr marL="0" indent="0">
              <a:buNone/>
            </a:pPr>
            <a:endParaRPr lang="en-US" b="1" dirty="0"/>
          </a:p>
          <a:p>
            <a:pPr marL="0" indent="0">
              <a:buNone/>
            </a:pPr>
            <a:r>
              <a:rPr lang="en-US" dirty="0"/>
              <a:t>Operations management, Eighth </a:t>
            </a:r>
            <a:r>
              <a:rPr lang="en-US" dirty="0" smtClean="0"/>
              <a:t>edition</a:t>
            </a:r>
          </a:p>
          <a:p>
            <a:pPr marL="0" indent="0">
              <a:buNone/>
            </a:pPr>
            <a:r>
              <a:rPr lang="en-US" dirty="0"/>
              <a:t>By </a:t>
            </a:r>
            <a:r>
              <a:rPr lang="en-US" dirty="0" smtClean="0"/>
              <a:t>Nigel Slack </a:t>
            </a:r>
            <a:r>
              <a:rPr lang="en-US" dirty="0"/>
              <a:t>A</a:t>
            </a:r>
            <a:r>
              <a:rPr lang="en-US" dirty="0" smtClean="0"/>
              <a:t>listair </a:t>
            </a:r>
            <a:r>
              <a:rPr lang="en-US" dirty="0"/>
              <a:t>Brandon-Jones </a:t>
            </a:r>
          </a:p>
          <a:p>
            <a:pPr marL="0" indent="0">
              <a:buNone/>
            </a:pPr>
            <a:r>
              <a:rPr lang="en-US" dirty="0" smtClean="0"/>
              <a:t>Robert Johnston</a:t>
            </a:r>
          </a:p>
          <a:p>
            <a:pPr marL="0" indent="0">
              <a:buNone/>
            </a:pPr>
            <a:endParaRPr lang="en-US" dirty="0"/>
          </a:p>
          <a:p>
            <a:pPr marL="0" indent="0">
              <a:buNone/>
            </a:pPr>
            <a:r>
              <a:rPr lang="en-US" dirty="0" smtClean="0"/>
              <a:t>Chapter 1</a:t>
            </a:r>
            <a:endParaRPr lang="en-US" dirty="0"/>
          </a:p>
        </p:txBody>
      </p:sp>
      <p:pic>
        <p:nvPicPr>
          <p:cNvPr id="4" name="Picture 3"/>
          <p:cNvPicPr>
            <a:picLocks noChangeAspect="1"/>
          </p:cNvPicPr>
          <p:nvPr/>
        </p:nvPicPr>
        <p:blipFill>
          <a:blip r:embed="rId2"/>
          <a:stretch>
            <a:fillRect/>
          </a:stretch>
        </p:blipFill>
        <p:spPr>
          <a:xfrm>
            <a:off x="0" y="0"/>
            <a:ext cx="11849622" cy="1610200"/>
          </a:xfrm>
          <a:prstGeom prst="rect">
            <a:avLst/>
          </a:prstGeom>
        </p:spPr>
      </p:pic>
      <p:sp>
        <p:nvSpPr>
          <p:cNvPr id="6" name="Rectangle 5"/>
          <p:cNvSpPr/>
          <p:nvPr/>
        </p:nvSpPr>
        <p:spPr>
          <a:xfrm>
            <a:off x="3695179" y="512712"/>
            <a:ext cx="5899758" cy="584775"/>
          </a:xfrm>
          <a:prstGeom prst="rect">
            <a:avLst/>
          </a:prstGeom>
        </p:spPr>
        <p:txBody>
          <a:bodyPr wrap="square">
            <a:spAutoFit/>
          </a:bodyPr>
          <a:lstStyle/>
          <a:p>
            <a:r>
              <a:rPr lang="en-US" sz="3200" b="1" dirty="0">
                <a:solidFill>
                  <a:srgbClr val="FFFF00"/>
                </a:solidFill>
                <a:latin typeface="Tajawal Medium" panose="00000600000000000000" pitchFamily="2" charset="-78"/>
                <a:cs typeface="Tajawal Medium" panose="00000600000000000000" pitchFamily="2" charset="-78"/>
              </a:rPr>
              <a:t>Operations management</a:t>
            </a:r>
          </a:p>
        </p:txBody>
      </p:sp>
      <p:sp>
        <p:nvSpPr>
          <p:cNvPr id="7" name="Rectangle 6"/>
          <p:cNvSpPr/>
          <p:nvPr/>
        </p:nvSpPr>
        <p:spPr>
          <a:xfrm>
            <a:off x="199372" y="369914"/>
            <a:ext cx="2653290" cy="584775"/>
          </a:xfrm>
          <a:prstGeom prst="rect">
            <a:avLst/>
          </a:prstGeom>
        </p:spPr>
        <p:txBody>
          <a:bodyPr wrap="none">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3"/>
          <a:stretch>
            <a:fillRect/>
          </a:stretch>
        </p:blipFill>
        <p:spPr>
          <a:xfrm>
            <a:off x="2289771" y="6296974"/>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1013526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1489</TotalTime>
  <Words>3063</Words>
  <Application>Microsoft Office PowerPoint</Application>
  <PresentationFormat>Widescreen</PresentationFormat>
  <Paragraphs>151</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56</cp:revision>
  <dcterms:created xsi:type="dcterms:W3CDTF">2021-08-03T13:03:26Z</dcterms:created>
  <dcterms:modified xsi:type="dcterms:W3CDTF">2022-03-30T08:18:13Z</dcterms:modified>
</cp:coreProperties>
</file>