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notesSlides/notesSlide7.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8.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notesSlides/notesSlide9.xml" ContentType="application/vnd.openxmlformats-officedocument.presentationml.notesSlide+xml"/>
  <Override PartName="/ppt/tags/tag7.xml" ContentType="application/vnd.openxmlformats-officedocument.presentationml.tags+xml"/>
  <Override PartName="/ppt/notesSlides/notesSlide10.xml" ContentType="application/vnd.openxmlformats-officedocument.presentationml.notesSlide+xml"/>
  <Override PartName="/ppt/tags/tag8.xml" ContentType="application/vnd.openxmlformats-officedocument.presentationml.tags+xml"/>
  <Override PartName="/ppt/notesSlides/notesSlide11.xml" ContentType="application/vnd.openxmlformats-officedocument.presentationml.notesSlide+xml"/>
  <Override PartName="/ppt/tags/tag9.xml" ContentType="application/vnd.openxmlformats-officedocument.presentationml.tags+xml"/>
  <Override PartName="/ppt/notesSlides/notesSlide12.xml" ContentType="application/vnd.openxmlformats-officedocument.presentationml.notesSlide+xml"/>
  <Override PartName="/ppt/tags/tag10.xml" ContentType="application/vnd.openxmlformats-officedocument.presentationml.tags+xml"/>
  <Override PartName="/ppt/notesSlides/notesSlide13.xml" ContentType="application/vnd.openxmlformats-officedocument.presentationml.notesSlide+xml"/>
  <Override PartName="/ppt/tags/tag11.xml" ContentType="application/vnd.openxmlformats-officedocument.presentationml.tags+xml"/>
  <Override PartName="/ppt/notesSlides/notesSlide14.xml" ContentType="application/vnd.openxmlformats-officedocument.presentationml.notesSlide+xml"/>
  <Override PartName="/ppt/tags/tag12.xml" ContentType="application/vnd.openxmlformats-officedocument.presentationml.tags+xml"/>
  <Override PartName="/ppt/notesSlides/notesSlide15.xml" ContentType="application/vnd.openxmlformats-officedocument.presentationml.notesSlide+xml"/>
  <Override PartName="/ppt/tags/tag13.xml" ContentType="application/vnd.openxmlformats-officedocument.presentationml.tags+xml"/>
  <Override PartName="/ppt/notesSlides/notesSlide16.xml" ContentType="application/vnd.openxmlformats-officedocument.presentationml.notesSlide+xml"/>
  <Override PartName="/ppt/tags/tag14.xml" ContentType="application/vnd.openxmlformats-officedocument.presentationml.tags+xml"/>
  <Override PartName="/ppt/notesSlides/notesSlide17.xml" ContentType="application/vnd.openxmlformats-officedocument.presentationml.notesSlide+xml"/>
  <Override PartName="/ppt/tags/tag15.xml" ContentType="application/vnd.openxmlformats-officedocument.presentationml.tags+xml"/>
  <Override PartName="/ppt/notesSlides/notesSlide18.xml" ContentType="application/vnd.openxmlformats-officedocument.presentationml.notesSlide+xml"/>
  <Override PartName="/ppt/tags/tag16.xml" ContentType="application/vnd.openxmlformats-officedocument.presentationml.tags+xml"/>
  <Override PartName="/ppt/notesSlides/notesSlide19.xml" ContentType="application/vnd.openxmlformats-officedocument.presentationml.notesSlide+xml"/>
  <Override PartName="/ppt/tags/tag17.xml" ContentType="application/vnd.openxmlformats-officedocument.presentationml.tags+xml"/>
  <Override PartName="/ppt/notesSlides/notesSlide20.xml" ContentType="application/vnd.openxmlformats-officedocument.presentationml.notesSlide+xml"/>
  <Override PartName="/ppt/tags/tag18.xml" ContentType="application/vnd.openxmlformats-officedocument.presentationml.tags+xml"/>
  <Override PartName="/ppt/notesSlides/notesSlide21.xml" ContentType="application/vnd.openxmlformats-officedocument.presentationml.notesSlide+xml"/>
  <Override PartName="/ppt/tags/tag19.xml" ContentType="application/vnd.openxmlformats-officedocument.presentationml.tags+xml"/>
  <Override PartName="/ppt/notesSlides/notesSlide22.xml" ContentType="application/vnd.openxmlformats-officedocument.presentationml.notesSlide+xml"/>
  <Override PartName="/ppt/tags/tag20.xml" ContentType="application/vnd.openxmlformats-officedocument.presentationml.tags+xml"/>
  <Override PartName="/ppt/notesSlides/notesSlide23.xml" ContentType="application/vnd.openxmlformats-officedocument.presentationml.notesSlide+xml"/>
  <Override PartName="/ppt/tags/tag21.xml" ContentType="application/vnd.openxmlformats-officedocument.presentationml.tags+xml"/>
  <Override PartName="/ppt/notesSlides/notesSlide24.xml" ContentType="application/vnd.openxmlformats-officedocument.presentationml.notesSlide+xml"/>
  <Override PartName="/ppt/tags/tag22.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ags/tag23.xml" ContentType="application/vnd.openxmlformats-officedocument.presentationml.tags+xml"/>
  <Override PartName="/ppt/notesSlides/notesSlide28.xml" ContentType="application/vnd.openxmlformats-officedocument.presentationml.notesSlide+xml"/>
  <Override PartName="/ppt/tags/tag24.xml" ContentType="application/vnd.openxmlformats-officedocument.presentationml.tags+xml"/>
  <Override PartName="/ppt/notesSlides/notesSlide29.xml" ContentType="application/vnd.openxmlformats-officedocument.presentationml.notesSlide+xml"/>
  <Override PartName="/ppt/tags/tag25.xml" ContentType="application/vnd.openxmlformats-officedocument.presentationml.tags+xml"/>
  <Override PartName="/ppt/notesSlides/notesSlide30.xml" ContentType="application/vnd.openxmlformats-officedocument.presentationml.notesSlide+xml"/>
  <Override PartName="/ppt/tags/tag26.xml" ContentType="application/vnd.openxmlformats-officedocument.presentationml.tags+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tags/tag27.xml" ContentType="application/vnd.openxmlformats-officedocument.presentationml.tags+xml"/>
  <Override PartName="/ppt/notesSlides/notesSlide37.xml" ContentType="application/vnd.openxmlformats-officedocument.presentationml.notesSlide+xml"/>
  <Override PartName="/ppt/tags/tag28.xml" ContentType="application/vnd.openxmlformats-officedocument.presentationml.tags+xml"/>
  <Override PartName="/ppt/notesSlides/notesSlide38.xml" ContentType="application/vnd.openxmlformats-officedocument.presentationml.notesSlide+xml"/>
  <Override PartName="/ppt/tags/tag29.xml" ContentType="application/vnd.openxmlformats-officedocument.presentationml.tags+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547" r:id="rId3"/>
    <p:sldId id="550" r:id="rId4"/>
    <p:sldId id="552" r:id="rId5"/>
    <p:sldId id="540" r:id="rId6"/>
    <p:sldId id="546" r:id="rId7"/>
    <p:sldId id="593" r:id="rId8"/>
    <p:sldId id="525" r:id="rId9"/>
    <p:sldId id="549" r:id="rId10"/>
    <p:sldId id="548" r:id="rId11"/>
    <p:sldId id="553" r:id="rId12"/>
    <p:sldId id="554" r:id="rId13"/>
    <p:sldId id="555" r:id="rId14"/>
    <p:sldId id="556" r:id="rId15"/>
    <p:sldId id="557" r:id="rId16"/>
    <p:sldId id="558" r:id="rId17"/>
    <p:sldId id="559" r:id="rId18"/>
    <p:sldId id="563" r:id="rId19"/>
    <p:sldId id="565" r:id="rId20"/>
    <p:sldId id="560" r:id="rId21"/>
    <p:sldId id="566" r:id="rId22"/>
    <p:sldId id="567" r:id="rId23"/>
    <p:sldId id="568" r:id="rId24"/>
    <p:sldId id="569" r:id="rId25"/>
    <p:sldId id="570" r:id="rId26"/>
    <p:sldId id="571" r:id="rId27"/>
    <p:sldId id="585" r:id="rId28"/>
    <p:sldId id="572" r:id="rId29"/>
    <p:sldId id="573" r:id="rId30"/>
    <p:sldId id="469" r:id="rId31"/>
    <p:sldId id="586" r:id="rId32"/>
    <p:sldId id="574" r:id="rId33"/>
    <p:sldId id="587" r:id="rId34"/>
    <p:sldId id="588" r:id="rId35"/>
    <p:sldId id="583" r:id="rId36"/>
    <p:sldId id="590" r:id="rId37"/>
    <p:sldId id="591" r:id="rId38"/>
    <p:sldId id="594" r:id="rId39"/>
    <p:sldId id="595" r:id="rId40"/>
    <p:sldId id="592" r:id="rId41"/>
    <p:sldId id="596" r:id="rId42"/>
    <p:sldId id="589" r:id="rId43"/>
    <p:sldId id="597" r:id="rId44"/>
    <p:sldId id="50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754" autoAdjust="0"/>
    <p:restoredTop sz="94026" autoAdjust="0"/>
  </p:normalViewPr>
  <p:slideViewPr>
    <p:cSldViewPr snapToGrid="0">
      <p:cViewPr varScale="1">
        <p:scale>
          <a:sx n="73" d="100"/>
          <a:sy n="73" d="100"/>
        </p:scale>
        <p:origin x="96" y="12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3/9/2024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a:t>
            </a:fld>
            <a:endParaRPr lang="x-none"/>
          </a:p>
        </p:txBody>
      </p:sp>
    </p:spTree>
    <p:extLst>
      <p:ext uri="{BB962C8B-B14F-4D97-AF65-F5344CB8AC3E}">
        <p14:creationId xmlns:p14="http://schemas.microsoft.com/office/powerpoint/2010/main" val="21661538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783802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LEARNING OBJECTIVES</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After studying this chapter, you will be able to: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three-step writing process and explain why it will help you create better messages in less time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what it means to analyze the situation when planning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techniques for gathering information for simple messages and identify three attributes of quality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Compare the four major classes of media and list the factors to consider when choosing the most appropriate medium for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why good organization is important to both you and your audience and explain how to organize any business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629917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1" dirty="0"/>
              <a:t>Planning business messages.</a:t>
            </a:r>
            <a:r>
              <a:rPr lang="en-US" dirty="0"/>
              <a:t> To plan any message, first </a:t>
            </a:r>
            <a:r>
              <a:rPr lang="en-US" i="1" dirty="0"/>
              <a:t>analyze the situation</a:t>
            </a:r>
            <a:r>
              <a:rPr lang="en-US" dirty="0"/>
              <a:t> by defining your purpose and developing a profile of your audience. With that in mind, you can </a:t>
            </a:r>
            <a:r>
              <a:rPr lang="en-US" i="1" dirty="0"/>
              <a:t>gather information </a:t>
            </a:r>
            <a:r>
              <a:rPr lang="en-US" dirty="0"/>
              <a:t>that will meet your audience’s needs. Next, </a:t>
            </a:r>
            <a:r>
              <a:rPr lang="en-US" i="1" dirty="0"/>
              <a:t>select the right medium</a:t>
            </a:r>
            <a:r>
              <a:rPr lang="en-US" dirty="0"/>
              <a:t> (oral, written, visual, or electronic) to deliver your message. Then, </a:t>
            </a:r>
            <a:r>
              <a:rPr lang="en-US" i="1" dirty="0"/>
              <a:t>organize the information </a:t>
            </a:r>
            <a:r>
              <a:rPr lang="en-US" dirty="0"/>
              <a:t>by defining your main idea, limiting your scope, selecting an approach, and outlining your content. Planning messages is the focus this chapter. </a:t>
            </a:r>
          </a:p>
          <a:p>
            <a:r>
              <a:rPr lang="en-US" b="1" dirty="0"/>
              <a:t>Writing business messages.</a:t>
            </a:r>
            <a:r>
              <a:rPr lang="en-US" dirty="0"/>
              <a:t> Once you’ve planned your message, </a:t>
            </a:r>
            <a:r>
              <a:rPr lang="en-US" i="1" dirty="0"/>
              <a:t>adapt to your audience</a:t>
            </a:r>
            <a:r>
              <a:rPr lang="en-US" dirty="0"/>
              <a:t> with sensitivity, relationship skills, and style. Then you’re ready to </a:t>
            </a:r>
            <a:r>
              <a:rPr lang="en-US" i="1" dirty="0"/>
              <a:t>compose your message </a:t>
            </a:r>
            <a:r>
              <a:rPr lang="en-US" dirty="0"/>
              <a:t>by choosing strong words, creating effective sentences, and developing coherent paragraphs. Writing business messages is discussed in Chapter 4.</a:t>
            </a:r>
          </a:p>
          <a:p>
            <a:r>
              <a:rPr lang="en-US" b="1" dirty="0"/>
              <a:t>Completing business messages.</a:t>
            </a:r>
            <a:r>
              <a:rPr lang="en-US" dirty="0"/>
              <a:t> After writing your first draft, </a:t>
            </a:r>
            <a:r>
              <a:rPr lang="en-US" i="1" dirty="0"/>
              <a:t>revise your message</a:t>
            </a:r>
            <a:r>
              <a:rPr lang="en-US" dirty="0"/>
              <a:t> to make sure it is clear, concise, and correct. Next </a:t>
            </a:r>
            <a:r>
              <a:rPr lang="en-US" i="1" dirty="0"/>
              <a:t>produce your message, </a:t>
            </a:r>
            <a:r>
              <a:rPr lang="en-US" dirty="0"/>
              <a:t>giving it an attractive, professional appearance. </a:t>
            </a:r>
            <a:r>
              <a:rPr lang="en-US" i="1" dirty="0"/>
              <a:t>Proofread </a:t>
            </a:r>
            <a:r>
              <a:rPr lang="en-US" dirty="0"/>
              <a:t>the final product for typos, spelling errors, and other mechanical problems. Finally, </a:t>
            </a:r>
            <a:r>
              <a:rPr lang="en-US" i="1" dirty="0"/>
              <a:t>distribute your message</a:t>
            </a:r>
            <a:r>
              <a:rPr lang="en-US" dirty="0"/>
              <a:t> using the best combination of personal and technological tools. Completing business messages is discussed in Chapter 5.</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latin typeface="Times New Roman" pitchFamily="18" charset="0"/>
                <a:ea typeface="+mn-ea"/>
                <a:cs typeface="+mn-cs"/>
              </a:rPr>
              <a:t>Throughout</a:t>
            </a:r>
            <a:r>
              <a:rPr lang="en-US" sz="1200" kern="1200" baseline="0" dirty="0">
                <a:solidFill>
                  <a:schemeClr val="tx1"/>
                </a:solidFill>
                <a:latin typeface="Times New Roman" pitchFamily="18" charset="0"/>
                <a:ea typeface="+mn-ea"/>
                <a:cs typeface="+mn-cs"/>
              </a:rPr>
              <a:t> this book, you will see the three-step process applied to a wide variety of business messages. </a:t>
            </a:r>
            <a:r>
              <a:rPr lang="en-US" sz="1200" kern="1200" dirty="0">
                <a:solidFill>
                  <a:schemeClr val="tx1"/>
                </a:solidFill>
                <a:latin typeface="Times New Roman" pitchFamily="18" charset="0"/>
                <a:ea typeface="+mn-ea"/>
                <a:cs typeface="+mn-cs"/>
              </a:rPr>
              <a:t>The more you use the process, the easier and faster it will become. As a rule, use</a:t>
            </a:r>
            <a:r>
              <a:rPr lang="en-US" sz="1200" kern="1200" baseline="0" dirty="0">
                <a:solidFill>
                  <a:schemeClr val="tx1"/>
                </a:solidFill>
                <a:latin typeface="Times New Roman" pitchFamily="18" charset="0"/>
                <a:ea typeface="+mn-ea"/>
                <a:cs typeface="+mn-cs"/>
              </a:rPr>
              <a:t> about </a:t>
            </a:r>
            <a:r>
              <a:rPr lang="en-US" sz="1200" kern="1200" dirty="0">
                <a:solidFill>
                  <a:schemeClr val="tx1"/>
                </a:solidFill>
                <a:latin typeface="Times New Roman" pitchFamily="18" charset="0"/>
                <a:ea typeface="+mn-ea"/>
                <a:cs typeface="+mn-cs"/>
              </a:rPr>
              <a:t>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4496821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1" dirty="0"/>
              <a:t>Planning business messages.</a:t>
            </a:r>
            <a:r>
              <a:rPr lang="en-US" dirty="0"/>
              <a:t> To plan any message, first </a:t>
            </a:r>
            <a:r>
              <a:rPr lang="en-US" i="1" dirty="0"/>
              <a:t>analyze the situation</a:t>
            </a:r>
            <a:r>
              <a:rPr lang="en-US" dirty="0"/>
              <a:t> by defining your purpose and developing a profile of your audience. With that in mind, you can </a:t>
            </a:r>
            <a:r>
              <a:rPr lang="en-US" i="1" dirty="0"/>
              <a:t>gather information </a:t>
            </a:r>
            <a:r>
              <a:rPr lang="en-US" dirty="0"/>
              <a:t>that will meet your audience’s needs. Next, </a:t>
            </a:r>
            <a:r>
              <a:rPr lang="en-US" i="1" dirty="0"/>
              <a:t>select the right medium</a:t>
            </a:r>
            <a:r>
              <a:rPr lang="en-US" dirty="0"/>
              <a:t> (oral, written, visual, or electronic) to deliver your message. Then, </a:t>
            </a:r>
            <a:r>
              <a:rPr lang="en-US" i="1" dirty="0"/>
              <a:t>organize the information </a:t>
            </a:r>
            <a:r>
              <a:rPr lang="en-US" dirty="0"/>
              <a:t>by defining your main idea, limiting your scope, selecting an approach, and outlining your content. Planning messages is the focus this chapter. </a:t>
            </a:r>
          </a:p>
          <a:p>
            <a:r>
              <a:rPr lang="en-US" b="1" dirty="0"/>
              <a:t>Writing business messages.</a:t>
            </a:r>
            <a:r>
              <a:rPr lang="en-US" dirty="0"/>
              <a:t> Once you’ve planned your message, </a:t>
            </a:r>
            <a:r>
              <a:rPr lang="en-US" i="1" dirty="0"/>
              <a:t>adapt to your audience</a:t>
            </a:r>
            <a:r>
              <a:rPr lang="en-US" dirty="0"/>
              <a:t> with sensitivity, relationship skills, and style. Then you’re ready to </a:t>
            </a:r>
            <a:r>
              <a:rPr lang="en-US" i="1" dirty="0"/>
              <a:t>compose your message </a:t>
            </a:r>
            <a:r>
              <a:rPr lang="en-US" dirty="0"/>
              <a:t>by choosing strong words, creating effective sentences, and developing coherent paragraphs. Writing business messages is discussed in Chapter 4.</a:t>
            </a:r>
          </a:p>
          <a:p>
            <a:r>
              <a:rPr lang="en-US" b="1" dirty="0"/>
              <a:t>Completing business messages.</a:t>
            </a:r>
            <a:r>
              <a:rPr lang="en-US" dirty="0"/>
              <a:t> After writing your first draft, </a:t>
            </a:r>
            <a:r>
              <a:rPr lang="en-US" i="1" dirty="0"/>
              <a:t>revise your message</a:t>
            </a:r>
            <a:r>
              <a:rPr lang="en-US" dirty="0"/>
              <a:t> to make sure it is clear, concise, and correct. Next </a:t>
            </a:r>
            <a:r>
              <a:rPr lang="en-US" i="1" dirty="0"/>
              <a:t>produce your message, </a:t>
            </a:r>
            <a:r>
              <a:rPr lang="en-US" dirty="0"/>
              <a:t>giving it an attractive, professional appearance. </a:t>
            </a:r>
            <a:r>
              <a:rPr lang="en-US" i="1" dirty="0"/>
              <a:t>Proofread </a:t>
            </a:r>
            <a:r>
              <a:rPr lang="en-US" dirty="0"/>
              <a:t>the final product for typos, spelling errors, and other mechanical problems. Finally, </a:t>
            </a:r>
            <a:r>
              <a:rPr lang="en-US" i="1" dirty="0"/>
              <a:t>distribute your message</a:t>
            </a:r>
            <a:r>
              <a:rPr lang="en-US" dirty="0"/>
              <a:t> using the best combination of personal and technological tools. Completing business messages is discussed in Chapter 5.</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latin typeface="Times New Roman" pitchFamily="18" charset="0"/>
                <a:ea typeface="+mn-ea"/>
                <a:cs typeface="+mn-cs"/>
              </a:rPr>
              <a:t>Throughout</a:t>
            </a:r>
            <a:r>
              <a:rPr lang="en-US" sz="1200" kern="1200" baseline="0" dirty="0">
                <a:solidFill>
                  <a:schemeClr val="tx1"/>
                </a:solidFill>
                <a:latin typeface="Times New Roman" pitchFamily="18" charset="0"/>
                <a:ea typeface="+mn-ea"/>
                <a:cs typeface="+mn-cs"/>
              </a:rPr>
              <a:t> this book, you will see the three-step process applied to a wide variety of business messages. </a:t>
            </a:r>
            <a:r>
              <a:rPr lang="en-US" sz="1200" kern="1200" dirty="0">
                <a:solidFill>
                  <a:schemeClr val="tx1"/>
                </a:solidFill>
                <a:latin typeface="Times New Roman" pitchFamily="18" charset="0"/>
                <a:ea typeface="+mn-ea"/>
                <a:cs typeface="+mn-cs"/>
              </a:rPr>
              <a:t>The more you use the process, the easier and faster it will become. As a rule, use</a:t>
            </a:r>
            <a:r>
              <a:rPr lang="en-US" sz="1200" kern="1200" baseline="0" dirty="0">
                <a:solidFill>
                  <a:schemeClr val="tx1"/>
                </a:solidFill>
                <a:latin typeface="Times New Roman" pitchFamily="18" charset="0"/>
                <a:ea typeface="+mn-ea"/>
                <a:cs typeface="+mn-cs"/>
              </a:rPr>
              <a:t> about </a:t>
            </a:r>
            <a:r>
              <a:rPr lang="en-US" sz="1200" kern="1200" dirty="0">
                <a:solidFill>
                  <a:schemeClr val="tx1"/>
                </a:solidFill>
                <a:latin typeface="Times New Roman" pitchFamily="18" charset="0"/>
                <a:ea typeface="+mn-ea"/>
                <a:cs typeface="+mn-cs"/>
              </a:rPr>
              <a:t>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1229869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1" dirty="0"/>
              <a:t>Planning business messages.</a:t>
            </a:r>
            <a:r>
              <a:rPr lang="en-US" dirty="0"/>
              <a:t> To plan any message, first </a:t>
            </a:r>
            <a:r>
              <a:rPr lang="en-US" i="1" dirty="0"/>
              <a:t>analyze the situation</a:t>
            </a:r>
            <a:r>
              <a:rPr lang="en-US" dirty="0"/>
              <a:t> by defining your purpose and developing a profile of your audience. With that in mind, you can </a:t>
            </a:r>
            <a:r>
              <a:rPr lang="en-US" i="1" dirty="0"/>
              <a:t>gather information </a:t>
            </a:r>
            <a:r>
              <a:rPr lang="en-US" dirty="0"/>
              <a:t>that will meet your audience’s needs. Next, </a:t>
            </a:r>
            <a:r>
              <a:rPr lang="en-US" i="1" dirty="0"/>
              <a:t>select the right medium</a:t>
            </a:r>
            <a:r>
              <a:rPr lang="en-US" dirty="0"/>
              <a:t> (oral, written, visual, or electronic) to deliver your message. Then, </a:t>
            </a:r>
            <a:r>
              <a:rPr lang="en-US" i="1" dirty="0"/>
              <a:t>organize the information </a:t>
            </a:r>
            <a:r>
              <a:rPr lang="en-US" dirty="0"/>
              <a:t>by defining your main idea, limiting your scope, selecting an approach, and outlining your content. Planning messages is the focus this chapter. </a:t>
            </a:r>
          </a:p>
          <a:p>
            <a:r>
              <a:rPr lang="en-US" b="1" dirty="0"/>
              <a:t>Writing business messages.</a:t>
            </a:r>
            <a:r>
              <a:rPr lang="en-US" dirty="0"/>
              <a:t> Once you’ve planned your message, </a:t>
            </a:r>
            <a:r>
              <a:rPr lang="en-US" i="1" dirty="0"/>
              <a:t>adapt to your audience</a:t>
            </a:r>
            <a:r>
              <a:rPr lang="en-US" dirty="0"/>
              <a:t> with sensitivity, relationship skills, and style. Then you’re ready to </a:t>
            </a:r>
            <a:r>
              <a:rPr lang="en-US" i="1" dirty="0"/>
              <a:t>compose your message </a:t>
            </a:r>
            <a:r>
              <a:rPr lang="en-US" dirty="0"/>
              <a:t>by choosing strong words, creating effective sentences, and developing coherent paragraphs. Writing business messages is discussed in Chapter 4.</a:t>
            </a:r>
          </a:p>
          <a:p>
            <a:r>
              <a:rPr lang="en-US" b="1" dirty="0"/>
              <a:t>Completing business messages.</a:t>
            </a:r>
            <a:r>
              <a:rPr lang="en-US" dirty="0"/>
              <a:t> After writing your first draft, </a:t>
            </a:r>
            <a:r>
              <a:rPr lang="en-US" i="1" dirty="0"/>
              <a:t>revise your message</a:t>
            </a:r>
            <a:r>
              <a:rPr lang="en-US" dirty="0"/>
              <a:t> to make sure it is clear, concise, and correct. Next </a:t>
            </a:r>
            <a:r>
              <a:rPr lang="en-US" i="1" dirty="0"/>
              <a:t>produce your message, </a:t>
            </a:r>
            <a:r>
              <a:rPr lang="en-US" dirty="0"/>
              <a:t>giving it an attractive, professional appearance. </a:t>
            </a:r>
            <a:r>
              <a:rPr lang="en-US" i="1" dirty="0"/>
              <a:t>Proofread </a:t>
            </a:r>
            <a:r>
              <a:rPr lang="en-US" dirty="0"/>
              <a:t>the final product for typos, spelling errors, and other mechanical problems. Finally, </a:t>
            </a:r>
            <a:r>
              <a:rPr lang="en-US" i="1" dirty="0"/>
              <a:t>distribute your message</a:t>
            </a:r>
            <a:r>
              <a:rPr lang="en-US" dirty="0"/>
              <a:t> using the best combination of personal and technological tools. Completing business messages is discussed in Chapter 5.</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latin typeface="Times New Roman" pitchFamily="18" charset="0"/>
                <a:ea typeface="+mn-ea"/>
                <a:cs typeface="+mn-cs"/>
              </a:rPr>
              <a:t>Throughout</a:t>
            </a:r>
            <a:r>
              <a:rPr lang="en-US" sz="1200" kern="1200" baseline="0" dirty="0">
                <a:solidFill>
                  <a:schemeClr val="tx1"/>
                </a:solidFill>
                <a:latin typeface="Times New Roman" pitchFamily="18" charset="0"/>
                <a:ea typeface="+mn-ea"/>
                <a:cs typeface="+mn-cs"/>
              </a:rPr>
              <a:t> this book, you will see the three-step process applied to a wide variety of business messages. </a:t>
            </a:r>
            <a:r>
              <a:rPr lang="en-US" sz="1200" kern="1200" dirty="0">
                <a:solidFill>
                  <a:schemeClr val="tx1"/>
                </a:solidFill>
                <a:latin typeface="Times New Roman" pitchFamily="18" charset="0"/>
                <a:ea typeface="+mn-ea"/>
                <a:cs typeface="+mn-cs"/>
              </a:rPr>
              <a:t>The more you use the process, the easier and faster it will become. As a rule, use</a:t>
            </a:r>
            <a:r>
              <a:rPr lang="en-US" sz="1200" kern="1200" baseline="0" dirty="0">
                <a:solidFill>
                  <a:schemeClr val="tx1"/>
                </a:solidFill>
                <a:latin typeface="Times New Roman" pitchFamily="18" charset="0"/>
                <a:ea typeface="+mn-ea"/>
                <a:cs typeface="+mn-cs"/>
              </a:rPr>
              <a:t> about </a:t>
            </a:r>
            <a:r>
              <a:rPr lang="en-US" sz="1200" kern="1200" dirty="0">
                <a:solidFill>
                  <a:schemeClr val="tx1"/>
                </a:solidFill>
                <a:latin typeface="Times New Roman" pitchFamily="18" charset="0"/>
                <a:ea typeface="+mn-ea"/>
                <a:cs typeface="+mn-cs"/>
              </a:rPr>
              <a:t>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229613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7</a:t>
            </a:fld>
            <a:endParaRPr lang="x-none"/>
          </a:p>
        </p:txBody>
      </p:sp>
    </p:spTree>
    <p:extLst>
      <p:ext uri="{BB962C8B-B14F-4D97-AF65-F5344CB8AC3E}">
        <p14:creationId xmlns:p14="http://schemas.microsoft.com/office/powerpoint/2010/main" val="4209727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10</a:t>
            </a:fld>
            <a:endParaRPr lang="x-none"/>
          </a:p>
        </p:txBody>
      </p:sp>
    </p:spTree>
    <p:extLst>
      <p:ext uri="{BB962C8B-B14F-4D97-AF65-F5344CB8AC3E}">
        <p14:creationId xmlns:p14="http://schemas.microsoft.com/office/powerpoint/2010/main" val="41798234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12</a:t>
            </a:fld>
            <a:endParaRPr lang="x-none"/>
          </a:p>
        </p:txBody>
      </p:sp>
    </p:spTree>
    <p:extLst>
      <p:ext uri="{BB962C8B-B14F-4D97-AF65-F5344CB8AC3E}">
        <p14:creationId xmlns:p14="http://schemas.microsoft.com/office/powerpoint/2010/main" val="38154919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38301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03983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900537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many situations, your audience’s information needs are readily apparent, such as when a consumer sends an e-mail asking a specific question. In other cases, your audience might be unable to articulate exactly what is needed. If someone makes a vague or broad request, ask questions to narrow the focus. Asking a question or two often forces the person to think through the request and define more precisely what is required. In some cases, you may need to do some detective work.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Once you’ve defined your audience’s information needs, be sure you satisfy those needs completely. In addition to delivering the right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quantity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of required information, you are responsible for verifying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quality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of that information. Ask yourself these three questions: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148140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many situations, your audience’s information needs are readily apparent, such as when a consumer sends an e-mail asking a specific question. In other cases, your audience might be unable to articulate exactly what is needed. If someone makes a vague or broad request, ask questions to narrow the focus. Asking a question or two often forces the person to think through the request and define more precisely what is required. In some cases, you may need to do some detective work. </a:t>
            </a:r>
          </a:p>
          <a:p>
            <a:r>
              <a:rPr lang="en-US" dirty="0"/>
              <a:t>Once you’ve defined your audience’s information needs, be sure you satisfy those needs completely. In addition to delivering the right quantity of required information, you are responsible for verifying the quality of that information. Ask yourself these three questions: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03693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3047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467840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809051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78057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20430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351050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805610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99815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432673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16030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190605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2BC2C3B3-112A-4215-81FC-20AEE09E5720}"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29</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7891" name="Rectangle 2"/>
          <p:cNvSpPr>
            <a:spLocks noGrp="1" noRot="1" noChangeAspect="1" noChangeArrowheads="1" noTextEdit="1"/>
          </p:cNvSpPr>
          <p:nvPr>
            <p:ph type="sldImg"/>
          </p:nvPr>
        </p:nvSpPr>
        <p:spPr>
          <a:xfrm>
            <a:off x="363538" y="690563"/>
            <a:ext cx="6132512" cy="3449637"/>
          </a:xfrm>
          <a:ln/>
        </p:spPr>
      </p:sp>
      <p:sp>
        <p:nvSpPr>
          <p:cNvPr id="37892" name="Rectangle 3"/>
          <p:cNvSpPr>
            <a:spLocks noGrp="1" noChangeArrowheads="1"/>
          </p:cNvSpPr>
          <p:nvPr>
            <p:ph type="body" idx="1"/>
          </p:nvPr>
        </p:nvSpPr>
        <p:spPr>
          <a:xfrm>
            <a:off x="914400" y="4370388"/>
            <a:ext cx="5029200" cy="4138612"/>
          </a:xfrm>
          <a:noFill/>
          <a:ln/>
        </p:spPr>
        <p:txBody>
          <a:bodyPr/>
          <a:lstStyle/>
          <a:p>
            <a:r>
              <a:rPr lang="en-US" altLang="ja-JP" dirty="0"/>
              <a:t>Primary oral media include face-to-face conversations, interviews, speeches, and in-person presentations and meetings—whenever</a:t>
            </a:r>
            <a:r>
              <a:rPr lang="en-US" altLang="ja-JP" baseline="0" dirty="0"/>
              <a:t> you communicate with someone who is physically in the same space. </a:t>
            </a:r>
          </a:p>
          <a:p>
            <a:endParaRPr lang="en-US" dirty="0">
              <a:ea typeface="ＭＳ Ｐゴシック" pitchFamily="34" charset="-128"/>
            </a:endParaRPr>
          </a:p>
          <a:p>
            <a:r>
              <a:rPr lang="en-US" dirty="0"/>
              <a:t>By giving communicators the ability to see, hear, and react to each other, traditional oral media are useful for encouraging people to ask questions, make comments, and work together to reach a consensus or decision.</a:t>
            </a:r>
          </a:p>
          <a:p>
            <a:endParaRPr lang="en-US" dirty="0"/>
          </a:p>
          <a:p>
            <a:r>
              <a:rPr lang="en-US" dirty="0"/>
              <a:t> In particular,  experts recommend that managers engage in frequent “walk-arounds,” chatting with employees to get input, answer their questions, and interpret important business events and trends. </a:t>
            </a:r>
          </a:p>
          <a:p>
            <a:endParaRPr lang="en-US" dirty="0"/>
          </a:p>
          <a:p>
            <a:r>
              <a:rPr lang="en-US" dirty="0"/>
              <a:t>On the other hand, oral media limit participation to those who are present, reduce your control over the message, and make it difficult to revise or edit your message.</a:t>
            </a:r>
          </a:p>
          <a:p>
            <a:endParaRPr lang="en-US" dirty="0"/>
          </a:p>
          <a:p>
            <a:r>
              <a:rPr lang="en-US" dirty="0"/>
              <a:t>Of course, if you do not want a lot of questions or interaction, oral media can be an unwise choice. </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2BC2C3B3-112A-4215-81FC-20AEE09E5720}"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30</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7891" name="Rectangle 2"/>
          <p:cNvSpPr>
            <a:spLocks noGrp="1" noRot="1" noChangeAspect="1" noChangeArrowheads="1" noTextEdit="1"/>
          </p:cNvSpPr>
          <p:nvPr>
            <p:ph type="sldImg"/>
          </p:nvPr>
        </p:nvSpPr>
        <p:spPr>
          <a:xfrm>
            <a:off x="363538" y="690563"/>
            <a:ext cx="6132512" cy="3449637"/>
          </a:xfrm>
          <a:ln/>
        </p:spPr>
      </p:sp>
      <p:sp>
        <p:nvSpPr>
          <p:cNvPr id="37892" name="Rectangle 3"/>
          <p:cNvSpPr>
            <a:spLocks noGrp="1" noChangeArrowheads="1"/>
          </p:cNvSpPr>
          <p:nvPr>
            <p:ph type="body" idx="1"/>
          </p:nvPr>
        </p:nvSpPr>
        <p:spPr>
          <a:xfrm>
            <a:off x="914400" y="4370388"/>
            <a:ext cx="5029200" cy="4138612"/>
          </a:xfrm>
          <a:noFill/>
          <a:ln/>
        </p:spPr>
        <p:txBody>
          <a:bodyPr/>
          <a:lstStyle/>
          <a:p>
            <a:r>
              <a:rPr lang="en-US" altLang="ja-JP" dirty="0"/>
              <a:t>Primary oral media include face-to-face conversations, interviews, speeches, and in-person presentations and meetings—whenever</a:t>
            </a:r>
            <a:r>
              <a:rPr lang="en-US" altLang="ja-JP" baseline="0" dirty="0"/>
              <a:t> you communicate with someone who is physically in the same space. </a:t>
            </a:r>
          </a:p>
          <a:p>
            <a:endParaRPr lang="en-US" dirty="0">
              <a:ea typeface="ＭＳ Ｐゴシック" pitchFamily="34" charset="-128"/>
            </a:endParaRPr>
          </a:p>
          <a:p>
            <a:r>
              <a:rPr lang="en-US" dirty="0"/>
              <a:t>By giving communicators the ability to see, hear, and react to each other, traditional oral media are useful for encouraging people to ask questions, make comments, and work together to reach a consensus or decision.</a:t>
            </a:r>
          </a:p>
          <a:p>
            <a:endParaRPr lang="en-US" dirty="0"/>
          </a:p>
          <a:p>
            <a:r>
              <a:rPr lang="en-US" dirty="0"/>
              <a:t> In particular,  experts recommend that managers engage in frequent “walk-arounds,” chatting with employees to get input, answer their questions, and interpret important business events and trends. </a:t>
            </a:r>
          </a:p>
          <a:p>
            <a:endParaRPr lang="en-US" dirty="0"/>
          </a:p>
          <a:p>
            <a:r>
              <a:rPr lang="en-US" dirty="0"/>
              <a:t>On the other hand, oral media limit participation to those who are present, reduce your control over the message, and make it difficult to revise or edit your message.</a:t>
            </a:r>
          </a:p>
          <a:p>
            <a:endParaRPr lang="en-US" dirty="0"/>
          </a:p>
          <a:p>
            <a:r>
              <a:rPr lang="en-US" dirty="0"/>
              <a:t>Of course, if you do not want a lot of questions or interaction, oral media can be an unwise choice. </a:t>
            </a:r>
          </a:p>
        </p:txBody>
      </p:sp>
    </p:spTree>
    <p:extLst>
      <p:ext uri="{BB962C8B-B14F-4D97-AF65-F5344CB8AC3E}">
        <p14:creationId xmlns:p14="http://schemas.microsoft.com/office/powerpoint/2010/main" val="33650078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833459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382442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039697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892152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14788CEE-522E-47EA-AB87-51AE3B3B9F4B}"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35</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r>
              <a:rPr lang="en-US" altLang="ja-JP" dirty="0"/>
              <a:t>The range of electronic media is broad and continues to grow even broader, from telephones and podcasts to blogs and wikis to e-mail and text messaging. When you want to make a powerful impression, using electronic media </a:t>
            </a:r>
            <a:r>
              <a:rPr lang="en-US" altLang="ja-JP" b="1" u="sng" dirty="0"/>
              <a:t>can increase the excitement and visual appeal with computer animation, video, and music.</a:t>
            </a:r>
            <a:r>
              <a:rPr lang="en-US" b="1" u="sng" dirty="0"/>
              <a:t> </a:t>
            </a:r>
            <a:endParaRPr lang="en-US" altLang="ja-JP" b="1" u="sng" dirty="0"/>
          </a:p>
          <a:p>
            <a:r>
              <a:rPr lang="en-US" altLang="ja-JP" dirty="0"/>
              <a:t>Here is a quick overview of the major electronic media now used in business:</a:t>
            </a:r>
          </a:p>
          <a:p>
            <a:pPr>
              <a:buFontTx/>
              <a:buNone/>
            </a:pPr>
            <a:r>
              <a:rPr lang="en-US" dirty="0"/>
              <a:t>Electronic versions of </a:t>
            </a:r>
            <a:r>
              <a:rPr lang="en-US" i="1" dirty="0"/>
              <a:t>oral media</a:t>
            </a:r>
            <a:r>
              <a:rPr lang="en-US" dirty="0"/>
              <a:t> include telephone calls, teleconferencing, voice-mail messages, voice</a:t>
            </a:r>
            <a:r>
              <a:rPr lang="en-US" baseline="0" dirty="0"/>
              <a:t> recognition, voice synthesis, </a:t>
            </a:r>
            <a:r>
              <a:rPr lang="en-US" dirty="0"/>
              <a:t>and audio recordings such as compact discs and podcasts. Electronic versions of </a:t>
            </a:r>
            <a:r>
              <a:rPr lang="en-US" i="1" dirty="0"/>
              <a:t>written media</a:t>
            </a:r>
            <a:r>
              <a:rPr lang="en-US" dirty="0"/>
              <a:t> range from e-mail and instant messages to blogs, websites, and wikis. Electronic versions of </a:t>
            </a:r>
            <a:r>
              <a:rPr lang="en-US" i="1" dirty="0"/>
              <a:t>visual media</a:t>
            </a:r>
            <a:r>
              <a:rPr lang="en-US" dirty="0"/>
              <a:t> can include electronic presentations, computer animation, and video. </a:t>
            </a:r>
            <a:r>
              <a:rPr lang="en-US" i="1" dirty="0"/>
              <a:t>Multimedia</a:t>
            </a:r>
            <a:r>
              <a:rPr lang="en-US" dirty="0"/>
              <a:t> refers to use of two or more media to create a single message, typically some combination of audio,</a:t>
            </a:r>
            <a:r>
              <a:rPr lang="en-US" baseline="0" dirty="0"/>
              <a:t> video, text, and visual graphics. </a:t>
            </a:r>
            <a:endParaRPr lang="en-US" dirty="0"/>
          </a:p>
          <a:p>
            <a:endParaRPr 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FB62ED36-4836-46EB-B3E4-6275239E7CBB}"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36</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r>
              <a:rPr lang="en-US" sz="1200" kern="1200" dirty="0">
                <a:solidFill>
                  <a:schemeClr val="tx1"/>
                </a:solidFill>
                <a:latin typeface="Times New Roman" pitchFamily="18" charset="0"/>
                <a:ea typeface="+mn-ea"/>
                <a:cs typeface="+mn-cs"/>
              </a:rPr>
              <a:t>When choosing a medium for your message, balance your needs with your audience's needs. You certainly want to select the medium that</a:t>
            </a:r>
            <a:r>
              <a:rPr lang="en-US" sz="1200" kern="1200" baseline="0" dirty="0">
                <a:solidFill>
                  <a:schemeClr val="tx1"/>
                </a:solidFill>
                <a:latin typeface="Times New Roman" pitchFamily="18" charset="0"/>
                <a:ea typeface="+mn-ea"/>
                <a:cs typeface="+mn-cs"/>
              </a:rPr>
              <a:t> offers </a:t>
            </a:r>
            <a:r>
              <a:rPr lang="en-US" sz="1200" kern="1200" dirty="0">
                <a:solidFill>
                  <a:schemeClr val="tx1"/>
                </a:solidFill>
                <a:latin typeface="Times New Roman" pitchFamily="18" charset="0"/>
                <a:ea typeface="+mn-ea"/>
                <a:cs typeface="+mn-cs"/>
              </a:rPr>
              <a:t>you the best fit with the situation and your audience. Just as critical, however, is considering how your message is affected by important factors such as the following:</a:t>
            </a:r>
          </a:p>
          <a:p>
            <a:pPr>
              <a:buFont typeface="Arial" pitchFamily="34" charset="0"/>
              <a:buChar char="•"/>
            </a:pPr>
            <a:r>
              <a:rPr lang="en-US" sz="1200" i="1" kern="1200" dirty="0">
                <a:solidFill>
                  <a:schemeClr val="tx1"/>
                </a:solidFill>
                <a:latin typeface="Times New Roman" pitchFamily="18" charset="0"/>
                <a:ea typeface="+mn-ea"/>
                <a:cs typeface="+mn-cs"/>
              </a:rPr>
              <a:t>Media richness</a:t>
            </a:r>
            <a:r>
              <a:rPr lang="en-US" sz="1200" kern="1200" dirty="0">
                <a:solidFill>
                  <a:schemeClr val="tx1"/>
                </a:solidFill>
                <a:latin typeface="Times New Roman" pitchFamily="18" charset="0"/>
                <a:ea typeface="+mn-ea"/>
                <a:cs typeface="+mn-cs"/>
              </a:rPr>
              <a:t>. Richness is a medium's ability to (1) convey a message through more than one informational cue, (2) facilitate feedback, and (3) establish personal focus. The richest medium is face-to-face communication. Multimedia presentations are also quite rich. The leanest media provide no opportunity for audience feedback and are not personalized. </a:t>
            </a:r>
          </a:p>
          <a:p>
            <a:pPr>
              <a:buFont typeface="Arial" pitchFamily="34" charset="0"/>
              <a:buChar char="•"/>
            </a:pPr>
            <a:r>
              <a:rPr lang="en-US" sz="1200" i="1" kern="1200" dirty="0">
                <a:solidFill>
                  <a:schemeClr val="tx1"/>
                </a:solidFill>
                <a:latin typeface="Times New Roman" pitchFamily="18" charset="0"/>
                <a:ea typeface="+mn-ea"/>
                <a:cs typeface="+mn-cs"/>
              </a:rPr>
              <a:t>Message formality</a:t>
            </a:r>
            <a:r>
              <a:rPr lang="en-US" sz="1200" kern="1200" dirty="0">
                <a:solidFill>
                  <a:schemeClr val="tx1"/>
                </a:solidFill>
                <a:latin typeface="Times New Roman" pitchFamily="18" charset="0"/>
                <a:ea typeface="+mn-ea"/>
                <a:cs typeface="+mn-cs"/>
              </a:rPr>
              <a:t>. Your choice of media is a nonverbal signal that governs the style and tone of your message. </a:t>
            </a:r>
          </a:p>
          <a:p>
            <a:pPr>
              <a:buFont typeface="Arial" pitchFamily="34" charset="0"/>
              <a:buChar char="•"/>
            </a:pPr>
            <a:r>
              <a:rPr lang="en-US" sz="1200" i="1" kern="1200" dirty="0">
                <a:solidFill>
                  <a:schemeClr val="tx1"/>
                </a:solidFill>
                <a:latin typeface="Times New Roman" pitchFamily="18" charset="0"/>
                <a:ea typeface="+mn-ea"/>
                <a:cs typeface="+mn-cs"/>
              </a:rPr>
              <a:t>Media limitations</a:t>
            </a:r>
            <a:r>
              <a:rPr lang="en-US" sz="1200" kern="1200" dirty="0">
                <a:solidFill>
                  <a:schemeClr val="tx1"/>
                </a:solidFill>
                <a:latin typeface="Times New Roman" pitchFamily="18" charset="0"/>
                <a:ea typeface="+mn-ea"/>
                <a:cs typeface="+mn-cs"/>
              </a:rPr>
              <a:t>. Every medium has limitations, so choose carefully according to the situation and the audience. </a:t>
            </a:r>
          </a:p>
          <a:p>
            <a:pPr>
              <a:buFont typeface="Arial" pitchFamily="34" charset="0"/>
              <a:buChar char="•"/>
            </a:pPr>
            <a:r>
              <a:rPr lang="en-US" sz="1200" i="1" kern="1200" dirty="0">
                <a:solidFill>
                  <a:schemeClr val="tx1"/>
                </a:solidFill>
                <a:latin typeface="Times New Roman" pitchFamily="18" charset="0"/>
                <a:ea typeface="+mn-ea"/>
                <a:cs typeface="+mn-cs"/>
              </a:rPr>
              <a:t>Urgency</a:t>
            </a:r>
            <a:r>
              <a:rPr lang="en-US" sz="1200" kern="1200" dirty="0">
                <a:solidFill>
                  <a:schemeClr val="tx1"/>
                </a:solidFill>
                <a:latin typeface="Times New Roman" pitchFamily="18" charset="0"/>
                <a:ea typeface="+mn-ea"/>
                <a:cs typeface="+mn-cs"/>
              </a:rPr>
              <a:t>. Choose the medium wisely, if a message is urgent. However, be sure to respect the time and workloads of audience members. </a:t>
            </a:r>
          </a:p>
          <a:p>
            <a:pPr>
              <a:buFont typeface="Arial" pitchFamily="34" charset="0"/>
              <a:buChar char="•"/>
            </a:pPr>
            <a:r>
              <a:rPr lang="en-US" sz="1200" i="1" kern="1200" dirty="0">
                <a:solidFill>
                  <a:schemeClr val="tx1"/>
                </a:solidFill>
                <a:latin typeface="Times New Roman" pitchFamily="18" charset="0"/>
                <a:ea typeface="+mn-ea"/>
                <a:cs typeface="+mn-cs"/>
              </a:rPr>
              <a:t>Cost</a:t>
            </a:r>
            <a:r>
              <a:rPr lang="en-US" sz="1200" kern="1200" dirty="0">
                <a:solidFill>
                  <a:schemeClr val="tx1"/>
                </a:solidFill>
                <a:latin typeface="Times New Roman" pitchFamily="18" charset="0"/>
                <a:ea typeface="+mn-ea"/>
                <a:cs typeface="+mn-cs"/>
              </a:rPr>
              <a:t>.  The expense involved in using various media is a real financial factor and a perceived nonverbal signal, as well. </a:t>
            </a:r>
          </a:p>
          <a:p>
            <a:pPr>
              <a:buFont typeface="Arial" pitchFamily="34" charset="0"/>
              <a:buChar char="•"/>
            </a:pPr>
            <a:r>
              <a:rPr lang="en-US" sz="1200" i="1" kern="1200" dirty="0">
                <a:solidFill>
                  <a:schemeClr val="tx1"/>
                </a:solidFill>
                <a:latin typeface="Times New Roman" pitchFamily="18" charset="0"/>
                <a:ea typeface="+mn-ea"/>
                <a:cs typeface="+mn-cs"/>
              </a:rPr>
              <a:t>Audience preferences</a:t>
            </a:r>
            <a:r>
              <a:rPr lang="en-US" sz="1200" kern="1200" dirty="0">
                <a:solidFill>
                  <a:schemeClr val="tx1"/>
                </a:solidFill>
                <a:latin typeface="Times New Roman" pitchFamily="18" charset="0"/>
                <a:ea typeface="+mn-ea"/>
                <a:cs typeface="+mn-cs"/>
              </a:rPr>
              <a:t>. Make sure to consider which media your audience expects or prefers. </a:t>
            </a:r>
          </a:p>
          <a:p>
            <a:endParaRPr lang="en-US" b="0" dirty="0">
              <a:cs typeface="Times New Roman" pitchFamily="18"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FB62ED36-4836-46EB-B3E4-6275239E7CBB}"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r>
              <a:rPr lang="en-US" sz="1200" kern="1200" dirty="0">
                <a:solidFill>
                  <a:schemeClr val="tx1"/>
                </a:solidFill>
                <a:latin typeface="Times New Roman" pitchFamily="18" charset="0"/>
                <a:ea typeface="+mn-ea"/>
                <a:cs typeface="+mn-cs"/>
              </a:rPr>
              <a:t>When choosing a medium for your message, balance your needs with your audience's needs. You certainly want to select the medium that</a:t>
            </a:r>
            <a:r>
              <a:rPr lang="en-US" sz="1200" kern="1200" baseline="0" dirty="0">
                <a:solidFill>
                  <a:schemeClr val="tx1"/>
                </a:solidFill>
                <a:latin typeface="Times New Roman" pitchFamily="18" charset="0"/>
                <a:ea typeface="+mn-ea"/>
                <a:cs typeface="+mn-cs"/>
              </a:rPr>
              <a:t> offers </a:t>
            </a:r>
            <a:r>
              <a:rPr lang="en-US" sz="1200" kern="1200" dirty="0">
                <a:solidFill>
                  <a:schemeClr val="tx1"/>
                </a:solidFill>
                <a:latin typeface="Times New Roman" pitchFamily="18" charset="0"/>
                <a:ea typeface="+mn-ea"/>
                <a:cs typeface="+mn-cs"/>
              </a:rPr>
              <a:t>you the best fit with the situation and your audience. Just as critical, however, is considering how your message is affected by important factors such as the following:</a:t>
            </a:r>
          </a:p>
          <a:p>
            <a:pPr>
              <a:buFont typeface="Arial" pitchFamily="34" charset="0"/>
              <a:buChar char="•"/>
            </a:pPr>
            <a:r>
              <a:rPr lang="en-US" sz="1200" i="1" kern="1200" dirty="0">
                <a:solidFill>
                  <a:schemeClr val="tx1"/>
                </a:solidFill>
                <a:latin typeface="Times New Roman" pitchFamily="18" charset="0"/>
                <a:ea typeface="+mn-ea"/>
                <a:cs typeface="+mn-cs"/>
              </a:rPr>
              <a:t>Media richness</a:t>
            </a:r>
            <a:r>
              <a:rPr lang="en-US" sz="1200" kern="1200" dirty="0">
                <a:solidFill>
                  <a:schemeClr val="tx1"/>
                </a:solidFill>
                <a:latin typeface="Times New Roman" pitchFamily="18" charset="0"/>
                <a:ea typeface="+mn-ea"/>
                <a:cs typeface="+mn-cs"/>
              </a:rPr>
              <a:t>. Richness is a medium's ability to (1) convey a message through more than one informational cue, (2) facilitate feedback, and (3) establish personal focus. The richest medium is face-to-face communication. Multimedia presentations are also quite rich. The leanest media provide no opportunity for audience feedback and are not personalized. </a:t>
            </a:r>
          </a:p>
          <a:p>
            <a:pPr>
              <a:buFont typeface="Arial" pitchFamily="34" charset="0"/>
              <a:buChar char="•"/>
            </a:pPr>
            <a:r>
              <a:rPr lang="en-US" sz="1200" i="1" kern="1200" dirty="0">
                <a:solidFill>
                  <a:schemeClr val="tx1"/>
                </a:solidFill>
                <a:latin typeface="Times New Roman" pitchFamily="18" charset="0"/>
                <a:ea typeface="+mn-ea"/>
                <a:cs typeface="+mn-cs"/>
              </a:rPr>
              <a:t>Message formality</a:t>
            </a:r>
            <a:r>
              <a:rPr lang="en-US" sz="1200" kern="1200" dirty="0">
                <a:solidFill>
                  <a:schemeClr val="tx1"/>
                </a:solidFill>
                <a:latin typeface="Times New Roman" pitchFamily="18" charset="0"/>
                <a:ea typeface="+mn-ea"/>
                <a:cs typeface="+mn-cs"/>
              </a:rPr>
              <a:t>. Your choice of media is a nonverbal signal that governs the style and tone of your message. </a:t>
            </a:r>
          </a:p>
          <a:p>
            <a:pPr>
              <a:buFont typeface="Arial" pitchFamily="34" charset="0"/>
              <a:buChar char="•"/>
            </a:pPr>
            <a:r>
              <a:rPr lang="en-US" sz="1200" i="1" kern="1200" dirty="0">
                <a:solidFill>
                  <a:schemeClr val="tx1"/>
                </a:solidFill>
                <a:latin typeface="Times New Roman" pitchFamily="18" charset="0"/>
                <a:ea typeface="+mn-ea"/>
                <a:cs typeface="+mn-cs"/>
              </a:rPr>
              <a:t>Media limitations</a:t>
            </a:r>
            <a:r>
              <a:rPr lang="en-US" sz="1200" kern="1200" dirty="0">
                <a:solidFill>
                  <a:schemeClr val="tx1"/>
                </a:solidFill>
                <a:latin typeface="Times New Roman" pitchFamily="18" charset="0"/>
                <a:ea typeface="+mn-ea"/>
                <a:cs typeface="+mn-cs"/>
              </a:rPr>
              <a:t>. Every medium has limitations, so choose carefully according to the situation and the audience. </a:t>
            </a:r>
          </a:p>
          <a:p>
            <a:pPr>
              <a:buFont typeface="Arial" pitchFamily="34" charset="0"/>
              <a:buChar char="•"/>
            </a:pPr>
            <a:r>
              <a:rPr lang="en-US" sz="1200" i="1" kern="1200" dirty="0">
                <a:solidFill>
                  <a:schemeClr val="tx1"/>
                </a:solidFill>
                <a:latin typeface="Times New Roman" pitchFamily="18" charset="0"/>
                <a:ea typeface="+mn-ea"/>
                <a:cs typeface="+mn-cs"/>
              </a:rPr>
              <a:t>Urgency</a:t>
            </a:r>
            <a:r>
              <a:rPr lang="en-US" sz="1200" kern="1200" dirty="0">
                <a:solidFill>
                  <a:schemeClr val="tx1"/>
                </a:solidFill>
                <a:latin typeface="Times New Roman" pitchFamily="18" charset="0"/>
                <a:ea typeface="+mn-ea"/>
                <a:cs typeface="+mn-cs"/>
              </a:rPr>
              <a:t>. Choose the medium wisely, if a message is urgent. However, be sure to respect the time and workloads of audience members. </a:t>
            </a:r>
          </a:p>
          <a:p>
            <a:pPr>
              <a:buFont typeface="Arial" pitchFamily="34" charset="0"/>
              <a:buChar char="•"/>
            </a:pPr>
            <a:r>
              <a:rPr lang="en-US" sz="1200" i="1" kern="1200" dirty="0">
                <a:solidFill>
                  <a:schemeClr val="tx1"/>
                </a:solidFill>
                <a:latin typeface="Times New Roman" pitchFamily="18" charset="0"/>
                <a:ea typeface="+mn-ea"/>
                <a:cs typeface="+mn-cs"/>
              </a:rPr>
              <a:t>Cost</a:t>
            </a:r>
            <a:r>
              <a:rPr lang="en-US" sz="1200" kern="1200" dirty="0">
                <a:solidFill>
                  <a:schemeClr val="tx1"/>
                </a:solidFill>
                <a:latin typeface="Times New Roman" pitchFamily="18" charset="0"/>
                <a:ea typeface="+mn-ea"/>
                <a:cs typeface="+mn-cs"/>
              </a:rPr>
              <a:t>.  The expense involved in using various media is a real financial factor and a perceived nonverbal signal, as well. </a:t>
            </a:r>
          </a:p>
          <a:p>
            <a:pPr>
              <a:buFont typeface="Arial" pitchFamily="34" charset="0"/>
              <a:buChar char="•"/>
            </a:pPr>
            <a:r>
              <a:rPr lang="en-US" sz="1200" i="1" kern="1200" dirty="0">
                <a:solidFill>
                  <a:schemeClr val="tx1"/>
                </a:solidFill>
                <a:latin typeface="Times New Roman" pitchFamily="18" charset="0"/>
                <a:ea typeface="+mn-ea"/>
                <a:cs typeface="+mn-cs"/>
              </a:rPr>
              <a:t>Audience preferences</a:t>
            </a:r>
            <a:r>
              <a:rPr lang="en-US" sz="1200" kern="1200" dirty="0">
                <a:solidFill>
                  <a:schemeClr val="tx1"/>
                </a:solidFill>
                <a:latin typeface="Times New Roman" pitchFamily="18" charset="0"/>
                <a:ea typeface="+mn-ea"/>
                <a:cs typeface="+mn-cs"/>
              </a:rPr>
              <a:t>. Make sure to consider which media your audience expects or prefers. </a:t>
            </a:r>
          </a:p>
          <a:p>
            <a:endParaRPr lang="en-US" b="0" dirty="0">
              <a:cs typeface="Times New Roman" pitchFamily="18" charset="0"/>
            </a:endParaRPr>
          </a:p>
        </p:txBody>
      </p:sp>
    </p:spTree>
    <p:extLst>
      <p:ext uri="{BB962C8B-B14F-4D97-AF65-F5344CB8AC3E}">
        <p14:creationId xmlns:p14="http://schemas.microsoft.com/office/powerpoint/2010/main" val="15853682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FB62ED36-4836-46EB-B3E4-6275239E7CBB}"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r>
              <a:rPr lang="en-US" sz="1200" kern="1200" dirty="0">
                <a:solidFill>
                  <a:schemeClr val="tx1"/>
                </a:solidFill>
                <a:latin typeface="Times New Roman" pitchFamily="18" charset="0"/>
                <a:ea typeface="+mn-ea"/>
                <a:cs typeface="+mn-cs"/>
              </a:rPr>
              <a:t>When choosing a medium for your message, balance your needs with your audience's needs. You certainly want to select the medium that</a:t>
            </a:r>
            <a:r>
              <a:rPr lang="en-US" sz="1200" kern="1200" baseline="0" dirty="0">
                <a:solidFill>
                  <a:schemeClr val="tx1"/>
                </a:solidFill>
                <a:latin typeface="Times New Roman" pitchFamily="18" charset="0"/>
                <a:ea typeface="+mn-ea"/>
                <a:cs typeface="+mn-cs"/>
              </a:rPr>
              <a:t> offers </a:t>
            </a:r>
            <a:r>
              <a:rPr lang="en-US" sz="1200" kern="1200" dirty="0">
                <a:solidFill>
                  <a:schemeClr val="tx1"/>
                </a:solidFill>
                <a:latin typeface="Times New Roman" pitchFamily="18" charset="0"/>
                <a:ea typeface="+mn-ea"/>
                <a:cs typeface="+mn-cs"/>
              </a:rPr>
              <a:t>you the best fit with the situation and your audience. Just as critical, however, is considering how your message is affected by important factors such as the following:</a:t>
            </a:r>
          </a:p>
          <a:p>
            <a:pPr>
              <a:buFont typeface="Arial" pitchFamily="34" charset="0"/>
              <a:buChar char="•"/>
            </a:pPr>
            <a:r>
              <a:rPr lang="en-US" sz="1200" i="1" kern="1200" dirty="0">
                <a:solidFill>
                  <a:schemeClr val="tx1"/>
                </a:solidFill>
                <a:latin typeface="Times New Roman" pitchFamily="18" charset="0"/>
                <a:ea typeface="+mn-ea"/>
                <a:cs typeface="+mn-cs"/>
              </a:rPr>
              <a:t>Media richness</a:t>
            </a:r>
            <a:r>
              <a:rPr lang="en-US" sz="1200" kern="1200" dirty="0">
                <a:solidFill>
                  <a:schemeClr val="tx1"/>
                </a:solidFill>
                <a:latin typeface="Times New Roman" pitchFamily="18" charset="0"/>
                <a:ea typeface="+mn-ea"/>
                <a:cs typeface="+mn-cs"/>
              </a:rPr>
              <a:t>. Richness is a medium's ability to (1) convey a message through more than one informational cue, (2) facilitate feedback, and (3) establish personal focus. The richest medium is face-to-face communication. Multimedia presentations are also quite rich. The leanest media provide no opportunity for audience feedback and are not personalized. </a:t>
            </a:r>
          </a:p>
          <a:p>
            <a:pPr>
              <a:buFont typeface="Arial" pitchFamily="34" charset="0"/>
              <a:buChar char="•"/>
            </a:pPr>
            <a:r>
              <a:rPr lang="en-US" sz="1200" i="1" kern="1200" dirty="0">
                <a:solidFill>
                  <a:schemeClr val="tx1"/>
                </a:solidFill>
                <a:latin typeface="Times New Roman" pitchFamily="18" charset="0"/>
                <a:ea typeface="+mn-ea"/>
                <a:cs typeface="+mn-cs"/>
              </a:rPr>
              <a:t>Message formality</a:t>
            </a:r>
            <a:r>
              <a:rPr lang="en-US" sz="1200" kern="1200" dirty="0">
                <a:solidFill>
                  <a:schemeClr val="tx1"/>
                </a:solidFill>
                <a:latin typeface="Times New Roman" pitchFamily="18" charset="0"/>
                <a:ea typeface="+mn-ea"/>
                <a:cs typeface="+mn-cs"/>
              </a:rPr>
              <a:t>. Your choice of media is a nonverbal signal that governs the style and tone of your message. </a:t>
            </a:r>
          </a:p>
          <a:p>
            <a:pPr>
              <a:buFont typeface="Arial" pitchFamily="34" charset="0"/>
              <a:buChar char="•"/>
            </a:pPr>
            <a:r>
              <a:rPr lang="en-US" sz="1200" i="1" kern="1200" dirty="0">
                <a:solidFill>
                  <a:schemeClr val="tx1"/>
                </a:solidFill>
                <a:latin typeface="Times New Roman" pitchFamily="18" charset="0"/>
                <a:ea typeface="+mn-ea"/>
                <a:cs typeface="+mn-cs"/>
              </a:rPr>
              <a:t>Media limitations</a:t>
            </a:r>
            <a:r>
              <a:rPr lang="en-US" sz="1200" kern="1200" dirty="0">
                <a:solidFill>
                  <a:schemeClr val="tx1"/>
                </a:solidFill>
                <a:latin typeface="Times New Roman" pitchFamily="18" charset="0"/>
                <a:ea typeface="+mn-ea"/>
                <a:cs typeface="+mn-cs"/>
              </a:rPr>
              <a:t>. Every medium has limitations, so choose carefully according to the situation and the audience. </a:t>
            </a:r>
          </a:p>
          <a:p>
            <a:pPr>
              <a:buFont typeface="Arial" pitchFamily="34" charset="0"/>
              <a:buChar char="•"/>
            </a:pPr>
            <a:r>
              <a:rPr lang="en-US" sz="1200" i="1" kern="1200" dirty="0">
                <a:solidFill>
                  <a:schemeClr val="tx1"/>
                </a:solidFill>
                <a:latin typeface="Times New Roman" pitchFamily="18" charset="0"/>
                <a:ea typeface="+mn-ea"/>
                <a:cs typeface="+mn-cs"/>
              </a:rPr>
              <a:t>Urgency</a:t>
            </a:r>
            <a:r>
              <a:rPr lang="en-US" sz="1200" kern="1200" dirty="0">
                <a:solidFill>
                  <a:schemeClr val="tx1"/>
                </a:solidFill>
                <a:latin typeface="Times New Roman" pitchFamily="18" charset="0"/>
                <a:ea typeface="+mn-ea"/>
                <a:cs typeface="+mn-cs"/>
              </a:rPr>
              <a:t>. Choose the medium wisely, if a message is urgent. However, be sure to respect the time and workloads of audience members. </a:t>
            </a:r>
          </a:p>
          <a:p>
            <a:pPr>
              <a:buFont typeface="Arial" pitchFamily="34" charset="0"/>
              <a:buChar char="•"/>
            </a:pPr>
            <a:r>
              <a:rPr lang="en-US" sz="1200" i="1" kern="1200" dirty="0">
                <a:solidFill>
                  <a:schemeClr val="tx1"/>
                </a:solidFill>
                <a:latin typeface="Times New Roman" pitchFamily="18" charset="0"/>
                <a:ea typeface="+mn-ea"/>
                <a:cs typeface="+mn-cs"/>
              </a:rPr>
              <a:t>Cost</a:t>
            </a:r>
            <a:r>
              <a:rPr lang="en-US" sz="1200" kern="1200" dirty="0">
                <a:solidFill>
                  <a:schemeClr val="tx1"/>
                </a:solidFill>
                <a:latin typeface="Times New Roman" pitchFamily="18" charset="0"/>
                <a:ea typeface="+mn-ea"/>
                <a:cs typeface="+mn-cs"/>
              </a:rPr>
              <a:t>.  The expense involved in using various media is a real financial factor and a perceived nonverbal signal, as well. </a:t>
            </a:r>
          </a:p>
          <a:p>
            <a:pPr>
              <a:buFont typeface="Arial" pitchFamily="34" charset="0"/>
              <a:buChar char="•"/>
            </a:pPr>
            <a:r>
              <a:rPr lang="en-US" sz="1200" i="1" kern="1200" dirty="0">
                <a:solidFill>
                  <a:schemeClr val="tx1"/>
                </a:solidFill>
                <a:latin typeface="Times New Roman" pitchFamily="18" charset="0"/>
                <a:ea typeface="+mn-ea"/>
                <a:cs typeface="+mn-cs"/>
              </a:rPr>
              <a:t>Audience preferences</a:t>
            </a:r>
            <a:r>
              <a:rPr lang="en-US" sz="1200" kern="1200" dirty="0">
                <a:solidFill>
                  <a:schemeClr val="tx1"/>
                </a:solidFill>
                <a:latin typeface="Times New Roman" pitchFamily="18" charset="0"/>
                <a:ea typeface="+mn-ea"/>
                <a:cs typeface="+mn-cs"/>
              </a:rPr>
              <a:t>. Make sure to consider which media your audience expects or prefers. </a:t>
            </a:r>
          </a:p>
          <a:p>
            <a:endParaRPr lang="en-US" b="0" dirty="0">
              <a:cs typeface="Times New Roman" pitchFamily="18" charset="0"/>
            </a:endParaRPr>
          </a:p>
        </p:txBody>
      </p:sp>
    </p:spTree>
    <p:extLst>
      <p:ext uri="{BB962C8B-B14F-4D97-AF65-F5344CB8AC3E}">
        <p14:creationId xmlns:p14="http://schemas.microsoft.com/office/powerpoint/2010/main" val="39044322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FB62ED36-4836-46EB-B3E4-6275239E7CBB}"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39</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r>
              <a:rPr lang="en-US" sz="1200" kern="1200" dirty="0">
                <a:solidFill>
                  <a:schemeClr val="tx1"/>
                </a:solidFill>
                <a:latin typeface="Times New Roman" pitchFamily="18" charset="0"/>
                <a:ea typeface="+mn-ea"/>
                <a:cs typeface="+mn-cs"/>
              </a:rPr>
              <a:t>When choosing a medium for your message, balance your needs with your audience's needs. You certainly want to select the medium that</a:t>
            </a:r>
            <a:r>
              <a:rPr lang="en-US" sz="1200" kern="1200" baseline="0" dirty="0">
                <a:solidFill>
                  <a:schemeClr val="tx1"/>
                </a:solidFill>
                <a:latin typeface="Times New Roman" pitchFamily="18" charset="0"/>
                <a:ea typeface="+mn-ea"/>
                <a:cs typeface="+mn-cs"/>
              </a:rPr>
              <a:t> offers </a:t>
            </a:r>
            <a:r>
              <a:rPr lang="en-US" sz="1200" kern="1200" dirty="0">
                <a:solidFill>
                  <a:schemeClr val="tx1"/>
                </a:solidFill>
                <a:latin typeface="Times New Roman" pitchFamily="18" charset="0"/>
                <a:ea typeface="+mn-ea"/>
                <a:cs typeface="+mn-cs"/>
              </a:rPr>
              <a:t>you the best fit with the situation and your audience. Just as critical, however, is considering how your message is affected by important factors such as the following:</a:t>
            </a:r>
          </a:p>
          <a:p>
            <a:pPr>
              <a:buFont typeface="Arial" pitchFamily="34" charset="0"/>
              <a:buChar char="•"/>
            </a:pPr>
            <a:r>
              <a:rPr lang="en-US" sz="1200" i="1" kern="1200" dirty="0">
                <a:solidFill>
                  <a:schemeClr val="tx1"/>
                </a:solidFill>
                <a:latin typeface="Times New Roman" pitchFamily="18" charset="0"/>
                <a:ea typeface="+mn-ea"/>
                <a:cs typeface="+mn-cs"/>
              </a:rPr>
              <a:t>Media richness</a:t>
            </a:r>
            <a:r>
              <a:rPr lang="en-US" sz="1200" kern="1200" dirty="0">
                <a:solidFill>
                  <a:schemeClr val="tx1"/>
                </a:solidFill>
                <a:latin typeface="Times New Roman" pitchFamily="18" charset="0"/>
                <a:ea typeface="+mn-ea"/>
                <a:cs typeface="+mn-cs"/>
              </a:rPr>
              <a:t>. Richness is a medium's ability to (1) convey a message through more than one informational cue, (2) facilitate feedback, and (3) establish personal focus. The richest medium is face-to-face communication. Multimedia presentations are also quite rich. The leanest media provide no opportunity for audience feedback and are not personalized. </a:t>
            </a:r>
          </a:p>
          <a:p>
            <a:pPr>
              <a:buFont typeface="Arial" pitchFamily="34" charset="0"/>
              <a:buChar char="•"/>
            </a:pPr>
            <a:r>
              <a:rPr lang="en-US" sz="1200" i="1" kern="1200" dirty="0">
                <a:solidFill>
                  <a:schemeClr val="tx1"/>
                </a:solidFill>
                <a:latin typeface="Times New Roman" pitchFamily="18" charset="0"/>
                <a:ea typeface="+mn-ea"/>
                <a:cs typeface="+mn-cs"/>
              </a:rPr>
              <a:t>Message formality</a:t>
            </a:r>
            <a:r>
              <a:rPr lang="en-US" sz="1200" kern="1200" dirty="0">
                <a:solidFill>
                  <a:schemeClr val="tx1"/>
                </a:solidFill>
                <a:latin typeface="Times New Roman" pitchFamily="18" charset="0"/>
                <a:ea typeface="+mn-ea"/>
                <a:cs typeface="+mn-cs"/>
              </a:rPr>
              <a:t>. Your choice of media is a nonverbal signal that governs the style and tone of your message. </a:t>
            </a:r>
          </a:p>
          <a:p>
            <a:pPr>
              <a:buFont typeface="Arial" pitchFamily="34" charset="0"/>
              <a:buChar char="•"/>
            </a:pPr>
            <a:r>
              <a:rPr lang="en-US" sz="1200" i="1" kern="1200" dirty="0">
                <a:solidFill>
                  <a:schemeClr val="tx1"/>
                </a:solidFill>
                <a:latin typeface="Times New Roman" pitchFamily="18" charset="0"/>
                <a:ea typeface="+mn-ea"/>
                <a:cs typeface="+mn-cs"/>
              </a:rPr>
              <a:t>Media limitations</a:t>
            </a:r>
            <a:r>
              <a:rPr lang="en-US" sz="1200" kern="1200" dirty="0">
                <a:solidFill>
                  <a:schemeClr val="tx1"/>
                </a:solidFill>
                <a:latin typeface="Times New Roman" pitchFamily="18" charset="0"/>
                <a:ea typeface="+mn-ea"/>
                <a:cs typeface="+mn-cs"/>
              </a:rPr>
              <a:t>. Every medium has limitations, so choose carefully according to the situation and the audience. </a:t>
            </a:r>
          </a:p>
          <a:p>
            <a:pPr>
              <a:buFont typeface="Arial" pitchFamily="34" charset="0"/>
              <a:buChar char="•"/>
            </a:pPr>
            <a:r>
              <a:rPr lang="en-US" sz="1200" i="1" kern="1200" dirty="0">
                <a:solidFill>
                  <a:schemeClr val="tx1"/>
                </a:solidFill>
                <a:latin typeface="Times New Roman" pitchFamily="18" charset="0"/>
                <a:ea typeface="+mn-ea"/>
                <a:cs typeface="+mn-cs"/>
              </a:rPr>
              <a:t>Urgency</a:t>
            </a:r>
            <a:r>
              <a:rPr lang="en-US" sz="1200" kern="1200" dirty="0">
                <a:solidFill>
                  <a:schemeClr val="tx1"/>
                </a:solidFill>
                <a:latin typeface="Times New Roman" pitchFamily="18" charset="0"/>
                <a:ea typeface="+mn-ea"/>
                <a:cs typeface="+mn-cs"/>
              </a:rPr>
              <a:t>. Choose the medium wisely, if a message is urgent. However, be sure to respect the time and workloads of audience members. </a:t>
            </a:r>
          </a:p>
          <a:p>
            <a:pPr>
              <a:buFont typeface="Arial" pitchFamily="34" charset="0"/>
              <a:buChar char="•"/>
            </a:pPr>
            <a:r>
              <a:rPr lang="en-US" sz="1200" i="1" kern="1200" dirty="0">
                <a:solidFill>
                  <a:schemeClr val="tx1"/>
                </a:solidFill>
                <a:latin typeface="Times New Roman" pitchFamily="18" charset="0"/>
                <a:ea typeface="+mn-ea"/>
                <a:cs typeface="+mn-cs"/>
              </a:rPr>
              <a:t>Cost</a:t>
            </a:r>
            <a:r>
              <a:rPr lang="en-US" sz="1200" kern="1200" dirty="0">
                <a:solidFill>
                  <a:schemeClr val="tx1"/>
                </a:solidFill>
                <a:latin typeface="Times New Roman" pitchFamily="18" charset="0"/>
                <a:ea typeface="+mn-ea"/>
                <a:cs typeface="+mn-cs"/>
              </a:rPr>
              <a:t>.  The expense involved in using various media is a real financial factor and a perceived nonverbal signal, as well. </a:t>
            </a:r>
          </a:p>
          <a:p>
            <a:pPr>
              <a:buFont typeface="Arial" pitchFamily="34" charset="0"/>
              <a:buChar char="•"/>
            </a:pPr>
            <a:r>
              <a:rPr lang="en-US" sz="1200" i="1" kern="1200" dirty="0">
                <a:solidFill>
                  <a:schemeClr val="tx1"/>
                </a:solidFill>
                <a:latin typeface="Times New Roman" pitchFamily="18" charset="0"/>
                <a:ea typeface="+mn-ea"/>
                <a:cs typeface="+mn-cs"/>
              </a:rPr>
              <a:t>Audience preferences</a:t>
            </a:r>
            <a:r>
              <a:rPr lang="en-US" sz="1200" kern="1200" dirty="0">
                <a:solidFill>
                  <a:schemeClr val="tx1"/>
                </a:solidFill>
                <a:latin typeface="Times New Roman" pitchFamily="18" charset="0"/>
                <a:ea typeface="+mn-ea"/>
                <a:cs typeface="+mn-cs"/>
              </a:rPr>
              <a:t>. Make sure to consider which media your audience expects or prefers. </a:t>
            </a:r>
          </a:p>
          <a:p>
            <a:endParaRPr lang="en-US" b="0" dirty="0">
              <a:cs typeface="Times New Roman" pitchFamily="18" charset="0"/>
            </a:endParaRPr>
          </a:p>
        </p:txBody>
      </p:sp>
    </p:spTree>
    <p:extLst>
      <p:ext uri="{BB962C8B-B14F-4D97-AF65-F5344CB8AC3E}">
        <p14:creationId xmlns:p14="http://schemas.microsoft.com/office/powerpoint/2010/main" val="3688921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Whichever outlining or organizing scheme you employ, start your message with the main idea, follow with major supporting points, and then illustrate these points with evidence.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main idea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helps you establish the goals and general strategy of the message, and it summarizes two things: (1) what you want your audience to do or think and (2) why they should do so.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Support your main idea with 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major points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clarify and explain your ideas in more concrete terms. If your purpose is to inform and the material is factual, your major points might be based on something physical or financial—something you can visualize or measure, such as activities to be performed, functional units, spatial or chronological relationships, or parts of a whole. When you're describing a process, the major points are almost inevitably steps in the process.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After you've defined the main idea and identified supporting points, you're ready to back them up with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examples and evidence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help audience members understand, accept, and remember your message. Select examples and evidence carefully. Remember that you want to be not only compelling and complete but also as concise as possible.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056547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Whichever outlining or organizing scheme you employ, start your message with the main idea, follow with major supporting points, and then illustrate these points with evidence.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main idea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helps you establish the goals and general strategy of the message, and it summarizes two things: (1) what you want your audience to do or think and (2) why they should do so.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Support your main idea with 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major points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clarify and explain your ideas in more concrete terms. If your purpose is to inform and the material is factual, your major points might be based on something physical or financial—something you can visualize or measure, such as activities to be performed, functional units, spatial or chronological relationships, or parts of a whole. When you're describing a process, the major points are almost inevitably steps in the process.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After you've defined the main idea and identified supporting points, you're ready to back them up with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examples and evidence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help audience members understand, accept, and remember your message. Select examples and evidence carefully. Remember that you want to be not only compelling and complete but also as concise as possible.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3877600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Whichever outlining or organizing scheme you employ, start your message with the main idea, follow with major supporting points, and then illustrate these points with evidence.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main idea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helps you establish the goals and general strategy of the message, and it summarizes two things: (1) what you want your audience to do or think and (2) why they should do so.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Support your main idea with 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major points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clarify and explain your ideas in more concrete terms. If your purpose is to inform and the material is factual, your major points might be based on something physical or financial—something you can visualize or measure, such as activities to be performed, functional units, spatial or chronological relationships, or parts of a whole. When you're describing a process, the major points are almost inevitably steps in the process.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After you've defined the main idea and identified supporting points, you're ready to back them up with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examples and evidence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help audience members understand, accept, and remember your message. Select examples and evidence carefully. Remember that you want to be not only compelling and complete but also as concise as possible.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511355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1F19471F-DFE3-4FED-982C-6AB316105B29}" type="slidenum">
              <a:rPr lang="en-US"/>
              <a:pPr>
                <a:defRPr/>
              </a:pPr>
              <a:t>‹#›</a:t>
            </a:fld>
            <a:endParaRPr lang="en-US" dirty="0"/>
          </a:p>
        </p:txBody>
      </p:sp>
    </p:spTree>
    <p:extLst>
      <p:ext uri="{BB962C8B-B14F-4D97-AF65-F5344CB8AC3E}">
        <p14:creationId xmlns:p14="http://schemas.microsoft.com/office/powerpoint/2010/main" val="17974064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600200"/>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E26332C7-8112-4A64-A2F0-1F34F3618770}" type="slidenum">
              <a:rPr lang="en-US"/>
              <a:pPr>
                <a:defRPr/>
              </a:pPr>
              <a:t>‹#›</a:t>
            </a:fld>
            <a:endParaRPr lang="en-US" dirty="0"/>
          </a:p>
        </p:txBody>
      </p:sp>
    </p:spTree>
    <p:extLst>
      <p:ext uri="{BB962C8B-B14F-4D97-AF65-F5344CB8AC3E}">
        <p14:creationId xmlns:p14="http://schemas.microsoft.com/office/powerpoint/2010/main" val="26581884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1DE75034-20CB-4B78-9A6A-5EF6508D9CB5}" type="slidenum">
              <a:rPr lang="en-US"/>
              <a:pPr>
                <a:defRPr/>
              </a:pPr>
              <a:t>‹#›</a:t>
            </a:fld>
            <a:endParaRPr lang="en-US" dirty="0"/>
          </a:p>
        </p:txBody>
      </p:sp>
    </p:spTree>
    <p:extLst>
      <p:ext uri="{BB962C8B-B14F-4D97-AF65-F5344CB8AC3E}">
        <p14:creationId xmlns:p14="http://schemas.microsoft.com/office/powerpoint/2010/main" val="40446351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0CC97120-1B97-4FCB-8F7B-B40387EDF197}" type="slidenum">
              <a:rPr lang="en-US"/>
              <a:pPr>
                <a:defRPr/>
              </a:pPr>
              <a:t>‹#›</a:t>
            </a:fld>
            <a:endParaRPr lang="en-US" dirty="0"/>
          </a:p>
        </p:txBody>
      </p:sp>
    </p:spTree>
    <p:extLst>
      <p:ext uri="{BB962C8B-B14F-4D97-AF65-F5344CB8AC3E}">
        <p14:creationId xmlns:p14="http://schemas.microsoft.com/office/powerpoint/2010/main" val="30355846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8" name="Rectangle 6"/>
          <p:cNvSpPr>
            <a:spLocks noGrp="1" noChangeArrowheads="1"/>
          </p:cNvSpPr>
          <p:nvPr>
            <p:ph type="sldNum" sz="quarter" idx="11"/>
          </p:nvPr>
        </p:nvSpPr>
        <p:spPr>
          <a:ln/>
        </p:spPr>
        <p:txBody>
          <a:bodyPr/>
          <a:lstStyle>
            <a:lvl1pPr>
              <a:defRPr/>
            </a:lvl1pPr>
          </a:lstStyle>
          <a:p>
            <a:pPr>
              <a:defRPr/>
            </a:pPr>
            <a:r>
              <a:rPr lang="en-US" dirty="0"/>
              <a:t>Chapter 3 - </a:t>
            </a:r>
            <a:fld id="{F44058BC-8193-4C84-AE87-F14EEA3AD473}" type="slidenum">
              <a:rPr lang="en-US"/>
              <a:pPr>
                <a:defRPr/>
              </a:pPr>
              <a:t>‹#›</a:t>
            </a:fld>
            <a:endParaRPr lang="en-US" dirty="0"/>
          </a:p>
        </p:txBody>
      </p:sp>
    </p:spTree>
    <p:extLst>
      <p:ext uri="{BB962C8B-B14F-4D97-AF65-F5344CB8AC3E}">
        <p14:creationId xmlns:p14="http://schemas.microsoft.com/office/powerpoint/2010/main" val="9356758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600200"/>
          </a:xfrm>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4" name="Rectangle 6"/>
          <p:cNvSpPr>
            <a:spLocks noGrp="1" noChangeArrowheads="1"/>
          </p:cNvSpPr>
          <p:nvPr>
            <p:ph type="sldNum" sz="quarter" idx="11"/>
          </p:nvPr>
        </p:nvSpPr>
        <p:spPr>
          <a:ln/>
        </p:spPr>
        <p:txBody>
          <a:bodyPr/>
          <a:lstStyle>
            <a:lvl1pPr>
              <a:defRPr/>
            </a:lvl1pPr>
          </a:lstStyle>
          <a:p>
            <a:pPr>
              <a:defRPr/>
            </a:pPr>
            <a:r>
              <a:rPr lang="en-US" dirty="0"/>
              <a:t>Chapter 3 - </a:t>
            </a:r>
            <a:fld id="{CB5A7B57-FDA6-471D-8D9D-314090741BB6}" type="slidenum">
              <a:rPr lang="en-US"/>
              <a:pPr>
                <a:defRPr/>
              </a:pPr>
              <a:t>‹#›</a:t>
            </a:fld>
            <a:endParaRPr lang="en-US" dirty="0"/>
          </a:p>
        </p:txBody>
      </p:sp>
    </p:spTree>
    <p:extLst>
      <p:ext uri="{BB962C8B-B14F-4D97-AF65-F5344CB8AC3E}">
        <p14:creationId xmlns:p14="http://schemas.microsoft.com/office/powerpoint/2010/main" val="20728698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3" name="Rectangle 6"/>
          <p:cNvSpPr>
            <a:spLocks noGrp="1" noChangeArrowheads="1"/>
          </p:cNvSpPr>
          <p:nvPr>
            <p:ph type="sldNum" sz="quarter" idx="11"/>
          </p:nvPr>
        </p:nvSpPr>
        <p:spPr>
          <a:ln/>
        </p:spPr>
        <p:txBody>
          <a:bodyPr/>
          <a:lstStyle>
            <a:lvl1pPr>
              <a:defRPr/>
            </a:lvl1pPr>
          </a:lstStyle>
          <a:p>
            <a:pPr>
              <a:defRPr/>
            </a:pPr>
            <a:r>
              <a:rPr lang="en-US" dirty="0"/>
              <a:t>Chapter 3 - </a:t>
            </a:r>
            <a:fld id="{5233E962-D118-4E33-B0C5-7EAF92DC44DB}" type="slidenum">
              <a:rPr lang="en-US"/>
              <a:pPr>
                <a:defRPr/>
              </a:pPr>
              <a:t>‹#›</a:t>
            </a:fld>
            <a:endParaRPr lang="en-US" dirty="0"/>
          </a:p>
        </p:txBody>
      </p:sp>
    </p:spTree>
    <p:extLst>
      <p:ext uri="{BB962C8B-B14F-4D97-AF65-F5344CB8AC3E}">
        <p14:creationId xmlns:p14="http://schemas.microsoft.com/office/powerpoint/2010/main" val="1567268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C5F25F37-9996-41BE-B4F9-CFF4B841D12C}" type="slidenum">
              <a:rPr lang="en-US"/>
              <a:pPr>
                <a:defRPr/>
              </a:pPr>
              <a:t>‹#›</a:t>
            </a:fld>
            <a:endParaRPr lang="en-US" dirty="0"/>
          </a:p>
        </p:txBody>
      </p:sp>
    </p:spTree>
    <p:extLst>
      <p:ext uri="{BB962C8B-B14F-4D97-AF65-F5344CB8AC3E}">
        <p14:creationId xmlns:p14="http://schemas.microsoft.com/office/powerpoint/2010/main" val="18377995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145AE6D7-1BF4-4ABF-934B-F3DA5061D030}" type="slidenum">
              <a:rPr lang="en-US"/>
              <a:pPr>
                <a:defRPr/>
              </a:pPr>
              <a:t>‹#›</a:t>
            </a:fld>
            <a:endParaRPr lang="en-US" dirty="0"/>
          </a:p>
        </p:txBody>
      </p:sp>
    </p:spTree>
    <p:extLst>
      <p:ext uri="{BB962C8B-B14F-4D97-AF65-F5344CB8AC3E}">
        <p14:creationId xmlns:p14="http://schemas.microsoft.com/office/powerpoint/2010/main" val="22850136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EF48C681-AA8C-48E7-90F1-786B1AD02D7F}" type="slidenum">
              <a:rPr lang="en-US"/>
              <a:pPr>
                <a:defRPr/>
              </a:pPr>
              <a:t>‹#›</a:t>
            </a:fld>
            <a:endParaRPr lang="en-US" dirty="0"/>
          </a:p>
        </p:txBody>
      </p:sp>
    </p:spTree>
    <p:extLst>
      <p:ext uri="{BB962C8B-B14F-4D97-AF65-F5344CB8AC3E}">
        <p14:creationId xmlns:p14="http://schemas.microsoft.com/office/powerpoint/2010/main" val="28296791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81000"/>
            <a:ext cx="2743200" cy="5715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381000"/>
            <a:ext cx="8026400" cy="5715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383F6B4B-1BD5-4904-8F88-761289A0A13B}" type="slidenum">
              <a:rPr lang="en-US"/>
              <a:pPr>
                <a:defRPr/>
              </a:pPr>
              <a:t>‹#›</a:t>
            </a:fld>
            <a:endParaRPr lang="en-US" dirty="0"/>
          </a:p>
        </p:txBody>
      </p:sp>
    </p:spTree>
    <p:extLst>
      <p:ext uri="{BB962C8B-B14F-4D97-AF65-F5344CB8AC3E}">
        <p14:creationId xmlns:p14="http://schemas.microsoft.com/office/powerpoint/2010/main" val="3349367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381000"/>
            <a:ext cx="109728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914400" y="6248400"/>
            <a:ext cx="7518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1" smtClean="0">
                <a:latin typeface="+mn-lt"/>
              </a:defRPr>
            </a:lvl1pPr>
          </a:lstStyle>
          <a:p>
            <a:pPr>
              <a:defRPr/>
            </a:pPr>
            <a:r>
              <a:rPr lang="en-US" dirty="0"/>
              <a:t>Copyright © 2012 Pearson Education, Inc. publishing as Prentice Hall </a:t>
            </a: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1" smtClean="0">
                <a:latin typeface="+mn-lt"/>
              </a:defRPr>
            </a:lvl1pPr>
          </a:lstStyle>
          <a:p>
            <a:pPr>
              <a:defRPr/>
            </a:pPr>
            <a:r>
              <a:rPr lang="en-US" dirty="0"/>
              <a:t>Chapter 3 - </a:t>
            </a:r>
            <a:fld id="{C3F18AB7-464E-474F-B0C5-A00EDA8B516B}" type="slidenum">
              <a:rPr lang="en-US"/>
              <a:pPr>
                <a:defRPr/>
              </a:pPr>
              <a:t>‹#›</a:t>
            </a:fld>
            <a:endParaRPr lang="en-US" dirty="0"/>
          </a:p>
        </p:txBody>
      </p:sp>
    </p:spTree>
    <p:extLst>
      <p:ext uri="{BB962C8B-B14F-4D97-AF65-F5344CB8AC3E}">
        <p14:creationId xmlns:p14="http://schemas.microsoft.com/office/powerpoint/2010/main" val="29407295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p:txStyles>
    <p:title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p:titleStyle>
    <p:body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11.jpe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tags" Target="../tags/tag3.xml"/><Relationship Id="rId5" Type="http://schemas.openxmlformats.org/officeDocument/2006/relationships/image" Target="../media/image11.jpeg"/><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jpeg"/><Relationship Id="rId5" Type="http://schemas.openxmlformats.org/officeDocument/2006/relationships/image" Target="../media/image10.sv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jpeg"/><Relationship Id="rId5" Type="http://schemas.openxmlformats.org/officeDocument/2006/relationships/image" Target="../media/image10.sv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jpeg"/><Relationship Id="rId5" Type="http://schemas.openxmlformats.org/officeDocument/2006/relationships/image" Target="../media/image10.sv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jpeg"/><Relationship Id="rId5" Type="http://schemas.openxmlformats.org/officeDocument/2006/relationships/image" Target="../media/image10.sv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jpeg"/><Relationship Id="rId5" Type="http://schemas.openxmlformats.org/officeDocument/2006/relationships/image" Target="../media/image10.sv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notesSlide" Target="../notesSlides/notesSlide12.xml"/><Relationship Id="rId7" Type="http://schemas.openxmlformats.org/officeDocument/2006/relationships/image" Target="../media/image15.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2.emf"/><Relationship Id="rId5" Type="http://schemas.openxmlformats.org/officeDocument/2006/relationships/image" Target="../media/image14.emf"/><Relationship Id="rId10" Type="http://schemas.openxmlformats.org/officeDocument/2006/relationships/image" Target="../media/image11.jpeg"/><Relationship Id="rId4" Type="http://schemas.openxmlformats.org/officeDocument/2006/relationships/image" Target="../media/image13.png"/><Relationship Id="rId9" Type="http://schemas.openxmlformats.org/officeDocument/2006/relationships/image" Target="../media/image10.sv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16.jpe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emf"/></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6.jpeg"/><Relationship Id="rId5" Type="http://schemas.openxmlformats.org/officeDocument/2006/relationships/image" Target="../media/image8.sv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6.jpeg"/><Relationship Id="rId5" Type="http://schemas.openxmlformats.org/officeDocument/2006/relationships/image" Target="../media/image8.sv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6.jpeg"/><Relationship Id="rId5" Type="http://schemas.openxmlformats.org/officeDocument/2006/relationships/image" Target="../media/image8.sv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4.xml"/><Relationship Id="rId5" Type="http://schemas.openxmlformats.org/officeDocument/2006/relationships/image" Target="../media/image8.sv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5.xml"/><Relationship Id="rId5" Type="http://schemas.openxmlformats.org/officeDocument/2006/relationships/image" Target="../media/image8.sv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6.xml"/><Relationship Id="rId5" Type="http://schemas.openxmlformats.org/officeDocument/2006/relationships/image" Target="../media/image8.sv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7.xml"/><Relationship Id="rId5" Type="http://schemas.openxmlformats.org/officeDocument/2006/relationships/image" Target="../media/image8.sv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0.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22.xml"/></Relationships>
</file>

<file path=ppt/slides/_rels/slide2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tags" Target="../tags/tag23.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ags" Target="../tags/tag24.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7.xml"/><Relationship Id="rId1" Type="http://schemas.openxmlformats.org/officeDocument/2006/relationships/tags" Target="../tags/tag25.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tags" Target="../tags/tag26.xml"/></Relationships>
</file>

<file path=ppt/slides/_rels/slide3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2.xml"/><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7.xml"/><Relationship Id="rId1" Type="http://schemas.openxmlformats.org/officeDocument/2006/relationships/tags" Target="../tags/tag27.xml"/><Relationship Id="rId4" Type="http://schemas.openxmlformats.org/officeDocument/2006/relationships/image" Target="../media/image19.jpeg"/></Relationships>
</file>

<file path=ppt/slides/_rels/slide4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notesSlide" Target="../notesSlides/notesSlide38.xml"/><Relationship Id="rId7" Type="http://schemas.openxmlformats.org/officeDocument/2006/relationships/image" Target="../media/image15.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2.emf"/><Relationship Id="rId5" Type="http://schemas.openxmlformats.org/officeDocument/2006/relationships/image" Target="../media/image14.emf"/><Relationship Id="rId4" Type="http://schemas.openxmlformats.org/officeDocument/2006/relationships/image" Target="../media/image13.png"/></Relationships>
</file>

<file path=ppt/slides/_rels/slide42.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notesSlide" Target="../notesSlides/notesSlide39.xml"/><Relationship Id="rId7" Type="http://schemas.openxmlformats.org/officeDocument/2006/relationships/image" Target="../media/image15.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2.emf"/><Relationship Id="rId5" Type="http://schemas.openxmlformats.org/officeDocument/2006/relationships/image" Target="../media/image14.emf"/><Relationship Id="rId4" Type="http://schemas.openxmlformats.org/officeDocument/2006/relationships/image" Target="../media/image13.png"/></Relationships>
</file>

<file path=ppt/slides/_rels/slide4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3" name="Picture 12"/>
          <p:cNvPicPr>
            <a:picLocks noChangeAspect="1"/>
          </p:cNvPicPr>
          <p:nvPr/>
        </p:nvPicPr>
        <p:blipFill>
          <a:blip r:embed="rId4"/>
          <a:stretch>
            <a:fillRect/>
          </a:stretch>
        </p:blipFill>
        <p:spPr>
          <a:xfrm>
            <a:off x="7469491" y="4756953"/>
            <a:ext cx="4462990" cy="1034667"/>
          </a:xfrm>
          <a:prstGeom prst="rect">
            <a:avLst/>
          </a:prstGeom>
        </p:spPr>
      </p:pic>
      <p:sp>
        <p:nvSpPr>
          <p:cNvPr id="16" name="TextBox 15"/>
          <p:cNvSpPr txBox="1"/>
          <p:nvPr/>
        </p:nvSpPr>
        <p:spPr>
          <a:xfrm>
            <a:off x="7469491" y="4981900"/>
            <a:ext cx="47225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rPr>
              <a:t>MGM223</a:t>
            </a:r>
            <a:endParaRPr kumimoji="0" lang="ar-SA" sz="20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0" y="3157194"/>
            <a:ext cx="6096000" cy="3102522"/>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lecture No. </a:t>
            </a:r>
            <a:r>
              <a:rPr lang="en-GB"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8</a:t>
            </a:r>
            <a:b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BY       Dr. Manal  El-Sayed</a:t>
            </a:r>
            <a:endParaRPr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5023409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9A36B0D-36CC-443F-B7DB-3C898AA91337}"/>
              </a:ext>
            </a:extLst>
          </p:cNvPr>
          <p:cNvSpPr txBox="1"/>
          <p:nvPr/>
        </p:nvSpPr>
        <p:spPr>
          <a:xfrm>
            <a:off x="6434418" y="2070463"/>
            <a:ext cx="5130053" cy="34163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Planning business messages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(part 2)</a:t>
            </a:r>
            <a:endParaRPr kumimoji="0" lang="ar-EG" sz="5400" b="1" i="0" u="none" strike="noStrike" kern="1200" cap="none" spc="0" normalizeH="0" baseline="0" noProof="0" dirty="0">
              <a:ln>
                <a:noFill/>
              </a:ln>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2877298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091819" y="1844473"/>
            <a:ext cx="3367820" cy="3367820"/>
          </a:xfrm>
          <a:prstGeom prst="rect">
            <a:avLst/>
          </a:prstGeom>
        </p:spPr>
      </p:pic>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1211017" y="1686048"/>
            <a:ext cx="8791478"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Using the Three-Step Writing Process</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Analyzing the situation.</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How to define your purpose to plan for your message. </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How to analyze the purpose of your massage.</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How to profile your audience. </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11" name="TextBox 10">
            <a:extLst>
              <a:ext uri="{FF2B5EF4-FFF2-40B4-BE49-F238E27FC236}">
                <a16:creationId xmlns:a16="http://schemas.microsoft.com/office/drawing/2014/main" id="{F2829950-312F-0AB8-F886-987CCCF4E7FD}"/>
              </a:ext>
            </a:extLst>
          </p:cNvPr>
          <p:cNvSpPr txBox="1"/>
          <p:nvPr/>
        </p:nvSpPr>
        <p:spPr>
          <a:xfrm>
            <a:off x="2581835" y="608830"/>
            <a:ext cx="13796683" cy="10772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Test your knowledge for the previous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a:t>
            </a:r>
          </a:p>
        </p:txBody>
      </p:sp>
    </p:spTree>
    <p:extLst>
      <p:ext uri="{BB962C8B-B14F-4D97-AF65-F5344CB8AC3E}">
        <p14:creationId xmlns:p14="http://schemas.microsoft.com/office/powerpoint/2010/main" val="3899634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2" name="Group 31"/>
          <p:cNvGrpSpPr/>
          <p:nvPr/>
        </p:nvGrpSpPr>
        <p:grpSpPr>
          <a:xfrm>
            <a:off x="1959301" y="1285765"/>
            <a:ext cx="8229600" cy="4191000"/>
            <a:chOff x="457200" y="1981200"/>
            <a:chExt cx="8229600" cy="4191000"/>
          </a:xfrm>
        </p:grpSpPr>
        <p:sp>
          <p:nvSpPr>
            <p:cNvPr id="8" name="Rectangle 3"/>
            <p:cNvSpPr>
              <a:spLocks noChangeArrowheads="1"/>
            </p:cNvSpPr>
            <p:nvPr/>
          </p:nvSpPr>
          <p:spPr bwMode="auto">
            <a:xfrm>
              <a:off x="32004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Organization</a:t>
              </a:r>
            </a:p>
          </p:txBody>
        </p:sp>
        <p:sp>
          <p:nvSpPr>
            <p:cNvPr id="30" name="Rectangle 19"/>
            <p:cNvSpPr>
              <a:spLocks noChangeArrowheads="1"/>
            </p:cNvSpPr>
            <p:nvPr/>
          </p:nvSpPr>
          <p:spPr bwMode="auto">
            <a:xfrm>
              <a:off x="6089650" y="3352801"/>
              <a:ext cx="2451100" cy="550515"/>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Revise</a:t>
              </a:r>
            </a:p>
          </p:txBody>
        </p:sp>
        <p:sp>
          <p:nvSpPr>
            <p:cNvPr id="31" name="Rectangle 20"/>
            <p:cNvSpPr>
              <a:spLocks noChangeArrowheads="1"/>
            </p:cNvSpPr>
            <p:nvPr/>
          </p:nvSpPr>
          <p:spPr bwMode="auto">
            <a:xfrm>
              <a:off x="6089650" y="4056827"/>
              <a:ext cx="2451100" cy="553574"/>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Produce</a:t>
              </a:r>
            </a:p>
          </p:txBody>
        </p:sp>
        <p:sp>
          <p:nvSpPr>
            <p:cNvPr id="28" name="Rectangle 22"/>
            <p:cNvSpPr>
              <a:spLocks noChangeArrowheads="1"/>
            </p:cNvSpPr>
            <p:nvPr/>
          </p:nvSpPr>
          <p:spPr bwMode="auto">
            <a:xfrm>
              <a:off x="6089650" y="47639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Proofread</a:t>
              </a:r>
            </a:p>
          </p:txBody>
        </p:sp>
        <p:sp>
          <p:nvSpPr>
            <p:cNvPr id="29" name="Rectangle 23"/>
            <p:cNvSpPr>
              <a:spLocks noChangeArrowheads="1"/>
            </p:cNvSpPr>
            <p:nvPr/>
          </p:nvSpPr>
          <p:spPr bwMode="auto">
            <a:xfrm>
              <a:off x="6089650" y="54686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Distribute</a:t>
              </a:r>
            </a:p>
          </p:txBody>
        </p:sp>
        <p:sp>
          <p:nvSpPr>
            <p:cNvPr id="24" name="Rectangle 25"/>
            <p:cNvSpPr>
              <a:spLocks noChangeArrowheads="1"/>
            </p:cNvSpPr>
            <p:nvPr/>
          </p:nvSpPr>
          <p:spPr bwMode="auto">
            <a:xfrm>
              <a:off x="3324225" y="3352801"/>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Adapt to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the Audience</a:t>
              </a:r>
            </a:p>
          </p:txBody>
        </p:sp>
        <p:sp>
          <p:nvSpPr>
            <p:cNvPr id="25" name="Rectangle 26"/>
            <p:cNvSpPr>
              <a:spLocks noChangeArrowheads="1"/>
            </p:cNvSpPr>
            <p:nvPr/>
          </p:nvSpPr>
          <p:spPr bwMode="auto">
            <a:xfrm>
              <a:off x="3368973" y="4788495"/>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Compose</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the Message</a:t>
              </a:r>
            </a:p>
          </p:txBody>
        </p:sp>
        <p:sp>
          <p:nvSpPr>
            <p:cNvPr id="18" name="AutoShape 27"/>
            <p:cNvSpPr>
              <a:spLocks noChangeArrowheads="1"/>
            </p:cNvSpPr>
            <p:nvPr/>
          </p:nvSpPr>
          <p:spPr bwMode="auto">
            <a:xfrm>
              <a:off x="32670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9" name="AutoShape 28"/>
            <p:cNvSpPr>
              <a:spLocks noChangeArrowheads="1"/>
            </p:cNvSpPr>
            <p:nvPr/>
          </p:nvSpPr>
          <p:spPr bwMode="auto">
            <a:xfrm>
              <a:off x="60102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grpSp>
          <p:nvGrpSpPr>
            <p:cNvPr id="20" name="Group 29"/>
            <p:cNvGrpSpPr>
              <a:grpSpLocks/>
            </p:cNvGrpSpPr>
            <p:nvPr/>
          </p:nvGrpSpPr>
          <p:grpSpPr bwMode="auto">
            <a:xfrm>
              <a:off x="860425" y="2324100"/>
              <a:ext cx="7510465" cy="519113"/>
              <a:chOff x="621" y="1453"/>
              <a:chExt cx="4731" cy="327"/>
            </a:xfrm>
            <a:solidFill>
              <a:schemeClr val="bg1"/>
            </a:solidFill>
          </p:grpSpPr>
          <p:sp>
            <p:nvSpPr>
              <p:cNvPr id="21" name="Text Box 30"/>
              <p:cNvSpPr txBox="1">
                <a:spLocks noChangeArrowheads="1"/>
              </p:cNvSpPr>
              <p:nvPr/>
            </p:nvSpPr>
            <p:spPr bwMode="auto">
              <a:xfrm>
                <a:off x="621" y="1453"/>
                <a:ext cx="1103"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Planning</a:t>
                </a:r>
              </a:p>
            </p:txBody>
          </p:sp>
          <p:sp>
            <p:nvSpPr>
              <p:cNvPr id="22" name="Text Box 31"/>
              <p:cNvSpPr txBox="1">
                <a:spLocks noChangeArrowheads="1"/>
              </p:cNvSpPr>
              <p:nvPr/>
            </p:nvSpPr>
            <p:spPr bwMode="auto">
              <a:xfrm>
                <a:off x="3947" y="1453"/>
                <a:ext cx="1405"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
            <p:nvSpPr>
              <p:cNvPr id="23" name="Text Box 32"/>
              <p:cNvSpPr txBox="1">
                <a:spLocks noChangeArrowheads="1"/>
              </p:cNvSpPr>
              <p:nvPr/>
            </p:nvSpPr>
            <p:spPr bwMode="auto">
              <a:xfrm>
                <a:off x="2437" y="1453"/>
                <a:ext cx="956"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Writing</a:t>
                </a:r>
              </a:p>
            </p:txBody>
          </p:sp>
        </p:grpSp>
      </p:grpSp>
      <p:sp>
        <p:nvSpPr>
          <p:cNvPr id="5" name="TextBox 4">
            <a:extLst>
              <a:ext uri="{FF2B5EF4-FFF2-40B4-BE49-F238E27FC236}">
                <a16:creationId xmlns:a16="http://schemas.microsoft.com/office/drawing/2014/main" id="{5CCDA51A-EAC9-E29C-7161-A0AD6C3C5886}"/>
              </a:ext>
            </a:extLst>
          </p:cNvPr>
          <p:cNvSpPr txBox="1"/>
          <p:nvPr/>
        </p:nvSpPr>
        <p:spPr>
          <a:xfrm>
            <a:off x="2880192" y="346373"/>
            <a:ext cx="8837670" cy="923330"/>
          </a:xfrm>
          <a:prstGeom prst="rect">
            <a:avLst/>
          </a:prstGeom>
          <a:noFill/>
        </p:spPr>
        <p:txBody>
          <a:bodyPr wrap="square">
            <a:spAutoFit/>
          </a:bodyPr>
          <a:lstStyle/>
          <a:p>
            <a:r>
              <a:rPr kumimoji="0" lang="en-US" sz="54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Three-Step Process</a:t>
            </a:r>
            <a:endParaRPr lang="en-GB" dirty="0"/>
          </a:p>
        </p:txBody>
      </p:sp>
    </p:spTree>
    <p:extLst>
      <p:ext uri="{BB962C8B-B14F-4D97-AF65-F5344CB8AC3E}">
        <p14:creationId xmlns:p14="http://schemas.microsoft.com/office/powerpoint/2010/main" val="967164796"/>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2" name="Group 31"/>
          <p:cNvGrpSpPr/>
          <p:nvPr/>
        </p:nvGrpSpPr>
        <p:grpSpPr>
          <a:xfrm>
            <a:off x="1394421" y="1327073"/>
            <a:ext cx="8229600" cy="4191000"/>
            <a:chOff x="457200" y="1981200"/>
            <a:chExt cx="8229600" cy="4191000"/>
          </a:xfrm>
        </p:grpSpPr>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highlight>
                    <a:srgbClr val="FFFF00"/>
                  </a:highlight>
                  <a:uLnTx/>
                  <a:uFillTx/>
                  <a:latin typeface="Arial Narrow" pitchFamily="34" charset="0"/>
                  <a:ea typeface="+mn-ea"/>
                  <a:cs typeface="+mn-cs"/>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Organization</a:t>
              </a:r>
            </a:p>
          </p:txBody>
        </p:sp>
        <p:sp>
          <p:nvSpPr>
            <p:cNvPr id="21" name="Text Box 30"/>
            <p:cNvSpPr txBox="1">
              <a:spLocks noChangeArrowheads="1"/>
            </p:cNvSpPr>
            <p:nvPr/>
          </p:nvSpPr>
          <p:spPr bwMode="auto">
            <a:xfrm>
              <a:off x="860425" y="2324100"/>
              <a:ext cx="1751013"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Planning</a:t>
              </a:r>
            </a:p>
          </p:txBody>
        </p:sp>
      </p:grpSp>
      <p:sp>
        <p:nvSpPr>
          <p:cNvPr id="5" name="Title 4">
            <a:extLst>
              <a:ext uri="{FF2B5EF4-FFF2-40B4-BE49-F238E27FC236}">
                <a16:creationId xmlns:a16="http://schemas.microsoft.com/office/drawing/2014/main" id="{F90AA0CE-1332-DA7F-86D0-F6639D3F3B5C}"/>
              </a:ext>
            </a:extLst>
          </p:cNvPr>
          <p:cNvSpPr>
            <a:spLocks noGrp="1"/>
          </p:cNvSpPr>
          <p:nvPr>
            <p:ph type="title"/>
          </p:nvPr>
        </p:nvSpPr>
        <p:spPr>
          <a:xfrm>
            <a:off x="910629" y="771928"/>
            <a:ext cx="10972800" cy="768895"/>
          </a:xfrm>
        </p:spPr>
        <p:txBody>
          <a:bodyPr/>
          <a:lstStyle/>
          <a:p>
            <a:pPr marL="0" marR="0" lvl="0" indent="0" defTabSz="914400" rtl="0" eaLnBrk="1" fontAlgn="auto" latinLnBrk="0" hangingPunct="1">
              <a:lnSpc>
                <a:spcPct val="100000"/>
              </a:lnSpc>
              <a:spcBef>
                <a:spcPts val="0"/>
              </a:spcBef>
              <a:spcAft>
                <a:spcPts val="0"/>
              </a:spcAft>
              <a:tabLst/>
              <a:defRPr/>
            </a:pPr>
            <a:r>
              <a:rPr kumimoji="0" lang="en-US" sz="5400" b="1" i="0" u="none" strike="noStrike" kern="0" cap="none" spc="0" normalizeH="0" baseline="0" noProof="0" dirty="0">
                <a:ln>
                  <a:noFill/>
                </a:ln>
                <a:solidFill>
                  <a:srgbClr val="000000"/>
                </a:solidFill>
                <a:effectLst>
                  <a:outerShdw blurRad="38100" dist="38100" dir="2700000" algn="tl">
                    <a:srgbClr val="C0C0C0"/>
                  </a:outerShdw>
                </a:effectLst>
                <a:uLnTx/>
                <a:uFillTx/>
                <a:latin typeface="Tahoma"/>
                <a:ea typeface="+mn-ea"/>
                <a:cs typeface="+mn-cs"/>
              </a:rPr>
              <a:t>Three-Step Process</a:t>
            </a:r>
            <a:br>
              <a:rPr kumimoji="0" lang="en-GB" sz="1800" b="0" i="0" u="none" strike="noStrike" kern="1200" cap="none" spc="0" normalizeH="0" baseline="0" noProof="0" dirty="0">
                <a:ln>
                  <a:noFill/>
                </a:ln>
                <a:solidFill>
                  <a:srgbClr val="000000"/>
                </a:solidFill>
                <a:effectLst/>
                <a:uLnTx/>
                <a:uFillTx/>
                <a:latin typeface="Arial"/>
                <a:ea typeface="+mn-ea"/>
                <a:cs typeface="+mn-cs"/>
              </a:rPr>
            </a:br>
            <a:endParaRPr lang="en-GB" dirty="0"/>
          </a:p>
        </p:txBody>
      </p:sp>
    </p:spTree>
    <p:extLst>
      <p:ext uri="{BB962C8B-B14F-4D97-AF65-F5344CB8AC3E}">
        <p14:creationId xmlns:p14="http://schemas.microsoft.com/office/powerpoint/2010/main" val="1197115660"/>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2" name="Group 31"/>
          <p:cNvGrpSpPr/>
          <p:nvPr/>
        </p:nvGrpSpPr>
        <p:grpSpPr>
          <a:xfrm>
            <a:off x="1409238" y="1340428"/>
            <a:ext cx="8229600" cy="4191000"/>
            <a:chOff x="457200" y="1981200"/>
            <a:chExt cx="8229600" cy="4191000"/>
          </a:xfrm>
        </p:grpSpPr>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highlight>
                    <a:srgbClr val="FFFF00"/>
                  </a:highlight>
                  <a:uLnTx/>
                  <a:uFillTx/>
                  <a:latin typeface="Arial Narrow" pitchFamily="34" charset="0"/>
                  <a:ea typeface="+mn-ea"/>
                  <a:cs typeface="+mn-cs"/>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Arial Narrow" pitchFamily="34" charset="0"/>
                  <a:ea typeface="+mn-ea"/>
                  <a:cs typeface="+mn-cs"/>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Organization</a:t>
              </a:r>
            </a:p>
          </p:txBody>
        </p:sp>
        <p:sp>
          <p:nvSpPr>
            <p:cNvPr id="21" name="Text Box 30"/>
            <p:cNvSpPr txBox="1">
              <a:spLocks noChangeArrowheads="1"/>
            </p:cNvSpPr>
            <p:nvPr/>
          </p:nvSpPr>
          <p:spPr bwMode="auto">
            <a:xfrm>
              <a:off x="860425" y="2324100"/>
              <a:ext cx="1751013"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Planning</a:t>
              </a:r>
            </a:p>
          </p:txBody>
        </p:sp>
      </p:grpSp>
      <p:sp>
        <p:nvSpPr>
          <p:cNvPr id="4" name="TextBox 3">
            <a:extLst>
              <a:ext uri="{FF2B5EF4-FFF2-40B4-BE49-F238E27FC236}">
                <a16:creationId xmlns:a16="http://schemas.microsoft.com/office/drawing/2014/main" id="{BAAE4B06-62AF-D5CD-3A6B-C8D3C0698932}"/>
              </a:ext>
            </a:extLst>
          </p:cNvPr>
          <p:cNvSpPr txBox="1"/>
          <p:nvPr/>
        </p:nvSpPr>
        <p:spPr>
          <a:xfrm>
            <a:off x="5259687" y="2651098"/>
            <a:ext cx="5523075" cy="1569660"/>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rPr>
              <a:t>If you have generated a clear picture of your audience , the next step is to assemble the information that you will include in your message. </a:t>
            </a:r>
            <a:endParaRPr lang="en-GB" sz="2400" b="1" dirty="0">
              <a:effectLst>
                <a:outerShdw blurRad="38100" dist="38100" dir="2700000" algn="tl">
                  <a:srgbClr val="000000">
                    <a:alpha val="43137"/>
                  </a:srgbClr>
                </a:outerShdw>
              </a:effectLst>
            </a:endParaRPr>
          </a:p>
        </p:txBody>
      </p:sp>
      <p:pic>
        <p:nvPicPr>
          <p:cNvPr id="7" name="Graphic 6" descr="Badge with solid fill">
            <a:extLst>
              <a:ext uri="{FF2B5EF4-FFF2-40B4-BE49-F238E27FC236}">
                <a16:creationId xmlns:a16="http://schemas.microsoft.com/office/drawing/2014/main" id="{D8CDA4D2-D187-3261-7C84-9301BFE425C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429576" y="1678220"/>
            <a:ext cx="914400" cy="914400"/>
          </a:xfrm>
          <a:prstGeom prst="rect">
            <a:avLst/>
          </a:prstGeom>
        </p:spPr>
      </p:pic>
    </p:spTree>
    <p:extLst>
      <p:ext uri="{BB962C8B-B14F-4D97-AF65-F5344CB8AC3E}">
        <p14:creationId xmlns:p14="http://schemas.microsoft.com/office/powerpoint/2010/main" val="1324262387"/>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3EBE1873-88A0-A2FA-3638-EE347F679973}"/>
              </a:ext>
            </a:extLst>
          </p:cNvPr>
          <p:cNvSpPr txBox="1">
            <a:spLocks/>
          </p:cNvSpPr>
          <p:nvPr/>
        </p:nvSpPr>
        <p:spPr bwMode="auto">
          <a:xfrm>
            <a:off x="1986844" y="2491426"/>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Gathering Information</a:t>
            </a:r>
          </a:p>
        </p:txBody>
      </p:sp>
    </p:spTree>
    <p:custDataLst>
      <p:tags r:id="rId1"/>
    </p:custDataLst>
    <p:extLst>
      <p:ext uri="{BB962C8B-B14F-4D97-AF65-F5344CB8AC3E}">
        <p14:creationId xmlns:p14="http://schemas.microsoft.com/office/powerpoint/2010/main" val="3085076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108087" y="1227422"/>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26388" y="1427910"/>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1249225" y="2386107"/>
            <a:ext cx="10541373" cy="3940989"/>
            <a:chOff x="668750" y="2164961"/>
            <a:chExt cx="9650064" cy="4150081"/>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5" cstate="print"/>
            <a:srcRect/>
            <a:stretch>
              <a:fillRect/>
            </a:stretch>
          </p:blipFill>
          <p:spPr>
            <a:xfrm>
              <a:off x="7359206" y="2200242"/>
              <a:ext cx="2959608" cy="4114800"/>
            </a:xfrm>
            <a:prstGeom prst="rect">
              <a:avLst/>
            </a:prstGeom>
          </p:spPr>
        </p:pic>
        <p:sp>
          <p:nvSpPr>
            <p:cNvPr id="19" name="Rectangle 18">
              <a:extLst>
                <a:ext uri="{FF2B5EF4-FFF2-40B4-BE49-F238E27FC236}">
                  <a16:creationId xmlns:a16="http://schemas.microsoft.com/office/drawing/2014/main" id="{6FF8022B-4C3C-48AA-4BA8-E9D10C3F1C0F}"/>
                </a:ext>
              </a:extLst>
            </p:cNvPr>
            <p:cNvSpPr/>
            <p:nvPr/>
          </p:nvSpPr>
          <p:spPr bwMode="auto">
            <a:xfrm>
              <a:off x="668750" y="2164961"/>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Audience Perspective</a:t>
              </a:r>
            </a:p>
          </p:txBody>
        </p:sp>
      </p:grpSp>
      <p:sp>
        <p:nvSpPr>
          <p:cNvPr id="11" name="TextBox 10">
            <a:extLst>
              <a:ext uri="{FF2B5EF4-FFF2-40B4-BE49-F238E27FC236}">
                <a16:creationId xmlns:a16="http://schemas.microsoft.com/office/drawing/2014/main" id="{08C67A44-897B-E13C-F1F9-9D1D537E864A}"/>
              </a:ext>
            </a:extLst>
          </p:cNvPr>
          <p:cNvSpPr txBox="1"/>
          <p:nvPr/>
        </p:nvSpPr>
        <p:spPr>
          <a:xfrm>
            <a:off x="1526388" y="3427910"/>
            <a:ext cx="7058138" cy="1962204"/>
          </a:xfrm>
          <a:prstGeom prst="rect">
            <a:avLst/>
          </a:prstGeom>
          <a:noFill/>
        </p:spPr>
        <p:txBody>
          <a:bodyPr wrap="square">
            <a:spAutoFit/>
          </a:bodyPr>
          <a:lstStyle/>
          <a:p>
            <a:pPr>
              <a:lnSpc>
                <a:spcPct val="150000"/>
              </a:lnSpc>
            </a:pPr>
            <a:r>
              <a:rPr lang="en-US" sz="2800" kern="1200" dirty="0">
                <a:solidFill>
                  <a:schemeClr val="tx1"/>
                </a:solidFill>
                <a:latin typeface="Times New Roman" pitchFamily="18" charset="0"/>
                <a:ea typeface="+mn-ea"/>
                <a:cs typeface="+mn-cs"/>
              </a:rPr>
              <a:t>you can often use a variety of informal techniques to gather insights and guide your research efforts</a:t>
            </a:r>
            <a:endParaRPr lang="en-GB" sz="2800" b="1"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11785189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3035651" y="-134726"/>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92671" y="2087741"/>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1668152" y="1179435"/>
            <a:ext cx="9103753" cy="4499130"/>
            <a:chOff x="457200" y="1981200"/>
            <a:chExt cx="9861614" cy="4333842"/>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5" cstate="print"/>
            <a:srcRect/>
            <a:stretch>
              <a:fillRect/>
            </a:stretch>
          </p:blipFill>
          <p:spPr>
            <a:xfrm>
              <a:off x="7359206" y="2200242"/>
              <a:ext cx="2959608" cy="4114800"/>
            </a:xfrm>
            <a:prstGeom prst="rect">
              <a:avLst/>
            </a:prstGeom>
          </p:spPr>
        </p:pic>
        <p:sp>
          <p:nvSpPr>
            <p:cNvPr id="9" name="Rectangle 8">
              <a:extLst>
                <a:ext uri="{FF2B5EF4-FFF2-40B4-BE49-F238E27FC236}">
                  <a16:creationId xmlns:a16="http://schemas.microsoft.com/office/drawing/2014/main" id="{3E5F1EE2-D4F7-441F-2164-46CD4B1B613F}"/>
                </a:ext>
              </a:extLst>
            </p:cNvPr>
            <p:cNvSpPr/>
            <p:nvPr/>
          </p:nvSpPr>
          <p:spPr bwMode="auto">
            <a:xfrm>
              <a:off x="457200" y="1981200"/>
              <a:ext cx="8229600" cy="4191000"/>
            </a:xfrm>
            <a:prstGeom prst="rect">
              <a:avLst/>
            </a:prstGeom>
            <a:noFill/>
            <a:ln w="317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ndParaRPr>
            </a:p>
          </p:txBody>
        </p:sp>
        <p:grpSp>
          <p:nvGrpSpPr>
            <p:cNvPr id="14" name="Group 13">
              <a:extLst>
                <a:ext uri="{FF2B5EF4-FFF2-40B4-BE49-F238E27FC236}">
                  <a16:creationId xmlns:a16="http://schemas.microsoft.com/office/drawing/2014/main" id="{1A6349A4-CC2C-16D8-CF70-D92F465D9A04}"/>
                </a:ext>
              </a:extLst>
            </p:cNvPr>
            <p:cNvGrpSpPr/>
            <p:nvPr/>
          </p:nvGrpSpPr>
          <p:grpSpPr>
            <a:xfrm>
              <a:off x="457200" y="2171700"/>
              <a:ext cx="6902006" cy="3810000"/>
              <a:chOff x="704850" y="2171700"/>
              <a:chExt cx="5736127" cy="3810000"/>
            </a:xfrm>
            <a:noFill/>
          </p:grpSpPr>
          <p:sp>
            <p:nvSpPr>
              <p:cNvPr id="19" name="Rectangle 18">
                <a:extLst>
                  <a:ext uri="{FF2B5EF4-FFF2-40B4-BE49-F238E27FC236}">
                    <a16:creationId xmlns:a16="http://schemas.microsoft.com/office/drawing/2014/main" id="{6FF8022B-4C3C-48AA-4BA8-E9D10C3F1C0F}"/>
                  </a:ext>
                </a:extLst>
              </p:cNvPr>
              <p:cNvSpPr/>
              <p:nvPr/>
            </p:nvSpPr>
            <p:spPr bwMode="auto">
              <a:xfrm>
                <a:off x="704850" y="2171700"/>
                <a:ext cx="4686300"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rPr>
                  <a:t>Audience Perspective</a:t>
                </a:r>
              </a:p>
            </p:txBody>
          </p:sp>
          <p:sp>
            <p:nvSpPr>
              <p:cNvPr id="20" name="Rectangle 19">
                <a:extLst>
                  <a:ext uri="{FF2B5EF4-FFF2-40B4-BE49-F238E27FC236}">
                    <a16:creationId xmlns:a16="http://schemas.microsoft.com/office/drawing/2014/main" id="{5C10F3B6-13B4-7E97-B1C8-016A22C44D20}"/>
                  </a:ext>
                </a:extLst>
              </p:cNvPr>
              <p:cNvSpPr/>
              <p:nvPr/>
            </p:nvSpPr>
            <p:spPr bwMode="auto">
              <a:xfrm>
                <a:off x="704850" y="2971800"/>
                <a:ext cx="4686300"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rPr>
                  <a:t>Community Input</a:t>
                </a:r>
              </a:p>
            </p:txBody>
          </p:sp>
          <p:sp>
            <p:nvSpPr>
              <p:cNvPr id="21" name="Rectangle 20">
                <a:extLst>
                  <a:ext uri="{FF2B5EF4-FFF2-40B4-BE49-F238E27FC236}">
                    <a16:creationId xmlns:a16="http://schemas.microsoft.com/office/drawing/2014/main" id="{52991296-D9A5-5505-6C38-109D2AFCBB4E}"/>
                  </a:ext>
                </a:extLst>
              </p:cNvPr>
              <p:cNvSpPr/>
              <p:nvPr/>
            </p:nvSpPr>
            <p:spPr bwMode="auto">
              <a:xfrm>
                <a:off x="704850" y="3771900"/>
                <a:ext cx="4686300"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rPr>
                  <a:t>Company Documents</a:t>
                </a:r>
              </a:p>
            </p:txBody>
          </p:sp>
          <p:sp>
            <p:nvSpPr>
              <p:cNvPr id="22" name="Rectangle 21">
                <a:extLst>
                  <a:ext uri="{FF2B5EF4-FFF2-40B4-BE49-F238E27FC236}">
                    <a16:creationId xmlns:a16="http://schemas.microsoft.com/office/drawing/2014/main" id="{63C96CF1-3101-BAA3-7366-B871487ED2E4}"/>
                  </a:ext>
                </a:extLst>
              </p:cNvPr>
              <p:cNvSpPr/>
              <p:nvPr/>
            </p:nvSpPr>
            <p:spPr bwMode="auto">
              <a:xfrm>
                <a:off x="704850" y="4572000"/>
                <a:ext cx="4686300"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rPr>
                  <a:t>Audience Input</a:t>
                </a:r>
              </a:p>
            </p:txBody>
          </p:sp>
          <p:sp>
            <p:nvSpPr>
              <p:cNvPr id="23" name="Rectangle 22">
                <a:extLst>
                  <a:ext uri="{FF2B5EF4-FFF2-40B4-BE49-F238E27FC236}">
                    <a16:creationId xmlns:a16="http://schemas.microsoft.com/office/drawing/2014/main" id="{0D80EF10-8309-3953-7F63-B32505A32687}"/>
                  </a:ext>
                </a:extLst>
              </p:cNvPr>
              <p:cNvSpPr/>
              <p:nvPr/>
            </p:nvSpPr>
            <p:spPr bwMode="auto">
              <a:xfrm>
                <a:off x="704850" y="5372100"/>
                <a:ext cx="5736127"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rPr>
                  <a:t>Colleagues &amp; Customers</a:t>
                </a:r>
              </a:p>
            </p:txBody>
          </p:sp>
        </p:grpSp>
      </p:grpSp>
    </p:spTree>
    <p:custDataLst>
      <p:tags r:id="rId1"/>
    </p:custDataLst>
    <p:extLst>
      <p:ext uri="{BB962C8B-B14F-4D97-AF65-F5344CB8AC3E}">
        <p14:creationId xmlns:p14="http://schemas.microsoft.com/office/powerpoint/2010/main" val="3053859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108087" y="1227422"/>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205282" y="2226924"/>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2477605" y="1915099"/>
            <a:ext cx="10171855" cy="3907486"/>
            <a:chOff x="1007024" y="2200242"/>
            <a:chExt cx="9311790" cy="4114800"/>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6" cstate="print"/>
            <a:srcRect/>
            <a:stretch>
              <a:fillRect/>
            </a:stretch>
          </p:blipFill>
          <p:spPr>
            <a:xfrm>
              <a:off x="7359206" y="2200242"/>
              <a:ext cx="2959608" cy="4114800"/>
            </a:xfrm>
            <a:prstGeom prst="rect">
              <a:avLst/>
            </a:prstGeom>
          </p:spPr>
        </p:pic>
        <p:sp>
          <p:nvSpPr>
            <p:cNvPr id="19" name="Rectangle 18">
              <a:extLst>
                <a:ext uri="{FF2B5EF4-FFF2-40B4-BE49-F238E27FC236}">
                  <a16:creationId xmlns:a16="http://schemas.microsoft.com/office/drawing/2014/main" id="{6FF8022B-4C3C-48AA-4BA8-E9D10C3F1C0F}"/>
                </a:ext>
              </a:extLst>
            </p:cNvPr>
            <p:cNvSpPr/>
            <p:nvPr/>
          </p:nvSpPr>
          <p:spPr bwMode="auto">
            <a:xfrm>
              <a:off x="1007024" y="2701567"/>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Audience Perspective</a:t>
              </a:r>
            </a:p>
          </p:txBody>
        </p:sp>
      </p:grpSp>
      <p:sp>
        <p:nvSpPr>
          <p:cNvPr id="12" name="TextBox 11">
            <a:extLst>
              <a:ext uri="{FF2B5EF4-FFF2-40B4-BE49-F238E27FC236}">
                <a16:creationId xmlns:a16="http://schemas.microsoft.com/office/drawing/2014/main" id="{779FFB6A-281F-5874-D57B-ADB740A2A7F5}"/>
              </a:ext>
            </a:extLst>
          </p:cNvPr>
          <p:cNvSpPr txBox="1"/>
          <p:nvPr/>
        </p:nvSpPr>
        <p:spPr>
          <a:xfrm>
            <a:off x="1549952" y="2970053"/>
            <a:ext cx="8616024" cy="2554545"/>
          </a:xfrm>
          <a:prstGeom prst="rect">
            <a:avLst/>
          </a:prstGeom>
          <a:noFill/>
        </p:spPr>
        <p:txBody>
          <a:bodyPr wrap="square">
            <a:spAutoFit/>
          </a:bodyPr>
          <a:lstStyle/>
          <a:p>
            <a:r>
              <a:rPr lang="en-US" sz="3200" dirty="0">
                <a:effectLst>
                  <a:outerShdw blurRad="38100" dist="38100" dir="2700000" algn="tl">
                    <a:srgbClr val="000000">
                      <a:alpha val="43137"/>
                    </a:srgbClr>
                  </a:outerShdw>
                </a:effectLst>
              </a:rPr>
              <a:t>Consider the audience’s perspective. Put yourself in the audience’s position; </a:t>
            </a:r>
          </a:p>
          <a:p>
            <a:r>
              <a:rPr lang="en-US" sz="3200" dirty="0">
                <a:effectLst>
                  <a:outerShdw blurRad="38100" dist="38100" dir="2700000" algn="tl">
                    <a:srgbClr val="000000">
                      <a:alpha val="43137"/>
                    </a:srgbClr>
                  </a:outerShdw>
                </a:effectLst>
              </a:rPr>
              <a:t>what are these people thinking, feeling, or planning?</a:t>
            </a:r>
          </a:p>
          <a:p>
            <a:r>
              <a:rPr lang="en-US" sz="3200" dirty="0">
                <a:effectLst>
                  <a:outerShdw blurRad="38100" dist="38100" dir="2700000" algn="tl">
                    <a:srgbClr val="000000">
                      <a:alpha val="43137"/>
                    </a:srgbClr>
                  </a:outerShdw>
                </a:effectLst>
              </a:rPr>
              <a:t> What information do they need to move forward? </a:t>
            </a:r>
          </a:p>
        </p:txBody>
      </p:sp>
    </p:spTree>
    <p:custDataLst>
      <p:tags r:id="rId1"/>
    </p:custDataLst>
    <p:extLst>
      <p:ext uri="{BB962C8B-B14F-4D97-AF65-F5344CB8AC3E}">
        <p14:creationId xmlns:p14="http://schemas.microsoft.com/office/powerpoint/2010/main" val="29199453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10" name="Rectangle 9">
            <a:extLst>
              <a:ext uri="{FF2B5EF4-FFF2-40B4-BE49-F238E27FC236}">
                <a16:creationId xmlns:a16="http://schemas.microsoft.com/office/drawing/2014/main" id="{A4307B00-CBC5-B64A-EE0F-66C0CC82FA4A}"/>
              </a:ext>
            </a:extLst>
          </p:cNvPr>
          <p:cNvSpPr/>
          <p:nvPr/>
        </p:nvSpPr>
        <p:spPr bwMode="auto">
          <a:xfrm>
            <a:off x="2440788" y="618317"/>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458714" y="1082689"/>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1435875" y="2095978"/>
            <a:ext cx="11095827" cy="3642783"/>
            <a:chOff x="775891" y="2124732"/>
            <a:chExt cx="9542923" cy="4593176"/>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6" cstate="print"/>
            <a:srcRect/>
            <a:stretch>
              <a:fillRect/>
            </a:stretch>
          </p:blipFill>
          <p:spPr>
            <a:xfrm>
              <a:off x="7359206" y="2200242"/>
              <a:ext cx="2959608" cy="4114800"/>
            </a:xfrm>
            <a:prstGeom prst="rect">
              <a:avLst/>
            </a:prstGeom>
          </p:spPr>
        </p:pic>
        <p:grpSp>
          <p:nvGrpSpPr>
            <p:cNvPr id="14" name="Group 13">
              <a:extLst>
                <a:ext uri="{FF2B5EF4-FFF2-40B4-BE49-F238E27FC236}">
                  <a16:creationId xmlns:a16="http://schemas.microsoft.com/office/drawing/2014/main" id="{1A6349A4-CC2C-16D8-CF70-D92F465D9A04}"/>
                </a:ext>
              </a:extLst>
            </p:cNvPr>
            <p:cNvGrpSpPr/>
            <p:nvPr/>
          </p:nvGrpSpPr>
          <p:grpSpPr>
            <a:xfrm>
              <a:off x="775891" y="2124732"/>
              <a:ext cx="6695029" cy="4593176"/>
              <a:chOff x="969708" y="2124732"/>
              <a:chExt cx="5564112" cy="4593176"/>
            </a:xfrm>
            <a:noFill/>
          </p:grpSpPr>
          <p:sp>
            <p:nvSpPr>
              <p:cNvPr id="20" name="Rectangle 19">
                <a:extLst>
                  <a:ext uri="{FF2B5EF4-FFF2-40B4-BE49-F238E27FC236}">
                    <a16:creationId xmlns:a16="http://schemas.microsoft.com/office/drawing/2014/main" id="{5C10F3B6-13B4-7E97-B1C8-016A22C44D20}"/>
                  </a:ext>
                </a:extLst>
              </p:cNvPr>
              <p:cNvSpPr/>
              <p:nvPr/>
            </p:nvSpPr>
            <p:spPr bwMode="auto">
              <a:xfrm>
                <a:off x="969708" y="2124732"/>
                <a:ext cx="4686300"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2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Community Input</a:t>
                </a:r>
              </a:p>
            </p:txBody>
          </p:sp>
          <p:sp>
            <p:nvSpPr>
              <p:cNvPr id="23" name="Rectangle 22">
                <a:extLst>
                  <a:ext uri="{FF2B5EF4-FFF2-40B4-BE49-F238E27FC236}">
                    <a16:creationId xmlns:a16="http://schemas.microsoft.com/office/drawing/2014/main" id="{0D80EF10-8309-3953-7F63-B32505A32687}"/>
                  </a:ext>
                </a:extLst>
              </p:cNvPr>
              <p:cNvSpPr/>
              <p:nvPr/>
            </p:nvSpPr>
            <p:spPr bwMode="auto">
              <a:xfrm>
                <a:off x="1216334" y="2747530"/>
                <a:ext cx="5317486" cy="3970378"/>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Listen to the community. For almost any subject related to business, there is a community of customers, product </a:t>
                </a: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highlight>
                      <a:srgbClr val="FFFF00"/>
                    </a:highlight>
                    <a:uLnTx/>
                    <a:uFillTx/>
                    <a:latin typeface="Arial"/>
                    <a:ea typeface="+mn-ea"/>
                    <a:cs typeface="+mn-cs"/>
                  </a:rPr>
                  <a:t>enthusiasts</a:t>
                </a: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or other people who engage in online discussions. Find them and listen to what they have to say.</a:t>
                </a:r>
              </a:p>
            </p:txBody>
          </p:sp>
        </p:grpSp>
      </p:grpSp>
    </p:spTree>
    <p:custDataLst>
      <p:tags r:id="rId1"/>
    </p:custDataLst>
    <p:extLst>
      <p:ext uri="{BB962C8B-B14F-4D97-AF65-F5344CB8AC3E}">
        <p14:creationId xmlns:p14="http://schemas.microsoft.com/office/powerpoint/2010/main" val="6043017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3046015" y="768302"/>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26388" y="1427910"/>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1985164" y="2085883"/>
            <a:ext cx="9865347" cy="3544696"/>
            <a:chOff x="1753851" y="1787925"/>
            <a:chExt cx="8564963" cy="4527117"/>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6" cstate="print"/>
            <a:srcRect/>
            <a:stretch>
              <a:fillRect/>
            </a:stretch>
          </p:blipFill>
          <p:spPr>
            <a:xfrm>
              <a:off x="7359206" y="2200242"/>
              <a:ext cx="2959608" cy="4114800"/>
            </a:xfrm>
            <a:prstGeom prst="rect">
              <a:avLst/>
            </a:prstGeom>
          </p:spPr>
        </p:pic>
        <p:sp>
          <p:nvSpPr>
            <p:cNvPr id="20" name="Rectangle 19">
              <a:extLst>
                <a:ext uri="{FF2B5EF4-FFF2-40B4-BE49-F238E27FC236}">
                  <a16:creationId xmlns:a16="http://schemas.microsoft.com/office/drawing/2014/main" id="{5C10F3B6-13B4-7E97-B1C8-016A22C44D20}"/>
                </a:ext>
              </a:extLst>
            </p:cNvPr>
            <p:cNvSpPr/>
            <p:nvPr/>
          </p:nvSpPr>
          <p:spPr bwMode="auto">
            <a:xfrm>
              <a:off x="1753851" y="1787925"/>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Company Documents </a:t>
              </a:r>
            </a:p>
          </p:txBody>
        </p:sp>
      </p:grpSp>
      <p:sp>
        <p:nvSpPr>
          <p:cNvPr id="12" name="TextBox 11">
            <a:extLst>
              <a:ext uri="{FF2B5EF4-FFF2-40B4-BE49-F238E27FC236}">
                <a16:creationId xmlns:a16="http://schemas.microsoft.com/office/drawing/2014/main" id="{77BEDEF6-66AD-A5F0-FA7E-5805D3657F3D}"/>
              </a:ext>
            </a:extLst>
          </p:cNvPr>
          <p:cNvSpPr txBox="1"/>
          <p:nvPr/>
        </p:nvSpPr>
        <p:spPr>
          <a:xfrm>
            <a:off x="1885923" y="2397571"/>
            <a:ext cx="8107437" cy="3244158"/>
          </a:xfrm>
          <a:prstGeom prst="rect">
            <a:avLst/>
          </a:prstGeom>
          <a:noFill/>
        </p:spPr>
        <p:txBody>
          <a:bodyPr wrap="square">
            <a:spAutoFit/>
          </a:bodyPr>
          <a:lstStyle/>
          <a:p>
            <a:pPr eaLnBrk="0" fontAlgn="base" hangingPunct="0">
              <a:lnSpc>
                <a:spcPct val="150000"/>
              </a:lnSpc>
              <a:spcBef>
                <a:spcPct val="0"/>
              </a:spcBef>
              <a:spcAft>
                <a:spcPct val="0"/>
              </a:spcAft>
              <a:buFont typeface="Arial" pitchFamily="34" charset="0"/>
              <a:buChar char="•"/>
              <a:defRPr/>
            </a:pPr>
            <a:r>
              <a:rPr lang="en-US" sz="2800" kern="0" dirty="0">
                <a:solidFill>
                  <a:srgbClr val="000000"/>
                </a:solidFill>
                <a:effectLst>
                  <a:outerShdw blurRad="38100" dist="38100" dir="2700000" algn="tl">
                    <a:srgbClr val="000000">
                      <a:alpha val="43137"/>
                    </a:srgbClr>
                  </a:outerShdw>
                </a:effectLst>
                <a:latin typeface="Arial"/>
              </a:rPr>
              <a:t>Read reports and other company documents. Annual reports, financial statements, news releases, blogs by industry experts, marketing reports, and customer surveys are just a few of the many potential sources. </a:t>
            </a:r>
          </a:p>
        </p:txBody>
      </p:sp>
    </p:spTree>
    <p:custDataLst>
      <p:tags r:id="rId1"/>
    </p:custDataLst>
    <p:extLst>
      <p:ext uri="{BB962C8B-B14F-4D97-AF65-F5344CB8AC3E}">
        <p14:creationId xmlns:p14="http://schemas.microsoft.com/office/powerpoint/2010/main" val="32650485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672863" y="762150"/>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724992" y="774255"/>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653143" y="2408723"/>
            <a:ext cx="11197368" cy="3221855"/>
            <a:chOff x="597408" y="2200242"/>
            <a:chExt cx="9721406" cy="4114800"/>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6" cstate="print"/>
            <a:srcRect/>
            <a:stretch>
              <a:fillRect/>
            </a:stretch>
          </p:blipFill>
          <p:spPr>
            <a:xfrm>
              <a:off x="8145903" y="2200242"/>
              <a:ext cx="2172911" cy="4114800"/>
            </a:xfrm>
            <a:prstGeom prst="rect">
              <a:avLst/>
            </a:prstGeom>
          </p:spPr>
        </p:pic>
        <p:sp>
          <p:nvSpPr>
            <p:cNvPr id="20" name="Rectangle 19">
              <a:extLst>
                <a:ext uri="{FF2B5EF4-FFF2-40B4-BE49-F238E27FC236}">
                  <a16:creationId xmlns:a16="http://schemas.microsoft.com/office/drawing/2014/main" id="{5C10F3B6-13B4-7E97-B1C8-016A22C44D20}"/>
                </a:ext>
              </a:extLst>
            </p:cNvPr>
            <p:cNvSpPr/>
            <p:nvPr/>
          </p:nvSpPr>
          <p:spPr bwMode="auto">
            <a:xfrm>
              <a:off x="597408" y="2348670"/>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endPar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grpSp>
      <p:sp>
        <p:nvSpPr>
          <p:cNvPr id="12" name="TextBox 11">
            <a:extLst>
              <a:ext uri="{FF2B5EF4-FFF2-40B4-BE49-F238E27FC236}">
                <a16:creationId xmlns:a16="http://schemas.microsoft.com/office/drawing/2014/main" id="{77BEDEF6-66AD-A5F0-FA7E-5805D3657F3D}"/>
              </a:ext>
            </a:extLst>
          </p:cNvPr>
          <p:cNvSpPr txBox="1"/>
          <p:nvPr/>
        </p:nvSpPr>
        <p:spPr>
          <a:xfrm>
            <a:off x="1535186" y="2876629"/>
            <a:ext cx="8421431" cy="2597827"/>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2800" kern="0" dirty="0">
                <a:solidFill>
                  <a:srgbClr val="000000"/>
                </a:solidFill>
                <a:effectLst>
                  <a:outerShdw blurRad="38100" dist="38100" dir="2700000" algn="tl">
                    <a:srgbClr val="000000">
                      <a:alpha val="43137"/>
                    </a:srgbClr>
                  </a:outerShdw>
                </a:effectLst>
                <a:latin typeface="Arial"/>
              </a:rPr>
              <a:t>Find out whether your company has a knowledge-management system: a centralized database that collects the experiences and insights of employees throughout the organization.</a:t>
            </a:r>
          </a:p>
        </p:txBody>
      </p:sp>
      <p:sp>
        <p:nvSpPr>
          <p:cNvPr id="11" name="TextBox 10">
            <a:extLst>
              <a:ext uri="{FF2B5EF4-FFF2-40B4-BE49-F238E27FC236}">
                <a16:creationId xmlns:a16="http://schemas.microsoft.com/office/drawing/2014/main" id="{B5F09BB8-02F3-8E24-0502-14C2808FC58F}"/>
              </a:ext>
            </a:extLst>
          </p:cNvPr>
          <p:cNvSpPr txBox="1"/>
          <p:nvPr/>
        </p:nvSpPr>
        <p:spPr>
          <a:xfrm>
            <a:off x="2182192" y="2036127"/>
            <a:ext cx="6213020" cy="646331"/>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Company Documents </a:t>
            </a:r>
          </a:p>
        </p:txBody>
      </p:sp>
    </p:spTree>
    <p:custDataLst>
      <p:tags r:id="rId1"/>
    </p:custDataLst>
    <p:extLst>
      <p:ext uri="{BB962C8B-B14F-4D97-AF65-F5344CB8AC3E}">
        <p14:creationId xmlns:p14="http://schemas.microsoft.com/office/powerpoint/2010/main" val="36542457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440788" y="716995"/>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223976" y="1353983"/>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653143" y="2408723"/>
            <a:ext cx="11197368" cy="3221855"/>
            <a:chOff x="597408" y="2200242"/>
            <a:chExt cx="9721406" cy="4114800"/>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6" cstate="print"/>
            <a:srcRect/>
            <a:stretch>
              <a:fillRect/>
            </a:stretch>
          </p:blipFill>
          <p:spPr>
            <a:xfrm>
              <a:off x="8145903" y="2200242"/>
              <a:ext cx="2172911" cy="4114800"/>
            </a:xfrm>
            <a:prstGeom prst="rect">
              <a:avLst/>
            </a:prstGeom>
          </p:spPr>
        </p:pic>
        <p:sp>
          <p:nvSpPr>
            <p:cNvPr id="20" name="Rectangle 19">
              <a:extLst>
                <a:ext uri="{FF2B5EF4-FFF2-40B4-BE49-F238E27FC236}">
                  <a16:creationId xmlns:a16="http://schemas.microsoft.com/office/drawing/2014/main" id="{5C10F3B6-13B4-7E97-B1C8-016A22C44D20}"/>
                </a:ext>
              </a:extLst>
            </p:cNvPr>
            <p:cNvSpPr/>
            <p:nvPr/>
          </p:nvSpPr>
          <p:spPr bwMode="auto">
            <a:xfrm>
              <a:off x="597408" y="2348670"/>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endPar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grpSp>
      <p:sp>
        <p:nvSpPr>
          <p:cNvPr id="12" name="TextBox 11">
            <a:extLst>
              <a:ext uri="{FF2B5EF4-FFF2-40B4-BE49-F238E27FC236}">
                <a16:creationId xmlns:a16="http://schemas.microsoft.com/office/drawing/2014/main" id="{77BEDEF6-66AD-A5F0-FA7E-5805D3657F3D}"/>
              </a:ext>
            </a:extLst>
          </p:cNvPr>
          <p:cNvSpPr txBox="1"/>
          <p:nvPr/>
        </p:nvSpPr>
        <p:spPr>
          <a:xfrm>
            <a:off x="1314036" y="2363009"/>
            <a:ext cx="8421431" cy="324415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Ask your audience for input.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Admitting that you don’t know exactly what your audience expects but you want to meet their needs will impress them more than guessing and getting it wrong.</a:t>
            </a:r>
          </a:p>
        </p:txBody>
      </p:sp>
      <p:sp>
        <p:nvSpPr>
          <p:cNvPr id="11" name="TextBox 10">
            <a:extLst>
              <a:ext uri="{FF2B5EF4-FFF2-40B4-BE49-F238E27FC236}">
                <a16:creationId xmlns:a16="http://schemas.microsoft.com/office/drawing/2014/main" id="{B5F09BB8-02F3-8E24-0502-14C2808FC58F}"/>
              </a:ext>
            </a:extLst>
          </p:cNvPr>
          <p:cNvSpPr txBox="1"/>
          <p:nvPr/>
        </p:nvSpPr>
        <p:spPr>
          <a:xfrm>
            <a:off x="2677476" y="1893704"/>
            <a:ext cx="6213020" cy="646331"/>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Audience input </a:t>
            </a:r>
          </a:p>
        </p:txBody>
      </p:sp>
    </p:spTree>
    <p:custDataLst>
      <p:tags r:id="rId1"/>
    </p:custDataLst>
    <p:extLst>
      <p:ext uri="{BB962C8B-B14F-4D97-AF65-F5344CB8AC3E}">
        <p14:creationId xmlns:p14="http://schemas.microsoft.com/office/powerpoint/2010/main" val="259361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2917" y="5800010"/>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2108087" y="1227422"/>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526388" y="1427910"/>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653143" y="2408723"/>
            <a:ext cx="11197368" cy="3221855"/>
            <a:chOff x="597408" y="2200242"/>
            <a:chExt cx="9721406" cy="4114800"/>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10" cstate="print"/>
            <a:srcRect/>
            <a:stretch>
              <a:fillRect/>
            </a:stretch>
          </p:blipFill>
          <p:spPr>
            <a:xfrm>
              <a:off x="8145903" y="2200242"/>
              <a:ext cx="2172911" cy="4114800"/>
            </a:xfrm>
            <a:prstGeom prst="rect">
              <a:avLst/>
            </a:prstGeom>
          </p:spPr>
        </p:pic>
        <p:sp>
          <p:nvSpPr>
            <p:cNvPr id="20" name="Rectangle 19">
              <a:extLst>
                <a:ext uri="{FF2B5EF4-FFF2-40B4-BE49-F238E27FC236}">
                  <a16:creationId xmlns:a16="http://schemas.microsoft.com/office/drawing/2014/main" id="{5C10F3B6-13B4-7E97-B1C8-016A22C44D20}"/>
                </a:ext>
              </a:extLst>
            </p:cNvPr>
            <p:cNvSpPr/>
            <p:nvPr/>
          </p:nvSpPr>
          <p:spPr bwMode="auto">
            <a:xfrm>
              <a:off x="597408" y="2348670"/>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endPar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grpSp>
      <p:sp>
        <p:nvSpPr>
          <p:cNvPr id="12" name="TextBox 11">
            <a:extLst>
              <a:ext uri="{FF2B5EF4-FFF2-40B4-BE49-F238E27FC236}">
                <a16:creationId xmlns:a16="http://schemas.microsoft.com/office/drawing/2014/main" id="{77BEDEF6-66AD-A5F0-FA7E-5805D3657F3D}"/>
              </a:ext>
            </a:extLst>
          </p:cNvPr>
          <p:cNvSpPr txBox="1"/>
          <p:nvPr/>
        </p:nvSpPr>
        <p:spPr>
          <a:xfrm>
            <a:off x="1021245" y="3202183"/>
            <a:ext cx="8421431" cy="2597827"/>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Talk with supervisors, colleagues, or customers. Fellow workers and customers may have information you need,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or they may know your audience’s interests.</a:t>
            </a: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098883" y="2429195"/>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eaLnBrk="0" fontAlgn="base" hangingPunct="0">
              <a:spcBef>
                <a:spcPct val="0"/>
              </a:spcBef>
              <a:spcAft>
                <a:spcPct val="0"/>
              </a:spcAft>
              <a:buFont typeface="Arial" pitchFamily="34" charset="0"/>
              <a:buChar char="•"/>
            </a:pPr>
            <a:r>
              <a:rPr lang="en-US" sz="3600" dirty="0">
                <a:solidFill>
                  <a:srgbClr val="000000"/>
                </a:solidFill>
                <a:effectLst>
                  <a:outerShdw blurRad="38100" dist="38100" dir="2700000" algn="tl">
                    <a:srgbClr val="000000">
                      <a:alpha val="43137"/>
                    </a:srgbClr>
                  </a:outerShdw>
                </a:effectLst>
                <a:latin typeface="Arial"/>
              </a:rPr>
              <a:t>Colleagues &amp; Customers</a:t>
            </a: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Tree>
    <p:custDataLst>
      <p:tags r:id="rId1"/>
    </p:custDataLst>
    <p:extLst>
      <p:ext uri="{BB962C8B-B14F-4D97-AF65-F5344CB8AC3E}">
        <p14:creationId xmlns:p14="http://schemas.microsoft.com/office/powerpoint/2010/main" val="35314878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10" name="Rectangle 9">
            <a:extLst>
              <a:ext uri="{FF2B5EF4-FFF2-40B4-BE49-F238E27FC236}">
                <a16:creationId xmlns:a16="http://schemas.microsoft.com/office/drawing/2014/main" id="{A4307B00-CBC5-B64A-EE0F-66C0CC82FA4A}"/>
              </a:ext>
            </a:extLst>
          </p:cNvPr>
          <p:cNvSpPr/>
          <p:nvPr/>
        </p:nvSpPr>
        <p:spPr bwMode="auto">
          <a:xfrm>
            <a:off x="1885284" y="1639807"/>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j-ea"/>
                <a:cs typeface="+mj-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098883" y="2429195"/>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endPar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346087" y="901447"/>
            <a:ext cx="914400" cy="914400"/>
          </a:xfrm>
          <a:prstGeom prst="rect">
            <a:avLst/>
          </a:prstGeom>
        </p:spPr>
      </p:pic>
      <p:grpSp>
        <p:nvGrpSpPr>
          <p:cNvPr id="19" name="Group 18">
            <a:extLst>
              <a:ext uri="{FF2B5EF4-FFF2-40B4-BE49-F238E27FC236}">
                <a16:creationId xmlns:a16="http://schemas.microsoft.com/office/drawing/2014/main" id="{5200FA96-9FFD-8B2F-923D-19617E07688F}"/>
              </a:ext>
            </a:extLst>
          </p:cNvPr>
          <p:cNvGrpSpPr/>
          <p:nvPr/>
        </p:nvGrpSpPr>
        <p:grpSpPr>
          <a:xfrm>
            <a:off x="1346087" y="2733995"/>
            <a:ext cx="8812070" cy="2709534"/>
            <a:chOff x="457200" y="1981200"/>
            <a:chExt cx="8229600" cy="4191000"/>
          </a:xfrm>
        </p:grpSpPr>
        <p:pic>
          <p:nvPicPr>
            <p:cNvPr id="21" name="Picture 20" descr="shutterstock_45766744.jpg">
              <a:extLst>
                <a:ext uri="{FF2B5EF4-FFF2-40B4-BE49-F238E27FC236}">
                  <a16:creationId xmlns:a16="http://schemas.microsoft.com/office/drawing/2014/main" id="{2628E3A8-1CD3-8679-416A-D67FB402BDF5}"/>
                </a:ext>
              </a:extLst>
            </p:cNvPr>
            <p:cNvPicPr>
              <a:picLocks noChangeAspect="1"/>
            </p:cNvPicPr>
            <p:nvPr/>
          </p:nvPicPr>
          <p:blipFill>
            <a:blip r:embed="rId7" cstate="print"/>
            <a:srcRect/>
            <a:stretch>
              <a:fillRect/>
            </a:stretch>
          </p:blipFill>
          <p:spPr>
            <a:xfrm>
              <a:off x="457200" y="1981200"/>
              <a:ext cx="8229600" cy="4191000"/>
            </a:xfrm>
            <a:prstGeom prst="rect">
              <a:avLst/>
            </a:prstGeom>
          </p:spPr>
        </p:pic>
        <p:grpSp>
          <p:nvGrpSpPr>
            <p:cNvPr id="22" name="Group 21">
              <a:extLst>
                <a:ext uri="{FF2B5EF4-FFF2-40B4-BE49-F238E27FC236}">
                  <a16:creationId xmlns:a16="http://schemas.microsoft.com/office/drawing/2014/main" id="{75712923-BF3F-E218-E49B-E2D1D8FD6806}"/>
                </a:ext>
              </a:extLst>
            </p:cNvPr>
            <p:cNvGrpSpPr/>
            <p:nvPr/>
          </p:nvGrpSpPr>
          <p:grpSpPr>
            <a:xfrm>
              <a:off x="609600" y="4889500"/>
              <a:ext cx="7924800" cy="1117600"/>
              <a:chOff x="609600" y="4889500"/>
              <a:chExt cx="7924800" cy="1117600"/>
            </a:xfrm>
          </p:grpSpPr>
          <p:sp>
            <p:nvSpPr>
              <p:cNvPr id="23" name="Rectangle 22">
                <a:extLst>
                  <a:ext uri="{FF2B5EF4-FFF2-40B4-BE49-F238E27FC236}">
                    <a16:creationId xmlns:a16="http://schemas.microsoft.com/office/drawing/2014/main" id="{CBE9A88F-6AFA-5F67-304F-F71DCC28C32A}"/>
                  </a:ext>
                </a:extLst>
              </p:cNvPr>
              <p:cNvSpPr/>
              <p:nvPr/>
            </p:nvSpPr>
            <p:spPr bwMode="auto">
              <a:xfrm>
                <a:off x="6019800" y="4889500"/>
                <a:ext cx="2514600"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Pertinent</a:t>
                </a:r>
              </a:p>
            </p:txBody>
          </p:sp>
          <p:sp>
            <p:nvSpPr>
              <p:cNvPr id="24" name="Rectangle 23">
                <a:extLst>
                  <a:ext uri="{FF2B5EF4-FFF2-40B4-BE49-F238E27FC236}">
                    <a16:creationId xmlns:a16="http://schemas.microsoft.com/office/drawing/2014/main" id="{F585F864-1C63-117D-E4D9-55E867AD4EA3}"/>
                  </a:ext>
                </a:extLst>
              </p:cNvPr>
              <p:cNvSpPr/>
              <p:nvPr/>
            </p:nvSpPr>
            <p:spPr bwMode="auto">
              <a:xfrm>
                <a:off x="3314700" y="4889500"/>
                <a:ext cx="2514600"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Ethical</a:t>
                </a:r>
              </a:p>
            </p:txBody>
          </p:sp>
          <p:sp>
            <p:nvSpPr>
              <p:cNvPr id="25" name="Rectangle 24">
                <a:extLst>
                  <a:ext uri="{FF2B5EF4-FFF2-40B4-BE49-F238E27FC236}">
                    <a16:creationId xmlns:a16="http://schemas.microsoft.com/office/drawing/2014/main" id="{293BEE00-D21A-6C5F-168B-FE82BD0D53CE}"/>
                  </a:ext>
                </a:extLst>
              </p:cNvPr>
              <p:cNvSpPr/>
              <p:nvPr/>
            </p:nvSpPr>
            <p:spPr bwMode="auto">
              <a:xfrm>
                <a:off x="609600" y="4889500"/>
                <a:ext cx="2514600"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Accurate</a:t>
                </a:r>
              </a:p>
            </p:txBody>
          </p:sp>
        </p:grpSp>
      </p:grpSp>
    </p:spTree>
    <p:custDataLst>
      <p:tags r:id="rId1"/>
    </p:custDataLst>
    <p:extLst>
      <p:ext uri="{BB962C8B-B14F-4D97-AF65-F5344CB8AC3E}">
        <p14:creationId xmlns:p14="http://schemas.microsoft.com/office/powerpoint/2010/main" val="41793061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382502" y="1078895"/>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697437" y="2487059"/>
            <a:ext cx="6090557" cy="2889307"/>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tabLst/>
              <a:defRPr/>
            </a:pPr>
            <a:r>
              <a:rPr lang="en-US" sz="3200" dirty="0">
                <a:solidFill>
                  <a:srgbClr val="000000"/>
                </a:solidFill>
                <a:effectLst>
                  <a:outerShdw blurRad="38100" dist="38100" dir="2700000" algn="tl">
                    <a:srgbClr val="000000">
                      <a:alpha val="43137"/>
                    </a:srgbClr>
                  </a:outerShdw>
                </a:effectLst>
                <a:latin typeface="Arial"/>
              </a:rPr>
              <a:t>In many situations, your audience’s information needs are readily apparent, such as when </a:t>
            </a:r>
            <a:r>
              <a:rPr lang="en-US" sz="3200" u="sng" dirty="0">
                <a:solidFill>
                  <a:srgbClr val="FF0000"/>
                </a:solidFill>
                <a:effectLst>
                  <a:outerShdw blurRad="38100" dist="38100" dir="2700000" algn="tl">
                    <a:srgbClr val="000000">
                      <a:alpha val="43137"/>
                    </a:srgbClr>
                  </a:outerShdw>
                </a:effectLst>
                <a:latin typeface="Arial"/>
              </a:rPr>
              <a:t>a consumer sends an e-mail asking a specific question</a:t>
            </a:r>
            <a:r>
              <a:rPr lang="en-US" sz="3200" dirty="0">
                <a:solidFill>
                  <a:srgbClr val="000000"/>
                </a:solidFill>
                <a:effectLst>
                  <a:outerShdw blurRad="38100" dist="38100" dir="2700000" algn="tl">
                    <a:srgbClr val="000000">
                      <a:alpha val="43137"/>
                    </a:srgbClr>
                  </a:outerShdw>
                </a:effectLst>
                <a:latin typeface="Arial"/>
              </a:rPr>
              <a:t>. </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25342" y="1325176"/>
            <a:ext cx="914400" cy="914400"/>
          </a:xfrm>
          <a:prstGeom prst="rect">
            <a:avLst/>
          </a:prstGeom>
        </p:spPr>
      </p:pic>
      <p:pic>
        <p:nvPicPr>
          <p:cNvPr id="21" name="Picture 20" descr="shutterstock_45766744.jpg">
            <a:extLst>
              <a:ext uri="{FF2B5EF4-FFF2-40B4-BE49-F238E27FC236}">
                <a16:creationId xmlns:a16="http://schemas.microsoft.com/office/drawing/2014/main" id="{2628E3A8-1CD3-8679-416A-D67FB402BDF5}"/>
              </a:ext>
            </a:extLst>
          </p:cNvPr>
          <p:cNvPicPr>
            <a:picLocks noChangeAspect="1"/>
          </p:cNvPicPr>
          <p:nvPr/>
        </p:nvPicPr>
        <p:blipFill>
          <a:blip r:embed="rId6" cstate="print"/>
          <a:srcRect/>
          <a:stretch>
            <a:fillRect/>
          </a:stretch>
        </p:blipFill>
        <p:spPr>
          <a:xfrm>
            <a:off x="7941772" y="2349110"/>
            <a:ext cx="3873846" cy="3445016"/>
          </a:xfrm>
          <a:prstGeom prst="rect">
            <a:avLst/>
          </a:prstGeom>
        </p:spPr>
      </p:pic>
    </p:spTree>
    <p:custDataLst>
      <p:tags r:id="rId1"/>
    </p:custDataLst>
    <p:extLst>
      <p:ext uri="{BB962C8B-B14F-4D97-AF65-F5344CB8AC3E}">
        <p14:creationId xmlns:p14="http://schemas.microsoft.com/office/powerpoint/2010/main" val="1917135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006913" y="1598947"/>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216838" y="2132050"/>
            <a:ext cx="6894864" cy="3927524"/>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your audience might be unable to articulate exactly what is needed. </a:t>
            </a:r>
            <a:r>
              <a:rPr kumimoji="0" lang="en-US" sz="3600" b="0"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Arial"/>
                <a:ea typeface="+mn-ea"/>
                <a:cs typeface="+mn-cs"/>
              </a:rPr>
              <a:t>If someone makes a vague or broad request, ask questions to narrow the focus</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92513" y="1598947"/>
            <a:ext cx="914400" cy="914400"/>
          </a:xfrm>
          <a:prstGeom prst="rect">
            <a:avLst/>
          </a:prstGeom>
        </p:spPr>
      </p:pic>
      <p:pic>
        <p:nvPicPr>
          <p:cNvPr id="21" name="Picture 20" descr="shutterstock_45766744.jpg">
            <a:extLst>
              <a:ext uri="{FF2B5EF4-FFF2-40B4-BE49-F238E27FC236}">
                <a16:creationId xmlns:a16="http://schemas.microsoft.com/office/drawing/2014/main" id="{2628E3A8-1CD3-8679-416A-D67FB402BDF5}"/>
              </a:ext>
            </a:extLst>
          </p:cNvPr>
          <p:cNvPicPr>
            <a:picLocks noChangeAspect="1"/>
          </p:cNvPicPr>
          <p:nvPr/>
        </p:nvPicPr>
        <p:blipFill>
          <a:blip r:embed="rId6" cstate="print"/>
          <a:srcRect/>
          <a:stretch>
            <a:fillRect/>
          </a:stretch>
        </p:blipFill>
        <p:spPr>
          <a:xfrm>
            <a:off x="7853081" y="2597035"/>
            <a:ext cx="3523619" cy="3235159"/>
          </a:xfrm>
          <a:prstGeom prst="rect">
            <a:avLst/>
          </a:prstGeom>
        </p:spPr>
      </p:pic>
    </p:spTree>
    <p:custDataLst>
      <p:tags r:id="rId1"/>
    </p:custDataLst>
    <p:extLst>
      <p:ext uri="{BB962C8B-B14F-4D97-AF65-F5344CB8AC3E}">
        <p14:creationId xmlns:p14="http://schemas.microsoft.com/office/powerpoint/2010/main" val="39659119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443924" y="1089280"/>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100974" y="2268928"/>
            <a:ext cx="7249990" cy="3169913"/>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Asking a question or two often forces the person to think through the request and </a:t>
            </a:r>
            <a:r>
              <a:rPr kumimoji="0" lang="en-US" sz="3600" b="0"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Arial"/>
                <a:ea typeface="+mn-ea"/>
                <a:cs typeface="+mn-cs"/>
              </a:rPr>
              <a:t>define more precisely what is required</a:t>
            </a:r>
            <a:r>
              <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In some cases, you may need to do some detective work. </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29524" y="1270665"/>
            <a:ext cx="914400" cy="914400"/>
          </a:xfrm>
          <a:prstGeom prst="rect">
            <a:avLst/>
          </a:prstGeom>
        </p:spPr>
      </p:pic>
      <p:pic>
        <p:nvPicPr>
          <p:cNvPr id="21" name="Picture 20" descr="shutterstock_45766744.jpg">
            <a:extLst>
              <a:ext uri="{FF2B5EF4-FFF2-40B4-BE49-F238E27FC236}">
                <a16:creationId xmlns:a16="http://schemas.microsoft.com/office/drawing/2014/main" id="{2628E3A8-1CD3-8679-416A-D67FB402BDF5}"/>
              </a:ext>
            </a:extLst>
          </p:cNvPr>
          <p:cNvPicPr>
            <a:picLocks noChangeAspect="1"/>
          </p:cNvPicPr>
          <p:nvPr/>
        </p:nvPicPr>
        <p:blipFill>
          <a:blip r:embed="rId6" cstate="print"/>
          <a:srcRect/>
          <a:stretch>
            <a:fillRect/>
          </a:stretch>
        </p:blipFill>
        <p:spPr>
          <a:xfrm>
            <a:off x="8350964" y="2447120"/>
            <a:ext cx="3871808" cy="3554844"/>
          </a:xfrm>
          <a:prstGeom prst="rect">
            <a:avLst/>
          </a:prstGeom>
        </p:spPr>
      </p:pic>
    </p:spTree>
    <p:custDataLst>
      <p:tags r:id="rId1"/>
    </p:custDataLst>
    <p:extLst>
      <p:ext uri="{BB962C8B-B14F-4D97-AF65-F5344CB8AC3E}">
        <p14:creationId xmlns:p14="http://schemas.microsoft.com/office/powerpoint/2010/main" val="39999941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1988264" y="1175945"/>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782305" y="2035520"/>
            <a:ext cx="8555064" cy="32804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spcBef>
                <a:spcPct val="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Once you’ve defined your audience’s information needs,</a:t>
            </a:r>
          </a:p>
          <a:p>
            <a:pPr marL="0" marR="0" lvl="0" indent="0" algn="l" defTabSz="914400" rtl="0" eaLnBrk="0" fontAlgn="base" latinLnBrk="0" hangingPunct="0">
              <a:spcBef>
                <a:spcPct val="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be sure you satisfy those needs completely.</a:t>
            </a:r>
          </a:p>
          <a:p>
            <a:pPr marL="0" marR="0" lvl="0" indent="0" algn="l" defTabSz="914400" rtl="0" eaLnBrk="0" fontAlgn="base" latinLnBrk="0" hangingPunct="0">
              <a:spcBef>
                <a:spcPct val="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In addition to delivering the </a:t>
            </a:r>
            <a:r>
              <a:rPr kumimoji="0" lang="en-US" sz="24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Arial"/>
                <a:ea typeface="+mn-ea"/>
                <a:cs typeface="+mn-cs"/>
              </a:rPr>
              <a:t>right quantity </a:t>
            </a:r>
            <a:r>
              <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of required information, </a:t>
            </a:r>
          </a:p>
          <a:p>
            <a:pPr marL="0" marR="0" lvl="0" indent="0" algn="l" defTabSz="914400" rtl="0" eaLnBrk="0" fontAlgn="base" latinLnBrk="0" hangingPunct="0">
              <a:spcBef>
                <a:spcPct val="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you are responsible for verifying </a:t>
            </a:r>
            <a:r>
              <a:rPr kumimoji="0" lang="en-US" sz="24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Arial"/>
                <a:ea typeface="+mn-ea"/>
                <a:cs typeface="+mn-cs"/>
              </a:rPr>
              <a:t>the quality of that information.</a:t>
            </a:r>
          </a:p>
          <a:p>
            <a:pPr marL="0" marR="0" lvl="0" indent="0" algn="l" defTabSz="914400" rtl="0" eaLnBrk="0" fontAlgn="base" latinLnBrk="0" hangingPunct="0">
              <a:spcBef>
                <a:spcPct val="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Ask yourself these </a:t>
            </a:r>
            <a:r>
              <a:rPr kumimoji="0" lang="en-US" sz="24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three questions</a:t>
            </a:r>
            <a:r>
              <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84197" y="1578320"/>
            <a:ext cx="914400" cy="914400"/>
          </a:xfrm>
          <a:prstGeom prst="rect">
            <a:avLst/>
          </a:prstGeom>
        </p:spPr>
      </p:pic>
    </p:spTree>
    <p:custDataLst>
      <p:tags r:id="rId1"/>
    </p:custDataLst>
    <p:extLst>
      <p:ext uri="{BB962C8B-B14F-4D97-AF65-F5344CB8AC3E}">
        <p14:creationId xmlns:p14="http://schemas.microsoft.com/office/powerpoint/2010/main" val="22481283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426713" y="0"/>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783533" y="3630319"/>
            <a:ext cx="8136610" cy="1734657"/>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Ask yourself these </a:t>
            </a:r>
            <a:r>
              <a:rPr kumimoji="0" lang="en-US" sz="3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three questions</a:t>
            </a: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t>
            </a:r>
            <a:endParaRPr lang="en-US" sz="3200" dirty="0">
              <a:solidFill>
                <a:srgbClr val="000000"/>
              </a:solidFill>
              <a:effectLst>
                <a:outerShdw blurRad="38100" dist="38100" dir="2700000" algn="tl">
                  <a:srgbClr val="000000">
                    <a:alpha val="43137"/>
                  </a:srgbClr>
                </a:outerShdw>
              </a:effectLst>
              <a:latin typeface="Arial"/>
            </a:endParaRPr>
          </a:p>
          <a:p>
            <a:pPr marL="0" marR="0" lvl="0" indent="0" algn="l" defTabSz="914400" rtl="0" eaLnBrk="0" fontAlgn="base" latinLnBrk="0" hangingPunct="0">
              <a:lnSpc>
                <a:spcPct val="100000"/>
              </a:lnSpc>
              <a:spcBef>
                <a:spcPct val="0"/>
              </a:spcBef>
              <a:spcAft>
                <a:spcPct val="0"/>
              </a:spcAft>
              <a:buClrTx/>
              <a:buSzTx/>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tabLst/>
              <a:defRPr/>
            </a:pPr>
            <a:endParaRPr lang="en-US" sz="3200" dirty="0">
              <a:solidFill>
                <a:srgbClr val="000000"/>
              </a:solidFill>
              <a:effectLst>
                <a:outerShdw blurRad="38100" dist="38100" dir="2700000" algn="tl">
                  <a:srgbClr val="000000">
                    <a:alpha val="43137"/>
                  </a:srgbClr>
                </a:outerShdw>
              </a:effectLst>
              <a:latin typeface="Arial"/>
            </a:endParaRPr>
          </a:p>
          <a:p>
            <a:pPr marL="0" marR="0" lvl="0" indent="0" algn="l" defTabSz="914400" rtl="0" eaLnBrk="0" fontAlgn="base" latinLnBrk="0" hangingPunct="0">
              <a:lnSpc>
                <a:spcPct val="100000"/>
              </a:lnSpc>
              <a:spcBef>
                <a:spcPct val="0"/>
              </a:spcBef>
              <a:spcAft>
                <a:spcPct val="0"/>
              </a:spcAft>
              <a:buClrTx/>
              <a:buSzTx/>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tabLst/>
              <a:defRPr/>
            </a:pPr>
            <a:r>
              <a:rPr lang="en-US" sz="3200" dirty="0">
                <a:solidFill>
                  <a:srgbClr val="000000"/>
                </a:solidFill>
                <a:effectLst>
                  <a:outerShdw blurRad="38100" dist="38100" dir="2700000" algn="tl">
                    <a:srgbClr val="000000">
                      <a:alpha val="43137"/>
                    </a:srgbClr>
                  </a:outerShdw>
                </a:effectLst>
                <a:latin typeface="Arial"/>
              </a:rPr>
              <a:t>Is the information accurate? Inaccuracies can cause a host of problems, from embarrassment and lost productivity to serious safety and legal issues.</a:t>
            </a:r>
          </a:p>
          <a:p>
            <a:pPr marL="0" marR="0" lvl="0" indent="0" algn="l" defTabSz="914400" rtl="0" eaLnBrk="0" fontAlgn="base" latinLnBrk="0" hangingPunct="0">
              <a:lnSpc>
                <a:spcPct val="100000"/>
              </a:lnSpc>
              <a:spcBef>
                <a:spcPct val="0"/>
              </a:spcBef>
              <a:spcAft>
                <a:spcPct val="0"/>
              </a:spcAft>
              <a:buClrTx/>
              <a:buSzTx/>
              <a:tabLst/>
              <a:defRPr/>
            </a:pPr>
            <a:endParaRPr lang="en-US" sz="3200" dirty="0">
              <a:solidFill>
                <a:srgbClr val="000000"/>
              </a:solidFill>
              <a:effectLst>
                <a:outerShdw blurRad="38100" dist="38100" dir="2700000" algn="tl">
                  <a:srgbClr val="000000">
                    <a:alpha val="43137"/>
                  </a:srgbClr>
                </a:outerShdw>
              </a:effectLst>
              <a:latin typeface="Arial"/>
            </a:endParaRPr>
          </a:p>
          <a:p>
            <a:pPr marL="0" marR="0" lvl="0" indent="0" algn="l" defTabSz="914400" rtl="0" eaLnBrk="0" fontAlgn="base" latinLnBrk="0" hangingPunct="0">
              <a:lnSpc>
                <a:spcPct val="100000"/>
              </a:lnSpc>
              <a:spcBef>
                <a:spcPct val="0"/>
              </a:spcBef>
              <a:spcAft>
                <a:spcPct val="0"/>
              </a:spcAft>
              <a:buClrTx/>
              <a:buSzTx/>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18084" y="1332054"/>
            <a:ext cx="914400" cy="914400"/>
          </a:xfrm>
          <a:prstGeom prst="rect">
            <a:avLst/>
          </a:prstGeom>
        </p:spPr>
      </p:pic>
      <p:sp>
        <p:nvSpPr>
          <p:cNvPr id="6" name="Rectangle 5">
            <a:extLst>
              <a:ext uri="{FF2B5EF4-FFF2-40B4-BE49-F238E27FC236}">
                <a16:creationId xmlns:a16="http://schemas.microsoft.com/office/drawing/2014/main" id="{1FBDEE90-0963-BFF4-0B0F-BB7F7E2F9DF9}"/>
              </a:ext>
            </a:extLst>
          </p:cNvPr>
          <p:cNvSpPr/>
          <p:nvPr/>
        </p:nvSpPr>
        <p:spPr bwMode="auto">
          <a:xfrm>
            <a:off x="1676273" y="2335209"/>
            <a:ext cx="2514600"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Accurate</a:t>
            </a:r>
          </a:p>
        </p:txBody>
      </p:sp>
    </p:spTree>
    <p:custDataLst>
      <p:tags r:id="rId1"/>
    </p:custDataLst>
    <p:extLst>
      <p:ext uri="{BB962C8B-B14F-4D97-AF65-F5344CB8AC3E}">
        <p14:creationId xmlns:p14="http://schemas.microsoft.com/office/powerpoint/2010/main" val="32677190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1974791" y="1371003"/>
            <a:ext cx="7754662" cy="704576"/>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587334" y="3554953"/>
            <a:ext cx="9432781" cy="2454635"/>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Ask yourself these </a:t>
            </a:r>
            <a:r>
              <a:rPr kumimoji="0" lang="en-US" sz="3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three questions</a:t>
            </a: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t>
            </a: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3200" dirty="0">
              <a:solidFill>
                <a:srgbClr val="000000"/>
              </a:solidFill>
              <a:effectLst>
                <a:outerShdw blurRad="38100" dist="38100" dir="2700000" algn="tl">
                  <a:srgbClr val="000000">
                    <a:alpha val="43137"/>
                  </a:srgbClr>
                </a:outerShdw>
              </a:effectLst>
              <a:latin typeface="Arial"/>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Is the information ethical? By working hard to ensure the accuracy of the information you gather, you’ll also avoid many ethical problems in your </a:t>
            </a: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messages.</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60391" y="1191215"/>
            <a:ext cx="914400" cy="914400"/>
          </a:xfrm>
          <a:prstGeom prst="rect">
            <a:avLst/>
          </a:prstGeom>
        </p:spPr>
      </p:pic>
      <p:sp>
        <p:nvSpPr>
          <p:cNvPr id="7" name="Rectangle 6">
            <a:extLst>
              <a:ext uri="{FF2B5EF4-FFF2-40B4-BE49-F238E27FC236}">
                <a16:creationId xmlns:a16="http://schemas.microsoft.com/office/drawing/2014/main" id="{524A1687-AB50-8AD3-0DDD-9E0C7A3F7321}"/>
              </a:ext>
            </a:extLst>
          </p:cNvPr>
          <p:cNvSpPr/>
          <p:nvPr/>
        </p:nvSpPr>
        <p:spPr bwMode="auto">
          <a:xfrm>
            <a:off x="1974791" y="3046812"/>
            <a:ext cx="2514600"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Ethical</a:t>
            </a:r>
          </a:p>
        </p:txBody>
      </p:sp>
    </p:spTree>
    <p:custDataLst>
      <p:tags r:id="rId1"/>
    </p:custDataLst>
    <p:extLst>
      <p:ext uri="{BB962C8B-B14F-4D97-AF65-F5344CB8AC3E}">
        <p14:creationId xmlns:p14="http://schemas.microsoft.com/office/powerpoint/2010/main" val="5070517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303404" y="1371780"/>
            <a:ext cx="7585191" cy="774596"/>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336326" y="4094014"/>
            <a:ext cx="10308689" cy="2072142"/>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Ask yourself these </a:t>
            </a:r>
            <a:r>
              <a:rPr kumimoji="0" lang="en-US" sz="3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three questions</a:t>
            </a: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Is the information pertinent? Remember that some points will be more important to your audience than others</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458714" y="1175945"/>
            <a:ext cx="914400" cy="914400"/>
          </a:xfrm>
          <a:prstGeom prst="rect">
            <a:avLst/>
          </a:prstGeom>
        </p:spPr>
      </p:pic>
      <p:sp>
        <p:nvSpPr>
          <p:cNvPr id="6" name="Rectangle 5">
            <a:extLst>
              <a:ext uri="{FF2B5EF4-FFF2-40B4-BE49-F238E27FC236}">
                <a16:creationId xmlns:a16="http://schemas.microsoft.com/office/drawing/2014/main" id="{86E2F143-801E-A0FF-9267-1F716FBEA7A1}"/>
              </a:ext>
            </a:extLst>
          </p:cNvPr>
          <p:cNvSpPr/>
          <p:nvPr/>
        </p:nvSpPr>
        <p:spPr bwMode="auto">
          <a:xfrm>
            <a:off x="1951289" y="2920383"/>
            <a:ext cx="5314208"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Pertinent= Relevant </a:t>
            </a:r>
          </a:p>
        </p:txBody>
      </p:sp>
    </p:spTree>
    <p:custDataLst>
      <p:tags r:id="rId1"/>
    </p:custDataLst>
    <p:extLst>
      <p:ext uri="{BB962C8B-B14F-4D97-AF65-F5344CB8AC3E}">
        <p14:creationId xmlns:p14="http://schemas.microsoft.com/office/powerpoint/2010/main" val="22063498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A29DC28D-80B9-19ED-26D9-3AB58C285B09}"/>
              </a:ext>
            </a:extLst>
          </p:cNvPr>
          <p:cNvSpPr txBox="1">
            <a:spLocks/>
          </p:cNvSpPr>
          <p:nvPr/>
        </p:nvSpPr>
        <p:spPr bwMode="auto">
          <a:xfrm>
            <a:off x="1639788" y="220482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Selecting the Right Medium</a:t>
            </a:r>
          </a:p>
        </p:txBody>
      </p:sp>
    </p:spTree>
    <p:custDataLst>
      <p:tags r:id="rId1"/>
    </p:custDataLst>
    <p:extLst>
      <p:ext uri="{BB962C8B-B14F-4D97-AF65-F5344CB8AC3E}">
        <p14:creationId xmlns:p14="http://schemas.microsoft.com/office/powerpoint/2010/main" val="41533562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19E08D2E-03B7-2239-8265-9D3CFF770B61}"/>
              </a:ext>
            </a:extLst>
          </p:cNvPr>
          <p:cNvSpPr txBox="1"/>
          <p:nvPr/>
        </p:nvSpPr>
        <p:spPr>
          <a:xfrm>
            <a:off x="1952371" y="2319736"/>
            <a:ext cx="8873471" cy="2800767"/>
          </a:xfrm>
          <a:prstGeom prst="rect">
            <a:avLst/>
          </a:prstGeom>
          <a:noFill/>
        </p:spPr>
        <p:txBody>
          <a:bodyPr wrap="square">
            <a:spAutoFit/>
          </a:bodyPr>
          <a:lstStyle/>
          <a:p>
            <a:r>
              <a:rPr lang="en-US" sz="4400" b="1" dirty="0">
                <a:effectLst>
                  <a:outerShdw blurRad="38100" dist="38100" dir="2700000" algn="tl">
                    <a:srgbClr val="000000">
                      <a:alpha val="43137"/>
                    </a:srgbClr>
                  </a:outerShdw>
                </a:effectLst>
              </a:rPr>
              <a:t>Selecting the best medium for your message can make the difference between effective and ineffective communication. </a:t>
            </a:r>
            <a:endParaRPr lang="en-GB" sz="4400" b="1"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13510811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721FB99-2FA8-FCB7-A6F7-2212C989632D}"/>
              </a:ext>
            </a:extLst>
          </p:cNvPr>
          <p:cNvSpPr txBox="1"/>
          <p:nvPr/>
        </p:nvSpPr>
        <p:spPr>
          <a:xfrm>
            <a:off x="1363851" y="1131958"/>
            <a:ext cx="8970258" cy="4401205"/>
          </a:xfrm>
          <a:prstGeom prst="rect">
            <a:avLst/>
          </a:prstGeom>
          <a:noFill/>
        </p:spPr>
        <p:txBody>
          <a:bodyPr wrap="square">
            <a:spAutoFit/>
          </a:bodyPr>
          <a:lstStyle/>
          <a:p>
            <a:r>
              <a:rPr kumimoji="0" lang="en-US" sz="280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rPr>
              <a:t>communication medium is the form through which you choose to communicate your message. You may choose to talk with someone.</a:t>
            </a:r>
          </a:p>
          <a:p>
            <a:pPr marL="457200" indent="-457200">
              <a:buFont typeface="Wingdings" panose="05000000000000000000" pitchFamily="2" charset="2"/>
              <a:buChar char="§"/>
            </a:pPr>
            <a:r>
              <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face-to-face, </a:t>
            </a:r>
          </a:p>
          <a:p>
            <a:pPr marL="457200" indent="-457200">
              <a:buFont typeface="Wingdings" panose="05000000000000000000" pitchFamily="2" charset="2"/>
              <a:buChar char="§"/>
            </a:pPr>
            <a:r>
              <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write a letter, </a:t>
            </a:r>
            <a:endParaRPr lang="en-US" sz="2800" dirty="0">
              <a:solidFill>
                <a:srgbClr val="000000"/>
              </a:solidFill>
              <a:effectLst>
                <a:outerShdw blurRad="38100" dist="38100" dir="2700000" algn="tl">
                  <a:srgbClr val="000000">
                    <a:alpha val="43137"/>
                  </a:srgbClr>
                </a:outerShdw>
              </a:effectLst>
              <a:latin typeface="Times New Roman" pitchFamily="18" charset="0"/>
            </a:endParaRPr>
          </a:p>
          <a:p>
            <a:pPr marL="457200" indent="-457200">
              <a:buFont typeface="Wingdings" panose="05000000000000000000" pitchFamily="2" charset="2"/>
              <a:buChar char="§"/>
            </a:pPr>
            <a:r>
              <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send an e-mail message, </a:t>
            </a:r>
          </a:p>
          <a:p>
            <a:pPr marL="457200" indent="-457200">
              <a:buFont typeface="Wingdings" panose="05000000000000000000" pitchFamily="2" charset="2"/>
              <a:buChar char="§"/>
            </a:pPr>
            <a:r>
              <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or create a webcast.</a:t>
            </a:r>
          </a:p>
          <a:p>
            <a:pPr marL="457200" indent="-457200">
              <a:buFont typeface="Wingdings" panose="05000000000000000000" pitchFamily="2" charset="2"/>
              <a:buChar char="§"/>
            </a:pPr>
            <a:r>
              <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With today’s ever-expanding technology, </a:t>
            </a:r>
          </a:p>
          <a:p>
            <a:r>
              <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you often have a variety of media options from which to choose</a:t>
            </a:r>
            <a:endParaRPr lang="en-GB" sz="4000"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9909547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398754E-F810-6A09-6EC0-79ECD8767D71}"/>
              </a:ext>
            </a:extLst>
          </p:cNvPr>
          <p:cNvSpPr txBox="1"/>
          <p:nvPr/>
        </p:nvSpPr>
        <p:spPr>
          <a:xfrm>
            <a:off x="1545220" y="1841963"/>
            <a:ext cx="8519432" cy="3416320"/>
          </a:xfrm>
          <a:prstGeom prst="rect">
            <a:avLst/>
          </a:prstGeom>
          <a:noFill/>
        </p:spPr>
        <p:txBody>
          <a:bodyPr wrap="square">
            <a:spAutoFit/>
          </a:bodyPr>
          <a:lstStyle/>
          <a:p>
            <a:r>
              <a:rPr lang="en-US" sz="3600" b="1" dirty="0"/>
              <a:t>Although media categories have become increasingly blurred in </a:t>
            </a:r>
            <a:r>
              <a:rPr lang="ar-EG" sz="3600" b="1" dirty="0"/>
              <a:t>غير واضحة</a:t>
            </a:r>
            <a:r>
              <a:rPr lang="en-US" sz="3600" b="1" dirty="0"/>
              <a:t>recent years, </a:t>
            </a:r>
            <a:endParaRPr lang="ar-EG" sz="3600" b="1" dirty="0"/>
          </a:p>
          <a:p>
            <a:r>
              <a:rPr lang="en-US" sz="3600" b="1" dirty="0"/>
              <a:t>you can think of media as being oral, written, visual, or electronic (which often combines several media types).</a:t>
            </a:r>
            <a:endParaRPr lang="en-GB" sz="3600" b="1" dirty="0"/>
          </a:p>
        </p:txBody>
      </p:sp>
    </p:spTree>
    <p:custDataLst>
      <p:tags r:id="rId1"/>
    </p:custDataLst>
    <p:extLst>
      <p:ext uri="{BB962C8B-B14F-4D97-AF65-F5344CB8AC3E}">
        <p14:creationId xmlns:p14="http://schemas.microsoft.com/office/powerpoint/2010/main" val="30268577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898F8D8-75EB-DDE1-E1FD-F07F8DA15D02}"/>
              </a:ext>
            </a:extLst>
          </p:cNvPr>
          <p:cNvSpPr txBox="1">
            <a:spLocks/>
          </p:cNvSpPr>
          <p:nvPr/>
        </p:nvSpPr>
        <p:spPr bwMode="auto">
          <a:xfrm>
            <a:off x="1981200" y="243681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Selecting the Right Medium</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custDataLst>
      <p:tags r:id="rId1"/>
    </p:custDataLst>
    <p:extLst>
      <p:ext uri="{BB962C8B-B14F-4D97-AF65-F5344CB8AC3E}">
        <p14:creationId xmlns:p14="http://schemas.microsoft.com/office/powerpoint/2010/main" val="29511959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0" name="Group 9"/>
          <p:cNvGrpSpPr/>
          <p:nvPr/>
        </p:nvGrpSpPr>
        <p:grpSpPr>
          <a:xfrm>
            <a:off x="1981200" y="2189106"/>
            <a:ext cx="8229600" cy="3164237"/>
            <a:chOff x="457200" y="1981200"/>
            <a:chExt cx="8229600" cy="4191000"/>
          </a:xfrm>
        </p:grpSpPr>
        <p:sp>
          <p:nvSpPr>
            <p:cNvPr id="13316" name="Rectangle 2" descr="Divot"/>
            <p:cNvSpPr>
              <a:spLocks noChangeArrowheads="1"/>
            </p:cNvSpPr>
            <p:nvPr/>
          </p:nvSpPr>
          <p:spPr bwMode="auto">
            <a:xfrm>
              <a:off x="457200" y="1981200"/>
              <a:ext cx="8229600" cy="4191000"/>
            </a:xfrm>
            <a:prstGeom prst="rect">
              <a:avLst/>
            </a:prstGeom>
            <a:solidFill>
              <a:schemeClr val="bg1"/>
            </a:solidFill>
            <a:ln w="9525">
              <a:solidFill>
                <a:schemeClr val="bg1">
                  <a:lumMod val="85000"/>
                </a:schemeClr>
              </a:solidFill>
              <a:miter lim="800000"/>
              <a:headEnd/>
              <a:tailEnd/>
            </a:ln>
          </p:spPr>
          <p:txBody>
            <a:bodyPr wrap="none" anchor="ctr"/>
            <a:lstStyle/>
            <a:p>
              <a:pPr eaLnBrk="0" fontAlgn="base" hangingPunct="0">
                <a:spcBef>
                  <a:spcPct val="0"/>
                </a:spcBef>
                <a:spcAft>
                  <a:spcPct val="0"/>
                </a:spcAft>
              </a:pPr>
              <a:endParaRPr lang="en-US" sz="2400" dirty="0">
                <a:solidFill>
                  <a:srgbClr val="000000"/>
                </a:solidFill>
                <a:latin typeface="Times New Roman" pitchFamily="18" charset="0"/>
              </a:endParaRPr>
            </a:p>
          </p:txBody>
        </p:sp>
        <p:pic>
          <p:nvPicPr>
            <p:cNvPr id="11" name="Picture 10" descr="shutterstock_34729750.jpg"/>
            <p:cNvPicPr>
              <a:picLocks noChangeAspect="1"/>
            </p:cNvPicPr>
            <p:nvPr/>
          </p:nvPicPr>
          <p:blipFill>
            <a:blip r:embed="rId3" cstate="print"/>
            <a:srcRect/>
            <a:stretch>
              <a:fillRect/>
            </a:stretch>
          </p:blipFill>
          <p:spPr>
            <a:xfrm>
              <a:off x="4572000" y="2057400"/>
              <a:ext cx="4114800" cy="4114800"/>
            </a:xfrm>
            <a:prstGeom prst="rect">
              <a:avLst/>
            </a:prstGeom>
          </p:spPr>
        </p:pic>
      </p:grpSp>
      <p:sp>
        <p:nvSpPr>
          <p:cNvPr id="560132" name="Rectangle 4"/>
          <p:cNvSpPr>
            <a:spLocks noGrp="1" noChangeArrowheads="1"/>
          </p:cNvSpPr>
          <p:nvPr>
            <p:ph type="title"/>
          </p:nvPr>
        </p:nvSpPr>
        <p:spPr>
          <a:xfrm>
            <a:off x="1981200" y="1389018"/>
            <a:ext cx="8229600" cy="679342"/>
          </a:xfrm>
          <a:solidFill>
            <a:schemeClr val="tx1"/>
          </a:solidFill>
          <a:ln w="9525">
            <a:solidFill>
              <a:schemeClr val="tx1"/>
            </a:solidFill>
          </a:ln>
        </p:spPr>
        <p:txBody>
          <a:bodyPr/>
          <a:lstStyle/>
          <a:p>
            <a:pPr>
              <a:defRPr/>
            </a:pPr>
            <a:r>
              <a:rPr lang="en-US" sz="4800" dirty="0">
                <a:solidFill>
                  <a:schemeClr val="bg1"/>
                </a:solidFill>
                <a:effectLst>
                  <a:outerShdw blurRad="38100" dist="38100" dir="2700000" algn="tl">
                    <a:srgbClr val="000000"/>
                  </a:outerShdw>
                </a:effectLst>
              </a:rPr>
              <a:t>Oral Media</a:t>
            </a:r>
          </a:p>
        </p:txBody>
      </p:sp>
      <p:sp>
        <p:nvSpPr>
          <p:cNvPr id="9" name="Content Placeholder 8"/>
          <p:cNvSpPr>
            <a:spLocks noGrp="1"/>
          </p:cNvSpPr>
          <p:nvPr>
            <p:ph idx="1"/>
          </p:nvPr>
        </p:nvSpPr>
        <p:spPr>
          <a:xfrm>
            <a:off x="1609241" y="2151065"/>
            <a:ext cx="4114800" cy="4114800"/>
          </a:xfrm>
        </p:spPr>
        <p:txBody>
          <a:bodyPr/>
          <a:lstStyle/>
          <a:p>
            <a:pPr>
              <a:spcBef>
                <a:spcPts val="0"/>
              </a:spcBef>
              <a:spcAft>
                <a:spcPts val="1200"/>
              </a:spcAft>
            </a:pPr>
            <a:r>
              <a:rPr lang="en-US" b="0" dirty="0">
                <a:effectLst>
                  <a:outerShdw blurRad="38100" dist="38100" dir="2700000" algn="tl">
                    <a:srgbClr val="000000">
                      <a:alpha val="43137"/>
                    </a:srgbClr>
                  </a:outerShdw>
                </a:effectLst>
              </a:rPr>
              <a:t>Conversations</a:t>
            </a:r>
          </a:p>
          <a:p>
            <a:pPr>
              <a:spcBef>
                <a:spcPts val="0"/>
              </a:spcBef>
              <a:spcAft>
                <a:spcPts val="1200"/>
              </a:spcAft>
            </a:pPr>
            <a:r>
              <a:rPr lang="en-US" b="0" dirty="0">
                <a:effectLst>
                  <a:outerShdw blurRad="38100" dist="38100" dir="2700000" algn="tl">
                    <a:srgbClr val="000000">
                      <a:alpha val="43137"/>
                    </a:srgbClr>
                  </a:outerShdw>
                </a:effectLst>
              </a:rPr>
              <a:t>Interviews</a:t>
            </a:r>
          </a:p>
          <a:p>
            <a:pPr>
              <a:spcBef>
                <a:spcPts val="0"/>
              </a:spcBef>
              <a:spcAft>
                <a:spcPts val="1200"/>
              </a:spcAft>
            </a:pPr>
            <a:r>
              <a:rPr lang="en-US" b="0" dirty="0">
                <a:effectLst>
                  <a:outerShdw blurRad="38100" dist="38100" dir="2700000" algn="tl">
                    <a:srgbClr val="000000">
                      <a:alpha val="43137"/>
                    </a:srgbClr>
                  </a:outerShdw>
                </a:effectLst>
              </a:rPr>
              <a:t>Speeches</a:t>
            </a:r>
          </a:p>
          <a:p>
            <a:pPr>
              <a:spcBef>
                <a:spcPts val="0"/>
              </a:spcBef>
              <a:spcAft>
                <a:spcPts val="1200"/>
              </a:spcAft>
            </a:pPr>
            <a:r>
              <a:rPr lang="en-US" b="0" dirty="0">
                <a:effectLst>
                  <a:outerShdw blurRad="38100" dist="38100" dir="2700000" algn="tl">
                    <a:srgbClr val="000000">
                      <a:alpha val="43137"/>
                    </a:srgbClr>
                  </a:outerShdw>
                </a:effectLst>
              </a:rPr>
              <a:t>Presentations</a:t>
            </a:r>
          </a:p>
          <a:p>
            <a:pPr>
              <a:spcBef>
                <a:spcPts val="0"/>
              </a:spcBef>
              <a:spcAft>
                <a:spcPts val="1200"/>
              </a:spcAft>
            </a:pPr>
            <a:r>
              <a:rPr lang="en-US" b="0" dirty="0">
                <a:effectLst>
                  <a:outerShdw blurRad="38100" dist="38100" dir="2700000" algn="tl">
                    <a:srgbClr val="000000">
                      <a:alpha val="43137"/>
                    </a:srgbClr>
                  </a:outerShdw>
                </a:effectLst>
              </a:rPr>
              <a:t>Meetings </a:t>
            </a:r>
          </a:p>
        </p:txBody>
      </p:sp>
    </p:spTree>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 name="Picture 10" descr="shutterstock_34729750.jpg"/>
          <p:cNvPicPr>
            <a:picLocks noChangeAspect="1"/>
          </p:cNvPicPr>
          <p:nvPr/>
        </p:nvPicPr>
        <p:blipFill>
          <a:blip r:embed="rId3" cstate="print"/>
          <a:srcRect/>
          <a:stretch>
            <a:fillRect/>
          </a:stretch>
        </p:blipFill>
        <p:spPr>
          <a:xfrm>
            <a:off x="10025742" y="2157568"/>
            <a:ext cx="2166257" cy="3214532"/>
          </a:xfrm>
          <a:prstGeom prst="rect">
            <a:avLst/>
          </a:prstGeom>
        </p:spPr>
      </p:pic>
      <p:sp>
        <p:nvSpPr>
          <p:cNvPr id="560132" name="Rectangle 4"/>
          <p:cNvSpPr>
            <a:spLocks noGrp="1" noChangeArrowheads="1"/>
          </p:cNvSpPr>
          <p:nvPr>
            <p:ph type="title"/>
          </p:nvPr>
        </p:nvSpPr>
        <p:spPr>
          <a:xfrm>
            <a:off x="2879270" y="620486"/>
            <a:ext cx="8229600" cy="522571"/>
          </a:xfrm>
          <a:solidFill>
            <a:schemeClr val="tx1"/>
          </a:solidFill>
          <a:ln w="9525">
            <a:solidFill>
              <a:schemeClr val="tx1"/>
            </a:solidFill>
          </a:ln>
        </p:spPr>
        <p:txBody>
          <a:bodyPr/>
          <a:lstStyle/>
          <a:p>
            <a:pPr>
              <a:defRPr/>
            </a:pPr>
            <a:r>
              <a:rPr lang="en-US" sz="4000" dirty="0">
                <a:solidFill>
                  <a:schemeClr val="bg1"/>
                </a:solidFill>
                <a:effectLst>
                  <a:outerShdw blurRad="38100" dist="38100" dir="2700000" algn="tl">
                    <a:srgbClr val="000000"/>
                  </a:outerShdw>
                </a:effectLst>
              </a:rPr>
              <a:t>Oral Media</a:t>
            </a:r>
          </a:p>
        </p:txBody>
      </p:sp>
      <p:sp>
        <p:nvSpPr>
          <p:cNvPr id="9" name="Content Placeholder 8"/>
          <p:cNvSpPr>
            <a:spLocks noGrp="1"/>
          </p:cNvSpPr>
          <p:nvPr>
            <p:ph idx="1"/>
          </p:nvPr>
        </p:nvSpPr>
        <p:spPr>
          <a:xfrm>
            <a:off x="1402540" y="1186517"/>
            <a:ext cx="8623202" cy="4751614"/>
          </a:xfrm>
        </p:spPr>
        <p:txBody>
          <a:bodyPr/>
          <a:lstStyle/>
          <a:p>
            <a:pPr>
              <a:spcBef>
                <a:spcPts val="0"/>
              </a:spcBef>
              <a:spcAft>
                <a:spcPts val="1200"/>
              </a:spcAft>
            </a:pPr>
            <a:r>
              <a:rPr lang="en-US" sz="2800" b="0" dirty="0">
                <a:effectLst>
                  <a:outerShdw blurRad="38100" dist="38100" dir="2700000" algn="tl">
                    <a:srgbClr val="000000">
                      <a:alpha val="43137"/>
                    </a:srgbClr>
                  </a:outerShdw>
                </a:effectLst>
              </a:rPr>
              <a:t>Traditional oral media are useful for encouraging people to ask questions make comments, and work together to reach a consensus or decision</a:t>
            </a:r>
          </a:p>
          <a:p>
            <a:pPr marL="0" indent="0">
              <a:spcBef>
                <a:spcPts val="0"/>
              </a:spcBef>
              <a:spcAft>
                <a:spcPts val="1200"/>
              </a:spcAft>
              <a:buNone/>
            </a:pPr>
            <a:r>
              <a:rPr lang="en-US" sz="2800" b="0" dirty="0">
                <a:effectLst>
                  <a:outerShdw blurRad="38100" dist="38100" dir="2700000" algn="tl">
                    <a:srgbClr val="000000">
                      <a:alpha val="43137"/>
                    </a:srgbClr>
                  </a:outerShdw>
                </a:effectLst>
              </a:rPr>
              <a:t>EX: </a:t>
            </a:r>
            <a:r>
              <a:rPr lang="en-US" sz="2800" b="0" dirty="0">
                <a:solidFill>
                  <a:srgbClr val="C00000"/>
                </a:solidFill>
                <a:effectLst>
                  <a:outerShdw blurRad="38100" dist="38100" dir="2700000" algn="tl">
                    <a:srgbClr val="000000">
                      <a:alpha val="43137"/>
                    </a:srgbClr>
                  </a:outerShdw>
                </a:effectLst>
              </a:rPr>
              <a:t>managers</a:t>
            </a:r>
            <a:r>
              <a:rPr lang="en-US" sz="2800" b="0" dirty="0">
                <a:effectLst>
                  <a:outerShdw blurRad="38100" dist="38100" dir="2700000" algn="tl">
                    <a:srgbClr val="000000">
                      <a:alpha val="43137"/>
                    </a:srgbClr>
                  </a:outerShdw>
                </a:effectLst>
              </a:rPr>
              <a:t> engage in frequent “walk-arounds,” chatting with employees to get input, answer their questions, and interpret important business events and trends</a:t>
            </a:r>
          </a:p>
          <a:p>
            <a:pPr>
              <a:spcBef>
                <a:spcPts val="0"/>
              </a:spcBef>
              <a:spcAft>
                <a:spcPts val="1200"/>
              </a:spcAft>
            </a:pPr>
            <a:r>
              <a:rPr lang="en-US" sz="2800" b="0" dirty="0">
                <a:effectLst>
                  <a:outerShdw blurRad="38100" dist="38100" dir="2700000" algn="tl">
                    <a:srgbClr val="000000">
                      <a:alpha val="43137"/>
                    </a:srgbClr>
                  </a:outerShdw>
                </a:effectLst>
              </a:rPr>
              <a:t>If you do not want a lot of questions or interaction, oral media can be an unwise choice. </a:t>
            </a:r>
          </a:p>
          <a:p>
            <a:pPr marL="0" indent="0">
              <a:spcBef>
                <a:spcPts val="0"/>
              </a:spcBef>
              <a:spcAft>
                <a:spcPts val="1200"/>
              </a:spcAft>
              <a:buNone/>
            </a:pPr>
            <a:endParaRPr lang="en-US" sz="4000" b="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14897629"/>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6A4BAF4-932C-F981-7EA4-62CE9AB51EEC}"/>
              </a:ext>
            </a:extLst>
          </p:cNvPr>
          <p:cNvSpPr txBox="1">
            <a:spLocks/>
          </p:cNvSpPr>
          <p:nvPr/>
        </p:nvSpPr>
        <p:spPr bwMode="auto">
          <a:xfrm>
            <a:off x="3287465" y="1766922"/>
            <a:ext cx="5617069" cy="1055914"/>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Written Media</a:t>
            </a:r>
          </a:p>
        </p:txBody>
      </p:sp>
      <p:grpSp>
        <p:nvGrpSpPr>
          <p:cNvPr id="7" name="Group 10">
            <a:extLst>
              <a:ext uri="{FF2B5EF4-FFF2-40B4-BE49-F238E27FC236}">
                <a16:creationId xmlns:a16="http://schemas.microsoft.com/office/drawing/2014/main" id="{F88B0AB4-78C9-429B-9CCA-6F5F7154CD4D}"/>
              </a:ext>
            </a:extLst>
          </p:cNvPr>
          <p:cNvGrpSpPr/>
          <p:nvPr/>
        </p:nvGrpSpPr>
        <p:grpSpPr>
          <a:xfrm>
            <a:off x="2526223" y="2863894"/>
            <a:ext cx="7306132" cy="2195348"/>
            <a:chOff x="1241298" y="3304616"/>
            <a:chExt cx="6893799" cy="2447942"/>
          </a:xfrm>
        </p:grpSpPr>
        <p:sp>
          <p:nvSpPr>
            <p:cNvPr id="8" name="AutoShape 9" descr="Stationery">
              <a:extLst>
                <a:ext uri="{FF2B5EF4-FFF2-40B4-BE49-F238E27FC236}">
                  <a16:creationId xmlns:a16="http://schemas.microsoft.com/office/drawing/2014/main" id="{05BCBD7F-C753-F078-776A-5224D52D8B2D}"/>
                </a:ext>
              </a:extLst>
            </p:cNvPr>
            <p:cNvSpPr>
              <a:spLocks noChangeArrowheads="1"/>
            </p:cNvSpPr>
            <p:nvPr/>
          </p:nvSpPr>
          <p:spPr bwMode="auto">
            <a:xfrm>
              <a:off x="1241298" y="3304616"/>
              <a:ext cx="2573727" cy="931991"/>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Memos</a:t>
              </a:r>
            </a:p>
          </p:txBody>
        </p:sp>
        <p:sp>
          <p:nvSpPr>
            <p:cNvPr id="9" name="AutoShape 10" descr="Stationery">
              <a:extLst>
                <a:ext uri="{FF2B5EF4-FFF2-40B4-BE49-F238E27FC236}">
                  <a16:creationId xmlns:a16="http://schemas.microsoft.com/office/drawing/2014/main" id="{DA77B77B-DBE2-AB0B-8B72-359CA06F2A5F}"/>
                </a:ext>
              </a:extLst>
            </p:cNvPr>
            <p:cNvSpPr>
              <a:spLocks noChangeArrowheads="1"/>
            </p:cNvSpPr>
            <p:nvPr/>
          </p:nvSpPr>
          <p:spPr bwMode="auto">
            <a:xfrm>
              <a:off x="4863120" y="4820567"/>
              <a:ext cx="2941418" cy="931991"/>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Proposals</a:t>
              </a:r>
            </a:p>
          </p:txBody>
        </p:sp>
        <p:sp>
          <p:nvSpPr>
            <p:cNvPr id="10" name="AutoShape 11" descr="Stationery">
              <a:extLst>
                <a:ext uri="{FF2B5EF4-FFF2-40B4-BE49-F238E27FC236}">
                  <a16:creationId xmlns:a16="http://schemas.microsoft.com/office/drawing/2014/main" id="{447A47A9-AD81-387B-8290-C8622FBC9B43}"/>
                </a:ext>
              </a:extLst>
            </p:cNvPr>
            <p:cNvSpPr>
              <a:spLocks noChangeArrowheads="1"/>
            </p:cNvSpPr>
            <p:nvPr/>
          </p:nvSpPr>
          <p:spPr bwMode="auto">
            <a:xfrm>
              <a:off x="1414680" y="5006351"/>
              <a:ext cx="2866200" cy="560423"/>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Reports</a:t>
              </a:r>
            </a:p>
          </p:txBody>
        </p:sp>
        <p:sp>
          <p:nvSpPr>
            <p:cNvPr id="11" name="AutoShape 12" descr="Stationery">
              <a:extLst>
                <a:ext uri="{FF2B5EF4-FFF2-40B4-BE49-F238E27FC236}">
                  <a16:creationId xmlns:a16="http://schemas.microsoft.com/office/drawing/2014/main" id="{BF7B687A-516A-CAD2-8E0B-48E4FF734D5C}"/>
                </a:ext>
              </a:extLst>
            </p:cNvPr>
            <p:cNvSpPr>
              <a:spLocks noChangeArrowheads="1"/>
            </p:cNvSpPr>
            <p:nvPr/>
          </p:nvSpPr>
          <p:spPr bwMode="auto">
            <a:xfrm>
              <a:off x="5184841" y="3468748"/>
              <a:ext cx="2950256" cy="931991"/>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Letters</a:t>
              </a:r>
            </a:p>
          </p:txBody>
        </p:sp>
      </p:grpSp>
    </p:spTree>
    <p:custDataLst>
      <p:tags r:id="rId1"/>
    </p:custDataLst>
    <p:extLst>
      <p:ext uri="{BB962C8B-B14F-4D97-AF65-F5344CB8AC3E}">
        <p14:creationId xmlns:p14="http://schemas.microsoft.com/office/powerpoint/2010/main" val="29826717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6A4BAF4-932C-F981-7EA4-62CE9AB51EEC}"/>
              </a:ext>
            </a:extLst>
          </p:cNvPr>
          <p:cNvSpPr txBox="1">
            <a:spLocks/>
          </p:cNvSpPr>
          <p:nvPr/>
        </p:nvSpPr>
        <p:spPr bwMode="auto">
          <a:xfrm>
            <a:off x="3037667" y="641939"/>
            <a:ext cx="7082726" cy="628922"/>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0" cap="none" spc="0" normalizeH="0" baseline="0" noProof="0" dirty="0">
                <a:ln>
                  <a:noFill/>
                </a:ln>
                <a:solidFill>
                  <a:schemeClr val="tx1"/>
                </a:solidFill>
                <a:effectLst>
                  <a:outerShdw blurRad="38100" dist="38100" dir="2700000" algn="tl">
                    <a:srgbClr val="C0C0C0"/>
                  </a:outerShdw>
                </a:effectLst>
                <a:uLnTx/>
                <a:uFillTx/>
                <a:latin typeface="Tahoma"/>
                <a:ea typeface="+mj-ea"/>
                <a:cs typeface="+mj-cs"/>
              </a:rPr>
              <a:t>Written Media</a:t>
            </a:r>
          </a:p>
        </p:txBody>
      </p:sp>
      <p:sp>
        <p:nvSpPr>
          <p:cNvPr id="13" name="TextBox 12">
            <a:extLst>
              <a:ext uri="{FF2B5EF4-FFF2-40B4-BE49-F238E27FC236}">
                <a16:creationId xmlns:a16="http://schemas.microsoft.com/office/drawing/2014/main" id="{7385AD5A-4AFB-1944-9961-DC7F449B4C9A}"/>
              </a:ext>
            </a:extLst>
          </p:cNvPr>
          <p:cNvSpPr txBox="1"/>
          <p:nvPr/>
        </p:nvSpPr>
        <p:spPr>
          <a:xfrm>
            <a:off x="1653024" y="1432248"/>
            <a:ext cx="8081350" cy="4401205"/>
          </a:xfrm>
          <a:prstGeom prst="rect">
            <a:avLst/>
          </a:prstGeom>
          <a:noFill/>
        </p:spPr>
        <p:txBody>
          <a:bodyPr wrap="square">
            <a:spAutoFit/>
          </a:bodyPr>
          <a:lstStyle/>
          <a:p>
            <a:pPr marL="457200" indent="-457200">
              <a:lnSpc>
                <a:spcPct val="150000"/>
              </a:lnSpc>
              <a:buFont typeface="Wingdings" panose="05000000000000000000" pitchFamily="2" charset="2"/>
              <a:buChar char="q"/>
            </a:pPr>
            <a:r>
              <a:rPr lang="en-US" altLang="ja-JP" sz="2400" kern="0" dirty="0">
                <a:solidFill>
                  <a:srgbClr val="000000"/>
                </a:solidFill>
                <a:effectLst>
                  <a:outerShdw blurRad="38100" dist="38100" dir="2700000" algn="tl">
                    <a:srgbClr val="000000">
                      <a:alpha val="43137"/>
                    </a:srgbClr>
                  </a:outerShdw>
                </a:effectLst>
                <a:latin typeface="Arial Black" pitchFamily="34" charset="0"/>
              </a:rPr>
              <a:t>Written messages increase your control, help you reach dispersed audiences, and minimize distortion.</a:t>
            </a:r>
            <a:endParaRPr lang="en-US" sz="2400" kern="0" dirty="0">
              <a:solidFill>
                <a:srgbClr val="000000"/>
              </a:solidFill>
              <a:effectLst>
                <a:outerShdw blurRad="38100" dist="38100" dir="2700000" algn="tl">
                  <a:srgbClr val="000000">
                    <a:alpha val="43137"/>
                  </a:srgbClr>
                </a:outerShdw>
              </a:effectLst>
              <a:latin typeface="Arial Black" pitchFamily="34" charset="0"/>
            </a:endParaRPr>
          </a:p>
          <a:p>
            <a:pPr marL="457200" indent="-457200">
              <a:lnSpc>
                <a:spcPct val="150000"/>
              </a:lnSpc>
              <a:buFont typeface="Wingdings" panose="05000000000000000000" pitchFamily="2" charset="2"/>
              <a:buChar char="q"/>
            </a:pPr>
            <a:r>
              <a:rPr lang="en-US" altLang="ja-JP" sz="2400" kern="0" dirty="0">
                <a:solidFill>
                  <a:srgbClr val="000000"/>
                </a:solidFill>
                <a:effectLst>
                  <a:outerShdw blurRad="38100" dist="38100" dir="2700000" algn="tl">
                    <a:srgbClr val="000000">
                      <a:alpha val="43137"/>
                    </a:srgbClr>
                  </a:outerShdw>
                </a:effectLst>
                <a:latin typeface="Arial Black" pitchFamily="34" charset="0"/>
              </a:rPr>
              <a:t>The disadvantages of written media include the difficulty of feedback, lack of nonverbal cues, and extra time and skill sometimes required to prepare written messages.</a:t>
            </a:r>
          </a:p>
          <a:p>
            <a:endParaRPr lang="en-GB" sz="2800"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14652366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6A4BAF4-932C-F981-7EA4-62CE9AB51EEC}"/>
              </a:ext>
            </a:extLst>
          </p:cNvPr>
          <p:cNvSpPr txBox="1">
            <a:spLocks/>
          </p:cNvSpPr>
          <p:nvPr/>
        </p:nvSpPr>
        <p:spPr bwMode="auto">
          <a:xfrm>
            <a:off x="3335811" y="523936"/>
            <a:ext cx="5617069" cy="654466"/>
          </a:xfrm>
          <a:prstGeom prst="rect">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chemeClr val="tx1"/>
                </a:solidFill>
                <a:effectLst>
                  <a:outerShdw blurRad="38100" dist="38100" dir="2700000" algn="tl">
                    <a:srgbClr val="C0C0C0"/>
                  </a:outerShdw>
                </a:effectLst>
                <a:uLnTx/>
                <a:uFillTx/>
                <a:latin typeface="Tahoma"/>
                <a:ea typeface="+mj-ea"/>
                <a:cs typeface="+mj-cs"/>
              </a:rPr>
              <a:t>Written Media</a:t>
            </a:r>
          </a:p>
        </p:txBody>
      </p:sp>
      <p:grpSp>
        <p:nvGrpSpPr>
          <p:cNvPr id="7" name="Group 10">
            <a:extLst>
              <a:ext uri="{FF2B5EF4-FFF2-40B4-BE49-F238E27FC236}">
                <a16:creationId xmlns:a16="http://schemas.microsoft.com/office/drawing/2014/main" id="{F88B0AB4-78C9-429B-9CCA-6F5F7154CD4D}"/>
              </a:ext>
            </a:extLst>
          </p:cNvPr>
          <p:cNvGrpSpPr/>
          <p:nvPr/>
        </p:nvGrpSpPr>
        <p:grpSpPr>
          <a:xfrm>
            <a:off x="1327914" y="1855055"/>
            <a:ext cx="9489903" cy="2003021"/>
            <a:chOff x="1080230" y="2369231"/>
            <a:chExt cx="7455489" cy="1475303"/>
          </a:xfrm>
        </p:grpSpPr>
        <p:sp>
          <p:nvSpPr>
            <p:cNvPr id="8" name="AutoShape 9" descr="Stationery">
              <a:extLst>
                <a:ext uri="{FF2B5EF4-FFF2-40B4-BE49-F238E27FC236}">
                  <a16:creationId xmlns:a16="http://schemas.microsoft.com/office/drawing/2014/main" id="{05BCBD7F-C753-F078-776A-5224D52D8B2D}"/>
                </a:ext>
              </a:extLst>
            </p:cNvPr>
            <p:cNvSpPr>
              <a:spLocks noChangeArrowheads="1"/>
            </p:cNvSpPr>
            <p:nvPr/>
          </p:nvSpPr>
          <p:spPr bwMode="auto">
            <a:xfrm>
              <a:off x="1080230" y="2523357"/>
              <a:ext cx="1233863" cy="739744"/>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ea typeface="+mn-ea"/>
                  <a:cs typeface="+mn-cs"/>
                </a:rPr>
                <a:t>Memos</a:t>
              </a:r>
            </a:p>
          </p:txBody>
        </p:sp>
        <p:sp>
          <p:nvSpPr>
            <p:cNvPr id="9" name="AutoShape 10" descr="Stationery">
              <a:extLst>
                <a:ext uri="{FF2B5EF4-FFF2-40B4-BE49-F238E27FC236}">
                  <a16:creationId xmlns:a16="http://schemas.microsoft.com/office/drawing/2014/main" id="{DA77B77B-DBE2-AB0B-8B72-359CA06F2A5F}"/>
                </a:ext>
              </a:extLst>
            </p:cNvPr>
            <p:cNvSpPr>
              <a:spLocks noChangeArrowheads="1"/>
            </p:cNvSpPr>
            <p:nvPr/>
          </p:nvSpPr>
          <p:spPr bwMode="auto">
            <a:xfrm>
              <a:off x="2628755" y="2369231"/>
              <a:ext cx="5906964" cy="1475303"/>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ea typeface="+mn-ea"/>
                <a:cs typeface="+mn-cs"/>
              </a:endParaRPr>
            </a:p>
          </p:txBody>
        </p:sp>
      </p:grpSp>
      <p:sp>
        <p:nvSpPr>
          <p:cNvPr id="11" name="TextBox 10">
            <a:extLst>
              <a:ext uri="{FF2B5EF4-FFF2-40B4-BE49-F238E27FC236}">
                <a16:creationId xmlns:a16="http://schemas.microsoft.com/office/drawing/2014/main" id="{E8002E68-E5E9-9B33-98B2-88D3276425F2}"/>
              </a:ext>
            </a:extLst>
          </p:cNvPr>
          <p:cNvSpPr txBox="1"/>
          <p:nvPr/>
        </p:nvSpPr>
        <p:spPr>
          <a:xfrm>
            <a:off x="3684332" y="1948624"/>
            <a:ext cx="6963004" cy="1938992"/>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ja-JP" sz="2400" dirty="0">
                <a:solidFill>
                  <a:srgbClr val="000000"/>
                </a:solidFill>
                <a:latin typeface="Times New Roman" pitchFamily="18" charset="0"/>
                <a:ea typeface="ＭＳ Ｐゴシック" panose="020B0600070205080204" pitchFamily="34" charset="-128"/>
              </a:rPr>
              <a:t>are brief printed documents. Traditionally, they were used for the routine, day-to-day exchange of information within an organization. In many organizations, </a:t>
            </a:r>
            <a:r>
              <a:rPr lang="en-US" altLang="ja-JP" sz="2400" b="1" dirty="0">
                <a:solidFill>
                  <a:srgbClr val="000000"/>
                </a:solidFill>
                <a:latin typeface="Times New Roman" pitchFamily="18" charset="0"/>
                <a:ea typeface="ＭＳ Ｐゴシック" panose="020B0600070205080204" pitchFamily="34" charset="-128"/>
              </a:rPr>
              <a:t>electronic media</a:t>
            </a:r>
            <a:r>
              <a:rPr lang="en-US" altLang="ja-JP" sz="2400" dirty="0">
                <a:solidFill>
                  <a:srgbClr val="000000"/>
                </a:solidFill>
                <a:latin typeface="Times New Roman" pitchFamily="18" charset="0"/>
                <a:ea typeface="ＭＳ Ｐゴシック" panose="020B0600070205080204" pitchFamily="34" charset="-128"/>
              </a:rPr>
              <a:t> have replaced </a:t>
            </a:r>
            <a:r>
              <a:rPr lang="en-US" altLang="ja-JP" sz="2400" b="1" dirty="0">
                <a:solidFill>
                  <a:srgbClr val="000000"/>
                </a:solidFill>
                <a:latin typeface="Times New Roman" pitchFamily="18" charset="0"/>
                <a:ea typeface="ＭＳ Ｐゴシック" panose="020B0600070205080204" pitchFamily="34" charset="-128"/>
              </a:rPr>
              <a:t>paper memos. </a:t>
            </a:r>
          </a:p>
        </p:txBody>
      </p:sp>
      <p:sp>
        <p:nvSpPr>
          <p:cNvPr id="12" name="AutoShape 12" descr="Stationery">
            <a:extLst>
              <a:ext uri="{FF2B5EF4-FFF2-40B4-BE49-F238E27FC236}">
                <a16:creationId xmlns:a16="http://schemas.microsoft.com/office/drawing/2014/main" id="{FB35001D-A034-3290-DF7D-A8EF49AA244F}"/>
              </a:ext>
            </a:extLst>
          </p:cNvPr>
          <p:cNvSpPr>
            <a:spLocks noChangeArrowheads="1"/>
          </p:cNvSpPr>
          <p:nvPr/>
        </p:nvSpPr>
        <p:spPr bwMode="auto">
          <a:xfrm>
            <a:off x="1323531" y="4384407"/>
            <a:ext cx="2012280" cy="529949"/>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Letters</a:t>
            </a:r>
          </a:p>
        </p:txBody>
      </p:sp>
      <p:sp>
        <p:nvSpPr>
          <p:cNvPr id="19" name="AutoShape 12" descr="Stationery">
            <a:extLst>
              <a:ext uri="{FF2B5EF4-FFF2-40B4-BE49-F238E27FC236}">
                <a16:creationId xmlns:a16="http://schemas.microsoft.com/office/drawing/2014/main" id="{5C806E58-28DC-D5B4-991A-CEEB1BFD09B9}"/>
              </a:ext>
            </a:extLst>
          </p:cNvPr>
          <p:cNvSpPr>
            <a:spLocks noChangeArrowheads="1"/>
          </p:cNvSpPr>
          <p:nvPr/>
        </p:nvSpPr>
        <p:spPr bwMode="auto">
          <a:xfrm>
            <a:off x="3847038" y="4010867"/>
            <a:ext cx="6397342" cy="1475533"/>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r>
              <a:rPr lang="en-US" altLang="ja-JP" sz="2800" dirty="0">
                <a:solidFill>
                  <a:srgbClr val="000000"/>
                </a:solidFill>
                <a:latin typeface="Times New Roman" pitchFamily="18" charset="0"/>
                <a:ea typeface="ＭＳ Ｐゴシック" panose="020B0600070205080204" pitchFamily="34" charset="-128"/>
              </a:rPr>
              <a:t>are brief written messages sent to recipients </a:t>
            </a:r>
            <a:endParaRPr lang="ar-EG" altLang="ja-JP" sz="2800" dirty="0">
              <a:solidFill>
                <a:srgbClr val="000000"/>
              </a:solidFill>
              <a:latin typeface="Times New Roman" pitchFamily="18" charset="0"/>
              <a:ea typeface="ＭＳ Ｐゴシック" panose="020B0600070205080204" pitchFamily="34" charset="-128"/>
            </a:endParaRPr>
          </a:p>
          <a:p>
            <a:pPr marL="0" marR="0" lvl="0" indent="0" defTabSz="914400" eaLnBrk="0" fontAlgn="base" latinLnBrk="0" hangingPunct="0">
              <a:lnSpc>
                <a:spcPct val="100000"/>
              </a:lnSpc>
              <a:spcBef>
                <a:spcPct val="0"/>
              </a:spcBef>
              <a:spcAft>
                <a:spcPct val="0"/>
              </a:spcAft>
              <a:buClrTx/>
              <a:buSzTx/>
              <a:buFontTx/>
              <a:buNone/>
              <a:tabLst/>
              <a:defRPr/>
            </a:pPr>
            <a:r>
              <a:rPr lang="en-US" altLang="ja-JP" sz="2800" dirty="0">
                <a:solidFill>
                  <a:srgbClr val="000000"/>
                </a:solidFill>
                <a:latin typeface="Times New Roman" pitchFamily="18" charset="0"/>
                <a:ea typeface="ＭＳ Ｐゴシック" panose="020B0600070205080204" pitchFamily="34" charset="-128"/>
              </a:rPr>
              <a:t>Outside</a:t>
            </a:r>
            <a:r>
              <a:rPr lang="ar-EG" altLang="ja-JP" sz="2800" dirty="0">
                <a:solidFill>
                  <a:srgbClr val="000000"/>
                </a:solidFill>
                <a:latin typeface="Times New Roman" pitchFamily="18" charset="0"/>
                <a:ea typeface="ＭＳ Ｐゴシック" panose="020B0600070205080204" pitchFamily="34" charset="-128"/>
              </a:rPr>
              <a:t> </a:t>
            </a:r>
            <a:r>
              <a:rPr lang="en-US" altLang="ja-JP" sz="2800" dirty="0">
                <a:solidFill>
                  <a:srgbClr val="000000"/>
                </a:solidFill>
                <a:latin typeface="Times New Roman" pitchFamily="18" charset="0"/>
                <a:ea typeface="ＭＳ Ｐゴシック" panose="020B0600070205080204" pitchFamily="34" charset="-128"/>
              </a:rPr>
              <a:t>the organization.</a:t>
            </a:r>
            <a:endParaRPr lang="en-US" sz="2800" dirty="0">
              <a:solidFill>
                <a:srgbClr val="000000"/>
              </a:solidFill>
              <a:latin typeface="Times New Roman" pitchFamily="18" charset="0"/>
              <a:ea typeface="ＭＳ Ｐゴシック" panose="020B0600070205080204" pitchFamily="34" charset="-128"/>
            </a:endParaRPr>
          </a:p>
        </p:txBody>
      </p:sp>
    </p:spTree>
    <p:custDataLst>
      <p:tags r:id="rId1"/>
    </p:custDataLst>
    <p:extLst>
      <p:ext uri="{BB962C8B-B14F-4D97-AF65-F5344CB8AC3E}">
        <p14:creationId xmlns:p14="http://schemas.microsoft.com/office/powerpoint/2010/main" val="11331659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AutoShape 11" descr="Stationery">
            <a:extLst>
              <a:ext uri="{FF2B5EF4-FFF2-40B4-BE49-F238E27FC236}">
                <a16:creationId xmlns:a16="http://schemas.microsoft.com/office/drawing/2014/main" id="{288E84B2-6E9E-08E8-1E2E-B96B02AB7F9A}"/>
              </a:ext>
            </a:extLst>
          </p:cNvPr>
          <p:cNvSpPr>
            <a:spLocks noChangeArrowheads="1"/>
          </p:cNvSpPr>
          <p:nvPr/>
        </p:nvSpPr>
        <p:spPr bwMode="auto">
          <a:xfrm>
            <a:off x="650929" y="2453034"/>
            <a:ext cx="2482006" cy="975966"/>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eaLnBrk="0" fontAlgn="base" hangingPunct="0">
              <a:spcBef>
                <a:spcPct val="0"/>
              </a:spcBef>
              <a:spcAft>
                <a:spcPct val="0"/>
              </a:spcAft>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Reports &amp; </a:t>
            </a:r>
          </a:p>
          <a:p>
            <a:pPr algn="ctr" eaLnBrk="0" fontAlgn="base" hangingPunct="0">
              <a:spcBef>
                <a:spcPct val="0"/>
              </a:spcBef>
              <a:spcAft>
                <a:spcPct val="0"/>
              </a:spcAft>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Proposals</a:t>
            </a:r>
          </a:p>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endParaRPr>
          </a:p>
        </p:txBody>
      </p:sp>
      <p:sp>
        <p:nvSpPr>
          <p:cNvPr id="8" name="AutoShape 11" descr="Stationery">
            <a:extLst>
              <a:ext uri="{FF2B5EF4-FFF2-40B4-BE49-F238E27FC236}">
                <a16:creationId xmlns:a16="http://schemas.microsoft.com/office/drawing/2014/main" id="{D92AC12D-9554-1855-3708-65C11AE585D5}"/>
              </a:ext>
            </a:extLst>
          </p:cNvPr>
          <p:cNvSpPr>
            <a:spLocks noChangeArrowheads="1"/>
          </p:cNvSpPr>
          <p:nvPr/>
        </p:nvSpPr>
        <p:spPr bwMode="auto">
          <a:xfrm>
            <a:off x="3256671" y="1441342"/>
            <a:ext cx="6088808" cy="3828082"/>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i="0" u="none" strike="noStrike" kern="0" cap="none" spc="0" normalizeH="0" baseline="0" noProof="0" dirty="0">
                <a:ln>
                  <a:noFill/>
                </a:ln>
                <a:solidFill>
                  <a:srgbClr val="000000"/>
                </a:solidFill>
                <a:uLnTx/>
                <a:uFillTx/>
                <a:latin typeface="Arial Black" pitchFamily="34" charset="0"/>
              </a:rPr>
              <a:t>are usually longer than memos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i="0" u="none" strike="noStrike" kern="0" cap="none" spc="0" normalizeH="0" baseline="0" noProof="0" dirty="0">
                <a:ln>
                  <a:noFill/>
                </a:ln>
                <a:solidFill>
                  <a:srgbClr val="000000"/>
                </a:solidFill>
                <a:uLnTx/>
                <a:uFillTx/>
                <a:latin typeface="Arial Black" pitchFamily="34" charset="0"/>
              </a:rPr>
              <a:t>and letters, although both can be</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i="0" u="none" strike="noStrike" kern="0" cap="none" spc="0" normalizeH="0" baseline="0" noProof="0" dirty="0">
                <a:ln>
                  <a:noFill/>
                </a:ln>
                <a:solidFill>
                  <a:srgbClr val="000000"/>
                </a:solidFill>
                <a:uLnTx/>
                <a:uFillTx/>
                <a:latin typeface="Arial Black" pitchFamily="34" charset="0"/>
              </a:rPr>
              <a:t> created in memo or letter format.</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i="0" u="none" strike="noStrike" kern="0" cap="none" spc="0" normalizeH="0" baseline="0" noProof="0" dirty="0">
                <a:ln>
                  <a:noFill/>
                </a:ln>
                <a:solidFill>
                  <a:srgbClr val="000000"/>
                </a:solidFill>
                <a:uLnTx/>
                <a:uFillTx/>
                <a:latin typeface="Arial Black" pitchFamily="34" charset="0"/>
              </a:rPr>
              <a:t> These documents come in a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i="0" u="none" strike="noStrike" kern="0" cap="none" spc="0" normalizeH="0" baseline="0" noProof="0" dirty="0">
                <a:ln>
                  <a:noFill/>
                </a:ln>
                <a:solidFill>
                  <a:srgbClr val="000000"/>
                </a:solidFill>
                <a:uLnTx/>
                <a:uFillTx/>
                <a:latin typeface="Arial Black" pitchFamily="34" charset="0"/>
              </a:rPr>
              <a:t>variety of lengths,</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i="0" u="none" strike="noStrike" kern="0" cap="none" spc="0" normalizeH="0" baseline="0" noProof="0" dirty="0">
                <a:ln>
                  <a:noFill/>
                </a:ln>
                <a:solidFill>
                  <a:srgbClr val="000000"/>
                </a:solidFill>
                <a:uLnTx/>
                <a:uFillTx/>
                <a:latin typeface="Arial Black" pitchFamily="34" charset="0"/>
              </a:rPr>
              <a:t> ranging from a few pages to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i="0" u="none" strike="noStrike" kern="0" cap="none" spc="0" normalizeH="0" baseline="0" noProof="0" dirty="0">
                <a:ln>
                  <a:noFill/>
                </a:ln>
                <a:solidFill>
                  <a:srgbClr val="000000"/>
                </a:solidFill>
                <a:uLnTx/>
                <a:uFillTx/>
                <a:latin typeface="Arial Black" pitchFamily="34" charset="0"/>
              </a:rPr>
              <a:t>several hundred,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i="0" u="none" strike="noStrike" kern="0" cap="none" spc="0" normalizeH="0" baseline="0" noProof="0" dirty="0">
                <a:ln>
                  <a:noFill/>
                </a:ln>
                <a:solidFill>
                  <a:srgbClr val="000000"/>
                </a:solidFill>
                <a:uLnTx/>
                <a:uFillTx/>
                <a:latin typeface="Arial Black" pitchFamily="34" charset="0"/>
              </a:rPr>
              <a:t>and are usually formal in tone. </a:t>
            </a:r>
          </a:p>
        </p:txBody>
      </p:sp>
    </p:spTree>
    <p:custDataLst>
      <p:tags r:id="rId1"/>
    </p:custDataLst>
    <p:extLst>
      <p:ext uri="{BB962C8B-B14F-4D97-AF65-F5344CB8AC3E}">
        <p14:creationId xmlns:p14="http://schemas.microsoft.com/office/powerpoint/2010/main" val="26594784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Picture 8" descr="shutterstock_40002196.jpg"/>
          <p:cNvPicPr>
            <a:picLocks noChangeAspect="1"/>
          </p:cNvPicPr>
          <p:nvPr/>
        </p:nvPicPr>
        <p:blipFill>
          <a:blip r:embed="rId3" cstate="print"/>
          <a:stretch>
            <a:fillRect/>
          </a:stretch>
        </p:blipFill>
        <p:spPr>
          <a:xfrm>
            <a:off x="1410345" y="2045308"/>
            <a:ext cx="2177677" cy="2948823"/>
          </a:xfrm>
          <a:prstGeom prst="rect">
            <a:avLst/>
          </a:prstGeom>
        </p:spPr>
      </p:pic>
      <p:grpSp>
        <p:nvGrpSpPr>
          <p:cNvPr id="11" name="Group 10"/>
          <p:cNvGrpSpPr/>
          <p:nvPr/>
        </p:nvGrpSpPr>
        <p:grpSpPr>
          <a:xfrm>
            <a:off x="3193550" y="1126672"/>
            <a:ext cx="6778986" cy="4224608"/>
            <a:chOff x="1669550" y="1242992"/>
            <a:chExt cx="6778986" cy="4163612"/>
          </a:xfrm>
        </p:grpSpPr>
        <p:sp>
          <p:nvSpPr>
            <p:cNvPr id="14" name="Rounded Rectangle 13"/>
            <p:cNvSpPr/>
            <p:nvPr/>
          </p:nvSpPr>
          <p:spPr bwMode="auto">
            <a:xfrm>
              <a:off x="1986643" y="1242992"/>
              <a:ext cx="6144801" cy="1857025"/>
            </a:xfrm>
            <a:prstGeom prst="round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200" dirty="0">
                  <a:solidFill>
                    <a:srgbClr val="000000"/>
                  </a:solidFill>
                  <a:effectLst>
                    <a:reflection blurRad="6350" stA="55000" endA="300" endPos="45500" dir="5400000" sy="-100000" algn="bl" rotWithShape="0"/>
                  </a:effectLst>
                  <a:latin typeface="Arial Black" pitchFamily="34" charset="0"/>
                </a:rPr>
                <a:t>Speaking</a:t>
              </a:r>
            </a:p>
            <a:p>
              <a:pPr algn="ctr" eaLnBrk="0" fontAlgn="base" hangingPunct="0">
                <a:spcBef>
                  <a:spcPct val="0"/>
                </a:spcBef>
                <a:spcAft>
                  <a:spcPct val="0"/>
                </a:spcAft>
              </a:pPr>
              <a:r>
                <a:rPr lang="en-US" sz="2800" b="1" dirty="0">
                  <a:solidFill>
                    <a:srgbClr val="0A1F61"/>
                  </a:solidFill>
                  <a:effectLst>
                    <a:outerShdw blurRad="38100" dist="38100" dir="2700000" algn="tl">
                      <a:srgbClr val="000000">
                        <a:alpha val="43137"/>
                      </a:srgbClr>
                    </a:outerShdw>
                  </a:effectLst>
                </a:rPr>
                <a:t>telephone calls, teleconferencing, voice-mail messages</a:t>
              </a:r>
            </a:p>
          </p:txBody>
        </p:sp>
        <p:sp>
          <p:nvSpPr>
            <p:cNvPr id="15" name="Rounded Rectangle 14"/>
            <p:cNvSpPr/>
            <p:nvPr/>
          </p:nvSpPr>
          <p:spPr bwMode="auto">
            <a:xfrm>
              <a:off x="2346310" y="3045285"/>
              <a:ext cx="5392671" cy="1112406"/>
            </a:xfrm>
            <a:prstGeom prst="round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2800" dirty="0">
                  <a:solidFill>
                    <a:srgbClr val="000000"/>
                  </a:solidFill>
                  <a:effectLst>
                    <a:reflection blurRad="6350" stA="55000" endA="300" endPos="45500" dir="5400000" sy="-100000" algn="bl" rotWithShape="0"/>
                  </a:effectLst>
                  <a:latin typeface="Arial Black" pitchFamily="34" charset="0"/>
                </a:rPr>
                <a:t>Writing</a:t>
              </a:r>
            </a:p>
            <a:p>
              <a:pPr algn="ctr" eaLnBrk="0" fontAlgn="base" hangingPunct="0">
                <a:spcBef>
                  <a:spcPct val="0"/>
                </a:spcBef>
                <a:spcAft>
                  <a:spcPct val="0"/>
                </a:spcAft>
              </a:pPr>
              <a:r>
                <a:rPr lang="en-US" sz="2400" b="1" dirty="0">
                  <a:solidFill>
                    <a:srgbClr val="0A1F61"/>
                  </a:solidFill>
                  <a:effectLst>
                    <a:outerShdw blurRad="38100" dist="38100" dir="2700000" algn="tl">
                      <a:srgbClr val="000000">
                        <a:alpha val="43137"/>
                      </a:srgbClr>
                    </a:outerShdw>
                  </a:effectLst>
                </a:rPr>
                <a:t>e-mail and instant messages to blogs</a:t>
              </a:r>
              <a:endParaRPr lang="en-US" sz="3600" b="1" dirty="0">
                <a:solidFill>
                  <a:srgbClr val="0A1F61"/>
                </a:solidFill>
                <a:effectLst>
                  <a:outerShdw blurRad="38100" dist="38100" dir="2700000" algn="tl">
                    <a:srgbClr val="000000">
                      <a:alpha val="43137"/>
                    </a:srgbClr>
                  </a:outerShdw>
                </a:effectLst>
                <a:latin typeface="Arial Black" pitchFamily="34" charset="0"/>
              </a:endParaRPr>
            </a:p>
          </p:txBody>
        </p:sp>
        <p:sp>
          <p:nvSpPr>
            <p:cNvPr id="16" name="Rounded Rectangle 15"/>
            <p:cNvSpPr/>
            <p:nvPr/>
          </p:nvSpPr>
          <p:spPr bwMode="auto">
            <a:xfrm>
              <a:off x="1669550" y="4132700"/>
              <a:ext cx="6778986" cy="1273904"/>
            </a:xfrm>
            <a:prstGeom prst="round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2800" dirty="0">
                  <a:solidFill>
                    <a:srgbClr val="000000"/>
                  </a:solidFill>
                  <a:effectLst>
                    <a:reflection blurRad="6350" stA="55000" endA="300" endPos="45500" dir="5400000" sy="-100000" algn="bl" rotWithShape="0"/>
                  </a:effectLst>
                  <a:latin typeface="Arial Black" pitchFamily="34" charset="0"/>
                </a:rPr>
                <a:t>Visualizing</a:t>
              </a:r>
            </a:p>
            <a:p>
              <a:pPr algn="ctr" eaLnBrk="0" fontAlgn="base" hangingPunct="0">
                <a:spcBef>
                  <a:spcPct val="0"/>
                </a:spcBef>
                <a:spcAft>
                  <a:spcPct val="0"/>
                </a:spcAft>
              </a:pPr>
              <a:r>
                <a:rPr lang="en-US" sz="2800" b="1" dirty="0">
                  <a:solidFill>
                    <a:srgbClr val="0A1F61"/>
                  </a:solidFill>
                  <a:effectLst>
                    <a:outerShdw blurRad="38100" dist="38100" dir="2700000" algn="tl">
                      <a:srgbClr val="000000">
                        <a:alpha val="43137"/>
                      </a:srgbClr>
                    </a:outerShdw>
                  </a:effectLst>
                </a:rPr>
                <a:t>electronic presentations, computer animation, and video. Multimedia</a:t>
              </a:r>
            </a:p>
          </p:txBody>
        </p:sp>
      </p:grpSp>
      <p:sp>
        <p:nvSpPr>
          <p:cNvPr id="446468" name="Rectangle 4"/>
          <p:cNvSpPr>
            <a:spLocks noGrp="1" noChangeArrowheads="1"/>
          </p:cNvSpPr>
          <p:nvPr>
            <p:ph type="title"/>
          </p:nvPr>
        </p:nvSpPr>
        <p:spPr>
          <a:xfrm>
            <a:off x="3177153" y="616147"/>
            <a:ext cx="7638081" cy="510525"/>
          </a:xfrm>
          <a:ln/>
        </p:spPr>
        <p:style>
          <a:lnRef idx="2">
            <a:schemeClr val="accent1"/>
          </a:lnRef>
          <a:fillRef idx="1">
            <a:schemeClr val="lt1"/>
          </a:fillRef>
          <a:effectRef idx="0">
            <a:schemeClr val="accent1"/>
          </a:effectRef>
          <a:fontRef idx="minor">
            <a:schemeClr val="dk1"/>
          </a:fontRef>
        </p:style>
        <p:txBody>
          <a:bodyPr/>
          <a:lstStyle/>
          <a:p>
            <a:pPr>
              <a:defRPr/>
            </a:pPr>
            <a:r>
              <a:rPr lang="en-US" sz="4000" dirty="0">
                <a:solidFill>
                  <a:schemeClr val="tx1"/>
                </a:solidFill>
                <a:effectLst>
                  <a:outerShdw blurRad="38100" dist="38100" dir="2700000" algn="tl">
                    <a:srgbClr val="000000"/>
                  </a:outerShdw>
                </a:effectLst>
              </a:rPr>
              <a:t>Electronic Media</a:t>
            </a:r>
          </a:p>
        </p:txBody>
      </p:sp>
    </p:spTree>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6051" name="Rectangle 3"/>
          <p:cNvSpPr>
            <a:spLocks noGrp="1" noChangeArrowheads="1"/>
          </p:cNvSpPr>
          <p:nvPr>
            <p:ph type="title"/>
          </p:nvPr>
        </p:nvSpPr>
        <p:spPr>
          <a:xfrm>
            <a:off x="2270234" y="596039"/>
            <a:ext cx="8229600" cy="546961"/>
          </a:xfrm>
          <a:ln/>
        </p:spPr>
        <p:style>
          <a:lnRef idx="2">
            <a:schemeClr val="dk1"/>
          </a:lnRef>
          <a:fillRef idx="1">
            <a:schemeClr val="lt1"/>
          </a:fillRef>
          <a:effectRef idx="0">
            <a:schemeClr val="dk1"/>
          </a:effectRef>
          <a:fontRef idx="minor">
            <a:schemeClr val="dk1"/>
          </a:fontRef>
        </p:style>
        <p:txBody>
          <a:bodyPr/>
          <a:lstStyle/>
          <a:p>
            <a:pPr>
              <a:defRPr/>
            </a:pPr>
            <a:r>
              <a:rPr lang="en-US" sz="6000" dirty="0">
                <a:solidFill>
                  <a:schemeClr val="bg1"/>
                </a:solidFill>
                <a:effectLst>
                  <a:outerShdw blurRad="38100" dist="38100" dir="2700000" algn="tl">
                    <a:srgbClr val="000000"/>
                  </a:outerShdw>
                </a:effectLst>
              </a:rPr>
              <a:t> </a:t>
            </a:r>
            <a:r>
              <a:rPr lang="en-US" sz="4000" dirty="0">
                <a:solidFill>
                  <a:schemeClr val="tx1"/>
                </a:solidFill>
                <a:effectLst>
                  <a:outerShdw blurRad="38100" dist="38100" dir="2700000" algn="tl">
                    <a:srgbClr val="000000"/>
                  </a:outerShdw>
                </a:effectLst>
              </a:rPr>
              <a:t>Choose the Medium</a:t>
            </a:r>
            <a:endParaRPr lang="en-US" sz="6000" dirty="0">
              <a:solidFill>
                <a:schemeClr val="tx1"/>
              </a:solidFill>
              <a:effectLst>
                <a:outerShdw blurRad="38100" dist="38100" dir="2700000" algn="tl">
                  <a:srgbClr val="000000"/>
                </a:outerShdw>
              </a:effectLst>
            </a:endParaRPr>
          </a:p>
        </p:txBody>
      </p:sp>
      <p:sp>
        <p:nvSpPr>
          <p:cNvPr id="5" name="Rectangle 4"/>
          <p:cNvSpPr/>
          <p:nvPr/>
        </p:nvSpPr>
        <p:spPr bwMode="auto">
          <a:xfrm>
            <a:off x="2133600" y="1276350"/>
            <a:ext cx="7948047" cy="2933700"/>
          </a:xfrm>
          <a:prstGeom prst="rect">
            <a:avLst/>
          </a:prstGeom>
          <a:solidFill>
            <a:schemeClr val="bg1"/>
          </a:solidFill>
          <a:ln w="9525"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dirty="0">
              <a:solidFill>
                <a:srgbClr val="000000"/>
              </a:solidFill>
              <a:latin typeface="Times New Roman" pitchFamily="18" charset="0"/>
            </a:endParaRPr>
          </a:p>
        </p:txBody>
      </p:sp>
      <p:sp>
        <p:nvSpPr>
          <p:cNvPr id="6" name="Flowchart: Alternate Process 5"/>
          <p:cNvSpPr/>
          <p:nvPr/>
        </p:nvSpPr>
        <p:spPr bwMode="auto">
          <a:xfrm>
            <a:off x="1932122" y="1343025"/>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Richness</a:t>
            </a:r>
          </a:p>
        </p:txBody>
      </p:sp>
      <p:sp>
        <p:nvSpPr>
          <p:cNvPr id="7" name="Flowchart: Alternate Process 6"/>
          <p:cNvSpPr/>
          <p:nvPr/>
        </p:nvSpPr>
        <p:spPr bwMode="auto">
          <a:xfrm>
            <a:off x="1730644" y="2637295"/>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Limitations</a:t>
            </a:r>
          </a:p>
        </p:txBody>
      </p:sp>
      <p:sp>
        <p:nvSpPr>
          <p:cNvPr id="8" name="Flowchart: Alternate Process 7"/>
          <p:cNvSpPr/>
          <p:nvPr/>
        </p:nvSpPr>
        <p:spPr bwMode="auto">
          <a:xfrm>
            <a:off x="1591160" y="4038600"/>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Cost</a:t>
            </a:r>
          </a:p>
        </p:txBody>
      </p:sp>
      <p:sp>
        <p:nvSpPr>
          <p:cNvPr id="9" name="Flowchart: Alternate Process 8"/>
          <p:cNvSpPr/>
          <p:nvPr/>
        </p:nvSpPr>
        <p:spPr bwMode="auto">
          <a:xfrm>
            <a:off x="6160844" y="1447800"/>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Formality</a:t>
            </a:r>
          </a:p>
        </p:txBody>
      </p:sp>
      <p:sp>
        <p:nvSpPr>
          <p:cNvPr id="10" name="Flowchart: Alternate Process 9"/>
          <p:cNvSpPr/>
          <p:nvPr/>
        </p:nvSpPr>
        <p:spPr bwMode="auto">
          <a:xfrm>
            <a:off x="6255881" y="2686050"/>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Urgency</a:t>
            </a:r>
          </a:p>
        </p:txBody>
      </p:sp>
      <p:sp>
        <p:nvSpPr>
          <p:cNvPr id="11" name="Flowchart: Alternate Process 10"/>
          <p:cNvSpPr/>
          <p:nvPr/>
        </p:nvSpPr>
        <p:spPr bwMode="auto">
          <a:xfrm>
            <a:off x="6160844" y="3924300"/>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Preferences</a:t>
            </a:r>
          </a:p>
        </p:txBody>
      </p:sp>
    </p:spTree>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6051" name="Rectangle 3"/>
          <p:cNvSpPr>
            <a:spLocks noGrp="1" noChangeArrowheads="1"/>
          </p:cNvSpPr>
          <p:nvPr>
            <p:ph type="title"/>
          </p:nvPr>
        </p:nvSpPr>
        <p:spPr>
          <a:xfrm>
            <a:off x="2669383" y="437334"/>
            <a:ext cx="7395878" cy="821410"/>
          </a:xfrm>
          <a:ln/>
        </p:spPr>
        <p:style>
          <a:lnRef idx="2">
            <a:schemeClr val="accent2"/>
          </a:lnRef>
          <a:fillRef idx="1">
            <a:schemeClr val="lt1"/>
          </a:fillRef>
          <a:effectRef idx="0">
            <a:schemeClr val="accent2"/>
          </a:effectRef>
          <a:fontRef idx="minor">
            <a:schemeClr val="dk1"/>
          </a:fontRef>
        </p:style>
        <p:txBody>
          <a:bodyPr/>
          <a:lstStyle/>
          <a:p>
            <a:pPr>
              <a:defRPr/>
            </a:pPr>
            <a:r>
              <a:rPr lang="en-US" sz="6000" dirty="0">
                <a:solidFill>
                  <a:schemeClr val="bg1"/>
                </a:solidFill>
                <a:effectLst>
                  <a:outerShdw blurRad="38100" dist="38100" dir="2700000" algn="tl">
                    <a:srgbClr val="000000"/>
                  </a:outerShdw>
                </a:effectLst>
              </a:rPr>
              <a:t> </a:t>
            </a:r>
            <a:r>
              <a:rPr lang="en-US" sz="3600" dirty="0">
                <a:solidFill>
                  <a:schemeClr val="tx1"/>
                </a:solidFill>
                <a:effectLst>
                  <a:outerShdw blurRad="38100" dist="38100" dir="2700000" algn="tl">
                    <a:srgbClr val="000000"/>
                  </a:outerShdw>
                </a:effectLst>
              </a:rPr>
              <a:t>Choose the Medium</a:t>
            </a:r>
            <a:endParaRPr lang="en-US" sz="6000" dirty="0">
              <a:solidFill>
                <a:schemeClr val="tx1"/>
              </a:solidFill>
              <a:effectLst>
                <a:outerShdw blurRad="38100" dist="38100" dir="2700000" algn="tl">
                  <a:srgbClr val="000000"/>
                </a:outerShdw>
              </a:effectLst>
            </a:endParaRPr>
          </a:p>
        </p:txBody>
      </p:sp>
      <p:sp>
        <p:nvSpPr>
          <p:cNvPr id="6" name="Flowchart: Alternate Process 5"/>
          <p:cNvSpPr/>
          <p:nvPr/>
        </p:nvSpPr>
        <p:spPr bwMode="auto">
          <a:xfrm>
            <a:off x="517413" y="1391885"/>
            <a:ext cx="2868147" cy="925806"/>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rPr>
              <a:t>Richness</a:t>
            </a:r>
          </a:p>
        </p:txBody>
      </p:sp>
      <p:sp>
        <p:nvSpPr>
          <p:cNvPr id="7" name="Flowchart: Alternate Process 6"/>
          <p:cNvSpPr/>
          <p:nvPr/>
        </p:nvSpPr>
        <p:spPr bwMode="auto">
          <a:xfrm>
            <a:off x="290273" y="2793442"/>
            <a:ext cx="3095287" cy="749858"/>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rPr>
              <a:t>Limitations</a:t>
            </a:r>
          </a:p>
        </p:txBody>
      </p:sp>
      <p:sp>
        <p:nvSpPr>
          <p:cNvPr id="8" name="Flowchart: Alternate Process 7"/>
          <p:cNvSpPr/>
          <p:nvPr/>
        </p:nvSpPr>
        <p:spPr bwMode="auto">
          <a:xfrm>
            <a:off x="517413" y="4300779"/>
            <a:ext cx="2736469" cy="592772"/>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rPr>
              <a:t>Cost</a:t>
            </a:r>
          </a:p>
        </p:txBody>
      </p:sp>
      <p:sp>
        <p:nvSpPr>
          <p:cNvPr id="9" name="Flowchart: Alternate Process 8"/>
          <p:cNvSpPr/>
          <p:nvPr/>
        </p:nvSpPr>
        <p:spPr bwMode="auto">
          <a:xfrm>
            <a:off x="3496835" y="1391885"/>
            <a:ext cx="7263352" cy="1352792"/>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itchFamily="18" charset="0"/>
                <a:ea typeface="+mn-ea"/>
                <a:cs typeface="+mn-cs"/>
              </a:rPr>
              <a:t>Richness is a medium's ability to (1) convey a message through more than one informational cue, (2) facilitate feedback, and (3) establish personal focus. The richest medium is face-to-face communication. Multimedia presentations are also quite rich</a:t>
            </a:r>
            <a:endParaRPr kumimoji="0" lang="en-US" sz="5400" b="1"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endParaRPr>
          </a:p>
        </p:txBody>
      </p:sp>
      <p:sp>
        <p:nvSpPr>
          <p:cNvPr id="10" name="Flowchart: Alternate Process 9"/>
          <p:cNvSpPr/>
          <p:nvPr/>
        </p:nvSpPr>
        <p:spPr bwMode="auto">
          <a:xfrm>
            <a:off x="3496835" y="2774433"/>
            <a:ext cx="7510257"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2000" b="1" dirty="0">
                <a:solidFill>
                  <a:prstClr val="black"/>
                </a:solidFill>
                <a:latin typeface="Times New Roman" pitchFamily="18" charset="0"/>
              </a:rPr>
              <a:t>Every medium has limitations, so choose carefully according to the situation and the audience. </a:t>
            </a:r>
          </a:p>
        </p:txBody>
      </p:sp>
      <p:sp>
        <p:nvSpPr>
          <p:cNvPr id="11" name="Flowchart: Alternate Process 10"/>
          <p:cNvSpPr/>
          <p:nvPr/>
        </p:nvSpPr>
        <p:spPr bwMode="auto">
          <a:xfrm>
            <a:off x="3444090" y="4086562"/>
            <a:ext cx="7368841"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itchFamily="18" charset="0"/>
                <a:ea typeface="+mn-ea"/>
                <a:cs typeface="+mn-cs"/>
              </a:rPr>
              <a:t>The expense involved in using various media is a real financial factor and a perceived nonverbal signal, as well. </a:t>
            </a:r>
          </a:p>
        </p:txBody>
      </p:sp>
    </p:spTree>
    <p:extLst>
      <p:ext uri="{BB962C8B-B14F-4D97-AF65-F5344CB8AC3E}">
        <p14:creationId xmlns:p14="http://schemas.microsoft.com/office/powerpoint/2010/main" val="632184048"/>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Flowchart: Alternate Process 5"/>
          <p:cNvSpPr/>
          <p:nvPr/>
        </p:nvSpPr>
        <p:spPr bwMode="auto">
          <a:xfrm>
            <a:off x="4372635" y="1567344"/>
            <a:ext cx="5775819"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itchFamily="18" charset="0"/>
                <a:ea typeface="+mn-ea"/>
                <a:cs typeface="+mn-cs"/>
              </a:rPr>
              <a:t>Your choice of media is a nonverbal signal that governs the style and tone of your message.</a:t>
            </a:r>
            <a:endParaRPr kumimoji="0" lang="en-US" sz="6000" b="1"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endParaRPr>
          </a:p>
        </p:txBody>
      </p:sp>
      <p:sp>
        <p:nvSpPr>
          <p:cNvPr id="7" name="Flowchart: Alternate Process 6"/>
          <p:cNvSpPr/>
          <p:nvPr/>
        </p:nvSpPr>
        <p:spPr bwMode="auto">
          <a:xfrm>
            <a:off x="4310290" y="2979171"/>
            <a:ext cx="5775819"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2400" b="1" i="0" strike="noStrike" kern="1200" cap="none" spc="0" normalizeH="0" baseline="0" noProof="0" dirty="0">
                <a:ln>
                  <a:noFill/>
                </a:ln>
                <a:solidFill>
                  <a:prstClr val="black"/>
                </a:solidFill>
                <a:effectLst/>
                <a:uLnTx/>
                <a:uFillTx/>
                <a:latin typeface="Times New Roman" pitchFamily="18" charset="0"/>
                <a:ea typeface="+mn-ea"/>
                <a:cs typeface="+mn-cs"/>
              </a:rPr>
              <a:t>Choose the medium wisely, if a message is urgent. However, be sure to respect the time and workloads of audience members. </a:t>
            </a:r>
          </a:p>
        </p:txBody>
      </p:sp>
      <p:sp>
        <p:nvSpPr>
          <p:cNvPr id="8" name="Flowchart: Alternate Process 7"/>
          <p:cNvSpPr/>
          <p:nvPr/>
        </p:nvSpPr>
        <p:spPr bwMode="auto">
          <a:xfrm>
            <a:off x="4372635" y="4390998"/>
            <a:ext cx="5651128"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tabLst/>
              <a:defRPr/>
            </a:pPr>
            <a:r>
              <a:rPr kumimoji="0" lang="en-US"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Make sure to consider which media your audience expects or prefers. </a:t>
            </a:r>
          </a:p>
        </p:txBody>
      </p:sp>
      <p:sp>
        <p:nvSpPr>
          <p:cNvPr id="9" name="Flowchart: Alternate Process 8"/>
          <p:cNvSpPr/>
          <p:nvPr/>
        </p:nvSpPr>
        <p:spPr bwMode="auto">
          <a:xfrm>
            <a:off x="105489" y="1441547"/>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rPr>
              <a:t>Formality</a:t>
            </a:r>
          </a:p>
        </p:txBody>
      </p:sp>
      <p:sp>
        <p:nvSpPr>
          <p:cNvPr id="10" name="Flowchart: Alternate Process 9"/>
          <p:cNvSpPr/>
          <p:nvPr/>
        </p:nvSpPr>
        <p:spPr bwMode="auto">
          <a:xfrm>
            <a:off x="68317" y="2782173"/>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rPr>
              <a:t>Urgency</a:t>
            </a:r>
          </a:p>
        </p:txBody>
      </p:sp>
      <p:sp>
        <p:nvSpPr>
          <p:cNvPr id="11" name="Flowchart: Alternate Process 10"/>
          <p:cNvSpPr/>
          <p:nvPr/>
        </p:nvSpPr>
        <p:spPr bwMode="auto">
          <a:xfrm>
            <a:off x="-63361" y="4317933"/>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rPr>
              <a:t>Preferences</a:t>
            </a:r>
          </a:p>
        </p:txBody>
      </p:sp>
      <p:sp>
        <p:nvSpPr>
          <p:cNvPr id="15" name="TextBox 14">
            <a:extLst>
              <a:ext uri="{FF2B5EF4-FFF2-40B4-BE49-F238E27FC236}">
                <a16:creationId xmlns:a16="http://schemas.microsoft.com/office/drawing/2014/main" id="{D2178FC8-F6B8-E53D-41E8-9AD86E5E668E}"/>
              </a:ext>
            </a:extLst>
          </p:cNvPr>
          <p:cNvSpPr txBox="1"/>
          <p:nvPr/>
        </p:nvSpPr>
        <p:spPr>
          <a:xfrm>
            <a:off x="2909807" y="575986"/>
            <a:ext cx="6098582" cy="646331"/>
          </a:xfrm>
          <a:prstGeom prst="rect">
            <a:avLst/>
          </a:prstGeom>
          <a:noFill/>
        </p:spPr>
        <p:txBody>
          <a:bodyPr wrap="square">
            <a:spAutoFit/>
          </a:bodyPr>
          <a:lstStyle/>
          <a:p>
            <a:r>
              <a:rPr kumimoji="0" lang="en-US" sz="3600" b="1" i="0" u="none" strike="noStrike" kern="0" cap="none" spc="0" normalizeH="0" baseline="0" noProof="0" dirty="0">
                <a:ln>
                  <a:noFill/>
                </a:ln>
                <a:effectLst>
                  <a:outerShdw blurRad="38100" dist="38100" dir="2700000" algn="tl">
                    <a:srgbClr val="000000"/>
                  </a:outerShdw>
                </a:effectLst>
                <a:uLnTx/>
                <a:uFillTx/>
                <a:latin typeface="Tahoma"/>
                <a:ea typeface="+mj-ea"/>
                <a:cs typeface="+mj-cs"/>
              </a:rPr>
              <a:t>Choose the Medium</a:t>
            </a:r>
            <a:endParaRPr lang="en-GB" sz="1050" dirty="0"/>
          </a:p>
        </p:txBody>
      </p:sp>
    </p:spTree>
    <p:extLst>
      <p:ext uri="{BB962C8B-B14F-4D97-AF65-F5344CB8AC3E}">
        <p14:creationId xmlns:p14="http://schemas.microsoft.com/office/powerpoint/2010/main" val="28506634"/>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 name="Title 5">
            <a:extLst>
              <a:ext uri="{FF2B5EF4-FFF2-40B4-BE49-F238E27FC236}">
                <a16:creationId xmlns:a16="http://schemas.microsoft.com/office/drawing/2014/main" id="{062EE9B7-D381-A67E-03B2-01F4F6035545}"/>
              </a:ext>
            </a:extLst>
          </p:cNvPr>
          <p:cNvSpPr txBox="1">
            <a:spLocks/>
          </p:cNvSpPr>
          <p:nvPr/>
        </p:nvSpPr>
        <p:spPr bwMode="auto">
          <a:xfrm>
            <a:off x="2060370" y="1930307"/>
            <a:ext cx="8229600" cy="1984375"/>
          </a:xfrm>
          <a:prstGeom prst="rect">
            <a:avLst/>
          </a:prstGeom>
          <a:solidFill>
            <a:srgbClr val="006666"/>
          </a:solidFill>
          <a:ln w="9525">
            <a:solidFill>
              <a:schemeClr val="tx2"/>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r>
              <a:rPr lang="en-US" kern="0">
                <a:solidFill>
                  <a:schemeClr val="bg1"/>
                </a:solidFill>
              </a:rPr>
              <a:t>Organizing Your Message</a:t>
            </a:r>
            <a:endParaRPr lang="en-US" kern="0" dirty="0">
              <a:solidFill>
                <a:schemeClr val="bg1"/>
              </a:solidFill>
            </a:endParaRPr>
          </a:p>
        </p:txBody>
      </p:sp>
    </p:spTree>
    <p:extLst>
      <p:ext uri="{BB962C8B-B14F-4D97-AF65-F5344CB8AC3E}">
        <p14:creationId xmlns:p14="http://schemas.microsoft.com/office/powerpoint/2010/main" val="3409654917"/>
      </p:ext>
    </p:extLst>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2">
            <a:extLst>
              <a:ext uri="{FF2B5EF4-FFF2-40B4-BE49-F238E27FC236}">
                <a16:creationId xmlns:a16="http://schemas.microsoft.com/office/drawing/2014/main" id="{05BC18CA-0D17-6313-E2AA-1D9CC87DFC18}"/>
              </a:ext>
            </a:extLst>
          </p:cNvPr>
          <p:cNvSpPr txBox="1">
            <a:spLocks noChangeArrowheads="1"/>
          </p:cNvSpPr>
          <p:nvPr/>
        </p:nvSpPr>
        <p:spPr bwMode="auto">
          <a:xfrm>
            <a:off x="2962994" y="599051"/>
            <a:ext cx="7625822" cy="531591"/>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mj-cs"/>
              </a:rPr>
              <a:t>Message Structure</a:t>
            </a:r>
          </a:p>
        </p:txBody>
      </p:sp>
      <p:pic>
        <p:nvPicPr>
          <p:cNvPr id="11" name="Picture 10" descr="shutterstock_17100235.jpg">
            <a:extLst>
              <a:ext uri="{FF2B5EF4-FFF2-40B4-BE49-F238E27FC236}">
                <a16:creationId xmlns:a16="http://schemas.microsoft.com/office/drawing/2014/main" id="{3ABAA743-4E66-9096-42E1-8B8928FC87DF}"/>
              </a:ext>
            </a:extLst>
          </p:cNvPr>
          <p:cNvPicPr>
            <a:picLocks noChangeAspect="1"/>
          </p:cNvPicPr>
          <p:nvPr/>
        </p:nvPicPr>
        <p:blipFill>
          <a:blip r:embed="rId4" cstate="screen"/>
          <a:srcRect b="1852"/>
          <a:stretch>
            <a:fillRect/>
          </a:stretch>
        </p:blipFill>
        <p:spPr>
          <a:xfrm>
            <a:off x="770906" y="1984638"/>
            <a:ext cx="2431849" cy="2888724"/>
          </a:xfrm>
          <a:prstGeom prst="rect">
            <a:avLst/>
          </a:prstGeom>
        </p:spPr>
      </p:pic>
      <p:sp>
        <p:nvSpPr>
          <p:cNvPr id="21" name="Rectangle 4" descr="Recycled paper">
            <a:extLst>
              <a:ext uri="{FF2B5EF4-FFF2-40B4-BE49-F238E27FC236}">
                <a16:creationId xmlns:a16="http://schemas.microsoft.com/office/drawing/2014/main" id="{F23A8F3C-9566-142F-6667-18E98DEB6600}"/>
              </a:ext>
            </a:extLst>
          </p:cNvPr>
          <p:cNvSpPr>
            <a:spLocks noChangeArrowheads="1"/>
          </p:cNvSpPr>
          <p:nvPr/>
        </p:nvSpPr>
        <p:spPr bwMode="auto">
          <a:xfrm>
            <a:off x="3301584" y="1171832"/>
            <a:ext cx="4419600" cy="948570"/>
          </a:xfrm>
          <a:prstGeom prst="rect">
            <a:avLst/>
          </a:prstGeom>
          <a:noFill/>
          <a:ln w="9525">
            <a:no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40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rPr>
              <a:t>Main Idea</a:t>
            </a:r>
          </a:p>
        </p:txBody>
      </p:sp>
      <p:sp>
        <p:nvSpPr>
          <p:cNvPr id="24" name="Rectangle 6" descr="Recycled paper">
            <a:extLst>
              <a:ext uri="{FF2B5EF4-FFF2-40B4-BE49-F238E27FC236}">
                <a16:creationId xmlns:a16="http://schemas.microsoft.com/office/drawing/2014/main" id="{A63F3812-DE27-53EA-0FB9-2B686EE1B9DE}"/>
              </a:ext>
            </a:extLst>
          </p:cNvPr>
          <p:cNvSpPr>
            <a:spLocks noChangeArrowheads="1"/>
          </p:cNvSpPr>
          <p:nvPr/>
        </p:nvSpPr>
        <p:spPr bwMode="auto">
          <a:xfrm>
            <a:off x="2962994" y="2161592"/>
            <a:ext cx="5691187" cy="2068390"/>
          </a:xfrm>
          <a:prstGeom prst="rect">
            <a:avLst/>
          </a:prstGeom>
          <a:noFill/>
          <a:ln w="9525">
            <a:no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altLang="ja-JP" sz="24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helps you establish the goals and general strategy </a:t>
            </a:r>
            <a:endParaRPr lang="ar-EG" altLang="ja-JP" sz="2400" dirty="0">
              <a:solidFill>
                <a:srgbClr val="000000"/>
              </a:solidFill>
              <a:latin typeface="Times New Roman" pitchFamily="18" charset="0"/>
              <a:ea typeface="ＭＳ Ｐゴシック" panose="020B0600070205080204" pitchFamily="34" charset="-128"/>
            </a:endParaRPr>
          </a:p>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altLang="ja-JP" sz="24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of the message, and it summarizes two things:</a:t>
            </a:r>
            <a:endParaRPr kumimoji="0" lang="ar-EG" altLang="ja-JP" sz="24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altLang="ja-JP" sz="24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(1) what you want your audience to do or think and</a:t>
            </a:r>
            <a:endParaRPr kumimoji="0" lang="ar-EG" altLang="ja-JP" sz="24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altLang="ja-JP" sz="24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(2) why they should do so</a:t>
            </a:r>
            <a:r>
              <a:rPr kumimoji="0" lang="ar-EG" altLang="ja-JP" sz="24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t>
            </a:r>
            <a:endParaRPr kumimoji="0" lang="en-US" sz="66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endParaRPr>
          </a:p>
        </p:txBody>
      </p:sp>
    </p:spTree>
    <p:custDataLst>
      <p:tags r:id="rId1"/>
    </p:custDataLst>
    <p:extLst>
      <p:ext uri="{BB962C8B-B14F-4D97-AF65-F5344CB8AC3E}">
        <p14:creationId xmlns:p14="http://schemas.microsoft.com/office/powerpoint/2010/main" val="42033500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p:cNvPicPr>
            <a:picLocks noChangeAspect="1"/>
          </p:cNvPicPr>
          <p:nvPr/>
        </p:nvPicPr>
        <p:blipFill>
          <a:blip r:embed="rId5"/>
          <a:stretch>
            <a:fillRect/>
          </a:stretch>
        </p:blipFill>
        <p:spPr>
          <a:xfrm>
            <a:off x="2221711" y="5626817"/>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2002635" y="7427"/>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80585" y="67042"/>
            <a:ext cx="2254401"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
        <p:nvSpPr>
          <p:cNvPr id="9" name="Rectangle 2">
            <a:extLst>
              <a:ext uri="{FF2B5EF4-FFF2-40B4-BE49-F238E27FC236}">
                <a16:creationId xmlns:a16="http://schemas.microsoft.com/office/drawing/2014/main" id="{05BC18CA-0D17-6313-E2AA-1D9CC87DFC18}"/>
              </a:ext>
            </a:extLst>
          </p:cNvPr>
          <p:cNvSpPr txBox="1">
            <a:spLocks noChangeArrowheads="1"/>
          </p:cNvSpPr>
          <p:nvPr/>
        </p:nvSpPr>
        <p:spPr bwMode="auto">
          <a:xfrm>
            <a:off x="2666927" y="219038"/>
            <a:ext cx="8229600" cy="1143754"/>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mj-cs"/>
              </a:rPr>
              <a:t>Message Structure</a:t>
            </a:r>
          </a:p>
        </p:txBody>
      </p:sp>
      <p:pic>
        <p:nvPicPr>
          <p:cNvPr id="11" name="Picture 10" descr="shutterstock_17100235.jpg">
            <a:extLst>
              <a:ext uri="{FF2B5EF4-FFF2-40B4-BE49-F238E27FC236}">
                <a16:creationId xmlns:a16="http://schemas.microsoft.com/office/drawing/2014/main" id="{3ABAA743-4E66-9096-42E1-8B8928FC87DF}"/>
              </a:ext>
            </a:extLst>
          </p:cNvPr>
          <p:cNvPicPr>
            <a:picLocks noChangeAspect="1"/>
          </p:cNvPicPr>
          <p:nvPr/>
        </p:nvPicPr>
        <p:blipFill>
          <a:blip r:embed="rId8" cstate="screen"/>
          <a:srcRect b="1852"/>
          <a:stretch>
            <a:fillRect/>
          </a:stretch>
        </p:blipFill>
        <p:spPr>
          <a:xfrm>
            <a:off x="382923" y="1353871"/>
            <a:ext cx="1862837" cy="4163727"/>
          </a:xfrm>
          <a:prstGeom prst="rect">
            <a:avLst/>
          </a:prstGeom>
        </p:spPr>
      </p:pic>
      <p:sp>
        <p:nvSpPr>
          <p:cNvPr id="24" name="Rectangle 6" descr="Recycled paper">
            <a:extLst>
              <a:ext uri="{FF2B5EF4-FFF2-40B4-BE49-F238E27FC236}">
                <a16:creationId xmlns:a16="http://schemas.microsoft.com/office/drawing/2014/main" id="{A63F3812-DE27-53EA-0FB9-2B686EE1B9DE}"/>
              </a:ext>
            </a:extLst>
          </p:cNvPr>
          <p:cNvSpPr>
            <a:spLocks noChangeArrowheads="1"/>
          </p:cNvSpPr>
          <p:nvPr/>
        </p:nvSpPr>
        <p:spPr bwMode="auto">
          <a:xfrm>
            <a:off x="2002635" y="1920062"/>
            <a:ext cx="10308689" cy="3080545"/>
          </a:xfrm>
          <a:prstGeom prst="rect">
            <a:avLst/>
          </a:prstGeom>
          <a:noFill/>
          <a:ln w="9525">
            <a:noFill/>
            <a:miter lim="800000"/>
            <a:headEnd/>
            <a:tailEnd/>
          </a:ln>
          <a:effectLst/>
        </p:spPr>
        <p:txBody>
          <a:bodyPr wrap="none" anchor="ctr"/>
          <a:lstStyle/>
          <a:p>
            <a:pPr eaLnBrk="0" fontAlgn="base" hangingPunct="0">
              <a:spcBef>
                <a:spcPct val="0"/>
              </a:spcBef>
              <a:spcAft>
                <a:spcPct val="0"/>
              </a:spcAf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clarify and explain your ideas in more concrete terms.</a:t>
            </a:r>
            <a:endParaRPr kumimoji="0" lang="ar-EG"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If your purpose is to inform and the material is factual, </a:t>
            </a:r>
            <a:endParaRPr kumimoji="0" lang="ar-EG"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your major points might be based on something physical or financial—</a:t>
            </a:r>
            <a:endParaRPr kumimoji="0" lang="ar-EG"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something you can visualize or measure, such as activities</a:t>
            </a:r>
            <a:endParaRPr kumimoji="0" lang="ar-EG"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to be performed, functional units. When you're describing a process, </a:t>
            </a:r>
            <a:endParaRPr kumimoji="0" lang="ar-EG"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the major points are almost inevitably steps in the process. </a:t>
            </a:r>
            <a:endParaRPr lang="en-US" sz="7200" dirty="0">
              <a:solidFill>
                <a:srgbClr val="000000"/>
              </a:solidFill>
              <a:effectLst>
                <a:outerShdw blurRad="38100" dist="38100" dir="2700000" algn="tl">
                  <a:srgbClr val="C0C0C0"/>
                </a:outerShdw>
              </a:effectLst>
              <a:latin typeface="Tahoma" pitchFamily="34" charset="0"/>
            </a:endParaRPr>
          </a:p>
        </p:txBody>
      </p:sp>
      <p:sp>
        <p:nvSpPr>
          <p:cNvPr id="26" name="TextBox 25">
            <a:extLst>
              <a:ext uri="{FF2B5EF4-FFF2-40B4-BE49-F238E27FC236}">
                <a16:creationId xmlns:a16="http://schemas.microsoft.com/office/drawing/2014/main" id="{354BFF93-F026-44BC-0A04-B2C3E53FBDED}"/>
              </a:ext>
            </a:extLst>
          </p:cNvPr>
          <p:cNvSpPr txBox="1"/>
          <p:nvPr/>
        </p:nvSpPr>
        <p:spPr>
          <a:xfrm>
            <a:off x="4683507" y="1342102"/>
            <a:ext cx="6213020" cy="707886"/>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40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rPr>
              <a:t>Major Points</a:t>
            </a:r>
          </a:p>
        </p:txBody>
      </p:sp>
    </p:spTree>
    <p:custDataLst>
      <p:tags r:id="rId1"/>
    </p:custDataLst>
    <p:extLst>
      <p:ext uri="{BB962C8B-B14F-4D97-AF65-F5344CB8AC3E}">
        <p14:creationId xmlns:p14="http://schemas.microsoft.com/office/powerpoint/2010/main" val="31172033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p:cNvPicPr>
            <a:picLocks noChangeAspect="1"/>
          </p:cNvPicPr>
          <p:nvPr/>
        </p:nvPicPr>
        <p:blipFill>
          <a:blip r:embed="rId5"/>
          <a:stretch>
            <a:fillRect/>
          </a:stretch>
        </p:blipFill>
        <p:spPr>
          <a:xfrm>
            <a:off x="2221711" y="5626817"/>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2002635" y="7427"/>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80585" y="67042"/>
            <a:ext cx="2254401"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
        <p:nvSpPr>
          <p:cNvPr id="9" name="Rectangle 2">
            <a:extLst>
              <a:ext uri="{FF2B5EF4-FFF2-40B4-BE49-F238E27FC236}">
                <a16:creationId xmlns:a16="http://schemas.microsoft.com/office/drawing/2014/main" id="{05BC18CA-0D17-6313-E2AA-1D9CC87DFC18}"/>
              </a:ext>
            </a:extLst>
          </p:cNvPr>
          <p:cNvSpPr txBox="1">
            <a:spLocks noChangeArrowheads="1"/>
          </p:cNvSpPr>
          <p:nvPr/>
        </p:nvSpPr>
        <p:spPr bwMode="auto">
          <a:xfrm>
            <a:off x="2666927" y="-161967"/>
            <a:ext cx="8229600" cy="1143754"/>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mj-cs"/>
              </a:rPr>
              <a:t>Message Structure</a:t>
            </a:r>
          </a:p>
        </p:txBody>
      </p:sp>
      <p:pic>
        <p:nvPicPr>
          <p:cNvPr id="11" name="Picture 10" descr="shutterstock_17100235.jpg">
            <a:extLst>
              <a:ext uri="{FF2B5EF4-FFF2-40B4-BE49-F238E27FC236}">
                <a16:creationId xmlns:a16="http://schemas.microsoft.com/office/drawing/2014/main" id="{3ABAA743-4E66-9096-42E1-8B8928FC87DF}"/>
              </a:ext>
            </a:extLst>
          </p:cNvPr>
          <p:cNvPicPr>
            <a:picLocks noChangeAspect="1"/>
          </p:cNvPicPr>
          <p:nvPr/>
        </p:nvPicPr>
        <p:blipFill>
          <a:blip r:embed="rId8" cstate="screen"/>
          <a:srcRect b="1852"/>
          <a:stretch>
            <a:fillRect/>
          </a:stretch>
        </p:blipFill>
        <p:spPr>
          <a:xfrm>
            <a:off x="-425040" y="1429955"/>
            <a:ext cx="3505200" cy="4163727"/>
          </a:xfrm>
          <a:prstGeom prst="rect">
            <a:avLst/>
          </a:prstGeom>
        </p:spPr>
      </p:pic>
      <p:sp>
        <p:nvSpPr>
          <p:cNvPr id="21" name="Rectangle 4" descr="Recycled paper">
            <a:extLst>
              <a:ext uri="{FF2B5EF4-FFF2-40B4-BE49-F238E27FC236}">
                <a16:creationId xmlns:a16="http://schemas.microsoft.com/office/drawing/2014/main" id="{F23A8F3C-9566-142F-6667-18E98DEB6600}"/>
              </a:ext>
            </a:extLst>
          </p:cNvPr>
          <p:cNvSpPr>
            <a:spLocks noChangeArrowheads="1"/>
          </p:cNvSpPr>
          <p:nvPr/>
        </p:nvSpPr>
        <p:spPr bwMode="auto">
          <a:xfrm>
            <a:off x="5033653" y="1093519"/>
            <a:ext cx="2542764" cy="948570"/>
          </a:xfrm>
          <a:prstGeom prst="rect">
            <a:avLst/>
          </a:prstGeom>
          <a:noFill/>
          <a:ln w="9525">
            <a:no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tabLst/>
              <a:defRPr/>
            </a:pPr>
            <a:r>
              <a:rPr lang="en-US" sz="4000" dirty="0">
                <a:solidFill>
                  <a:srgbClr val="000000"/>
                </a:solidFill>
                <a:effectLst>
                  <a:outerShdw blurRad="38100" dist="38100" dir="2700000" algn="tl">
                    <a:srgbClr val="C0C0C0"/>
                  </a:outerShdw>
                </a:effectLst>
                <a:latin typeface="Tahoma" pitchFamily="34" charset="0"/>
              </a:rPr>
              <a:t>Evidence</a:t>
            </a:r>
            <a:endParaRPr kumimoji="0" lang="en-US" sz="40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endParaRPr>
          </a:p>
        </p:txBody>
      </p:sp>
      <p:sp>
        <p:nvSpPr>
          <p:cNvPr id="24" name="Rectangle 6" descr="Recycled paper">
            <a:extLst>
              <a:ext uri="{FF2B5EF4-FFF2-40B4-BE49-F238E27FC236}">
                <a16:creationId xmlns:a16="http://schemas.microsoft.com/office/drawing/2014/main" id="{A63F3812-DE27-53EA-0FB9-2B686EE1B9DE}"/>
              </a:ext>
            </a:extLst>
          </p:cNvPr>
          <p:cNvSpPr>
            <a:spLocks noChangeArrowheads="1"/>
          </p:cNvSpPr>
          <p:nvPr/>
        </p:nvSpPr>
        <p:spPr bwMode="auto">
          <a:xfrm>
            <a:off x="2517503" y="2107888"/>
            <a:ext cx="9674497" cy="3090325"/>
          </a:xfrm>
          <a:prstGeom prst="rect">
            <a:avLst/>
          </a:prstGeom>
          <a:noFill/>
          <a:ln w="9525">
            <a:no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tabLst/>
              <a:defRPr/>
            </a:pPr>
            <a:r>
              <a:rPr kumimoji="0" lang="en-US" altLang="ja-JP" sz="3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you're ready to back them up with examples and evidence</a:t>
            </a:r>
            <a:endParaRPr kumimoji="0" lang="ar-EG" altLang="ja-JP" sz="3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sz="3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that help audience members understand, accept, </a:t>
            </a:r>
            <a:endParaRPr kumimoji="0" lang="ar-EG" altLang="ja-JP" sz="3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sz="3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and remember your message. </a:t>
            </a:r>
            <a:endParaRPr kumimoji="0" lang="ar-EG" altLang="ja-JP" sz="3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sz="3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Select examples and evidence carefully.</a:t>
            </a:r>
            <a:endParaRPr kumimoji="0" lang="ar-EG" altLang="ja-JP" sz="3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sz="3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Remember that you want to be not only compelling and</a:t>
            </a:r>
            <a:endParaRPr kumimoji="0" lang="ar-EG" altLang="ja-JP" sz="3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sz="3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complete but also as concise as possible.</a:t>
            </a:r>
            <a:endParaRPr kumimoji="0" lang="en-US" sz="80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endParaRPr>
          </a:p>
        </p:txBody>
      </p:sp>
    </p:spTree>
    <p:custDataLst>
      <p:tags r:id="rId1"/>
    </p:custDataLst>
    <p:extLst>
      <p:ext uri="{BB962C8B-B14F-4D97-AF65-F5344CB8AC3E}">
        <p14:creationId xmlns:p14="http://schemas.microsoft.com/office/powerpoint/2010/main" val="30958295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صورة 3">
            <a:extLst>
              <a:ext uri="{FF2B5EF4-FFF2-40B4-BE49-F238E27FC236}">
                <a16:creationId xmlns:a16="http://schemas.microsoft.com/office/drawing/2014/main" id="{579D5A66-C682-4AA4-9BC5-AFA4971897C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8964" b="8044"/>
          <a:stretch/>
        </p:blipFill>
        <p:spPr>
          <a:xfrm>
            <a:off x="629376" y="2495610"/>
            <a:ext cx="2647224" cy="2196980"/>
          </a:xfrm>
          <a:prstGeom prst="rect">
            <a:avLst/>
          </a:prstGeom>
        </p:spPr>
      </p:pic>
    </p:spTree>
    <p:extLst>
      <p:ext uri="{BB962C8B-B14F-4D97-AF65-F5344CB8AC3E}">
        <p14:creationId xmlns:p14="http://schemas.microsoft.com/office/powerpoint/2010/main" val="238783136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1.8"/>
</p:tagLst>
</file>

<file path=ppt/tags/tag2.xml><?xml version="1.0" encoding="utf-8"?>
<p:tagLst xmlns:a="http://schemas.openxmlformats.org/drawingml/2006/main" xmlns:r="http://schemas.openxmlformats.org/officeDocument/2006/relationships" xmlns:p="http://schemas.openxmlformats.org/presentationml/2006/main">
  <p:tag name="TIMING" val="|41.8"/>
</p:tagLst>
</file>

<file path=ppt/tags/tag3.xml><?xml version="1.0" encoding="utf-8"?>
<p:tagLst xmlns:a="http://schemas.openxmlformats.org/drawingml/2006/main" xmlns:r="http://schemas.openxmlformats.org/officeDocument/2006/relationships" xmlns:p="http://schemas.openxmlformats.org/presentationml/2006/main">
  <p:tag name="TIMING" val="|41.8"/>
</p:tagLst>
</file>

<file path=ppt/tags/tag4.xml><?xml version="1.0" encoding="utf-8"?>
<p:tagLst xmlns:a="http://schemas.openxmlformats.org/drawingml/2006/main" xmlns:r="http://schemas.openxmlformats.org/officeDocument/2006/relationships" xmlns:p="http://schemas.openxmlformats.org/presentationml/2006/main">
  <p:tag name="TIMING" val="|41.8"/>
</p:tagLst>
</file>

<file path=ppt/tags/tag5.xml><?xml version="1.0" encoding="utf-8"?>
<p:tagLst xmlns:a="http://schemas.openxmlformats.org/drawingml/2006/main" xmlns:r="http://schemas.openxmlformats.org/officeDocument/2006/relationships" xmlns:p="http://schemas.openxmlformats.org/presentationml/2006/main">
  <p:tag name="TIMING" val="|41.8"/>
</p:tagLst>
</file>

<file path=ppt/tags/tag6.xml><?xml version="1.0" encoding="utf-8"?>
<p:tagLst xmlns:a="http://schemas.openxmlformats.org/drawingml/2006/main" xmlns:r="http://schemas.openxmlformats.org/officeDocument/2006/relationships" xmlns:p="http://schemas.openxmlformats.org/presentationml/2006/main">
  <p:tag name="TIMING" val="|41.8"/>
</p:tagLst>
</file>

<file path=ppt/tags/tag7.xml><?xml version="1.0" encoding="utf-8"?>
<p:tagLst xmlns:a="http://schemas.openxmlformats.org/drawingml/2006/main" xmlns:r="http://schemas.openxmlformats.org/officeDocument/2006/relationships" xmlns:p="http://schemas.openxmlformats.org/presentationml/2006/main">
  <p:tag name="TIMING" val="|41.8"/>
</p:tagLst>
</file>

<file path=ppt/tags/tag8.xml><?xml version="1.0" encoding="utf-8"?>
<p:tagLst xmlns:a="http://schemas.openxmlformats.org/drawingml/2006/main" xmlns:r="http://schemas.openxmlformats.org/officeDocument/2006/relationships" xmlns:p="http://schemas.openxmlformats.org/presentationml/2006/main">
  <p:tag name="TIMING" val="|41.8"/>
</p:tagLst>
</file>

<file path=ppt/tags/tag9.xml><?xml version="1.0" encoding="utf-8"?>
<p:tagLst xmlns:a="http://schemas.openxmlformats.org/drawingml/2006/main" xmlns:r="http://schemas.openxmlformats.org/officeDocument/2006/relationships" xmlns:p="http://schemas.openxmlformats.org/presentationml/2006/main">
  <p:tag name="TIMING" val="|41.8"/>
</p:tagLst>
</file>

<file path=ppt/tags/tag10.xml><?xml version="1.0" encoding="utf-8"?>
<p:tagLst xmlns:a="http://schemas.openxmlformats.org/drawingml/2006/main" xmlns:r="http://schemas.openxmlformats.org/officeDocument/2006/relationships" xmlns:p="http://schemas.openxmlformats.org/presentationml/2006/main">
  <p:tag name="TIMING" val="|41.8"/>
</p:tagLst>
</file>

<file path=ppt/tags/tag11.xml><?xml version="1.0" encoding="utf-8"?>
<p:tagLst xmlns:a="http://schemas.openxmlformats.org/drawingml/2006/main" xmlns:r="http://schemas.openxmlformats.org/officeDocument/2006/relationships" xmlns:p="http://schemas.openxmlformats.org/presentationml/2006/main">
  <p:tag name="TIMING" val="|41.8"/>
</p:tagLst>
</file>

<file path=ppt/tags/tag12.xml><?xml version="1.0" encoding="utf-8"?>
<p:tagLst xmlns:a="http://schemas.openxmlformats.org/drawingml/2006/main" xmlns:r="http://schemas.openxmlformats.org/officeDocument/2006/relationships" xmlns:p="http://schemas.openxmlformats.org/presentationml/2006/main">
  <p:tag name="TIMING" val="|41.8"/>
</p:tagLst>
</file>

<file path=ppt/tags/tag13.xml><?xml version="1.0" encoding="utf-8"?>
<p:tagLst xmlns:a="http://schemas.openxmlformats.org/drawingml/2006/main" xmlns:r="http://schemas.openxmlformats.org/officeDocument/2006/relationships" xmlns:p="http://schemas.openxmlformats.org/presentationml/2006/main">
  <p:tag name="TIMING" val="|41.8"/>
</p:tagLst>
</file>

<file path=ppt/tags/tag14.xml><?xml version="1.0" encoding="utf-8"?>
<p:tagLst xmlns:a="http://schemas.openxmlformats.org/drawingml/2006/main" xmlns:r="http://schemas.openxmlformats.org/officeDocument/2006/relationships" xmlns:p="http://schemas.openxmlformats.org/presentationml/2006/main">
  <p:tag name="TIMING" val="|41.8"/>
</p:tagLst>
</file>

<file path=ppt/tags/tag15.xml><?xml version="1.0" encoding="utf-8"?>
<p:tagLst xmlns:a="http://schemas.openxmlformats.org/drawingml/2006/main" xmlns:r="http://schemas.openxmlformats.org/officeDocument/2006/relationships" xmlns:p="http://schemas.openxmlformats.org/presentationml/2006/main">
  <p:tag name="TIMING" val="|41.8"/>
</p:tagLst>
</file>

<file path=ppt/tags/tag16.xml><?xml version="1.0" encoding="utf-8"?>
<p:tagLst xmlns:a="http://schemas.openxmlformats.org/drawingml/2006/main" xmlns:r="http://schemas.openxmlformats.org/officeDocument/2006/relationships" xmlns:p="http://schemas.openxmlformats.org/presentationml/2006/main">
  <p:tag name="TIMING" val="|41.8"/>
</p:tagLst>
</file>

<file path=ppt/tags/tag17.xml><?xml version="1.0" encoding="utf-8"?>
<p:tagLst xmlns:a="http://schemas.openxmlformats.org/drawingml/2006/main" xmlns:r="http://schemas.openxmlformats.org/officeDocument/2006/relationships" xmlns:p="http://schemas.openxmlformats.org/presentationml/2006/main">
  <p:tag name="TIMING" val="|41.8"/>
</p:tagLst>
</file>

<file path=ppt/tags/tag18.xml><?xml version="1.0" encoding="utf-8"?>
<p:tagLst xmlns:a="http://schemas.openxmlformats.org/drawingml/2006/main" xmlns:r="http://schemas.openxmlformats.org/officeDocument/2006/relationships" xmlns:p="http://schemas.openxmlformats.org/presentationml/2006/main">
  <p:tag name="TIMING" val="|41.8"/>
</p:tagLst>
</file>

<file path=ppt/tags/tag19.xml><?xml version="1.0" encoding="utf-8"?>
<p:tagLst xmlns:a="http://schemas.openxmlformats.org/drawingml/2006/main" xmlns:r="http://schemas.openxmlformats.org/officeDocument/2006/relationships" xmlns:p="http://schemas.openxmlformats.org/presentationml/2006/main">
  <p:tag name="TIMING" val="|41.8"/>
</p:tagLst>
</file>

<file path=ppt/tags/tag20.xml><?xml version="1.0" encoding="utf-8"?>
<p:tagLst xmlns:a="http://schemas.openxmlformats.org/drawingml/2006/main" xmlns:r="http://schemas.openxmlformats.org/officeDocument/2006/relationships" xmlns:p="http://schemas.openxmlformats.org/presentationml/2006/main">
  <p:tag name="TIMING" val="|41.8"/>
</p:tagLst>
</file>

<file path=ppt/tags/tag21.xml><?xml version="1.0" encoding="utf-8"?>
<p:tagLst xmlns:a="http://schemas.openxmlformats.org/drawingml/2006/main" xmlns:r="http://schemas.openxmlformats.org/officeDocument/2006/relationships" xmlns:p="http://schemas.openxmlformats.org/presentationml/2006/main">
  <p:tag name="TIMING" val="|41.8"/>
</p:tagLst>
</file>

<file path=ppt/tags/tag22.xml><?xml version="1.0" encoding="utf-8"?>
<p:tagLst xmlns:a="http://schemas.openxmlformats.org/drawingml/2006/main" xmlns:r="http://schemas.openxmlformats.org/officeDocument/2006/relationships" xmlns:p="http://schemas.openxmlformats.org/presentationml/2006/main">
  <p:tag name="TIMING" val="|41.8"/>
</p:tagLst>
</file>

<file path=ppt/tags/tag23.xml><?xml version="1.0" encoding="utf-8"?>
<p:tagLst xmlns:a="http://schemas.openxmlformats.org/drawingml/2006/main" xmlns:r="http://schemas.openxmlformats.org/officeDocument/2006/relationships" xmlns:p="http://schemas.openxmlformats.org/presentationml/2006/main">
  <p:tag name="TIMING" val="|41.8"/>
</p:tagLst>
</file>

<file path=ppt/tags/tag24.xml><?xml version="1.0" encoding="utf-8"?>
<p:tagLst xmlns:a="http://schemas.openxmlformats.org/drawingml/2006/main" xmlns:r="http://schemas.openxmlformats.org/officeDocument/2006/relationships" xmlns:p="http://schemas.openxmlformats.org/presentationml/2006/main">
  <p:tag name="TIMING" val="|41.8"/>
</p:tagLst>
</file>

<file path=ppt/tags/tag25.xml><?xml version="1.0" encoding="utf-8"?>
<p:tagLst xmlns:a="http://schemas.openxmlformats.org/drawingml/2006/main" xmlns:r="http://schemas.openxmlformats.org/officeDocument/2006/relationships" xmlns:p="http://schemas.openxmlformats.org/presentationml/2006/main">
  <p:tag name="TIMING" val="|41.8"/>
</p:tagLst>
</file>

<file path=ppt/tags/tag26.xml><?xml version="1.0" encoding="utf-8"?>
<p:tagLst xmlns:a="http://schemas.openxmlformats.org/drawingml/2006/main" xmlns:r="http://schemas.openxmlformats.org/officeDocument/2006/relationships" xmlns:p="http://schemas.openxmlformats.org/presentationml/2006/main">
  <p:tag name="TIMING" val="|41.8"/>
</p:tagLst>
</file>

<file path=ppt/tags/tag27.xml><?xml version="1.0" encoding="utf-8"?>
<p:tagLst xmlns:a="http://schemas.openxmlformats.org/drawingml/2006/main" xmlns:r="http://schemas.openxmlformats.org/officeDocument/2006/relationships" xmlns:p="http://schemas.openxmlformats.org/presentationml/2006/main">
  <p:tag name="TIMING" val="|41.8"/>
</p:tagLst>
</file>

<file path=ppt/tags/tag28.xml><?xml version="1.0" encoding="utf-8"?>
<p:tagLst xmlns:a="http://schemas.openxmlformats.org/drawingml/2006/main" xmlns:r="http://schemas.openxmlformats.org/officeDocument/2006/relationships" xmlns:p="http://schemas.openxmlformats.org/presentationml/2006/main">
  <p:tag name="TIMING" val="|41.8"/>
</p:tagLst>
</file>

<file path=ppt/tags/tag29.xml><?xml version="1.0" encoding="utf-8"?>
<p:tagLst xmlns:a="http://schemas.openxmlformats.org/drawingml/2006/main" xmlns:r="http://schemas.openxmlformats.org/officeDocument/2006/relationships" xmlns:p="http://schemas.openxmlformats.org/presentationml/2006/main">
  <p:tag name="TIMING" val="|4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6564</TotalTime>
  <Words>4763</Words>
  <Application>Microsoft Office PowerPoint</Application>
  <PresentationFormat>Widescreen</PresentationFormat>
  <Paragraphs>346</Paragraphs>
  <Slides>43</Slides>
  <Notes>39</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43</vt:i4>
      </vt:variant>
    </vt:vector>
  </HeadingPairs>
  <TitlesOfParts>
    <vt:vector size="55" baseType="lpstr">
      <vt:lpstr>ＭＳ Ｐゴシック</vt:lpstr>
      <vt:lpstr>Arial</vt:lpstr>
      <vt:lpstr>Arial Black</vt:lpstr>
      <vt:lpstr>Arial Narrow</vt:lpstr>
      <vt:lpstr>Calibri</vt:lpstr>
      <vt:lpstr>Calibri Light</vt:lpstr>
      <vt:lpstr>Sakkal Majalla</vt:lpstr>
      <vt:lpstr>Tahoma</vt:lpstr>
      <vt:lpstr>Times New Roman</vt:lpstr>
      <vt:lpstr>Wingdings</vt:lpstr>
      <vt:lpstr>Office Theme</vt:lpstr>
      <vt:lpstr>Default Design</vt:lpstr>
      <vt:lpstr>PRESENTATION AND WRITING SKILLS         lecture No. 8 BY       Dr. Manal  El-Sayed</vt:lpstr>
      <vt:lpstr>PowerPoint Presentation</vt:lpstr>
      <vt:lpstr>PowerPoint Presentation</vt:lpstr>
      <vt:lpstr>PowerPoint Presentation</vt:lpstr>
      <vt:lpstr>Three-Step Process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Oral Media</vt:lpstr>
      <vt:lpstr>Oral Media</vt:lpstr>
      <vt:lpstr>PowerPoint Presentation</vt:lpstr>
      <vt:lpstr>PowerPoint Presentation</vt:lpstr>
      <vt:lpstr>PowerPoint Presentation</vt:lpstr>
      <vt:lpstr>PowerPoint Presentation</vt:lpstr>
      <vt:lpstr>Electronic Media</vt:lpstr>
      <vt:lpstr> Choose the Medium</vt:lpstr>
      <vt:lpstr> Choose the Medium</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152</cp:revision>
  <dcterms:created xsi:type="dcterms:W3CDTF">2021-08-03T13:03:26Z</dcterms:created>
  <dcterms:modified xsi:type="dcterms:W3CDTF">2024-03-09T20:11:03Z</dcterms:modified>
</cp:coreProperties>
</file>