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20"/>
  </p:notesMasterIdLst>
  <p:sldIdLst>
    <p:sldId id="480" r:id="rId5"/>
    <p:sldId id="303" r:id="rId6"/>
    <p:sldId id="271" r:id="rId7"/>
    <p:sldId id="276" r:id="rId8"/>
    <p:sldId id="496" r:id="rId9"/>
    <p:sldId id="497" r:id="rId10"/>
    <p:sldId id="498" r:id="rId11"/>
    <p:sldId id="499" r:id="rId12"/>
    <p:sldId id="500" r:id="rId13"/>
    <p:sldId id="501" r:id="rId14"/>
    <p:sldId id="502" r:id="rId15"/>
    <p:sldId id="503" r:id="rId16"/>
    <p:sldId id="504" r:id="rId17"/>
    <p:sldId id="256" r:id="rId18"/>
    <p:sldId id="349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271"/>
            <p14:sldId id="276"/>
            <p14:sldId id="496"/>
            <p14:sldId id="497"/>
            <p14:sldId id="498"/>
            <p14:sldId id="499"/>
            <p14:sldId id="500"/>
            <p14:sldId id="501"/>
            <p14:sldId id="502"/>
            <p14:sldId id="503"/>
            <p14:sldId id="504"/>
            <p14:sldId id="256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EEF"/>
    <a:srgbClr val="FFD200"/>
    <a:srgbClr val="203E5F"/>
    <a:srgbClr val="F58221"/>
    <a:srgbClr val="000000"/>
    <a:srgbClr val="669BBC"/>
    <a:srgbClr val="2D3956"/>
    <a:srgbClr val="8E5A6D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AB95B99-0F72-5DA0-87AE-3ED0F10E3E86}" v="11" dt="2024-08-03T22:11:52.76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1379"/>
    <p:restoredTop sz="94640"/>
  </p:normalViewPr>
  <p:slideViewPr>
    <p:cSldViewPr snapToGrid="0">
      <p:cViewPr varScale="1">
        <p:scale>
          <a:sx n="111" d="100"/>
          <a:sy n="111" d="100"/>
        </p:scale>
        <p:origin x="288" y="2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microsoft.com/office/2015/10/relationships/revisionInfo" Target="revisionInfo.xml"/><Relationship Id="rId3" Type="http://schemas.openxmlformats.org/officeDocument/2006/relationships/customXml" Target="../customXml/item3.xml"/><Relationship Id="rId21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ohamed Ahmed" userId="S::mohammad.ahmed@midocean.edu.km::b97056a5-6e64-4c8c-ae98-39dabe693af2" providerId="AD" clId="Web-{AAB95B99-0F72-5DA0-87AE-3ED0F10E3E86}"/>
    <pc:docChg chg="modSld">
      <pc:chgData name="Mohamed Ahmed" userId="S::mohammad.ahmed@midocean.edu.km::b97056a5-6e64-4c8c-ae98-39dabe693af2" providerId="AD" clId="Web-{AAB95B99-0F72-5DA0-87AE-3ED0F10E3E86}" dt="2024-08-03T22:11:52.769" v="8"/>
      <pc:docMkLst>
        <pc:docMk/>
      </pc:docMkLst>
      <pc:sldChg chg="delSp modSp">
        <pc:chgData name="Mohamed Ahmed" userId="S::mohammad.ahmed@midocean.edu.km::b97056a5-6e64-4c8c-ae98-39dabe693af2" providerId="AD" clId="Web-{AAB95B99-0F72-5DA0-87AE-3ED0F10E3E86}" dt="2024-08-03T22:11:52.769" v="8"/>
        <pc:sldMkLst>
          <pc:docMk/>
          <pc:sldMk cId="0" sldId="306"/>
        </pc:sldMkLst>
        <pc:spChg chg="del mod">
          <ac:chgData name="Mohamed Ahmed" userId="S::mohammad.ahmed@midocean.edu.km::b97056a5-6e64-4c8c-ae98-39dabe693af2" providerId="AD" clId="Web-{AAB95B99-0F72-5DA0-87AE-3ED0F10E3E86}" dt="2024-08-03T22:11:52.769" v="8"/>
          <ac:spMkLst>
            <pc:docMk/>
            <pc:sldMk cId="0" sldId="306"/>
            <ac:spMk id="3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9/6/26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9/6/26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9/6/26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9/6/26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9/6/26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9/6/26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9/6/26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9/6/26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9/6/26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9/6/26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9/6/26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9/6/26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9/6/26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4" r:id="rId15"/>
    <p:sldLayoutId id="2147483665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11.png"/><Relationship Id="rId4" Type="http://schemas.openxmlformats.org/officeDocument/2006/relationships/image" Target="../media/image10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763270" y="3794125"/>
            <a:ext cx="521652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Sarah Chahine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673669" y="2424037"/>
            <a:ext cx="4223079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Entrepreneurial </a:t>
            </a:r>
          </a:p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New Ventures</a:t>
            </a:r>
          </a:p>
        </p:txBody>
      </p:sp>
      <p:sp>
        <p:nvSpPr>
          <p:cNvPr id="34" name="Rectangle: Rounded Corners 33"/>
          <p:cNvSpPr/>
          <p:nvPr/>
        </p:nvSpPr>
        <p:spPr>
          <a:xfrm>
            <a:off x="50578" y="5843657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Introduction </a:t>
            </a:r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329269" y="5104240"/>
            <a:ext cx="422307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ENT 634</a:t>
            </a:r>
          </a:p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Entrepreneurial New Ventures</a:t>
            </a: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6307898" y="2785710"/>
            <a:ext cx="4223079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Entrepreneurial </a:t>
            </a:r>
          </a:p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New Ventures</a:t>
            </a:r>
          </a:p>
        </p:txBody>
      </p:sp>
      <p:sp>
        <p:nvSpPr>
          <p:cNvPr id="10" name="Rectangle: Rounded Corners 9"/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Alexandria" charset="0"/>
                <a:cs typeface="Alexandria" charset="0"/>
              </a:rPr>
              <a:t>Intro Lecture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370224" y="4802552"/>
            <a:ext cx="3282309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ENT 634</a:t>
            </a:r>
          </a:p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Entrepreneurial New Ventures</a:t>
            </a:r>
          </a:p>
          <a:p>
            <a:endParaRPr lang="en-US" sz="2000" dirty="0">
              <a:latin typeface="Alexandria" charset="0"/>
              <a:cs typeface="Alexandria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59185" y="6187539"/>
            <a:ext cx="4886463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Dr. Sarah Chahine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>
                <a:solidFill>
                  <a:srgbClr val="00B0F0"/>
                </a:solidFill>
                <a:latin typeface="Alexandria" charset="0"/>
                <a:cs typeface="Alexandria" charset="0"/>
              </a:rPr>
              <a:t>Prepared by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/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/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Rectangle 33"/>
          <p:cNvSpPr/>
          <p:nvPr/>
        </p:nvSpPr>
        <p:spPr>
          <a:xfrm>
            <a:off x="1127760" y="4884389"/>
            <a:ext cx="4747323" cy="13624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 dirty="0">
                <a:latin typeface="Times New Roman" charset="0"/>
                <a:ea typeface="Times New Roman" charset="0"/>
                <a:cs typeface="Times New Roman" charset="0"/>
              </a:rPr>
              <a:t>Entrepreneurship has ignited a global interest capturing the imagination of individuals and communities worldwide. This surge of interest can be attributed to its transformative potential, offering avenues for innovation, economic growth, and individual empowerment. 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6301339" y="1259391"/>
            <a:ext cx="535415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Introduction to Entrepreneurship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5071247" y="1139330"/>
            <a:ext cx="917148" cy="3067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5005221" y="1354195"/>
            <a:ext cx="942618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54913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Introduction to Entrepreneurship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391844"/>
            <a:ext cx="1054100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charset="0"/>
              <a:buChar char="•"/>
            </a:pPr>
            <a:r>
              <a:rPr lang="en-US" sz="28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Why do people become entrepreneurs?</a:t>
            </a:r>
          </a:p>
          <a:p>
            <a:pPr marL="285750" indent="-285750">
              <a:buFont typeface="Arial" charset="0"/>
              <a:buChar char="•"/>
            </a:pPr>
            <a:r>
              <a:rPr lang="en-US" sz="28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Characteristics of successful entrepreneurs</a:t>
            </a:r>
          </a:p>
          <a:p>
            <a:pPr marL="285750" indent="-285750">
              <a:buFont typeface="Arial" charset="0"/>
              <a:buChar char="•"/>
            </a:pPr>
            <a:r>
              <a:rPr lang="en-US" sz="28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Common myths about entrepreneurs</a:t>
            </a:r>
          </a:p>
          <a:p>
            <a:pPr marL="285750" indent="-285750">
              <a:buFont typeface="Arial" charset="0"/>
              <a:buChar char="•"/>
            </a:pPr>
            <a:r>
              <a:rPr lang="en-US" sz="28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positive effects of entrepreneurship and entrepreneurial firms</a:t>
            </a:r>
          </a:p>
          <a:p>
            <a:pPr marL="285750" indent="-285750">
              <a:buFont typeface="Arial" charset="0"/>
              <a:buChar char="•"/>
            </a:pPr>
            <a:r>
              <a:rPr lang="en-US" sz="28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entrepreneurial process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A00C735-4C97-442D-E023-25BCD322216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5C0A8E2-6E23-128D-9ED4-83587AFBE22D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D3D9BD2-D367-EC5C-5ECF-5C891A799DD4}"/>
              </a:ext>
            </a:extLst>
          </p:cNvPr>
          <p:cNvSpPr txBox="1"/>
          <p:nvPr/>
        </p:nvSpPr>
        <p:spPr>
          <a:xfrm>
            <a:off x="2513148" y="1019069"/>
            <a:ext cx="80094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AEE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Recognizing Opportunities and Generating Ideas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66BEA37-6771-587A-6D49-38228DFA3183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3C51C44-7FF2-2F12-1B59-E2B7186C9CA4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4A7D23F-FC12-5655-8B4C-99598ADCB6F9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7BF3A9A5-4A7D-6E8E-811B-986B300D2509}"/>
              </a:ext>
            </a:extLst>
          </p:cNvPr>
          <p:cNvSpPr txBox="1"/>
          <p:nvPr/>
        </p:nvSpPr>
        <p:spPr>
          <a:xfrm>
            <a:off x="889000" y="2391844"/>
            <a:ext cx="105410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charset="0"/>
              <a:buChar char="•"/>
            </a:pPr>
            <a:r>
              <a:rPr lang="en-US" sz="28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differences between opportunities and ideas</a:t>
            </a:r>
          </a:p>
          <a:p>
            <a:pPr marL="285750" indent="-285750">
              <a:buFont typeface="Arial" charset="0"/>
              <a:buChar char="•"/>
            </a:pPr>
            <a:r>
              <a:rPr lang="en-US" sz="28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Personal characteristics of the entrepreneur</a:t>
            </a:r>
          </a:p>
          <a:p>
            <a:pPr marL="285750" indent="-285750">
              <a:buFont typeface="Arial" charset="0"/>
              <a:buChar char="•"/>
            </a:pPr>
            <a:r>
              <a:rPr lang="en-US" sz="28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Techniques for generating ideas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B7791A9-2ADF-68BA-AE67-E7FCEC12390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4200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F5876A-61C5-1F71-52A3-7D1F62EDBA5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4761464-6566-E621-12BA-9952CA9E4663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8BF6B00-D96D-07C1-D834-E448CF5748D2}"/>
              </a:ext>
            </a:extLst>
          </p:cNvPr>
          <p:cNvSpPr txBox="1"/>
          <p:nvPr/>
        </p:nvSpPr>
        <p:spPr>
          <a:xfrm>
            <a:off x="2513149" y="1019069"/>
            <a:ext cx="54913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AEE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Feasibility Analysis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64D9F1E-E7BF-904F-88E3-86D62F77F536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5AB302C-DA5F-A561-B12A-74C110358EE3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EFC231F-17D5-A9FE-E10B-B9EB5A42A7E7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DC3B184A-D34E-1186-9665-7F58B7CA8B56}"/>
              </a:ext>
            </a:extLst>
          </p:cNvPr>
          <p:cNvSpPr txBox="1"/>
          <p:nvPr/>
        </p:nvSpPr>
        <p:spPr>
          <a:xfrm>
            <a:off x="889000" y="2391844"/>
            <a:ext cx="1054100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charset="0"/>
              <a:buChar char="•"/>
            </a:pPr>
            <a:r>
              <a:rPr lang="en-US" sz="28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Product/service feasibility analysis</a:t>
            </a:r>
          </a:p>
          <a:p>
            <a:pPr marL="285750" indent="-285750">
              <a:buFont typeface="Arial" charset="0"/>
              <a:buChar char="•"/>
            </a:pPr>
            <a:r>
              <a:rPr lang="en-US" sz="28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Industry/target market feasibility analysis</a:t>
            </a:r>
          </a:p>
          <a:p>
            <a:pPr marL="285750" indent="-285750">
              <a:buFont typeface="Arial" charset="0"/>
              <a:buChar char="•"/>
            </a:pPr>
            <a:r>
              <a:rPr lang="en-US" sz="28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Organizational feasibility analysis</a:t>
            </a:r>
          </a:p>
          <a:p>
            <a:pPr marL="285750" indent="-285750">
              <a:buFont typeface="Arial" charset="0"/>
              <a:buChar char="•"/>
            </a:pPr>
            <a:r>
              <a:rPr lang="en-US" sz="28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Financial Feasibility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F0919A7-45C8-94B0-5C9F-C6E20D02E1D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20002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5491B8E-3D6C-A535-7EA4-2616425F210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3D46CE8-8969-C0C4-EF42-1FDF41E129EB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F172B78-D119-A7AD-4B1B-16E556A66B75}"/>
              </a:ext>
            </a:extLst>
          </p:cNvPr>
          <p:cNvSpPr txBox="1"/>
          <p:nvPr/>
        </p:nvSpPr>
        <p:spPr>
          <a:xfrm>
            <a:off x="2513149" y="1019069"/>
            <a:ext cx="73342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AEE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Developing an Effective Business Model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6BE6B72-FC89-E39D-C9A9-83A1E2FBAD7C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9D51901-4C52-B7CF-44CA-48DA5A67A0FB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587E31B-7DB4-955A-7BAF-07FFB88B8DB1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04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E65F1A15-D9D5-A68B-B5C1-6A4ADA9085FB}"/>
              </a:ext>
            </a:extLst>
          </p:cNvPr>
          <p:cNvSpPr txBox="1"/>
          <p:nvPr/>
        </p:nvSpPr>
        <p:spPr>
          <a:xfrm>
            <a:off x="889000" y="2391844"/>
            <a:ext cx="105410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charset="0"/>
              <a:buChar char="•"/>
            </a:pPr>
            <a:r>
              <a:rPr lang="en-US" sz="28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Business models and their importance</a:t>
            </a:r>
          </a:p>
          <a:p>
            <a:pPr marL="285750" indent="-285750">
              <a:buFont typeface="Arial" charset="0"/>
              <a:buChar char="•"/>
            </a:pPr>
            <a:r>
              <a:rPr lang="en-US" sz="28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General categories of business models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438D785-14C8-3BF1-71F2-23BA518666B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58574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84DEE9A-399E-D96C-8EBC-C9E248902F0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33C16E3-736C-4F9E-6646-C1E94A3E3247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434A8C9-73CB-C6E3-4123-064023E94B46}"/>
              </a:ext>
            </a:extLst>
          </p:cNvPr>
          <p:cNvSpPr txBox="1"/>
          <p:nvPr/>
        </p:nvSpPr>
        <p:spPr>
          <a:xfrm>
            <a:off x="2513149" y="1019069"/>
            <a:ext cx="54913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AEE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Industry and Competitor Analysis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BF89066-2859-4F2D-8861-0C4B9A25940B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1E34BE6-609F-410F-0104-14E8FE632F77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D240C10-B8A7-60C3-B312-A693B7760EF6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05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FAE41E08-4A9B-D194-903B-0AFE712877DA}"/>
              </a:ext>
            </a:extLst>
          </p:cNvPr>
          <p:cNvSpPr txBox="1"/>
          <p:nvPr/>
        </p:nvSpPr>
        <p:spPr>
          <a:xfrm>
            <a:off x="889000" y="2391844"/>
            <a:ext cx="105410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charset="0"/>
              <a:buChar char="•"/>
            </a:pPr>
            <a:r>
              <a:rPr lang="en-US" sz="28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five forces model</a:t>
            </a:r>
          </a:p>
          <a:p>
            <a:pPr marL="285750" indent="-285750">
              <a:buFont typeface="Arial" charset="0"/>
              <a:buChar char="•"/>
            </a:pPr>
            <a:r>
              <a:rPr lang="en-US" sz="28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Industry types and the opportunities they offer</a:t>
            </a:r>
          </a:p>
          <a:p>
            <a:pPr marL="285750" indent="-285750">
              <a:buFont typeface="Arial" charset="0"/>
              <a:buChar char="•"/>
            </a:pPr>
            <a:r>
              <a:rPr lang="en-US" sz="28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Competitor analysis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5559D4C-1072-3911-CE55-E323759BC14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92776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1DE6584-3EB3-80CB-483F-C3F3BEEF8C2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8BC8AD9-DD13-4685-DB08-528DA60D1514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7E1A6DB-ADF1-F071-EEF3-C145C00AAA88}"/>
              </a:ext>
            </a:extLst>
          </p:cNvPr>
          <p:cNvSpPr txBox="1"/>
          <p:nvPr/>
        </p:nvSpPr>
        <p:spPr>
          <a:xfrm>
            <a:off x="2513149" y="1019069"/>
            <a:ext cx="54913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AEE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Writing a Business Plan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3495DED-1638-A8FD-E366-F0EE5602750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B3A21CD-2C7E-7003-0B8A-FA5BEDDDBB55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5105F64-33DE-50F4-8AF8-9C8DC7AFA99D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F10F2336-D77E-D229-D507-577264335837}"/>
              </a:ext>
            </a:extLst>
          </p:cNvPr>
          <p:cNvSpPr txBox="1"/>
          <p:nvPr/>
        </p:nvSpPr>
        <p:spPr>
          <a:xfrm>
            <a:off x="889000" y="2391844"/>
            <a:ext cx="105410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charset="0"/>
              <a:buChar char="•"/>
            </a:pPr>
            <a:r>
              <a:rPr lang="en-US" sz="28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Guidelines for writing a business plan</a:t>
            </a:r>
          </a:p>
          <a:p>
            <a:pPr marL="285750" indent="-285750">
              <a:buFont typeface="Arial" charset="0"/>
              <a:buChar char="•"/>
            </a:pPr>
            <a:r>
              <a:rPr lang="en-US" sz="28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Outline of the business plan</a:t>
            </a:r>
          </a:p>
          <a:p>
            <a:pPr marL="285750" indent="-285750">
              <a:buFont typeface="Arial" charset="0"/>
              <a:buChar char="•"/>
            </a:pPr>
            <a:r>
              <a:rPr lang="en-US" sz="28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Presenting the business plan to investors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EB077F7-DA54-E9DD-300E-543CFB4EA93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3057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8C9FD0D-8EEF-781F-F08F-F1B48C0DBC2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415D74A-32FD-A14F-D80B-756E7875328D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4D2800B-D134-FA00-7981-28BFD5ADEA56}"/>
              </a:ext>
            </a:extLst>
          </p:cNvPr>
          <p:cNvSpPr txBox="1"/>
          <p:nvPr/>
        </p:nvSpPr>
        <p:spPr>
          <a:xfrm>
            <a:off x="2513149" y="1159749"/>
            <a:ext cx="675746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AEE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Assessing a New Venture’s Financial Strength  and Viability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85B8340-D626-D8B1-E0D7-A113996F3184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755337A-5265-71E1-7208-508D3D82490D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916167B-AB04-5947-2E05-560AD5DC338A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5D885D6B-DCE1-9B1E-AF88-3C135FA4AAF7}"/>
              </a:ext>
            </a:extLst>
          </p:cNvPr>
          <p:cNvSpPr txBox="1"/>
          <p:nvPr/>
        </p:nvSpPr>
        <p:spPr>
          <a:xfrm>
            <a:off x="889000" y="2391844"/>
            <a:ext cx="1054100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charset="0"/>
              <a:buChar char="•"/>
            </a:pPr>
            <a:r>
              <a:rPr lang="en-US" sz="28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Financial Objectives of a Firm</a:t>
            </a:r>
          </a:p>
          <a:p>
            <a:pPr marL="285750" indent="-285750">
              <a:buFont typeface="Arial" charset="0"/>
              <a:buChar char="•"/>
            </a:pPr>
            <a:r>
              <a:rPr lang="en-US" sz="28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process of financial management</a:t>
            </a:r>
          </a:p>
          <a:p>
            <a:pPr marL="285750" indent="-285750">
              <a:buFont typeface="Arial" charset="0"/>
              <a:buChar char="•"/>
            </a:pPr>
            <a:r>
              <a:rPr lang="en-US" sz="28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Financial statements</a:t>
            </a:r>
          </a:p>
          <a:p>
            <a:pPr marL="285750" indent="-285750">
              <a:buFont typeface="Arial" charset="0"/>
              <a:buChar char="•"/>
            </a:pPr>
            <a:r>
              <a:rPr lang="en-US" sz="28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Forecasts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A4DAA88-E942-7A7B-8180-E43211DD5BA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6036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40F0813-4130-7183-E602-3F3751DD071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AF9C45A-3C6C-6E96-778A-70A22EDFFB41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94CC64C-C8AF-56CF-2E1B-32ECC36678D8}"/>
              </a:ext>
            </a:extLst>
          </p:cNvPr>
          <p:cNvSpPr txBox="1"/>
          <p:nvPr/>
        </p:nvSpPr>
        <p:spPr>
          <a:xfrm>
            <a:off x="2513149" y="1019069"/>
            <a:ext cx="54913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AEE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Building a New-Venture Team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75D82B3-418E-E2C9-5F5F-C81D7604F87C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359EB87-EDC2-5D21-8BDB-6CDC1AEA6533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1DFB624-8B82-C10F-4EA1-9C991107498F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09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DA892052-6351-3CBE-26C5-ACC44004E910}"/>
              </a:ext>
            </a:extLst>
          </p:cNvPr>
          <p:cNvSpPr txBox="1"/>
          <p:nvPr/>
        </p:nvSpPr>
        <p:spPr>
          <a:xfrm>
            <a:off x="889000" y="2391844"/>
            <a:ext cx="105410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charset="0"/>
              <a:buChar char="•"/>
            </a:pPr>
            <a:r>
              <a:rPr lang="en-US" sz="28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Liability of newness as a challenge</a:t>
            </a:r>
          </a:p>
          <a:p>
            <a:pPr marL="285750" indent="-285750">
              <a:buFont typeface="Arial" charset="0"/>
              <a:buChar char="•"/>
            </a:pPr>
            <a:r>
              <a:rPr lang="en-US" sz="28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Creating an new-venture team</a:t>
            </a:r>
          </a:p>
          <a:p>
            <a:pPr marL="285750" indent="-285750">
              <a:buFont typeface="Arial" charset="0"/>
              <a:buChar char="•"/>
            </a:pPr>
            <a:r>
              <a:rPr lang="en-US" sz="28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role of professional advisors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B112238B-14A0-876F-0146-E3A9328CC6C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63389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E2B6C35-FA76-B47D-EE6F-9C6FB309957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BF9E346-3A67-D319-0530-293E7B6E51E7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C1057BE-CE62-C773-00E0-A27461F820FF}"/>
              </a:ext>
            </a:extLst>
          </p:cNvPr>
          <p:cNvSpPr txBox="1"/>
          <p:nvPr/>
        </p:nvSpPr>
        <p:spPr>
          <a:xfrm>
            <a:off x="2513149" y="1019069"/>
            <a:ext cx="54913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AEE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Getting Financing or Funding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B5A2DAF-1AE6-7E5C-4BFD-C94C3CF3E81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49DFE7A-C9F4-9FBB-583A-2785DF372F3B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A0E083D-CFEC-FCF2-AAF9-56D3C3501E5C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CF609F25-AD12-A39C-B129-7E3A186F58C1}"/>
              </a:ext>
            </a:extLst>
          </p:cNvPr>
          <p:cNvSpPr txBox="1"/>
          <p:nvPr/>
        </p:nvSpPr>
        <p:spPr>
          <a:xfrm>
            <a:off x="889000" y="2391844"/>
            <a:ext cx="1054100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charset="0"/>
              <a:buChar char="•"/>
            </a:pPr>
            <a:r>
              <a:rPr lang="en-US" sz="28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Sources of personal financing</a:t>
            </a:r>
          </a:p>
          <a:p>
            <a:pPr marL="285750" indent="-285750">
              <a:buFont typeface="Arial" charset="0"/>
              <a:buChar char="•"/>
            </a:pPr>
            <a:r>
              <a:rPr lang="en-US" sz="28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Sources of equity financing</a:t>
            </a:r>
          </a:p>
          <a:p>
            <a:pPr marL="285750" indent="-285750">
              <a:buFont typeface="Arial" charset="0"/>
              <a:buChar char="•"/>
            </a:pPr>
            <a:r>
              <a:rPr lang="en-US" sz="28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Sources of debt financing</a:t>
            </a:r>
          </a:p>
          <a:p>
            <a:pPr marL="285750" indent="-285750">
              <a:buFont typeface="Arial" charset="0"/>
              <a:buChar char="•"/>
            </a:pPr>
            <a:r>
              <a:rPr lang="en-US" sz="28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Creative sources of financing and funding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8B22C41-14B7-3728-BFE4-D196BABE4B2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8955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6C2E1C7-6F8C-DF5A-94E5-034D7B49E2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6EB7ACD-ACCD-A043-470E-D1F1375D70FB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8BECBC3-3CC3-7CF5-036B-7CBA1580B8C8}"/>
              </a:ext>
            </a:extLst>
          </p:cNvPr>
          <p:cNvSpPr txBox="1"/>
          <p:nvPr/>
        </p:nvSpPr>
        <p:spPr>
          <a:xfrm>
            <a:off x="2513149" y="1019069"/>
            <a:ext cx="54913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AEE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Unique Marketing Issues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DF68E9B-F033-B23E-4AA0-1351E6581993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8422FBA-821C-735A-1407-B2B027ECEB4A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16C15FE-246F-555B-24C7-459028FA03CD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11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E2129C08-E780-8303-D68D-936F2650C2C5}"/>
              </a:ext>
            </a:extLst>
          </p:cNvPr>
          <p:cNvSpPr txBox="1"/>
          <p:nvPr/>
        </p:nvSpPr>
        <p:spPr>
          <a:xfrm>
            <a:off x="889000" y="2391844"/>
            <a:ext cx="105410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charset="0"/>
              <a:buChar char="•"/>
            </a:pPr>
            <a:r>
              <a:rPr lang="en-US" sz="28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Selecting a market and establishing a position</a:t>
            </a:r>
          </a:p>
          <a:p>
            <a:pPr marL="285750" indent="-285750">
              <a:buFont typeface="Arial" charset="0"/>
              <a:buChar char="•"/>
            </a:pPr>
            <a:r>
              <a:rPr lang="en-US" sz="28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Branding</a:t>
            </a:r>
          </a:p>
          <a:p>
            <a:pPr marL="285750" indent="-285750">
              <a:buFont typeface="Arial" charset="0"/>
              <a:buChar char="•"/>
            </a:pPr>
            <a:r>
              <a:rPr lang="en-US" sz="28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Sales process and related issues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5391979-4F24-DD06-6970-0426D075527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712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1675976" y="1468531"/>
            <a:ext cx="84173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dirty="0">
                <a:latin typeface="Times New Roman" charset="0"/>
                <a:ea typeface="Times New Roman" charset="0"/>
                <a:cs typeface="Times New Roman" charset="0"/>
              </a:rPr>
              <a:t>Whether driven by the desire for financial independence, a desire to solve pressing global issues, or a thirst for creative expression, entrepreneurship stands as a beacon of opportunity, transcending borders and cultures in today's dynamic and ever-evolving landscape.</a:t>
            </a:r>
            <a:endParaRPr lang="en-US" dirty="0">
              <a:solidFill>
                <a:srgbClr val="2D3956"/>
              </a:solidFill>
              <a:latin typeface="Times New Roman" charset="0"/>
              <a:ea typeface="Times New Roman" charset="0"/>
              <a:cs typeface="Times New Roman" charset="0"/>
            </a:endParaRP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1" ma:contentTypeDescription="Create a new document." ma:contentTypeScope="" ma:versionID="72dd187aee0fa4c4f206a8ca306f2803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faa173ddd34c2848c8a77f2243b428cb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MediaServiceBillingMetadata" ma:index="18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ACC9A911-23AF-4D6B-960B-1A780C58D828}">
  <ds:schemaRefs>
    <ds:schemaRef ds:uri="688354b5-287c-4cda-825e-1d7935aea40e"/>
    <ds:schemaRef ds:uri="aca13214-df29-4e3c-a050-857c0bf7bd8e"/>
    <ds:schemaRef ds:uri="http://schemas.microsoft.com/office/2006/metadata/properties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40218BF0-0A3C-433A-8B44-D05ACB0A9635}"/>
</file>

<file path=customXml/itemProps3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340</Words>
  <Application>Microsoft Macintosh PowerPoint</Application>
  <PresentationFormat>Widescreen</PresentationFormat>
  <Paragraphs>85</Paragraphs>
  <Slides>15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2" baseType="lpstr">
      <vt:lpstr>Alexandria</vt:lpstr>
      <vt:lpstr>Arial</vt:lpstr>
      <vt:lpstr>Calibri</vt:lpstr>
      <vt:lpstr>Calibri Light</vt:lpstr>
      <vt:lpstr>Roboto Light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Office</cp:lastModifiedBy>
  <cp:revision>3</cp:revision>
  <dcterms:created xsi:type="dcterms:W3CDTF">2023-04-29T09:08:00Z</dcterms:created>
  <dcterms:modified xsi:type="dcterms:W3CDTF">2026-09-06T04:41:11Z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  <property fmtid="{D5CDD505-2E9C-101B-9397-08002B2CF9AE}" pid="5" name="MediaServiceImageTags">
    <vt:lpwstr/>
  </property>
</Properties>
</file>