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7"/>
  </p:notesMasterIdLst>
  <p:sldIdLst>
    <p:sldId id="637" r:id="rId6"/>
    <p:sldId id="585" r:id="rId7"/>
    <p:sldId id="500" r:id="rId8"/>
    <p:sldId id="534" r:id="rId9"/>
    <p:sldId id="638" r:id="rId10"/>
    <p:sldId id="586" r:id="rId11"/>
    <p:sldId id="612" r:id="rId12"/>
    <p:sldId id="613" r:id="rId13"/>
    <p:sldId id="614" r:id="rId14"/>
    <p:sldId id="639" r:id="rId15"/>
    <p:sldId id="615" r:id="rId16"/>
    <p:sldId id="616" r:id="rId17"/>
    <p:sldId id="544" r:id="rId18"/>
    <p:sldId id="640" r:id="rId19"/>
    <p:sldId id="617" r:id="rId20"/>
    <p:sldId id="618" r:id="rId21"/>
    <p:sldId id="619" r:id="rId22"/>
    <p:sldId id="641" r:id="rId23"/>
    <p:sldId id="589" r:id="rId24"/>
    <p:sldId id="621" r:id="rId25"/>
    <p:sldId id="620" r:id="rId26"/>
    <p:sldId id="622" r:id="rId27"/>
    <p:sldId id="623" r:id="rId28"/>
    <p:sldId id="590" r:id="rId29"/>
    <p:sldId id="642" r:id="rId30"/>
    <p:sldId id="624" r:id="rId31"/>
    <p:sldId id="625" r:id="rId32"/>
    <p:sldId id="626" r:id="rId33"/>
    <p:sldId id="627" r:id="rId34"/>
    <p:sldId id="628" r:id="rId35"/>
    <p:sldId id="643" r:id="rId36"/>
    <p:sldId id="629" r:id="rId37"/>
    <p:sldId id="630" r:id="rId38"/>
    <p:sldId id="631" r:id="rId39"/>
    <p:sldId id="632" r:id="rId40"/>
    <p:sldId id="633" r:id="rId41"/>
    <p:sldId id="634" r:id="rId42"/>
    <p:sldId id="635" r:id="rId43"/>
    <p:sldId id="636" r:id="rId44"/>
    <p:sldId id="556" r:id="rId45"/>
    <p:sldId id="53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7"/>
            <p14:sldId id="585"/>
            <p14:sldId id="500"/>
            <p14:sldId id="534"/>
            <p14:sldId id="638"/>
            <p14:sldId id="586"/>
            <p14:sldId id="612"/>
            <p14:sldId id="613"/>
            <p14:sldId id="614"/>
            <p14:sldId id="639"/>
            <p14:sldId id="615"/>
            <p14:sldId id="616"/>
            <p14:sldId id="544"/>
            <p14:sldId id="640"/>
            <p14:sldId id="617"/>
            <p14:sldId id="618"/>
            <p14:sldId id="619"/>
            <p14:sldId id="641"/>
            <p14:sldId id="589"/>
            <p14:sldId id="621"/>
            <p14:sldId id="620"/>
            <p14:sldId id="622"/>
            <p14:sldId id="623"/>
            <p14:sldId id="590"/>
            <p14:sldId id="642"/>
            <p14:sldId id="624"/>
            <p14:sldId id="625"/>
            <p14:sldId id="626"/>
            <p14:sldId id="627"/>
            <p14:sldId id="628"/>
            <p14:sldId id="643"/>
            <p14:sldId id="629"/>
            <p14:sldId id="630"/>
            <p14:sldId id="631"/>
            <p14:sldId id="632"/>
            <p14:sldId id="633"/>
            <p14:sldId id="634"/>
            <p14:sldId id="635"/>
            <p14:sldId id="636"/>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50431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9433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8850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7585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391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4583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8268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8720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2/15/2026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28.xml"/><Relationship Id="rId6"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Motivation Theories</a:t>
            </a:r>
          </a:p>
        </p:txBody>
      </p:sp>
    </p:spTree>
    <p:extLst>
      <p:ext uri="{BB962C8B-B14F-4D97-AF65-F5344CB8AC3E}">
        <p14:creationId xmlns:p14="http://schemas.microsoft.com/office/powerpoint/2010/main" val="1297332997"/>
      </p:ext>
    </p:extLst>
  </p:cSld>
  <p:clrMapOvr>
    <a:masterClrMapping/>
  </p:clrMapOvr>
  <mc:AlternateContent xmlns:mc="http://schemas.openxmlformats.org/markup-compatibility/2006" xmlns:p14="http://schemas.microsoft.com/office/powerpoint/2010/main">
    <mc:Choice Requires="p14">
      <p:transition spd="slow" p14:dur="2000" advTm="46821"/>
    </mc:Choice>
    <mc:Fallback xmlns="">
      <p:transition spd="slow" advTm="4682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415143" y="1232243"/>
            <a:ext cx="8044543" cy="509017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177709" y="694954"/>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Learning Objectives</a:t>
            </a:r>
          </a:p>
        </p:txBody>
      </p:sp>
      <p:sp>
        <p:nvSpPr>
          <p:cNvPr id="16388" name="Rectangle 4"/>
          <p:cNvSpPr>
            <a:spLocks noChangeArrowheads="1"/>
          </p:cNvSpPr>
          <p:nvPr/>
        </p:nvSpPr>
        <p:spPr bwMode="auto">
          <a:xfrm>
            <a:off x="636588" y="521380"/>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772774" y="578122"/>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6390" name="TextBox 9"/>
          <p:cNvSpPr txBox="1">
            <a:spLocks noChangeArrowheads="1"/>
          </p:cNvSpPr>
          <p:nvPr/>
        </p:nvSpPr>
        <p:spPr bwMode="auto">
          <a:xfrm>
            <a:off x="908050" y="816655"/>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04</a:t>
            </a:r>
          </a:p>
        </p:txBody>
      </p:sp>
      <p:sp>
        <p:nvSpPr>
          <p:cNvPr id="16391" name="TextBox 47"/>
          <p:cNvSpPr txBox="1">
            <a:spLocks noChangeArrowheads="1"/>
          </p:cNvSpPr>
          <p:nvPr/>
        </p:nvSpPr>
        <p:spPr bwMode="auto">
          <a:xfrm>
            <a:off x="1966574" y="1743347"/>
            <a:ext cx="6857656"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Understand the differences between the context-based theories of motivation: reinforcement theory and social learning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Compare the process-based theories of motivation: expectancy theory, goal-setting theory, and self-efficacy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the forms of organizational justice, including distributive justice, procedural justice, informational jus tice, and interactional justice.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how the contemporary theories of motivation complement one another.</a:t>
            </a:r>
            <a:endParaRPr lang="en-US" altLang="en-US" sz="2200" dirty="0">
              <a:latin typeface="Calibri" panose="020F0502020204030204" pitchFamily="34" charset="0"/>
              <a:ea typeface="Calibri" panose="020F0502020204030204" pitchFamily="34" charset="0"/>
              <a:cs typeface="Calibri" panose="020F0502020204030204" pitchFamily="34" charset="0"/>
            </a:endParaRP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170318"/>
            <a:ext cx="2305050" cy="89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2132389"/>
      </p:ext>
    </p:extLst>
  </p:cSld>
  <p:clrMapOvr>
    <a:masterClrMapping/>
  </p:clrMapOvr>
  <mc:AlternateContent xmlns:mc="http://schemas.openxmlformats.org/markup-compatibility/2006" xmlns:p14="http://schemas.microsoft.com/office/powerpoint/2010/main">
    <mc:Choice Requires="p14">
      <p:transition spd="slow" p14:dur="1500" advTm="135382">
        <p:split orient="vert"/>
      </p:transition>
    </mc:Choice>
    <mc:Fallback xmlns="">
      <p:transition spd="slow" advTm="135382">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68475" y="1776530"/>
            <a:ext cx="8003486" cy="423238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04281" y="1097726"/>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Learning Outcomes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70008"/>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b="1" dirty="0">
                <a:solidFill>
                  <a:schemeClr val="bg1"/>
                </a:solidFill>
                <a:latin typeface="Alexandria" pitchFamily="2" charset="-78"/>
              </a:rPr>
              <a:t>Lecture</a:t>
            </a:r>
            <a:endParaRPr lang="en-US" altLang="en-US" sz="2800" b="1" dirty="0">
              <a:solidFill>
                <a:schemeClr val="bg1"/>
              </a:solidFill>
              <a:latin typeface="Alexandria" pitchFamily="2" charset="-78"/>
            </a:endParaRP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04</a:t>
            </a:r>
          </a:p>
        </p:txBody>
      </p:sp>
      <p:sp>
        <p:nvSpPr>
          <p:cNvPr id="16391" name="TextBox 47"/>
          <p:cNvSpPr txBox="1">
            <a:spLocks noChangeArrowheads="1"/>
          </p:cNvSpPr>
          <p:nvPr/>
        </p:nvSpPr>
        <p:spPr bwMode="auto">
          <a:xfrm>
            <a:off x="2293144" y="2113284"/>
            <a:ext cx="680844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Process Theories of Motivation:</a:t>
            </a:r>
          </a:p>
          <a:p>
            <a:pPr marL="800100" lvl="1"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reinforcement theory </a:t>
            </a:r>
          </a:p>
          <a:p>
            <a:pPr marL="800100" lvl="1"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social learning theory</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Recent Research on Motivation Theories:</a:t>
            </a:r>
          </a:p>
          <a:p>
            <a:pPr marL="800100" lvl="1"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expectancy theory</a:t>
            </a:r>
          </a:p>
          <a:p>
            <a:pPr marL="800100" lvl="1"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goal-setting theory</a:t>
            </a:r>
          </a:p>
          <a:p>
            <a:pPr marL="800100" lvl="1"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self-efficacy theory</a:t>
            </a:r>
          </a:p>
          <a:p>
            <a:pPr marL="457200" indent="-457200" algn="just">
              <a:buFont typeface="+mj-lt"/>
              <a:buAutoNum type="arabicPeriod"/>
            </a:pPr>
            <a:r>
              <a:rPr lang="en-US" altLang="en-US" sz="2400" dirty="0">
                <a:latin typeface="Calibri" panose="020F0502020204030204" pitchFamily="34" charset="0"/>
                <a:ea typeface="Calibri" panose="020F0502020204030204" pitchFamily="34" charset="0"/>
                <a:cs typeface="Calibri" panose="020F0502020204030204" pitchFamily="34" charset="0"/>
              </a:rPr>
              <a:t>Organizational justice and ethics.</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advTm="59870">
        <p:split orient="vert"/>
      </p:transition>
    </mc:Choice>
    <mc:Fallback xmlns="">
      <p:transition spd="slow" advTm="5987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3265266" y="1488280"/>
            <a:ext cx="1404937" cy="5358836"/>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546524"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2602593" y="1727453"/>
            <a:ext cx="8820967"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2823487" y="1953443"/>
            <a:ext cx="830171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The contemporary content theories of motivation are similar to the classical theories discussed earlier as they primarily concern the fundamental, universal “truths” of motivation that exist across people.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They cover content like psycho logical needs and individual differences in people’s motivation.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However, they are far from the only noteworthy OB theories on the subject.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For instance, a number of other classic theories that emphasize the role of the context or environment on motivation are still used and supported to this day.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938688" y="647707"/>
            <a:ext cx="718581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Contemporary Theories of Motivation: Context-Based </a:t>
            </a:r>
          </a:p>
        </p:txBody>
      </p:sp>
    </p:spTree>
  </p:cSld>
  <p:clrMapOvr>
    <a:masterClrMapping/>
  </p:clrMapOvr>
  <mc:AlternateContent xmlns:mc="http://schemas.openxmlformats.org/markup-compatibility/2006" xmlns:p14="http://schemas.microsoft.com/office/powerpoint/2010/main">
    <mc:Choice Requires="p14">
      <p:transition spd="slow" p14:dur="2000" advTm="299895"/>
    </mc:Choice>
    <mc:Fallback xmlns="">
      <p:transition spd="slow" advTm="29989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Reinforcement Theory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8680237"/>
      </p:ext>
    </p:extLst>
  </p:cSld>
  <p:clrMapOvr>
    <a:masterClrMapping/>
  </p:clrMapOvr>
  <mc:AlternateContent xmlns:mc="http://schemas.openxmlformats.org/markup-compatibility/2006" xmlns:p14="http://schemas.microsoft.com/office/powerpoint/2010/main">
    <mc:Choice Requires="p14">
      <p:transition spd="slow" p14:dur="2000" advTm="10900"/>
    </mc:Choice>
    <mc:Fallback xmlns="">
      <p:transition spd="slow" advTm="10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467778" y="629166"/>
            <a:ext cx="7199959" cy="915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1735102" y="1258190"/>
            <a:ext cx="9834597" cy="51142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1977611" y="1413711"/>
            <a:ext cx="9198347" cy="4893647"/>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theory argues that reinforcement conditions behavior.</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theory is behaviorist, meaning that it portrays behavior as caused by the context or environment.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You need not be concerned, behaviorists would argue, with internal cognitive events (such as the psychological aspects of autonomy, regulatory focus, or job engagement or the process-based theories to come).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Instead, what controls behavior are reinforcers—any consequences that, when they immediately follow responses, increase the probability that the behavior will be repeated.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For example, when you are given a compliment for doing something at work, you might be more likely to do it again.</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587937" y="648216"/>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a:t>
            </a:r>
          </a:p>
        </p:txBody>
      </p:sp>
    </p:spTree>
    <p:extLst>
      <p:ext uri="{BB962C8B-B14F-4D97-AF65-F5344CB8AC3E}">
        <p14:creationId xmlns:p14="http://schemas.microsoft.com/office/powerpoint/2010/main" val="1367749614"/>
      </p:ext>
    </p:extLst>
  </p:cSld>
  <p:clrMapOvr>
    <a:masterClrMapping/>
  </p:clrMapOvr>
  <mc:AlternateContent xmlns:mc="http://schemas.openxmlformats.org/markup-compatibility/2006" xmlns:p14="http://schemas.microsoft.com/office/powerpoint/2010/main">
    <mc:Choice Requires="p14">
      <p:transition spd="slow" p14:dur="2000" advTm="318122"/>
    </mc:Choice>
    <mc:Fallback xmlns="">
      <p:transition spd="slow" advTm="31812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577947" y="629166"/>
            <a:ext cx="70897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1735102" y="1258190"/>
            <a:ext cx="9834597" cy="51142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1977611" y="1413711"/>
            <a:ext cx="9198347" cy="4524315"/>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theory ignores the inner state of the individual and concentrates solely on what happens when the individual acts.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Although it is not strictly a motivation theory, it does provide a powerful means of analyzing what controls behavior, and therefore we typically do consider reinforcement when we think about motivation in OB.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It is also important to note that strict adherence to reinforcement and behaviorism is not recommended because, clearly, people have rich psychological worlds that impact their motivations and behavior.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However, there is a great deal of truth to be found in behaviorist approaches concerning the roles of reinforcement and conditioning on human behavior.</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476483" y="692673"/>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 – Cont.</a:t>
            </a:r>
          </a:p>
        </p:txBody>
      </p:sp>
    </p:spTree>
    <p:extLst>
      <p:ext uri="{BB962C8B-B14F-4D97-AF65-F5344CB8AC3E}">
        <p14:creationId xmlns:p14="http://schemas.microsoft.com/office/powerpoint/2010/main" val="3448406519"/>
      </p:ext>
    </p:extLst>
  </p:cSld>
  <p:clrMapOvr>
    <a:masterClrMapping/>
  </p:clrMapOvr>
  <mc:AlternateContent xmlns:mc="http://schemas.openxmlformats.org/markup-compatibility/2006" xmlns:p14="http://schemas.microsoft.com/office/powerpoint/2010/main">
    <mc:Choice Requires="p14">
      <p:transition spd="slow" p14:dur="2000" advTm="242843"/>
    </mc:Choice>
    <mc:Fallback xmlns="">
      <p:transition spd="slow" advTm="24284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586653" y="629166"/>
            <a:ext cx="70810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1735102" y="1258190"/>
            <a:ext cx="8697871" cy="453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1977612" y="1413711"/>
            <a:ext cx="803808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Operant Conditioning/Behaviorism and Reinforcement Operant conditioning suggests that people learn to behave in a certain way to either get something they want or avoid something they do not want.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strengthens a behavior and increases the likelihood it will be repeated.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Operant conditioning was part of B. F. Skinner’s broader concept of behaviorism, which argues that behavior follows stimuli in a relatively unthinking manner.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Skinner’s form of radical behaviorism rejects feelings, thoughts, and other states of mind as causes of behavior. </a:t>
            </a: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586653" y="637588"/>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 – Cont.</a:t>
            </a:r>
          </a:p>
        </p:txBody>
      </p:sp>
    </p:spTree>
    <p:extLst>
      <p:ext uri="{BB962C8B-B14F-4D97-AF65-F5344CB8AC3E}">
        <p14:creationId xmlns:p14="http://schemas.microsoft.com/office/powerpoint/2010/main" val="677954097"/>
      </p:ext>
    </p:extLst>
  </p:cSld>
  <p:clrMapOvr>
    <a:masterClrMapping/>
  </p:clrMapOvr>
  <mc:AlternateContent xmlns:mc="http://schemas.openxmlformats.org/markup-compatibility/2006" xmlns:p14="http://schemas.microsoft.com/office/powerpoint/2010/main">
    <mc:Choice Requires="p14">
      <p:transition spd="slow" p14:dur="2000" advTm="169817"/>
    </mc:Choice>
    <mc:Fallback xmlns="">
      <p:transition spd="slow" advTm="16981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467778" y="629166"/>
            <a:ext cx="71999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1735102" y="1258190"/>
            <a:ext cx="8697871" cy="453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1977612" y="1413711"/>
            <a:ext cx="803808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In short, people learn to associate stimulus and response, but their conscious awareness of this association is irrelevant.</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For instance, a commissioned salesperson wanting to earn a sizable income finds doing so is contingent on generating high sales, so the salesperson sells as much as possible.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Skinner demonstrated that people will likely engage in desired behaviors if they are positively reinforced for doing so; rewards are most effective if they immediately follow the desired response; and behavior that is not rewarded or is punished is less likely to be repeated.</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498517" y="703690"/>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 – Cont.</a:t>
            </a:r>
          </a:p>
        </p:txBody>
      </p:sp>
    </p:spTree>
    <p:extLst>
      <p:ext uri="{BB962C8B-B14F-4D97-AF65-F5344CB8AC3E}">
        <p14:creationId xmlns:p14="http://schemas.microsoft.com/office/powerpoint/2010/main" val="1016096815"/>
      </p:ext>
    </p:extLst>
  </p:cSld>
  <p:clrMapOvr>
    <a:masterClrMapping/>
  </p:clrMapOvr>
  <mc:AlternateContent xmlns:mc="http://schemas.openxmlformats.org/markup-compatibility/2006" xmlns:p14="http://schemas.microsoft.com/office/powerpoint/2010/main">
    <mc:Choice Requires="p14">
      <p:transition spd="slow" p14:dur="2000" advTm="239732"/>
    </mc:Choice>
    <mc:Fallback xmlns="">
      <p:transition spd="slow" advTm="23973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Social Learning Theory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4393055"/>
      </p:ext>
    </p:extLst>
  </p:cSld>
  <p:clrMapOvr>
    <a:masterClrMapping/>
  </p:clrMapOvr>
  <mc:AlternateContent xmlns:mc="http://schemas.openxmlformats.org/markup-compatibility/2006" xmlns:p14="http://schemas.microsoft.com/office/powerpoint/2010/main">
    <mc:Choice Requires="p14">
      <p:transition spd="slow" p14:dur="2000" advTm="16728"/>
    </mc:Choice>
    <mc:Fallback xmlns="">
      <p:transition spd="slow" advTm="167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1246179" y="-627960"/>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a:off x="2791043" y="583447"/>
            <a:ext cx="68766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2791043" y="1488959"/>
            <a:ext cx="8492589" cy="464835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2945628" y="1789408"/>
            <a:ext cx="790598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Individuals can learn by being told or by observing what happens to other people as well as through direct experience.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Much of what we have learned comes from watching models—coworkers, supervisors, customers, and so forth.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The view that we can learn through both observation and direct experience is called </a:t>
            </a:r>
            <a:r>
              <a:rPr lang="en-US" sz="2400" b="1" dirty="0">
                <a:latin typeface="Calibri" panose="020F0502020204030204" pitchFamily="34" charset="0"/>
                <a:ea typeface="Calibri" panose="020F0502020204030204" pitchFamily="34" charset="0"/>
                <a:cs typeface="Calibri" panose="020F0502020204030204" pitchFamily="34" charset="0"/>
              </a:rPr>
              <a:t>social learning theory</a:t>
            </a:r>
            <a:r>
              <a:rPr lang="en-US" sz="2400" dirty="0">
                <a:latin typeface="Calibri" panose="020F0502020204030204" pitchFamily="34" charset="0"/>
                <a:ea typeface="Calibri" panose="020F0502020204030204" pitchFamily="34" charset="0"/>
                <a:cs typeface="Calibri" panose="020F0502020204030204" pitchFamily="34" charset="0"/>
              </a:rPr>
              <a:t>.</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Social learning theory, like reinforcement theory, assumes behavior is a function of consequences—but it also clarifies the effects of observation and perception in motivation. </a:t>
            </a: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917159" y="792843"/>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 Learning Theory </a:t>
            </a:r>
          </a:p>
        </p:txBody>
      </p:sp>
    </p:spTree>
    <p:extLst>
      <p:ext uri="{BB962C8B-B14F-4D97-AF65-F5344CB8AC3E}">
        <p14:creationId xmlns:p14="http://schemas.microsoft.com/office/powerpoint/2010/main" val="2687679501"/>
      </p:ext>
    </p:extLst>
  </p:cSld>
  <p:clrMapOvr>
    <a:masterClrMapping/>
  </p:clrMapOvr>
  <mc:AlternateContent xmlns:mc="http://schemas.openxmlformats.org/markup-compatibility/2006" xmlns:p14="http://schemas.microsoft.com/office/powerpoint/2010/main">
    <mc:Choice Requires="p14">
      <p:transition spd="slow" p14:dur="2000" advTm="191202"/>
    </mc:Choice>
    <mc:Fallback xmlns="">
      <p:transition spd="slow" advTm="19120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xmlns="" id="{08C6FC64-9D65-D86B-B3E5-F39313365C29}"/>
              </a:ext>
            </a:extLst>
          </p:cNvPr>
          <p:cNvSpPr>
            <a:spLocks noChangeArrowheads="1"/>
          </p:cNvSpPr>
          <p:nvPr/>
        </p:nvSpPr>
        <p:spPr bwMode="auto">
          <a:xfrm>
            <a:off x="706171" y="-680832"/>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a:off x="2455941" y="583447"/>
            <a:ext cx="72117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9948" y="136908"/>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xmlns="" id="{4396579C-94DC-070F-42EE-54689D3C4C16}"/>
              </a:ext>
            </a:extLst>
          </p:cNvPr>
          <p:cNvSpPr>
            <a:spLocks noChangeArrowheads="1"/>
          </p:cNvSpPr>
          <p:nvPr/>
        </p:nvSpPr>
        <p:spPr bwMode="auto">
          <a:xfrm>
            <a:off x="2295491" y="1367772"/>
            <a:ext cx="8490022" cy="478559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xmlns="" id="{E2AE4685-2A1D-DC31-9393-1413563B1F6A}"/>
              </a:ext>
            </a:extLst>
          </p:cNvPr>
          <p:cNvSpPr txBox="1"/>
          <p:nvPr/>
        </p:nvSpPr>
        <p:spPr>
          <a:xfrm>
            <a:off x="2455941" y="1559833"/>
            <a:ext cx="7910931" cy="4524315"/>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People respond to the way they perceive and define consequences, not to the objective consequences themselves.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As an essential component of social learning theory, people learn from and “model” their behavior from other people.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More specifically, they pay attention to what others are doing, commit and retain what they do to memory, and reproduce the behaviors from memory.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Moreover, we are more likely to repeat behaviors in the future if they are also reinforced by the model (e.g., positive feedback from a coach or trainer).</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xmlns="" id="{CD7A7978-0DBE-CCBE-4CC2-160B121601AB}"/>
              </a:ext>
            </a:extLst>
          </p:cNvPr>
          <p:cNvSpPr txBox="1">
            <a:spLocks noChangeArrowheads="1"/>
          </p:cNvSpPr>
          <p:nvPr/>
        </p:nvSpPr>
        <p:spPr bwMode="auto">
          <a:xfrm>
            <a:off x="2455941" y="759449"/>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 Learning Theory – Cont.  </a:t>
            </a:r>
          </a:p>
        </p:txBody>
      </p:sp>
    </p:spTree>
    <p:extLst>
      <p:ext uri="{BB962C8B-B14F-4D97-AF65-F5344CB8AC3E}">
        <p14:creationId xmlns:p14="http://schemas.microsoft.com/office/powerpoint/2010/main" val="2697079132"/>
      </p:ext>
    </p:extLst>
  </p:cSld>
  <p:clrMapOvr>
    <a:masterClrMapping/>
  </p:clrMapOvr>
  <mc:AlternateContent xmlns:mc="http://schemas.openxmlformats.org/markup-compatibility/2006" xmlns:p14="http://schemas.microsoft.com/office/powerpoint/2010/main">
    <mc:Choice Requires="p14">
      <p:transition spd="slow" p14:dur="2000" advTm="117758"/>
    </mc:Choice>
    <mc:Fallback xmlns="">
      <p:transition spd="slow" advTm="11775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2213865"/>
            <a:ext cx="9193401" cy="3842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1077218"/>
          </a:xfrm>
          <a:prstGeom prst="rect">
            <a:avLst/>
          </a:prstGeom>
          <a:noFill/>
        </p:spPr>
        <p:txBody>
          <a:bodyPr wrap="square" rtlCol="0">
            <a:spAutoFit/>
          </a:bodyPr>
          <a:lstStyle/>
          <a:p>
            <a:pPr algn="ctr"/>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Contemporary Theories of Motivation: Process-Based:</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305865" y="2505991"/>
            <a:ext cx="7573731" cy="3416320"/>
          </a:xfrm>
          <a:prstGeom prst="rect">
            <a:avLst/>
          </a:prstGeom>
        </p:spPr>
        <p:txBody>
          <a:bodyPr wrap="square">
            <a:spAutoFit/>
          </a:bodyPr>
          <a:lstStyle/>
          <a:p>
            <a:pPr marL="342900" indent="-342900" algn="just">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Expectancy Theory:</a:t>
            </a:r>
            <a:endParaRPr lang="ar-SA" sz="24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One of the most widely accepted explanations of motivation is Victor Vroom’s expectancy theory.</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it has critics, most evidence supports the theory. </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Expectancy theory</a:t>
            </a:r>
            <a:r>
              <a:rPr lang="en-US" sz="2400" dirty="0">
                <a:latin typeface="Calibri" panose="020F0502020204030204" pitchFamily="34" charset="0"/>
                <a:ea typeface="Calibri" panose="020F0502020204030204" pitchFamily="34" charset="0"/>
                <a:cs typeface="Calibri" panose="020F0502020204030204" pitchFamily="34" charset="0"/>
              </a:rPr>
              <a:t> argues that the strength of our tendency to act a certain way depends on the strength of our expectation of a given outcome and its attractiveness. </a:t>
            </a:r>
          </a:p>
        </p:txBody>
      </p:sp>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advTm="83648"/>
    </mc:Choice>
    <mc:Fallback xmlns="">
      <p:transition advTm="8364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 Expectancy Theory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8385602"/>
      </p:ext>
    </p:extLst>
  </p:cSld>
  <p:clrMapOvr>
    <a:masterClrMapping/>
  </p:clrMapOvr>
  <mc:AlternateContent xmlns:mc="http://schemas.openxmlformats.org/markup-compatibility/2006" xmlns:p14="http://schemas.microsoft.com/office/powerpoint/2010/main">
    <mc:Choice Requires="p14">
      <p:transition spd="slow" p14:dur="2000" advTm="2726"/>
    </mc:Choice>
    <mc:Fallback xmlns="">
      <p:transition spd="slow" advTm="27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608463" y="2004542"/>
            <a:ext cx="8295702" cy="423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376487" y="1304015"/>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 Expectancy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922707" y="2402069"/>
            <a:ext cx="7496716"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practical terms, employees will be motivated to exert a high level of effort when they believe that it will lead to a good performance appraisal, that a good appraisal will lead to organizational rewards such as salary increases and/or intrinsic rewards, and that these rewards will satisfy their personal goals.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Therefore, the theory focuses on three relationships that, in many ways, establish a common language to describe the motivational process: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9025937"/>
      </p:ext>
    </p:extLst>
  </p:cSld>
  <p:clrMapOvr>
    <a:masterClrMapping/>
  </p:clrMapOvr>
  <mc:AlternateContent xmlns:mc="http://schemas.openxmlformats.org/markup-compatibility/2006" xmlns:p14="http://schemas.microsoft.com/office/powerpoint/2010/main">
    <mc:Choice Requires="p14">
      <p:transition p14:dur="10" advTm="134383"/>
    </mc:Choice>
    <mc:Fallback xmlns="">
      <p:transition advTm="13438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608463" y="2004542"/>
            <a:ext cx="9727894" cy="423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376487" y="1304015"/>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 Expectancy Theory – Cont.</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2007956" y="2229519"/>
            <a:ext cx="8964844" cy="3785652"/>
          </a:xfrm>
          <a:prstGeom prst="rect">
            <a:avLst/>
          </a:prstGeom>
        </p:spPr>
        <p:txBody>
          <a:bodyPr wrap="square">
            <a:spAutoFit/>
          </a:bodyPr>
          <a:lstStyle/>
          <a:p>
            <a:pPr marL="457200" indent="-457200" algn="just" rtl="0">
              <a:buFont typeface="+mj-lt"/>
              <a:buAutoNum type="arabicPeriod"/>
            </a:pPr>
            <a:r>
              <a:rPr lang="en-US" sz="2400" b="1" dirty="0">
                <a:latin typeface="Calibri" panose="020F0502020204030204" pitchFamily="34" charset="0"/>
                <a:ea typeface="Calibri" panose="020F0502020204030204" pitchFamily="34" charset="0"/>
                <a:cs typeface="Calibri" panose="020F0502020204030204" pitchFamily="34" charset="0"/>
              </a:rPr>
              <a:t>Expectancy:</a:t>
            </a:r>
            <a:r>
              <a:rPr lang="en-US" sz="2400" dirty="0">
                <a:latin typeface="Calibri" panose="020F0502020204030204" pitchFamily="34" charset="0"/>
                <a:ea typeface="Calibri" panose="020F0502020204030204" pitchFamily="34" charset="0"/>
                <a:cs typeface="Calibri" panose="020F0502020204030204" pitchFamily="34" charset="0"/>
              </a:rPr>
              <a:t> the effort–performance relationship. The degree to which the individual believes exerting a given amount of effort will lead to performance. </a:t>
            </a:r>
          </a:p>
          <a:p>
            <a:pPr marL="457200" indent="-457200" algn="just" rtl="0">
              <a:buFont typeface="+mj-lt"/>
              <a:buAutoNum type="arabicPeriod"/>
            </a:pPr>
            <a:r>
              <a:rPr lang="en-US" sz="2400" b="1" dirty="0">
                <a:latin typeface="Calibri" panose="020F0502020204030204" pitchFamily="34" charset="0"/>
                <a:ea typeface="Calibri" panose="020F0502020204030204" pitchFamily="34" charset="0"/>
                <a:cs typeface="Calibri" panose="020F0502020204030204" pitchFamily="34" charset="0"/>
              </a:rPr>
              <a:t>Instrumentality:</a:t>
            </a:r>
            <a:r>
              <a:rPr lang="en-US" sz="2400" dirty="0">
                <a:latin typeface="Calibri" panose="020F0502020204030204" pitchFamily="34" charset="0"/>
                <a:ea typeface="Calibri" panose="020F0502020204030204" pitchFamily="34" charset="0"/>
                <a:cs typeface="Calibri" panose="020F0502020204030204" pitchFamily="34" charset="0"/>
              </a:rPr>
              <a:t> the performance–reward relationship. The degree to which the individual believes performing at a particular level will lead to the attainment of a desired outcome. </a:t>
            </a:r>
          </a:p>
          <a:p>
            <a:pPr marL="457200" indent="-457200" algn="just" rtl="0">
              <a:buFont typeface="+mj-lt"/>
              <a:buAutoNum type="arabicPeriod"/>
            </a:pPr>
            <a:r>
              <a:rPr lang="en-US" sz="2400" b="1" dirty="0">
                <a:latin typeface="Calibri" panose="020F0502020204030204" pitchFamily="34" charset="0"/>
                <a:ea typeface="Calibri" panose="020F0502020204030204" pitchFamily="34" charset="0"/>
                <a:cs typeface="Calibri" panose="020F0502020204030204" pitchFamily="34" charset="0"/>
              </a:rPr>
              <a:t>Valence:</a:t>
            </a:r>
            <a:r>
              <a:rPr lang="en-US" sz="2400" dirty="0">
                <a:latin typeface="Calibri" panose="020F0502020204030204" pitchFamily="34" charset="0"/>
                <a:ea typeface="Calibri" panose="020F0502020204030204" pitchFamily="34" charset="0"/>
                <a:cs typeface="Calibri" panose="020F0502020204030204" pitchFamily="34" charset="0"/>
              </a:rPr>
              <a:t> the rewards–personal goals relationship. The degree to which organizational rewards satisfy an individual’s personal goals or needs and the attractiveness of those potential rewards for the individual.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76841847"/>
      </p:ext>
    </p:extLst>
  </p:cSld>
  <p:clrMapOvr>
    <a:masterClrMapping/>
  </p:clrMapOvr>
  <mc:AlternateContent xmlns:mc="http://schemas.openxmlformats.org/markup-compatibility/2006" xmlns:p14="http://schemas.microsoft.com/office/powerpoint/2010/main">
    <mc:Choice Requires="p14">
      <p:transition p14:dur="10" advTm="287751"/>
    </mc:Choice>
    <mc:Fallback xmlns="">
      <p:transition advTm="2877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77117"/>
            <a:ext cx="1404457" cy="681340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608463" y="1585901"/>
            <a:ext cx="9961237" cy="1752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376487" y="951477"/>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 Expectancy Theory – Cont.</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897786" y="1832911"/>
            <a:ext cx="9449586" cy="1200329"/>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Expectancy theory helps explain why a lot of workers are not motivated on their jobs and do only the minimum necessary to get by.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can also explain employees’ efforts toward goal accomplishment.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xmlns="" id="{E560652C-8DCD-C4B9-0538-3ECBF8C2D43D}"/>
              </a:ext>
            </a:extLst>
          </p:cNvPr>
          <p:cNvGrpSpPr/>
          <p:nvPr/>
        </p:nvGrpSpPr>
        <p:grpSpPr>
          <a:xfrm>
            <a:off x="2409538" y="3483173"/>
            <a:ext cx="9160162" cy="2809457"/>
            <a:chOff x="2409538" y="3483173"/>
            <a:chExt cx="9160162" cy="2809457"/>
          </a:xfrm>
        </p:grpSpPr>
        <p:pic>
          <p:nvPicPr>
            <p:cNvPr id="6" name="Picture 5">
              <a:extLst>
                <a:ext uri="{FF2B5EF4-FFF2-40B4-BE49-F238E27FC236}">
                  <a16:creationId xmlns:a16="http://schemas.microsoft.com/office/drawing/2014/main" xmlns="" id="{1F9BE051-8D39-736E-B59F-6FD43147F2E3}"/>
                </a:ext>
              </a:extLst>
            </p:cNvPr>
            <p:cNvPicPr>
              <a:picLocks noChangeAspect="1"/>
            </p:cNvPicPr>
            <p:nvPr/>
          </p:nvPicPr>
          <p:blipFill>
            <a:blip r:embed="rId3"/>
            <a:stretch>
              <a:fillRect/>
            </a:stretch>
          </p:blipFill>
          <p:spPr>
            <a:xfrm>
              <a:off x="2409538" y="3483173"/>
              <a:ext cx="9160162" cy="2809457"/>
            </a:xfrm>
            <a:prstGeom prst="rect">
              <a:avLst/>
            </a:prstGeom>
            <a:ln w="28575">
              <a:solidFill>
                <a:srgbClr val="00B0F0"/>
              </a:solidFill>
            </a:ln>
          </p:spPr>
        </p:pic>
        <p:sp>
          <p:nvSpPr>
            <p:cNvPr id="9" name="Rectangle 8">
              <a:extLst>
                <a:ext uri="{FF2B5EF4-FFF2-40B4-BE49-F238E27FC236}">
                  <a16:creationId xmlns:a16="http://schemas.microsoft.com/office/drawing/2014/main" xmlns="" id="{21DC5634-6255-A227-876D-A5A130B41465}"/>
                </a:ext>
              </a:extLst>
            </p:cNvPr>
            <p:cNvSpPr/>
            <p:nvPr/>
          </p:nvSpPr>
          <p:spPr>
            <a:xfrm>
              <a:off x="2478793" y="3516223"/>
              <a:ext cx="1872867" cy="514175"/>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2345164756"/>
      </p:ext>
    </p:extLst>
  </p:cSld>
  <p:clrMapOvr>
    <a:masterClrMapping/>
  </p:clrMapOvr>
  <mc:AlternateContent xmlns:mc="http://schemas.openxmlformats.org/markup-compatibility/2006" xmlns:p14="http://schemas.microsoft.com/office/powerpoint/2010/main">
    <mc:Choice Requires="p14">
      <p:transition p14:dur="10" advTm="108098"/>
    </mc:Choice>
    <mc:Fallback xmlns="">
      <p:transition advTm="10809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Goal-Setting Theory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8660870"/>
      </p:ext>
    </p:extLst>
  </p:cSld>
  <p:clrMapOvr>
    <a:masterClrMapping/>
  </p:clrMapOvr>
  <mc:AlternateContent xmlns:mc="http://schemas.openxmlformats.org/markup-compatibility/2006" xmlns:p14="http://schemas.microsoft.com/office/powerpoint/2010/main">
    <mc:Choice Requires="p14">
      <p:transition spd="slow" p14:dur="2000" advTm="11619"/>
    </mc:Choice>
    <mc:Fallback xmlns="">
      <p:transition spd="slow" advTm="116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29"/>
            <a:ext cx="100296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9409644" cy="3785652"/>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a:t>
            </a:r>
            <a:r>
              <a:rPr lang="en-US" sz="2400" dirty="0">
                <a:latin typeface="Calibri" panose="020F0502020204030204" pitchFamily="34" charset="0"/>
                <a:ea typeface="Calibri" panose="020F0502020204030204" pitchFamily="34" charset="0"/>
                <a:cs typeface="Calibri" panose="020F0502020204030204" pitchFamily="34" charset="0"/>
              </a:rPr>
              <a:t>proposed by Edwin Locke and Gary Latham, reveals the impressive effects of goals on performance.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Under this theory, intentions to work toward a goal are considered a major source of work motivation.</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do goals affect performance? According to the theory and decades of evidence supporting it, goals do four things: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(1) They direct attention,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(2) they mobilize effort,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(3) they encourage persistence, and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(4) they facilitate the development of strategy.</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6959069"/>
      </p:ext>
    </p:extLst>
  </p:cSld>
  <p:clrMapOvr>
    <a:masterClrMapping/>
  </p:clrMapOvr>
  <mc:AlternateContent xmlns:mc="http://schemas.openxmlformats.org/markup-compatibility/2006" xmlns:p14="http://schemas.microsoft.com/office/powerpoint/2010/main">
    <mc:Choice Requires="p14">
      <p:transition p14:dur="10" advTm="310181"/>
    </mc:Choice>
    <mc:Fallback xmlns="">
      <p:transition advTm="31018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29"/>
            <a:ext cx="6151683" cy="3087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 Cont.</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92386" y="2257220"/>
            <a:ext cx="5580381" cy="1938992"/>
          </a:xfrm>
          <a:prstGeom prst="rect">
            <a:avLst/>
          </a:prstGeom>
        </p:spPr>
        <p:txBody>
          <a:bodyPr wrap="square">
            <a:spAutoFit/>
          </a:bodyPr>
          <a:lstStyle/>
          <a:p>
            <a:pPr marL="342900" indent="-342900" algn="just" rtl="0">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Goal-setting theory: </a:t>
            </a:r>
            <a:r>
              <a:rPr lang="en-US" sz="2400" dirty="0">
                <a:latin typeface="Calibri" panose="020F0502020204030204" pitchFamily="34" charset="0"/>
                <a:ea typeface="Calibri" panose="020F0502020204030204" pitchFamily="34" charset="0"/>
                <a:cs typeface="Calibri" panose="020F0502020204030204" pitchFamily="34" charset="0"/>
              </a:rPr>
              <a:t>A theory that intentions to work toward a goal are considered a major source of work motivation and lead to higher performance.</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Goal Setting Theory of Motivation - Locke's Five Principles - Paper Tyari">
            <a:extLst>
              <a:ext uri="{FF2B5EF4-FFF2-40B4-BE49-F238E27FC236}">
                <a16:creationId xmlns:a16="http://schemas.microsoft.com/office/drawing/2014/main" xmlns="" id="{ADD1F9DC-4618-D78F-77B6-219BFDB3A0E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7717389" y="1479876"/>
            <a:ext cx="4094602" cy="421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869897"/>
      </p:ext>
    </p:extLst>
  </p:cSld>
  <p:clrMapOvr>
    <a:masterClrMapping/>
  </p:clrMapOvr>
  <mc:AlternateContent xmlns:mc="http://schemas.openxmlformats.org/markup-compatibility/2006" xmlns:p14="http://schemas.microsoft.com/office/powerpoint/2010/main">
    <mc:Choice Requires="p14">
      <p:transition p14:dur="10" advTm="53764"/>
    </mc:Choice>
    <mc:Fallback xmlns="">
      <p:transition advTm="5376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29"/>
            <a:ext cx="6977948" cy="4365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6439696" cy="3785652"/>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Factors That Help or Hurt Goal Setting;</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goal setting has a direct impact on performance in organizations, a number of factors can either help or hurt goal-setting efforts.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include (1) goal commitment,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(2) task characteristics,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(3) feedback,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(4) goal orientation, and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(5) goal conflict.</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pic>
        <p:nvPicPr>
          <p:cNvPr id="1028" name="Picture 4" descr="Goal Setting Theory Stock Photos and Pictures - 471 Images | Shutterstock">
            <a:extLst>
              <a:ext uri="{FF2B5EF4-FFF2-40B4-BE49-F238E27FC236}">
                <a16:creationId xmlns:a16="http://schemas.microsoft.com/office/drawing/2014/main" xmlns="" id="{E1CB6574-E7EA-AD91-17E8-B4CC0C11C27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998"/>
          <a:stretch/>
        </p:blipFill>
        <p:spPr bwMode="auto">
          <a:xfrm>
            <a:off x="8475550" y="1766587"/>
            <a:ext cx="3508375" cy="4257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4534318"/>
      </p:ext>
    </p:extLst>
  </p:cSld>
  <p:clrMapOvr>
    <a:masterClrMapping/>
  </p:clrMapOvr>
  <mc:AlternateContent xmlns:mc="http://schemas.openxmlformats.org/markup-compatibility/2006" xmlns:p14="http://schemas.microsoft.com/office/powerpoint/2010/main">
    <mc:Choice Requires="p14">
      <p:transition p14:dur="10" advTm="307488"/>
    </mc:Choice>
    <mc:Fallback xmlns="">
      <p:transition advTm="30748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29"/>
            <a:ext cx="8894883" cy="4365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and Ethics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8076234"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relationship between goal setting and ethics is quite complex: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we emphasize the attainment of goals, what is the cost?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answer is probably found in the standards we set for goal achievement.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when money is tied to goal attainment, we may focus on getting the money, become willing to compromise ourselves ethically, and disengage from the ethical aspects of the situation (e.g., justify what we are doing even though it is unethical).</a:t>
            </a:r>
          </a:p>
        </p:txBody>
      </p:sp>
    </p:spTree>
    <p:extLst>
      <p:ext uri="{BB962C8B-B14F-4D97-AF65-F5344CB8AC3E}">
        <p14:creationId xmlns:p14="http://schemas.microsoft.com/office/powerpoint/2010/main" val="2950273770"/>
      </p:ext>
    </p:extLst>
  </p:cSld>
  <p:clrMapOvr>
    <a:masterClrMapping/>
  </p:clrMapOvr>
  <mc:AlternateContent xmlns:mc="http://schemas.openxmlformats.org/markup-compatibility/2006" xmlns:p14="http://schemas.microsoft.com/office/powerpoint/2010/main">
    <mc:Choice Requires="p14">
      <p:transition p14:dur="10" advTm="224291"/>
    </mc:Choice>
    <mc:Fallback xmlns="">
      <p:transition advTm="22429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29"/>
            <a:ext cx="9544878" cy="4365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and Ethics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2002314"/>
            <a:ext cx="8896459" cy="3785652"/>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The context also matters.</a:t>
            </a:r>
            <a:r>
              <a:rPr lang="en-US" sz="2400" dirty="0">
                <a:latin typeface="Calibri" panose="020F0502020204030204" pitchFamily="34" charset="0"/>
                <a:ea typeface="Calibri" panose="020F0502020204030204" pitchFamily="34" charset="0"/>
                <a:cs typeface="Calibri" panose="020F0502020204030204" pitchFamily="34" charset="0"/>
              </a:rPr>
              <a:t> Time pressure often increases as we are nearing a goal, which can tempt us to act unethically to achieve it.</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Goal setting can also lead to unethical behavior through depletion.</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the kitchen staff is exhausted and overloaded, they might be more prone to take shortcuts in food preparation and cleaning that put food safety in danger. </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Even personal characteristics matter.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For instance</a:t>
            </a:r>
            <a:r>
              <a:rPr lang="en-US" sz="2400" dirty="0">
                <a:latin typeface="Calibri" panose="020F0502020204030204" pitchFamily="34" charset="0"/>
                <a:ea typeface="Calibri" panose="020F0502020204030204" pitchFamily="34" charset="0"/>
                <a:cs typeface="Calibri" panose="020F0502020204030204" pitchFamily="34" charset="0"/>
              </a:rPr>
              <a:t>, our goal orientation can have an influence—if we are focused more on proving our worth or avoiding failure rather than mastering the process, we may be more likely to engage in unethical behavior.</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06468206"/>
      </p:ext>
    </p:extLst>
  </p:cSld>
  <p:clrMapOvr>
    <a:masterClrMapping/>
  </p:clrMapOvr>
  <mc:AlternateContent xmlns:mc="http://schemas.openxmlformats.org/markup-compatibility/2006" xmlns:p14="http://schemas.microsoft.com/office/powerpoint/2010/main">
    <mc:Choice Requires="p14">
      <p:transition p14:dur="10" advTm="192921"/>
    </mc:Choice>
    <mc:Fallback xmlns="">
      <p:transition advTm="19292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1"/>
            <a:ext cx="1404457" cy="67362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388038"/>
            <a:ext cx="10812720" cy="4092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804295"/>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Implementing Goal Setting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579208"/>
            <a:ext cx="10487692" cy="1200329"/>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Management by objectives (MBO):</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 A program that encompasses specific goals, participatively set, for an explicit time period, with feedback on goal progress.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2050" name="Picture 2" descr="Management By Objectives: Definition, Types, Benefits &amp; More">
            <a:extLst>
              <a:ext uri="{FF2B5EF4-FFF2-40B4-BE49-F238E27FC236}">
                <a16:creationId xmlns:a16="http://schemas.microsoft.com/office/drawing/2014/main" xmlns="" id="{230AD936-5AEA-0EF1-19FF-402C6BAB0A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7079" y="2836468"/>
            <a:ext cx="9392295"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562082"/>
      </p:ext>
    </p:extLst>
  </p:cSld>
  <p:clrMapOvr>
    <a:masterClrMapping/>
  </p:clrMapOvr>
  <mc:AlternateContent xmlns:mc="http://schemas.openxmlformats.org/markup-compatibility/2006" xmlns:p14="http://schemas.microsoft.com/office/powerpoint/2010/main">
    <mc:Choice Requires="p14">
      <p:transition p14:dur="10" advTm="92959"/>
    </mc:Choice>
    <mc:Fallback xmlns="">
      <p:transition advTm="9295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Self-Efficacy Theory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0631759"/>
      </p:ext>
    </p:extLst>
  </p:cSld>
  <p:clrMapOvr>
    <a:masterClrMapping/>
  </p:clrMapOvr>
  <mc:AlternateContent xmlns:mc="http://schemas.openxmlformats.org/markup-compatibility/2006" xmlns:p14="http://schemas.microsoft.com/office/powerpoint/2010/main">
    <mc:Choice Requires="p14">
      <p:transition spd="slow" p14:dur="2000" advTm="9042"/>
    </mc:Choice>
    <mc:Fallback xmlns="">
      <p:transition spd="slow" advTm="9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30"/>
            <a:ext cx="8503944" cy="391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2002314"/>
            <a:ext cx="7662009"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Self-efficacy refers to an individual’s belief of being capable of performing a task.</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higher your self-efficacy, the more confidence you have in your ability to succeed.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you feel like your college education equipped you with the employability skills to establish a rewarding career, you may feel more capable of succeeding in your job search and more motivated to apply for jobs post-graduation.</a:t>
            </a:r>
          </a:p>
        </p:txBody>
      </p:sp>
    </p:spTree>
    <p:extLst>
      <p:ext uri="{BB962C8B-B14F-4D97-AF65-F5344CB8AC3E}">
        <p14:creationId xmlns:p14="http://schemas.microsoft.com/office/powerpoint/2010/main" val="2129650683"/>
      </p:ext>
    </p:extLst>
  </p:cSld>
  <p:clrMapOvr>
    <a:masterClrMapping/>
  </p:clrMapOvr>
  <mc:AlternateContent xmlns:mc="http://schemas.openxmlformats.org/markup-compatibility/2006" xmlns:p14="http://schemas.microsoft.com/office/powerpoint/2010/main">
    <mc:Choice Requires="p14">
      <p:transition p14:dur="10" advTm="152959"/>
    </mc:Choice>
    <mc:Fallback xmlns="">
      <p:transition advTm="15295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30"/>
            <a:ext cx="9282647" cy="391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2002314"/>
            <a:ext cx="8543919"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in difficult situations, people with low self-efficacy are more likely to lessen their effort or give up altogether,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while those with high self-efficacy will try harder to master the challenge.</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Intelligence and personality are linked to higher self-efficacy.</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who are intelligent, conscientious, and emotionally stable are so much more likely to have high self-efficacy that some researchers argue self-efficacy is more important than prior research suggested.</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73627500"/>
      </p:ext>
    </p:extLst>
  </p:cSld>
  <p:clrMapOvr>
    <a:masterClrMapping/>
  </p:clrMapOvr>
  <mc:AlternateContent xmlns:mc="http://schemas.openxmlformats.org/markup-compatibility/2006" xmlns:p14="http://schemas.microsoft.com/office/powerpoint/2010/main">
    <mc:Choice Requires="p14">
      <p:transition p14:dur="10" advTm="115993"/>
    </mc:Choice>
    <mc:Fallback xmlns="">
      <p:transition advTm="11599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30"/>
            <a:ext cx="7815230" cy="3660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6836304"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Increasing Self-Efficacy: How can employees achieve high levels of self-efficacy? By bringing goal-setting theory and self-efficacy theory together.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Supportive managers who set difficult goals for their employees may lead them to have a higher level of self-efficacy and set higher goals for their own performance.</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63378521"/>
      </p:ext>
    </p:extLst>
  </p:cSld>
  <p:clrMapOvr>
    <a:masterClrMapping/>
  </p:clrMapOvr>
  <mc:AlternateContent xmlns:mc="http://schemas.openxmlformats.org/markup-compatibility/2006" xmlns:p14="http://schemas.microsoft.com/office/powerpoint/2010/main">
    <mc:Choice Requires="p14">
      <p:transition p14:dur="10" advTm="101573"/>
    </mc:Choice>
    <mc:Fallback xmlns="">
      <p:transition advTm="10157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1462489"/>
            <a:ext cx="8984593" cy="4524315"/>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also suggests that there are four ways of increasing self-efficacy: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(1) Give employees relevant experiences with the task (i.e., enactive mastery),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(2) enable them to watch someone else do the task (i.e., vicarious modeling),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(3) reassure the employees, letting them know that they have “what it takes” to do the task (i.e., verbal persuasion), and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(4) tell them to “get psyched up” (i.e., arousal)—getting energized will enable the employees to approach the task more positively (although this last step is probably not a good idea if the task is “low-key,” like writing a sales report).</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974931"/>
      </p:ext>
    </p:extLst>
  </p:cSld>
  <p:clrMapOvr>
    <a:masterClrMapping/>
  </p:clrMapOvr>
  <mc:AlternateContent xmlns:mc="http://schemas.openxmlformats.org/markup-compatibility/2006" xmlns:p14="http://schemas.microsoft.com/office/powerpoint/2010/main">
    <mc:Choice Requires="p14">
      <p:transition p14:dur="10" advTm="159507"/>
    </mc:Choice>
    <mc:Fallback xmlns="">
      <p:transition advTm="15950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xmlns="" id="{059EB4C2-FF17-03C2-D516-4143A1E2D7F9}"/>
              </a:ext>
            </a:extLst>
          </p:cNvPr>
          <p:cNvGrpSpPr/>
          <p:nvPr/>
        </p:nvGrpSpPr>
        <p:grpSpPr>
          <a:xfrm>
            <a:off x="1531344" y="1579948"/>
            <a:ext cx="9232135" cy="4657292"/>
            <a:chOff x="1520327" y="1679101"/>
            <a:chExt cx="9232135" cy="4446278"/>
          </a:xfrm>
        </p:grpSpPr>
        <p:pic>
          <p:nvPicPr>
            <p:cNvPr id="6" name="Picture 5">
              <a:extLst>
                <a:ext uri="{FF2B5EF4-FFF2-40B4-BE49-F238E27FC236}">
                  <a16:creationId xmlns:a16="http://schemas.microsoft.com/office/drawing/2014/main" xmlns="" id="{822E64EB-720B-74E7-2B65-B0E7618FA4B2}"/>
                </a:ext>
              </a:extLst>
            </p:cNvPr>
            <p:cNvPicPr>
              <a:picLocks noChangeAspect="1"/>
            </p:cNvPicPr>
            <p:nvPr/>
          </p:nvPicPr>
          <p:blipFill>
            <a:blip r:embed="rId3"/>
            <a:stretch>
              <a:fillRect/>
            </a:stretch>
          </p:blipFill>
          <p:spPr>
            <a:xfrm>
              <a:off x="1520327" y="1679101"/>
              <a:ext cx="9232135" cy="4446278"/>
            </a:xfrm>
            <a:prstGeom prst="rect">
              <a:avLst/>
            </a:prstGeom>
          </p:spPr>
        </p:pic>
        <p:sp>
          <p:nvSpPr>
            <p:cNvPr id="8" name="Rectangle: Top Corners Rounded 7">
              <a:extLst>
                <a:ext uri="{FF2B5EF4-FFF2-40B4-BE49-F238E27FC236}">
                  <a16:creationId xmlns:a16="http://schemas.microsoft.com/office/drawing/2014/main" xmlns="" id="{CCE7B15A-6CA2-E144-4B1E-FC07AB20BEFD}"/>
                </a:ext>
              </a:extLst>
            </p:cNvPr>
            <p:cNvSpPr/>
            <p:nvPr/>
          </p:nvSpPr>
          <p:spPr>
            <a:xfrm>
              <a:off x="1520327" y="1806766"/>
              <a:ext cx="2016087" cy="363557"/>
            </a:xfrm>
            <a:prstGeom prst="round2Same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2320686974"/>
      </p:ext>
    </p:extLst>
  </p:cSld>
  <p:clrMapOvr>
    <a:masterClrMapping/>
  </p:clrMapOvr>
  <mc:AlternateContent xmlns:mc="http://schemas.openxmlformats.org/markup-compatibility/2006" xmlns:p14="http://schemas.microsoft.com/office/powerpoint/2010/main">
    <mc:Choice Requires="p14">
      <p:transition p14:dur="10" advTm="91751"/>
    </mc:Choice>
    <mc:Fallback xmlns="">
      <p:transition advTm="917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Equity Theory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8333511"/>
      </p:ext>
    </p:extLst>
  </p:cSld>
  <p:clrMapOvr>
    <a:masterClrMapping/>
  </p:clrMapOvr>
  <mc:AlternateContent xmlns:mc="http://schemas.openxmlformats.org/markup-compatibility/2006" xmlns:p14="http://schemas.microsoft.com/office/powerpoint/2010/main">
    <mc:Choice Requires="p14">
      <p:transition spd="slow" p14:dur="2000" advTm="7092"/>
    </mc:Choice>
    <mc:Fallback xmlns="">
      <p:transition spd="slow" advTm="7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Equity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1462489"/>
            <a:ext cx="8984593" cy="1538883"/>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theory stating that individuals compare their job inputs and outcomes with those of others and then respond to eliminate any inequities.</a:t>
            </a:r>
          </a:p>
          <a:p>
            <a:pPr marL="342900" indent="-342900" algn="just" rtl="0">
              <a:buFont typeface="Arial" panose="020B0604020202020204" pitchFamily="34" charset="0"/>
              <a:buChar char="•"/>
            </a:pPr>
            <a:endParaRPr lang="ar-SA" sz="2200" dirty="0">
              <a:latin typeface="Calibri" panose="020F0502020204030204" pitchFamily="34" charset="0"/>
              <a:ea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xmlns="" id="{9EF80947-F31E-73DE-9790-4FF2862BEEBE}"/>
              </a:ext>
            </a:extLst>
          </p:cNvPr>
          <p:cNvGrpSpPr/>
          <p:nvPr/>
        </p:nvGrpSpPr>
        <p:grpSpPr>
          <a:xfrm>
            <a:off x="1588132" y="2815731"/>
            <a:ext cx="8984593" cy="3264930"/>
            <a:chOff x="1588132" y="2815731"/>
            <a:chExt cx="8984593" cy="3264930"/>
          </a:xfrm>
        </p:grpSpPr>
        <p:pic>
          <p:nvPicPr>
            <p:cNvPr id="6" name="Picture 5">
              <a:extLst>
                <a:ext uri="{FF2B5EF4-FFF2-40B4-BE49-F238E27FC236}">
                  <a16:creationId xmlns:a16="http://schemas.microsoft.com/office/drawing/2014/main" xmlns="" id="{467441E0-2040-75C5-566E-00D2BB70D3D7}"/>
                </a:ext>
              </a:extLst>
            </p:cNvPr>
            <p:cNvPicPr>
              <a:picLocks noChangeAspect="1"/>
            </p:cNvPicPr>
            <p:nvPr/>
          </p:nvPicPr>
          <p:blipFill>
            <a:blip r:embed="rId3"/>
            <a:stretch>
              <a:fillRect/>
            </a:stretch>
          </p:blipFill>
          <p:spPr>
            <a:xfrm>
              <a:off x="1588132" y="2815731"/>
              <a:ext cx="8984593" cy="3264930"/>
            </a:xfrm>
            <a:prstGeom prst="rect">
              <a:avLst/>
            </a:prstGeom>
          </p:spPr>
        </p:pic>
        <p:sp>
          <p:nvSpPr>
            <p:cNvPr id="8" name="Rectangle: Rounded Corners 7">
              <a:extLst>
                <a:ext uri="{FF2B5EF4-FFF2-40B4-BE49-F238E27FC236}">
                  <a16:creationId xmlns:a16="http://schemas.microsoft.com/office/drawing/2014/main" xmlns="" id="{2864FF56-6CBD-1827-8B64-3F7A87710885}"/>
                </a:ext>
              </a:extLst>
            </p:cNvPr>
            <p:cNvSpPr/>
            <p:nvPr/>
          </p:nvSpPr>
          <p:spPr>
            <a:xfrm>
              <a:off x="1959429" y="3023144"/>
              <a:ext cx="1621971" cy="318771"/>
            </a:xfrm>
            <a:prstGeom prst="round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254398751"/>
      </p:ext>
    </p:extLst>
  </p:cSld>
  <p:clrMapOvr>
    <a:masterClrMapping/>
  </p:clrMapOvr>
  <mc:AlternateContent xmlns:mc="http://schemas.openxmlformats.org/markup-compatibility/2006" xmlns:p14="http://schemas.microsoft.com/office/powerpoint/2010/main">
    <mc:Choice Requires="p14">
      <p:transition p14:dur="10" advTm="66790"/>
    </mc:Choice>
    <mc:Fallback xmlns="">
      <p:transition advTm="6679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Justice</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8984593" cy="4154984"/>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justice:</a:t>
            </a:r>
            <a:r>
              <a:rPr lang="en-US" sz="2400" dirty="0">
                <a:latin typeface="Calibri" panose="020F0502020204030204" pitchFamily="34" charset="0"/>
                <a:ea typeface="Calibri" panose="020F0502020204030204" pitchFamily="34" charset="0"/>
                <a:cs typeface="Calibri" panose="020F0502020204030204" pitchFamily="34" charset="0"/>
              </a:rPr>
              <a:t> An overall perception of what is fair in the workplace, composed of distributive, procedural, informational, and interpersonal justice.</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Distributive justice: </a:t>
            </a:r>
            <a:r>
              <a:rPr lang="en-US" sz="2400" dirty="0">
                <a:latin typeface="Calibri" panose="020F0502020204030204" pitchFamily="34" charset="0"/>
                <a:ea typeface="Calibri" panose="020F0502020204030204" pitchFamily="34" charset="0"/>
                <a:cs typeface="Calibri" panose="020F0502020204030204" pitchFamily="34" charset="0"/>
              </a:rPr>
              <a:t>Perceived fairness of the amount and allocation of rewards among individuals. </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Procedural justice: </a:t>
            </a:r>
            <a:r>
              <a:rPr lang="en-US" sz="2400" dirty="0">
                <a:latin typeface="Calibri" panose="020F0502020204030204" pitchFamily="34" charset="0"/>
                <a:ea typeface="Calibri" panose="020F0502020204030204" pitchFamily="34" charset="0"/>
                <a:cs typeface="Calibri" panose="020F0502020204030204" pitchFamily="34" charset="0"/>
              </a:rPr>
              <a:t>The perceived fairness of the process used to determine the distribution of rewards.</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Informational justice: </a:t>
            </a:r>
            <a:r>
              <a:rPr lang="en-US" sz="2400" dirty="0">
                <a:latin typeface="Calibri" panose="020F0502020204030204" pitchFamily="34" charset="0"/>
                <a:ea typeface="Calibri" panose="020F0502020204030204" pitchFamily="34" charset="0"/>
                <a:cs typeface="Calibri" panose="020F0502020204030204" pitchFamily="34" charset="0"/>
              </a:rPr>
              <a:t>The degree to which employees are provided truthful explanations for decisions.</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Interpersonal justice:</a:t>
            </a:r>
            <a:r>
              <a:rPr lang="en-US" sz="2400" dirty="0">
                <a:latin typeface="Calibri" panose="020F0502020204030204" pitchFamily="34" charset="0"/>
                <a:ea typeface="Calibri" panose="020F0502020204030204" pitchFamily="34" charset="0"/>
                <a:cs typeface="Calibri" panose="020F0502020204030204" pitchFamily="34" charset="0"/>
              </a:rPr>
              <a:t> The degree to which employees are treated with dignity and respect.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59104111"/>
      </p:ext>
    </p:extLst>
  </p:cSld>
  <p:clrMapOvr>
    <a:masterClrMapping/>
  </p:clrMapOvr>
  <mc:AlternateContent xmlns:mc="http://schemas.openxmlformats.org/markup-compatibility/2006" xmlns:p14="http://schemas.microsoft.com/office/powerpoint/2010/main">
    <mc:Choice Requires="p14">
      <p:transition p14:dur="10" advTm="121357"/>
    </mc:Choice>
    <mc:Fallback xmlns="">
      <p:transition advTm="12135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913046"/>
            <a:ext cx="10340977" cy="5379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62137"/>
            <a:ext cx="2305141" cy="584776"/>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22577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Justice Model</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xmlns="" id="{5EE593F9-9A79-F0C3-83D9-09C06226C1FA}"/>
              </a:ext>
            </a:extLst>
          </p:cNvPr>
          <p:cNvGrpSpPr/>
          <p:nvPr/>
        </p:nvGrpSpPr>
        <p:grpSpPr>
          <a:xfrm>
            <a:off x="1644536" y="1061277"/>
            <a:ext cx="9806679" cy="5244941"/>
            <a:chOff x="1644536" y="985075"/>
            <a:chExt cx="9806679" cy="5244941"/>
          </a:xfrm>
        </p:grpSpPr>
        <p:pic>
          <p:nvPicPr>
            <p:cNvPr id="6" name="Picture 5">
              <a:extLst>
                <a:ext uri="{FF2B5EF4-FFF2-40B4-BE49-F238E27FC236}">
                  <a16:creationId xmlns:a16="http://schemas.microsoft.com/office/drawing/2014/main" xmlns="" id="{377B7ADC-4209-5483-D5D9-DE6E6E7A9E8D}"/>
                </a:ext>
              </a:extLst>
            </p:cNvPr>
            <p:cNvPicPr>
              <a:picLocks noChangeAspect="1"/>
            </p:cNvPicPr>
            <p:nvPr/>
          </p:nvPicPr>
          <p:blipFill>
            <a:blip r:embed="rId3"/>
            <a:stretch>
              <a:fillRect/>
            </a:stretch>
          </p:blipFill>
          <p:spPr>
            <a:xfrm>
              <a:off x="1644536" y="985075"/>
              <a:ext cx="9806679" cy="5244941"/>
            </a:xfrm>
            <a:prstGeom prst="rect">
              <a:avLst/>
            </a:prstGeom>
          </p:spPr>
        </p:pic>
        <p:sp>
          <p:nvSpPr>
            <p:cNvPr id="8" name="Rectangle: Rounded Corners 7">
              <a:extLst>
                <a:ext uri="{FF2B5EF4-FFF2-40B4-BE49-F238E27FC236}">
                  <a16:creationId xmlns:a16="http://schemas.microsoft.com/office/drawing/2014/main" xmlns="" id="{F061CE98-A632-027E-34D3-FA59703AC8FD}"/>
                </a:ext>
              </a:extLst>
            </p:cNvPr>
            <p:cNvSpPr/>
            <p:nvPr/>
          </p:nvSpPr>
          <p:spPr>
            <a:xfrm>
              <a:off x="1796143" y="1121229"/>
              <a:ext cx="1861457" cy="304800"/>
            </a:xfrm>
            <a:prstGeom prst="round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3360379631"/>
      </p:ext>
    </p:extLst>
  </p:cSld>
  <p:clrMapOvr>
    <a:masterClrMapping/>
  </p:clrMapOvr>
  <mc:AlternateContent xmlns:mc="http://schemas.openxmlformats.org/markup-compatibility/2006" xmlns:p14="http://schemas.microsoft.com/office/powerpoint/2010/main">
    <mc:Choice Requires="p14">
      <p:transition p14:dur="10" advTm="91589"/>
    </mc:Choice>
    <mc:Fallback xmlns="">
      <p:transition advTm="9158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8984593"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Classic theories paint an incomplete picture of motivation. Consider con temporary theories when assessing motivation in your organization.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will be motivated if they feel like their actions are feely chosen and in alignment with their interests and values. Try to foster this autonomy instead of treating motivation as completely “controllable” through pressure, direction, or reward.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Despite the power of autonomy, rewards and reinforcement can still be a powerful force in promoting desired behaviors in organizations—but do not underestimate the psychological aspects of motivation. Rewards alone cannot fix organizational problems.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2614951"/>
      </p:ext>
    </p:extLst>
  </p:cSld>
  <p:clrMapOvr>
    <a:masterClrMapping/>
  </p:clrMapOvr>
  <mc:AlternateContent xmlns:mc="http://schemas.openxmlformats.org/markup-compatibility/2006" xmlns:p14="http://schemas.microsoft.com/office/powerpoint/2010/main">
    <mc:Choice Requires="p14">
      <p:transition p14:dur="10" advTm="102433"/>
    </mc:Choice>
    <mc:Fallback xmlns="">
      <p:transition advTm="10243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44536" y="1922204"/>
            <a:ext cx="7931961"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Depending on which behaviors are desirable given the task, try to adopt or lead others toward a promotion focus (e.g., for innovation goals) or prevention focus (e.g., for safety goals).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Job engagement is still a management “buzzword,” and there is confusion regarding what job engagement actually represents. However, it can help put motivation into practice. </a:t>
            </a:r>
          </a:p>
        </p:txBody>
      </p:sp>
    </p:spTree>
    <p:extLst>
      <p:ext uri="{BB962C8B-B14F-4D97-AF65-F5344CB8AC3E}">
        <p14:creationId xmlns:p14="http://schemas.microsoft.com/office/powerpoint/2010/main" val="2013722620"/>
      </p:ext>
    </p:extLst>
  </p:cSld>
  <p:clrMapOvr>
    <a:masterClrMapping/>
  </p:clrMapOvr>
  <mc:AlternateContent xmlns:mc="http://schemas.openxmlformats.org/markup-compatibility/2006" xmlns:p14="http://schemas.microsoft.com/office/powerpoint/2010/main">
    <mc:Choice Requires="p14">
      <p:transition p14:dur="10" advTm="36674"/>
    </mc:Choice>
    <mc:Fallback xmlns="">
      <p:transition advTm="3667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7931961"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 by example: Model and encourage others to model the types of behaviors you would like to see performed by employees.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Thinking of motivation in terms of expectancy, instrumentality, and valence can help you break down many common motivation problems in organizations into their parts.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Ask yourself whether effort leads to performance, whether performance leads to the desired outcome, and whether those involved actually care about it.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1122457"/>
      </p:ext>
    </p:extLst>
  </p:cSld>
  <p:clrMapOvr>
    <a:masterClrMapping/>
  </p:clrMapOvr>
  <mc:AlternateContent xmlns:mc="http://schemas.openxmlformats.org/markup-compatibility/2006" xmlns:p14="http://schemas.microsoft.com/office/powerpoint/2010/main">
    <mc:Choice Requires="p14">
      <p:transition p14:dur="10" advTm="53740"/>
    </mc:Choice>
    <mc:Fallback xmlns="">
      <p:transition advTm="5374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729271" y="1868224"/>
            <a:ext cx="7535354"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Harness the power of goal setting: Set specific, difficult goals. Consider the factors that may affect goal setting. Determine whether a management by objectives program would be suitable for your organization.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Self-efficacy can affect motivation and behavior throughout the motivation process and is sometimes helpful and sometimes even harmful.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Consider how self-efficacy changes throughout the goal-setting process and adapt accordingly. </a:t>
            </a:r>
          </a:p>
        </p:txBody>
      </p:sp>
    </p:spTree>
    <p:extLst>
      <p:ext uri="{BB962C8B-B14F-4D97-AF65-F5344CB8AC3E}">
        <p14:creationId xmlns:p14="http://schemas.microsoft.com/office/powerpoint/2010/main" val="2762338404"/>
      </p:ext>
    </p:extLst>
  </p:cSld>
  <p:clrMapOvr>
    <a:masterClrMapping/>
  </p:clrMapOvr>
  <mc:AlternateContent xmlns:mc="http://schemas.openxmlformats.org/markup-compatibility/2006" xmlns:p14="http://schemas.microsoft.com/office/powerpoint/2010/main">
    <mc:Choice Requires="p14">
      <p:transition p14:dur="10" advTm="41503"/>
    </mc:Choice>
    <mc:Fallback xmlns="">
      <p:transition advTm="415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729271" y="1868224"/>
            <a:ext cx="7007105"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making decisions regarding resources in your organization, make sure to consider how the resources are being distributed (and who is affected), the fairness of the decision, and whether your actions demonstrate that you respect those involved. </a:t>
            </a:r>
            <a:endParaRPr lang="en-US" sz="28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Apply other contemporary motivation theories to understand how employees and managers can become (and stay) engaged in the workplace.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2851435"/>
      </p:ext>
    </p:extLst>
  </p:cSld>
  <p:clrMapOvr>
    <a:masterClrMapping/>
  </p:clrMapOvr>
  <mc:AlternateContent xmlns:mc="http://schemas.openxmlformats.org/markup-compatibility/2006" xmlns:p14="http://schemas.microsoft.com/office/powerpoint/2010/main">
    <mc:Choice Requires="p14">
      <p:transition p14:dur="10" advTm="53648"/>
    </mc:Choice>
    <mc:Fallback xmlns="">
      <p:transition advTm="5364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advTm="4561"/>
    </mc:Choice>
    <mc:Fallback xmlns="">
      <p:transition advTm="456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26"/>
    </mc:Choice>
    <mc:Fallback xmlns="">
      <p:transition spd="slow" advTm="762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42A4655-1F4A-47F9-A8AF-9D2755178B1B}">
  <ds:schemaRefs>
    <ds:schemaRef ds:uri="http://schemas.microsoft.com/sharepoint/v3/contenttype/forms"/>
  </ds:schemaRefs>
</ds:datastoreItem>
</file>

<file path=customXml/itemProps2.xml><?xml version="1.0" encoding="utf-8"?>
<ds:datastoreItem xmlns:ds="http://schemas.openxmlformats.org/officeDocument/2006/customXml" ds:itemID="{764FB14D-61DB-4175-8F1F-D91B377BF434}"/>
</file>

<file path=customXml/itemProps3.xml><?xml version="1.0" encoding="utf-8"?>
<ds:datastoreItem xmlns:ds="http://schemas.openxmlformats.org/officeDocument/2006/customXml" ds:itemID="{0C2BB6F1-5FCA-4C5D-A26D-229CB1961D47}">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49100919-8a76-4266-be0c-7dc583902cb4"/>
    <ds:schemaRef ds:uri="d13aca44-ef33-4cf4-9980-7f0b00e6eeb9"/>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5204</TotalTime>
  <Words>2388</Words>
  <Application>Microsoft Office PowerPoint</Application>
  <PresentationFormat>Widescreen</PresentationFormat>
  <Paragraphs>187</Paragraphs>
  <Slides>41</Slides>
  <Notes>9</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182</cp:revision>
  <dcterms:created xsi:type="dcterms:W3CDTF">2023-04-29T09:08:23Z</dcterms:created>
  <dcterms:modified xsi:type="dcterms:W3CDTF">2026-02-15T02:51:13Z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