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6"/>
  </p:notesMasterIdLst>
  <p:sldIdLst>
    <p:sldId id="352" r:id="rId2"/>
    <p:sldId id="542" r:id="rId3"/>
    <p:sldId id="543" r:id="rId4"/>
    <p:sldId id="576" r:id="rId5"/>
    <p:sldId id="544" r:id="rId6"/>
    <p:sldId id="546" r:id="rId7"/>
    <p:sldId id="575" r:id="rId8"/>
    <p:sldId id="573" r:id="rId9"/>
    <p:sldId id="547" r:id="rId10"/>
    <p:sldId id="548" r:id="rId11"/>
    <p:sldId id="574" r:id="rId12"/>
    <p:sldId id="549" r:id="rId13"/>
    <p:sldId id="550" r:id="rId14"/>
    <p:sldId id="551" r:id="rId15"/>
    <p:sldId id="552" r:id="rId16"/>
    <p:sldId id="553" r:id="rId17"/>
    <p:sldId id="554" r:id="rId18"/>
    <p:sldId id="555" r:id="rId19"/>
    <p:sldId id="556" r:id="rId20"/>
    <p:sldId id="557" r:id="rId21"/>
    <p:sldId id="558" r:id="rId22"/>
    <p:sldId id="559" r:id="rId23"/>
    <p:sldId id="560" r:id="rId24"/>
    <p:sldId id="561" r:id="rId25"/>
    <p:sldId id="562" r:id="rId26"/>
    <p:sldId id="563" r:id="rId27"/>
    <p:sldId id="564" r:id="rId28"/>
    <p:sldId id="565" r:id="rId29"/>
    <p:sldId id="566" r:id="rId30"/>
    <p:sldId id="567" r:id="rId31"/>
    <p:sldId id="568" r:id="rId32"/>
    <p:sldId id="569" r:id="rId33"/>
    <p:sldId id="570" r:id="rId34"/>
    <p:sldId id="571" r:id="rId35"/>
    <p:sldId id="354" r:id="rId36"/>
    <p:sldId id="382" r:id="rId37"/>
    <p:sldId id="572" r:id="rId38"/>
    <p:sldId id="498" r:id="rId39"/>
    <p:sldId id="413" r:id="rId40"/>
    <p:sldId id="497" r:id="rId41"/>
    <p:sldId id="499" r:id="rId42"/>
    <p:sldId id="500" r:id="rId43"/>
    <p:sldId id="502" r:id="rId44"/>
    <p:sldId id="503" r:id="rId45"/>
    <p:sldId id="504" r:id="rId46"/>
    <p:sldId id="394" r:id="rId47"/>
    <p:sldId id="507" r:id="rId48"/>
    <p:sldId id="508" r:id="rId49"/>
    <p:sldId id="510" r:id="rId50"/>
    <p:sldId id="511" r:id="rId51"/>
    <p:sldId id="512" r:id="rId52"/>
    <p:sldId id="513" r:id="rId53"/>
    <p:sldId id="509" r:id="rId54"/>
    <p:sldId id="395" r:id="rId55"/>
    <p:sldId id="458" r:id="rId56"/>
    <p:sldId id="534" r:id="rId57"/>
    <p:sldId id="535" r:id="rId58"/>
    <p:sldId id="536" r:id="rId59"/>
    <p:sldId id="537" r:id="rId60"/>
    <p:sldId id="396" r:id="rId61"/>
    <p:sldId id="519" r:id="rId62"/>
    <p:sldId id="521" r:id="rId63"/>
    <p:sldId id="520" r:id="rId64"/>
    <p:sldId id="523" r:id="rId65"/>
    <p:sldId id="522" r:id="rId66"/>
    <p:sldId id="524" r:id="rId67"/>
    <p:sldId id="525" r:id="rId68"/>
    <p:sldId id="526" r:id="rId69"/>
    <p:sldId id="527" r:id="rId70"/>
    <p:sldId id="528" r:id="rId71"/>
    <p:sldId id="529" r:id="rId72"/>
    <p:sldId id="540" r:id="rId73"/>
    <p:sldId id="392" r:id="rId74"/>
    <p:sldId id="410"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0000"/>
    <a:srgbClr val="EA4335"/>
    <a:srgbClr val="FBBC05"/>
    <a:srgbClr val="FFFFF3"/>
    <a:srgbClr val="0073BF"/>
    <a:srgbClr val="F9F9F9"/>
    <a:srgbClr val="FAC748"/>
    <a:srgbClr val="669BBC"/>
    <a:srgbClr val="DDC9D0"/>
    <a:srgbClr val="C826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E624CA-7889-4EE6-BBE9-B9BA6AD39327}" v="1" dt="2024-10-08T15:00:22.6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0"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8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9DE624CA-7889-4EE6-BBE9-B9BA6AD39327}"/>
    <pc:docChg chg="undo redo custSel addSld modSld sldOrd">
      <pc:chgData name="kiki tokki" userId="6b4e99cb2147362f" providerId="LiveId" clId="{9DE624CA-7889-4EE6-BBE9-B9BA6AD39327}" dt="2024-10-08T15:51:00.507" v="81" actId="207"/>
      <pc:docMkLst>
        <pc:docMk/>
      </pc:docMkLst>
      <pc:sldChg chg="modSp mod">
        <pc:chgData name="kiki tokki" userId="6b4e99cb2147362f" providerId="LiveId" clId="{9DE624CA-7889-4EE6-BBE9-B9BA6AD39327}" dt="2024-10-08T15:12:38.666" v="71" actId="207"/>
        <pc:sldMkLst>
          <pc:docMk/>
          <pc:sldMk cId="2239083289" sldId="498"/>
        </pc:sldMkLst>
        <pc:spChg chg="mod">
          <ac:chgData name="kiki tokki" userId="6b4e99cb2147362f" providerId="LiveId" clId="{9DE624CA-7889-4EE6-BBE9-B9BA6AD39327}" dt="2024-10-08T15:12:38.666" v="71" actId="207"/>
          <ac:spMkLst>
            <pc:docMk/>
            <pc:sldMk cId="2239083289" sldId="498"/>
            <ac:spMk id="48" creationId="{050976E4-0CF2-BA00-34CA-2F9419409B9E}"/>
          </ac:spMkLst>
        </pc:spChg>
      </pc:sldChg>
      <pc:sldChg chg="modSp mod">
        <pc:chgData name="kiki tokki" userId="6b4e99cb2147362f" providerId="LiveId" clId="{9DE624CA-7889-4EE6-BBE9-B9BA6AD39327}" dt="2024-10-08T15:30:56.537" v="73"/>
        <pc:sldMkLst>
          <pc:docMk/>
          <pc:sldMk cId="3093467340" sldId="504"/>
        </pc:sldMkLst>
        <pc:spChg chg="mod">
          <ac:chgData name="kiki tokki" userId="6b4e99cb2147362f" providerId="LiveId" clId="{9DE624CA-7889-4EE6-BBE9-B9BA6AD39327}" dt="2024-10-08T15:30:56.537" v="73"/>
          <ac:spMkLst>
            <pc:docMk/>
            <pc:sldMk cId="3093467340" sldId="504"/>
            <ac:spMk id="48" creationId="{050976E4-0CF2-BA00-34CA-2F9419409B9E}"/>
          </ac:spMkLst>
        </pc:spChg>
      </pc:sldChg>
      <pc:sldChg chg="modSp mod">
        <pc:chgData name="kiki tokki" userId="6b4e99cb2147362f" providerId="LiveId" clId="{9DE624CA-7889-4EE6-BBE9-B9BA6AD39327}" dt="2024-10-08T15:40:28.846" v="77" actId="207"/>
        <pc:sldMkLst>
          <pc:docMk/>
          <pc:sldMk cId="1328092447" sldId="510"/>
        </pc:sldMkLst>
        <pc:spChg chg="mod">
          <ac:chgData name="kiki tokki" userId="6b4e99cb2147362f" providerId="LiveId" clId="{9DE624CA-7889-4EE6-BBE9-B9BA6AD39327}" dt="2024-10-08T15:40:28.846" v="77" actId="207"/>
          <ac:spMkLst>
            <pc:docMk/>
            <pc:sldMk cId="1328092447" sldId="510"/>
            <ac:spMk id="48" creationId="{050976E4-0CF2-BA00-34CA-2F9419409B9E}"/>
          </ac:spMkLst>
        </pc:spChg>
      </pc:sldChg>
      <pc:sldChg chg="modSp mod">
        <pc:chgData name="kiki tokki" userId="6b4e99cb2147362f" providerId="LiveId" clId="{9DE624CA-7889-4EE6-BBE9-B9BA6AD39327}" dt="2024-10-08T15:46:45.841" v="78" actId="207"/>
        <pc:sldMkLst>
          <pc:docMk/>
          <pc:sldMk cId="3557850126" sldId="513"/>
        </pc:sldMkLst>
        <pc:spChg chg="mod">
          <ac:chgData name="kiki tokki" userId="6b4e99cb2147362f" providerId="LiveId" clId="{9DE624CA-7889-4EE6-BBE9-B9BA6AD39327}" dt="2024-10-08T15:46:45.841" v="78" actId="207"/>
          <ac:spMkLst>
            <pc:docMk/>
            <pc:sldMk cId="3557850126" sldId="513"/>
            <ac:spMk id="48" creationId="{050976E4-0CF2-BA00-34CA-2F9419409B9E}"/>
          </ac:spMkLst>
        </pc:spChg>
      </pc:sldChg>
      <pc:sldChg chg="modSp mod">
        <pc:chgData name="kiki tokki" userId="6b4e99cb2147362f" providerId="LiveId" clId="{9DE624CA-7889-4EE6-BBE9-B9BA6AD39327}" dt="2024-10-08T15:49:49.957" v="79" actId="207"/>
        <pc:sldMkLst>
          <pc:docMk/>
          <pc:sldMk cId="4171273418" sldId="519"/>
        </pc:sldMkLst>
        <pc:spChg chg="mod">
          <ac:chgData name="kiki tokki" userId="6b4e99cb2147362f" providerId="LiveId" clId="{9DE624CA-7889-4EE6-BBE9-B9BA6AD39327}" dt="2024-10-08T15:49:49.957" v="79" actId="207"/>
          <ac:spMkLst>
            <pc:docMk/>
            <pc:sldMk cId="4171273418" sldId="519"/>
            <ac:spMk id="48" creationId="{050976E4-0CF2-BA00-34CA-2F9419409B9E}"/>
          </ac:spMkLst>
        </pc:spChg>
      </pc:sldChg>
      <pc:sldChg chg="modSp mod">
        <pc:chgData name="kiki tokki" userId="6b4e99cb2147362f" providerId="LiveId" clId="{9DE624CA-7889-4EE6-BBE9-B9BA6AD39327}" dt="2024-10-08T15:51:00.507" v="81" actId="207"/>
        <pc:sldMkLst>
          <pc:docMk/>
          <pc:sldMk cId="1655148692" sldId="521"/>
        </pc:sldMkLst>
        <pc:spChg chg="mod">
          <ac:chgData name="kiki tokki" userId="6b4e99cb2147362f" providerId="LiveId" clId="{9DE624CA-7889-4EE6-BBE9-B9BA6AD39327}" dt="2024-10-08T15:51:00.507" v="81" actId="207"/>
          <ac:spMkLst>
            <pc:docMk/>
            <pc:sldMk cId="1655148692" sldId="521"/>
            <ac:spMk id="48" creationId="{050976E4-0CF2-BA00-34CA-2F9419409B9E}"/>
          </ac:spMkLst>
        </pc:spChg>
      </pc:sldChg>
      <pc:sldChg chg="addSp modSp mod">
        <pc:chgData name="kiki tokki" userId="6b4e99cb2147362f" providerId="LiveId" clId="{9DE624CA-7889-4EE6-BBE9-B9BA6AD39327}" dt="2024-10-08T14:56:00.030" v="10" actId="20577"/>
        <pc:sldMkLst>
          <pc:docMk/>
          <pc:sldMk cId="3009841563" sldId="542"/>
        </pc:sldMkLst>
        <pc:spChg chg="add mod">
          <ac:chgData name="kiki tokki" userId="6b4e99cb2147362f" providerId="LiveId" clId="{9DE624CA-7889-4EE6-BBE9-B9BA6AD39327}" dt="2024-10-08T14:56:00.030" v="10" actId="20577"/>
          <ac:spMkLst>
            <pc:docMk/>
            <pc:sldMk cId="3009841563" sldId="542"/>
            <ac:spMk id="8" creationId="{DDF0BCA4-1EAA-90DE-A7F7-7E44B7ADA3EA}"/>
          </ac:spMkLst>
        </pc:spChg>
      </pc:sldChg>
      <pc:sldChg chg="addSp delSp modSp mod">
        <pc:chgData name="kiki tokki" userId="6b4e99cb2147362f" providerId="LiveId" clId="{9DE624CA-7889-4EE6-BBE9-B9BA6AD39327}" dt="2024-10-08T15:03:41.293" v="61" actId="122"/>
        <pc:sldMkLst>
          <pc:docMk/>
          <pc:sldMk cId="3814943352" sldId="543"/>
        </pc:sldMkLst>
        <pc:spChg chg="mod">
          <ac:chgData name="kiki tokki" userId="6b4e99cb2147362f" providerId="LiveId" clId="{9DE624CA-7889-4EE6-BBE9-B9BA6AD39327}" dt="2024-10-08T14:58:01.990" v="14" actId="20577"/>
          <ac:spMkLst>
            <pc:docMk/>
            <pc:sldMk cId="3814943352" sldId="543"/>
            <ac:spMk id="3" creationId="{F9A80F9F-74DB-1D57-04E8-E20E92A09B0A}"/>
          </ac:spMkLst>
        </pc:spChg>
        <pc:spChg chg="add del mod">
          <ac:chgData name="kiki tokki" userId="6b4e99cb2147362f" providerId="LiveId" clId="{9DE624CA-7889-4EE6-BBE9-B9BA6AD39327}" dt="2024-10-08T15:00:28.347" v="31" actId="478"/>
          <ac:spMkLst>
            <pc:docMk/>
            <pc:sldMk cId="3814943352" sldId="543"/>
            <ac:spMk id="8" creationId="{5946DBF7-320B-3E06-F0AF-D2DBC9833214}"/>
          </ac:spMkLst>
        </pc:spChg>
        <pc:spChg chg="add mod">
          <ac:chgData name="kiki tokki" userId="6b4e99cb2147362f" providerId="LiveId" clId="{9DE624CA-7889-4EE6-BBE9-B9BA6AD39327}" dt="2024-10-08T15:03:32.921" v="59" actId="1076"/>
          <ac:spMkLst>
            <pc:docMk/>
            <pc:sldMk cId="3814943352" sldId="543"/>
            <ac:spMk id="9" creationId="{621A5681-CB6B-2B50-822F-5573F643C162}"/>
          </ac:spMkLst>
        </pc:spChg>
        <pc:spChg chg="mod">
          <ac:chgData name="kiki tokki" userId="6b4e99cb2147362f" providerId="LiveId" clId="{9DE624CA-7889-4EE6-BBE9-B9BA6AD39327}" dt="2024-10-08T15:03:30.076" v="58" actId="1076"/>
          <ac:spMkLst>
            <pc:docMk/>
            <pc:sldMk cId="3814943352" sldId="543"/>
            <ac:spMk id="25" creationId="{2BC869EB-5623-4AA1-9123-4AF9DF916049}"/>
          </ac:spMkLst>
        </pc:spChg>
        <pc:spChg chg="mod">
          <ac:chgData name="kiki tokki" userId="6b4e99cb2147362f" providerId="LiveId" clId="{9DE624CA-7889-4EE6-BBE9-B9BA6AD39327}" dt="2024-10-08T15:03:41.293" v="61" actId="122"/>
          <ac:spMkLst>
            <pc:docMk/>
            <pc:sldMk cId="3814943352" sldId="543"/>
            <ac:spMk id="48" creationId="{050976E4-0CF2-BA00-34CA-2F9419409B9E}"/>
          </ac:spMkLst>
        </pc:spChg>
        <pc:picChg chg="del">
          <ac:chgData name="kiki tokki" userId="6b4e99cb2147362f" providerId="LiveId" clId="{9DE624CA-7889-4EE6-BBE9-B9BA6AD39327}" dt="2024-10-08T14:57:57.870" v="12" actId="478"/>
          <ac:picMkLst>
            <pc:docMk/>
            <pc:sldMk cId="3814943352" sldId="543"/>
            <ac:picMk id="10" creationId="{D2C54BB5-5FFF-88A8-CC04-A94A7058AC2B}"/>
          </ac:picMkLst>
        </pc:picChg>
      </pc:sldChg>
      <pc:sldChg chg="modSp mod">
        <pc:chgData name="kiki tokki" userId="6b4e99cb2147362f" providerId="LiveId" clId="{9DE624CA-7889-4EE6-BBE9-B9BA6AD39327}" dt="2024-10-08T15:08:54.541" v="65" actId="207"/>
        <pc:sldMkLst>
          <pc:docMk/>
          <pc:sldMk cId="1494696801" sldId="564"/>
        </pc:sldMkLst>
        <pc:spChg chg="mod">
          <ac:chgData name="kiki tokki" userId="6b4e99cb2147362f" providerId="LiveId" clId="{9DE624CA-7889-4EE6-BBE9-B9BA6AD39327}" dt="2024-10-08T15:08:27.648" v="64" actId="207"/>
          <ac:spMkLst>
            <pc:docMk/>
            <pc:sldMk cId="1494696801" sldId="564"/>
            <ac:spMk id="4" creationId="{3143BEBE-0E75-F172-3EA8-816302131C61}"/>
          </ac:spMkLst>
        </pc:spChg>
        <pc:spChg chg="mod">
          <ac:chgData name="kiki tokki" userId="6b4e99cb2147362f" providerId="LiveId" clId="{9DE624CA-7889-4EE6-BBE9-B9BA6AD39327}" dt="2024-10-08T15:08:54.541" v="65" actId="207"/>
          <ac:spMkLst>
            <pc:docMk/>
            <pc:sldMk cId="1494696801" sldId="564"/>
            <ac:spMk id="9" creationId="{00000000-0000-0000-0000-000000000000}"/>
          </ac:spMkLst>
        </pc:spChg>
      </pc:sldChg>
      <pc:sldChg chg="modSp mod">
        <pc:chgData name="kiki tokki" userId="6b4e99cb2147362f" providerId="LiveId" clId="{9DE624CA-7889-4EE6-BBE9-B9BA6AD39327}" dt="2024-10-08T13:17:15.490" v="4" actId="207"/>
        <pc:sldMkLst>
          <pc:docMk/>
          <pc:sldMk cId="3880274963" sldId="566"/>
        </pc:sldMkLst>
        <pc:spChg chg="mod">
          <ac:chgData name="kiki tokki" userId="6b4e99cb2147362f" providerId="LiveId" clId="{9DE624CA-7889-4EE6-BBE9-B9BA6AD39327}" dt="2024-10-08T13:17:15.490" v="4" actId="207"/>
          <ac:spMkLst>
            <pc:docMk/>
            <pc:sldMk cId="3880274963" sldId="566"/>
            <ac:spMk id="9" creationId="{167328E1-D3E8-4458-152F-4D5C46BAD6D9}"/>
          </ac:spMkLst>
        </pc:spChg>
      </pc:sldChg>
      <pc:sldChg chg="ord">
        <pc:chgData name="kiki tokki" userId="6b4e99cb2147362f" providerId="LiveId" clId="{9DE624CA-7889-4EE6-BBE9-B9BA6AD39327}" dt="2024-10-08T15:04:40.110" v="63"/>
        <pc:sldMkLst>
          <pc:docMk/>
          <pc:sldMk cId="393527461" sldId="574"/>
        </pc:sldMkLst>
      </pc:sldChg>
      <pc:sldChg chg="add">
        <pc:chgData name="kiki tokki" userId="6b4e99cb2147362f" providerId="LiveId" clId="{9DE624CA-7889-4EE6-BBE9-B9BA6AD39327}" dt="2024-10-08T14:57:54.122" v="11" actId="2890"/>
        <pc:sldMkLst>
          <pc:docMk/>
          <pc:sldMk cId="3106778103" sldId="5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13</a:t>
            </a:fld>
            <a:endParaRPr lang="en-US"/>
          </a:p>
        </p:txBody>
      </p:sp>
    </p:spTree>
    <p:extLst>
      <p:ext uri="{BB962C8B-B14F-4D97-AF65-F5344CB8AC3E}">
        <p14:creationId xmlns:p14="http://schemas.microsoft.com/office/powerpoint/2010/main" val="202661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18</a:t>
            </a:fld>
            <a:endParaRPr lang="en-US"/>
          </a:p>
        </p:txBody>
      </p:sp>
    </p:spTree>
    <p:extLst>
      <p:ext uri="{BB962C8B-B14F-4D97-AF65-F5344CB8AC3E}">
        <p14:creationId xmlns:p14="http://schemas.microsoft.com/office/powerpoint/2010/main" val="2299195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Don’t lie, cheat or do anything to misrepresent yourself online. This goes without saying, but it’s amazing the number of people who do this. Don’t let that be you.</a:t>
            </a:r>
            <a:r>
              <a:rPr lang="en-US" dirty="0">
                <a:effectLst/>
              </a:rPr>
              <a:t>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19</a:t>
            </a:fld>
            <a:endParaRPr lang="en-US"/>
          </a:p>
        </p:txBody>
      </p:sp>
    </p:spTree>
    <p:extLst>
      <p:ext uri="{BB962C8B-B14F-4D97-AF65-F5344CB8AC3E}">
        <p14:creationId xmlns:p14="http://schemas.microsoft.com/office/powerpoint/2010/main" val="2756851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Never pass off someone else’s work as your own. If you include photos, videos, papers and research on your website or blog, make sure to provide attribution to the author or owner of the content.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20</a:t>
            </a:fld>
            <a:endParaRPr lang="en-US"/>
          </a:p>
        </p:txBody>
      </p:sp>
    </p:spTree>
    <p:extLst>
      <p:ext uri="{BB962C8B-B14F-4D97-AF65-F5344CB8AC3E}">
        <p14:creationId xmlns:p14="http://schemas.microsoft.com/office/powerpoint/2010/main" val="590411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provide general legal information and use social media as an educational tool. However, attorneys must be careful not to give legal advice on specific cases. Doing so could trigger an attorney-client relationship. </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21</a:t>
            </a:fld>
            <a:endParaRPr lang="en-US"/>
          </a:p>
        </p:txBody>
      </p:sp>
    </p:spTree>
    <p:extLst>
      <p:ext uri="{BB962C8B-B14F-4D97-AF65-F5344CB8AC3E}">
        <p14:creationId xmlns:p14="http://schemas.microsoft.com/office/powerpoint/2010/main" val="2938917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22</a:t>
            </a:fld>
            <a:endParaRPr lang="en-US"/>
          </a:p>
        </p:txBody>
      </p:sp>
    </p:spTree>
    <p:extLst>
      <p:ext uri="{BB962C8B-B14F-4D97-AF65-F5344CB8AC3E}">
        <p14:creationId xmlns:p14="http://schemas.microsoft.com/office/powerpoint/2010/main" val="1859481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Don’t share information about your clients or about your company. </a:t>
            </a:r>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23</a:t>
            </a:fld>
            <a:endParaRPr lang="en-US"/>
          </a:p>
        </p:txBody>
      </p:sp>
    </p:spTree>
    <p:extLst>
      <p:ext uri="{BB962C8B-B14F-4D97-AF65-F5344CB8AC3E}">
        <p14:creationId xmlns:p14="http://schemas.microsoft.com/office/powerpoint/2010/main" val="214795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you ever receive free products or services to review on your blog or if you receive payment to endorse a company on your blog. The same is true for client and investor relationships. </a:t>
            </a:r>
            <a:r>
              <a:rPr lang="en-US" sz="1200" kern="1200" dirty="0" err="1">
                <a:solidFill>
                  <a:schemeClr val="tx1"/>
                </a:solidFill>
                <a:effectLst/>
                <a:latin typeface="+mn-lt"/>
                <a:ea typeface="+mn-ea"/>
                <a:cs typeface="+mn-cs"/>
              </a:rPr>
              <a:t>Cmp.ly</a:t>
            </a:r>
            <a:r>
              <a:rPr lang="en-US" sz="1200" kern="1200" dirty="0">
                <a:solidFill>
                  <a:schemeClr val="tx1"/>
                </a:solidFill>
                <a:effectLst/>
                <a:latin typeface="+mn-lt"/>
                <a:ea typeface="+mn-ea"/>
                <a:cs typeface="+mn-cs"/>
              </a:rPr>
              <a:t> is a tool that can help you with disclosures.</a:t>
            </a:r>
          </a:p>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24</a:t>
            </a:fld>
            <a:endParaRPr lang="en-US"/>
          </a:p>
        </p:txBody>
      </p:sp>
    </p:spTree>
    <p:extLst>
      <p:ext uri="{BB962C8B-B14F-4D97-AF65-F5344CB8AC3E}">
        <p14:creationId xmlns:p14="http://schemas.microsoft.com/office/powerpoint/2010/main" val="2216112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25</a:t>
            </a:fld>
            <a:endParaRPr lang="en-US"/>
          </a:p>
        </p:txBody>
      </p:sp>
    </p:spTree>
    <p:extLst>
      <p:ext uri="{BB962C8B-B14F-4D97-AF65-F5344CB8AC3E}">
        <p14:creationId xmlns:p14="http://schemas.microsoft.com/office/powerpoint/2010/main" val="4027850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26</a:t>
            </a:fld>
            <a:endParaRPr lang="en-US"/>
          </a:p>
        </p:txBody>
      </p:sp>
    </p:spTree>
    <p:extLst>
      <p:ext uri="{BB962C8B-B14F-4D97-AF65-F5344CB8AC3E}">
        <p14:creationId xmlns:p14="http://schemas.microsoft.com/office/powerpoint/2010/main" val="3321711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32161-3165-2241-B0E6-18986C11E987}" type="slidenum">
              <a:rPr lang="en-US" smtClean="0"/>
              <a:t>27</a:t>
            </a:fld>
            <a:endParaRPr lang="en-US"/>
          </a:p>
        </p:txBody>
      </p:sp>
    </p:spTree>
    <p:extLst>
      <p:ext uri="{BB962C8B-B14F-4D97-AF65-F5344CB8AC3E}">
        <p14:creationId xmlns:p14="http://schemas.microsoft.com/office/powerpoint/2010/main" val="186952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11583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4556969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82400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reutersinstitute.politics.ox.ac.uk/digital-news-report/2024" TargetMode="External"/><Relationship Id="rId7" Type="http://schemas.openxmlformats.org/officeDocument/2006/relationships/image" Target="../media/image4.sv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10" Type="http://schemas.openxmlformats.org/officeDocument/2006/relationships/hyperlink" Target="https://ijnet.org/ar/story/%D8%AA%D9%82%D8%B1%D9%8A%D8%B1-%D8%B1%D9%88%D9%8A%D8%AA%D8%B1%D8%B2-%D9%84%D9%84%D8%A3%D8%AE%D8%A8%D8%A7%D8%B1-%D8%A7%D9%84%D8%B1%D9%82%D9%85%D9%8A%D8%A9-2024-%D9%85%D8%B3%D8%AA%D9%82%D8%A8%D9%84-%D8%A7%D9%84%D8%B5%D8%AD%D8%A7%D9%81%D8%A9-%D8%A8%D9%85%D9%88%D8%A7%D8%AC%D9%87%D8%A9-%D9%8A%D9%88%D8%AA%D9%8A%D9%88%D8%A8-%D9%88%D8%AA%D9%8A%D9%83-%D8%AA%D9%88%D9%83-%D9%88%D8%A7%D9%84%D9%85%D8%A4%D8%AB%D8%B1%D9%8A%D9%86#:~:text=%D9%88%D8%B3%D8%B7%20%D9%83%D9%84%20%D9%87%D8%B0%D9%87%20%D8%A7%D9%84%D9%85%D8%AE%D8%A7%D8%B7%D8%B1%20%D8%A7%D9%84%D8%AA%D9%8A%20%D8%AA%D8%AD%D9%8A%D8%B7%20%D8%A8%D8%A7%D9%84%D9%85%D9%87%D9%86%D8%A9%20%D8%B5%D8%AF%D8%B1%D8%AA%20%D8%A7%D9%84%D9%86%D8%B3%D8%AE%D8%A9%20%D8%A7%D9%84%D8%AB%D8%A7%D9%84%D8%AB%D8%A9" TargetMode="External"/><Relationship Id="rId4" Type="http://schemas.openxmlformats.org/officeDocument/2006/relationships/image" Target="../media/image9.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hyperlink" Target="https://reutersinstitute.politics.ox.ac.uk/digital-news-report/2023" TargetMode="External"/><Relationship Id="rId7" Type="http://schemas.openxmlformats.org/officeDocument/2006/relationships/image" Target="../media/image3.pn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10.svg"/><Relationship Id="rId11" Type="http://schemas.openxmlformats.org/officeDocument/2006/relationships/image" Target="../media/image11.jpg"/><Relationship Id="rId5" Type="http://schemas.openxmlformats.org/officeDocument/2006/relationships/image" Target="../media/image9.png"/><Relationship Id="rId10" Type="http://schemas.openxmlformats.org/officeDocument/2006/relationships/image" Target="../media/image8.svg"/><Relationship Id="rId4" Type="http://schemas.openxmlformats.org/officeDocument/2006/relationships/hyperlink" Target="https://open.spotify.com/episode/4tqp5uLJCYbiEUq7MRHFnr?go=1&amp;sp_cid=83f14e36d8021722d85a5a143cf2a311&amp;t=8&amp;utm_source=embed_player_p&amp;utm_medium=desktop&amp;nd=1" TargetMode="Externa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hyperlink" Target="https://reutersinstitute.politics.ox.ac.uk/sites/default/files/2024-01/Newman%20-%20Trends%20and%20Predictions%202024%20FINAL.pdf" TargetMode="External"/><Relationship Id="rId7" Type="http://schemas.openxmlformats.org/officeDocument/2006/relationships/image" Target="../media/image3.png"/><Relationship Id="rId2" Type="http://schemas.openxmlformats.org/officeDocument/2006/relationships/hyperlink" Target="https://reutersinstitute.politics.ox.ac.uk/digital-news-report/2023/dnr-executive-summary" TargetMode="External"/><Relationship Id="rId1" Type="http://schemas.openxmlformats.org/officeDocument/2006/relationships/slideLayout" Target="../slideLayouts/slideLayout13.xml"/><Relationship Id="rId6" Type="http://schemas.openxmlformats.org/officeDocument/2006/relationships/image" Target="../media/image10.sv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8.svg"/><Relationship Id="rId4" Type="http://schemas.openxmlformats.org/officeDocument/2006/relationships/hyperlink" Target="https://reutersinstitute.politics.ox.ac.uk/journalism-media-and-technology-trends-and-predictions-2024" TargetMode="Externa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dell.com/learn/us/en/uscorp1/corp-comm/social-media-policy?c=us&amp;l=en&amp;s=corp"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www.intel.com/content/www/us/en/legal/intel-social-media-guidelines.html"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corporate.ford.com/microsites/sustainability-report-2014-15/doc/sr14-ford-social-media-guidelines.pdf"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18.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www.flybluekite.com" TargetMode="External"/><Relationship Id="rId2"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www.flickr.com/photos/kelseyw/4575526751/" TargetMode="Externa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movies.about.com/od/themuppets/ig/Film-Photos/Beaker-Bunsen-Honeydew.htm" TargetMode="External"/><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37.pn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licenses/?lang=en"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2.jp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3.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5.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3.wdp"/></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7.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9.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61.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8" Type="http://schemas.openxmlformats.org/officeDocument/2006/relationships/image" Target="../media/image5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8" Type="http://schemas.openxmlformats.org/officeDocument/2006/relationships/image" Target="../media/image51.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hyperlink" Target="https://sendpulse.com/support/glossary/brand-reputation"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7.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6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7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7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4.wdp"/></Relationships>
</file>

<file path=ppt/slides/_rels/slide7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creativecommons.org/get-cc-savvy/copyright-creativecommons-are-friends/"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54.png"/><Relationship Id="rId7" Type="http://schemas.openxmlformats.org/officeDocument/2006/relationships/image" Target="../media/image5.png"/><Relationship Id="rId2" Type="http://schemas.openxmlformats.org/officeDocument/2006/relationships/image" Target="../media/image5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a:solidFill>
                  <a:srgbClr val="FAC748"/>
                </a:solidFill>
                <a:latin typeface="Tajawal Medium" panose="00000600000000000000" pitchFamily="2" charset="-78"/>
                <a:cs typeface="Tajawal Medium" panose="00000600000000000000" pitchFamily="2" charset="-78"/>
              </a:rPr>
              <a:t>DGM 730</a:t>
            </a:r>
          </a:p>
          <a:p>
            <a:r>
              <a:rPr lang="en-US" sz="200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DF0BCA4-1EAA-90DE-A7F7-7E44B7ADA3EA}"/>
              </a:ext>
            </a:extLst>
          </p:cNvPr>
          <p:cNvSpPr txBox="1"/>
          <p:nvPr/>
        </p:nvSpPr>
        <p:spPr>
          <a:xfrm>
            <a:off x="7952509" y="3007820"/>
            <a:ext cx="3709060" cy="1477328"/>
          </a:xfrm>
          <a:prstGeom prst="rect">
            <a:avLst/>
          </a:prstGeom>
          <a:noFill/>
        </p:spPr>
        <p:txBody>
          <a:bodyPr wrap="square">
            <a:spAutoFit/>
          </a:bodyPr>
          <a:lstStyle/>
          <a:p>
            <a:pPr algn="r" rtl="1"/>
            <a:r>
              <a:rPr lang="en-US" b="1" dirty="0" err="1"/>
              <a:t>سياسة</a:t>
            </a:r>
            <a:r>
              <a:rPr lang="en-US" b="1" dirty="0"/>
              <a:t> </a:t>
            </a:r>
            <a:r>
              <a:rPr lang="en-US" b="1" dirty="0" err="1"/>
              <a:t>وسائل</a:t>
            </a:r>
            <a:r>
              <a:rPr lang="en-US" b="1" dirty="0"/>
              <a:t> </a:t>
            </a:r>
            <a:r>
              <a:rPr lang="en-US" b="1" dirty="0" err="1"/>
              <a:t>التواصل</a:t>
            </a:r>
            <a:r>
              <a:rPr lang="en-US" b="1" dirty="0"/>
              <a:t> </a:t>
            </a:r>
            <a:r>
              <a:rPr lang="en-US" b="1" dirty="0" err="1"/>
              <a:t>الاجتماعي</a:t>
            </a:r>
            <a:r>
              <a:rPr lang="en-US" b="1" dirty="0"/>
              <a:t> </a:t>
            </a:r>
            <a:r>
              <a:rPr lang="en-US" b="1" dirty="0" err="1"/>
              <a:t>والالتزام</a:t>
            </a:r>
            <a:r>
              <a:rPr lang="en-US" b="1" dirty="0"/>
              <a:t> </a:t>
            </a:r>
            <a:r>
              <a:rPr lang="en-US" b="1" dirty="0" err="1"/>
              <a:t>بها</a:t>
            </a:r>
            <a:endParaRPr lang="en-US" b="1" dirty="0"/>
          </a:p>
          <a:p>
            <a:pPr algn="r" rtl="1"/>
            <a:endParaRPr lang="en-US" b="1" dirty="0"/>
          </a:p>
          <a:p>
            <a:pPr algn="r" rtl="1"/>
            <a:r>
              <a:rPr lang="en-US" b="1" dirty="0" err="1"/>
              <a:t>فهم</a:t>
            </a:r>
            <a:r>
              <a:rPr lang="en-US" b="1" dirty="0"/>
              <a:t> </a:t>
            </a:r>
            <a:r>
              <a:rPr lang="en-US" b="1" dirty="0" err="1"/>
              <a:t>حقوق</a:t>
            </a:r>
            <a:r>
              <a:rPr lang="en-US" b="1" dirty="0"/>
              <a:t> </a:t>
            </a:r>
            <a:r>
              <a:rPr lang="en-US" b="1" dirty="0" err="1"/>
              <a:t>النشر</a:t>
            </a:r>
            <a:r>
              <a:rPr lang="en-US" b="1" dirty="0"/>
              <a:t> </a:t>
            </a:r>
            <a:r>
              <a:rPr lang="en-US" b="1" dirty="0" err="1"/>
              <a:t>والإبداع</a:t>
            </a:r>
            <a:r>
              <a:rPr lang="en-US" b="1" dirty="0"/>
              <a:t> </a:t>
            </a:r>
            <a:r>
              <a:rPr lang="en-US" b="1" dirty="0" err="1"/>
              <a:t>المشترك</a:t>
            </a:r>
            <a:endParaRPr lang="en-US" b="1" dirty="0"/>
          </a:p>
          <a:p>
            <a:pPr algn="r" rtl="1"/>
            <a:r>
              <a:rPr lang="en-US" b="1" dirty="0" err="1"/>
              <a:t>الإفصاح</a:t>
            </a:r>
            <a:r>
              <a:rPr lang="en-US" b="1" dirty="0"/>
              <a:t> </a:t>
            </a:r>
            <a:r>
              <a:rPr lang="en-US" b="1" dirty="0" err="1"/>
              <a:t>والشفافية</a:t>
            </a:r>
            <a:endParaRPr lang="en-US" b="1" dirty="0"/>
          </a:p>
          <a:p>
            <a:pPr algn="r" rtl="1"/>
            <a:r>
              <a:rPr lang="en-US" b="1" dirty="0" err="1"/>
              <a:t>مخاطر</a:t>
            </a:r>
            <a:r>
              <a:rPr lang="en-US" b="1" dirty="0"/>
              <a:t> </a:t>
            </a:r>
            <a:r>
              <a:rPr lang="en-US" b="1" dirty="0" err="1"/>
              <a:t>ومكافآت</a:t>
            </a:r>
            <a:r>
              <a:rPr lang="en-US" b="1" dirty="0"/>
              <a:t> </a:t>
            </a:r>
            <a:r>
              <a:rPr lang="en-US" b="1" dirty="0" err="1"/>
              <a:t>وسائل</a:t>
            </a:r>
            <a:r>
              <a:rPr lang="en-US" b="1" dirty="0"/>
              <a:t> </a:t>
            </a:r>
            <a:r>
              <a:rPr lang="en-US" b="1" dirty="0" err="1"/>
              <a:t>التواصل</a:t>
            </a:r>
            <a:r>
              <a:rPr lang="en-US" b="1" dirty="0"/>
              <a:t> </a:t>
            </a:r>
            <a:r>
              <a:rPr lang="en-US" b="1" dirty="0" err="1"/>
              <a:t>الاجتماعي</a:t>
            </a:r>
            <a:endParaRPr lang="en-US" b="1" dirty="0"/>
          </a:p>
        </p:txBody>
      </p:sp>
    </p:spTree>
    <p:extLst>
      <p:ext uri="{BB962C8B-B14F-4D97-AF65-F5344CB8AC3E}">
        <p14:creationId xmlns:p14="http://schemas.microsoft.com/office/powerpoint/2010/main" val="300984156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2024</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9635098" cy="1354217"/>
          </a:xfrm>
          <a:prstGeom prst="rect">
            <a:avLst/>
          </a:prstGeom>
          <a:noFill/>
        </p:spPr>
        <p:txBody>
          <a:bodyPr wrap="square" rtlCol="0">
            <a:spAutoFit/>
          </a:bodyPr>
          <a:lstStyle/>
          <a:p>
            <a:pPr algn="ctr"/>
            <a:r>
              <a:rPr lang="en-US" sz="2800" b="1" dirty="0"/>
              <a:t>Overview and key findings of the 2024 Digital News Report</a:t>
            </a:r>
          </a:p>
          <a:p>
            <a:r>
              <a:rPr lang="en-US" sz="2000" b="1" dirty="0">
                <a:solidFill>
                  <a:srgbClr val="FF0000"/>
                </a:solidFill>
                <a:effectLst/>
              </a:rPr>
              <a:t>Report</a:t>
            </a:r>
            <a:endParaRPr lang="en-US" sz="2000" b="1" dirty="0">
              <a:effectLst/>
              <a:hlinkClick r:id="rId2"/>
            </a:endParaRPr>
          </a:p>
          <a:p>
            <a:pPr marL="342900" indent="-342900">
              <a:buFont typeface="Wingdings" panose="05000000000000000000" pitchFamily="2" charset="2"/>
              <a:buChar char="q"/>
            </a:pPr>
            <a:r>
              <a:rPr lang="en-US" sz="2000" dirty="0">
                <a:hlinkClick r:id="rId3"/>
              </a:rPr>
              <a:t>Digital News Report 2024 | Reuters Institute for the Study of Journalism </a:t>
            </a:r>
            <a:endParaRPr lang="en-US" sz="2000" dirty="0"/>
          </a:p>
          <a:p>
            <a:pPr marL="800100" lvl="1" indent="-342900">
              <a:buFont typeface="Wingdings" panose="05000000000000000000" pitchFamily="2" charset="2"/>
              <a:buChar char="q"/>
            </a:pPr>
            <a:r>
              <a:rPr lang="en-US" sz="1400" b="1" i="1" dirty="0"/>
              <a:t>https://reutersinstitute.politics.ox.ac.uk/digital-news-report/2024</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9" name="TextBox 8">
            <a:extLst>
              <a:ext uri="{FF2B5EF4-FFF2-40B4-BE49-F238E27FC236}">
                <a16:creationId xmlns:a16="http://schemas.microsoft.com/office/drawing/2014/main" id="{621A5681-CB6B-2B50-822F-5573F643C162}"/>
              </a:ext>
            </a:extLst>
          </p:cNvPr>
          <p:cNvSpPr txBox="1"/>
          <p:nvPr/>
        </p:nvSpPr>
        <p:spPr>
          <a:xfrm>
            <a:off x="1321891" y="4312368"/>
            <a:ext cx="10238443" cy="1077218"/>
          </a:xfrm>
          <a:prstGeom prst="rect">
            <a:avLst/>
          </a:prstGeom>
          <a:noFill/>
        </p:spPr>
        <p:txBody>
          <a:bodyPr wrap="square" rtlCol="0">
            <a:spAutoFit/>
          </a:bodyPr>
          <a:lstStyle/>
          <a:p>
            <a:pPr algn="ctr" rtl="1"/>
            <a:r>
              <a:rPr lang="ar-EG" sz="2800" b="1" dirty="0"/>
              <a:t>3 دروس لغرف الأخبار من تقرير الأخبار الرقمية لعام 2024</a:t>
            </a:r>
          </a:p>
          <a:p>
            <a:pPr marL="800100" lvl="1" indent="-342900">
              <a:buFont typeface="Wingdings" panose="05000000000000000000" pitchFamily="2" charset="2"/>
              <a:buChar char="q"/>
            </a:pPr>
            <a:r>
              <a:rPr lang="ar-EG" dirty="0">
                <a:hlinkClick r:id="rId10"/>
              </a:rPr>
              <a:t>تقرير رويترز للأخبار الرقمية 2024: مستقبل الصحافة بمواجهة يوتيوب وتيك توك والمؤثرين | شبكة الصحفيين الدوليين (</a:t>
            </a:r>
            <a:r>
              <a:rPr lang="en-US" dirty="0">
                <a:hlinkClick r:id="rId10"/>
              </a:rPr>
              <a:t>ijnet.org)</a:t>
            </a:r>
            <a:endParaRPr lang="en-US" b="1" i="1" dirty="0"/>
          </a:p>
        </p:txBody>
      </p:sp>
    </p:spTree>
    <p:extLst>
      <p:ext uri="{BB962C8B-B14F-4D97-AF65-F5344CB8AC3E}">
        <p14:creationId xmlns:p14="http://schemas.microsoft.com/office/powerpoint/2010/main" val="3814943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FF1A0-E6CB-D683-7713-E369F53D437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E8E82D4-8098-D9A6-F8D0-FC35E10475F3}"/>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C0478FD-AC59-F274-7D9F-6805F8BCEDF6}"/>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BBDF3C9C-3BBA-D874-C926-A9EDCB3D79B8}"/>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sp>
        <p:nvSpPr>
          <p:cNvPr id="5" name="Rectangle 4">
            <a:extLst>
              <a:ext uri="{FF2B5EF4-FFF2-40B4-BE49-F238E27FC236}">
                <a16:creationId xmlns:a16="http://schemas.microsoft.com/office/drawing/2014/main" id="{45D6F1E3-9153-A217-AC30-04E7725418A6}"/>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6FCAA6A-F769-F4AE-7423-585B11BB88CB}"/>
              </a:ext>
            </a:extLst>
          </p:cNvPr>
          <p:cNvSpPr txBox="1"/>
          <p:nvPr/>
        </p:nvSpPr>
        <p:spPr>
          <a:xfrm>
            <a:off x="1583508" y="1644410"/>
            <a:ext cx="6050740" cy="4585871"/>
          </a:xfrm>
          <a:prstGeom prst="rect">
            <a:avLst/>
          </a:prstGeom>
          <a:noFill/>
        </p:spPr>
        <p:txBody>
          <a:bodyPr wrap="square" rtlCol="0">
            <a:spAutoFit/>
          </a:bodyPr>
          <a:lstStyle/>
          <a:p>
            <a:r>
              <a:rPr lang="en-US" sz="2800" b="1" dirty="0"/>
              <a:t>Overview and key findings of the 2023 Digital News Report</a:t>
            </a:r>
          </a:p>
          <a:p>
            <a:r>
              <a:rPr lang="en-US" sz="2000" b="1" dirty="0">
                <a:solidFill>
                  <a:srgbClr val="FF0000"/>
                </a:solidFill>
                <a:effectLst/>
              </a:rPr>
              <a:t>Report</a:t>
            </a:r>
            <a:endParaRPr lang="en-US" sz="2000" b="1" dirty="0">
              <a:effectLst/>
              <a:hlinkClick r:id="rId2"/>
            </a:endParaRPr>
          </a:p>
          <a:p>
            <a:pPr marL="342900" indent="-342900">
              <a:buFont typeface="Wingdings" panose="05000000000000000000" pitchFamily="2" charset="2"/>
              <a:buChar char="q"/>
            </a:pPr>
            <a:r>
              <a:rPr lang="en-US" sz="2000" b="0" dirty="0">
                <a:effectLst/>
                <a:hlinkClick r:id="rId2"/>
              </a:rPr>
              <a:t>https://reutersinstitute.politics.ox.ac.uk/digital-news-report/2023/dnr-executive-summary</a:t>
            </a:r>
            <a:endParaRPr lang="ar-EG" sz="2000" b="0" dirty="0">
              <a:effectLst/>
            </a:endParaRPr>
          </a:p>
          <a:p>
            <a:pPr marL="342900" indent="-342900">
              <a:buFont typeface="Wingdings" panose="05000000000000000000" pitchFamily="2" charset="2"/>
              <a:buChar char="q"/>
            </a:pPr>
            <a:r>
              <a:rPr lang="en-US" sz="2000" b="0" dirty="0">
                <a:effectLst/>
                <a:hlinkClick r:id="rId3"/>
              </a:rPr>
              <a:t>https://reutersinstitute.politics.ox.ac.uk/digital-news-report/2023</a:t>
            </a:r>
            <a:endParaRPr lang="en-US" sz="2000" b="0" dirty="0">
              <a:effectLst/>
            </a:endParaRPr>
          </a:p>
          <a:p>
            <a:r>
              <a:rPr lang="en-US" sz="2000" b="1" dirty="0">
                <a:solidFill>
                  <a:srgbClr val="FF0000"/>
                </a:solidFill>
                <a:effectLst/>
              </a:rPr>
              <a:t>Podcast</a:t>
            </a:r>
          </a:p>
          <a:p>
            <a:pPr marL="342900" indent="-342900">
              <a:buFont typeface="Wingdings" panose="05000000000000000000" pitchFamily="2" charset="2"/>
              <a:buChar char="q"/>
            </a:pPr>
            <a:r>
              <a:rPr lang="en-US" sz="2000" b="0" dirty="0">
                <a:effectLst/>
                <a:hlinkClick r:id="rId4"/>
              </a:rPr>
              <a:t>https://open.spotify.com/episode/4tqp5uLJCYbiEUq7MRHFnr?go=1&amp;sp_cid=83f14e36d8021722d85a5a143cf2a311&amp;t=8&amp;utm_source=embed_player_p&amp;utm_medium=desktop&amp;nd=1</a:t>
            </a:r>
            <a:endParaRPr lang="en-US" sz="2000" dirty="0"/>
          </a:p>
          <a:p>
            <a:pPr algn="r"/>
            <a:r>
              <a:rPr lang="en-US" sz="2400" dirty="0">
                <a:solidFill>
                  <a:srgbClr val="FF0000"/>
                </a:solidFill>
              </a:rPr>
              <a:t>14th June 2023</a:t>
            </a:r>
            <a:endParaRPr lang="en-US" sz="2400" b="0" dirty="0">
              <a:solidFill>
                <a:srgbClr val="FF0000"/>
              </a:solidFill>
              <a:effectLst/>
            </a:endParaRPr>
          </a:p>
          <a:p>
            <a:endParaRPr lang="en-US" sz="1200" b="1" i="1" dirty="0"/>
          </a:p>
        </p:txBody>
      </p:sp>
      <p:pic>
        <p:nvPicPr>
          <p:cNvPr id="49" name="Graphic 48">
            <a:extLst>
              <a:ext uri="{FF2B5EF4-FFF2-40B4-BE49-F238E27FC236}">
                <a16:creationId xmlns:a16="http://schemas.microsoft.com/office/drawing/2014/main" id="{389604DA-1647-DCD1-E83A-C65FD27EC54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6811AE9-1AE3-046B-615F-4567D088A89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E6EAA69-61AD-F61A-5DC7-28B23084858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4F1DBA6-FDA2-7AA2-0B6F-C75CBB0D1ABF}"/>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F7AB800-D480-D7DD-31C1-4CC7DE523791}"/>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29C26DC-EDF3-06A4-5D60-B6CF0108CEE9}"/>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erson reading a newspaper&#10;&#10;Description automatically generated with low confidence">
            <a:extLst>
              <a:ext uri="{FF2B5EF4-FFF2-40B4-BE49-F238E27FC236}">
                <a16:creationId xmlns:a16="http://schemas.microsoft.com/office/drawing/2014/main" id="{C363F846-D7B3-C447-58D7-6A3E4991E158}"/>
              </a:ext>
            </a:extLst>
          </p:cNvPr>
          <p:cNvPicPr>
            <a:picLocks noChangeAspect="1"/>
          </p:cNvPicPr>
          <p:nvPr/>
        </p:nvPicPr>
        <p:blipFill rotWithShape="1">
          <a:blip r:embed="rId11">
            <a:extLst>
              <a:ext uri="{28A0092B-C50C-407E-A947-70E740481C1C}">
                <a14:useLocalDpi xmlns:a14="http://schemas.microsoft.com/office/drawing/2010/main" val="0"/>
              </a:ext>
            </a:extLst>
          </a:blip>
          <a:srcRect t="10911" b="11870"/>
          <a:stretch/>
        </p:blipFill>
        <p:spPr>
          <a:xfrm>
            <a:off x="7634247" y="1391691"/>
            <a:ext cx="4538783" cy="4910490"/>
          </a:xfrm>
          <a:prstGeom prst="rect">
            <a:avLst/>
          </a:prstGeom>
        </p:spPr>
      </p:pic>
    </p:spTree>
    <p:extLst>
      <p:ext uri="{BB962C8B-B14F-4D97-AF65-F5344CB8AC3E}">
        <p14:creationId xmlns:p14="http://schemas.microsoft.com/office/powerpoint/2010/main" val="3106778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BC9D7681-8152-2FA2-C768-5B6B8B5CD49D}"/>
              </a:ext>
            </a:extLst>
          </p:cNvPr>
          <p:cNvPicPr>
            <a:picLocks noChangeAspect="1"/>
          </p:cNvPicPr>
          <p:nvPr/>
        </p:nvPicPr>
        <p:blipFill>
          <a:blip r:embed="rId8"/>
          <a:stretch>
            <a:fillRect/>
          </a:stretch>
        </p:blipFill>
        <p:spPr>
          <a:xfrm>
            <a:off x="6325955" y="285750"/>
            <a:ext cx="5905067" cy="6572250"/>
          </a:xfrm>
          <a:prstGeom prst="rect">
            <a:avLst/>
          </a:prstGeom>
        </p:spPr>
      </p:pic>
      <p:sp>
        <p:nvSpPr>
          <p:cNvPr id="11" name="TextBox 10">
            <a:extLst>
              <a:ext uri="{FF2B5EF4-FFF2-40B4-BE49-F238E27FC236}">
                <a16:creationId xmlns:a16="http://schemas.microsoft.com/office/drawing/2014/main" id="{2C85CCE4-B508-035D-3D4F-6450FFDC2A17}"/>
              </a:ext>
            </a:extLst>
          </p:cNvPr>
          <p:cNvSpPr txBox="1"/>
          <p:nvPr/>
        </p:nvSpPr>
        <p:spPr>
          <a:xfrm>
            <a:off x="1903013"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pic>
        <p:nvPicPr>
          <p:cNvPr id="13" name="Picture 12">
            <a:extLst>
              <a:ext uri="{FF2B5EF4-FFF2-40B4-BE49-F238E27FC236}">
                <a16:creationId xmlns:a16="http://schemas.microsoft.com/office/drawing/2014/main" id="{71A9B3EF-0AAA-08F6-1C8E-32AE83E501B1}"/>
              </a:ext>
            </a:extLst>
          </p:cNvPr>
          <p:cNvPicPr>
            <a:picLocks noChangeAspect="1"/>
          </p:cNvPicPr>
          <p:nvPr/>
        </p:nvPicPr>
        <p:blipFill>
          <a:blip r:embed="rId9"/>
          <a:stretch>
            <a:fillRect/>
          </a:stretch>
        </p:blipFill>
        <p:spPr>
          <a:xfrm>
            <a:off x="1583507" y="1398386"/>
            <a:ext cx="4630485" cy="4608540"/>
          </a:xfrm>
          <a:prstGeom prst="rect">
            <a:avLst/>
          </a:prstGeom>
        </p:spPr>
      </p:pic>
    </p:spTree>
    <p:extLst>
      <p:ext uri="{BB962C8B-B14F-4D97-AF65-F5344CB8AC3E}">
        <p14:creationId xmlns:p14="http://schemas.microsoft.com/office/powerpoint/2010/main" val="383756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77026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a:p>
            <a:r>
              <a:rPr lang="ar-EG" sz="2800" b="1" dirty="0">
                <a:solidFill>
                  <a:schemeClr val="bg1"/>
                </a:solidFill>
                <a:latin typeface="Tajawal Medium" panose="00000600000000000000" pitchFamily="2" charset="-78"/>
                <a:cs typeface="Tajawal Medium" panose="00000600000000000000" pitchFamily="2" charset="-78"/>
              </a:rPr>
              <a:t>تقرير رويترز للأخبار الرقمية 2023</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2010"/>
            <a:ext cx="10078062" cy="4593565"/>
          </a:xfrm>
          <a:prstGeom prst="rect">
            <a:avLst/>
          </a:prstGeom>
          <a:noFill/>
        </p:spPr>
        <p:txBody>
          <a:bodyPr wrap="square" rtlCol="0">
            <a:spAutoFit/>
          </a:bodyPr>
          <a:lstStyle/>
          <a:p>
            <a:pPr algn="r" rtl="1">
              <a:lnSpc>
                <a:spcPts val="2700"/>
              </a:lnSpc>
            </a:pPr>
            <a:r>
              <a:rPr lang="ar-EG" sz="2800" b="1" dirty="0">
                <a:hlinkClick r:id="rId2"/>
              </a:rPr>
              <a:t>ملخص للنقاط الرئيسية</a:t>
            </a:r>
            <a:endParaRPr lang="en-US" sz="2800" b="1" dirty="0"/>
          </a:p>
          <a:p>
            <a:pPr algn="just" rtl="1">
              <a:lnSpc>
                <a:spcPts val="2700"/>
              </a:lnSpc>
            </a:pPr>
            <a:r>
              <a:rPr lang="ar-EG" sz="2800" b="0" dirty="0">
                <a:effectLst/>
              </a:rPr>
              <a:t>• </a:t>
            </a:r>
            <a:r>
              <a:rPr lang="ar-EG" sz="2400" b="0" dirty="0">
                <a:effectLst/>
              </a:rPr>
              <a:t>وجد التقرير </a:t>
            </a:r>
            <a:r>
              <a:rPr lang="ar-EG" sz="2400" b="0" dirty="0">
                <a:solidFill>
                  <a:srgbClr val="C00000"/>
                </a:solidFill>
                <a:effectLst/>
              </a:rPr>
              <a:t>أن الوصول المباشر إلى المواقع والتطبيقات الإخبارية آخذ في الانخفاض</a:t>
            </a:r>
            <a:r>
              <a:rPr lang="ar-EG" sz="2400" b="0" dirty="0">
                <a:effectLst/>
              </a:rPr>
              <a:t>، حيث قال 22٪ فقط من المشاركين أن هذه هي الطريقة الرئيسية لنشر الأخبار على الإنترنت. أصبحت وسائل التواصل الاجتماعي على نحو متزايد البوابة الرئيسية للأخبار، حيث قال 30٪ من المشاركين أن </a:t>
            </a:r>
            <a:r>
              <a:rPr lang="ar-EG" sz="2400" b="0" dirty="0">
                <a:effectLst/>
                <a:highlight>
                  <a:srgbClr val="FFFF00"/>
                </a:highlight>
              </a:rPr>
              <a:t>وسائل التواصل الاجتماعي هي مصدرهم الرئيسي للأخبار على الإنترنت</a:t>
            </a:r>
            <a:r>
              <a:rPr lang="ar-EG" sz="2400" b="0" dirty="0">
                <a:effectLst/>
              </a:rPr>
              <a:t>.</a:t>
            </a:r>
          </a:p>
          <a:p>
            <a:pPr algn="just" rtl="1">
              <a:lnSpc>
                <a:spcPts val="2700"/>
              </a:lnSpc>
            </a:pPr>
            <a:r>
              <a:rPr lang="ar-EG" sz="2400" dirty="0"/>
              <a:t> • تعد </a:t>
            </a:r>
            <a:r>
              <a:rPr lang="ar-EG" sz="2400" dirty="0">
                <a:highlight>
                  <a:srgbClr val="FFFF00"/>
                </a:highlight>
              </a:rPr>
              <a:t>المنصات مثل </a:t>
            </a:r>
            <a:r>
              <a:rPr lang="en-US" sz="2400" dirty="0">
                <a:highlight>
                  <a:srgbClr val="FFFF00"/>
                </a:highlight>
              </a:rPr>
              <a:t>Facebook </a:t>
            </a:r>
            <a:r>
              <a:rPr lang="ar-EG" sz="2400" dirty="0">
                <a:highlight>
                  <a:srgbClr val="FFFF00"/>
                </a:highlight>
              </a:rPr>
              <a:t>و </a:t>
            </a:r>
            <a:r>
              <a:rPr lang="en-US" sz="2400" dirty="0">
                <a:highlight>
                  <a:srgbClr val="FFFF00"/>
                </a:highlight>
              </a:rPr>
              <a:t>YouTube </a:t>
            </a:r>
            <a:r>
              <a:rPr lang="ar-EG" sz="2400" dirty="0">
                <a:highlight>
                  <a:srgbClr val="FFFF00"/>
                </a:highlight>
              </a:rPr>
              <a:t>و </a:t>
            </a:r>
            <a:r>
              <a:rPr lang="en-US" sz="2400" dirty="0">
                <a:highlight>
                  <a:srgbClr val="FFFF00"/>
                </a:highlight>
              </a:rPr>
              <a:t>TikTok </a:t>
            </a:r>
            <a:r>
              <a:rPr lang="ar-EG" sz="2400" dirty="0"/>
              <a:t>وسطاء مهمين بشكل </a:t>
            </a:r>
            <a:r>
              <a:rPr lang="ar-EG" sz="2400" dirty="0">
                <a:highlight>
                  <a:srgbClr val="FFFF00"/>
                </a:highlight>
              </a:rPr>
              <a:t>متزايد للأخبار</a:t>
            </a:r>
            <a:r>
              <a:rPr lang="ar-EG" sz="2400" dirty="0"/>
              <a:t>، على الرغم من أن </a:t>
            </a:r>
            <a:r>
              <a:rPr lang="ar-EG" sz="2400" dirty="0">
                <a:highlight>
                  <a:srgbClr val="FFFF00"/>
                </a:highlight>
              </a:rPr>
              <a:t>شكوك الجمهور بالخوارزميات </a:t>
            </a:r>
            <a:r>
              <a:rPr lang="ar-EG" sz="2400" dirty="0"/>
              <a:t>لا تزال قائمة.</a:t>
            </a:r>
          </a:p>
          <a:p>
            <a:pPr algn="just" rtl="1">
              <a:lnSpc>
                <a:spcPts val="2700"/>
              </a:lnSpc>
            </a:pPr>
            <a:r>
              <a:rPr lang="ar-EG" sz="2400" b="0" i="0" dirty="0">
                <a:effectLst/>
                <a:latin typeface="-apple-system"/>
              </a:rPr>
              <a:t> • </a:t>
            </a:r>
            <a:r>
              <a:rPr lang="ar-EG" sz="2400" b="0" i="0" dirty="0">
                <a:effectLst/>
                <a:highlight>
                  <a:srgbClr val="DDC9D0"/>
                </a:highlight>
                <a:latin typeface="-apple-system"/>
              </a:rPr>
              <a:t>تراجعت الثقة العامة في الأخبار </a:t>
            </a:r>
            <a:r>
              <a:rPr lang="ar-EG" sz="2400" b="0" i="0" dirty="0">
                <a:effectLst/>
                <a:latin typeface="-apple-system"/>
              </a:rPr>
              <a:t>بمقدار نقطتين مئويتين لتصل إلى 40٪. </a:t>
            </a:r>
          </a:p>
          <a:p>
            <a:pPr algn="just" rtl="1">
              <a:lnSpc>
                <a:spcPts val="2700"/>
              </a:lnSpc>
            </a:pPr>
            <a:r>
              <a:rPr lang="ar-EG" sz="2400" b="0" i="0" dirty="0">
                <a:effectLst/>
                <a:latin typeface="-apple-system"/>
              </a:rPr>
              <a:t>• تصل </a:t>
            </a:r>
            <a:r>
              <a:rPr lang="ar-EG" sz="2400" b="0" i="0" dirty="0">
                <a:effectLst/>
                <a:highlight>
                  <a:srgbClr val="669BBC"/>
                </a:highlight>
                <a:latin typeface="-apple-system"/>
              </a:rPr>
              <a:t>الأجيال الشابة </a:t>
            </a:r>
            <a:r>
              <a:rPr lang="ar-EG" sz="2400" b="0" i="0" dirty="0">
                <a:effectLst/>
                <a:latin typeface="-apple-system"/>
              </a:rPr>
              <a:t>بشكل متزايد إلى </a:t>
            </a:r>
            <a:r>
              <a:rPr lang="ar-EG" sz="2400" b="0" i="0" dirty="0">
                <a:effectLst/>
                <a:highlight>
                  <a:srgbClr val="669BBC"/>
                </a:highlight>
                <a:latin typeface="-apple-system"/>
              </a:rPr>
              <a:t>الأخبار عبر التنسيقات المرئية مثل الفيديو والصوت </a:t>
            </a:r>
            <a:r>
              <a:rPr lang="ar-EG" sz="2400" b="0" i="0" dirty="0">
                <a:effectLst/>
                <a:latin typeface="-apple-system"/>
              </a:rPr>
              <a:t>، على الرغم من </a:t>
            </a:r>
            <a:r>
              <a:rPr lang="ar-EG" sz="2400" b="0" i="0" dirty="0">
                <a:effectLst/>
                <a:highlight>
                  <a:srgbClr val="669BBC"/>
                </a:highlight>
                <a:latin typeface="-apple-system"/>
              </a:rPr>
              <a:t>أن قراءة </a:t>
            </a:r>
            <a:r>
              <a:rPr lang="ar-EG" sz="2400" b="0" i="0" dirty="0">
                <a:effectLst/>
                <a:latin typeface="-apple-system"/>
              </a:rPr>
              <a:t>النص </a:t>
            </a:r>
            <a:r>
              <a:rPr lang="ar-EG" sz="2400" b="0" i="0" dirty="0">
                <a:effectLst/>
                <a:highlight>
                  <a:srgbClr val="669BBC"/>
                </a:highlight>
                <a:latin typeface="-apple-system"/>
              </a:rPr>
              <a:t>تظل الطريقة المفضلة </a:t>
            </a:r>
            <a:r>
              <a:rPr lang="ar-EG" sz="2400" b="0" i="0" dirty="0">
                <a:effectLst/>
                <a:latin typeface="-apple-system"/>
              </a:rPr>
              <a:t>لاستهلاك الأخبار بالنسبة للأغلبية.</a:t>
            </a:r>
            <a:endParaRPr lang="ar-EG" sz="2400" dirty="0">
              <a:latin typeface="-apple-system"/>
            </a:endParaRPr>
          </a:p>
          <a:p>
            <a:pPr algn="just" rtl="1">
              <a:lnSpc>
                <a:spcPts val="2700"/>
              </a:lnSpc>
            </a:pPr>
            <a:r>
              <a:rPr lang="ar-EG" sz="2400" b="0" i="0" dirty="0">
                <a:effectLst/>
                <a:latin typeface="-apple-system"/>
              </a:rPr>
              <a:t>• </a:t>
            </a:r>
            <a:r>
              <a:rPr lang="ar-EG" sz="2400" dirty="0"/>
              <a:t>تزداد </a:t>
            </a:r>
            <a:r>
              <a:rPr lang="ar-EG" sz="2400" dirty="0">
                <a:highlight>
                  <a:srgbClr val="FAC748"/>
                </a:highlight>
              </a:rPr>
              <a:t>أهمية الذكاء الاصطناعي </a:t>
            </a:r>
            <a:r>
              <a:rPr lang="ar-EG" sz="2400" dirty="0"/>
              <a:t>والتعلم الآلي في غرف الأخبار، حيث قال 85% من الناشرين، الذين شملهم الاستطلاع، إن الذكاء الاصطناعي سيكون مهمًا جدًا هذا العام في </a:t>
            </a:r>
            <a:r>
              <a:rPr lang="ar-EG" sz="2400" dirty="0">
                <a:highlight>
                  <a:srgbClr val="FAC748"/>
                </a:highlight>
              </a:rPr>
              <a:t>إنشاء محتوى الأخبار </a:t>
            </a:r>
            <a:r>
              <a:rPr lang="ar-EG" sz="2400" dirty="0"/>
              <a:t>من جمع الأخبار والإنتاج وحتى التوزيع. </a:t>
            </a:r>
            <a:endParaRPr lang="en-US" sz="2400"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524114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3878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News Report 2023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2307"/>
            <a:ext cx="4167052" cy="5324535"/>
          </a:xfrm>
          <a:prstGeom prst="rect">
            <a:avLst/>
          </a:prstGeom>
          <a:noFill/>
        </p:spPr>
        <p:txBody>
          <a:bodyPr wrap="square" rtlCol="0">
            <a:spAutoFit/>
          </a:bodyPr>
          <a:lstStyle/>
          <a:p>
            <a:r>
              <a:rPr lang="en-US" sz="2800" b="1" dirty="0"/>
              <a:t>Journalism, media, and technology trends and predictions 2024</a:t>
            </a:r>
          </a:p>
          <a:p>
            <a:r>
              <a:rPr lang="en-US" sz="2000" b="1" dirty="0">
                <a:solidFill>
                  <a:srgbClr val="FF0000"/>
                </a:solidFill>
                <a:effectLst/>
              </a:rPr>
              <a:t>Report</a:t>
            </a:r>
            <a:endParaRPr lang="en-US" sz="2000" b="1" dirty="0">
              <a:effectLst/>
              <a:hlinkClick r:id="rId2"/>
            </a:endParaRPr>
          </a:p>
          <a:p>
            <a:pPr marL="342900" indent="-342900">
              <a:buFont typeface="Wingdings" panose="05000000000000000000" pitchFamily="2" charset="2"/>
              <a:buChar char="q"/>
            </a:pPr>
            <a:r>
              <a:rPr lang="en-US" sz="2000" b="0" dirty="0">
                <a:effectLst/>
                <a:hlinkClick r:id="rId3"/>
              </a:rPr>
              <a:t>https://reutersinstitute.politics.ox.ac.uk/sites/default/files/2024-01/Newman%20-%20Trends%20and%20Predictions%202024%20FINAL.pdf</a:t>
            </a:r>
            <a:endParaRPr lang="en-US" sz="2000" b="0" dirty="0">
              <a:effectLst/>
            </a:endParaRPr>
          </a:p>
          <a:p>
            <a:pPr marL="342900" indent="-342900">
              <a:buFont typeface="Wingdings" panose="05000000000000000000" pitchFamily="2" charset="2"/>
              <a:buChar char="q"/>
            </a:pPr>
            <a:r>
              <a:rPr lang="en-US" sz="2000" b="0" dirty="0">
                <a:effectLst/>
                <a:hlinkClick r:id="rId4"/>
              </a:rPr>
              <a:t>https://reutersinstitute.politics.ox.ac.uk/journalism-media-and-technology-trends-and-predictions-2024</a:t>
            </a:r>
            <a:endParaRPr lang="en-US" sz="2000" dirty="0"/>
          </a:p>
          <a:p>
            <a:endParaRPr lang="ar-EG" sz="2000" b="0" dirty="0">
              <a:effectLst/>
            </a:endParaRPr>
          </a:p>
          <a:p>
            <a:pPr algn="r"/>
            <a:r>
              <a:rPr lang="en-US" sz="2400" dirty="0">
                <a:solidFill>
                  <a:srgbClr val="FF0000"/>
                </a:solidFill>
              </a:rPr>
              <a:t>9th Jan 2024</a:t>
            </a:r>
            <a:endParaRPr lang="en-US" sz="2400" b="0" dirty="0">
              <a:solidFill>
                <a:srgbClr val="FF0000"/>
              </a:solidFill>
              <a:effectLst/>
            </a:endParaRPr>
          </a:p>
          <a:p>
            <a:endParaRPr lang="en-US" sz="1200" b="1" i="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D07830F4-4865-161F-6B99-A0B65604C0DA}"/>
              </a:ext>
            </a:extLst>
          </p:cNvPr>
          <p:cNvPicPr>
            <a:picLocks noChangeAspect="1"/>
          </p:cNvPicPr>
          <p:nvPr/>
        </p:nvPicPr>
        <p:blipFill rotWithShape="1">
          <a:blip r:embed="rId11"/>
          <a:srcRect l="25047" t="27006" r="27333" b="12338"/>
          <a:stretch/>
        </p:blipFill>
        <p:spPr>
          <a:xfrm>
            <a:off x="5614026" y="1649333"/>
            <a:ext cx="5805814" cy="4159754"/>
          </a:xfrm>
          <a:prstGeom prst="rect">
            <a:avLst/>
          </a:prstGeom>
        </p:spPr>
      </p:pic>
    </p:spTree>
    <p:extLst>
      <p:ext uri="{BB962C8B-B14F-4D97-AF65-F5344CB8AC3E}">
        <p14:creationId xmlns:p14="http://schemas.microsoft.com/office/powerpoint/2010/main" val="2353848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C11C6-8C54-B7F0-6461-5C2274F3E4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4F196CA-6E85-792E-6B23-EA7AF80D95C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5C69B7D3-A126-E8F1-D6FD-4E1AD929F115}"/>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25C64943-A6C8-83FD-80FE-7F857845DB18}"/>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7F68B06D-CF68-7EBE-8F72-237E9DF4027D}"/>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46AD5C6-7C61-0526-83D0-BC4EC352F0C7}"/>
              </a:ext>
            </a:extLst>
          </p:cNvPr>
          <p:cNvSpPr txBox="1"/>
          <p:nvPr/>
        </p:nvSpPr>
        <p:spPr>
          <a:xfrm>
            <a:off x="1583507" y="1644410"/>
            <a:ext cx="7876137" cy="4339650"/>
          </a:xfrm>
          <a:prstGeom prst="rect">
            <a:avLst/>
          </a:prstGeom>
          <a:noFill/>
        </p:spPr>
        <p:txBody>
          <a:bodyPr wrap="square" rtlCol="0">
            <a:spAutoFit/>
          </a:bodyPr>
          <a:lstStyle/>
          <a:p>
            <a:r>
              <a:rPr lang="en-US" sz="2800" b="1" dirty="0">
                <a:hlinkClick r:id="rId2"/>
              </a:rPr>
              <a:t>Dell Global Social Media Policy</a:t>
            </a:r>
            <a:endParaRPr lang="en-US" sz="2800" b="1" dirty="0"/>
          </a:p>
          <a:p>
            <a:r>
              <a:rPr lang="en-US" sz="2800" b="0" dirty="0">
                <a:effectLst/>
              </a:rPr>
              <a:t>Dell has a very simple and straightforward social media policy. It boils down to six overarching policies.</a:t>
            </a:r>
          </a:p>
          <a:p>
            <a:pPr>
              <a:buFont typeface="+mj-lt"/>
              <a:buAutoNum type="arabicPeriod"/>
            </a:pPr>
            <a:r>
              <a:rPr lang="en-US" sz="2800" b="0" dirty="0">
                <a:effectLst/>
              </a:rPr>
              <a:t>Protect Information</a:t>
            </a:r>
          </a:p>
          <a:p>
            <a:pPr>
              <a:buFont typeface="+mj-lt"/>
              <a:buAutoNum type="arabicPeriod"/>
            </a:pPr>
            <a:r>
              <a:rPr lang="en-US" sz="2800" b="0" dirty="0">
                <a:effectLst/>
              </a:rPr>
              <a:t>Be Transparent and Disclose</a:t>
            </a:r>
          </a:p>
          <a:p>
            <a:pPr>
              <a:buFont typeface="+mj-lt"/>
              <a:buAutoNum type="arabicPeriod"/>
            </a:pPr>
            <a:r>
              <a:rPr lang="en-US" sz="2800" b="0" dirty="0">
                <a:effectLst/>
              </a:rPr>
              <a:t>Follow the Law, Follow the Code of Conduct</a:t>
            </a:r>
          </a:p>
          <a:p>
            <a:pPr>
              <a:buFont typeface="+mj-lt"/>
              <a:buAutoNum type="arabicPeriod"/>
            </a:pPr>
            <a:r>
              <a:rPr lang="en-US" sz="2800" b="0" dirty="0">
                <a:effectLst/>
              </a:rPr>
              <a:t>Be Responsible</a:t>
            </a:r>
          </a:p>
          <a:p>
            <a:pPr>
              <a:buFont typeface="+mj-lt"/>
              <a:buAutoNum type="arabicPeriod"/>
            </a:pPr>
            <a:r>
              <a:rPr lang="en-US" sz="2800" b="0" dirty="0">
                <a:effectLst/>
              </a:rPr>
              <a:t>Be Nice, Have Fun and Connect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F411ECE9-9888-70F4-6E29-9E371CEE17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DE07A136-3309-6921-B88A-323CCD7F90A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2A7AA1D6-3B42-04B9-709E-2D022EA9F10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7C591EAA-63D7-191E-12C2-0D0B9C21D2D1}"/>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673973C-5359-442F-43B8-B3BC41D4687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28902E-A9EC-1AAA-1147-AEA3C5CFF85A}"/>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descr="A picture containing text, screenshot, font, number&#10;&#10;Description automatically generated">
            <a:extLst>
              <a:ext uri="{FF2B5EF4-FFF2-40B4-BE49-F238E27FC236}">
                <a16:creationId xmlns:a16="http://schemas.microsoft.com/office/drawing/2014/main" id="{E28D7186-D19D-AD4B-9777-5C2926A97D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59644" y="1491232"/>
            <a:ext cx="2343150" cy="4505325"/>
          </a:xfrm>
          <a:prstGeom prst="rect">
            <a:avLst/>
          </a:prstGeom>
        </p:spPr>
      </p:pic>
      <p:sp>
        <p:nvSpPr>
          <p:cNvPr id="10" name="TextBox 9">
            <a:extLst>
              <a:ext uri="{FF2B5EF4-FFF2-40B4-BE49-F238E27FC236}">
                <a16:creationId xmlns:a16="http://schemas.microsoft.com/office/drawing/2014/main" id="{B7589704-9ADD-2D08-24CC-17AF2EEFC964}"/>
              </a:ext>
            </a:extLst>
          </p:cNvPr>
          <p:cNvSpPr txBox="1"/>
          <p:nvPr/>
        </p:nvSpPr>
        <p:spPr>
          <a:xfrm>
            <a:off x="5707807" y="3106140"/>
            <a:ext cx="3573780" cy="2283446"/>
          </a:xfrm>
          <a:prstGeom prst="rect">
            <a:avLst/>
          </a:prstGeom>
          <a:noFill/>
        </p:spPr>
        <p:txBody>
          <a:bodyPr wrap="square">
            <a:spAutoFit/>
          </a:bodyPr>
          <a:lstStyle/>
          <a:p>
            <a:pPr algn="r" rtl="1">
              <a:lnSpc>
                <a:spcPts val="3500"/>
              </a:lnSpc>
            </a:pPr>
            <a:r>
              <a:rPr lang="en-US" b="1" dirty="0" err="1">
                <a:solidFill>
                  <a:srgbClr val="C00000"/>
                </a:solidFill>
              </a:rPr>
              <a:t>حماية</a:t>
            </a:r>
            <a:r>
              <a:rPr lang="en-US" b="1" dirty="0">
                <a:solidFill>
                  <a:srgbClr val="C00000"/>
                </a:solidFill>
              </a:rPr>
              <a:t> </a:t>
            </a:r>
            <a:r>
              <a:rPr lang="en-US" b="1" dirty="0" err="1">
                <a:solidFill>
                  <a:srgbClr val="C00000"/>
                </a:solidFill>
              </a:rPr>
              <a:t>المعلومات</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شفافًا</a:t>
            </a:r>
            <a:r>
              <a:rPr lang="en-US" b="1" dirty="0">
                <a:solidFill>
                  <a:srgbClr val="C00000"/>
                </a:solidFill>
              </a:rPr>
              <a:t> </a:t>
            </a:r>
            <a:r>
              <a:rPr lang="en-US" b="1" dirty="0" err="1">
                <a:solidFill>
                  <a:srgbClr val="C00000"/>
                </a:solidFill>
              </a:rPr>
              <a:t>واكشف</a:t>
            </a:r>
            <a:endParaRPr lang="en-US" b="1" dirty="0">
              <a:solidFill>
                <a:srgbClr val="C00000"/>
              </a:solidFill>
            </a:endParaRPr>
          </a:p>
          <a:p>
            <a:pPr algn="r" rtl="1">
              <a:lnSpc>
                <a:spcPts val="3500"/>
              </a:lnSpc>
            </a:pPr>
            <a:r>
              <a:rPr lang="en-US" b="1" dirty="0" err="1">
                <a:solidFill>
                  <a:srgbClr val="C00000"/>
                </a:solidFill>
              </a:rPr>
              <a:t>اتبع</a:t>
            </a:r>
            <a:r>
              <a:rPr lang="en-US" b="1" dirty="0">
                <a:solidFill>
                  <a:srgbClr val="C00000"/>
                </a:solidFill>
              </a:rPr>
              <a:t> </a:t>
            </a:r>
            <a:r>
              <a:rPr lang="en-US" b="1" dirty="0" err="1">
                <a:solidFill>
                  <a:srgbClr val="C00000"/>
                </a:solidFill>
              </a:rPr>
              <a:t>القانون</a:t>
            </a:r>
            <a:r>
              <a:rPr lang="en-US" b="1" dirty="0">
                <a:solidFill>
                  <a:srgbClr val="C00000"/>
                </a:solidFill>
              </a:rPr>
              <a:t>، </a:t>
            </a:r>
            <a:r>
              <a:rPr lang="en-US" b="1" dirty="0" err="1">
                <a:solidFill>
                  <a:srgbClr val="C00000"/>
                </a:solidFill>
              </a:rPr>
              <a:t>واتبع</a:t>
            </a:r>
            <a:r>
              <a:rPr lang="en-US" b="1" dirty="0">
                <a:solidFill>
                  <a:srgbClr val="C00000"/>
                </a:solidFill>
              </a:rPr>
              <a:t> </a:t>
            </a:r>
            <a:r>
              <a:rPr lang="en-US" b="1" dirty="0" err="1">
                <a:solidFill>
                  <a:srgbClr val="C00000"/>
                </a:solidFill>
              </a:rPr>
              <a:t>قواعد</a:t>
            </a:r>
            <a:r>
              <a:rPr lang="en-US" b="1" dirty="0">
                <a:solidFill>
                  <a:srgbClr val="C00000"/>
                </a:solidFill>
              </a:rPr>
              <a:t> </a:t>
            </a:r>
            <a:r>
              <a:rPr lang="en-US" b="1" dirty="0" err="1">
                <a:solidFill>
                  <a:srgbClr val="C00000"/>
                </a:solidFill>
              </a:rPr>
              <a:t>السلوك</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مسؤولا</a:t>
            </a:r>
            <a:r>
              <a:rPr lang="ar-EG" b="1" dirty="0">
                <a:solidFill>
                  <a:srgbClr val="C00000"/>
                </a:solidFill>
              </a:rPr>
              <a:t>ً</a:t>
            </a:r>
            <a:endParaRPr lang="en-US" b="1" dirty="0">
              <a:solidFill>
                <a:srgbClr val="C00000"/>
              </a:solidFill>
            </a:endParaRPr>
          </a:p>
          <a:p>
            <a:pPr algn="r" rtl="1">
              <a:lnSpc>
                <a:spcPts val="3500"/>
              </a:lnSpc>
            </a:pPr>
            <a:r>
              <a:rPr lang="en-US" b="1" dirty="0" err="1">
                <a:solidFill>
                  <a:srgbClr val="C00000"/>
                </a:solidFill>
              </a:rPr>
              <a:t>كن</a:t>
            </a:r>
            <a:r>
              <a:rPr lang="en-US" b="1" dirty="0">
                <a:solidFill>
                  <a:srgbClr val="C00000"/>
                </a:solidFill>
              </a:rPr>
              <a:t> </a:t>
            </a:r>
            <a:r>
              <a:rPr lang="en-US" b="1" dirty="0" err="1">
                <a:solidFill>
                  <a:srgbClr val="C00000"/>
                </a:solidFill>
              </a:rPr>
              <a:t>لطيفًا</a:t>
            </a:r>
            <a:r>
              <a:rPr lang="en-US" b="1" dirty="0">
                <a:solidFill>
                  <a:srgbClr val="C00000"/>
                </a:solidFill>
              </a:rPr>
              <a:t> </a:t>
            </a:r>
            <a:r>
              <a:rPr lang="en-US" b="1" dirty="0" err="1">
                <a:solidFill>
                  <a:srgbClr val="C00000"/>
                </a:solidFill>
              </a:rPr>
              <a:t>واستمتع</a:t>
            </a:r>
            <a:r>
              <a:rPr lang="en-US" b="1" dirty="0">
                <a:solidFill>
                  <a:srgbClr val="C00000"/>
                </a:solidFill>
              </a:rPr>
              <a:t> </a:t>
            </a:r>
            <a:r>
              <a:rPr lang="en-US" b="1" dirty="0" err="1">
                <a:solidFill>
                  <a:srgbClr val="C00000"/>
                </a:solidFill>
              </a:rPr>
              <a:t>بوقتك</a:t>
            </a:r>
            <a:r>
              <a:rPr lang="en-US" b="1" dirty="0">
                <a:solidFill>
                  <a:srgbClr val="C00000"/>
                </a:solidFill>
              </a:rPr>
              <a:t> </a:t>
            </a:r>
            <a:r>
              <a:rPr lang="en-US" b="1" dirty="0" err="1">
                <a:solidFill>
                  <a:srgbClr val="C00000"/>
                </a:solidFill>
              </a:rPr>
              <a:t>وتواصل</a:t>
            </a:r>
            <a:endParaRPr lang="en-US" b="1" dirty="0">
              <a:solidFill>
                <a:srgbClr val="C00000"/>
              </a:solidFill>
            </a:endParaRPr>
          </a:p>
        </p:txBody>
      </p:sp>
    </p:spTree>
    <p:extLst>
      <p:ext uri="{BB962C8B-B14F-4D97-AF65-F5344CB8AC3E}">
        <p14:creationId xmlns:p14="http://schemas.microsoft.com/office/powerpoint/2010/main" val="210615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644410"/>
            <a:ext cx="6111702" cy="4339650"/>
          </a:xfrm>
          <a:prstGeom prst="rect">
            <a:avLst/>
          </a:prstGeom>
          <a:noFill/>
        </p:spPr>
        <p:txBody>
          <a:bodyPr wrap="square" rtlCol="0">
            <a:spAutoFit/>
          </a:bodyPr>
          <a:lstStyle/>
          <a:p>
            <a:r>
              <a:rPr lang="en-US" sz="2800" b="1" dirty="0">
                <a:hlinkClick r:id="rId2"/>
              </a:rPr>
              <a:t>Intel Social Media Guidelines</a:t>
            </a:r>
            <a:endParaRPr lang="en-US" sz="2800" b="0" dirty="0">
              <a:effectLst/>
            </a:endParaRPr>
          </a:p>
          <a:p>
            <a:r>
              <a:rPr lang="en-US" sz="2800" b="0" dirty="0">
                <a:effectLst/>
              </a:rPr>
              <a:t>Intel is another example of a good social media policy. They’ve split their policy into five parts. There are </a:t>
            </a:r>
            <a:r>
              <a:rPr lang="en-US" sz="2800" b="0" dirty="0">
                <a:solidFill>
                  <a:srgbClr val="0073BF"/>
                </a:solidFill>
                <a:effectLst/>
              </a:rPr>
              <a:t>three sections for disclosure</a:t>
            </a:r>
            <a:r>
              <a:rPr lang="en-US" sz="2800" b="0" dirty="0">
                <a:effectLst/>
              </a:rPr>
              <a:t>, </a:t>
            </a:r>
            <a:r>
              <a:rPr lang="en-US" sz="2800" b="0" dirty="0">
                <a:solidFill>
                  <a:srgbClr val="C00000"/>
                </a:solidFill>
                <a:effectLst/>
              </a:rPr>
              <a:t>protect trade secrets</a:t>
            </a:r>
            <a:r>
              <a:rPr lang="en-US" sz="2800" b="0" dirty="0">
                <a:effectLst/>
              </a:rPr>
              <a:t>, and use common sense. In addition, there are sections for contractors</a:t>
            </a:r>
            <a:r>
              <a:rPr lang="ar-EG" sz="2800" b="0" dirty="0">
                <a:effectLst/>
              </a:rPr>
              <a:t> </a:t>
            </a:r>
            <a:r>
              <a:rPr lang="ar-EG" sz="2000" b="0" dirty="0">
                <a:effectLst/>
              </a:rPr>
              <a:t>المتعاقدين/ الوسطاء</a:t>
            </a:r>
            <a:r>
              <a:rPr lang="en-US" sz="2000" b="0" dirty="0">
                <a:effectLst/>
              </a:rPr>
              <a:t> </a:t>
            </a:r>
            <a:r>
              <a:rPr lang="en-US" sz="2800" b="0" dirty="0">
                <a:effectLst/>
              </a:rPr>
              <a:t>or anyone else who is paid to contribute to Intel’s social media activity.</a:t>
            </a:r>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picture containing text, screenshot, font, logo&#10;&#10;Description automatically generated">
            <a:extLst>
              <a:ext uri="{FF2B5EF4-FFF2-40B4-BE49-F238E27FC236}">
                <a16:creationId xmlns:a16="http://schemas.microsoft.com/office/drawing/2014/main" id="{0F2538D9-BB74-A07C-3B90-8B0CBEFB2C13}"/>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09746" y="1357718"/>
            <a:ext cx="4227616" cy="5382768"/>
          </a:xfrm>
          <a:prstGeom prst="rect">
            <a:avLst/>
          </a:prstGeom>
        </p:spPr>
      </p:pic>
      <p:sp>
        <p:nvSpPr>
          <p:cNvPr id="8" name="Speech Bubble: Oval 7">
            <a:extLst>
              <a:ext uri="{FF2B5EF4-FFF2-40B4-BE49-F238E27FC236}">
                <a16:creationId xmlns:a16="http://schemas.microsoft.com/office/drawing/2014/main" id="{D0F8DE06-2FD6-5DB4-1826-D99113400469}"/>
              </a:ext>
            </a:extLst>
          </p:cNvPr>
          <p:cNvSpPr/>
          <p:nvPr/>
        </p:nvSpPr>
        <p:spPr>
          <a:xfrm>
            <a:off x="3746500" y="5866410"/>
            <a:ext cx="4398442" cy="874076"/>
          </a:xfrm>
          <a:prstGeom prst="wedgeEllipseCallout">
            <a:avLst>
              <a:gd name="adj1" fmla="val 58226"/>
              <a:gd name="adj2" fmla="val -31244"/>
            </a:avLst>
          </a:prstGeom>
          <a:solidFill>
            <a:srgbClr val="C7A5B1"/>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b="1" dirty="0">
                <a:solidFill>
                  <a:schemeClr val="tx1"/>
                </a:solidFill>
              </a:rPr>
              <a:t>Your common sense</a:t>
            </a:r>
            <a:r>
              <a:rPr lang="ar-EG" sz="1200" dirty="0"/>
              <a:t>الفطرة السليمة</a:t>
            </a:r>
            <a:r>
              <a:rPr lang="en-US" sz="1200" b="1" dirty="0">
                <a:solidFill>
                  <a:schemeClr val="tx1"/>
                </a:solidFill>
              </a:rPr>
              <a:t> is your natural ability to make good judgments and to behave in a practical and sensible way.</a:t>
            </a:r>
          </a:p>
        </p:txBody>
      </p:sp>
    </p:spTree>
    <p:extLst>
      <p:ext uri="{BB962C8B-B14F-4D97-AF65-F5344CB8AC3E}">
        <p14:creationId xmlns:p14="http://schemas.microsoft.com/office/powerpoint/2010/main" val="2585959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Examples of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644410"/>
            <a:ext cx="8071132" cy="3908762"/>
          </a:xfrm>
          <a:prstGeom prst="rect">
            <a:avLst/>
          </a:prstGeom>
          <a:noFill/>
        </p:spPr>
        <p:txBody>
          <a:bodyPr wrap="square" rtlCol="0">
            <a:spAutoFit/>
          </a:bodyPr>
          <a:lstStyle/>
          <a:p>
            <a:r>
              <a:rPr lang="en-US" sz="2800" b="1" dirty="0">
                <a:hlinkClick r:id="rId2"/>
              </a:rPr>
              <a:t>Ford Motor Company Digital Participation Guidelines</a:t>
            </a:r>
            <a:endParaRPr lang="en-US" sz="2800" b="1" dirty="0"/>
          </a:p>
          <a:p>
            <a:endParaRPr lang="en-US" sz="2800" b="1" dirty="0"/>
          </a:p>
          <a:p>
            <a:pPr>
              <a:buFont typeface="+mj-lt"/>
              <a:buAutoNum type="arabicPeriod"/>
            </a:pPr>
            <a:r>
              <a:rPr lang="en-US" sz="2800" b="0" dirty="0">
                <a:effectLst/>
              </a:rPr>
              <a:t>Honest about who you are</a:t>
            </a:r>
          </a:p>
          <a:p>
            <a:pPr>
              <a:buFont typeface="+mj-lt"/>
              <a:buAutoNum type="arabicPeriod"/>
            </a:pPr>
            <a:r>
              <a:rPr lang="en-US" sz="2800" b="0" dirty="0">
                <a:effectLst/>
              </a:rPr>
              <a:t>Clarity that your opinions are your own</a:t>
            </a:r>
          </a:p>
          <a:p>
            <a:pPr>
              <a:buFont typeface="+mj-lt"/>
              <a:buAutoNum type="arabicPeriod"/>
            </a:pPr>
            <a:r>
              <a:rPr lang="en-US" sz="2800" b="0" dirty="0">
                <a:effectLst/>
              </a:rPr>
              <a:t>Respect and humility</a:t>
            </a:r>
            <a:r>
              <a:rPr lang="ar-EG" sz="2800" b="0" dirty="0">
                <a:effectLst/>
              </a:rPr>
              <a:t>التواضع </a:t>
            </a:r>
            <a:r>
              <a:rPr lang="en-US" sz="2800" b="0" dirty="0">
                <a:effectLst/>
              </a:rPr>
              <a:t> in all communication </a:t>
            </a:r>
          </a:p>
          <a:p>
            <a:pPr>
              <a:buFont typeface="+mj-lt"/>
              <a:buAutoNum type="arabicPeriod"/>
            </a:pPr>
            <a:r>
              <a:rPr lang="en-US" sz="2800" b="0" dirty="0">
                <a:effectLst/>
              </a:rPr>
              <a:t>Good judgement in sharing only public information – including financial data</a:t>
            </a:r>
          </a:p>
          <a:p>
            <a:pPr>
              <a:buFont typeface="+mj-lt"/>
              <a:buAutoNum type="arabicPeriod"/>
            </a:pPr>
            <a:r>
              <a:rPr lang="en-US" sz="2800" b="0" dirty="0">
                <a:effectLst/>
              </a:rPr>
              <a:t>Awareness that what you say is permanent</a:t>
            </a:r>
          </a:p>
          <a:p>
            <a:endParaRPr lang="en-US" sz="1200" b="1" i="1" dirty="0"/>
          </a:p>
          <a:p>
            <a:r>
              <a:rPr lang="en-US" sz="1200" b="1" i="1" dirty="0"/>
              <a:t>Source: https://everyonesocial.com/blog/need-sample-social-media-policies-here-are-7-to-inspire-yours/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091B52F-24DF-51B1-A1C7-ABA3F24D41BE}"/>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descr="A blue and white logo&#10;&#10;Description automatically generated with medium confidence">
            <a:extLst>
              <a:ext uri="{FF2B5EF4-FFF2-40B4-BE49-F238E27FC236}">
                <a16:creationId xmlns:a16="http://schemas.microsoft.com/office/drawing/2014/main" id="{F5D5ABE9-6290-C6EB-1C45-6B3220732E2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67041" y="4494560"/>
            <a:ext cx="3220352" cy="1811448"/>
          </a:xfrm>
          <a:prstGeom prst="rect">
            <a:avLst/>
          </a:prstGeom>
        </p:spPr>
      </p:pic>
      <p:sp>
        <p:nvSpPr>
          <p:cNvPr id="9" name="TextBox 8">
            <a:extLst>
              <a:ext uri="{FF2B5EF4-FFF2-40B4-BE49-F238E27FC236}">
                <a16:creationId xmlns:a16="http://schemas.microsoft.com/office/drawing/2014/main" id="{F0BBC8EC-E491-7345-0FB8-7B630207E0B1}"/>
              </a:ext>
            </a:extLst>
          </p:cNvPr>
          <p:cNvSpPr txBox="1"/>
          <p:nvPr/>
        </p:nvSpPr>
        <p:spPr>
          <a:xfrm>
            <a:off x="5593657" y="2560362"/>
            <a:ext cx="1897380" cy="369332"/>
          </a:xfrm>
          <a:prstGeom prst="rect">
            <a:avLst/>
          </a:prstGeom>
          <a:noFill/>
        </p:spPr>
        <p:txBody>
          <a:bodyPr wrap="square">
            <a:spAutoFit/>
          </a:bodyPr>
          <a:lstStyle/>
          <a:p>
            <a:pPr algn="r" rtl="1"/>
            <a:r>
              <a:rPr lang="en-US" dirty="0" err="1">
                <a:solidFill>
                  <a:srgbClr val="C00000"/>
                </a:solidFill>
              </a:rPr>
              <a:t>صادق</a:t>
            </a:r>
            <a:r>
              <a:rPr lang="en-US" dirty="0">
                <a:solidFill>
                  <a:srgbClr val="C00000"/>
                </a:solidFill>
              </a:rPr>
              <a:t> </a:t>
            </a:r>
            <a:r>
              <a:rPr lang="en-US" dirty="0" err="1">
                <a:solidFill>
                  <a:srgbClr val="C00000"/>
                </a:solidFill>
              </a:rPr>
              <a:t>بشأن</a:t>
            </a:r>
            <a:r>
              <a:rPr lang="en-US" dirty="0">
                <a:solidFill>
                  <a:srgbClr val="C00000"/>
                </a:solidFill>
              </a:rPr>
              <a:t> من </a:t>
            </a:r>
            <a:r>
              <a:rPr lang="en-US" dirty="0" err="1">
                <a:solidFill>
                  <a:srgbClr val="C00000"/>
                </a:solidFill>
              </a:rPr>
              <a:t>أنت</a:t>
            </a:r>
            <a:endParaRPr lang="en-US" dirty="0">
              <a:solidFill>
                <a:srgbClr val="C00000"/>
              </a:solidFill>
            </a:endParaRPr>
          </a:p>
        </p:txBody>
      </p:sp>
      <p:sp>
        <p:nvSpPr>
          <p:cNvPr id="12" name="TextBox 11">
            <a:extLst>
              <a:ext uri="{FF2B5EF4-FFF2-40B4-BE49-F238E27FC236}">
                <a16:creationId xmlns:a16="http://schemas.microsoft.com/office/drawing/2014/main" id="{2800E557-9FCE-C132-7348-556D466F81A9}"/>
              </a:ext>
            </a:extLst>
          </p:cNvPr>
          <p:cNvSpPr txBox="1"/>
          <p:nvPr/>
        </p:nvSpPr>
        <p:spPr>
          <a:xfrm>
            <a:off x="7585054" y="3013191"/>
            <a:ext cx="2425700" cy="369332"/>
          </a:xfrm>
          <a:prstGeom prst="rect">
            <a:avLst/>
          </a:prstGeom>
          <a:noFill/>
        </p:spPr>
        <p:txBody>
          <a:bodyPr wrap="square">
            <a:spAutoFit/>
          </a:bodyPr>
          <a:lstStyle/>
          <a:p>
            <a:pPr algn="r" rtl="1"/>
            <a:r>
              <a:rPr lang="en-US" dirty="0" err="1">
                <a:solidFill>
                  <a:srgbClr val="C00000"/>
                </a:solidFill>
              </a:rPr>
              <a:t>الوضوح</a:t>
            </a:r>
            <a:r>
              <a:rPr lang="en-US" dirty="0">
                <a:solidFill>
                  <a:srgbClr val="C00000"/>
                </a:solidFill>
              </a:rPr>
              <a:t> </a:t>
            </a:r>
            <a:r>
              <a:rPr lang="en-US" dirty="0" err="1">
                <a:solidFill>
                  <a:srgbClr val="C00000"/>
                </a:solidFill>
              </a:rPr>
              <a:t>بأن</a:t>
            </a:r>
            <a:r>
              <a:rPr lang="en-US" dirty="0">
                <a:solidFill>
                  <a:srgbClr val="C00000"/>
                </a:solidFill>
              </a:rPr>
              <a:t> </a:t>
            </a:r>
            <a:r>
              <a:rPr lang="en-US" dirty="0" err="1">
                <a:solidFill>
                  <a:srgbClr val="C00000"/>
                </a:solidFill>
              </a:rPr>
              <a:t>آرائكم</a:t>
            </a:r>
            <a:r>
              <a:rPr lang="en-US" dirty="0">
                <a:solidFill>
                  <a:srgbClr val="C00000"/>
                </a:solidFill>
              </a:rPr>
              <a:t> </a:t>
            </a:r>
            <a:r>
              <a:rPr lang="en-US" dirty="0" err="1">
                <a:solidFill>
                  <a:srgbClr val="C00000"/>
                </a:solidFill>
              </a:rPr>
              <a:t>خاصة</a:t>
            </a:r>
            <a:r>
              <a:rPr lang="en-US" dirty="0">
                <a:solidFill>
                  <a:srgbClr val="C00000"/>
                </a:solidFill>
              </a:rPr>
              <a:t> </a:t>
            </a:r>
            <a:r>
              <a:rPr lang="en-US" dirty="0" err="1">
                <a:solidFill>
                  <a:srgbClr val="C00000"/>
                </a:solidFill>
              </a:rPr>
              <a:t>بكم</a:t>
            </a:r>
            <a:endParaRPr lang="en-US" dirty="0">
              <a:solidFill>
                <a:srgbClr val="C00000"/>
              </a:solidFill>
            </a:endParaRPr>
          </a:p>
        </p:txBody>
      </p:sp>
      <p:sp>
        <p:nvSpPr>
          <p:cNvPr id="14" name="TextBox 13">
            <a:extLst>
              <a:ext uri="{FF2B5EF4-FFF2-40B4-BE49-F238E27FC236}">
                <a16:creationId xmlns:a16="http://schemas.microsoft.com/office/drawing/2014/main" id="{8E3B0F4D-BCCB-FCFD-4122-3D4688D5D2E1}"/>
              </a:ext>
            </a:extLst>
          </p:cNvPr>
          <p:cNvSpPr txBox="1"/>
          <p:nvPr/>
        </p:nvSpPr>
        <p:spPr>
          <a:xfrm>
            <a:off x="4358075" y="4298475"/>
            <a:ext cx="6141720" cy="369332"/>
          </a:xfrm>
          <a:prstGeom prst="rect">
            <a:avLst/>
          </a:prstGeom>
          <a:noFill/>
        </p:spPr>
        <p:txBody>
          <a:bodyPr wrap="square">
            <a:spAutoFit/>
          </a:bodyPr>
          <a:lstStyle/>
          <a:p>
            <a:pPr algn="r" rtl="1"/>
            <a:r>
              <a:rPr lang="en-US" dirty="0" err="1">
                <a:solidFill>
                  <a:srgbClr val="C00000"/>
                </a:solidFill>
              </a:rPr>
              <a:t>الحكم</a:t>
            </a:r>
            <a:r>
              <a:rPr lang="en-US" dirty="0">
                <a:solidFill>
                  <a:srgbClr val="C00000"/>
                </a:solidFill>
              </a:rPr>
              <a:t> </a:t>
            </a:r>
            <a:r>
              <a:rPr lang="en-US" dirty="0" err="1">
                <a:solidFill>
                  <a:srgbClr val="C00000"/>
                </a:solidFill>
              </a:rPr>
              <a:t>الجيد</a:t>
            </a:r>
            <a:r>
              <a:rPr lang="en-US" dirty="0">
                <a:solidFill>
                  <a:srgbClr val="C00000"/>
                </a:solidFill>
              </a:rPr>
              <a:t> في </a:t>
            </a:r>
            <a:r>
              <a:rPr lang="en-US" dirty="0" err="1">
                <a:solidFill>
                  <a:srgbClr val="C00000"/>
                </a:solidFill>
              </a:rPr>
              <a:t>مشاركة</a:t>
            </a:r>
            <a:r>
              <a:rPr lang="en-US" dirty="0">
                <a:solidFill>
                  <a:srgbClr val="C00000"/>
                </a:solidFill>
              </a:rPr>
              <a:t> </a:t>
            </a:r>
            <a:r>
              <a:rPr lang="en-US" dirty="0" err="1">
                <a:solidFill>
                  <a:srgbClr val="C00000"/>
                </a:solidFill>
              </a:rPr>
              <a:t>المعلومات</a:t>
            </a:r>
            <a:r>
              <a:rPr lang="en-US" dirty="0">
                <a:solidFill>
                  <a:srgbClr val="C00000"/>
                </a:solidFill>
              </a:rPr>
              <a:t> </a:t>
            </a:r>
            <a:r>
              <a:rPr lang="en-US" dirty="0" err="1">
                <a:solidFill>
                  <a:srgbClr val="C00000"/>
                </a:solidFill>
              </a:rPr>
              <a:t>العامة</a:t>
            </a:r>
            <a:r>
              <a:rPr lang="en-US" dirty="0">
                <a:solidFill>
                  <a:srgbClr val="C00000"/>
                </a:solidFill>
              </a:rPr>
              <a:t> </a:t>
            </a:r>
            <a:r>
              <a:rPr lang="en-US" dirty="0" err="1">
                <a:solidFill>
                  <a:srgbClr val="C00000"/>
                </a:solidFill>
              </a:rPr>
              <a:t>فقط</a:t>
            </a:r>
            <a:r>
              <a:rPr lang="en-US" dirty="0">
                <a:solidFill>
                  <a:srgbClr val="C00000"/>
                </a:solidFill>
              </a:rPr>
              <a:t> - </a:t>
            </a:r>
            <a:r>
              <a:rPr lang="en-US" dirty="0" err="1">
                <a:solidFill>
                  <a:srgbClr val="C00000"/>
                </a:solidFill>
              </a:rPr>
              <a:t>بما</a:t>
            </a:r>
            <a:r>
              <a:rPr lang="en-US" dirty="0">
                <a:solidFill>
                  <a:srgbClr val="C00000"/>
                </a:solidFill>
              </a:rPr>
              <a:t> في </a:t>
            </a:r>
            <a:r>
              <a:rPr lang="en-US" dirty="0" err="1">
                <a:solidFill>
                  <a:srgbClr val="C00000"/>
                </a:solidFill>
              </a:rPr>
              <a:t>ذلك</a:t>
            </a:r>
            <a:r>
              <a:rPr lang="en-US" dirty="0">
                <a:solidFill>
                  <a:srgbClr val="C00000"/>
                </a:solidFill>
              </a:rPr>
              <a:t> </a:t>
            </a:r>
            <a:r>
              <a:rPr lang="en-US" dirty="0" err="1">
                <a:solidFill>
                  <a:srgbClr val="C00000"/>
                </a:solidFill>
              </a:rPr>
              <a:t>البيانات</a:t>
            </a:r>
            <a:r>
              <a:rPr lang="en-US" dirty="0">
                <a:solidFill>
                  <a:srgbClr val="C00000"/>
                </a:solidFill>
              </a:rPr>
              <a:t> </a:t>
            </a:r>
            <a:r>
              <a:rPr lang="en-US" dirty="0" err="1">
                <a:solidFill>
                  <a:srgbClr val="C00000"/>
                </a:solidFill>
              </a:rPr>
              <a:t>المالية</a:t>
            </a:r>
            <a:endParaRPr lang="en-US" dirty="0">
              <a:solidFill>
                <a:srgbClr val="C00000"/>
              </a:solidFill>
            </a:endParaRPr>
          </a:p>
        </p:txBody>
      </p:sp>
      <p:sp>
        <p:nvSpPr>
          <p:cNvPr id="16" name="TextBox 15">
            <a:extLst>
              <a:ext uri="{FF2B5EF4-FFF2-40B4-BE49-F238E27FC236}">
                <a16:creationId xmlns:a16="http://schemas.microsoft.com/office/drawing/2014/main" id="{C99F13D2-EF6F-6EAF-DD8C-D838AC0222BD}"/>
              </a:ext>
            </a:extLst>
          </p:cNvPr>
          <p:cNvSpPr txBox="1"/>
          <p:nvPr/>
        </p:nvSpPr>
        <p:spPr>
          <a:xfrm>
            <a:off x="5888170" y="4959575"/>
            <a:ext cx="2354006" cy="369332"/>
          </a:xfrm>
          <a:prstGeom prst="rect">
            <a:avLst/>
          </a:prstGeom>
          <a:noFill/>
        </p:spPr>
        <p:txBody>
          <a:bodyPr wrap="square">
            <a:spAutoFit/>
          </a:bodyPr>
          <a:lstStyle/>
          <a:p>
            <a:pPr algn="r" rtl="1"/>
            <a:r>
              <a:rPr lang="en-US" dirty="0" err="1">
                <a:solidFill>
                  <a:srgbClr val="C00000"/>
                </a:solidFill>
              </a:rPr>
              <a:t>الوعي</a:t>
            </a:r>
            <a:r>
              <a:rPr lang="en-US" dirty="0">
                <a:solidFill>
                  <a:srgbClr val="C00000"/>
                </a:solidFill>
              </a:rPr>
              <a:t> </a:t>
            </a:r>
            <a:r>
              <a:rPr lang="en-US" dirty="0" err="1">
                <a:solidFill>
                  <a:srgbClr val="C00000"/>
                </a:solidFill>
              </a:rPr>
              <a:t>بأن</a:t>
            </a:r>
            <a:r>
              <a:rPr lang="en-US" dirty="0">
                <a:solidFill>
                  <a:srgbClr val="C00000"/>
                </a:solidFill>
              </a:rPr>
              <a:t> </a:t>
            </a:r>
            <a:r>
              <a:rPr lang="en-US" dirty="0" err="1">
                <a:solidFill>
                  <a:srgbClr val="C00000"/>
                </a:solidFill>
              </a:rPr>
              <a:t>ما</a:t>
            </a:r>
            <a:r>
              <a:rPr lang="en-US" dirty="0">
                <a:solidFill>
                  <a:srgbClr val="C00000"/>
                </a:solidFill>
              </a:rPr>
              <a:t> </a:t>
            </a:r>
            <a:r>
              <a:rPr lang="en-US" dirty="0" err="1">
                <a:solidFill>
                  <a:srgbClr val="C00000"/>
                </a:solidFill>
              </a:rPr>
              <a:t>تقوله</a:t>
            </a:r>
            <a:r>
              <a:rPr lang="en-US" dirty="0">
                <a:solidFill>
                  <a:srgbClr val="C00000"/>
                </a:solidFill>
              </a:rPr>
              <a:t> </a:t>
            </a:r>
            <a:r>
              <a:rPr lang="en-US" dirty="0" err="1">
                <a:solidFill>
                  <a:srgbClr val="C00000"/>
                </a:solidFill>
              </a:rPr>
              <a:t>هو</a:t>
            </a:r>
            <a:r>
              <a:rPr lang="en-US" dirty="0">
                <a:solidFill>
                  <a:srgbClr val="C00000"/>
                </a:solidFill>
              </a:rPr>
              <a:t> </a:t>
            </a:r>
            <a:r>
              <a:rPr lang="en-US" dirty="0" err="1">
                <a:solidFill>
                  <a:srgbClr val="C00000"/>
                </a:solidFill>
              </a:rPr>
              <a:t>دائم</a:t>
            </a:r>
            <a:endParaRPr lang="en-US" dirty="0">
              <a:solidFill>
                <a:srgbClr val="C00000"/>
              </a:solidFill>
            </a:endParaRPr>
          </a:p>
        </p:txBody>
      </p:sp>
    </p:spTree>
    <p:extLst>
      <p:ext uri="{BB962C8B-B14F-4D97-AF65-F5344CB8AC3E}">
        <p14:creationId xmlns:p14="http://schemas.microsoft.com/office/powerpoint/2010/main" val="41789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86260-1089-98B0-6FA3-DD67B4991D0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F0AEB9F-C358-3713-0BA0-FF327ED8261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10E782A3-4152-01E7-1EF3-7657551CC19C}"/>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C8E0D129-CB84-B563-0ED4-5F8FE87E1967}"/>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F0955456-2F11-09F4-6304-A01D1CDEFD1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7BF893A7-C090-F262-01E0-F71384603B9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8308DF68-4901-0692-8401-845FB15AE62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C835C3-669A-AA0B-A61A-4903A9C6C93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8EF2D1D-FEE5-E472-3CC1-A133C7F2A88B}"/>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02065A-D35B-ADD1-C1DB-AD10EA277691}"/>
              </a:ext>
            </a:extLst>
          </p:cNvPr>
          <p:cNvSpPr txBox="1"/>
          <p:nvPr/>
        </p:nvSpPr>
        <p:spPr>
          <a:xfrm>
            <a:off x="18970" y="1888603"/>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11" name="TextBox 10">
            <a:extLst>
              <a:ext uri="{FF2B5EF4-FFF2-40B4-BE49-F238E27FC236}">
                <a16:creationId xmlns:a16="http://schemas.microsoft.com/office/drawing/2014/main" id="{11BAC904-D839-A71A-7C7F-EFE80FF4B213}"/>
              </a:ext>
            </a:extLst>
          </p:cNvPr>
          <p:cNvSpPr txBox="1"/>
          <p:nvPr/>
        </p:nvSpPr>
        <p:spPr>
          <a:xfrm>
            <a:off x="1903013" y="437584"/>
            <a:ext cx="453878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Crisis Example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A video player with a red play button&#10;&#10;Description automatically generated with low confidence">
            <a:extLst>
              <a:ext uri="{FF2B5EF4-FFF2-40B4-BE49-F238E27FC236}">
                <a16:creationId xmlns:a16="http://schemas.microsoft.com/office/drawing/2014/main" id="{06B08858-4898-96CA-96F1-E8C8891E289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37514" y="1123403"/>
            <a:ext cx="4928260" cy="4928260"/>
          </a:xfrm>
          <a:prstGeom prst="rect">
            <a:avLst/>
          </a:prstGeom>
        </p:spPr>
      </p:pic>
    </p:spTree>
    <p:extLst>
      <p:ext uri="{BB962C8B-B14F-4D97-AF65-F5344CB8AC3E}">
        <p14:creationId xmlns:p14="http://schemas.microsoft.com/office/powerpoint/2010/main" val="393527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2F1F6C-EAB3-C69F-836B-BCD929EBCB6C}"/>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r="18555"/>
          <a:stretch>
            <a:fillRect/>
          </a:stretch>
        </p:blipFill>
        <p:spPr bwMode="auto">
          <a:xfrm>
            <a:off x="2747160" y="1786938"/>
            <a:ext cx="6195261" cy="50710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501167" y="3623468"/>
            <a:ext cx="5468813" cy="1143000"/>
          </a:xfrm>
        </p:spPr>
        <p:txBody>
          <a:bodyPr>
            <a:noAutofit/>
          </a:bodyPr>
          <a:lstStyle/>
          <a:p>
            <a:pPr algn="l">
              <a:lnSpc>
                <a:spcPct val="80000"/>
              </a:lnSpc>
              <a:defRPr/>
            </a:pPr>
            <a:r>
              <a:rPr lang="en-US" b="1" dirty="0">
                <a:cs typeface="Arial" charset="0"/>
              </a:rPr>
              <a:t>RAISE </a:t>
            </a:r>
            <a:br>
              <a:rPr lang="en-US" b="1" dirty="0">
                <a:cs typeface="Arial" charset="0"/>
              </a:rPr>
            </a:br>
            <a:r>
              <a:rPr lang="en-US" b="1" dirty="0">
                <a:cs typeface="Arial" charset="0"/>
              </a:rPr>
              <a:t>AWARENESS</a:t>
            </a:r>
          </a:p>
        </p:txBody>
      </p:sp>
      <p:pic>
        <p:nvPicPr>
          <p:cNvPr id="6" name="Graphic 5">
            <a:extLst>
              <a:ext uri="{FF2B5EF4-FFF2-40B4-BE49-F238E27FC236}">
                <a16:creationId xmlns:a16="http://schemas.microsoft.com/office/drawing/2014/main" id="{33CDDF8F-1BE4-E9F3-E2CF-46A2D92665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7" name="Graphic 6">
            <a:extLst>
              <a:ext uri="{FF2B5EF4-FFF2-40B4-BE49-F238E27FC236}">
                <a16:creationId xmlns:a16="http://schemas.microsoft.com/office/drawing/2014/main" id="{5A38EEF9-748E-5E4F-CE38-DAE6D167B0E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DBA0D4C0-58E6-47FC-0C43-C5C82A8045B2}"/>
              </a:ext>
            </a:extLst>
          </p:cNvPr>
          <p:cNvSpPr txBox="1"/>
          <p:nvPr/>
        </p:nvSpPr>
        <p:spPr>
          <a:xfrm>
            <a:off x="1068779" y="437584"/>
            <a:ext cx="610391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Steps of social media policy</a:t>
            </a:r>
          </a:p>
        </p:txBody>
      </p:sp>
      <p:sp>
        <p:nvSpPr>
          <p:cNvPr id="9" name="TextBox 8">
            <a:extLst>
              <a:ext uri="{FF2B5EF4-FFF2-40B4-BE49-F238E27FC236}">
                <a16:creationId xmlns:a16="http://schemas.microsoft.com/office/drawing/2014/main" id="{4B3D8E1C-3D17-9A41-A901-21C3A83CE301}"/>
              </a:ext>
            </a:extLst>
          </p:cNvPr>
          <p:cNvSpPr txBox="1"/>
          <p:nvPr/>
        </p:nvSpPr>
        <p:spPr>
          <a:xfrm>
            <a:off x="9118295" y="6043914"/>
            <a:ext cx="2868606" cy="769441"/>
          </a:xfrm>
          <a:prstGeom prst="rect">
            <a:avLst/>
          </a:prstGeom>
          <a:noFill/>
        </p:spPr>
        <p:txBody>
          <a:bodyPr wrap="none" rtlCol="0">
            <a:spAutoFit/>
          </a:bodyPr>
          <a:lstStyle/>
          <a:p>
            <a:pPr marL="0" indent="0" algn="ctr">
              <a:buNone/>
            </a:pPr>
            <a:r>
              <a:rPr lang="en-US" sz="1600" b="1" dirty="0"/>
              <a:t>Source: Laura Click</a:t>
            </a:r>
          </a:p>
          <a:p>
            <a:pPr marL="0" indent="0" algn="ctr">
              <a:buNone/>
            </a:pPr>
            <a:r>
              <a:rPr lang="en-US" sz="1400" dirty="0"/>
              <a:t>Founder &amp; CEO - Blue Kite Marketing</a:t>
            </a:r>
          </a:p>
          <a:p>
            <a:pPr marL="0" indent="0" algn="ctr">
              <a:buNone/>
            </a:pPr>
            <a:r>
              <a:rPr lang="en-US" sz="1400" dirty="0">
                <a:hlinkClick r:id="rId7"/>
              </a:rPr>
              <a:t>www.flybluekite.com</a:t>
            </a:r>
            <a:r>
              <a:rPr lang="en-US" sz="1400" dirty="0"/>
              <a:t> </a:t>
            </a:r>
          </a:p>
        </p:txBody>
      </p:sp>
    </p:spTree>
    <p:extLst>
      <p:ext uri="{BB962C8B-B14F-4D97-AF65-F5344CB8AC3E}">
        <p14:creationId xmlns:p14="http://schemas.microsoft.com/office/powerpoint/2010/main" val="112089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Build relationships.</a:t>
            </a:r>
          </a:p>
        </p:txBody>
      </p:sp>
      <p:pic>
        <p:nvPicPr>
          <p:cNvPr id="6" name="Picture 5" descr="Paper dolls holding hands.jpg"/>
          <p:cNvPicPr>
            <a:picLocks noChangeAspect="1"/>
          </p:cNvPicPr>
          <p:nvPr/>
        </p:nvPicPr>
        <p:blipFill rotWithShape="1">
          <a:blip r:embed="rId3">
            <a:extLst>
              <a:ext uri="{28A0092B-C50C-407E-A947-70E740481C1C}">
                <a14:useLocalDpi xmlns:a14="http://schemas.microsoft.com/office/drawing/2010/main" val="0"/>
              </a:ext>
            </a:extLst>
          </a:blip>
          <a:srcRect b="23946"/>
          <a:stretch/>
        </p:blipFill>
        <p:spPr>
          <a:xfrm>
            <a:off x="1524000" y="1656539"/>
            <a:ext cx="9144000" cy="5215731"/>
          </a:xfrm>
          <a:prstGeom prst="rect">
            <a:avLst/>
          </a:prstGeom>
        </p:spPr>
      </p:pic>
    </p:spTree>
    <p:extLst>
      <p:ext uri="{BB962C8B-B14F-4D97-AF65-F5344CB8AC3E}">
        <p14:creationId xmlns:p14="http://schemas.microsoft.com/office/powerpoint/2010/main" val="2358562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normAutofit/>
          </a:bodyPr>
          <a:lstStyle/>
          <a:p>
            <a:pPr lvl="0"/>
            <a:r>
              <a:rPr lang="en-US" b="1" dirty="0"/>
              <a:t>Enhance customer service.</a:t>
            </a:r>
          </a:p>
        </p:txBody>
      </p:sp>
      <p:pic>
        <p:nvPicPr>
          <p:cNvPr id="3" name="Picture 2"/>
          <p:cNvPicPr>
            <a:picLocks noChangeAspect="1"/>
          </p:cNvPicPr>
          <p:nvPr/>
        </p:nvPicPr>
        <p:blipFill rotWithShape="1">
          <a:blip r:embed="rId2"/>
          <a:srcRect t="22232"/>
          <a:stretch/>
        </p:blipFill>
        <p:spPr>
          <a:xfrm>
            <a:off x="1524000" y="1524000"/>
            <a:ext cx="9145128" cy="5334000"/>
          </a:xfrm>
          <a:prstGeom prst="rect">
            <a:avLst/>
          </a:prstGeom>
        </p:spPr>
      </p:pic>
    </p:spTree>
    <p:extLst>
      <p:ext uri="{BB962C8B-B14F-4D97-AF65-F5344CB8AC3E}">
        <p14:creationId xmlns:p14="http://schemas.microsoft.com/office/powerpoint/2010/main" val="27016928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40958"/>
            <a:ext cx="8229600" cy="1143000"/>
          </a:xfrm>
        </p:spPr>
        <p:txBody>
          <a:bodyPr/>
          <a:lstStyle/>
          <a:p>
            <a:r>
              <a:rPr lang="en-US" b="1" dirty="0"/>
              <a:t>Communicate during a crisis.</a:t>
            </a:r>
          </a:p>
        </p:txBody>
      </p:sp>
      <p:pic>
        <p:nvPicPr>
          <p:cNvPr id="4" name="Picture 3"/>
          <p:cNvPicPr>
            <a:picLocks noChangeAspect="1"/>
          </p:cNvPicPr>
          <p:nvPr/>
        </p:nvPicPr>
        <p:blipFill rotWithShape="1">
          <a:blip r:embed="rId2"/>
          <a:srcRect b="8562"/>
          <a:stretch/>
        </p:blipFill>
        <p:spPr>
          <a:xfrm>
            <a:off x="1524000" y="1283958"/>
            <a:ext cx="9144000" cy="5574042"/>
          </a:xfrm>
          <a:prstGeom prst="rect">
            <a:avLst/>
          </a:prstGeom>
        </p:spPr>
      </p:pic>
      <p:sp>
        <p:nvSpPr>
          <p:cNvPr id="5" name="TextBox 4"/>
          <p:cNvSpPr txBox="1"/>
          <p:nvPr/>
        </p:nvSpPr>
        <p:spPr>
          <a:xfrm>
            <a:off x="8764040" y="6525317"/>
            <a:ext cx="1795865" cy="261610"/>
          </a:xfrm>
          <a:prstGeom prst="rect">
            <a:avLst/>
          </a:prstGeom>
          <a:noFill/>
        </p:spPr>
        <p:txBody>
          <a:bodyPr wrap="square" rtlCol="0">
            <a:spAutoFit/>
          </a:bodyPr>
          <a:lstStyle/>
          <a:p>
            <a:pPr algn="r"/>
            <a:r>
              <a:rPr lang="en-US" sz="1100" i="1" dirty="0">
                <a:hlinkClick r:id="rId3"/>
              </a:rPr>
              <a:t>Image credit: Kelsey Wynns</a:t>
            </a:r>
            <a:endParaRPr lang="en-US" sz="1100" i="1" dirty="0"/>
          </a:p>
        </p:txBody>
      </p:sp>
    </p:spTree>
    <p:extLst>
      <p:ext uri="{BB962C8B-B14F-4D97-AF65-F5344CB8AC3E}">
        <p14:creationId xmlns:p14="http://schemas.microsoft.com/office/powerpoint/2010/main" val="4241920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16773" y="1507292"/>
            <a:ext cx="4280567" cy="5350708"/>
          </a:xfrm>
          <a:prstGeom prst="rect">
            <a:avLst/>
          </a:prstGeom>
        </p:spPr>
      </p:pic>
      <p:sp>
        <p:nvSpPr>
          <p:cNvPr id="2" name="Title 1"/>
          <p:cNvSpPr>
            <a:spLocks noGrp="1"/>
          </p:cNvSpPr>
          <p:nvPr>
            <p:ph type="title"/>
          </p:nvPr>
        </p:nvSpPr>
        <p:spPr>
          <a:xfrm>
            <a:off x="3304675" y="359008"/>
            <a:ext cx="8229600" cy="1143000"/>
          </a:xfrm>
        </p:spPr>
        <p:txBody>
          <a:bodyPr>
            <a:normAutofit/>
          </a:bodyPr>
          <a:lstStyle/>
          <a:p>
            <a:r>
              <a:rPr lang="en-US" b="1" dirty="0"/>
              <a:t>Test ideas &amp; get feedback.</a:t>
            </a:r>
          </a:p>
        </p:txBody>
      </p:sp>
      <p:sp>
        <p:nvSpPr>
          <p:cNvPr id="3" name="TextBox 2"/>
          <p:cNvSpPr txBox="1"/>
          <p:nvPr/>
        </p:nvSpPr>
        <p:spPr>
          <a:xfrm>
            <a:off x="9659350" y="6489358"/>
            <a:ext cx="1365813" cy="276999"/>
          </a:xfrm>
          <a:prstGeom prst="rect">
            <a:avLst/>
          </a:prstGeom>
          <a:noFill/>
        </p:spPr>
        <p:txBody>
          <a:bodyPr wrap="square" rtlCol="0">
            <a:spAutoFit/>
          </a:bodyPr>
          <a:lstStyle/>
          <a:p>
            <a:r>
              <a:rPr lang="en-US" sz="1200" i="1" dirty="0">
                <a:hlinkClick r:id="rId3"/>
              </a:rPr>
              <a:t>Image credit</a:t>
            </a:r>
            <a:endParaRPr lang="en-US" sz="1200" i="1" dirty="0"/>
          </a:p>
        </p:txBody>
      </p:sp>
    </p:spTree>
    <p:extLst>
      <p:ext uri="{BB962C8B-B14F-4D97-AF65-F5344CB8AC3E}">
        <p14:creationId xmlns:p14="http://schemas.microsoft.com/office/powerpoint/2010/main" val="6416410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ands raised.jpg"/>
          <p:cNvPicPr>
            <a:picLocks noChangeAspect="1"/>
          </p:cNvPicPr>
          <p:nvPr/>
        </p:nvPicPr>
        <p:blipFill rotWithShape="1">
          <a:blip r:embed="rId2">
            <a:extLst>
              <a:ext uri="{28A0092B-C50C-407E-A947-70E740481C1C}">
                <a14:useLocalDpi xmlns:a14="http://schemas.microsoft.com/office/drawing/2010/main" val="0"/>
              </a:ext>
            </a:extLst>
          </a:blip>
          <a:srcRect t="18904" r="47691"/>
          <a:stretch/>
        </p:blipFill>
        <p:spPr>
          <a:xfrm>
            <a:off x="4091212" y="1026756"/>
            <a:ext cx="6590301" cy="5844754"/>
          </a:xfrm>
          <a:prstGeom prst="rect">
            <a:avLst/>
          </a:prstGeom>
        </p:spPr>
      </p:pic>
      <p:sp>
        <p:nvSpPr>
          <p:cNvPr id="2" name="Title 1"/>
          <p:cNvSpPr>
            <a:spLocks noGrp="1"/>
          </p:cNvSpPr>
          <p:nvPr>
            <p:ph type="title"/>
          </p:nvPr>
        </p:nvSpPr>
        <p:spPr>
          <a:xfrm>
            <a:off x="1045411" y="724548"/>
            <a:ext cx="8229600" cy="1143000"/>
          </a:xfrm>
        </p:spPr>
        <p:txBody>
          <a:bodyPr/>
          <a:lstStyle/>
          <a:p>
            <a:r>
              <a:rPr lang="en-US" b="1" dirty="0"/>
              <a:t>Find business opportunities.</a:t>
            </a:r>
          </a:p>
        </p:txBody>
      </p:sp>
    </p:spTree>
    <p:extLst>
      <p:ext uri="{BB962C8B-B14F-4D97-AF65-F5344CB8AC3E}">
        <p14:creationId xmlns:p14="http://schemas.microsoft.com/office/powerpoint/2010/main" val="2834700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But, how can you do it ethically?</a:t>
            </a:r>
          </a:p>
        </p:txBody>
      </p:sp>
      <p:pic>
        <p:nvPicPr>
          <p:cNvPr id="5" name="Picture 4" descr="iStock_000015943888XSmall.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7692" y="1878794"/>
            <a:ext cx="7545737" cy="5006818"/>
          </a:xfrm>
          <a:prstGeom prst="rect">
            <a:avLst/>
          </a:prstGeom>
        </p:spPr>
      </p:pic>
    </p:spTree>
    <p:extLst>
      <p:ext uri="{BB962C8B-B14F-4D97-AF65-F5344CB8AC3E}">
        <p14:creationId xmlns:p14="http://schemas.microsoft.com/office/powerpoint/2010/main" val="2133019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6506" y="153696"/>
            <a:ext cx="4488248" cy="6724442"/>
          </a:xfrm>
          <a:prstGeom prst="rect">
            <a:avLst/>
          </a:prstGeom>
        </p:spPr>
      </p:pic>
      <p:sp>
        <p:nvSpPr>
          <p:cNvPr id="2" name="Title 1"/>
          <p:cNvSpPr>
            <a:spLocks noGrp="1"/>
          </p:cNvSpPr>
          <p:nvPr>
            <p:ph type="title"/>
          </p:nvPr>
        </p:nvSpPr>
        <p:spPr>
          <a:xfrm>
            <a:off x="1966928" y="4202119"/>
            <a:ext cx="8229600" cy="1143000"/>
          </a:xfrm>
        </p:spPr>
        <p:txBody>
          <a:bodyPr/>
          <a:lstStyle/>
          <a:p>
            <a:r>
              <a:rPr lang="en-US" dirty="0"/>
              <a:t>Be honest. </a:t>
            </a:r>
          </a:p>
        </p:txBody>
      </p:sp>
    </p:spTree>
    <p:extLst>
      <p:ext uri="{BB962C8B-B14F-4D97-AF65-F5344CB8AC3E}">
        <p14:creationId xmlns:p14="http://schemas.microsoft.com/office/powerpoint/2010/main" val="1764994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ealing idea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7760" y="1312741"/>
            <a:ext cx="5048783" cy="5545259"/>
          </a:xfrm>
          <a:prstGeom prst="rect">
            <a:avLst/>
          </a:prstGeom>
        </p:spPr>
      </p:pic>
      <p:sp>
        <p:nvSpPr>
          <p:cNvPr id="2" name="Title 1"/>
          <p:cNvSpPr>
            <a:spLocks noGrp="1"/>
          </p:cNvSpPr>
          <p:nvPr>
            <p:ph type="title"/>
          </p:nvPr>
        </p:nvSpPr>
        <p:spPr>
          <a:xfrm>
            <a:off x="2052019" y="1087224"/>
            <a:ext cx="6517641" cy="1143000"/>
          </a:xfrm>
        </p:spPr>
        <p:txBody>
          <a:bodyPr>
            <a:normAutofit fontScale="90000"/>
          </a:bodyPr>
          <a:lstStyle/>
          <a:p>
            <a:pPr algn="l"/>
            <a:r>
              <a:rPr lang="en-US" dirty="0"/>
              <a:t>Give proper credit.</a:t>
            </a:r>
            <a:br>
              <a:rPr lang="en-US" dirty="0"/>
            </a:br>
            <a:r>
              <a:rPr lang="en-US" dirty="0"/>
              <a:t>		Cite Sources </a:t>
            </a:r>
          </a:p>
        </p:txBody>
      </p:sp>
    </p:spTree>
    <p:extLst>
      <p:ext uri="{BB962C8B-B14F-4D97-AF65-F5344CB8AC3E}">
        <p14:creationId xmlns:p14="http://schemas.microsoft.com/office/powerpoint/2010/main" val="2659025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Judge with wig.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666" y="399531"/>
            <a:ext cx="5801168" cy="6101747"/>
          </a:xfrm>
          <a:prstGeom prst="rect">
            <a:avLst/>
          </a:prstGeom>
        </p:spPr>
      </p:pic>
      <p:sp>
        <p:nvSpPr>
          <p:cNvPr id="2" name="Title 1"/>
          <p:cNvSpPr>
            <a:spLocks noGrp="1"/>
          </p:cNvSpPr>
          <p:nvPr>
            <p:ph type="title"/>
          </p:nvPr>
        </p:nvSpPr>
        <p:spPr>
          <a:xfrm>
            <a:off x="1981200" y="274638"/>
            <a:ext cx="4394864" cy="3035752"/>
          </a:xfrm>
        </p:spPr>
        <p:txBody>
          <a:bodyPr/>
          <a:lstStyle/>
          <a:p>
            <a:r>
              <a:rPr lang="en-US" dirty="0"/>
              <a:t>Don’t give specific legal advice. </a:t>
            </a:r>
            <a:br>
              <a:rPr lang="en-US" dirty="0"/>
            </a:br>
            <a:r>
              <a:rPr lang="en-US" dirty="0"/>
              <a:t>    </a:t>
            </a:r>
            <a:r>
              <a:rPr lang="en-US" sz="3600" dirty="0">
                <a:solidFill>
                  <a:srgbClr val="C00000"/>
                </a:solidFill>
              </a:rPr>
              <a:t>Only General ones </a:t>
            </a:r>
            <a:endParaRPr lang="en-US" dirty="0">
              <a:solidFill>
                <a:srgbClr val="C00000"/>
              </a:solidFill>
            </a:endParaRPr>
          </a:p>
        </p:txBody>
      </p:sp>
    </p:spTree>
    <p:extLst>
      <p:ext uri="{BB962C8B-B14F-4D97-AF65-F5344CB8AC3E}">
        <p14:creationId xmlns:p14="http://schemas.microsoft.com/office/powerpoint/2010/main" val="3231845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 careful about who you friend. </a:t>
            </a:r>
          </a:p>
        </p:txBody>
      </p:sp>
      <p:pic>
        <p:nvPicPr>
          <p:cNvPr id="4" name="Picture 3" descr="Finger pointing to blank avatars.jpg"/>
          <p:cNvPicPr>
            <a:picLocks noChangeAspect="1"/>
          </p:cNvPicPr>
          <p:nvPr/>
        </p:nvPicPr>
        <p:blipFill rotWithShape="1">
          <a:blip r:embed="rId3">
            <a:extLst>
              <a:ext uri="{28A0092B-C50C-407E-A947-70E740481C1C}">
                <a14:useLocalDpi xmlns:a14="http://schemas.microsoft.com/office/drawing/2010/main" val="0"/>
              </a:ext>
            </a:extLst>
          </a:blip>
          <a:srcRect t="14577"/>
          <a:stretch/>
        </p:blipFill>
        <p:spPr>
          <a:xfrm>
            <a:off x="1524000" y="1655195"/>
            <a:ext cx="9144000" cy="5202805"/>
          </a:xfrm>
          <a:prstGeom prst="rect">
            <a:avLst/>
          </a:prstGeom>
        </p:spPr>
      </p:pic>
    </p:spTree>
    <p:extLst>
      <p:ext uri="{BB962C8B-B14F-4D97-AF65-F5344CB8AC3E}">
        <p14:creationId xmlns:p14="http://schemas.microsoft.com/office/powerpoint/2010/main" val="3121062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2564"/>
            <a:ext cx="8229600" cy="1143000"/>
          </a:xfrm>
        </p:spPr>
        <p:txBody>
          <a:bodyPr>
            <a:normAutofit fontScale="90000"/>
          </a:bodyPr>
          <a:lstStyle/>
          <a:p>
            <a:r>
              <a:rPr lang="en-US" dirty="0"/>
              <a:t>Don’t share confidential information. </a:t>
            </a:r>
          </a:p>
        </p:txBody>
      </p:sp>
      <p:pic>
        <p:nvPicPr>
          <p:cNvPr id="3" name="Picture 2" descr="People whispering.jpg"/>
          <p:cNvPicPr>
            <a:picLocks noChangeAspect="1"/>
          </p:cNvPicPr>
          <p:nvPr/>
        </p:nvPicPr>
        <p:blipFill rotWithShape="1">
          <a:blip r:embed="rId3">
            <a:extLst>
              <a:ext uri="{28A0092B-C50C-407E-A947-70E740481C1C}">
                <a14:useLocalDpi xmlns:a14="http://schemas.microsoft.com/office/drawing/2010/main" val="0"/>
              </a:ext>
            </a:extLst>
          </a:blip>
          <a:srcRect t="3571" b="2430"/>
          <a:stretch/>
        </p:blipFill>
        <p:spPr>
          <a:xfrm>
            <a:off x="1524001" y="1158974"/>
            <a:ext cx="9147829" cy="5727564"/>
          </a:xfrm>
          <a:prstGeom prst="rect">
            <a:avLst/>
          </a:prstGeom>
        </p:spPr>
      </p:pic>
    </p:spTree>
    <p:extLst>
      <p:ext uri="{BB962C8B-B14F-4D97-AF65-F5344CB8AC3E}">
        <p14:creationId xmlns:p14="http://schemas.microsoft.com/office/powerpoint/2010/main" val="42590284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1981201" y="1831264"/>
            <a:ext cx="3286728" cy="3293315"/>
          </a:xfrm>
          <a:prstGeom prst="rect">
            <a:avLst/>
          </a:prstGeom>
        </p:spPr>
      </p:pic>
      <p:pic>
        <p:nvPicPr>
          <p:cNvPr id="5" name="Picture 4"/>
          <p:cNvPicPr>
            <a:picLocks noChangeAspect="1"/>
          </p:cNvPicPr>
          <p:nvPr/>
        </p:nvPicPr>
        <p:blipFill>
          <a:blip r:embed="rId4"/>
          <a:stretch>
            <a:fillRect/>
          </a:stretch>
        </p:blipFill>
        <p:spPr>
          <a:xfrm>
            <a:off x="5687356" y="2013439"/>
            <a:ext cx="4633105" cy="2461337"/>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sp>
        <p:nvSpPr>
          <p:cNvPr id="7" name="TextBox 6">
            <a:extLst>
              <a:ext uri="{FF2B5EF4-FFF2-40B4-BE49-F238E27FC236}">
                <a16:creationId xmlns:a16="http://schemas.microsoft.com/office/drawing/2014/main" id="{AA167033-9321-0269-8B64-07EAFC72D24D}"/>
              </a:ext>
            </a:extLst>
          </p:cNvPr>
          <p:cNvSpPr txBox="1"/>
          <p:nvPr/>
        </p:nvSpPr>
        <p:spPr>
          <a:xfrm>
            <a:off x="6516585" y="4612861"/>
            <a:ext cx="6097978" cy="369332"/>
          </a:xfrm>
          <a:prstGeom prst="rect">
            <a:avLst/>
          </a:prstGeom>
          <a:noFill/>
        </p:spPr>
        <p:txBody>
          <a:bodyPr wrap="square">
            <a:spAutoFit/>
          </a:bodyPr>
          <a:lstStyle/>
          <a:p>
            <a:r>
              <a:rPr lang="en-US" dirty="0"/>
              <a:t>https://disclosurepolicy.org/</a:t>
            </a:r>
          </a:p>
        </p:txBody>
      </p:sp>
    </p:spTree>
    <p:extLst>
      <p:ext uri="{BB962C8B-B14F-4D97-AF65-F5344CB8AC3E}">
        <p14:creationId xmlns:p14="http://schemas.microsoft.com/office/powerpoint/2010/main" val="28119837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4" name="Picture 3"/>
          <p:cNvPicPr>
            <a:picLocks noChangeAspect="1"/>
          </p:cNvPicPr>
          <p:nvPr/>
        </p:nvPicPr>
        <p:blipFill>
          <a:blip r:embed="rId3"/>
          <a:stretch>
            <a:fillRect/>
          </a:stretch>
        </p:blipFill>
        <p:spPr>
          <a:xfrm>
            <a:off x="7800111" y="365125"/>
            <a:ext cx="2082914" cy="2087088"/>
          </a:xfrm>
          <a:prstGeom prst="rect">
            <a:avLst/>
          </a:prstGeom>
        </p:spPr>
      </p:pic>
      <p:sp>
        <p:nvSpPr>
          <p:cNvPr id="3" name="TextBox 2">
            <a:extLst>
              <a:ext uri="{FF2B5EF4-FFF2-40B4-BE49-F238E27FC236}">
                <a16:creationId xmlns:a16="http://schemas.microsoft.com/office/drawing/2014/main" id="{5AB752E3-19C6-EB50-668D-6272E3CAE524}"/>
              </a:ext>
            </a:extLst>
          </p:cNvPr>
          <p:cNvSpPr txBox="1"/>
          <p:nvPr/>
        </p:nvSpPr>
        <p:spPr>
          <a:xfrm>
            <a:off x="1981201" y="5080489"/>
            <a:ext cx="3096873" cy="369332"/>
          </a:xfrm>
          <a:prstGeom prst="rect">
            <a:avLst/>
          </a:prstGeom>
          <a:noFill/>
        </p:spPr>
        <p:txBody>
          <a:bodyPr wrap="none" rtlCol="0">
            <a:spAutoFit/>
          </a:bodyPr>
          <a:lstStyle/>
          <a:p>
            <a:r>
              <a:rPr lang="en-US" dirty="0"/>
              <a:t>https://getcommandpost.com/</a:t>
            </a:r>
          </a:p>
        </p:txBody>
      </p:sp>
      <p:pic>
        <p:nvPicPr>
          <p:cNvPr id="8" name="Picture 7">
            <a:extLst>
              <a:ext uri="{FF2B5EF4-FFF2-40B4-BE49-F238E27FC236}">
                <a16:creationId xmlns:a16="http://schemas.microsoft.com/office/drawing/2014/main" id="{5FA8CD1A-0EF7-BBB3-2835-1D335972FBC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0" y="2626066"/>
            <a:ext cx="12192000" cy="4231934"/>
          </a:xfrm>
          <a:prstGeom prst="rect">
            <a:avLst/>
          </a:prstGeom>
        </p:spPr>
      </p:pic>
    </p:spTree>
    <p:extLst>
      <p:ext uri="{BB962C8B-B14F-4D97-AF65-F5344CB8AC3E}">
        <p14:creationId xmlns:p14="http://schemas.microsoft.com/office/powerpoint/2010/main" val="4224181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Disclose your relationships. </a:t>
            </a:r>
          </a:p>
        </p:txBody>
      </p:sp>
      <p:pic>
        <p:nvPicPr>
          <p:cNvPr id="5" name="Picture 4"/>
          <p:cNvPicPr>
            <a:picLocks noChangeAspect="1"/>
          </p:cNvPicPr>
          <p:nvPr/>
        </p:nvPicPr>
        <p:blipFill>
          <a:blip r:embed="rId3"/>
          <a:stretch>
            <a:fillRect/>
          </a:stretch>
        </p:blipFill>
        <p:spPr>
          <a:xfrm>
            <a:off x="7623959" y="365125"/>
            <a:ext cx="2910258" cy="1546075"/>
          </a:xfrm>
          <a:prstGeom prst="rect">
            <a:avLst/>
          </a:prstGeom>
        </p:spPr>
      </p:pic>
      <p:pic>
        <p:nvPicPr>
          <p:cNvPr id="6" name="Picture 5">
            <a:extLst>
              <a:ext uri="{FF2B5EF4-FFF2-40B4-BE49-F238E27FC236}">
                <a16:creationId xmlns:a16="http://schemas.microsoft.com/office/drawing/2014/main" id="{11C07035-D4D6-BBA8-4205-B711F6029936}"/>
              </a:ext>
            </a:extLst>
          </p:cNvPr>
          <p:cNvPicPr>
            <a:picLocks noChangeAspect="1"/>
          </p:cNvPicPr>
          <p:nvPr/>
        </p:nvPicPr>
        <p:blipFill>
          <a:blip r:embed="rId4"/>
          <a:stretch>
            <a:fillRect/>
          </a:stretch>
        </p:blipFill>
        <p:spPr>
          <a:xfrm>
            <a:off x="838200" y="1911200"/>
            <a:ext cx="10515600" cy="5007726"/>
          </a:xfrm>
          <a:prstGeom prst="rect">
            <a:avLst/>
          </a:prstGeom>
        </p:spPr>
      </p:pic>
    </p:spTree>
    <p:extLst>
      <p:ext uri="{BB962C8B-B14F-4D97-AF65-F5344CB8AC3E}">
        <p14:creationId xmlns:p14="http://schemas.microsoft.com/office/powerpoint/2010/main" val="34807329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6" name="Title 1"/>
          <p:cNvSpPr>
            <a:spLocks noGrp="1"/>
          </p:cNvSpPr>
          <p:nvPr>
            <p:ph type="title"/>
          </p:nvPr>
        </p:nvSpPr>
        <p:spPr>
          <a:xfrm>
            <a:off x="1737257" y="68858"/>
            <a:ext cx="2977247" cy="2193182"/>
          </a:xfrm>
        </p:spPr>
        <p:style>
          <a:lnRef idx="1">
            <a:schemeClr val="accent1"/>
          </a:lnRef>
          <a:fillRef idx="2">
            <a:schemeClr val="accent1"/>
          </a:fillRef>
          <a:effectRef idx="1">
            <a:schemeClr val="accent1"/>
          </a:effectRef>
          <a:fontRef idx="minor">
            <a:schemeClr val="dk1"/>
          </a:fontRef>
        </p:style>
        <p:txBody>
          <a:bodyPr>
            <a:normAutofit/>
          </a:bodyPr>
          <a:lstStyle/>
          <a:p>
            <a:r>
              <a:rPr lang="en-US" dirty="0">
                <a:solidFill>
                  <a:schemeClr val="bg1"/>
                </a:solidFill>
              </a:rPr>
              <a:t>Use discretion.</a:t>
            </a:r>
            <a:br>
              <a:rPr lang="en-US" dirty="0">
                <a:solidFill>
                  <a:schemeClr val="bg1"/>
                </a:solidFill>
              </a:rPr>
            </a:br>
            <a:r>
              <a:rPr lang="ar-EG" sz="2800" dirty="0">
                <a:solidFill>
                  <a:schemeClr val="tx1"/>
                </a:solidFill>
              </a:rPr>
              <a:t>استخدم السلطة التقديرية</a:t>
            </a:r>
            <a:endParaRPr lang="en-US" dirty="0">
              <a:solidFill>
                <a:schemeClr val="tx1"/>
              </a:solidFill>
            </a:endParaRPr>
          </a:p>
        </p:txBody>
      </p:sp>
      <p:sp>
        <p:nvSpPr>
          <p:cNvPr id="9" name="Title 1"/>
          <p:cNvSpPr txBox="1">
            <a:spLocks/>
          </p:cNvSpPr>
          <p:nvPr/>
        </p:nvSpPr>
        <p:spPr>
          <a:xfrm>
            <a:off x="2394518" y="4994122"/>
            <a:ext cx="8005714" cy="164060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400" dirty="0">
                <a:solidFill>
                  <a:srgbClr val="EA4335"/>
                </a:solidFill>
                <a:effectLst>
                  <a:outerShdw blurRad="38100" dist="38100" dir="2700000" algn="tl">
                    <a:srgbClr val="000000">
                      <a:alpha val="43137"/>
                    </a:srgbClr>
                  </a:outerShdw>
                </a:effectLst>
              </a:rPr>
              <a:t>Google never forgets!</a:t>
            </a:r>
          </a:p>
        </p:txBody>
      </p:sp>
      <p:sp>
        <p:nvSpPr>
          <p:cNvPr id="4" name="TextBox 3">
            <a:extLst>
              <a:ext uri="{FF2B5EF4-FFF2-40B4-BE49-F238E27FC236}">
                <a16:creationId xmlns:a16="http://schemas.microsoft.com/office/drawing/2014/main" id="{3143BEBE-0E75-F172-3EA8-816302131C61}"/>
              </a:ext>
            </a:extLst>
          </p:cNvPr>
          <p:cNvSpPr txBox="1"/>
          <p:nvPr/>
        </p:nvSpPr>
        <p:spPr>
          <a:xfrm>
            <a:off x="3048990" y="2586427"/>
            <a:ext cx="6097978"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1200" dirty="0">
                <a:solidFill>
                  <a:schemeClr val="bg1"/>
                </a:solidFill>
                <a:effectLst/>
                <a:latin typeface="+mn-lt"/>
                <a:ea typeface="+mn-ea"/>
                <a:cs typeface="+mn-cs"/>
              </a:rPr>
              <a:t>Don’t post anything online that you’re not comfortable with the whole world seeing. Even with privacy settings, there’s still the possibility that content or photos will spread. Google never forgets. So, </a:t>
            </a:r>
            <a:r>
              <a:rPr lang="en-US" sz="2800" b="1" kern="1200" dirty="0">
                <a:solidFill>
                  <a:srgbClr val="FBBC05"/>
                </a:solidFill>
                <a:effectLst/>
                <a:latin typeface="+mn-lt"/>
                <a:ea typeface="+mn-ea"/>
                <a:cs typeface="+mn-cs"/>
              </a:rPr>
              <a:t>when in doubt, leave it out.</a:t>
            </a:r>
            <a:r>
              <a:rPr lang="en-US" sz="2800" b="1" dirty="0">
                <a:solidFill>
                  <a:srgbClr val="FBBC05"/>
                </a:solidFill>
                <a:effectLst/>
              </a:rPr>
              <a:t> </a:t>
            </a:r>
            <a:endParaRPr lang="en-US" sz="2800" b="1" dirty="0">
              <a:solidFill>
                <a:srgbClr val="FBBC05"/>
              </a:solidFill>
            </a:endParaRPr>
          </a:p>
          <a:p>
            <a:endParaRPr lang="en-US" sz="2800" b="1" dirty="0">
              <a:solidFill>
                <a:schemeClr val="bg1"/>
              </a:solidFill>
            </a:endParaRPr>
          </a:p>
        </p:txBody>
      </p:sp>
      <p:pic>
        <p:nvPicPr>
          <p:cNvPr id="8" name="Picture 7" descr="A picture containing graphics, font, graphic design, colorfulness&#10;&#10;Description automatically generated">
            <a:extLst>
              <a:ext uri="{FF2B5EF4-FFF2-40B4-BE49-F238E27FC236}">
                <a16:creationId xmlns:a16="http://schemas.microsoft.com/office/drawing/2014/main" id="{88AFB68C-8AF1-B561-BC17-9C1CBA7BD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4269" y="507523"/>
            <a:ext cx="4010093" cy="1356355"/>
          </a:xfrm>
          <a:prstGeom prst="rect">
            <a:avLst/>
          </a:prstGeom>
        </p:spPr>
      </p:pic>
    </p:spTree>
    <p:extLst>
      <p:ext uri="{BB962C8B-B14F-4D97-AF65-F5344CB8AC3E}">
        <p14:creationId xmlns:p14="http://schemas.microsoft.com/office/powerpoint/2010/main" val="14946968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4465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ctr"/>
            <a:r>
              <a:rPr lang="en-US" sz="2400" b="1" dirty="0">
                <a:solidFill>
                  <a:schemeClr val="accent5">
                    <a:lumMod val="75000"/>
                  </a:schemeClr>
                </a:solidFill>
                <a:latin typeface="Tajawal ExtraBold" panose="00000800000000000000" pitchFamily="2" charset="-78"/>
                <a:cs typeface="Tajawal ExtraBold" panose="00000800000000000000" pitchFamily="2" charset="-78"/>
              </a:rPr>
              <a:t>Have a look </a:t>
            </a:r>
          </a:p>
          <a:p>
            <a:pPr algn="just"/>
            <a:r>
              <a:rPr lang="en-US" sz="2000" b="1" dirty="0">
                <a:solidFill>
                  <a:srgbClr val="2D3956"/>
                </a:solidFill>
                <a:highlight>
                  <a:srgbClr val="FFFF00"/>
                </a:highlight>
                <a:latin typeface="Tajawal ExtraBold" panose="00000800000000000000" pitchFamily="2" charset="-78"/>
                <a:cs typeface="Tajawal ExtraBold" panose="00000800000000000000" pitchFamily="2" charset="-78"/>
              </a:rPr>
              <a:t>https://hr.mcleanco.com/research/ss/create-a-people-first-diversity-equity-and-inclusion-strategy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39584"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9" name="Picture 8">
            <a:extLst>
              <a:ext uri="{FF2B5EF4-FFF2-40B4-BE49-F238E27FC236}">
                <a16:creationId xmlns:a16="http://schemas.microsoft.com/office/drawing/2014/main" id="{7C0B162C-C046-AC85-B951-044B44CEC16D}"/>
              </a:ext>
            </a:extLst>
          </p:cNvPr>
          <p:cNvPicPr>
            <a:picLocks noChangeAspect="1"/>
          </p:cNvPicPr>
          <p:nvPr/>
        </p:nvPicPr>
        <p:blipFill>
          <a:blip r:embed="rId8"/>
          <a:stretch>
            <a:fillRect/>
          </a:stretch>
        </p:blipFill>
        <p:spPr>
          <a:xfrm>
            <a:off x="2127706" y="3105629"/>
            <a:ext cx="4047486" cy="2846403"/>
          </a:xfrm>
          <a:prstGeom prst="rect">
            <a:avLst/>
          </a:prstGeom>
        </p:spPr>
      </p:pic>
      <p:pic>
        <p:nvPicPr>
          <p:cNvPr id="11" name="Picture 10">
            <a:extLst>
              <a:ext uri="{FF2B5EF4-FFF2-40B4-BE49-F238E27FC236}">
                <a16:creationId xmlns:a16="http://schemas.microsoft.com/office/drawing/2014/main" id="{A06F55ED-67B7-FE21-387C-0AE85A241390}"/>
              </a:ext>
            </a:extLst>
          </p:cNvPr>
          <p:cNvPicPr>
            <a:picLocks noChangeAspect="1"/>
          </p:cNvPicPr>
          <p:nvPr/>
        </p:nvPicPr>
        <p:blipFill>
          <a:blip r:embed="rId9"/>
          <a:stretch>
            <a:fillRect/>
          </a:stretch>
        </p:blipFill>
        <p:spPr>
          <a:xfrm>
            <a:off x="6592337" y="2978614"/>
            <a:ext cx="4199906" cy="2953622"/>
          </a:xfrm>
          <a:prstGeom prst="rect">
            <a:avLst/>
          </a:prstGeom>
        </p:spPr>
      </p:pic>
      <p:sp>
        <p:nvSpPr>
          <p:cNvPr id="10" name="TextBox 9">
            <a:extLst>
              <a:ext uri="{FF2B5EF4-FFF2-40B4-BE49-F238E27FC236}">
                <a16:creationId xmlns:a16="http://schemas.microsoft.com/office/drawing/2014/main" id="{C1B6BEA9-06EF-7EEE-061E-C2A0E96E5E05}"/>
              </a:ext>
            </a:extLst>
          </p:cNvPr>
          <p:cNvSpPr txBox="1"/>
          <p:nvPr/>
        </p:nvSpPr>
        <p:spPr>
          <a:xfrm>
            <a:off x="8153378" y="1602127"/>
            <a:ext cx="6130456" cy="369332"/>
          </a:xfrm>
          <a:prstGeom prst="rect">
            <a:avLst/>
          </a:prstGeom>
          <a:noFill/>
        </p:spPr>
        <p:txBody>
          <a:bodyPr wrap="square">
            <a:spAutoFit/>
          </a:bodyPr>
          <a:lstStyle/>
          <a:p>
            <a:r>
              <a:rPr lang="en-US" dirty="0" err="1"/>
              <a:t>التنوع</a:t>
            </a:r>
            <a:r>
              <a:rPr lang="en-US" dirty="0"/>
              <a:t> </a:t>
            </a:r>
            <a:r>
              <a:rPr lang="en-US" dirty="0" err="1"/>
              <a:t>والإنصاف</a:t>
            </a:r>
            <a:r>
              <a:rPr lang="en-US" dirty="0"/>
              <a:t> </a:t>
            </a:r>
            <a:r>
              <a:rPr lang="en-US" dirty="0" err="1"/>
              <a:t>والشمول</a:t>
            </a:r>
            <a:endParaRPr lang="en-US" dirty="0"/>
          </a:p>
        </p:txBody>
      </p:sp>
    </p:spTree>
    <p:extLst>
      <p:ext uri="{BB962C8B-B14F-4D97-AF65-F5344CB8AC3E}">
        <p14:creationId xmlns:p14="http://schemas.microsoft.com/office/powerpoint/2010/main" val="80418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193899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Types creative commons - countries</a:t>
            </a:r>
          </a:p>
          <a:p>
            <a:pPr algn="just"/>
            <a:r>
              <a:rPr lang="en-US" sz="2400" b="1" dirty="0">
                <a:solidFill>
                  <a:srgbClr val="2D3956"/>
                </a:solidFill>
                <a:latin typeface="Tajawal ExtraBold" panose="00000800000000000000" pitchFamily="2" charset="-78"/>
                <a:cs typeface="Tajawal ExtraBold" panose="00000800000000000000" pitchFamily="2" charset="-78"/>
                <a:hlinkClick r:id="rId2"/>
              </a:rPr>
              <a:t>https://creativecommons.org/licenses/?lang=en</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How to start?</a:t>
            </a:r>
          </a:p>
          <a:p>
            <a:pPr algn="just"/>
            <a:r>
              <a:rPr lang="en-US" sz="2400" b="1" dirty="0">
                <a:solidFill>
                  <a:srgbClr val="2D3956"/>
                </a:solidFill>
                <a:latin typeface="Tajawal ExtraBold" panose="00000800000000000000" pitchFamily="2" charset="-78"/>
                <a:cs typeface="Tajawal ExtraBold" panose="00000800000000000000" pitchFamily="2" charset="-78"/>
              </a:rPr>
              <a:t>https://creativecommons.org/share-your-work/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61122" y="173254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
        <p:nvSpPr>
          <p:cNvPr id="9" name="TextBox 8">
            <a:extLst>
              <a:ext uri="{FF2B5EF4-FFF2-40B4-BE49-F238E27FC236}">
                <a16:creationId xmlns:a16="http://schemas.microsoft.com/office/drawing/2014/main" id="{167328E1-D3E8-4458-152F-4D5C46BAD6D9}"/>
              </a:ext>
            </a:extLst>
          </p:cNvPr>
          <p:cNvSpPr txBox="1"/>
          <p:nvPr/>
        </p:nvSpPr>
        <p:spPr>
          <a:xfrm>
            <a:off x="2991252" y="3541375"/>
            <a:ext cx="7182889" cy="2246769"/>
          </a:xfrm>
          <a:prstGeom prst="rect">
            <a:avLst/>
          </a:prstGeom>
          <a:solidFill>
            <a:srgbClr val="FFFFF3"/>
          </a:solidFill>
        </p:spPr>
        <p:txBody>
          <a:bodyPr wrap="square">
            <a:spAutoFit/>
          </a:bodyPr>
          <a:lstStyle/>
          <a:p>
            <a:pPr algn="just"/>
            <a:r>
              <a:rPr lang="en-US" sz="2000" b="1" i="0" dirty="0">
                <a:effectLst>
                  <a:outerShdw blurRad="38100" dist="38100" dir="2700000" algn="tl">
                    <a:srgbClr val="000000">
                      <a:alpha val="43137"/>
                    </a:srgbClr>
                  </a:outerShdw>
                </a:effectLst>
                <a:latin typeface="source sans pro" panose="020F0502020204030204" pitchFamily="34" charset="0"/>
              </a:rPr>
              <a:t>Creative Commons </a:t>
            </a:r>
            <a:r>
              <a:rPr lang="en-US" sz="2000" b="0" i="0" dirty="0">
                <a:solidFill>
                  <a:srgbClr val="C00000"/>
                </a:solidFill>
                <a:effectLst/>
                <a:latin typeface="source sans pro" panose="020F0502020204030204" pitchFamily="34" charset="0"/>
              </a:rPr>
              <a:t>is an international nonprofit organization that empowers people to grow and sustain the thriving commons of shared knowledge and culture we need to address the world's most pressing challenges and create a brighter future for all.</a:t>
            </a:r>
            <a:endParaRPr lang="ar-EG" sz="2000" b="0" i="0" dirty="0">
              <a:solidFill>
                <a:srgbClr val="C00000"/>
              </a:solidFill>
              <a:effectLst/>
              <a:latin typeface="source sans pro" panose="020F0502020204030204" pitchFamily="34" charset="0"/>
            </a:endParaRPr>
          </a:p>
          <a:p>
            <a:pPr algn="just" rtl="1"/>
            <a:r>
              <a:rPr lang="en-US" sz="2000" dirty="0"/>
              <a:t>Creative Commons </a:t>
            </a:r>
            <a:r>
              <a:rPr lang="ar-EG" sz="2000" dirty="0"/>
              <a:t>هي منظمة دولية غير ربحية تعمل على تمكين الناس من تنمية واستدامة الموارد المشتركة المزدهرة من المعرفة والثقافة المشتركة التي نحتاجها لمواجهة التحديات الأكثر إلحاحًا في العالم وخلق مستقبل أكثر إشراقًا للجميع.</a:t>
            </a:r>
            <a:endParaRPr lang="en-US" sz="2000" dirty="0"/>
          </a:p>
        </p:txBody>
      </p:sp>
    </p:spTree>
    <p:extLst>
      <p:ext uri="{BB962C8B-B14F-4D97-AF65-F5344CB8AC3E}">
        <p14:creationId xmlns:p14="http://schemas.microsoft.com/office/powerpoint/2010/main" val="3880274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screenshot of a computer&#10;&#10;Description automatically generated with low confidence">
            <a:extLst>
              <a:ext uri="{FF2B5EF4-FFF2-40B4-BE49-F238E27FC236}">
                <a16:creationId xmlns:a16="http://schemas.microsoft.com/office/drawing/2014/main" id="{8AF38D26-6D99-ED77-5100-94E31A277C1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28064" y="1424375"/>
            <a:ext cx="7314794" cy="5384021"/>
          </a:xfrm>
          <a:prstGeom prst="rect">
            <a:avLst/>
          </a:prstGeom>
        </p:spPr>
      </p:pic>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4249706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6F69C5A-96F8-C3FE-F085-3C5463B51203}"/>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pic>
        <p:nvPicPr>
          <p:cNvPr id="10" name="Picture 9">
            <a:extLst>
              <a:ext uri="{FF2B5EF4-FFF2-40B4-BE49-F238E27FC236}">
                <a16:creationId xmlns:a16="http://schemas.microsoft.com/office/drawing/2014/main" id="{9FFB3582-54E4-5706-17BF-FE02CBC88738}"/>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Lst>
          </a:blip>
          <a:stretch>
            <a:fillRect/>
          </a:stretch>
        </p:blipFill>
        <p:spPr>
          <a:xfrm>
            <a:off x="2612572" y="1522319"/>
            <a:ext cx="7192796" cy="4571276"/>
          </a:xfrm>
          <a:prstGeom prst="rect">
            <a:avLst/>
          </a:prstGeom>
        </p:spPr>
      </p:pic>
    </p:spTree>
    <p:extLst>
      <p:ext uri="{BB962C8B-B14F-4D97-AF65-F5344CB8AC3E}">
        <p14:creationId xmlns:p14="http://schemas.microsoft.com/office/powerpoint/2010/main" val="187100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30887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Here are the different types of CC license you might find online. As you read them, keep in mind that marketing is very clearly a commercial purpose.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-No Derivatives (CC BY-NC-ND): </a:t>
            </a:r>
            <a:r>
              <a:rPr lang="en-US" sz="2200" b="1" dirty="0">
                <a:solidFill>
                  <a:srgbClr val="2D3956"/>
                </a:solidFill>
                <a:latin typeface="Tajawal ExtraBold" panose="00000800000000000000" pitchFamily="2" charset="-78"/>
                <a:cs typeface="Tajawal ExtraBold" panose="00000800000000000000" pitchFamily="2" charset="-78"/>
              </a:rPr>
              <a:t>This license means you can copy and redistribute an image – but you cannot modify it, and you cannot use it for commercial purposes. And, as the license name implies, you must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Attribution-No Derivatives (CC BY-ND): </a:t>
            </a:r>
            <a:r>
              <a:rPr lang="en-US" sz="2200" b="1" dirty="0">
                <a:solidFill>
                  <a:srgbClr val="2D3956"/>
                </a:solidFill>
                <a:latin typeface="Tajawal ExtraBold" panose="00000800000000000000" pitchFamily="2" charset="-78"/>
                <a:cs typeface="Tajawal ExtraBold" panose="00000800000000000000" pitchFamily="2" charset="-78"/>
              </a:rPr>
              <a:t>You can copy and distribute the image, including for commercial purposes, but you can’t modify it. So, for example, you can’t add overlay text, crop, or apply filters. Attribution is required.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371065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However, you cannot use it for commercial purposes, and you have to share your modified work with the same type of CC license and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NonCommercial</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BY-NC): </a:t>
            </a:r>
            <a:r>
              <a:rPr lang="en-US" sz="2200" b="1" dirty="0">
                <a:solidFill>
                  <a:srgbClr val="2D3956"/>
                </a:solidFill>
                <a:latin typeface="Tajawal ExtraBold" panose="00000800000000000000" pitchFamily="2" charset="-78"/>
                <a:cs typeface="Tajawal ExtraBold" panose="00000800000000000000" pitchFamily="2" charset="-78"/>
              </a:rPr>
              <a:t>Same as the above, but without the requirement to use the same CC license on modified work.</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a:t>
            </a:r>
            <a:r>
              <a:rPr lang="en-US" sz="2200" b="1" u="sng" dirty="0" err="1">
                <a:solidFill>
                  <a:schemeClr val="accent6">
                    <a:lumMod val="75000"/>
                  </a:schemeClr>
                </a:solidFill>
                <a:latin typeface="Tajawal ExtraBold" panose="00000800000000000000" pitchFamily="2" charset="-78"/>
                <a:cs typeface="Tajawal ExtraBold" panose="00000800000000000000" pitchFamily="2" charset="-78"/>
              </a:rPr>
              <a:t>ShareAlike</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 (CC BY-SA): </a:t>
            </a:r>
            <a:r>
              <a:rPr lang="en-US" sz="2200" b="1" dirty="0">
                <a:solidFill>
                  <a:srgbClr val="2D3956"/>
                </a:solidFill>
                <a:latin typeface="Tajawal ExtraBold" panose="00000800000000000000" pitchFamily="2" charset="-78"/>
                <a:cs typeface="Tajawal ExtraBold" panose="00000800000000000000" pitchFamily="2" charset="-78"/>
              </a:rPr>
              <a:t>You can use the image and adapt it into something new. You can use it for commercial purposes, but you have to share your modified work with the same type of CC license and provide attribution.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12890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8576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Types of Creative Commons licenses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Attribution (CC BY): </a:t>
            </a:r>
            <a:r>
              <a:rPr lang="en-US" sz="2200" b="1" dirty="0">
                <a:solidFill>
                  <a:srgbClr val="2D3956"/>
                </a:solidFill>
                <a:latin typeface="Tajawal ExtraBold" panose="00000800000000000000" pitchFamily="2" charset="-78"/>
                <a:cs typeface="Tajawal ExtraBold" panose="00000800000000000000" pitchFamily="2" charset="-78"/>
              </a:rPr>
              <a:t>Basically the only requirement is to provide attribution.</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    </a:t>
            </a:r>
            <a:r>
              <a:rPr lang="en-US" sz="2200" b="1" u="sng" dirty="0">
                <a:solidFill>
                  <a:schemeClr val="accent6">
                    <a:lumMod val="75000"/>
                  </a:schemeClr>
                </a:solidFill>
                <a:latin typeface="Tajawal ExtraBold" panose="00000800000000000000" pitchFamily="2" charset="-78"/>
                <a:cs typeface="Tajawal ExtraBold" panose="00000800000000000000" pitchFamily="2" charset="-78"/>
              </a:rPr>
              <a:t>Public domain/No copyright: </a:t>
            </a:r>
            <a:r>
              <a:rPr lang="en-US" sz="2200" b="1" dirty="0">
                <a:solidFill>
                  <a:srgbClr val="2D3956"/>
                </a:solidFill>
                <a:latin typeface="Tajawal ExtraBold" panose="00000800000000000000" pitchFamily="2" charset="-78"/>
                <a:cs typeface="Tajawal ExtraBold" panose="00000800000000000000" pitchFamily="2" charset="-78"/>
              </a:rPr>
              <a:t>If a creator has waived all their rights, or the copyright has expired, the work enters the public domain. In Creative Commons, this is listed as CC0 1.0 Universal (CC0 1.0). This is the license to look for if you want non-copyrighted work.</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safest options when looking for images for social media marketing are attribution-only and CC0 1.0 public domain licenses. Remember, any license that includes the word “attribution” means that you must give credit to the creator.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8A26CE-851C-D0F2-4D35-3F5589110A02}"/>
              </a:ext>
            </a:extLst>
          </p:cNvPr>
          <p:cNvSpPr txBox="1"/>
          <p:nvPr/>
        </p:nvSpPr>
        <p:spPr>
          <a:xfrm>
            <a:off x="113361" y="1632100"/>
            <a:ext cx="1302921" cy="369332"/>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dirty="0">
                <a:solidFill>
                  <a:schemeClr val="tx1"/>
                </a:solidFill>
              </a:rPr>
              <a:t>Live Session</a:t>
            </a:r>
          </a:p>
        </p:txBody>
      </p:sp>
    </p:spTree>
    <p:extLst>
      <p:ext uri="{BB962C8B-B14F-4D97-AF65-F5344CB8AC3E}">
        <p14:creationId xmlns:p14="http://schemas.microsoft.com/office/powerpoint/2010/main" val="292264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015663"/>
          </a:xfrm>
          <a:prstGeom prst="rect">
            <a:avLst/>
          </a:prstGeom>
          <a:noFill/>
        </p:spPr>
        <p:txBody>
          <a:bodyPr wrap="square" rtlCol="0">
            <a:spAutoFit/>
          </a:bodyPr>
          <a:lstStyle/>
          <a:p>
            <a:pPr algn="ctr"/>
            <a:r>
              <a:rPr lang="ar-EG" sz="6000" dirty="0">
                <a:solidFill>
                  <a:srgbClr val="2E3957"/>
                </a:solidFill>
                <a:latin typeface="Tajawal ExtraBold" panose="00000800000000000000" pitchFamily="2" charset="-78"/>
                <a:cs typeface="Tajawal ExtraBold" panose="00000800000000000000" pitchFamily="2" charset="-78"/>
              </a:rPr>
              <a:t>الشرائح السابقة للاستزادة</a:t>
            </a:r>
            <a:endParaRPr lang="en-US" sz="6000"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red and white sign&#10;&#10;Description automatically generated">
            <a:extLst>
              <a:ext uri="{FF2B5EF4-FFF2-40B4-BE49-F238E27FC236}">
                <a16:creationId xmlns:a16="http://schemas.microsoft.com/office/drawing/2014/main" id="{84F119B6-E134-2362-69BF-A529C90090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03701" y="2336403"/>
            <a:ext cx="2976562" cy="2976562"/>
          </a:xfrm>
          <a:prstGeom prst="rect">
            <a:avLst/>
          </a:prstGeom>
        </p:spPr>
      </p:pic>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061909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938992"/>
          </a:xfrm>
          <a:prstGeom prst="rect">
            <a:avLst/>
          </a:prstGeom>
          <a:noFill/>
        </p:spPr>
        <p:txBody>
          <a:bodyPr wrap="square" rtlCol="0">
            <a:spAutoFit/>
          </a:bodyPr>
          <a:lstStyle/>
          <a:p>
            <a:pPr algn="ctr"/>
            <a:r>
              <a:rPr lang="en-US" sz="6000"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6000" dirty="0">
                <a:solidFill>
                  <a:srgbClr val="2E3957"/>
                </a:solidFill>
                <a:latin typeface="Tajawal ExtraBold" panose="00000800000000000000" pitchFamily="2" charset="-78"/>
                <a:cs typeface="Tajawal ExtraBold" panose="00000800000000000000" pitchFamily="2" charset="-78"/>
              </a:rPr>
              <a:t>and adherence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Tree>
    <p:extLst>
      <p:ext uri="{BB962C8B-B14F-4D97-AF65-F5344CB8AC3E}">
        <p14:creationId xmlns:p14="http://schemas.microsoft.com/office/powerpoint/2010/main" val="245858605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become a large part of our everyday lives. Consumers expect </a:t>
            </a:r>
            <a:r>
              <a:rPr lang="en-US" sz="2400" b="1" dirty="0">
                <a:solidFill>
                  <a:srgbClr val="B00000"/>
                </a:solidFill>
                <a:latin typeface="Tajawal ExtraBold" panose="00000800000000000000" pitchFamily="2" charset="-78"/>
                <a:cs typeface="Tajawal ExtraBold" panose="00000800000000000000" pitchFamily="2" charset="-78"/>
              </a:rPr>
              <a:t>brands to have an active online presence </a:t>
            </a:r>
            <a:r>
              <a:rPr lang="en-US" sz="2400" b="1" dirty="0">
                <a:solidFill>
                  <a:srgbClr val="2D3956"/>
                </a:solidFill>
                <a:latin typeface="Tajawal ExtraBold" panose="00000800000000000000" pitchFamily="2" charset="-78"/>
                <a:cs typeface="Tajawal ExtraBold" panose="00000800000000000000" pitchFamily="2" charset="-78"/>
              </a:rPr>
              <a:t>and the ability to </a:t>
            </a:r>
            <a:r>
              <a:rPr lang="en-US" sz="2400" b="1" dirty="0">
                <a:solidFill>
                  <a:srgbClr val="EA4335"/>
                </a:solidFill>
                <a:latin typeface="Tajawal ExtraBold" panose="00000800000000000000" pitchFamily="2" charset="-78"/>
                <a:cs typeface="Tajawal ExtraBold" panose="00000800000000000000" pitchFamily="2" charset="-78"/>
              </a:rPr>
              <a:t>answer any questions </a:t>
            </a:r>
            <a:r>
              <a:rPr lang="en-US" sz="2400" b="1" dirty="0">
                <a:solidFill>
                  <a:srgbClr val="2D3956"/>
                </a:solidFill>
                <a:latin typeface="Tajawal ExtraBold" panose="00000800000000000000" pitchFamily="2" charset="-78"/>
                <a:cs typeface="Tajawal ExtraBold" panose="00000800000000000000" pitchFamily="2" charset="-78"/>
              </a:rPr>
              <a:t>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a:t>
            </a:r>
            <a:r>
              <a:rPr lang="en-US" sz="2400" b="1" dirty="0">
                <a:solidFill>
                  <a:srgbClr val="EA4335"/>
                </a:solidFill>
                <a:latin typeface="Tajawal ExtraBold" panose="00000800000000000000" pitchFamily="2" charset="-78"/>
                <a:cs typeface="Tajawal ExtraBold" panose="00000800000000000000" pitchFamily="2" charset="-78"/>
              </a:rPr>
              <a:t>poorly</a:t>
            </a:r>
            <a:r>
              <a:rPr lang="en-US" sz="2400" b="1" dirty="0">
                <a:solidFill>
                  <a:srgbClr val="2D3956"/>
                </a:solidFill>
                <a:latin typeface="Tajawal ExtraBold" panose="00000800000000000000" pitchFamily="2" charset="-78"/>
                <a:cs typeface="Tajawal ExtraBold" panose="00000800000000000000" pitchFamily="2" charset="-78"/>
              </a:rPr>
              <a:t> timed or worded social </a:t>
            </a:r>
            <a:r>
              <a:rPr lang="en-US" sz="2400" b="1" dirty="0">
                <a:solidFill>
                  <a:srgbClr val="EA4335"/>
                </a:solidFill>
                <a:latin typeface="Tajawal ExtraBold" panose="00000800000000000000" pitchFamily="2" charset="-78"/>
                <a:cs typeface="Tajawal ExtraBold" panose="00000800000000000000" pitchFamily="2" charset="-78"/>
              </a:rPr>
              <a:t>post</a:t>
            </a:r>
            <a:r>
              <a:rPr lang="en-US" sz="2400" b="1" dirty="0">
                <a:solidFill>
                  <a:srgbClr val="2D3956"/>
                </a:solidFill>
                <a:latin typeface="Tajawal ExtraBold" panose="00000800000000000000" pitchFamily="2" charset="-78"/>
                <a:cs typeface="Tajawal ExtraBold" panose="00000800000000000000" pitchFamily="2" charset="-78"/>
              </a:rPr>
              <a:t> could </a:t>
            </a:r>
            <a:r>
              <a:rPr lang="en-US" sz="2400" b="1" dirty="0">
                <a:solidFill>
                  <a:srgbClr val="EA4335"/>
                </a:solidFill>
                <a:latin typeface="Tajawal ExtraBold" panose="00000800000000000000" pitchFamily="2" charset="-78"/>
                <a:cs typeface="Tajawal ExtraBold" panose="00000800000000000000" pitchFamily="2" charset="-78"/>
              </a:rPr>
              <a:t>harm</a:t>
            </a:r>
            <a:r>
              <a:rPr lang="en-US" sz="2400" b="1" dirty="0">
                <a:solidFill>
                  <a:srgbClr val="2D3956"/>
                </a:solidFill>
                <a:latin typeface="Tajawal ExtraBold" panose="00000800000000000000" pitchFamily="2" charset="-78"/>
                <a:cs typeface="Tajawal ExtraBold" panose="00000800000000000000" pitchFamily="2" charset="-78"/>
              </a:rPr>
              <a:t> your </a:t>
            </a:r>
            <a:r>
              <a:rPr lang="en-US" sz="2400" b="1" dirty="0">
                <a:solidFill>
                  <a:srgbClr val="EA4335"/>
                </a:solidFill>
                <a:latin typeface="Tajawal ExtraBold" panose="00000800000000000000" pitchFamily="2" charset="-78"/>
                <a:cs typeface="Tajawal ExtraBold" panose="00000800000000000000" pitchFamily="2" charset="-78"/>
              </a:rPr>
              <a:t>brand reputation</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people may forgive your brand</a:t>
            </a:r>
            <a:r>
              <a:rPr lang="en-US" sz="2400" b="1" dirty="0">
                <a:solidFill>
                  <a:srgbClr val="2D3956"/>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internet never forgets</a:t>
            </a:r>
            <a:r>
              <a:rPr lang="en-US" sz="2400" b="1" dirty="0">
                <a:solidFill>
                  <a:srgbClr val="2D3956"/>
                </a:solidFill>
                <a:latin typeface="Tajawal ExtraBold" panose="00000800000000000000" pitchFamily="2" charset="-78"/>
                <a:cs typeface="Tajawal ExtraBold" panose="00000800000000000000" pitchFamily="2" charset="-78"/>
              </a:rPr>
              <a:t>, so it’s better to be safe than sorry! </a:t>
            </a:r>
            <a:r>
              <a:rPr lang="en-US" sz="2400" b="1" dirty="0">
                <a:solidFill>
                  <a:srgbClr val="C00000"/>
                </a:solidFill>
                <a:latin typeface="Tajawal ExtraBold" panose="00000800000000000000" pitchFamily="2" charset="-78"/>
                <a:cs typeface="Tajawal ExtraBold" panose="00000800000000000000" pitchFamily="2" charset="-78"/>
              </a:rPr>
              <a:t>Implementing a social media policy will help protect your company </a:t>
            </a:r>
            <a:r>
              <a:rPr lang="en-US" sz="2400" b="1" dirty="0">
                <a:solidFill>
                  <a:srgbClr val="2D3956"/>
                </a:solidFill>
                <a:latin typeface="Tajawal ExtraBold" panose="00000800000000000000" pitchFamily="2" charset="-78"/>
                <a:cs typeface="Tajawal ExtraBold" panose="00000800000000000000" pitchFamily="2" charset="-78"/>
              </a:rPr>
              <a:t>and give employees the space to </a:t>
            </a:r>
            <a:r>
              <a:rPr lang="en-US" sz="2400" b="1" dirty="0">
                <a:solidFill>
                  <a:srgbClr val="C00000"/>
                </a:solidFill>
                <a:latin typeface="Tajawal ExtraBold" panose="00000800000000000000" pitchFamily="2" charset="-78"/>
                <a:cs typeface="Tajawal ExtraBold" panose="00000800000000000000" pitchFamily="2" charset="-78"/>
              </a:rPr>
              <a:t>advocate</a:t>
            </a:r>
            <a:r>
              <a:rPr lang="en-US" sz="2400" b="1" dirty="0">
                <a:solidFill>
                  <a:srgbClr val="2D3956"/>
                </a:solidFill>
                <a:latin typeface="Tajawal ExtraBold" panose="00000800000000000000" pitchFamily="2" charset="-78"/>
                <a:cs typeface="Tajawal ExtraBold" panose="00000800000000000000" pitchFamily="2" charset="-78"/>
              </a:rPr>
              <a:t> for themselves while staying true to </a:t>
            </a:r>
            <a:r>
              <a:rPr lang="en-US" sz="2400" b="1" dirty="0">
                <a:solidFill>
                  <a:srgbClr val="C00000"/>
                </a:solidFill>
                <a:latin typeface="Tajawal ExtraBold" panose="00000800000000000000" pitchFamily="2" charset="-78"/>
                <a:cs typeface="Tajawal ExtraBold" panose="00000800000000000000" pitchFamily="2" charset="-78"/>
              </a:rPr>
              <a:t>the brand and its values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a:t>
            </a:r>
            <a:r>
              <a:rPr lang="en-US" sz="2400" b="1" dirty="0">
                <a:solidFill>
                  <a:srgbClr val="FF0000"/>
                </a:solidFill>
                <a:latin typeface="Tajawal ExtraBold" panose="00000800000000000000" pitchFamily="2" charset="-78"/>
                <a:cs typeface="Tajawal ExtraBold" panose="00000800000000000000" pitchFamily="2" charset="-78"/>
              </a:rPr>
              <a:t>code of conduct</a:t>
            </a:r>
            <a:r>
              <a:rPr lang="ar-EG" sz="2400" dirty="0"/>
              <a:t>قواعد السلوك </a:t>
            </a:r>
            <a:r>
              <a:rPr lang="en-US" sz="2400" b="1" dirty="0">
                <a:solidFill>
                  <a:srgbClr val="2D3956"/>
                </a:solidFill>
                <a:latin typeface="Tajawal ExtraBold" panose="00000800000000000000" pitchFamily="2" charset="-78"/>
                <a:cs typeface="Tajawal ExtraBold" panose="00000800000000000000" pitchFamily="2" charset="-78"/>
              </a:rPr>
              <a:t> that tells employees how they should represent themselves and the brand on social media. It includes </a:t>
            </a:r>
            <a:r>
              <a:rPr lang="en-US" sz="2400" b="1" dirty="0">
                <a:solidFill>
                  <a:srgbClr val="FF0000"/>
                </a:solidFill>
                <a:latin typeface="Tajawal ExtraBold" panose="00000800000000000000" pitchFamily="2" charset="-78"/>
                <a:cs typeface="Tajawal ExtraBold" panose="00000800000000000000" pitchFamily="2" charset="-78"/>
              </a:rPr>
              <a:t>guidelines to protect the brand’s security, privacy and legal interests</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policies allow you to unlock all the benefits of employee advocacy, without putting your brand credibility at risk.</a:t>
            </a:r>
          </a:p>
          <a:p>
            <a:pPr algn="just"/>
            <a:r>
              <a:rPr lang="en-US" sz="2400" b="1" dirty="0">
                <a:solidFill>
                  <a:srgbClr val="FF0000"/>
                </a:solidFill>
                <a:latin typeface="Tajawal ExtraBold" panose="00000800000000000000" pitchFamily="2" charset="-78"/>
                <a:cs typeface="Tajawal ExtraBold" panose="00000800000000000000" pitchFamily="2" charset="-78"/>
              </a:rPr>
              <a:t>When your employees post </a:t>
            </a:r>
            <a:r>
              <a:rPr lang="en-US" sz="2400" b="1" dirty="0">
                <a:solidFill>
                  <a:srgbClr val="2D3956"/>
                </a:solidFill>
                <a:latin typeface="Tajawal ExtraBold" panose="00000800000000000000" pitchFamily="2" charset="-78"/>
                <a:cs typeface="Tajawal ExtraBold" panose="00000800000000000000" pitchFamily="2" charset="-78"/>
              </a:rPr>
              <a:t>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FF0000"/>
                </a:solidFill>
                <a:latin typeface="Tajawal ExtraBold" panose="00000800000000000000" pitchFamily="2" charset="-78"/>
                <a:cs typeface="Tajawal ExtraBold" panose="00000800000000000000" pitchFamily="2" charset="-78"/>
              </a:rPr>
              <a:t>Your social media policy </a:t>
            </a:r>
            <a:r>
              <a:rPr lang="en-US" sz="2400" b="1" dirty="0">
                <a:solidFill>
                  <a:srgbClr val="2D3956"/>
                </a:solidFill>
                <a:latin typeface="Tajawal ExtraBold" panose="00000800000000000000" pitchFamily="2" charset="-78"/>
                <a:cs typeface="Tajawal ExtraBold" panose="00000800000000000000" pitchFamily="2" charset="-78"/>
              </a:rPr>
              <a:t>is a </a:t>
            </a:r>
            <a:r>
              <a:rPr lang="en-US" sz="2400" b="1" dirty="0">
                <a:solidFill>
                  <a:srgbClr val="7030A0"/>
                </a:solidFill>
                <a:latin typeface="Tajawal ExtraBold" panose="00000800000000000000" pitchFamily="2" charset="-78"/>
                <a:cs typeface="Tajawal ExtraBold" panose="00000800000000000000" pitchFamily="2" charset="-78"/>
              </a:rPr>
              <a:t>critical advocacy tool</a:t>
            </a:r>
            <a:r>
              <a:rPr lang="en-US" sz="2400" b="1" dirty="0">
                <a:solidFill>
                  <a:srgbClr val="2D3956"/>
                </a:solidFill>
                <a:latin typeface="Tajawal ExtraBold" panose="00000800000000000000" pitchFamily="2" charset="-78"/>
                <a:cs typeface="Tajawal ExtraBold" panose="00000800000000000000" pitchFamily="2" charset="-78"/>
              </a:rPr>
              <a:t>, giving your employees the guidance they need to represent your brand accurately within social networks.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 </a:t>
            </a:r>
            <a:r>
              <a:rPr lang="ar-EG" sz="2400" b="1" dirty="0">
                <a:solidFill>
                  <a:srgbClr val="C00000"/>
                </a:solidFill>
                <a:latin typeface="Tajawal ExtraBold" panose="00000800000000000000" pitchFamily="2" charset="-78"/>
                <a:cs typeface="Tajawal ExtraBold" panose="00000800000000000000" pitchFamily="2" charset="-78"/>
              </a:rPr>
              <a:t>التنوع والإنصاف والشمول</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Brand diversity in social media is more important than ever. Company alignment with personal values is 74% more important to consumers than it was in 2021, so brands need to </a:t>
            </a:r>
            <a:r>
              <a:rPr lang="en-US" sz="2400" b="1" dirty="0">
                <a:solidFill>
                  <a:srgbClr val="FF0000"/>
                </a:solidFill>
                <a:latin typeface="Tajawal ExtraBold" panose="00000800000000000000" pitchFamily="2" charset="-78"/>
                <a:cs typeface="Tajawal ExtraBold" panose="00000800000000000000" pitchFamily="2" charset="-78"/>
              </a:rPr>
              <a:t>show and tell audiences what the company values</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Amplifying diverse voices </a:t>
            </a:r>
            <a:r>
              <a:rPr lang="en-US" sz="2400" b="1" dirty="0">
                <a:solidFill>
                  <a:srgbClr val="2D3956"/>
                </a:solidFill>
                <a:latin typeface="Tajawal ExtraBold" panose="00000800000000000000" pitchFamily="2" charset="-78"/>
                <a:cs typeface="Tajawal ExtraBold" panose="00000800000000000000" pitchFamily="2" charset="-78"/>
              </a:rPr>
              <a:t>via social media is an actionable step brands can take to prioritize representation and </a:t>
            </a:r>
            <a:r>
              <a:rPr lang="en-US" sz="2400" b="1" dirty="0">
                <a:solidFill>
                  <a:srgbClr val="FF0000"/>
                </a:solidFill>
                <a:latin typeface="Tajawal ExtraBold" panose="00000800000000000000" pitchFamily="2" charset="-78"/>
                <a:cs typeface="Tajawal ExtraBold" panose="00000800000000000000" pitchFamily="2" charset="-78"/>
              </a:rPr>
              <a:t>attract top talent from marginalized communities</a:t>
            </a:r>
            <a:r>
              <a:rPr lang="en-US" sz="2400" b="1" dirty="0">
                <a:solidFill>
                  <a:srgbClr val="2D3956"/>
                </a:solidFill>
                <a:latin typeface="Tajawal ExtraBold" panose="00000800000000000000" pitchFamily="2" charset="-78"/>
                <a:cs typeface="Tajawal ExtraBold" panose="00000800000000000000" pitchFamily="2" charset="-78"/>
              </a:rPr>
              <a:t>. An </a:t>
            </a:r>
            <a:r>
              <a:rPr lang="en-US" sz="2400" b="1" dirty="0">
                <a:solidFill>
                  <a:srgbClr val="FF0000"/>
                </a:solidFill>
                <a:latin typeface="Tajawal ExtraBold" panose="00000800000000000000" pitchFamily="2" charset="-78"/>
                <a:cs typeface="Tajawal ExtraBold" panose="00000800000000000000" pitchFamily="2" charset="-78"/>
              </a:rPr>
              <a:t>inclusive social media policy</a:t>
            </a:r>
            <a:r>
              <a:rPr lang="en-US" sz="2400" b="1" dirty="0">
                <a:solidFill>
                  <a:srgbClr val="2D3956"/>
                </a:solidFill>
                <a:latin typeface="Tajawal ExtraBold" panose="00000800000000000000" pitchFamily="2" charset="-78"/>
                <a:cs typeface="Tajawal ExtraBold" panose="00000800000000000000" pitchFamily="2" charset="-78"/>
              </a:rPr>
              <a:t>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EE295A54-8BF5-8C0D-2B11-F639C6F5C845}"/>
              </a:ext>
            </a:extLst>
          </p:cNvPr>
          <p:cNvSpPr/>
          <p:nvPr/>
        </p:nvSpPr>
        <p:spPr>
          <a:xfrm>
            <a:off x="50800" y="1676400"/>
            <a:ext cx="1721123"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Branding Diversity </a:t>
            </a:r>
            <a:r>
              <a:rPr lang="en-US" sz="2000" b="1" dirty="0"/>
              <a:t>considers how brands both reflect and affect contemporary discussions of cultural diversity</a:t>
            </a:r>
            <a:r>
              <a:rPr lang="en-US" sz="2000" dirty="0"/>
              <a:t>.</a:t>
            </a:r>
            <a:endParaRPr lang="en-US" dirty="0"/>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806519"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Maintain a consistent brand identity</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social media policy ensures that whenever someone interacts with your company online, either through a brand channel or an employee, they get the same </a:t>
            </a:r>
            <a:r>
              <a:rPr lang="en-US" sz="2400" b="1" dirty="0">
                <a:solidFill>
                  <a:srgbClr val="FF0000"/>
                </a:solidFill>
                <a:latin typeface="Tajawal ExtraBold" panose="00000800000000000000" pitchFamily="2" charset="-78"/>
                <a:cs typeface="Tajawal ExtraBold" panose="00000800000000000000" pitchFamily="2" charset="-78"/>
              </a:rPr>
              <a:t>consistent experience</a:t>
            </a:r>
            <a:r>
              <a:rPr lang="en-US" sz="2400" b="1" dirty="0">
                <a:solidFill>
                  <a:srgbClr val="2D3956"/>
                </a:solidFill>
                <a:latin typeface="Tajawal ExtraBold" panose="00000800000000000000" pitchFamily="2" charset="-78"/>
                <a:cs typeface="Tajawal ExtraBold" panose="00000800000000000000" pitchFamily="2" charset="-78"/>
              </a:rPr>
              <a:t>. This </a:t>
            </a:r>
            <a:r>
              <a:rPr lang="en-US" sz="2400" b="1" dirty="0">
                <a:solidFill>
                  <a:srgbClr val="FF0000"/>
                </a:solidFill>
                <a:latin typeface="Tajawal ExtraBold" panose="00000800000000000000" pitchFamily="2" charset="-78"/>
                <a:cs typeface="Tajawal ExtraBold" panose="00000800000000000000" pitchFamily="2" charset="-78"/>
              </a:rPr>
              <a:t>develops a more reliable, trustworthy identity </a:t>
            </a:r>
            <a:r>
              <a:rPr lang="en-US" sz="2400" b="1" dirty="0">
                <a:solidFill>
                  <a:srgbClr val="2D3956"/>
                </a:solidFill>
                <a:latin typeface="Tajawal ExtraBold" panose="00000800000000000000" pitchFamily="2" charset="-78"/>
                <a:cs typeface="Tajawal ExtraBold" panose="00000800000000000000" pitchFamily="2" charset="-78"/>
              </a:rPr>
              <a:t>for your company, turning customers into loyal fans and ambassadors.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7AA65AC3-FCEC-E49A-A954-3F9DED1EB1A5}"/>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Brand identity </a:t>
            </a:r>
            <a:r>
              <a:rPr lang="en-US" b="1" dirty="0"/>
              <a:t>is the visible elements of a brand, such as color, design, and logo, that identify and distinguish the brand in consumers' minds.</a:t>
            </a:r>
            <a:endParaRPr lang="en-US" sz="1400" dirty="0"/>
          </a:p>
        </p:txBody>
      </p:sp>
    </p:spTree>
    <p:extLst>
      <p:ext uri="{BB962C8B-B14F-4D97-AF65-F5344CB8AC3E}">
        <p14:creationId xmlns:p14="http://schemas.microsoft.com/office/powerpoint/2010/main" val="1075213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t>
            </a:r>
            <a:r>
              <a:rPr lang="en-US" sz="2200" b="1" dirty="0">
                <a:solidFill>
                  <a:srgbClr val="C00000"/>
                </a:solidFill>
                <a:latin typeface="Tajawal ExtraBold" panose="00000800000000000000" pitchFamily="2" charset="-78"/>
                <a:cs typeface="Tajawal ExtraBold" panose="00000800000000000000" pitchFamily="2" charset="-78"/>
              </a:rPr>
              <a:t>a list of dos and don’ts </a:t>
            </a:r>
            <a:r>
              <a:rPr lang="en-US" sz="2200" b="1" dirty="0">
                <a:solidFill>
                  <a:srgbClr val="2D3956"/>
                </a:solidFill>
                <a:latin typeface="Tajawal ExtraBold" panose="00000800000000000000" pitchFamily="2" charset="-78"/>
                <a:cs typeface="Tajawal ExtraBold" panose="00000800000000000000" pitchFamily="2" charset="-78"/>
              </a:rPr>
              <a:t>for the company to follow. These rules of thumb</a:t>
            </a:r>
            <a:r>
              <a:rPr lang="ar-EG" sz="2200" b="1" dirty="0">
                <a:solidFill>
                  <a:srgbClr val="2D3956"/>
                </a:solidFill>
                <a:latin typeface="Tajawal ExtraBold" panose="00000800000000000000" pitchFamily="2" charset="-78"/>
                <a:cs typeface="Tajawal ExtraBold" panose="00000800000000000000" pitchFamily="2" charset="-78"/>
              </a:rPr>
              <a:t> القواعد الأساسية </a:t>
            </a:r>
            <a:r>
              <a:rPr lang="en-US" sz="2200" b="1" dirty="0">
                <a:solidFill>
                  <a:srgbClr val="2D3956"/>
                </a:solidFill>
                <a:latin typeface="Tajawal ExtraBold" panose="00000800000000000000" pitchFamily="2" charset="-78"/>
                <a:cs typeface="Tajawal ExtraBold" panose="00000800000000000000" pitchFamily="2" charset="-78"/>
              </a:rPr>
              <a:t>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FF0000"/>
                </a:solidFill>
                <a:latin typeface="Tajawal ExtraBold" panose="00000800000000000000" pitchFamily="2" charset="-78"/>
                <a:cs typeface="Tajawal ExtraBold" panose="00000800000000000000" pitchFamily="2" charset="-78"/>
              </a:rPr>
              <a:t>The larger your team is, the larger those risks become</a:t>
            </a:r>
            <a:r>
              <a:rPr lang="en-US" sz="2200" b="1" dirty="0">
                <a:solidFill>
                  <a:srgbClr val="2D3956"/>
                </a:solidFill>
                <a:latin typeface="Tajawal ExtraBold" panose="00000800000000000000" pitchFamily="2" charset="-78"/>
                <a:cs typeface="Tajawal ExtraBold" panose="00000800000000000000" pitchFamily="2" charset="-78"/>
              </a:rPr>
              <a:t>. A good social media policy combined with </a:t>
            </a:r>
            <a:r>
              <a:rPr lang="en-US" sz="2200" b="1" dirty="0">
                <a:solidFill>
                  <a:srgbClr val="FF0000"/>
                </a:solidFill>
                <a:latin typeface="Tajawal ExtraBold" panose="00000800000000000000" pitchFamily="2" charset="-78"/>
                <a:cs typeface="Tajawal ExtraBold" panose="00000800000000000000" pitchFamily="2" charset="-78"/>
              </a:rPr>
              <a:t>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a:t>
            </a:r>
            <a:r>
              <a:rPr lang="en-US" sz="2200" b="1" dirty="0">
                <a:solidFill>
                  <a:srgbClr val="FF0000"/>
                </a:solidFill>
                <a:latin typeface="Tajawal ExtraBold" panose="00000800000000000000" pitchFamily="2" charset="-78"/>
                <a:cs typeface="Tajawal ExtraBold" panose="00000800000000000000" pitchFamily="2" charset="-78"/>
              </a:rPr>
              <a:t>social media policy includes guidelines that protect both your employees and company</a:t>
            </a:r>
            <a:r>
              <a:rPr lang="en-US" sz="2200" b="1" dirty="0">
                <a:solidFill>
                  <a:srgbClr val="2D3956"/>
                </a:solidFill>
                <a:latin typeface="Tajawal ExtraBold" panose="00000800000000000000" pitchFamily="2" charset="-78"/>
                <a:cs typeface="Tajawal ExtraBold" panose="00000800000000000000" pitchFamily="2" charset="-78"/>
              </a:rPr>
              <a:t>. Whether it’s defending against phishing scams or ransomware attacks, make sure that everyone in your organization is vigilant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Prevent a public relations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Many organizations make the mistake of waiting until they’ve faced a public relations disaster to put a policy in place</a:t>
            </a:r>
            <a:r>
              <a:rPr lang="en-US" sz="2200" b="1" dirty="0">
                <a:solidFill>
                  <a:srgbClr val="FF0000"/>
                </a:solidFill>
                <a:latin typeface="Tajawal ExtraBold" panose="00000800000000000000" pitchFamily="2" charset="-78"/>
                <a:cs typeface="Tajawal ExtraBold" panose="00000800000000000000" pitchFamily="2" charset="-78"/>
              </a:rPr>
              <a:t>. Be proactive and implement a strategy in advance to minimize crisis.</a:t>
            </a:r>
          </a:p>
          <a:p>
            <a:pPr algn="just"/>
            <a:r>
              <a:rPr lang="en-US" sz="2200" b="1" dirty="0">
                <a:solidFill>
                  <a:srgbClr val="FF0000"/>
                </a:solidFill>
                <a:latin typeface="Tajawal ExtraBold" panose="00000800000000000000" pitchFamily="2" charset="-78"/>
                <a:cs typeface="Tajawal ExtraBold" panose="00000800000000000000" pitchFamily="2" charset="-78"/>
              </a:rPr>
              <a:t>Your social media crisis plan should align with your social media policy</a:t>
            </a:r>
            <a:r>
              <a:rPr lang="en-US" sz="2200" b="1" dirty="0">
                <a:solidFill>
                  <a:srgbClr val="2D3956"/>
                </a:solidFill>
                <a:latin typeface="Tajawal ExtraBold" panose="00000800000000000000" pitchFamily="2" charset="-78"/>
                <a:cs typeface="Tajawal ExtraBold" panose="00000800000000000000" pitchFamily="2" charset="-78"/>
              </a:rPr>
              <a:t>. For example, the policy can designate which teams are responsible for handling a PR crisis.</a:t>
            </a:r>
            <a:r>
              <a:rPr lang="ar-EG" sz="2200" b="1" dirty="0">
                <a:solidFill>
                  <a:srgbClr val="2D3956"/>
                </a:solidFill>
                <a:latin typeface="Tajawal ExtraBold" panose="00000800000000000000" pitchFamily="2" charset="-78"/>
                <a:cs typeface="Tajawal ExtraBold" panose="00000800000000000000" pitchFamily="2" charset="-78"/>
              </a:rPr>
              <a:t> على سبيل المثال، يمكن للسياسة تحديد الفرق المسؤولة عن التعامل مع أزمة العلاقات العامة.</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Oval 5">
            <a:extLst>
              <a:ext uri="{FF2B5EF4-FFF2-40B4-BE49-F238E27FC236}">
                <a16:creationId xmlns:a16="http://schemas.microsoft.com/office/drawing/2014/main" id="{E61DABF4-BE6E-B5B0-F08C-D9C12EDC7DC2}"/>
              </a:ext>
            </a:extLst>
          </p:cNvPr>
          <p:cNvSpPr/>
          <p:nvPr/>
        </p:nvSpPr>
        <p:spPr>
          <a:xfrm>
            <a:off x="2565400" y="4403150"/>
            <a:ext cx="7734300" cy="12065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Don’t wait the crisis until happen</a:t>
            </a:r>
          </a:p>
          <a:p>
            <a:pPr algn="ctr"/>
            <a:r>
              <a:rPr lang="en-US" sz="2400" b="1" dirty="0">
                <a:ln w="0"/>
                <a:solidFill>
                  <a:schemeClr val="bg1"/>
                </a:solidFill>
                <a:effectLst>
                  <a:outerShdw blurRad="38100" dist="19050" dir="2700000" algn="tl" rotWithShape="0">
                    <a:schemeClr val="dk1">
                      <a:alpha val="40000"/>
                    </a:schemeClr>
                  </a:outerShdw>
                </a:effectLst>
              </a:rPr>
              <a:t>Plan in advance</a:t>
            </a:r>
          </a:p>
        </p:txBody>
      </p:sp>
    </p:spTree>
    <p:extLst>
      <p:ext uri="{BB962C8B-B14F-4D97-AF65-F5344CB8AC3E}">
        <p14:creationId xmlns:p14="http://schemas.microsoft.com/office/powerpoint/2010/main" val="30934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975615" y="3334277"/>
            <a:ext cx="3796466" cy="2163986"/>
          </a:xfrm>
          <a:prstGeom prst="rect">
            <a:avLst/>
          </a:prstGeom>
        </p:spPr>
      </p:pic>
    </p:spTree>
    <p:extLst>
      <p:ext uri="{BB962C8B-B14F-4D97-AF65-F5344CB8AC3E}">
        <p14:creationId xmlns:p14="http://schemas.microsoft.com/office/powerpoint/2010/main" val="512894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462213"/>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Copyright law gives creators </a:t>
            </a:r>
            <a:r>
              <a:rPr lang="en-US" sz="2200" b="1" dirty="0">
                <a:solidFill>
                  <a:srgbClr val="2D3956"/>
                </a:solidFill>
                <a:latin typeface="Tajawal ExtraBold" panose="00000800000000000000" pitchFamily="2" charset="-78"/>
                <a:cs typeface="Tajawal ExtraBold" panose="00000800000000000000" pitchFamily="2" charset="-78"/>
              </a:rPr>
              <a:t>certain kinds of </a:t>
            </a:r>
            <a:r>
              <a:rPr lang="en-US" sz="2200" b="1" dirty="0">
                <a:solidFill>
                  <a:srgbClr val="FF0000"/>
                </a:solidFill>
                <a:latin typeface="Tajawal ExtraBold" panose="00000800000000000000" pitchFamily="2" charset="-78"/>
                <a:cs typeface="Tajawal ExtraBold" panose="00000800000000000000" pitchFamily="2" charset="-78"/>
              </a:rPr>
              <a:t>control </a:t>
            </a:r>
            <a:r>
              <a:rPr lang="en-US" sz="2200" b="1" dirty="0">
                <a:solidFill>
                  <a:srgbClr val="2D3956"/>
                </a:solidFill>
                <a:latin typeface="Tajawal ExtraBold" panose="00000800000000000000" pitchFamily="2" charset="-78"/>
                <a:cs typeface="Tajawal ExtraBold" panose="00000800000000000000" pitchFamily="2" charset="-78"/>
              </a:rPr>
              <a:t>over their creative work. If people want to use copyrighted work, they often have to </a:t>
            </a:r>
            <a:r>
              <a:rPr lang="en-US" sz="2200" b="1" dirty="0">
                <a:solidFill>
                  <a:srgbClr val="FF0000"/>
                </a:solidFill>
                <a:latin typeface="Tajawal ExtraBold" panose="00000800000000000000" pitchFamily="2" charset="-78"/>
                <a:cs typeface="Tajawal ExtraBold" panose="00000800000000000000" pitchFamily="2" charset="-78"/>
              </a:rPr>
              <a:t>ask for permission from the creator</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t>
            </a:r>
            <a:r>
              <a:rPr lang="ar-EG" sz="2200" b="1" dirty="0">
                <a:solidFill>
                  <a:srgbClr val="2D3956"/>
                </a:solidFill>
                <a:latin typeface="Tajawal ExtraBold" panose="00000800000000000000" pitchFamily="2" charset="-78"/>
                <a:cs typeface="Tajawal ExtraBold" panose="00000800000000000000" pitchFamily="2" charset="-78"/>
              </a:rPr>
              <a:t>المشاع الإبداعي</a:t>
            </a:r>
            <a:r>
              <a:rPr lang="en-US" sz="2200" b="1" dirty="0">
                <a:solidFill>
                  <a:srgbClr val="2D3956"/>
                </a:solidFill>
                <a:latin typeface="Tajawal ExtraBold" panose="00000800000000000000" pitchFamily="2" charset="-78"/>
                <a:cs typeface="Tajawal ExtraBold" panose="00000800000000000000" pitchFamily="2" charset="-78"/>
              </a:rPr>
              <a:t>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0" y="5596696"/>
            <a:ext cx="2880919" cy="369332"/>
          </a:xfrm>
          <a:prstGeom prst="rect">
            <a:avLst/>
          </a:prstGeom>
          <a:noFill/>
        </p:spPr>
        <p:txBody>
          <a:bodyPr wrap="square">
            <a:spAutoFit/>
          </a:bodyPr>
          <a:lstStyle/>
          <a:p>
            <a:r>
              <a:rPr lang="en-US" b="1" dirty="0">
                <a:solidFill>
                  <a:srgbClr val="FF0000"/>
                </a:solidFill>
              </a:rPr>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b="1" dirty="0">
                <a:solidFill>
                  <a:srgbClr val="FF0000"/>
                </a:solidFill>
              </a:rPr>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and copyright both refer to legal explanations and sanctions</a:t>
            </a:r>
            <a:r>
              <a:rPr lang="ar-EG" sz="2200" b="1" dirty="0">
                <a:solidFill>
                  <a:srgbClr val="2D3956"/>
                </a:solidFill>
                <a:latin typeface="Tajawal ExtraBold" panose="00000800000000000000" pitchFamily="2" charset="-78"/>
                <a:cs typeface="Tajawal ExtraBold" panose="00000800000000000000" pitchFamily="2" charset="-78"/>
              </a:rPr>
              <a:t> العقوبات</a:t>
            </a:r>
            <a:r>
              <a:rPr lang="en-US" sz="2200" b="1" dirty="0">
                <a:solidFill>
                  <a:srgbClr val="2D3956"/>
                </a:solidFill>
                <a:latin typeface="Tajawal ExtraBold" panose="00000800000000000000" pitchFamily="2" charset="-78"/>
                <a:cs typeface="Tajawal ExtraBold" panose="00000800000000000000" pitchFamily="2" charset="-78"/>
              </a:rPr>
              <a:t> regarding authorship</a:t>
            </a:r>
            <a:r>
              <a:rPr lang="ar-EG" sz="2200" b="1" dirty="0">
                <a:solidFill>
                  <a:srgbClr val="2D3956"/>
                </a:solidFill>
                <a:latin typeface="Tajawal ExtraBold" panose="00000800000000000000" pitchFamily="2" charset="-78"/>
                <a:cs typeface="Tajawal ExtraBold" panose="00000800000000000000" pitchFamily="2" charset="-78"/>
              </a:rPr>
              <a:t> تأليف</a:t>
            </a:r>
            <a:r>
              <a:rPr lang="en-US" sz="2200" b="1" dirty="0">
                <a:solidFill>
                  <a:srgbClr val="2D3956"/>
                </a:solidFill>
                <a:latin typeface="Tajawal ExtraBold" panose="00000800000000000000" pitchFamily="2" charset="-78"/>
                <a:cs typeface="Tajawal ExtraBold" panose="00000800000000000000" pitchFamily="2" charset="-78"/>
              </a:rPr>
              <a:t>. Both authorizations</a:t>
            </a:r>
            <a:r>
              <a:rPr lang="ar-EG" sz="2200" b="1" dirty="0">
                <a:solidFill>
                  <a:srgbClr val="2D3956"/>
                </a:solidFill>
                <a:latin typeface="Tajawal ExtraBold" panose="00000800000000000000" pitchFamily="2" charset="-78"/>
                <a:cs typeface="Tajawal ExtraBold" panose="00000800000000000000" pitchFamily="2" charset="-78"/>
              </a:rPr>
              <a:t> التراخيص</a:t>
            </a:r>
            <a:r>
              <a:rPr lang="en-US" sz="2200" b="1" dirty="0">
                <a:solidFill>
                  <a:srgbClr val="2D3956"/>
                </a:solidFill>
                <a:latin typeface="Tajawal ExtraBold" panose="00000800000000000000" pitchFamily="2" charset="-78"/>
                <a:cs typeface="Tajawal ExtraBold" panose="00000800000000000000" pitchFamily="2" charset="-78"/>
              </a:rPr>
              <a:t> refer to creators’ conditions regarding their original outputs such as books, websites, software, movies, and songs. However, creative commons is only applicable to those protected by copyright while copyright covers original work. </a:t>
            </a:r>
          </a:p>
          <a:p>
            <a:pPr algn="just"/>
            <a:r>
              <a:rPr lang="en-US" sz="2200" b="1" dirty="0">
                <a:solidFill>
                  <a:srgbClr val="FF0000"/>
                </a:solidFill>
                <a:latin typeface="Tajawal ExtraBold" panose="00000800000000000000" pitchFamily="2" charset="-78"/>
                <a:cs typeface="Tajawal ExtraBold" panose="00000800000000000000" pitchFamily="2" charset="-78"/>
              </a:rPr>
              <a:t>What is Creative Commons?</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(CC) </a:t>
            </a:r>
            <a:r>
              <a:rPr lang="en-US" sz="2200" b="1" dirty="0">
                <a:solidFill>
                  <a:srgbClr val="FF0000"/>
                </a:solidFill>
                <a:latin typeface="Tajawal ExtraBold" panose="00000800000000000000" pitchFamily="2" charset="-78"/>
                <a:cs typeface="Tajawal ExtraBold" panose="00000800000000000000" pitchFamily="2" charset="-78"/>
              </a:rPr>
              <a:t>aims to increase the number of legally available creative works</a:t>
            </a:r>
            <a:r>
              <a:rPr lang="en-US" sz="2200" b="1" dirty="0">
                <a:solidFill>
                  <a:srgbClr val="2D3956"/>
                </a:solidFill>
                <a:latin typeface="Tajawal ExtraBold" panose="00000800000000000000" pitchFamily="2" charset="-78"/>
                <a:cs typeface="Tajawal ExtraBold" panose="00000800000000000000" pitchFamily="2" charset="-78"/>
              </a:rPr>
              <a:t>. CC licenses give creators the freedom to decide which rights are being reserved</a:t>
            </a:r>
            <a:r>
              <a:rPr lang="ar-EG" sz="2400" dirty="0"/>
              <a:t> محفوظة</a:t>
            </a:r>
            <a:r>
              <a:rPr lang="en-US" sz="2200" b="1" dirty="0">
                <a:solidFill>
                  <a:srgbClr val="2D3956"/>
                </a:solidFill>
                <a:latin typeface="Tajawal ExtraBold" panose="00000800000000000000" pitchFamily="2" charset="-78"/>
                <a:cs typeface="Tajawal ExtraBold" panose="00000800000000000000" pitchFamily="2" charset="-78"/>
              </a:rPr>
              <a:t> and waived</a:t>
            </a:r>
            <a:r>
              <a:rPr lang="ar-EG" sz="2400" dirty="0"/>
              <a:t> التنازل عنها</a:t>
            </a:r>
            <a:r>
              <a:rPr lang="en-US" sz="2200" b="1" dirty="0">
                <a:solidFill>
                  <a:srgbClr val="2D3956"/>
                </a:solidFill>
                <a:latin typeface="Tajawal ExtraBold" panose="00000800000000000000" pitchFamily="2" charset="-78"/>
                <a:cs typeface="Tajawal ExtraBold" panose="00000800000000000000" pitchFamily="2" charset="-78"/>
              </a:rPr>
              <a:t>. It is currently being incorporated in popular online platforms such as YouTube and Flickr. CC licenses are based upon copyright specifics and only utilize one page of highly comprehensible explanation of rights.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720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EA4335"/>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a:t>
            </a:r>
            <a:r>
              <a:rPr lang="en-US" sz="2200" b="1" dirty="0">
                <a:solidFill>
                  <a:srgbClr val="2D3956"/>
                </a:solidFill>
                <a:latin typeface="Tajawal ExtraBold" panose="00000800000000000000" pitchFamily="2" charset="-78"/>
                <a:cs typeface="Tajawal ExtraBold" panose="00000800000000000000" pitchFamily="2" charset="-78"/>
              </a:rPr>
              <a:t>. With the Licensing of the Press Act 1662, the English Parliament addressed the unauthorized printing</a:t>
            </a:r>
            <a:r>
              <a:rPr lang="ar-EG" sz="2200" b="1" dirty="0">
                <a:solidFill>
                  <a:srgbClr val="2D3956"/>
                </a:solidFill>
                <a:latin typeface="Tajawal ExtraBold" panose="00000800000000000000" pitchFamily="2" charset="-78"/>
                <a:cs typeface="Tajawal ExtraBold" panose="00000800000000000000" pitchFamily="2" charset="-78"/>
              </a:rPr>
              <a:t> الطباعة غير المصرح بها</a:t>
            </a:r>
            <a:r>
              <a:rPr lang="en-US" sz="2200" b="1" dirty="0">
                <a:solidFill>
                  <a:srgbClr val="2D3956"/>
                </a:solidFill>
                <a:latin typeface="Tajawal ExtraBold" panose="00000800000000000000" pitchFamily="2" charset="-78"/>
                <a:cs typeface="Tajawal ExtraBold" panose="00000800000000000000" pitchFamily="2" charset="-78"/>
              </a:rPr>
              <a:t> of books and pamphlets. This legal concept was then adapted by various countries. </a:t>
            </a:r>
          </a:p>
          <a:p>
            <a:pPr algn="just"/>
            <a:r>
              <a:rPr lang="en-US" sz="2200" b="1" dirty="0">
                <a:solidFill>
                  <a:srgbClr val="EA4335"/>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a:t>
            </a:r>
            <a:r>
              <a:rPr lang="en-US" sz="2200" b="1" dirty="0">
                <a:solidFill>
                  <a:srgbClr val="2D3956"/>
                </a:solidFill>
                <a:latin typeface="Tajawal ExtraBold" panose="00000800000000000000" pitchFamily="2" charset="-78"/>
                <a:cs typeface="Tajawal ExtraBold" panose="00000800000000000000" pitchFamily="2" charset="-78"/>
              </a:rPr>
              <a:t> However, when an employee gets paid for creating a certain material, the employer often gets the copyright. </a:t>
            </a:r>
            <a:r>
              <a:rPr lang="en-US" sz="2200" b="1" dirty="0">
                <a:solidFill>
                  <a:srgbClr val="EA4335"/>
                </a:solidFill>
                <a:latin typeface="Tajawal ExtraBold" panose="00000800000000000000" pitchFamily="2" charset="-78"/>
                <a:cs typeface="Tajawal ExtraBold" panose="00000800000000000000" pitchFamily="2" charset="-78"/>
              </a:rPr>
              <a:t>An infringement </a:t>
            </a:r>
            <a:r>
              <a:rPr lang="ar-EG" sz="2200" b="1" dirty="0">
                <a:solidFill>
                  <a:srgbClr val="2D3956"/>
                </a:solidFill>
                <a:latin typeface="Tajawal ExtraBold" panose="00000800000000000000" pitchFamily="2" charset="-78"/>
                <a:cs typeface="Tajawal ExtraBold" panose="00000800000000000000" pitchFamily="2" charset="-78"/>
              </a:rPr>
              <a:t>التعدي</a:t>
            </a:r>
            <a:r>
              <a:rPr lang="en-US" sz="2200" b="1" dirty="0">
                <a:solidFill>
                  <a:srgbClr val="2D3956"/>
                </a:solidFill>
                <a:latin typeface="Tajawal ExtraBold" panose="00000800000000000000" pitchFamily="2" charset="-78"/>
                <a:cs typeface="Tajawal ExtraBold" panose="00000800000000000000" pitchFamily="2" charset="-78"/>
              </a:rPr>
              <a:t>of copyright occurs when an owner’s product is </a:t>
            </a:r>
            <a:r>
              <a:rPr lang="en-US" sz="2200" b="1" dirty="0">
                <a:solidFill>
                  <a:srgbClr val="EA4335"/>
                </a:solidFill>
                <a:latin typeface="Tajawal ExtraBold" panose="00000800000000000000" pitchFamily="2" charset="-78"/>
                <a:cs typeface="Tajawal ExtraBold" panose="00000800000000000000" pitchFamily="2" charset="-78"/>
              </a:rPr>
              <a:t>reproduced without permission</a:t>
            </a:r>
            <a:r>
              <a:rPr lang="en-US" sz="2200" b="1" dirty="0">
                <a:solidFill>
                  <a:srgbClr val="2D3956"/>
                </a:solidFill>
                <a:latin typeface="Tajawal ExtraBold" panose="00000800000000000000" pitchFamily="2" charset="-78"/>
                <a:cs typeface="Tajawal ExtraBold" panose="00000800000000000000" pitchFamily="2" charset="-78"/>
              </a:rPr>
              <a:t>. Copyright registration is not needed in most countries;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83209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Implementation of Creative Commons vs.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Creative Commons is only applied to already copyrighted materials </a:t>
            </a:r>
            <a:r>
              <a:rPr lang="en-US" sz="2200" b="1" dirty="0">
                <a:solidFill>
                  <a:srgbClr val="2D3956"/>
                </a:solidFill>
                <a:latin typeface="Tajawal ExtraBold" panose="00000800000000000000" pitchFamily="2" charset="-78"/>
                <a:cs typeface="Tajawal ExtraBold" panose="00000800000000000000" pitchFamily="2" charset="-78"/>
              </a:rPr>
              <a:t>as it </a:t>
            </a:r>
            <a:r>
              <a:rPr lang="en-US" sz="2200" b="1" dirty="0">
                <a:solidFill>
                  <a:srgbClr val="7030A0"/>
                </a:solidFill>
                <a:latin typeface="Tajawal ExtraBold" panose="00000800000000000000" pitchFamily="2" charset="-78"/>
                <a:cs typeface="Tajawal ExtraBold" panose="00000800000000000000" pitchFamily="2" charset="-78"/>
              </a:rPr>
              <a:t>is a license which specifies the author’s conditions regarding the baseline permissions of reproduction, distribution, display, and performance</a:t>
            </a:r>
            <a:r>
              <a:rPr lang="en-US" sz="2200" b="1" dirty="0">
                <a:solidFill>
                  <a:srgbClr val="2D3956"/>
                </a:solidFill>
                <a:latin typeface="Tajawal ExtraBold" panose="00000800000000000000" pitchFamily="2" charset="-78"/>
                <a:cs typeface="Tajawal ExtraBold" panose="00000800000000000000" pitchFamily="2" charset="-78"/>
              </a:rPr>
              <a:t>. On the contrary, copyright instantly applies when a work is originally created; this is why it is described as “magical”. </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Profit</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 non-profit organization, lets other people copy and use a creator’s work for noncommercial purposes only. However, Copyright allows commercial goals, hence profit, to be achieved. The author may also lend or assign the copyright with the pertinent signed contracts. </a:t>
            </a:r>
            <a:r>
              <a:rPr lang="ar-EG" sz="2200" b="1" dirty="0">
                <a:solidFill>
                  <a:srgbClr val="2D3956"/>
                </a:solidFill>
                <a:latin typeface="Tajawal ExtraBold" panose="00000800000000000000" pitchFamily="2" charset="-78"/>
                <a:cs typeface="Tajawal ExtraBold" panose="00000800000000000000" pitchFamily="2" charset="-78"/>
              </a:rPr>
              <a:t>يجوز للمؤلف أيضًا إعارة حقوق الطبع والنشر أو التنازل عنها مع العقود الموقعة ذات الصلة.</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42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Nature</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an organization and a license which can take the forms of differing attributions </a:t>
            </a:r>
            <a:r>
              <a:rPr lang="ar-EG" sz="2200" b="1" dirty="0" err="1">
                <a:solidFill>
                  <a:srgbClr val="2D3956"/>
                </a:solidFill>
                <a:latin typeface="Tajawal ExtraBold" panose="00000800000000000000" pitchFamily="2" charset="-78"/>
                <a:cs typeface="Tajawal ExtraBold" panose="00000800000000000000" pitchFamily="2" charset="-78"/>
              </a:rPr>
              <a:t>إسنادات</a:t>
            </a:r>
            <a:r>
              <a:rPr lang="ar-EG" sz="2200" b="1" dirty="0">
                <a:solidFill>
                  <a:srgbClr val="2D3956"/>
                </a:solidFill>
                <a:latin typeface="Tajawal ExtraBold" panose="00000800000000000000" pitchFamily="2" charset="-78"/>
                <a:cs typeface="Tajawal ExtraBold" panose="00000800000000000000" pitchFamily="2" charset="-78"/>
              </a:rPr>
              <a:t> مختلفة </a:t>
            </a:r>
            <a:r>
              <a:rPr lang="en-US" sz="2200" b="1" dirty="0">
                <a:solidFill>
                  <a:srgbClr val="2D3956"/>
                </a:solidFill>
                <a:latin typeface="Tajawal ExtraBold" panose="00000800000000000000" pitchFamily="2" charset="-78"/>
                <a:cs typeface="Tajawal ExtraBold" panose="00000800000000000000" pitchFamily="2" charset="-78"/>
              </a:rPr>
              <a:t> while copyright is a law which allows owners to license their work.</a:t>
            </a:r>
          </a:p>
          <a:p>
            <a:pPr algn="just"/>
            <a:endParaRPr lang="en-US" sz="22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Expiration</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licenses of Creative Commons expire when the elemental copyright also expires. As for Copyright, the US constitution mandates that it expires 50 years after the author’s death. However, this may vary in other countries, for example, the UK regulation dictates the expiration to be 70 years after the author’s death.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927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2954655"/>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Pro-User</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Creative Commons shows more advantages to the user </a:t>
            </a:r>
            <a:r>
              <a:rPr lang="en-US" sz="2200" b="1" dirty="0">
                <a:solidFill>
                  <a:srgbClr val="2D3956"/>
                </a:solidFill>
                <a:latin typeface="Tajawal ExtraBold" panose="00000800000000000000" pitchFamily="2" charset="-78"/>
                <a:cs typeface="Tajawal ExtraBold" panose="00000800000000000000" pitchFamily="2" charset="-78"/>
              </a:rPr>
              <a:t>as it allows </a:t>
            </a:r>
            <a:r>
              <a:rPr lang="en-US" sz="2200" b="1" dirty="0">
                <a:solidFill>
                  <a:schemeClr val="accent6">
                    <a:lumMod val="75000"/>
                  </a:schemeClr>
                </a:solidFill>
                <a:latin typeface="Tajawal ExtraBold" panose="00000800000000000000" pitchFamily="2" charset="-78"/>
                <a:cs typeface="Tajawal ExtraBold" panose="00000800000000000000" pitchFamily="2" charset="-78"/>
              </a:rPr>
              <a:t>free</a:t>
            </a:r>
            <a:r>
              <a:rPr lang="en-US" sz="2200" b="1" dirty="0">
                <a:solidFill>
                  <a:srgbClr val="2D3956"/>
                </a:solidFill>
                <a:latin typeface="Tajawal ExtraBold" panose="00000800000000000000" pitchFamily="2" charset="-78"/>
                <a:cs typeface="Tajawal ExtraBold" panose="00000800000000000000" pitchFamily="2" charset="-78"/>
              </a:rPr>
              <a:t> reproduction and utilization under certain circumstances.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a:t>
            </a:r>
            <a:r>
              <a:rPr lang="en-US" sz="2200" b="1" dirty="0">
                <a:solidFill>
                  <a:srgbClr val="FF0000"/>
                </a:solidFill>
                <a:latin typeface="Tajawal ExtraBold" panose="00000800000000000000" pitchFamily="2" charset="-78"/>
                <a:cs typeface="Tajawal ExtraBold" panose="00000800000000000000" pitchFamily="2" charset="-78"/>
              </a:rPr>
              <a:t>Copyright features more advantages to the owner </a:t>
            </a:r>
            <a:r>
              <a:rPr lang="en-US" sz="2200" b="1" dirty="0">
                <a:solidFill>
                  <a:srgbClr val="2D3956"/>
                </a:solidFill>
                <a:latin typeface="Tajawal ExtraBold" panose="00000800000000000000" pitchFamily="2" charset="-78"/>
                <a:cs typeface="Tajawal ExtraBold" panose="00000800000000000000" pitchFamily="2" charset="-78"/>
              </a:rPr>
              <a:t>regarding protection and commercial use.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85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4670749" y="60403"/>
            <a:ext cx="4362472" cy="6747994"/>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1443972" y="1680074"/>
            <a:ext cx="3226777" cy="3170099"/>
          </a:xfrm>
          <a:prstGeom prst="rect">
            <a:avLst/>
          </a:prstGeom>
          <a:noFill/>
        </p:spPr>
        <p:txBody>
          <a:bodyPr wrap="square">
            <a:spAutoFit/>
          </a:bodyPr>
          <a:lstStyle/>
          <a:p>
            <a:pPr algn="just"/>
            <a:r>
              <a:rPr lang="en-US" sz="2000" b="1" dirty="0">
                <a:solidFill>
                  <a:srgbClr val="C82633"/>
                </a:solidFill>
              </a:rPr>
              <a:t>Copyright laws for social media are, well, pretty much exactly the same as copyright laws everywhere else. </a:t>
            </a:r>
            <a:r>
              <a:rPr lang="en-US" sz="2000" b="1" dirty="0">
                <a:solidFill>
                  <a:srgbClr val="7030A0"/>
                </a:solidFill>
              </a:rPr>
              <a:t>If you want to use an image that isn’t yours</a:t>
            </a:r>
            <a:r>
              <a:rPr lang="en-US" sz="2000" b="1" dirty="0">
                <a:solidFill>
                  <a:srgbClr val="C82633"/>
                </a:solidFill>
              </a:rPr>
              <a:t>, </a:t>
            </a:r>
            <a:r>
              <a:rPr lang="en-US" sz="2000" b="1" dirty="0">
                <a:solidFill>
                  <a:srgbClr val="7030A0"/>
                </a:solidFill>
              </a:rPr>
              <a:t>you must obtain permission</a:t>
            </a:r>
            <a:r>
              <a:rPr lang="en-US" sz="2000" b="1" dirty="0">
                <a:solidFill>
                  <a:srgbClr val="C82633"/>
                </a:solidFill>
              </a:rPr>
              <a:t>. That might be through a </a:t>
            </a:r>
            <a:r>
              <a:rPr lang="en-US" sz="2000" b="1" dirty="0">
                <a:solidFill>
                  <a:srgbClr val="7030A0"/>
                </a:solidFill>
              </a:rPr>
              <a:t>license</a:t>
            </a:r>
            <a:r>
              <a:rPr lang="en-US" sz="2000" b="1" dirty="0">
                <a:solidFill>
                  <a:srgbClr val="C82633"/>
                </a:solidFill>
              </a:rPr>
              <a:t> or through the </a:t>
            </a:r>
            <a:r>
              <a:rPr lang="en-US" sz="2000" b="1" dirty="0">
                <a:solidFill>
                  <a:srgbClr val="7030A0"/>
                </a:solidFill>
              </a:rPr>
              <a:t>creator directly</a:t>
            </a:r>
            <a:r>
              <a:rPr lang="en-US" sz="2000" b="1" dirty="0">
                <a:solidFill>
                  <a:srgbClr val="C82633"/>
                </a:solidFill>
              </a:rPr>
              <a:t>.</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17651" y="2526347"/>
            <a:ext cx="2971917" cy="2971917"/>
          </a:xfrm>
          <a:prstGeom prst="rect">
            <a:avLst/>
          </a:prstGeom>
        </p:spPr>
      </p:pic>
    </p:spTree>
    <p:extLst>
      <p:ext uri="{BB962C8B-B14F-4D97-AF65-F5344CB8AC3E}">
        <p14:creationId xmlns:p14="http://schemas.microsoft.com/office/powerpoint/2010/main" val="12407253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Transparency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 to users includes revealing information about the content moderation standards a social media company </a:t>
            </a:r>
            <a:r>
              <a:rPr lang="en-US" sz="2400" b="1" dirty="0">
                <a:solidFill>
                  <a:srgbClr val="2D3956"/>
                </a:solidFill>
                <a:latin typeface="Tajawal ExtraBold" panose="00000800000000000000" pitchFamily="2" charset="-78"/>
                <a:cs typeface="Tajawal ExtraBold" panose="00000800000000000000" pitchFamily="2" charset="-78"/>
              </a:rPr>
              <a:t>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14DDC282-41EA-4159-DFC0-BBC095520AF1}"/>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Transparency</a:t>
            </a:r>
            <a:r>
              <a:rPr lang="en-US" sz="1600" b="1" dirty="0"/>
              <a:t> means taking accountability when mistakes are made or problems come up, and this includes communicating with your audience, consumers, and personal team or employees. </a:t>
            </a:r>
            <a:endParaRPr lang="en-US" sz="1100" b="1" dirty="0"/>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759677" cy="4370427"/>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p>
          <a:p>
            <a:pPr algn="just"/>
            <a:endParaRPr lang="en-US" sz="1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Seeing all that is involved in implementing </a:t>
            </a:r>
            <a:r>
              <a:rPr lang="en-US" sz="2400" b="1" dirty="0">
                <a:solidFill>
                  <a:srgbClr val="FF0000"/>
                </a:solidFill>
                <a:latin typeface="Tajawal ExtraBold" panose="00000800000000000000" pitchFamily="2" charset="-78"/>
                <a:cs typeface="Tajawal ExtraBold" panose="00000800000000000000" pitchFamily="2" charset="-78"/>
              </a:rPr>
              <a:t>transparency</a:t>
            </a:r>
            <a:r>
              <a:rPr lang="en-US" sz="2400" b="1" dirty="0">
                <a:solidFill>
                  <a:srgbClr val="2D3956"/>
                </a:solidFill>
                <a:latin typeface="Tajawal ExtraBold" panose="00000800000000000000" pitchFamily="2" charset="-78"/>
                <a:cs typeface="Tajawal ExtraBold" panose="00000800000000000000" pitchFamily="2" charset="-78"/>
              </a:rPr>
              <a:t> measures brings us back to one question: Why do this at all? What good does' transparency do? In general, the answer is that it </a:t>
            </a:r>
            <a:r>
              <a:rPr lang="en-US" sz="2400" b="1" dirty="0">
                <a:solidFill>
                  <a:srgbClr val="FF0000"/>
                </a:solidFill>
                <a:latin typeface="Tajawal ExtraBold" panose="00000800000000000000" pitchFamily="2" charset="-78"/>
                <a:cs typeface="Tajawal ExtraBold" panose="00000800000000000000" pitchFamily="2" charset="-78"/>
              </a:rPr>
              <a:t>provides public accountability</a:t>
            </a:r>
            <a:r>
              <a:rPr lang="en-US" sz="24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2D3956"/>
                </a:solidFill>
                <a:latin typeface="Tajawal ExtraBold" panose="00000800000000000000" pitchFamily="2" charset="-78"/>
                <a:cs typeface="Tajawal ExtraBold" panose="00000800000000000000" pitchFamily="2" charset="-78"/>
              </a:rPr>
              <a:t>Without transparency, due process for social media users is impossible. If users do not know what the rules are, how can they stay within the guardrails</a:t>
            </a:r>
            <a:r>
              <a:rPr lang="ar-EG" sz="2400" b="1" dirty="0">
                <a:solidFill>
                  <a:srgbClr val="2D3956"/>
                </a:solidFill>
                <a:latin typeface="Tajawal ExtraBold" panose="00000800000000000000" pitchFamily="2" charset="-78"/>
                <a:cs typeface="Tajawal ExtraBold" panose="00000800000000000000" pitchFamily="2" charset="-78"/>
              </a:rPr>
              <a:t> حواجز الحماية</a:t>
            </a:r>
            <a:r>
              <a:rPr lang="en-US" sz="2400" b="1" dirty="0">
                <a:solidFill>
                  <a:srgbClr val="2D3956"/>
                </a:solidFill>
                <a:latin typeface="Tajawal ExtraBold" panose="00000800000000000000" pitchFamily="2" charset="-78"/>
                <a:cs typeface="Tajawal ExtraBold" panose="00000800000000000000" pitchFamily="2" charset="-78"/>
              </a:rPr>
              <a:t>? If they have no mechanism to complain about problematic content or about mistaken moderation decisions, how can the content moderation process satisfy the demands of procedural fairness for users?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1021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 and due process </a:t>
            </a:r>
            <a:r>
              <a:rPr lang="ar-EG" sz="2400" dirty="0"/>
              <a:t>الإفصاح والإجراءات القانونية الواجبة</a:t>
            </a:r>
            <a:r>
              <a:rPr lang="en-US" sz="2400" dirty="0"/>
              <a:t> </a:t>
            </a:r>
            <a:r>
              <a:rPr lang="en-US" sz="2400" b="1" dirty="0">
                <a:solidFill>
                  <a:srgbClr val="2D3956"/>
                </a:solidFill>
                <a:latin typeface="Tajawal ExtraBold" panose="00000800000000000000" pitchFamily="2" charset="-78"/>
                <a:cs typeface="Tajawal ExtraBold" panose="00000800000000000000" pitchFamily="2" charset="-78"/>
              </a:rPr>
              <a:t>are so intimately linked that user transparency measures often include due process requirements. For instance, often legislation does not merely require platforms to disclose whatever complaint process they happen to have, it also requires platforms to have a </a:t>
            </a:r>
            <a:r>
              <a:rPr lang="en-US" sz="2400" b="1" dirty="0">
                <a:solidFill>
                  <a:srgbClr val="FF0000"/>
                </a:solidFill>
                <a:latin typeface="Tajawal ExtraBold" panose="00000800000000000000" pitchFamily="2" charset="-78"/>
                <a:cs typeface="Tajawal ExtraBold" panose="00000800000000000000" pitchFamily="2" charset="-78"/>
              </a:rPr>
              <a:t>complaint process</a:t>
            </a:r>
            <a:r>
              <a:rPr lang="en-US" sz="2400" b="1" dirty="0">
                <a:solidFill>
                  <a:srgbClr val="2D3956"/>
                </a:solidFill>
                <a:latin typeface="Tajawal ExtraBold" panose="00000800000000000000" pitchFamily="2" charset="-78"/>
                <a:cs typeface="Tajawal ExtraBold" panose="00000800000000000000" pitchFamily="2" charset="-78"/>
              </a:rPr>
              <a:t>. </a:t>
            </a:r>
            <a:r>
              <a:rPr lang="ar-EG" sz="2400" dirty="0"/>
              <a:t>إجراءات الشكوى</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Policy makers </a:t>
            </a:r>
            <a:r>
              <a:rPr lang="en-US" sz="2400" b="1" dirty="0">
                <a:solidFill>
                  <a:srgbClr val="2D3956"/>
                </a:solidFill>
                <a:latin typeface="Tajawal ExtraBold" panose="00000800000000000000" pitchFamily="2" charset="-78"/>
                <a:cs typeface="Tajawal ExtraBold" panose="00000800000000000000" pitchFamily="2" charset="-78"/>
              </a:rPr>
              <a:t>should explore various </a:t>
            </a:r>
            <a:r>
              <a:rPr lang="en-US" sz="2400" b="1" u="sng" dirty="0">
                <a:solidFill>
                  <a:srgbClr val="2D3956"/>
                </a:solidFill>
                <a:latin typeface="Tajawal ExtraBold" panose="00000800000000000000" pitchFamily="2" charset="-78"/>
                <a:cs typeface="Tajawal ExtraBold" panose="00000800000000000000" pitchFamily="2" charset="-78"/>
              </a:rPr>
              <a:t>transparency measures for digital social media platforms</a:t>
            </a:r>
            <a:r>
              <a:rPr lang="en-US" sz="2400" b="1" dirty="0">
                <a:solidFill>
                  <a:srgbClr val="2D3956"/>
                </a:solidFill>
                <a:latin typeface="Tajawal ExtraBold" panose="00000800000000000000" pitchFamily="2" charset="-78"/>
                <a:cs typeface="Tajawal ExtraBold" panose="00000800000000000000" pitchFamily="2" charset="-78"/>
              </a:rPr>
              <a:t>. A balanced and clear legal structure for disclosure</a:t>
            </a:r>
            <a:r>
              <a:rPr lang="ar-EG" sz="2400" dirty="0"/>
              <a:t>هيكل قانوني متوازن وواضح للإفصاح </a:t>
            </a:r>
            <a:r>
              <a:rPr lang="en-US" sz="2400" b="1" dirty="0">
                <a:solidFill>
                  <a:srgbClr val="2D3956"/>
                </a:solidFill>
                <a:latin typeface="Tajawal ExtraBold" panose="00000800000000000000" pitchFamily="2" charset="-78"/>
                <a:cs typeface="Tajawal ExtraBold" panose="00000800000000000000" pitchFamily="2" charset="-78"/>
              </a:rPr>
              <a:t> can help to </a:t>
            </a:r>
            <a:r>
              <a:rPr lang="en-US" sz="2400" b="1" dirty="0">
                <a:solidFill>
                  <a:srgbClr val="FF0000"/>
                </a:solidFill>
                <a:latin typeface="Tajawal ExtraBold" panose="00000800000000000000" pitchFamily="2" charset="-78"/>
                <a:cs typeface="Tajawal ExtraBold" panose="00000800000000000000" pitchFamily="2" charset="-78"/>
              </a:rPr>
              <a:t>restore public trust </a:t>
            </a:r>
            <a:r>
              <a:rPr lang="ar-EG" sz="2400" dirty="0"/>
              <a:t>استعادة ثقة الجمهور</a:t>
            </a:r>
            <a:r>
              <a:rPr lang="en-US" sz="2400" b="1" dirty="0">
                <a:solidFill>
                  <a:srgbClr val="2D3956"/>
                </a:solidFill>
                <a:latin typeface="Tajawal ExtraBold" panose="00000800000000000000" pitchFamily="2" charset="-78"/>
                <a:cs typeface="Tajawal ExtraBold" panose="00000800000000000000" pitchFamily="2" charset="-78"/>
              </a:rPr>
              <a:t>in these platforms and provide assurances that they are operating in the public interest.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264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9446683" cy="435503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Mandated public reports on moderation practices are likely to improve content moderation, just as accounting reporting requirements encourage good corporate financial conduct. When companies know that they will have to issue these detailed assessments, they are more likely to take steps to mitigate problems to reduce the reputational risks that would come with a poor report card.</a:t>
            </a:r>
          </a:p>
          <a:p>
            <a:pPr algn="just"/>
            <a:r>
              <a:rPr lang="en-US" sz="2300" b="1" dirty="0">
                <a:solidFill>
                  <a:srgbClr val="2D3956"/>
                </a:solidFill>
                <a:latin typeface="Tajawal ExtraBold" panose="00000800000000000000" pitchFamily="2" charset="-78"/>
                <a:cs typeface="Tajawal ExtraBold" panose="00000800000000000000" pitchFamily="2" charset="-78"/>
              </a:rPr>
              <a:t>Researcher access to internal company data allows independent outside assessments of company conduct and can indicate areas for improvement that the companies themselves might have missed or tried to cover up in their public reports.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998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13785"/>
            <a:ext cx="5309047"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largest number of people say transparency is when businesses are open</a:t>
            </a:r>
            <a:r>
              <a:rPr lang="ar-EG" sz="2400" b="1" dirty="0">
                <a:solidFill>
                  <a:srgbClr val="2D3956"/>
                </a:solidFill>
                <a:latin typeface="Tajawal ExtraBold" panose="00000800000000000000" pitchFamily="2" charset="-78"/>
                <a:cs typeface="Tajawal ExtraBold" panose="00000800000000000000" pitchFamily="2" charset="-78"/>
              </a:rPr>
              <a:t>منفتح </a:t>
            </a:r>
            <a:r>
              <a:rPr lang="en-US" sz="2400" b="1" dirty="0">
                <a:solidFill>
                  <a:srgbClr val="2D3956"/>
                </a:solidFill>
                <a:latin typeface="Tajawal ExtraBold" panose="00000800000000000000" pitchFamily="2" charset="-78"/>
                <a:cs typeface="Tajawal ExtraBold" panose="00000800000000000000" pitchFamily="2" charset="-78"/>
              </a:rPr>
              <a:t> (59%), clear </a:t>
            </a:r>
            <a:r>
              <a:rPr lang="ar-EG" sz="2400" b="1" dirty="0">
                <a:solidFill>
                  <a:srgbClr val="2D3956"/>
                </a:solidFill>
                <a:latin typeface="Tajawal ExtraBold" panose="00000800000000000000" pitchFamily="2" charset="-78"/>
                <a:cs typeface="Tajawal ExtraBold" panose="00000800000000000000" pitchFamily="2" charset="-78"/>
              </a:rPr>
              <a:t>واضح</a:t>
            </a:r>
            <a:r>
              <a:rPr lang="en-US" sz="2400" b="1" dirty="0">
                <a:solidFill>
                  <a:srgbClr val="2D3956"/>
                </a:solidFill>
                <a:latin typeface="Tajawal ExtraBold" panose="00000800000000000000" pitchFamily="2" charset="-78"/>
                <a:cs typeface="Tajawal ExtraBold" panose="00000800000000000000" pitchFamily="2" charset="-78"/>
              </a:rPr>
              <a:t>(53%) and honest </a:t>
            </a:r>
            <a:r>
              <a:rPr lang="ar-EG" sz="2400" b="1" dirty="0">
                <a:solidFill>
                  <a:srgbClr val="2D3956"/>
                </a:solidFill>
                <a:latin typeface="Tajawal ExtraBold" panose="00000800000000000000" pitchFamily="2" charset="-78"/>
                <a:cs typeface="Tajawal ExtraBold" panose="00000800000000000000" pitchFamily="2" charset="-78"/>
              </a:rPr>
              <a:t>أمين</a:t>
            </a:r>
            <a:r>
              <a:rPr lang="en-US" sz="2400" b="1" dirty="0">
                <a:solidFill>
                  <a:srgbClr val="2D3956"/>
                </a:solidFill>
                <a:latin typeface="Tajawal ExtraBold" panose="00000800000000000000" pitchFamily="2" charset="-78"/>
                <a:cs typeface="Tajawal ExtraBold" panose="00000800000000000000" pitchFamily="2" charset="-78"/>
              </a:rPr>
              <a:t>(49%).</a:t>
            </a:r>
          </a:p>
          <a:p>
            <a:pPr algn="just"/>
            <a:r>
              <a:rPr lang="en-US" sz="2400" b="1" dirty="0">
                <a:solidFill>
                  <a:srgbClr val="2D3956"/>
                </a:solidFill>
                <a:latin typeface="Tajawal ExtraBold" panose="00000800000000000000" pitchFamily="2" charset="-78"/>
                <a:cs typeface="Tajawal ExtraBold" panose="00000800000000000000" pitchFamily="2" charset="-78"/>
              </a:rPr>
              <a:t>These guiding principles give a sense of what consumers are looking for. A study proves no channel is better suited than</a:t>
            </a:r>
            <a:r>
              <a:rPr lang="en-US" sz="2400" b="1" dirty="0">
                <a:solidFill>
                  <a:srgbClr val="FF0000"/>
                </a:solidFill>
                <a:latin typeface="Tajawal ExtraBold" panose="00000800000000000000" pitchFamily="2" charset="-78"/>
                <a:cs typeface="Tajawal ExtraBold" panose="00000800000000000000" pitchFamily="2" charset="-78"/>
              </a:rPr>
              <a:t> social media as communication channel to make good on the interest in more transparency.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circle, font&#10;&#10;Description automatically generated">
            <a:extLst>
              <a:ext uri="{FF2B5EF4-FFF2-40B4-BE49-F238E27FC236}">
                <a16:creationId xmlns:a16="http://schemas.microsoft.com/office/drawing/2014/main" id="{1C1A27E1-9CC7-1789-ACFD-2BBE495B0A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84640" y="1542580"/>
            <a:ext cx="4373259" cy="4373259"/>
          </a:xfrm>
          <a:prstGeom prst="rect">
            <a:avLst/>
          </a:prstGeom>
        </p:spPr>
      </p:pic>
    </p:spTree>
    <p:extLst>
      <p:ext uri="{BB962C8B-B14F-4D97-AF65-F5344CB8AC3E}">
        <p14:creationId xmlns:p14="http://schemas.microsoft.com/office/powerpoint/2010/main" val="188043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55369" y="2526347"/>
            <a:ext cx="2296481" cy="2971917"/>
          </a:xfrm>
          <a:prstGeom prst="rect">
            <a:avLst/>
          </a:prstGeom>
        </p:spPr>
      </p:pic>
    </p:spTree>
    <p:extLst>
      <p:ext uri="{BB962C8B-B14F-4D97-AF65-F5344CB8AC3E}">
        <p14:creationId xmlns:p14="http://schemas.microsoft.com/office/powerpoint/2010/main" val="134075865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7098" y="1505043"/>
            <a:ext cx="6126901"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a:t>
            </a:r>
            <a:r>
              <a:rPr lang="en-US" sz="2400" b="1" dirty="0">
                <a:solidFill>
                  <a:srgbClr val="FF0000"/>
                </a:solidFill>
                <a:latin typeface="Tajawal ExtraBold" panose="00000800000000000000" pitchFamily="2" charset="-78"/>
                <a:cs typeface="Tajawal ExtraBold" panose="00000800000000000000" pitchFamily="2" charset="-78"/>
              </a:rPr>
              <a:t>expand their brand value</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cs typeface="Tajawal ExtraBold" panose="00000800000000000000" pitchFamily="2" charset="-78"/>
              </a:rPr>
              <a:t>توسيع</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latin typeface="Tajawal ExtraBold" panose="00000800000000000000" pitchFamily="2" charset="-78"/>
                <a:cs typeface="Tajawal ExtraBold" panose="00000800000000000000" pitchFamily="2" charset="-78"/>
              </a:rPr>
              <a:t>قيمة علامتهم التجارية</a:t>
            </a:r>
            <a:r>
              <a:rPr lang="en-US" sz="2400" b="1" dirty="0">
                <a:solidFill>
                  <a:srgbClr val="2D3956"/>
                </a:solidFill>
                <a:latin typeface="Tajawal ExtraBold" panose="00000800000000000000" pitchFamily="2" charset="-78"/>
                <a:cs typeface="Tajawal ExtraBold" panose="00000800000000000000" pitchFamily="2" charset="-78"/>
              </a:rPr>
              <a:t>; it can also </a:t>
            </a:r>
            <a:r>
              <a:rPr lang="en-US" sz="2400" b="1" dirty="0">
                <a:solidFill>
                  <a:srgbClr val="FF0000"/>
                </a:solidFill>
                <a:latin typeface="Tajawal ExtraBold" panose="00000800000000000000" pitchFamily="2" charset="-78"/>
                <a:cs typeface="Tajawal ExtraBold" panose="00000800000000000000" pitchFamily="2" charset="-78"/>
              </a:rPr>
              <a:t>tarnish a brand </a:t>
            </a:r>
            <a:r>
              <a:rPr lang="en-US" sz="2400" b="1" dirty="0">
                <a:solidFill>
                  <a:srgbClr val="2D3956"/>
                </a:solidFill>
                <a:latin typeface="Tajawal ExtraBold" panose="00000800000000000000" pitchFamily="2" charset="-78"/>
                <a:cs typeface="Tajawal ExtraBold" panose="00000800000000000000" pitchFamily="2" charset="-78"/>
              </a:rPr>
              <a:t>overnight. </a:t>
            </a:r>
            <a:r>
              <a:rPr lang="ar-EG" sz="2400" dirty="0">
                <a:cs typeface="Tajawal ExtraBold" panose="00000800000000000000" pitchFamily="2" charset="-78"/>
              </a:rPr>
              <a:t>تشويه العلامة التجارية بين عشية وضحاها</a:t>
            </a:r>
            <a:endParaRPr lang="en-US" sz="2400" dirty="0">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a:t>
            </a:r>
            <a:r>
              <a:rPr lang="en-US" sz="2400" b="1" dirty="0">
                <a:solidFill>
                  <a:srgbClr val="B00000"/>
                </a:solidFill>
                <a:latin typeface="Tajawal ExtraBold" panose="00000800000000000000" pitchFamily="2" charset="-78"/>
                <a:cs typeface="Tajawal ExtraBold" panose="00000800000000000000" pitchFamily="2" charset="-78"/>
              </a:rPr>
              <a:t>companies must establish extensive protocols for use by their organization in order to engage with external channels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972" y="1735882"/>
            <a:ext cx="3810000" cy="3810000"/>
          </a:xfrm>
          <a:prstGeom prst="rect">
            <a:avLst/>
          </a:prstGeom>
        </p:spPr>
      </p:pic>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893647"/>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a:t>
            </a:r>
            <a:r>
              <a:rPr lang="en-US" sz="2400" b="1" dirty="0">
                <a:solidFill>
                  <a:srgbClr val="B00000"/>
                </a:solidFill>
                <a:latin typeface="Tajawal ExtraBold" panose="00000800000000000000" pitchFamily="2" charset="-78"/>
                <a:cs typeface="Tajawal ExtraBold" panose="00000800000000000000" pitchFamily="2" charset="-78"/>
              </a:rPr>
              <a:t>Developing a brand and promoting it through various channels </a:t>
            </a:r>
            <a:r>
              <a:rPr lang="en-US" sz="2400" b="1" dirty="0">
                <a:solidFill>
                  <a:srgbClr val="2D3956"/>
                </a:solidFill>
                <a:latin typeface="Tajawal ExtraBold" panose="00000800000000000000" pitchFamily="2" charset="-78"/>
                <a:cs typeface="Tajawal ExtraBold" panose="00000800000000000000" pitchFamily="2" charset="-78"/>
              </a:rPr>
              <a:t>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ذكاء/استخبارات </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the ability </a:t>
            </a:r>
            <a:r>
              <a:rPr lang="en-US" sz="2400" b="1" dirty="0">
                <a:solidFill>
                  <a:srgbClr val="B00000"/>
                </a:solidFill>
                <a:latin typeface="Tajawal ExtraBold" panose="00000800000000000000" pitchFamily="2" charset="-78"/>
                <a:cs typeface="Tajawal ExtraBold" panose="00000800000000000000" pitchFamily="2" charset="-78"/>
              </a:rPr>
              <a:t>to monitor the brand and listen to what the public is saying </a:t>
            </a:r>
            <a:r>
              <a:rPr lang="en-US" sz="2400" b="1" dirty="0">
                <a:solidFill>
                  <a:srgbClr val="2D3956"/>
                </a:solidFill>
                <a:latin typeface="Tajawal ExtraBold" panose="00000800000000000000" pitchFamily="2" charset="-78"/>
                <a:cs typeface="Tajawal ExtraBold" panose="00000800000000000000" pitchFamily="2" charset="-78"/>
              </a:rPr>
              <a:t>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dirty="0">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
        <p:nvSpPr>
          <p:cNvPr id="6" name="Rectangle 5">
            <a:extLst>
              <a:ext uri="{FF2B5EF4-FFF2-40B4-BE49-F238E27FC236}">
                <a16:creationId xmlns:a16="http://schemas.microsoft.com/office/drawing/2014/main" id="{96B19533-1417-F04D-D03F-21BAFC7EE43E}"/>
              </a:ext>
            </a:extLst>
          </p:cNvPr>
          <p:cNvSpPr/>
          <p:nvPr/>
        </p:nvSpPr>
        <p:spPr>
          <a:xfrm>
            <a:off x="190500" y="1424375"/>
            <a:ext cx="1400571" cy="431602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b="1" dirty="0">
                <a:solidFill>
                  <a:schemeClr val="tx1"/>
                </a:solidFill>
                <a:cs typeface="Tajawal ExtraBold" panose="00000800000000000000" pitchFamily="2" charset="-78"/>
                <a:hlinkClick r:id="rId9">
                  <a:extLst>
                    <a:ext uri="{A12FA001-AC4F-418D-AE19-62706E023703}">
                      <ahyp:hlinkClr xmlns:ahyp="http://schemas.microsoft.com/office/drawing/2018/hyperlinkcolor" val="tx"/>
                    </a:ext>
                  </a:extLst>
                </a:hlinkClick>
              </a:rPr>
              <a:t>Brand Reputation</a:t>
            </a:r>
            <a:endParaRPr lang="en-US" altLang="en-US" sz="2000" b="1" dirty="0">
              <a:solidFill>
                <a:schemeClr val="tx1"/>
              </a:solidFill>
              <a:cs typeface="Tajawal ExtraBold" panose="00000800000000000000" pitchFamily="2" charset="-78"/>
            </a:endParaRPr>
          </a:p>
          <a:p>
            <a:pPr marL="0" marR="0" lvl="0" indent="0" defTabSz="914400" rtl="0" eaLnBrk="0" fontAlgn="base" latinLnBrk="0" hangingPunct="0">
              <a:lnSpc>
                <a:spcPct val="100000"/>
              </a:lnSpc>
              <a:spcBef>
                <a:spcPct val="0"/>
              </a:spcBef>
              <a:spcAft>
                <a:spcPct val="0"/>
              </a:spcAft>
              <a:buClrTx/>
              <a:buSzTx/>
              <a:buFontTx/>
              <a:buNone/>
              <a:tabLst/>
            </a:pPr>
            <a:r>
              <a:rPr lang="en-US" altLang="en-US" sz="2200" dirty="0">
                <a:solidFill>
                  <a:schemeClr val="tx1"/>
                </a:solidFill>
                <a:cs typeface="Tajawal ExtraBold" panose="00000800000000000000" pitchFamily="2" charset="-78"/>
              </a:rPr>
              <a:t>This metric indicates the </a:t>
            </a:r>
            <a:r>
              <a:rPr lang="en-US" altLang="en-US" sz="2200" b="1" dirty="0">
                <a:solidFill>
                  <a:schemeClr val="tx1"/>
                </a:solidFill>
                <a:cs typeface="Tajawal ExtraBold" panose="00000800000000000000" pitchFamily="2" charset="-78"/>
              </a:rPr>
              <a:t>number of people </a:t>
            </a:r>
            <a:r>
              <a:rPr lang="en-US" altLang="en-US" sz="2200" dirty="0">
                <a:solidFill>
                  <a:schemeClr val="tx1"/>
                </a:solidFill>
                <a:cs typeface="Tajawal ExtraBold" panose="00000800000000000000" pitchFamily="2" charset="-78"/>
              </a:rPr>
              <a:t>you have </a:t>
            </a:r>
            <a:r>
              <a:rPr lang="en-US" altLang="en-US" sz="2200" b="1" dirty="0">
                <a:solidFill>
                  <a:schemeClr val="tx1"/>
                </a:solidFill>
                <a:cs typeface="Tajawal ExtraBold" panose="00000800000000000000" pitchFamily="2" charset="-78"/>
              </a:rPr>
              <a:t>reached</a:t>
            </a:r>
            <a:r>
              <a:rPr lang="en-US" altLang="en-US" sz="2200" dirty="0">
                <a:solidFill>
                  <a:schemeClr val="tx1"/>
                </a:solidFill>
                <a:cs typeface="Tajawal ExtraBold" panose="00000800000000000000" pitchFamily="2" charset="-78"/>
              </a:rPr>
              <a:t> with your </a:t>
            </a:r>
            <a:r>
              <a:rPr lang="en-US" altLang="en-US" sz="2200" b="1" dirty="0">
                <a:solidFill>
                  <a:schemeClr val="tx1"/>
                </a:solidFill>
                <a:cs typeface="Tajawal ExtraBold" panose="00000800000000000000" pitchFamily="2" charset="-78"/>
              </a:rPr>
              <a:t>key message</a:t>
            </a:r>
            <a:r>
              <a:rPr lang="en-US" altLang="en-US" sz="2200" dirty="0">
                <a:solidFill>
                  <a:schemeClr val="tx1"/>
                </a:solidFill>
                <a:cs typeface="Tajawal ExtraBold" panose="00000800000000000000" pitchFamily="2" charset="-78"/>
              </a:rPr>
              <a:t>.</a:t>
            </a:r>
          </a:p>
        </p:txBody>
      </p:sp>
      <p:sp>
        <p:nvSpPr>
          <p:cNvPr id="10" name="Rectangle: Rounded Corners 9">
            <a:extLst>
              <a:ext uri="{FF2B5EF4-FFF2-40B4-BE49-F238E27FC236}">
                <a16:creationId xmlns:a16="http://schemas.microsoft.com/office/drawing/2014/main" id="{F3C8BBB9-4657-A99B-07C5-DE1DFBCB698C}"/>
              </a:ext>
            </a:extLst>
          </p:cNvPr>
          <p:cNvSpPr/>
          <p:nvPr/>
        </p:nvSpPr>
        <p:spPr>
          <a:xfrm>
            <a:off x="4282686" y="5259105"/>
            <a:ext cx="3626627" cy="68246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Pulse on brand’s integrity in the social media space</a:t>
            </a:r>
          </a:p>
        </p:txBody>
      </p:sp>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Reputational risk</a:t>
            </a:r>
            <a:r>
              <a:rPr lang="en-US" sz="2400" b="1" dirty="0">
                <a:solidFill>
                  <a:srgbClr val="2D3956"/>
                </a:solidFill>
                <a:latin typeface="Tajawal ExtraBold" panose="00000800000000000000" pitchFamily="2" charset="-78"/>
                <a:cs typeface="Tajawal ExtraBold" panose="00000800000000000000" pitchFamily="2" charset="-78"/>
              </a:rPr>
              <a:t>—Damage to an organization’s reputation stemming from a social media mishap can bring the organization to its knees, whether it is the chief executive officer (CEO) stating something controversial on his/her Twitter account or an organization-bashing employee video that goes viral. According to a leading publisher, “</a:t>
            </a:r>
            <a:r>
              <a:rPr lang="en-US" sz="2400" b="1" dirty="0">
                <a:solidFill>
                  <a:srgbClr val="7030A0"/>
                </a:solidFill>
                <a:latin typeface="Tajawal ExtraBold" panose="00000800000000000000" pitchFamily="2" charset="-78"/>
                <a:cs typeface="Tajawal ExtraBold" panose="00000800000000000000" pitchFamily="2" charset="-78"/>
              </a:rPr>
              <a:t>A reputational crisis </a:t>
            </a:r>
            <a:r>
              <a:rPr lang="en-US" sz="2400" b="1" dirty="0">
                <a:solidFill>
                  <a:srgbClr val="FF0000"/>
                </a:solidFill>
                <a:latin typeface="Tajawal ExtraBold" panose="00000800000000000000" pitchFamily="2" charset="-78"/>
                <a:cs typeface="Tajawal ExtraBold" panose="00000800000000000000" pitchFamily="2" charset="-78"/>
              </a:rPr>
              <a:t>can wipe tens of millions of pounds from a company’s value, and this risk has increased because the rise of online and social media means crises are now less predictable and can happen faster</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70081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9239" y="1525664"/>
            <a:ext cx="7703509" cy="4524315"/>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Data security breach</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 خرق أمن البيانات</a:t>
            </a:r>
            <a:r>
              <a:rPr lang="en-US" sz="2400" b="1" dirty="0">
                <a:solidFill>
                  <a:srgbClr val="2D3956"/>
                </a:solidFill>
                <a:latin typeface="Tajawal ExtraBold" panose="00000800000000000000" pitchFamily="2" charset="-78"/>
                <a:cs typeface="Tajawal ExtraBold" panose="00000800000000000000" pitchFamily="2" charset="-78"/>
              </a:rPr>
              <a:t>—According to research from Forrester:</a:t>
            </a:r>
          </a:p>
          <a:p>
            <a:pPr algn="just"/>
            <a:r>
              <a:rPr lang="en-US" sz="2400" b="1" dirty="0">
                <a:solidFill>
                  <a:srgbClr val="2D3956"/>
                </a:solidFill>
                <a:latin typeface="Tajawal ExtraBold" panose="00000800000000000000" pitchFamily="2" charset="-78"/>
                <a:cs typeface="Tajawal ExtraBold" panose="00000800000000000000" pitchFamily="2" charset="-78"/>
              </a:rPr>
              <a:t>    From reconnaissance to brand hijacking and threat coordination, cyber criminals have been using social media to boost the effectiveness of their attacks for years. It’s clear that social media risk isn’t solely about brand and reputation damage but is a sinister </a:t>
            </a:r>
            <a:r>
              <a:rPr lang="en-US" sz="2400" b="1" dirty="0">
                <a:solidFill>
                  <a:srgbClr val="FF0000"/>
                </a:solidFill>
                <a:latin typeface="Tajawal ExtraBold" panose="00000800000000000000" pitchFamily="2" charset="-78"/>
                <a:cs typeface="Tajawal ExtraBold" panose="00000800000000000000" pitchFamily="2" charset="-78"/>
              </a:rPr>
              <a:t>cybersecurity threat</a:t>
            </a:r>
            <a:r>
              <a:rPr lang="ar-EG" sz="2400" b="1" dirty="0">
                <a:solidFill>
                  <a:srgbClr val="FF0000"/>
                </a:solidFill>
                <a:latin typeface="Tajawal ExtraBold" panose="00000800000000000000" pitchFamily="2" charset="-78"/>
                <a:cs typeface="Tajawal ExtraBold" panose="00000800000000000000" pitchFamily="2" charset="-78"/>
              </a:rPr>
              <a:t> تهديد الأمن السيبراني</a:t>
            </a:r>
            <a:r>
              <a:rPr lang="en-US"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that can lead to major data breaches, numerous compliance issues, and large amounts of lost revenue due to fraud and counterfeit sales</a:t>
            </a:r>
            <a:r>
              <a:rPr lang="ar-EG" sz="2400" b="1" dirty="0">
                <a:solidFill>
                  <a:srgbClr val="2D3956"/>
                </a:solidFill>
                <a:latin typeface="Tajawal ExtraBold" panose="00000800000000000000" pitchFamily="2" charset="-78"/>
                <a:cs typeface="Tajawal ExtraBold" panose="00000800000000000000" pitchFamily="2" charset="-78"/>
              </a:rPr>
              <a:t> الغش والبيع المزيف</a:t>
            </a:r>
            <a:r>
              <a:rPr lang="en-US" sz="2400" b="1" dirty="0">
                <a:solidFill>
                  <a:srgbClr val="2D3956"/>
                </a:solidFill>
                <a:latin typeface="Tajawal ExtraBold" panose="00000800000000000000" pitchFamily="2" charset="-78"/>
                <a:cs typeface="Tajawal ExtraBold" panose="00000800000000000000" pitchFamily="2" charset="-78"/>
              </a:rPr>
              <a:t>, along with a slew </a:t>
            </a:r>
            <a:r>
              <a:rPr lang="ar-EG" sz="2400" b="1" dirty="0">
                <a:solidFill>
                  <a:srgbClr val="2D3956"/>
                </a:solidFill>
                <a:latin typeface="Tajawal ExtraBold" panose="00000800000000000000" pitchFamily="2" charset="-78"/>
                <a:cs typeface="Tajawal ExtraBold" panose="00000800000000000000" pitchFamily="2" charset="-78"/>
              </a:rPr>
              <a:t>عدد كبير </a:t>
            </a:r>
            <a:r>
              <a:rPr lang="en-US" sz="2400" b="1" dirty="0">
                <a:solidFill>
                  <a:srgbClr val="2D3956"/>
                </a:solidFill>
                <a:latin typeface="Tajawal ExtraBold" panose="00000800000000000000" pitchFamily="2" charset="-78"/>
                <a:cs typeface="Tajawal ExtraBold" panose="00000800000000000000" pitchFamily="2" charset="-78"/>
              </a:rPr>
              <a:t>of other risks.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743111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18789"/>
            <a:ext cx="7481677" cy="469359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Social engineering</a:t>
            </a:r>
            <a:r>
              <a:rPr lang="en-US" sz="2300" b="1" dirty="0">
                <a:solidFill>
                  <a:srgbClr val="2D3956"/>
                </a:solidFill>
                <a:latin typeface="Tajawal ExtraBold" panose="00000800000000000000" pitchFamily="2" charset="-78"/>
                <a:cs typeface="Tajawal ExtraBold" panose="00000800000000000000" pitchFamily="2" charset="-78"/>
              </a:rPr>
              <a:t>—Employees in almost all organizations are savvy, and many have a social media presence on major sites such as Facebook, LinkedIn, Quora and Twitter. Each platform has the potential to provide a hacker several </a:t>
            </a:r>
            <a:r>
              <a:rPr lang="en-US" sz="2300" b="1" dirty="0">
                <a:solidFill>
                  <a:srgbClr val="FF0000"/>
                </a:solidFill>
                <a:latin typeface="Tajawal ExtraBold" panose="00000800000000000000" pitchFamily="2" charset="-78"/>
                <a:cs typeface="Tajawal ExtraBold" panose="00000800000000000000" pitchFamily="2" charset="-78"/>
              </a:rPr>
              <a:t>key data points about employees</a:t>
            </a:r>
            <a:r>
              <a:rPr lang="en-US" sz="2300" b="1" dirty="0">
                <a:solidFill>
                  <a:srgbClr val="2D3956"/>
                </a:solidFill>
                <a:latin typeface="Tajawal ExtraBold" panose="00000800000000000000" pitchFamily="2" charset="-78"/>
                <a:cs typeface="Tajawal ExtraBold" panose="00000800000000000000" pitchFamily="2" charset="-78"/>
              </a:rPr>
              <a:t>, which can enable use of the data to </a:t>
            </a:r>
            <a:r>
              <a:rPr lang="en-US" sz="2300" b="1" dirty="0">
                <a:solidFill>
                  <a:srgbClr val="FF0000"/>
                </a:solidFill>
                <a:latin typeface="Tajawal ExtraBold" panose="00000800000000000000" pitchFamily="2" charset="-78"/>
                <a:cs typeface="Tajawal ExtraBold" panose="00000800000000000000" pitchFamily="2" charset="-78"/>
              </a:rPr>
              <a:t>hack the employee account </a:t>
            </a:r>
            <a:r>
              <a:rPr lang="en-US" sz="2300" b="1" dirty="0">
                <a:solidFill>
                  <a:srgbClr val="2D3956"/>
                </a:solidFill>
                <a:latin typeface="Tajawal ExtraBold" panose="00000800000000000000" pitchFamily="2" charset="-78"/>
                <a:cs typeface="Tajawal ExtraBold" panose="00000800000000000000" pitchFamily="2" charset="-78"/>
              </a:rPr>
              <a:t>at the enterprise layer by spoofing and launching a social engineering attack on the company. Due to the multitude of options </a:t>
            </a:r>
            <a:r>
              <a:rPr lang="ar-EG" sz="2400" dirty="0"/>
              <a:t>نظرًا لتعدد الخيارات المتاحة </a:t>
            </a:r>
            <a:r>
              <a:rPr lang="en-US" sz="2300" b="1" dirty="0">
                <a:solidFill>
                  <a:srgbClr val="2D3956"/>
                </a:solidFill>
                <a:latin typeface="Tajawal ExtraBold" panose="00000800000000000000" pitchFamily="2" charset="-78"/>
                <a:cs typeface="Tajawal ExtraBold" panose="00000800000000000000" pitchFamily="2" charset="-78"/>
              </a:rPr>
              <a:t>of going through social media accounts with exposed data, attackers can gather these data to further their advances in terms of hacking into accounts</a:t>
            </a:r>
            <a:r>
              <a:rPr lang="ar-EG" sz="2400" dirty="0"/>
              <a:t>اختراق الحسابات</a:t>
            </a:r>
            <a:r>
              <a:rPr lang="en-US" sz="23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16147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2916" y="1600244"/>
            <a:ext cx="7647801" cy="4016484"/>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or regulatory violations</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الامتثال أو الانتهاكات التنظيمية</a:t>
            </a:r>
            <a:r>
              <a:rPr lang="en-US" sz="2300" b="1" dirty="0">
                <a:solidFill>
                  <a:srgbClr val="2D3956"/>
                </a:solidFill>
                <a:latin typeface="Tajawal ExtraBold" panose="00000800000000000000" pitchFamily="2" charset="-78"/>
                <a:cs typeface="Tajawal ExtraBold" panose="00000800000000000000" pitchFamily="2" charset="-78"/>
              </a:rPr>
              <a:t>—The growing number of privacy changes and regulations globally is impacting how customer data are utilized in the social media space. There are four key areas with which to be concerned:</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Privacy</a:t>
            </a:r>
            <a:r>
              <a:rPr lang="ar-EG" sz="2300" b="1" dirty="0">
                <a:solidFill>
                  <a:srgbClr val="2D3956"/>
                </a:solidFill>
                <a:latin typeface="Tajawal ExtraBold" panose="00000800000000000000" pitchFamily="2" charset="-78"/>
                <a:cs typeface="Tajawal ExtraBold" panose="00000800000000000000" pitchFamily="2" charset="-78"/>
              </a:rPr>
              <a:t>خصوصية</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Content ownership</a:t>
            </a:r>
            <a:r>
              <a:rPr lang="ar-EG" sz="2300" b="1" dirty="0">
                <a:solidFill>
                  <a:srgbClr val="2D3956"/>
                </a:solidFill>
                <a:latin typeface="Tajawal ExtraBold" panose="00000800000000000000" pitchFamily="2" charset="-78"/>
                <a:cs typeface="Tajawal ExtraBold" panose="00000800000000000000" pitchFamily="2" charset="-78"/>
              </a:rPr>
              <a:t>ملكية المحتوى</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Intellectual property (IP) infringement</a:t>
            </a:r>
            <a:r>
              <a:rPr lang="ar-EG" sz="2400" dirty="0"/>
              <a:t>انتهاك الملكية الفكرية</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Unauthorized activities</a:t>
            </a:r>
            <a:r>
              <a:rPr lang="ar-EG" sz="2300" b="1" dirty="0">
                <a:solidFill>
                  <a:srgbClr val="2D3956"/>
                </a:solidFill>
                <a:latin typeface="Tajawal ExtraBold" panose="00000800000000000000" pitchFamily="2" charset="-78"/>
                <a:cs typeface="Tajawal ExtraBold" panose="00000800000000000000" pitchFamily="2" charset="-78"/>
              </a:rPr>
              <a:t>الأنشطة غير المصرح بها</a:t>
            </a:r>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4226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to changing the regulatory climate</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الامتثال لتغير المناخ التنظيمي</a:t>
            </a:r>
            <a:r>
              <a:rPr lang="en-US" sz="2300" b="1" dirty="0">
                <a:solidFill>
                  <a:srgbClr val="2D3956"/>
                </a:solidFill>
                <a:latin typeface="Tajawal ExtraBold" panose="00000800000000000000" pitchFamily="2" charset="-78"/>
                <a:cs typeface="Tajawal ExtraBold" panose="00000800000000000000" pitchFamily="2" charset="-78"/>
              </a:rPr>
              <a:t>—These regulatory changes require the organization to adapt its strategy if it wishes to comply on a global basis. This approach, while necessary for an organization that uses social media regularly, may result in the organization’s increased visibility with authorities.</a:t>
            </a:r>
          </a:p>
          <a:p>
            <a:pPr algn="just"/>
            <a:r>
              <a:rPr lang="en-US" sz="2300" b="1" dirty="0">
                <a:solidFill>
                  <a:srgbClr val="2D3956"/>
                </a:solidFill>
                <a:latin typeface="Tajawal ExtraBold" panose="00000800000000000000" pitchFamily="2" charset="-78"/>
                <a:cs typeface="Tajawal ExtraBold" panose="00000800000000000000" pitchFamily="2" charset="-78"/>
              </a:rPr>
              <a:t>Some industries may shy away from this situation in light of audits that occur due to being in the social media space so frequently.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16819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2923877"/>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Return on investment</a:t>
            </a:r>
            <a:r>
              <a:rPr lang="en-US" sz="2300" b="1" dirty="0">
                <a:solidFill>
                  <a:srgbClr val="2D3956"/>
                </a:solidFill>
                <a:latin typeface="Tajawal ExtraBold" panose="00000800000000000000" pitchFamily="2" charset="-78"/>
                <a:cs typeface="Tajawal ExtraBold" panose="00000800000000000000" pitchFamily="2" charset="-78"/>
              </a:rPr>
              <a:t>—The benefit the organization gains from being present in the social media space is hard to calculate and very subjective</a:t>
            </a:r>
            <a:r>
              <a:rPr lang="ar-EG" sz="2300" b="1" dirty="0">
                <a:solidFill>
                  <a:srgbClr val="2D3956"/>
                </a:solidFill>
                <a:latin typeface="Tajawal ExtraBold" panose="00000800000000000000" pitchFamily="2" charset="-78"/>
                <a:cs typeface="Tajawal ExtraBold" panose="00000800000000000000" pitchFamily="2" charset="-78"/>
              </a:rPr>
              <a:t> ذاتية للغاية</a:t>
            </a:r>
            <a:r>
              <a:rPr lang="en-US" sz="2300" b="1" dirty="0">
                <a:solidFill>
                  <a:srgbClr val="2D3956"/>
                </a:solidFill>
                <a:latin typeface="Tajawal ExtraBold" panose="00000800000000000000" pitchFamily="2" charset="-78"/>
                <a:cs typeface="Tajawal ExtraBold" panose="00000800000000000000" pitchFamily="2" charset="-78"/>
              </a:rPr>
              <a:t>. The risk over reward, therefore, cannot be calculated without proper assurance, which leaves the decision to enter the social media space questionable for some industries.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BD68447E-F977-0E72-0747-F7CB899BEC5C}"/>
              </a:ext>
            </a:extLst>
          </p:cNvPr>
          <p:cNvSpPr txBox="1"/>
          <p:nvPr/>
        </p:nvSpPr>
        <p:spPr>
          <a:xfrm>
            <a:off x="2346307" y="4526264"/>
            <a:ext cx="6121400" cy="9233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b="0" i="0" dirty="0">
                <a:solidFill>
                  <a:srgbClr val="3F4855"/>
                </a:solidFill>
                <a:effectLst/>
                <a:latin typeface="Inter"/>
              </a:rPr>
              <a:t>Return on investment (ROI) is </a:t>
            </a:r>
            <a:r>
              <a:rPr lang="en-US" b="1" i="0" dirty="0">
                <a:solidFill>
                  <a:srgbClr val="3F4855"/>
                </a:solidFill>
                <a:effectLst/>
                <a:latin typeface="Inter"/>
              </a:rPr>
              <a:t>a financial ratio used to calculate the benefit an investor will receive in relation to their investment cost</a:t>
            </a:r>
            <a:r>
              <a:rPr lang="en-US" b="0" i="0" dirty="0">
                <a:solidFill>
                  <a:srgbClr val="3F4855"/>
                </a:solidFill>
                <a:effectLst/>
                <a:latin typeface="Inter"/>
              </a:rPr>
              <a:t>.</a:t>
            </a:r>
            <a:endParaRPr lang="en-US" dirty="0"/>
          </a:p>
        </p:txBody>
      </p:sp>
    </p:spTree>
    <p:extLst>
      <p:ext uri="{BB962C8B-B14F-4D97-AF65-F5344CB8AC3E}">
        <p14:creationId xmlns:p14="http://schemas.microsoft.com/office/powerpoint/2010/main" val="4204260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Phishing</a:t>
            </a:r>
            <a:r>
              <a:rPr lang="ar-EG" sz="2300" b="1" dirty="0">
                <a:solidFill>
                  <a:schemeClr val="accent6">
                    <a:lumMod val="75000"/>
                  </a:schemeClr>
                </a:solidFill>
                <a:latin typeface="Tajawal ExtraBold" panose="00000800000000000000" pitchFamily="2" charset="-78"/>
                <a:cs typeface="Tajawal ExtraBold" panose="00000800000000000000" pitchFamily="2" charset="-78"/>
              </a:rPr>
              <a:t> التصيد</a:t>
            </a:r>
            <a:r>
              <a:rPr lang="en-US" sz="2300" b="1" dirty="0">
                <a:solidFill>
                  <a:srgbClr val="2D3956"/>
                </a:solidFill>
                <a:latin typeface="Tajawal ExtraBold" panose="00000800000000000000" pitchFamily="2" charset="-78"/>
                <a:cs typeface="Tajawal ExtraBold" panose="00000800000000000000" pitchFamily="2" charset="-78"/>
              </a:rPr>
              <a:t>—One of the popular techniques used by criminals is to get unknowing individuals to disclose personal information while posing as a fictitious representative of a legitimate professional or company. This, primarily, is the key driver for collecting personal data for financial gain to individuals or organizations. Due to the lack of awareness about the phishing techniques used by hackers, employees fall victim to email, phone call and website phishing schemes, resulting in exposure to enterprise-level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3314476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Viruses and malware</a:t>
            </a:r>
            <a:r>
              <a:rPr lang="en-US" sz="2300" b="1" dirty="0">
                <a:solidFill>
                  <a:srgbClr val="2D3956"/>
                </a:solidFill>
                <a:latin typeface="Tajawal ExtraBold" panose="00000800000000000000" pitchFamily="2" charset="-78"/>
                <a:cs typeface="Tajawal ExtraBold" panose="00000800000000000000" pitchFamily="2" charset="-78"/>
              </a:rPr>
              <a:t>—Hackers’ ability to penetrate the organization’s network via unsafe social media websites and accounts opens a new threat vector. On one hand, employees who access social media websites can act as brand ambassadors; on the other hand, their activity may leave an open door for viruses and malware to enter into the network. According to security experts, “A majority of current attacks simply use the social platforms as a delivery mechanism, and have been modeled after the older Koobface malware.”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Tree>
    <p:extLst>
      <p:ext uri="{BB962C8B-B14F-4D97-AF65-F5344CB8AC3E}">
        <p14:creationId xmlns:p14="http://schemas.microsoft.com/office/powerpoint/2010/main" val="2654017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6232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322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68414"/>
            <a:ext cx="9782768" cy="4493538"/>
          </a:xfrm>
          <a:prstGeom prst="rect">
            <a:avLst/>
          </a:prstGeom>
          <a:noFill/>
        </p:spPr>
        <p:txBody>
          <a:bodyPr wrap="square" rtlCol="0">
            <a:spAutoFit/>
          </a:bodyPr>
          <a:lstStyle/>
          <a:p>
            <a:pPr marL="285750" indent="-285750">
              <a:buFont typeface="Wingdings" panose="05000000000000000000" pitchFamily="2" charset="2"/>
              <a:buChar char="§"/>
            </a:pPr>
            <a:r>
              <a:rPr lang="en-US" sz="1300">
                <a:effectLst/>
              </a:rPr>
              <a:t>Insignia-communications. (n.d.). </a:t>
            </a:r>
            <a:r>
              <a:rPr lang="en-US" sz="1300" i="1">
                <a:effectLst/>
              </a:rPr>
              <a:t>(PDF) braving the Social Media Crisis - learn how to survive a social media crisis by Insignia Communications</a:t>
            </a:r>
            <a:r>
              <a:rPr lang="en-US" sz="1300">
                <a:effectLst/>
              </a:rPr>
              <a:t>. </a:t>
            </a:r>
            <a:r>
              <a:rPr lang="en-US" sz="1300" err="1">
                <a:effectLst/>
              </a:rPr>
              <a:t>dokumen.tips</a:t>
            </a:r>
            <a:r>
              <a:rPr lang="en-US" sz="1300">
                <a:effectLst/>
              </a:rPr>
              <a:t>. https://dokumen.tips/business/braving-the-social-media-crisis-learn-how-to-survive-a-social-media-crisis-by-insignia-communications.html?page=1 </a:t>
            </a:r>
          </a:p>
          <a:p>
            <a:pPr marL="285750" indent="-285750">
              <a:buFont typeface="Wingdings" panose="05000000000000000000" pitchFamily="2" charset="2"/>
              <a:buChar char="§"/>
            </a:pPr>
            <a:r>
              <a:rPr lang="en-US" sz="1300">
                <a:effectLst/>
              </a:rPr>
              <a:t>Kenan, J. (2023, March 31). </a:t>
            </a:r>
            <a:r>
              <a:rPr lang="en-US" sz="1300" i="1">
                <a:effectLst/>
              </a:rPr>
              <a:t>Social Media Policy: A guide for your organization</a:t>
            </a:r>
            <a:r>
              <a:rPr lang="en-US" sz="1300">
                <a:effectLst/>
              </a:rPr>
              <a:t>. Sprout Social. https://sproutsocial.com/insights/social-media-policy/ </a:t>
            </a:r>
          </a:p>
          <a:p>
            <a:pPr marL="285750" indent="-285750">
              <a:buFont typeface="Wingdings" panose="05000000000000000000" pitchFamily="2" charset="2"/>
              <a:buChar char="§"/>
            </a:pPr>
            <a:r>
              <a:rPr lang="en-US" sz="1300" err="1"/>
              <a:t>Mzyece</a:t>
            </a:r>
            <a:r>
              <a:rPr lang="en-US" sz="1300"/>
              <a:t>, N. (2020). </a:t>
            </a:r>
            <a:r>
              <a:rPr lang="en-US" sz="1300" i="1"/>
              <a:t>An Assessment on the Effects of Social Media on Crisis Management in Telecommunication Companies in Zambia</a:t>
            </a:r>
            <a:r>
              <a:rPr lang="en-US" sz="1300"/>
              <a:t> (Doctoral dissertation, Cavendish University). </a:t>
            </a:r>
            <a:r>
              <a:rPr lang="en-US" sz="130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300" err="1">
                <a:effectLst/>
              </a:rPr>
              <a:t>Capozzi</a:t>
            </a:r>
            <a:r>
              <a:rPr lang="en-US" sz="1300">
                <a:effectLst/>
              </a:rPr>
              <a:t>, L. (2013). </a:t>
            </a:r>
            <a:r>
              <a:rPr lang="en-US" sz="1300" i="1">
                <a:effectLst/>
              </a:rPr>
              <a:t>Crisis management in the age of Social Media</a:t>
            </a:r>
            <a:r>
              <a:rPr lang="en-US" sz="1300">
                <a:effectLst/>
              </a:rPr>
              <a:t>. Business Expert Press. https://core.ac.uk/download/pdf/326763005.pdf</a:t>
            </a:r>
          </a:p>
          <a:p>
            <a:pPr marL="285750" indent="-285750">
              <a:buFont typeface="Wingdings" panose="05000000000000000000" pitchFamily="2" charset="2"/>
              <a:buChar char="§"/>
            </a:pPr>
            <a:r>
              <a:rPr lang="en-US" sz="1300" i="1">
                <a:effectLst/>
              </a:rPr>
              <a:t>Copyright and creative commons are friends</a:t>
            </a:r>
            <a:r>
              <a:rPr lang="en-US" sz="1300">
                <a:effectLst/>
              </a:rPr>
              <a:t>. Creative Commons. (2017, February 28). https://creativecommons.org/get-cc-savvy/copyright-creativecommons-are-friends/ </a:t>
            </a:r>
            <a:endParaRPr lang="en-US" sz="1300">
              <a:effectLst/>
              <a:hlinkClick r:id="rId2"/>
            </a:endParaRPr>
          </a:p>
          <a:p>
            <a:pPr marL="285750" indent="-285750">
              <a:buFont typeface="Wingdings" panose="05000000000000000000" pitchFamily="2" charset="2"/>
              <a:buChar char="§"/>
            </a:pPr>
            <a:r>
              <a:rPr lang="en-US" sz="1300">
                <a:effectLst/>
              </a:rPr>
              <a:t>gene </a:t>
            </a:r>
            <a:r>
              <a:rPr lang="en-US" sz="1300" err="1">
                <a:effectLst/>
              </a:rPr>
              <a:t>BrownJean</a:t>
            </a:r>
            <a:r>
              <a:rPr lang="en-US" sz="1300">
                <a:effectLst/>
              </a:rPr>
              <a:t> Brown is a Registered Psychologist. (n.d.). </a:t>
            </a:r>
            <a:r>
              <a:rPr lang="en-US" sz="1300" i="1">
                <a:effectLst/>
              </a:rPr>
              <a:t>Gene Brown</a:t>
            </a:r>
            <a:r>
              <a:rPr lang="en-US" sz="1300">
                <a:effectLst/>
              </a:rPr>
              <a:t>. Difference Between Similar Terms and Objects. http://www.differencebetween.net/business/difference-between-creative-commons-and-copyright/ </a:t>
            </a:r>
          </a:p>
          <a:p>
            <a:pPr marL="285750" indent="-285750">
              <a:buFont typeface="Wingdings" panose="05000000000000000000" pitchFamily="2" charset="2"/>
              <a:buChar char="§"/>
            </a:pPr>
            <a:r>
              <a:rPr lang="en-US" sz="1300">
                <a:effectLst/>
              </a:rPr>
              <a:t>Newberry, C. (2022, July 19). </a:t>
            </a:r>
            <a:r>
              <a:rPr lang="en-US" sz="1300" i="1">
                <a:effectLst/>
              </a:rPr>
              <a:t>Can I use this photo on social media? understanding image copyright</a:t>
            </a:r>
            <a:r>
              <a:rPr lang="en-US" sz="1300">
                <a:effectLst/>
              </a:rPr>
              <a:t>. Social Media Marketing &amp; Management Dashboard. https://blog.hootsuite.com/understanding-image-copyright/#What_is_image_copyright </a:t>
            </a:r>
            <a:endParaRPr lang="en-US" sz="130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300" i="1">
                <a:effectLst/>
              </a:rPr>
              <a:t>Social Media Rewards and Risk</a:t>
            </a:r>
            <a:r>
              <a:rPr lang="en-US" sz="1300">
                <a:effectLst/>
              </a:rPr>
              <a:t>. ISACA. (n.d.). https://www.isaca.org/resources/isaca-journal/issues/2017/volume-4/social-media-rewards-and-risk </a:t>
            </a:r>
          </a:p>
          <a:p>
            <a:pPr marL="285750" indent="-285750">
              <a:buFont typeface="Wingdings" panose="05000000000000000000" pitchFamily="2" charset="2"/>
              <a:buChar char="§"/>
            </a:pPr>
            <a:r>
              <a:rPr lang="en-US" sz="1300" err="1">
                <a:effectLst/>
              </a:rPr>
              <a:t>MacCarthy</a:t>
            </a:r>
            <a:r>
              <a:rPr lang="en-US" sz="1300">
                <a:effectLst/>
              </a:rPr>
              <a:t>, M. (2022, November 4). </a:t>
            </a:r>
            <a:r>
              <a:rPr lang="en-US" sz="1300" i="1">
                <a:effectLst/>
              </a:rPr>
              <a:t>Transparency is essential for effective social media regulation</a:t>
            </a:r>
            <a:r>
              <a:rPr lang="en-US" sz="1300">
                <a:effectLst/>
              </a:rPr>
              <a:t>. Brookings. https://www.brookings.edu/blog/techtank/2022/11/01/transparency-is-essential-for-effective-social-media-regulation/ </a:t>
            </a:r>
          </a:p>
          <a:p>
            <a:pPr marL="285750" indent="-285750">
              <a:buFont typeface="Wingdings" panose="05000000000000000000" pitchFamily="2" charset="2"/>
              <a:buChar char="§"/>
            </a:pPr>
            <a:r>
              <a:rPr lang="en-US" sz="1300" i="1">
                <a:effectLst/>
              </a:rPr>
              <a:t>#brandsgetreal: Social Media &amp; The Evolution of Transparency</a:t>
            </a:r>
            <a:r>
              <a:rPr lang="en-US" sz="1300">
                <a:effectLst/>
              </a:rPr>
              <a:t>. Sprout Social. (2023, February 6). https://sproutsocial.com/insights/data/social-media-transparency/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26F06A6-51B1-F67D-04E7-941481767776}"/>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D7EEA22-53A0-F488-8849-1B5CEB400A8E}"/>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16806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2859</TotalTime>
  <Words>5396</Words>
  <Application>Microsoft Office PowerPoint</Application>
  <PresentationFormat>Widescreen</PresentationFormat>
  <Paragraphs>459</Paragraphs>
  <Slides>74</Slides>
  <Notes>16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74</vt:i4>
      </vt:variant>
    </vt:vector>
  </HeadingPairs>
  <TitlesOfParts>
    <vt:vector size="86" baseType="lpstr">
      <vt:lpstr>-apple-system</vt:lpstr>
      <vt:lpstr>Arial</vt:lpstr>
      <vt:lpstr>Calibri</vt:lpstr>
      <vt:lpstr>Calibri Light</vt:lpstr>
      <vt:lpstr>Inter</vt:lpstr>
      <vt:lpstr>Roboto Light</vt:lpstr>
      <vt:lpstr>source sans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RAISE  AWARENESS</vt:lpstr>
      <vt:lpstr>Build relationships.</vt:lpstr>
      <vt:lpstr>Enhance customer service.</vt:lpstr>
      <vt:lpstr>Communicate during a crisis.</vt:lpstr>
      <vt:lpstr>Test ideas &amp; get feedback.</vt:lpstr>
      <vt:lpstr>Find business opportunities.</vt:lpstr>
      <vt:lpstr>But, how can you do it ethically?</vt:lpstr>
      <vt:lpstr>Be honest. </vt:lpstr>
      <vt:lpstr>Give proper credit.   Cite Sources </vt:lpstr>
      <vt:lpstr>Don’t give specific legal advice.      Only General ones </vt:lpstr>
      <vt:lpstr>Be careful about who you friend. </vt:lpstr>
      <vt:lpstr>Don’t share confidential information. </vt:lpstr>
      <vt:lpstr>Disclose your relationships. </vt:lpstr>
      <vt:lpstr>Disclose your relationships. </vt:lpstr>
      <vt:lpstr>Disclose your relationships. </vt:lpstr>
      <vt:lpstr>Use discretion. استخدم السلطة التقديرية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65</cp:revision>
  <dcterms:created xsi:type="dcterms:W3CDTF">2023-04-29T09:08:23Z</dcterms:created>
  <dcterms:modified xsi:type="dcterms:W3CDTF">2024-10-08T15:51:03Z</dcterms:modified>
</cp:coreProperties>
</file>