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7" r:id="rId2"/>
    <p:sldId id="289"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90" r:id="rId34"/>
    <p:sldId id="291" r:id="rId35"/>
    <p:sldId id="301" r:id="rId36"/>
    <p:sldId id="292" r:id="rId37"/>
    <p:sldId id="293" r:id="rId38"/>
    <p:sldId id="294" r:id="rId39"/>
    <p:sldId id="295" r:id="rId40"/>
    <p:sldId id="300" r:id="rId41"/>
    <p:sldId id="296" r:id="rId42"/>
    <p:sldId id="299" r:id="rId43"/>
    <p:sldId id="298" r:id="rId44"/>
    <p:sldId id="297" r:id="rId45"/>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68" d="100"/>
          <a:sy n="68" d="100"/>
        </p:scale>
        <p:origin x="6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826734FD-ACFB-4AE4-A169-53AC8C7D95A9}" type="datetimeFigureOut">
              <a:rPr lang="ar-EG" smtClean="0"/>
              <a:t>12/03/1444</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32F992B-26E5-4C1A-AB1E-80053C0EBCA3}" type="slidenum">
              <a:rPr lang="ar-EG" smtClean="0"/>
              <a:t>‹#›</a:t>
            </a:fld>
            <a:endParaRPr lang="ar-EG"/>
          </a:p>
        </p:txBody>
      </p:sp>
    </p:spTree>
    <p:extLst>
      <p:ext uri="{BB962C8B-B14F-4D97-AF65-F5344CB8AC3E}">
        <p14:creationId xmlns:p14="http://schemas.microsoft.com/office/powerpoint/2010/main" val="864604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2BC53-89FE-4BF1-AE8D-295A36DE8D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39ECDB62-43A6-4B9C-B2C2-381CAC588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E8605BAA-F879-4F45-8D4A-03677238B218}"/>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5" name="Footer Placeholder 4">
            <a:extLst>
              <a:ext uri="{FF2B5EF4-FFF2-40B4-BE49-F238E27FC236}">
                <a16:creationId xmlns:a16="http://schemas.microsoft.com/office/drawing/2014/main" id="{E388582B-43C2-4A6E-AE24-E658A94DEA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D42B3D-71FA-478A-8CF1-352C954F9D8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964130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A275-B61C-4A3B-A1A7-AA62611FA18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F53656D1-D668-4800-8D80-9E99CCB974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69FA9BA-AFCF-4559-9586-A4BB2E824847}"/>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5" name="Footer Placeholder 4">
            <a:extLst>
              <a:ext uri="{FF2B5EF4-FFF2-40B4-BE49-F238E27FC236}">
                <a16:creationId xmlns:a16="http://schemas.microsoft.com/office/drawing/2014/main" id="{D235E857-B477-45E9-8B6A-8EED464DEA2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B0A28A2-8B35-48BF-8E18-C12054043D15}"/>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855272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B29BF-ECA9-48BB-8763-BA6778E14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A5F70A9-457F-454E-803A-9AAC8D8B3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896F49-1DCD-4C33-BC93-BD52EF9C16AD}"/>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5" name="Footer Placeholder 4">
            <a:extLst>
              <a:ext uri="{FF2B5EF4-FFF2-40B4-BE49-F238E27FC236}">
                <a16:creationId xmlns:a16="http://schemas.microsoft.com/office/drawing/2014/main" id="{51F11ED2-15D5-4EFF-8E3E-BD376E297F0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13E3A79-6000-4689-BF75-D3B203A926E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917882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9AC57-62F9-4561-B445-C8BB29A8E8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E1F756DA-4C9A-4177-86FE-29D85D6656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91EE861D-6E65-4508-AFBF-CF5810A2D3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86657C2-194E-4247-8E4E-7B48FCEF74C0}"/>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6" name="Footer Placeholder 5">
            <a:extLst>
              <a:ext uri="{FF2B5EF4-FFF2-40B4-BE49-F238E27FC236}">
                <a16:creationId xmlns:a16="http://schemas.microsoft.com/office/drawing/2014/main" id="{81DB5E74-520A-4F43-8CAF-985AFEECA7B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8A9F7B7-ED69-4BC7-A036-8CE2C283993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144011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FA30-3A01-46B9-A3CA-F4868E16387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B38565B7-0AA8-4549-A985-EF716F4667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28DED1-A559-4DB3-8C6D-6095170882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FB860CB7-5072-49DB-93EF-5B3AE27DF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242C17-A606-4312-A866-8149F22F0C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2F3F0C1D-83CE-4942-91F4-4DB88F587ECC}"/>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8" name="Footer Placeholder 7">
            <a:extLst>
              <a:ext uri="{FF2B5EF4-FFF2-40B4-BE49-F238E27FC236}">
                <a16:creationId xmlns:a16="http://schemas.microsoft.com/office/drawing/2014/main" id="{21E35CA2-7842-4F45-8430-C3A52C3228CE}"/>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ABD082A-9C22-41FC-96E1-D78F711BFA0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944027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9DCFF-3B7E-424A-A07F-5DB5109A459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5ED9C531-B66F-43BD-9D07-2B4CD76B93BA}"/>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4" name="Footer Placeholder 3">
            <a:extLst>
              <a:ext uri="{FF2B5EF4-FFF2-40B4-BE49-F238E27FC236}">
                <a16:creationId xmlns:a16="http://schemas.microsoft.com/office/drawing/2014/main" id="{8DB1FA4E-2962-49D3-B4E1-FF53AC49980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2FA6E551-BE2D-4EA8-8695-7317EB352B7B}"/>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370615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371AF8-957E-429E-B86F-AA36EC0F89B1}"/>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3" name="Footer Placeholder 2">
            <a:extLst>
              <a:ext uri="{FF2B5EF4-FFF2-40B4-BE49-F238E27FC236}">
                <a16:creationId xmlns:a16="http://schemas.microsoft.com/office/drawing/2014/main" id="{B90C4954-C5E9-400E-8140-EF230106DB5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30F2C53B-5F22-4FB9-B58C-9782BF60F1A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41488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6048E-4E85-46F5-A73B-AD1283ADA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D8458265-0F32-458C-9011-D6D25F06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A7B68F3B-DC6C-49AF-B2C9-C6BC396914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9FAC2D-1C01-48FC-9DFB-9524F4129A19}"/>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6" name="Footer Placeholder 5">
            <a:extLst>
              <a:ext uri="{FF2B5EF4-FFF2-40B4-BE49-F238E27FC236}">
                <a16:creationId xmlns:a16="http://schemas.microsoft.com/office/drawing/2014/main" id="{65A42781-E0C5-48B0-8CA9-78234076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B752F2-5374-48BD-BCFA-481EF45E882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420138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AFD0D-856F-472B-A082-3427E8A16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51B228FD-E4CB-43D9-921F-E2F67B7FA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6C8F3A71-25EB-4C39-8A6E-E22ADC971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BC4386-2A5D-4B65-92F5-1B290A697B40}"/>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6" name="Footer Placeholder 5">
            <a:extLst>
              <a:ext uri="{FF2B5EF4-FFF2-40B4-BE49-F238E27FC236}">
                <a16:creationId xmlns:a16="http://schemas.microsoft.com/office/drawing/2014/main" id="{D4437299-49D4-40D5-848E-FEFA9E27DC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004446-CA0B-4F74-B756-ED51E0D6A351}"/>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24565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A011E-A64F-4854-9B98-1130A6D315D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BBAC45C-6C60-44BE-9A73-9E1B4A2B08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8EE1451-5B9B-40C9-8ED2-893B53F1A31B}"/>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5" name="Footer Placeholder 4">
            <a:extLst>
              <a:ext uri="{FF2B5EF4-FFF2-40B4-BE49-F238E27FC236}">
                <a16:creationId xmlns:a16="http://schemas.microsoft.com/office/drawing/2014/main" id="{B810D484-B480-460A-BDF4-CEAC2377557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0422748-000D-49D8-A32F-9584113B31A6}"/>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662904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A1E89E-41EF-4813-BC8B-158467CB3B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047644E-EF4D-473D-8088-ACE87BEA25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E65F717-B39A-4276-A71B-98FB6F0BBBF5}"/>
              </a:ext>
            </a:extLst>
          </p:cNvPr>
          <p:cNvSpPr>
            <a:spLocks noGrp="1"/>
          </p:cNvSpPr>
          <p:nvPr>
            <p:ph type="dt" sz="half" idx="10"/>
          </p:nvPr>
        </p:nvSpPr>
        <p:spPr/>
        <p:txBody>
          <a:bodyPr/>
          <a:lstStyle/>
          <a:p>
            <a:fld id="{80F54FA1-513E-4BD6-9089-7BCBB9BE60C9}" type="datetimeFigureOut">
              <a:rPr lang="ar-EG" smtClean="0"/>
              <a:t>12/03/1444</a:t>
            </a:fld>
            <a:endParaRPr lang="ar-EG"/>
          </a:p>
        </p:txBody>
      </p:sp>
      <p:sp>
        <p:nvSpPr>
          <p:cNvPr id="5" name="Footer Placeholder 4">
            <a:extLst>
              <a:ext uri="{FF2B5EF4-FFF2-40B4-BE49-F238E27FC236}">
                <a16:creationId xmlns:a16="http://schemas.microsoft.com/office/drawing/2014/main" id="{E6B796CB-1C16-420D-BF36-6B5CC1B2D49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53CD61E-79C1-4C3E-B027-84273DD54F1E}"/>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920159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B314E-68F7-47C9-A340-4B166FF5A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9751551-068B-4D01-AEE8-ABEACBCB3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F8CD694-7F49-4673-8FF8-9A05F9BF6B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54FA1-513E-4BD6-9089-7BCBB9BE60C9}" type="datetimeFigureOut">
              <a:rPr lang="ar-EG" smtClean="0"/>
              <a:t>12/03/1444</a:t>
            </a:fld>
            <a:endParaRPr lang="ar-EG"/>
          </a:p>
        </p:txBody>
      </p:sp>
      <p:sp>
        <p:nvSpPr>
          <p:cNvPr id="5" name="Footer Placeholder 4">
            <a:extLst>
              <a:ext uri="{FF2B5EF4-FFF2-40B4-BE49-F238E27FC236}">
                <a16:creationId xmlns:a16="http://schemas.microsoft.com/office/drawing/2014/main" id="{E2CBED53-881F-4CA6-951E-6FA36B2DE3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761BF0D5-C07C-4D8C-BE95-EBDCD9759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CEA02-BF88-47A5-94F6-803B16C9A17C}" type="slidenum">
              <a:rPr lang="ar-EG" smtClean="0"/>
              <a:t>‹#›</a:t>
            </a:fld>
            <a:endParaRPr lang="ar-EG"/>
          </a:p>
        </p:txBody>
      </p:sp>
    </p:spTree>
    <p:extLst>
      <p:ext uri="{BB962C8B-B14F-4D97-AF65-F5344CB8AC3E}">
        <p14:creationId xmlns:p14="http://schemas.microsoft.com/office/powerpoint/2010/main" val="3386018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95461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The Financial Environment </a:t>
            </a:r>
            <a:endPar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endParaRPr>
          </a:p>
          <a:p>
            <a:pPr marL="0" marR="0" lvl="0" indent="0" algn="l" rtl="0">
              <a:lnSpc>
                <a:spcPct val="150000"/>
              </a:lnSpc>
              <a:spcBef>
                <a:spcPts val="0"/>
              </a:spcBef>
              <a:spcAft>
                <a:spcPts val="0"/>
              </a:spcAft>
              <a:buNone/>
            </a:pPr>
            <a:r>
              <a:rPr lang="en-US" sz="2800" dirty="0">
                <a:solidFill>
                  <a:srgbClr val="FF9518"/>
                </a:solidFill>
                <a:latin typeface="Tajawal Medium"/>
                <a:ea typeface="Tajawal Medium"/>
                <a:cs typeface="Tajawal Medium"/>
                <a:sym typeface="Tajawal Medium"/>
              </a:rPr>
              <a:t>Lecture 1</a:t>
            </a:r>
          </a:p>
          <a:p>
            <a:pPr>
              <a:lnSpc>
                <a:spcPct val="150000"/>
              </a:lnSpc>
            </a:pPr>
            <a:r>
              <a:rPr lang="en-US" sz="2800" dirty="0">
                <a:solidFill>
                  <a:srgbClr val="24A9E1"/>
                </a:solidFill>
                <a:latin typeface="Tajawal Medium"/>
                <a:ea typeface="Tajawal Medium"/>
                <a:cs typeface="Tajawal Medium"/>
                <a:sym typeface="Tajawal Medium"/>
              </a:rPr>
              <a:t>Prepared by Dr. Walaa Mohamed</a:t>
            </a:r>
            <a:endParaRPr lang="en-US" sz="2800" dirty="0"/>
          </a:p>
          <a:p>
            <a:pPr marL="0" marR="0" lvl="0" indent="0" algn="l" rtl="0">
              <a:lnSpc>
                <a:spcPct val="150000"/>
              </a:lnSpc>
              <a:spcBef>
                <a:spcPts val="0"/>
              </a:spcBef>
              <a:spcAft>
                <a:spcPts val="0"/>
              </a:spcAft>
              <a:buNone/>
            </a:pP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dirty="0"/>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 237</a:t>
            </a:r>
          </a:p>
          <a:p>
            <a:r>
              <a:rPr lang="en-US" sz="2800" b="0" i="0" u="none" strike="noStrike" cap="none" dirty="0">
                <a:solidFill>
                  <a:schemeClr val="lt1"/>
                </a:solidFill>
                <a:latin typeface="Tajawal Medium"/>
                <a:ea typeface="Tajawal Medium"/>
                <a:cs typeface="Tajawal Medium"/>
                <a:sym typeface="Tajawal Medium"/>
              </a:rPr>
              <a:t>Introduction to Finance</a:t>
            </a:r>
            <a:endParaRPr lang="en-US" sz="2800" dirty="0"/>
          </a:p>
          <a:p>
            <a:pPr marL="0" marR="0" lvl="0" indent="0" algn="l" rtl="0">
              <a:spcBef>
                <a:spcPts val="0"/>
              </a:spcBef>
              <a:spcAft>
                <a:spcPts val="0"/>
              </a:spcAft>
              <a:buNone/>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indent="0" algn="ctr">
              <a:buNone/>
            </a:pPr>
            <a:r>
              <a:rPr lang="en-US" sz="3200" b="1" dirty="0">
                <a:solidFill>
                  <a:schemeClr val="accent1">
                    <a:lumMod val="75000"/>
                  </a:schemeClr>
                </a:solidFill>
                <a:latin typeface="Times New Roman" panose="02020603050405020304" pitchFamily="18" charset="0"/>
                <a:cs typeface="Times New Roman" panose="02020603050405020304" pitchFamily="18" charset="0"/>
              </a:rPr>
              <a:t>LEARNING OBJECTIVES</a:t>
            </a:r>
          </a:p>
          <a:p>
            <a:pPr marL="0" indent="0">
              <a:lnSpc>
                <a:spcPct val="150000"/>
              </a:lnSpc>
              <a:buNone/>
            </a:pPr>
            <a:r>
              <a:rPr lang="en-US" dirty="0">
                <a:solidFill>
                  <a:schemeClr val="accent2">
                    <a:lumMod val="75000"/>
                  </a:schemeClr>
                </a:solidFill>
                <a:latin typeface="Times New Roman" panose="02020603050405020304" pitchFamily="18" charset="0"/>
                <a:cs typeface="Times New Roman" panose="02020603050405020304" pitchFamily="18" charset="0"/>
              </a:rPr>
              <a:t>After studying this lecture, you should be able to do the following:</a:t>
            </a:r>
          </a:p>
          <a:p>
            <a:pPr marL="0" indent="0">
              <a:lnSpc>
                <a:spcPct val="150000"/>
              </a:lnSpc>
              <a:buNone/>
            </a:pPr>
            <a:r>
              <a:rPr lang="en-US" sz="2400" dirty="0">
                <a:latin typeface="Times New Roman" panose="02020603050405020304" pitchFamily="18" charset="0"/>
                <a:cs typeface="Times New Roman" panose="02020603050405020304" pitchFamily="18" charset="0"/>
              </a:rPr>
              <a:t> LO 1.1 Deﬁne ﬁnance and describe the three areas of ﬁnance.</a:t>
            </a:r>
          </a:p>
          <a:p>
            <a:pPr marL="0" indent="0">
              <a:lnSpc>
                <a:spcPct val="150000"/>
              </a:lnSpc>
              <a:buNone/>
            </a:pPr>
            <a:r>
              <a:rPr lang="en-US" sz="2400" dirty="0">
                <a:latin typeface="Times New Roman" panose="02020603050405020304" pitchFamily="18" charset="0"/>
                <a:cs typeface="Times New Roman" panose="02020603050405020304" pitchFamily="18" charset="0"/>
              </a:rPr>
              <a:t>LO 1.2 Explain why ﬁnance should be studied.</a:t>
            </a:r>
          </a:p>
          <a:p>
            <a:pPr marL="0" indent="0">
              <a:lnSpc>
                <a:spcPct val="150000"/>
              </a:lnSpc>
              <a:buNone/>
            </a:pPr>
            <a:r>
              <a:rPr lang="en-US" sz="2400" dirty="0">
                <a:latin typeface="Times New Roman" panose="02020603050405020304" pitchFamily="18" charset="0"/>
                <a:cs typeface="Times New Roman" panose="02020603050405020304" pitchFamily="18" charset="0"/>
              </a:rPr>
              <a:t>LO 1.3  Describe and discuss the six principles of ﬁnance.</a:t>
            </a:r>
          </a:p>
          <a:p>
            <a:pPr marL="0" indent="0">
              <a:lnSpc>
                <a:spcPct val="150000"/>
              </a:lnSpc>
              <a:buNone/>
            </a:pPr>
            <a:r>
              <a:rPr lang="en-US" sz="2400" dirty="0">
                <a:latin typeface="Times New Roman" panose="02020603050405020304" pitchFamily="18" charset="0"/>
                <a:cs typeface="Times New Roman" panose="02020603050405020304" pitchFamily="18" charset="0"/>
              </a:rPr>
              <a:t>LO 1.4 Identify the four components of the ﬁnancial system and describe their roles.</a:t>
            </a:r>
          </a:p>
          <a:p>
            <a:pPr marL="0" indent="0">
              <a:lnSpc>
                <a:spcPct val="150000"/>
              </a:lnSpc>
              <a:buNone/>
            </a:pPr>
            <a:r>
              <a:rPr lang="en-US" sz="2400" dirty="0">
                <a:latin typeface="Times New Roman" panose="02020603050405020304" pitchFamily="18" charset="0"/>
                <a:cs typeface="Times New Roman" panose="02020603050405020304" pitchFamily="18" charset="0"/>
              </a:rPr>
              <a:t>LO 1.5 Describe ﬁnancial markets characteristics and the four types of ﬁnancial markets.</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5913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70000" lnSpcReduction="20000"/>
          </a:bodyPr>
          <a:lstStyle/>
          <a:p>
            <a:pPr marL="0" indent="0" algn="ctr">
              <a:buNone/>
            </a:pPr>
            <a:r>
              <a:rPr lang="en-US" sz="5100" b="1" dirty="0">
                <a:solidFill>
                  <a:schemeClr val="accent1">
                    <a:lumMod val="75000"/>
                  </a:schemeClr>
                </a:solidFill>
                <a:cs typeface="+mj-cs"/>
              </a:rPr>
              <a:t>1. What Is Finance?</a:t>
            </a:r>
          </a:p>
          <a:p>
            <a:pPr marL="0" indent="0" algn="just">
              <a:lnSpc>
                <a:spcPct val="150000"/>
              </a:lnSpc>
              <a:spcAft>
                <a:spcPts val="800"/>
              </a:spcAft>
              <a:buNone/>
            </a:pPr>
            <a:r>
              <a:rPr lang="en-US" sz="3100" dirty="0">
                <a:latin typeface="Times New Roman" panose="02020603050405020304" pitchFamily="18" charset="0"/>
                <a:ea typeface="Calibri" panose="020F0502020204030204" pitchFamily="34" charset="0"/>
                <a:cs typeface="Arial" panose="020B0604020202020204" pitchFamily="34" charset="0"/>
              </a:rPr>
              <a:t>Almost every day we hear news reports about economic conditions, unemployment, price changes, interest rates, stock prices, government expenditures and taxes, and monetary policy. Many of us are often overwhelmed trying to understand and interpret developments and inter- actions among these topics. We begin this textbook by deﬁning ﬁnance and describing the ﬁnancial environment and the three areas of ﬁnance.</a:t>
            </a:r>
            <a:endParaRPr lang="en-US" sz="31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Aft>
                <a:spcPts val="800"/>
              </a:spcAft>
              <a:buNone/>
            </a:pPr>
            <a:r>
              <a:rPr lang="en-US" sz="3100" dirty="0">
                <a:solidFill>
                  <a:schemeClr val="accent5">
                    <a:lumMod val="75000"/>
                  </a:schemeClr>
                </a:solidFill>
                <a:latin typeface="Times New Roman" panose="02020603050405020304" pitchFamily="18" charset="0"/>
                <a:ea typeface="Calibri" panose="020F0502020204030204" pitchFamily="34" charset="0"/>
                <a:cs typeface="Arial" panose="020B0604020202020204" pitchFamily="34" charset="0"/>
              </a:rPr>
              <a:t>Finance</a:t>
            </a:r>
            <a:r>
              <a:rPr lang="en-US" sz="3100" dirty="0">
                <a:latin typeface="Times New Roman" panose="02020603050405020304" pitchFamily="18" charset="0"/>
                <a:ea typeface="Calibri" panose="020F0502020204030204" pitchFamily="34" charset="0"/>
                <a:cs typeface="Arial" panose="020B0604020202020204" pitchFamily="34" charset="0"/>
              </a:rPr>
              <a:t> is the study of how individuals, institutions, governments, and businesses acquire, spend, and manage money and other ﬁnancial assets. Understanding ﬁnance is important to all students regardless of the discipline or area of study, because nearly all business and economic decisions have ﬁnancial implications. The decision to spend or consume now (for new clothes or dinner at a fancy restaurant) rather than save or invest (for spending or consuming more in the future) is an everyday decision that we all face.</a:t>
            </a:r>
            <a:endParaRPr lang="en-US" sz="31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Aft>
                <a:spcPts val="800"/>
              </a:spcAft>
              <a:buNone/>
            </a:pPr>
            <a:r>
              <a:rPr lang="en-US" sz="3100" dirty="0">
                <a:latin typeface="Times New Roman" panose="02020603050405020304" pitchFamily="18" charset="0"/>
                <a:ea typeface="Calibri" panose="020F0502020204030204" pitchFamily="34" charset="0"/>
                <a:cs typeface="Arial" panose="020B0604020202020204" pitchFamily="34" charset="0"/>
              </a:rPr>
              <a:t> </a:t>
            </a:r>
            <a:endParaRPr lang="en-US" sz="3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cs typeface="+mj-cs"/>
            </a:endParaRPr>
          </a:p>
        </p:txBody>
      </p:sp>
    </p:spTree>
    <p:extLst>
      <p:ext uri="{BB962C8B-B14F-4D97-AF65-F5344CB8AC3E}">
        <p14:creationId xmlns:p14="http://schemas.microsoft.com/office/powerpoint/2010/main" val="1385371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219710" marR="809625" indent="0" algn="just">
              <a:lnSpc>
                <a:spcPct val="150000"/>
              </a:lnSpc>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The </a:t>
            </a:r>
            <a:r>
              <a:rPr lang="en-US" sz="2400" dirty="0">
                <a:solidFill>
                  <a:srgbClr val="009CDB"/>
                </a:solidFill>
                <a:latin typeface="Georgia" panose="02040502050405020303" pitchFamily="18" charset="0"/>
                <a:ea typeface="Times New Roman" panose="02020603050405020304" pitchFamily="18" charset="0"/>
              </a:rPr>
              <a:t>ﬁnancial environment </a:t>
            </a:r>
            <a:r>
              <a:rPr lang="en-US" sz="2400" dirty="0">
                <a:solidFill>
                  <a:srgbClr val="231F1F"/>
                </a:solidFill>
                <a:latin typeface="Times New Roman" panose="02020603050405020304" pitchFamily="18" charset="0"/>
                <a:ea typeface="Times New Roman" panose="02020603050405020304" pitchFamily="18" charset="0"/>
              </a:rPr>
              <a:t>encompasses the ﬁnancial system, institutions or intermediaries (we will use these terms interchangeably throughout this text), ﬁnancial markets,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 ﬁrms, individuals, and global interactions that contribute to an efficiently operating</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economy.</a:t>
            </a:r>
            <a:r>
              <a:rPr lang="en-US" sz="2400" spc="-55" dirty="0">
                <a:solidFill>
                  <a:srgbClr val="231F1F"/>
                </a:solidFill>
                <a:latin typeface="Times New Roman" panose="02020603050405020304" pitchFamily="18" charset="0"/>
                <a:ea typeface="Times New Roman" panose="02020603050405020304" pitchFamily="18" charset="0"/>
              </a:rPr>
              <a:t> </a:t>
            </a:r>
          </a:p>
          <a:p>
            <a:pPr marL="219710" marR="809625" indent="0" algn="just">
              <a:lnSpc>
                <a:spcPct val="150000"/>
              </a:lnSpc>
              <a:spcAft>
                <a:spcPts val="0"/>
              </a:spcAft>
              <a:buNone/>
            </a:pPr>
            <a:endParaRPr lang="en-US" sz="2400" spc="-55" dirty="0">
              <a:solidFill>
                <a:srgbClr val="231F1F"/>
              </a:solidFill>
              <a:latin typeface="Times New Roman" panose="02020603050405020304" pitchFamily="18" charset="0"/>
              <a:ea typeface="Times New Roman" panose="02020603050405020304" pitchFamily="18" charset="0"/>
            </a:endParaRPr>
          </a:p>
          <a:p>
            <a:pPr marL="219710" marR="809625" indent="0" algn="just">
              <a:lnSpc>
                <a:spcPct val="150000"/>
              </a:lnSpc>
              <a:spcAft>
                <a:spcPts val="0"/>
              </a:spcAft>
              <a:buNone/>
            </a:pPr>
            <a:r>
              <a:rPr lang="en-US" sz="2400" spc="-5" dirty="0">
                <a:solidFill>
                  <a:srgbClr val="009CDB"/>
                </a:solidFill>
                <a:latin typeface="Georgia" panose="02040502050405020303" pitchFamily="18" charset="0"/>
                <a:ea typeface="Times New Roman" panose="02020603050405020304" pitchFamily="18" charset="0"/>
              </a:rPr>
              <a:t>Figure</a:t>
            </a:r>
            <a:r>
              <a:rPr lang="en-US" sz="2400" spc="-50" dirty="0">
                <a:solidFill>
                  <a:srgbClr val="009CDB"/>
                </a:solidFill>
                <a:latin typeface="Georgia" panose="02040502050405020303" pitchFamily="18" charset="0"/>
                <a:ea typeface="Times New Roman" panose="02020603050405020304" pitchFamily="18" charset="0"/>
              </a:rPr>
              <a:t> </a:t>
            </a:r>
            <a:r>
              <a:rPr lang="en-US" sz="2400" spc="-5" dirty="0">
                <a:solidFill>
                  <a:srgbClr val="009CDB"/>
                </a:solidFill>
                <a:latin typeface="Georgia" panose="02040502050405020303" pitchFamily="18" charset="0"/>
                <a:ea typeface="Times New Roman" panose="02020603050405020304" pitchFamily="18" charset="0"/>
              </a:rPr>
              <a:t>1.1</a:t>
            </a:r>
            <a:r>
              <a:rPr lang="en-US" sz="2400" spc="-70" dirty="0">
                <a:solidFill>
                  <a:srgbClr val="009CDB"/>
                </a:solidFill>
                <a:latin typeface="Georgia" panose="02040502050405020303"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depicts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three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areas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ﬁnance—institutions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ﬁnancial management—within the ﬁnancial environment. Note that while we identify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three distinct ﬁnance areas, these areas do not operate in isolation but rather interact or intersect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with</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each</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other.</a:t>
            </a: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296684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576313" cy="6599582"/>
          </a:xfrm>
        </p:spPr>
        <p:txBody>
          <a:bodyPr>
            <a:normAutofit/>
          </a:bodyPr>
          <a:lstStyle/>
          <a:p>
            <a:pPr marL="219710" marR="807720" indent="0" algn="just">
              <a:lnSpc>
                <a:spcPct val="150000"/>
              </a:lnSpc>
              <a:spcAft>
                <a:spcPts val="0"/>
              </a:spcAft>
              <a:buNone/>
            </a:pPr>
            <a:r>
              <a:rPr lang="en-US" sz="2400" dirty="0">
                <a:solidFill>
                  <a:srgbClr val="009CDB"/>
                </a:solidFill>
                <a:latin typeface="Georgia" panose="02040502050405020303" pitchFamily="18" charset="0"/>
                <a:ea typeface="Times New Roman" panose="02020603050405020304" pitchFamily="18" charset="0"/>
              </a:rPr>
              <a:t>Financial</a:t>
            </a:r>
            <a:r>
              <a:rPr lang="en-US" sz="2400" spc="-45" dirty="0">
                <a:solidFill>
                  <a:srgbClr val="009CDB"/>
                </a:solidFill>
                <a:latin typeface="Georgia" panose="02040502050405020303"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institutions</a:t>
            </a:r>
            <a:r>
              <a:rPr lang="en-US" sz="2400" spc="-15" dirty="0">
                <a:solidFill>
                  <a:srgbClr val="009CDB"/>
                </a:solidFill>
                <a:latin typeface="Georgia" panose="02040502050405020303"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organizations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intermediaries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help</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system</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operate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eﬃciently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transfer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funds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savers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individuals,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governments that seek to spend or invest the funds in physical assets (inventories, buildings,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equipment).</a:t>
            </a:r>
          </a:p>
          <a:p>
            <a:pPr marL="219710" marR="807720" indent="0" algn="just">
              <a:lnSpc>
                <a:spcPct val="150000"/>
              </a:lnSpc>
              <a:spcAft>
                <a:spcPts val="0"/>
              </a:spcAft>
              <a:buNone/>
            </a:pPr>
            <a:r>
              <a:rPr lang="en-US" sz="2400" dirty="0">
                <a:solidFill>
                  <a:srgbClr val="009CDB"/>
                </a:solidFill>
                <a:latin typeface="Georgia" panose="02040502050405020303" pitchFamily="18" charset="0"/>
                <a:ea typeface="Times New Roman" panose="02020603050405020304" pitchFamily="18" charset="0"/>
              </a:rPr>
              <a:t>Financial markets </a:t>
            </a:r>
            <a:r>
              <a:rPr lang="en-US" sz="2400" dirty="0">
                <a:solidFill>
                  <a:srgbClr val="231F1F"/>
                </a:solidFill>
                <a:latin typeface="Times New Roman" panose="02020603050405020304" pitchFamily="18" charset="0"/>
                <a:ea typeface="Times New Roman" panose="02020603050405020304" pitchFamily="18" charset="0"/>
              </a:rPr>
              <a:t>are physical locations or electronic forums that facilitate the ﬂow of funds among investors, businesses, and governments. The </a:t>
            </a:r>
            <a:r>
              <a:rPr lang="en-US" sz="2400" dirty="0">
                <a:solidFill>
                  <a:srgbClr val="009CDB"/>
                </a:solidFill>
                <a:latin typeface="Georgia" panose="02040502050405020303" pitchFamily="18" charset="0"/>
                <a:ea typeface="Times New Roman" panose="02020603050405020304" pitchFamily="18" charset="0"/>
              </a:rPr>
              <a:t>investments </a:t>
            </a:r>
            <a:r>
              <a:rPr lang="en-US" sz="2400" dirty="0">
                <a:solidFill>
                  <a:srgbClr val="231F1F"/>
                </a:solidFill>
                <a:latin typeface="Times New Roman" panose="02020603050405020304" pitchFamily="18" charset="0"/>
                <a:ea typeface="Times New Roman" panose="02020603050405020304" pitchFamily="18" charset="0"/>
              </a:rPr>
              <a:t>area</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involves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sale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analysis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management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through</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portfolio</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diversiﬁcation.</a:t>
            </a:r>
            <a:r>
              <a:rPr lang="en-US" sz="2400" spc="-35" dirty="0">
                <a:solidFill>
                  <a:srgbClr val="231F1F"/>
                </a:solidFill>
                <a:latin typeface="Times New Roman" panose="02020603050405020304" pitchFamily="18" charset="0"/>
                <a:ea typeface="Times New Roman" panose="02020603050405020304" pitchFamily="18" charset="0"/>
              </a:rPr>
              <a:t> </a:t>
            </a:r>
          </a:p>
          <a:p>
            <a:pPr marL="219710" marR="807720" indent="0" algn="just">
              <a:lnSpc>
                <a:spcPct val="150000"/>
              </a:lnSpc>
              <a:spcAft>
                <a:spcPts val="0"/>
              </a:spcAft>
              <a:buNone/>
            </a:pPr>
            <a:r>
              <a:rPr lang="en-US" sz="2400" dirty="0">
                <a:solidFill>
                  <a:srgbClr val="009CDB"/>
                </a:solidFill>
                <a:latin typeface="Georgia" panose="02040502050405020303" pitchFamily="18" charset="0"/>
                <a:ea typeface="Times New Roman" panose="02020603050405020304" pitchFamily="18" charset="0"/>
              </a:rPr>
              <a:t>Financial</a:t>
            </a:r>
            <a:r>
              <a:rPr lang="en-US" sz="2400" spc="-30" dirty="0">
                <a:solidFill>
                  <a:srgbClr val="009CDB"/>
                </a:solidFill>
                <a:latin typeface="Georgia" panose="02040502050405020303"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management</a:t>
            </a:r>
            <a:r>
              <a:rPr lang="en-US" sz="2400" spc="-30" dirty="0">
                <a:solidFill>
                  <a:srgbClr val="009CDB"/>
                </a:solidFill>
                <a:latin typeface="Georgia" panose="02040502050405020303"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involves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planning,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management,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fund-raising</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decisions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enhance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 </a:t>
            </a:r>
            <a:r>
              <a:rPr lang="en-US" sz="2400" u="sng" dirty="0">
                <a:solidFill>
                  <a:srgbClr val="231F1F"/>
                </a:solidFill>
                <a:latin typeface="Times New Roman" panose="02020603050405020304" pitchFamily="18" charset="0"/>
                <a:ea typeface="Times New Roman" panose="02020603050405020304" pitchFamily="18" charset="0"/>
              </a:rPr>
              <a:t>Its objective is </a:t>
            </a:r>
            <a:r>
              <a:rPr lang="en-US" sz="2400" u="sng"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to</a:t>
            </a:r>
            <a:r>
              <a:rPr lang="en-US" sz="2400" b="0" i="0" u="sng" dirty="0">
                <a:solidFill>
                  <a:schemeClr val="tx1">
                    <a:lumMod val="95000"/>
                    <a:lumOff val="5000"/>
                  </a:schemeClr>
                </a:solidFill>
                <a:effectLst/>
                <a:latin typeface="Times New Roman" panose="02020603050405020304" pitchFamily="18" charset="0"/>
                <a:cs typeface="Times New Roman" panose="02020603050405020304" pitchFamily="18" charset="0"/>
              </a:rPr>
              <a:t>  maximize the value of the firm for stockholders. </a:t>
            </a:r>
            <a:endParaRPr lang="en-US" sz="2400" u="sng"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5082604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indent="0">
              <a:buNone/>
            </a:pPr>
            <a:endParaRPr lang="en-US" dirty="0"/>
          </a:p>
        </p:txBody>
      </p:sp>
      <p:pic>
        <p:nvPicPr>
          <p:cNvPr id="2" name="Picture 1">
            <a:extLst>
              <a:ext uri="{FF2B5EF4-FFF2-40B4-BE49-F238E27FC236}">
                <a16:creationId xmlns:a16="http://schemas.microsoft.com/office/drawing/2014/main" id="{3272EE8A-8F08-4BA7-A86B-84771FB90056}"/>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299235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400" dirty="0">
                <a:solidFill>
                  <a:schemeClr val="accent1">
                    <a:lumMod val="60000"/>
                    <a:lumOff val="40000"/>
                  </a:schemeClr>
                </a:solidFill>
                <a:latin typeface="Times New Roman" panose="02020603050405020304" pitchFamily="18" charset="0"/>
                <a:ea typeface="Times New Roman" panose="02020603050405020304" pitchFamily="18" charset="0"/>
                <a:cs typeface="+mj-cs"/>
              </a:rPr>
              <a:t>Financial</a:t>
            </a:r>
            <a:r>
              <a:rPr lang="en-US" sz="2400" spc="-235" dirty="0">
                <a:solidFill>
                  <a:schemeClr val="accent1">
                    <a:lumMod val="60000"/>
                    <a:lumOff val="40000"/>
                  </a:schemeClr>
                </a:solidFill>
                <a:latin typeface="Times New Roman" panose="02020603050405020304" pitchFamily="18" charset="0"/>
                <a:ea typeface="Times New Roman" panose="02020603050405020304" pitchFamily="18" charset="0"/>
                <a:cs typeface="+mj-cs"/>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cs typeface="+mj-cs"/>
              </a:rPr>
              <a:t>institutions</a:t>
            </a:r>
            <a:r>
              <a:rPr lang="en-US" sz="2400" spc="-45" dirty="0">
                <a:solidFill>
                  <a:schemeClr val="accent1">
                    <a:lumMod val="60000"/>
                    <a:lumOff val="40000"/>
                  </a:schemeClr>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are</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intermediaries,</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such</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as</a:t>
            </a:r>
            <a:r>
              <a:rPr lang="en-US" sz="2400" spc="-4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banks,</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insurance</a:t>
            </a:r>
            <a:r>
              <a:rPr lang="en-US" sz="2400" spc="-4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companies,</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and</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investment</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companies</a:t>
            </a:r>
            <a:r>
              <a:rPr lang="en-US" sz="2400" spc="-23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that</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engage</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in</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ﬁnancial</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activities</a:t>
            </a:r>
            <a:r>
              <a:rPr lang="en-US" sz="2400" spc="-4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to</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aid</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the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ﬂow</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of</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funds</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from</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10" dirty="0">
                <a:solidFill>
                  <a:srgbClr val="231F1F"/>
                </a:solidFill>
                <a:latin typeface="Times New Roman" panose="02020603050405020304" pitchFamily="18" charset="0"/>
                <a:ea typeface="Times New Roman" panose="02020603050405020304" pitchFamily="18" charset="0"/>
                <a:cs typeface="+mj-cs"/>
              </a:rPr>
              <a:t>savers</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to</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borrowers</a:t>
            </a:r>
            <a:r>
              <a:rPr lang="en-US" sz="2400" spc="-2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or</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investors.</a:t>
            </a:r>
            <a:r>
              <a:rPr lang="en-US" sz="2400" spc="-235" dirty="0">
                <a:solidFill>
                  <a:srgbClr val="231F1F"/>
                </a:solidFill>
                <a:latin typeface="Times New Roman" panose="02020603050405020304" pitchFamily="18" charset="0"/>
                <a:ea typeface="Times New Roman" panose="02020603050405020304" pitchFamily="18" charset="0"/>
                <a:cs typeface="+mj-cs"/>
              </a:rPr>
              <a:t> </a:t>
            </a:r>
          </a:p>
          <a:p>
            <a:pPr marL="0" indent="0" algn="just">
              <a:lnSpc>
                <a:spcPct val="150000"/>
              </a:lnSpc>
              <a:spcAft>
                <a:spcPts val="800"/>
              </a:spcAft>
              <a:buNone/>
            </a:pPr>
            <a:r>
              <a:rPr lang="en-US" sz="2400" dirty="0">
                <a:solidFill>
                  <a:schemeClr val="accent1">
                    <a:lumMod val="60000"/>
                    <a:lumOff val="40000"/>
                  </a:schemeClr>
                </a:solidFill>
                <a:latin typeface="Times New Roman" panose="02020603050405020304" pitchFamily="18" charset="0"/>
                <a:ea typeface="Calibri" panose="020F0502020204030204" pitchFamily="34" charset="0"/>
                <a:cs typeface="+mj-cs"/>
              </a:rPr>
              <a:t>Investment management </a:t>
            </a:r>
            <a:r>
              <a:rPr lang="en-US" sz="2400" dirty="0">
                <a:latin typeface="Times New Roman" panose="02020603050405020304" pitchFamily="18" charset="0"/>
                <a:ea typeface="Calibri" panose="020F0502020204030204" pitchFamily="34" charset="0"/>
                <a:cs typeface="+mj-cs"/>
              </a:rPr>
              <a:t>involves making decisions relating to issuing and investing in stocks and bonds. Financial management in business involves making decisions relating to the efficient use of ﬁnancial resources in the production and sale of goods and services. </a:t>
            </a:r>
            <a:r>
              <a:rPr lang="en-US" sz="2400" u="sng" dirty="0">
                <a:latin typeface="Times New Roman" panose="02020603050405020304" pitchFamily="18" charset="0"/>
                <a:ea typeface="Calibri" panose="020F0502020204030204" pitchFamily="34" charset="0"/>
                <a:cs typeface="+mj-cs"/>
              </a:rPr>
              <a:t>The goal of the ﬁnancial manager in a proﬁt-seeking organization should be to maximize the owners’ wealth. This is accomplished through effective ﬁnancial planning and analysis, asset management, and the acquisition of ﬁnancial capital.</a:t>
            </a:r>
            <a:r>
              <a:rPr lang="en-US" sz="2400" dirty="0">
                <a:latin typeface="Times New Roman" panose="02020603050405020304" pitchFamily="18" charset="0"/>
                <a:ea typeface="Calibri" panose="020F0502020204030204" pitchFamily="34" charset="0"/>
                <a:cs typeface="+mj-cs"/>
              </a:rPr>
              <a:t> </a:t>
            </a:r>
            <a:r>
              <a:rPr lang="en-US" sz="2400" u="sng" dirty="0">
                <a:latin typeface="Times New Roman" panose="02020603050405020304" pitchFamily="18" charset="0"/>
                <a:ea typeface="Calibri" panose="020F0502020204030204" pitchFamily="34" charset="0"/>
                <a:cs typeface="+mj-cs"/>
              </a:rPr>
              <a:t>Financial managers in not-for-proﬁt organizations aim to provide a desired level of services at acceptable costs and perform the same ﬁnancial management functions as their for-proﬁt counterparts</a:t>
            </a:r>
            <a:r>
              <a:rPr lang="ar-EG" sz="2400" u="sng" dirty="0">
                <a:latin typeface="Calibri" panose="020F0502020204030204" pitchFamily="34" charset="0"/>
                <a:ea typeface="Calibri" panose="020F0502020204030204" pitchFamily="34" charset="0"/>
                <a:cs typeface="+mj-cs"/>
              </a:rPr>
              <a:t>.</a:t>
            </a:r>
            <a:endParaRPr lang="en-US" sz="2400" u="sng" dirty="0">
              <a:latin typeface="Calibri" panose="020F0502020204030204" pitchFamily="34" charset="0"/>
              <a:ea typeface="Calibri" panose="020F0502020204030204" pitchFamily="34" charset="0"/>
              <a:cs typeface="+mj-cs"/>
            </a:endParaRPr>
          </a:p>
          <a:p>
            <a:pPr marL="0" indent="0">
              <a:buNone/>
            </a:pPr>
            <a:endParaRPr lang="en-US" dirty="0"/>
          </a:p>
        </p:txBody>
      </p:sp>
    </p:spTree>
    <p:extLst>
      <p:ext uri="{BB962C8B-B14F-4D97-AF65-F5344CB8AC3E}">
        <p14:creationId xmlns:p14="http://schemas.microsoft.com/office/powerpoint/2010/main" val="3792658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48260" marR="810260" indent="0" algn="just">
              <a:lnSpc>
                <a:spcPct val="150000"/>
              </a:lnSpc>
              <a:spcBef>
                <a:spcPts val="58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Successful</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1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typically</a:t>
            </a:r>
            <a:r>
              <a:rPr lang="en-US" sz="2400" spc="9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progress</a:t>
            </a:r>
            <a:r>
              <a:rPr lang="en-US" sz="2400" spc="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through</a:t>
            </a:r>
            <a:r>
              <a:rPr lang="en-US" sz="2400" spc="1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1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series</a:t>
            </a:r>
            <a:r>
              <a:rPr lang="en-US" sz="2400" spc="1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90" dirty="0">
                <a:solidFill>
                  <a:srgbClr val="231F1F"/>
                </a:solidFill>
                <a:latin typeface="Times New Roman" panose="02020603050405020304" pitchFamily="18" charset="0"/>
                <a:ea typeface="Times New Roman" panose="02020603050405020304" pitchFamily="18" charset="0"/>
              </a:rPr>
              <a:t> </a:t>
            </a:r>
            <a:r>
              <a:rPr lang="en-US" sz="2400" dirty="0">
                <a:solidFill>
                  <a:schemeClr val="accent1">
                    <a:lumMod val="60000"/>
                    <a:lumOff val="40000"/>
                  </a:schemeClr>
                </a:solidFill>
                <a:latin typeface="Times New Roman" panose="02020603050405020304" pitchFamily="18" charset="0"/>
                <a:ea typeface="Times New Roman" panose="02020603050405020304" pitchFamily="18" charset="0"/>
              </a:rPr>
              <a:t>life-cycle</a:t>
            </a:r>
            <a:r>
              <a:rPr lang="en-US" sz="2400" spc="85"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dirty="0">
                <a:solidFill>
                  <a:schemeClr val="accent1">
                    <a:lumMod val="60000"/>
                    <a:lumOff val="40000"/>
                  </a:schemeClr>
                </a:solidFill>
                <a:latin typeface="Times New Roman" panose="02020603050405020304" pitchFamily="18" charset="0"/>
                <a:ea typeface="Times New Roman" panose="02020603050405020304" pitchFamily="18" charset="0"/>
              </a:rPr>
              <a:t>stages</a:t>
            </a:r>
            <a:r>
              <a:rPr lang="en-US" sz="2400" dirty="0">
                <a:solidFill>
                  <a:srgbClr val="231F1F"/>
                </a:solidFill>
                <a:latin typeface="Times New Roman" panose="02020603050405020304" pitchFamily="18" charset="0"/>
                <a:ea typeface="Times New Roman" panose="02020603050405020304" pitchFamily="18" charset="0"/>
              </a:rPr>
              <a:t>—</a:t>
            </a:r>
            <a:r>
              <a:rPr lang="en-US" sz="2400" u="sng" dirty="0">
                <a:solidFill>
                  <a:srgbClr val="231F1F"/>
                </a:solidFill>
                <a:latin typeface="Times New Roman" panose="02020603050405020304" pitchFamily="18" charset="0"/>
                <a:ea typeface="Times New Roman" panose="02020603050405020304" pitchFamily="18" charset="0"/>
              </a:rPr>
              <a:t>from</a:t>
            </a:r>
            <a:r>
              <a:rPr lang="en-US" sz="2400" u="sng" spc="12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the</a:t>
            </a:r>
            <a:r>
              <a:rPr lang="en-US" sz="2400" u="sng" spc="12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idea</a:t>
            </a:r>
            <a:r>
              <a:rPr lang="en-US" sz="2400" u="sng" spc="7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stage</a:t>
            </a:r>
            <a:r>
              <a:rPr lang="en-US" sz="2400" u="sng" spc="11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to exiting the business. More speciﬁcally, the successful business typically moves through ﬁve</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stages:</a:t>
            </a:r>
            <a:r>
              <a:rPr lang="en-US" sz="2400" u="sng" spc="-6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development,</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start-up,</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survival,</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rapid</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growth,</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and</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maturity.</a:t>
            </a:r>
            <a:r>
              <a:rPr lang="en-US" sz="2400" u="sng" spc="-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Individuals</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who</a:t>
            </a:r>
            <a:r>
              <a:rPr lang="en-US" sz="2400" u="sng" spc="-5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choose</a:t>
            </a:r>
            <a:r>
              <a:rPr lang="en-US" sz="2400" u="sng" spc="-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to</a:t>
            </a:r>
            <a:r>
              <a:rPr lang="en-US" sz="2400" u="sng" spc="-2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become small business owners do so for a number of different reasons. </a:t>
            </a:r>
          </a:p>
          <a:p>
            <a:pPr marL="48260" marR="810260" indent="0" algn="just">
              <a:lnSpc>
                <a:spcPct val="150000"/>
              </a:lnSpc>
              <a:spcBef>
                <a:spcPts val="58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Some small business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owners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focus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salary-replacement</a:t>
            </a:r>
            <a:r>
              <a:rPr lang="en-US" sz="2400" u="sng" spc="-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opportunities</a:t>
            </a:r>
            <a:r>
              <a:rPr lang="en-US" sz="2400" dirty="0">
                <a:solidFill>
                  <a:srgbClr val="231F1F"/>
                </a:solidFill>
                <a:latin typeface="Times New Roman" panose="02020603050405020304" pitchFamily="18" charset="0"/>
                <a:ea typeface="Times New Roman" panose="02020603050405020304" pitchFamily="18" charset="0"/>
              </a:rPr>
              <a: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where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seek</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income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levels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comparable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 what they could have earned by working for much larger ﬁrms. Other individuals pursue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lifestyle small business opportunities</a:t>
            </a:r>
            <a:r>
              <a:rPr lang="en-US" sz="2400" dirty="0">
                <a:solidFill>
                  <a:srgbClr val="231F1F"/>
                </a:solidFill>
                <a:latin typeface="Times New Roman" panose="02020603050405020304" pitchFamily="18" charset="0"/>
                <a:ea typeface="Times New Roman" panose="02020603050405020304" pitchFamily="18" charset="0"/>
              </a:rPr>
              <a:t>, where they get paid for doing things they like to do.</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Entrepreneurs seek to own and run businesses that stress high growth rates in sales, proﬁts,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cash</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ﬂows.</a:t>
            </a:r>
            <a:endParaRPr lang="en-US" sz="2400" dirty="0">
              <a:latin typeface="Times New Roman" panose="02020603050405020304" pitchFamily="18" charset="0"/>
              <a:ea typeface="Times New Roman" panose="02020603050405020304" pitchFamily="18" charset="0"/>
            </a:endParaRPr>
          </a:p>
          <a:p>
            <a:pPr marL="586740" marR="2254250" indent="0" algn="just">
              <a:lnSpc>
                <a:spcPct val="103000"/>
              </a:lnSpc>
              <a:spcBef>
                <a:spcPts val="820"/>
              </a:spcBef>
              <a:spcAft>
                <a:spcPts val="0"/>
              </a:spcAft>
              <a:buNone/>
            </a:pPr>
            <a:endParaRPr lang="en-US"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1882985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616070" cy="6599582"/>
          </a:xfrm>
        </p:spPr>
        <p:txBody>
          <a:bodyPr/>
          <a:lstStyle/>
          <a:p>
            <a:pPr marL="276860" marR="809625" indent="0" algn="just">
              <a:lnSpc>
                <a:spcPct val="150000"/>
              </a:lnSpc>
              <a:spcAft>
                <a:spcPts val="0"/>
              </a:spcAft>
              <a:buNone/>
            </a:pPr>
            <a:r>
              <a:rPr lang="en-US" sz="2400" dirty="0">
                <a:solidFill>
                  <a:srgbClr val="009CDB"/>
                </a:solidFill>
                <a:latin typeface="Times New Roman" panose="02020603050405020304" pitchFamily="18" charset="0"/>
                <a:ea typeface="Times New Roman" panose="02020603050405020304" pitchFamily="18" charset="0"/>
              </a:rPr>
              <a:t>Entrepreneurial ﬁnance </a:t>
            </a:r>
            <a:r>
              <a:rPr lang="en-US" sz="2400" dirty="0">
                <a:solidFill>
                  <a:srgbClr val="231F1F"/>
                </a:solidFill>
                <a:latin typeface="Times New Roman" panose="02020603050405020304" pitchFamily="18" charset="0"/>
                <a:ea typeface="Times New Roman" panose="02020603050405020304" pitchFamily="18" charset="0"/>
              </a:rPr>
              <a:t>is the study of how growth driven, performance focused, early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stage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ﬁrms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(from</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development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through</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early</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rapid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growth)</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raise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capital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manage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operations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assets.</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Our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small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practice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boxes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focus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operational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issues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faced</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early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stage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ﬁrms.</a:t>
            </a:r>
          </a:p>
          <a:p>
            <a:pPr marL="276860" marR="809625" indent="0" algn="just">
              <a:lnSpc>
                <a:spcPct val="150000"/>
              </a:lnSpc>
              <a:spcAft>
                <a:spcPts val="0"/>
              </a:spcAft>
              <a:buNone/>
            </a:pPr>
            <a:r>
              <a:rPr lang="en-US" sz="2400" spc="-20" dirty="0">
                <a:solidFill>
                  <a:srgbClr val="231F1F"/>
                </a:solidFill>
                <a:latin typeface="Times New Roman" panose="02020603050405020304" pitchFamily="18" charset="0"/>
                <a:ea typeface="Times New Roman" panose="02020603050405020304" pitchFamily="18" charset="0"/>
              </a:rPr>
              <a:t> </a:t>
            </a:r>
          </a:p>
          <a:p>
            <a:pPr marL="276860" marR="809625" indent="0" algn="just">
              <a:lnSpc>
                <a:spcPct val="150000"/>
              </a:lnSpc>
              <a:spcAft>
                <a:spcPts val="0"/>
              </a:spcAft>
              <a:buNone/>
            </a:pPr>
            <a:r>
              <a:rPr lang="en-US" sz="2400" dirty="0">
                <a:solidFill>
                  <a:srgbClr val="009CDB"/>
                </a:solidFill>
                <a:latin typeface="Times New Roman" panose="02020603050405020304" pitchFamily="18" charset="0"/>
                <a:ea typeface="Times New Roman" panose="02020603050405020304" pitchFamily="18" charset="0"/>
              </a:rPr>
              <a:t>Personal</a:t>
            </a:r>
            <a:r>
              <a:rPr lang="en-US" sz="2400" spc="-50" dirty="0">
                <a:solidFill>
                  <a:srgbClr val="009CDB"/>
                </a:solidFill>
                <a:latin typeface="Times New Roman" panose="02020603050405020304" pitchFamily="18" charset="0"/>
                <a:ea typeface="Times New Roman" panose="02020603050405020304" pitchFamily="18" charset="0"/>
              </a:rPr>
              <a:t> </a:t>
            </a:r>
            <a:r>
              <a:rPr lang="en-US" sz="2400" dirty="0">
                <a:solidFill>
                  <a:srgbClr val="009CDB"/>
                </a:solidFill>
                <a:latin typeface="Times New Roman" panose="02020603050405020304" pitchFamily="18" charset="0"/>
                <a:ea typeface="Times New Roman" panose="02020603050405020304" pitchFamily="18" charset="0"/>
              </a:rPr>
              <a:t>ﬁnance</a:t>
            </a:r>
            <a:r>
              <a:rPr lang="en-US" sz="2400" spc="-30" dirty="0">
                <a:solidFill>
                  <a:srgbClr val="009CDB"/>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study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how</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individuals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prepare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emergencies,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protect</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against</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premature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death</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loss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property,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accumulate wealth over time. Our personal ﬁnancial planning boxes focus on planning decisions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made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individuals,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regarding</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saving</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resources.</a:t>
            </a: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178086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92500"/>
          </a:bodyPr>
          <a:lstStyle/>
          <a:p>
            <a:pPr marL="0" indent="0" algn="ctr">
              <a:buNone/>
            </a:pPr>
            <a:r>
              <a:rPr lang="en-US" sz="3600" b="1" dirty="0">
                <a:solidFill>
                  <a:schemeClr val="accent1">
                    <a:lumMod val="75000"/>
                  </a:schemeClr>
                </a:solidFill>
                <a:latin typeface="Times New Roman" panose="02020603050405020304" pitchFamily="18" charset="0"/>
                <a:ea typeface="Times New Roman" panose="02020603050405020304" pitchFamily="18" charset="0"/>
              </a:rPr>
              <a:t>2. Why</a:t>
            </a:r>
            <a:r>
              <a:rPr lang="en-US" sz="3600" b="1" spc="-135" dirty="0">
                <a:solidFill>
                  <a:schemeClr val="accent1">
                    <a:lumMod val="75000"/>
                  </a:schemeClr>
                </a:solidFill>
                <a:latin typeface="Times New Roman" panose="02020603050405020304" pitchFamily="18" charset="0"/>
                <a:ea typeface="Times New Roman" panose="02020603050405020304" pitchFamily="18" charset="0"/>
              </a:rPr>
              <a:t> </a:t>
            </a:r>
            <a:r>
              <a:rPr lang="en-US" sz="3600" b="1" dirty="0">
                <a:solidFill>
                  <a:schemeClr val="accent1">
                    <a:lumMod val="75000"/>
                  </a:schemeClr>
                </a:solidFill>
                <a:latin typeface="Times New Roman" panose="02020603050405020304" pitchFamily="18" charset="0"/>
                <a:ea typeface="Times New Roman" panose="02020603050405020304" pitchFamily="18" charset="0"/>
              </a:rPr>
              <a:t>Study</a:t>
            </a:r>
            <a:r>
              <a:rPr lang="en-US" sz="3600" b="1" spc="-135" dirty="0">
                <a:solidFill>
                  <a:schemeClr val="accent1">
                    <a:lumMod val="75000"/>
                  </a:schemeClr>
                </a:solidFill>
                <a:latin typeface="Times New Roman" panose="02020603050405020304" pitchFamily="18" charset="0"/>
                <a:ea typeface="Times New Roman" panose="02020603050405020304" pitchFamily="18" charset="0"/>
              </a:rPr>
              <a:t> </a:t>
            </a:r>
            <a:r>
              <a:rPr lang="en-US" sz="3600" b="1" dirty="0">
                <a:solidFill>
                  <a:schemeClr val="accent1">
                    <a:lumMod val="75000"/>
                  </a:schemeClr>
                </a:solidFill>
                <a:latin typeface="Times New Roman" panose="02020603050405020304" pitchFamily="18" charset="0"/>
                <a:ea typeface="Times New Roman" panose="02020603050405020304" pitchFamily="18" charset="0"/>
              </a:rPr>
              <a:t>Finance?</a:t>
            </a:r>
          </a:p>
          <a:p>
            <a:pPr marL="0" indent="0" algn="ctr">
              <a:buNone/>
            </a:pPr>
            <a:endParaRPr lang="en-US" sz="3600" b="1" dirty="0">
              <a:solidFill>
                <a:schemeClr val="accent1">
                  <a:lumMod val="75000"/>
                </a:schemeClr>
              </a:solidFill>
              <a:latin typeface="Times New Roman" panose="02020603050405020304" pitchFamily="18" charset="0"/>
            </a:endParaRPr>
          </a:p>
          <a:p>
            <a:pPr marL="914400" lvl="2" indent="0" algn="just">
              <a:spcBef>
                <a:spcPts val="870"/>
              </a:spcBef>
              <a:buClr>
                <a:srgbClr val="231F1F"/>
              </a:buClr>
              <a:buSzPts val="1000"/>
              <a:buNone/>
              <a:tabLst>
                <a:tab pos="966470" algn="l"/>
              </a:tabLst>
            </a:pP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1. To</a:t>
            </a:r>
            <a:r>
              <a:rPr lang="en-US" sz="2800" i="1" spc="4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make</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informed</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economic</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decisions.</a:t>
            </a:r>
            <a:endParaRPr lang="en-US" sz="2800"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endParaRPr>
          </a:p>
          <a:p>
            <a:pPr marL="0" indent="0" algn="just">
              <a:lnSpc>
                <a:spcPct val="150000"/>
              </a:lnSpc>
              <a:spcBef>
                <a:spcPts val="0"/>
              </a:spcBef>
              <a:buNone/>
            </a:pPr>
            <a:r>
              <a:rPr lang="en-US" sz="2600" dirty="0">
                <a:solidFill>
                  <a:srgbClr val="231F1F"/>
                </a:solidFill>
                <a:latin typeface="Times New Roman" panose="02020603050405020304" pitchFamily="18" charset="0"/>
                <a:ea typeface="Times New Roman" panose="02020603050405020304" pitchFamily="18" charset="0"/>
              </a:rPr>
              <a:t>As we will see, the operation of the ﬁnancial system and the performance of the econ</a:t>
            </a:r>
            <a:r>
              <a:rPr lang="en-US" sz="2600" spc="-5" dirty="0">
                <a:solidFill>
                  <a:srgbClr val="231F1F"/>
                </a:solidFill>
                <a:latin typeface="Times New Roman" panose="02020603050405020304" pitchFamily="18" charset="0"/>
                <a:ea typeface="Times New Roman" panose="02020603050405020304" pitchFamily="18" charset="0"/>
              </a:rPr>
              <a:t>omy</a:t>
            </a:r>
            <a:r>
              <a:rPr lang="en-US" sz="2600" spc="-55" dirty="0">
                <a:solidFill>
                  <a:srgbClr val="231F1F"/>
                </a:solidFill>
                <a:latin typeface="Times New Roman" panose="02020603050405020304" pitchFamily="18" charset="0"/>
                <a:ea typeface="Times New Roman" panose="02020603050405020304" pitchFamily="18" charset="0"/>
              </a:rPr>
              <a:t> </a:t>
            </a:r>
            <a:r>
              <a:rPr lang="en-US" sz="2600" spc="-5" dirty="0">
                <a:solidFill>
                  <a:srgbClr val="231F1F"/>
                </a:solidFill>
                <a:latin typeface="Times New Roman" panose="02020603050405020304" pitchFamily="18" charset="0"/>
                <a:ea typeface="Times New Roman" panose="02020603050405020304" pitchFamily="18" charset="0"/>
              </a:rPr>
              <a:t>are</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spc="-5" dirty="0">
                <a:solidFill>
                  <a:srgbClr val="231F1F"/>
                </a:solidFill>
                <a:latin typeface="Times New Roman" panose="02020603050405020304" pitchFamily="18" charset="0"/>
                <a:ea typeface="Times New Roman" panose="02020603050405020304" pitchFamily="18" charset="0"/>
              </a:rPr>
              <a:t>inﬂuenced</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by</a:t>
            </a:r>
            <a:r>
              <a:rPr lang="en-US" sz="2600" spc="-1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policy</a:t>
            </a:r>
            <a:r>
              <a:rPr lang="en-US" sz="2600" u="sng" spc="-2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makers</a:t>
            </a:r>
            <a:r>
              <a:rPr lang="en-US" sz="2600" dirty="0">
                <a:solidFill>
                  <a:srgbClr val="231F1F"/>
                </a:solidFill>
                <a:latin typeface="Times New Roman" panose="02020603050405020304" pitchFamily="18" charset="0"/>
                <a:ea typeface="Times New Roman" panose="02020603050405020304" pitchFamily="18" charset="0"/>
              </a:rPr>
              <a:t>.</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Individuals</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elect</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many</a:t>
            </a:r>
            <a:r>
              <a:rPr lang="en-US" sz="2600" spc="-6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of</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these</a:t>
            </a:r>
            <a:r>
              <a:rPr lang="en-US" sz="2600" spc="-1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policy</a:t>
            </a:r>
            <a:r>
              <a:rPr lang="en-US" sz="2600" spc="-1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makers</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in</a:t>
            </a:r>
            <a:r>
              <a:rPr lang="en-US" sz="2600" spc="-2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a:t>
            </a:r>
            <a:r>
              <a:rPr lang="en-US" sz="2600" spc="-2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United</a:t>
            </a:r>
            <a:r>
              <a:rPr lang="en-US" sz="2600" spc="-5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States,</a:t>
            </a:r>
            <a:r>
              <a:rPr lang="en-US" sz="2600" spc="-5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such</a:t>
            </a:r>
            <a:r>
              <a:rPr lang="en-US" sz="2600" spc="-5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as</a:t>
            </a:r>
            <a:r>
              <a:rPr lang="en-US" sz="2600" spc="-5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a:t>
            </a:r>
            <a:r>
              <a:rPr lang="en-US" sz="2600" spc="-5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president</a:t>
            </a:r>
            <a:r>
              <a:rPr lang="en-US" sz="2600" spc="-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and</a:t>
            </a:r>
            <a:r>
              <a:rPr lang="en-US" sz="2600" spc="-5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members</a:t>
            </a:r>
            <a:r>
              <a:rPr lang="en-US" sz="2600" spc="-5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of</a:t>
            </a:r>
            <a:r>
              <a:rPr lang="en-US" sz="2600" spc="-5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Congress.</a:t>
            </a:r>
            <a:r>
              <a:rPr lang="en-US" sz="2600" spc="-5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Since</a:t>
            </a:r>
            <a:r>
              <a:rPr lang="en-US" sz="2600" spc="-4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these</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elected</a:t>
            </a:r>
            <a:r>
              <a:rPr lang="en-US" sz="2600" spc="-4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officials</a:t>
            </a:r>
            <a:r>
              <a:rPr lang="en-US" sz="2600" spc="-2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have</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power</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to</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alter</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ﬁnancial system</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by</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creating</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laws,</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and</a:t>
            </a:r>
            <a:r>
              <a:rPr lang="en-US" sz="2600" spc="-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since</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their</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decisions</a:t>
            </a:r>
            <a:r>
              <a:rPr lang="en-US" sz="2600" spc="-1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can</a:t>
            </a:r>
            <a:r>
              <a:rPr lang="en-US" sz="2600" spc="-2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inﬂuence economic activity, it is important that individuals be informed when making</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political</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and</a:t>
            </a:r>
            <a:r>
              <a:rPr lang="en-US" sz="2600" spc="-3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economic</a:t>
            </a:r>
            <a:r>
              <a:rPr lang="en-US" sz="2600" spc="-1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choices.</a:t>
            </a:r>
            <a:r>
              <a:rPr lang="en-US" sz="2600" spc="-3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Do</a:t>
            </a:r>
            <a:r>
              <a:rPr lang="en-US" sz="2600" spc="-1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you</a:t>
            </a:r>
            <a:r>
              <a:rPr lang="en-US" sz="2600" spc="-40"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want a</a:t>
            </a:r>
            <a:r>
              <a:rPr lang="en-US" sz="2600" spc="-2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balanced</a:t>
            </a:r>
            <a:r>
              <a:rPr lang="en-US" sz="2600" spc="-4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budget,</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lower</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taxes,</a:t>
            </a:r>
            <a:r>
              <a:rPr lang="en-US" sz="2600" spc="-5" dirty="0">
                <a:solidFill>
                  <a:srgbClr val="231F1F"/>
                </a:solidFill>
                <a:latin typeface="Times New Roman" panose="02020603050405020304" pitchFamily="18" charset="0"/>
                <a:ea typeface="Times New Roman" panose="02020603050405020304" pitchFamily="18" charset="0"/>
              </a:rPr>
              <a:t> </a:t>
            </a:r>
            <a:r>
              <a:rPr lang="en-US" sz="2600" dirty="0">
                <a:solidFill>
                  <a:srgbClr val="231F1F"/>
                </a:solidFill>
                <a:latin typeface="Times New Roman" panose="02020603050405020304" pitchFamily="18" charset="0"/>
                <a:ea typeface="Times New Roman" panose="02020603050405020304" pitchFamily="18" charset="0"/>
              </a:rPr>
              <a:t>free international trade, low inﬂation, and full employment? </a:t>
            </a:r>
            <a:r>
              <a:rPr lang="en-US" sz="2600" u="sng" dirty="0">
                <a:solidFill>
                  <a:srgbClr val="231F1F"/>
                </a:solidFill>
                <a:latin typeface="Times New Roman" panose="02020603050405020304" pitchFamily="18" charset="0"/>
                <a:ea typeface="Times New Roman" panose="02020603050405020304" pitchFamily="18" charset="0"/>
              </a:rPr>
              <a:t>Whatever your ﬁnancial and economic</a:t>
            </a:r>
            <a:r>
              <a:rPr lang="en-US" sz="2600" u="sng" spc="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goals may be, you need to be an informed participant if you wish to make a diﬀerence.</a:t>
            </a:r>
            <a:r>
              <a:rPr lang="en-US" sz="2600" u="sng" spc="5" dirty="0">
                <a:solidFill>
                  <a:srgbClr val="231F1F"/>
                </a:solidFill>
                <a:latin typeface="Times New Roman" panose="02020603050405020304" pitchFamily="18" charset="0"/>
                <a:ea typeface="Times New Roman" panose="02020603050405020304" pitchFamily="18" charset="0"/>
              </a:rPr>
              <a:t> </a:t>
            </a:r>
            <a:r>
              <a:rPr lang="en-US" sz="2600" u="sng" spc="-5" dirty="0">
                <a:solidFill>
                  <a:srgbClr val="231F1F"/>
                </a:solidFill>
                <a:latin typeface="Times New Roman" panose="02020603050405020304" pitchFamily="18" charset="0"/>
                <a:ea typeface="Times New Roman" panose="02020603050405020304" pitchFamily="18" charset="0"/>
              </a:rPr>
              <a:t>Every</a:t>
            </a:r>
            <a:r>
              <a:rPr lang="en-US" sz="2600" u="sng" spc="-3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individual</a:t>
            </a:r>
            <a:r>
              <a:rPr lang="en-US" sz="2600" u="sng" spc="-2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should</a:t>
            </a:r>
            <a:r>
              <a:rPr lang="en-US" sz="2600" u="sng" spc="-3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attain</a:t>
            </a:r>
            <a:r>
              <a:rPr lang="en-US" sz="2600" u="sng" spc="-4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a</a:t>
            </a:r>
            <a:r>
              <a:rPr lang="en-US" sz="2600" u="sng" spc="-3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basic</a:t>
            </a:r>
            <a:r>
              <a:rPr lang="en-US" sz="2600" u="sng" spc="-6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understanding</a:t>
            </a:r>
            <a:r>
              <a:rPr lang="en-US" sz="2600" u="sng" spc="-6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of</a:t>
            </a:r>
            <a:r>
              <a:rPr lang="en-US" sz="2600" u="sng" spc="-4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ﬁnance</a:t>
            </a:r>
            <a:r>
              <a:rPr lang="en-US" sz="2600" u="sng" spc="-6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as</a:t>
            </a:r>
            <a:r>
              <a:rPr lang="en-US" sz="2600" u="sng" spc="-3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it</a:t>
            </a:r>
            <a:r>
              <a:rPr lang="en-US" sz="2600" u="sng" spc="-3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applies</a:t>
            </a:r>
            <a:r>
              <a:rPr lang="en-US" sz="2600" u="sng" spc="-45"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to</a:t>
            </a:r>
            <a:r>
              <a:rPr lang="en-US" sz="2600" u="sng" spc="-4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the</a:t>
            </a:r>
            <a:r>
              <a:rPr lang="en-US" sz="2600" u="sng" spc="-6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ﬁnancial</a:t>
            </a:r>
            <a:r>
              <a:rPr lang="en-US" sz="2600" u="sng" spc="-240" dirty="0">
                <a:solidFill>
                  <a:srgbClr val="231F1F"/>
                </a:solidFill>
                <a:latin typeface="Times New Roman" panose="02020603050405020304" pitchFamily="18" charset="0"/>
                <a:ea typeface="Times New Roman" panose="02020603050405020304" pitchFamily="18" charset="0"/>
              </a:rPr>
              <a:t> </a:t>
            </a:r>
            <a:r>
              <a:rPr lang="en-US" sz="2600" u="sng" dirty="0">
                <a:solidFill>
                  <a:srgbClr val="231F1F"/>
                </a:solidFill>
                <a:latin typeface="Times New Roman" panose="02020603050405020304" pitchFamily="18" charset="0"/>
                <a:ea typeface="Times New Roman" panose="02020603050405020304" pitchFamily="18" charset="0"/>
              </a:rPr>
              <a:t>system.</a:t>
            </a:r>
            <a:r>
              <a:rPr lang="en-US" sz="2600" u="sng" spc="-10" dirty="0">
                <a:solidFill>
                  <a:srgbClr val="231F1F"/>
                </a:solidFill>
                <a:latin typeface="Times New Roman" panose="02020603050405020304" pitchFamily="18" charset="0"/>
                <a:ea typeface="Times New Roman" panose="02020603050405020304" pitchFamily="18" charset="0"/>
              </a:rPr>
              <a:t> </a:t>
            </a:r>
            <a:endParaRPr lang="en-US" sz="2600" u="sng" dirty="0">
              <a:solidFill>
                <a:schemeClr val="accent1">
                  <a:lumMod val="75000"/>
                </a:schemeClr>
              </a:solidFill>
            </a:endParaRPr>
          </a:p>
        </p:txBody>
      </p:sp>
    </p:spTree>
    <p:extLst>
      <p:ext uri="{BB962C8B-B14F-4D97-AF65-F5344CB8AC3E}">
        <p14:creationId xmlns:p14="http://schemas.microsoft.com/office/powerpoint/2010/main" val="3193120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251792"/>
            <a:ext cx="11966713" cy="6467060"/>
          </a:xfrm>
        </p:spPr>
        <p:txBody>
          <a:bodyPr/>
          <a:lstStyle/>
          <a:p>
            <a:pPr marL="914400" lvl="2" indent="0" algn="just">
              <a:spcBef>
                <a:spcPts val="585"/>
              </a:spcBef>
              <a:buClr>
                <a:srgbClr val="231F1F"/>
              </a:buClr>
              <a:buSzPts val="1000"/>
              <a:buNone/>
              <a:tabLst>
                <a:tab pos="966470" algn="l"/>
              </a:tabLst>
            </a:pP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2. To</a:t>
            </a:r>
            <a:r>
              <a:rPr lang="en-US" sz="2800" i="1" spc="4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make</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informed</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personal</a:t>
            </a:r>
            <a:r>
              <a:rPr lang="en-US" sz="2800" i="1" spc="6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and</a:t>
            </a:r>
            <a:r>
              <a:rPr lang="en-US" sz="2800" i="1" spc="5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business</a:t>
            </a:r>
            <a:r>
              <a:rPr lang="en-US" sz="2800" i="1" spc="5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investment</a:t>
            </a:r>
            <a:r>
              <a:rPr lang="en-US" sz="2800" i="1" spc="6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8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decisions.</a:t>
            </a: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An understanding of ﬁnance should help you better understand how the institution, government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unit,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you</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work</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operations.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personal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level,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understanding</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investments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will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enable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you</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better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manage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your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ﬁnancial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resources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provide the basis for making sound decisions for accumulating wealth over time. </a:t>
            </a:r>
            <a:r>
              <a:rPr lang="en-US" sz="2400" u="sng" dirty="0">
                <a:solidFill>
                  <a:srgbClr val="231F1F"/>
                </a:solidFill>
                <a:latin typeface="Times New Roman" panose="02020603050405020304" pitchFamily="18" charset="0"/>
                <a:ea typeface="Times New Roman" panose="02020603050405020304" pitchFamily="18" charset="0"/>
              </a:rPr>
              <a:t>Thus, in</a:t>
            </a:r>
            <a:r>
              <a:rPr lang="en-US" sz="2400" u="sng" spc="-2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addition</a:t>
            </a:r>
            <a:r>
              <a:rPr lang="en-US" sz="2400" u="sng" spc="-1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to</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understanding ﬁnance</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basics</a:t>
            </a:r>
            <a:r>
              <a:rPr lang="en-US" sz="2400" u="sng" spc="1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relating</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to</a:t>
            </a:r>
            <a:r>
              <a:rPr lang="en-US" sz="2400" u="sng" spc="-1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the</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ﬁnancial</a:t>
            </a:r>
            <a:r>
              <a:rPr lang="en-US" sz="2400" u="sng" spc="-1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system</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and</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the</a:t>
            </a:r>
            <a:r>
              <a:rPr lang="en-US" sz="2400" u="sng" spc="-3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economy,</a:t>
            </a:r>
            <a:r>
              <a:rPr lang="en-US" sz="2400" u="sng" spc="-24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you also need to develop an understanding of the factors that inﬂuence interest rates and</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security prices. </a:t>
            </a:r>
            <a:endParaRPr lang="en-US" sz="2400" u="sng" dirty="0"/>
          </a:p>
        </p:txBody>
      </p:sp>
    </p:spTree>
    <p:extLst>
      <p:ext uri="{BB962C8B-B14F-4D97-AF65-F5344CB8AC3E}">
        <p14:creationId xmlns:p14="http://schemas.microsoft.com/office/powerpoint/2010/main" val="3022981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914400" lvl="2" indent="0" algn="just">
              <a:spcBef>
                <a:spcPts val="590"/>
              </a:spcBef>
              <a:buClr>
                <a:srgbClr val="231F1F"/>
              </a:buClr>
              <a:buSzPts val="1000"/>
              <a:buNone/>
              <a:tabLst>
                <a:tab pos="966470" algn="l"/>
              </a:tabLst>
            </a:pP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3. To</a:t>
            </a:r>
            <a:r>
              <a:rPr lang="en-US" sz="2600" i="1" spc="3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make</a:t>
            </a:r>
            <a:r>
              <a:rPr lang="en-US" sz="2600" i="1" spc="4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informed</a:t>
            </a:r>
            <a:r>
              <a:rPr lang="en-US" sz="2600" i="1" spc="5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career</a:t>
            </a:r>
            <a:r>
              <a:rPr lang="en-US" sz="2600" i="1" spc="4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decisions</a:t>
            </a:r>
            <a:r>
              <a:rPr lang="en-US" sz="2600" i="1" spc="4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based</a:t>
            </a:r>
            <a:r>
              <a:rPr lang="en-US" sz="2600" i="1" spc="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on</a:t>
            </a:r>
            <a:r>
              <a:rPr lang="en-US" sz="2600" i="1" spc="5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a</a:t>
            </a:r>
            <a:r>
              <a:rPr lang="en-US" sz="2600" i="1" spc="4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basic</a:t>
            </a:r>
            <a:r>
              <a:rPr lang="en-US" sz="2600" i="1" spc="5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understanding</a:t>
            </a:r>
            <a:r>
              <a:rPr lang="en-US" sz="2600" i="1" spc="4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of</a:t>
            </a:r>
            <a:r>
              <a:rPr lang="en-US" sz="2600" i="1" spc="4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business</a:t>
            </a:r>
            <a:r>
              <a:rPr lang="en-US" sz="2600" i="1" spc="45"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 </a:t>
            </a:r>
            <a:r>
              <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rPr>
              <a:t>ﬁnance.</a:t>
            </a:r>
          </a:p>
          <a:p>
            <a:pPr marL="914400" lvl="2" indent="0" algn="just">
              <a:spcBef>
                <a:spcPts val="590"/>
              </a:spcBef>
              <a:buClr>
                <a:srgbClr val="231F1F"/>
              </a:buClr>
              <a:buSzPts val="1000"/>
              <a:buNone/>
              <a:tabLst>
                <a:tab pos="966470" algn="l"/>
              </a:tabLst>
            </a:pPr>
            <a:endPar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endParaRPr>
          </a:p>
          <a:p>
            <a:pPr marL="263525" lvl="2" indent="0" algn="just">
              <a:lnSpc>
                <a:spcPct val="150000"/>
              </a:lnSpc>
              <a:spcBef>
                <a:spcPts val="590"/>
              </a:spcBef>
              <a:buClr>
                <a:srgbClr val="231F1F"/>
              </a:buClr>
              <a:buSzPts val="1000"/>
              <a:buNone/>
              <a:tabLst>
                <a:tab pos="966470" algn="l"/>
              </a:tabLst>
            </a:pPr>
            <a:r>
              <a:rPr lang="en-US" sz="2400" spc="-15" dirty="0">
                <a:solidFill>
                  <a:srgbClr val="231F1F"/>
                </a:solidFill>
                <a:latin typeface="Times New Roman" panose="02020603050405020304" pitchFamily="18" charset="0"/>
                <a:ea typeface="Times New Roman" panose="02020603050405020304" pitchFamily="18" charset="0"/>
              </a:rPr>
              <a:t>Even</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your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business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interest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nonﬁnance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career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professional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activity,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you</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likely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will</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need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to</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interact</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with</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ﬁnance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professionals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both</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within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outside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your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ﬁrm</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organization.</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Doing</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so</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will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require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basic</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knowledge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concepts,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tools,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applications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management.</a:t>
            </a:r>
            <a:endParaRPr lang="en-US" sz="2400" spc="-15" dirty="0">
              <a:solidFill>
                <a:srgbClr val="231F1F"/>
              </a:solidFill>
              <a:latin typeface="Times New Roman" panose="02020603050405020304" pitchFamily="18" charset="0"/>
              <a:ea typeface="Times New Roman" panose="02020603050405020304" pitchFamily="18" charset="0"/>
            </a:endParaRPr>
          </a:p>
          <a:p>
            <a:pPr marL="914400" lvl="2" indent="0" algn="just">
              <a:spcBef>
                <a:spcPts val="590"/>
              </a:spcBef>
              <a:buClr>
                <a:srgbClr val="231F1F"/>
              </a:buClr>
              <a:buSzPts val="1000"/>
              <a:buNone/>
              <a:tabLst>
                <a:tab pos="966470" algn="l"/>
              </a:tabLst>
            </a:pPr>
            <a:endParaRPr lang="en-US" sz="2600" i="1" spc="-10" dirty="0">
              <a:solidFill>
                <a:schemeClr val="accent2">
                  <a:lumMod val="75000"/>
                </a:schemeClr>
              </a:solidFill>
              <a:latin typeface="Times New Roman" panose="02020603050405020304"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8250576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92500"/>
          </a:bodyPr>
          <a:lstStyle/>
          <a:p>
            <a:pPr marL="0" indent="0" algn="ctr">
              <a:lnSpc>
                <a:spcPct val="150000"/>
              </a:lnSpc>
              <a:spcAft>
                <a:spcPts val="800"/>
              </a:spcAft>
              <a:buNone/>
            </a:pPr>
            <a:r>
              <a:rPr lang="en-US"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3. Six Principles of Finance</a:t>
            </a:r>
            <a:endParaRPr lang="en-US" b="1"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buNone/>
            </a:pPr>
            <a:r>
              <a:rPr lang="en-US" dirty="0">
                <a:latin typeface="Times New Roman" panose="02020603050405020304" pitchFamily="18" charset="0"/>
                <a:ea typeface="Calibri" panose="020F0502020204030204" pitchFamily="34" charset="0"/>
              </a:rPr>
              <a:t>Finance is founded on six important principles. </a:t>
            </a:r>
            <a:r>
              <a:rPr lang="en-US" dirty="0">
                <a:highlight>
                  <a:srgbClr val="FFFF00"/>
                </a:highlight>
                <a:latin typeface="Times New Roman" panose="02020603050405020304" pitchFamily="18" charset="0"/>
                <a:ea typeface="Calibri" panose="020F0502020204030204" pitchFamily="34" charset="0"/>
              </a:rPr>
              <a:t>The ﬁrst ﬁve </a:t>
            </a:r>
            <a:r>
              <a:rPr lang="en-US" u="sng" dirty="0">
                <a:latin typeface="Times New Roman" panose="02020603050405020304" pitchFamily="18" charset="0"/>
                <a:ea typeface="Calibri" panose="020F0502020204030204" pitchFamily="34" charset="0"/>
              </a:rPr>
              <a:t>relate to the economic behavior of individuals</a:t>
            </a:r>
            <a:r>
              <a:rPr lang="en-US" dirty="0">
                <a:latin typeface="Times New Roman" panose="02020603050405020304" pitchFamily="18" charset="0"/>
                <a:ea typeface="Calibri" panose="020F0502020204030204" pitchFamily="34" charset="0"/>
              </a:rPr>
              <a:t>, and </a:t>
            </a:r>
            <a:r>
              <a:rPr lang="en-US" dirty="0">
                <a:highlight>
                  <a:srgbClr val="FFFF00"/>
                </a:highlight>
                <a:latin typeface="Times New Roman" panose="02020603050405020304" pitchFamily="18" charset="0"/>
                <a:ea typeface="Calibri" panose="020F0502020204030204" pitchFamily="34" charset="0"/>
              </a:rPr>
              <a:t>the sixth</a:t>
            </a:r>
            <a:r>
              <a:rPr lang="en-US" dirty="0">
                <a:latin typeface="Times New Roman" panose="02020603050405020304" pitchFamily="18" charset="0"/>
                <a:ea typeface="Calibri" panose="020F0502020204030204" pitchFamily="34" charset="0"/>
              </a:rPr>
              <a:t> </a:t>
            </a:r>
            <a:r>
              <a:rPr lang="en-US" u="sng" dirty="0">
                <a:latin typeface="Times New Roman" panose="02020603050405020304" pitchFamily="18" charset="0"/>
                <a:ea typeface="Calibri" panose="020F0502020204030204" pitchFamily="34" charset="0"/>
              </a:rPr>
              <a:t>focuses on ethical behavior</a:t>
            </a:r>
            <a:r>
              <a:rPr lang="en-US" dirty="0">
                <a:latin typeface="Times New Roman" panose="02020603050405020304" pitchFamily="18" charset="0"/>
                <a:ea typeface="Calibri" panose="020F0502020204030204" pitchFamily="34" charset="0"/>
              </a:rPr>
              <a:t>. Knowing about these principles will help us understand how managers, investors, and others incorporate time and risk into their decisions, as well as why the desire to earn excess returns leads to information-efficient ﬁnancial markets in which prices reﬂect available information. Unfortunately, sometimes greed associated with the desire to earn excess returns causes individuals to risk losing their reputations by engaging in questionable ethical behavior and even unethical behavior in the form of fraud or other illegal activities. The bottom line is, “Reputation matters!”</a:t>
            </a:r>
            <a:endParaRPr lang="en-US" dirty="0"/>
          </a:p>
        </p:txBody>
      </p:sp>
    </p:spTree>
    <p:extLst>
      <p:ext uri="{BB962C8B-B14F-4D97-AF65-F5344CB8AC3E}">
        <p14:creationId xmlns:p14="http://schemas.microsoft.com/office/powerpoint/2010/main" val="2685836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indent="0" algn="just">
              <a:lnSpc>
                <a:spcPct val="150000"/>
              </a:lnSpc>
              <a:spcAft>
                <a:spcPts val="800"/>
              </a:spcAft>
              <a:buNone/>
            </a:pPr>
            <a:r>
              <a:rPr lang="en-US"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The following are the six principles that serve as the foundation of ﬁnance:</a:t>
            </a:r>
            <a:endParaRPr lang="en-US"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Money has a time value.</a:t>
            </a:r>
            <a:endParaRPr lang="en-US"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Higher returns are expected for taking on more risk.</a:t>
            </a:r>
            <a:endParaRPr lang="en-US"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Diversiﬁcation of investments can reduce risk.</a:t>
            </a:r>
            <a:endParaRPr lang="en-US"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Financial markets are efficient in pricing securities.</a:t>
            </a:r>
            <a:endParaRPr lang="en-US"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Manager and stockholder objectives may differ.</a:t>
            </a:r>
            <a:endParaRPr lang="en-US"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Reputation matters.</a:t>
            </a:r>
            <a:endParaRPr lang="en-US"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36777430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623888" indent="0" algn="just">
              <a:lnSpc>
                <a:spcPct val="150000"/>
              </a:lnSpc>
              <a:spcBef>
                <a:spcPts val="5"/>
              </a:spcBef>
              <a:buNone/>
            </a:pPr>
            <a:r>
              <a:rPr lang="en-US" sz="2600" b="1" dirty="0">
                <a:solidFill>
                  <a:srgbClr val="A70E11"/>
                </a:solidFill>
                <a:latin typeface="Trebuchet MS" panose="020B0603020202020204" pitchFamily="34" charset="0"/>
                <a:ea typeface="Trebuchet MS" panose="020B0603020202020204" pitchFamily="34" charset="0"/>
                <a:cs typeface="+mj-cs"/>
              </a:rPr>
              <a:t>1. Time</a:t>
            </a:r>
            <a:r>
              <a:rPr lang="en-US" sz="2600" b="1" spc="-20"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Value</a:t>
            </a:r>
            <a:r>
              <a:rPr lang="en-US" sz="2600" b="1" spc="-20"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of</a:t>
            </a:r>
            <a:r>
              <a:rPr lang="en-US" sz="2600" b="1" spc="10"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Money</a:t>
            </a:r>
            <a:endParaRPr lang="en-US" sz="2600" b="1" dirty="0">
              <a:latin typeface="Trebuchet MS" panose="020B0603020202020204" pitchFamily="34" charset="0"/>
              <a:ea typeface="Trebuchet MS" panose="020B0603020202020204" pitchFamily="34" charset="0"/>
              <a:cs typeface="+mj-cs"/>
            </a:endParaRP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cs typeface="+mj-cs"/>
              </a:rPr>
              <a:t>Let’s look</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at these principles</a:t>
            </a:r>
            <a:r>
              <a:rPr lang="en-US" sz="2400" spc="2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one by one. Money in hand today is worth more than the promise</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of</a:t>
            </a:r>
            <a:r>
              <a:rPr lang="en-US" sz="2400" spc="-6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receiving</a:t>
            </a:r>
            <a:r>
              <a:rPr lang="en-US" sz="2400" spc="-7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the</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same</a:t>
            </a:r>
            <a:r>
              <a:rPr lang="en-US" sz="2400" spc="-6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amount</a:t>
            </a:r>
            <a:r>
              <a:rPr lang="en-US" sz="2400" spc="-6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in</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the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future.</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The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“time</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value”</a:t>
            </a:r>
            <a:r>
              <a:rPr lang="en-US" sz="2400" spc="-2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of</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money</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exists</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because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sum</a:t>
            </a:r>
            <a:r>
              <a:rPr lang="en-US" sz="2400" spc="-7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of</a:t>
            </a:r>
            <a:r>
              <a:rPr lang="en-US" sz="2400" spc="-23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money today could be invested and grow over time.</a:t>
            </a: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cs typeface="+mj-cs"/>
              </a:rPr>
              <a:t>For example, assume that you have $1,000</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today and that it could earn $60 (6 percent) interest over the next year. Thus, $1,000 today</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would</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be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worth</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$1,060</a:t>
            </a:r>
            <a:r>
              <a:rPr lang="en-US" sz="2400" spc="1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at</a:t>
            </a:r>
            <a:r>
              <a:rPr lang="en-US" sz="2400" spc="6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end</a:t>
            </a:r>
            <a:r>
              <a:rPr lang="en-US" sz="2400" spc="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of</a:t>
            </a:r>
            <a:r>
              <a:rPr lang="en-US" sz="2400" spc="6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one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year</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(i.e.,</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$1,000</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plus</a:t>
            </a:r>
            <a:r>
              <a:rPr lang="en-US" sz="2400" spc="2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$60).</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As</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a:t>
            </a:r>
            <a:r>
              <a:rPr lang="en-US" sz="2400" spc="7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result,</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dollar</a:t>
            </a:r>
            <a:r>
              <a:rPr lang="en-US" sz="2400" spc="7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today</a:t>
            </a:r>
            <a:r>
              <a:rPr lang="en-US" sz="2400" spc="-2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is worth more than a dollar received a year from now. </a:t>
            </a:r>
          </a:p>
          <a:p>
            <a:pPr marL="0" indent="0" algn="just">
              <a:lnSpc>
                <a:spcPct val="150000"/>
              </a:lnSpc>
              <a:buNone/>
            </a:pPr>
            <a:r>
              <a:rPr lang="en-US" sz="2400" u="sng" dirty="0">
                <a:solidFill>
                  <a:srgbClr val="231F1F"/>
                </a:solidFill>
                <a:latin typeface="Times New Roman" panose="02020603050405020304" pitchFamily="18" charset="0"/>
                <a:ea typeface="Times New Roman" panose="02020603050405020304" pitchFamily="18" charset="0"/>
                <a:cs typeface="+mj-cs"/>
              </a:rPr>
              <a:t>The time-value-of-money principle</a:t>
            </a:r>
            <a:r>
              <a:rPr lang="en-US" sz="2400" u="sng" spc="5"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helps us to understand the economic behavior of individuals and the economic decisions of</a:t>
            </a:r>
            <a:r>
              <a:rPr lang="en-US" sz="2400" u="sng" spc="5"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the</a:t>
            </a:r>
            <a:r>
              <a:rPr lang="en-US" sz="2400" u="sng" spc="-25"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institutions</a:t>
            </a:r>
            <a:r>
              <a:rPr lang="en-US" sz="2400" u="sng" spc="-15"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and</a:t>
            </a:r>
            <a:r>
              <a:rPr lang="en-US" sz="2400" u="sng" spc="-20"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businesses</a:t>
            </a:r>
            <a:r>
              <a:rPr lang="en-US" sz="2400" u="sng" spc="10"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that</a:t>
            </a:r>
            <a:r>
              <a:rPr lang="en-US" sz="2400" u="sng" spc="-10"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they</a:t>
            </a:r>
            <a:r>
              <a:rPr lang="en-US" sz="2400" u="sng" spc="-25" dirty="0">
                <a:solidFill>
                  <a:srgbClr val="231F1F"/>
                </a:solidFill>
                <a:latin typeface="Times New Roman" panose="02020603050405020304" pitchFamily="18" charset="0"/>
                <a:ea typeface="Times New Roman" panose="02020603050405020304" pitchFamily="18" charset="0"/>
                <a:cs typeface="+mj-cs"/>
              </a:rPr>
              <a:t> </a:t>
            </a:r>
            <a:r>
              <a:rPr lang="en-US" sz="2400" u="sng" dirty="0">
                <a:solidFill>
                  <a:srgbClr val="231F1F"/>
                </a:solidFill>
                <a:latin typeface="Times New Roman" panose="02020603050405020304" pitchFamily="18" charset="0"/>
                <a:ea typeface="Times New Roman" panose="02020603050405020304" pitchFamily="18" charset="0"/>
                <a:cs typeface="+mj-cs"/>
              </a:rPr>
              <a:t>run.</a:t>
            </a:r>
            <a:r>
              <a:rPr lang="en-US" sz="2400" u="sng" spc="-20" dirty="0">
                <a:solidFill>
                  <a:srgbClr val="231F1F"/>
                </a:solidFill>
                <a:latin typeface="Times New Roman" panose="02020603050405020304" pitchFamily="18" charset="0"/>
                <a:ea typeface="Times New Roman" panose="02020603050405020304" pitchFamily="18" charset="0"/>
                <a:cs typeface="+mj-cs"/>
              </a:rPr>
              <a:t> </a:t>
            </a:r>
            <a:endParaRPr lang="en-US" sz="2400" u="sng" dirty="0">
              <a:cs typeface="+mj-cs"/>
            </a:endParaRPr>
          </a:p>
        </p:txBody>
      </p:sp>
    </p:spTree>
    <p:extLst>
      <p:ext uri="{BB962C8B-B14F-4D97-AF65-F5344CB8AC3E}">
        <p14:creationId xmlns:p14="http://schemas.microsoft.com/office/powerpoint/2010/main" val="3444185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fontScale="92500" lnSpcReduction="10000"/>
          </a:bodyPr>
          <a:lstStyle/>
          <a:p>
            <a:pPr marL="442913" indent="0" algn="just">
              <a:lnSpc>
                <a:spcPct val="150000"/>
              </a:lnSpc>
              <a:buNone/>
            </a:pPr>
            <a:r>
              <a:rPr lang="en-US" b="1" spc="-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2.Risk</a:t>
            </a:r>
            <a:r>
              <a:rPr lang="en-US" b="1" spc="-12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b="1" spc="-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Versus</a:t>
            </a:r>
            <a:r>
              <a:rPr lang="en-US" b="1" spc="-14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b="1" spc="-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Return</a:t>
            </a: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A trade-off exists between risk and expected return in all types of investments—both assets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securities. Risk is the uncertainty about the outcome or payoﬀ of an investment in 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future.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example,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you</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might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$1,000</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venture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today.</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After</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year,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 might be bankrupt and you would lose your total investment. On the other hand, after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one year your investment might be worth $2,400. This variability in possible outcomes is your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 Instead, you might invest your $1,000 in a U.S. government security, where after one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year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$950</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$1,100.</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Rational</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would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consider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venture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investment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riskier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would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choose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this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only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if</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feel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expected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return</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high</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enough</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justify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greater</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make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trade-oﬀ</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decisions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every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day.</a:t>
            </a:r>
            <a:endParaRPr lang="en-US" sz="2400" dirty="0">
              <a:latin typeface="Times New Roman" panose="02020603050405020304" pitchFamily="18" charset="0"/>
              <a:ea typeface="Times New Roman" panose="02020603050405020304" pitchFamily="18" charset="0"/>
            </a:endParaRP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Business managers make similar trade-oﬀ decisions when they choose between different</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projects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could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 Understanding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risk/return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trade-oﬀ</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principle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also</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helps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us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understand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how</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individuals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make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economic</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decisions.</a:t>
            </a:r>
            <a:r>
              <a:rPr lang="en-US" sz="2400" spc="-50" dirty="0">
                <a:solidFill>
                  <a:srgbClr val="231F1F"/>
                </a:solidFill>
                <a:latin typeface="Times New Roman" panose="02020603050405020304" pitchFamily="18"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38795503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3817801" cy="6599582"/>
          </a:xfrm>
        </p:spPr>
        <p:txBody>
          <a:bodyPr>
            <a:normAutofit/>
          </a:bodyPr>
          <a:lstStyle/>
          <a:p>
            <a:pPr marL="984250" indent="0">
              <a:spcBef>
                <a:spcPts val="5"/>
              </a:spcBef>
              <a:buNone/>
            </a:pP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3. Diversification</a:t>
            </a:r>
            <a:r>
              <a:rPr lang="en-US" sz="2600" b="1" spc="-4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of</a:t>
            </a:r>
            <a:r>
              <a:rPr lang="en-US" sz="2600" b="1" spc="30"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Risk</a:t>
            </a:r>
          </a:p>
          <a:p>
            <a:pPr marL="360363" marR="2252980" indent="0" algn="just">
              <a:lnSpc>
                <a:spcPct val="150000"/>
              </a:lnSpc>
              <a:spcBef>
                <a:spcPts val="58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While higher returns are expected for taking on more risk, all investment risk is not 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same.</a:t>
            </a:r>
            <a:r>
              <a:rPr lang="en-US" sz="2400" spc="1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1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fact,</a:t>
            </a:r>
            <a:r>
              <a:rPr lang="en-US" sz="2400" spc="17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some</a:t>
            </a:r>
            <a:r>
              <a:rPr lang="en-US" sz="2400" spc="1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1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1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removed</a:t>
            </a:r>
            <a:r>
              <a:rPr lang="en-US" sz="2400" spc="17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195" dirty="0">
                <a:solidFill>
                  <a:srgbClr val="231F1F"/>
                </a:solidFill>
                <a:latin typeface="Times New Roman" panose="02020603050405020304" pitchFamily="18" charset="0"/>
                <a:ea typeface="Times New Roman" panose="02020603050405020304" pitchFamily="18" charset="0"/>
              </a:rPr>
              <a:t> </a:t>
            </a:r>
            <a:r>
              <a:rPr lang="en-US" sz="2400" i="1" dirty="0">
                <a:solidFill>
                  <a:srgbClr val="231F1F"/>
                </a:solidFill>
                <a:latin typeface="Times New Roman" panose="02020603050405020304" pitchFamily="18" charset="0"/>
                <a:ea typeface="Times New Roman" panose="02020603050405020304" pitchFamily="18" charset="0"/>
              </a:rPr>
              <a:t>diversiﬁed</a:t>
            </a:r>
            <a:r>
              <a:rPr lang="en-US" sz="2400" i="1" spc="19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by</a:t>
            </a:r>
            <a:r>
              <a:rPr lang="en-US" sz="2400" spc="1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investing</a:t>
            </a:r>
            <a:r>
              <a:rPr lang="en-US" sz="2400" spc="1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17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several</a:t>
            </a:r>
            <a:r>
              <a:rPr lang="en-US" sz="2400" spc="1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diﬀerent assets or securities. Let’s return to the example involving a $1,000 investment in a business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venture, where after one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year</a:t>
            </a:r>
            <a:r>
              <a:rPr lang="en-US" sz="2400" spc="2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 investment could provide a return of either</a:t>
            </a:r>
            <a:r>
              <a:rPr lang="en-US" sz="2400" spc="2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zero</a:t>
            </a:r>
            <a:r>
              <a:rPr lang="en-US" sz="2400" spc="2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dollars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 $2,400. </a:t>
            </a:r>
          </a:p>
          <a:p>
            <a:pPr marL="360363" marR="2252980" indent="0" algn="just">
              <a:lnSpc>
                <a:spcPct val="150000"/>
              </a:lnSpc>
              <a:spcBef>
                <a:spcPts val="58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Now let’s assume that there also is an opportunity to invest $1,000 in a second,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unrelated business venture in which the outcomes would be zero dollars or $2,400. Let’s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further assume that we will put one-half of our $1,000 investment funds in each investment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opportunity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such</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individual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outcomes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each</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$500</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would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zero</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dollars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$1,200.</a:t>
            </a:r>
            <a:endParaRPr lang="en-US" sz="2400" dirty="0">
              <a:latin typeface="Times New Roman" panose="02020603050405020304" pitchFamily="18" charset="0"/>
              <a:ea typeface="Times New Roman" panose="02020603050405020304" pitchFamily="18" charset="0"/>
            </a:endParaRPr>
          </a:p>
          <a:p>
            <a:pPr marL="179388" indent="0">
              <a:spcBef>
                <a:spcPts val="5"/>
              </a:spcBef>
              <a:buNone/>
            </a:pPr>
            <a:endParaRPr lang="en-US"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091274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3817801" cy="6599582"/>
          </a:xfrm>
        </p:spPr>
        <p:txBody>
          <a:bodyPr/>
          <a:lstStyle/>
          <a:p>
            <a:pPr marL="179388" marR="2251075" indent="0" algn="just">
              <a:lnSpc>
                <a:spcPct val="150000"/>
              </a:lnSpc>
              <a:spcAft>
                <a:spcPts val="0"/>
              </a:spcAft>
              <a:buNone/>
              <a:tabLst>
                <a:tab pos="720725" algn="l"/>
              </a:tabLst>
            </a:pPr>
            <a:r>
              <a:rPr lang="en-US" sz="2400" dirty="0">
                <a:solidFill>
                  <a:srgbClr val="231F1F"/>
                </a:solidFill>
                <a:latin typeface="Times New Roman" panose="02020603050405020304" pitchFamily="18" charset="0"/>
                <a:ea typeface="Times New Roman" panose="02020603050405020304" pitchFamily="18" charset="0"/>
              </a:rPr>
              <a:t>While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possible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both</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could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lose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everything</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return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zero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dollars)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 return $1,200 each (a total of $2,400), it is also possible that one investment would go broke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other would return</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$1,200.</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So,</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four outcomes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now</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possible:</a:t>
            </a: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pic>
        <p:nvPicPr>
          <p:cNvPr id="7" name="Picture 6">
            <a:extLst>
              <a:ext uri="{FF2B5EF4-FFF2-40B4-BE49-F238E27FC236}">
                <a16:creationId xmlns:a16="http://schemas.microsoft.com/office/drawing/2014/main" id="{B1659B31-2A28-4BD9-AB3A-71D0A7628531}"/>
              </a:ext>
            </a:extLst>
          </p:cNvPr>
          <p:cNvPicPr>
            <a:picLocks noChangeAspect="1"/>
          </p:cNvPicPr>
          <p:nvPr/>
        </p:nvPicPr>
        <p:blipFill>
          <a:blip r:embed="rId2"/>
          <a:stretch>
            <a:fillRect/>
          </a:stretch>
        </p:blipFill>
        <p:spPr>
          <a:xfrm>
            <a:off x="106017" y="2381249"/>
            <a:ext cx="11979966" cy="3631623"/>
          </a:xfrm>
          <a:prstGeom prst="rect">
            <a:avLst/>
          </a:prstGeom>
        </p:spPr>
      </p:pic>
    </p:spTree>
    <p:extLst>
      <p:ext uri="{BB962C8B-B14F-4D97-AF65-F5344CB8AC3E}">
        <p14:creationId xmlns:p14="http://schemas.microsoft.com/office/powerpoint/2010/main" val="835163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lv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cs typeface="+mj-cs"/>
              </a:rPr>
              <a:t>If each outcome has an equal, one-fourth (25 percent), chance of occurring, most of us</a:t>
            </a:r>
            <a:r>
              <a:rPr lang="en-US" sz="2400" spc="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would</a:t>
            </a:r>
            <a:r>
              <a:rPr lang="en-US" sz="2400" spc="8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prefer</a:t>
            </a:r>
            <a:r>
              <a:rPr lang="en-US" sz="2400" spc="10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this</a:t>
            </a:r>
            <a:r>
              <a:rPr lang="en-US" sz="2400" spc="1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diversiﬁed</a:t>
            </a:r>
            <a:r>
              <a:rPr lang="en-US" sz="2400" spc="7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investment.</a:t>
            </a:r>
            <a:r>
              <a:rPr lang="en-US" sz="2400" spc="1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While</a:t>
            </a:r>
            <a:r>
              <a:rPr lang="en-US" sz="2400" spc="8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it</a:t>
            </a:r>
            <a:r>
              <a:rPr lang="en-US" sz="2400" spc="10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is</a:t>
            </a:r>
            <a:r>
              <a:rPr lang="en-US" sz="2400" spc="1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true</a:t>
            </a:r>
            <a:r>
              <a:rPr lang="en-US" sz="2400" spc="8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that</a:t>
            </a:r>
            <a:r>
              <a:rPr lang="en-US" sz="2400" spc="8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our</a:t>
            </a:r>
            <a:r>
              <a:rPr lang="en-US" sz="2400" spc="11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combined</a:t>
            </a:r>
            <a:r>
              <a:rPr lang="en-US" sz="2400" spc="1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investment</a:t>
            </a:r>
            <a:r>
              <a:rPr lang="en-US" sz="2400" spc="8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of $1,000</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($500</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a:t>
            </a:r>
            <a:r>
              <a:rPr lang="en-US" sz="2400" spc="-1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each</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investment)</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at</a:t>
            </a:r>
            <a:r>
              <a:rPr lang="en-US" sz="2400" spc="-2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the</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extremes</a:t>
            </a:r>
            <a:r>
              <a:rPr lang="en-US" sz="2400" spc="-4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could</a:t>
            </a:r>
            <a:r>
              <a:rPr lang="en-US" sz="2400" spc="-4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still</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return</a:t>
            </a:r>
            <a:r>
              <a:rPr lang="en-US" sz="2400" spc="-4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zero</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dollars</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or</a:t>
            </a:r>
            <a:r>
              <a:rPr lang="en-US" sz="2400" spc="-4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$2,400,</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it</a:t>
            </a:r>
            <a:r>
              <a:rPr lang="en-US" sz="2400" spc="-2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is</a:t>
            </a:r>
            <a:r>
              <a:rPr lang="en-US" sz="2400" spc="-23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also true that we have a 50 percent chance of getting $1,200 back for our $1,000 investment.</a:t>
            </a:r>
            <a:r>
              <a:rPr lang="en-US" sz="2400" spc="-2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As</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a</a:t>
            </a:r>
            <a:r>
              <a:rPr lang="en-US" sz="2400" spc="-4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result,</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most</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of</a:t>
            </a:r>
            <a:r>
              <a:rPr lang="en-US" sz="2400" spc="-3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us</a:t>
            </a:r>
            <a:r>
              <a:rPr lang="en-US" sz="2400" spc="-25"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would</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spc="-5" dirty="0">
                <a:solidFill>
                  <a:srgbClr val="231F1F"/>
                </a:solidFill>
                <a:latin typeface="Times New Roman" panose="02020603050405020304" pitchFamily="18" charset="0"/>
                <a:ea typeface="Times New Roman" panose="02020603050405020304" pitchFamily="18" charset="0"/>
                <a:cs typeface="+mj-cs"/>
              </a:rPr>
              <a:t>prefer</a:t>
            </a:r>
            <a:r>
              <a:rPr lang="en-US" sz="2400" spc="-4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investing</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a:t>
            </a:r>
            <a:r>
              <a:rPr lang="en-US" sz="2400" spc="-5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the</a:t>
            </a:r>
            <a:r>
              <a:rPr lang="en-US" sz="2400" spc="-3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combined</a:t>
            </a:r>
            <a:r>
              <a:rPr lang="en-US" sz="2400" spc="-6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or</a:t>
            </a:r>
            <a:r>
              <a:rPr lang="en-US" sz="2400" spc="-5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diversiﬁed</a:t>
            </a:r>
            <a:r>
              <a:rPr lang="en-US" sz="2400" spc="-1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investment</a:t>
            </a:r>
            <a:r>
              <a:rPr lang="en-US" sz="2400" spc="-60"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rather</a:t>
            </a:r>
            <a:r>
              <a:rPr lang="en-US" sz="2400" spc="-235" dirty="0">
                <a:solidFill>
                  <a:srgbClr val="231F1F"/>
                </a:solidFill>
                <a:latin typeface="Times New Roman" panose="02020603050405020304" pitchFamily="18" charset="0"/>
                <a:ea typeface="Times New Roman" panose="02020603050405020304" pitchFamily="18" charset="0"/>
                <a:cs typeface="+mj-cs"/>
              </a:rPr>
              <a:t> </a:t>
            </a:r>
            <a:r>
              <a:rPr lang="en-US" sz="2400" dirty="0">
                <a:solidFill>
                  <a:srgbClr val="231F1F"/>
                </a:solidFill>
                <a:latin typeface="Times New Roman" panose="02020603050405020304" pitchFamily="18" charset="0"/>
                <a:ea typeface="Times New Roman" panose="02020603050405020304" pitchFamily="18" charset="0"/>
                <a:cs typeface="+mj-cs"/>
              </a:rPr>
              <a:t>than in either of the two investments separately. </a:t>
            </a:r>
            <a:endParaRPr lang="en-US" sz="2400" dirty="0">
              <a:solidFill>
                <a:prstClr val="black"/>
              </a:solidFill>
              <a:cs typeface="+mj-cs"/>
            </a:endParaRPr>
          </a:p>
          <a:p>
            <a:pPr marL="82550" marR="2252345" indent="0" algn="just">
              <a:lnSpc>
                <a:spcPct val="103000"/>
              </a:lnSpc>
              <a:spcAft>
                <a:spcPts val="0"/>
              </a:spcAft>
              <a:buNone/>
            </a:pP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28152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3817801" cy="6599582"/>
          </a:xfrm>
        </p:spPr>
        <p:txBody>
          <a:bodyPr>
            <a:normAutofit lnSpcReduction="10000"/>
          </a:bodyPr>
          <a:lstStyle/>
          <a:p>
            <a:pPr marL="586740" indent="0" algn="just">
              <a:spcAft>
                <a:spcPts val="0"/>
              </a:spcAft>
              <a:buNone/>
            </a:pP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4. Financial</a:t>
            </a:r>
            <a:r>
              <a:rPr lang="en-US" sz="2600" b="1" spc="-11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Markets</a:t>
            </a:r>
            <a:r>
              <a:rPr lang="en-US" sz="2600" b="1" spc="-11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Are</a:t>
            </a:r>
            <a:r>
              <a:rPr lang="en-US" sz="2600" b="1" spc="-10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Efficient</a:t>
            </a:r>
          </a:p>
          <a:p>
            <a:pPr marL="179388" marR="2250440" indent="0" algn="just">
              <a:lnSpc>
                <a:spcPct val="150000"/>
              </a:lnSpc>
              <a:spcBef>
                <a:spcPts val="845"/>
              </a:spcBef>
              <a:spcAft>
                <a:spcPts val="0"/>
              </a:spcAft>
              <a:buNone/>
            </a:pPr>
            <a:r>
              <a:rPr lang="en-US" sz="2200" dirty="0">
                <a:solidFill>
                  <a:srgbClr val="231F1F"/>
                </a:solidFill>
                <a:latin typeface="Times New Roman" panose="02020603050405020304" pitchFamily="18" charset="0"/>
                <a:ea typeface="Times New Roman" panose="02020603050405020304" pitchFamily="18" charset="0"/>
              </a:rPr>
              <a:t>A fourth ﬁnance-related aspect of economic behavior is that individuals seek to ﬁnd undervalued and overvalued investment</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opportunities</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involving</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both</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real</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and</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ﬁnancial</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assets.</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It</a:t>
            </a:r>
            <a:r>
              <a:rPr lang="en-US" sz="2200" spc="2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is</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human</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nature,</a:t>
            </a:r>
            <a:r>
              <a:rPr lang="en-US" sz="2200" spc="2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economically</a:t>
            </a:r>
            <a:r>
              <a:rPr lang="en-US" sz="2200" spc="2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speaking,</a:t>
            </a:r>
            <a:r>
              <a:rPr lang="en-US" sz="2200" spc="2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to</a:t>
            </a:r>
            <a:r>
              <a:rPr lang="en-US" sz="2200" spc="2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search</a:t>
            </a:r>
            <a:r>
              <a:rPr lang="en-US" sz="2200" spc="2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for</a:t>
            </a:r>
            <a:r>
              <a:rPr lang="en-US" sz="2200" spc="2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investment</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opportunities</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that</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will</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provide returns higher than those expected for</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undertaking a speciﬁed level of risk.</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This attempt by many to earn excess returns, or to “beat the market,” leads to information-</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eﬃcient ﬁnancial markets.</a:t>
            </a:r>
          </a:p>
          <a:p>
            <a:pPr marL="179388" marR="2250440" indent="0" algn="just">
              <a:lnSpc>
                <a:spcPct val="150000"/>
              </a:lnSpc>
              <a:spcBef>
                <a:spcPts val="845"/>
              </a:spcBef>
              <a:spcAft>
                <a:spcPts val="0"/>
              </a:spcAft>
              <a:buNone/>
            </a:pPr>
            <a:r>
              <a:rPr lang="en-US" sz="2200" dirty="0">
                <a:solidFill>
                  <a:srgbClr val="231F1F"/>
                </a:solidFill>
                <a:latin typeface="Times New Roman" panose="02020603050405020304" pitchFamily="18" charset="0"/>
                <a:ea typeface="Times New Roman" panose="02020603050405020304" pitchFamily="18" charset="0"/>
              </a:rPr>
              <a:t> However, at the same time it becomes almost impossible to</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consistently earn returns higher than those expected in a risk/return trade-oﬀ framework.</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Rather than looking at this third pillar of ﬁnance as a negative consequence of human</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economic behavior, we prefer to couch it positively in that it leads to information-eﬃcient</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ﬁnancial</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markets. </a:t>
            </a:r>
          </a:p>
          <a:p>
            <a:pPr marL="179388" marR="2250440" indent="0" algn="just">
              <a:lnSpc>
                <a:spcPct val="150000"/>
              </a:lnSpc>
              <a:spcBef>
                <a:spcPts val="845"/>
              </a:spcBef>
              <a:spcAft>
                <a:spcPts val="0"/>
              </a:spcAft>
              <a:buNone/>
            </a:pPr>
            <a:r>
              <a:rPr lang="en-US" sz="2200" dirty="0">
                <a:solidFill>
                  <a:srgbClr val="231F1F"/>
                </a:solidFill>
                <a:latin typeface="Times New Roman" panose="02020603050405020304" pitchFamily="18" charset="0"/>
                <a:ea typeface="Times New Roman" panose="02020603050405020304" pitchFamily="18" charset="0"/>
              </a:rPr>
              <a:t>A ﬁnancial market is said to be information eﬃcient if at any point the prices of securities reﬂect all information available to the public. When new information becomes available,</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prices</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quickly</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change</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to</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reﬂect</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that</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information</a:t>
            </a:r>
            <a:endParaRPr lang="en-US" sz="22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231749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200" dirty="0">
                <a:solidFill>
                  <a:srgbClr val="231F1F"/>
                </a:solidFill>
                <a:latin typeface="Times New Roman" panose="02020603050405020304" pitchFamily="18" charset="0"/>
                <a:ea typeface="Times New Roman" panose="02020603050405020304" pitchFamily="18" charset="0"/>
              </a:rPr>
              <a:t>For</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example,</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let’s</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assume</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that</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ﬁrm’s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stock</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is</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currently</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trading</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at</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$20</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per</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share.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If</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the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market</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is</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eﬃcient,</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both</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potential</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buyers</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and</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sellers</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of</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stock</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know</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that</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$20</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per</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share</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is</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fair</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price.</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Trades</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should</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be</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at</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$20,</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or</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near</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to</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it,</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if</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demand</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(potential</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buyers)</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and</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supply</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(potential</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sellers)</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are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reasonable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balance.</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Now,</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let’s</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assume that the ﬁrm announces the production of a new product that is expected to substantially</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increase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sales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and</a:t>
            </a:r>
            <a:r>
              <a:rPr lang="en-US" sz="2200" spc="-1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proﬁts.</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Investors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might</a:t>
            </a:r>
            <a:r>
              <a:rPr lang="en-US" sz="2200" spc="1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react</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by</a:t>
            </a:r>
            <a:r>
              <a:rPr lang="en-US" sz="2200" spc="-1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bidding up</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price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to, say,</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$25</a:t>
            </a:r>
            <a:r>
              <a:rPr lang="en-US" sz="2200" spc="1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per</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share</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to</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reﬂect</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this</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new</a:t>
            </a:r>
            <a:r>
              <a:rPr lang="en-US" sz="2200" spc="-6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information.</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Assuming</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this</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new</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information</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is</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assessed</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properly,</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new</a:t>
            </a:r>
            <a:r>
              <a:rPr lang="en-US" sz="2200" spc="-6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fair</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price</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becomes</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$25</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per</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share.</a:t>
            </a:r>
            <a:r>
              <a:rPr lang="en-US" sz="2200" spc="-55" dirty="0">
                <a:solidFill>
                  <a:srgbClr val="231F1F"/>
                </a:solidFill>
                <a:latin typeface="Times New Roman" panose="02020603050405020304" pitchFamily="18" charset="0"/>
                <a:ea typeface="Times New Roman" panose="02020603050405020304" pitchFamily="18" charset="0"/>
              </a:rPr>
              <a:t> </a:t>
            </a:r>
          </a:p>
          <a:p>
            <a:pPr marL="0" indent="0" algn="just">
              <a:lnSpc>
                <a:spcPct val="150000"/>
              </a:lnSpc>
              <a:buNone/>
            </a:pPr>
            <a:r>
              <a:rPr lang="en-US" sz="2200" spc="-5" dirty="0">
                <a:solidFill>
                  <a:srgbClr val="231F1F"/>
                </a:solidFill>
                <a:latin typeface="Times New Roman" panose="02020603050405020304" pitchFamily="18" charset="0"/>
                <a:ea typeface="Times New Roman" panose="02020603050405020304" pitchFamily="18" charset="0"/>
              </a:rPr>
              <a:t>This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informational</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eﬃciency</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of</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ﬁnancial</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markets</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exists</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because</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large</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number</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of</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professionals</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are</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continually</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searching</a:t>
            </a:r>
            <a:r>
              <a:rPr lang="en-US" sz="2200" spc="-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for</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mispriced</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securities.</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Of</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course, as soon as new information is discovered, it is immediately reﬂected in the price of</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 associated security. Information-eﬃcient ﬁnancial markets play an important role in the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spc="-10" dirty="0">
                <a:solidFill>
                  <a:srgbClr val="231F1F"/>
                </a:solidFill>
                <a:latin typeface="Times New Roman" panose="02020603050405020304" pitchFamily="18" charset="0"/>
                <a:ea typeface="Times New Roman" panose="02020603050405020304" pitchFamily="18" charset="0"/>
              </a:rPr>
              <a:t>marketing</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spc="-10" dirty="0">
                <a:solidFill>
                  <a:srgbClr val="231F1F"/>
                </a:solidFill>
                <a:latin typeface="Times New Roman" panose="02020603050405020304" pitchFamily="18" charset="0"/>
                <a:ea typeface="Times New Roman" panose="02020603050405020304" pitchFamily="18" charset="0"/>
              </a:rPr>
              <a:t>and</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10" dirty="0">
                <a:solidFill>
                  <a:srgbClr val="231F1F"/>
                </a:solidFill>
                <a:latin typeface="Times New Roman" panose="02020603050405020304" pitchFamily="18" charset="0"/>
                <a:ea typeface="Times New Roman" panose="02020603050405020304" pitchFamily="18" charset="0"/>
              </a:rPr>
              <a:t>transferring</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of</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ﬁnancial</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assets</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between</a:t>
            </a:r>
            <a:r>
              <a:rPr lang="en-US" sz="2200" spc="-6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investors</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by</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providing</a:t>
            </a:r>
            <a:r>
              <a:rPr lang="en-US" sz="2200" spc="-2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liquidity</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and</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fair</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prices.</a:t>
            </a:r>
            <a:r>
              <a:rPr lang="en-US" sz="2200" spc="-35" dirty="0">
                <a:solidFill>
                  <a:srgbClr val="231F1F"/>
                </a:solidFill>
                <a:latin typeface="Times New Roman" panose="02020603050405020304" pitchFamily="18" charset="0"/>
                <a:ea typeface="Times New Roman" panose="02020603050405020304" pitchFamily="18" charset="0"/>
              </a:rPr>
              <a:t> </a:t>
            </a:r>
            <a:endParaRPr lang="en-US" sz="2200" dirty="0"/>
          </a:p>
        </p:txBody>
      </p:sp>
    </p:spTree>
    <p:extLst>
      <p:ext uri="{BB962C8B-B14F-4D97-AF65-F5344CB8AC3E}">
        <p14:creationId xmlns:p14="http://schemas.microsoft.com/office/powerpoint/2010/main" val="14985036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33583" cy="6599582"/>
          </a:xfrm>
        </p:spPr>
        <p:txBody>
          <a:bodyPr>
            <a:normAutofit fontScale="92500" lnSpcReduction="20000"/>
          </a:bodyPr>
          <a:lstStyle/>
          <a:p>
            <a:pPr marL="0" indent="0" algn="just">
              <a:spcBef>
                <a:spcPts val="515"/>
              </a:spcBef>
              <a:spcAft>
                <a:spcPts val="0"/>
              </a:spcAft>
              <a:buNone/>
            </a:pPr>
            <a:r>
              <a:rPr lang="en-US" sz="2600" b="1" dirty="0">
                <a:solidFill>
                  <a:srgbClr val="A70E11"/>
                </a:solidFill>
                <a:latin typeface="Trebuchet MS" panose="020B0603020202020204" pitchFamily="34" charset="0"/>
                <a:ea typeface="Trebuchet MS" panose="020B0603020202020204" pitchFamily="34" charset="0"/>
                <a:cs typeface="+mj-cs"/>
              </a:rPr>
              <a:t>5. Management</a:t>
            </a:r>
            <a:r>
              <a:rPr lang="en-US" sz="2600" b="1" spc="115"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Versus</a:t>
            </a:r>
            <a:r>
              <a:rPr lang="en-US" sz="2600" b="1" spc="135"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Owner</a:t>
            </a:r>
            <a:r>
              <a:rPr lang="en-US" sz="2600" b="1" spc="80" dirty="0">
                <a:solidFill>
                  <a:srgbClr val="A70E11"/>
                </a:solidFill>
                <a:latin typeface="Trebuchet MS" panose="020B0603020202020204" pitchFamily="34" charset="0"/>
                <a:ea typeface="Trebuchet MS" panose="020B0603020202020204" pitchFamily="34" charset="0"/>
                <a:cs typeface="+mj-cs"/>
              </a:rPr>
              <a:t> </a:t>
            </a:r>
            <a:r>
              <a:rPr lang="en-US" sz="2600" b="1" dirty="0">
                <a:solidFill>
                  <a:srgbClr val="A70E11"/>
                </a:solidFill>
                <a:latin typeface="Trebuchet MS" panose="020B0603020202020204" pitchFamily="34" charset="0"/>
                <a:ea typeface="Trebuchet MS" panose="020B0603020202020204" pitchFamily="34" charset="0"/>
                <a:cs typeface="+mj-cs"/>
              </a:rPr>
              <a:t>Objectives</a:t>
            </a:r>
          </a:p>
          <a:p>
            <a:pPr marL="0" lvl="0" indent="0" algn="just">
              <a:lnSpc>
                <a:spcPct val="160000"/>
              </a:lnSpc>
              <a:spcBef>
                <a:spcPts val="0"/>
              </a:spcBef>
              <a:buNone/>
            </a:pPr>
            <a:r>
              <a:rPr lang="en-US" sz="2500" spc="-10" dirty="0">
                <a:solidFill>
                  <a:srgbClr val="231F1F"/>
                </a:solidFill>
                <a:latin typeface="Times New Roman" panose="02020603050405020304" pitchFamily="18" charset="0"/>
                <a:ea typeface="Times New Roman" panose="02020603050405020304" pitchFamily="18" charset="0"/>
                <a:cs typeface="+mj-cs"/>
              </a:rPr>
              <a:t>A</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ﬁfth</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principle</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of</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ﬁnance</a:t>
            </a:r>
            <a:r>
              <a:rPr lang="en-US" sz="2500" spc="-9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relates</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to</a:t>
            </a:r>
            <a:r>
              <a:rPr lang="en-US" sz="2500" spc="-6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the</a:t>
            </a:r>
            <a:r>
              <a:rPr lang="en-US" sz="2500" spc="-7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fact</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that</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management</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objectives</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may</a:t>
            </a:r>
            <a:r>
              <a:rPr lang="en-US" sz="2500" spc="-6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differ</a:t>
            </a:r>
            <a:r>
              <a:rPr lang="en-US" sz="2500" spc="-6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from</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owner</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objectives.</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Owners,</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or</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equity</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investors,</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want</a:t>
            </a:r>
            <a:r>
              <a:rPr lang="en-US" sz="2500" spc="-6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to</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maximize</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the</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returns</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on</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their</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investments</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but</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often</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hire</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professional</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managers</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to</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run</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their</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ﬁrms.</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However,</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managers</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may</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seek</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to</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emphasize</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the</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size</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of</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ﬁrm</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sales</a:t>
            </a:r>
            <a:r>
              <a:rPr lang="en-US" sz="2500" spc="-1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or</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assets,</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have</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company</a:t>
            </a:r>
            <a:r>
              <a:rPr lang="en-US" sz="2500" spc="-2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jets</a:t>
            </a:r>
            <a:r>
              <a:rPr lang="en-US" sz="2500" spc="-2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or</a:t>
            </a:r>
            <a:r>
              <a:rPr lang="en-US" sz="2500" spc="-2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helicopters</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available</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for</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their</a:t>
            </a:r>
            <a:r>
              <a:rPr lang="en-US" sz="2500" spc="-1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travel,</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and</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receive</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company-paid</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country</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club</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memberships.</a:t>
            </a:r>
            <a:r>
              <a:rPr lang="en-US" sz="2500" spc="-35" dirty="0">
                <a:solidFill>
                  <a:srgbClr val="231F1F"/>
                </a:solidFill>
                <a:latin typeface="Times New Roman" panose="02020603050405020304" pitchFamily="18" charset="0"/>
                <a:ea typeface="Times New Roman" panose="02020603050405020304" pitchFamily="18" charset="0"/>
                <a:cs typeface="+mj-cs"/>
              </a:rPr>
              <a:t> </a:t>
            </a:r>
          </a:p>
          <a:p>
            <a:pPr marL="0" lvl="0" indent="0" algn="just">
              <a:lnSpc>
                <a:spcPct val="160000"/>
              </a:lnSpc>
              <a:spcBef>
                <a:spcPts val="0"/>
              </a:spcBef>
              <a:buNone/>
            </a:pPr>
            <a:endParaRPr lang="en-US" sz="2500" spc="-35" dirty="0">
              <a:solidFill>
                <a:srgbClr val="231F1F"/>
              </a:solidFill>
              <a:latin typeface="Times New Roman" panose="02020603050405020304" pitchFamily="18" charset="0"/>
              <a:ea typeface="Times New Roman" panose="02020603050405020304" pitchFamily="18" charset="0"/>
              <a:cs typeface="+mj-cs"/>
            </a:endParaRPr>
          </a:p>
          <a:p>
            <a:pPr marL="0" lvl="0" indent="0" algn="just">
              <a:lnSpc>
                <a:spcPct val="160000"/>
              </a:lnSpc>
              <a:spcBef>
                <a:spcPts val="0"/>
              </a:spcBef>
              <a:buNone/>
            </a:pPr>
            <a:r>
              <a:rPr lang="en-US" sz="2500" spc="-5" dirty="0">
                <a:solidFill>
                  <a:srgbClr val="231F1F"/>
                </a:solidFill>
                <a:latin typeface="Times New Roman" panose="02020603050405020304" pitchFamily="18" charset="0"/>
                <a:ea typeface="Times New Roman" panose="02020603050405020304" pitchFamily="18" charset="0"/>
                <a:cs typeface="+mj-cs"/>
              </a:rPr>
              <a:t>Owner</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returns</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may</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suﬀer</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as</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a</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result</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of</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5" dirty="0">
                <a:solidFill>
                  <a:srgbClr val="231F1F"/>
                </a:solidFill>
                <a:latin typeface="Times New Roman" panose="02020603050405020304" pitchFamily="18" charset="0"/>
                <a:ea typeface="Times New Roman" panose="02020603050405020304" pitchFamily="18" charset="0"/>
                <a:cs typeface="+mj-cs"/>
              </a:rPr>
              <a:t>man</a:t>
            </a:r>
            <a:r>
              <a:rPr lang="en-US" sz="2500" spc="-10" dirty="0">
                <a:solidFill>
                  <a:srgbClr val="231F1F"/>
                </a:solidFill>
                <a:latin typeface="Times New Roman" panose="02020603050405020304" pitchFamily="18" charset="0"/>
                <a:ea typeface="Times New Roman" panose="02020603050405020304" pitchFamily="18" charset="0"/>
                <a:cs typeface="+mj-cs"/>
              </a:rPr>
              <a:t>ager</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objectives.</a:t>
            </a:r>
            <a:r>
              <a:rPr lang="en-US" sz="2500" spc="-7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To</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bring</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manager</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objectives</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in</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line</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with</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owner</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objectives,</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it</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often</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is</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necessary</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to tie</a:t>
            </a:r>
            <a:r>
              <a:rPr lang="en-US" sz="2500" spc="-1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manager</a:t>
            </a:r>
            <a:r>
              <a:rPr lang="en-US" sz="2500" spc="-1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compensation</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to</a:t>
            </a:r>
            <a:r>
              <a:rPr lang="en-US" sz="2500" spc="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measures of</a:t>
            </a:r>
            <a:r>
              <a:rPr lang="en-US" sz="2500" spc="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performance</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beneﬁcial</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to</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owners.</a:t>
            </a:r>
            <a:r>
              <a:rPr lang="en-US" sz="2500" spc="-2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Managers</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are</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often</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given</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portion</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of</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the</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ownership</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positions</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in</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privately</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held</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ﬁrms</a:t>
            </a:r>
            <a:r>
              <a:rPr lang="en-US" sz="2500" spc="-4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and</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are</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provided</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stock</a:t>
            </a:r>
            <a:r>
              <a:rPr lang="en-US" sz="2500" spc="-2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options</a:t>
            </a:r>
            <a:r>
              <a:rPr lang="en-US" sz="2500" spc="-2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and</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bonuses</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tied</a:t>
            </a:r>
            <a:r>
              <a:rPr lang="en-US" sz="2500" spc="-1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to</a:t>
            </a:r>
            <a:r>
              <a:rPr lang="en-US" sz="2500" spc="-3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stock</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price</a:t>
            </a:r>
            <a:r>
              <a:rPr lang="en-US" sz="2500" spc="-30"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performance</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in</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publicly</a:t>
            </a:r>
            <a:r>
              <a:rPr lang="en-US" sz="2500" spc="-1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traded</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dirty="0">
                <a:solidFill>
                  <a:srgbClr val="231F1F"/>
                </a:solidFill>
                <a:latin typeface="Times New Roman" panose="02020603050405020304" pitchFamily="18" charset="0"/>
                <a:ea typeface="Times New Roman" panose="02020603050405020304" pitchFamily="18" charset="0"/>
                <a:cs typeface="+mj-cs"/>
              </a:rPr>
              <a:t>ﬁrms. </a:t>
            </a:r>
            <a:r>
              <a:rPr lang="en-US" sz="2500" spc="-15" dirty="0">
                <a:solidFill>
                  <a:srgbClr val="231F1F"/>
                </a:solidFill>
                <a:latin typeface="Times New Roman" panose="02020603050405020304" pitchFamily="18" charset="0"/>
                <a:ea typeface="Times New Roman" panose="02020603050405020304" pitchFamily="18" charset="0"/>
                <a:cs typeface="+mj-cs"/>
              </a:rPr>
              <a:t>The</a:t>
            </a:r>
            <a:r>
              <a:rPr lang="en-US" sz="2500" spc="-95" dirty="0">
                <a:solidFill>
                  <a:srgbClr val="231F1F"/>
                </a:solidFill>
                <a:latin typeface="Times New Roman" panose="02020603050405020304" pitchFamily="18" charset="0"/>
                <a:ea typeface="Times New Roman" panose="02020603050405020304" pitchFamily="18" charset="0"/>
                <a:cs typeface="+mj-cs"/>
              </a:rPr>
              <a:t> </a:t>
            </a:r>
            <a:r>
              <a:rPr lang="en-US" sz="2500" spc="-15" dirty="0">
                <a:solidFill>
                  <a:srgbClr val="231F1F"/>
                </a:solidFill>
                <a:latin typeface="Times New Roman" panose="02020603050405020304" pitchFamily="18" charset="0"/>
                <a:ea typeface="Times New Roman" panose="02020603050405020304" pitchFamily="18" charset="0"/>
                <a:cs typeface="+mj-cs"/>
              </a:rPr>
              <a:t>possible</a:t>
            </a:r>
            <a:r>
              <a:rPr lang="en-US" sz="2500" spc="-90" dirty="0">
                <a:solidFill>
                  <a:srgbClr val="231F1F"/>
                </a:solidFill>
                <a:latin typeface="Times New Roman" panose="02020603050405020304" pitchFamily="18" charset="0"/>
                <a:ea typeface="Times New Roman" panose="02020603050405020304" pitchFamily="18" charset="0"/>
                <a:cs typeface="+mj-cs"/>
              </a:rPr>
              <a:t> </a:t>
            </a:r>
            <a:r>
              <a:rPr lang="en-US" sz="2500" spc="-15" dirty="0">
                <a:solidFill>
                  <a:srgbClr val="231F1F"/>
                </a:solidFill>
                <a:latin typeface="Times New Roman" panose="02020603050405020304" pitchFamily="18" charset="0"/>
                <a:ea typeface="Times New Roman" panose="02020603050405020304" pitchFamily="18" charset="0"/>
                <a:cs typeface="+mj-cs"/>
              </a:rPr>
              <a:t>conﬂict</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15" dirty="0">
                <a:solidFill>
                  <a:srgbClr val="231F1F"/>
                </a:solidFill>
                <a:latin typeface="Times New Roman" panose="02020603050405020304" pitchFamily="18" charset="0"/>
                <a:ea typeface="Times New Roman" panose="02020603050405020304" pitchFamily="18" charset="0"/>
                <a:cs typeface="+mj-cs"/>
              </a:rPr>
              <a:t>between</a:t>
            </a:r>
            <a:r>
              <a:rPr lang="en-US" sz="2500" spc="-90" dirty="0">
                <a:solidFill>
                  <a:srgbClr val="231F1F"/>
                </a:solidFill>
                <a:latin typeface="Times New Roman" panose="02020603050405020304" pitchFamily="18" charset="0"/>
                <a:ea typeface="Times New Roman" panose="02020603050405020304" pitchFamily="18" charset="0"/>
                <a:cs typeface="+mj-cs"/>
              </a:rPr>
              <a:t> </a:t>
            </a:r>
            <a:r>
              <a:rPr lang="en-US" sz="2500" spc="-15" dirty="0">
                <a:solidFill>
                  <a:srgbClr val="231F1F"/>
                </a:solidFill>
                <a:latin typeface="Times New Roman" panose="02020603050405020304" pitchFamily="18" charset="0"/>
                <a:ea typeface="Times New Roman" panose="02020603050405020304" pitchFamily="18" charset="0"/>
                <a:cs typeface="+mj-cs"/>
              </a:rPr>
              <a:t>managers</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and</a:t>
            </a:r>
            <a:r>
              <a:rPr lang="en-US" sz="2500" spc="-5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owners</a:t>
            </a:r>
            <a:r>
              <a:rPr lang="en-US" sz="2500" spc="-4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is</a:t>
            </a:r>
            <a:r>
              <a:rPr lang="en-US" sz="2500" spc="-55"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sometimes</a:t>
            </a:r>
            <a:r>
              <a:rPr lang="en-US" sz="2500" spc="-6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called</a:t>
            </a:r>
            <a:r>
              <a:rPr lang="en-US" sz="2500" spc="-80" dirty="0">
                <a:solidFill>
                  <a:srgbClr val="231F1F"/>
                </a:solidFill>
                <a:latin typeface="Times New Roman" panose="02020603050405020304" pitchFamily="18" charset="0"/>
                <a:ea typeface="Times New Roman" panose="02020603050405020304" pitchFamily="18" charset="0"/>
                <a:cs typeface="+mj-cs"/>
              </a:rPr>
              <a:t> </a:t>
            </a:r>
            <a:r>
              <a:rPr lang="en-US" sz="2500" spc="-10" dirty="0">
                <a:solidFill>
                  <a:srgbClr val="231F1F"/>
                </a:solidFill>
                <a:latin typeface="Times New Roman" panose="02020603050405020304" pitchFamily="18" charset="0"/>
                <a:ea typeface="Times New Roman" panose="02020603050405020304" pitchFamily="18" charset="0"/>
                <a:cs typeface="+mj-cs"/>
              </a:rPr>
              <a:t>the</a:t>
            </a:r>
            <a:r>
              <a:rPr lang="en-US" sz="2500" spc="-85" dirty="0">
                <a:solidFill>
                  <a:srgbClr val="231F1F"/>
                </a:solidFill>
                <a:latin typeface="Times New Roman" panose="02020603050405020304" pitchFamily="18" charset="0"/>
                <a:ea typeface="Times New Roman" panose="02020603050405020304" pitchFamily="18" charset="0"/>
                <a:cs typeface="+mj-cs"/>
              </a:rPr>
              <a:t> </a:t>
            </a:r>
            <a:r>
              <a:rPr lang="en-US" sz="2500" i="1" spc="-10" dirty="0">
                <a:solidFill>
                  <a:srgbClr val="4472C4">
                    <a:lumMod val="75000"/>
                  </a:srgbClr>
                </a:solidFill>
                <a:latin typeface="Times New Roman" panose="02020603050405020304" pitchFamily="18" charset="0"/>
                <a:ea typeface="Times New Roman" panose="02020603050405020304" pitchFamily="18" charset="0"/>
                <a:cs typeface="+mj-cs"/>
              </a:rPr>
              <a:t>principal-agent</a:t>
            </a:r>
            <a:r>
              <a:rPr lang="en-US" sz="2500" i="1" spc="-235" dirty="0">
                <a:solidFill>
                  <a:srgbClr val="4472C4">
                    <a:lumMod val="75000"/>
                  </a:srgbClr>
                </a:solidFill>
                <a:latin typeface="Times New Roman" panose="02020603050405020304" pitchFamily="18" charset="0"/>
                <a:ea typeface="Times New Roman" panose="02020603050405020304" pitchFamily="18" charset="0"/>
                <a:cs typeface="+mj-cs"/>
              </a:rPr>
              <a:t> </a:t>
            </a:r>
            <a:r>
              <a:rPr lang="en-US" sz="2500" i="1" dirty="0">
                <a:solidFill>
                  <a:srgbClr val="4472C4">
                    <a:lumMod val="75000"/>
                  </a:srgbClr>
                </a:solidFill>
                <a:latin typeface="Times New Roman" panose="02020603050405020304" pitchFamily="18" charset="0"/>
                <a:ea typeface="Times New Roman" panose="02020603050405020304" pitchFamily="18" charset="0"/>
                <a:cs typeface="+mj-cs"/>
              </a:rPr>
              <a:t>problem</a:t>
            </a:r>
            <a:r>
              <a:rPr lang="en-US" sz="2500" dirty="0">
                <a:solidFill>
                  <a:srgbClr val="231F1F"/>
                </a:solidFill>
                <a:latin typeface="Times New Roman" panose="02020603050405020304" pitchFamily="18" charset="0"/>
                <a:ea typeface="Times New Roman" panose="02020603050405020304" pitchFamily="18" charset="0"/>
                <a:cs typeface="+mj-cs"/>
              </a:rPr>
              <a:t>.</a:t>
            </a:r>
            <a:endParaRPr lang="en-US" sz="2500" dirty="0">
              <a:solidFill>
                <a:prstClr val="black"/>
              </a:solidFill>
              <a:cs typeface="+mj-cs"/>
            </a:endParaRPr>
          </a:p>
          <a:p>
            <a:pPr marL="0" marR="808990" indent="0" algn="just">
              <a:lnSpc>
                <a:spcPct val="150000"/>
              </a:lnSpc>
              <a:spcBef>
                <a:spcPts val="820"/>
              </a:spcBef>
              <a:spcAft>
                <a:spcPts val="0"/>
              </a:spcAft>
              <a:buNone/>
            </a:pPr>
            <a:endParaRPr lang="en-US" sz="2400" dirty="0">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11195286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820274" cy="6599582"/>
          </a:xfrm>
        </p:spPr>
        <p:txBody>
          <a:bodyPr>
            <a:normAutofit fontScale="92500"/>
          </a:bodyPr>
          <a:lstStyle/>
          <a:p>
            <a:pPr marL="0" indent="0">
              <a:spcBef>
                <a:spcPts val="1125"/>
              </a:spcBef>
              <a:buNone/>
            </a:pP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6.Reputation</a:t>
            </a:r>
            <a:r>
              <a:rPr lang="en-US" sz="2600" b="1" spc="350"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Matters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0" marR="808990" indent="0" algn="just">
              <a:lnSpc>
                <a:spcPct val="150000"/>
              </a:lnSpc>
              <a:spcBef>
                <a:spcPts val="820"/>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The sixth principle of ﬁnance is, “Reputation matters!” An individual’s reputation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reﬂects his or her ethical standards or behavior. </a:t>
            </a:r>
            <a:r>
              <a:rPr lang="en-US" sz="2400" dirty="0">
                <a:solidFill>
                  <a:srgbClr val="009CDB"/>
                </a:solidFill>
                <a:latin typeface="Georgia" panose="02040502050405020303" pitchFamily="18" charset="0"/>
                <a:ea typeface="Times New Roman" panose="02020603050405020304" pitchFamily="18" charset="0"/>
              </a:rPr>
              <a:t>Ethical behavior </a:t>
            </a:r>
            <a:r>
              <a:rPr lang="en-US" sz="2400" dirty="0">
                <a:solidFill>
                  <a:srgbClr val="231F1F"/>
                </a:solidFill>
                <a:latin typeface="Times New Roman" panose="02020603050405020304" pitchFamily="18" charset="0"/>
                <a:ea typeface="Times New Roman" panose="02020603050405020304" pitchFamily="18" charset="0"/>
              </a:rPr>
              <a:t>is how an individual or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organization</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treats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others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legally,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fairly,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and</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honestly.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course,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ethical</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behavior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organizations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reﬂects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ethical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behaviors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their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directors,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oﬃcers,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managers.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For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 businesses to be successful, they must have the trust and conﬁdence of their customers,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employees, and owners, as well as that of the community and society they operate in.</a:t>
            </a:r>
          </a:p>
          <a:p>
            <a:pPr marL="0" marR="808990" indent="0" algn="just">
              <a:lnSpc>
                <a:spcPct val="150000"/>
              </a:lnSpc>
              <a:spcBef>
                <a:spcPts val="820"/>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 All would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agree that ﬁrms have an ethical responsibility to provide safe products and services, to have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safe working conditions for employees, and not to pollute or destroy the environment. Laws and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regulations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ensure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minimum</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levels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protection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maintain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diﬀerence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between</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unethical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ethical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behavior.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Examples</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of</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high</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ethical</a:t>
            </a:r>
            <a:r>
              <a:rPr lang="en-US" sz="2400" u="sng" spc="-4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behavior</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include</a:t>
            </a:r>
            <a:r>
              <a:rPr lang="en-US" sz="2400" u="sng" spc="-6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when</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ﬁrms</a:t>
            </a:r>
            <a:r>
              <a:rPr lang="en-US" sz="2400" u="sng" spc="-4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establish</a:t>
            </a:r>
            <a:r>
              <a:rPr lang="en-US" sz="2400" u="sng" spc="-24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product</a:t>
            </a:r>
            <a:r>
              <a:rPr lang="en-US" sz="2400" u="sng" spc="-2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safety</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and</a:t>
            </a:r>
            <a:r>
              <a:rPr lang="en-US" sz="2400" u="sng" spc="-5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working-condition</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standards</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well</a:t>
            </a:r>
            <a:r>
              <a:rPr lang="en-US" sz="2400" u="sng" spc="-4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above</a:t>
            </a:r>
            <a:r>
              <a:rPr lang="en-US" sz="2400" u="sng" spc="-2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the</a:t>
            </a:r>
            <a:r>
              <a:rPr lang="en-US" sz="2400" u="sng" spc="-35"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legal</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or</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regulatory</a:t>
            </a:r>
            <a:r>
              <a:rPr lang="en-US" sz="2400" u="sng" spc="-30" dirty="0">
                <a:solidFill>
                  <a:srgbClr val="231F1F"/>
                </a:solidFill>
                <a:latin typeface="Times New Roman" panose="02020603050405020304" pitchFamily="18" charset="0"/>
                <a:ea typeface="Times New Roman" panose="02020603050405020304" pitchFamily="18" charset="0"/>
              </a:rPr>
              <a:t> </a:t>
            </a:r>
            <a:r>
              <a:rPr lang="en-US" sz="2400" u="sng" spc="-5" dirty="0">
                <a:solidFill>
                  <a:srgbClr val="231F1F"/>
                </a:solidFill>
                <a:latin typeface="Times New Roman" panose="02020603050405020304" pitchFamily="18" charset="0"/>
                <a:ea typeface="Times New Roman" panose="02020603050405020304" pitchFamily="18" charset="0"/>
              </a:rPr>
              <a:t>standards.</a:t>
            </a:r>
            <a:endParaRPr lang="en-US" sz="2400" u="sng"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0224633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584747" cy="6599582"/>
          </a:xfrm>
        </p:spPr>
        <p:txBody>
          <a:bodyPr/>
          <a:lstStyle/>
          <a:p>
            <a:pPr marL="202565" marR="808990" lv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Unfortunately, and possibly due in part to the greed for excess returns (such as higher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salaries, bonuses, more valuable stock options, personal perquisites, etc.), directors, oﬃcers,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managers, and other individuals sometimes are guilty of unethical behavior for engaging 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fraudulent or other illegal activities.</a:t>
            </a:r>
          </a:p>
          <a:p>
            <a:pPr marL="202565" marR="808990" lv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 Reputations are destroyed, criminal activities are prosecuted, and involved individuals may receive jail sentences. The unethical behavior of directors,</a:t>
            </a:r>
            <a:r>
              <a:rPr lang="en-US" sz="2400" spc="5" dirty="0">
                <a:solidFill>
                  <a:srgbClr val="231F1F"/>
                </a:solidFill>
                <a:latin typeface="Times New Roman" panose="02020603050405020304" pitchFamily="18" charset="0"/>
                <a:ea typeface="Times New Roman" panose="02020603050405020304" pitchFamily="18" charset="0"/>
              </a:rPr>
              <a:t> offi</a:t>
            </a:r>
            <a:r>
              <a:rPr lang="en-US" sz="2400" dirty="0">
                <a:solidFill>
                  <a:srgbClr val="231F1F"/>
                </a:solidFill>
                <a:latin typeface="Times New Roman" panose="02020603050405020304" pitchFamily="18" charset="0"/>
                <a:ea typeface="Times New Roman" panose="02020603050405020304" pitchFamily="18" charset="0"/>
              </a:rPr>
              <a:t>cers, and managers also may lead to a loss of reputation and even destruction of the institutions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work.</a:t>
            </a:r>
            <a:endParaRPr lang="en-US" sz="2400" dirty="0">
              <a:solidFill>
                <a:prstClr val="black"/>
              </a:solidFill>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148962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ctr">
              <a:buNone/>
            </a:pPr>
            <a:r>
              <a:rPr lang="en-US" b="1" dirty="0">
                <a:solidFill>
                  <a:schemeClr val="accent1">
                    <a:lumMod val="75000"/>
                  </a:schemeClr>
                </a:solidFill>
              </a:rPr>
              <a:t>4. Overview of the Financial System</a:t>
            </a:r>
          </a:p>
          <a:p>
            <a:pPr marL="0" indent="0" algn="ctr">
              <a:buNone/>
            </a:pPr>
            <a:endParaRPr lang="en-US" b="1" dirty="0">
              <a:solidFill>
                <a:schemeClr val="accent1">
                  <a:lumMod val="75000"/>
                </a:schemeClr>
              </a:solidFill>
            </a:endParaRPr>
          </a:p>
          <a:p>
            <a:pPr marL="0" lv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The </a:t>
            </a:r>
            <a:r>
              <a:rPr lang="en-US" sz="2400" dirty="0">
                <a:solidFill>
                  <a:srgbClr val="009CDB"/>
                </a:solidFill>
                <a:latin typeface="Georgia" panose="02040502050405020303" pitchFamily="18" charset="0"/>
                <a:ea typeface="Times New Roman" panose="02020603050405020304" pitchFamily="18" charset="0"/>
                <a:cs typeface="Times New Roman" panose="02020603050405020304" pitchFamily="18" charset="0"/>
              </a:rPr>
              <a:t>ﬁnancial system </a:t>
            </a:r>
            <a:r>
              <a:rPr lang="en-US" sz="2400" dirty="0">
                <a:solidFill>
                  <a:srgbClr val="231F1F"/>
                </a:solidFill>
                <a:latin typeface="Times New Roman" panose="02020603050405020304" pitchFamily="18" charset="0"/>
                <a:ea typeface="Times New Roman" panose="02020603050405020304" pitchFamily="18" charset="0"/>
              </a:rPr>
              <a:t>is a complex mix of ﬁnancial intermediaries, markets, instruments,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policy makers, and regulations that interact to expedite the ﬂow of ﬁnancial capital from</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savings into investment. </a:t>
            </a:r>
          </a:p>
          <a:p>
            <a:pPr marL="0" indent="0" algn="just">
              <a:lnSpc>
                <a:spcPct val="150000"/>
              </a:lnSpc>
              <a:buNone/>
            </a:pPr>
            <a:r>
              <a:rPr lang="en-US" sz="2400" dirty="0">
                <a:solidFill>
                  <a:srgbClr val="8FAADC"/>
                </a:solidFill>
                <a:latin typeface="Times New Roman" panose="02020603050405020304" pitchFamily="18" charset="0"/>
                <a:ea typeface="Calibri" panose="020F0502020204030204" pitchFamily="34" charset="0"/>
                <a:cs typeface="Arial" panose="020B0604020202020204" pitchFamily="34" charset="0"/>
              </a:rPr>
              <a:t>Figure 1.2 </a:t>
            </a:r>
            <a:r>
              <a:rPr lang="en-US" sz="2400" dirty="0">
                <a:latin typeface="Times New Roman" panose="02020603050405020304" pitchFamily="18" charset="0"/>
                <a:ea typeface="Calibri" panose="020F0502020204030204" pitchFamily="34" charset="0"/>
                <a:cs typeface="Arial" panose="020B0604020202020204" pitchFamily="34" charset="0"/>
              </a:rPr>
              <a:t>provides a graphical review of the four major components of the U.S. ﬁnancial system. </a:t>
            </a: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First,</a:t>
            </a:r>
            <a:r>
              <a:rPr lang="en-US" sz="2400" dirty="0">
                <a:latin typeface="Times New Roman" panose="02020603050405020304" pitchFamily="18" charset="0"/>
                <a:ea typeface="Calibri" panose="020F0502020204030204" pitchFamily="34" charset="0"/>
                <a:cs typeface="Arial" panose="020B0604020202020204" pitchFamily="34" charset="0"/>
              </a:rPr>
              <a:t> an </a:t>
            </a:r>
            <a:r>
              <a:rPr lang="en-US" sz="2400" dirty="0" err="1">
                <a:latin typeface="Times New Roman" panose="02020603050405020304" pitchFamily="18" charset="0"/>
                <a:ea typeface="Calibri" panose="020F0502020204030204" pitchFamily="34" charset="0"/>
                <a:cs typeface="Arial" panose="020B0604020202020204" pitchFamily="34" charset="0"/>
              </a:rPr>
              <a:t>effictive</a:t>
            </a:r>
            <a:r>
              <a:rPr lang="en-US" sz="2400" dirty="0">
                <a:latin typeface="Times New Roman" panose="02020603050405020304" pitchFamily="18" charset="0"/>
                <a:ea typeface="Calibri" panose="020F0502020204030204" pitchFamily="34" charset="0"/>
                <a:cs typeface="Arial" panose="020B0604020202020204" pitchFamily="34" charset="0"/>
              </a:rPr>
              <a:t> ﬁnancial system must have several sets of policy makers who pass laws and make decisions relating to ﬁscal and monetary policies. These policy makers include the president, Congress, and the U.S. Treasury, plus the Federal Reserve Board. Since the United States operates within a global economy, political and economic actions of foreign policy makers inﬂuence, although indirectly, the U.S. ﬁnancial system and its operations.</a:t>
            </a:r>
            <a:endParaRPr lang="en-US" sz="24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solidFill>
                <a:schemeClr val="accent1">
                  <a:lumMod val="75000"/>
                </a:schemeClr>
              </a:solidFill>
            </a:endParaRPr>
          </a:p>
        </p:txBody>
      </p:sp>
    </p:spTree>
    <p:extLst>
      <p:ext uri="{BB962C8B-B14F-4D97-AF65-F5344CB8AC3E}">
        <p14:creationId xmlns:p14="http://schemas.microsoft.com/office/powerpoint/2010/main" val="3413335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E15A98D-ED72-4474-BDBD-3751C3522C06}"/>
              </a:ext>
            </a:extLst>
          </p:cNvPr>
          <p:cNvPicPr>
            <a:picLocks noGrp="1" noChangeAspect="1"/>
          </p:cNvPicPr>
          <p:nvPr>
            <p:ph idx="1"/>
          </p:nvPr>
        </p:nvPicPr>
        <p:blipFill>
          <a:blip r:embed="rId2"/>
          <a:stretch>
            <a:fillRect/>
          </a:stretch>
        </p:blipFill>
        <p:spPr>
          <a:xfrm>
            <a:off x="1" y="1"/>
            <a:ext cx="12192000" cy="6858000"/>
          </a:xfrm>
          <a:prstGeom prst="rect">
            <a:avLst/>
          </a:prstGeom>
        </p:spPr>
      </p:pic>
    </p:spTree>
    <p:extLst>
      <p:ext uri="{BB962C8B-B14F-4D97-AF65-F5344CB8AC3E}">
        <p14:creationId xmlns:p14="http://schemas.microsoft.com/office/powerpoint/2010/main" val="41161839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709438" cy="6599582"/>
          </a:xfrm>
        </p:spPr>
        <p:txBody>
          <a:bodyPr>
            <a:normAutofit/>
          </a:bodyPr>
          <a:lstStyle/>
          <a:p>
            <a:pPr marL="82550" marR="812800" indent="0" algn="just">
              <a:lnSpc>
                <a:spcPct val="160000"/>
              </a:lnSpc>
              <a:spcAft>
                <a:spcPts val="0"/>
              </a:spcAft>
              <a:buNone/>
            </a:pPr>
            <a:r>
              <a:rPr lang="en-US" sz="2200" b="1" dirty="0">
                <a:solidFill>
                  <a:schemeClr val="accent1">
                    <a:lumMod val="75000"/>
                  </a:schemeClr>
                </a:solidFill>
                <a:latin typeface="Times New Roman" panose="02020603050405020304" pitchFamily="18" charset="0"/>
                <a:ea typeface="Times New Roman" panose="02020603050405020304" pitchFamily="18" charset="0"/>
              </a:rPr>
              <a:t>Second, </a:t>
            </a:r>
            <a:r>
              <a:rPr lang="en-US" sz="2200" dirty="0">
                <a:solidFill>
                  <a:srgbClr val="231F1F"/>
                </a:solidFill>
                <a:latin typeface="Times New Roman" panose="02020603050405020304" pitchFamily="18" charset="0"/>
                <a:ea typeface="Times New Roman" panose="02020603050405020304" pitchFamily="18" charset="0"/>
              </a:rPr>
              <a:t>an eﬀective ﬁnancial</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system</a:t>
            </a:r>
            <a:r>
              <a:rPr lang="en-US" sz="2200" spc="22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needs an eﬃcient </a:t>
            </a:r>
            <a:r>
              <a:rPr lang="en-US" sz="2200" i="1" dirty="0">
                <a:solidFill>
                  <a:srgbClr val="231F1F"/>
                </a:solidFill>
                <a:latin typeface="Times New Roman" panose="02020603050405020304" pitchFamily="18" charset="0"/>
                <a:ea typeface="Times New Roman" panose="02020603050405020304" pitchFamily="18" charset="0"/>
              </a:rPr>
              <a:t>monetary</a:t>
            </a:r>
            <a:r>
              <a:rPr lang="en-US" sz="2200" i="1" spc="225" dirty="0">
                <a:solidFill>
                  <a:srgbClr val="231F1F"/>
                </a:solidFill>
                <a:latin typeface="Times New Roman" panose="02020603050405020304" pitchFamily="18" charset="0"/>
                <a:ea typeface="Times New Roman" panose="02020603050405020304" pitchFamily="18" charset="0"/>
              </a:rPr>
              <a:t> </a:t>
            </a:r>
            <a:r>
              <a:rPr lang="en-US" sz="2200" i="1" dirty="0">
                <a:solidFill>
                  <a:srgbClr val="231F1F"/>
                </a:solidFill>
                <a:latin typeface="Times New Roman" panose="02020603050405020304" pitchFamily="18" charset="0"/>
                <a:ea typeface="Times New Roman" panose="02020603050405020304" pitchFamily="18" charset="0"/>
              </a:rPr>
              <a:t>system </a:t>
            </a:r>
            <a:r>
              <a:rPr lang="en-US" sz="2200" dirty="0">
                <a:solidFill>
                  <a:srgbClr val="231F1F"/>
                </a:solidFill>
                <a:latin typeface="Times New Roman" panose="02020603050405020304" pitchFamily="18" charset="0"/>
                <a:ea typeface="Times New Roman" panose="02020603050405020304" pitchFamily="18" charset="0"/>
              </a:rPr>
              <a:t>that is composed</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of a central bank and a banking system that is able to create and transfer a stable medium of</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exchange</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called</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money.</a:t>
            </a:r>
            <a:r>
              <a:rPr lang="en-US" sz="2200" spc="-25" dirty="0">
                <a:solidFill>
                  <a:srgbClr val="231F1F"/>
                </a:solidFill>
                <a:latin typeface="Times New Roman" panose="02020603050405020304" pitchFamily="18" charset="0"/>
                <a:ea typeface="Times New Roman" panose="02020603050405020304" pitchFamily="18" charset="0"/>
              </a:rPr>
              <a:t> </a:t>
            </a:r>
            <a:r>
              <a:rPr lang="en-US" sz="2200" spc="-5" dirty="0">
                <a:solidFill>
                  <a:srgbClr val="231F1F"/>
                </a:solidFill>
                <a:latin typeface="Times New Roman" panose="02020603050405020304" pitchFamily="18" charset="0"/>
                <a:ea typeface="Times New Roman" panose="02020603050405020304" pitchFamily="18" charset="0"/>
              </a:rPr>
              <a:t>In</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United</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States,</a:t>
            </a:r>
            <a:r>
              <a:rPr lang="en-US" sz="2200" spc="-6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dollar</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is</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medium</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of</a:t>
            </a:r>
            <a:r>
              <a:rPr lang="en-US" sz="2200" spc="-4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exchange,</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a:t>
            </a:r>
            <a:r>
              <a:rPr lang="en-US" sz="2200" spc="-5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central</a:t>
            </a:r>
            <a:r>
              <a:rPr lang="en-US" sz="2200" spc="-24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bank is the Federal Reserve System, and the banking system is commonly referred to as the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commercial</a:t>
            </a:r>
            <a:r>
              <a:rPr lang="en-US" sz="2200" spc="-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banking</a:t>
            </a:r>
            <a:r>
              <a:rPr lang="en-US" sz="2200" spc="-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system.</a:t>
            </a:r>
            <a:r>
              <a:rPr lang="en-US" sz="2200" spc="-45" dirty="0">
                <a:solidFill>
                  <a:srgbClr val="231F1F"/>
                </a:solidFill>
                <a:latin typeface="Times New Roman" panose="02020603050405020304" pitchFamily="18" charset="0"/>
                <a:ea typeface="Times New Roman" panose="02020603050405020304" pitchFamily="18" charset="0"/>
              </a:rPr>
              <a:t> </a:t>
            </a:r>
          </a:p>
          <a:p>
            <a:pPr marL="82550" marR="812800" indent="0" algn="just">
              <a:lnSpc>
                <a:spcPct val="160000"/>
              </a:lnSpc>
              <a:spcAft>
                <a:spcPts val="0"/>
              </a:spcAft>
              <a:buNone/>
            </a:pPr>
            <a:r>
              <a:rPr lang="en-US" sz="2200" b="1" dirty="0">
                <a:solidFill>
                  <a:schemeClr val="accent1">
                    <a:lumMod val="75000"/>
                  </a:schemeClr>
                </a:solidFill>
                <a:latin typeface="Times New Roman" panose="02020603050405020304" pitchFamily="18" charset="0"/>
                <a:ea typeface="Times New Roman" panose="02020603050405020304" pitchFamily="18" charset="0"/>
              </a:rPr>
              <a:t>Third, </a:t>
            </a:r>
            <a:r>
              <a:rPr lang="en-US" sz="2200" dirty="0">
                <a:solidFill>
                  <a:srgbClr val="231F1F"/>
                </a:solidFill>
                <a:latin typeface="Times New Roman" panose="02020603050405020304" pitchFamily="18" charset="0"/>
                <a:ea typeface="Times New Roman" panose="02020603050405020304" pitchFamily="18" charset="0"/>
              </a:rPr>
              <a:t>an eﬀective ﬁnancial system also must have </a:t>
            </a:r>
            <a:r>
              <a:rPr lang="en-US" sz="2200" i="1" dirty="0">
                <a:solidFill>
                  <a:srgbClr val="231F1F"/>
                </a:solidFill>
                <a:latin typeface="Times New Roman" panose="02020603050405020304" pitchFamily="18" charset="0"/>
                <a:ea typeface="Times New Roman" panose="02020603050405020304" pitchFamily="18" charset="0"/>
              </a:rPr>
              <a:t>ﬁnancial institutions</a:t>
            </a:r>
            <a:r>
              <a:rPr lang="en-US" sz="2200" dirty="0">
                <a:solidFill>
                  <a:srgbClr val="231F1F"/>
                </a:solidFill>
                <a:latin typeface="Times New Roman" panose="02020603050405020304" pitchFamily="18" charset="0"/>
                <a:ea typeface="Times New Roman" panose="02020603050405020304" pitchFamily="18" charset="0"/>
              </a:rPr>
              <a:t>, or intermediaries, that support capital formation either by channeling savings into investment in real</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assets or by fostering direct ﬁnancial investments by individuals in ﬁnancial institutions and</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businesses.</a:t>
            </a:r>
          </a:p>
          <a:p>
            <a:pPr marL="82550" marR="812800" indent="0" algn="just">
              <a:lnSpc>
                <a:spcPct val="160000"/>
              </a:lnSpc>
              <a:spcAft>
                <a:spcPts val="0"/>
              </a:spcAft>
              <a:buNone/>
            </a:pPr>
            <a:r>
              <a:rPr lang="en-US" sz="2200" b="1" dirty="0">
                <a:solidFill>
                  <a:schemeClr val="accent1">
                    <a:lumMod val="75000"/>
                  </a:schemeClr>
                </a:solidFill>
                <a:latin typeface="Times New Roman" panose="02020603050405020304" pitchFamily="18" charset="0"/>
                <a:ea typeface="Times New Roman" panose="02020603050405020304" pitchFamily="18" charset="0"/>
              </a:rPr>
              <a:t>Fourth,</a:t>
            </a:r>
            <a:r>
              <a:rPr lang="en-US" sz="2200" b="1" spc="5" dirty="0">
                <a:solidFill>
                  <a:schemeClr val="accent1">
                    <a:lumMod val="75000"/>
                  </a:schemeClr>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 eﬀective ﬁnancial system</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must</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also</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have</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i="1" dirty="0">
                <a:solidFill>
                  <a:srgbClr val="231F1F"/>
                </a:solidFill>
                <a:latin typeface="Times New Roman" panose="02020603050405020304" pitchFamily="18" charset="0"/>
                <a:ea typeface="Times New Roman" panose="02020603050405020304" pitchFamily="18" charset="0"/>
              </a:rPr>
              <a:t>ﬁnancial</a:t>
            </a:r>
            <a:r>
              <a:rPr lang="en-US" sz="2200" i="1" spc="250" dirty="0">
                <a:solidFill>
                  <a:srgbClr val="231F1F"/>
                </a:solidFill>
                <a:latin typeface="Times New Roman" panose="02020603050405020304" pitchFamily="18" charset="0"/>
                <a:ea typeface="Times New Roman" panose="02020603050405020304" pitchFamily="18" charset="0"/>
              </a:rPr>
              <a:t> </a:t>
            </a:r>
            <a:r>
              <a:rPr lang="en-US" sz="2200" i="1" dirty="0">
                <a:solidFill>
                  <a:srgbClr val="231F1F"/>
                </a:solidFill>
                <a:latin typeface="Times New Roman" panose="02020603050405020304" pitchFamily="18" charset="0"/>
                <a:ea typeface="Times New Roman" panose="02020603050405020304" pitchFamily="18" charset="0"/>
              </a:rPr>
              <a:t>markets </a:t>
            </a:r>
            <a:r>
              <a:rPr lang="en-US" sz="2200" dirty="0">
                <a:solidFill>
                  <a:srgbClr val="231F1F"/>
                </a:solidFill>
                <a:latin typeface="Times New Roman" panose="02020603050405020304" pitchFamily="18" charset="0"/>
                <a:ea typeface="Times New Roman" panose="02020603050405020304" pitchFamily="18" charset="0"/>
              </a:rPr>
              <a:t>that</a:t>
            </a:r>
            <a:r>
              <a:rPr lang="en-US" sz="2200" spc="25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facilitate</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the transfer of ﬁnancial assets among individuals, institutions, businesses, and governments.</a:t>
            </a:r>
            <a:r>
              <a:rPr lang="en-US" sz="2200" spc="-23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Figure 1.2 identiﬁes three types of ﬁnancial markets—debt securities markets, equity securities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markets,</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and</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derivative</a:t>
            </a:r>
            <a:r>
              <a:rPr lang="en-US" sz="2200" spc="5"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securities</a:t>
            </a:r>
            <a:r>
              <a:rPr lang="en-US" sz="2200" spc="-30" dirty="0">
                <a:solidFill>
                  <a:srgbClr val="231F1F"/>
                </a:solidFill>
                <a:latin typeface="Times New Roman" panose="02020603050405020304" pitchFamily="18" charset="0"/>
                <a:ea typeface="Times New Roman" panose="02020603050405020304" pitchFamily="18" charset="0"/>
              </a:rPr>
              <a:t> </a:t>
            </a:r>
            <a:r>
              <a:rPr lang="en-US" sz="2200" dirty="0">
                <a:solidFill>
                  <a:srgbClr val="231F1F"/>
                </a:solidFill>
                <a:latin typeface="Times New Roman" panose="02020603050405020304" pitchFamily="18" charset="0"/>
                <a:ea typeface="Times New Roman" panose="02020603050405020304" pitchFamily="18" charset="0"/>
              </a:rPr>
              <a:t>markets.</a:t>
            </a:r>
            <a:r>
              <a:rPr lang="en-US" sz="2200" spc="-5" dirty="0">
                <a:solidFill>
                  <a:srgbClr val="231F1F"/>
                </a:solidFill>
                <a:latin typeface="Times New Roman" panose="02020603050405020304" pitchFamily="18" charset="0"/>
                <a:ea typeface="Times New Roman" panose="02020603050405020304" pitchFamily="18" charset="0"/>
              </a:rPr>
              <a:t> </a:t>
            </a:r>
            <a:endParaRPr lang="en-US" sz="2200" dirty="0">
              <a:latin typeface="Times New Roman" panose="02020603050405020304" pitchFamily="18" charset="0"/>
              <a:ea typeface="Times New Roman" panose="02020603050405020304" pitchFamily="18" charset="0"/>
            </a:endParaRPr>
          </a:p>
          <a:p>
            <a:pPr marL="0" indent="0" algn="just">
              <a:lnSpc>
                <a:spcPct val="160000"/>
              </a:lnSpc>
              <a:buNone/>
            </a:pPr>
            <a:endParaRPr lang="en-US" sz="2400" spc="-45" dirty="0">
              <a:solidFill>
                <a:srgbClr val="231F1F"/>
              </a:solidFill>
              <a:latin typeface="Times New Roman" panose="02020603050405020304" pitchFamily="18" charset="0"/>
              <a:ea typeface="Times New Roman" panose="02020603050405020304" pitchFamily="18" charset="0"/>
            </a:endParaRPr>
          </a:p>
          <a:p>
            <a:pPr marL="0" indent="0" algn="just">
              <a:lnSpc>
                <a:spcPct val="160000"/>
              </a:lnSpc>
              <a:buNone/>
            </a:pPr>
            <a:endParaRPr lang="en-US" sz="2400" spc="-45" dirty="0">
              <a:solidFill>
                <a:srgbClr val="231F1F"/>
              </a:solidFill>
              <a:latin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351214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indent="0" algn="ctr">
              <a:buNone/>
            </a:pPr>
            <a:r>
              <a:rPr lang="en-US" b="1" dirty="0">
                <a:solidFill>
                  <a:schemeClr val="accent1">
                    <a:lumMod val="75000"/>
                  </a:schemeClr>
                </a:solidFill>
              </a:rPr>
              <a:t>Financial System Components and Financial Functions</a:t>
            </a:r>
          </a:p>
          <a:p>
            <a:pPr marL="0" indent="0">
              <a:buNone/>
            </a:pPr>
            <a:endParaRPr lang="en-US" dirty="0"/>
          </a:p>
        </p:txBody>
      </p:sp>
      <p:pic>
        <p:nvPicPr>
          <p:cNvPr id="2" name="Picture 1">
            <a:extLst>
              <a:ext uri="{FF2B5EF4-FFF2-40B4-BE49-F238E27FC236}">
                <a16:creationId xmlns:a16="http://schemas.microsoft.com/office/drawing/2014/main" id="{37F7ECAF-56AB-4EA2-8C57-9F427B016153}"/>
              </a:ext>
            </a:extLst>
          </p:cNvPr>
          <p:cNvPicPr>
            <a:picLocks noChangeAspect="1"/>
          </p:cNvPicPr>
          <p:nvPr/>
        </p:nvPicPr>
        <p:blipFill>
          <a:blip r:embed="rId2"/>
          <a:stretch>
            <a:fillRect/>
          </a:stretch>
        </p:blipFill>
        <p:spPr>
          <a:xfrm>
            <a:off x="106017" y="748145"/>
            <a:ext cx="11966713" cy="6109855"/>
          </a:xfrm>
          <a:prstGeom prst="rect">
            <a:avLst/>
          </a:prstGeom>
        </p:spPr>
      </p:pic>
    </p:spTree>
    <p:extLst>
      <p:ext uri="{BB962C8B-B14F-4D97-AF65-F5344CB8AC3E}">
        <p14:creationId xmlns:p14="http://schemas.microsoft.com/office/powerpoint/2010/main" val="1375565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540326"/>
            <a:ext cx="13817801" cy="6178525"/>
          </a:xfrm>
        </p:spPr>
        <p:txBody>
          <a:bodyPr>
            <a:normAutofit/>
          </a:bodyPr>
          <a:lstStyle/>
          <a:p>
            <a:pPr marL="586740" indent="0">
              <a:buNone/>
            </a:pP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1. Creating</a:t>
            </a:r>
            <a:r>
              <a:rPr lang="en-US" b="1" spc="-13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Money</a:t>
            </a:r>
            <a:endParaRPr lang="en-US" b="1" dirty="0">
              <a:latin typeface="Trebuchet MS" panose="020B0603020202020204" pitchFamily="34" charset="0"/>
              <a:ea typeface="Trebuchet MS" panose="020B0603020202020204" pitchFamily="34" charset="0"/>
              <a:cs typeface="Trebuchet MS" panose="020B0603020202020204" pitchFamily="34" charset="0"/>
            </a:endParaRPr>
          </a:p>
          <a:p>
            <a:pPr marL="82550" marR="2250440" indent="0" algn="just">
              <a:lnSpc>
                <a:spcPct val="150000"/>
              </a:lnSpc>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One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most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signiﬁcant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functions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monetary</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system</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within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system</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 creating money, which serves as a medium of exchange. A sufficient</a:t>
            </a:r>
            <a:r>
              <a:rPr lang="en-US" sz="2400" spc="2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amount</a:t>
            </a:r>
            <a:r>
              <a:rPr lang="en-US" sz="2400" spc="2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 money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 essential if economic activity is to take place at an efficient rate. Having too little money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constrains economic growth. Having too much money often results in increases in the prices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goods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services.</a:t>
            </a:r>
          </a:p>
          <a:p>
            <a:pPr marL="82550" marR="2250440" indent="0" algn="just">
              <a:lnSpc>
                <a:spcPct val="150000"/>
              </a:lnSpc>
              <a:spcAft>
                <a:spcPts val="0"/>
              </a:spcAft>
              <a:buNone/>
            </a:pPr>
            <a:endParaRPr lang="en-US" sz="2400" dirty="0">
              <a:latin typeface="Times New Roman" panose="02020603050405020304" pitchFamily="18" charset="0"/>
              <a:ea typeface="Times New Roman" panose="02020603050405020304" pitchFamily="18" charset="0"/>
            </a:endParaRPr>
          </a:p>
          <a:p>
            <a:pPr marL="0" indent="0">
              <a:lnSpc>
                <a:spcPct val="150000"/>
              </a:lnSpc>
              <a:spcBef>
                <a:spcPts val="55"/>
              </a:spcBef>
              <a:spcAft>
                <a:spcPts val="0"/>
              </a:spcAft>
              <a:buNone/>
            </a:pP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7446679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360218"/>
            <a:ext cx="13817801" cy="6358634"/>
          </a:xfrm>
        </p:spPr>
        <p:txBody>
          <a:bodyPr/>
          <a:lstStyle/>
          <a:p>
            <a:pPr marL="263525" lvl="0" indent="0">
              <a:lnSpc>
                <a:spcPct val="150000"/>
              </a:lnSpc>
              <a:buNone/>
            </a:pPr>
            <a:r>
              <a:rPr lang="en-US" sz="2600" b="1" spc="-10" dirty="0">
                <a:solidFill>
                  <a:srgbClr val="A70E11"/>
                </a:solidFill>
                <a:latin typeface="Tahoma" panose="020B0604030504040204" pitchFamily="34" charset="0"/>
                <a:ea typeface="Trebuchet MS" panose="020B0603020202020204" pitchFamily="34" charset="0"/>
                <a:cs typeface="Trebuchet MS" panose="020B0603020202020204" pitchFamily="34" charset="0"/>
              </a:rPr>
              <a:t>2. Transferring</a:t>
            </a:r>
            <a:r>
              <a:rPr lang="en-US" sz="2600" b="1" spc="-15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spc="-5" dirty="0">
                <a:solidFill>
                  <a:srgbClr val="A70E11"/>
                </a:solidFill>
                <a:latin typeface="Tahoma" panose="020B0604030504040204" pitchFamily="34" charset="0"/>
                <a:ea typeface="Trebuchet MS" panose="020B0603020202020204" pitchFamily="34" charset="0"/>
                <a:cs typeface="Trebuchet MS" panose="020B0603020202020204" pitchFamily="34" charset="0"/>
              </a:rPr>
              <a:t>Money</a:t>
            </a:r>
            <a:endParaRPr lang="en-US" sz="2600" b="1" dirty="0">
              <a:solidFill>
                <a:prstClr val="black"/>
              </a:solidFill>
              <a:latin typeface="Trebuchet MS" panose="020B0603020202020204" pitchFamily="34" charset="0"/>
              <a:ea typeface="Trebuchet MS" panose="020B0603020202020204" pitchFamily="34" charset="0"/>
              <a:cs typeface="Trebuchet MS" panose="020B0603020202020204" pitchFamily="34" charset="0"/>
            </a:endParaRPr>
          </a:p>
          <a:p>
            <a:pPr marL="263525" marR="2253615" lvl="0" indent="0" algn="just">
              <a:lnSpc>
                <a:spcPct val="150000"/>
              </a:lnSpc>
              <a:spcBef>
                <a:spcPts val="845"/>
              </a:spcBef>
              <a:buNone/>
            </a:pPr>
            <a:r>
              <a:rPr lang="en-US" sz="2400" dirty="0">
                <a:solidFill>
                  <a:srgbClr val="231F1F"/>
                </a:solidFill>
                <a:latin typeface="Times New Roman" panose="02020603050405020304" pitchFamily="18" charset="0"/>
                <a:ea typeface="Times New Roman" panose="02020603050405020304" pitchFamily="18" charset="0"/>
              </a:rPr>
              <a:t>Individuals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hold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money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purchases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payments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expect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make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near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future.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way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hold</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money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checkable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deposits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depository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When</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money is held in this form, payments can be made easily by check. The check is an order to</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 depository institution to transfer money to the party who received the check. Institutions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also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transfer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funds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between</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accounts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electronically,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making</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payments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without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paper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checks.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Funds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transfers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made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by telephone, at automated teller machines (ATMs) connected to a bank’s computer, and via</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 Internet.</a:t>
            </a:r>
            <a:endParaRPr lang="en-US" sz="2400" dirty="0">
              <a:solidFill>
                <a:prstClr val="black"/>
              </a:solidFill>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8258237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526472"/>
            <a:ext cx="11966713" cy="6192379"/>
          </a:xfrm>
        </p:spPr>
        <p:txBody>
          <a:bodyPr/>
          <a:lstStyle/>
          <a:p>
            <a:pPr marL="360363" indent="0">
              <a:lnSpc>
                <a:spcPct val="150000"/>
              </a:lnSpc>
              <a:buNone/>
            </a:pP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3. Accumulating</a:t>
            </a:r>
            <a:r>
              <a:rPr lang="en-US" b="1" spc="2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Savings</a:t>
            </a:r>
            <a:endParaRPr lang="en-US" b="1" dirty="0">
              <a:latin typeface="Trebuchet MS" panose="020B0603020202020204" pitchFamily="34" charset="0"/>
              <a:ea typeface="Trebuchet MS" panose="020B0603020202020204" pitchFamily="34" charset="0"/>
              <a:cs typeface="Trebuchet MS" panose="020B0603020202020204" pitchFamily="34" charset="0"/>
            </a:endParaRP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A function performed by ﬁnancial institutions is the accumulation or gathering of individual</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savings.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Most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individuals,</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businesses,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organizations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do</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not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want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take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involved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having</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cash</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Even</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if</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cash</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amounts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relatively</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small,</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into</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depos</a:t>
            </a:r>
            <a:r>
              <a:rPr lang="en-US" sz="2400" spc="-5" dirty="0">
                <a:solidFill>
                  <a:srgbClr val="231F1F"/>
                </a:solidFill>
                <a:latin typeface="Times New Roman" panose="02020603050405020304" pitchFamily="18" charset="0"/>
                <a:ea typeface="Times New Roman" panose="02020603050405020304" pitchFamily="18" charset="0"/>
              </a:rPr>
              <a:t>itory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institution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safekeeping.</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When</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deposits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accumulated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place,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used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for</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loans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amounts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much</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larger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than</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individual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depositor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could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supply. </a:t>
            </a:r>
            <a:endParaRPr lang="en-US" sz="2400" dirty="0"/>
          </a:p>
        </p:txBody>
      </p:sp>
    </p:spTree>
    <p:extLst>
      <p:ext uri="{BB962C8B-B14F-4D97-AF65-F5344CB8AC3E}">
        <p14:creationId xmlns:p14="http://schemas.microsoft.com/office/powerpoint/2010/main" val="14670592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415636"/>
            <a:ext cx="13817801" cy="6303216"/>
          </a:xfrm>
        </p:spPr>
        <p:txBody>
          <a:bodyPr/>
          <a:lstStyle/>
          <a:p>
            <a:pPr marL="586740" indent="0">
              <a:buNone/>
            </a:pP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4. Lending</a:t>
            </a:r>
            <a:r>
              <a:rPr lang="en-US" b="1" spc="-16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and</a:t>
            </a:r>
            <a:r>
              <a:rPr lang="en-US" b="1" spc="-14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Investing</a:t>
            </a:r>
            <a:r>
              <a:rPr lang="en-US" b="1" spc="-14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Savings</a:t>
            </a:r>
            <a:endParaRPr lang="en-US" b="1" dirty="0">
              <a:latin typeface="Trebuchet MS" panose="020B0603020202020204" pitchFamily="34" charset="0"/>
              <a:ea typeface="Trebuchet MS" panose="020B0603020202020204" pitchFamily="34" charset="0"/>
              <a:cs typeface="Trebuchet MS" panose="020B0603020202020204" pitchFamily="34" charset="0"/>
            </a:endParaRPr>
          </a:p>
          <a:p>
            <a:pPr marL="179388" marR="2250440" indent="0" algn="just">
              <a:lnSpc>
                <a:spcPct val="150000"/>
              </a:lnSpc>
              <a:spcBef>
                <a:spcPts val="85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Another basic function of ﬁnancial institutions is lending and investing. The money that has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been</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into</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intermediaries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lent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farmers,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consumers,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governmental</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units.</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lent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varying</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periods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diﬀerent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purposes,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such</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 buy equipment or to pay current bills. Some ﬁnancial institutions make almost all types of</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loans. Others specialize in only one or two types of lending. Still other ﬁnancial institutions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part</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accumulated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savings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stock</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debt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obligations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other</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9947457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346364"/>
            <a:ext cx="11966713" cy="6372488"/>
          </a:xfrm>
        </p:spPr>
        <p:txBody>
          <a:bodyPr>
            <a:normAutofit fontScale="92500"/>
          </a:bodyPr>
          <a:lstStyle/>
          <a:p>
            <a:pPr marL="586740" indent="0">
              <a:buNone/>
            </a:pP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5. Marketing</a:t>
            </a:r>
            <a:r>
              <a:rPr lang="en-US" sz="2600" b="1" spc="-14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Financial</a:t>
            </a:r>
            <a:r>
              <a:rPr lang="en-US" sz="2600" b="1" spc="-10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Assets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152400" marR="811530" indent="0" algn="just">
              <a:lnSpc>
                <a:spcPct val="150000"/>
              </a:lnSpc>
              <a:spcBef>
                <a:spcPts val="58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New ﬁnancial instruments and securities are created and sold in the primary securities market.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 example, a business may want to sell shares of ownership, called stock, to the general</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public.</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so</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directly,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process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ﬁnding</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individuals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interested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investing</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funds in the business is likely to be diﬃcult, costly, and time consuming. One particular ﬁnancial</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intermediary—an investment banking ﬁrm—can handle the sale of shares of ownership. The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function of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banking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essentially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merchandising.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Brokerage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existing, or</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“seasoned,” instruments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p>
          <a:p>
            <a:pPr marL="152400" marR="811530" indent="0" algn="just">
              <a:lnSpc>
                <a:spcPct val="150000"/>
              </a:lnSpc>
              <a:spcBef>
                <a:spcPts val="585"/>
              </a:spcBef>
              <a:spcAft>
                <a:spcPts val="0"/>
              </a:spcAft>
              <a:buNone/>
            </a:pPr>
            <a:r>
              <a:rPr lang="en-US" sz="2200" b="1" i="0" dirty="0">
                <a:solidFill>
                  <a:srgbClr val="202124"/>
                </a:solidFill>
                <a:effectLst/>
                <a:highlight>
                  <a:srgbClr val="FFFF00"/>
                </a:highlight>
                <a:latin typeface="Times New Roman" panose="02020603050405020304" pitchFamily="18" charset="0"/>
                <a:cs typeface="Times New Roman" panose="02020603050405020304" pitchFamily="18" charset="0"/>
              </a:rPr>
              <a:t>Initial public offering (IPOs) </a:t>
            </a:r>
            <a:r>
              <a:rPr lang="en-US" sz="2200" i="0" dirty="0">
                <a:solidFill>
                  <a:srgbClr val="202124"/>
                </a:solidFill>
                <a:effectLst/>
                <a:latin typeface="Times New Roman" panose="02020603050405020304" pitchFamily="18" charset="0"/>
                <a:cs typeface="Times New Roman" panose="02020603050405020304" pitchFamily="18" charset="0"/>
              </a:rPr>
              <a:t>occur when a privately-owned company decides to raise revenue, offering ownership shares of stock or debt securities to the public for the first time. </a:t>
            </a:r>
            <a:r>
              <a:rPr lang="en-US" sz="2200" b="1" i="0" dirty="0">
                <a:solidFill>
                  <a:srgbClr val="202124"/>
                </a:solidFill>
                <a:effectLst/>
                <a:highlight>
                  <a:srgbClr val="FFFF00"/>
                </a:highlight>
                <a:latin typeface="Times New Roman" panose="02020603050405020304" pitchFamily="18" charset="0"/>
                <a:cs typeface="Times New Roman" panose="02020603050405020304" pitchFamily="18" charset="0"/>
              </a:rPr>
              <a:t>A seasoned issue </a:t>
            </a:r>
            <a:r>
              <a:rPr lang="en-US" sz="2200" b="0" i="0" dirty="0">
                <a:solidFill>
                  <a:srgbClr val="202124"/>
                </a:solidFill>
                <a:effectLst/>
                <a:latin typeface="Times New Roman" panose="02020603050405020304" pitchFamily="18" charset="0"/>
                <a:cs typeface="Times New Roman" panose="02020603050405020304" pitchFamily="18" charset="0"/>
              </a:rPr>
              <a:t>occurs when a company that was previously listed releases additional shares or debt instruments.</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20"/>
              </a:spcBef>
              <a:spcAft>
                <a:spcPts val="0"/>
              </a:spcAft>
              <a:buNone/>
            </a:pP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662561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415636"/>
            <a:ext cx="12778710" cy="6303216"/>
          </a:xfrm>
        </p:spPr>
        <p:txBody>
          <a:bodyPr/>
          <a:lstStyle/>
          <a:p>
            <a:pPr marL="152400" indent="0" algn="just">
              <a:spcAft>
                <a:spcPts val="0"/>
              </a:spcAft>
              <a:buNone/>
            </a:pP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6. Transferring</a:t>
            </a:r>
            <a:r>
              <a:rPr lang="en-US" sz="2600" b="1" spc="6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Financial</a:t>
            </a:r>
            <a:r>
              <a:rPr lang="en-US" sz="2600" b="1" spc="80"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Assets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152400" marR="808990" indent="0" algn="just">
              <a:lnSpc>
                <a:spcPct val="150000"/>
              </a:lnSpc>
              <a:spcBef>
                <a:spcPts val="835"/>
              </a:spcBef>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Several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types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facilitate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assist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processes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lending</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selling</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 Brokerage ﬁrms market and facilitate the transferring of existing, or seasoned,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instruments and securities. Also, if shares of stock are to be sold to the general public, it is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desirable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have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ready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such</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stocks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resold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when</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desires.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Organized</a:t>
            </a:r>
            <a:r>
              <a:rPr lang="en-US" sz="2400" spc="-30"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stock</a:t>
            </a:r>
            <a:r>
              <a:rPr lang="en-US" sz="2400" spc="-30"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exchanges</a:t>
            </a:r>
            <a:r>
              <a:rPr lang="en-US" sz="2400" spc="-45"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the</a:t>
            </a:r>
            <a:r>
              <a:rPr lang="en-US" sz="2400" spc="-55"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over-the-counter</a:t>
            </a:r>
            <a:r>
              <a:rPr lang="en-US" sz="2400" spc="-55"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chemeClr val="accent1">
                    <a:lumMod val="60000"/>
                    <a:lumOff val="40000"/>
                  </a:schemeClr>
                </a:solidFill>
                <a:latin typeface="Times New Roman" panose="02020603050405020304" pitchFamily="18" charset="0"/>
                <a:ea typeface="Times New Roman" panose="02020603050405020304" pitchFamily="18" charset="0"/>
              </a:rPr>
              <a:t>market</a:t>
            </a:r>
            <a:r>
              <a:rPr lang="en-US" sz="2400" spc="-45" dirty="0">
                <a:solidFill>
                  <a:schemeClr val="accent1">
                    <a:lumMod val="60000"/>
                    <a:lumOff val="40000"/>
                  </a:schemeClr>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provide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active</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secondary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 existing securities. The ability to buy and sell securities both quickly and at fair-market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important</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 eﬃcient ﬁnancial</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system.</a:t>
            </a:r>
            <a:endParaRPr lang="en-US" sz="24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4493580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A4859-CC91-DA80-D875-C3A36C157A9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15F5C6E-8509-5B04-BFAB-5BB245DC6717}"/>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77679002-DC10-188D-1D43-C63B9DC21B16}"/>
              </a:ext>
            </a:extLst>
          </p:cNvPr>
          <p:cNvPicPr>
            <a:picLocks noChangeAspect="1"/>
          </p:cNvPicPr>
          <p:nvPr/>
        </p:nvPicPr>
        <p:blipFill>
          <a:blip r:embed="rId2"/>
          <a:stretch>
            <a:fillRect/>
          </a:stretch>
        </p:blipFill>
        <p:spPr>
          <a:xfrm>
            <a:off x="0" y="60960"/>
            <a:ext cx="12192000" cy="6736080"/>
          </a:xfrm>
          <a:prstGeom prst="rect">
            <a:avLst/>
          </a:prstGeom>
        </p:spPr>
      </p:pic>
    </p:spTree>
    <p:extLst>
      <p:ext uri="{BB962C8B-B14F-4D97-AF65-F5344CB8AC3E}">
        <p14:creationId xmlns:p14="http://schemas.microsoft.com/office/powerpoint/2010/main" val="20252233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598601" cy="6599582"/>
          </a:xfrm>
        </p:spPr>
        <p:txBody>
          <a:bodyPr/>
          <a:lstStyle/>
          <a:p>
            <a:pPr marL="0" indent="0" algn="ctr">
              <a:buNone/>
            </a:pPr>
            <a:r>
              <a:rPr lang="en-US" b="1" dirty="0">
                <a:solidFill>
                  <a:schemeClr val="accent1">
                    <a:lumMod val="75000"/>
                  </a:schemeClr>
                </a:solidFill>
                <a:latin typeface="Times New Roman" panose="02020603050405020304" pitchFamily="18" charset="0"/>
                <a:ea typeface="Times New Roman" panose="02020603050405020304" pitchFamily="18" charset="0"/>
              </a:rPr>
              <a:t>5. Financial</a:t>
            </a:r>
            <a:r>
              <a:rPr lang="en-US" b="1" spc="20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Markets:</a:t>
            </a:r>
            <a:r>
              <a:rPr lang="en-US" b="1" spc="19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Characteristics </a:t>
            </a:r>
            <a:r>
              <a:rPr lang="en-US" b="1" spc="-530"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and</a:t>
            </a:r>
            <a:r>
              <a:rPr lang="en-US" b="1" spc="-185" dirty="0">
                <a:solidFill>
                  <a:schemeClr val="accent1">
                    <a:lumMod val="75000"/>
                  </a:schemeClr>
                </a:solidFill>
                <a:latin typeface="Times New Roman" panose="02020603050405020304" pitchFamily="18" charset="0"/>
                <a:ea typeface="Times New Roman" panose="02020603050405020304" pitchFamily="18" charset="0"/>
              </a:rPr>
              <a:t> </a:t>
            </a:r>
            <a:r>
              <a:rPr lang="en-US" b="1" dirty="0">
                <a:solidFill>
                  <a:schemeClr val="accent1">
                    <a:lumMod val="75000"/>
                  </a:schemeClr>
                </a:solidFill>
                <a:latin typeface="Times New Roman" panose="02020603050405020304" pitchFamily="18" charset="0"/>
                <a:ea typeface="Times New Roman" panose="02020603050405020304" pitchFamily="18" charset="0"/>
              </a:rPr>
              <a:t>Types</a:t>
            </a:r>
          </a:p>
          <a:p>
            <a:pPr marL="0" indent="0" algn="ctr">
              <a:buNone/>
            </a:pPr>
            <a:endParaRPr lang="en-US" b="1" dirty="0">
              <a:solidFill>
                <a:schemeClr val="accent1">
                  <a:lumMod val="75000"/>
                </a:schemeClr>
              </a:solidFill>
              <a:latin typeface="Times New Roman" panose="02020603050405020304" pitchFamily="18" charset="0"/>
            </a:endParaRPr>
          </a:p>
          <a:p>
            <a:pPr marL="152400" marR="809625" indent="0" algn="just">
              <a:lnSpc>
                <a:spcPct val="150000"/>
              </a:lnSpc>
              <a:spcBef>
                <a:spcPts val="555"/>
              </a:spcBef>
              <a:spcAft>
                <a:spcPts val="0"/>
              </a:spcAft>
              <a:buNone/>
            </a:pPr>
            <a:r>
              <a:rPr lang="en-US" sz="2400" spc="-5" dirty="0">
                <a:solidFill>
                  <a:srgbClr val="231F1F"/>
                </a:solidFill>
                <a:latin typeface="Times New Roman" panose="02020603050405020304" pitchFamily="18" charset="0"/>
                <a:ea typeface="Times New Roman" panose="02020603050405020304" pitchFamily="18" charset="0"/>
              </a:rPr>
              <a:t>Financial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facilitate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raising</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of</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capital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ﬁrms.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issue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sell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debt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building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roads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bridges or to provide added services to the people. Business ﬁrms can issue debt securities,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corporations can sell equity securities or stocks to raise funds to invest in and grow their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businesses. Financial markets also facilitate the transfer of previously issued debt and equity</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new</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endParaRPr lang="en-US" sz="2400" dirty="0">
              <a:latin typeface="Times New Roman" panose="02020603050405020304" pitchFamily="18" charset="0"/>
              <a:ea typeface="Times New Roman" panose="02020603050405020304" pitchFamily="18" charset="0"/>
            </a:endParaRPr>
          </a:p>
          <a:p>
            <a:pPr marL="0" indent="0">
              <a:spcBef>
                <a:spcPts val="30"/>
              </a:spcBef>
              <a:spcAft>
                <a:spcPts val="0"/>
              </a:spcAft>
              <a:buNone/>
            </a:pPr>
            <a:endParaRPr lang="en-US" dirty="0">
              <a:latin typeface="Times New Roman" panose="02020603050405020304" pitchFamily="18" charset="0"/>
              <a:ea typeface="Times New Roman" panose="02020603050405020304" pitchFamily="18" charset="0"/>
            </a:endParaRPr>
          </a:p>
          <a:p>
            <a:pPr marL="0" indent="0">
              <a:buNone/>
            </a:pPr>
            <a:endParaRPr lang="en-US" b="1" dirty="0">
              <a:solidFill>
                <a:schemeClr val="accent1">
                  <a:lumMod val="75000"/>
                </a:schemeClr>
              </a:solidFill>
            </a:endParaRPr>
          </a:p>
        </p:txBody>
      </p:sp>
    </p:spTree>
    <p:extLst>
      <p:ext uri="{BB962C8B-B14F-4D97-AF65-F5344CB8AC3E}">
        <p14:creationId xmlns:p14="http://schemas.microsoft.com/office/powerpoint/2010/main" val="9547749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2612456" cy="6599582"/>
          </a:xfrm>
        </p:spPr>
        <p:txBody>
          <a:bodyPr>
            <a:normAutofit lnSpcReduction="10000"/>
          </a:bodyPr>
          <a:lstStyle/>
          <a:p>
            <a:pPr marL="152400" indent="0" algn="just">
              <a:spcAft>
                <a:spcPts val="0"/>
              </a:spcAft>
              <a:buNone/>
            </a:pP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1. Money</a:t>
            </a:r>
            <a:r>
              <a:rPr lang="en-US" sz="2600" b="1" spc="-14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and</a:t>
            </a:r>
            <a:r>
              <a:rPr lang="en-US" sz="2600" b="1" spc="-140"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Capital</a:t>
            </a:r>
            <a:r>
              <a:rPr lang="en-US" sz="2600" b="1" spc="-115"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rebuchet MS" panose="020B0603020202020204" pitchFamily="34" charset="0"/>
                <a:ea typeface="Trebuchet MS" panose="020B0603020202020204" pitchFamily="34" charset="0"/>
                <a:cs typeface="Trebuchet MS" panose="020B0603020202020204" pitchFamily="34" charset="0"/>
              </a:rPr>
              <a:t>Markets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152400" marR="811530" indent="0" algn="just">
              <a:lnSpc>
                <a:spcPct val="150000"/>
              </a:lnSpc>
              <a:spcBef>
                <a:spcPts val="820"/>
              </a:spcBef>
              <a:spcAft>
                <a:spcPts val="0"/>
              </a:spcAft>
              <a:buNone/>
            </a:pPr>
            <a:r>
              <a:rPr lang="en-US" sz="2400" dirty="0">
                <a:solidFill>
                  <a:schemeClr val="accent1">
                    <a:lumMod val="60000"/>
                    <a:lumOff val="40000"/>
                  </a:schemeClr>
                </a:solidFill>
                <a:latin typeface="Times New Roman" panose="02020603050405020304" pitchFamily="18" charset="0"/>
                <a:ea typeface="Times New Roman" panose="02020603050405020304" pitchFamily="18" charset="0"/>
              </a:rPr>
              <a:t>Money markets </a:t>
            </a:r>
            <a:r>
              <a:rPr lang="en-US" sz="2400" dirty="0">
                <a:solidFill>
                  <a:srgbClr val="231F1F"/>
                </a:solidFill>
                <a:latin typeface="Times New Roman" panose="02020603050405020304" pitchFamily="18" charset="0"/>
                <a:ea typeface="Times New Roman" panose="02020603050405020304" pitchFamily="18" charset="0"/>
              </a:rPr>
              <a:t>are where debt securities with maturities of one year or less are issued and</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traded.</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generally</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characterized</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by</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high</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liquidity</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whereby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money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 securities can be easily sold or traded with little loss of value. These short-lived securities generally have low returns and low risk. </a:t>
            </a:r>
          </a:p>
          <a:p>
            <a:pPr marL="152400" marR="811530" lvl="0" indent="0" algn="just">
              <a:lnSpc>
                <a:spcPct val="150000"/>
              </a:lnSpc>
              <a:spcBef>
                <a:spcPts val="820"/>
              </a:spcBef>
              <a:buNone/>
            </a:pPr>
            <a:r>
              <a:rPr lang="en-US" sz="2400" dirty="0">
                <a:solidFill>
                  <a:schemeClr val="accent1">
                    <a:lumMod val="60000"/>
                    <a:lumOff val="40000"/>
                  </a:schemeClr>
                </a:solidFill>
                <a:latin typeface="Times New Roman" panose="02020603050405020304" pitchFamily="18" charset="0"/>
                <a:ea typeface="Times New Roman" panose="02020603050405020304" pitchFamily="18" charset="0"/>
              </a:rPr>
              <a:t>Capital markets </a:t>
            </a:r>
            <a:r>
              <a:rPr lang="en-US" sz="2400" dirty="0">
                <a:solidFill>
                  <a:srgbClr val="231F1F"/>
                </a:solidFill>
                <a:latin typeface="Times New Roman" panose="02020603050405020304" pitchFamily="18" charset="0"/>
                <a:ea typeface="Times New Roman" panose="02020603050405020304" pitchFamily="18" charset="0"/>
              </a:rPr>
              <a:t>are where debt instruments or securities with maturities longer than one </a:t>
            </a:r>
            <a:r>
              <a:rPr lang="en-US" sz="2400" dirty="0">
                <a:solidFill>
                  <a:prstClr val="black">
                    <a:lumMod val="95000"/>
                    <a:lumOff val="5000"/>
                  </a:prstClr>
                </a:solidFill>
                <a:latin typeface="Times New Roman" panose="02020603050405020304" pitchFamily="18" charset="0"/>
                <a:ea typeface="Times New Roman" panose="02020603050405020304" pitchFamily="18" charset="0"/>
              </a:rPr>
              <a:t>year </a:t>
            </a:r>
            <a:r>
              <a:rPr lang="en-US" sz="2400" dirty="0">
                <a:solidFill>
                  <a:srgbClr val="231F1F"/>
                </a:solidFill>
                <a:latin typeface="Times New Roman" panose="02020603050405020304" pitchFamily="18" charset="0"/>
                <a:ea typeface="Times New Roman" panose="02020603050405020304" pitchFamily="18" charset="0"/>
              </a:rPr>
              <a:t>and corporate stocks or equity securities are issued and traded. </a:t>
            </a:r>
            <a:r>
              <a:rPr lang="en-US" sz="2400" dirty="0">
                <a:solidFill>
                  <a:prstClr val="black">
                    <a:lumMod val="95000"/>
                    <a:lumOff val="5000"/>
                  </a:prstClr>
                </a:solidFill>
                <a:latin typeface="Times New Roman" panose="02020603050405020304" pitchFamily="18" charset="0"/>
                <a:ea typeface="Times New Roman" panose="02020603050405020304" pitchFamily="18" charset="0"/>
              </a:rPr>
              <a:t>Capital market </a:t>
            </a:r>
            <a:r>
              <a:rPr lang="en-US" sz="2400" dirty="0">
                <a:solidFill>
                  <a:srgbClr val="231F1F"/>
                </a:solidFill>
                <a:latin typeface="Times New Roman" panose="02020603050405020304" pitchFamily="18" charset="0"/>
                <a:ea typeface="Times New Roman" panose="02020603050405020304" pitchFamily="18" charset="0"/>
              </a:rPr>
              <a:t>securities are generally issued to ﬁnance the purchase of homes by individuals, buildings and equipment by businesses, and for provision of infrastructure (roads, bridges, buildings, etc.) by governments. Business ﬁrms and governments issue long-term debt securities, called </a:t>
            </a:r>
            <a:r>
              <a:rPr lang="en-US" sz="2400" dirty="0">
                <a:solidFill>
                  <a:schemeClr val="accent4">
                    <a:lumMod val="75000"/>
                  </a:schemeClr>
                </a:solidFill>
                <a:latin typeface="Times New Roman" panose="02020603050405020304" pitchFamily="18" charset="0"/>
                <a:ea typeface="Times New Roman" panose="02020603050405020304" pitchFamily="18" charset="0"/>
              </a:rPr>
              <a:t>bonds</a:t>
            </a:r>
            <a:r>
              <a:rPr lang="en-US" sz="2400" dirty="0">
                <a:solidFill>
                  <a:srgbClr val="231F1F"/>
                </a:solidFill>
                <a:latin typeface="Times New Roman" panose="02020603050405020304" pitchFamily="18" charset="0"/>
                <a:ea typeface="Times New Roman" panose="02020603050405020304" pitchFamily="18" charset="0"/>
              </a:rPr>
              <a:t>, to ﬁnance their assets and operations. </a:t>
            </a:r>
            <a:r>
              <a:rPr lang="en-US" sz="2400" dirty="0">
                <a:solidFill>
                  <a:schemeClr val="accent4">
                    <a:lumMod val="75000"/>
                  </a:schemeClr>
                </a:solidFill>
                <a:latin typeface="Times New Roman" panose="02020603050405020304" pitchFamily="18" charset="0"/>
                <a:ea typeface="Times New Roman" panose="02020603050405020304" pitchFamily="18" charset="0"/>
              </a:rPr>
              <a:t>Mortgages</a:t>
            </a:r>
            <a:r>
              <a:rPr lang="en-US" sz="2400" dirty="0">
                <a:solidFill>
                  <a:srgbClr val="231F1F"/>
                </a:solidFill>
                <a:latin typeface="Times New Roman" panose="02020603050405020304" pitchFamily="18" charset="0"/>
                <a:ea typeface="Times New Roman" panose="02020603050405020304" pitchFamily="18" charset="0"/>
              </a:rPr>
              <a:t> are issued to ﬁnance homes and buildings. Corporations also issue stocks to meet their ﬁnancing needs. </a:t>
            </a:r>
            <a:endParaRPr lang="en-US" sz="2400" dirty="0">
              <a:solidFill>
                <a:prstClr val="black"/>
              </a:solidFill>
              <a:latin typeface="Times New Roman" panose="02020603050405020304" pitchFamily="18" charset="0"/>
              <a:ea typeface="Times New Roman" panose="02020603050405020304" pitchFamily="18" charset="0"/>
            </a:endParaRPr>
          </a:p>
          <a:p>
            <a:pPr marL="152400" marR="811530" lvl="0" indent="0" algn="just">
              <a:lnSpc>
                <a:spcPct val="150000"/>
              </a:lnSpc>
              <a:spcBef>
                <a:spcPts val="820"/>
              </a:spcBef>
              <a:buNone/>
            </a:pPr>
            <a:endParaRPr lang="en-US" sz="2400" dirty="0">
              <a:solidFill>
                <a:srgbClr val="231F1F"/>
              </a:solidFill>
              <a:latin typeface="Times New Roman" panose="02020603050405020304" pitchFamily="18" charset="0"/>
              <a:ea typeface="Times New Roman" panose="02020603050405020304" pitchFamily="18" charset="0"/>
            </a:endParaRPr>
          </a:p>
          <a:p>
            <a:pPr marL="152400" marR="811530" indent="0" algn="just">
              <a:lnSpc>
                <a:spcPct val="102000"/>
              </a:lnSpc>
              <a:spcBef>
                <a:spcPts val="820"/>
              </a:spcBef>
              <a:spcAft>
                <a:spcPts val="0"/>
              </a:spcAft>
              <a:buNone/>
            </a:pPr>
            <a:endParaRPr lang="en-US" i="1" dirty="0">
              <a:solidFill>
                <a:srgbClr val="231F1F"/>
              </a:solidFill>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3207472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586740" indent="0" algn="just">
              <a:lnSpc>
                <a:spcPct val="150000"/>
              </a:lnSpc>
              <a:spcAft>
                <a:spcPts val="0"/>
              </a:spcAft>
              <a:buNone/>
            </a:pP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2. Primary</a:t>
            </a:r>
            <a:r>
              <a:rPr lang="en-US" sz="2600" b="1" spc="-8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and</a:t>
            </a:r>
            <a:r>
              <a:rPr lang="en-US" sz="2600" b="1" spc="-7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Secondary</a:t>
            </a:r>
            <a:r>
              <a:rPr lang="en-US" sz="2600" b="1" spc="-7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6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Markets</a:t>
            </a:r>
            <a:endParaRPr lang="en-US" sz="2600" b="1" dirty="0">
              <a:latin typeface="Trebuchet MS" panose="020B0603020202020204" pitchFamily="34" charset="0"/>
              <a:ea typeface="Trebuchet MS" panose="020B0603020202020204" pitchFamily="34" charset="0"/>
              <a:cs typeface="Trebuchet MS" panose="020B0603020202020204" pitchFamily="34" charset="0"/>
            </a:endParaRPr>
          </a:p>
          <a:p>
            <a:pPr marL="179388" marR="635" indent="0" algn="just">
              <a:lnSpc>
                <a:spcPct val="150000"/>
              </a:lnSpc>
              <a:spcBef>
                <a:spcPts val="845"/>
              </a:spcBef>
              <a:spcAft>
                <a:spcPts val="0"/>
              </a:spcAft>
              <a:buNone/>
            </a:pPr>
            <a:r>
              <a:rPr lang="en-US" dirty="0">
                <a:solidFill>
                  <a:srgbClr val="231F1F"/>
                </a:solidFill>
                <a:latin typeface="Times New Roman" panose="02020603050405020304" pitchFamily="18" charset="0"/>
                <a:ea typeface="Times New Roman" panose="02020603050405020304" pitchFamily="18" charset="0"/>
              </a:rPr>
              <a:t>There are</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primary</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secondary</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markets</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for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debt</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(bonds</a:t>
            </a:r>
            <a:r>
              <a:rPr lang="en-US" spc="-3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mortgages)</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equity</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initial</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oﬀering,</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origination,</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debt</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equity</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takes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place</a:t>
            </a:r>
            <a:r>
              <a:rPr lang="en-US" spc="-3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in</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009CDB"/>
                </a:solidFill>
                <a:latin typeface="Georgia" panose="02040502050405020303" pitchFamily="18" charset="0"/>
                <a:ea typeface="Times New Roman" panose="02020603050405020304" pitchFamily="18" charset="0"/>
              </a:rPr>
              <a:t>primary</a:t>
            </a:r>
            <a:r>
              <a:rPr lang="en-US" spc="-230" dirty="0">
                <a:solidFill>
                  <a:srgbClr val="009CDB"/>
                </a:solidFill>
                <a:latin typeface="Georgia" panose="02040502050405020303" pitchFamily="18" charset="0"/>
                <a:ea typeface="Times New Roman" panose="02020603050405020304" pitchFamily="18" charset="0"/>
              </a:rPr>
              <a:t> </a:t>
            </a:r>
            <a:r>
              <a:rPr lang="en-US" spc="-5" dirty="0">
                <a:solidFill>
                  <a:srgbClr val="009CDB"/>
                </a:solidFill>
                <a:latin typeface="Georgia" panose="02040502050405020303" pitchFamily="18" charset="0"/>
                <a:ea typeface="Times New Roman" panose="02020603050405020304" pitchFamily="18" charset="0"/>
              </a:rPr>
              <a:t>market</a:t>
            </a:r>
            <a:r>
              <a:rPr lang="en-US" spc="-5" dirty="0">
                <a:solidFill>
                  <a:srgbClr val="231F1F"/>
                </a:solidFill>
                <a:latin typeface="Times New Roman" panose="02020603050405020304" pitchFamily="18" charset="0"/>
                <a:ea typeface="Times New Roman" panose="02020603050405020304" pitchFamily="18" charset="0"/>
              </a:rPr>
              <a:t>.</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Proceeds</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from</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2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sale</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5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new</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securities</a:t>
            </a:r>
            <a:r>
              <a:rPr lang="en-US" spc="-6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after</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issuing</a:t>
            </a:r>
            <a:r>
              <a:rPr lang="en-US" spc="-6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costs</a:t>
            </a:r>
            <a:r>
              <a:rPr lang="en-US" spc="-5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go</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to</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issuing</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business</a:t>
            </a:r>
            <a:r>
              <a:rPr lang="en-US" spc="-2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or government issuer. </a:t>
            </a:r>
            <a:r>
              <a:rPr lang="en-US" u="sng" dirty="0">
                <a:solidFill>
                  <a:srgbClr val="231F1F"/>
                </a:solidFill>
                <a:latin typeface="Times New Roman" panose="02020603050405020304" pitchFamily="18" charset="0"/>
                <a:ea typeface="Times New Roman" panose="02020603050405020304" pitchFamily="18" charset="0"/>
              </a:rPr>
              <a:t>The primary market is the only “market” where the security issuer</a:t>
            </a:r>
            <a:r>
              <a:rPr lang="en-US" u="sng" spc="5"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directly</a:t>
            </a:r>
            <a:r>
              <a:rPr lang="en-US" u="sng" spc="-60"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beneﬁts</a:t>
            </a:r>
            <a:r>
              <a:rPr lang="en-US" u="sng" spc="-35" dirty="0">
                <a:solidFill>
                  <a:srgbClr val="231F1F"/>
                </a:solidFill>
                <a:latin typeface="Times New Roman" panose="02020603050405020304" pitchFamily="18" charset="0"/>
                <a:ea typeface="Times New Roman" panose="02020603050405020304" pitchFamily="18" charset="0"/>
              </a:rPr>
              <a:t> </a:t>
            </a:r>
            <a:r>
              <a:rPr lang="en-US" u="sng" spc="-5" dirty="0">
                <a:solidFill>
                  <a:srgbClr val="231F1F"/>
                </a:solidFill>
                <a:latin typeface="Times New Roman" panose="02020603050405020304" pitchFamily="18" charset="0"/>
                <a:ea typeface="Times New Roman" panose="02020603050405020304" pitchFamily="18" charset="0"/>
              </a:rPr>
              <a:t>(receives</a:t>
            </a:r>
            <a:r>
              <a:rPr lang="en-US" u="sng" spc="-4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funds)</a:t>
            </a:r>
            <a:r>
              <a:rPr lang="en-US" u="sng" spc="-2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from</a:t>
            </a:r>
            <a:r>
              <a:rPr lang="en-US" u="sng" spc="-2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the</a:t>
            </a:r>
            <a:r>
              <a:rPr lang="en-US" u="sng" spc="-3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sale</a:t>
            </a:r>
            <a:r>
              <a:rPr lang="en-US" u="sng" spc="-1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of</a:t>
            </a:r>
            <a:r>
              <a:rPr lang="en-US" u="sng" spc="-40"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its</a:t>
            </a:r>
            <a:r>
              <a:rPr lang="en-US" u="sng" spc="-35" dirty="0">
                <a:solidFill>
                  <a:srgbClr val="231F1F"/>
                </a:solidFill>
                <a:latin typeface="Times New Roman" panose="02020603050405020304" pitchFamily="18" charset="0"/>
                <a:ea typeface="Times New Roman" panose="02020603050405020304" pitchFamily="18" charset="0"/>
              </a:rPr>
              <a:t> </a:t>
            </a:r>
            <a:r>
              <a:rPr lang="en-US" u="sng" dirty="0">
                <a:solidFill>
                  <a:srgbClr val="231F1F"/>
                </a:solidFill>
                <a:latin typeface="Times New Roman" panose="02020603050405020304" pitchFamily="18" charset="0"/>
                <a:ea typeface="Times New Roman" panose="02020603050405020304" pitchFamily="18" charset="0"/>
              </a:rPr>
              <a:t>securities.</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Mortgage</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loans</a:t>
            </a:r>
            <a:r>
              <a:rPr lang="en-US" spc="-4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provide</a:t>
            </a:r>
            <a:r>
              <a:rPr lang="en-US" spc="-4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ﬁnancing</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for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the</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purchase</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of</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homes</a:t>
            </a:r>
            <a:r>
              <a:rPr lang="en-US" spc="-1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and</a:t>
            </a:r>
            <a:r>
              <a:rPr lang="en-US" spc="-2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other</a:t>
            </a:r>
            <a:r>
              <a:rPr lang="en-US" spc="-5"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real</a:t>
            </a:r>
            <a:r>
              <a:rPr lang="en-US" spc="-10" dirty="0">
                <a:solidFill>
                  <a:srgbClr val="231F1F"/>
                </a:solidFill>
                <a:latin typeface="Times New Roman" panose="02020603050405020304" pitchFamily="18" charset="0"/>
                <a:ea typeface="Times New Roman" panose="02020603050405020304" pitchFamily="18" charset="0"/>
              </a:rPr>
              <a:t> </a:t>
            </a:r>
            <a:r>
              <a:rPr lang="en-US" dirty="0">
                <a:solidFill>
                  <a:srgbClr val="231F1F"/>
                </a:solidFill>
                <a:latin typeface="Times New Roman" panose="02020603050405020304" pitchFamily="18" charset="0"/>
                <a:ea typeface="Times New Roman" panose="02020603050405020304" pitchFamily="18" charset="0"/>
              </a:rPr>
              <a:t>property.</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575996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0" lvl="0" indent="0" algn="just">
              <a:lnSpc>
                <a:spcPct val="150000"/>
              </a:lnSpc>
              <a:buNone/>
            </a:pPr>
            <a:r>
              <a:rPr lang="en-US" sz="2400" dirty="0">
                <a:solidFill>
                  <a:srgbClr val="009CDB"/>
                </a:solidFill>
                <a:latin typeface="Georgia" panose="02040502050405020303" pitchFamily="18" charset="0"/>
                <a:ea typeface="Times New Roman" panose="02020603050405020304" pitchFamily="18" charset="0"/>
                <a:cs typeface="Times New Roman" panose="02020603050405020304" pitchFamily="18" charset="0"/>
              </a:rPr>
              <a:t>Secondary markets </a:t>
            </a:r>
            <a:r>
              <a:rPr lang="en-US" sz="2400" dirty="0">
                <a:solidFill>
                  <a:srgbClr val="231F1F"/>
                </a:solidFill>
                <a:latin typeface="Times New Roman" panose="02020603050405020304" pitchFamily="18" charset="0"/>
                <a:ea typeface="Times New Roman" panose="02020603050405020304" pitchFamily="18" charset="0"/>
              </a:rPr>
              <a:t>are physical locations or electronic forums where debt (bonds and</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mortgages) and equity securities are traded. Secondary markets for securities facilitate the trans</a:t>
            </a:r>
            <a:r>
              <a:rPr lang="en-US" sz="2400" spc="-15" dirty="0">
                <a:solidFill>
                  <a:srgbClr val="231F1F"/>
                </a:solidFill>
                <a:latin typeface="Times New Roman" panose="02020603050405020304" pitchFamily="18" charset="0"/>
                <a:ea typeface="Times New Roman" panose="02020603050405020304" pitchFamily="18" charset="0"/>
              </a:rPr>
              <a:t>fer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of</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previously</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issued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securities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from</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existing</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to</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new</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Security</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transactions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transfers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typically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take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place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organized</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exchanges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electronic</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over-the-</a:t>
            </a:r>
            <a:r>
              <a:rPr lang="en-US" sz="2400" spc="-5" dirty="0">
                <a:solidFill>
                  <a:srgbClr val="231F1F"/>
                </a:solidFill>
                <a:latin typeface="Times New Roman" panose="02020603050405020304" pitchFamily="18" charset="0"/>
                <a:ea typeface="Times New Roman" panose="02020603050405020304" pitchFamily="18" charset="0"/>
              </a:rPr>
              <a:t>counter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p>
          <a:p>
            <a:pPr marL="0" lvl="0" indent="0" algn="just">
              <a:lnSpc>
                <a:spcPct val="150000"/>
              </a:lnSpc>
              <a:buNone/>
            </a:pP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Individuals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other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investors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actively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sell</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existing</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secondary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market.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While</a:t>
            </a:r>
            <a:r>
              <a:rPr lang="en-US" sz="2400" spc="-8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these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secondary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market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investors</a:t>
            </a:r>
            <a:r>
              <a:rPr lang="en-US" sz="2400" spc="-7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may</a:t>
            </a:r>
            <a:r>
              <a:rPr lang="en-US" sz="2400" spc="-9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make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gains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losses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on</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their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investments,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issuer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does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not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beneﬁt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(nor</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lose)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these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activities.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secondary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typically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divided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short-term</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(money)</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long-term</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(capital)</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categories.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There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also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is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5" dirty="0">
                <a:solidFill>
                  <a:srgbClr val="231F1F"/>
                </a:solidFill>
                <a:latin typeface="Times New Roman" panose="02020603050405020304" pitchFamily="18" charset="0"/>
                <a:ea typeface="Times New Roman" panose="02020603050405020304" pitchFamily="18" charset="0"/>
              </a:rPr>
              <a:t>active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secondary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market</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real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estate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mortgages.</a:t>
            </a:r>
            <a:r>
              <a:rPr lang="en-US" sz="2400" spc="-55" dirty="0">
                <a:solidFill>
                  <a:srgbClr val="231F1F"/>
                </a:solidFill>
                <a:latin typeface="Times New Roman" panose="02020603050405020304" pitchFamily="18" charset="0"/>
                <a:ea typeface="Times New Roman" panose="02020603050405020304" pitchFamily="18" charset="0"/>
              </a:rPr>
              <a:t> </a:t>
            </a:r>
            <a:endParaRPr lang="en-US" sz="2400" dirty="0">
              <a:solidFill>
                <a:prstClr val="black"/>
              </a:solidFill>
            </a:endParaRPr>
          </a:p>
          <a:p>
            <a:pPr marL="0" indent="0">
              <a:buNone/>
            </a:pPr>
            <a:endParaRPr lang="en-US" dirty="0"/>
          </a:p>
        </p:txBody>
      </p:sp>
    </p:spTree>
    <p:extLst>
      <p:ext uri="{BB962C8B-B14F-4D97-AF65-F5344CB8AC3E}">
        <p14:creationId xmlns:p14="http://schemas.microsoft.com/office/powerpoint/2010/main" val="22599958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lstStyle/>
          <a:p>
            <a:pPr marL="179388" indent="0" algn="just">
              <a:lnSpc>
                <a:spcPct val="150000"/>
              </a:lnSpc>
              <a:spcAft>
                <a:spcPts val="0"/>
              </a:spcAft>
              <a:buNone/>
            </a:pP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Major</a:t>
            </a:r>
            <a:r>
              <a:rPr lang="en-US" sz="2400" b="1" spc="-15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Types</a:t>
            </a:r>
            <a:r>
              <a:rPr lang="en-US" sz="2400" b="1" spc="-13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of</a:t>
            </a:r>
            <a:r>
              <a:rPr lang="en-US" sz="2400" b="1" spc="-110"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Financial</a:t>
            </a:r>
            <a:r>
              <a:rPr lang="en-US" sz="2400" b="1" spc="-145" dirty="0">
                <a:solidFill>
                  <a:srgbClr val="A70E11"/>
                </a:solidFill>
                <a:latin typeface="Tahoma" panose="020B0604030504040204" pitchFamily="34" charset="0"/>
                <a:ea typeface="Trebuchet MS" panose="020B0603020202020204" pitchFamily="34" charset="0"/>
                <a:cs typeface="Trebuchet MS" panose="020B0603020202020204" pitchFamily="34" charset="0"/>
              </a:rPr>
              <a:t> </a:t>
            </a:r>
            <a:r>
              <a:rPr lang="en-US" sz="2400" b="1" dirty="0">
                <a:solidFill>
                  <a:srgbClr val="A70E11"/>
                </a:solidFill>
                <a:latin typeface="Tahoma" panose="020B0604030504040204" pitchFamily="34" charset="0"/>
                <a:ea typeface="Trebuchet MS" panose="020B0603020202020204" pitchFamily="34" charset="0"/>
                <a:cs typeface="Trebuchet MS" panose="020B0603020202020204" pitchFamily="34" charset="0"/>
              </a:rPr>
              <a:t>Markets</a:t>
            </a:r>
            <a:endParaRPr lang="en-US" sz="2400" b="1" dirty="0">
              <a:latin typeface="Trebuchet MS" panose="020B0603020202020204" pitchFamily="34" charset="0"/>
              <a:ea typeface="Trebuchet MS" panose="020B0603020202020204" pitchFamily="34" charset="0"/>
              <a:cs typeface="Trebuchet MS" panose="020B0603020202020204" pitchFamily="34" charset="0"/>
            </a:endParaRPr>
          </a:p>
          <a:p>
            <a:pPr marL="179388" indent="0" algn="just">
              <a:lnSpc>
                <a:spcPct val="150000"/>
              </a:lnSpc>
              <a:spcBef>
                <a:spcPts val="845"/>
              </a:spcBef>
              <a:spcAft>
                <a:spcPts val="0"/>
              </a:spcAft>
              <a:buNone/>
            </a:pPr>
            <a:r>
              <a:rPr lang="en-US" sz="2400" b="1" u="sng" dirty="0">
                <a:solidFill>
                  <a:srgbClr val="231F1F"/>
                </a:solidFill>
                <a:latin typeface="Times New Roman" panose="02020603050405020304" pitchFamily="18" charset="0"/>
                <a:ea typeface="Times New Roman" panose="02020603050405020304" pitchFamily="18" charset="0"/>
              </a:rPr>
              <a:t>There are four main types of ﬁnancial markets</a:t>
            </a:r>
            <a:r>
              <a:rPr lang="en-US" sz="2400" dirty="0">
                <a:solidFill>
                  <a:srgbClr val="231F1F"/>
                </a:solidFill>
                <a:latin typeface="Times New Roman" panose="02020603050405020304" pitchFamily="18" charset="0"/>
                <a:ea typeface="Times New Roman" panose="02020603050405020304" pitchFamily="18" charset="0"/>
              </a:rPr>
              <a:t>—</a:t>
            </a:r>
            <a:r>
              <a:rPr lang="en-US" sz="2400" u="sng" dirty="0">
                <a:solidFill>
                  <a:srgbClr val="231F1F"/>
                </a:solidFill>
                <a:latin typeface="Times New Roman" panose="02020603050405020304" pitchFamily="18" charset="0"/>
                <a:ea typeface="Times New Roman" panose="02020603050405020304" pitchFamily="18" charset="0"/>
              </a:rPr>
              <a:t>debt securities 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equity securities</a:t>
            </a:r>
            <a:r>
              <a:rPr lang="en-US" sz="2400" u="sng" spc="5"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u="sng" dirty="0">
                <a:solidFill>
                  <a:srgbClr val="231F1F"/>
                </a:solidFill>
                <a:latin typeface="Times New Roman" panose="02020603050405020304" pitchFamily="18" charset="0"/>
                <a:ea typeface="Times New Roman" panose="02020603050405020304" pitchFamily="18" charset="0"/>
              </a:rPr>
              <a:t>derivative securities markets</a:t>
            </a:r>
            <a:r>
              <a:rPr lang="en-US" sz="2400" dirty="0">
                <a:solidFill>
                  <a:srgbClr val="231F1F"/>
                </a:solidFill>
                <a:latin typeface="Times New Roman" panose="02020603050405020304" pitchFamily="18" charset="0"/>
                <a:ea typeface="Times New Roman" panose="02020603050405020304" pitchFamily="18" charset="0"/>
              </a:rPr>
              <a:t>, and </a:t>
            </a:r>
            <a:r>
              <a:rPr lang="en-US" sz="2400" u="sng" dirty="0">
                <a:solidFill>
                  <a:srgbClr val="231F1F"/>
                </a:solidFill>
                <a:latin typeface="Times New Roman" panose="02020603050405020304" pitchFamily="18" charset="0"/>
                <a:ea typeface="Times New Roman" panose="02020603050405020304" pitchFamily="18" charset="0"/>
              </a:rPr>
              <a:t>foreign exchange markets</a:t>
            </a:r>
            <a:r>
              <a:rPr lang="en-US" sz="2400" dirty="0">
                <a:solidFill>
                  <a:srgbClr val="231F1F"/>
                </a:solidFill>
                <a:latin typeface="Times New Roman" panose="02020603050405020304"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Debt securities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obligations to repay borrowed funds. </a:t>
            </a:r>
            <a:r>
              <a:rPr lang="en-US" b="1" dirty="0">
                <a:solidFill>
                  <a:schemeClr val="accent2"/>
                </a:solidFill>
                <a:latin typeface="Georgia" panose="02040502050405020303" pitchFamily="18" charset="0"/>
                <a:ea typeface="Times New Roman" panose="02020603050405020304" pitchFamily="18" charset="0"/>
              </a:rPr>
              <a:t>Debt securities markets </a:t>
            </a:r>
            <a:r>
              <a:rPr lang="en-US" sz="2400" dirty="0">
                <a:solidFill>
                  <a:srgbClr val="231F1F"/>
                </a:solidFill>
                <a:latin typeface="Times New Roman" panose="02020603050405020304" pitchFamily="18" charset="0"/>
                <a:ea typeface="Times New Roman" panose="02020603050405020304" pitchFamily="18" charset="0"/>
              </a:rPr>
              <a:t>are markets where money</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market</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securities,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bonds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(corporate,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government),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mortgages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originated and traded. </a:t>
            </a:r>
            <a:r>
              <a:rPr lang="en-US" sz="2400" dirty="0">
                <a:solidFill>
                  <a:srgbClr val="009CDB"/>
                </a:solidFill>
                <a:latin typeface="Georgia" panose="02040502050405020303" pitchFamily="18" charset="0"/>
                <a:ea typeface="Times New Roman" panose="02020603050405020304" pitchFamily="18" charset="0"/>
              </a:rPr>
              <a:t>Bond markets </a:t>
            </a:r>
            <a:r>
              <a:rPr lang="en-US" sz="2400" dirty="0">
                <a:solidFill>
                  <a:srgbClr val="231F1F"/>
                </a:solidFill>
                <a:latin typeface="Times New Roman" panose="02020603050405020304" pitchFamily="18" charset="0"/>
                <a:ea typeface="Times New Roman" panose="02020603050405020304" pitchFamily="18" charset="0"/>
              </a:rPr>
              <a:t>are where debt securities with longer-term maturities</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are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originated</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traded.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Government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entities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(federal,</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state,</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local),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institutions,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 business ﬁrms can issue bonds.</a:t>
            </a:r>
          </a:p>
          <a:p>
            <a:pPr marL="179388" indent="0" algn="just">
              <a:lnSpc>
                <a:spcPct val="150000"/>
              </a:lnSpc>
              <a:spcBef>
                <a:spcPts val="845"/>
              </a:spcBef>
              <a:spcAft>
                <a:spcPts val="0"/>
              </a:spcAft>
              <a:buNone/>
            </a:pPr>
            <a:r>
              <a:rPr lang="en-US" sz="2400" dirty="0">
                <a:solidFill>
                  <a:srgbClr val="009CDB"/>
                </a:solidFill>
                <a:latin typeface="Georgia" panose="02040502050405020303" pitchFamily="18" charset="0"/>
                <a:ea typeface="Times New Roman" panose="02020603050405020304" pitchFamily="18" charset="0"/>
              </a:rPr>
              <a:t>Mortgage</a:t>
            </a:r>
            <a:r>
              <a:rPr lang="en-US" sz="2400" spc="15" dirty="0">
                <a:solidFill>
                  <a:srgbClr val="009CDB"/>
                </a:solidFill>
                <a:latin typeface="Georgia" panose="02040502050405020303" pitchFamily="18" charset="0"/>
                <a:ea typeface="Times New Roman" panose="02020603050405020304" pitchFamily="18" charset="0"/>
              </a:rPr>
              <a:t> </a:t>
            </a:r>
            <a:r>
              <a:rPr lang="en-US" sz="2400" dirty="0">
                <a:solidFill>
                  <a:srgbClr val="009CDB"/>
                </a:solidFill>
                <a:latin typeface="Georgia" panose="02040502050405020303" pitchFamily="18" charset="0"/>
                <a:ea typeface="Times New Roman" panose="02020603050405020304" pitchFamily="18" charset="0"/>
              </a:rPr>
              <a:t>markets</a:t>
            </a:r>
            <a:r>
              <a:rPr lang="en-US" sz="2400" spc="-45" dirty="0">
                <a:solidFill>
                  <a:srgbClr val="009CDB"/>
                </a:solidFill>
                <a:latin typeface="Georgia" panose="02040502050405020303"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where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loans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7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purchase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real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estate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(buildings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houses)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are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originated</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traded.</a:t>
            </a:r>
            <a:r>
              <a:rPr lang="en-US" sz="2400" spc="-50" dirty="0">
                <a:solidFill>
                  <a:srgbClr val="231F1F"/>
                </a:solidFill>
                <a:latin typeface="Times New Roman" panose="02020603050405020304" pitchFamily="18" charset="0"/>
                <a:ea typeface="Times New Roman" panose="02020603050405020304" pitchFamily="18" charset="0"/>
              </a:rPr>
              <a:t> </a:t>
            </a:r>
            <a:endParaRPr lang="en-US" dirty="0"/>
          </a:p>
        </p:txBody>
      </p:sp>
    </p:spTree>
    <p:extLst>
      <p:ext uri="{BB962C8B-B14F-4D97-AF65-F5344CB8AC3E}">
        <p14:creationId xmlns:p14="http://schemas.microsoft.com/office/powerpoint/2010/main" val="27889263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sz="2400" dirty="0">
                <a:solidFill>
                  <a:srgbClr val="009CDB"/>
                </a:solidFill>
                <a:latin typeface="Georgia" panose="02040502050405020303" pitchFamily="18" charset="0"/>
                <a:ea typeface="Times New Roman" panose="02020603050405020304" pitchFamily="18" charset="0"/>
                <a:cs typeface="Times New Roman" panose="02020603050405020304" pitchFamily="18" charset="0"/>
              </a:rPr>
              <a:t>Equity securities</a:t>
            </a:r>
            <a:r>
              <a:rPr lang="en-US" sz="2400" dirty="0">
                <a:solidFill>
                  <a:srgbClr val="231F1F"/>
                </a:solidFill>
                <a:latin typeface="Times New Roman" panose="02020603050405020304" pitchFamily="18" charset="0"/>
                <a:ea typeface="Times New Roman" panose="02020603050405020304" pitchFamily="18" charset="0"/>
              </a:rPr>
              <a:t>, also called common stocks, are ownership shares in corporations.</a:t>
            </a:r>
            <a:r>
              <a:rPr lang="en-US" sz="2400" spc="5" dirty="0">
                <a:solidFill>
                  <a:srgbClr val="231F1F"/>
                </a:solidFill>
                <a:latin typeface="Times New Roman" panose="02020603050405020304"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cs typeface="Times New Roman" panose="02020603050405020304" pitchFamily="18" charset="0"/>
              </a:rPr>
              <a:t>Equity securities markets </a:t>
            </a:r>
            <a:r>
              <a:rPr lang="en-US" sz="2400" dirty="0">
                <a:solidFill>
                  <a:srgbClr val="231F1F"/>
                </a:solidFill>
                <a:latin typeface="Times New Roman" panose="02020603050405020304" pitchFamily="18" charset="0"/>
                <a:ea typeface="Times New Roman" panose="02020603050405020304" pitchFamily="18" charset="0"/>
              </a:rPr>
              <a:t>are markets where ownership shares in corporations are initially</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sold and traded. Corporations can raise funds either through a </a:t>
            </a:r>
            <a:r>
              <a:rPr lang="en-US" sz="2400" i="1" dirty="0">
                <a:solidFill>
                  <a:srgbClr val="231F1F"/>
                </a:solidFill>
                <a:latin typeface="Times New Roman" panose="02020603050405020304" pitchFamily="18" charset="0"/>
                <a:ea typeface="Times New Roman" panose="02020603050405020304" pitchFamily="18" charset="0"/>
              </a:rPr>
              <a:t>private placement</a:t>
            </a:r>
            <a:r>
              <a:rPr lang="en-US" sz="2400" dirty="0">
                <a:solidFill>
                  <a:srgbClr val="231F1F"/>
                </a:solidFill>
                <a:latin typeface="Times New Roman" panose="02020603050405020304" pitchFamily="18" charset="0"/>
                <a:ea typeface="Times New Roman" panose="02020603050405020304" pitchFamily="18" charset="0"/>
              </a:rPr>
              <a:t>, which</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involves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issuing</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new</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10" dirty="0">
                <a:solidFill>
                  <a:srgbClr val="231F1F"/>
                </a:solidFill>
                <a:latin typeface="Times New Roman" panose="02020603050405020304" pitchFamily="18" charset="0"/>
                <a:ea typeface="Times New Roman" panose="02020603050405020304" pitchFamily="18" charset="0"/>
              </a:rPr>
              <a:t>common</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stocks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directly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to</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speciﬁc</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investors,</a:t>
            </a:r>
            <a:r>
              <a:rPr lang="en-US" sz="2400" spc="-9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through</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i="1" spc="-5" dirty="0">
                <a:solidFill>
                  <a:srgbClr val="231F1F"/>
                </a:solidFill>
                <a:latin typeface="Times New Roman" panose="02020603050405020304" pitchFamily="18" charset="0"/>
                <a:ea typeface="Times New Roman" panose="02020603050405020304" pitchFamily="18" charset="0"/>
              </a:rPr>
              <a:t>public</a:t>
            </a:r>
            <a:r>
              <a:rPr lang="en-US" sz="2400" i="1" spc="-55" dirty="0">
                <a:solidFill>
                  <a:srgbClr val="231F1F"/>
                </a:solidFill>
                <a:latin typeface="Times New Roman" panose="02020603050405020304" pitchFamily="18" charset="0"/>
                <a:ea typeface="Times New Roman" panose="02020603050405020304" pitchFamily="18" charset="0"/>
              </a:rPr>
              <a:t> </a:t>
            </a:r>
            <a:r>
              <a:rPr lang="en-US" sz="2400" i="1" spc="-5" dirty="0">
                <a:solidFill>
                  <a:srgbClr val="231F1F"/>
                </a:solidFill>
                <a:latin typeface="Times New Roman" panose="02020603050405020304" pitchFamily="18" charset="0"/>
                <a:ea typeface="Times New Roman" panose="02020603050405020304" pitchFamily="18" charset="0"/>
              </a:rPr>
              <a:t>oﬀering</a:t>
            </a:r>
            <a:r>
              <a:rPr lang="en-US" sz="2400" spc="-5" dirty="0">
                <a:solidFill>
                  <a:srgbClr val="231F1F"/>
                </a:solidFill>
                <a:latin typeface="Times New Roman" panose="02020603050405020304" pitchFamily="18" charset="0"/>
                <a:ea typeface="Times New Roman" panose="02020603050405020304" pitchFamily="18" charset="0"/>
              </a:rPr>
              <a:t>,</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 involves selling new common stocks to the general public. Financial institutions can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also</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raise equity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capital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by</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selling</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common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stocks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in</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their</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ﬁrms. </a:t>
            </a:r>
            <a:endParaRPr lang="en-US" sz="2400" dirty="0"/>
          </a:p>
        </p:txBody>
      </p:sp>
    </p:spTree>
    <p:extLst>
      <p:ext uri="{BB962C8B-B14F-4D97-AF65-F5344CB8AC3E}">
        <p14:creationId xmlns:p14="http://schemas.microsoft.com/office/powerpoint/2010/main" val="18661261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179388" indent="0" algn="just">
              <a:lnSpc>
                <a:spcPct val="150000"/>
              </a:lnSpc>
              <a:spcAft>
                <a:spcPts val="0"/>
              </a:spcAft>
              <a:buNone/>
            </a:pPr>
            <a:r>
              <a:rPr lang="en-US" sz="2400" dirty="0">
                <a:solidFill>
                  <a:srgbClr val="231F1F"/>
                </a:solidFill>
                <a:latin typeface="Times New Roman" panose="02020603050405020304" pitchFamily="18" charset="0"/>
                <a:ea typeface="Times New Roman" panose="02020603050405020304" pitchFamily="18" charset="0"/>
              </a:rPr>
              <a:t>There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also</a:t>
            </a:r>
            <a:r>
              <a:rPr lang="en-US" sz="2400" spc="-35" dirty="0">
                <a:solidFill>
                  <a:srgbClr val="231F1F"/>
                </a:solidFill>
                <a:latin typeface="Times New Roman" panose="02020603050405020304"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derivative</a:t>
            </a:r>
            <a:r>
              <a:rPr lang="en-US" b="1" spc="-20" dirty="0">
                <a:solidFill>
                  <a:schemeClr val="accent2"/>
                </a:solidFill>
                <a:latin typeface="Georgia" panose="02040502050405020303"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securities</a:t>
            </a:r>
            <a:r>
              <a:rPr lang="en-US" b="1" spc="-20" dirty="0">
                <a:solidFill>
                  <a:schemeClr val="accent2"/>
                </a:solidFill>
                <a:latin typeface="Georgia" panose="02040502050405020303" pitchFamily="18" charset="0"/>
                <a:ea typeface="Times New Roman" panose="02020603050405020304" pitchFamily="18" charset="0"/>
              </a:rPr>
              <a:t> </a:t>
            </a:r>
            <a:r>
              <a:rPr lang="en-US" b="1" dirty="0">
                <a:solidFill>
                  <a:schemeClr val="accent2"/>
                </a:solidFill>
                <a:latin typeface="Georgia" panose="02040502050405020303" pitchFamily="18" charset="0"/>
                <a:ea typeface="Times New Roman" panose="02020603050405020304" pitchFamily="18" charset="0"/>
              </a:rPr>
              <a:t>markets</a:t>
            </a:r>
            <a:r>
              <a:rPr lang="en-US" sz="2400" dirty="0">
                <a:solidFill>
                  <a:srgbClr val="231F1F"/>
                </a:solidFill>
                <a:latin typeface="Times New Roman" panose="02020603050405020304" pitchFamily="18" charset="0"/>
                <a:ea typeface="Times New Roman" panose="02020603050405020304" pitchFamily="18" charset="0"/>
              </a:rPr>
              <a:t>,</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are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markets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contracts</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instruments</a:t>
            </a:r>
            <a:r>
              <a:rPr lang="en-US" sz="2400" spc="-6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derive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values</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from</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underlying</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debt</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and</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equity</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securities.</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familiar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form</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i="1" dirty="0">
                <a:solidFill>
                  <a:srgbClr val="231F1F"/>
                </a:solidFill>
                <a:latin typeface="Times New Roman" panose="02020603050405020304" pitchFamily="18" charset="0"/>
                <a:ea typeface="Times New Roman" panose="02020603050405020304" pitchFamily="18" charset="0"/>
              </a:rPr>
              <a:t>derivative</a:t>
            </a:r>
            <a:r>
              <a:rPr lang="en-US" sz="2400" i="1" spc="-35" dirty="0">
                <a:solidFill>
                  <a:srgbClr val="231F1F"/>
                </a:solidFill>
                <a:latin typeface="Times New Roman" panose="02020603050405020304" pitchFamily="18" charset="0"/>
                <a:ea typeface="Times New Roman" panose="02020603050405020304" pitchFamily="18" charset="0"/>
              </a:rPr>
              <a:t> </a:t>
            </a:r>
            <a:r>
              <a:rPr lang="en-US" sz="2400" i="1" dirty="0">
                <a:solidFill>
                  <a:srgbClr val="231F1F"/>
                </a:solidFill>
                <a:latin typeface="Times New Roman" panose="02020603050405020304" pitchFamily="18" charset="0"/>
                <a:ea typeface="Times New Roman" panose="02020603050405020304" pitchFamily="18" charset="0"/>
              </a:rPr>
              <a:t>security</a:t>
            </a:r>
            <a:r>
              <a:rPr lang="en-US" sz="2400" i="1"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opportunity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buy</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 sell a corporation’s equity securities for a speciﬁed price and within a certain amount of time.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Derivative securities may be used to speculate on the future price direction of the underlying</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reduce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price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risk</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associated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with</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holding</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underlying</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ﬁnancial</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assets.</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Organized</a:t>
            </a:r>
            <a:r>
              <a:rPr lang="en-US" sz="2400" spc="1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exchanges</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handle</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standardized</a:t>
            </a:r>
            <a:r>
              <a:rPr lang="en-US" sz="2400" spc="19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derivative</a:t>
            </a:r>
            <a:r>
              <a:rPr lang="en-US" sz="2400" spc="18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security</a:t>
            </a:r>
            <a:r>
              <a:rPr lang="en-US" sz="2400" spc="20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contracts,</a:t>
            </a:r>
            <a:r>
              <a:rPr lang="en-US" sz="2400" spc="18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while</a:t>
            </a:r>
            <a:r>
              <a:rPr lang="en-US" sz="2400" spc="19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negotiated contracts are handled in electronic markets often involving commercial banks or other ﬁnancial institutions. </a:t>
            </a:r>
            <a:endParaRPr lang="en-US" sz="2400" dirty="0">
              <a:latin typeface="Times New Roman" panose="02020603050405020304" pitchFamily="18" charset="0"/>
              <a:ea typeface="Times New Roman" panose="02020603050405020304" pitchFamily="18" charset="0"/>
            </a:endParaRPr>
          </a:p>
          <a:p>
            <a:pPr marL="0" indent="0">
              <a:lnSpc>
                <a:spcPct val="150000"/>
              </a:lnSpc>
              <a:buNone/>
            </a:pPr>
            <a:br>
              <a:rPr lang="en-US" sz="2400" dirty="0">
                <a:latin typeface="Times New Roman" panose="02020603050405020304" pitchFamily="18" charset="0"/>
                <a:ea typeface="Times New Roman" panose="02020603050405020304" pitchFamily="18" charset="0"/>
              </a:rPr>
            </a:br>
            <a:endParaRPr lang="en-US" sz="2400" dirty="0"/>
          </a:p>
        </p:txBody>
      </p:sp>
    </p:spTree>
    <p:extLst>
      <p:ext uri="{BB962C8B-B14F-4D97-AF65-F5344CB8AC3E}">
        <p14:creationId xmlns:p14="http://schemas.microsoft.com/office/powerpoint/2010/main" val="39703559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06017" y="119270"/>
            <a:ext cx="11966713" cy="6599582"/>
          </a:xfrm>
        </p:spPr>
        <p:txBody>
          <a:bodyPr>
            <a:normAutofit/>
          </a:bodyPr>
          <a:lstStyle/>
          <a:p>
            <a:pPr marL="0" indent="0" algn="just">
              <a:lnSpc>
                <a:spcPct val="150000"/>
              </a:lnSpc>
              <a:buNone/>
            </a:pPr>
            <a:r>
              <a:rPr lang="en-US" b="1" dirty="0">
                <a:solidFill>
                  <a:schemeClr val="accent2"/>
                </a:solidFill>
                <a:latin typeface="Georgia" panose="02040502050405020303" pitchFamily="18" charset="0"/>
                <a:ea typeface="Times New Roman" panose="02020603050405020304" pitchFamily="18" charset="0"/>
                <a:cs typeface="Times New Roman" panose="02020603050405020304" pitchFamily="18" charset="0"/>
              </a:rPr>
              <a:t>Foreign exchange markets </a:t>
            </a:r>
            <a:r>
              <a:rPr lang="en-US" sz="2400" dirty="0">
                <a:solidFill>
                  <a:srgbClr val="231F1F"/>
                </a:solidFill>
                <a:latin typeface="Times New Roman" panose="02020603050405020304" pitchFamily="18" charset="0"/>
                <a:ea typeface="Times New Roman" panose="02020603050405020304" pitchFamily="18" charset="0"/>
              </a:rPr>
              <a:t>(also called FOREX markets) are electronic markets 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which banks and institutional traders buy and sell various currencies on behalf of businesses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and</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other</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clients.</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global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economy,</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consumers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want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purchase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goods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produced</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services provided in other countries. Likewise, an investor residing in one country may wish</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 hold securities issued in another country. </a:t>
            </a:r>
          </a:p>
          <a:p>
            <a:pPr marL="0" indent="0" algn="just">
              <a:lnSpc>
                <a:spcPct val="150000"/>
              </a:lnSpc>
              <a:buNone/>
            </a:pPr>
            <a:r>
              <a:rPr lang="en-US" sz="2400" dirty="0">
                <a:solidFill>
                  <a:srgbClr val="231F1F"/>
                </a:solidFill>
                <a:latin typeface="Times New Roman" panose="02020603050405020304" pitchFamily="18" charset="0"/>
                <a:ea typeface="Times New Roman" panose="02020603050405020304" pitchFamily="18" charset="0"/>
              </a:rPr>
              <a:t>For example, a U.S. consumer may wish to purchase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a</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If</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is</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priced</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country’s</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currency,</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it</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may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necessary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exchange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dollars</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currency</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order</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to</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complete</a:t>
            </a:r>
            <a:r>
              <a:rPr lang="en-US" sz="2400" spc="-5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transaction.</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spc="-5" dirty="0">
                <a:solidFill>
                  <a:srgbClr val="231F1F"/>
                </a:solidFill>
                <a:latin typeface="Times New Roman" panose="02020603050405020304" pitchFamily="18" charset="0"/>
                <a:ea typeface="Times New Roman" panose="02020603050405020304" pitchFamily="18" charset="0"/>
              </a:rPr>
              <a:t>Businesses</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that</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sell</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their</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products</a:t>
            </a:r>
            <a:r>
              <a:rPr lang="en-US" sz="2400" spc="-6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a:t>
            </a:r>
            <a:r>
              <a:rPr lang="en-US" sz="2400" spc="-3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countries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usually</a:t>
            </a:r>
            <a:r>
              <a:rPr lang="en-US" sz="2400" spc="-5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receive</a:t>
            </a:r>
            <a:r>
              <a:rPr lang="en-US" sz="2400" spc="-4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payment</a:t>
            </a:r>
            <a:r>
              <a:rPr lang="en-US" sz="2400" spc="-2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in</a:t>
            </a:r>
            <a:r>
              <a:rPr lang="en-US" sz="2400" spc="-2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4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foreign currencies.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However,</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because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the</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relative</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values</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a:t>
            </a:r>
            <a:r>
              <a:rPr lang="en-US" sz="2400" spc="-1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currencies may</a:t>
            </a:r>
            <a:r>
              <a:rPr lang="en-US" sz="2400" spc="-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change,</a:t>
            </a:r>
            <a:r>
              <a:rPr lang="en-US" sz="2400" spc="-10"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ﬁrms</a:t>
            </a:r>
            <a:r>
              <a:rPr lang="en-US" sz="2400" spc="-23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often use the currency exchange markets to reduce the risk of holding too much of certain</a:t>
            </a:r>
            <a:r>
              <a:rPr lang="en-US" sz="2400" spc="5" dirty="0">
                <a:solidFill>
                  <a:srgbClr val="231F1F"/>
                </a:solidFill>
                <a:latin typeface="Times New Roman" panose="02020603050405020304" pitchFamily="18" charset="0"/>
                <a:ea typeface="Times New Roman" panose="02020603050405020304" pitchFamily="18" charset="0"/>
              </a:rPr>
              <a:t> </a:t>
            </a:r>
            <a:r>
              <a:rPr lang="en-US" sz="2400" dirty="0">
                <a:solidFill>
                  <a:srgbClr val="231F1F"/>
                </a:solidFill>
                <a:latin typeface="Times New Roman" panose="02020603050405020304" pitchFamily="18" charset="0"/>
                <a:ea typeface="Times New Roman" panose="02020603050405020304" pitchFamily="18" charset="0"/>
              </a:rPr>
              <a:t>currencies.</a:t>
            </a:r>
            <a:endParaRPr lang="en-US" sz="2400" dirty="0"/>
          </a:p>
        </p:txBody>
      </p:sp>
    </p:spTree>
    <p:extLst>
      <p:ext uri="{BB962C8B-B14F-4D97-AF65-F5344CB8AC3E}">
        <p14:creationId xmlns:p14="http://schemas.microsoft.com/office/powerpoint/2010/main" val="21587624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F8DA361-318A-4C21-A1CA-4508E3115505}"/>
              </a:ext>
            </a:extLst>
          </p:cNvPr>
          <p:cNvSpPr>
            <a:spLocks noGrp="1"/>
          </p:cNvSpPr>
          <p:nvPr>
            <p:ph idx="1"/>
          </p:nvPr>
        </p:nvSpPr>
        <p:spPr>
          <a:xfrm>
            <a:off x="147484" y="176981"/>
            <a:ext cx="4579245" cy="5999981"/>
          </a:xfrm>
        </p:spPr>
        <p:txBody>
          <a:bodyPr>
            <a:normAutofit/>
          </a:bodyPr>
          <a:lstStyle/>
          <a:p>
            <a:pPr marL="0" indent="0">
              <a:buNone/>
            </a:pPr>
            <a:r>
              <a:rPr lang="en-US" sz="2000" b="1" dirty="0"/>
              <a:t>Book:  </a:t>
            </a:r>
          </a:p>
          <a:p>
            <a:pPr marL="0" indent="0">
              <a:buNone/>
            </a:pPr>
            <a:r>
              <a:rPr lang="en-US" sz="2000" dirty="0"/>
              <a:t>Introduction to finance book 16th edition</a:t>
            </a:r>
          </a:p>
        </p:txBody>
      </p:sp>
      <p:pic>
        <p:nvPicPr>
          <p:cNvPr id="2" name="Picture 1">
            <a:extLst>
              <a:ext uri="{FF2B5EF4-FFF2-40B4-BE49-F238E27FC236}">
                <a16:creationId xmlns:a16="http://schemas.microsoft.com/office/drawing/2014/main" id="{C92AE43C-DA53-087D-2699-B4F9ECD7FDA0}"/>
              </a:ext>
            </a:extLst>
          </p:cNvPr>
          <p:cNvPicPr>
            <a:picLocks noChangeAspect="1"/>
          </p:cNvPicPr>
          <p:nvPr/>
        </p:nvPicPr>
        <p:blipFill>
          <a:blip r:embed="rId2"/>
          <a:stretch>
            <a:fillRect/>
          </a:stretch>
        </p:blipFill>
        <p:spPr>
          <a:xfrm>
            <a:off x="7077509" y="0"/>
            <a:ext cx="5111443" cy="3573194"/>
          </a:xfrm>
          <a:prstGeom prst="rect">
            <a:avLst/>
          </a:prstGeom>
        </p:spPr>
      </p:pic>
      <p:pic>
        <p:nvPicPr>
          <p:cNvPr id="5" name="Picture 4">
            <a:extLst>
              <a:ext uri="{FF2B5EF4-FFF2-40B4-BE49-F238E27FC236}">
                <a16:creationId xmlns:a16="http://schemas.microsoft.com/office/drawing/2014/main" id="{943BAE89-4F0A-2F19-F989-5EF508071A28}"/>
              </a:ext>
            </a:extLst>
          </p:cNvPr>
          <p:cNvPicPr>
            <a:picLocks noChangeAspect="1"/>
          </p:cNvPicPr>
          <p:nvPr/>
        </p:nvPicPr>
        <p:blipFill>
          <a:blip r:embed="rId3"/>
          <a:stretch>
            <a:fillRect/>
          </a:stretch>
        </p:blipFill>
        <p:spPr>
          <a:xfrm>
            <a:off x="53332" y="1049741"/>
            <a:ext cx="5907536" cy="4197510"/>
          </a:xfrm>
          <a:prstGeom prst="rect">
            <a:avLst/>
          </a:prstGeom>
        </p:spPr>
      </p:pic>
      <p:pic>
        <p:nvPicPr>
          <p:cNvPr id="6" name="Picture 5">
            <a:extLst>
              <a:ext uri="{FF2B5EF4-FFF2-40B4-BE49-F238E27FC236}">
                <a16:creationId xmlns:a16="http://schemas.microsoft.com/office/drawing/2014/main" id="{EA6957F5-00C7-26D0-A001-5300C8BAA74D}"/>
              </a:ext>
            </a:extLst>
          </p:cNvPr>
          <p:cNvPicPr>
            <a:picLocks noChangeAspect="1"/>
          </p:cNvPicPr>
          <p:nvPr/>
        </p:nvPicPr>
        <p:blipFill>
          <a:blip r:embed="rId4"/>
          <a:stretch>
            <a:fillRect/>
          </a:stretch>
        </p:blipFill>
        <p:spPr>
          <a:xfrm>
            <a:off x="7416547" y="4504187"/>
            <a:ext cx="4105275" cy="743064"/>
          </a:xfrm>
          <a:prstGeom prst="rect">
            <a:avLst/>
          </a:prstGeom>
        </p:spPr>
      </p:pic>
      <p:sp>
        <p:nvSpPr>
          <p:cNvPr id="9" name="TextBox 8">
            <a:extLst>
              <a:ext uri="{FF2B5EF4-FFF2-40B4-BE49-F238E27FC236}">
                <a16:creationId xmlns:a16="http://schemas.microsoft.com/office/drawing/2014/main" id="{21F5C415-31A1-2298-332D-A5CB21F85B2A}"/>
              </a:ext>
            </a:extLst>
          </p:cNvPr>
          <p:cNvSpPr txBox="1"/>
          <p:nvPr/>
        </p:nvSpPr>
        <p:spPr>
          <a:xfrm>
            <a:off x="147484" y="5657671"/>
            <a:ext cx="10937858" cy="83099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حساب </a:t>
            </a:r>
            <a:r>
              <a:rPr kumimoji="0" lang="ar-EG" sz="2400" b="1" i="0" u="none" strike="noStrike" kern="1200" cap="none" spc="0" normalizeH="0" baseline="0" noProof="0" dirty="0" err="1">
                <a:ln>
                  <a:noFill/>
                </a:ln>
                <a:solidFill>
                  <a:prstClr val="black"/>
                </a:solidFill>
                <a:effectLst/>
                <a:uLnTx/>
                <a:uFillTx/>
                <a:latin typeface="Calibri" panose="020F0502020204030204"/>
                <a:ea typeface="+mn-ea"/>
                <a:cs typeface="Arial" panose="020B0604020202020204" pitchFamily="34" charset="0"/>
              </a:rPr>
              <a:t>اللينكد</a:t>
            </a: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ان الخاص بي</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https://www.linkedin.com/in/walaa-mohamed-95a402122/</a:t>
            </a:r>
          </a:p>
        </p:txBody>
      </p:sp>
    </p:spTree>
    <p:extLst>
      <p:ext uri="{BB962C8B-B14F-4D97-AF65-F5344CB8AC3E}">
        <p14:creationId xmlns:p14="http://schemas.microsoft.com/office/powerpoint/2010/main" val="42366050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508</TotalTime>
  <Words>4843</Words>
  <Application>Microsoft Office PowerPoint</Application>
  <PresentationFormat>Widescreen</PresentationFormat>
  <Paragraphs>120</Paragraphs>
  <Slides>44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Calibri</vt:lpstr>
      <vt:lpstr>Calibri Light</vt:lpstr>
      <vt:lpstr>Georgia</vt:lpstr>
      <vt:lpstr>Tahoma</vt:lpstr>
      <vt:lpstr>Tajawal Medium</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ولاء محمد محمود بدر عامر</cp:lastModifiedBy>
  <cp:revision>29</cp:revision>
  <dcterms:created xsi:type="dcterms:W3CDTF">2022-09-21T12:11:08Z</dcterms:created>
  <dcterms:modified xsi:type="dcterms:W3CDTF">2022-10-07T19:07:18Z</dcterms:modified>
</cp:coreProperties>
</file>