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13" r:id="rId6"/>
    <p:sldId id="525" r:id="rId7"/>
    <p:sldId id="524" r:id="rId8"/>
    <p:sldId id="526" r:id="rId9"/>
    <p:sldId id="527" r:id="rId10"/>
    <p:sldId id="528" r:id="rId11"/>
    <p:sldId id="529" r:id="rId12"/>
    <p:sldId id="530" r:id="rId13"/>
    <p:sldId id="531" r:id="rId14"/>
    <p:sldId id="532" r:id="rId15"/>
    <p:sldId id="533" r:id="rId16"/>
    <p:sldId id="534" r:id="rId17"/>
    <p:sldId id="535" r:id="rId18"/>
    <p:sldId id="536" r:id="rId19"/>
    <p:sldId id="537" r:id="rId20"/>
    <p:sldId id="538"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25"/>
            <p14:sldId id="524"/>
            <p14:sldId id="526"/>
            <p14:sldId id="527"/>
            <p14:sldId id="528"/>
            <p14:sldId id="529"/>
            <p14:sldId id="530"/>
            <p14:sldId id="531"/>
            <p14:sldId id="532"/>
            <p14:sldId id="533"/>
            <p14:sldId id="534"/>
            <p14:sldId id="535"/>
            <p14:sldId id="536"/>
            <p14:sldId id="537"/>
            <p14:sldId id="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85490" autoAdjust="0"/>
  </p:normalViewPr>
  <p:slideViewPr>
    <p:cSldViewPr snapToGrid="0">
      <p:cViewPr varScale="1">
        <p:scale>
          <a:sx n="70" d="100"/>
          <a:sy n="70" d="100"/>
        </p:scale>
        <p:origin x="1157"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6.emf"/></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jpeg"/><Relationship Id="rId1" Type="http://schemas.openxmlformats.org/officeDocument/2006/relationships/slideLayout" Target="../slideLayouts/slideLayout14.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633819" cy="1446550"/>
          </a:xfrm>
          <a:prstGeom prst="rect">
            <a:avLst/>
          </a:prstGeom>
          <a:noFill/>
        </p:spPr>
        <p:txBody>
          <a:bodyPr wrap="square" rtlCol="0">
            <a:spAutoFit/>
          </a:bodyPr>
          <a:lstStyle/>
          <a:p>
            <a:pPr algn="ctr"/>
            <a:r>
              <a:rPr lang="ar-SY" sz="4400" b="1" dirty="0">
                <a:solidFill>
                  <a:srgbClr val="00B0F0"/>
                </a:solidFill>
                <a:latin typeface="Alexandria" charset="0"/>
                <a:cs typeface="Alexandria" charset="0"/>
              </a:rPr>
              <a:t>مبادئ التسويق</a:t>
            </a:r>
          </a:p>
          <a:p>
            <a:pPr algn="ctr"/>
            <a:r>
              <a:rPr lang="ar-SY" sz="4400" b="1" dirty="0">
                <a:solidFill>
                  <a:srgbClr val="00B0F0"/>
                </a:solidFill>
                <a:latin typeface="Alexandria" charset="0"/>
                <a:cs typeface="Alexandria" charset="0"/>
              </a:rPr>
              <a:t>المحاضرة التوجيهيه</a:t>
            </a:r>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Orientation Lecture</a:t>
            </a:r>
          </a:p>
        </p:txBody>
      </p:sp>
      <p:sp>
        <p:nvSpPr>
          <p:cNvPr id="46" name="TextBox 45"/>
          <p:cNvSpPr txBox="1"/>
          <p:nvPr/>
        </p:nvSpPr>
        <p:spPr>
          <a:xfrm>
            <a:off x="329269" y="5104240"/>
            <a:ext cx="3054747" cy="707886"/>
          </a:xfrm>
          <a:prstGeom prst="rect">
            <a:avLst/>
          </a:prstGeom>
          <a:noFill/>
        </p:spPr>
        <p:txBody>
          <a:bodyPr wrap="none" rtlCol="0">
            <a:spAutoFit/>
          </a:bodyPr>
          <a:lstStyle/>
          <a:p>
            <a:pPr lvl="0"/>
            <a:r>
              <a:rPr lang="en-US" sz="2000" dirty="0">
                <a:latin typeface="Alexandria"/>
              </a:rPr>
              <a:t>MGM204</a:t>
            </a:r>
          </a:p>
          <a:p>
            <a:pPr lvl="0"/>
            <a:r>
              <a:rPr lang="en-US" sz="2000" dirty="0">
                <a:latin typeface="Alexandria"/>
              </a:rPr>
              <a:t>PRINCIPLES OF MARKETING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Orientation Lecture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1538" y="2154092"/>
            <a:ext cx="8417320" cy="705258"/>
          </a:xfrm>
          <a:prstGeom prst="rect">
            <a:avLst/>
          </a:prstGeom>
          <a:noFill/>
        </p:spPr>
        <p:txBody>
          <a:bodyPr wrap="square" rtlCol="0">
            <a:spAutoFit/>
          </a:bodyPr>
          <a:lstStyle/>
          <a:p>
            <a:pPr algn="just" rtl="1">
              <a:lnSpc>
                <a:spcPct val="150000"/>
              </a:lnSpc>
            </a:pPr>
            <a:r>
              <a:rPr lang="ar-SY" sz="1400" dirty="0">
                <a:latin typeface="Alexandria" charset="0"/>
                <a:cs typeface="Alexandria" charset="0"/>
              </a:rPr>
              <a:t>تهدف هذه المحاضرة التوجيهية إلى تقديم صورة عامة وشاملة عن طبيعة هذا المقرر، من خلال استعراض أبرز مفاهيمه، والتعريف بمحاوره الرئيسة، وبيان أهميته العلمية والعملية، إضافةً إلى توضيح علاقته المباشرة بمتطلبات سوق العمل.</a:t>
            </a:r>
            <a:endParaRPr lang="en-US" sz="1400" dirty="0">
              <a:latin typeface="Alexandria" charset="0"/>
              <a:cs typeface="Alexandria"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4" name="Google Shape;8618;p58">
            <a:extLst>
              <a:ext uri="{FF2B5EF4-FFF2-40B4-BE49-F238E27FC236}">
                <a16:creationId xmlns:a16="http://schemas.microsoft.com/office/drawing/2014/main" id="{9BED4396-51B6-6CF7-2FD0-318B8AB0C964}"/>
              </a:ext>
            </a:extLst>
          </p:cNvPr>
          <p:cNvGrpSpPr/>
          <p:nvPr/>
        </p:nvGrpSpPr>
        <p:grpSpPr>
          <a:xfrm>
            <a:off x="7426749" y="1457392"/>
            <a:ext cx="443449" cy="442257"/>
            <a:chOff x="944600" y="3981825"/>
            <a:chExt cx="297750" cy="296950"/>
          </a:xfrm>
        </p:grpSpPr>
        <p:sp>
          <p:nvSpPr>
            <p:cNvPr id="7" name="Google Shape;8619;p58">
              <a:extLst>
                <a:ext uri="{FF2B5EF4-FFF2-40B4-BE49-F238E27FC236}">
                  <a16:creationId xmlns:a16="http://schemas.microsoft.com/office/drawing/2014/main" id="{49E3A913-AC9A-8D57-132A-AF01FFE74F71}"/>
                </a:ext>
              </a:extLst>
            </p:cNvPr>
            <p:cNvSpPr/>
            <p:nvPr/>
          </p:nvSpPr>
          <p:spPr>
            <a:xfrm>
              <a:off x="944600" y="3981825"/>
              <a:ext cx="297750" cy="296950"/>
            </a:xfrm>
            <a:custGeom>
              <a:avLst/>
              <a:gdLst/>
              <a:ahLst/>
              <a:cxnLst/>
              <a:rect l="l" t="t" r="r" b="b"/>
              <a:pathLst>
                <a:path w="11910" h="11878" extrusionOk="0">
                  <a:moveTo>
                    <a:pt x="6333" y="1418"/>
                  </a:moveTo>
                  <a:cubicBezTo>
                    <a:pt x="8539" y="1575"/>
                    <a:pt x="10303" y="3340"/>
                    <a:pt x="10461" y="5545"/>
                  </a:cubicBezTo>
                  <a:lnTo>
                    <a:pt x="10146" y="5545"/>
                  </a:lnTo>
                  <a:cubicBezTo>
                    <a:pt x="9957" y="5545"/>
                    <a:pt x="9799" y="5702"/>
                    <a:pt x="9799" y="5892"/>
                  </a:cubicBezTo>
                  <a:cubicBezTo>
                    <a:pt x="9799" y="6081"/>
                    <a:pt x="9957" y="6238"/>
                    <a:pt x="10146" y="6238"/>
                  </a:cubicBezTo>
                  <a:lnTo>
                    <a:pt x="10461" y="6238"/>
                  </a:lnTo>
                  <a:cubicBezTo>
                    <a:pt x="10303" y="8443"/>
                    <a:pt x="8539" y="10239"/>
                    <a:pt x="6333" y="10397"/>
                  </a:cubicBezTo>
                  <a:lnTo>
                    <a:pt x="6333" y="10082"/>
                  </a:lnTo>
                  <a:cubicBezTo>
                    <a:pt x="6333" y="9861"/>
                    <a:pt x="6176" y="9704"/>
                    <a:pt x="5955" y="9704"/>
                  </a:cubicBezTo>
                  <a:cubicBezTo>
                    <a:pt x="5766" y="9704"/>
                    <a:pt x="5609" y="9861"/>
                    <a:pt x="5609" y="10082"/>
                  </a:cubicBezTo>
                  <a:lnTo>
                    <a:pt x="5609" y="10397"/>
                  </a:lnTo>
                  <a:cubicBezTo>
                    <a:pt x="3403" y="10239"/>
                    <a:pt x="1639" y="8443"/>
                    <a:pt x="1482" y="6238"/>
                  </a:cubicBezTo>
                  <a:lnTo>
                    <a:pt x="1797" y="6238"/>
                  </a:lnTo>
                  <a:cubicBezTo>
                    <a:pt x="1986" y="6238"/>
                    <a:pt x="2143" y="6081"/>
                    <a:pt x="2143" y="5892"/>
                  </a:cubicBezTo>
                  <a:cubicBezTo>
                    <a:pt x="2143" y="5702"/>
                    <a:pt x="1986" y="5545"/>
                    <a:pt x="1797" y="5545"/>
                  </a:cubicBezTo>
                  <a:lnTo>
                    <a:pt x="1482" y="5545"/>
                  </a:lnTo>
                  <a:cubicBezTo>
                    <a:pt x="1639" y="3340"/>
                    <a:pt x="3403" y="1575"/>
                    <a:pt x="5609" y="1418"/>
                  </a:cubicBezTo>
                  <a:lnTo>
                    <a:pt x="5609" y="1733"/>
                  </a:lnTo>
                  <a:cubicBezTo>
                    <a:pt x="5609" y="1922"/>
                    <a:pt x="5766" y="2079"/>
                    <a:pt x="5955" y="2079"/>
                  </a:cubicBezTo>
                  <a:cubicBezTo>
                    <a:pt x="6176" y="2079"/>
                    <a:pt x="6333" y="1922"/>
                    <a:pt x="6333" y="1733"/>
                  </a:cubicBezTo>
                  <a:lnTo>
                    <a:pt x="6333" y="1418"/>
                  </a:lnTo>
                  <a:close/>
                  <a:moveTo>
                    <a:pt x="5955" y="0"/>
                  </a:moveTo>
                  <a:cubicBezTo>
                    <a:pt x="5766" y="0"/>
                    <a:pt x="5609" y="126"/>
                    <a:pt x="5609" y="347"/>
                  </a:cubicBezTo>
                  <a:lnTo>
                    <a:pt x="5609" y="725"/>
                  </a:lnTo>
                  <a:cubicBezTo>
                    <a:pt x="2994" y="882"/>
                    <a:pt x="946" y="2962"/>
                    <a:pt x="757" y="5576"/>
                  </a:cubicBezTo>
                  <a:lnTo>
                    <a:pt x="379" y="5576"/>
                  </a:lnTo>
                  <a:cubicBezTo>
                    <a:pt x="158" y="5576"/>
                    <a:pt x="1" y="5734"/>
                    <a:pt x="1" y="5923"/>
                  </a:cubicBezTo>
                  <a:cubicBezTo>
                    <a:pt x="1" y="6112"/>
                    <a:pt x="158" y="6270"/>
                    <a:pt x="379" y="6270"/>
                  </a:cubicBezTo>
                  <a:lnTo>
                    <a:pt x="757" y="6270"/>
                  </a:lnTo>
                  <a:cubicBezTo>
                    <a:pt x="915" y="8884"/>
                    <a:pt x="2994" y="10932"/>
                    <a:pt x="5609" y="11121"/>
                  </a:cubicBezTo>
                  <a:lnTo>
                    <a:pt x="5609" y="11531"/>
                  </a:lnTo>
                  <a:cubicBezTo>
                    <a:pt x="5609" y="11720"/>
                    <a:pt x="5766" y="11877"/>
                    <a:pt x="5955" y="11877"/>
                  </a:cubicBezTo>
                  <a:cubicBezTo>
                    <a:pt x="6176" y="11877"/>
                    <a:pt x="6333" y="11720"/>
                    <a:pt x="6333" y="11531"/>
                  </a:cubicBezTo>
                  <a:lnTo>
                    <a:pt x="6333" y="11121"/>
                  </a:lnTo>
                  <a:cubicBezTo>
                    <a:pt x="8917" y="10964"/>
                    <a:pt x="10965" y="8884"/>
                    <a:pt x="11154" y="6270"/>
                  </a:cubicBezTo>
                  <a:lnTo>
                    <a:pt x="11563" y="6270"/>
                  </a:lnTo>
                  <a:cubicBezTo>
                    <a:pt x="11752" y="6270"/>
                    <a:pt x="11910" y="6112"/>
                    <a:pt x="11910" y="5923"/>
                  </a:cubicBezTo>
                  <a:cubicBezTo>
                    <a:pt x="11910" y="5734"/>
                    <a:pt x="11752" y="5576"/>
                    <a:pt x="11563" y="5576"/>
                  </a:cubicBezTo>
                  <a:lnTo>
                    <a:pt x="11154" y="5576"/>
                  </a:lnTo>
                  <a:cubicBezTo>
                    <a:pt x="10996" y="2962"/>
                    <a:pt x="8917" y="914"/>
                    <a:pt x="6333" y="725"/>
                  </a:cubicBezTo>
                  <a:lnTo>
                    <a:pt x="6333" y="347"/>
                  </a:lnTo>
                  <a:cubicBezTo>
                    <a:pt x="6333" y="126"/>
                    <a:pt x="6176"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620;p58">
              <a:extLst>
                <a:ext uri="{FF2B5EF4-FFF2-40B4-BE49-F238E27FC236}">
                  <a16:creationId xmlns:a16="http://schemas.microsoft.com/office/drawing/2014/main" id="{40C5F1C8-5308-E4CE-CFA0-32A679B312E2}"/>
                </a:ext>
              </a:extLst>
            </p:cNvPr>
            <p:cNvSpPr/>
            <p:nvPr/>
          </p:nvSpPr>
          <p:spPr>
            <a:xfrm>
              <a:off x="1058025" y="4155875"/>
              <a:ext cx="72500" cy="52000"/>
            </a:xfrm>
            <a:custGeom>
              <a:avLst/>
              <a:gdLst/>
              <a:ahLst/>
              <a:cxnLst/>
              <a:rect l="l" t="t" r="r" b="b"/>
              <a:pathLst>
                <a:path w="2900" h="2080" extrusionOk="0">
                  <a:moveTo>
                    <a:pt x="1418" y="1"/>
                  </a:moveTo>
                  <a:cubicBezTo>
                    <a:pt x="851" y="1"/>
                    <a:pt x="316" y="347"/>
                    <a:pt x="127" y="914"/>
                  </a:cubicBezTo>
                  <a:cubicBezTo>
                    <a:pt x="1" y="1166"/>
                    <a:pt x="1" y="1450"/>
                    <a:pt x="95" y="1765"/>
                  </a:cubicBezTo>
                  <a:cubicBezTo>
                    <a:pt x="473" y="1954"/>
                    <a:pt x="946" y="2080"/>
                    <a:pt x="1418" y="2080"/>
                  </a:cubicBezTo>
                  <a:cubicBezTo>
                    <a:pt x="1891" y="2080"/>
                    <a:pt x="2332" y="1954"/>
                    <a:pt x="2773" y="1765"/>
                  </a:cubicBezTo>
                  <a:cubicBezTo>
                    <a:pt x="2899" y="1387"/>
                    <a:pt x="2805" y="946"/>
                    <a:pt x="2616" y="599"/>
                  </a:cubicBezTo>
                  <a:cubicBezTo>
                    <a:pt x="2332" y="221"/>
                    <a:pt x="1891" y="1"/>
                    <a:pt x="14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621;p58">
              <a:extLst>
                <a:ext uri="{FF2B5EF4-FFF2-40B4-BE49-F238E27FC236}">
                  <a16:creationId xmlns:a16="http://schemas.microsoft.com/office/drawing/2014/main" id="{807168D2-C2EF-0AE9-D00D-8276A2964805}"/>
                </a:ext>
              </a:extLst>
            </p:cNvPr>
            <p:cNvSpPr/>
            <p:nvPr/>
          </p:nvSpPr>
          <p:spPr>
            <a:xfrm>
              <a:off x="1076150" y="4103900"/>
              <a:ext cx="35475" cy="35475"/>
            </a:xfrm>
            <a:custGeom>
              <a:avLst/>
              <a:gdLst/>
              <a:ahLst/>
              <a:cxnLst/>
              <a:rect l="l" t="t" r="r" b="b"/>
              <a:pathLst>
                <a:path w="1419" h="1419" extrusionOk="0">
                  <a:moveTo>
                    <a:pt x="693" y="0"/>
                  </a:moveTo>
                  <a:cubicBezTo>
                    <a:pt x="315" y="0"/>
                    <a:pt x="0" y="315"/>
                    <a:pt x="0" y="693"/>
                  </a:cubicBezTo>
                  <a:cubicBezTo>
                    <a:pt x="0" y="1103"/>
                    <a:pt x="315" y="1418"/>
                    <a:pt x="693" y="1418"/>
                  </a:cubicBezTo>
                  <a:cubicBezTo>
                    <a:pt x="1103" y="1355"/>
                    <a:pt x="1418" y="1040"/>
                    <a:pt x="1418" y="693"/>
                  </a:cubicBezTo>
                  <a:cubicBezTo>
                    <a:pt x="1418" y="315"/>
                    <a:pt x="1103" y="0"/>
                    <a:pt x="69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622;p58">
              <a:extLst>
                <a:ext uri="{FF2B5EF4-FFF2-40B4-BE49-F238E27FC236}">
                  <a16:creationId xmlns:a16="http://schemas.microsoft.com/office/drawing/2014/main" id="{D4339B0C-43B4-2905-2526-B9327075B9A8}"/>
                </a:ext>
              </a:extLst>
            </p:cNvPr>
            <p:cNvSpPr/>
            <p:nvPr/>
          </p:nvSpPr>
          <p:spPr>
            <a:xfrm>
              <a:off x="1016275" y="4051125"/>
              <a:ext cx="155975" cy="137075"/>
            </a:xfrm>
            <a:custGeom>
              <a:avLst/>
              <a:gdLst/>
              <a:ahLst/>
              <a:cxnLst/>
              <a:rect l="l" t="t" r="r" b="b"/>
              <a:pathLst>
                <a:path w="6239" h="5483" extrusionOk="0">
                  <a:moveTo>
                    <a:pt x="3088" y="1"/>
                  </a:moveTo>
                  <a:cubicBezTo>
                    <a:pt x="1356" y="1"/>
                    <a:pt x="1" y="1387"/>
                    <a:pt x="1" y="3120"/>
                  </a:cubicBezTo>
                  <a:cubicBezTo>
                    <a:pt x="1" y="4033"/>
                    <a:pt x="379" y="4852"/>
                    <a:pt x="1041" y="5451"/>
                  </a:cubicBezTo>
                  <a:cubicBezTo>
                    <a:pt x="1041" y="5262"/>
                    <a:pt x="1104" y="5041"/>
                    <a:pt x="1167" y="4852"/>
                  </a:cubicBezTo>
                  <a:cubicBezTo>
                    <a:pt x="1324" y="4380"/>
                    <a:pt x="1671" y="4002"/>
                    <a:pt x="2112" y="3750"/>
                  </a:cubicBezTo>
                  <a:cubicBezTo>
                    <a:pt x="1891" y="3498"/>
                    <a:pt x="1734" y="3151"/>
                    <a:pt x="1734" y="2804"/>
                  </a:cubicBezTo>
                  <a:cubicBezTo>
                    <a:pt x="1734" y="2048"/>
                    <a:pt x="2364" y="1418"/>
                    <a:pt x="3088" y="1418"/>
                  </a:cubicBezTo>
                  <a:cubicBezTo>
                    <a:pt x="3845" y="1418"/>
                    <a:pt x="4475" y="2048"/>
                    <a:pt x="4475" y="2804"/>
                  </a:cubicBezTo>
                  <a:cubicBezTo>
                    <a:pt x="4475" y="3151"/>
                    <a:pt x="4317" y="3529"/>
                    <a:pt x="4097" y="3750"/>
                  </a:cubicBezTo>
                  <a:cubicBezTo>
                    <a:pt x="4349" y="3907"/>
                    <a:pt x="4632" y="4128"/>
                    <a:pt x="4790" y="4411"/>
                  </a:cubicBezTo>
                  <a:cubicBezTo>
                    <a:pt x="4979" y="4726"/>
                    <a:pt x="5105" y="5073"/>
                    <a:pt x="5136" y="5482"/>
                  </a:cubicBezTo>
                  <a:cubicBezTo>
                    <a:pt x="5766" y="4884"/>
                    <a:pt x="6207" y="4096"/>
                    <a:pt x="6207" y="3151"/>
                  </a:cubicBezTo>
                  <a:cubicBezTo>
                    <a:pt x="6239" y="1418"/>
                    <a:pt x="4821"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 name="TextBox 2">
            <a:extLst>
              <a:ext uri="{FF2B5EF4-FFF2-40B4-BE49-F238E27FC236}">
                <a16:creationId xmlns:a16="http://schemas.microsoft.com/office/drawing/2014/main" id="{0B1A4426-5892-0D32-6A0A-BF0BD4A6E82E}"/>
              </a:ext>
            </a:extLst>
          </p:cNvPr>
          <p:cNvSpPr txBox="1"/>
          <p:nvPr/>
        </p:nvSpPr>
        <p:spPr>
          <a:xfrm>
            <a:off x="3494994" y="5059277"/>
            <a:ext cx="8417320" cy="1028423"/>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This orientation lecture aims to provide a comprehensive and holistic overview of the nature of this course by presenting its key concepts, introducing its main thematic areas, and clarifying both its theoretical and practical significance. It also seeks to highlight its direct relevance to labor market requirements.</a:t>
            </a:r>
          </a:p>
        </p:txBody>
      </p:sp>
      <p:pic>
        <p:nvPicPr>
          <p:cNvPr id="12" name="Picture 11">
            <a:extLst>
              <a:ext uri="{FF2B5EF4-FFF2-40B4-BE49-F238E27FC236}">
                <a16:creationId xmlns:a16="http://schemas.microsoft.com/office/drawing/2014/main" id="{12352AC7-355B-A14D-DB19-EBFE0C3446EC}"/>
              </a:ext>
            </a:extLst>
          </p:cNvPr>
          <p:cNvPicPr>
            <a:picLocks noChangeAspect="1"/>
          </p:cNvPicPr>
          <p:nvPr/>
        </p:nvPicPr>
        <p:blipFill>
          <a:blip r:embed="rId5"/>
          <a:stretch>
            <a:fillRect/>
          </a:stretch>
        </p:blipFill>
        <p:spPr>
          <a:xfrm>
            <a:off x="3437432" y="2917609"/>
            <a:ext cx="8641425" cy="214166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E18FB-082D-A6FA-C434-9F0EC69CDDF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177C118-C3E4-8DC4-E947-32129936521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TextBox 18">
            <a:extLst>
              <a:ext uri="{FF2B5EF4-FFF2-40B4-BE49-F238E27FC236}">
                <a16:creationId xmlns:a16="http://schemas.microsoft.com/office/drawing/2014/main" id="{2C57DF06-1DF1-ACB2-EA47-BB1D6D91393D}"/>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15E3BE80-E117-E8A3-5AE5-2C3B64B149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19759AA-FBC9-342E-BD7F-F2F44767E0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8CED7C1-EA04-716D-F9D6-48ABB328B3C1}"/>
              </a:ext>
            </a:extLst>
          </p:cNvPr>
          <p:cNvSpPr txBox="1"/>
          <p:nvPr/>
        </p:nvSpPr>
        <p:spPr>
          <a:xfrm>
            <a:off x="1182549" y="1576002"/>
            <a:ext cx="4458977" cy="1350178"/>
          </a:xfrm>
          <a:prstGeom prst="rect">
            <a:avLst/>
          </a:prstGeom>
          <a:noFill/>
        </p:spPr>
        <p:txBody>
          <a:bodyPr wrap="square" rtlCol="0">
            <a:spAutoFit/>
          </a:bodyPr>
          <a:lstStyle/>
          <a:p>
            <a:pPr algn="just" rtl="1">
              <a:lnSpc>
                <a:spcPct val="150000"/>
              </a:lnSpc>
            </a:pPr>
            <a:r>
              <a:rPr lang="ar-SY" sz="1400" dirty="0">
                <a:latin typeface="Simplified Arabic" panose="02020603050405020304" pitchFamily="18" charset="-78"/>
                <a:cs typeface="Simplified Arabic" panose="02020603050405020304" pitchFamily="18" charset="-78"/>
              </a:rPr>
              <a:t>يُعدّ التسويق أحد الركائز الأساس التي تقوم عليها المنظمات المعاصرة على اختلاف طبيعتها، سواء كانت ربحية أو غير ربحية، إنتاجية أو خدمية، محلية أو دولية. ولم يعد التسويق مجرد نشاط ثانوي أو وظيفة تابعة للإنتاج أو البيع، بل أصبح فلسفة إدارية شاملة تنطلق منها جميع القرارات داخل المنظمة.</a:t>
            </a:r>
            <a:endParaRPr lang="en-US" sz="1400" dirty="0">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2A5D42DF-52D8-3AEC-0C7C-E454910A7F13}"/>
              </a:ext>
            </a:extLst>
          </p:cNvPr>
          <p:cNvSpPr txBox="1"/>
          <p:nvPr/>
        </p:nvSpPr>
        <p:spPr>
          <a:xfrm>
            <a:off x="1182549" y="3047085"/>
            <a:ext cx="4458977" cy="2644250"/>
          </a:xfrm>
          <a:prstGeom prst="rect">
            <a:avLst/>
          </a:prstGeom>
          <a:noFill/>
        </p:spPr>
        <p:txBody>
          <a:bodyPr wrap="square" rtlCol="0">
            <a:spAutoFit/>
          </a:bodyPr>
          <a:lstStyle/>
          <a:p>
            <a:pPr algn="just">
              <a:lnSpc>
                <a:spcPct val="150000"/>
              </a:lnSpc>
            </a:pPr>
            <a:r>
              <a:rPr lang="en-US" sz="1400" dirty="0">
                <a:latin typeface="Alexandria"/>
              </a:rPr>
              <a:t>Marketing is considered one of the fundamental pillars upon which contemporary organizations are built, regardless of their nature—whether profit-oriented or non-profit, production-based or service-oriented, local or international. It is no longer merely a secondary activity or a function subordinate to production or sales; rather, it has evolved into a comprehensive managerial philosophy from which all organizational decisions originate.</a:t>
            </a:r>
          </a:p>
        </p:txBody>
      </p:sp>
      <p:pic>
        <p:nvPicPr>
          <p:cNvPr id="11" name="صورة 5">
            <a:extLst>
              <a:ext uri="{FF2B5EF4-FFF2-40B4-BE49-F238E27FC236}">
                <a16:creationId xmlns:a16="http://schemas.microsoft.com/office/drawing/2014/main" id="{67808E26-A2C6-F562-6F0F-B2E86B94C4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9445" y="1397680"/>
            <a:ext cx="6014065" cy="4414561"/>
          </a:xfrm>
          <a:prstGeom prst="rect">
            <a:avLst/>
          </a:prstGeom>
        </p:spPr>
      </p:pic>
    </p:spTree>
    <p:extLst>
      <p:ext uri="{BB962C8B-B14F-4D97-AF65-F5344CB8AC3E}">
        <p14:creationId xmlns:p14="http://schemas.microsoft.com/office/powerpoint/2010/main" val="42454490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718F6-6D83-CB81-68CC-73584A05763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A84472F-1098-F59A-34D6-26931D868AA3}"/>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6028162-71C2-E0D9-623F-B545A676CD01}"/>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8FF5E1FD-4B57-358F-B988-DDB43D2CDB4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F0D9051-670D-1DBC-6D81-B8114994B578}"/>
              </a:ext>
            </a:extLst>
          </p:cNvPr>
          <p:cNvSpPr txBox="1"/>
          <p:nvPr/>
        </p:nvSpPr>
        <p:spPr>
          <a:xfrm>
            <a:off x="5685486" y="3499567"/>
            <a:ext cx="1153195" cy="58477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Orientation Lecture</a:t>
            </a:r>
          </a:p>
        </p:txBody>
      </p:sp>
      <p:sp>
        <p:nvSpPr>
          <p:cNvPr id="29" name="Rectangle 28">
            <a:extLst>
              <a:ext uri="{FF2B5EF4-FFF2-40B4-BE49-F238E27FC236}">
                <a16:creationId xmlns:a16="http://schemas.microsoft.com/office/drawing/2014/main" id="{69FAC37D-98DC-227A-23DA-2C106772DE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213932D-B9E1-6A47-7607-B05D6B7522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D5149EE-6818-CE3D-F5B5-7C8082E8AF20}"/>
              </a:ext>
            </a:extLst>
          </p:cNvPr>
          <p:cNvSpPr txBox="1"/>
          <p:nvPr/>
        </p:nvSpPr>
        <p:spPr>
          <a:xfrm>
            <a:off x="1202162" y="3094145"/>
            <a:ext cx="4458977" cy="1674754"/>
          </a:xfrm>
          <a:prstGeom prst="rect">
            <a:avLst/>
          </a:prstGeom>
          <a:noFill/>
        </p:spPr>
        <p:txBody>
          <a:bodyPr wrap="square" rtlCol="0">
            <a:spAutoFit/>
          </a:bodyPr>
          <a:lstStyle/>
          <a:p>
            <a:pPr algn="just">
              <a:lnSpc>
                <a:spcPct val="150000"/>
              </a:lnSpc>
            </a:pPr>
            <a:r>
              <a:rPr lang="en-US" sz="1400" dirty="0">
                <a:latin typeface="Alexandria"/>
              </a:rPr>
              <a:t>The essence of marketing lies in addressing a central question:</a:t>
            </a:r>
          </a:p>
          <a:p>
            <a:pPr algn="just">
              <a:lnSpc>
                <a:spcPct val="150000"/>
              </a:lnSpc>
            </a:pPr>
            <a:r>
              <a:rPr lang="en-US" sz="1400" dirty="0">
                <a:latin typeface="Alexandria"/>
              </a:rPr>
              <a:t>How can an organization create genuine value for the customer in a way that ensures its sustainability and competitive differentiation in the market?</a:t>
            </a:r>
          </a:p>
        </p:txBody>
      </p:sp>
      <p:sp>
        <p:nvSpPr>
          <p:cNvPr id="4" name="Google Shape;6210;p53">
            <a:extLst>
              <a:ext uri="{FF2B5EF4-FFF2-40B4-BE49-F238E27FC236}">
                <a16:creationId xmlns:a16="http://schemas.microsoft.com/office/drawing/2014/main" id="{97CFA4EB-B72A-335A-8B78-0B4E416549A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TextBox 5">
            <a:extLst>
              <a:ext uri="{FF2B5EF4-FFF2-40B4-BE49-F238E27FC236}">
                <a16:creationId xmlns:a16="http://schemas.microsoft.com/office/drawing/2014/main" id="{75AFA8F1-C38D-F46F-E87C-06C0BB9DBF1A}"/>
              </a:ext>
            </a:extLst>
          </p:cNvPr>
          <p:cNvSpPr txBox="1"/>
          <p:nvPr/>
        </p:nvSpPr>
        <p:spPr>
          <a:xfrm>
            <a:off x="1226509" y="1728463"/>
            <a:ext cx="4458977" cy="1034899"/>
          </a:xfrm>
          <a:prstGeom prst="rect">
            <a:avLst/>
          </a:prstGeom>
          <a:noFill/>
        </p:spPr>
        <p:txBody>
          <a:bodyPr wrap="square" rtlCol="0">
            <a:spAutoFit/>
          </a:bodyPr>
          <a:lstStyle/>
          <a:p>
            <a:pPr algn="just" rtl="1">
              <a:lnSpc>
                <a:spcPct val="150000"/>
              </a:lnSpc>
            </a:pPr>
            <a:r>
              <a:rPr lang="ar-SY" sz="1400" dirty="0">
                <a:latin typeface="Simplified Arabic" panose="02020603050405020304" pitchFamily="18" charset="-78"/>
                <a:cs typeface="Simplified Arabic" panose="02020603050405020304" pitchFamily="18" charset="-78"/>
              </a:rPr>
              <a:t>إن جوهر التسويق يتمثل في الإجابة عن سؤال محوري:</a:t>
            </a:r>
          </a:p>
          <a:p>
            <a:pPr algn="just" rtl="1">
              <a:lnSpc>
                <a:spcPct val="150000"/>
              </a:lnSpc>
            </a:pPr>
            <a:r>
              <a:rPr lang="ar-SY" sz="1400" dirty="0">
                <a:latin typeface="Simplified Arabic" panose="02020603050405020304" pitchFamily="18" charset="-78"/>
                <a:cs typeface="Simplified Arabic" panose="02020603050405020304" pitchFamily="18" charset="-78"/>
              </a:rPr>
              <a:t>كيف يمكن للمنظمة أن تخلق قيمة حقيقية للعميل بما يحقق لها الاستدامة والتميز في السوق؟</a:t>
            </a:r>
          </a:p>
        </p:txBody>
      </p:sp>
    </p:spTree>
    <p:extLst>
      <p:ext uri="{BB962C8B-B14F-4D97-AF65-F5344CB8AC3E}">
        <p14:creationId xmlns:p14="http://schemas.microsoft.com/office/powerpoint/2010/main" val="383665351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1E27B-E61F-2164-9D84-394ADE78704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687A1C-ABBC-2209-08F3-08CBDC670CF9}"/>
              </a:ext>
            </a:extLst>
          </p:cNvPr>
          <p:cNvSpPr/>
          <p:nvPr/>
        </p:nvSpPr>
        <p:spPr>
          <a:xfrm>
            <a:off x="452284" y="1397680"/>
            <a:ext cx="9458632" cy="49064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A478B7A5-89DD-C0AF-7890-4AF963CF239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92EFC1-DB2A-506E-30B8-79CCB1B627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D546F1-547D-B0C7-181E-D72D72E07BD3}"/>
              </a:ext>
            </a:extLst>
          </p:cNvPr>
          <p:cNvSpPr txBox="1"/>
          <p:nvPr/>
        </p:nvSpPr>
        <p:spPr>
          <a:xfrm>
            <a:off x="452284" y="1391292"/>
            <a:ext cx="3382297" cy="4906408"/>
          </a:xfrm>
          <a:prstGeom prst="rect">
            <a:avLst/>
          </a:prstGeom>
          <a:noFill/>
        </p:spPr>
        <p:txBody>
          <a:bodyPr wrap="square" rtlCol="0">
            <a:spAutoFit/>
          </a:bodyPr>
          <a:lstStyle/>
          <a:p>
            <a:pPr algn="just">
              <a:lnSpc>
                <a:spcPct val="150000"/>
              </a:lnSpc>
            </a:pPr>
            <a:r>
              <a:rPr lang="en-US" sz="1400" dirty="0">
                <a:latin typeface="Alexandria"/>
              </a:rPr>
              <a:t>Within this context, it can be argued that studying the Principles of Marketing course constitutes a fundamental entry point for students to develop an understanding of:</a:t>
            </a:r>
          </a:p>
          <a:p>
            <a:pPr marL="285750" indent="-285750" algn="just">
              <a:lnSpc>
                <a:spcPct val="150000"/>
              </a:lnSpc>
              <a:buFont typeface="Arial" panose="020B0604020202020204" pitchFamily="34" charset="0"/>
              <a:buChar char="•"/>
            </a:pPr>
            <a:r>
              <a:rPr lang="en-US" sz="1400" dirty="0">
                <a:latin typeface="Alexandria"/>
              </a:rPr>
              <a:t>The nature of markets.</a:t>
            </a:r>
          </a:p>
          <a:p>
            <a:pPr marL="285750" indent="-285750" algn="just">
              <a:lnSpc>
                <a:spcPct val="150000"/>
              </a:lnSpc>
              <a:buFont typeface="Arial" panose="020B0604020202020204" pitchFamily="34" charset="0"/>
              <a:buChar char="•"/>
            </a:pPr>
            <a:r>
              <a:rPr lang="en-US" sz="1400" dirty="0">
                <a:latin typeface="Alexandria"/>
              </a:rPr>
              <a:t>Consumer behavior.</a:t>
            </a:r>
          </a:p>
          <a:p>
            <a:pPr marL="285750" indent="-285750" algn="just">
              <a:lnSpc>
                <a:spcPct val="150000"/>
              </a:lnSpc>
              <a:buFont typeface="Arial" panose="020B0604020202020204" pitchFamily="34" charset="0"/>
              <a:buChar char="•"/>
            </a:pPr>
            <a:r>
              <a:rPr lang="en-US" sz="1400" dirty="0">
                <a:latin typeface="Alexandria"/>
              </a:rPr>
              <a:t>The dynamics of competition.</a:t>
            </a:r>
          </a:p>
          <a:p>
            <a:pPr marL="285750" indent="-285750" algn="just">
              <a:lnSpc>
                <a:spcPct val="150000"/>
              </a:lnSpc>
              <a:buFont typeface="Arial" panose="020B0604020202020204" pitchFamily="34" charset="0"/>
              <a:buChar char="•"/>
            </a:pPr>
            <a:r>
              <a:rPr lang="en-US" sz="1400" dirty="0">
                <a:latin typeface="Alexandria"/>
              </a:rPr>
              <a:t>The mechanisms of value creation.</a:t>
            </a:r>
          </a:p>
          <a:p>
            <a:pPr marL="285750" indent="-285750" algn="just">
              <a:lnSpc>
                <a:spcPct val="150000"/>
              </a:lnSpc>
              <a:buFont typeface="Arial" panose="020B0604020202020204" pitchFamily="34" charset="0"/>
              <a:buChar char="•"/>
            </a:pPr>
            <a:r>
              <a:rPr lang="en-US" sz="1400" dirty="0">
                <a:latin typeface="Alexandria"/>
              </a:rPr>
              <a:t>Strategies for building competitive advantage.</a:t>
            </a:r>
          </a:p>
          <a:p>
            <a:pPr algn="just">
              <a:lnSpc>
                <a:spcPct val="150000"/>
              </a:lnSpc>
            </a:pPr>
            <a:r>
              <a:rPr lang="en-US" sz="1400" dirty="0">
                <a:latin typeface="Alexandria"/>
              </a:rPr>
              <a:t>Accordingly, this course is not confined to being merely an academic subject; rather, it serves as an analytical tool for understanding the contemporary economic and social environment.</a:t>
            </a:r>
          </a:p>
        </p:txBody>
      </p:sp>
      <p:sp>
        <p:nvSpPr>
          <p:cNvPr id="6" name="TextBox 5">
            <a:extLst>
              <a:ext uri="{FF2B5EF4-FFF2-40B4-BE49-F238E27FC236}">
                <a16:creationId xmlns:a16="http://schemas.microsoft.com/office/drawing/2014/main" id="{D1113F42-B607-AC80-ED64-D086C43EB9BC}"/>
              </a:ext>
            </a:extLst>
          </p:cNvPr>
          <p:cNvSpPr txBox="1"/>
          <p:nvPr/>
        </p:nvSpPr>
        <p:spPr>
          <a:xfrm>
            <a:off x="7285704" y="1391292"/>
            <a:ext cx="2625212" cy="3620222"/>
          </a:xfrm>
          <a:prstGeom prst="rect">
            <a:avLst/>
          </a:prstGeom>
          <a:noFill/>
        </p:spPr>
        <p:txBody>
          <a:bodyPr wrap="square" rtlCol="0">
            <a:spAutoFit/>
          </a:bodyPr>
          <a:lstStyle/>
          <a:p>
            <a:pPr algn="just" rtl="1">
              <a:lnSpc>
                <a:spcPct val="150000"/>
              </a:lnSpc>
            </a:pPr>
            <a:r>
              <a:rPr lang="ar-SY" sz="1400" dirty="0">
                <a:latin typeface="Simplified Arabic" panose="02020603050405020304" pitchFamily="18" charset="-78"/>
                <a:cs typeface="Simplified Arabic" panose="02020603050405020304" pitchFamily="18" charset="-78"/>
              </a:rPr>
              <a:t>وفي هذا السياق، يمكن القول إن دراسة مقرر مبادئ التسويق تمثل مدخلاً أساسياً للطالب لفهم:</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طبيعة الأسواق.</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سلوك المستهلكين.</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ديناميكيات المنافسة.</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آليات خلق القيمة.</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استراتيجيات بناء الميزة التنافسية.</a:t>
            </a:r>
          </a:p>
          <a:p>
            <a:pPr algn="just" rtl="1">
              <a:lnSpc>
                <a:spcPct val="150000"/>
              </a:lnSpc>
            </a:pPr>
            <a:r>
              <a:rPr lang="ar-SY" sz="1400" dirty="0">
                <a:latin typeface="Simplified Arabic" panose="02020603050405020304" pitchFamily="18" charset="-78"/>
                <a:cs typeface="Simplified Arabic" panose="02020603050405020304" pitchFamily="18" charset="-78"/>
              </a:rPr>
              <a:t>وبذلك فإن هذا المقرر لا يقتصر على كونه مادة أكاديمية، بل هو أداة تحليلية لفهم البيئة الاقتصادية والاجتماعية المعاصرة.</a:t>
            </a:r>
          </a:p>
        </p:txBody>
      </p:sp>
      <p:pic>
        <p:nvPicPr>
          <p:cNvPr id="11" name="Picture 4" descr="Course Descriptions | Studio | Saint Mary's University">
            <a:extLst>
              <a:ext uri="{FF2B5EF4-FFF2-40B4-BE49-F238E27FC236}">
                <a16:creationId xmlns:a16="http://schemas.microsoft.com/office/drawing/2014/main" id="{8AE683A7-5D99-0840-83EA-165920C503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8154" y="1534190"/>
            <a:ext cx="3131575" cy="4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295048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325C0-FD0F-172F-75BF-8D9F4B1BB18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32769BC-55CB-1CAA-D8D6-648B1CDDB649}"/>
              </a:ext>
            </a:extLst>
          </p:cNvPr>
          <p:cNvSpPr/>
          <p:nvPr/>
        </p:nvSpPr>
        <p:spPr>
          <a:xfrm>
            <a:off x="0" y="1038777"/>
            <a:ext cx="8141110"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C75E0358-1FCD-F38C-6BB2-830B392CE4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3B55F8B-8647-4849-1D77-40896B96EC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D239452-B4C4-9C41-B15A-04DC730CD576}"/>
              </a:ext>
            </a:extLst>
          </p:cNvPr>
          <p:cNvSpPr txBox="1"/>
          <p:nvPr/>
        </p:nvSpPr>
        <p:spPr>
          <a:xfrm>
            <a:off x="180431" y="982096"/>
            <a:ext cx="4421066" cy="5229573"/>
          </a:xfrm>
          <a:prstGeom prst="rect">
            <a:avLst/>
          </a:prstGeom>
          <a:noFill/>
        </p:spPr>
        <p:txBody>
          <a:bodyPr wrap="square" rtlCol="0">
            <a:spAutoFit/>
          </a:bodyPr>
          <a:lstStyle/>
          <a:p>
            <a:pPr algn="just">
              <a:lnSpc>
                <a:spcPct val="150000"/>
              </a:lnSpc>
            </a:pPr>
            <a:r>
              <a:rPr lang="en-US" sz="1400" dirty="0">
                <a:latin typeface="Alexandria"/>
              </a:rPr>
              <a:t>The significance of marketing is not confined solely to the corporate environment; rather, it extends to the individual’s daily life, as people are continuously exposed to marketing situations, whether in their capacity as:</a:t>
            </a:r>
          </a:p>
          <a:p>
            <a:pPr marL="285750" indent="-285750" algn="just">
              <a:lnSpc>
                <a:spcPct val="150000"/>
              </a:lnSpc>
              <a:buFont typeface="Arial" panose="020B0604020202020204" pitchFamily="34" charset="0"/>
              <a:buChar char="•"/>
            </a:pPr>
            <a:r>
              <a:rPr lang="en-US" sz="1400" dirty="0">
                <a:latin typeface="Alexandria"/>
              </a:rPr>
              <a:t>Consumers making purchasing decisions,</a:t>
            </a:r>
          </a:p>
          <a:p>
            <a:pPr marL="285750" indent="-285750" algn="just">
              <a:lnSpc>
                <a:spcPct val="150000"/>
              </a:lnSpc>
              <a:buFont typeface="Arial" panose="020B0604020202020204" pitchFamily="34" charset="0"/>
              <a:buChar char="•"/>
            </a:pPr>
            <a:r>
              <a:rPr lang="en-US" sz="1400" dirty="0">
                <a:latin typeface="Alexandria"/>
              </a:rPr>
              <a:t>Recipients of promotional messages,</a:t>
            </a:r>
          </a:p>
          <a:p>
            <a:pPr marL="285750" indent="-285750" algn="just">
              <a:lnSpc>
                <a:spcPct val="150000"/>
              </a:lnSpc>
              <a:buFont typeface="Arial" panose="020B0604020202020204" pitchFamily="34" charset="0"/>
              <a:buChar char="•"/>
            </a:pPr>
            <a:r>
              <a:rPr lang="en-US" sz="1400" dirty="0">
                <a:latin typeface="Alexandria"/>
              </a:rPr>
              <a:t>Or even producers seeking to market their skills and competencies within the labor market.</a:t>
            </a:r>
          </a:p>
          <a:p>
            <a:pPr algn="just">
              <a:lnSpc>
                <a:spcPct val="150000"/>
              </a:lnSpc>
            </a:pPr>
            <a:r>
              <a:rPr lang="en-US" sz="1400" dirty="0">
                <a:latin typeface="Alexandria"/>
              </a:rPr>
              <a:t>Accordingly, the study of marketing enables students to:</a:t>
            </a:r>
          </a:p>
          <a:p>
            <a:pPr marL="285750" indent="-285750" algn="just">
              <a:lnSpc>
                <a:spcPct val="150000"/>
              </a:lnSpc>
              <a:buFont typeface="Arial" panose="020B0604020202020204" pitchFamily="34" charset="0"/>
              <a:buChar char="•"/>
            </a:pPr>
            <a:r>
              <a:rPr lang="en-US" sz="1400" dirty="0">
                <a:latin typeface="Alexandria"/>
              </a:rPr>
              <a:t>Analyze their purchasing decisions rather than making them arbitrarily,</a:t>
            </a:r>
          </a:p>
          <a:p>
            <a:pPr marL="285750" indent="-285750" algn="just">
              <a:lnSpc>
                <a:spcPct val="150000"/>
              </a:lnSpc>
              <a:buFont typeface="Arial" panose="020B0604020202020204" pitchFamily="34" charset="0"/>
              <a:buChar char="•"/>
            </a:pPr>
            <a:r>
              <a:rPr lang="en-US" sz="1400" dirty="0">
                <a:latin typeface="Alexandria"/>
              </a:rPr>
              <a:t>Understand the factors influencing their consumer behavior,</a:t>
            </a:r>
          </a:p>
          <a:p>
            <a:pPr marL="285750" indent="-285750" algn="just">
              <a:lnSpc>
                <a:spcPct val="150000"/>
              </a:lnSpc>
              <a:buFont typeface="Arial" panose="020B0604020202020204" pitchFamily="34" charset="0"/>
              <a:buChar char="•"/>
            </a:pPr>
            <a:r>
              <a:rPr lang="en-US" sz="1400" dirty="0">
                <a:latin typeface="Alexandria"/>
              </a:rPr>
              <a:t>Evaluate product quality based on objective criteria,</a:t>
            </a:r>
          </a:p>
          <a:p>
            <a:pPr marL="285750" indent="-285750" algn="just">
              <a:lnSpc>
                <a:spcPct val="150000"/>
              </a:lnSpc>
              <a:buFont typeface="Arial" panose="020B0604020202020204" pitchFamily="34" charset="0"/>
              <a:buChar char="•"/>
            </a:pPr>
            <a:r>
              <a:rPr lang="en-US" sz="1400" dirty="0">
                <a:latin typeface="Alexandria"/>
              </a:rPr>
              <a:t>Develop a professional self-image that enhances their employment prospects.</a:t>
            </a:r>
          </a:p>
        </p:txBody>
      </p:sp>
      <p:sp>
        <p:nvSpPr>
          <p:cNvPr id="6" name="TextBox 5">
            <a:extLst>
              <a:ext uri="{FF2B5EF4-FFF2-40B4-BE49-F238E27FC236}">
                <a16:creationId xmlns:a16="http://schemas.microsoft.com/office/drawing/2014/main" id="{72A4A0F3-229B-0BF5-EB31-0064745EEFC3}"/>
              </a:ext>
            </a:extLst>
          </p:cNvPr>
          <p:cNvSpPr txBox="1"/>
          <p:nvPr/>
        </p:nvSpPr>
        <p:spPr>
          <a:xfrm>
            <a:off x="4876801" y="1122930"/>
            <a:ext cx="3264309" cy="4589718"/>
          </a:xfrm>
          <a:prstGeom prst="rect">
            <a:avLst/>
          </a:prstGeom>
          <a:noFill/>
        </p:spPr>
        <p:txBody>
          <a:bodyPr wrap="square" rtlCol="0">
            <a:spAutoFit/>
          </a:bodyPr>
          <a:lstStyle/>
          <a:p>
            <a:pPr algn="just" rtl="1">
              <a:lnSpc>
                <a:spcPct val="150000"/>
              </a:lnSpc>
            </a:pPr>
            <a:r>
              <a:rPr lang="ar-SY" sz="1400" dirty="0">
                <a:latin typeface="Simplified Arabic" panose="02020603050405020304" pitchFamily="18" charset="-78"/>
                <a:cs typeface="Simplified Arabic" panose="02020603050405020304" pitchFamily="18" charset="-78"/>
              </a:rPr>
              <a:t>إن أهمية التسويق لا تتجسد فقط في بيئة الشركات، بل تمتد لتشمل الحياة اليومية للفرد، حيث يتعرض الإنسان باستمرار إلى مواقف تسويقية، سواء بصفته:</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مستهلكاً يتخذ قرارات شراء،</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أو متلقياً للرسائل الترويجية،</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أو حتى مُنتِجاً يسعى لتسويق مهاراته وقدراته في سوق العمل.</a:t>
            </a:r>
          </a:p>
          <a:p>
            <a:pPr algn="just" rtl="1">
              <a:lnSpc>
                <a:spcPct val="150000"/>
              </a:lnSpc>
            </a:pPr>
            <a:r>
              <a:rPr lang="ar-SY" sz="1400" dirty="0">
                <a:latin typeface="Simplified Arabic" panose="02020603050405020304" pitchFamily="18" charset="-78"/>
                <a:cs typeface="Simplified Arabic" panose="02020603050405020304" pitchFamily="18" charset="-78"/>
              </a:rPr>
              <a:t>ومن هنا، فإن دراسة التسويق تُمكّن الطالب من:</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تحليل قراراته الشرائية بدلاً من اتخاذها بصورة عشوائية،</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فهم العوامل التي تؤثر في سلوكه الاستهلاكي،</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تقييم جودة المنتجات بناءً على معايير موضوعية،</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بناء صورة ذاتية مهنية تسهم في تعزيز فرصه الوظيفية.</a:t>
            </a:r>
          </a:p>
        </p:txBody>
      </p:sp>
      <p:pic>
        <p:nvPicPr>
          <p:cNvPr id="4" name="Picture 3">
            <a:extLst>
              <a:ext uri="{FF2B5EF4-FFF2-40B4-BE49-F238E27FC236}">
                <a16:creationId xmlns:a16="http://schemas.microsoft.com/office/drawing/2014/main" id="{FA2B0C07-524C-B3C3-56EF-8A4BF386DB1B}"/>
              </a:ext>
            </a:extLst>
          </p:cNvPr>
          <p:cNvPicPr>
            <a:picLocks noChangeAspect="1"/>
          </p:cNvPicPr>
          <p:nvPr/>
        </p:nvPicPr>
        <p:blipFill>
          <a:blip r:embed="rId3"/>
          <a:stretch>
            <a:fillRect/>
          </a:stretch>
        </p:blipFill>
        <p:spPr>
          <a:xfrm>
            <a:off x="8253124" y="1038777"/>
            <a:ext cx="3938876" cy="5558668"/>
          </a:xfrm>
          <a:prstGeom prst="rect">
            <a:avLst/>
          </a:prstGeom>
        </p:spPr>
      </p:pic>
    </p:spTree>
    <p:extLst>
      <p:ext uri="{BB962C8B-B14F-4D97-AF65-F5344CB8AC3E}">
        <p14:creationId xmlns:p14="http://schemas.microsoft.com/office/powerpoint/2010/main" val="253754727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A6A99-06FC-945D-C6AE-D3E17D250AA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21991A-16D4-B9BA-7046-57A441865EDE}"/>
              </a:ext>
            </a:extLst>
          </p:cNvPr>
          <p:cNvSpPr/>
          <p:nvPr/>
        </p:nvSpPr>
        <p:spPr>
          <a:xfrm>
            <a:off x="2733368" y="1038777"/>
            <a:ext cx="9278201"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E8A2B85E-1515-8331-F277-4AB41ECB28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D243CB8-EA60-0061-048D-C378D9C07F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917BC85-0181-F0F9-F0B2-3D33BB8A4142}"/>
              </a:ext>
            </a:extLst>
          </p:cNvPr>
          <p:cNvSpPr txBox="1"/>
          <p:nvPr/>
        </p:nvSpPr>
        <p:spPr>
          <a:xfrm>
            <a:off x="3215149" y="1038777"/>
            <a:ext cx="4218039" cy="5598905"/>
          </a:xfrm>
          <a:prstGeom prst="rect">
            <a:avLst/>
          </a:prstGeom>
          <a:noFill/>
        </p:spPr>
        <p:txBody>
          <a:bodyPr wrap="square" rtlCol="0">
            <a:spAutoFit/>
          </a:bodyPr>
          <a:lstStyle/>
          <a:p>
            <a:pPr algn="just">
              <a:lnSpc>
                <a:spcPct val="150000"/>
              </a:lnSpc>
            </a:pPr>
            <a:r>
              <a:rPr lang="en-US" sz="1600" b="1" dirty="0">
                <a:latin typeface="Alexandria"/>
              </a:rPr>
              <a:t>Principles of Marketing Course Topics</a:t>
            </a:r>
          </a:p>
          <a:p>
            <a:pPr algn="just">
              <a:lnSpc>
                <a:spcPct val="150000"/>
              </a:lnSpc>
            </a:pPr>
            <a:r>
              <a:rPr lang="en-US" sz="1400" b="1" dirty="0">
                <a:latin typeface="Alexandria"/>
              </a:rPr>
              <a:t>Unit One: The Concept of Marketing and the Marketing Environment</a:t>
            </a:r>
          </a:p>
          <a:p>
            <a:pPr algn="just">
              <a:lnSpc>
                <a:spcPct val="150000"/>
              </a:lnSpc>
            </a:pPr>
            <a:r>
              <a:rPr lang="en-US" sz="1400" dirty="0">
                <a:latin typeface="Alexandria"/>
              </a:rPr>
              <a:t>This unit addresses the definition of marketing, its evolution, its significance, and the key concepts associated with it, as well as the environment within which organizations operate. The marketing environment encompasses both internal and external factors that influence organizational decisions, including customers, competitors, suppliers, technology, economic conditions, culture, and regulatory frameworks.</a:t>
            </a:r>
          </a:p>
          <a:p>
            <a:pPr algn="just">
              <a:lnSpc>
                <a:spcPct val="150000"/>
              </a:lnSpc>
            </a:pPr>
            <a:r>
              <a:rPr lang="en-US" sz="1400" b="1" dirty="0">
                <a:latin typeface="Alexandria"/>
              </a:rPr>
              <a:t>Significance of the Unit:</a:t>
            </a:r>
          </a:p>
          <a:p>
            <a:pPr algn="just">
              <a:lnSpc>
                <a:spcPct val="150000"/>
              </a:lnSpc>
            </a:pPr>
            <a:r>
              <a:rPr lang="en-US" sz="1400" dirty="0">
                <a:latin typeface="Alexandria"/>
              </a:rPr>
              <a:t> This unit enables students to understand that marketing decisions are not made in isolation but are influenced by multiple variables within the market and the broader societal context.</a:t>
            </a:r>
          </a:p>
        </p:txBody>
      </p:sp>
      <p:sp>
        <p:nvSpPr>
          <p:cNvPr id="6" name="TextBox 5">
            <a:extLst>
              <a:ext uri="{FF2B5EF4-FFF2-40B4-BE49-F238E27FC236}">
                <a16:creationId xmlns:a16="http://schemas.microsoft.com/office/drawing/2014/main" id="{EB3E0317-D442-8724-53CD-610F66317AA0}"/>
              </a:ext>
            </a:extLst>
          </p:cNvPr>
          <p:cNvSpPr txBox="1"/>
          <p:nvPr/>
        </p:nvSpPr>
        <p:spPr>
          <a:xfrm>
            <a:off x="8042561" y="1045167"/>
            <a:ext cx="3814916" cy="3020058"/>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محاور مقرر مبادئ التسويق</a:t>
            </a:r>
          </a:p>
          <a:p>
            <a:pPr algn="just" rtl="1">
              <a:lnSpc>
                <a:spcPct val="150000"/>
              </a:lnSpc>
            </a:pPr>
            <a:r>
              <a:rPr lang="ar-SY" sz="1400" b="1" dirty="0">
                <a:latin typeface="Simplified Arabic" panose="02020603050405020304" pitchFamily="18" charset="-78"/>
                <a:cs typeface="Simplified Arabic" panose="02020603050405020304" pitchFamily="18" charset="-78"/>
              </a:rPr>
              <a:t>المحور الأول: مفهوم التسويق والبيئة التسويقية</a:t>
            </a:r>
          </a:p>
          <a:p>
            <a:pPr algn="just" rtl="1">
              <a:lnSpc>
                <a:spcPct val="150000"/>
              </a:lnSpc>
            </a:pPr>
            <a:r>
              <a:rPr lang="ar-SY" sz="1400" dirty="0">
                <a:latin typeface="Simplified Arabic" panose="02020603050405020304" pitchFamily="18" charset="-78"/>
                <a:cs typeface="Simplified Arabic" panose="02020603050405020304" pitchFamily="18" charset="-78"/>
              </a:rPr>
              <a:t>يتناول هذا المحور التعريف بالتسويق، تطوره، أهميته، المفاهيم المرتبطة به، والبيئة التي تعمل فيها المنظمة. وتشمل البيئة التسويقية عوامل داخلية وخارجية تؤثر في قرارات المنظمة، مثل العملاء، المنافسين، الموردين، التكنولوجيا، الاقتصاد، الثقافة، والقوانين.</a:t>
            </a:r>
          </a:p>
          <a:p>
            <a:pPr algn="just" rtl="1">
              <a:lnSpc>
                <a:spcPct val="150000"/>
              </a:lnSpc>
            </a:pPr>
            <a:r>
              <a:rPr lang="ar-SY" sz="1400" b="1" dirty="0">
                <a:latin typeface="Simplified Arabic" panose="02020603050405020304" pitchFamily="18" charset="-78"/>
                <a:cs typeface="Simplified Arabic" panose="02020603050405020304" pitchFamily="18" charset="-78"/>
              </a:rPr>
              <a:t>أهمية المحور: </a:t>
            </a:r>
            <a:r>
              <a:rPr lang="ar-SY" sz="1400" dirty="0">
                <a:latin typeface="Simplified Arabic" panose="02020603050405020304" pitchFamily="18" charset="-78"/>
                <a:cs typeface="Simplified Arabic" panose="02020603050405020304" pitchFamily="18" charset="-78"/>
              </a:rPr>
              <a:t>يساعد الطالب على فهم أن القرارات التسويقية لا تتم في فراغ، بل تتأثر بمتغيرات متعددة في السوق والمجتمع.</a:t>
            </a:r>
          </a:p>
        </p:txBody>
      </p:sp>
      <p:pic>
        <p:nvPicPr>
          <p:cNvPr id="4" name="Picture 3">
            <a:extLst>
              <a:ext uri="{FF2B5EF4-FFF2-40B4-BE49-F238E27FC236}">
                <a16:creationId xmlns:a16="http://schemas.microsoft.com/office/drawing/2014/main" id="{13B9CF94-9B97-559A-5C7A-9FBE1123183D}"/>
              </a:ext>
            </a:extLst>
          </p:cNvPr>
          <p:cNvPicPr>
            <a:picLocks noChangeAspect="1"/>
          </p:cNvPicPr>
          <p:nvPr/>
        </p:nvPicPr>
        <p:blipFill rotWithShape="1">
          <a:blip r:embed="rId3"/>
          <a:srcRect l="17920" r="8768" b="-1"/>
          <a:stretch/>
        </p:blipFill>
        <p:spPr>
          <a:xfrm>
            <a:off x="334523" y="1038777"/>
            <a:ext cx="2880626"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Tree>
    <p:extLst>
      <p:ext uri="{BB962C8B-B14F-4D97-AF65-F5344CB8AC3E}">
        <p14:creationId xmlns:p14="http://schemas.microsoft.com/office/powerpoint/2010/main" val="190314301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5230F-5814-2289-8D3B-D815EFEA12D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124DBA4-DEB4-F809-5710-41DB555B592A}"/>
              </a:ext>
            </a:extLst>
          </p:cNvPr>
          <p:cNvSpPr/>
          <p:nvPr/>
        </p:nvSpPr>
        <p:spPr>
          <a:xfrm>
            <a:off x="180431" y="1038777"/>
            <a:ext cx="11831137"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3AB228B1-9977-8AC5-08C1-520F6B88751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66947E-D9E0-18A2-5694-1E5BDA6EF6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65AC7B-E9BC-AD62-675E-1DEB24FCF5EB}"/>
              </a:ext>
            </a:extLst>
          </p:cNvPr>
          <p:cNvSpPr txBox="1"/>
          <p:nvPr/>
        </p:nvSpPr>
        <p:spPr>
          <a:xfrm>
            <a:off x="376553" y="1038777"/>
            <a:ext cx="3752996" cy="4998741"/>
          </a:xfrm>
          <a:prstGeom prst="rect">
            <a:avLst/>
          </a:prstGeom>
          <a:noFill/>
        </p:spPr>
        <p:txBody>
          <a:bodyPr wrap="square" rtlCol="0">
            <a:spAutoFit/>
          </a:bodyPr>
          <a:lstStyle/>
          <a:p>
            <a:pPr algn="just">
              <a:lnSpc>
                <a:spcPct val="150000"/>
              </a:lnSpc>
            </a:pPr>
            <a:r>
              <a:rPr lang="en-US" sz="1600" b="1" dirty="0">
                <a:latin typeface="Alexandria"/>
              </a:rPr>
              <a:t>Unit Two: Product Life Cycle, Product Development, and Branding</a:t>
            </a:r>
          </a:p>
          <a:p>
            <a:pPr algn="just">
              <a:lnSpc>
                <a:spcPct val="150000"/>
              </a:lnSpc>
            </a:pPr>
            <a:r>
              <a:rPr lang="en-US" sz="1400" dirty="0">
                <a:latin typeface="Alexandria"/>
              </a:rPr>
              <a:t>This unit examines the concept of the product, its different levels, and the stages of its life cycle, beginning with introduction, followed by growth, maturity, and eventual decline. It also addresses new product development and the process of building a brand, as well as the importance of branding in differentiating a product from its competitors.</a:t>
            </a:r>
          </a:p>
          <a:p>
            <a:pPr algn="just">
              <a:lnSpc>
                <a:spcPct val="150000"/>
              </a:lnSpc>
            </a:pPr>
            <a:r>
              <a:rPr lang="en-US" sz="1400" b="1" dirty="0">
                <a:latin typeface="Alexandria"/>
              </a:rPr>
              <a:t>Significance of the Unit:</a:t>
            </a:r>
          </a:p>
          <a:p>
            <a:pPr algn="just">
              <a:lnSpc>
                <a:spcPct val="150000"/>
              </a:lnSpc>
            </a:pPr>
            <a:r>
              <a:rPr lang="en-US" sz="1400" dirty="0">
                <a:latin typeface="Alexandria"/>
              </a:rPr>
              <a:t>This unit enables students to understand how products are conceived and evolve over time, why some products fail, and how branding can foster customer trust and loyalty.</a:t>
            </a:r>
          </a:p>
        </p:txBody>
      </p:sp>
      <p:sp>
        <p:nvSpPr>
          <p:cNvPr id="6" name="TextBox 5">
            <a:extLst>
              <a:ext uri="{FF2B5EF4-FFF2-40B4-BE49-F238E27FC236}">
                <a16:creationId xmlns:a16="http://schemas.microsoft.com/office/drawing/2014/main" id="{ACB6AA58-5534-C84C-8DF1-CE24A70193FC}"/>
              </a:ext>
            </a:extLst>
          </p:cNvPr>
          <p:cNvSpPr txBox="1"/>
          <p:nvPr/>
        </p:nvSpPr>
        <p:spPr>
          <a:xfrm>
            <a:off x="8662218" y="1155869"/>
            <a:ext cx="3153229" cy="3712555"/>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المحور الثاني: دورة حياة المنتج وتطويره والعلامة التجارية</a:t>
            </a:r>
          </a:p>
          <a:p>
            <a:pPr algn="just" rtl="1">
              <a:lnSpc>
                <a:spcPct val="150000"/>
              </a:lnSpc>
            </a:pPr>
            <a:r>
              <a:rPr lang="ar-SY" sz="1400" dirty="0">
                <a:latin typeface="Simplified Arabic" panose="02020603050405020304" pitchFamily="18" charset="-78"/>
                <a:cs typeface="Simplified Arabic" panose="02020603050405020304" pitchFamily="18" charset="-78"/>
              </a:rPr>
              <a:t>يتناول هذا المحور مفهوم المنتج، ومستويات المنتج، ومراحل دورة حياته، بدءاً من التقديم، ثم النمو، ثم النضج، ثم الانحدار. كما يتناول تطوير المنتجات الجديدة، وبناء العلامة التجارية وأهميتها في تمييز المنتج عن المنافسين.</a:t>
            </a:r>
          </a:p>
          <a:p>
            <a:pPr algn="just" rtl="1">
              <a:lnSpc>
                <a:spcPct val="150000"/>
              </a:lnSpc>
            </a:pPr>
            <a:r>
              <a:rPr lang="ar-SY" sz="1400" b="1" dirty="0">
                <a:latin typeface="Simplified Arabic" panose="02020603050405020304" pitchFamily="18" charset="-78"/>
                <a:cs typeface="Simplified Arabic" panose="02020603050405020304" pitchFamily="18" charset="-78"/>
              </a:rPr>
              <a:t>أهمية المحور: </a:t>
            </a:r>
            <a:r>
              <a:rPr lang="ar-SY" sz="1400" dirty="0">
                <a:latin typeface="Simplified Arabic" panose="02020603050405020304" pitchFamily="18" charset="-78"/>
                <a:cs typeface="Simplified Arabic" panose="02020603050405020304" pitchFamily="18" charset="-78"/>
              </a:rPr>
              <a:t>يساعد الطالب على فهم كيف تولد المنتجات، وكيف تنمو، ولماذا تفشل بعض المنتجات، وكيف يمكن للعلامة التجارية أن تخلق ثقة وولاء لدى العملاء.</a:t>
            </a:r>
          </a:p>
        </p:txBody>
      </p:sp>
      <p:pic>
        <p:nvPicPr>
          <p:cNvPr id="4" name="Picture 3">
            <a:extLst>
              <a:ext uri="{FF2B5EF4-FFF2-40B4-BE49-F238E27FC236}">
                <a16:creationId xmlns:a16="http://schemas.microsoft.com/office/drawing/2014/main" id="{F3F957CE-D405-F3D6-7486-92BC272EAF8A}"/>
              </a:ext>
            </a:extLst>
          </p:cNvPr>
          <p:cNvPicPr>
            <a:picLocks noChangeAspect="1"/>
          </p:cNvPicPr>
          <p:nvPr/>
        </p:nvPicPr>
        <p:blipFill>
          <a:blip r:embed="rId3"/>
          <a:stretch>
            <a:fillRect/>
          </a:stretch>
        </p:blipFill>
        <p:spPr>
          <a:xfrm>
            <a:off x="4449585" y="1155869"/>
            <a:ext cx="4212633" cy="3105459"/>
          </a:xfrm>
          <a:prstGeom prst="rect">
            <a:avLst/>
          </a:prstGeom>
          <a:effectLst/>
        </p:spPr>
      </p:pic>
      <p:pic>
        <p:nvPicPr>
          <p:cNvPr id="5" name="Picture 4">
            <a:extLst>
              <a:ext uri="{FF2B5EF4-FFF2-40B4-BE49-F238E27FC236}">
                <a16:creationId xmlns:a16="http://schemas.microsoft.com/office/drawing/2014/main" id="{2FF18CC1-8988-E3CB-E47A-F619E773E667}"/>
              </a:ext>
            </a:extLst>
          </p:cNvPr>
          <p:cNvPicPr>
            <a:picLocks noChangeAspect="1"/>
          </p:cNvPicPr>
          <p:nvPr/>
        </p:nvPicPr>
        <p:blipFill>
          <a:blip r:embed="rId4"/>
          <a:stretch>
            <a:fillRect/>
          </a:stretch>
        </p:blipFill>
        <p:spPr>
          <a:xfrm>
            <a:off x="5016944" y="4378420"/>
            <a:ext cx="3045509" cy="2095772"/>
          </a:xfrm>
          <a:prstGeom prst="rect">
            <a:avLst/>
          </a:prstGeom>
          <a:ln>
            <a:noFill/>
          </a:ln>
          <a:effectLst>
            <a:softEdge rad="112500"/>
          </a:effectLst>
        </p:spPr>
      </p:pic>
    </p:spTree>
    <p:extLst>
      <p:ext uri="{BB962C8B-B14F-4D97-AF65-F5344CB8AC3E}">
        <p14:creationId xmlns:p14="http://schemas.microsoft.com/office/powerpoint/2010/main" val="45823022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5682D-E742-DA08-89A7-5F02E7CAD4E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ACDEDDE-ED9A-3916-9767-ACF72EBC2CDA}"/>
              </a:ext>
            </a:extLst>
          </p:cNvPr>
          <p:cNvSpPr/>
          <p:nvPr/>
        </p:nvSpPr>
        <p:spPr>
          <a:xfrm>
            <a:off x="180432" y="1054999"/>
            <a:ext cx="11831137"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1A88A04-83D9-0E62-4534-C41D3A81E6F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F1F803-3FA1-C947-6048-9431F3341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829011A-2726-F506-944C-3C02A68E1763}"/>
              </a:ext>
            </a:extLst>
          </p:cNvPr>
          <p:cNvSpPr txBox="1"/>
          <p:nvPr/>
        </p:nvSpPr>
        <p:spPr>
          <a:xfrm>
            <a:off x="376553" y="1038777"/>
            <a:ext cx="3526854" cy="4583242"/>
          </a:xfrm>
          <a:prstGeom prst="rect">
            <a:avLst/>
          </a:prstGeom>
          <a:noFill/>
        </p:spPr>
        <p:txBody>
          <a:bodyPr wrap="square" rtlCol="0">
            <a:spAutoFit/>
          </a:bodyPr>
          <a:lstStyle/>
          <a:p>
            <a:pPr algn="just">
              <a:lnSpc>
                <a:spcPct val="150000"/>
              </a:lnSpc>
            </a:pPr>
            <a:r>
              <a:rPr lang="en-US" sz="1400" b="1" dirty="0">
                <a:latin typeface="Alexandria"/>
              </a:rPr>
              <a:t>Unit Three: Fundamental Methods of Promotion</a:t>
            </a:r>
          </a:p>
          <a:p>
            <a:pPr algn="just">
              <a:lnSpc>
                <a:spcPct val="150000"/>
              </a:lnSpc>
            </a:pPr>
            <a:r>
              <a:rPr lang="en-US" sz="1400" dirty="0">
                <a:latin typeface="Alexandria"/>
              </a:rPr>
              <a:t>This unit examines the elements of the promotional mix, including advertising, personal selling, sales promotion, public relations, and direct marketing, with particular emphasis on the growing importance of social media in contemporary promotional practices.</a:t>
            </a:r>
          </a:p>
          <a:p>
            <a:pPr algn="just">
              <a:lnSpc>
                <a:spcPct val="150000"/>
              </a:lnSpc>
            </a:pPr>
            <a:r>
              <a:rPr lang="en-US" sz="1400" b="1" dirty="0">
                <a:latin typeface="Alexandria"/>
              </a:rPr>
              <a:t>Significance of the Unit:</a:t>
            </a:r>
          </a:p>
          <a:p>
            <a:pPr algn="just">
              <a:lnSpc>
                <a:spcPct val="150000"/>
              </a:lnSpc>
            </a:pPr>
            <a:r>
              <a:rPr lang="en-US" sz="1400" dirty="0">
                <a:latin typeface="Alexandria"/>
              </a:rPr>
              <a:t>This unit enables students to understand how to effectively communicate marketing messages to target audiences in an appropriate and impactful manner.</a:t>
            </a:r>
          </a:p>
        </p:txBody>
      </p:sp>
      <p:sp>
        <p:nvSpPr>
          <p:cNvPr id="6" name="TextBox 5">
            <a:extLst>
              <a:ext uri="{FF2B5EF4-FFF2-40B4-BE49-F238E27FC236}">
                <a16:creationId xmlns:a16="http://schemas.microsoft.com/office/drawing/2014/main" id="{3F3FAFD6-167C-B0A6-B768-189FD1B73FCF}"/>
              </a:ext>
            </a:extLst>
          </p:cNvPr>
          <p:cNvSpPr txBox="1"/>
          <p:nvPr/>
        </p:nvSpPr>
        <p:spPr>
          <a:xfrm>
            <a:off x="8121446" y="1054999"/>
            <a:ext cx="3814916" cy="2373727"/>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المحور الثالث: الطرق الأساسية في الترويج</a:t>
            </a:r>
          </a:p>
          <a:p>
            <a:pPr algn="just" rtl="1">
              <a:lnSpc>
                <a:spcPct val="150000"/>
              </a:lnSpc>
            </a:pPr>
            <a:r>
              <a:rPr lang="ar-SY" sz="1400" dirty="0">
                <a:latin typeface="Simplified Arabic" panose="02020603050405020304" pitchFamily="18" charset="-78"/>
                <a:cs typeface="Simplified Arabic" panose="02020603050405020304" pitchFamily="18" charset="-78"/>
              </a:rPr>
              <a:t>يتناول هذا المحور عناصر المزيج الترويجي، مثل الإعلان، البيع الشخصي، تنشيط المبيعات، العلاقات العامة، والتسويق المباشر، مع الإشارة إلى أهمية وسائل التواصل الاجتماعي في الترويج الحديث.</a:t>
            </a:r>
          </a:p>
          <a:p>
            <a:pPr algn="just" rtl="1">
              <a:lnSpc>
                <a:spcPct val="150000"/>
              </a:lnSpc>
            </a:pPr>
            <a:r>
              <a:rPr lang="ar-SY" sz="1400" b="1" dirty="0">
                <a:latin typeface="Simplified Arabic" panose="02020603050405020304" pitchFamily="18" charset="-78"/>
                <a:cs typeface="Simplified Arabic" panose="02020603050405020304" pitchFamily="18" charset="-78"/>
              </a:rPr>
              <a:t>أهمية المحور: </a:t>
            </a:r>
            <a:r>
              <a:rPr lang="ar-SY" sz="1400" dirty="0">
                <a:latin typeface="Simplified Arabic" panose="02020603050405020304" pitchFamily="18" charset="-78"/>
                <a:cs typeface="Simplified Arabic" panose="02020603050405020304" pitchFamily="18" charset="-78"/>
              </a:rPr>
              <a:t>يساعد الطالب على فهم كيفية إيصال الرسالة التسويقية للجمهور المستهدف بطريقة فعالة ومناسبة.</a:t>
            </a:r>
          </a:p>
        </p:txBody>
      </p:sp>
      <p:pic>
        <p:nvPicPr>
          <p:cNvPr id="4" name="Picture 3">
            <a:extLst>
              <a:ext uri="{FF2B5EF4-FFF2-40B4-BE49-F238E27FC236}">
                <a16:creationId xmlns:a16="http://schemas.microsoft.com/office/drawing/2014/main" id="{4190AAA7-07FE-7170-174F-45D74E4343D6}"/>
              </a:ext>
            </a:extLst>
          </p:cNvPr>
          <p:cNvPicPr>
            <a:picLocks noChangeAspect="1"/>
          </p:cNvPicPr>
          <p:nvPr/>
        </p:nvPicPr>
        <p:blipFill>
          <a:blip r:embed="rId3"/>
          <a:stretch>
            <a:fillRect/>
          </a:stretch>
        </p:blipFill>
        <p:spPr>
          <a:xfrm>
            <a:off x="4070555" y="1155869"/>
            <a:ext cx="3996757" cy="5362918"/>
          </a:xfrm>
          <a:prstGeom prst="rect">
            <a:avLst/>
          </a:prstGeom>
        </p:spPr>
      </p:pic>
    </p:spTree>
    <p:extLst>
      <p:ext uri="{BB962C8B-B14F-4D97-AF65-F5344CB8AC3E}">
        <p14:creationId xmlns:p14="http://schemas.microsoft.com/office/powerpoint/2010/main" val="336633011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D4464-8DD8-8A75-0C2A-F53DB058D1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B5F573-9365-6B66-067A-001152631820}"/>
              </a:ext>
            </a:extLst>
          </p:cNvPr>
          <p:cNvSpPr/>
          <p:nvPr/>
        </p:nvSpPr>
        <p:spPr>
          <a:xfrm>
            <a:off x="452282" y="1038777"/>
            <a:ext cx="11641393"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4DA1177-DF53-2BF5-1760-DE13C9179D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4B9EDCE-39AF-4E4F-DB95-88AC29F8DD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BC7B27B-B744-AAF3-7AA4-F855F4C02EF4}"/>
              </a:ext>
            </a:extLst>
          </p:cNvPr>
          <p:cNvSpPr txBox="1"/>
          <p:nvPr/>
        </p:nvSpPr>
        <p:spPr>
          <a:xfrm>
            <a:off x="376553" y="1038777"/>
            <a:ext cx="3802158" cy="3936912"/>
          </a:xfrm>
          <a:prstGeom prst="rect">
            <a:avLst/>
          </a:prstGeom>
          <a:noFill/>
        </p:spPr>
        <p:txBody>
          <a:bodyPr wrap="square" rtlCol="0">
            <a:spAutoFit/>
          </a:bodyPr>
          <a:lstStyle/>
          <a:p>
            <a:pPr algn="just">
              <a:lnSpc>
                <a:spcPct val="150000"/>
              </a:lnSpc>
            </a:pPr>
            <a:r>
              <a:rPr lang="en-US" sz="1400" b="1" dirty="0">
                <a:latin typeface="Alexandria"/>
              </a:rPr>
              <a:t>Unit Four: Distribution (place)</a:t>
            </a:r>
            <a:endParaRPr lang="ar-SY" sz="1400" b="1" dirty="0">
              <a:latin typeface="Alexandria"/>
            </a:endParaRPr>
          </a:p>
          <a:p>
            <a:pPr algn="just">
              <a:lnSpc>
                <a:spcPct val="150000"/>
              </a:lnSpc>
            </a:pPr>
            <a:r>
              <a:rPr lang="en-US" sz="1400" dirty="0">
                <a:latin typeface="Alexandria"/>
              </a:rPr>
              <a:t>This unit addresses the concept of distribution and the importance of delivering the product to the customer at the right place and at the right time. It also examines distribution channels, wholesalers, retailers, and both direct and indirect distribution strategies.</a:t>
            </a:r>
          </a:p>
          <a:p>
            <a:pPr algn="just">
              <a:lnSpc>
                <a:spcPct val="150000"/>
              </a:lnSpc>
            </a:pPr>
            <a:r>
              <a:rPr lang="en-US" sz="1400" b="1" dirty="0">
                <a:latin typeface="Alexandria"/>
              </a:rPr>
              <a:t>Significance of the Unit:</a:t>
            </a:r>
          </a:p>
          <a:p>
            <a:pPr algn="just">
              <a:lnSpc>
                <a:spcPct val="150000"/>
              </a:lnSpc>
            </a:pPr>
            <a:r>
              <a:rPr lang="en-US" sz="1400" dirty="0">
                <a:latin typeface="Alexandria"/>
              </a:rPr>
              <a:t>This unit enables students to recognize that a high-quality product alone is not sufficient; rather, it must be readily accessible to customers in a convenient and appropriate manner.</a:t>
            </a:r>
          </a:p>
        </p:txBody>
      </p:sp>
      <p:sp>
        <p:nvSpPr>
          <p:cNvPr id="6" name="TextBox 5">
            <a:extLst>
              <a:ext uri="{FF2B5EF4-FFF2-40B4-BE49-F238E27FC236}">
                <a16:creationId xmlns:a16="http://schemas.microsoft.com/office/drawing/2014/main" id="{627BB6F8-AD85-4767-AFD6-E718EE2A8C4B}"/>
              </a:ext>
            </a:extLst>
          </p:cNvPr>
          <p:cNvSpPr txBox="1"/>
          <p:nvPr/>
        </p:nvSpPr>
        <p:spPr>
          <a:xfrm>
            <a:off x="8707196" y="1038777"/>
            <a:ext cx="3386479" cy="2696892"/>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المحور الرابع: التوزيع</a:t>
            </a:r>
          </a:p>
          <a:p>
            <a:pPr algn="just" rtl="1">
              <a:lnSpc>
                <a:spcPct val="150000"/>
              </a:lnSpc>
            </a:pPr>
            <a:r>
              <a:rPr lang="ar-SY" sz="1400" dirty="0">
                <a:latin typeface="Simplified Arabic" panose="02020603050405020304" pitchFamily="18" charset="-78"/>
                <a:cs typeface="Simplified Arabic" panose="02020603050405020304" pitchFamily="18" charset="-78"/>
              </a:rPr>
              <a:t>يتناول هذا المحور مفهوم التوزيع، وأهمية إيصال المنتج إلى العميل في المكان والوقت المناسبين، وقنوات التوزيع، وتجار الجملة، وتجار التجزئة، والتوزيع المباشر وغير المباشر.</a:t>
            </a:r>
          </a:p>
          <a:p>
            <a:pPr algn="just" rtl="1">
              <a:lnSpc>
                <a:spcPct val="150000"/>
              </a:lnSpc>
            </a:pPr>
            <a:r>
              <a:rPr lang="ar-SY" sz="1400" b="1" dirty="0">
                <a:latin typeface="Simplified Arabic" panose="02020603050405020304" pitchFamily="18" charset="-78"/>
                <a:cs typeface="Simplified Arabic" panose="02020603050405020304" pitchFamily="18" charset="-78"/>
              </a:rPr>
              <a:t>أهمية المحور: </a:t>
            </a:r>
            <a:r>
              <a:rPr lang="ar-SY" sz="1400" dirty="0">
                <a:latin typeface="Simplified Arabic" panose="02020603050405020304" pitchFamily="18" charset="-78"/>
                <a:cs typeface="Simplified Arabic" panose="02020603050405020304" pitchFamily="18" charset="-78"/>
              </a:rPr>
              <a:t>يساعد الطالب على إدراك أن المنتج الجيد لا يكفي وحده، بل يجب أن يكون متاحاً للعميل بسهولة وبطريقة مناسبة.</a:t>
            </a:r>
          </a:p>
        </p:txBody>
      </p:sp>
      <p:pic>
        <p:nvPicPr>
          <p:cNvPr id="4" name="Picture 4" descr="Distribution Channel In Marketing | Different Type Of Distribution Channel">
            <a:extLst>
              <a:ext uri="{FF2B5EF4-FFF2-40B4-BE49-F238E27FC236}">
                <a16:creationId xmlns:a16="http://schemas.microsoft.com/office/drawing/2014/main" id="{541F3FB3-8134-2F1F-00EA-7FC019EFF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0262" y="1155869"/>
            <a:ext cx="3713871" cy="5077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65297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F2257-D8F7-B071-AC05-C7E93C2E9F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99A7ACE-B3F7-7F30-8CB0-C763932403F8}"/>
              </a:ext>
            </a:extLst>
          </p:cNvPr>
          <p:cNvSpPr/>
          <p:nvPr/>
        </p:nvSpPr>
        <p:spPr>
          <a:xfrm>
            <a:off x="452283" y="1038777"/>
            <a:ext cx="11559285"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776E6182-49E2-C2A8-3E14-0728697C98D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6767E0-3216-7064-B6AE-413C1EA21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E87370-6C61-6C47-93B1-B73F26C60D1C}"/>
              </a:ext>
            </a:extLst>
          </p:cNvPr>
          <p:cNvSpPr txBox="1"/>
          <p:nvPr/>
        </p:nvSpPr>
        <p:spPr>
          <a:xfrm>
            <a:off x="468496" y="1038777"/>
            <a:ext cx="2946751" cy="4583242"/>
          </a:xfrm>
          <a:prstGeom prst="rect">
            <a:avLst/>
          </a:prstGeom>
          <a:noFill/>
        </p:spPr>
        <p:txBody>
          <a:bodyPr wrap="square" rtlCol="0">
            <a:spAutoFit/>
          </a:bodyPr>
          <a:lstStyle/>
          <a:p>
            <a:pPr algn="just">
              <a:lnSpc>
                <a:spcPct val="150000"/>
              </a:lnSpc>
            </a:pPr>
            <a:r>
              <a:rPr lang="en-US" sz="1400" b="1" dirty="0">
                <a:latin typeface="Alexandria"/>
              </a:rPr>
              <a:t>Unit Five: Pricing</a:t>
            </a:r>
          </a:p>
          <a:p>
            <a:pPr algn="just">
              <a:lnSpc>
                <a:spcPct val="150000"/>
              </a:lnSpc>
            </a:pPr>
            <a:r>
              <a:rPr lang="en-US" sz="1400" dirty="0">
                <a:latin typeface="Alexandria"/>
              </a:rPr>
              <a:t>This unit examines the concept of price, the factors influencing pricing decisions, and various pricing strategies, such as cost-based pricing, competition-based pricing, and value-based pricing.</a:t>
            </a:r>
          </a:p>
          <a:p>
            <a:pPr algn="just">
              <a:lnSpc>
                <a:spcPct val="150000"/>
              </a:lnSpc>
            </a:pPr>
            <a:r>
              <a:rPr lang="en-US" sz="1400" b="1" dirty="0">
                <a:latin typeface="Alexandria"/>
              </a:rPr>
              <a:t>Significance of the Unit:</a:t>
            </a:r>
          </a:p>
          <a:p>
            <a:pPr algn="just">
              <a:lnSpc>
                <a:spcPct val="150000"/>
              </a:lnSpc>
            </a:pPr>
            <a:r>
              <a:rPr lang="en-US" sz="1400" dirty="0">
                <a:latin typeface="Alexandria"/>
              </a:rPr>
              <a:t>This unit enables students to understand that price is not merely a numerical figure; rather, it constitutes a marketing signal that influences the product’s image, positioning, and the consumer’s purchasing decision.</a:t>
            </a:r>
          </a:p>
        </p:txBody>
      </p:sp>
      <p:sp>
        <p:nvSpPr>
          <p:cNvPr id="6" name="TextBox 5">
            <a:extLst>
              <a:ext uri="{FF2B5EF4-FFF2-40B4-BE49-F238E27FC236}">
                <a16:creationId xmlns:a16="http://schemas.microsoft.com/office/drawing/2014/main" id="{9651FC3A-7CE3-729F-AA88-3CE5A71A6000}"/>
              </a:ext>
            </a:extLst>
          </p:cNvPr>
          <p:cNvSpPr txBox="1"/>
          <p:nvPr/>
        </p:nvSpPr>
        <p:spPr>
          <a:xfrm>
            <a:off x="8000532" y="1038777"/>
            <a:ext cx="3814916" cy="2373727"/>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المحور الخامس: التسعير</a:t>
            </a:r>
          </a:p>
          <a:p>
            <a:pPr algn="just" rtl="1">
              <a:lnSpc>
                <a:spcPct val="150000"/>
              </a:lnSpc>
            </a:pPr>
            <a:r>
              <a:rPr lang="ar-SY" sz="1400" dirty="0">
                <a:latin typeface="Simplified Arabic" panose="02020603050405020304" pitchFamily="18" charset="-78"/>
                <a:cs typeface="Simplified Arabic" panose="02020603050405020304" pitchFamily="18" charset="-78"/>
              </a:rPr>
              <a:t>يتناول هذا المحور مفهوم السعر، والعوامل المؤثرة في قرارات التسعير، واستراتيجيات التسعير المختلفة، مثل التسعير حسب التكلفة، أو المنافسة، أو القيمة المدركة لدى العميل.</a:t>
            </a:r>
          </a:p>
          <a:p>
            <a:pPr algn="just" rtl="1">
              <a:lnSpc>
                <a:spcPct val="150000"/>
              </a:lnSpc>
            </a:pPr>
            <a:r>
              <a:rPr lang="ar-SY" sz="1400" b="1" dirty="0">
                <a:latin typeface="Simplified Arabic" panose="02020603050405020304" pitchFamily="18" charset="-78"/>
                <a:cs typeface="Simplified Arabic" panose="02020603050405020304" pitchFamily="18" charset="-78"/>
              </a:rPr>
              <a:t>أهمية المحور: </a:t>
            </a:r>
            <a:r>
              <a:rPr lang="ar-SY" sz="1400" dirty="0">
                <a:latin typeface="Simplified Arabic" panose="02020603050405020304" pitchFamily="18" charset="-78"/>
                <a:cs typeface="Simplified Arabic" panose="02020603050405020304" pitchFamily="18" charset="-78"/>
              </a:rPr>
              <a:t>يساعد الطالب على فهم أن السعر ليس مجرد رقم، بل هو رسالة تسويقية تؤثر في صورة المنتج ومكانته وقرار الشراء.</a:t>
            </a:r>
          </a:p>
        </p:txBody>
      </p:sp>
      <p:pic>
        <p:nvPicPr>
          <p:cNvPr id="4" name="Picture 3">
            <a:extLst>
              <a:ext uri="{FF2B5EF4-FFF2-40B4-BE49-F238E27FC236}">
                <a16:creationId xmlns:a16="http://schemas.microsoft.com/office/drawing/2014/main" id="{01242167-9EAF-7391-E56D-A5E22460761F}"/>
              </a:ext>
            </a:extLst>
          </p:cNvPr>
          <p:cNvPicPr>
            <a:picLocks noChangeAspect="1"/>
          </p:cNvPicPr>
          <p:nvPr/>
        </p:nvPicPr>
        <p:blipFill>
          <a:blip r:embed="rId3"/>
          <a:stretch>
            <a:fillRect/>
          </a:stretch>
        </p:blipFill>
        <p:spPr>
          <a:xfrm>
            <a:off x="4001729" y="1162046"/>
            <a:ext cx="3883743" cy="5195054"/>
          </a:xfrm>
          <a:prstGeom prst="rect">
            <a:avLst/>
          </a:prstGeom>
        </p:spPr>
      </p:pic>
      <p:pic>
        <p:nvPicPr>
          <p:cNvPr id="5" name="Picture 4">
            <a:extLst>
              <a:ext uri="{FF2B5EF4-FFF2-40B4-BE49-F238E27FC236}">
                <a16:creationId xmlns:a16="http://schemas.microsoft.com/office/drawing/2014/main" id="{0A208946-3A96-884A-0E3E-A6CF446103F8}"/>
              </a:ext>
            </a:extLst>
          </p:cNvPr>
          <p:cNvPicPr>
            <a:picLocks noChangeAspect="1"/>
          </p:cNvPicPr>
          <p:nvPr/>
        </p:nvPicPr>
        <p:blipFill>
          <a:blip r:embed="rId4"/>
          <a:stretch>
            <a:fillRect/>
          </a:stretch>
        </p:blipFill>
        <p:spPr>
          <a:xfrm>
            <a:off x="8157324" y="4157014"/>
            <a:ext cx="3789988" cy="2200086"/>
          </a:xfrm>
          <a:prstGeom prst="rect">
            <a:avLst/>
          </a:prstGeom>
        </p:spPr>
      </p:pic>
    </p:spTree>
    <p:extLst>
      <p:ext uri="{BB962C8B-B14F-4D97-AF65-F5344CB8AC3E}">
        <p14:creationId xmlns:p14="http://schemas.microsoft.com/office/powerpoint/2010/main" val="278712700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53F6D-20A1-E6E7-4BEF-F962BE20664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C43C470-2BA2-E79B-58B9-46F61F594288}"/>
              </a:ext>
            </a:extLst>
          </p:cNvPr>
          <p:cNvSpPr/>
          <p:nvPr/>
        </p:nvSpPr>
        <p:spPr>
          <a:xfrm>
            <a:off x="180431" y="1038777"/>
            <a:ext cx="11831137"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B7F1B85D-8638-A498-BD17-D8C0416E76C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9890F02-8588-8FD3-BAED-874330D064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AA4C11B-FC80-D727-1E01-8A8A095CF83B}"/>
              </a:ext>
            </a:extLst>
          </p:cNvPr>
          <p:cNvSpPr txBox="1"/>
          <p:nvPr/>
        </p:nvSpPr>
        <p:spPr>
          <a:xfrm>
            <a:off x="376552" y="1038777"/>
            <a:ext cx="3558577" cy="4583242"/>
          </a:xfrm>
          <a:prstGeom prst="rect">
            <a:avLst/>
          </a:prstGeom>
          <a:noFill/>
        </p:spPr>
        <p:txBody>
          <a:bodyPr wrap="square" rtlCol="0">
            <a:spAutoFit/>
          </a:bodyPr>
          <a:lstStyle/>
          <a:p>
            <a:pPr algn="just">
              <a:lnSpc>
                <a:spcPct val="150000"/>
              </a:lnSpc>
            </a:pPr>
            <a:r>
              <a:rPr lang="en-US" sz="1400" b="1" dirty="0">
                <a:latin typeface="Alexandria"/>
              </a:rPr>
              <a:t>Unit Six: International Marketing</a:t>
            </a:r>
          </a:p>
          <a:p>
            <a:pPr algn="just">
              <a:lnSpc>
                <a:spcPct val="150000"/>
              </a:lnSpc>
            </a:pPr>
            <a:r>
              <a:rPr lang="en-US" sz="1400" dirty="0">
                <a:latin typeface="Alexandria"/>
              </a:rPr>
              <a:t>This unit examines the concept of marketing across international markets, addressing the cultural, economic, and legal differences among countries, and how to adapt product, pricing, promotion, and distribution strategies when entering foreign markets.</a:t>
            </a:r>
          </a:p>
          <a:p>
            <a:pPr algn="just">
              <a:lnSpc>
                <a:spcPct val="150000"/>
              </a:lnSpc>
            </a:pPr>
            <a:r>
              <a:rPr lang="en-US" sz="1400" b="1" dirty="0">
                <a:latin typeface="Alexandria"/>
              </a:rPr>
              <a:t>Significance of the Unit:</a:t>
            </a:r>
          </a:p>
          <a:p>
            <a:pPr algn="just">
              <a:lnSpc>
                <a:spcPct val="150000"/>
              </a:lnSpc>
            </a:pPr>
            <a:r>
              <a:rPr lang="en-US" sz="1400" dirty="0">
                <a:latin typeface="Alexandria"/>
              </a:rPr>
              <a:t>This unit enables students to understand that marketing in the domestic market differs fundamentally from marketing in global markets, and that achieving international success requires a deep understanding of diverse environmental contexts.</a:t>
            </a:r>
          </a:p>
        </p:txBody>
      </p:sp>
      <p:sp>
        <p:nvSpPr>
          <p:cNvPr id="6" name="TextBox 5">
            <a:extLst>
              <a:ext uri="{FF2B5EF4-FFF2-40B4-BE49-F238E27FC236}">
                <a16:creationId xmlns:a16="http://schemas.microsoft.com/office/drawing/2014/main" id="{A6DE74FC-8AAF-4583-EFD4-49C351CB6E57}"/>
              </a:ext>
            </a:extLst>
          </p:cNvPr>
          <p:cNvSpPr txBox="1"/>
          <p:nvPr/>
        </p:nvSpPr>
        <p:spPr>
          <a:xfrm>
            <a:off x="8701548" y="1038777"/>
            <a:ext cx="3234814" cy="3020058"/>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المحور السادس: التسويق الدولي</a:t>
            </a:r>
          </a:p>
          <a:p>
            <a:pPr algn="just" rtl="1">
              <a:lnSpc>
                <a:spcPct val="150000"/>
              </a:lnSpc>
            </a:pPr>
            <a:r>
              <a:rPr lang="ar-SY" sz="1400" dirty="0">
                <a:latin typeface="Simplified Arabic" panose="02020603050405020304" pitchFamily="18" charset="-78"/>
                <a:cs typeface="Simplified Arabic" panose="02020603050405020304" pitchFamily="18" charset="-78"/>
              </a:rPr>
              <a:t>يتناول هذا المحور مفهوم التسويق عبر الأسواق الدولية، والاختلافات الثقافية والاقتصادية والقانونية بين الدول، وكيفية تكييف المنتج والسعر والترويج والتوزيع عند دخول أسواق خارجية.</a:t>
            </a:r>
          </a:p>
          <a:p>
            <a:pPr algn="just" rtl="1">
              <a:lnSpc>
                <a:spcPct val="150000"/>
              </a:lnSpc>
            </a:pPr>
            <a:r>
              <a:rPr lang="ar-SY" sz="1400" b="1" dirty="0">
                <a:latin typeface="Simplified Arabic" panose="02020603050405020304" pitchFamily="18" charset="-78"/>
                <a:cs typeface="Simplified Arabic" panose="02020603050405020304" pitchFamily="18" charset="-78"/>
              </a:rPr>
              <a:t>أهمية المحور: </a:t>
            </a:r>
            <a:r>
              <a:rPr lang="ar-SY" sz="1400" dirty="0">
                <a:latin typeface="Simplified Arabic" panose="02020603050405020304" pitchFamily="18" charset="-78"/>
                <a:cs typeface="Simplified Arabic" panose="02020603050405020304" pitchFamily="18" charset="-78"/>
              </a:rPr>
              <a:t>يساعد الطالب على فهم أن التسويق في السوق المحلي يختلف عن التسويق في الأسواق العالمية، وأن نجاح المنظمة دولياً يتطلب فهماً عميقاً للبيئات المختلفة.</a:t>
            </a:r>
          </a:p>
        </p:txBody>
      </p:sp>
      <p:pic>
        <p:nvPicPr>
          <p:cNvPr id="4" name="Picture 3" descr="A world map made of pins and strings">
            <a:extLst>
              <a:ext uri="{FF2B5EF4-FFF2-40B4-BE49-F238E27FC236}">
                <a16:creationId xmlns:a16="http://schemas.microsoft.com/office/drawing/2014/main" id="{027F251C-82D8-3A28-2370-8A5F21EC6733}"/>
              </a:ext>
            </a:extLst>
          </p:cNvPr>
          <p:cNvPicPr>
            <a:picLocks noChangeAspect="1"/>
          </p:cNvPicPr>
          <p:nvPr/>
        </p:nvPicPr>
        <p:blipFill rotWithShape="1">
          <a:blip r:embed="rId3"/>
          <a:srcRect l="28564" r="26317" b="-1"/>
          <a:stretch/>
        </p:blipFill>
        <p:spPr>
          <a:xfrm>
            <a:off x="4010336" y="1155870"/>
            <a:ext cx="4403448" cy="2708560"/>
          </a:xfrm>
          <a:prstGeom prst="rect">
            <a:avLst/>
          </a:prstGeom>
          <a:effectLst/>
        </p:spPr>
      </p:pic>
      <p:pic>
        <p:nvPicPr>
          <p:cNvPr id="5" name="Picture 4">
            <a:extLst>
              <a:ext uri="{FF2B5EF4-FFF2-40B4-BE49-F238E27FC236}">
                <a16:creationId xmlns:a16="http://schemas.microsoft.com/office/drawing/2014/main" id="{D4A214F8-4411-49BE-1D3E-C3152304E109}"/>
              </a:ext>
            </a:extLst>
          </p:cNvPr>
          <p:cNvPicPr>
            <a:picLocks noChangeAspect="1"/>
          </p:cNvPicPr>
          <p:nvPr/>
        </p:nvPicPr>
        <p:blipFill>
          <a:blip r:embed="rId4"/>
          <a:stretch>
            <a:fillRect/>
          </a:stretch>
        </p:blipFill>
        <p:spPr>
          <a:xfrm>
            <a:off x="4010336" y="3864430"/>
            <a:ext cx="4403448" cy="2060120"/>
          </a:xfrm>
          <a:prstGeom prst="rect">
            <a:avLst/>
          </a:prstGeom>
        </p:spPr>
      </p:pic>
    </p:spTree>
    <p:extLst>
      <p:ext uri="{BB962C8B-B14F-4D97-AF65-F5344CB8AC3E}">
        <p14:creationId xmlns:p14="http://schemas.microsoft.com/office/powerpoint/2010/main" val="136257017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BF88B-6646-E2C6-A795-137BD21C270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95786F4-C8A2-AB5A-71F2-70D1A2DFB141}"/>
              </a:ext>
            </a:extLst>
          </p:cNvPr>
          <p:cNvSpPr/>
          <p:nvPr/>
        </p:nvSpPr>
        <p:spPr>
          <a:xfrm>
            <a:off x="180431" y="1038777"/>
            <a:ext cx="11831137"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19A1316F-F6A3-5F74-9067-AC9F3BFDCA8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5C9973D-1FC4-A713-1E55-5EDD8D0F25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0C90FE2-51BD-8731-1F58-D2F7E2AA1A0D}"/>
              </a:ext>
            </a:extLst>
          </p:cNvPr>
          <p:cNvSpPr txBox="1"/>
          <p:nvPr/>
        </p:nvSpPr>
        <p:spPr>
          <a:xfrm>
            <a:off x="376553" y="1038777"/>
            <a:ext cx="3776348" cy="4260077"/>
          </a:xfrm>
          <a:prstGeom prst="rect">
            <a:avLst/>
          </a:prstGeom>
          <a:noFill/>
        </p:spPr>
        <p:txBody>
          <a:bodyPr wrap="square" rtlCol="0">
            <a:spAutoFit/>
          </a:bodyPr>
          <a:lstStyle/>
          <a:p>
            <a:pPr algn="just">
              <a:lnSpc>
                <a:spcPct val="150000"/>
              </a:lnSpc>
            </a:pPr>
            <a:r>
              <a:rPr lang="en-US" sz="1400" b="1" dirty="0">
                <a:latin typeface="Alexandria"/>
              </a:rPr>
              <a:t>Unit Seven: Marketing Ethics</a:t>
            </a:r>
          </a:p>
          <a:p>
            <a:pPr algn="just">
              <a:lnSpc>
                <a:spcPct val="150000"/>
              </a:lnSpc>
            </a:pPr>
            <a:r>
              <a:rPr lang="en-US" sz="1400" dirty="0">
                <a:latin typeface="Alexandria"/>
              </a:rPr>
              <a:t>This unit examines the ethical dimensions of marketing practices, including truthfulness in advertising, the avoidance of misleading consumers, respect for customer privacy, fair pricing, and the social responsibility of organizations.</a:t>
            </a:r>
          </a:p>
          <a:p>
            <a:pPr algn="just">
              <a:lnSpc>
                <a:spcPct val="150000"/>
              </a:lnSpc>
            </a:pPr>
            <a:r>
              <a:rPr lang="en-US" sz="1400" b="1" dirty="0">
                <a:latin typeface="Alexandria"/>
              </a:rPr>
              <a:t>Significance of the Unit:</a:t>
            </a:r>
          </a:p>
          <a:p>
            <a:pPr algn="just">
              <a:lnSpc>
                <a:spcPct val="150000"/>
              </a:lnSpc>
            </a:pPr>
            <a:r>
              <a:rPr lang="en-US" sz="1400" dirty="0">
                <a:latin typeface="Alexandria"/>
              </a:rPr>
              <a:t>This unit enables students to recognize that successful marketing is not solely based on profit generation; rather, it must also adhere to ethical principles and respect the rights of customers and society at large.</a:t>
            </a:r>
          </a:p>
        </p:txBody>
      </p:sp>
      <p:sp>
        <p:nvSpPr>
          <p:cNvPr id="6" name="TextBox 5">
            <a:extLst>
              <a:ext uri="{FF2B5EF4-FFF2-40B4-BE49-F238E27FC236}">
                <a16:creationId xmlns:a16="http://schemas.microsoft.com/office/drawing/2014/main" id="{8B602230-A6AB-72EA-4FC3-69D6F9B19BCB}"/>
              </a:ext>
            </a:extLst>
          </p:cNvPr>
          <p:cNvSpPr txBox="1"/>
          <p:nvPr/>
        </p:nvSpPr>
        <p:spPr>
          <a:xfrm>
            <a:off x="9008751" y="1118321"/>
            <a:ext cx="2883366" cy="3343223"/>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المحور السابع: أخلاقيات التسويق</a:t>
            </a:r>
          </a:p>
          <a:p>
            <a:pPr algn="just" rtl="1">
              <a:lnSpc>
                <a:spcPct val="150000"/>
              </a:lnSpc>
            </a:pPr>
            <a:r>
              <a:rPr lang="ar-SY" sz="1400" dirty="0">
                <a:latin typeface="Simplified Arabic" panose="02020603050405020304" pitchFamily="18" charset="-78"/>
                <a:cs typeface="Simplified Arabic" panose="02020603050405020304" pitchFamily="18" charset="-78"/>
              </a:rPr>
              <a:t>يتناول هذا المحور الجوانب الأخلاقية في الممارسات التسويقية، مثل الصدق في الإعلان، عدم تضليل المستهلك، احترام خصوصية العملاء، التسعير العادل، والمسؤولية الاجتماعية للمنظمات.</a:t>
            </a:r>
          </a:p>
          <a:p>
            <a:pPr algn="just" rtl="1">
              <a:lnSpc>
                <a:spcPct val="150000"/>
              </a:lnSpc>
            </a:pPr>
            <a:r>
              <a:rPr lang="ar-SY" sz="1400" dirty="0">
                <a:latin typeface="Simplified Arabic" panose="02020603050405020304" pitchFamily="18" charset="-78"/>
                <a:cs typeface="Simplified Arabic" panose="02020603050405020304" pitchFamily="18" charset="-78"/>
              </a:rPr>
              <a:t>أهمية المحور: يساعد الطالب على إدراك أن التسويق الناجح لا يقوم فقط على تحقيق الأرباح، بل يجب أن يراعي القيم الأخلاقية وحقوق العملاء والمجتمع.</a:t>
            </a:r>
          </a:p>
        </p:txBody>
      </p:sp>
      <p:pic>
        <p:nvPicPr>
          <p:cNvPr id="4" name="Picture 3">
            <a:extLst>
              <a:ext uri="{FF2B5EF4-FFF2-40B4-BE49-F238E27FC236}">
                <a16:creationId xmlns:a16="http://schemas.microsoft.com/office/drawing/2014/main" id="{81EE977C-AA35-BF9D-6635-D6CA65E87FEE}"/>
              </a:ext>
            </a:extLst>
          </p:cNvPr>
          <p:cNvPicPr>
            <a:picLocks noChangeAspect="1"/>
          </p:cNvPicPr>
          <p:nvPr/>
        </p:nvPicPr>
        <p:blipFill>
          <a:blip r:embed="rId3"/>
          <a:stretch>
            <a:fillRect/>
          </a:stretch>
        </p:blipFill>
        <p:spPr>
          <a:xfrm>
            <a:off x="4594591" y="1155869"/>
            <a:ext cx="4101734" cy="4591050"/>
          </a:xfrm>
          <a:prstGeom prst="rect">
            <a:avLst/>
          </a:prstGeom>
        </p:spPr>
      </p:pic>
    </p:spTree>
    <p:extLst>
      <p:ext uri="{BB962C8B-B14F-4D97-AF65-F5344CB8AC3E}">
        <p14:creationId xmlns:p14="http://schemas.microsoft.com/office/powerpoint/2010/main" val="372707366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974A8-BEAE-4FD5-4599-52734722698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ED2C1C1-0C3B-B2A1-A586-6F53BF8BAD76}"/>
              </a:ext>
            </a:extLst>
          </p:cNvPr>
          <p:cNvSpPr/>
          <p:nvPr/>
        </p:nvSpPr>
        <p:spPr>
          <a:xfrm>
            <a:off x="180431" y="1038777"/>
            <a:ext cx="11831137"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8D3C8DA0-CB3D-5DDD-0103-7C9B9C4DAF3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88B5143-1DA4-062B-61BF-7B3841BD71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8CCE314-452A-13BF-9642-4214E35365A7}"/>
              </a:ext>
            </a:extLst>
          </p:cNvPr>
          <p:cNvSpPr txBox="1"/>
          <p:nvPr/>
        </p:nvSpPr>
        <p:spPr>
          <a:xfrm>
            <a:off x="376552" y="1038777"/>
            <a:ext cx="2890523" cy="3936912"/>
          </a:xfrm>
          <a:prstGeom prst="rect">
            <a:avLst/>
          </a:prstGeom>
          <a:noFill/>
        </p:spPr>
        <p:txBody>
          <a:bodyPr wrap="square" rtlCol="0">
            <a:spAutoFit/>
          </a:bodyPr>
          <a:lstStyle/>
          <a:p>
            <a:pPr algn="just">
              <a:lnSpc>
                <a:spcPct val="150000"/>
              </a:lnSpc>
            </a:pPr>
            <a:r>
              <a:rPr lang="en-US" sz="1400" b="1" dirty="0">
                <a:latin typeface="Alexandria"/>
              </a:rPr>
              <a:t>The Role of the Principles of Marketing Course in the Labor Market</a:t>
            </a:r>
          </a:p>
          <a:p>
            <a:pPr algn="just">
              <a:lnSpc>
                <a:spcPct val="150000"/>
              </a:lnSpc>
            </a:pPr>
            <a:r>
              <a:rPr lang="en-US" sz="1400" dirty="0">
                <a:latin typeface="Alexandria"/>
              </a:rPr>
              <a:t>The true value of this course stems from its ability to prepare students for the labor market through:</a:t>
            </a:r>
          </a:p>
          <a:p>
            <a:pPr marL="342900" indent="-342900" algn="just">
              <a:lnSpc>
                <a:spcPct val="150000"/>
              </a:lnSpc>
              <a:buAutoNum type="arabicPeriod"/>
            </a:pPr>
            <a:r>
              <a:rPr lang="en-US" sz="1400" b="1" dirty="0">
                <a:latin typeface="Alexandria"/>
              </a:rPr>
              <a:t>Developing Analytical Thinking</a:t>
            </a:r>
          </a:p>
          <a:p>
            <a:pPr algn="just">
              <a:lnSpc>
                <a:spcPct val="150000"/>
              </a:lnSpc>
            </a:pPr>
            <a:r>
              <a:rPr lang="en-US" sz="1400" dirty="0">
                <a:latin typeface="Alexandria"/>
              </a:rPr>
              <a:t>Students become capable of analyzing:</a:t>
            </a:r>
          </a:p>
          <a:p>
            <a:pPr marL="285750" indent="-285750" algn="just">
              <a:lnSpc>
                <a:spcPct val="150000"/>
              </a:lnSpc>
              <a:buFont typeface="Arial" panose="020B0604020202020204" pitchFamily="34" charset="0"/>
              <a:buChar char="•"/>
            </a:pPr>
            <a:r>
              <a:rPr lang="en-US" sz="1400" dirty="0">
                <a:latin typeface="Alexandria"/>
              </a:rPr>
              <a:t>Markets,</a:t>
            </a:r>
          </a:p>
          <a:p>
            <a:pPr marL="285750" indent="-285750" algn="just">
              <a:lnSpc>
                <a:spcPct val="150000"/>
              </a:lnSpc>
              <a:buFont typeface="Arial" panose="020B0604020202020204" pitchFamily="34" charset="0"/>
              <a:buChar char="•"/>
            </a:pPr>
            <a:r>
              <a:rPr lang="en-US" sz="1400" dirty="0">
                <a:latin typeface="Alexandria"/>
              </a:rPr>
              <a:t>Competitors,</a:t>
            </a:r>
          </a:p>
          <a:p>
            <a:pPr marL="285750" indent="-285750" algn="just">
              <a:lnSpc>
                <a:spcPct val="150000"/>
              </a:lnSpc>
              <a:buFont typeface="Arial" panose="020B0604020202020204" pitchFamily="34" charset="0"/>
              <a:buChar char="•"/>
            </a:pPr>
            <a:r>
              <a:rPr lang="en-US" sz="1400" dirty="0">
                <a:latin typeface="Alexandria"/>
              </a:rPr>
              <a:t>Customer behavior.</a:t>
            </a:r>
          </a:p>
        </p:txBody>
      </p:sp>
      <p:sp>
        <p:nvSpPr>
          <p:cNvPr id="6" name="TextBox 5">
            <a:extLst>
              <a:ext uri="{FF2B5EF4-FFF2-40B4-BE49-F238E27FC236}">
                <a16:creationId xmlns:a16="http://schemas.microsoft.com/office/drawing/2014/main" id="{50366D6F-909A-B6B8-A8EB-18A1891C68C9}"/>
              </a:ext>
            </a:extLst>
          </p:cNvPr>
          <p:cNvSpPr txBox="1"/>
          <p:nvPr/>
        </p:nvSpPr>
        <p:spPr>
          <a:xfrm>
            <a:off x="8000532" y="1038777"/>
            <a:ext cx="3814916" cy="2696892"/>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دور مقرر مبادئ التسويق بسوق العمل</a:t>
            </a:r>
          </a:p>
          <a:p>
            <a:pPr algn="just" rtl="1">
              <a:lnSpc>
                <a:spcPct val="150000"/>
              </a:lnSpc>
            </a:pPr>
            <a:r>
              <a:rPr lang="ar-SY" sz="1400" dirty="0">
                <a:latin typeface="Simplified Arabic" panose="02020603050405020304" pitchFamily="18" charset="-78"/>
                <a:cs typeface="Simplified Arabic" panose="02020603050405020304" pitchFamily="18" charset="-78"/>
              </a:rPr>
              <a:t>تنبع القيمة الحقيقية لهذا المقرر من قدرته على إعداد الطالب لسوق العمل من خلال:</a:t>
            </a:r>
          </a:p>
          <a:p>
            <a:pPr algn="just" rtl="1">
              <a:lnSpc>
                <a:spcPct val="150000"/>
              </a:lnSpc>
            </a:pPr>
            <a:r>
              <a:rPr lang="ar-SY" sz="1400" b="1" dirty="0">
                <a:latin typeface="Simplified Arabic" panose="02020603050405020304" pitchFamily="18" charset="-78"/>
                <a:cs typeface="Simplified Arabic" panose="02020603050405020304" pitchFamily="18" charset="-78"/>
              </a:rPr>
              <a:t>1. تنمية التفكير التحليلي</a:t>
            </a:r>
          </a:p>
          <a:p>
            <a:pPr algn="just" rtl="1">
              <a:lnSpc>
                <a:spcPct val="150000"/>
              </a:lnSpc>
            </a:pPr>
            <a:r>
              <a:rPr lang="ar-SY" sz="1400" dirty="0">
                <a:latin typeface="Simplified Arabic" panose="02020603050405020304" pitchFamily="18" charset="-78"/>
                <a:cs typeface="Simplified Arabic" panose="02020603050405020304" pitchFamily="18" charset="-78"/>
              </a:rPr>
              <a:t>حيث يصبح الطالب قادراً على تحليل:</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الأسواق،</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المنافسين،</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سلوك العملاء.</a:t>
            </a:r>
          </a:p>
        </p:txBody>
      </p:sp>
      <p:pic>
        <p:nvPicPr>
          <p:cNvPr id="4" name="صورة 1">
            <a:extLst>
              <a:ext uri="{FF2B5EF4-FFF2-40B4-BE49-F238E27FC236}">
                <a16:creationId xmlns:a16="http://schemas.microsoft.com/office/drawing/2014/main" id="{78838D76-724D-0E43-7B1C-C59F745378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67412" y="1257300"/>
            <a:ext cx="3937000" cy="4905375"/>
          </a:xfrm>
          <a:prstGeom prst="rect">
            <a:avLst/>
          </a:prstGeom>
        </p:spPr>
      </p:pic>
    </p:spTree>
    <p:extLst>
      <p:ext uri="{BB962C8B-B14F-4D97-AF65-F5344CB8AC3E}">
        <p14:creationId xmlns:p14="http://schemas.microsoft.com/office/powerpoint/2010/main" val="390484702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9043E-3B2E-80EC-C0D0-D243D76EF84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6A27E9B-C1F1-BC1A-BE66-9477C0EFE3B5}"/>
              </a:ext>
            </a:extLst>
          </p:cNvPr>
          <p:cNvSpPr/>
          <p:nvPr/>
        </p:nvSpPr>
        <p:spPr>
          <a:xfrm>
            <a:off x="295275" y="1038777"/>
            <a:ext cx="9615641"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390809A6-B340-D68D-EE49-C457F968FB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1427017-8513-9D92-E612-7075A93D96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510EE5-44B4-0A01-BF51-8C6BC11CC2EF}"/>
              </a:ext>
            </a:extLst>
          </p:cNvPr>
          <p:cNvSpPr txBox="1"/>
          <p:nvPr/>
        </p:nvSpPr>
        <p:spPr>
          <a:xfrm>
            <a:off x="376552" y="1038777"/>
            <a:ext cx="2623823" cy="1674754"/>
          </a:xfrm>
          <a:prstGeom prst="rect">
            <a:avLst/>
          </a:prstGeom>
          <a:noFill/>
        </p:spPr>
        <p:txBody>
          <a:bodyPr wrap="square" rtlCol="0">
            <a:spAutoFit/>
          </a:bodyPr>
          <a:lstStyle/>
          <a:p>
            <a:pPr algn="just">
              <a:lnSpc>
                <a:spcPct val="150000"/>
              </a:lnSpc>
            </a:pPr>
            <a:r>
              <a:rPr lang="en-US" sz="1400" b="1" dirty="0">
                <a:latin typeface="Alexandria"/>
              </a:rPr>
              <a:t>2. Acquisition of Practical Skills</a:t>
            </a:r>
          </a:p>
          <a:p>
            <a:pPr algn="just">
              <a:lnSpc>
                <a:spcPct val="150000"/>
              </a:lnSpc>
            </a:pPr>
            <a:r>
              <a:rPr lang="en-US" sz="1400" dirty="0">
                <a:latin typeface="Alexandria"/>
              </a:rPr>
              <a:t>Such as:</a:t>
            </a:r>
          </a:p>
          <a:p>
            <a:pPr marL="285750" indent="-285750" algn="just">
              <a:lnSpc>
                <a:spcPct val="150000"/>
              </a:lnSpc>
              <a:buFont typeface="Arial" panose="020B0604020202020204" pitchFamily="34" charset="0"/>
              <a:buChar char="•"/>
            </a:pPr>
            <a:r>
              <a:rPr lang="en-US" sz="1400" dirty="0">
                <a:latin typeface="Alexandria"/>
              </a:rPr>
              <a:t>Communication,</a:t>
            </a:r>
          </a:p>
          <a:p>
            <a:pPr marL="285750" indent="-285750" algn="just">
              <a:lnSpc>
                <a:spcPct val="150000"/>
              </a:lnSpc>
              <a:buFont typeface="Arial" panose="020B0604020202020204" pitchFamily="34" charset="0"/>
              <a:buChar char="•"/>
            </a:pPr>
            <a:r>
              <a:rPr lang="en-US" sz="1400" dirty="0">
                <a:latin typeface="Alexandria"/>
              </a:rPr>
              <a:t>Persuasion,</a:t>
            </a:r>
          </a:p>
          <a:p>
            <a:pPr marL="285750" indent="-285750" algn="just">
              <a:lnSpc>
                <a:spcPct val="150000"/>
              </a:lnSpc>
              <a:buFont typeface="Arial" panose="020B0604020202020204" pitchFamily="34" charset="0"/>
              <a:buChar char="•"/>
            </a:pPr>
            <a:r>
              <a:rPr lang="en-US" sz="1400" dirty="0">
                <a:latin typeface="Alexandria"/>
              </a:rPr>
              <a:t>Decision-making.</a:t>
            </a:r>
          </a:p>
        </p:txBody>
      </p:sp>
      <p:sp>
        <p:nvSpPr>
          <p:cNvPr id="6" name="TextBox 5">
            <a:extLst>
              <a:ext uri="{FF2B5EF4-FFF2-40B4-BE49-F238E27FC236}">
                <a16:creationId xmlns:a16="http://schemas.microsoft.com/office/drawing/2014/main" id="{1338E696-E4D4-B3B0-55DD-E8BBF9260BC1}"/>
              </a:ext>
            </a:extLst>
          </p:cNvPr>
          <p:cNvSpPr txBox="1"/>
          <p:nvPr/>
        </p:nvSpPr>
        <p:spPr>
          <a:xfrm>
            <a:off x="7953375" y="1038777"/>
            <a:ext cx="1957542" cy="1727396"/>
          </a:xfrm>
          <a:prstGeom prst="rect">
            <a:avLst/>
          </a:prstGeom>
          <a:noFill/>
        </p:spPr>
        <p:txBody>
          <a:bodyPr wrap="square" rtlCol="0">
            <a:spAutoFit/>
          </a:bodyPr>
          <a:lstStyle/>
          <a:p>
            <a:pPr algn="just" rtl="1">
              <a:lnSpc>
                <a:spcPct val="150000"/>
              </a:lnSpc>
            </a:pPr>
            <a:r>
              <a:rPr lang="ar-SY" sz="1600" b="1" dirty="0">
                <a:latin typeface="Simplified Arabic" panose="02020603050405020304" pitchFamily="18" charset="-78"/>
                <a:cs typeface="Simplified Arabic" panose="02020603050405020304" pitchFamily="18" charset="-78"/>
              </a:rPr>
              <a:t>2. اكتساب مهارات عملية</a:t>
            </a:r>
          </a:p>
          <a:p>
            <a:pPr algn="just" rtl="1">
              <a:lnSpc>
                <a:spcPct val="150000"/>
              </a:lnSpc>
            </a:pPr>
            <a:r>
              <a:rPr lang="ar-SY" sz="1400" dirty="0">
                <a:latin typeface="Simplified Arabic" panose="02020603050405020304" pitchFamily="18" charset="-78"/>
                <a:cs typeface="Simplified Arabic" panose="02020603050405020304" pitchFamily="18" charset="-78"/>
              </a:rPr>
              <a:t>مثل:</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الاتصال،</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الإقناع،</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اتخاذ القرار.</a:t>
            </a:r>
          </a:p>
        </p:txBody>
      </p:sp>
      <p:graphicFrame>
        <p:nvGraphicFramePr>
          <p:cNvPr id="5" name="كائن 1">
            <a:extLst>
              <a:ext uri="{FF2B5EF4-FFF2-40B4-BE49-F238E27FC236}">
                <a16:creationId xmlns:a16="http://schemas.microsoft.com/office/drawing/2014/main" id="{611E1626-DA02-962D-3E36-235AF62E4C20}"/>
              </a:ext>
            </a:extLst>
          </p:cNvPr>
          <p:cNvGraphicFramePr>
            <a:graphicFrameLocks noChangeAspect="1"/>
          </p:cNvGraphicFramePr>
          <p:nvPr>
            <p:extLst>
              <p:ext uri="{D42A27DB-BD31-4B8C-83A1-F6EECF244321}">
                <p14:modId xmlns:p14="http://schemas.microsoft.com/office/powerpoint/2010/main" val="1688418650"/>
              </p:ext>
            </p:extLst>
          </p:nvPr>
        </p:nvGraphicFramePr>
        <p:xfrm>
          <a:off x="2914650" y="1155869"/>
          <a:ext cx="5038725" cy="4742880"/>
        </p:xfrm>
        <a:graphic>
          <a:graphicData uri="http://schemas.openxmlformats.org/presentationml/2006/ole">
            <mc:AlternateContent xmlns:mc="http://schemas.openxmlformats.org/markup-compatibility/2006">
              <mc:Choice xmlns:v="urn:schemas-microsoft-com:vml" Requires="v">
                <p:oleObj name="صورة نقطية" r:id="rId3" imgW="6838095" imgH="4904762" progId="Paint.Picture">
                  <p:embed/>
                </p:oleObj>
              </mc:Choice>
              <mc:Fallback>
                <p:oleObj name="صورة نقطية" r:id="rId3" imgW="6838095" imgH="4904762" progId="Paint.Picture">
                  <p:embed/>
                  <p:pic>
                    <p:nvPicPr>
                      <p:cNvPr id="2" name="كائن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4650" y="1155869"/>
                        <a:ext cx="5038725" cy="4742880"/>
                      </a:xfrm>
                      <a:prstGeom prst="rect">
                        <a:avLst/>
                      </a:prstGeom>
                      <a:noFill/>
                    </p:spPr>
                  </p:pic>
                </p:oleObj>
              </mc:Fallback>
            </mc:AlternateContent>
          </a:graphicData>
        </a:graphic>
      </p:graphicFrame>
    </p:spTree>
    <p:extLst>
      <p:ext uri="{BB962C8B-B14F-4D97-AF65-F5344CB8AC3E}">
        <p14:creationId xmlns:p14="http://schemas.microsoft.com/office/powerpoint/2010/main" val="1201172276"/>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026E3-BFF3-4E44-43C8-5222BF40D7D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32F9927-61F1-06A0-B685-5E992727DF76}"/>
              </a:ext>
            </a:extLst>
          </p:cNvPr>
          <p:cNvSpPr/>
          <p:nvPr/>
        </p:nvSpPr>
        <p:spPr>
          <a:xfrm>
            <a:off x="285750" y="1038777"/>
            <a:ext cx="11529698"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607D9D9A-2D2E-CB6F-5C8C-8B2E2B7A97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9D5349-D70C-4AB6-9C17-85BC0B0E0E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82A8FAB-A4EC-F41B-21B9-3F3C9A09F200}"/>
              </a:ext>
            </a:extLst>
          </p:cNvPr>
          <p:cNvSpPr txBox="1"/>
          <p:nvPr/>
        </p:nvSpPr>
        <p:spPr>
          <a:xfrm>
            <a:off x="376552" y="1038777"/>
            <a:ext cx="2947673" cy="2644250"/>
          </a:xfrm>
          <a:prstGeom prst="rect">
            <a:avLst/>
          </a:prstGeom>
          <a:noFill/>
        </p:spPr>
        <p:txBody>
          <a:bodyPr wrap="square" rtlCol="0">
            <a:spAutoFit/>
          </a:bodyPr>
          <a:lstStyle/>
          <a:p>
            <a:pPr algn="just">
              <a:lnSpc>
                <a:spcPct val="150000"/>
              </a:lnSpc>
            </a:pPr>
            <a:r>
              <a:rPr lang="en-US" sz="1400" b="1" dirty="0">
                <a:latin typeface="Alexandria"/>
              </a:rPr>
              <a:t>3. Preparation for Diverse Career Paths</a:t>
            </a:r>
          </a:p>
          <a:p>
            <a:pPr algn="just">
              <a:lnSpc>
                <a:spcPct val="150000"/>
              </a:lnSpc>
            </a:pPr>
            <a:r>
              <a:rPr lang="en-US" sz="1400" dirty="0">
                <a:latin typeface="Alexandria"/>
              </a:rPr>
              <a:t>This includes fields such as:</a:t>
            </a:r>
          </a:p>
          <a:p>
            <a:pPr marL="285750" indent="-285750" algn="just">
              <a:lnSpc>
                <a:spcPct val="150000"/>
              </a:lnSpc>
              <a:buFont typeface="Arial" panose="020B0604020202020204" pitchFamily="34" charset="0"/>
              <a:buChar char="•"/>
            </a:pPr>
            <a:r>
              <a:rPr lang="en-US" sz="1400" dirty="0">
                <a:latin typeface="Alexandria"/>
              </a:rPr>
              <a:t>Marketing,</a:t>
            </a:r>
          </a:p>
          <a:p>
            <a:pPr marL="285750" indent="-285750" algn="just">
              <a:lnSpc>
                <a:spcPct val="150000"/>
              </a:lnSpc>
              <a:buFont typeface="Arial" panose="020B0604020202020204" pitchFamily="34" charset="0"/>
              <a:buChar char="•"/>
            </a:pPr>
            <a:r>
              <a:rPr lang="en-US" sz="1400" dirty="0">
                <a:latin typeface="Alexandria"/>
              </a:rPr>
              <a:t>Sales,</a:t>
            </a:r>
          </a:p>
          <a:p>
            <a:pPr marL="285750" indent="-285750" algn="just">
              <a:lnSpc>
                <a:spcPct val="150000"/>
              </a:lnSpc>
              <a:buFont typeface="Arial" panose="020B0604020202020204" pitchFamily="34" charset="0"/>
              <a:buChar char="•"/>
            </a:pPr>
            <a:r>
              <a:rPr lang="en-US" sz="1400" dirty="0">
                <a:latin typeface="Alexandria"/>
              </a:rPr>
              <a:t>Customer service,</a:t>
            </a:r>
          </a:p>
          <a:p>
            <a:pPr marL="285750" indent="-285750" algn="just">
              <a:lnSpc>
                <a:spcPct val="150000"/>
              </a:lnSpc>
              <a:buFont typeface="Arial" panose="020B0604020202020204" pitchFamily="34" charset="0"/>
              <a:buChar char="•"/>
            </a:pPr>
            <a:r>
              <a:rPr lang="en-US" sz="1400" dirty="0">
                <a:latin typeface="Alexandria"/>
              </a:rPr>
              <a:t>Brand management,</a:t>
            </a:r>
          </a:p>
          <a:p>
            <a:pPr marL="285750" indent="-285750" algn="just">
              <a:lnSpc>
                <a:spcPct val="150000"/>
              </a:lnSpc>
              <a:buFont typeface="Arial" panose="020B0604020202020204" pitchFamily="34" charset="0"/>
              <a:buChar char="•"/>
            </a:pPr>
            <a:r>
              <a:rPr lang="en-US" sz="1400" dirty="0">
                <a:latin typeface="Alexandria"/>
              </a:rPr>
              <a:t>Digital marketing.</a:t>
            </a:r>
          </a:p>
        </p:txBody>
      </p:sp>
      <p:sp>
        <p:nvSpPr>
          <p:cNvPr id="6" name="TextBox 5">
            <a:extLst>
              <a:ext uri="{FF2B5EF4-FFF2-40B4-BE49-F238E27FC236}">
                <a16:creationId xmlns:a16="http://schemas.microsoft.com/office/drawing/2014/main" id="{B413C7D2-4A87-011B-E275-171025C1A543}"/>
              </a:ext>
            </a:extLst>
          </p:cNvPr>
          <p:cNvSpPr txBox="1"/>
          <p:nvPr/>
        </p:nvSpPr>
        <p:spPr>
          <a:xfrm>
            <a:off x="7597411" y="1004279"/>
            <a:ext cx="3814916" cy="2327560"/>
          </a:xfrm>
          <a:prstGeom prst="rect">
            <a:avLst/>
          </a:prstGeom>
          <a:noFill/>
        </p:spPr>
        <p:txBody>
          <a:bodyPr wrap="square" rtlCol="0">
            <a:spAutoFit/>
          </a:bodyPr>
          <a:lstStyle/>
          <a:p>
            <a:pPr algn="just" rtl="1">
              <a:lnSpc>
                <a:spcPct val="150000"/>
              </a:lnSpc>
            </a:pPr>
            <a:r>
              <a:rPr lang="ar-SY" sz="1400" b="1" dirty="0">
                <a:latin typeface="Simplified Arabic" panose="02020603050405020304" pitchFamily="18" charset="-78"/>
                <a:cs typeface="Simplified Arabic" panose="02020603050405020304" pitchFamily="18" charset="-78"/>
              </a:rPr>
              <a:t>3. التهيئة لمجالات وظيفية متعددة</a:t>
            </a:r>
          </a:p>
          <a:p>
            <a:pPr algn="just" rtl="1">
              <a:lnSpc>
                <a:spcPct val="150000"/>
              </a:lnSpc>
            </a:pPr>
            <a:r>
              <a:rPr lang="ar-SY" sz="1400" dirty="0">
                <a:latin typeface="Simplified Arabic" panose="02020603050405020304" pitchFamily="18" charset="-78"/>
                <a:cs typeface="Simplified Arabic" panose="02020603050405020304" pitchFamily="18" charset="-78"/>
              </a:rPr>
              <a:t>يشمل ذلك مجالات مثل:</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التسويق،</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المبيعات،</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خدمة العملاء،</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إدارة العلامات التجارية،</a:t>
            </a:r>
          </a:p>
          <a:p>
            <a:pPr marL="285750" indent="-285750" algn="just" rtl="1">
              <a:lnSpc>
                <a:spcPct val="150000"/>
              </a:lnSpc>
              <a:buFont typeface="Arial" panose="020B0604020202020204" pitchFamily="34" charset="0"/>
              <a:buChar char="•"/>
            </a:pPr>
            <a:r>
              <a:rPr lang="ar-SY" sz="1400" dirty="0">
                <a:latin typeface="Simplified Arabic" panose="02020603050405020304" pitchFamily="18" charset="-78"/>
                <a:cs typeface="Simplified Arabic" panose="02020603050405020304" pitchFamily="18" charset="-78"/>
              </a:rPr>
              <a:t>التسويق الرقمي.</a:t>
            </a:r>
          </a:p>
        </p:txBody>
      </p:sp>
      <p:pic>
        <p:nvPicPr>
          <p:cNvPr id="4" name="صورة 2">
            <a:extLst>
              <a:ext uri="{FF2B5EF4-FFF2-40B4-BE49-F238E27FC236}">
                <a16:creationId xmlns:a16="http://schemas.microsoft.com/office/drawing/2014/main" id="{04B98DAC-3492-2113-32AD-8105055593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0378" y="1505870"/>
            <a:ext cx="5842715" cy="3409030"/>
          </a:xfrm>
          <a:prstGeom prst="rect">
            <a:avLst/>
          </a:prstGeom>
        </p:spPr>
      </p:pic>
    </p:spTree>
    <p:extLst>
      <p:ext uri="{BB962C8B-B14F-4D97-AF65-F5344CB8AC3E}">
        <p14:creationId xmlns:p14="http://schemas.microsoft.com/office/powerpoint/2010/main" val="18108262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D8C31-C172-7AB8-4DBF-F1F79533167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1344F04-8980-A5FE-6952-95148CC8E9C6}"/>
              </a:ext>
            </a:extLst>
          </p:cNvPr>
          <p:cNvSpPr/>
          <p:nvPr/>
        </p:nvSpPr>
        <p:spPr>
          <a:xfrm>
            <a:off x="376552" y="1038777"/>
            <a:ext cx="11224898" cy="57396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51224F25-2E16-B512-A273-B08C0170165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A2AE221-FBA5-296A-45B5-37B860875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F9FC7A4-4892-FA07-0F91-90F95282D04F}"/>
              </a:ext>
            </a:extLst>
          </p:cNvPr>
          <p:cNvSpPr txBox="1"/>
          <p:nvPr/>
        </p:nvSpPr>
        <p:spPr>
          <a:xfrm>
            <a:off x="376552" y="1038777"/>
            <a:ext cx="4218039" cy="1028423"/>
          </a:xfrm>
          <a:prstGeom prst="rect">
            <a:avLst/>
          </a:prstGeom>
          <a:noFill/>
        </p:spPr>
        <p:txBody>
          <a:bodyPr wrap="square" rtlCol="0">
            <a:spAutoFit/>
          </a:bodyPr>
          <a:lstStyle/>
          <a:p>
            <a:pPr algn="just">
              <a:lnSpc>
                <a:spcPct val="150000"/>
              </a:lnSpc>
            </a:pPr>
            <a:r>
              <a:rPr lang="en-US" sz="1400" b="1" dirty="0">
                <a:latin typeface="Alexandria"/>
              </a:rPr>
              <a:t>4. Supporting Entrepreneurship</a:t>
            </a:r>
          </a:p>
          <a:p>
            <a:pPr algn="just">
              <a:lnSpc>
                <a:spcPct val="150000"/>
              </a:lnSpc>
            </a:pPr>
            <a:r>
              <a:rPr lang="en-US" sz="1400" dirty="0">
                <a:latin typeface="Alexandria"/>
              </a:rPr>
              <a:t>This enables students to evaluate their business ideas from an integrated marketing perspective.</a:t>
            </a:r>
          </a:p>
        </p:txBody>
      </p:sp>
      <p:sp>
        <p:nvSpPr>
          <p:cNvPr id="6" name="TextBox 5">
            <a:extLst>
              <a:ext uri="{FF2B5EF4-FFF2-40B4-BE49-F238E27FC236}">
                <a16:creationId xmlns:a16="http://schemas.microsoft.com/office/drawing/2014/main" id="{BFBFC9D3-2CBA-A52A-9F82-E7FCCBC01790}"/>
              </a:ext>
            </a:extLst>
          </p:cNvPr>
          <p:cNvSpPr txBox="1"/>
          <p:nvPr/>
        </p:nvSpPr>
        <p:spPr>
          <a:xfrm>
            <a:off x="7477126" y="1155869"/>
            <a:ext cx="3814916" cy="1034899"/>
          </a:xfrm>
          <a:prstGeom prst="rect">
            <a:avLst/>
          </a:prstGeom>
          <a:noFill/>
        </p:spPr>
        <p:txBody>
          <a:bodyPr wrap="square" rtlCol="0">
            <a:spAutoFit/>
          </a:bodyPr>
          <a:lstStyle/>
          <a:p>
            <a:pPr algn="just" rtl="1">
              <a:lnSpc>
                <a:spcPct val="150000"/>
              </a:lnSpc>
            </a:pPr>
            <a:r>
              <a:rPr lang="ar-SY" sz="1400" b="1" dirty="0">
                <a:latin typeface="Simplified Arabic" panose="02020603050405020304" pitchFamily="18" charset="-78"/>
                <a:cs typeface="Simplified Arabic" panose="02020603050405020304" pitchFamily="18" charset="-78"/>
              </a:rPr>
              <a:t>4. دعم ريادة الأعمال</a:t>
            </a:r>
          </a:p>
          <a:p>
            <a:pPr algn="just" rtl="1">
              <a:lnSpc>
                <a:spcPct val="150000"/>
              </a:lnSpc>
            </a:pPr>
            <a:r>
              <a:rPr lang="ar-SY" sz="1400" dirty="0">
                <a:latin typeface="Simplified Arabic" panose="02020603050405020304" pitchFamily="18" charset="-78"/>
                <a:cs typeface="Simplified Arabic" panose="02020603050405020304" pitchFamily="18" charset="-78"/>
              </a:rPr>
              <a:t>حيث يستطيع الطالب تقييم فكرة مشروعه من منظور تسويقي متكامل.</a:t>
            </a:r>
          </a:p>
        </p:txBody>
      </p:sp>
      <p:pic>
        <p:nvPicPr>
          <p:cNvPr id="4" name="صورة 3">
            <a:extLst>
              <a:ext uri="{FF2B5EF4-FFF2-40B4-BE49-F238E27FC236}">
                <a16:creationId xmlns:a16="http://schemas.microsoft.com/office/drawing/2014/main" id="{F89D6AE1-CB9A-7FE2-B67E-9B0C451E2F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3683" y="2559357"/>
            <a:ext cx="4161905" cy="3603317"/>
          </a:xfrm>
          <a:prstGeom prst="rect">
            <a:avLst/>
          </a:prstGeom>
        </p:spPr>
      </p:pic>
    </p:spTree>
    <p:extLst>
      <p:ext uri="{BB962C8B-B14F-4D97-AF65-F5344CB8AC3E}">
        <p14:creationId xmlns:p14="http://schemas.microsoft.com/office/powerpoint/2010/main" val="141088129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7359465-C261-429C-83A6-173306CF3D6D}"/>
</file>

<file path=docProps/app.xml><?xml version="1.0" encoding="utf-8"?>
<Properties xmlns="http://schemas.openxmlformats.org/officeDocument/2006/extended-properties" xmlns:vt="http://schemas.openxmlformats.org/officeDocument/2006/docPropsVTypes">
  <Template/>
  <TotalTime>1710</TotalTime>
  <Words>1932</Words>
  <Application>Microsoft Office PowerPoint</Application>
  <PresentationFormat>Widescreen</PresentationFormat>
  <Paragraphs>146</Paragraphs>
  <Slides>18</Slides>
  <Notes>2</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6" baseType="lpstr">
      <vt:lpstr>Alexandria</vt:lpstr>
      <vt:lpstr>Arial</vt:lpstr>
      <vt:lpstr>Calibri</vt:lpstr>
      <vt:lpstr>Calibri Light</vt:lpstr>
      <vt:lpstr>Roboto Light</vt:lpstr>
      <vt:lpstr>Simplified Arabic</vt:lpstr>
      <vt:lpstr>Office Theme</vt:lpstr>
      <vt:lpstr>صورة نقطية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17</cp:revision>
  <dcterms:created xsi:type="dcterms:W3CDTF">2023-04-29T09:08:00Z</dcterms:created>
  <dcterms:modified xsi:type="dcterms:W3CDTF">2026-05-25T20:34:05Z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