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303" r:id="rId5"/>
    <p:sldId id="512" r:id="rId6"/>
    <p:sldId id="534" r:id="rId7"/>
    <p:sldId id="535" r:id="rId8"/>
    <p:sldId id="536" r:id="rId9"/>
    <p:sldId id="564" r:id="rId10"/>
    <p:sldId id="538" r:id="rId11"/>
    <p:sldId id="539" r:id="rId12"/>
    <p:sldId id="540" r:id="rId13"/>
    <p:sldId id="565" r:id="rId14"/>
    <p:sldId id="541" r:id="rId15"/>
    <p:sldId id="542" r:id="rId16"/>
    <p:sldId id="543" r:id="rId17"/>
    <p:sldId id="544" r:id="rId18"/>
    <p:sldId id="545" r:id="rId19"/>
    <p:sldId id="546" r:id="rId20"/>
    <p:sldId id="569" r:id="rId21"/>
    <p:sldId id="550" r:id="rId22"/>
    <p:sldId id="551" r:id="rId23"/>
    <p:sldId id="552" r:id="rId24"/>
    <p:sldId id="553" r:id="rId25"/>
    <p:sldId id="554" r:id="rId26"/>
    <p:sldId id="555" r:id="rId27"/>
    <p:sldId id="556" r:id="rId28"/>
    <p:sldId id="557" r:id="rId29"/>
    <p:sldId id="558" r:id="rId30"/>
    <p:sldId id="566" r:id="rId31"/>
    <p:sldId id="567" r:id="rId32"/>
    <p:sldId id="570" r:id="rId33"/>
    <p:sldId id="571" r:id="rId34"/>
    <p:sldId id="572" r:id="rId35"/>
    <p:sldId id="573" r:id="rId36"/>
    <p:sldId id="575" r:id="rId37"/>
    <p:sldId id="574" r:id="rId38"/>
    <p:sldId id="576" r:id="rId39"/>
    <p:sldId id="577" r:id="rId40"/>
    <p:sldId id="578" r:id="rId41"/>
    <p:sldId id="579" r:id="rId42"/>
    <p:sldId id="580" r:id="rId43"/>
    <p:sldId id="581" r:id="rId44"/>
    <p:sldId id="582" r:id="rId45"/>
    <p:sldId id="583" r:id="rId46"/>
    <p:sldId id="584" r:id="rId47"/>
    <p:sldId id="585" r:id="rId48"/>
    <p:sldId id="586" r:id="rId49"/>
    <p:sldId id="587" r:id="rId50"/>
    <p:sldId id="588"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2"/>
            <p14:sldId id="534"/>
            <p14:sldId id="535"/>
            <p14:sldId id="536"/>
            <p14:sldId id="564"/>
            <p14:sldId id="538"/>
            <p14:sldId id="539"/>
            <p14:sldId id="540"/>
            <p14:sldId id="565"/>
            <p14:sldId id="541"/>
            <p14:sldId id="542"/>
            <p14:sldId id="543"/>
            <p14:sldId id="544"/>
            <p14:sldId id="545"/>
            <p14:sldId id="546"/>
            <p14:sldId id="569"/>
            <p14:sldId id="550"/>
            <p14:sldId id="551"/>
            <p14:sldId id="552"/>
            <p14:sldId id="553"/>
            <p14:sldId id="554"/>
            <p14:sldId id="555"/>
            <p14:sldId id="556"/>
            <p14:sldId id="557"/>
            <p14:sldId id="558"/>
            <p14:sldId id="566"/>
            <p14:sldId id="567"/>
            <p14:sldId id="570"/>
            <p14:sldId id="571"/>
            <p14:sldId id="572"/>
            <p14:sldId id="573"/>
            <p14:sldId id="575"/>
            <p14:sldId id="574"/>
            <p14:sldId id="576"/>
            <p14:sldId id="577"/>
            <p14:sldId id="578"/>
            <p14:sldId id="579"/>
            <p14:sldId id="580"/>
            <p14:sldId id="581"/>
            <p14:sldId id="582"/>
            <p14:sldId id="583"/>
            <p14:sldId id="584"/>
            <p14:sldId id="585"/>
            <p14:sldId id="586"/>
            <p14:sldId id="587"/>
            <p14:sldId id="58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4.xml"/><Relationship Id="rId5" Type="http://schemas.openxmlformats.org/officeDocument/2006/relationships/image" Target="../media/image4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30989" y="3655709"/>
            <a:ext cx="4774064" cy="584775"/>
          </a:xfrm>
          <a:prstGeom prst="rect">
            <a:avLst/>
          </a:prstGeom>
          <a:noFill/>
        </p:spPr>
        <p:txBody>
          <a:bodyPr wrap="none" rtlCol="0">
            <a:spAutoFit/>
          </a:bodyPr>
          <a:lstStyle/>
          <a:p>
            <a:pPr algn="ctr"/>
            <a:r>
              <a:rPr lang="en-US" sz="3200" b="1" dirty="0">
                <a:solidFill>
                  <a:srgbClr val="00B0F0"/>
                </a:solidFill>
                <a:latin typeface="Alexandria" charset="0"/>
                <a:cs typeface="Alexandria" charset="0"/>
              </a:rPr>
              <a:t>Firewall User Management</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350BB-9FA5-7FA1-282B-23B86793A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BB702-B284-5438-E85D-FACA118EA37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36801B-CB7E-3C7D-2F0A-E18E03537E7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C6E1C42A-79B7-6485-F618-702C485E8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6A93-D7A7-3617-AE2E-1CD166FB63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82AD7B-7CBF-AB9C-3AD5-B563197CD6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F45BCE0-7671-0175-9BD3-57CE40C00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8C41E3-A87B-D63D-0C56-94332A7864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9874528-3F31-1E50-EC3F-237E0B650BF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CA26E02-5DC2-EA50-7BD0-CECF41F2B15C}"/>
              </a:ext>
            </a:extLst>
          </p:cNvPr>
          <p:cNvSpPr txBox="1"/>
          <p:nvPr/>
        </p:nvSpPr>
        <p:spPr>
          <a:xfrm>
            <a:off x="698046" y="3081072"/>
            <a:ext cx="10699296" cy="2246769"/>
          </a:xfrm>
          <a:prstGeom prst="rect">
            <a:avLst/>
          </a:prstGeom>
          <a:noFill/>
        </p:spPr>
        <p:txBody>
          <a:bodyPr wrap="square">
            <a:spAutoFit/>
          </a:bodyPr>
          <a:lstStyle/>
          <a:p>
            <a:r>
              <a:rPr lang="en-US" sz="2800" b="1" dirty="0"/>
              <a:t>• Upon completion of this course, you will be able to understand:</a:t>
            </a:r>
          </a:p>
          <a:p>
            <a:r>
              <a:rPr lang="en-US" sz="2800" b="1" dirty="0"/>
              <a:t> </a:t>
            </a:r>
          </a:p>
          <a:p>
            <a:r>
              <a:rPr lang="en-US" sz="2800" b="1" dirty="0"/>
              <a:t>□ AAA technologies</a:t>
            </a:r>
          </a:p>
          <a:p>
            <a:r>
              <a:rPr lang="en-US" sz="2800" b="1" dirty="0"/>
              <a:t>□ User authentication technologies</a:t>
            </a:r>
          </a:p>
          <a:p>
            <a:r>
              <a:rPr lang="en-US" sz="2800" b="1" dirty="0"/>
              <a:t>□ User authentication management configurations</a:t>
            </a:r>
          </a:p>
        </p:txBody>
      </p:sp>
    </p:spTree>
    <p:extLst>
      <p:ext uri="{BB962C8B-B14F-4D97-AF65-F5344CB8AC3E}">
        <p14:creationId xmlns:p14="http://schemas.microsoft.com/office/powerpoint/2010/main" val="176055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7A06E-40D4-1F90-A323-148F06D5AB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387505-4075-E0E2-4C51-A820B48CD1D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02299A-FB85-FDE8-7CA4-EB8680AEEDF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User Authentication Background</a:t>
            </a:r>
          </a:p>
        </p:txBody>
      </p:sp>
      <p:sp>
        <p:nvSpPr>
          <p:cNvPr id="5" name="Rectangle 4">
            <a:extLst>
              <a:ext uri="{FF2B5EF4-FFF2-40B4-BE49-F238E27FC236}">
                <a16:creationId xmlns:a16="http://schemas.microsoft.com/office/drawing/2014/main" id="{6195C4B3-5CB7-15D0-6CD7-C6E7E42A3D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B62FA2-792B-6A0B-76DA-1790592D779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96FC72-3516-5745-27B4-52DF5671C9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37B7ABD-F3BB-C7A9-52C2-55F61CC4D6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431FC5A-49F3-758D-AB65-A024B3C19C8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4ED0DA6-6512-9AF5-CC42-5E73CC2326C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DEE1DE4E-5FFB-2B6B-6580-2ABB180A8217}"/>
              </a:ext>
            </a:extLst>
          </p:cNvPr>
          <p:cNvSpPr txBox="1"/>
          <p:nvPr/>
        </p:nvSpPr>
        <p:spPr>
          <a:xfrm>
            <a:off x="665387" y="2411601"/>
            <a:ext cx="5196569" cy="3785652"/>
          </a:xfrm>
          <a:prstGeom prst="rect">
            <a:avLst/>
          </a:prstGeom>
          <a:noFill/>
        </p:spPr>
        <p:txBody>
          <a:bodyPr wrap="square">
            <a:spAutoFit/>
          </a:bodyPr>
          <a:lstStyle/>
          <a:p>
            <a:r>
              <a:rPr lang="en-US" sz="2000" b="1" dirty="0"/>
              <a:t>• The growing number of application-layer attacks not only brings additional threats to network security but also places further strain on network access control. Enterprises want the capability to precisely identify users, ensure legitimate applications operate normally, and block applications that may bring security risks. However, IP addresses and ports are no longer sufficient to distinguish users and applications. Traditional access control policies based on quintuples cannot adapt to changes in the current network environment.</a:t>
            </a:r>
          </a:p>
        </p:txBody>
      </p:sp>
      <p:pic>
        <p:nvPicPr>
          <p:cNvPr id="16" name="Picture 15">
            <a:extLst>
              <a:ext uri="{FF2B5EF4-FFF2-40B4-BE49-F238E27FC236}">
                <a16:creationId xmlns:a16="http://schemas.microsoft.com/office/drawing/2014/main" id="{E6134C9B-A182-D517-A3EE-2C8D542AA656}"/>
              </a:ext>
            </a:extLst>
          </p:cNvPr>
          <p:cNvPicPr>
            <a:picLocks noChangeAspect="1"/>
          </p:cNvPicPr>
          <p:nvPr/>
        </p:nvPicPr>
        <p:blipFill>
          <a:blip r:embed="rId3"/>
          <a:stretch>
            <a:fillRect/>
          </a:stretch>
        </p:blipFill>
        <p:spPr>
          <a:xfrm>
            <a:off x="6019438" y="2397321"/>
            <a:ext cx="5182323" cy="3696216"/>
          </a:xfrm>
          <a:prstGeom prst="rect">
            <a:avLst/>
          </a:prstGeom>
        </p:spPr>
      </p:pic>
    </p:spTree>
    <p:extLst>
      <p:ext uri="{BB962C8B-B14F-4D97-AF65-F5344CB8AC3E}">
        <p14:creationId xmlns:p14="http://schemas.microsoft.com/office/powerpoint/2010/main" val="1444874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EE72B-5636-8F9A-E06E-F84049F401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264847-B5DD-F2EF-7D5E-602B9B074E9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FFE764-12F5-6B6B-8808-8F949AA6548B}"/>
              </a:ext>
            </a:extLst>
          </p:cNvPr>
          <p:cNvSpPr txBox="1"/>
          <p:nvPr/>
        </p:nvSpPr>
        <p:spPr>
          <a:xfrm>
            <a:off x="2398850" y="1133369"/>
            <a:ext cx="6973750" cy="523220"/>
          </a:xfrm>
          <a:prstGeom prst="rect">
            <a:avLst/>
          </a:prstGeom>
          <a:noFill/>
        </p:spPr>
        <p:txBody>
          <a:bodyPr wrap="square" rtlCol="0">
            <a:spAutoFit/>
          </a:bodyPr>
          <a:lstStyle/>
          <a:p>
            <a:r>
              <a:rPr lang="en-US" sz="2800" b="1" dirty="0">
                <a:latin typeface="Alexandria" charset="0"/>
                <a:cs typeface="Alexandria" charset="0"/>
              </a:rPr>
              <a:t>What is AAA?</a:t>
            </a:r>
          </a:p>
        </p:txBody>
      </p:sp>
      <p:sp>
        <p:nvSpPr>
          <p:cNvPr id="5" name="Rectangle 4">
            <a:extLst>
              <a:ext uri="{FF2B5EF4-FFF2-40B4-BE49-F238E27FC236}">
                <a16:creationId xmlns:a16="http://schemas.microsoft.com/office/drawing/2014/main" id="{CAC01F04-4677-936C-6732-4718059D27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BBD944-31C1-3275-F84E-CD7248DB71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7E44DE-F8D8-0A0C-ABF6-680FAAB8AA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67369FFC-CE71-BA64-6D18-959505303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91A582-2152-1B29-4791-F6D4E7E42A9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5B206B2-2CC8-F456-B4BF-30FFD6848B0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47678657-EAA3-5E72-74AC-16E462E4D6B2}"/>
              </a:ext>
            </a:extLst>
          </p:cNvPr>
          <p:cNvSpPr txBox="1"/>
          <p:nvPr/>
        </p:nvSpPr>
        <p:spPr>
          <a:xfrm>
            <a:off x="649059" y="2134015"/>
            <a:ext cx="10748283" cy="1015663"/>
          </a:xfrm>
          <a:prstGeom prst="rect">
            <a:avLst/>
          </a:prstGeom>
          <a:noFill/>
        </p:spPr>
        <p:txBody>
          <a:bodyPr wrap="square">
            <a:spAutoFit/>
          </a:bodyPr>
          <a:lstStyle/>
          <a:p>
            <a:r>
              <a:rPr lang="en-US" sz="2000" b="1" dirty="0"/>
              <a:t>• Authentication</a:t>
            </a:r>
          </a:p>
          <a:p>
            <a:r>
              <a:rPr lang="en-US" sz="2000" b="1" dirty="0"/>
              <a:t>• Authorization</a:t>
            </a:r>
          </a:p>
          <a:p>
            <a:r>
              <a:rPr lang="en-US" sz="2000" b="1" dirty="0"/>
              <a:t>• Accounting</a:t>
            </a:r>
          </a:p>
        </p:txBody>
      </p:sp>
      <p:sp>
        <p:nvSpPr>
          <p:cNvPr id="13" name="TextBox 12">
            <a:extLst>
              <a:ext uri="{FF2B5EF4-FFF2-40B4-BE49-F238E27FC236}">
                <a16:creationId xmlns:a16="http://schemas.microsoft.com/office/drawing/2014/main" id="{213FB620-7113-8064-AA30-DD5898E8DC48}"/>
              </a:ext>
            </a:extLst>
          </p:cNvPr>
          <p:cNvSpPr txBox="1"/>
          <p:nvPr/>
        </p:nvSpPr>
        <p:spPr>
          <a:xfrm>
            <a:off x="681718" y="5083352"/>
            <a:ext cx="10682968" cy="1477328"/>
          </a:xfrm>
          <a:prstGeom prst="rect">
            <a:avLst/>
          </a:prstGeom>
          <a:noFill/>
        </p:spPr>
        <p:txBody>
          <a:bodyPr wrap="square">
            <a:spAutoFit/>
          </a:bodyPr>
          <a:lstStyle/>
          <a:p>
            <a:r>
              <a:rPr lang="en-US" b="1" dirty="0"/>
              <a:t>• Example:</a:t>
            </a:r>
          </a:p>
          <a:p>
            <a:r>
              <a:rPr lang="en-US" b="1" dirty="0"/>
              <a:t>□  When accessing the Internet, a user needs to enter a username and a password for authentication.</a:t>
            </a:r>
          </a:p>
          <a:p>
            <a:r>
              <a:rPr lang="en-US" b="1" dirty="0"/>
              <a:t>□  After authentication, the firewall starts to authorize the user and grant permissions for access to different resources, such as baidu.com or google.com.</a:t>
            </a:r>
          </a:p>
          <a:p>
            <a:r>
              <a:rPr lang="en-US" b="1" dirty="0"/>
              <a:t>□  During user access, accounting is performed to record the user's operations and online duration.</a:t>
            </a:r>
          </a:p>
        </p:txBody>
      </p:sp>
      <p:pic>
        <p:nvPicPr>
          <p:cNvPr id="15" name="Picture 14">
            <a:extLst>
              <a:ext uri="{FF2B5EF4-FFF2-40B4-BE49-F238E27FC236}">
                <a16:creationId xmlns:a16="http://schemas.microsoft.com/office/drawing/2014/main" id="{F32D4733-61BC-8A68-2888-560DF48DB15F}"/>
              </a:ext>
            </a:extLst>
          </p:cNvPr>
          <p:cNvPicPr>
            <a:picLocks noChangeAspect="1"/>
          </p:cNvPicPr>
          <p:nvPr/>
        </p:nvPicPr>
        <p:blipFill>
          <a:blip r:embed="rId3"/>
          <a:stretch>
            <a:fillRect/>
          </a:stretch>
        </p:blipFill>
        <p:spPr>
          <a:xfrm>
            <a:off x="2646082" y="2149748"/>
            <a:ext cx="8341164" cy="2977424"/>
          </a:xfrm>
          <a:prstGeom prst="rect">
            <a:avLst/>
          </a:prstGeom>
        </p:spPr>
      </p:pic>
    </p:spTree>
    <p:extLst>
      <p:ext uri="{BB962C8B-B14F-4D97-AF65-F5344CB8AC3E}">
        <p14:creationId xmlns:p14="http://schemas.microsoft.com/office/powerpoint/2010/main" val="3165495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6F785-D4B0-CA3A-49B2-8991EF5483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C762E8-9651-D27C-C2DB-B5F6A56B6044}"/>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A54534-297D-2936-830F-16FE6F193B6B}"/>
              </a:ext>
            </a:extLst>
          </p:cNvPr>
          <p:cNvSpPr txBox="1"/>
          <p:nvPr/>
        </p:nvSpPr>
        <p:spPr>
          <a:xfrm>
            <a:off x="2300879" y="610856"/>
            <a:ext cx="7561578" cy="461665"/>
          </a:xfrm>
          <a:prstGeom prst="rect">
            <a:avLst/>
          </a:prstGeom>
          <a:noFill/>
        </p:spPr>
        <p:txBody>
          <a:bodyPr wrap="square" rtlCol="0">
            <a:spAutoFit/>
          </a:bodyPr>
          <a:lstStyle/>
          <a:p>
            <a:r>
              <a:rPr lang="en-US" sz="2400" b="1" dirty="0">
                <a:latin typeface="Alexandria" charset="0"/>
                <a:cs typeface="Alexandria" charset="0"/>
              </a:rPr>
              <a:t>Authentication</a:t>
            </a:r>
          </a:p>
        </p:txBody>
      </p:sp>
      <p:sp>
        <p:nvSpPr>
          <p:cNvPr id="5" name="Rectangle 4">
            <a:extLst>
              <a:ext uri="{FF2B5EF4-FFF2-40B4-BE49-F238E27FC236}">
                <a16:creationId xmlns:a16="http://schemas.microsoft.com/office/drawing/2014/main" id="{3AF17265-60B2-C42B-2EC1-DD63BA5DE1DE}"/>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4BCCBF-2D0C-A232-CDDE-B660DE542E32}"/>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E802EF-F83C-8293-B25D-747F4A3840C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67963E87-B28E-D08C-FBDB-BE292590E4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85F309D-CC28-E64E-CD7D-CCDB0C9DCA2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E892F43-F825-B303-738B-90CB17C282D2}"/>
              </a:ext>
            </a:extLst>
          </p:cNvPr>
          <p:cNvSpPr txBox="1"/>
          <p:nvPr/>
        </p:nvSpPr>
        <p:spPr>
          <a:xfrm>
            <a:off x="212273" y="1633903"/>
            <a:ext cx="11772900" cy="2031325"/>
          </a:xfrm>
          <a:prstGeom prst="rect">
            <a:avLst/>
          </a:prstGeom>
          <a:noFill/>
        </p:spPr>
        <p:txBody>
          <a:bodyPr wrap="square">
            <a:spAutoFit/>
          </a:bodyPr>
          <a:lstStyle/>
          <a:p>
            <a:r>
              <a:rPr lang="en-US" b="1" dirty="0"/>
              <a:t>Authentication refers to the confirmation of user identities using various factors.</a:t>
            </a:r>
          </a:p>
          <a:p>
            <a:endParaRPr lang="en-US" b="1" dirty="0"/>
          </a:p>
          <a:p>
            <a:r>
              <a:rPr lang="en-US" b="1" dirty="0"/>
              <a:t>• Authentication mode:</a:t>
            </a:r>
          </a:p>
          <a:p>
            <a:endParaRPr lang="en-US" b="1" dirty="0"/>
          </a:p>
          <a:p>
            <a:r>
              <a:rPr lang="en-US" b="1" dirty="0"/>
              <a:t>□  What I know: includes the information that a user knows (password and PIN)</a:t>
            </a:r>
          </a:p>
          <a:p>
            <a:r>
              <a:rPr lang="en-US" b="1" dirty="0"/>
              <a:t>□  What I have: includes the information that a user has (token cards, smart cards, and various bank cards)</a:t>
            </a:r>
          </a:p>
          <a:p>
            <a:r>
              <a:rPr lang="en-US" b="1" dirty="0"/>
              <a:t>□  What I am: includes unique biometric features that a user has (fingerprint, voice, iris, and DNA)</a:t>
            </a:r>
          </a:p>
        </p:txBody>
      </p:sp>
      <p:pic>
        <p:nvPicPr>
          <p:cNvPr id="14" name="Picture 13">
            <a:extLst>
              <a:ext uri="{FF2B5EF4-FFF2-40B4-BE49-F238E27FC236}">
                <a16:creationId xmlns:a16="http://schemas.microsoft.com/office/drawing/2014/main" id="{32298AB8-4EBD-3D71-E3A7-71BFF4C41E3F}"/>
              </a:ext>
            </a:extLst>
          </p:cNvPr>
          <p:cNvPicPr>
            <a:picLocks noChangeAspect="1"/>
          </p:cNvPicPr>
          <p:nvPr/>
        </p:nvPicPr>
        <p:blipFill>
          <a:blip r:embed="rId3"/>
          <a:stretch>
            <a:fillRect/>
          </a:stretch>
        </p:blipFill>
        <p:spPr>
          <a:xfrm>
            <a:off x="3043545" y="3643120"/>
            <a:ext cx="5609644" cy="2904638"/>
          </a:xfrm>
          <a:prstGeom prst="rect">
            <a:avLst/>
          </a:prstGeom>
        </p:spPr>
      </p:pic>
    </p:spTree>
    <p:extLst>
      <p:ext uri="{BB962C8B-B14F-4D97-AF65-F5344CB8AC3E}">
        <p14:creationId xmlns:p14="http://schemas.microsoft.com/office/powerpoint/2010/main" val="3222515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0C3FA-1D87-AC25-3879-468CBCA7E0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D655AD-70AF-93EF-8D90-8623DC76C285}"/>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A91BB1-D329-8EE2-2BEF-0BB7F215EC81}"/>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Authorization</a:t>
            </a:r>
          </a:p>
        </p:txBody>
      </p:sp>
      <p:sp>
        <p:nvSpPr>
          <p:cNvPr id="5" name="Rectangle 4">
            <a:extLst>
              <a:ext uri="{FF2B5EF4-FFF2-40B4-BE49-F238E27FC236}">
                <a16:creationId xmlns:a16="http://schemas.microsoft.com/office/drawing/2014/main" id="{F5E7D586-1DAE-0F79-0A21-C17A1DACD50C}"/>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48C866-859E-3807-D295-BFE0C9DAD591}"/>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4C4812-E3C7-0490-27CD-8D5425AE9B45}"/>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9299137B-F585-3923-BF65-6334DE4D8E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433226A-60D8-3A54-5984-F63B7865A0D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3E38B9C-11F4-71D3-564C-8FCF7F24A218}"/>
              </a:ext>
            </a:extLst>
          </p:cNvPr>
          <p:cNvSpPr txBox="1"/>
          <p:nvPr/>
        </p:nvSpPr>
        <p:spPr>
          <a:xfrm>
            <a:off x="277586" y="1584332"/>
            <a:ext cx="11772900" cy="1754326"/>
          </a:xfrm>
          <a:prstGeom prst="rect">
            <a:avLst/>
          </a:prstGeom>
          <a:noFill/>
        </p:spPr>
        <p:txBody>
          <a:bodyPr wrap="square">
            <a:spAutoFit/>
          </a:bodyPr>
          <a:lstStyle/>
          <a:p>
            <a:r>
              <a:rPr lang="en-US" b="1" dirty="0"/>
              <a:t>• Authorizes accessible resources.</a:t>
            </a:r>
          </a:p>
          <a:p>
            <a:r>
              <a:rPr lang="en-US" b="1" dirty="0"/>
              <a:t>• Authorizes available commands.</a:t>
            </a:r>
          </a:p>
          <a:p>
            <a:endParaRPr lang="en-US" b="1" dirty="0"/>
          </a:p>
          <a:p>
            <a:r>
              <a:rPr lang="en-US" b="1" dirty="0"/>
              <a:t>•   Authorizes users to access certain services, including public services and sensitive services.</a:t>
            </a:r>
          </a:p>
          <a:p>
            <a:r>
              <a:rPr lang="en-US" b="1" dirty="0"/>
              <a:t>•   Authorizes users to use certain commands for device management. For example, authorizes users to use only display commands but not delete or copy commands.</a:t>
            </a:r>
          </a:p>
        </p:txBody>
      </p:sp>
      <p:pic>
        <p:nvPicPr>
          <p:cNvPr id="14" name="Picture 13">
            <a:extLst>
              <a:ext uri="{FF2B5EF4-FFF2-40B4-BE49-F238E27FC236}">
                <a16:creationId xmlns:a16="http://schemas.microsoft.com/office/drawing/2014/main" id="{07184AC6-EEDB-777D-12EA-73EF4BEB22EA}"/>
              </a:ext>
            </a:extLst>
          </p:cNvPr>
          <p:cNvPicPr>
            <a:picLocks noChangeAspect="1"/>
          </p:cNvPicPr>
          <p:nvPr/>
        </p:nvPicPr>
        <p:blipFill>
          <a:blip r:embed="rId3"/>
          <a:stretch>
            <a:fillRect/>
          </a:stretch>
        </p:blipFill>
        <p:spPr>
          <a:xfrm>
            <a:off x="2105950" y="3436981"/>
            <a:ext cx="7393730" cy="3110777"/>
          </a:xfrm>
          <a:prstGeom prst="rect">
            <a:avLst/>
          </a:prstGeom>
        </p:spPr>
      </p:pic>
    </p:spTree>
    <p:extLst>
      <p:ext uri="{BB962C8B-B14F-4D97-AF65-F5344CB8AC3E}">
        <p14:creationId xmlns:p14="http://schemas.microsoft.com/office/powerpoint/2010/main" val="2151324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46551-DE96-CA33-03AF-76F1A014FA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91F545-47B3-39F3-29A1-0A493DAF6516}"/>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9BBCF85-F49F-3A8C-3D22-474E6C546A2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Accounting</a:t>
            </a:r>
          </a:p>
        </p:txBody>
      </p:sp>
      <p:sp>
        <p:nvSpPr>
          <p:cNvPr id="5" name="Rectangle 4">
            <a:extLst>
              <a:ext uri="{FF2B5EF4-FFF2-40B4-BE49-F238E27FC236}">
                <a16:creationId xmlns:a16="http://schemas.microsoft.com/office/drawing/2014/main" id="{65A437AB-48FD-2B91-B9AB-DEE8BD47426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2D6890-86C0-8CB9-E45A-8B5AE9607233}"/>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79EDF-CB82-CDFE-D767-427CABB322B0}"/>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35A0B0C-03F0-859C-5DB2-F3F4F48229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CEA3042-AA53-61D5-19B0-18493C58835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34E3EC9-E2E3-3C5C-8208-90CDE3D48C76}"/>
              </a:ext>
            </a:extLst>
          </p:cNvPr>
          <p:cNvSpPr txBox="1"/>
          <p:nvPr/>
        </p:nvSpPr>
        <p:spPr>
          <a:xfrm>
            <a:off x="419100" y="1878832"/>
            <a:ext cx="11772900" cy="1477328"/>
          </a:xfrm>
          <a:prstGeom prst="rect">
            <a:avLst/>
          </a:prstGeom>
          <a:noFill/>
        </p:spPr>
        <p:txBody>
          <a:bodyPr wrap="square">
            <a:spAutoFit/>
          </a:bodyPr>
          <a:lstStyle/>
          <a:p>
            <a:r>
              <a:rPr lang="en-US" b="1" dirty="0"/>
              <a:t>• The accounting function covers the following aspects: </a:t>
            </a:r>
          </a:p>
          <a:p>
            <a:endParaRPr lang="en-US" b="1" dirty="0"/>
          </a:p>
          <a:p>
            <a:r>
              <a:rPr lang="en-US" b="1" dirty="0"/>
              <a:t>□  How long do users stay online?</a:t>
            </a:r>
          </a:p>
          <a:p>
            <a:r>
              <a:rPr lang="en-US" b="1" dirty="0"/>
              <a:t>□ How much money do users spend? </a:t>
            </a:r>
          </a:p>
          <a:p>
            <a:r>
              <a:rPr lang="en-US" b="1" dirty="0"/>
              <a:t>□ What operations do users perform?</a:t>
            </a:r>
          </a:p>
        </p:txBody>
      </p:sp>
      <p:pic>
        <p:nvPicPr>
          <p:cNvPr id="4" name="Picture 3">
            <a:extLst>
              <a:ext uri="{FF2B5EF4-FFF2-40B4-BE49-F238E27FC236}">
                <a16:creationId xmlns:a16="http://schemas.microsoft.com/office/drawing/2014/main" id="{635BAE25-91B5-862D-89E2-5481FE8623D6}"/>
              </a:ext>
            </a:extLst>
          </p:cNvPr>
          <p:cNvPicPr>
            <a:picLocks noChangeAspect="1"/>
          </p:cNvPicPr>
          <p:nvPr/>
        </p:nvPicPr>
        <p:blipFill>
          <a:blip r:embed="rId3"/>
          <a:stretch>
            <a:fillRect/>
          </a:stretch>
        </p:blipFill>
        <p:spPr>
          <a:xfrm>
            <a:off x="5848841" y="2200135"/>
            <a:ext cx="5711787" cy="4208685"/>
          </a:xfrm>
          <a:prstGeom prst="rect">
            <a:avLst/>
          </a:prstGeom>
        </p:spPr>
      </p:pic>
    </p:spTree>
    <p:extLst>
      <p:ext uri="{BB962C8B-B14F-4D97-AF65-F5344CB8AC3E}">
        <p14:creationId xmlns:p14="http://schemas.microsoft.com/office/powerpoint/2010/main" val="3234391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E555E-1495-21D0-04AC-E9B0A6C0FC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C4FDEF-5CE0-1C13-176F-D4B3E69BA72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97F0B09-0901-F35B-FA7E-A1D722285F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99B0F2-A64E-E498-EDDF-FF5F0D289C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852404-80AD-9358-CE54-FE24DC3518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867B547D-E10F-027E-2F83-D82034A8C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4485600D-79D5-E156-2096-18E49B38ABFC}"/>
              </a:ext>
            </a:extLst>
          </p:cNvPr>
          <p:cNvSpPr txBox="1"/>
          <p:nvPr/>
        </p:nvSpPr>
        <p:spPr>
          <a:xfrm>
            <a:off x="2366193" y="1166027"/>
            <a:ext cx="7561578" cy="523220"/>
          </a:xfrm>
          <a:prstGeom prst="rect">
            <a:avLst/>
          </a:prstGeom>
          <a:noFill/>
        </p:spPr>
        <p:txBody>
          <a:bodyPr wrap="square" rtlCol="0">
            <a:spAutoFit/>
          </a:bodyPr>
          <a:lstStyle/>
          <a:p>
            <a:r>
              <a:rPr lang="en-US" sz="2800" b="1" dirty="0">
                <a:latin typeface="Alexandria" charset="0"/>
                <a:cs typeface="Alexandria" charset="0"/>
              </a:rPr>
              <a:t>AAA Technologies</a:t>
            </a:r>
          </a:p>
        </p:txBody>
      </p:sp>
      <p:pic>
        <p:nvPicPr>
          <p:cNvPr id="17" name="Picture 16">
            <a:extLst>
              <a:ext uri="{FF2B5EF4-FFF2-40B4-BE49-F238E27FC236}">
                <a16:creationId xmlns:a16="http://schemas.microsoft.com/office/drawing/2014/main" id="{B7FBCACE-39B0-28D8-5BA6-34571D892C03}"/>
              </a:ext>
            </a:extLst>
          </p:cNvPr>
          <p:cNvPicPr>
            <a:picLocks noChangeAspect="1"/>
          </p:cNvPicPr>
          <p:nvPr/>
        </p:nvPicPr>
        <p:blipFill>
          <a:blip r:embed="rId3"/>
          <a:stretch>
            <a:fillRect/>
          </a:stretch>
        </p:blipFill>
        <p:spPr>
          <a:xfrm>
            <a:off x="1869113" y="2117679"/>
            <a:ext cx="8153251" cy="4364764"/>
          </a:xfrm>
          <a:prstGeom prst="rect">
            <a:avLst/>
          </a:prstGeom>
        </p:spPr>
      </p:pic>
    </p:spTree>
    <p:extLst>
      <p:ext uri="{BB962C8B-B14F-4D97-AF65-F5344CB8AC3E}">
        <p14:creationId xmlns:p14="http://schemas.microsoft.com/office/powerpoint/2010/main" val="1497090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12090-A973-11ED-3BAF-60456F8049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491454-BB03-553D-31E0-6CC3DC8E5D5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E8EBE3-80B0-219E-67C1-03BCC2664CD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AAA Technologies</a:t>
            </a:r>
          </a:p>
        </p:txBody>
      </p:sp>
      <p:sp>
        <p:nvSpPr>
          <p:cNvPr id="5" name="Rectangle 4">
            <a:extLst>
              <a:ext uri="{FF2B5EF4-FFF2-40B4-BE49-F238E27FC236}">
                <a16:creationId xmlns:a16="http://schemas.microsoft.com/office/drawing/2014/main" id="{489B938B-272E-CD02-3DF5-98733A4489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BDA7EC-897A-AFB2-DA6E-28B87F8E7E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8F1691-DFD6-01A5-9C39-23E4F6980F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6BC55572-A87B-75AA-F058-0DC7C9934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7A3C57D-C097-2C53-6DF8-0745627B100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B9D024B-0C61-6C2C-5E42-D67750879A7F}"/>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C693E8E-1A99-916B-0E7F-C30972C0D45A}"/>
              </a:ext>
            </a:extLst>
          </p:cNvPr>
          <p:cNvSpPr txBox="1"/>
          <p:nvPr/>
        </p:nvSpPr>
        <p:spPr>
          <a:xfrm>
            <a:off x="665389" y="2364352"/>
            <a:ext cx="10633982" cy="3970318"/>
          </a:xfrm>
          <a:prstGeom prst="rect">
            <a:avLst/>
          </a:prstGeom>
          <a:noFill/>
        </p:spPr>
        <p:txBody>
          <a:bodyPr wrap="square">
            <a:spAutoFit/>
          </a:bodyPr>
          <a:lstStyle/>
          <a:p>
            <a:r>
              <a:rPr lang="en-US" b="1" dirty="0"/>
              <a:t>•   No authentication:</a:t>
            </a:r>
          </a:p>
          <a:p>
            <a:r>
              <a:rPr lang="en-US" b="1" dirty="0"/>
              <a:t>□    No  authentication  is  performed  on  trusted  users.  In  most  cases,  this  type  of authentication mode is not recommended.</a:t>
            </a:r>
          </a:p>
          <a:p>
            <a:endParaRPr lang="en-US" b="1" dirty="0"/>
          </a:p>
          <a:p>
            <a:r>
              <a:rPr lang="en-US" b="1" dirty="0"/>
              <a:t>•   Local authentication:</a:t>
            </a:r>
          </a:p>
          <a:p>
            <a:r>
              <a:rPr lang="en-US" b="1" dirty="0"/>
              <a:t>□ Configures user information, including the username, password, and attributes of local users, on a Network Access Server (NAS). Local authentication offers fast processing and low operation cost. However, the capacity to store user information is limited by the hardware.</a:t>
            </a:r>
          </a:p>
          <a:p>
            <a:endParaRPr lang="en-US" b="1" dirty="0"/>
          </a:p>
          <a:p>
            <a:r>
              <a:rPr lang="en-US" b="1" dirty="0"/>
              <a:t>•   Server authentication:</a:t>
            </a:r>
          </a:p>
          <a:p>
            <a:r>
              <a:rPr lang="en-US" b="1" dirty="0"/>
              <a:t>□ Configures user information, including the username, password, and attributes, on a third-party authentication server. AAA can remotely authenticate users through the Remote Authentication Dial In User Service (RADIUS) protocol or the Huawei Terminal Access Controller Access Control System (HWTACACS) protocol.</a:t>
            </a:r>
          </a:p>
        </p:txBody>
      </p:sp>
    </p:spTree>
    <p:extLst>
      <p:ext uri="{BB962C8B-B14F-4D97-AF65-F5344CB8AC3E}">
        <p14:creationId xmlns:p14="http://schemas.microsoft.com/office/powerpoint/2010/main" val="744551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84556-E8A4-FD3B-5A04-491F2E6B8A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86CDFA-30EB-2435-215C-12ED80D76C03}"/>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C709143-3764-98C6-5264-FD3B329A58BF}"/>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RADIUS</a:t>
            </a:r>
          </a:p>
        </p:txBody>
      </p:sp>
      <p:sp>
        <p:nvSpPr>
          <p:cNvPr id="5" name="Rectangle 4">
            <a:extLst>
              <a:ext uri="{FF2B5EF4-FFF2-40B4-BE49-F238E27FC236}">
                <a16:creationId xmlns:a16="http://schemas.microsoft.com/office/drawing/2014/main" id="{70FA5C91-BED8-9012-6682-419CE69ADB45}"/>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7408DE-DA33-34E5-A197-B6EBA0626404}"/>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C6AC485-BAE9-A9CF-0951-698B8D54E5C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A6E60046-EDA3-EA63-BDA7-C9611066AE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2235C022-E57E-EFBD-B681-23A106E3FCB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A42E38E-FA30-9444-B888-96479A94A897}"/>
              </a:ext>
            </a:extLst>
          </p:cNvPr>
          <p:cNvPicPr>
            <a:picLocks noChangeAspect="1"/>
          </p:cNvPicPr>
          <p:nvPr/>
        </p:nvPicPr>
        <p:blipFill>
          <a:blip r:embed="rId3"/>
          <a:stretch>
            <a:fillRect/>
          </a:stretch>
        </p:blipFill>
        <p:spPr>
          <a:xfrm>
            <a:off x="742394" y="1716968"/>
            <a:ext cx="10699579" cy="4863445"/>
          </a:xfrm>
          <a:prstGeom prst="rect">
            <a:avLst/>
          </a:prstGeom>
        </p:spPr>
      </p:pic>
    </p:spTree>
    <p:extLst>
      <p:ext uri="{BB962C8B-B14F-4D97-AF65-F5344CB8AC3E}">
        <p14:creationId xmlns:p14="http://schemas.microsoft.com/office/powerpoint/2010/main" val="19169167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2B113-A739-EDD1-2C41-A6A5D49398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ECB854-0AD5-6058-CEF0-26D1CBC9600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9197D91-36D9-CD9A-3E54-57D75E47111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RADIUS Application Scenarios</a:t>
            </a:r>
          </a:p>
        </p:txBody>
      </p:sp>
      <p:sp>
        <p:nvSpPr>
          <p:cNvPr id="5" name="Rectangle 4">
            <a:extLst>
              <a:ext uri="{FF2B5EF4-FFF2-40B4-BE49-F238E27FC236}">
                <a16:creationId xmlns:a16="http://schemas.microsoft.com/office/drawing/2014/main" id="{38936EAC-AE36-3C02-8B97-188D19EA56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ECEFE3-0967-4C7F-B2A3-951CC29B888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BE810D-A5A4-B25F-218C-CCBA280087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B5D755F8-9459-305D-D4D7-794F344741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95FD6AD-1B35-CAEF-B645-7EFC9DCD093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CECC46B-230F-DEA6-7BFC-B56DAA363D0C}"/>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3789A970-EB96-F85C-9720-24C0BAE5A33F}"/>
              </a:ext>
            </a:extLst>
          </p:cNvPr>
          <p:cNvPicPr>
            <a:picLocks noChangeAspect="1"/>
          </p:cNvPicPr>
          <p:nvPr/>
        </p:nvPicPr>
        <p:blipFill>
          <a:blip r:embed="rId3"/>
          <a:stretch>
            <a:fillRect/>
          </a:stretch>
        </p:blipFill>
        <p:spPr>
          <a:xfrm>
            <a:off x="2050178" y="2151053"/>
            <a:ext cx="7824642" cy="4396704"/>
          </a:xfrm>
          <a:prstGeom prst="rect">
            <a:avLst/>
          </a:prstGeom>
        </p:spPr>
      </p:pic>
    </p:spTree>
    <p:extLst>
      <p:ext uri="{BB962C8B-B14F-4D97-AF65-F5344CB8AC3E}">
        <p14:creationId xmlns:p14="http://schemas.microsoft.com/office/powerpoint/2010/main" val="187355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7ADEA-BB07-9CD1-A4B6-D23A922A7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2BCC8A-11DB-F4AD-D890-A29CC838988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8B3B7-F4C5-F9C6-341F-3B0D16A23C6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HWTACACS Overview</a:t>
            </a:r>
          </a:p>
        </p:txBody>
      </p:sp>
      <p:sp>
        <p:nvSpPr>
          <p:cNvPr id="5" name="Rectangle 4">
            <a:extLst>
              <a:ext uri="{FF2B5EF4-FFF2-40B4-BE49-F238E27FC236}">
                <a16:creationId xmlns:a16="http://schemas.microsoft.com/office/drawing/2014/main" id="{2E3390F2-2181-15F3-2E78-108C8D46AA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7F38D6-1FFE-E669-A9CA-EF57430EE9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9F5765-87A5-A59D-6074-A1E5470C97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ACB83D4C-7CA8-FBA0-C483-C2E2BEF19E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00675-C80D-5F2D-923E-3E9C4E56CBD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B092BC8-5D91-39AA-8E55-42ED2A729D79}"/>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AF0DAF4-7BDB-129E-5136-07C3437B6F1C}"/>
              </a:ext>
            </a:extLst>
          </p:cNvPr>
          <p:cNvSpPr txBox="1"/>
          <p:nvPr/>
        </p:nvSpPr>
        <p:spPr>
          <a:xfrm>
            <a:off x="698047" y="3065306"/>
            <a:ext cx="10699296" cy="2585323"/>
          </a:xfrm>
          <a:prstGeom prst="rect">
            <a:avLst/>
          </a:prstGeom>
          <a:noFill/>
        </p:spPr>
        <p:txBody>
          <a:bodyPr wrap="square">
            <a:spAutoFit/>
          </a:bodyPr>
          <a:lstStyle/>
          <a:p>
            <a:r>
              <a:rPr lang="en-US" b="1" dirty="0"/>
              <a:t>• HWTACACS is an enhancement of TACACS. Similar to RADIUS, HWTACACS uses the client/server model to implement communication between NAS and TACACS+ servers.</a:t>
            </a:r>
          </a:p>
          <a:p>
            <a:endParaRPr lang="en-US" b="1" dirty="0"/>
          </a:p>
          <a:p>
            <a:r>
              <a:rPr lang="en-US" b="1" dirty="0"/>
              <a:t>• A typical application of HWTACACS is to perform authentication, authorization, and accounting for a user logging in to a device. The device functions as the HWTACACS client to send the username and password to the HWTACACS server for authentication. If a user is authenticated and authorized, the user can log in to the device to perform operations.</a:t>
            </a:r>
          </a:p>
          <a:p>
            <a:endParaRPr lang="en-US" b="1" dirty="0"/>
          </a:p>
          <a:p>
            <a:r>
              <a:rPr lang="en-US" b="1" dirty="0"/>
              <a:t>• HWTACACS: Huawei Terminal Access Controller Access Control System</a:t>
            </a:r>
          </a:p>
        </p:txBody>
      </p:sp>
    </p:spTree>
    <p:extLst>
      <p:ext uri="{BB962C8B-B14F-4D97-AF65-F5344CB8AC3E}">
        <p14:creationId xmlns:p14="http://schemas.microsoft.com/office/powerpoint/2010/main" val="151526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44463-8DC1-EA5E-B637-357CA3370A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4D71AA-FB1A-0427-2E11-E583F0BCDE3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sz="2000" b="1" dirty="0">
              <a:solidFill>
                <a:prstClr val="black"/>
              </a:solidFill>
            </a:endParaRPr>
          </a:p>
        </p:txBody>
      </p:sp>
      <p:sp>
        <p:nvSpPr>
          <p:cNvPr id="3" name="TextBox 2">
            <a:extLst>
              <a:ext uri="{FF2B5EF4-FFF2-40B4-BE49-F238E27FC236}">
                <a16:creationId xmlns:a16="http://schemas.microsoft.com/office/drawing/2014/main" id="{6C5B943E-1B05-1B31-011A-0FF6164E315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HWTACACS Application Scenario</a:t>
            </a:r>
          </a:p>
        </p:txBody>
      </p:sp>
      <p:sp>
        <p:nvSpPr>
          <p:cNvPr id="5" name="Rectangle 4">
            <a:extLst>
              <a:ext uri="{FF2B5EF4-FFF2-40B4-BE49-F238E27FC236}">
                <a16:creationId xmlns:a16="http://schemas.microsoft.com/office/drawing/2014/main" id="{E334283A-A392-8996-EAE8-2536C3028A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11D394-8A76-A8AD-0681-3D3E7C1D3D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6B35E9-F083-7B51-CB44-05F1623092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515A373-A540-4891-F436-3439DCFDE9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a:extLst>
              <a:ext uri="{FF2B5EF4-FFF2-40B4-BE49-F238E27FC236}">
                <a16:creationId xmlns:a16="http://schemas.microsoft.com/office/drawing/2014/main" id="{0663C193-6182-91F5-45A2-708D852004D9}"/>
              </a:ext>
            </a:extLst>
          </p:cNvPr>
          <p:cNvPicPr>
            <a:picLocks noChangeAspect="1"/>
          </p:cNvPicPr>
          <p:nvPr/>
        </p:nvPicPr>
        <p:blipFill>
          <a:blip r:embed="rId3"/>
          <a:stretch>
            <a:fillRect/>
          </a:stretch>
        </p:blipFill>
        <p:spPr>
          <a:xfrm>
            <a:off x="2670712" y="1933318"/>
            <a:ext cx="6620246" cy="4579596"/>
          </a:xfrm>
          <a:prstGeom prst="rect">
            <a:avLst/>
          </a:prstGeom>
        </p:spPr>
      </p:pic>
    </p:spTree>
    <p:extLst>
      <p:ext uri="{BB962C8B-B14F-4D97-AF65-F5344CB8AC3E}">
        <p14:creationId xmlns:p14="http://schemas.microsoft.com/office/powerpoint/2010/main" val="1429799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7E9AA-CA7C-2A0C-EB3F-703085AA2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8DCA67-591D-42D1-F226-066AF230C59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739D13-AD26-B63D-B011-CD920D18B23D}"/>
              </a:ext>
            </a:extLst>
          </p:cNvPr>
          <p:cNvSpPr txBox="1"/>
          <p:nvPr/>
        </p:nvSpPr>
        <p:spPr>
          <a:xfrm>
            <a:off x="2398849" y="1133369"/>
            <a:ext cx="6614521" cy="523220"/>
          </a:xfrm>
          <a:prstGeom prst="rect">
            <a:avLst/>
          </a:prstGeom>
          <a:noFill/>
        </p:spPr>
        <p:txBody>
          <a:bodyPr wrap="square" rtlCol="0">
            <a:spAutoFit/>
          </a:bodyPr>
          <a:lstStyle/>
          <a:p>
            <a:r>
              <a:rPr lang="en-US" sz="2800" b="1" dirty="0">
                <a:latin typeface="Alexandria" charset="0"/>
                <a:cs typeface="Alexandria" charset="0"/>
              </a:rPr>
              <a:t>Comparison of HWTACACS and RADIUS</a:t>
            </a:r>
          </a:p>
        </p:txBody>
      </p:sp>
      <p:sp>
        <p:nvSpPr>
          <p:cNvPr id="5" name="Rectangle 4">
            <a:extLst>
              <a:ext uri="{FF2B5EF4-FFF2-40B4-BE49-F238E27FC236}">
                <a16:creationId xmlns:a16="http://schemas.microsoft.com/office/drawing/2014/main" id="{23F475AB-9442-E894-895D-9323EBBF15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17B759-59B4-D517-6694-23FF3A8C202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EE9259-837E-F272-4163-F43873A92F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191312B9-86DE-DE6E-8C86-635CEFFF4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0343227-73C0-D8A0-4B29-A95F53C3072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17817B5-47B6-F81B-A7AD-4D56D0FD9948}"/>
              </a:ext>
            </a:extLst>
          </p:cNvPr>
          <p:cNvPicPr>
            <a:picLocks noChangeAspect="1"/>
          </p:cNvPicPr>
          <p:nvPr/>
        </p:nvPicPr>
        <p:blipFill>
          <a:blip r:embed="rId3"/>
          <a:stretch>
            <a:fillRect/>
          </a:stretch>
        </p:blipFill>
        <p:spPr>
          <a:xfrm>
            <a:off x="1816064" y="2208180"/>
            <a:ext cx="8242335" cy="4379442"/>
          </a:xfrm>
          <a:prstGeom prst="rect">
            <a:avLst/>
          </a:prstGeom>
        </p:spPr>
      </p:pic>
    </p:spTree>
    <p:extLst>
      <p:ext uri="{BB962C8B-B14F-4D97-AF65-F5344CB8AC3E}">
        <p14:creationId xmlns:p14="http://schemas.microsoft.com/office/powerpoint/2010/main" val="4089932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6C058-4CDD-00C3-66F0-40D9D03C7E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50855C-269F-20B6-85E0-86E07568F54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4BB607-A6EF-F2E9-5AA4-37C9A52DD0F5}"/>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LDAP Overview</a:t>
            </a:r>
          </a:p>
        </p:txBody>
      </p:sp>
      <p:sp>
        <p:nvSpPr>
          <p:cNvPr id="5" name="Rectangle 4">
            <a:extLst>
              <a:ext uri="{FF2B5EF4-FFF2-40B4-BE49-F238E27FC236}">
                <a16:creationId xmlns:a16="http://schemas.microsoft.com/office/drawing/2014/main" id="{383BF220-17B2-81AC-5E47-85F2DD2F91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A0A28D-35A6-9848-0BCD-13C32A2FD1C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6302FC6-5938-4BA3-80DF-9DB4E2FDAFB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F88A76EB-50A1-87AC-0C8F-57DE520573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029A63F-0BE2-2D1E-79B1-5BC727CB1AD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A5C8AAA0-A999-A12F-B49B-CA332F9E7B96}"/>
              </a:ext>
            </a:extLst>
          </p:cNvPr>
          <p:cNvSpPr txBox="1"/>
          <p:nvPr/>
        </p:nvSpPr>
        <p:spPr>
          <a:xfrm>
            <a:off x="698047" y="2135162"/>
            <a:ext cx="10650310" cy="4247317"/>
          </a:xfrm>
          <a:prstGeom prst="rect">
            <a:avLst/>
          </a:prstGeom>
          <a:noFill/>
        </p:spPr>
        <p:txBody>
          <a:bodyPr wrap="square">
            <a:spAutoFit/>
          </a:bodyPr>
          <a:lstStyle/>
          <a:p>
            <a:r>
              <a:rPr lang="en-US" b="1" dirty="0"/>
              <a:t>• Lightweight Directory Access Protocol (LDAP) is developed from the X.500 directory access protocol. X.500 organizes objects hierarchically into a tree structure. The X.500 directory service implements identity authentication and access control. LDAP simplifies the X.500 directory and meets Internet requirements.</a:t>
            </a:r>
          </a:p>
          <a:p>
            <a:endParaRPr lang="en-US" b="1" dirty="0"/>
          </a:p>
          <a:p>
            <a:r>
              <a:rPr lang="en-US" b="1" dirty="0"/>
              <a:t>•   The directory service is a system consisting of directory databases and a set of access protocols. The following information can be stored in the directory:</a:t>
            </a:r>
          </a:p>
          <a:p>
            <a:r>
              <a:rPr lang="en-US" b="1" dirty="0"/>
              <a:t>□  Information about an enterprise employee, for example, a name, email address, and mobile number</a:t>
            </a:r>
          </a:p>
          <a:p>
            <a:r>
              <a:rPr lang="en-US" b="1" dirty="0"/>
              <a:t>□  Physical information of a device, for example, the IP address, location, vendor, and purchase time</a:t>
            </a:r>
          </a:p>
          <a:p>
            <a:r>
              <a:rPr lang="en-US" b="1" dirty="0"/>
              <a:t>□  Public certificate and security key</a:t>
            </a:r>
          </a:p>
          <a:p>
            <a:endParaRPr lang="en-US" b="1" dirty="0"/>
          </a:p>
          <a:p>
            <a:r>
              <a:rPr lang="en-US" b="1" dirty="0"/>
              <a:t>•   The features are as follows:</a:t>
            </a:r>
          </a:p>
          <a:p>
            <a:r>
              <a:rPr lang="en-US" b="1" dirty="0"/>
              <a:t>□  Data is organized in directory mode.</a:t>
            </a:r>
          </a:p>
          <a:p>
            <a:r>
              <a:rPr lang="en-US" b="1" dirty="0"/>
              <a:t>□  A unified access point is provided for external systems. </a:t>
            </a:r>
          </a:p>
          <a:p>
            <a:r>
              <a:rPr lang="en-US" b="1" dirty="0"/>
              <a:t>□  Data is stored in distributed mode.</a:t>
            </a:r>
          </a:p>
          <a:p>
            <a:r>
              <a:rPr lang="en-US" b="1" dirty="0"/>
              <a:t>□  Data query is optimized for fast read operations.</a:t>
            </a:r>
          </a:p>
        </p:txBody>
      </p:sp>
      <p:pic>
        <p:nvPicPr>
          <p:cNvPr id="4" name="Picture 3">
            <a:extLst>
              <a:ext uri="{FF2B5EF4-FFF2-40B4-BE49-F238E27FC236}">
                <a16:creationId xmlns:a16="http://schemas.microsoft.com/office/drawing/2014/main" id="{41AB32B8-5490-1B60-0F21-2E879633CD0E}"/>
              </a:ext>
            </a:extLst>
          </p:cNvPr>
          <p:cNvPicPr>
            <a:picLocks noChangeAspect="1"/>
          </p:cNvPicPr>
          <p:nvPr/>
        </p:nvPicPr>
        <p:blipFill>
          <a:blip r:embed="rId3"/>
          <a:stretch>
            <a:fillRect/>
          </a:stretch>
        </p:blipFill>
        <p:spPr>
          <a:xfrm>
            <a:off x="6911520" y="4456888"/>
            <a:ext cx="3767366" cy="2185732"/>
          </a:xfrm>
          <a:prstGeom prst="rect">
            <a:avLst/>
          </a:prstGeom>
        </p:spPr>
      </p:pic>
    </p:spTree>
    <p:extLst>
      <p:ext uri="{BB962C8B-B14F-4D97-AF65-F5344CB8AC3E}">
        <p14:creationId xmlns:p14="http://schemas.microsoft.com/office/powerpoint/2010/main" val="2301746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3A371-81A3-11B1-6736-604B115290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0B9B97-81C4-FD60-C80B-FF0542C6177E}"/>
              </a:ext>
            </a:extLst>
          </p:cNvPr>
          <p:cNvSpPr/>
          <p:nvPr/>
        </p:nvSpPr>
        <p:spPr>
          <a:xfrm>
            <a:off x="261257" y="1685494"/>
            <a:ext cx="11674929"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3FAA97-AC13-76F3-8EF4-D7BC51252C4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LDAP’s Basic Concepts</a:t>
            </a:r>
          </a:p>
        </p:txBody>
      </p:sp>
      <p:sp>
        <p:nvSpPr>
          <p:cNvPr id="5" name="Rectangle 4">
            <a:extLst>
              <a:ext uri="{FF2B5EF4-FFF2-40B4-BE49-F238E27FC236}">
                <a16:creationId xmlns:a16="http://schemas.microsoft.com/office/drawing/2014/main" id="{E54AA7E6-1A21-2E7D-A861-C3970E1035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0B905E-A779-6F93-876E-F3181041049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96A564-7906-5595-532B-D20B065AB02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94A6FCD-90EE-E9AA-1804-A0C55A6EF7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9672060-A788-E118-8DED-B9BE65D1D31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9A7C91C-1698-25F7-7467-B0242B2CDEB1}"/>
              </a:ext>
            </a:extLst>
          </p:cNvPr>
          <p:cNvSpPr txBox="1"/>
          <p:nvPr/>
        </p:nvSpPr>
        <p:spPr>
          <a:xfrm>
            <a:off x="306161" y="2105672"/>
            <a:ext cx="11581039" cy="4524315"/>
          </a:xfrm>
          <a:prstGeom prst="rect">
            <a:avLst/>
          </a:prstGeom>
          <a:noFill/>
        </p:spPr>
        <p:txBody>
          <a:bodyPr wrap="square">
            <a:spAutoFit/>
          </a:bodyPr>
          <a:lstStyle/>
          <a:p>
            <a:r>
              <a:rPr lang="en-US" b="1" dirty="0"/>
              <a:t>•   In LDAP, information is organized in a tree structure. The basic data unit is an entry, and each entry consists of multiple attributes. An attribute consists of a type and one or more values.</a:t>
            </a:r>
          </a:p>
          <a:p>
            <a:r>
              <a:rPr lang="en-US" b="1" dirty="0"/>
              <a:t>•    Directory Information Tree (DIT)</a:t>
            </a:r>
          </a:p>
          <a:p>
            <a:r>
              <a:rPr lang="en-US" b="1" dirty="0"/>
              <a:t>□  A DIT is a collection of directory entries.</a:t>
            </a:r>
          </a:p>
          <a:p>
            <a:endParaRPr lang="en-US" b="1" dirty="0"/>
          </a:p>
          <a:p>
            <a:r>
              <a:rPr lang="en-US" b="1" dirty="0"/>
              <a:t>•   Entry</a:t>
            </a:r>
          </a:p>
          <a:p>
            <a:r>
              <a:rPr lang="en-US" b="1" dirty="0"/>
              <a:t>□  An entry is a node in a DIT and consists of a series of attributes.</a:t>
            </a:r>
          </a:p>
          <a:p>
            <a:endParaRPr lang="en-US" b="1" dirty="0"/>
          </a:p>
          <a:p>
            <a:r>
              <a:rPr lang="en-US" b="1" dirty="0"/>
              <a:t>•   Attribute</a:t>
            </a:r>
          </a:p>
          <a:p>
            <a:r>
              <a:rPr lang="en-US" b="1" dirty="0"/>
              <a:t>□  An attribute describes a feature of an object. It consists of an attribute type and one or more attribute values.</a:t>
            </a:r>
          </a:p>
          <a:p>
            <a:endParaRPr lang="en-US" b="1" dirty="0"/>
          </a:p>
          <a:p>
            <a:r>
              <a:rPr lang="en-US" b="1" dirty="0"/>
              <a:t>•   Relative Distinguished Name (RDN)</a:t>
            </a:r>
          </a:p>
          <a:p>
            <a:r>
              <a:rPr lang="en-US" b="1" dirty="0"/>
              <a:t>□  An RDN uniquely identifies child entries of an entry.</a:t>
            </a:r>
          </a:p>
          <a:p>
            <a:endParaRPr lang="en-US" b="1" dirty="0"/>
          </a:p>
          <a:p>
            <a:r>
              <a:rPr lang="en-US" b="1" dirty="0"/>
              <a:t>•   Distinguished Name (DN)</a:t>
            </a:r>
          </a:p>
          <a:p>
            <a:r>
              <a:rPr lang="en-US" b="1" dirty="0"/>
              <a:t>□  A DN uniquely identifies an entry in a DIT.</a:t>
            </a:r>
          </a:p>
        </p:txBody>
      </p:sp>
    </p:spTree>
    <p:extLst>
      <p:ext uri="{BB962C8B-B14F-4D97-AF65-F5344CB8AC3E}">
        <p14:creationId xmlns:p14="http://schemas.microsoft.com/office/powerpoint/2010/main" val="2299129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44974-4A59-2492-C425-96257CF44C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FCBF06-9CF4-5946-B3FD-BA5524061B7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035604-FF54-2D77-E8CC-C5FAFCB35F5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LDAP Authentication Process</a:t>
            </a:r>
          </a:p>
        </p:txBody>
      </p:sp>
      <p:sp>
        <p:nvSpPr>
          <p:cNvPr id="5" name="Rectangle 4">
            <a:extLst>
              <a:ext uri="{FF2B5EF4-FFF2-40B4-BE49-F238E27FC236}">
                <a16:creationId xmlns:a16="http://schemas.microsoft.com/office/drawing/2014/main" id="{B22C1F4E-4279-BAE8-CD11-ACFB882553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413FC5-4B11-A25C-689E-8761CB8D32E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445363-8C2C-72DC-501D-D92A334B9C0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C23229F-DF68-0660-289F-EC3ED88E6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B4A6165-0A42-CE07-859D-7686FD2BF2A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8960E2C2-A8E4-3A8E-A6DC-D94346024C06}"/>
              </a:ext>
            </a:extLst>
          </p:cNvPr>
          <p:cNvPicPr>
            <a:picLocks noChangeAspect="1"/>
          </p:cNvPicPr>
          <p:nvPr/>
        </p:nvPicPr>
        <p:blipFill>
          <a:blip r:embed="rId3"/>
          <a:stretch>
            <a:fillRect/>
          </a:stretch>
        </p:blipFill>
        <p:spPr>
          <a:xfrm>
            <a:off x="2450235" y="1928555"/>
            <a:ext cx="7428552" cy="4651859"/>
          </a:xfrm>
          <a:prstGeom prst="rect">
            <a:avLst/>
          </a:prstGeom>
        </p:spPr>
      </p:pic>
    </p:spTree>
    <p:extLst>
      <p:ext uri="{BB962C8B-B14F-4D97-AF65-F5344CB8AC3E}">
        <p14:creationId xmlns:p14="http://schemas.microsoft.com/office/powerpoint/2010/main" val="2652981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163B9-AD33-BB37-DE27-F006D1329C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5CABAB-89DC-A700-5BE8-E7288998FC4B}"/>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C190B8-E22D-1582-4229-8BD5154A7378}"/>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User Authentication Classification</a:t>
            </a:r>
          </a:p>
        </p:txBody>
      </p:sp>
      <p:sp>
        <p:nvSpPr>
          <p:cNvPr id="5" name="Rectangle 4">
            <a:extLst>
              <a:ext uri="{FF2B5EF4-FFF2-40B4-BE49-F238E27FC236}">
                <a16:creationId xmlns:a16="http://schemas.microsoft.com/office/drawing/2014/main" id="{B1EB842D-9BAE-1C25-88AB-5F146406910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420779-2A35-6A4F-287C-B11C55A65BBC}"/>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13F7DF-3970-678D-544B-7C3804EFBE69}"/>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F1A26334-372F-758E-81F9-57B7622A73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D8D0C2E-3763-B508-153D-06269F70158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4E15C45-EC4A-D4B6-F333-1D3565EAC416}"/>
              </a:ext>
            </a:extLst>
          </p:cNvPr>
          <p:cNvSpPr txBox="1"/>
          <p:nvPr/>
        </p:nvSpPr>
        <p:spPr>
          <a:xfrm>
            <a:off x="114300" y="1225689"/>
            <a:ext cx="11963399" cy="5355312"/>
          </a:xfrm>
          <a:prstGeom prst="rect">
            <a:avLst/>
          </a:prstGeom>
          <a:noFill/>
        </p:spPr>
        <p:txBody>
          <a:bodyPr wrap="square">
            <a:spAutoFit/>
          </a:bodyPr>
          <a:lstStyle/>
          <a:p>
            <a:r>
              <a:rPr lang="en-US" b="1" dirty="0"/>
              <a:t>                                         The AAA technology provides various user authentication methods.</a:t>
            </a:r>
          </a:p>
          <a:p>
            <a:r>
              <a:rPr lang="en-US" b="1" dirty="0"/>
              <a:t>•  User authentication methods include: </a:t>
            </a:r>
          </a:p>
          <a:p>
            <a:r>
              <a:rPr lang="en-US" b="1" dirty="0"/>
              <a:t>•   Local authentication</a:t>
            </a:r>
          </a:p>
          <a:p>
            <a:r>
              <a:rPr lang="en-US" b="1" dirty="0"/>
              <a:t>□ A user sends the username and password that identify the user to the firewall through the portal authentication page. The firewall stores the password and performs authentication. This method is called local authentication.</a:t>
            </a:r>
          </a:p>
          <a:p>
            <a:endParaRPr lang="en-US" b="1" dirty="0"/>
          </a:p>
          <a:p>
            <a:r>
              <a:rPr lang="en-US" b="1" dirty="0"/>
              <a:t>•   Server authentication</a:t>
            </a:r>
          </a:p>
          <a:p>
            <a:r>
              <a:rPr lang="en-US" b="1" dirty="0"/>
              <a:t>□ A user sends the username and password that identify the user to the firewall through the portal authentication page. The firewall does not store the password. Instead, the firewall sends the username and password to a third-party authentication server for it to perform authentication. This method is called server authentication. </a:t>
            </a:r>
          </a:p>
          <a:p>
            <a:endParaRPr lang="en-US" b="1" dirty="0"/>
          </a:p>
          <a:p>
            <a:r>
              <a:rPr lang="en-US" b="1" dirty="0"/>
              <a:t>•   Single Sign-on  SSO</a:t>
            </a:r>
          </a:p>
          <a:p>
            <a:r>
              <a:rPr lang="en-US" b="1" dirty="0"/>
              <a:t>□ A user sends the username and password that identify the user to a third-party authentication server. After the user passes the authentication, the third-party authentication server sends the user's identity information to the firewall. The firewall only records the user's identity information but does not perform authentication. This process is called SSO.</a:t>
            </a:r>
          </a:p>
          <a:p>
            <a:endParaRPr lang="en-US" b="1" dirty="0"/>
          </a:p>
          <a:p>
            <a:r>
              <a:rPr lang="en-US" b="1" dirty="0"/>
              <a:t>•   SMS authentication</a:t>
            </a:r>
          </a:p>
          <a:p>
            <a:r>
              <a:rPr lang="en-US" b="1" dirty="0"/>
              <a:t>□  A user accesses the portal authentication page and requests an SMS verification code.  Authentication  succeeds  after  the  user  enters  the  correct  verification  code  on the portal authentication page. This process is called SMS authentication.</a:t>
            </a:r>
          </a:p>
        </p:txBody>
      </p:sp>
    </p:spTree>
    <p:extLst>
      <p:ext uri="{BB962C8B-B14F-4D97-AF65-F5344CB8AC3E}">
        <p14:creationId xmlns:p14="http://schemas.microsoft.com/office/powerpoint/2010/main" val="3260741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38EAD-CE89-9585-0E56-57300ECB32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78B489-4F8B-B158-39AF-288C764ADBA3}"/>
              </a:ext>
            </a:extLst>
          </p:cNvPr>
          <p:cNvSpPr/>
          <p:nvPr/>
        </p:nvSpPr>
        <p:spPr>
          <a:xfrm>
            <a:off x="277587" y="1685494"/>
            <a:ext cx="1162594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CC4013-BCB6-3A18-EAC9-69104715918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User Management Background</a:t>
            </a:r>
          </a:p>
        </p:txBody>
      </p:sp>
      <p:sp>
        <p:nvSpPr>
          <p:cNvPr id="5" name="Rectangle 4">
            <a:extLst>
              <a:ext uri="{FF2B5EF4-FFF2-40B4-BE49-F238E27FC236}">
                <a16:creationId xmlns:a16="http://schemas.microsoft.com/office/drawing/2014/main" id="{4491A917-F160-0C9C-5C73-24D888CBB5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7075AE-2B8C-C401-CBD9-CA1418B3E4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DB412C-65E1-7845-F981-B6BB2575518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BDE3D41F-4757-8911-1F43-39DFC1ADF0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56087-0D6E-7ED6-05F3-8BAB5439E86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77646C3F-C504-9561-AAAB-3A518017591F}"/>
              </a:ext>
            </a:extLst>
          </p:cNvPr>
          <p:cNvPicPr>
            <a:picLocks noChangeAspect="1"/>
          </p:cNvPicPr>
          <p:nvPr/>
        </p:nvPicPr>
        <p:blipFill>
          <a:blip r:embed="rId3"/>
          <a:stretch>
            <a:fillRect/>
          </a:stretch>
        </p:blipFill>
        <p:spPr>
          <a:xfrm>
            <a:off x="2512157" y="1878884"/>
            <a:ext cx="7138029" cy="4648568"/>
          </a:xfrm>
          <a:prstGeom prst="rect">
            <a:avLst/>
          </a:prstGeom>
        </p:spPr>
      </p:pic>
    </p:spTree>
    <p:extLst>
      <p:ext uri="{BB962C8B-B14F-4D97-AF65-F5344CB8AC3E}">
        <p14:creationId xmlns:p14="http://schemas.microsoft.com/office/powerpoint/2010/main" val="3458532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B90D1-3D7D-865F-6590-202BF529F4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AF40D7-257C-3FAA-40A0-4102A530CE88}"/>
              </a:ext>
            </a:extLst>
          </p:cNvPr>
          <p:cNvSpPr/>
          <p:nvPr/>
        </p:nvSpPr>
        <p:spPr>
          <a:xfrm>
            <a:off x="179613" y="1685494"/>
            <a:ext cx="11805557"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5C70759-C224-5AAE-DF13-B8F22E0A30AF}"/>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Organizational Structure of Users</a:t>
            </a:r>
          </a:p>
        </p:txBody>
      </p:sp>
      <p:sp>
        <p:nvSpPr>
          <p:cNvPr id="5" name="Rectangle 4">
            <a:extLst>
              <a:ext uri="{FF2B5EF4-FFF2-40B4-BE49-F238E27FC236}">
                <a16:creationId xmlns:a16="http://schemas.microsoft.com/office/drawing/2014/main" id="{494A3312-6FC4-73C7-B7D0-E2155B8531E7}"/>
              </a:ext>
            </a:extLst>
          </p:cNvPr>
          <p:cNvSpPr/>
          <p:nvPr/>
        </p:nvSpPr>
        <p:spPr>
          <a:xfrm>
            <a:off x="942308" y="8047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86D16A-2AE7-AA08-46BA-040E711FFCC3}"/>
              </a:ext>
            </a:extLst>
          </p:cNvPr>
          <p:cNvSpPr txBox="1"/>
          <p:nvPr/>
        </p:nvSpPr>
        <p:spPr>
          <a:xfrm>
            <a:off x="1046270" y="87800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3CF430-11CF-B61C-FBC0-6628AC2A8CC7}"/>
              </a:ext>
            </a:extLst>
          </p:cNvPr>
          <p:cNvSpPr txBox="1"/>
          <p:nvPr/>
        </p:nvSpPr>
        <p:spPr>
          <a:xfrm>
            <a:off x="1165193" y="110116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8E9126A-BCA1-76C9-D665-0C968BA7C1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DF8E023-07CF-D72A-752B-218EDAAF1740}"/>
              </a:ext>
            </a:extLst>
          </p:cNvPr>
          <p:cNvSpPr txBox="1"/>
          <p:nvPr/>
        </p:nvSpPr>
        <p:spPr>
          <a:xfrm>
            <a:off x="224516" y="1938392"/>
            <a:ext cx="11744326" cy="4801314"/>
          </a:xfrm>
          <a:prstGeom prst="rect">
            <a:avLst/>
          </a:prstGeom>
          <a:noFill/>
        </p:spPr>
        <p:txBody>
          <a:bodyPr wrap="square">
            <a:spAutoFit/>
          </a:bodyPr>
          <a:lstStyle/>
          <a:p>
            <a:r>
              <a:rPr lang="en-US" sz="1800" b="1" dirty="0"/>
              <a:t>•   A firewall provides user-level behavior and access control on a network.</a:t>
            </a:r>
          </a:p>
          <a:p>
            <a:r>
              <a:rPr lang="en-US" sz="1800" b="1" dirty="0"/>
              <a:t>•   The user organizational structure involves three concepts:</a:t>
            </a:r>
          </a:p>
          <a:p>
            <a:endParaRPr lang="en-US" sz="1800" b="1" dirty="0"/>
          </a:p>
          <a:p>
            <a:r>
              <a:rPr lang="en-US" sz="1800" b="1" dirty="0"/>
              <a:t>□ Authentication domain: The authentication domain is a container of the user organizational structure, similar to the domain in Microsoft's Active Directory (AD) service. The firewall provides a default authentication domain and supports additional user-created authentication domains.</a:t>
            </a:r>
          </a:p>
          <a:p>
            <a:endParaRPr lang="en-US" sz="1800" b="1" dirty="0"/>
          </a:p>
          <a:p>
            <a:r>
              <a:rPr lang="en-US" sz="1800" b="1" dirty="0"/>
              <a:t>□  User/User group: Users and the departments to which they belong are the basic units of an enterprise. An administrator can divide users into user groups based on their departments to form a tree-shaped organizational structure for the intranet. This commonly used structure facilitates lookup and location of users and user groups.</a:t>
            </a:r>
          </a:p>
          <a:p>
            <a:endParaRPr lang="en-US" sz="1800" b="1" dirty="0"/>
          </a:p>
          <a:p>
            <a:r>
              <a:rPr lang="en-US" sz="1800" b="1" dirty="0"/>
              <a:t>□  Security group: A security group is a cross-department group in the horizontal organizational structure. Security groups enable you to manage users in a dimension other than by department. For example, you can create a group between multiple departments.</a:t>
            </a:r>
          </a:p>
          <a:p>
            <a:r>
              <a:rPr lang="en-US" sz="1800" b="1" dirty="0"/>
              <a:t>• Similar horizontal groups can be used for enterprises that use third-party authentication servers to store organizational structures. For policies based on cross-department security groups, the security groups created on the firewall must be consistent with the organizational structures on the authentication servers.</a:t>
            </a:r>
          </a:p>
        </p:txBody>
      </p:sp>
    </p:spTree>
    <p:extLst>
      <p:ext uri="{BB962C8B-B14F-4D97-AF65-F5344CB8AC3E}">
        <p14:creationId xmlns:p14="http://schemas.microsoft.com/office/powerpoint/2010/main" val="603464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1190E-0F8C-79E3-45B0-BC4EBF470D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151AF1-6E3C-65D6-908C-810E56C67CC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5461A53-AF1B-0A44-7598-72129C3F1AF6}"/>
              </a:ext>
            </a:extLst>
          </p:cNvPr>
          <p:cNvSpPr txBox="1"/>
          <p:nvPr/>
        </p:nvSpPr>
        <p:spPr>
          <a:xfrm>
            <a:off x="2398850" y="1133369"/>
            <a:ext cx="7039064" cy="523220"/>
          </a:xfrm>
          <a:prstGeom prst="rect">
            <a:avLst/>
          </a:prstGeom>
          <a:noFill/>
        </p:spPr>
        <p:txBody>
          <a:bodyPr wrap="square" rtlCol="0">
            <a:spAutoFit/>
          </a:bodyPr>
          <a:lstStyle/>
          <a:p>
            <a:r>
              <a:rPr lang="en-US" sz="2800" b="1" dirty="0">
                <a:latin typeface="Alexandria" charset="0"/>
                <a:cs typeface="Alexandria" charset="0"/>
              </a:rPr>
              <a:t>Organizational Structure Management</a:t>
            </a:r>
          </a:p>
        </p:txBody>
      </p:sp>
      <p:sp>
        <p:nvSpPr>
          <p:cNvPr id="5" name="Rectangle 4">
            <a:extLst>
              <a:ext uri="{FF2B5EF4-FFF2-40B4-BE49-F238E27FC236}">
                <a16:creationId xmlns:a16="http://schemas.microsoft.com/office/drawing/2014/main" id="{AC9DAEA0-5D82-6606-5218-79DFBF2BB3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76A83B-1FCE-51FD-9105-1A3B514D7D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513FEC-743F-F653-1E78-F2725C2F269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B140050-9394-2A53-46E2-25FAD0DC30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7CDC06AC-6311-6328-E4D2-14A4A99D4B05}"/>
              </a:ext>
            </a:extLst>
          </p:cNvPr>
          <p:cNvSpPr txBox="1"/>
          <p:nvPr/>
        </p:nvSpPr>
        <p:spPr>
          <a:xfrm>
            <a:off x="616405" y="2118836"/>
            <a:ext cx="10829924" cy="923330"/>
          </a:xfrm>
          <a:prstGeom prst="rect">
            <a:avLst/>
          </a:prstGeom>
          <a:noFill/>
        </p:spPr>
        <p:txBody>
          <a:bodyPr wrap="square">
            <a:spAutoFit/>
          </a:bodyPr>
          <a:lstStyle/>
          <a:p>
            <a:r>
              <a:rPr lang="en-US" sz="1800" b="1" dirty="0"/>
              <a:t>•   The system has a default authentication domain. Each user group can contain multiple users and user groups.</a:t>
            </a:r>
          </a:p>
          <a:p>
            <a:endParaRPr lang="en-US" sz="1800" b="1" dirty="0"/>
          </a:p>
          <a:p>
            <a:r>
              <a:rPr lang="en-US" sz="1800" b="1" dirty="0"/>
              <a:t>•   Each user group belongs to only one parent user group, and each user belongs to at least one user groups.</a:t>
            </a:r>
          </a:p>
        </p:txBody>
      </p:sp>
      <p:pic>
        <p:nvPicPr>
          <p:cNvPr id="14" name="Picture 13">
            <a:extLst>
              <a:ext uri="{FF2B5EF4-FFF2-40B4-BE49-F238E27FC236}">
                <a16:creationId xmlns:a16="http://schemas.microsoft.com/office/drawing/2014/main" id="{8520F615-66A8-62D1-0616-763B4AB72C5E}"/>
              </a:ext>
            </a:extLst>
          </p:cNvPr>
          <p:cNvPicPr>
            <a:picLocks noChangeAspect="1"/>
          </p:cNvPicPr>
          <p:nvPr/>
        </p:nvPicPr>
        <p:blipFill>
          <a:blip r:embed="rId3"/>
          <a:stretch>
            <a:fillRect/>
          </a:stretch>
        </p:blipFill>
        <p:spPr>
          <a:xfrm>
            <a:off x="2140662" y="3111077"/>
            <a:ext cx="7460538" cy="3442422"/>
          </a:xfrm>
          <a:prstGeom prst="rect">
            <a:avLst/>
          </a:prstGeom>
        </p:spPr>
      </p:pic>
    </p:spTree>
    <p:extLst>
      <p:ext uri="{BB962C8B-B14F-4D97-AF65-F5344CB8AC3E}">
        <p14:creationId xmlns:p14="http://schemas.microsoft.com/office/powerpoint/2010/main" val="3104077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6F595-ECB7-FC50-4FF9-077F886FB9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3D8CB7-EB1D-67DF-676A-538A97EC80B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BD2F8BF-8EE0-D183-831D-10A20CEFE2DD}"/>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User Classification</a:t>
            </a:r>
          </a:p>
        </p:txBody>
      </p:sp>
      <p:sp>
        <p:nvSpPr>
          <p:cNvPr id="5" name="Rectangle 4">
            <a:extLst>
              <a:ext uri="{FF2B5EF4-FFF2-40B4-BE49-F238E27FC236}">
                <a16:creationId xmlns:a16="http://schemas.microsoft.com/office/drawing/2014/main" id="{5510E54C-8780-1AAC-C9CC-026DAB7C2C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2760AF-409A-E938-5CA5-841631C110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71FA25-91B2-CA9E-DE27-3D7F542DF49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70A3AB67-7B3A-40D2-9520-C880FAC752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0DC3355-9822-2140-2B99-CD9822237F76}"/>
              </a:ext>
            </a:extLst>
          </p:cNvPr>
          <p:cNvSpPr txBox="1"/>
          <p:nvPr/>
        </p:nvSpPr>
        <p:spPr>
          <a:xfrm>
            <a:off x="681720" y="2371634"/>
            <a:ext cx="10682966" cy="3693319"/>
          </a:xfrm>
          <a:prstGeom prst="rect">
            <a:avLst/>
          </a:prstGeom>
          <a:noFill/>
        </p:spPr>
        <p:txBody>
          <a:bodyPr wrap="square">
            <a:spAutoFit/>
          </a:bodyPr>
          <a:lstStyle/>
          <a:p>
            <a:r>
              <a:rPr lang="en-US" b="1" dirty="0"/>
              <a:t>•   Administrator</a:t>
            </a:r>
          </a:p>
          <a:p>
            <a:r>
              <a:rPr lang="en-US" b="1" dirty="0"/>
              <a:t>□  An administrator is a user who accesses the device through Telnet, SSH, web, FTP, or the console port and configures or operates the device.</a:t>
            </a:r>
          </a:p>
          <a:p>
            <a:endParaRPr lang="en-US" b="1" dirty="0"/>
          </a:p>
          <a:p>
            <a:r>
              <a:rPr lang="en-US" b="1" dirty="0"/>
              <a:t>•   Internet access user</a:t>
            </a:r>
          </a:p>
          <a:p>
            <a:r>
              <a:rPr lang="en-US" b="1" dirty="0"/>
              <a:t>□  An Internet access user is an intranet entity that accesses Internet resources-for example, an internal employee at the headquarters of an enterprise. Such a user can directly access network resources through the firewall, which authenticates the user and performs access control according to the policy applied to the user.</a:t>
            </a:r>
          </a:p>
          <a:p>
            <a:endParaRPr lang="en-US" b="1" dirty="0"/>
          </a:p>
          <a:p>
            <a:r>
              <a:rPr lang="en-US" b="1" dirty="0"/>
              <a:t>•   Remote access user</a:t>
            </a:r>
          </a:p>
          <a:p>
            <a:r>
              <a:rPr lang="en-US" b="1" dirty="0"/>
              <a:t>□  A remote access user is an extranet entity that accesses intranet resources-for example, an employee </a:t>
            </a:r>
            <a:r>
              <a:rPr lang="en-US" b="1" dirty="0" err="1"/>
              <a:t>ata</a:t>
            </a:r>
            <a:r>
              <a:rPr lang="en-US" b="1" dirty="0"/>
              <a:t> branch of an enterprise or an employee on a business trip. Such a user must first access the firewall through SSL VPN, L2TP VPN, IPsec VPN, or </a:t>
            </a:r>
            <a:r>
              <a:rPr lang="en-US" b="1" dirty="0" err="1"/>
              <a:t>PPPoE</a:t>
            </a:r>
            <a:r>
              <a:rPr lang="en-US" b="1" dirty="0"/>
              <a:t> before accessing network resources at the headquarters.</a:t>
            </a:r>
          </a:p>
        </p:txBody>
      </p:sp>
    </p:spTree>
    <p:extLst>
      <p:ext uri="{BB962C8B-B14F-4D97-AF65-F5344CB8AC3E}">
        <p14:creationId xmlns:p14="http://schemas.microsoft.com/office/powerpoint/2010/main" val="325864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C5266-8140-B935-021E-6E3356D52F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EF3D1C-C162-00E5-6312-FD4A3EF528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FA369F8-E597-4AD5-8709-F3D50E67BF5B}"/>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Administrator Login Modes</a:t>
            </a:r>
          </a:p>
        </p:txBody>
      </p:sp>
      <p:sp>
        <p:nvSpPr>
          <p:cNvPr id="5" name="Rectangle 4">
            <a:extLst>
              <a:ext uri="{FF2B5EF4-FFF2-40B4-BE49-F238E27FC236}">
                <a16:creationId xmlns:a16="http://schemas.microsoft.com/office/drawing/2014/main" id="{1DE1F9BD-15FB-AEAE-4880-1980E9FD7B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D3F238-1A91-04C5-F428-485CE5C5FAA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D163B6-C52F-31B8-A3FD-53F7D581556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17FD6A20-754A-DAF7-38DC-03156B8096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A43F771-00C4-30ED-4DD6-5CDF0A70E99A}"/>
              </a:ext>
            </a:extLst>
          </p:cNvPr>
          <p:cNvSpPr txBox="1"/>
          <p:nvPr/>
        </p:nvSpPr>
        <p:spPr>
          <a:xfrm>
            <a:off x="877661" y="2184150"/>
            <a:ext cx="6098720" cy="2246769"/>
          </a:xfrm>
          <a:prstGeom prst="rect">
            <a:avLst/>
          </a:prstGeom>
          <a:noFill/>
        </p:spPr>
        <p:txBody>
          <a:bodyPr wrap="square">
            <a:spAutoFit/>
          </a:bodyPr>
          <a:lstStyle/>
          <a:p>
            <a:r>
              <a:rPr lang="en-US" sz="2800" b="1" dirty="0"/>
              <a:t>• Console</a:t>
            </a:r>
          </a:p>
          <a:p>
            <a:r>
              <a:rPr lang="en-US" sz="2800" b="1" dirty="0"/>
              <a:t>• Telnet </a:t>
            </a:r>
          </a:p>
          <a:p>
            <a:r>
              <a:rPr lang="en-US" sz="2800" b="1" dirty="0"/>
              <a:t>• SSH </a:t>
            </a:r>
          </a:p>
          <a:p>
            <a:r>
              <a:rPr lang="en-US" sz="2800" b="1" dirty="0"/>
              <a:t>• FTP</a:t>
            </a:r>
          </a:p>
          <a:p>
            <a:r>
              <a:rPr lang="en-US" sz="2800" b="1" dirty="0"/>
              <a:t>•  Web</a:t>
            </a:r>
          </a:p>
        </p:txBody>
      </p:sp>
      <p:pic>
        <p:nvPicPr>
          <p:cNvPr id="14" name="Picture 13">
            <a:extLst>
              <a:ext uri="{FF2B5EF4-FFF2-40B4-BE49-F238E27FC236}">
                <a16:creationId xmlns:a16="http://schemas.microsoft.com/office/drawing/2014/main" id="{8CF4505C-AED5-F398-55D8-522E10E9CE41}"/>
              </a:ext>
            </a:extLst>
          </p:cNvPr>
          <p:cNvPicPr>
            <a:picLocks noChangeAspect="1"/>
          </p:cNvPicPr>
          <p:nvPr/>
        </p:nvPicPr>
        <p:blipFill>
          <a:blip r:embed="rId3"/>
          <a:stretch>
            <a:fillRect/>
          </a:stretch>
        </p:blipFill>
        <p:spPr>
          <a:xfrm>
            <a:off x="2904106" y="1828576"/>
            <a:ext cx="7074789" cy="4670195"/>
          </a:xfrm>
          <a:prstGeom prst="rect">
            <a:avLst/>
          </a:prstGeom>
        </p:spPr>
      </p:pic>
    </p:spTree>
    <p:extLst>
      <p:ext uri="{BB962C8B-B14F-4D97-AF65-F5344CB8AC3E}">
        <p14:creationId xmlns:p14="http://schemas.microsoft.com/office/powerpoint/2010/main" val="3328065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4B4E3-8910-55DE-853C-7CF6F8D538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24BE50-4993-74C6-617D-6B6D1D4D9CA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DF7C42F-A45E-65EC-20A9-98B8269E266C}"/>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Device Management Using Console, Telnet &amp; FTP</a:t>
            </a:r>
          </a:p>
        </p:txBody>
      </p:sp>
      <p:sp>
        <p:nvSpPr>
          <p:cNvPr id="5" name="Rectangle 4">
            <a:extLst>
              <a:ext uri="{FF2B5EF4-FFF2-40B4-BE49-F238E27FC236}">
                <a16:creationId xmlns:a16="http://schemas.microsoft.com/office/drawing/2014/main" id="{278CCEA0-6988-8905-9FB3-805088CEEB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7BBBDF-249D-AD8C-85A2-0818F018AB0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D1FE22-8B39-B039-F6BA-754F88B4F26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4B3A4D08-EF8C-A7A0-9284-EAB35A101C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2F4F992-AAFB-CD83-1517-74CBB60BE4D4}"/>
              </a:ext>
            </a:extLst>
          </p:cNvPr>
          <p:cNvSpPr txBox="1"/>
          <p:nvPr/>
        </p:nvSpPr>
        <p:spPr>
          <a:xfrm>
            <a:off x="600077" y="2159363"/>
            <a:ext cx="10748281" cy="646331"/>
          </a:xfrm>
          <a:prstGeom prst="rect">
            <a:avLst/>
          </a:prstGeom>
          <a:noFill/>
        </p:spPr>
        <p:txBody>
          <a:bodyPr wrap="square">
            <a:spAutoFit/>
          </a:bodyPr>
          <a:lstStyle/>
          <a:p>
            <a:r>
              <a:rPr lang="en-US" b="1" dirty="0"/>
              <a:t>• Choose System &gt; Administrator &gt; Administrator and click Add to create administrator Client OI. Set the device management type to Console, Telnet, and FTP.</a:t>
            </a:r>
          </a:p>
        </p:txBody>
      </p:sp>
      <p:pic>
        <p:nvPicPr>
          <p:cNvPr id="12" name="Picture 11">
            <a:extLst>
              <a:ext uri="{FF2B5EF4-FFF2-40B4-BE49-F238E27FC236}">
                <a16:creationId xmlns:a16="http://schemas.microsoft.com/office/drawing/2014/main" id="{60501A57-76D9-3B07-5FE1-A1190B8F8601}"/>
              </a:ext>
            </a:extLst>
          </p:cNvPr>
          <p:cNvPicPr>
            <a:picLocks noChangeAspect="1"/>
          </p:cNvPicPr>
          <p:nvPr/>
        </p:nvPicPr>
        <p:blipFill>
          <a:blip r:embed="rId3"/>
          <a:stretch>
            <a:fillRect/>
          </a:stretch>
        </p:blipFill>
        <p:spPr>
          <a:xfrm>
            <a:off x="1498334" y="2905608"/>
            <a:ext cx="8878466" cy="3544178"/>
          </a:xfrm>
          <a:prstGeom prst="rect">
            <a:avLst/>
          </a:prstGeom>
        </p:spPr>
      </p:pic>
    </p:spTree>
    <p:extLst>
      <p:ext uri="{BB962C8B-B14F-4D97-AF65-F5344CB8AC3E}">
        <p14:creationId xmlns:p14="http://schemas.microsoft.com/office/powerpoint/2010/main" val="701445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93C66-9EB9-41D9-3A67-E7D5759586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77C69E-226C-BAA4-C018-97C3B69D5CE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6A709EA-F48E-EE29-159A-9DFBAFA82D85}"/>
              </a:ext>
            </a:extLst>
          </p:cNvPr>
          <p:cNvSpPr txBox="1"/>
          <p:nvPr/>
        </p:nvSpPr>
        <p:spPr>
          <a:xfrm>
            <a:off x="2398849" y="1133369"/>
            <a:ext cx="7969793" cy="523220"/>
          </a:xfrm>
          <a:prstGeom prst="rect">
            <a:avLst/>
          </a:prstGeom>
          <a:noFill/>
        </p:spPr>
        <p:txBody>
          <a:bodyPr wrap="square" rtlCol="0">
            <a:spAutoFit/>
          </a:bodyPr>
          <a:lstStyle/>
          <a:p>
            <a:r>
              <a:rPr lang="en-US" sz="2800" b="1" dirty="0">
                <a:latin typeface="Alexandria" charset="0"/>
                <a:cs typeface="Alexandria" charset="0"/>
              </a:rPr>
              <a:t>Device Management Using SSH</a:t>
            </a:r>
          </a:p>
        </p:txBody>
      </p:sp>
      <p:sp>
        <p:nvSpPr>
          <p:cNvPr id="5" name="Rectangle 4">
            <a:extLst>
              <a:ext uri="{FF2B5EF4-FFF2-40B4-BE49-F238E27FC236}">
                <a16:creationId xmlns:a16="http://schemas.microsoft.com/office/drawing/2014/main" id="{7764BD5F-0A38-D48B-5A29-AA2EC75AF5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E19999-47F7-3C41-0B2B-EBA37EE5EE2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E9E08-59B9-983A-DB6E-77FB399EBA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F3EC788-15DC-0B8E-0E69-6B7B0BE62D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70B75A8-96A9-C248-BEB2-71A0B6EC822E}"/>
              </a:ext>
            </a:extLst>
          </p:cNvPr>
          <p:cNvSpPr txBox="1"/>
          <p:nvPr/>
        </p:nvSpPr>
        <p:spPr>
          <a:xfrm>
            <a:off x="665390" y="2126706"/>
            <a:ext cx="10748281" cy="369332"/>
          </a:xfrm>
          <a:prstGeom prst="rect">
            <a:avLst/>
          </a:prstGeom>
          <a:noFill/>
        </p:spPr>
        <p:txBody>
          <a:bodyPr wrap="square">
            <a:spAutoFit/>
          </a:bodyPr>
          <a:lstStyle/>
          <a:p>
            <a:r>
              <a:rPr lang="en-US" b="1" dirty="0"/>
              <a:t>• Create administrator Client01 and set the device management type to SSH.</a:t>
            </a:r>
          </a:p>
        </p:txBody>
      </p:sp>
      <p:pic>
        <p:nvPicPr>
          <p:cNvPr id="16" name="Picture 15">
            <a:extLst>
              <a:ext uri="{FF2B5EF4-FFF2-40B4-BE49-F238E27FC236}">
                <a16:creationId xmlns:a16="http://schemas.microsoft.com/office/drawing/2014/main" id="{F066662A-206D-2BB3-08E7-C2A4E8F93A2B}"/>
              </a:ext>
            </a:extLst>
          </p:cNvPr>
          <p:cNvPicPr>
            <a:picLocks noChangeAspect="1"/>
          </p:cNvPicPr>
          <p:nvPr/>
        </p:nvPicPr>
        <p:blipFill>
          <a:blip r:embed="rId3"/>
          <a:stretch>
            <a:fillRect/>
          </a:stretch>
        </p:blipFill>
        <p:spPr>
          <a:xfrm>
            <a:off x="1740603" y="2508275"/>
            <a:ext cx="8555825" cy="4006824"/>
          </a:xfrm>
          <a:prstGeom prst="rect">
            <a:avLst/>
          </a:prstGeom>
        </p:spPr>
      </p:pic>
    </p:spTree>
    <p:extLst>
      <p:ext uri="{BB962C8B-B14F-4D97-AF65-F5344CB8AC3E}">
        <p14:creationId xmlns:p14="http://schemas.microsoft.com/office/powerpoint/2010/main" val="193563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F4B2E-89A5-D799-C2F9-905E8D6C64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7D10CD-9D74-0858-890F-29037CC9A29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EB67BADF-6D3C-D476-5292-93C6EE896AA2}"/>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Device Management Using the Web UI</a:t>
            </a:r>
          </a:p>
        </p:txBody>
      </p:sp>
      <p:sp>
        <p:nvSpPr>
          <p:cNvPr id="5" name="Rectangle 4">
            <a:extLst>
              <a:ext uri="{FF2B5EF4-FFF2-40B4-BE49-F238E27FC236}">
                <a16:creationId xmlns:a16="http://schemas.microsoft.com/office/drawing/2014/main" id="{3ECF9988-F080-9B51-84F6-1F33D99587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2FB069-0721-69F8-31CA-E802991C4CE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FBC194-3F3F-44CE-6E97-8E1AB3F28F4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A3C068ED-5E96-6DD1-BB08-079A25391F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 name="Picture 12">
            <a:extLst>
              <a:ext uri="{FF2B5EF4-FFF2-40B4-BE49-F238E27FC236}">
                <a16:creationId xmlns:a16="http://schemas.microsoft.com/office/drawing/2014/main" id="{0C178AA1-B4F0-EAFC-DD35-AD501E1A12D6}"/>
              </a:ext>
            </a:extLst>
          </p:cNvPr>
          <p:cNvPicPr>
            <a:picLocks noChangeAspect="1"/>
          </p:cNvPicPr>
          <p:nvPr/>
        </p:nvPicPr>
        <p:blipFill>
          <a:blip r:embed="rId3"/>
          <a:stretch>
            <a:fillRect/>
          </a:stretch>
        </p:blipFill>
        <p:spPr>
          <a:xfrm>
            <a:off x="1458811" y="2183009"/>
            <a:ext cx="9267081" cy="4283105"/>
          </a:xfrm>
          <a:prstGeom prst="rect">
            <a:avLst/>
          </a:prstGeom>
        </p:spPr>
      </p:pic>
    </p:spTree>
    <p:extLst>
      <p:ext uri="{BB962C8B-B14F-4D97-AF65-F5344CB8AC3E}">
        <p14:creationId xmlns:p14="http://schemas.microsoft.com/office/powerpoint/2010/main" val="4233520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B1435-761D-36D4-E8DD-6FCDA3C197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2EB566-0362-DFC5-2A02-592B85F2408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FF3CDA4-1BC9-FF77-BD28-B6C6F790CF08}"/>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SSO</a:t>
            </a:r>
          </a:p>
        </p:txBody>
      </p:sp>
      <p:sp>
        <p:nvSpPr>
          <p:cNvPr id="5" name="Rectangle 4">
            <a:extLst>
              <a:ext uri="{FF2B5EF4-FFF2-40B4-BE49-F238E27FC236}">
                <a16:creationId xmlns:a16="http://schemas.microsoft.com/office/drawing/2014/main" id="{1267FA4E-087D-130B-81FA-821DD2844B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90A31A-1FF3-33C6-2C70-D81619D2B3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9D7DA21-4055-7F3E-7E36-9D16091D70B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C5C5B260-FD4D-3BDD-C82A-A245F9647E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E13CCCF-EE8A-2A05-285F-CEA30230303C}"/>
              </a:ext>
            </a:extLst>
          </p:cNvPr>
          <p:cNvSpPr txBox="1"/>
          <p:nvPr/>
        </p:nvSpPr>
        <p:spPr>
          <a:xfrm>
            <a:off x="681719" y="2371634"/>
            <a:ext cx="10748281" cy="3970318"/>
          </a:xfrm>
          <a:prstGeom prst="rect">
            <a:avLst/>
          </a:prstGeom>
          <a:noFill/>
        </p:spPr>
        <p:txBody>
          <a:bodyPr wrap="square">
            <a:spAutoFit/>
          </a:bodyPr>
          <a:lstStyle/>
          <a:p>
            <a:r>
              <a:rPr lang="en-US" b="1" dirty="0"/>
              <a:t>• SSO refers to that the firewall obtains user login information from other authentication systems instead of authenticating users so that users can go online from the firewall.</a:t>
            </a:r>
          </a:p>
          <a:p>
            <a:endParaRPr lang="en-US" b="1" dirty="0"/>
          </a:p>
          <a:p>
            <a:r>
              <a:rPr lang="en-US" b="1" dirty="0"/>
              <a:t>• If users need to directly access network resources after being authenticated by an AD server, you can configure AD SSO to trigger authentication. AD SSO can be implemented in the following modes:</a:t>
            </a:r>
          </a:p>
          <a:p>
            <a:endParaRPr lang="en-US" b="1" dirty="0"/>
          </a:p>
          <a:p>
            <a:r>
              <a:rPr lang="en-US" b="1" dirty="0"/>
              <a:t>□ Install the SSO service program to receive messages from PCs. </a:t>
            </a:r>
          </a:p>
          <a:p>
            <a:r>
              <a:rPr lang="en-US" b="1" dirty="0"/>
              <a:t>□ Install the SSO service program to query AD server security logs. </a:t>
            </a:r>
          </a:p>
          <a:p>
            <a:r>
              <a:rPr lang="en-US" b="1" dirty="0"/>
              <a:t>□ The firewall monitors AD authentication packets.</a:t>
            </a:r>
          </a:p>
          <a:p>
            <a:endParaRPr lang="en-US" b="1" dirty="0"/>
          </a:p>
          <a:p>
            <a:r>
              <a:rPr lang="en-US" b="1" dirty="0"/>
              <a:t>• Users can use AD SSO to trigger authentication on the firewall. The firewall can have SSO enabled to identify the users that have been successfully authenticated by these authentication systems. In doing so, these users do not need to enter their usernames or passwords when accessing the network. The firewall supports multiple modes for obtaining user authentication success messages during AD SSO.</a:t>
            </a:r>
          </a:p>
        </p:txBody>
      </p:sp>
    </p:spTree>
    <p:extLst>
      <p:ext uri="{BB962C8B-B14F-4D97-AF65-F5344CB8AC3E}">
        <p14:creationId xmlns:p14="http://schemas.microsoft.com/office/powerpoint/2010/main" val="31848321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BD7D3-14C5-C9A2-F21D-5FB2CC1D33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2967DA-37CE-72AF-9B8D-712C6DC76AC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BDB0CAF-79F6-EE3A-A801-1760B7908F36}"/>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AD SSO (Receiving Message from the User PC)</a:t>
            </a:r>
          </a:p>
        </p:txBody>
      </p:sp>
      <p:sp>
        <p:nvSpPr>
          <p:cNvPr id="5" name="Rectangle 4">
            <a:extLst>
              <a:ext uri="{FF2B5EF4-FFF2-40B4-BE49-F238E27FC236}">
                <a16:creationId xmlns:a16="http://schemas.microsoft.com/office/drawing/2014/main" id="{90F4F97D-05B5-CA67-A3DA-66594C32C4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1DF471-1799-C57D-0211-BC71D35B925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C44F85C-E98C-997A-4807-7CD87278681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AA6B5085-4C8B-341C-C17C-544633B175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71AAF78-ADA6-AC36-B154-E82F3574B948}"/>
              </a:ext>
            </a:extLst>
          </p:cNvPr>
          <p:cNvSpPr txBox="1"/>
          <p:nvPr/>
        </p:nvSpPr>
        <p:spPr>
          <a:xfrm>
            <a:off x="649061" y="2126706"/>
            <a:ext cx="10813596" cy="923330"/>
          </a:xfrm>
          <a:prstGeom prst="rect">
            <a:avLst/>
          </a:prstGeom>
          <a:noFill/>
        </p:spPr>
        <p:txBody>
          <a:bodyPr wrap="square">
            <a:spAutoFit/>
          </a:bodyPr>
          <a:lstStyle/>
          <a:p>
            <a:r>
              <a:rPr lang="en-US" b="1" dirty="0"/>
              <a:t>• You need to deploy AD SSO service on the AD monitor (AD domain controller or other devices in the AD domain), configure login and logout scripts on the AD server (AD domain controller), and set AD SSO parameters on the firewall to receive the user login and logout information from the AD SSO service.</a:t>
            </a:r>
          </a:p>
        </p:txBody>
      </p:sp>
      <p:pic>
        <p:nvPicPr>
          <p:cNvPr id="12" name="Picture 11">
            <a:extLst>
              <a:ext uri="{FF2B5EF4-FFF2-40B4-BE49-F238E27FC236}">
                <a16:creationId xmlns:a16="http://schemas.microsoft.com/office/drawing/2014/main" id="{824BD696-C365-C038-AACB-F374E49769DF}"/>
              </a:ext>
            </a:extLst>
          </p:cNvPr>
          <p:cNvPicPr>
            <a:picLocks noChangeAspect="1"/>
          </p:cNvPicPr>
          <p:nvPr/>
        </p:nvPicPr>
        <p:blipFill>
          <a:blip r:embed="rId3"/>
          <a:stretch>
            <a:fillRect/>
          </a:stretch>
        </p:blipFill>
        <p:spPr>
          <a:xfrm>
            <a:off x="3648512" y="3112449"/>
            <a:ext cx="4434129" cy="3408049"/>
          </a:xfrm>
          <a:prstGeom prst="rect">
            <a:avLst/>
          </a:prstGeom>
        </p:spPr>
      </p:pic>
    </p:spTree>
    <p:extLst>
      <p:ext uri="{BB962C8B-B14F-4D97-AF65-F5344CB8AC3E}">
        <p14:creationId xmlns:p14="http://schemas.microsoft.com/office/powerpoint/2010/main" val="26019908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9A0ABF-72C7-FDB2-2831-2569437BD4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671489-16B5-D392-AF31-76C754D2C94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2291E9A-50AA-5B63-099E-4EC0E10B37D6}"/>
              </a:ext>
            </a:extLst>
          </p:cNvPr>
          <p:cNvSpPr txBox="1"/>
          <p:nvPr/>
        </p:nvSpPr>
        <p:spPr>
          <a:xfrm>
            <a:off x="2398850" y="1133369"/>
            <a:ext cx="8394336" cy="523220"/>
          </a:xfrm>
          <a:prstGeom prst="rect">
            <a:avLst/>
          </a:prstGeom>
          <a:noFill/>
        </p:spPr>
        <p:txBody>
          <a:bodyPr wrap="square" rtlCol="0">
            <a:spAutoFit/>
          </a:bodyPr>
          <a:lstStyle/>
          <a:p>
            <a:r>
              <a:rPr lang="en-US" sz="2800" b="1" dirty="0">
                <a:latin typeface="Alexandria" charset="0"/>
                <a:cs typeface="Alexandria" charset="0"/>
              </a:rPr>
              <a:t>AD SSO (Querying Security Logs from the AD Server)</a:t>
            </a:r>
          </a:p>
        </p:txBody>
      </p:sp>
      <p:sp>
        <p:nvSpPr>
          <p:cNvPr id="5" name="Rectangle 4">
            <a:extLst>
              <a:ext uri="{FF2B5EF4-FFF2-40B4-BE49-F238E27FC236}">
                <a16:creationId xmlns:a16="http://schemas.microsoft.com/office/drawing/2014/main" id="{BBD08716-E0D4-30FE-2C84-937FA2B027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E44FD5-A2A8-ACB6-7C90-7BD2EB08A08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98444AA-8EE0-0859-D26D-48C1606CB16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1CC61AD-8E41-9C4D-9A8C-6B38D8C498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87495B5-ACF1-56B5-3B65-7A5FFE696570}"/>
              </a:ext>
            </a:extLst>
          </p:cNvPr>
          <p:cNvSpPr txBox="1"/>
          <p:nvPr/>
        </p:nvSpPr>
        <p:spPr>
          <a:xfrm>
            <a:off x="616404" y="2126706"/>
            <a:ext cx="10911568" cy="923330"/>
          </a:xfrm>
          <a:prstGeom prst="rect">
            <a:avLst/>
          </a:prstGeom>
          <a:noFill/>
        </p:spPr>
        <p:txBody>
          <a:bodyPr wrap="square">
            <a:spAutoFit/>
          </a:bodyPr>
          <a:lstStyle/>
          <a:p>
            <a:r>
              <a:rPr lang="en-US" b="1" dirty="0"/>
              <a:t>You need to deploy the AD SSO service on the AD monitor (this can be an AD domain controller or another device in the AD domain), set AD SSO parameters on the firewall to receive the user login and logout information from the AD SSO service.</a:t>
            </a:r>
          </a:p>
        </p:txBody>
      </p:sp>
      <p:pic>
        <p:nvPicPr>
          <p:cNvPr id="8" name="Picture 7">
            <a:extLst>
              <a:ext uri="{FF2B5EF4-FFF2-40B4-BE49-F238E27FC236}">
                <a16:creationId xmlns:a16="http://schemas.microsoft.com/office/drawing/2014/main" id="{36155AAB-1FFC-925B-ECDA-285DE1C93559}"/>
              </a:ext>
            </a:extLst>
          </p:cNvPr>
          <p:cNvPicPr>
            <a:picLocks noChangeAspect="1"/>
          </p:cNvPicPr>
          <p:nvPr/>
        </p:nvPicPr>
        <p:blipFill>
          <a:blip r:embed="rId3"/>
          <a:stretch>
            <a:fillRect/>
          </a:stretch>
        </p:blipFill>
        <p:spPr>
          <a:xfrm>
            <a:off x="3511752" y="2805598"/>
            <a:ext cx="4897462" cy="3783224"/>
          </a:xfrm>
          <a:prstGeom prst="rect">
            <a:avLst/>
          </a:prstGeom>
        </p:spPr>
      </p:pic>
    </p:spTree>
    <p:extLst>
      <p:ext uri="{BB962C8B-B14F-4D97-AF65-F5344CB8AC3E}">
        <p14:creationId xmlns:p14="http://schemas.microsoft.com/office/powerpoint/2010/main" val="41960722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EC9120-7311-53FA-62A6-50344F8ABE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2136D7-D16A-A8BB-4FA0-754181C1E6D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1F3CEEC-AE56-7841-ACBA-BD0197627E18}"/>
              </a:ext>
            </a:extLst>
          </p:cNvPr>
          <p:cNvSpPr txBox="1"/>
          <p:nvPr/>
        </p:nvSpPr>
        <p:spPr>
          <a:xfrm>
            <a:off x="2317207" y="1231341"/>
            <a:ext cx="8737236" cy="461665"/>
          </a:xfrm>
          <a:prstGeom prst="rect">
            <a:avLst/>
          </a:prstGeom>
          <a:noFill/>
        </p:spPr>
        <p:txBody>
          <a:bodyPr wrap="square" rtlCol="0">
            <a:spAutoFit/>
          </a:bodyPr>
          <a:lstStyle/>
          <a:p>
            <a:r>
              <a:rPr lang="en-US" sz="2400" b="1" dirty="0">
                <a:latin typeface="Alexandria" charset="0"/>
                <a:cs typeface="Alexandria" charset="0"/>
              </a:rPr>
              <a:t>AD SSO (with the Firewall Listening to AD Authentication Packets)</a:t>
            </a:r>
          </a:p>
        </p:txBody>
      </p:sp>
      <p:sp>
        <p:nvSpPr>
          <p:cNvPr id="5" name="Rectangle 4">
            <a:extLst>
              <a:ext uri="{FF2B5EF4-FFF2-40B4-BE49-F238E27FC236}">
                <a16:creationId xmlns:a16="http://schemas.microsoft.com/office/drawing/2014/main" id="{E44CF3E7-C2EC-4306-C6BE-5BC1D0BFA2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D3F510-FA73-445E-E977-7439286E60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B1B2EB-2714-563B-A542-4F0EC366673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9DCD9A27-DA5A-8760-5D09-51732849B1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E331370-E772-943E-CE6C-D9C05252C751}"/>
              </a:ext>
            </a:extLst>
          </p:cNvPr>
          <p:cNvSpPr txBox="1"/>
          <p:nvPr/>
        </p:nvSpPr>
        <p:spPr>
          <a:xfrm>
            <a:off x="567418" y="2110378"/>
            <a:ext cx="10911568" cy="1200329"/>
          </a:xfrm>
          <a:prstGeom prst="rect">
            <a:avLst/>
          </a:prstGeom>
          <a:noFill/>
        </p:spPr>
        <p:txBody>
          <a:bodyPr wrap="square">
            <a:spAutoFit/>
          </a:bodyPr>
          <a:lstStyle/>
          <a:p>
            <a:r>
              <a:rPr lang="en-US" b="1" dirty="0"/>
              <a:t>• In this mode, the program does not need to be installed on the AD server. The firewall listens to the authentication packets sent by users who log in to the AD server (AD domain controller) to obtain authentication results. If a user is authenticated, the firewall adds the mapping between the username and the user's IP address to the online user list.</a:t>
            </a:r>
          </a:p>
        </p:txBody>
      </p:sp>
      <p:pic>
        <p:nvPicPr>
          <p:cNvPr id="9" name="Picture 8">
            <a:extLst>
              <a:ext uri="{FF2B5EF4-FFF2-40B4-BE49-F238E27FC236}">
                <a16:creationId xmlns:a16="http://schemas.microsoft.com/office/drawing/2014/main" id="{F1BEF6BB-A901-957B-1167-9D1649AE20BA}"/>
              </a:ext>
            </a:extLst>
          </p:cNvPr>
          <p:cNvPicPr>
            <a:picLocks noChangeAspect="1"/>
          </p:cNvPicPr>
          <p:nvPr/>
        </p:nvPicPr>
        <p:blipFill>
          <a:blip r:embed="rId3"/>
          <a:stretch>
            <a:fillRect/>
          </a:stretch>
        </p:blipFill>
        <p:spPr>
          <a:xfrm>
            <a:off x="2683676" y="3219962"/>
            <a:ext cx="6697593" cy="3409438"/>
          </a:xfrm>
          <a:prstGeom prst="rect">
            <a:avLst/>
          </a:prstGeom>
        </p:spPr>
      </p:pic>
    </p:spTree>
    <p:extLst>
      <p:ext uri="{BB962C8B-B14F-4D97-AF65-F5344CB8AC3E}">
        <p14:creationId xmlns:p14="http://schemas.microsoft.com/office/powerpoint/2010/main" val="4774614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71973-C681-4278-8790-42081DC5F8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E9FAA7-A5D5-2A20-20A8-4FDA9F1CB14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8768261-2109-E154-AA05-EDDD01274E0D}"/>
              </a:ext>
            </a:extLst>
          </p:cNvPr>
          <p:cNvSpPr txBox="1"/>
          <p:nvPr/>
        </p:nvSpPr>
        <p:spPr>
          <a:xfrm>
            <a:off x="2317207" y="1182356"/>
            <a:ext cx="8737236" cy="523220"/>
          </a:xfrm>
          <a:prstGeom prst="rect">
            <a:avLst/>
          </a:prstGeom>
          <a:noFill/>
        </p:spPr>
        <p:txBody>
          <a:bodyPr wrap="square" rtlCol="0">
            <a:spAutoFit/>
          </a:bodyPr>
          <a:lstStyle/>
          <a:p>
            <a:r>
              <a:rPr lang="en-US" sz="2800" b="1" dirty="0">
                <a:latin typeface="Alexandria" charset="0"/>
                <a:cs typeface="Alexandria" charset="0"/>
              </a:rPr>
              <a:t>Portal Authentication for Internet Access Users</a:t>
            </a:r>
          </a:p>
        </p:txBody>
      </p:sp>
      <p:sp>
        <p:nvSpPr>
          <p:cNvPr id="5" name="Rectangle 4">
            <a:extLst>
              <a:ext uri="{FF2B5EF4-FFF2-40B4-BE49-F238E27FC236}">
                <a16:creationId xmlns:a16="http://schemas.microsoft.com/office/drawing/2014/main" id="{9C8A62A5-8528-4DB6-6CB3-960B0225D3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7C9232-5EDF-B480-8B5F-8F9E34E646D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485169-B0F2-7FF5-4B3F-677B851EF8E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D63A1652-BA79-1CF3-FB4F-E91226D36B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B68A14A-F319-C7C3-C5F3-5BC4769A4E8D}"/>
              </a:ext>
            </a:extLst>
          </p:cNvPr>
          <p:cNvSpPr txBox="1"/>
          <p:nvPr/>
        </p:nvSpPr>
        <p:spPr>
          <a:xfrm>
            <a:off x="616404" y="2600235"/>
            <a:ext cx="10911568" cy="3416320"/>
          </a:xfrm>
          <a:prstGeom prst="rect">
            <a:avLst/>
          </a:prstGeom>
          <a:noFill/>
        </p:spPr>
        <p:txBody>
          <a:bodyPr wrap="square">
            <a:spAutoFit/>
          </a:bodyPr>
          <a:lstStyle/>
          <a:p>
            <a:r>
              <a:rPr lang="en-US" b="1" dirty="0"/>
              <a:t>•   In portal authentication, the firewall or a third-party server provides   a portal   authentication   page   to   authenticate users. you can trigger built-in portal authentication using the following methods:</a:t>
            </a:r>
          </a:p>
          <a:p>
            <a:endParaRPr lang="en-US" b="1" dirty="0"/>
          </a:p>
          <a:p>
            <a:r>
              <a:rPr lang="en-US" b="1" dirty="0"/>
              <a:t>□ Redirected authentication:</a:t>
            </a:r>
          </a:p>
          <a:p>
            <a:endParaRPr lang="en-US" b="1" dirty="0"/>
          </a:p>
          <a:p>
            <a:r>
              <a:rPr lang="en-US" b="1" dirty="0"/>
              <a:t>■ Redirected authentication implements authentication for Internet access users when they attempt to</a:t>
            </a:r>
          </a:p>
          <a:p>
            <a:r>
              <a:rPr lang="en-US" b="1" dirty="0"/>
              <a:t>access HTTP services.</a:t>
            </a:r>
          </a:p>
          <a:p>
            <a:endParaRPr lang="en-US" b="1" dirty="0"/>
          </a:p>
          <a:p>
            <a:r>
              <a:rPr lang="en-US" b="1" dirty="0"/>
              <a:t>□ User-initiated authentication:</a:t>
            </a:r>
          </a:p>
          <a:p>
            <a:endParaRPr lang="en-US" b="1" dirty="0"/>
          </a:p>
          <a:p>
            <a:r>
              <a:rPr lang="en-US" b="1" dirty="0"/>
              <a:t>■ User-initiated authentication indicates that Internet access users proactively access web pages for</a:t>
            </a:r>
          </a:p>
          <a:p>
            <a:r>
              <a:rPr lang="en-US" b="1" dirty="0"/>
              <a:t>identity authentication before accessing network resources.</a:t>
            </a:r>
          </a:p>
        </p:txBody>
      </p:sp>
    </p:spTree>
    <p:extLst>
      <p:ext uri="{BB962C8B-B14F-4D97-AF65-F5344CB8AC3E}">
        <p14:creationId xmlns:p14="http://schemas.microsoft.com/office/powerpoint/2010/main" val="13308777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37938-05DE-0006-C791-7DA94DBE91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6B3C14-1A10-E96B-B1FE-594ABE5B9D4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6618B15-5E2A-B4DC-3894-10A27CFB21C4}"/>
              </a:ext>
            </a:extLst>
          </p:cNvPr>
          <p:cNvSpPr txBox="1"/>
          <p:nvPr/>
        </p:nvSpPr>
        <p:spPr>
          <a:xfrm>
            <a:off x="2300879" y="1247670"/>
            <a:ext cx="9553664" cy="461665"/>
          </a:xfrm>
          <a:prstGeom prst="rect">
            <a:avLst/>
          </a:prstGeom>
          <a:noFill/>
        </p:spPr>
        <p:txBody>
          <a:bodyPr wrap="square" rtlCol="0">
            <a:spAutoFit/>
          </a:bodyPr>
          <a:lstStyle/>
          <a:p>
            <a:r>
              <a:rPr lang="en-US" sz="2300" b="1" dirty="0">
                <a:latin typeface="Alexandria" charset="0"/>
                <a:cs typeface="Alexandria" charset="0"/>
              </a:rPr>
              <a:t>Built-in Portal Authentication Triggering Mode-Redirected Authentication</a:t>
            </a:r>
          </a:p>
        </p:txBody>
      </p:sp>
      <p:sp>
        <p:nvSpPr>
          <p:cNvPr id="5" name="Rectangle 4">
            <a:extLst>
              <a:ext uri="{FF2B5EF4-FFF2-40B4-BE49-F238E27FC236}">
                <a16:creationId xmlns:a16="http://schemas.microsoft.com/office/drawing/2014/main" id="{8CB9CB50-79CD-E915-CD48-D28A4686CF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F2326A-13E4-5109-97EA-4D34FC0CA23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E5BF2B-7843-964D-4F17-AE859332FE7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1A890492-E04B-9C27-19AE-A49497C913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3DF9EB0-CE60-BD98-F33F-FA049DD9EB5A}"/>
              </a:ext>
            </a:extLst>
          </p:cNvPr>
          <p:cNvSpPr txBox="1"/>
          <p:nvPr/>
        </p:nvSpPr>
        <p:spPr>
          <a:xfrm>
            <a:off x="600076" y="2175693"/>
            <a:ext cx="10911568" cy="2031325"/>
          </a:xfrm>
          <a:prstGeom prst="rect">
            <a:avLst/>
          </a:prstGeom>
          <a:noFill/>
        </p:spPr>
        <p:txBody>
          <a:bodyPr wrap="square">
            <a:spAutoFit/>
          </a:bodyPr>
          <a:lstStyle/>
          <a:p>
            <a:r>
              <a:rPr lang="en-US" b="1" dirty="0"/>
              <a:t>• When receiving the first HTTP service access data flow traffic from a user, the firewall redirects the HTTP request to the authentication page to trigger identity authentication. If authentication is successful, the user can access HTTP and other services.</a:t>
            </a:r>
          </a:p>
          <a:p>
            <a:endParaRPr lang="en-US" b="1" dirty="0"/>
          </a:p>
          <a:p>
            <a:r>
              <a:rPr lang="en-US" b="1" dirty="0"/>
              <a:t>• After receiving HTTP packets whose destination port is 80 from an Internet access user, a firewall redirects the user to an authentication web page and triggers identity authentication. The user can access network resources after being authenticated.</a:t>
            </a:r>
          </a:p>
        </p:txBody>
      </p:sp>
      <p:pic>
        <p:nvPicPr>
          <p:cNvPr id="8" name="Picture 7">
            <a:extLst>
              <a:ext uri="{FF2B5EF4-FFF2-40B4-BE49-F238E27FC236}">
                <a16:creationId xmlns:a16="http://schemas.microsoft.com/office/drawing/2014/main" id="{6803B4E9-52D6-2E08-D000-82E8E6DCABC4}"/>
              </a:ext>
            </a:extLst>
          </p:cNvPr>
          <p:cNvPicPr>
            <a:picLocks noChangeAspect="1"/>
          </p:cNvPicPr>
          <p:nvPr/>
        </p:nvPicPr>
        <p:blipFill>
          <a:blip r:embed="rId3"/>
          <a:stretch>
            <a:fillRect/>
          </a:stretch>
        </p:blipFill>
        <p:spPr>
          <a:xfrm>
            <a:off x="3298014" y="3939788"/>
            <a:ext cx="5682700" cy="2533891"/>
          </a:xfrm>
          <a:prstGeom prst="rect">
            <a:avLst/>
          </a:prstGeom>
        </p:spPr>
      </p:pic>
    </p:spTree>
    <p:extLst>
      <p:ext uri="{BB962C8B-B14F-4D97-AF65-F5344CB8AC3E}">
        <p14:creationId xmlns:p14="http://schemas.microsoft.com/office/powerpoint/2010/main" val="11222986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9D216-19EE-9826-9820-FF2B04E8C9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96FEB7-63C6-6D7E-2AED-DB4B3B00F7B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C0E87AD-3316-6CE5-43C9-BA475E9BA619}"/>
              </a:ext>
            </a:extLst>
          </p:cNvPr>
          <p:cNvSpPr txBox="1"/>
          <p:nvPr/>
        </p:nvSpPr>
        <p:spPr>
          <a:xfrm>
            <a:off x="2300879" y="1247670"/>
            <a:ext cx="9553664" cy="430887"/>
          </a:xfrm>
          <a:prstGeom prst="rect">
            <a:avLst/>
          </a:prstGeom>
          <a:noFill/>
        </p:spPr>
        <p:txBody>
          <a:bodyPr wrap="square" rtlCol="0">
            <a:spAutoFit/>
          </a:bodyPr>
          <a:lstStyle/>
          <a:p>
            <a:r>
              <a:rPr lang="en-US" sz="2200" b="1" dirty="0">
                <a:latin typeface="Alexandria" charset="0"/>
                <a:cs typeface="Alexandria" charset="0"/>
              </a:rPr>
              <a:t>Built-in Portal Authentication Triggering Mode User-Initiated Authentication</a:t>
            </a:r>
          </a:p>
        </p:txBody>
      </p:sp>
      <p:sp>
        <p:nvSpPr>
          <p:cNvPr id="5" name="Rectangle 4">
            <a:extLst>
              <a:ext uri="{FF2B5EF4-FFF2-40B4-BE49-F238E27FC236}">
                <a16:creationId xmlns:a16="http://schemas.microsoft.com/office/drawing/2014/main" id="{2E2223C9-0038-D96E-B48C-2D74ABB260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8536C8-9A0A-46FC-86F0-DACDC752DF9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F80A5A0-C8A0-6C99-5CE1-BD43CE101A8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6736D248-F398-417E-7A5F-B6BB6E5E00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63D3DDF-5A84-E26C-2C8D-4B3133B0B40B}"/>
              </a:ext>
            </a:extLst>
          </p:cNvPr>
          <p:cNvSpPr txBox="1"/>
          <p:nvPr/>
        </p:nvSpPr>
        <p:spPr>
          <a:xfrm>
            <a:off x="600076" y="2175693"/>
            <a:ext cx="10911568" cy="1477328"/>
          </a:xfrm>
          <a:prstGeom prst="rect">
            <a:avLst/>
          </a:prstGeom>
          <a:noFill/>
        </p:spPr>
        <p:txBody>
          <a:bodyPr wrap="square">
            <a:spAutoFit/>
          </a:bodyPr>
          <a:lstStyle/>
          <a:p>
            <a:r>
              <a:rPr lang="en-US" b="1" dirty="0"/>
              <a:t>• An Internet access user initiates an authentication request on the authentication web page hosted on the firewall. After receiving the authentication request, the firewall implements identity authentication for the user.</a:t>
            </a:r>
          </a:p>
          <a:p>
            <a:endParaRPr lang="en-US" b="1" dirty="0"/>
          </a:p>
          <a:p>
            <a:r>
              <a:rPr lang="en-US" b="1" dirty="0"/>
              <a:t>• The firewall supports user-defined Portal authentication. There are currently two types of user-defined Portal authentication.</a:t>
            </a:r>
          </a:p>
        </p:txBody>
      </p:sp>
      <p:pic>
        <p:nvPicPr>
          <p:cNvPr id="9" name="Picture 8">
            <a:extLst>
              <a:ext uri="{FF2B5EF4-FFF2-40B4-BE49-F238E27FC236}">
                <a16:creationId xmlns:a16="http://schemas.microsoft.com/office/drawing/2014/main" id="{4C1A4534-4412-93F0-0614-363193D1E6CE}"/>
              </a:ext>
            </a:extLst>
          </p:cNvPr>
          <p:cNvPicPr>
            <a:picLocks noChangeAspect="1"/>
          </p:cNvPicPr>
          <p:nvPr/>
        </p:nvPicPr>
        <p:blipFill>
          <a:blip r:embed="rId3"/>
          <a:stretch>
            <a:fillRect/>
          </a:stretch>
        </p:blipFill>
        <p:spPr>
          <a:xfrm>
            <a:off x="2480916" y="3404356"/>
            <a:ext cx="7152941" cy="3142333"/>
          </a:xfrm>
          <a:prstGeom prst="rect">
            <a:avLst/>
          </a:prstGeom>
        </p:spPr>
      </p:pic>
    </p:spTree>
    <p:extLst>
      <p:ext uri="{BB962C8B-B14F-4D97-AF65-F5344CB8AC3E}">
        <p14:creationId xmlns:p14="http://schemas.microsoft.com/office/powerpoint/2010/main" val="30044849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0E3FF-E76F-1244-C0BB-87395B3FBF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764DB8-B84B-5B9B-C37D-2CCC458C372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D8B6D2E1-E5A3-39D8-03BB-97448F32E8AF}"/>
              </a:ext>
            </a:extLst>
          </p:cNvPr>
          <p:cNvSpPr txBox="1"/>
          <p:nvPr/>
        </p:nvSpPr>
        <p:spPr>
          <a:xfrm>
            <a:off x="2317207" y="1182356"/>
            <a:ext cx="8737236" cy="523220"/>
          </a:xfrm>
          <a:prstGeom prst="rect">
            <a:avLst/>
          </a:prstGeom>
          <a:noFill/>
        </p:spPr>
        <p:txBody>
          <a:bodyPr wrap="square" rtlCol="0">
            <a:spAutoFit/>
          </a:bodyPr>
          <a:lstStyle/>
          <a:p>
            <a:r>
              <a:rPr lang="en-US" sz="2800" b="1" dirty="0">
                <a:latin typeface="Alexandria" charset="0"/>
                <a:cs typeface="Alexandria" charset="0"/>
              </a:rPr>
              <a:t>Remote Access User Authentication</a:t>
            </a:r>
          </a:p>
        </p:txBody>
      </p:sp>
      <p:sp>
        <p:nvSpPr>
          <p:cNvPr id="5" name="Rectangle 4">
            <a:extLst>
              <a:ext uri="{FF2B5EF4-FFF2-40B4-BE49-F238E27FC236}">
                <a16:creationId xmlns:a16="http://schemas.microsoft.com/office/drawing/2014/main" id="{A95AC590-4DB7-2364-B80F-5C56E58775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E278CC-BB85-0BBB-0AD9-F31621B574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13F26C-00D4-CBA0-F7E8-4201CD75085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C31CC55B-32F1-0486-2BC6-05E19F3D76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07F92C7-D21D-4D7A-C158-FF7CFC701618}"/>
              </a:ext>
            </a:extLst>
          </p:cNvPr>
          <p:cNvSpPr txBox="1"/>
          <p:nvPr/>
        </p:nvSpPr>
        <p:spPr>
          <a:xfrm>
            <a:off x="616404" y="2303494"/>
            <a:ext cx="10911568" cy="4216539"/>
          </a:xfrm>
          <a:prstGeom prst="rect">
            <a:avLst/>
          </a:prstGeom>
          <a:noFill/>
        </p:spPr>
        <p:txBody>
          <a:bodyPr wrap="square">
            <a:spAutoFit/>
          </a:bodyPr>
          <a:lstStyle/>
          <a:p>
            <a:r>
              <a:rPr lang="en-US" sz="2800" b="1" dirty="0"/>
              <a:t>• </a:t>
            </a:r>
            <a:r>
              <a:rPr lang="en-US" sz="2400" b="1" dirty="0"/>
              <a:t>Remote access user authentication refers to the authentication of various VPN access users. The authentication triggering mode is determined by the access mode. Modes include:</a:t>
            </a:r>
          </a:p>
          <a:p>
            <a:endParaRPr lang="en-US" sz="2400" b="1" dirty="0"/>
          </a:p>
          <a:p>
            <a:r>
              <a:rPr lang="en-US" sz="2400" b="1" dirty="0"/>
              <a:t>□ SSL VPN </a:t>
            </a:r>
          </a:p>
          <a:p>
            <a:endParaRPr lang="en-US" sz="2400" b="1" dirty="0"/>
          </a:p>
          <a:p>
            <a:r>
              <a:rPr lang="en-US" sz="2400" b="1" dirty="0"/>
              <a:t>□ L2TPVPN </a:t>
            </a:r>
          </a:p>
          <a:p>
            <a:endParaRPr lang="en-US" sz="2400" b="1" dirty="0"/>
          </a:p>
          <a:p>
            <a:r>
              <a:rPr lang="en-US" sz="2400" b="1" dirty="0"/>
              <a:t>□ </a:t>
            </a:r>
            <a:r>
              <a:rPr lang="en-US" sz="2400" b="1" dirty="0" err="1"/>
              <a:t>IPSecVPN</a:t>
            </a:r>
            <a:r>
              <a:rPr lang="en-US" sz="2400" b="1" dirty="0"/>
              <a:t> </a:t>
            </a:r>
          </a:p>
          <a:p>
            <a:endParaRPr lang="en-US" sz="2400" b="1" dirty="0"/>
          </a:p>
          <a:p>
            <a:r>
              <a:rPr lang="en-US" sz="2400" b="1" dirty="0"/>
              <a:t>□ </a:t>
            </a:r>
            <a:r>
              <a:rPr lang="en-US" sz="2400" b="1" dirty="0" err="1"/>
              <a:t>PPPoE</a:t>
            </a:r>
            <a:endParaRPr lang="en-US" sz="2400" b="1" dirty="0"/>
          </a:p>
        </p:txBody>
      </p:sp>
    </p:spTree>
    <p:extLst>
      <p:ext uri="{BB962C8B-B14F-4D97-AF65-F5344CB8AC3E}">
        <p14:creationId xmlns:p14="http://schemas.microsoft.com/office/powerpoint/2010/main" val="1592918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8966A-8BFD-BC42-0366-7004DE4CF7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208E50-D20F-F69E-FC1C-FBD4EA6614D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954ABC2-5AD5-A5A7-33A0-422D4BC6D9C5}"/>
              </a:ext>
            </a:extLst>
          </p:cNvPr>
          <p:cNvSpPr txBox="1"/>
          <p:nvPr/>
        </p:nvSpPr>
        <p:spPr>
          <a:xfrm>
            <a:off x="2317207" y="1182356"/>
            <a:ext cx="8737236" cy="523220"/>
          </a:xfrm>
          <a:prstGeom prst="rect">
            <a:avLst/>
          </a:prstGeom>
          <a:noFill/>
        </p:spPr>
        <p:txBody>
          <a:bodyPr wrap="square" rtlCol="0">
            <a:spAutoFit/>
          </a:bodyPr>
          <a:lstStyle/>
          <a:p>
            <a:r>
              <a:rPr lang="en-US" sz="2800" b="1" dirty="0">
                <a:latin typeface="Alexandria" charset="0"/>
                <a:cs typeface="Alexandria" charset="0"/>
              </a:rPr>
              <a:t>Example of SSL VPN Users Accessing Intranet Resources</a:t>
            </a:r>
          </a:p>
        </p:txBody>
      </p:sp>
      <p:sp>
        <p:nvSpPr>
          <p:cNvPr id="5" name="Rectangle 4">
            <a:extLst>
              <a:ext uri="{FF2B5EF4-FFF2-40B4-BE49-F238E27FC236}">
                <a16:creationId xmlns:a16="http://schemas.microsoft.com/office/drawing/2014/main" id="{03435007-2139-334D-053E-59B2E2473C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26DE61-1F77-CF8F-39D6-002DA9519E2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8979E7-B062-4060-AC13-3A6B5C70F8E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D9146927-C9F7-40AE-E2F6-694ED647D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D73AD27-76EC-F2F4-3DE8-354E79C3CFB7}"/>
              </a:ext>
            </a:extLst>
          </p:cNvPr>
          <p:cNvPicPr>
            <a:picLocks noChangeAspect="1"/>
          </p:cNvPicPr>
          <p:nvPr/>
        </p:nvPicPr>
        <p:blipFill>
          <a:blip r:embed="rId3"/>
          <a:stretch>
            <a:fillRect/>
          </a:stretch>
        </p:blipFill>
        <p:spPr>
          <a:xfrm>
            <a:off x="1386137" y="2148360"/>
            <a:ext cx="9201802" cy="4415725"/>
          </a:xfrm>
          <a:prstGeom prst="rect">
            <a:avLst/>
          </a:prstGeom>
        </p:spPr>
      </p:pic>
    </p:spTree>
    <p:extLst>
      <p:ext uri="{BB962C8B-B14F-4D97-AF65-F5344CB8AC3E}">
        <p14:creationId xmlns:p14="http://schemas.microsoft.com/office/powerpoint/2010/main" val="38268723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BE6453-36FF-C6EC-EE8F-CB5DFFCFEE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DF2DBA-CE71-82E8-8AB4-573F43E9C94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61C3E7F-CD70-FEE7-8943-3988EFEAD814}"/>
              </a:ext>
            </a:extLst>
          </p:cNvPr>
          <p:cNvSpPr txBox="1"/>
          <p:nvPr/>
        </p:nvSpPr>
        <p:spPr>
          <a:xfrm>
            <a:off x="2317207" y="1182356"/>
            <a:ext cx="8737236" cy="523220"/>
          </a:xfrm>
          <a:prstGeom prst="rect">
            <a:avLst/>
          </a:prstGeom>
          <a:noFill/>
        </p:spPr>
        <p:txBody>
          <a:bodyPr wrap="square" rtlCol="0">
            <a:spAutoFit/>
          </a:bodyPr>
          <a:lstStyle/>
          <a:p>
            <a:r>
              <a:rPr lang="en-US" sz="2800" b="1" dirty="0">
                <a:latin typeface="Alexandria" charset="0"/>
                <a:cs typeface="Alexandria" charset="0"/>
              </a:rPr>
              <a:t>Authentication Policy</a:t>
            </a:r>
          </a:p>
        </p:txBody>
      </p:sp>
      <p:sp>
        <p:nvSpPr>
          <p:cNvPr id="5" name="Rectangle 4">
            <a:extLst>
              <a:ext uri="{FF2B5EF4-FFF2-40B4-BE49-F238E27FC236}">
                <a16:creationId xmlns:a16="http://schemas.microsoft.com/office/drawing/2014/main" id="{6722A2CA-9776-6C73-E005-C317C464B8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34851A-BDA3-E463-3057-14E6EE1B32A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15CE779-2622-645F-8B0D-164620FE1B9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EF9A802-DB78-B499-910A-02B947EA5C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86AF211-1D09-7B37-642C-88B328D06C6C}"/>
              </a:ext>
            </a:extLst>
          </p:cNvPr>
          <p:cNvSpPr txBox="1"/>
          <p:nvPr/>
        </p:nvSpPr>
        <p:spPr>
          <a:xfrm>
            <a:off x="763360" y="2152080"/>
            <a:ext cx="10601325" cy="1754326"/>
          </a:xfrm>
          <a:prstGeom prst="rect">
            <a:avLst/>
          </a:prstGeom>
          <a:noFill/>
        </p:spPr>
        <p:txBody>
          <a:bodyPr wrap="square">
            <a:spAutoFit/>
          </a:bodyPr>
          <a:lstStyle/>
          <a:p>
            <a:r>
              <a:rPr lang="en-US" sz="1800" b="1" dirty="0"/>
              <a:t>• Authentication policies determine which data flows need to undergo portal authentication and authentication exemption.</a:t>
            </a:r>
          </a:p>
          <a:p>
            <a:endParaRPr lang="en-US" sz="1800" b="1" dirty="0"/>
          </a:p>
          <a:p>
            <a:r>
              <a:rPr lang="en-US" sz="1800" b="1" dirty="0"/>
              <a:t>• The firewall does not authenticate passing-by data flows by default. Authentication policies are required to filter data flows that require authentication. An authentication policy takes effect on the following authentication modes:</a:t>
            </a:r>
          </a:p>
        </p:txBody>
      </p:sp>
      <p:pic>
        <p:nvPicPr>
          <p:cNvPr id="11" name="Picture 10">
            <a:extLst>
              <a:ext uri="{FF2B5EF4-FFF2-40B4-BE49-F238E27FC236}">
                <a16:creationId xmlns:a16="http://schemas.microsoft.com/office/drawing/2014/main" id="{EDA81782-57AC-6071-50D5-CEB101DDB05B}"/>
              </a:ext>
            </a:extLst>
          </p:cNvPr>
          <p:cNvPicPr>
            <a:picLocks noChangeAspect="1"/>
          </p:cNvPicPr>
          <p:nvPr/>
        </p:nvPicPr>
        <p:blipFill>
          <a:blip r:embed="rId3"/>
          <a:stretch>
            <a:fillRect/>
          </a:stretch>
        </p:blipFill>
        <p:spPr>
          <a:xfrm>
            <a:off x="4543940" y="3641796"/>
            <a:ext cx="3097831" cy="2922246"/>
          </a:xfrm>
          <a:prstGeom prst="rect">
            <a:avLst/>
          </a:prstGeom>
        </p:spPr>
      </p:pic>
    </p:spTree>
    <p:extLst>
      <p:ext uri="{BB962C8B-B14F-4D97-AF65-F5344CB8AC3E}">
        <p14:creationId xmlns:p14="http://schemas.microsoft.com/office/powerpoint/2010/main" val="27537084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73F5D-0A2F-2C83-8AA9-3958DF488B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00A5C5-A73A-0541-C756-54C447E687C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DED46E22-7BD8-F610-E650-0A4C5D16F64A}"/>
              </a:ext>
            </a:extLst>
          </p:cNvPr>
          <p:cNvSpPr txBox="1"/>
          <p:nvPr/>
        </p:nvSpPr>
        <p:spPr>
          <a:xfrm>
            <a:off x="2317207" y="1182356"/>
            <a:ext cx="8737236" cy="523220"/>
          </a:xfrm>
          <a:prstGeom prst="rect">
            <a:avLst/>
          </a:prstGeom>
          <a:noFill/>
        </p:spPr>
        <p:txBody>
          <a:bodyPr wrap="square" rtlCol="0">
            <a:spAutoFit/>
          </a:bodyPr>
          <a:lstStyle/>
          <a:p>
            <a:r>
              <a:rPr lang="en-US" sz="2800" b="1" dirty="0">
                <a:latin typeface="Alexandria" charset="0"/>
                <a:cs typeface="Alexandria" charset="0"/>
              </a:rPr>
              <a:t>Authentication Policy Explanation</a:t>
            </a:r>
          </a:p>
        </p:txBody>
      </p:sp>
      <p:sp>
        <p:nvSpPr>
          <p:cNvPr id="5" name="Rectangle 4">
            <a:extLst>
              <a:ext uri="{FF2B5EF4-FFF2-40B4-BE49-F238E27FC236}">
                <a16:creationId xmlns:a16="http://schemas.microsoft.com/office/drawing/2014/main" id="{F606950B-6C23-3AC8-3468-C071AAF150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2DF810-F8E2-9F0E-4267-97199AC2CAA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47CCDB-63FE-6EA7-379E-5075F39AA37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59DD2CB8-7388-7947-35B5-F92B9E0E95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40C455B-3ADC-B803-E128-2F0ECA6504A0}"/>
              </a:ext>
            </a:extLst>
          </p:cNvPr>
          <p:cNvSpPr txBox="1"/>
          <p:nvPr/>
        </p:nvSpPr>
        <p:spPr>
          <a:xfrm>
            <a:off x="730703" y="2445994"/>
            <a:ext cx="10601325" cy="3693319"/>
          </a:xfrm>
          <a:prstGeom prst="rect">
            <a:avLst/>
          </a:prstGeom>
          <a:noFill/>
        </p:spPr>
        <p:txBody>
          <a:bodyPr wrap="square">
            <a:spAutoFit/>
          </a:bodyPr>
          <a:lstStyle/>
          <a:p>
            <a:r>
              <a:rPr lang="en-US" b="1" dirty="0"/>
              <a:t>• An authentication policy is a set of authentication rules that determine whether to authenticate a data flow. An authentication rule consists of conditions and an action. The conditions used by a firewall to match packets are as follows:</a:t>
            </a:r>
          </a:p>
          <a:p>
            <a:endParaRPr lang="en-US" b="1" dirty="0"/>
          </a:p>
          <a:p>
            <a:r>
              <a:rPr lang="en-US" b="1" dirty="0"/>
              <a:t>□  Source/ Destination zone</a:t>
            </a:r>
          </a:p>
          <a:p>
            <a:r>
              <a:rPr lang="en-US" b="1" dirty="0"/>
              <a:t>□  Source/ Destination address/region</a:t>
            </a:r>
          </a:p>
          <a:p>
            <a:endParaRPr lang="en-US" b="1" dirty="0"/>
          </a:p>
          <a:p>
            <a:r>
              <a:rPr lang="en-US" b="1" dirty="0"/>
              <a:t>•   An action indicates how a firewall processes packets. Possible actions are as follows:</a:t>
            </a:r>
          </a:p>
          <a:p>
            <a:endParaRPr lang="en-US" b="1" dirty="0"/>
          </a:p>
          <a:p>
            <a:r>
              <a:rPr lang="en-US" b="1" dirty="0"/>
              <a:t>□  Portal authentication </a:t>
            </a:r>
          </a:p>
          <a:p>
            <a:r>
              <a:rPr lang="en-US" b="1" dirty="0"/>
              <a:t>□ Authentication exemption </a:t>
            </a:r>
          </a:p>
          <a:p>
            <a:r>
              <a:rPr lang="en-US" b="1" dirty="0"/>
              <a:t>□  No authentication</a:t>
            </a:r>
          </a:p>
          <a:p>
            <a:r>
              <a:rPr lang="en-US" b="1" dirty="0"/>
              <a:t>□  SMS authentication</a:t>
            </a:r>
          </a:p>
        </p:txBody>
      </p:sp>
    </p:spTree>
    <p:extLst>
      <p:ext uri="{BB962C8B-B14F-4D97-AF65-F5344CB8AC3E}">
        <p14:creationId xmlns:p14="http://schemas.microsoft.com/office/powerpoint/2010/main" val="23297964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A68B9-CFDC-225B-7F82-1B0857E976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ABD7BD-6E53-2578-BF51-A10E7513C03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5B920923-6F5F-EF23-7812-2AA21F9D901F}"/>
              </a:ext>
            </a:extLst>
          </p:cNvPr>
          <p:cNvSpPr txBox="1"/>
          <p:nvPr/>
        </p:nvSpPr>
        <p:spPr>
          <a:xfrm>
            <a:off x="2317207" y="1182356"/>
            <a:ext cx="8737236" cy="523220"/>
          </a:xfrm>
          <a:prstGeom prst="rect">
            <a:avLst/>
          </a:prstGeom>
          <a:noFill/>
        </p:spPr>
        <p:txBody>
          <a:bodyPr wrap="square" rtlCol="0">
            <a:spAutoFit/>
          </a:bodyPr>
          <a:lstStyle/>
          <a:p>
            <a:r>
              <a:rPr lang="en-US" sz="2800" b="1" dirty="0">
                <a:latin typeface="Alexandria" charset="0"/>
                <a:cs typeface="Alexandria" charset="0"/>
              </a:rPr>
              <a:t>Configuration Process</a:t>
            </a:r>
          </a:p>
        </p:txBody>
      </p:sp>
      <p:sp>
        <p:nvSpPr>
          <p:cNvPr id="5" name="Rectangle 4">
            <a:extLst>
              <a:ext uri="{FF2B5EF4-FFF2-40B4-BE49-F238E27FC236}">
                <a16:creationId xmlns:a16="http://schemas.microsoft.com/office/drawing/2014/main" id="{923276DB-42C9-A5DC-533C-867F08B2A5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2EFAF9-C77A-2D61-32FB-30DFE0B4A7C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0A7BB1-63D0-965F-1B9D-FCA50CE70E5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C25D817E-3A54-95D7-BECF-9ED33BEE28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B949654-E0F1-05CC-631B-6CA1802B69AC}"/>
              </a:ext>
            </a:extLst>
          </p:cNvPr>
          <p:cNvPicPr>
            <a:picLocks noChangeAspect="1"/>
          </p:cNvPicPr>
          <p:nvPr/>
        </p:nvPicPr>
        <p:blipFill>
          <a:blip r:embed="rId3"/>
          <a:stretch>
            <a:fillRect/>
          </a:stretch>
        </p:blipFill>
        <p:spPr>
          <a:xfrm>
            <a:off x="2436616" y="1850304"/>
            <a:ext cx="7458498" cy="4676175"/>
          </a:xfrm>
          <a:prstGeom prst="rect">
            <a:avLst/>
          </a:prstGeom>
        </p:spPr>
      </p:pic>
    </p:spTree>
    <p:extLst>
      <p:ext uri="{BB962C8B-B14F-4D97-AF65-F5344CB8AC3E}">
        <p14:creationId xmlns:p14="http://schemas.microsoft.com/office/powerpoint/2010/main" val="21908742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E6C5D-6AB8-14EE-7254-506F7C2E1E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553E39-22BC-2122-2FE4-14594EA3EB1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D8C03FD-336E-E124-4856-39651E6B5163}"/>
              </a:ext>
            </a:extLst>
          </p:cNvPr>
          <p:cNvSpPr txBox="1"/>
          <p:nvPr/>
        </p:nvSpPr>
        <p:spPr>
          <a:xfrm>
            <a:off x="2317207" y="1182356"/>
            <a:ext cx="8737236" cy="523220"/>
          </a:xfrm>
          <a:prstGeom prst="rect">
            <a:avLst/>
          </a:prstGeom>
          <a:noFill/>
        </p:spPr>
        <p:txBody>
          <a:bodyPr wrap="square" rtlCol="0">
            <a:spAutoFit/>
          </a:bodyPr>
          <a:lstStyle/>
          <a:p>
            <a:r>
              <a:rPr lang="en-US" sz="2800" b="1" dirty="0">
                <a:latin typeface="Alexandria" charset="0"/>
                <a:cs typeface="Alexandria" charset="0"/>
              </a:rPr>
              <a:t>Configuration a Server (RADIUS)</a:t>
            </a:r>
          </a:p>
        </p:txBody>
      </p:sp>
      <p:sp>
        <p:nvSpPr>
          <p:cNvPr id="5" name="Rectangle 4">
            <a:extLst>
              <a:ext uri="{FF2B5EF4-FFF2-40B4-BE49-F238E27FC236}">
                <a16:creationId xmlns:a16="http://schemas.microsoft.com/office/drawing/2014/main" id="{AC68FF64-6F94-4074-2C14-B052EB727F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5D9898-4673-70C6-0BA7-F5C3761F359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C1CFF0-A064-6AE8-32EC-712D670F5A1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8ED26FD9-979E-F6F0-CCCA-E41FDD1104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FD952C9-E410-7CAC-CA56-A1CB6864D711}"/>
              </a:ext>
            </a:extLst>
          </p:cNvPr>
          <p:cNvSpPr txBox="1"/>
          <p:nvPr/>
        </p:nvSpPr>
        <p:spPr>
          <a:xfrm>
            <a:off x="763361" y="2207763"/>
            <a:ext cx="10127796" cy="369332"/>
          </a:xfrm>
          <a:prstGeom prst="rect">
            <a:avLst/>
          </a:prstGeom>
          <a:noFill/>
        </p:spPr>
        <p:txBody>
          <a:bodyPr wrap="square">
            <a:spAutoFit/>
          </a:bodyPr>
          <a:lstStyle/>
          <a:p>
            <a:r>
              <a:rPr lang="en-US" b="1" dirty="0"/>
              <a:t>• Choose Object &gt; Authentication Server &gt; RADIUS and click Add to create a RADIUS server.</a:t>
            </a:r>
          </a:p>
        </p:txBody>
      </p:sp>
      <p:pic>
        <p:nvPicPr>
          <p:cNvPr id="11" name="Picture 10">
            <a:extLst>
              <a:ext uri="{FF2B5EF4-FFF2-40B4-BE49-F238E27FC236}">
                <a16:creationId xmlns:a16="http://schemas.microsoft.com/office/drawing/2014/main" id="{E31243DF-0804-1BB5-1596-E39EE619B277}"/>
              </a:ext>
            </a:extLst>
          </p:cNvPr>
          <p:cNvPicPr>
            <a:picLocks noChangeAspect="1"/>
          </p:cNvPicPr>
          <p:nvPr/>
        </p:nvPicPr>
        <p:blipFill>
          <a:blip r:embed="rId3"/>
          <a:stretch>
            <a:fillRect/>
          </a:stretch>
        </p:blipFill>
        <p:spPr>
          <a:xfrm>
            <a:off x="1722936" y="2542987"/>
            <a:ext cx="8669909" cy="3988441"/>
          </a:xfrm>
          <a:prstGeom prst="rect">
            <a:avLst/>
          </a:prstGeom>
        </p:spPr>
      </p:pic>
    </p:spTree>
    <p:extLst>
      <p:ext uri="{BB962C8B-B14F-4D97-AF65-F5344CB8AC3E}">
        <p14:creationId xmlns:p14="http://schemas.microsoft.com/office/powerpoint/2010/main" val="28468514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26F1C-F397-8107-F60D-B993D599A3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67AEEB-4B39-4475-73C6-B4F0566FE07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109DA23-E8B4-4330-4AC1-E43A599A8EA0}"/>
              </a:ext>
            </a:extLst>
          </p:cNvPr>
          <p:cNvSpPr txBox="1"/>
          <p:nvPr/>
        </p:nvSpPr>
        <p:spPr>
          <a:xfrm>
            <a:off x="2317207" y="1182356"/>
            <a:ext cx="8737236" cy="523220"/>
          </a:xfrm>
          <a:prstGeom prst="rect">
            <a:avLst/>
          </a:prstGeom>
          <a:noFill/>
        </p:spPr>
        <p:txBody>
          <a:bodyPr wrap="square" rtlCol="0">
            <a:spAutoFit/>
          </a:bodyPr>
          <a:lstStyle/>
          <a:p>
            <a:r>
              <a:rPr lang="en-US" sz="2800" b="1" dirty="0">
                <a:latin typeface="Alexandria" charset="0"/>
                <a:cs typeface="Alexandria" charset="0"/>
              </a:rPr>
              <a:t>Configuration a Server (AD)</a:t>
            </a:r>
          </a:p>
        </p:txBody>
      </p:sp>
      <p:sp>
        <p:nvSpPr>
          <p:cNvPr id="5" name="Rectangle 4">
            <a:extLst>
              <a:ext uri="{FF2B5EF4-FFF2-40B4-BE49-F238E27FC236}">
                <a16:creationId xmlns:a16="http://schemas.microsoft.com/office/drawing/2014/main" id="{E369F8C8-5963-E582-85DB-BDC55900C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288B29-A009-AB35-4243-11C2C4D071B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DD8C37-7B82-CD8C-9AE1-37AEA01D19F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9300357A-BA0C-96E6-46AB-55E8E38926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104F4B5-0562-696A-B6FA-782193A01F10}"/>
              </a:ext>
            </a:extLst>
          </p:cNvPr>
          <p:cNvSpPr txBox="1"/>
          <p:nvPr/>
        </p:nvSpPr>
        <p:spPr>
          <a:xfrm>
            <a:off x="616403" y="2093463"/>
            <a:ext cx="10829925" cy="923330"/>
          </a:xfrm>
          <a:prstGeom prst="rect">
            <a:avLst/>
          </a:prstGeom>
          <a:noFill/>
        </p:spPr>
        <p:txBody>
          <a:bodyPr wrap="square">
            <a:spAutoFit/>
          </a:bodyPr>
          <a:lstStyle/>
          <a:p>
            <a:r>
              <a:rPr lang="en-US" b="1" dirty="0"/>
              <a:t>• Choose Object &gt; Authentication Server &gt; AD and click Add to create an AD server.</a:t>
            </a:r>
          </a:p>
          <a:p>
            <a:r>
              <a:rPr lang="en-US" b="1" dirty="0"/>
              <a:t>• During AD server configuration, the system time and time zone of the firewall must be the same as those on the AD server.</a:t>
            </a:r>
          </a:p>
        </p:txBody>
      </p:sp>
      <p:pic>
        <p:nvPicPr>
          <p:cNvPr id="8" name="Picture 7">
            <a:extLst>
              <a:ext uri="{FF2B5EF4-FFF2-40B4-BE49-F238E27FC236}">
                <a16:creationId xmlns:a16="http://schemas.microsoft.com/office/drawing/2014/main" id="{6A97D5F8-BB5D-EA25-210C-AA409CED40C0}"/>
              </a:ext>
            </a:extLst>
          </p:cNvPr>
          <p:cNvPicPr>
            <a:picLocks noChangeAspect="1"/>
          </p:cNvPicPr>
          <p:nvPr/>
        </p:nvPicPr>
        <p:blipFill>
          <a:blip r:embed="rId3"/>
          <a:stretch>
            <a:fillRect/>
          </a:stretch>
        </p:blipFill>
        <p:spPr>
          <a:xfrm>
            <a:off x="2610143" y="2805566"/>
            <a:ext cx="6386900" cy="3737601"/>
          </a:xfrm>
          <a:prstGeom prst="rect">
            <a:avLst/>
          </a:prstGeom>
        </p:spPr>
      </p:pic>
    </p:spTree>
    <p:extLst>
      <p:ext uri="{BB962C8B-B14F-4D97-AF65-F5344CB8AC3E}">
        <p14:creationId xmlns:p14="http://schemas.microsoft.com/office/powerpoint/2010/main" val="34653255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5B585-497A-6FC9-3E6B-BCFA08E20B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FF83DE-FBA9-66BA-ABF0-37A8E300D68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662B521-2EE0-6D7F-9ABA-8F9A0161E9F6}"/>
              </a:ext>
            </a:extLst>
          </p:cNvPr>
          <p:cNvSpPr txBox="1"/>
          <p:nvPr/>
        </p:nvSpPr>
        <p:spPr>
          <a:xfrm>
            <a:off x="2317207" y="1182356"/>
            <a:ext cx="8737236" cy="523220"/>
          </a:xfrm>
          <a:prstGeom prst="rect">
            <a:avLst/>
          </a:prstGeom>
          <a:noFill/>
        </p:spPr>
        <p:txBody>
          <a:bodyPr wrap="square" rtlCol="0">
            <a:spAutoFit/>
          </a:bodyPr>
          <a:lstStyle/>
          <a:p>
            <a:r>
              <a:rPr lang="en-US" sz="2800" b="1" dirty="0">
                <a:latin typeface="Alexandria" charset="0"/>
                <a:cs typeface="Alexandria" charset="0"/>
              </a:rPr>
              <a:t>Creating Users &amp; User Groups</a:t>
            </a:r>
          </a:p>
        </p:txBody>
      </p:sp>
      <p:sp>
        <p:nvSpPr>
          <p:cNvPr id="5" name="Rectangle 4">
            <a:extLst>
              <a:ext uri="{FF2B5EF4-FFF2-40B4-BE49-F238E27FC236}">
                <a16:creationId xmlns:a16="http://schemas.microsoft.com/office/drawing/2014/main" id="{8666F05A-DF2C-266F-CA79-4CBE9EE5B5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D45B70-4B5A-1C9B-6A2E-6598C200004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006F770-A1CB-F37B-CE3E-B07379C717D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C68B0F5F-6D22-A24E-0C1D-424D837CEF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A1589B6-E668-A875-BEFA-F5181B257C79}"/>
              </a:ext>
            </a:extLst>
          </p:cNvPr>
          <p:cNvSpPr txBox="1"/>
          <p:nvPr/>
        </p:nvSpPr>
        <p:spPr>
          <a:xfrm>
            <a:off x="616403" y="2093463"/>
            <a:ext cx="10829925" cy="369332"/>
          </a:xfrm>
          <a:prstGeom prst="rect">
            <a:avLst/>
          </a:prstGeom>
          <a:noFill/>
        </p:spPr>
        <p:txBody>
          <a:bodyPr wrap="square">
            <a:spAutoFit/>
          </a:bodyPr>
          <a:lstStyle/>
          <a:p>
            <a:r>
              <a:rPr lang="en-US" b="1" dirty="0"/>
              <a:t>• Choose Object &gt; User &gt; default and create a user or user group.</a:t>
            </a:r>
          </a:p>
        </p:txBody>
      </p:sp>
      <p:pic>
        <p:nvPicPr>
          <p:cNvPr id="9" name="Picture 8">
            <a:extLst>
              <a:ext uri="{FF2B5EF4-FFF2-40B4-BE49-F238E27FC236}">
                <a16:creationId xmlns:a16="http://schemas.microsoft.com/office/drawing/2014/main" id="{090D7C0D-0E00-D4BE-91C1-B1CC10075C3B}"/>
              </a:ext>
            </a:extLst>
          </p:cNvPr>
          <p:cNvPicPr>
            <a:picLocks noChangeAspect="1"/>
          </p:cNvPicPr>
          <p:nvPr/>
        </p:nvPicPr>
        <p:blipFill>
          <a:blip r:embed="rId3"/>
          <a:stretch>
            <a:fillRect/>
          </a:stretch>
        </p:blipFill>
        <p:spPr>
          <a:xfrm>
            <a:off x="2498537" y="2453809"/>
            <a:ext cx="7212628" cy="4142933"/>
          </a:xfrm>
          <a:prstGeom prst="rect">
            <a:avLst/>
          </a:prstGeom>
        </p:spPr>
      </p:pic>
    </p:spTree>
    <p:extLst>
      <p:ext uri="{BB962C8B-B14F-4D97-AF65-F5344CB8AC3E}">
        <p14:creationId xmlns:p14="http://schemas.microsoft.com/office/powerpoint/2010/main" val="31563384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09B53-19A6-43EB-7BB9-DF010B59E1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4F747F-A570-084F-ED46-45605D904F2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AFF1D24-66CE-D84F-F446-692E71BD760F}"/>
              </a:ext>
            </a:extLst>
          </p:cNvPr>
          <p:cNvSpPr txBox="1"/>
          <p:nvPr/>
        </p:nvSpPr>
        <p:spPr>
          <a:xfrm>
            <a:off x="2317207" y="1182356"/>
            <a:ext cx="8737236" cy="523220"/>
          </a:xfrm>
          <a:prstGeom prst="rect">
            <a:avLst/>
          </a:prstGeom>
          <a:noFill/>
        </p:spPr>
        <p:txBody>
          <a:bodyPr wrap="square" rtlCol="0">
            <a:spAutoFit/>
          </a:bodyPr>
          <a:lstStyle/>
          <a:p>
            <a:r>
              <a:rPr lang="en-US" sz="2800" b="1" dirty="0">
                <a:latin typeface="Alexandria" charset="0"/>
                <a:cs typeface="Alexandria" charset="0"/>
              </a:rPr>
              <a:t>Configuring User Attributes</a:t>
            </a:r>
          </a:p>
        </p:txBody>
      </p:sp>
      <p:sp>
        <p:nvSpPr>
          <p:cNvPr id="5" name="Rectangle 4">
            <a:extLst>
              <a:ext uri="{FF2B5EF4-FFF2-40B4-BE49-F238E27FC236}">
                <a16:creationId xmlns:a16="http://schemas.microsoft.com/office/drawing/2014/main" id="{977690C0-B0CF-4377-E3B7-FCB8839F94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8AD6B6-DA3B-A453-E367-A6739BCD221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17414A-67F1-E32A-D7EF-CE6FF7DBC76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946B2DF-6CEB-82C6-534F-40021ED96C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AF7740C-B96F-3667-1810-75FBA2D4DBA3}"/>
              </a:ext>
            </a:extLst>
          </p:cNvPr>
          <p:cNvSpPr txBox="1"/>
          <p:nvPr/>
        </p:nvSpPr>
        <p:spPr>
          <a:xfrm>
            <a:off x="616403" y="2093463"/>
            <a:ext cx="10829925" cy="369332"/>
          </a:xfrm>
          <a:prstGeom prst="rect">
            <a:avLst/>
          </a:prstGeom>
          <a:noFill/>
        </p:spPr>
        <p:txBody>
          <a:bodyPr wrap="square">
            <a:spAutoFit/>
          </a:bodyPr>
          <a:lstStyle/>
          <a:p>
            <a:r>
              <a:rPr lang="en-US" b="1" dirty="0"/>
              <a:t>• For existing users, you can click Edit to modify their attributes.</a:t>
            </a:r>
          </a:p>
        </p:txBody>
      </p:sp>
      <p:pic>
        <p:nvPicPr>
          <p:cNvPr id="8" name="Picture 7">
            <a:extLst>
              <a:ext uri="{FF2B5EF4-FFF2-40B4-BE49-F238E27FC236}">
                <a16:creationId xmlns:a16="http://schemas.microsoft.com/office/drawing/2014/main" id="{CE03089C-2E54-2C8B-634B-F41058E029C3}"/>
              </a:ext>
            </a:extLst>
          </p:cNvPr>
          <p:cNvPicPr>
            <a:picLocks noChangeAspect="1"/>
          </p:cNvPicPr>
          <p:nvPr/>
        </p:nvPicPr>
        <p:blipFill>
          <a:blip r:embed="rId3"/>
          <a:stretch>
            <a:fillRect/>
          </a:stretch>
        </p:blipFill>
        <p:spPr>
          <a:xfrm>
            <a:off x="2157659" y="2481719"/>
            <a:ext cx="8048476" cy="4147681"/>
          </a:xfrm>
          <a:prstGeom prst="rect">
            <a:avLst/>
          </a:prstGeom>
        </p:spPr>
      </p:pic>
    </p:spTree>
    <p:extLst>
      <p:ext uri="{BB962C8B-B14F-4D97-AF65-F5344CB8AC3E}">
        <p14:creationId xmlns:p14="http://schemas.microsoft.com/office/powerpoint/2010/main" val="22379763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34635B-BC04-7C80-EC83-19EF007C14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6ACD00-A20E-6ED5-4741-995DE3AD328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87374D7-19A1-7086-CDD7-C34C4348ECBE}"/>
              </a:ext>
            </a:extLst>
          </p:cNvPr>
          <p:cNvSpPr txBox="1"/>
          <p:nvPr/>
        </p:nvSpPr>
        <p:spPr>
          <a:xfrm>
            <a:off x="2317207" y="1182356"/>
            <a:ext cx="8851536" cy="523220"/>
          </a:xfrm>
          <a:prstGeom prst="rect">
            <a:avLst/>
          </a:prstGeom>
          <a:noFill/>
        </p:spPr>
        <p:txBody>
          <a:bodyPr wrap="square" rtlCol="0">
            <a:spAutoFit/>
          </a:bodyPr>
          <a:lstStyle/>
          <a:p>
            <a:r>
              <a:rPr lang="en-US" sz="2800" b="1" dirty="0">
                <a:latin typeface="Alexandria" charset="0"/>
                <a:cs typeface="Alexandria" charset="0"/>
              </a:rPr>
              <a:t>Configuring Authentication Options (Global Configuration)</a:t>
            </a:r>
          </a:p>
        </p:txBody>
      </p:sp>
      <p:sp>
        <p:nvSpPr>
          <p:cNvPr id="5" name="Rectangle 4">
            <a:extLst>
              <a:ext uri="{FF2B5EF4-FFF2-40B4-BE49-F238E27FC236}">
                <a16:creationId xmlns:a16="http://schemas.microsoft.com/office/drawing/2014/main" id="{AE9E8422-D97E-C186-5789-8744002785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726602-29CF-AF92-943C-FF9FDDC9B83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A8B6A4-35D6-5335-4A5B-E58B3A91912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C31CB515-47F6-F4C2-2D4E-33D7DF9F50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E3096C3-1B4A-9278-8286-B934E24FA09E}"/>
              </a:ext>
            </a:extLst>
          </p:cNvPr>
          <p:cNvSpPr txBox="1"/>
          <p:nvPr/>
        </p:nvSpPr>
        <p:spPr>
          <a:xfrm>
            <a:off x="518431" y="2093463"/>
            <a:ext cx="11025868" cy="369332"/>
          </a:xfrm>
          <a:prstGeom prst="rect">
            <a:avLst/>
          </a:prstGeom>
          <a:noFill/>
        </p:spPr>
        <p:txBody>
          <a:bodyPr wrap="square">
            <a:spAutoFit/>
          </a:bodyPr>
          <a:lstStyle/>
          <a:p>
            <a:r>
              <a:rPr lang="en-US" b="1" dirty="0"/>
              <a:t>• Choose Object &gt; User &gt; Authentication option &gt; Global configuration/Local Portal and perform the configuration.</a:t>
            </a:r>
          </a:p>
        </p:txBody>
      </p:sp>
      <p:pic>
        <p:nvPicPr>
          <p:cNvPr id="9" name="Picture 8">
            <a:extLst>
              <a:ext uri="{FF2B5EF4-FFF2-40B4-BE49-F238E27FC236}">
                <a16:creationId xmlns:a16="http://schemas.microsoft.com/office/drawing/2014/main" id="{A8F32D50-A4C0-23C1-292D-97C5CB3D39A5}"/>
              </a:ext>
            </a:extLst>
          </p:cNvPr>
          <p:cNvPicPr>
            <a:picLocks noChangeAspect="1"/>
          </p:cNvPicPr>
          <p:nvPr/>
        </p:nvPicPr>
        <p:blipFill>
          <a:blip r:embed="rId3"/>
          <a:stretch>
            <a:fillRect/>
          </a:stretch>
        </p:blipFill>
        <p:spPr>
          <a:xfrm>
            <a:off x="2259772" y="2494655"/>
            <a:ext cx="7165790" cy="4118416"/>
          </a:xfrm>
          <a:prstGeom prst="rect">
            <a:avLst/>
          </a:prstGeom>
        </p:spPr>
      </p:pic>
    </p:spTree>
    <p:extLst>
      <p:ext uri="{BB962C8B-B14F-4D97-AF65-F5344CB8AC3E}">
        <p14:creationId xmlns:p14="http://schemas.microsoft.com/office/powerpoint/2010/main" val="37467990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36679-5251-C27E-6305-345D7F522D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D37BAA-6BC9-308E-FDE4-A6940CCE788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D5DD924C-2230-7B2E-41F3-B5D500431CCC}"/>
              </a:ext>
            </a:extLst>
          </p:cNvPr>
          <p:cNvSpPr txBox="1"/>
          <p:nvPr/>
        </p:nvSpPr>
        <p:spPr>
          <a:xfrm>
            <a:off x="2317207" y="1182356"/>
            <a:ext cx="8851536" cy="523220"/>
          </a:xfrm>
          <a:prstGeom prst="rect">
            <a:avLst/>
          </a:prstGeom>
          <a:noFill/>
        </p:spPr>
        <p:txBody>
          <a:bodyPr wrap="square" rtlCol="0">
            <a:spAutoFit/>
          </a:bodyPr>
          <a:lstStyle/>
          <a:p>
            <a:r>
              <a:rPr lang="en-US" sz="2800" b="1" dirty="0">
                <a:latin typeface="Alexandria" charset="0"/>
                <a:cs typeface="Alexandria" charset="0"/>
              </a:rPr>
              <a:t>Configuring Authentication Options (SSO)</a:t>
            </a:r>
          </a:p>
        </p:txBody>
      </p:sp>
      <p:sp>
        <p:nvSpPr>
          <p:cNvPr id="5" name="Rectangle 4">
            <a:extLst>
              <a:ext uri="{FF2B5EF4-FFF2-40B4-BE49-F238E27FC236}">
                <a16:creationId xmlns:a16="http://schemas.microsoft.com/office/drawing/2014/main" id="{7877D899-0C74-DFEB-9BF1-170E8EBB2F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AB2270-DDEF-ECB8-7F5C-7268D6CC06C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3C1EABB-4542-81B7-1884-FB1CE82B83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239F6CC-9E42-C47A-0F66-224805B576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AD1EC26-55C7-6169-A1D8-0AA30303DCC1}"/>
              </a:ext>
            </a:extLst>
          </p:cNvPr>
          <p:cNvSpPr txBox="1"/>
          <p:nvPr/>
        </p:nvSpPr>
        <p:spPr>
          <a:xfrm>
            <a:off x="518431" y="2093463"/>
            <a:ext cx="11025868" cy="369332"/>
          </a:xfrm>
          <a:prstGeom prst="rect">
            <a:avLst/>
          </a:prstGeom>
          <a:noFill/>
        </p:spPr>
        <p:txBody>
          <a:bodyPr wrap="square">
            <a:spAutoFit/>
          </a:bodyPr>
          <a:lstStyle/>
          <a:p>
            <a:r>
              <a:rPr lang="en-US" b="1" dirty="0"/>
              <a:t>• Choose Object &gt; User &gt; default &gt; Authentication Mode and Policy Settings and configure SSO.</a:t>
            </a:r>
          </a:p>
        </p:txBody>
      </p:sp>
      <p:pic>
        <p:nvPicPr>
          <p:cNvPr id="8" name="Picture 7">
            <a:extLst>
              <a:ext uri="{FF2B5EF4-FFF2-40B4-BE49-F238E27FC236}">
                <a16:creationId xmlns:a16="http://schemas.microsoft.com/office/drawing/2014/main" id="{75282A1B-C0CE-B12F-DCFF-30BF9CF8833C}"/>
              </a:ext>
            </a:extLst>
          </p:cNvPr>
          <p:cNvPicPr>
            <a:picLocks noChangeAspect="1"/>
          </p:cNvPicPr>
          <p:nvPr/>
        </p:nvPicPr>
        <p:blipFill>
          <a:blip r:embed="rId3"/>
          <a:stretch>
            <a:fillRect/>
          </a:stretch>
        </p:blipFill>
        <p:spPr>
          <a:xfrm>
            <a:off x="2099815" y="2520493"/>
            <a:ext cx="7795299" cy="4008016"/>
          </a:xfrm>
          <a:prstGeom prst="rect">
            <a:avLst/>
          </a:prstGeom>
        </p:spPr>
      </p:pic>
    </p:spTree>
    <p:extLst>
      <p:ext uri="{BB962C8B-B14F-4D97-AF65-F5344CB8AC3E}">
        <p14:creationId xmlns:p14="http://schemas.microsoft.com/office/powerpoint/2010/main" val="16802647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A006A-D324-F1D4-0388-A74C11D8A3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0A97C4-063A-DB6B-1F7F-D9AEEDF1D38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DB686F9-972C-5EA5-0B79-D960CCAC9AA9}"/>
              </a:ext>
            </a:extLst>
          </p:cNvPr>
          <p:cNvSpPr txBox="1"/>
          <p:nvPr/>
        </p:nvSpPr>
        <p:spPr>
          <a:xfrm>
            <a:off x="2317207" y="1182356"/>
            <a:ext cx="8851536" cy="523220"/>
          </a:xfrm>
          <a:prstGeom prst="rect">
            <a:avLst/>
          </a:prstGeom>
          <a:noFill/>
        </p:spPr>
        <p:txBody>
          <a:bodyPr wrap="square" rtlCol="0">
            <a:spAutoFit/>
          </a:bodyPr>
          <a:lstStyle/>
          <a:p>
            <a:r>
              <a:rPr lang="en-US" sz="2800" b="1" dirty="0">
                <a:latin typeface="Alexandria" charset="0"/>
                <a:cs typeface="Alexandria" charset="0"/>
              </a:rPr>
              <a:t>Configuring an Authentication Policy</a:t>
            </a:r>
          </a:p>
        </p:txBody>
      </p:sp>
      <p:sp>
        <p:nvSpPr>
          <p:cNvPr id="5" name="Rectangle 4">
            <a:extLst>
              <a:ext uri="{FF2B5EF4-FFF2-40B4-BE49-F238E27FC236}">
                <a16:creationId xmlns:a16="http://schemas.microsoft.com/office/drawing/2014/main" id="{0187DC6F-C6B8-DF98-5930-A8F913C503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50D1AB-B3FC-54D4-2FB9-2144E3F025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804459-7F02-1CFC-2EC5-844F03F184E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20DE9DF-80CC-D2A6-150D-7427BBA42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B7A4526-7DA7-4040-BB7E-2CD8BA3A7A69}"/>
              </a:ext>
            </a:extLst>
          </p:cNvPr>
          <p:cNvSpPr txBox="1"/>
          <p:nvPr/>
        </p:nvSpPr>
        <p:spPr>
          <a:xfrm>
            <a:off x="518431" y="2093463"/>
            <a:ext cx="11025868" cy="369332"/>
          </a:xfrm>
          <a:prstGeom prst="rect">
            <a:avLst/>
          </a:prstGeom>
          <a:noFill/>
        </p:spPr>
        <p:txBody>
          <a:bodyPr wrap="square">
            <a:spAutoFit/>
          </a:bodyPr>
          <a:lstStyle/>
          <a:p>
            <a:r>
              <a:rPr lang="en-US" b="1" dirty="0"/>
              <a:t>• Choose Object &gt; User &gt; Authentication Policy, click Add, and configure an authentication policy.</a:t>
            </a:r>
          </a:p>
        </p:txBody>
      </p:sp>
      <p:pic>
        <p:nvPicPr>
          <p:cNvPr id="9" name="Picture 8">
            <a:extLst>
              <a:ext uri="{FF2B5EF4-FFF2-40B4-BE49-F238E27FC236}">
                <a16:creationId xmlns:a16="http://schemas.microsoft.com/office/drawing/2014/main" id="{A8E30C4F-0C78-C784-6B76-5461758DFB4E}"/>
              </a:ext>
            </a:extLst>
          </p:cNvPr>
          <p:cNvPicPr>
            <a:picLocks noChangeAspect="1"/>
          </p:cNvPicPr>
          <p:nvPr/>
        </p:nvPicPr>
        <p:blipFill>
          <a:blip r:embed="rId3"/>
          <a:stretch>
            <a:fillRect/>
          </a:stretch>
        </p:blipFill>
        <p:spPr>
          <a:xfrm>
            <a:off x="1464357" y="2508274"/>
            <a:ext cx="9152232" cy="4072139"/>
          </a:xfrm>
          <a:prstGeom prst="rect">
            <a:avLst/>
          </a:prstGeom>
        </p:spPr>
      </p:pic>
    </p:spTree>
    <p:extLst>
      <p:ext uri="{BB962C8B-B14F-4D97-AF65-F5344CB8AC3E}">
        <p14:creationId xmlns:p14="http://schemas.microsoft.com/office/powerpoint/2010/main" val="21290251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70CD29-6E16-1F61-6F7D-E8F5F44741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EEC2BB-747F-4755-2D9D-FF31BA213CB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BF6645F-F47A-4429-851D-5313C87718AA}"/>
              </a:ext>
            </a:extLst>
          </p:cNvPr>
          <p:cNvSpPr txBox="1"/>
          <p:nvPr/>
        </p:nvSpPr>
        <p:spPr>
          <a:xfrm>
            <a:off x="2317207" y="1182356"/>
            <a:ext cx="8851536" cy="523220"/>
          </a:xfrm>
          <a:prstGeom prst="rect">
            <a:avLst/>
          </a:prstGeom>
          <a:noFill/>
        </p:spPr>
        <p:txBody>
          <a:bodyPr wrap="square" rtlCol="0">
            <a:spAutoFit/>
          </a:bodyPr>
          <a:lstStyle/>
          <a:p>
            <a:r>
              <a:rPr lang="en-US" sz="2800" b="1" dirty="0">
                <a:latin typeface="Alexandria" charset="0"/>
                <a:cs typeface="Alexandria" charset="0"/>
              </a:rPr>
              <a:t>Importing Users Locally or from a Server</a:t>
            </a:r>
          </a:p>
        </p:txBody>
      </p:sp>
      <p:sp>
        <p:nvSpPr>
          <p:cNvPr id="5" name="Rectangle 4">
            <a:extLst>
              <a:ext uri="{FF2B5EF4-FFF2-40B4-BE49-F238E27FC236}">
                <a16:creationId xmlns:a16="http://schemas.microsoft.com/office/drawing/2014/main" id="{F4D46EA3-5064-EAB7-C363-99A18ABF97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3193EE-DEC7-87AF-A889-81039AAE637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55E8CC-4F84-9AB0-D012-99A22803064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F3865E92-17A1-DC4E-3F6A-D848630DC7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5797925-188F-1C3B-5C56-37A783D7D71E}"/>
              </a:ext>
            </a:extLst>
          </p:cNvPr>
          <p:cNvSpPr txBox="1"/>
          <p:nvPr/>
        </p:nvSpPr>
        <p:spPr>
          <a:xfrm>
            <a:off x="518431" y="2093463"/>
            <a:ext cx="11025868" cy="1477328"/>
          </a:xfrm>
          <a:prstGeom prst="rect">
            <a:avLst/>
          </a:prstGeom>
          <a:noFill/>
        </p:spPr>
        <p:txBody>
          <a:bodyPr wrap="square">
            <a:spAutoFit/>
          </a:bodyPr>
          <a:lstStyle/>
          <a:p>
            <a:r>
              <a:rPr lang="en-US" b="1" dirty="0"/>
              <a:t>• Choose Object &gt; User &gt; User Import.</a:t>
            </a:r>
          </a:p>
          <a:p>
            <a:endParaRPr lang="en-US" b="1" dirty="0"/>
          </a:p>
          <a:p>
            <a:r>
              <a:rPr lang="en-US" b="1" dirty="0"/>
              <a:t>□ Local import: supports the import of user information in CSV files and database DBM files to the local device. </a:t>
            </a:r>
          </a:p>
          <a:p>
            <a:r>
              <a:rPr lang="en-US" b="1" dirty="0"/>
              <a:t>□ Server import: Importing users from the authentication server in batches refers to importing user or user group</a:t>
            </a:r>
          </a:p>
          <a:p>
            <a:r>
              <a:rPr lang="en-US" b="1" dirty="0"/>
              <a:t>information on the authentication server to the device based on the server import policy.</a:t>
            </a:r>
          </a:p>
        </p:txBody>
      </p:sp>
      <p:pic>
        <p:nvPicPr>
          <p:cNvPr id="8" name="Picture 7">
            <a:extLst>
              <a:ext uri="{FF2B5EF4-FFF2-40B4-BE49-F238E27FC236}">
                <a16:creationId xmlns:a16="http://schemas.microsoft.com/office/drawing/2014/main" id="{2699F39A-8E57-22C4-ADAE-9A3E132FEAF2}"/>
              </a:ext>
            </a:extLst>
          </p:cNvPr>
          <p:cNvPicPr>
            <a:picLocks noChangeAspect="1"/>
          </p:cNvPicPr>
          <p:nvPr/>
        </p:nvPicPr>
        <p:blipFill>
          <a:blip r:embed="rId3"/>
          <a:stretch>
            <a:fillRect/>
          </a:stretch>
        </p:blipFill>
        <p:spPr>
          <a:xfrm>
            <a:off x="2748227" y="3547871"/>
            <a:ext cx="6657029" cy="3061807"/>
          </a:xfrm>
          <a:prstGeom prst="rect">
            <a:avLst/>
          </a:prstGeom>
        </p:spPr>
      </p:pic>
    </p:spTree>
    <p:extLst>
      <p:ext uri="{BB962C8B-B14F-4D97-AF65-F5344CB8AC3E}">
        <p14:creationId xmlns:p14="http://schemas.microsoft.com/office/powerpoint/2010/main" val="18539950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636C34-82D5-4E4D-59EC-A690EE8A91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5C4725-46E5-B633-B9E4-0DFAF715634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81AA084-1A5E-C218-D8C4-295F8E06D022}"/>
              </a:ext>
            </a:extLst>
          </p:cNvPr>
          <p:cNvSpPr txBox="1"/>
          <p:nvPr/>
        </p:nvSpPr>
        <p:spPr>
          <a:xfrm>
            <a:off x="2317207" y="1182356"/>
            <a:ext cx="8851536" cy="523220"/>
          </a:xfrm>
          <a:prstGeom prst="rect">
            <a:avLst/>
          </a:prstGeom>
          <a:noFill/>
        </p:spPr>
        <p:txBody>
          <a:bodyPr wrap="square" rtlCol="0">
            <a:spAutoFit/>
          </a:bodyPr>
          <a:lstStyle/>
          <a:p>
            <a:r>
              <a:rPr lang="en-US" sz="2800" b="1" dirty="0">
                <a:latin typeface="Alexandria" charset="0"/>
                <a:cs typeface="Alexandria" charset="0"/>
              </a:rPr>
              <a:t>Online User Management</a:t>
            </a:r>
          </a:p>
        </p:txBody>
      </p:sp>
      <p:sp>
        <p:nvSpPr>
          <p:cNvPr id="5" name="Rectangle 4">
            <a:extLst>
              <a:ext uri="{FF2B5EF4-FFF2-40B4-BE49-F238E27FC236}">
                <a16:creationId xmlns:a16="http://schemas.microsoft.com/office/drawing/2014/main" id="{75788AC8-C18C-4F1F-1E39-73FB3F310E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531C22-D0CF-70E4-C74A-DA8058D9B87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176539-86CD-CFD1-4959-09D02784284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9469C3FC-25BD-98AC-E4BF-79A07B687E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83AA517-5447-76D5-5A37-BF8D0E5CEF80}"/>
              </a:ext>
            </a:extLst>
          </p:cNvPr>
          <p:cNvSpPr txBox="1"/>
          <p:nvPr/>
        </p:nvSpPr>
        <p:spPr>
          <a:xfrm>
            <a:off x="600074" y="2158778"/>
            <a:ext cx="11025868" cy="1200329"/>
          </a:xfrm>
          <a:prstGeom prst="rect">
            <a:avLst/>
          </a:prstGeom>
          <a:noFill/>
        </p:spPr>
        <p:txBody>
          <a:bodyPr wrap="square">
            <a:spAutoFit/>
          </a:bodyPr>
          <a:lstStyle/>
          <a:p>
            <a:r>
              <a:rPr lang="en-US" b="1" dirty="0"/>
              <a:t>•  Choose Object &gt; User &gt; Online User and perform online user management.</a:t>
            </a:r>
          </a:p>
          <a:p>
            <a:r>
              <a:rPr lang="en-US" b="1" dirty="0"/>
              <a:t>•  To restrict all Internet access behaviors of some users within a time segment, you can lock out these online users.</a:t>
            </a:r>
          </a:p>
          <a:p>
            <a:r>
              <a:rPr lang="en-US" b="1" dirty="0"/>
              <a:t>•  You can also force some untrusted online users to log out.</a:t>
            </a:r>
          </a:p>
        </p:txBody>
      </p:sp>
      <p:pic>
        <p:nvPicPr>
          <p:cNvPr id="9" name="Picture 8">
            <a:extLst>
              <a:ext uri="{FF2B5EF4-FFF2-40B4-BE49-F238E27FC236}">
                <a16:creationId xmlns:a16="http://schemas.microsoft.com/office/drawing/2014/main" id="{168A8578-13A7-B9F8-C221-2054ECE04A54}"/>
              </a:ext>
            </a:extLst>
          </p:cNvPr>
          <p:cNvPicPr>
            <a:picLocks noChangeAspect="1"/>
          </p:cNvPicPr>
          <p:nvPr/>
        </p:nvPicPr>
        <p:blipFill>
          <a:blip r:embed="rId3"/>
          <a:stretch>
            <a:fillRect/>
          </a:stretch>
        </p:blipFill>
        <p:spPr>
          <a:xfrm>
            <a:off x="1690981" y="3380555"/>
            <a:ext cx="8774204" cy="3150874"/>
          </a:xfrm>
          <a:prstGeom prst="rect">
            <a:avLst/>
          </a:prstGeom>
        </p:spPr>
      </p:pic>
    </p:spTree>
    <p:extLst>
      <p:ext uri="{BB962C8B-B14F-4D97-AF65-F5344CB8AC3E}">
        <p14:creationId xmlns:p14="http://schemas.microsoft.com/office/powerpoint/2010/main" val="9758630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51ca246ac35a0965651d648262080f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ab2b786f06899cbef12ab29aa3cee1"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9140680B-4A0A-4F6B-BE31-5714D3C37DE1}"/>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2277</TotalTime>
  <Words>2859</Words>
  <Application>Microsoft Office PowerPoint</Application>
  <PresentationFormat>Widescreen</PresentationFormat>
  <Paragraphs>323</Paragraphs>
  <Slides>48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23</cp:revision>
  <dcterms:created xsi:type="dcterms:W3CDTF">2023-04-29T09:08:00Z</dcterms:created>
  <dcterms:modified xsi:type="dcterms:W3CDTF">2025-11-14T13:11:04Z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