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y="6858000" cx="12192000"/>
  <p:notesSz cx="6858000" cy="9144000"/>
  <p:embeddedFontLst>
    <p:embeddedFont>
      <p:font typeface="Tajawal Medium"/>
      <p:regular r:id="rId31"/>
      <p:bold r:id="rId32"/>
    </p:embeddedFont>
    <p:embeddedFont>
      <p:font typeface="Open Sans"/>
      <p:regular r:id="rId33"/>
      <p:bold r:id="rId34"/>
      <p:italic r:id="rId35"/>
      <p:boldItalic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iBiWYLPTo95U4/s/a35hV+0X167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TajawalMedium-regular.fntdata"/><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OpenSans-regular.fntdata"/><Relationship Id="rId10" Type="http://schemas.openxmlformats.org/officeDocument/2006/relationships/slide" Target="slides/slide6.xml"/><Relationship Id="rId32" Type="http://schemas.openxmlformats.org/officeDocument/2006/relationships/font" Target="fonts/TajawalMedium-bold.fntdata"/><Relationship Id="rId13" Type="http://schemas.openxmlformats.org/officeDocument/2006/relationships/slide" Target="slides/slide9.xml"/><Relationship Id="rId35" Type="http://schemas.openxmlformats.org/officeDocument/2006/relationships/font" Target="fonts/OpenSans-italic.fntdata"/><Relationship Id="rId12" Type="http://schemas.openxmlformats.org/officeDocument/2006/relationships/slide" Target="slides/slide8.xml"/><Relationship Id="rId34" Type="http://schemas.openxmlformats.org/officeDocument/2006/relationships/font" Target="fonts/OpenSans-bold.fntdata"/><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font" Target="fonts/OpenSans-boldItalic.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3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3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6"/>
          <p:cNvSpPr/>
          <p:nvPr>
            <p:ph idx="2" type="pic"/>
          </p:nvPr>
        </p:nvSpPr>
        <p:spPr>
          <a:xfrm>
            <a:off x="5183188" y="987425"/>
            <a:ext cx="6172200" cy="4873625"/>
          </a:xfrm>
          <a:prstGeom prst="rect">
            <a:avLst/>
          </a:prstGeom>
          <a:noFill/>
          <a:ln>
            <a:noFill/>
          </a:ln>
        </p:spPr>
      </p:sp>
      <p:sp>
        <p:nvSpPr>
          <p:cNvPr id="64" name="Google Shape;64;p3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3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8.png"/><Relationship Id="rId5" Type="http://schemas.openxmlformats.org/officeDocument/2006/relationships/image" Target="../media/image7.png"/><Relationship Id="rId6" Type="http://schemas.openxmlformats.org/officeDocument/2006/relationships/image" Target="../media/image5.png"/><Relationship Id="rId7"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9.png"/><Relationship Id="rId6"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5.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4.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5.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4.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4.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4.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4.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4.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6.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112889" y="422122"/>
            <a:ext cx="7818614" cy="1972334"/>
          </a:xfrm>
          <a:prstGeom prst="rect">
            <a:avLst/>
          </a:prstGeom>
          <a:noFill/>
          <a:ln>
            <a:noFill/>
          </a:ln>
        </p:spPr>
      </p:pic>
      <p:pic>
        <p:nvPicPr>
          <p:cNvPr id="89" name="Google Shape;89;p1"/>
          <p:cNvPicPr preferRelativeResize="0"/>
          <p:nvPr/>
        </p:nvPicPr>
        <p:blipFill rotWithShape="1">
          <a:blip r:embed="rId7">
            <a:alphaModFix/>
          </a:blip>
          <a:srcRect b="0" l="0" r="0" t="0"/>
          <a:stretch/>
        </p:blipFill>
        <p:spPr>
          <a:xfrm>
            <a:off x="6237963" y="3125529"/>
            <a:ext cx="6078216" cy="1407469"/>
          </a:xfrm>
          <a:prstGeom prst="rect">
            <a:avLst/>
          </a:prstGeom>
          <a:noFill/>
          <a:ln>
            <a:noFill/>
          </a:ln>
        </p:spPr>
      </p:pic>
      <p:sp>
        <p:nvSpPr>
          <p:cNvPr id="90" name="Google Shape;90;p1"/>
          <p:cNvSpPr txBox="1"/>
          <p:nvPr/>
        </p:nvSpPr>
        <p:spPr>
          <a:xfrm>
            <a:off x="188383" y="715791"/>
            <a:ext cx="454425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Risk Management</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a:t>
            </a:r>
            <a:r>
              <a:rPr lang="en-US" sz="2800">
                <a:solidFill>
                  <a:srgbClr val="FF0000"/>
                </a:solidFill>
                <a:latin typeface="Tajawal Medium"/>
                <a:ea typeface="Tajawal Medium"/>
                <a:cs typeface="Tajawal Medium"/>
                <a:sym typeface="Tajawal Medium"/>
              </a:rPr>
              <a:t>Dr. Nael Zabel</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Lecture 2</a:t>
            </a:r>
            <a:endParaRPr/>
          </a:p>
        </p:txBody>
      </p:sp>
      <p:sp>
        <p:nvSpPr>
          <p:cNvPr id="91" name="Google Shape;91;p1"/>
          <p:cNvSpPr txBox="1"/>
          <p:nvPr/>
        </p:nvSpPr>
        <p:spPr>
          <a:xfrm>
            <a:off x="6237963" y="3185565"/>
            <a:ext cx="6078216"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MGM 510</a:t>
            </a:r>
            <a:endParaRPr/>
          </a:p>
          <a:p>
            <a:pPr indent="0" lvl="0" marL="0" marR="0" rtl="0" algn="just">
              <a:spcBef>
                <a:spcPts val="0"/>
              </a:spcBef>
              <a:spcAft>
                <a:spcPts val="0"/>
              </a:spcAft>
              <a:buNone/>
            </a:pPr>
            <a:r>
              <a:rPr lang="en-US" sz="2800">
                <a:solidFill>
                  <a:schemeClr val="lt1"/>
                </a:solidFill>
                <a:latin typeface="Tajawal Medium"/>
                <a:ea typeface="Tajawal Medium"/>
                <a:cs typeface="Tajawal Medium"/>
                <a:sym typeface="Tajawal Medium"/>
              </a:rPr>
              <a:t>Risk Management</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b="0" l="0" r="0" t="0"/>
          <a:stretch/>
        </p:blipFill>
        <p:spPr>
          <a:xfrm>
            <a:off x="523664" y="397229"/>
            <a:ext cx="6734386" cy="840667"/>
          </a:xfrm>
          <a:prstGeom prst="rect">
            <a:avLst/>
          </a:prstGeom>
          <a:noFill/>
          <a:ln>
            <a:noFill/>
          </a:ln>
        </p:spPr>
      </p:pic>
      <p:sp>
        <p:nvSpPr>
          <p:cNvPr id="97" name="Google Shape;97;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98" name="Google Shape;98;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99" name="Google Shape;99;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00" name="Google Shape;100;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1" name="Google Shape;101;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2" name="Google Shape;102;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03" name="Google Shape;103;p2"/>
          <p:cNvSpPr txBox="1"/>
          <p:nvPr/>
        </p:nvSpPr>
        <p:spPr>
          <a:xfrm>
            <a:off x="2650377" y="543490"/>
            <a:ext cx="4354269"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Topics to Cover in Week 2</a:t>
            </a:r>
            <a:endParaRPr/>
          </a:p>
        </p:txBody>
      </p:sp>
      <p:sp>
        <p:nvSpPr>
          <p:cNvPr id="104" name="Google Shape;104;p2"/>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105" name="Google Shape;105;p2"/>
          <p:cNvSpPr txBox="1"/>
          <p:nvPr/>
        </p:nvSpPr>
        <p:spPr>
          <a:xfrm>
            <a:off x="1103312" y="1384157"/>
            <a:ext cx="9172575" cy="4524315"/>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Principals Iso 31000: 2018.</a:t>
            </a:r>
            <a:endParaRPr/>
          </a:p>
          <a:p>
            <a:pPr indent="-571500" lvl="0" marL="5715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Impact of risk on organizations.</a:t>
            </a:r>
            <a:endParaRPr/>
          </a:p>
          <a:p>
            <a:pPr indent="-571500" lvl="1" marL="10287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Level of risk </a:t>
            </a:r>
            <a:endParaRPr/>
          </a:p>
          <a:p>
            <a:pPr indent="-571500" lvl="1" marL="10287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Impact of hazard risks </a:t>
            </a:r>
            <a:endParaRPr/>
          </a:p>
          <a:p>
            <a:pPr indent="-571500" lvl="1" marL="10287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Attachment of risks </a:t>
            </a:r>
            <a:endParaRPr/>
          </a:p>
          <a:p>
            <a:pPr indent="-571500" lvl="1" marL="10287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Risk and reward </a:t>
            </a:r>
            <a:endParaRPr/>
          </a:p>
          <a:p>
            <a:pPr indent="-571500" lvl="1" marL="10287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Attitudes to risk </a:t>
            </a:r>
            <a:endParaRPr/>
          </a:p>
          <a:p>
            <a:pPr indent="-571500" lvl="1" marL="10287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Risk and triggers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id="110" name="Google Shape;110;p3"/>
          <p:cNvPicPr preferRelativeResize="0"/>
          <p:nvPr/>
        </p:nvPicPr>
        <p:blipFill rotWithShape="1">
          <a:blip r:embed="rId3">
            <a:alphaModFix/>
          </a:blip>
          <a:srcRect b="0" l="0" r="0" t="0"/>
          <a:stretch/>
        </p:blipFill>
        <p:spPr>
          <a:xfrm>
            <a:off x="523664" y="397229"/>
            <a:ext cx="6734386" cy="840667"/>
          </a:xfrm>
          <a:prstGeom prst="rect">
            <a:avLst/>
          </a:prstGeom>
          <a:noFill/>
          <a:ln>
            <a:noFill/>
          </a:ln>
        </p:spPr>
      </p:pic>
      <p:sp>
        <p:nvSpPr>
          <p:cNvPr id="111" name="Google Shape;111;p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12" name="Google Shape;112;p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13" name="Google Shape;113;p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14" name="Google Shape;114;p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15" name="Google Shape;115;p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16" name="Google Shape;116;p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17" name="Google Shape;117;p3"/>
          <p:cNvSpPr txBox="1"/>
          <p:nvPr/>
        </p:nvSpPr>
        <p:spPr>
          <a:xfrm>
            <a:off x="2650377" y="543490"/>
            <a:ext cx="366318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3 Pilers of Iso31:2018</a:t>
            </a:r>
            <a:endParaRPr/>
          </a:p>
        </p:txBody>
      </p:sp>
      <p:sp>
        <p:nvSpPr>
          <p:cNvPr id="118" name="Google Shape;118;p3"/>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1</a:t>
            </a:r>
            <a:endParaRPr/>
          </a:p>
        </p:txBody>
      </p:sp>
      <p:pic>
        <p:nvPicPr>
          <p:cNvPr id="119" name="Google Shape;119;p3"/>
          <p:cNvPicPr preferRelativeResize="0"/>
          <p:nvPr/>
        </p:nvPicPr>
        <p:blipFill rotWithShape="1">
          <a:blip r:embed="rId7">
            <a:alphaModFix/>
          </a:blip>
          <a:srcRect b="0" l="0" r="0" t="0"/>
          <a:stretch/>
        </p:blipFill>
        <p:spPr>
          <a:xfrm>
            <a:off x="1181406" y="1633537"/>
            <a:ext cx="9902229" cy="374887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id="124" name="Google Shape;124;p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25" name="Google Shape;125;p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26" name="Google Shape;126;p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27" name="Google Shape;127;p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28" name="Google Shape;128;p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29" name="Google Shape;129;p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30" name="Google Shape;130;p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31" name="Google Shape;131;p4"/>
          <p:cNvSpPr txBox="1"/>
          <p:nvPr/>
        </p:nvSpPr>
        <p:spPr>
          <a:xfrm>
            <a:off x="2650377" y="543490"/>
            <a:ext cx="184377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Principals </a:t>
            </a:r>
            <a:endParaRPr/>
          </a:p>
        </p:txBody>
      </p:sp>
      <p:sp>
        <p:nvSpPr>
          <p:cNvPr id="132" name="Google Shape;132;p4"/>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133" name="Google Shape;133;p4"/>
          <p:cNvSpPr txBox="1"/>
          <p:nvPr/>
        </p:nvSpPr>
        <p:spPr>
          <a:xfrm>
            <a:off x="1257300" y="1538661"/>
            <a:ext cx="10132315" cy="397031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3600" u="none" cap="none" strike="noStrike">
                <a:solidFill>
                  <a:srgbClr val="000000"/>
                </a:solidFill>
                <a:latin typeface="Calibri"/>
                <a:ea typeface="Calibri"/>
                <a:cs typeface="Calibri"/>
                <a:sym typeface="Calibri"/>
              </a:rPr>
              <a:t>a) Integrated</a:t>
            </a:r>
            <a:endParaRPr/>
          </a:p>
          <a:p>
            <a:pPr indent="0" lvl="0" marL="0" marR="0" rtl="0" algn="l">
              <a:lnSpc>
                <a:spcPct val="100000"/>
              </a:lnSpc>
              <a:spcBef>
                <a:spcPts val="0"/>
              </a:spcBef>
              <a:spcAft>
                <a:spcPts val="0"/>
              </a:spcAft>
              <a:buNone/>
            </a:pPr>
            <a:r>
              <a:rPr b="0" i="0" lang="en-US" sz="3600" u="none" cap="none" strike="noStrike">
                <a:solidFill>
                  <a:srgbClr val="000000"/>
                </a:solidFill>
                <a:latin typeface="Calibri"/>
                <a:ea typeface="Calibri"/>
                <a:cs typeface="Calibri"/>
                <a:sym typeface="Calibri"/>
              </a:rPr>
              <a:t>Risk management is an integral part of all organizational activities.</a:t>
            </a:r>
            <a:endParaRPr/>
          </a:p>
          <a:p>
            <a:pPr indent="0" lvl="0" marL="0" marR="0" rtl="0" algn="l">
              <a:lnSpc>
                <a:spcPct val="100000"/>
              </a:lnSpc>
              <a:spcBef>
                <a:spcPts val="0"/>
              </a:spcBef>
              <a:spcAft>
                <a:spcPts val="0"/>
              </a:spcAft>
              <a:buNone/>
            </a:pPr>
            <a:r>
              <a:rPr b="0" i="0" lang="en-US" sz="3600" u="none" cap="none" strike="noStrike">
                <a:solidFill>
                  <a:srgbClr val="000000"/>
                </a:solidFill>
                <a:latin typeface="Calibri"/>
                <a:ea typeface="Calibri"/>
                <a:cs typeface="Calibri"/>
                <a:sym typeface="Calibri"/>
              </a:rPr>
              <a:t>b) Structured and comprehensive</a:t>
            </a:r>
            <a:endParaRPr/>
          </a:p>
          <a:p>
            <a:pPr indent="0" lvl="0" marL="0" marR="0" rtl="0" algn="l">
              <a:lnSpc>
                <a:spcPct val="100000"/>
              </a:lnSpc>
              <a:spcBef>
                <a:spcPts val="0"/>
              </a:spcBef>
              <a:spcAft>
                <a:spcPts val="0"/>
              </a:spcAft>
              <a:buNone/>
            </a:pPr>
            <a:r>
              <a:rPr b="0" i="0" lang="en-US" sz="3600" u="none" cap="none" strike="noStrike">
                <a:solidFill>
                  <a:srgbClr val="000000"/>
                </a:solidFill>
                <a:latin typeface="Calibri"/>
                <a:ea typeface="Calibri"/>
                <a:cs typeface="Calibri"/>
                <a:sym typeface="Calibri"/>
              </a:rPr>
              <a:t>A structured and comprehensive approach to risk management contributes to consistent and comparable results.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pic>
        <p:nvPicPr>
          <p:cNvPr id="138" name="Google Shape;138;p5"/>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39" name="Google Shape;139;p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 name="Google Shape;140;p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 name="Google Shape;141;p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42" name="Google Shape;142;p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43" name="Google Shape;143;p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44" name="Google Shape;144;p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45" name="Google Shape;145;p5"/>
          <p:cNvSpPr txBox="1"/>
          <p:nvPr/>
        </p:nvSpPr>
        <p:spPr>
          <a:xfrm>
            <a:off x="2650377" y="543490"/>
            <a:ext cx="184377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Principals </a:t>
            </a:r>
            <a:endParaRPr/>
          </a:p>
        </p:txBody>
      </p:sp>
      <p:sp>
        <p:nvSpPr>
          <p:cNvPr id="146" name="Google Shape;146;p5"/>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147" name="Google Shape;147;p5"/>
          <p:cNvSpPr txBox="1"/>
          <p:nvPr/>
        </p:nvSpPr>
        <p:spPr>
          <a:xfrm>
            <a:off x="782192" y="1794043"/>
            <a:ext cx="10627615" cy="34163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c) Customized</a:t>
            </a:r>
            <a:endParaRPr/>
          </a:p>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The risk management framework and process are customized and proportionate to the organization’s external and internal context related to its objectives.</a:t>
            </a:r>
            <a:endParaRPr/>
          </a:p>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rgbClr val="0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id="152" name="Google Shape;152;p6"/>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53" name="Google Shape;153;p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4" name="Google Shape;154;p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5" name="Google Shape;155;p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56" name="Google Shape;156;p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57" name="Google Shape;157;p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58" name="Google Shape;158;p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59" name="Google Shape;159;p6"/>
          <p:cNvSpPr txBox="1"/>
          <p:nvPr/>
        </p:nvSpPr>
        <p:spPr>
          <a:xfrm>
            <a:off x="2650377" y="543490"/>
            <a:ext cx="184377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Principals </a:t>
            </a:r>
            <a:endParaRPr/>
          </a:p>
        </p:txBody>
      </p:sp>
      <p:sp>
        <p:nvSpPr>
          <p:cNvPr id="160" name="Google Shape;160;p6"/>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161" name="Google Shape;161;p6"/>
          <p:cNvSpPr txBox="1"/>
          <p:nvPr/>
        </p:nvSpPr>
        <p:spPr>
          <a:xfrm>
            <a:off x="1085850" y="1538661"/>
            <a:ext cx="10303765" cy="34163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d) Inclusive</a:t>
            </a:r>
            <a:endParaRPr/>
          </a:p>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Appropriate and timely involvement of stakeholders enables their knowledge, views and perceptions to be considered. This results in improved awareness and informed risk management.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pic>
        <p:nvPicPr>
          <p:cNvPr id="166" name="Google Shape;166;p7"/>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67" name="Google Shape;167;p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8" name="Google Shape;168;p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9" name="Google Shape;169;p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70" name="Google Shape;170;p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71" name="Google Shape;171;p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72" name="Google Shape;172;p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73" name="Google Shape;173;p7"/>
          <p:cNvSpPr txBox="1"/>
          <p:nvPr/>
        </p:nvSpPr>
        <p:spPr>
          <a:xfrm>
            <a:off x="2650377" y="543490"/>
            <a:ext cx="184377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Principals </a:t>
            </a:r>
            <a:endParaRPr/>
          </a:p>
        </p:txBody>
      </p:sp>
      <p:sp>
        <p:nvSpPr>
          <p:cNvPr id="174" name="Google Shape;174;p7"/>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175" name="Google Shape;175;p7"/>
          <p:cNvSpPr txBox="1"/>
          <p:nvPr/>
        </p:nvSpPr>
        <p:spPr>
          <a:xfrm>
            <a:off x="781050" y="1538661"/>
            <a:ext cx="10608565" cy="397031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e) Dynamic</a:t>
            </a:r>
            <a:endParaRPr/>
          </a:p>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Risks can emerge, change or disappear as an organization’s external and internal context changes. Risk management anticipates, detects, acknowledges and responds to those changes and events in an appropriate and timely manner.</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p8"/>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81" name="Google Shape;181;p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 name="Google Shape;182;p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3" name="Google Shape;183;p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84" name="Google Shape;184;p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85" name="Google Shape;185;p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86" name="Google Shape;186;p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87" name="Google Shape;187;p8"/>
          <p:cNvSpPr txBox="1"/>
          <p:nvPr/>
        </p:nvSpPr>
        <p:spPr>
          <a:xfrm>
            <a:off x="2650377" y="543490"/>
            <a:ext cx="184377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Principals </a:t>
            </a:r>
            <a:endParaRPr/>
          </a:p>
        </p:txBody>
      </p:sp>
      <p:sp>
        <p:nvSpPr>
          <p:cNvPr id="188" name="Google Shape;188;p8"/>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189" name="Google Shape;189;p8"/>
          <p:cNvSpPr txBox="1"/>
          <p:nvPr/>
        </p:nvSpPr>
        <p:spPr>
          <a:xfrm>
            <a:off x="1085850" y="1538661"/>
            <a:ext cx="10303765" cy="286232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f) Best available information</a:t>
            </a:r>
            <a:endParaRPr/>
          </a:p>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The inputs to risk management are based on historical and current information, as well as on future expectations.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pic>
        <p:nvPicPr>
          <p:cNvPr id="194" name="Google Shape;194;p9"/>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95" name="Google Shape;195;p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96" name="Google Shape;196;p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97" name="Google Shape;197;p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98" name="Google Shape;198;p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99" name="Google Shape;199;p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00" name="Google Shape;200;p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01" name="Google Shape;201;p9"/>
          <p:cNvSpPr txBox="1"/>
          <p:nvPr/>
        </p:nvSpPr>
        <p:spPr>
          <a:xfrm>
            <a:off x="2650377" y="543490"/>
            <a:ext cx="184377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Principals </a:t>
            </a:r>
            <a:endParaRPr/>
          </a:p>
        </p:txBody>
      </p:sp>
      <p:sp>
        <p:nvSpPr>
          <p:cNvPr id="202" name="Google Shape;202;p9"/>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203" name="Google Shape;203;p9"/>
          <p:cNvSpPr txBox="1"/>
          <p:nvPr/>
        </p:nvSpPr>
        <p:spPr>
          <a:xfrm>
            <a:off x="1085850" y="1538661"/>
            <a:ext cx="10303765" cy="286232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g) Human and cultural factors</a:t>
            </a:r>
            <a:endParaRPr/>
          </a:p>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Human behaviour and culture significantly influence all aspects of risk management at each level and stage.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pic>
        <p:nvPicPr>
          <p:cNvPr id="208" name="Google Shape;208;p10"/>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209" name="Google Shape;209;p1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10" name="Google Shape;210;p1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11" name="Google Shape;211;p1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12" name="Google Shape;212;p1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13" name="Google Shape;213;p1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14" name="Google Shape;214;p1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15" name="Google Shape;215;p10"/>
          <p:cNvSpPr txBox="1"/>
          <p:nvPr/>
        </p:nvSpPr>
        <p:spPr>
          <a:xfrm>
            <a:off x="2650377" y="543490"/>
            <a:ext cx="184377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Principals </a:t>
            </a:r>
            <a:endParaRPr/>
          </a:p>
        </p:txBody>
      </p:sp>
      <p:sp>
        <p:nvSpPr>
          <p:cNvPr id="216" name="Google Shape;216;p10"/>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217" name="Google Shape;217;p10"/>
          <p:cNvSpPr txBox="1"/>
          <p:nvPr/>
        </p:nvSpPr>
        <p:spPr>
          <a:xfrm>
            <a:off x="1085850" y="1538661"/>
            <a:ext cx="10303765" cy="34163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d) Inclusive</a:t>
            </a:r>
            <a:endParaRPr/>
          </a:p>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Appropriate and timely involvement of stakeholders enables their knowledge, views and perceptions to be considered. This results in improved awareness and informed risk management.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id="222" name="Google Shape;222;p11"/>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223" name="Google Shape;223;p1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24" name="Google Shape;224;p1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25" name="Google Shape;225;p1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26" name="Google Shape;226;p1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27" name="Google Shape;227;p1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28" name="Google Shape;228;p1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29" name="Google Shape;229;p11"/>
          <p:cNvSpPr txBox="1"/>
          <p:nvPr/>
        </p:nvSpPr>
        <p:spPr>
          <a:xfrm>
            <a:off x="2650377" y="543490"/>
            <a:ext cx="184377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Principals </a:t>
            </a:r>
            <a:endParaRPr/>
          </a:p>
        </p:txBody>
      </p:sp>
      <p:sp>
        <p:nvSpPr>
          <p:cNvPr id="230" name="Google Shape;230;p11"/>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231" name="Google Shape;231;p11"/>
          <p:cNvSpPr txBox="1"/>
          <p:nvPr/>
        </p:nvSpPr>
        <p:spPr>
          <a:xfrm>
            <a:off x="1085850" y="1538661"/>
            <a:ext cx="10303765" cy="230832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h) Continual improvement</a:t>
            </a:r>
            <a:endParaRPr/>
          </a:p>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Calibri"/>
              <a:buNone/>
            </a:pPr>
            <a:r>
              <a:rPr b="0" i="0" lang="en-US" sz="3600" u="none" cap="none" strike="noStrike">
                <a:solidFill>
                  <a:srgbClr val="000000"/>
                </a:solidFill>
                <a:latin typeface="Calibri"/>
                <a:ea typeface="Calibri"/>
                <a:cs typeface="Calibri"/>
                <a:sym typeface="Calibri"/>
              </a:rPr>
              <a:t>Risk management is continually improved through learning and experience.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id="236" name="Google Shape;236;p12"/>
          <p:cNvPicPr preferRelativeResize="0"/>
          <p:nvPr/>
        </p:nvPicPr>
        <p:blipFill rotWithShape="1">
          <a:blip r:embed="rId3">
            <a:alphaModFix/>
          </a:blip>
          <a:srcRect b="0" l="0" r="0" t="0"/>
          <a:stretch/>
        </p:blipFill>
        <p:spPr>
          <a:xfrm>
            <a:off x="523664" y="397229"/>
            <a:ext cx="7448762" cy="840667"/>
          </a:xfrm>
          <a:prstGeom prst="rect">
            <a:avLst/>
          </a:prstGeom>
          <a:noFill/>
          <a:ln>
            <a:noFill/>
          </a:ln>
        </p:spPr>
      </p:pic>
      <p:sp>
        <p:nvSpPr>
          <p:cNvPr id="237" name="Google Shape;237;p1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38" name="Google Shape;238;p1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39" name="Google Shape;239;p1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40" name="Google Shape;240;p1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41" name="Google Shape;241;p1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42" name="Google Shape;242;p1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43" name="Google Shape;243;p12"/>
          <p:cNvSpPr txBox="1"/>
          <p:nvPr/>
        </p:nvSpPr>
        <p:spPr>
          <a:xfrm>
            <a:off x="2650377" y="543490"/>
            <a:ext cx="506260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Impact of risk on organizations</a:t>
            </a:r>
            <a:endParaRPr/>
          </a:p>
        </p:txBody>
      </p:sp>
      <p:sp>
        <p:nvSpPr>
          <p:cNvPr id="244" name="Google Shape;244;p12"/>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245" name="Google Shape;245;p12"/>
          <p:cNvSpPr txBox="1"/>
          <p:nvPr/>
        </p:nvSpPr>
        <p:spPr>
          <a:xfrm>
            <a:off x="314763" y="1794043"/>
            <a:ext cx="9155763" cy="341632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Level of risk </a:t>
            </a:r>
            <a:endParaRPr/>
          </a:p>
          <a:p>
            <a:pPr indent="-285750" lvl="0" marL="285750" marR="0" rtl="0" algn="just">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Impact of hazard risks </a:t>
            </a:r>
            <a:endParaRPr/>
          </a:p>
          <a:p>
            <a:pPr indent="-285750" lvl="0" marL="285750" marR="0" rtl="0" algn="just">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Attachment of risks </a:t>
            </a:r>
            <a:endParaRPr/>
          </a:p>
          <a:p>
            <a:pPr indent="-285750" lvl="0" marL="285750" marR="0" rtl="0" algn="just">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Risk and reward </a:t>
            </a:r>
            <a:endParaRPr/>
          </a:p>
          <a:p>
            <a:pPr indent="-285750" lvl="0" marL="285750" marR="0" rtl="0" algn="just">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Attitudes to risk </a:t>
            </a:r>
            <a:endParaRPr/>
          </a:p>
          <a:p>
            <a:pPr indent="-285750" lvl="0" marL="285750" marR="0" rtl="0" algn="just">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Calibri"/>
                <a:ea typeface="Calibri"/>
                <a:cs typeface="Calibri"/>
                <a:sym typeface="Calibri"/>
              </a:rPr>
              <a:t>Risk and triggers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pic>
        <p:nvPicPr>
          <p:cNvPr id="250" name="Google Shape;250;p13"/>
          <p:cNvPicPr preferRelativeResize="0"/>
          <p:nvPr/>
        </p:nvPicPr>
        <p:blipFill rotWithShape="1">
          <a:blip r:embed="rId3">
            <a:alphaModFix/>
          </a:blip>
          <a:srcRect b="0" l="0" r="0" t="0"/>
          <a:stretch/>
        </p:blipFill>
        <p:spPr>
          <a:xfrm>
            <a:off x="523663" y="397229"/>
            <a:ext cx="9017959" cy="840667"/>
          </a:xfrm>
          <a:prstGeom prst="rect">
            <a:avLst/>
          </a:prstGeom>
          <a:noFill/>
          <a:ln>
            <a:noFill/>
          </a:ln>
        </p:spPr>
      </p:pic>
      <p:sp>
        <p:nvSpPr>
          <p:cNvPr id="251" name="Google Shape;251;p1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52" name="Google Shape;252;p1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53" name="Google Shape;253;p1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54" name="Google Shape;254;p1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55" name="Google Shape;255;p1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56" name="Google Shape;256;p1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57" name="Google Shape;257;p13"/>
          <p:cNvSpPr txBox="1"/>
          <p:nvPr/>
        </p:nvSpPr>
        <p:spPr>
          <a:xfrm>
            <a:off x="2650377" y="543490"/>
            <a:ext cx="574227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 Four Areas of Improvement by RM</a:t>
            </a:r>
            <a:endParaRPr/>
          </a:p>
        </p:txBody>
      </p:sp>
      <p:sp>
        <p:nvSpPr>
          <p:cNvPr id="258" name="Google Shape;258;p13"/>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259" name="Google Shape;259;p13"/>
          <p:cNvSpPr txBox="1"/>
          <p:nvPr/>
        </p:nvSpPr>
        <p:spPr>
          <a:xfrm>
            <a:off x="314763" y="2029179"/>
            <a:ext cx="10686612" cy="286232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en-US" sz="3600" u="none" cap="none" strike="noStrike">
                <a:solidFill>
                  <a:srgbClr val="000000"/>
                </a:solidFill>
                <a:latin typeface="Calibri"/>
                <a:ea typeface="Calibri"/>
                <a:cs typeface="Calibri"/>
                <a:sym typeface="Calibri"/>
              </a:rPr>
              <a:t>●● Strategy, </a:t>
            </a:r>
            <a:r>
              <a:rPr b="0" i="0" lang="en-US" sz="3600" u="none" cap="none" strike="noStrike">
                <a:solidFill>
                  <a:srgbClr val="000000"/>
                </a:solidFill>
                <a:latin typeface="Calibri"/>
                <a:ea typeface="Calibri"/>
                <a:cs typeface="Calibri"/>
                <a:sym typeface="Calibri"/>
              </a:rPr>
              <a:t>because the risks associated with different strategic options.</a:t>
            </a:r>
            <a:endParaRPr/>
          </a:p>
          <a:p>
            <a:pPr indent="0" lvl="0" marL="0" marR="0" rtl="0" algn="just">
              <a:lnSpc>
                <a:spcPct val="100000"/>
              </a:lnSpc>
              <a:spcBef>
                <a:spcPts val="0"/>
              </a:spcBef>
              <a:spcAft>
                <a:spcPts val="0"/>
              </a:spcAft>
              <a:buNone/>
            </a:pPr>
            <a:r>
              <a:t/>
            </a:r>
            <a:endParaRPr b="0" i="0" sz="3600" u="none" cap="none" strike="noStrike">
              <a:solidFill>
                <a:srgbClr val="000000"/>
              </a:solidFill>
              <a:latin typeface="Calibri"/>
              <a:ea typeface="Calibri"/>
              <a:cs typeface="Calibri"/>
              <a:sym typeface="Calibri"/>
            </a:endParaRPr>
          </a:p>
          <a:p>
            <a:pPr indent="0" lvl="0" marL="0" marR="0" rtl="0" algn="just">
              <a:lnSpc>
                <a:spcPct val="100000"/>
              </a:lnSpc>
              <a:spcBef>
                <a:spcPts val="0"/>
              </a:spcBef>
              <a:spcAft>
                <a:spcPts val="0"/>
              </a:spcAft>
              <a:buNone/>
            </a:pPr>
            <a:r>
              <a:rPr b="1" i="0" lang="en-US" sz="3600" u="none" cap="none" strike="noStrike">
                <a:solidFill>
                  <a:srgbClr val="000000"/>
                </a:solidFill>
                <a:latin typeface="Calibri"/>
                <a:ea typeface="Calibri"/>
                <a:cs typeface="Calibri"/>
                <a:sym typeface="Calibri"/>
              </a:rPr>
              <a:t>●● Tactics, </a:t>
            </a:r>
            <a:r>
              <a:rPr b="0" i="0" lang="en-US" sz="3600" u="none" cap="none" strike="noStrike">
                <a:solidFill>
                  <a:srgbClr val="000000"/>
                </a:solidFill>
                <a:latin typeface="Calibri"/>
                <a:ea typeface="Calibri"/>
                <a:cs typeface="Calibri"/>
                <a:sym typeface="Calibri"/>
              </a:rPr>
              <a:t>because consideration will have been given to selection of the tactics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pic>
        <p:nvPicPr>
          <p:cNvPr id="264" name="Google Shape;264;p14"/>
          <p:cNvPicPr preferRelativeResize="0"/>
          <p:nvPr/>
        </p:nvPicPr>
        <p:blipFill rotWithShape="1">
          <a:blip r:embed="rId3">
            <a:alphaModFix/>
          </a:blip>
          <a:srcRect b="0" l="0" r="0" t="0"/>
          <a:stretch/>
        </p:blipFill>
        <p:spPr>
          <a:xfrm>
            <a:off x="523664" y="397229"/>
            <a:ext cx="7448762" cy="840667"/>
          </a:xfrm>
          <a:prstGeom prst="rect">
            <a:avLst/>
          </a:prstGeom>
          <a:noFill/>
          <a:ln>
            <a:noFill/>
          </a:ln>
        </p:spPr>
      </p:pic>
      <p:sp>
        <p:nvSpPr>
          <p:cNvPr id="265" name="Google Shape;265;p1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66" name="Google Shape;266;p1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67" name="Google Shape;267;p1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68" name="Google Shape;268;p1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69" name="Google Shape;269;p1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70" name="Google Shape;270;p1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71" name="Google Shape;271;p14"/>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272" name="Google Shape;272;p14"/>
          <p:cNvSpPr txBox="1"/>
          <p:nvPr/>
        </p:nvSpPr>
        <p:spPr>
          <a:xfrm>
            <a:off x="419538" y="1500974"/>
            <a:ext cx="10686612" cy="397031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lang="en-US" sz="3600" u="none" cap="none" strike="noStrike">
                <a:solidFill>
                  <a:srgbClr val="000000"/>
                </a:solidFill>
                <a:latin typeface="Calibri"/>
                <a:ea typeface="Calibri"/>
                <a:cs typeface="Calibri"/>
                <a:sym typeface="Calibri"/>
              </a:rPr>
              <a:t>●● Operations</a:t>
            </a:r>
            <a:r>
              <a:rPr b="0" i="0" lang="en-US" sz="3600" u="none" cap="none" strike="noStrike">
                <a:solidFill>
                  <a:srgbClr val="000000"/>
                </a:solidFill>
                <a:latin typeface="Calibri"/>
                <a:ea typeface="Calibri"/>
                <a:cs typeface="Calibri"/>
                <a:sym typeface="Calibri"/>
              </a:rPr>
              <a:t>, because events that can cause disruption.</a:t>
            </a:r>
            <a:endParaRPr/>
          </a:p>
          <a:p>
            <a:pPr indent="0" lvl="0" marL="0" marR="0" rtl="0" algn="just">
              <a:lnSpc>
                <a:spcPct val="100000"/>
              </a:lnSpc>
              <a:spcBef>
                <a:spcPts val="0"/>
              </a:spcBef>
              <a:spcAft>
                <a:spcPts val="0"/>
              </a:spcAft>
              <a:buNone/>
            </a:pPr>
            <a:r>
              <a:rPr b="0" i="0" lang="en-US" sz="3600" u="none" cap="none" strike="noStrike">
                <a:solidFill>
                  <a:srgbClr val="000000"/>
                </a:solidFill>
                <a:latin typeface="Calibri"/>
                <a:ea typeface="Calibri"/>
                <a:cs typeface="Calibri"/>
                <a:sym typeface="Calibri"/>
              </a:rPr>
              <a:t> </a:t>
            </a:r>
            <a:endParaRPr/>
          </a:p>
          <a:p>
            <a:pPr indent="0" lvl="0" marL="0" marR="0" rtl="0" algn="just">
              <a:lnSpc>
                <a:spcPct val="100000"/>
              </a:lnSpc>
              <a:spcBef>
                <a:spcPts val="0"/>
              </a:spcBef>
              <a:spcAft>
                <a:spcPts val="0"/>
              </a:spcAft>
              <a:buNone/>
            </a:pPr>
            <a:r>
              <a:rPr b="0" i="0" lang="en-US" sz="3600" u="none" cap="none" strike="noStrike">
                <a:solidFill>
                  <a:srgbClr val="000000"/>
                </a:solidFill>
                <a:latin typeface="Calibri"/>
                <a:ea typeface="Calibri"/>
                <a:cs typeface="Calibri"/>
                <a:sym typeface="Calibri"/>
              </a:rPr>
              <a:t>●● Compliance will be enhanced because the risks associated with failure to </a:t>
            </a:r>
            <a:endParaRPr/>
          </a:p>
          <a:p>
            <a:pPr indent="0" lvl="0" marL="0" marR="0" rtl="0" algn="just">
              <a:lnSpc>
                <a:spcPct val="100000"/>
              </a:lnSpc>
              <a:spcBef>
                <a:spcPts val="0"/>
              </a:spcBef>
              <a:spcAft>
                <a:spcPts val="0"/>
              </a:spcAft>
              <a:buNone/>
            </a:pPr>
            <a:r>
              <a:rPr b="0" i="0" lang="en-US" sz="3600" u="none" cap="none" strike="noStrike">
                <a:solidFill>
                  <a:srgbClr val="000000"/>
                </a:solidFill>
                <a:latin typeface="Calibri"/>
                <a:ea typeface="Calibri"/>
                <a:cs typeface="Calibri"/>
                <a:sym typeface="Calibri"/>
              </a:rPr>
              <a:t>achieve compliance with statutory and customer obligations will be recognized.</a:t>
            </a:r>
            <a:endParaRPr/>
          </a:p>
        </p:txBody>
      </p:sp>
      <p:sp>
        <p:nvSpPr>
          <p:cNvPr id="273" name="Google Shape;273;p14"/>
          <p:cNvSpPr txBox="1"/>
          <p:nvPr/>
        </p:nvSpPr>
        <p:spPr>
          <a:xfrm>
            <a:off x="2338387" y="584605"/>
            <a:ext cx="574227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 Four Areas of Improvement by RM</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pic>
        <p:nvPicPr>
          <p:cNvPr id="278" name="Google Shape;278;p15"/>
          <p:cNvPicPr preferRelativeResize="0"/>
          <p:nvPr/>
        </p:nvPicPr>
        <p:blipFill rotWithShape="1">
          <a:blip r:embed="rId3">
            <a:alphaModFix/>
          </a:blip>
          <a:srcRect b="0" l="0" r="0" t="0"/>
          <a:stretch/>
        </p:blipFill>
        <p:spPr>
          <a:xfrm>
            <a:off x="523663" y="397229"/>
            <a:ext cx="9017959" cy="840667"/>
          </a:xfrm>
          <a:prstGeom prst="rect">
            <a:avLst/>
          </a:prstGeom>
          <a:noFill/>
          <a:ln>
            <a:noFill/>
          </a:ln>
        </p:spPr>
      </p:pic>
      <p:sp>
        <p:nvSpPr>
          <p:cNvPr id="279" name="Google Shape;279;p1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80" name="Google Shape;280;p1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81" name="Google Shape;281;p1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82" name="Google Shape;282;p1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83" name="Google Shape;283;p1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84" name="Google Shape;284;p1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85" name="Google Shape;285;p15"/>
          <p:cNvSpPr txBox="1"/>
          <p:nvPr/>
        </p:nvSpPr>
        <p:spPr>
          <a:xfrm>
            <a:off x="2650377" y="543490"/>
            <a:ext cx="2302233"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 Level of risk </a:t>
            </a:r>
            <a:endParaRPr/>
          </a:p>
          <a:p>
            <a:pPr indent="0" lvl="0" marL="0" marR="0" rtl="0" algn="l">
              <a:lnSpc>
                <a:spcPct val="100000"/>
              </a:lnSpc>
              <a:spcBef>
                <a:spcPts val="0"/>
              </a:spcBef>
              <a:spcAft>
                <a:spcPts val="0"/>
              </a:spcAft>
              <a:buClr>
                <a:schemeClr val="dk1"/>
              </a:buClr>
              <a:buSzPts val="2800"/>
              <a:buFont typeface="Calibri"/>
              <a:buNone/>
            </a:pPr>
            <a:r>
              <a:t/>
            </a:r>
            <a:endParaRPr b="0" i="0" sz="2800" u="none" cap="none" strike="noStrike">
              <a:solidFill>
                <a:srgbClr val="FF9518"/>
              </a:solidFill>
              <a:latin typeface="Tajawal Medium"/>
              <a:ea typeface="Tajawal Medium"/>
              <a:cs typeface="Tajawal Medium"/>
              <a:sym typeface="Tajawal Medium"/>
            </a:endParaRPr>
          </a:p>
        </p:txBody>
      </p:sp>
      <p:sp>
        <p:nvSpPr>
          <p:cNvPr id="286" name="Google Shape;286;p15"/>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287" name="Google Shape;287;p15"/>
          <p:cNvSpPr txBox="1"/>
          <p:nvPr/>
        </p:nvSpPr>
        <p:spPr>
          <a:xfrm>
            <a:off x="523663" y="2029179"/>
            <a:ext cx="10686612" cy="286232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3600"/>
              <a:buFont typeface="Calibri"/>
              <a:buNone/>
            </a:pPr>
            <a:r>
              <a:rPr b="1" i="0" lang="en-US" sz="3600" u="none" cap="none" strike="noStrike">
                <a:solidFill>
                  <a:srgbClr val="000000"/>
                </a:solidFill>
                <a:latin typeface="Calibri"/>
                <a:ea typeface="Calibri"/>
                <a:cs typeface="Calibri"/>
                <a:sym typeface="Calibri"/>
              </a:rPr>
              <a:t>This level of risk should be compared with the risk attitude and risk appetite of the organization for risks of that type. </a:t>
            </a:r>
            <a:endParaRPr/>
          </a:p>
          <a:p>
            <a:pPr indent="0" lvl="0" marL="0" marR="0" rtl="0" algn="just">
              <a:lnSpc>
                <a:spcPct val="100000"/>
              </a:lnSpc>
              <a:spcBef>
                <a:spcPts val="0"/>
              </a:spcBef>
              <a:spcAft>
                <a:spcPts val="0"/>
              </a:spcAft>
              <a:buClr>
                <a:srgbClr val="000000"/>
              </a:buClr>
              <a:buSzPts val="3600"/>
              <a:buFont typeface="Calibri"/>
              <a:buNone/>
            </a:pPr>
            <a:r>
              <a:rPr b="1" i="0" lang="en-US" sz="3600" u="none" cap="none" strike="noStrike">
                <a:solidFill>
                  <a:srgbClr val="000000"/>
                </a:solidFill>
                <a:latin typeface="Calibri"/>
                <a:ea typeface="Calibri"/>
                <a:cs typeface="Calibri"/>
                <a:sym typeface="Calibri"/>
              </a:rPr>
              <a:t>The risk appetite will sometimes be described as  </a:t>
            </a:r>
            <a:endParaRPr/>
          </a:p>
          <a:p>
            <a:pPr indent="0" lvl="0" marL="0" marR="0" rtl="0" algn="just">
              <a:lnSpc>
                <a:spcPct val="100000"/>
              </a:lnSpc>
              <a:spcBef>
                <a:spcPts val="0"/>
              </a:spcBef>
              <a:spcAft>
                <a:spcPts val="0"/>
              </a:spcAft>
              <a:buClr>
                <a:srgbClr val="000000"/>
              </a:buClr>
              <a:buSzPts val="3600"/>
              <a:buFont typeface="Calibri"/>
              <a:buNone/>
            </a:pPr>
            <a:r>
              <a:rPr b="1" i="0" lang="en-US" sz="3600" u="none" cap="none" strike="noStrike">
                <a:solidFill>
                  <a:srgbClr val="000000"/>
                </a:solidFill>
                <a:latin typeface="Calibri"/>
                <a:ea typeface="Calibri"/>
                <a:cs typeface="Calibri"/>
                <a:sym typeface="Calibri"/>
              </a:rPr>
              <a:t>a set of risk criteria.</a:t>
            </a:r>
            <a:endParaRPr b="0" i="0" sz="3600" u="none" cap="none" strike="noStrike">
              <a:solidFill>
                <a:srgbClr val="00000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pic>
        <p:nvPicPr>
          <p:cNvPr id="292" name="Google Shape;292;p16"/>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293" name="Google Shape;293;p1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94" name="Google Shape;294;p1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95" name="Google Shape;295;p1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96" name="Google Shape;296;p1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97" name="Google Shape;297;p1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98" name="Google Shape;298;p1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99" name="Google Shape;299;p16"/>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300" name="Google Shape;300;p16"/>
          <p:cNvSpPr txBox="1"/>
          <p:nvPr/>
        </p:nvSpPr>
        <p:spPr>
          <a:xfrm>
            <a:off x="2532063" y="545027"/>
            <a:ext cx="3801041"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Impact of hazard risks </a:t>
            </a:r>
            <a:endParaRPr/>
          </a:p>
        </p:txBody>
      </p:sp>
      <p:sp>
        <p:nvSpPr>
          <p:cNvPr id="301" name="Google Shape;301;p16"/>
          <p:cNvSpPr txBox="1"/>
          <p:nvPr/>
        </p:nvSpPr>
        <p:spPr>
          <a:xfrm>
            <a:off x="381000" y="1819276"/>
            <a:ext cx="10591799" cy="310854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Hazard risk management is concerned with issues such as health and safety at work, fire prevention, avoiding damage to property and the consequences of defective products. </a:t>
            </a:r>
            <a:endParaRPr/>
          </a:p>
          <a:p>
            <a:pPr indent="0" lvl="0" marL="0" marR="0" rtl="0" algn="l">
              <a:lnSpc>
                <a:spcPct val="100000"/>
              </a:lnSpc>
              <a:spcBef>
                <a:spcPts val="0"/>
              </a:spcBef>
              <a:spcAft>
                <a:spcPts val="0"/>
              </a:spcAft>
              <a:buClr>
                <a:schemeClr val="dk1"/>
              </a:buClr>
              <a:buSzPts val="2800"/>
              <a:buFont typeface="Calibri"/>
              <a:buNone/>
            </a:pPr>
            <a:r>
              <a:t/>
            </a:r>
            <a:endParaRPr b="0" i="0" sz="2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Hazard risks can cause disruption to normal operations, as well as resulting in increased costs and poor publicity associated with disruptive events.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pic>
        <p:nvPicPr>
          <p:cNvPr id="306" name="Google Shape;306;p17"/>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307" name="Google Shape;307;p1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08" name="Google Shape;308;p1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09" name="Google Shape;309;p1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10" name="Google Shape;310;p1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11" name="Google Shape;311;p1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12" name="Google Shape;312;p1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13" name="Google Shape;313;p17"/>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314" name="Google Shape;314;p17"/>
          <p:cNvSpPr txBox="1"/>
          <p:nvPr/>
        </p:nvSpPr>
        <p:spPr>
          <a:xfrm>
            <a:off x="2532063" y="545027"/>
            <a:ext cx="3339376"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Attachment of risks </a:t>
            </a:r>
            <a:endParaRPr/>
          </a:p>
        </p:txBody>
      </p:sp>
      <p:sp>
        <p:nvSpPr>
          <p:cNvPr id="315" name="Google Shape;315;p17"/>
          <p:cNvSpPr txBox="1"/>
          <p:nvPr/>
        </p:nvSpPr>
        <p:spPr>
          <a:xfrm>
            <a:off x="381000" y="1819276"/>
            <a:ext cx="10591799" cy="310854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rgbClr val="000000"/>
                </a:solidFill>
                <a:latin typeface="Arial"/>
                <a:ea typeface="Arial"/>
                <a:cs typeface="Arial"/>
                <a:sym typeface="Arial"/>
              </a:rPr>
              <a:t>Most standard definitions of risk refer to risks as being attached to corporate objectives.</a:t>
            </a:r>
            <a:endParaRPr/>
          </a:p>
          <a:p>
            <a:pPr indent="0" lvl="0" marL="0" marR="0" rtl="0" algn="l">
              <a:spcBef>
                <a:spcPts val="0"/>
              </a:spcBef>
              <a:spcAft>
                <a:spcPts val="0"/>
              </a:spcAft>
              <a:buNone/>
            </a:pPr>
            <a:r>
              <a:t/>
            </a:r>
            <a:endParaRPr sz="2800">
              <a:solidFill>
                <a:srgbClr val="000000"/>
              </a:solidFill>
              <a:latin typeface="Arial"/>
              <a:ea typeface="Arial"/>
              <a:cs typeface="Arial"/>
              <a:sym typeface="Arial"/>
            </a:endParaRPr>
          </a:p>
          <a:p>
            <a:pPr indent="0" lvl="0" marL="0" marR="0" rtl="0" algn="l">
              <a:spcBef>
                <a:spcPts val="0"/>
              </a:spcBef>
              <a:spcAft>
                <a:spcPts val="0"/>
              </a:spcAft>
              <a:buNone/>
            </a:pPr>
            <a:r>
              <a:rPr lang="en-US" sz="2800">
                <a:solidFill>
                  <a:srgbClr val="000000"/>
                </a:solidFill>
                <a:latin typeface="Arial"/>
                <a:ea typeface="Arial"/>
                <a:cs typeface="Arial"/>
                <a:sym typeface="Arial"/>
              </a:rPr>
              <a:t>key components of the existing nature and future enhancement of the business model and can relate to operations, tactics and corporate strategy, as well as </a:t>
            </a:r>
            <a:endParaRPr/>
          </a:p>
          <a:p>
            <a:pPr indent="0" lvl="0" marL="0" marR="0" rtl="0" algn="l">
              <a:spcBef>
                <a:spcPts val="0"/>
              </a:spcBef>
              <a:spcAft>
                <a:spcPts val="0"/>
              </a:spcAft>
              <a:buNone/>
            </a:pPr>
            <a:r>
              <a:rPr lang="en-US" sz="2800">
                <a:solidFill>
                  <a:srgbClr val="000000"/>
                </a:solidFill>
                <a:latin typeface="Arial"/>
                <a:ea typeface="Arial"/>
                <a:cs typeface="Arial"/>
                <a:sym typeface="Arial"/>
              </a:rPr>
              <a:t>compliance activities.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pic>
        <p:nvPicPr>
          <p:cNvPr id="320" name="Google Shape;320;p18"/>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321" name="Google Shape;321;p1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22" name="Google Shape;322;p1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23" name="Google Shape;323;p1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24" name="Google Shape;324;p1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25" name="Google Shape;325;p1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26" name="Google Shape;326;p1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27" name="Google Shape;327;p18"/>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328" name="Google Shape;328;p18"/>
          <p:cNvSpPr txBox="1"/>
          <p:nvPr/>
        </p:nvSpPr>
        <p:spPr>
          <a:xfrm>
            <a:off x="2532063" y="545027"/>
            <a:ext cx="2884123"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Risk and reward </a:t>
            </a:r>
            <a:endParaRPr/>
          </a:p>
        </p:txBody>
      </p:sp>
      <p:sp>
        <p:nvSpPr>
          <p:cNvPr id="329" name="Google Shape;329;p18"/>
          <p:cNvSpPr txBox="1"/>
          <p:nvPr/>
        </p:nvSpPr>
        <p:spPr>
          <a:xfrm>
            <a:off x="381000" y="1819276"/>
            <a:ext cx="10591799" cy="18158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When an organization puts value at risk in this way, it should do so with the full knowledge of the risk exposure and it should be satisfied that the risk exposure is within the appetite of the organization.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pic>
        <p:nvPicPr>
          <p:cNvPr id="334" name="Google Shape;334;p19"/>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335" name="Google Shape;335;p1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36" name="Google Shape;336;p1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37" name="Google Shape;337;p1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38" name="Google Shape;338;p1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39" name="Google Shape;339;p1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40" name="Google Shape;340;p1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41" name="Google Shape;341;p19"/>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342" name="Google Shape;342;p19"/>
          <p:cNvSpPr txBox="1"/>
          <p:nvPr/>
        </p:nvSpPr>
        <p:spPr>
          <a:xfrm>
            <a:off x="2532063" y="545027"/>
            <a:ext cx="287931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Attitudes to Risk </a:t>
            </a:r>
            <a:endParaRPr/>
          </a:p>
        </p:txBody>
      </p:sp>
      <p:sp>
        <p:nvSpPr>
          <p:cNvPr id="343" name="Google Shape;343;p19"/>
          <p:cNvSpPr txBox="1"/>
          <p:nvPr/>
        </p:nvSpPr>
        <p:spPr>
          <a:xfrm>
            <a:off x="381000" y="1819276"/>
            <a:ext cx="10591799" cy="138499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Different organizations will have different attitudes to risk. Some organizations may be considered to be risk averse, whilst others will be risk aggressive.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p20"/>
          <p:cNvPicPr preferRelativeResize="0"/>
          <p:nvPr/>
        </p:nvPicPr>
        <p:blipFill rotWithShape="1">
          <a:blip r:embed="rId3">
            <a:alphaModFix/>
          </a:blip>
          <a:srcRect b="0" l="0" r="0" t="0"/>
          <a:stretch/>
        </p:blipFill>
        <p:spPr>
          <a:xfrm>
            <a:off x="523663" y="397229"/>
            <a:ext cx="9017959" cy="840667"/>
          </a:xfrm>
          <a:prstGeom prst="rect">
            <a:avLst/>
          </a:prstGeom>
          <a:noFill/>
          <a:ln>
            <a:noFill/>
          </a:ln>
        </p:spPr>
      </p:pic>
      <p:sp>
        <p:nvSpPr>
          <p:cNvPr id="349" name="Google Shape;349;p2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50" name="Google Shape;350;p2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51" name="Google Shape;351;p2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52" name="Google Shape;352;p2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53" name="Google Shape;353;p2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54" name="Google Shape;354;p2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55" name="Google Shape;355;p20"/>
          <p:cNvSpPr txBox="1"/>
          <p:nvPr/>
        </p:nvSpPr>
        <p:spPr>
          <a:xfrm>
            <a:off x="2650377" y="543490"/>
            <a:ext cx="2929007"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 RISK ATTITUDE</a:t>
            </a:r>
            <a:endParaRPr/>
          </a:p>
        </p:txBody>
      </p:sp>
      <p:sp>
        <p:nvSpPr>
          <p:cNvPr id="356" name="Google Shape;356;p20"/>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357" name="Google Shape;357;p20"/>
          <p:cNvSpPr txBox="1"/>
          <p:nvPr/>
        </p:nvSpPr>
        <p:spPr>
          <a:xfrm>
            <a:off x="385199" y="1776551"/>
            <a:ext cx="11197202" cy="3694741"/>
          </a:xfrm>
          <a:prstGeom prst="rect">
            <a:avLst/>
          </a:prstGeom>
          <a:noFill/>
          <a:ln>
            <a:noFill/>
          </a:ln>
        </p:spPr>
        <p:txBody>
          <a:bodyPr anchorCtr="0" anchor="t" bIns="45700" lIns="91400" spcFirstLastPara="1" rIns="91400" wrap="square" tIns="45700">
            <a:noAutofit/>
          </a:bodyPr>
          <a:lstStyle/>
          <a:p>
            <a:pPr indent="0" lvl="1" marL="0" marR="0" rtl="0" algn="just">
              <a:lnSpc>
                <a:spcPct val="100000"/>
              </a:lnSpc>
              <a:spcBef>
                <a:spcPts val="0"/>
              </a:spcBef>
              <a:spcAft>
                <a:spcPts val="0"/>
              </a:spcAft>
              <a:buClr>
                <a:srgbClr val="FF0000"/>
              </a:buClr>
              <a:buSzPts val="3200"/>
              <a:buFont typeface="Arial"/>
              <a:buNone/>
            </a:pPr>
            <a:r>
              <a:rPr b="1" i="0" lang="en-US" sz="3200" u="none" cap="none" strike="noStrike">
                <a:solidFill>
                  <a:srgbClr val="FF0000"/>
                </a:solidFill>
                <a:latin typeface="Arial"/>
                <a:ea typeface="Arial"/>
                <a:cs typeface="Arial"/>
                <a:sym typeface="Arial"/>
              </a:rPr>
              <a:t>Risk Attitude </a:t>
            </a:r>
            <a:r>
              <a:rPr b="0" i="0" lang="en-US" sz="3200" u="none" cap="none" strike="noStrike">
                <a:solidFill>
                  <a:srgbClr val="000000"/>
                </a:solidFill>
                <a:latin typeface="Arial"/>
                <a:ea typeface="Arial"/>
                <a:cs typeface="Arial"/>
                <a:sym typeface="Arial"/>
              </a:rPr>
              <a:t>A chosen mental disposition towards uncertainty, adopted explicitly or implicitly by individuals and groups, driven by perception, and evidenced by observable behavior.</a:t>
            </a:r>
            <a:endParaRPr/>
          </a:p>
        </p:txBody>
      </p:sp>
      <p:sp>
        <p:nvSpPr>
          <p:cNvPr id="358" name="Google Shape;358;p20"/>
          <p:cNvSpPr txBox="1"/>
          <p:nvPr/>
        </p:nvSpPr>
        <p:spPr>
          <a:xfrm>
            <a:off x="385199" y="4110781"/>
            <a:ext cx="1091145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400" u="none" cap="none" strike="noStrike">
                <a:solidFill>
                  <a:srgbClr val="000000"/>
                </a:solidFill>
                <a:latin typeface="Arial"/>
                <a:ea typeface="Arial"/>
                <a:cs typeface="Arial"/>
                <a:sym typeface="Arial"/>
              </a:rPr>
              <a:t>Risk Seeker/Taker    Risk Neutral     Risk Averter/Adverse </a:t>
            </a:r>
            <a:endParaRPr sz="1800">
              <a:solidFill>
                <a:schemeClr val="dk1"/>
              </a:solidFill>
              <a:latin typeface="Calibri"/>
              <a:ea typeface="Calibri"/>
              <a:cs typeface="Calibri"/>
              <a:sym typeface="Calibri"/>
            </a:endParaRPr>
          </a:p>
        </p:txBody>
      </p:sp>
      <p:sp>
        <p:nvSpPr>
          <p:cNvPr id="359" name="Google Shape;359;p20"/>
          <p:cNvSpPr/>
          <p:nvPr/>
        </p:nvSpPr>
        <p:spPr>
          <a:xfrm>
            <a:off x="2205070" y="5050398"/>
            <a:ext cx="2657959" cy="372069"/>
          </a:xfrm>
          <a:prstGeom prst="left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350"/>
              <a:buFont typeface="Calibri"/>
              <a:buNone/>
            </a:pPr>
            <a:r>
              <a:t/>
            </a:r>
            <a:endParaRPr b="0" i="0" sz="1350" u="none" cap="none" strike="noStrike">
              <a:solidFill>
                <a:srgbClr val="FFFFFF"/>
              </a:solidFill>
              <a:latin typeface="Calibri"/>
              <a:ea typeface="Calibri"/>
              <a:cs typeface="Calibri"/>
              <a:sym typeface="Calibri"/>
            </a:endParaRPr>
          </a:p>
        </p:txBody>
      </p:sp>
      <p:sp>
        <p:nvSpPr>
          <p:cNvPr id="360" name="Google Shape;360;p20"/>
          <p:cNvSpPr/>
          <p:nvPr/>
        </p:nvSpPr>
        <p:spPr>
          <a:xfrm rot="10800000">
            <a:off x="6224942" y="5024676"/>
            <a:ext cx="2853626" cy="372069"/>
          </a:xfrm>
          <a:prstGeom prst="leftArrow">
            <a:avLst>
              <a:gd fmla="val 50000" name="adj1"/>
              <a:gd fmla="val 50000" name="adj2"/>
            </a:avLst>
          </a:prstGeom>
          <a:solidFill>
            <a:srgbClr val="41B983"/>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350"/>
              <a:buFont typeface="Calibri"/>
              <a:buNone/>
            </a:pPr>
            <a:r>
              <a:t/>
            </a:r>
            <a:endParaRPr b="0" i="0" sz="1350" u="none" cap="none" strike="noStrike">
              <a:solidFill>
                <a:srgbClr val="FFFFFF"/>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pic>
        <p:nvPicPr>
          <p:cNvPr id="365" name="Google Shape;365;p21"/>
          <p:cNvPicPr preferRelativeResize="0"/>
          <p:nvPr/>
        </p:nvPicPr>
        <p:blipFill rotWithShape="1">
          <a:blip r:embed="rId3">
            <a:alphaModFix/>
          </a:blip>
          <a:srcRect b="0" l="0" r="0" t="0"/>
          <a:stretch/>
        </p:blipFill>
        <p:spPr>
          <a:xfrm>
            <a:off x="523663" y="397229"/>
            <a:ext cx="9017959" cy="840667"/>
          </a:xfrm>
          <a:prstGeom prst="rect">
            <a:avLst/>
          </a:prstGeom>
          <a:noFill/>
          <a:ln>
            <a:noFill/>
          </a:ln>
        </p:spPr>
      </p:pic>
      <p:sp>
        <p:nvSpPr>
          <p:cNvPr id="366" name="Google Shape;366;p2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67" name="Google Shape;367;p2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68" name="Google Shape;368;p2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69" name="Google Shape;369;p2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70" name="Google Shape;370;p2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71" name="Google Shape;371;p2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72" name="Google Shape;372;p21"/>
          <p:cNvSpPr txBox="1"/>
          <p:nvPr/>
        </p:nvSpPr>
        <p:spPr>
          <a:xfrm>
            <a:off x="2650377" y="543490"/>
            <a:ext cx="2929007"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 RISK ATTITUDE</a:t>
            </a:r>
            <a:endParaRPr/>
          </a:p>
        </p:txBody>
      </p:sp>
      <p:sp>
        <p:nvSpPr>
          <p:cNvPr id="373" name="Google Shape;373;p21"/>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374" name="Google Shape;374;p21"/>
          <p:cNvSpPr txBox="1"/>
          <p:nvPr/>
        </p:nvSpPr>
        <p:spPr>
          <a:xfrm>
            <a:off x="337574" y="2062191"/>
            <a:ext cx="11197202" cy="3051146"/>
          </a:xfrm>
          <a:prstGeom prst="rect">
            <a:avLst/>
          </a:prstGeom>
          <a:noFill/>
          <a:ln>
            <a:noFill/>
          </a:ln>
        </p:spPr>
        <p:txBody>
          <a:bodyPr anchorCtr="0" anchor="t" bIns="45700" lIns="91400" spcFirstLastPara="1" rIns="91400" wrap="square" tIns="45700">
            <a:noAutofit/>
          </a:bodyPr>
          <a:lstStyle/>
          <a:p>
            <a:pPr indent="-546100" lvl="1" marL="889000" marR="0" rtl="0" algn="l">
              <a:lnSpc>
                <a:spcPct val="90000"/>
              </a:lnSpc>
              <a:spcBef>
                <a:spcPts val="0"/>
              </a:spcBef>
              <a:spcAft>
                <a:spcPts val="0"/>
              </a:spcAft>
              <a:buClr>
                <a:srgbClr val="CC0000"/>
              </a:buClr>
              <a:buSzPts val="2000"/>
              <a:buFont typeface="Noto Sans Symbols"/>
              <a:buChar char="►"/>
            </a:pPr>
            <a:r>
              <a:rPr b="0" i="0" lang="en-US" sz="2000" u="none" cap="none" strike="noStrike">
                <a:solidFill>
                  <a:srgbClr val="000000"/>
                </a:solidFill>
                <a:latin typeface="Arial"/>
                <a:ea typeface="Arial"/>
                <a:cs typeface="Arial"/>
                <a:sym typeface="Arial"/>
              </a:rPr>
              <a:t>Risk appetite, which is the degree of uncertainty an entity is willing to take on in anticipation of a reward.</a:t>
            </a:r>
            <a:endParaRPr/>
          </a:p>
          <a:p>
            <a:pPr indent="-546100" lvl="1" marL="889000" marR="0" rtl="0" algn="l">
              <a:lnSpc>
                <a:spcPct val="90000"/>
              </a:lnSpc>
              <a:spcBef>
                <a:spcPts val="1700"/>
              </a:spcBef>
              <a:spcAft>
                <a:spcPts val="0"/>
              </a:spcAft>
              <a:buClr>
                <a:srgbClr val="CC0000"/>
              </a:buClr>
              <a:buSzPts val="2000"/>
              <a:buFont typeface="Noto Sans Symbols"/>
              <a:buChar char="►"/>
            </a:pPr>
            <a:r>
              <a:rPr b="0" i="0" lang="en-US" sz="2000" u="none" cap="none" strike="noStrike">
                <a:solidFill>
                  <a:srgbClr val="000000"/>
                </a:solidFill>
                <a:latin typeface="Arial"/>
                <a:ea typeface="Arial"/>
                <a:cs typeface="Arial"/>
                <a:sym typeface="Arial"/>
              </a:rPr>
              <a:t>Risk tolerance, which is the degree, amount, or volume of risk that an organization or individual will withstand.</a:t>
            </a:r>
            <a:endParaRPr/>
          </a:p>
          <a:p>
            <a:pPr indent="-546100" lvl="1" marL="889000" marR="0" rtl="0" algn="l">
              <a:lnSpc>
                <a:spcPct val="90000"/>
              </a:lnSpc>
              <a:spcBef>
                <a:spcPts val="1700"/>
              </a:spcBef>
              <a:spcAft>
                <a:spcPts val="0"/>
              </a:spcAft>
              <a:buClr>
                <a:srgbClr val="CC0000"/>
              </a:buClr>
              <a:buSzPts val="2000"/>
              <a:buFont typeface="Noto Sans Symbols"/>
              <a:buChar char="►"/>
            </a:pPr>
            <a:r>
              <a:rPr b="0" i="0" lang="en-US" sz="2000" u="none" cap="none" strike="noStrike">
                <a:solidFill>
                  <a:srgbClr val="000000"/>
                </a:solidFill>
                <a:latin typeface="Arial"/>
                <a:ea typeface="Arial"/>
                <a:cs typeface="Arial"/>
                <a:sym typeface="Arial"/>
              </a:rPr>
              <a:t>Risk threshold, which refers to measures along the level of uncertainty or the level of impact at which a stakeholder may have a specific interest. Below that risk threshold, the organization will accept the risk. Above that risk threshold, the organization will not tolerate the risk.</a:t>
            </a:r>
            <a:endParaRPr b="1" i="0" sz="2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pic>
        <p:nvPicPr>
          <p:cNvPr id="379" name="Google Shape;379;p22"/>
          <p:cNvPicPr preferRelativeResize="0"/>
          <p:nvPr/>
        </p:nvPicPr>
        <p:blipFill rotWithShape="1">
          <a:blip r:embed="rId3">
            <a:alphaModFix/>
          </a:blip>
          <a:srcRect b="0" l="0" r="0" t="0"/>
          <a:stretch/>
        </p:blipFill>
        <p:spPr>
          <a:xfrm>
            <a:off x="523663" y="397229"/>
            <a:ext cx="9017959" cy="840667"/>
          </a:xfrm>
          <a:prstGeom prst="rect">
            <a:avLst/>
          </a:prstGeom>
          <a:noFill/>
          <a:ln>
            <a:noFill/>
          </a:ln>
        </p:spPr>
      </p:pic>
      <p:sp>
        <p:nvSpPr>
          <p:cNvPr id="380" name="Google Shape;380;p2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81" name="Google Shape;381;p2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82" name="Google Shape;382;p2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83" name="Google Shape;383;p2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84" name="Google Shape;384;p2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85" name="Google Shape;385;p2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86" name="Google Shape;386;p22"/>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387" name="Google Shape;387;p22"/>
          <p:cNvSpPr txBox="1"/>
          <p:nvPr/>
        </p:nvSpPr>
        <p:spPr>
          <a:xfrm>
            <a:off x="337574" y="2062191"/>
            <a:ext cx="11197202" cy="3051146"/>
          </a:xfrm>
          <a:prstGeom prst="rect">
            <a:avLst/>
          </a:prstGeom>
          <a:noFill/>
          <a:ln>
            <a:noFill/>
          </a:ln>
        </p:spPr>
        <p:txBody>
          <a:bodyPr anchorCtr="0" anchor="t" bIns="45700" lIns="91400" spcFirstLastPara="1" rIns="91400" wrap="square" tIns="45700">
            <a:noAutofit/>
          </a:bodyPr>
          <a:lstStyle/>
          <a:p>
            <a:pPr indent="-546100" lvl="1" marL="889000" marR="0" rtl="0" algn="l">
              <a:lnSpc>
                <a:spcPct val="90000"/>
              </a:lnSpc>
              <a:spcBef>
                <a:spcPts val="0"/>
              </a:spcBef>
              <a:spcAft>
                <a:spcPts val="0"/>
              </a:spcAft>
              <a:buClr>
                <a:srgbClr val="CC0000"/>
              </a:buClr>
              <a:buSzPts val="2000"/>
              <a:buFont typeface="Noto Sans Symbols"/>
              <a:buChar char="►"/>
            </a:pPr>
            <a:r>
              <a:rPr b="0" i="0" lang="en-US" sz="2000" u="none" cap="none" strike="noStrike">
                <a:solidFill>
                  <a:srgbClr val="000000"/>
                </a:solidFill>
                <a:latin typeface="Arial"/>
                <a:ea typeface="Arial"/>
                <a:cs typeface="Arial"/>
                <a:sym typeface="Arial"/>
              </a:rPr>
              <a:t>Risk appetite, which is the degree of uncertainty an entity is willing to take on in anticipation of a reward.</a:t>
            </a:r>
            <a:endParaRPr/>
          </a:p>
          <a:p>
            <a:pPr indent="-546100" lvl="1" marL="889000" marR="0" rtl="0" algn="l">
              <a:lnSpc>
                <a:spcPct val="90000"/>
              </a:lnSpc>
              <a:spcBef>
                <a:spcPts val="1700"/>
              </a:spcBef>
              <a:spcAft>
                <a:spcPts val="0"/>
              </a:spcAft>
              <a:buClr>
                <a:srgbClr val="CC0000"/>
              </a:buClr>
              <a:buSzPts val="2000"/>
              <a:buFont typeface="Noto Sans Symbols"/>
              <a:buChar char="►"/>
            </a:pPr>
            <a:r>
              <a:rPr b="0" i="0" lang="en-US" sz="2000" u="none" cap="none" strike="noStrike">
                <a:solidFill>
                  <a:srgbClr val="000000"/>
                </a:solidFill>
                <a:latin typeface="Arial"/>
                <a:ea typeface="Arial"/>
                <a:cs typeface="Arial"/>
                <a:sym typeface="Arial"/>
              </a:rPr>
              <a:t>Risk tolerance, which is the degree, amount, or volume of risk that an organization or individual will withstand.</a:t>
            </a:r>
            <a:endParaRPr/>
          </a:p>
          <a:p>
            <a:pPr indent="-546100" lvl="1" marL="889000" marR="0" rtl="0" algn="l">
              <a:lnSpc>
                <a:spcPct val="90000"/>
              </a:lnSpc>
              <a:spcBef>
                <a:spcPts val="1700"/>
              </a:spcBef>
              <a:spcAft>
                <a:spcPts val="0"/>
              </a:spcAft>
              <a:buClr>
                <a:srgbClr val="CC0000"/>
              </a:buClr>
              <a:buSzPts val="2000"/>
              <a:buFont typeface="Noto Sans Symbols"/>
              <a:buChar char="►"/>
            </a:pPr>
            <a:r>
              <a:rPr b="0" i="0" lang="en-US" sz="2000" u="none" cap="none" strike="noStrike">
                <a:solidFill>
                  <a:srgbClr val="000000"/>
                </a:solidFill>
                <a:latin typeface="Arial"/>
                <a:ea typeface="Arial"/>
                <a:cs typeface="Arial"/>
                <a:sym typeface="Arial"/>
              </a:rPr>
              <a:t>Risk threshold, which refers to measures along the level of uncertainty or the level of impact at which a stakeholder may have a specific interest. Below that risk threshold, the organization will accept the risk. Above that risk threshold, the organization will not tolerate the risk.</a:t>
            </a:r>
            <a:endParaRPr b="1" i="0" sz="2400" u="none" cap="none" strike="noStrike">
              <a:solidFill>
                <a:srgbClr val="000000"/>
              </a:solidFill>
              <a:latin typeface="Arial"/>
              <a:ea typeface="Arial"/>
              <a:cs typeface="Arial"/>
              <a:sym typeface="Arial"/>
            </a:endParaRPr>
          </a:p>
        </p:txBody>
      </p:sp>
      <p:sp>
        <p:nvSpPr>
          <p:cNvPr id="388" name="Google Shape;388;p22"/>
          <p:cNvSpPr txBox="1"/>
          <p:nvPr/>
        </p:nvSpPr>
        <p:spPr>
          <a:xfrm>
            <a:off x="2650377" y="543490"/>
            <a:ext cx="2929007"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 RISK ATTITUDE</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pic>
        <p:nvPicPr>
          <p:cNvPr id="393" name="Google Shape;393;p23"/>
          <p:cNvPicPr preferRelativeResize="0"/>
          <p:nvPr/>
        </p:nvPicPr>
        <p:blipFill rotWithShape="1">
          <a:blip r:embed="rId3">
            <a:alphaModFix/>
          </a:blip>
          <a:srcRect b="0" l="0" r="0" t="0"/>
          <a:stretch/>
        </p:blipFill>
        <p:spPr>
          <a:xfrm>
            <a:off x="523663" y="397229"/>
            <a:ext cx="9017959" cy="840667"/>
          </a:xfrm>
          <a:prstGeom prst="rect">
            <a:avLst/>
          </a:prstGeom>
          <a:noFill/>
          <a:ln>
            <a:noFill/>
          </a:ln>
        </p:spPr>
      </p:pic>
      <p:sp>
        <p:nvSpPr>
          <p:cNvPr id="394" name="Google Shape;394;p2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95" name="Google Shape;395;p2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96" name="Google Shape;396;p2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97" name="Google Shape;397;p2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98" name="Google Shape;398;p2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99" name="Google Shape;399;p2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00" name="Google Shape;400;p23"/>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grpSp>
        <p:nvGrpSpPr>
          <p:cNvPr id="401" name="Google Shape;401;p23"/>
          <p:cNvGrpSpPr/>
          <p:nvPr/>
        </p:nvGrpSpPr>
        <p:grpSpPr>
          <a:xfrm>
            <a:off x="921918" y="1305183"/>
            <a:ext cx="10229850" cy="4644061"/>
            <a:chOff x="808506" y="981635"/>
            <a:chExt cx="8187576" cy="5177118"/>
          </a:xfrm>
        </p:grpSpPr>
        <p:sp>
          <p:nvSpPr>
            <p:cNvPr id="402" name="Google Shape;402;p23"/>
            <p:cNvSpPr/>
            <p:nvPr/>
          </p:nvSpPr>
          <p:spPr>
            <a:xfrm>
              <a:off x="2124423" y="981635"/>
              <a:ext cx="538114" cy="5177118"/>
            </a:xfrm>
            <a:prstGeom prst="downArrow">
              <a:avLst>
                <a:gd fmla="val 50000" name="adj1"/>
                <a:gd fmla="val 50000" name="adj2"/>
              </a:avLst>
            </a:prstGeom>
            <a:gradFill>
              <a:gsLst>
                <a:gs pos="0">
                  <a:srgbClr val="FF0000"/>
                </a:gs>
                <a:gs pos="77000">
                  <a:srgbClr val="FFC000"/>
                </a:gs>
                <a:gs pos="100000">
                  <a:srgbClr val="FFC000"/>
                </a:gs>
              </a:gsLst>
              <a:lin ang="16200000" scaled="0"/>
            </a:gradFill>
            <a:ln cap="flat" cmpd="sng" w="9525">
              <a:solidFill>
                <a:srgbClr val="4A7DBA"/>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1" i="0" sz="1800" u="none" cap="none" strike="noStrike">
                <a:solidFill>
                  <a:srgbClr val="FFFFFF"/>
                </a:solidFill>
                <a:latin typeface="Calibri"/>
                <a:ea typeface="Calibri"/>
                <a:cs typeface="Calibri"/>
                <a:sym typeface="Calibri"/>
              </a:endParaRPr>
            </a:p>
          </p:txBody>
        </p:sp>
        <p:sp>
          <p:nvSpPr>
            <p:cNvPr id="403" name="Google Shape;403;p23"/>
            <p:cNvSpPr/>
            <p:nvPr/>
          </p:nvSpPr>
          <p:spPr>
            <a:xfrm>
              <a:off x="2783543" y="981635"/>
              <a:ext cx="1479176" cy="887506"/>
            </a:xfrm>
            <a:prstGeom prst="roundRect">
              <a:avLst>
                <a:gd fmla="val 16667" name="adj"/>
              </a:avLst>
            </a:prstGeom>
            <a:gradFill>
              <a:gsLst>
                <a:gs pos="0">
                  <a:srgbClr val="3E7FCD"/>
                </a:gs>
                <a:gs pos="100000">
                  <a:srgbClr val="96C0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Risk </a:t>
              </a:r>
              <a:endParaRPr/>
            </a:p>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Appetite</a:t>
              </a:r>
              <a:endParaRPr/>
            </a:p>
          </p:txBody>
        </p:sp>
        <p:sp>
          <p:nvSpPr>
            <p:cNvPr id="404" name="Google Shape;404;p23"/>
            <p:cNvSpPr/>
            <p:nvPr/>
          </p:nvSpPr>
          <p:spPr>
            <a:xfrm>
              <a:off x="2783543" y="2868705"/>
              <a:ext cx="1479176" cy="887506"/>
            </a:xfrm>
            <a:prstGeom prst="roundRect">
              <a:avLst>
                <a:gd fmla="val 16667" name="adj"/>
              </a:avLst>
            </a:prstGeom>
            <a:gradFill>
              <a:gsLst>
                <a:gs pos="0">
                  <a:srgbClr val="3E7FCD"/>
                </a:gs>
                <a:gs pos="100000">
                  <a:srgbClr val="96C0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Risk</a:t>
              </a:r>
              <a:r>
                <a:rPr b="1" i="0" lang="en-US" sz="1800" u="none" cap="none" strike="noStrike">
                  <a:solidFill>
                    <a:srgbClr val="FFFFFF"/>
                  </a:solidFill>
                  <a:latin typeface="Calibri"/>
                  <a:ea typeface="Calibri"/>
                  <a:cs typeface="Calibri"/>
                  <a:sym typeface="Calibri"/>
                </a:rPr>
                <a:t> </a:t>
              </a:r>
              <a:endParaRPr/>
            </a:p>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Tolerance</a:t>
              </a:r>
              <a:endParaRPr/>
            </a:p>
          </p:txBody>
        </p:sp>
        <p:sp>
          <p:nvSpPr>
            <p:cNvPr id="405" name="Google Shape;405;p23"/>
            <p:cNvSpPr/>
            <p:nvPr/>
          </p:nvSpPr>
          <p:spPr>
            <a:xfrm>
              <a:off x="2783543" y="4755776"/>
              <a:ext cx="1479176" cy="887506"/>
            </a:xfrm>
            <a:prstGeom prst="roundRect">
              <a:avLst>
                <a:gd fmla="val 16667" name="adj"/>
              </a:avLst>
            </a:prstGeom>
            <a:gradFill>
              <a:gsLst>
                <a:gs pos="0">
                  <a:srgbClr val="3E7FCD"/>
                </a:gs>
                <a:gs pos="100000">
                  <a:srgbClr val="96C0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Risk</a:t>
              </a:r>
              <a:endParaRPr/>
            </a:p>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threshold</a:t>
              </a:r>
              <a:endParaRPr/>
            </a:p>
          </p:txBody>
        </p:sp>
        <p:sp>
          <p:nvSpPr>
            <p:cNvPr id="406" name="Google Shape;406;p23"/>
            <p:cNvSpPr txBox="1"/>
            <p:nvPr/>
          </p:nvSpPr>
          <p:spPr>
            <a:xfrm>
              <a:off x="921967" y="1331259"/>
              <a:ext cx="1316130"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Calibri"/>
                <a:buNone/>
              </a:pPr>
              <a:r>
                <a:rPr b="1" i="0" lang="en-US" sz="1800" u="none" cap="none" strike="noStrike">
                  <a:solidFill>
                    <a:srgbClr val="000000"/>
                  </a:solidFill>
                  <a:latin typeface="Calibri"/>
                  <a:ea typeface="Calibri"/>
                  <a:cs typeface="Calibri"/>
                  <a:sym typeface="Calibri"/>
                </a:rPr>
                <a:t>Low</a:t>
              </a:r>
              <a:endParaRPr/>
            </a:p>
            <a:p>
              <a:pPr indent="0" lvl="0" marL="0" marR="0" rtl="0" algn="ctr">
                <a:lnSpc>
                  <a:spcPct val="100000"/>
                </a:lnSpc>
                <a:spcBef>
                  <a:spcPts val="0"/>
                </a:spcBef>
                <a:spcAft>
                  <a:spcPts val="0"/>
                </a:spcAft>
                <a:buClr>
                  <a:srgbClr val="000000"/>
                </a:buClr>
                <a:buSzPts val="1800"/>
                <a:buFont typeface="Calibri"/>
                <a:buNone/>
              </a:pPr>
              <a:r>
                <a:rPr b="1" i="0" lang="en-US" sz="1800" u="none" cap="none" strike="noStrike">
                  <a:solidFill>
                    <a:srgbClr val="000000"/>
                  </a:solidFill>
                  <a:latin typeface="Calibri"/>
                  <a:ea typeface="Calibri"/>
                  <a:cs typeface="Calibri"/>
                  <a:sym typeface="Calibri"/>
                </a:rPr>
                <a:t>Measurable</a:t>
              </a:r>
              <a:endParaRPr/>
            </a:p>
          </p:txBody>
        </p:sp>
        <p:sp>
          <p:nvSpPr>
            <p:cNvPr id="407" name="Google Shape;407;p23"/>
            <p:cNvSpPr txBox="1"/>
            <p:nvPr/>
          </p:nvSpPr>
          <p:spPr>
            <a:xfrm>
              <a:off x="808506" y="4755776"/>
              <a:ext cx="1316130"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Calibri"/>
                <a:buNone/>
              </a:pPr>
              <a:r>
                <a:rPr b="1" i="0" lang="en-US" sz="1800" u="none" cap="none" strike="noStrike">
                  <a:solidFill>
                    <a:srgbClr val="000000"/>
                  </a:solidFill>
                  <a:latin typeface="Calibri"/>
                  <a:ea typeface="Calibri"/>
                  <a:cs typeface="Calibri"/>
                  <a:sym typeface="Calibri"/>
                </a:rPr>
                <a:t>High</a:t>
              </a:r>
              <a:endParaRPr/>
            </a:p>
            <a:p>
              <a:pPr indent="0" lvl="0" marL="0" marR="0" rtl="0" algn="ctr">
                <a:lnSpc>
                  <a:spcPct val="100000"/>
                </a:lnSpc>
                <a:spcBef>
                  <a:spcPts val="0"/>
                </a:spcBef>
                <a:spcAft>
                  <a:spcPts val="0"/>
                </a:spcAft>
                <a:buClr>
                  <a:srgbClr val="000000"/>
                </a:buClr>
                <a:buSzPts val="1800"/>
                <a:buFont typeface="Calibri"/>
                <a:buNone/>
              </a:pPr>
              <a:r>
                <a:rPr b="1" i="0" lang="en-US" sz="1800" u="none" cap="none" strike="noStrike">
                  <a:solidFill>
                    <a:srgbClr val="000000"/>
                  </a:solidFill>
                  <a:latin typeface="Calibri"/>
                  <a:ea typeface="Calibri"/>
                  <a:cs typeface="Calibri"/>
                  <a:sym typeface="Calibri"/>
                </a:rPr>
                <a:t>Measurable</a:t>
              </a:r>
              <a:endParaRPr/>
            </a:p>
          </p:txBody>
        </p:sp>
        <p:sp>
          <p:nvSpPr>
            <p:cNvPr id="408" name="Google Shape;408;p23"/>
            <p:cNvSpPr/>
            <p:nvPr/>
          </p:nvSpPr>
          <p:spPr>
            <a:xfrm>
              <a:off x="4814047" y="981635"/>
              <a:ext cx="2003612" cy="887506"/>
            </a:xfrm>
            <a:prstGeom prst="ellipse">
              <a:avLst/>
            </a:prstGeom>
            <a:gradFill>
              <a:gsLst>
                <a:gs pos="0">
                  <a:srgbClr val="D13F3B"/>
                </a:gs>
                <a:gs pos="100000">
                  <a:srgbClr val="FF9995"/>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High Level Identification</a:t>
              </a:r>
              <a:endParaRPr/>
            </a:p>
          </p:txBody>
        </p:sp>
        <p:sp>
          <p:nvSpPr>
            <p:cNvPr id="409" name="Google Shape;409;p23"/>
            <p:cNvSpPr/>
            <p:nvPr/>
          </p:nvSpPr>
          <p:spPr>
            <a:xfrm>
              <a:off x="4814047" y="2868705"/>
              <a:ext cx="2003612" cy="887506"/>
            </a:xfrm>
            <a:prstGeom prst="ellipse">
              <a:avLst/>
            </a:prstGeom>
            <a:gradFill>
              <a:gsLst>
                <a:gs pos="0">
                  <a:srgbClr val="D13F3B"/>
                </a:gs>
                <a:gs pos="100000">
                  <a:srgbClr val="FF9995"/>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Define a Degree of Tolerance</a:t>
              </a:r>
              <a:endParaRPr/>
            </a:p>
          </p:txBody>
        </p:sp>
        <p:sp>
          <p:nvSpPr>
            <p:cNvPr id="410" name="Google Shape;410;p23"/>
            <p:cNvSpPr/>
            <p:nvPr/>
          </p:nvSpPr>
          <p:spPr>
            <a:xfrm>
              <a:off x="4639234" y="4755775"/>
              <a:ext cx="2353235" cy="1107142"/>
            </a:xfrm>
            <a:prstGeom prst="ellipse">
              <a:avLst/>
            </a:prstGeom>
            <a:gradFill>
              <a:gsLst>
                <a:gs pos="0">
                  <a:srgbClr val="D13F3B"/>
                </a:gs>
                <a:gs pos="100000">
                  <a:srgbClr val="FF9995"/>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Measures the Level of Uncertainty or Impact</a:t>
              </a:r>
              <a:endParaRPr/>
            </a:p>
          </p:txBody>
        </p:sp>
        <p:sp>
          <p:nvSpPr>
            <p:cNvPr id="411" name="Google Shape;411;p23"/>
            <p:cNvSpPr/>
            <p:nvPr/>
          </p:nvSpPr>
          <p:spPr>
            <a:xfrm>
              <a:off x="4370294" y="1331259"/>
              <a:ext cx="174813" cy="201706"/>
            </a:xfrm>
            <a:prstGeom prst="rightArrow">
              <a:avLst>
                <a:gd fmla="val 50000" name="adj1"/>
                <a:gd fmla="val 50000" name="adj2"/>
              </a:avLst>
            </a:prstGeom>
            <a:gradFill>
              <a:gsLst>
                <a:gs pos="0">
                  <a:srgbClr val="3E7FCD"/>
                </a:gs>
                <a:gs pos="100000">
                  <a:srgbClr val="96C0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1" i="0" sz="1800" u="none" cap="none" strike="noStrike">
                <a:solidFill>
                  <a:srgbClr val="FFFFFF"/>
                </a:solidFill>
                <a:latin typeface="Calibri"/>
                <a:ea typeface="Calibri"/>
                <a:cs typeface="Calibri"/>
                <a:sym typeface="Calibri"/>
              </a:endParaRPr>
            </a:p>
          </p:txBody>
        </p:sp>
        <p:sp>
          <p:nvSpPr>
            <p:cNvPr id="412" name="Google Shape;412;p23"/>
            <p:cNvSpPr/>
            <p:nvPr/>
          </p:nvSpPr>
          <p:spPr>
            <a:xfrm>
              <a:off x="4374777" y="5107641"/>
              <a:ext cx="174813" cy="201706"/>
            </a:xfrm>
            <a:prstGeom prst="rightArrow">
              <a:avLst>
                <a:gd fmla="val 50000" name="adj1"/>
                <a:gd fmla="val 50000" name="adj2"/>
              </a:avLst>
            </a:prstGeom>
            <a:gradFill>
              <a:gsLst>
                <a:gs pos="0">
                  <a:srgbClr val="3E7FCD"/>
                </a:gs>
                <a:gs pos="100000">
                  <a:srgbClr val="96C0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1" i="0" sz="1800" u="none" cap="none" strike="noStrike">
                <a:solidFill>
                  <a:srgbClr val="FFFFFF"/>
                </a:solidFill>
                <a:latin typeface="Calibri"/>
                <a:ea typeface="Calibri"/>
                <a:cs typeface="Calibri"/>
                <a:sym typeface="Calibri"/>
              </a:endParaRPr>
            </a:p>
          </p:txBody>
        </p:sp>
        <p:sp>
          <p:nvSpPr>
            <p:cNvPr id="413" name="Google Shape;413;p23"/>
            <p:cNvSpPr/>
            <p:nvPr/>
          </p:nvSpPr>
          <p:spPr>
            <a:xfrm>
              <a:off x="4370292" y="3219450"/>
              <a:ext cx="174813" cy="201706"/>
            </a:xfrm>
            <a:prstGeom prst="rightArrow">
              <a:avLst>
                <a:gd fmla="val 50000" name="adj1"/>
                <a:gd fmla="val 50000" name="adj2"/>
              </a:avLst>
            </a:prstGeom>
            <a:gradFill>
              <a:gsLst>
                <a:gs pos="0">
                  <a:srgbClr val="3E7FCD"/>
                </a:gs>
                <a:gs pos="100000">
                  <a:srgbClr val="96C0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1" i="0" sz="1800" u="none" cap="none" strike="noStrike">
                <a:solidFill>
                  <a:srgbClr val="FFFFFF"/>
                </a:solidFill>
                <a:latin typeface="Calibri"/>
                <a:ea typeface="Calibri"/>
                <a:cs typeface="Calibri"/>
                <a:sym typeface="Calibri"/>
              </a:endParaRPr>
            </a:p>
          </p:txBody>
        </p:sp>
        <p:sp>
          <p:nvSpPr>
            <p:cNvPr id="414" name="Google Shape;414;p23"/>
            <p:cNvSpPr/>
            <p:nvPr/>
          </p:nvSpPr>
          <p:spPr>
            <a:xfrm>
              <a:off x="7113494" y="981635"/>
              <a:ext cx="1882588" cy="887506"/>
            </a:xfrm>
            <a:prstGeom prst="roundRect">
              <a:avLst>
                <a:gd fmla="val 16667" name="adj"/>
              </a:avLst>
            </a:prstGeom>
            <a:gradFill>
              <a:gsLst>
                <a:gs pos="0">
                  <a:srgbClr val="FF932B"/>
                </a:gs>
                <a:gs pos="100000">
                  <a:srgbClr val="FFB673"/>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Take High Risk</a:t>
              </a:r>
              <a:endParaRPr/>
            </a:p>
          </p:txBody>
        </p:sp>
        <p:sp>
          <p:nvSpPr>
            <p:cNvPr id="415" name="Google Shape;415;p23"/>
            <p:cNvSpPr/>
            <p:nvPr/>
          </p:nvSpPr>
          <p:spPr>
            <a:xfrm>
              <a:off x="7113494" y="2882152"/>
              <a:ext cx="1882588" cy="887506"/>
            </a:xfrm>
            <a:prstGeom prst="roundRect">
              <a:avLst>
                <a:gd fmla="val 16667" name="adj"/>
              </a:avLst>
            </a:prstGeom>
            <a:gradFill>
              <a:gsLst>
                <a:gs pos="0">
                  <a:srgbClr val="FF932B"/>
                </a:gs>
                <a:gs pos="100000">
                  <a:srgbClr val="FFB673"/>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Take Risk up to 100,000 $</a:t>
              </a:r>
              <a:endParaRPr/>
            </a:p>
          </p:txBody>
        </p:sp>
        <p:sp>
          <p:nvSpPr>
            <p:cNvPr id="416" name="Google Shape;416;p23"/>
            <p:cNvSpPr/>
            <p:nvPr/>
          </p:nvSpPr>
          <p:spPr>
            <a:xfrm>
              <a:off x="7113494" y="4782669"/>
              <a:ext cx="1882588" cy="887506"/>
            </a:xfrm>
            <a:prstGeom prst="roundRect">
              <a:avLst>
                <a:gd fmla="val 16667" name="adj"/>
              </a:avLst>
            </a:prstGeom>
            <a:gradFill>
              <a:gsLst>
                <a:gs pos="0">
                  <a:srgbClr val="FF932B"/>
                </a:gs>
                <a:gs pos="100000">
                  <a:srgbClr val="FFB673"/>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Calibri"/>
                <a:buNone/>
              </a:pPr>
              <a:r>
                <a:rPr b="1" i="0" lang="en-US" sz="1600" u="none" cap="none" strike="noStrike">
                  <a:solidFill>
                    <a:srgbClr val="FFFFFF"/>
                  </a:solidFill>
                  <a:latin typeface="Calibri"/>
                  <a:ea typeface="Calibri"/>
                  <a:cs typeface="Calibri"/>
                  <a:sym typeface="Calibri"/>
                </a:rPr>
                <a:t>Take Risk up to 100,000 $ and 50% Probability </a:t>
              </a:r>
              <a:endParaRPr/>
            </a:p>
          </p:txBody>
        </p:sp>
      </p:grpSp>
      <p:sp>
        <p:nvSpPr>
          <p:cNvPr id="417" name="Google Shape;417;p23"/>
          <p:cNvSpPr txBox="1"/>
          <p:nvPr/>
        </p:nvSpPr>
        <p:spPr>
          <a:xfrm>
            <a:off x="2650377" y="543490"/>
            <a:ext cx="2929007"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 RISK ATTITUDE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pic>
        <p:nvPicPr>
          <p:cNvPr id="422" name="Google Shape;422;p2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423" name="Google Shape;423;p2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24" name="Google Shape;424;p2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25" name="Google Shape;425;p2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26" name="Google Shape;426;p2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27" name="Google Shape;427;p2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28" name="Google Shape;428;p2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29" name="Google Shape;429;p24"/>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430" name="Google Shape;430;p24"/>
          <p:cNvSpPr txBox="1"/>
          <p:nvPr/>
        </p:nvSpPr>
        <p:spPr>
          <a:xfrm>
            <a:off x="2532063" y="545027"/>
            <a:ext cx="287931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Risk and triggers</a:t>
            </a:r>
            <a:endParaRPr/>
          </a:p>
        </p:txBody>
      </p:sp>
      <p:sp>
        <p:nvSpPr>
          <p:cNvPr id="431" name="Google Shape;431;p24"/>
          <p:cNvSpPr txBox="1"/>
          <p:nvPr/>
        </p:nvSpPr>
        <p:spPr>
          <a:xfrm>
            <a:off x="523664" y="1776790"/>
            <a:ext cx="10591799" cy="224676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555555"/>
              </a:buClr>
              <a:buSzPts val="2800"/>
              <a:buFont typeface="Open Sans"/>
              <a:buNone/>
            </a:pPr>
            <a:r>
              <a:rPr b="0" i="0" lang="en-US" sz="2800">
                <a:solidFill>
                  <a:srgbClr val="555555"/>
                </a:solidFill>
                <a:latin typeface="Open Sans"/>
                <a:ea typeface="Open Sans"/>
                <a:cs typeface="Open Sans"/>
                <a:sym typeface="Open Sans"/>
              </a:rPr>
              <a:t> A </a:t>
            </a:r>
            <a:r>
              <a:rPr b="1" i="0" lang="en-US" sz="2800">
                <a:solidFill>
                  <a:srgbClr val="555555"/>
                </a:solidFill>
                <a:latin typeface="Open Sans"/>
                <a:ea typeface="Open Sans"/>
                <a:cs typeface="Open Sans"/>
                <a:sym typeface="Open Sans"/>
              </a:rPr>
              <a:t>risk trigger</a:t>
            </a:r>
            <a:r>
              <a:rPr b="0" i="0" lang="en-US" sz="2800">
                <a:solidFill>
                  <a:srgbClr val="555555"/>
                </a:solidFill>
                <a:latin typeface="Open Sans"/>
                <a:ea typeface="Open Sans"/>
                <a:cs typeface="Open Sans"/>
                <a:sym typeface="Open Sans"/>
              </a:rPr>
              <a:t> is a condition or other event that will cause a risk to take place. Risk triggers for a given risk are identified during the risk analysis.</a:t>
            </a:r>
            <a:endParaRPr/>
          </a:p>
          <a:p>
            <a:pPr indent="0" lvl="0" marL="0" marR="0" rtl="0" algn="l">
              <a:lnSpc>
                <a:spcPct val="100000"/>
              </a:lnSpc>
              <a:spcBef>
                <a:spcPts val="0"/>
              </a:spcBef>
              <a:spcAft>
                <a:spcPts val="0"/>
              </a:spcAft>
              <a:buClr>
                <a:srgbClr val="555555"/>
              </a:buClr>
              <a:buSzPts val="2800"/>
              <a:buFont typeface="Open Sans"/>
              <a:buNone/>
            </a:pPr>
            <a:r>
              <a:rPr b="0" i="0" lang="en-US" sz="2800">
                <a:solidFill>
                  <a:srgbClr val="555555"/>
                </a:solidFill>
                <a:latin typeface="Open Sans"/>
                <a:ea typeface="Open Sans"/>
                <a:cs typeface="Open Sans"/>
                <a:sym typeface="Open Sans"/>
              </a:rPr>
              <a:t>Understanding risk triggers helps a person develop a more efficient risk response.</a:t>
            </a:r>
            <a:endParaRPr b="0" i="0" sz="28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pic>
        <p:nvPicPr>
          <p:cNvPr id="436" name="Google Shape;436;p25"/>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437" name="Google Shape;437;p2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38" name="Google Shape;438;p2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39" name="Google Shape;439;p2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40" name="Google Shape;440;p2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41" name="Google Shape;441;p2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42" name="Google Shape;442;p2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43" name="Google Shape;443;p25"/>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sp>
        <p:nvSpPr>
          <p:cNvPr id="444" name="Google Shape;444;p25"/>
          <p:cNvSpPr txBox="1"/>
          <p:nvPr/>
        </p:nvSpPr>
        <p:spPr>
          <a:xfrm>
            <a:off x="2532063" y="545027"/>
            <a:ext cx="287931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Risk and triggers</a:t>
            </a:r>
            <a:endParaRPr/>
          </a:p>
        </p:txBody>
      </p:sp>
      <p:sp>
        <p:nvSpPr>
          <p:cNvPr id="445" name="Google Shape;445;p25"/>
          <p:cNvSpPr txBox="1"/>
          <p:nvPr/>
        </p:nvSpPr>
        <p:spPr>
          <a:xfrm>
            <a:off x="523664" y="1776790"/>
            <a:ext cx="10591799" cy="267765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Risk is sometimes defined as uncertainty of outcomes.</a:t>
            </a:r>
            <a:endParaRPr/>
          </a:p>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 As the construction work proceeds, more information will be available about the nature of the conditions. </a:t>
            </a:r>
            <a:endParaRPr/>
          </a:p>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This information may be positive news that the ground is stronger than expected and less foundation work is required. </a:t>
            </a:r>
            <a:endParaRPr/>
          </a:p>
          <a:p>
            <a:pPr indent="0" lvl="0" marL="0" marR="0" rtl="0" algn="l">
              <a:lnSpc>
                <a:spcPct val="100000"/>
              </a:lnSpc>
              <a:spcBef>
                <a:spcPts val="0"/>
              </a:spcBef>
              <a:spcAft>
                <a:spcPts val="0"/>
              </a:spcAft>
              <a:buClr>
                <a:schemeClr val="dk1"/>
              </a:buClr>
              <a:buSzPts val="2800"/>
              <a:buFont typeface="Calibri"/>
              <a:buNone/>
            </a:pPr>
            <a:r>
              <a:t/>
            </a:r>
            <a:endParaRPr b="0" i="0" sz="28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pic>
        <p:nvPicPr>
          <p:cNvPr id="450" name="Google Shape;450;p26"/>
          <p:cNvPicPr preferRelativeResize="0"/>
          <p:nvPr/>
        </p:nvPicPr>
        <p:blipFill rotWithShape="1">
          <a:blip r:embed="rId3">
            <a:alphaModFix/>
          </a:blip>
          <a:srcRect b="0" l="0" r="0" t="0"/>
          <a:stretch/>
        </p:blipFill>
        <p:spPr>
          <a:xfrm>
            <a:off x="523664" y="397229"/>
            <a:ext cx="8163136" cy="840667"/>
          </a:xfrm>
          <a:prstGeom prst="rect">
            <a:avLst/>
          </a:prstGeom>
          <a:noFill/>
          <a:ln>
            <a:noFill/>
          </a:ln>
        </p:spPr>
      </p:pic>
      <p:sp>
        <p:nvSpPr>
          <p:cNvPr id="451" name="Google Shape;451;p2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52" name="Google Shape;452;p2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53" name="Google Shape;453;p2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54" name="Google Shape;454;p2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55" name="Google Shape;455;p2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56" name="Google Shape;456;p2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57" name="Google Shape;457;p26"/>
          <p:cNvSpPr txBox="1"/>
          <p:nvPr/>
        </p:nvSpPr>
        <p:spPr>
          <a:xfrm>
            <a:off x="2650377" y="543490"/>
            <a:ext cx="550343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Disruptive events and the bow-tie</a:t>
            </a:r>
            <a:endParaRPr/>
          </a:p>
        </p:txBody>
      </p:sp>
      <p:sp>
        <p:nvSpPr>
          <p:cNvPr id="458" name="Google Shape;458;p26"/>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2</a:t>
            </a:r>
            <a:endParaRPr/>
          </a:p>
        </p:txBody>
      </p:sp>
      <p:pic>
        <p:nvPicPr>
          <p:cNvPr id="459" name="Google Shape;459;p26"/>
          <p:cNvPicPr preferRelativeResize="0"/>
          <p:nvPr/>
        </p:nvPicPr>
        <p:blipFill rotWithShape="1">
          <a:blip r:embed="rId7">
            <a:alphaModFix/>
          </a:blip>
          <a:srcRect b="0" l="0" r="0" t="0"/>
          <a:stretch/>
        </p:blipFill>
        <p:spPr>
          <a:xfrm>
            <a:off x="1704975" y="1431826"/>
            <a:ext cx="8324850" cy="4226463"/>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