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56"/>
  </p:notesMasterIdLst>
  <p:sldIdLst>
    <p:sldId id="480" r:id="rId6"/>
    <p:sldId id="303" r:id="rId7"/>
    <p:sldId id="595" r:id="rId8"/>
    <p:sldId id="507" r:id="rId9"/>
    <p:sldId id="514" r:id="rId10"/>
    <p:sldId id="256" r:id="rId11"/>
    <p:sldId id="596" r:id="rId12"/>
    <p:sldId id="515" r:id="rId13"/>
    <p:sldId id="554" r:id="rId14"/>
    <p:sldId id="516" r:id="rId15"/>
    <p:sldId id="564" r:id="rId16"/>
    <p:sldId id="517" r:id="rId17"/>
    <p:sldId id="518" r:id="rId18"/>
    <p:sldId id="519" r:id="rId19"/>
    <p:sldId id="576" r:id="rId20"/>
    <p:sldId id="577" r:id="rId21"/>
    <p:sldId id="520" r:id="rId22"/>
    <p:sldId id="578" r:id="rId23"/>
    <p:sldId id="579" r:id="rId24"/>
    <p:sldId id="580" r:id="rId25"/>
    <p:sldId id="522" r:id="rId26"/>
    <p:sldId id="582" r:id="rId27"/>
    <p:sldId id="583" r:id="rId28"/>
    <p:sldId id="584" r:id="rId29"/>
    <p:sldId id="585" r:id="rId30"/>
    <p:sldId id="597" r:id="rId31"/>
    <p:sldId id="586" r:id="rId32"/>
    <p:sldId id="587" r:id="rId33"/>
    <p:sldId id="588" r:id="rId34"/>
    <p:sldId id="589" r:id="rId35"/>
    <p:sldId id="590" r:id="rId36"/>
    <p:sldId id="508" r:id="rId37"/>
    <p:sldId id="523" r:id="rId38"/>
    <p:sldId id="591" r:id="rId39"/>
    <p:sldId id="592" r:id="rId40"/>
    <p:sldId id="498" r:id="rId41"/>
    <p:sldId id="525" r:id="rId42"/>
    <p:sldId id="526" r:id="rId43"/>
    <p:sldId id="565" r:id="rId44"/>
    <p:sldId id="552" r:id="rId45"/>
    <p:sldId id="599" r:id="rId46"/>
    <p:sldId id="598" r:id="rId47"/>
    <p:sldId id="600" r:id="rId48"/>
    <p:sldId id="601" r:id="rId49"/>
    <p:sldId id="602" r:id="rId50"/>
    <p:sldId id="603" r:id="rId51"/>
    <p:sldId id="553" r:id="rId52"/>
    <p:sldId id="604" r:id="rId53"/>
    <p:sldId id="349" r:id="rId54"/>
    <p:sldId id="494"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95"/>
            <p14:sldId id="507"/>
            <p14:sldId id="514"/>
            <p14:sldId id="256"/>
            <p14:sldId id="596"/>
            <p14:sldId id="515"/>
            <p14:sldId id="554"/>
            <p14:sldId id="516"/>
            <p14:sldId id="564"/>
            <p14:sldId id="517"/>
            <p14:sldId id="518"/>
            <p14:sldId id="519"/>
            <p14:sldId id="576"/>
            <p14:sldId id="577"/>
            <p14:sldId id="520"/>
            <p14:sldId id="578"/>
            <p14:sldId id="579"/>
            <p14:sldId id="580"/>
            <p14:sldId id="522"/>
            <p14:sldId id="582"/>
            <p14:sldId id="583"/>
            <p14:sldId id="584"/>
            <p14:sldId id="585"/>
            <p14:sldId id="597"/>
            <p14:sldId id="586"/>
            <p14:sldId id="587"/>
            <p14:sldId id="588"/>
            <p14:sldId id="589"/>
            <p14:sldId id="590"/>
            <p14:sldId id="508"/>
            <p14:sldId id="523"/>
            <p14:sldId id="591"/>
            <p14:sldId id="592"/>
            <p14:sldId id="498"/>
            <p14:sldId id="525"/>
            <p14:sldId id="526"/>
            <p14:sldId id="565"/>
            <p14:sldId id="552"/>
            <p14:sldId id="599"/>
            <p14:sldId id="598"/>
            <p14:sldId id="600"/>
            <p14:sldId id="601"/>
            <p14:sldId id="602"/>
            <p14:sldId id="603"/>
            <p14:sldId id="553"/>
            <p14:sldId id="604"/>
            <p14:sldId id="349"/>
            <p14:sldId id="49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0773" autoAdjust="0"/>
    <p:restoredTop sz="94402" autoAdjust="0"/>
  </p:normalViewPr>
  <p:slideViewPr>
    <p:cSldViewPr snapToGrid="0">
      <p:cViewPr varScale="1">
        <p:scale>
          <a:sx n="64" d="100"/>
          <a:sy n="64" d="100"/>
        </p:scale>
        <p:origin x="336"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viewProps" Target="viewProps.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theme" Target="theme/theme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presProps" Target="presProp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79945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73207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2B2161-8C7E-4E4B-F24B-B82504841D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12FFCB-89DF-D935-E044-AFA1B387DC5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8D4157C-84BE-2C3D-1217-A48EE824AE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CB92468-5A15-020B-FA31-799183DA2745}"/>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1088661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6469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80EA9-DD71-345E-E8E0-DA0AB0F8CD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6E8938-8DDC-784F-E871-88902961C16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E281BD0-25A6-0517-68BE-E090C236E1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1B37BF-4542-DCA6-FF19-3568B17F7094}"/>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07342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7007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0799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32363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53581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7226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13723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08524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77363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276295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49526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1123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252108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240496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6264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43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2760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96589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3853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37489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image" Target="../media/image1.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2118776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jpeg"/><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5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96782" y="215535"/>
            <a:ext cx="6263480" cy="63837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081553" y="2930410"/>
            <a:ext cx="2565126" cy="646331"/>
          </a:xfrm>
          <a:prstGeom prst="rect">
            <a:avLst/>
          </a:prstGeom>
          <a:noFill/>
        </p:spPr>
        <p:txBody>
          <a:bodyPr wrap="none" rtlCol="0">
            <a:spAutoFit/>
          </a:bodyPr>
          <a:lstStyle/>
          <a:p>
            <a:pPr algn="ctr"/>
            <a:r>
              <a:rPr lang="ar-EG" sz="3600" b="1" dirty="0">
                <a:latin typeface="Times New Roman" panose="02020603050405020304" pitchFamily="18" charset="0"/>
                <a:cs typeface="Times New Roman" panose="02020603050405020304" pitchFamily="18" charset="0"/>
              </a:rPr>
              <a:t>مهارات بحثية 1</a:t>
            </a:r>
          </a:p>
        </p:txBody>
      </p:sp>
      <p:sp>
        <p:nvSpPr>
          <p:cNvPr id="14" name="Oval 13"/>
          <p:cNvSpPr/>
          <p:nvPr/>
        </p:nvSpPr>
        <p:spPr>
          <a:xfrm>
            <a:off x="5356110" y="543081"/>
            <a:ext cx="4924287" cy="542099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6" name="TextBox 5"/>
          <p:cNvSpPr txBox="1"/>
          <p:nvPr/>
        </p:nvSpPr>
        <p:spPr>
          <a:xfrm>
            <a:off x="1292348" y="3870496"/>
            <a:ext cx="2143536"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محاضرة 2</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D079DC6-9F33-01B3-CD5D-FDECB94ECF5A}"/>
              </a:ext>
            </a:extLst>
          </p:cNvPr>
          <p:cNvSpPr txBox="1"/>
          <p:nvPr/>
        </p:nvSpPr>
        <p:spPr>
          <a:xfrm>
            <a:off x="1041009" y="5416062"/>
            <a:ext cx="3277773" cy="892552"/>
          </a:xfrm>
          <a:prstGeom prst="rect">
            <a:avLst/>
          </a:prstGeom>
          <a:noFill/>
        </p:spPr>
        <p:txBody>
          <a:bodyPr wrap="square" rtlCol="0">
            <a:spAutoFit/>
          </a:bodyPr>
          <a:lstStyle/>
          <a:p>
            <a:pPr algn="ctr"/>
            <a:r>
              <a:rPr lang="ar-EG" sz="2800" b="1" dirty="0"/>
              <a:t>اعداد </a:t>
            </a:r>
          </a:p>
          <a:p>
            <a:pPr algn="ctr"/>
            <a:r>
              <a:rPr lang="ar-EG" sz="2400" dirty="0"/>
              <a:t>د مرفت محمد </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slow" p14:dur="2000" advTm="9967"/>
    </mc:Choice>
    <mc:Fallback xmlns="">
      <p:transition spd="slow" advTm="996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209533"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00B0F0"/>
                </a:solidFill>
                <a:effectLst/>
                <a:uLnTx/>
                <a:uFillTx/>
                <a:latin typeface="Alexandria" charset="0"/>
                <a:ea typeface="+mn-ea"/>
                <a:cs typeface="Alexandria" charset="0"/>
              </a:rPr>
              <a:t>مهارات بحثية 1</a:t>
            </a: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a:ln>
                  <a:noFill/>
                </a:ln>
                <a:solidFill>
                  <a:prstClr val="black"/>
                </a:solidFill>
                <a:effectLst/>
                <a:uLnTx/>
                <a:uFillTx/>
                <a:latin typeface="Alexandria" charset="0"/>
                <a:ea typeface="+mn-ea"/>
                <a:cs typeface="Alexandria" charset="0"/>
              </a:rPr>
              <a:t>محاضرة 2</a:t>
            </a:r>
            <a:endPar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0EA97036-3C35-E40A-536C-AACE3DD90173}"/>
              </a:ext>
            </a:extLst>
          </p:cNvPr>
          <p:cNvSpPr txBox="1"/>
          <p:nvPr/>
        </p:nvSpPr>
        <p:spPr>
          <a:xfrm>
            <a:off x="7835705" y="6189785"/>
            <a:ext cx="40936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Calibri"/>
                <a:ea typeface="+mn-ea"/>
                <a:cs typeface="+mn-cs"/>
              </a:rPr>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4441"/>
    </mc:Choice>
    <mc:Fallback xmlns="">
      <p:transition spd="slow" advTm="444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AD8E12-4637-0CD1-D98A-06C092C85D3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6CA281D-92F9-4F85-8D7E-95C7480486D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flipH="1">
            <a:off x="-56703" y="0"/>
            <a:ext cx="59512" cy="59789"/>
          </a:xfrm>
        </p:spPr>
      </p:pic>
      <p:sp>
        <p:nvSpPr>
          <p:cNvPr id="2" name="Right Triangle 1">
            <a:extLst>
              <a:ext uri="{FF2B5EF4-FFF2-40B4-BE49-F238E27FC236}">
                <a16:creationId xmlns:a16="http://schemas.microsoft.com/office/drawing/2014/main" id="{E38F1C23-8E2E-F214-A30C-D04699994EC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0D9FF567-A2CB-C656-4CD3-3115517C24A2}"/>
              </a:ext>
            </a:extLst>
          </p:cNvPr>
          <p:cNvSpPr/>
          <p:nvPr/>
        </p:nvSpPr>
        <p:spPr>
          <a:xfrm flipV="1">
            <a:off x="4048253" y="629166"/>
            <a:ext cx="5619483" cy="1238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774815B-D7E6-9C91-D417-9E3E139FCB85}"/>
              </a:ext>
            </a:extLst>
          </p:cNvPr>
          <p:cNvSpPr txBox="1"/>
          <p:nvPr/>
        </p:nvSpPr>
        <p:spPr>
          <a:xfrm>
            <a:off x="690153" y="6119633"/>
            <a:ext cx="2616200" cy="400110"/>
          </a:xfrm>
          <a:prstGeom prst="rect">
            <a:avLst/>
          </a:prstGeom>
          <a:noFill/>
        </p:spPr>
        <p:txBody>
          <a:bodyPr wrap="square" rtlCol="0">
            <a:spAutoFit/>
          </a:bodyPr>
          <a:lstStyle/>
          <a:p>
            <a:pPr algn="ctr"/>
            <a:r>
              <a:rPr lang="en-US" sz="2000" b="1" dirty="0"/>
              <a:t>midocean.edu.km</a:t>
            </a:r>
          </a:p>
        </p:txBody>
      </p:sp>
      <p:pic>
        <p:nvPicPr>
          <p:cNvPr id="6" name="Graphic 21">
            <a:extLst>
              <a:ext uri="{FF2B5EF4-FFF2-40B4-BE49-F238E27FC236}">
                <a16:creationId xmlns:a16="http://schemas.microsoft.com/office/drawing/2014/main" id="{702126A1-E02C-810F-9321-2A0A8321B7C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90994"/>
            <a:ext cx="2305141" cy="1076343"/>
          </a:xfrm>
          <a:prstGeom prst="rect">
            <a:avLst/>
          </a:prstGeom>
        </p:spPr>
      </p:pic>
      <p:pic>
        <p:nvPicPr>
          <p:cNvPr id="10" name="Picture Placeholder 4">
            <a:extLst>
              <a:ext uri="{FF2B5EF4-FFF2-40B4-BE49-F238E27FC236}">
                <a16:creationId xmlns:a16="http://schemas.microsoft.com/office/drawing/2014/main" id="{7FA1A03E-3200-E61A-56C2-EF056F3585CA}"/>
              </a:ext>
            </a:extLst>
          </p:cNvPr>
          <p:cNvPicPr>
            <a:picLocks noChangeAspect="1"/>
          </p:cNvPicPr>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360934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3FED8FD2-7488-1A92-2198-14F84DCB9931}"/>
              </a:ext>
            </a:extLst>
          </p:cNvPr>
          <p:cNvSpPr/>
          <p:nvPr/>
        </p:nvSpPr>
        <p:spPr>
          <a:xfrm>
            <a:off x="6096000" y="1167337"/>
            <a:ext cx="3118338" cy="46451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 التمهيد للمحاضرة</a:t>
            </a:r>
          </a:p>
        </p:txBody>
      </p:sp>
      <p:sp>
        <p:nvSpPr>
          <p:cNvPr id="7" name="TextBox 6">
            <a:extLst>
              <a:ext uri="{FF2B5EF4-FFF2-40B4-BE49-F238E27FC236}">
                <a16:creationId xmlns:a16="http://schemas.microsoft.com/office/drawing/2014/main" id="{3B4EE1A2-EB1F-16BF-D25C-47D346744099}"/>
              </a:ext>
            </a:extLst>
          </p:cNvPr>
          <p:cNvSpPr txBox="1"/>
          <p:nvPr/>
        </p:nvSpPr>
        <p:spPr>
          <a:xfrm>
            <a:off x="2813538" y="2110154"/>
            <a:ext cx="8834511" cy="188199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charset="0"/>
                <a:ea typeface="+mn-ea"/>
              </a:rPr>
              <a:t>في المحاضرة السابقة استعرضنا مفهوم البحث، وكذا مفهوم العلم وخصائصه وأهداف العلم والفرق بين العلم والمعرفة ومفهوم البحث العلمي وخصائص البحث العلمي ودوافع اجراء البحوث والدراسات وأهمية البحث العلمي.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charset="0"/>
                <a:ea typeface="+mn-ea"/>
              </a:rPr>
              <a:t>.</a:t>
            </a:r>
          </a:p>
        </p:txBody>
      </p:sp>
    </p:spTree>
    <p:extLst>
      <p:ext uri="{BB962C8B-B14F-4D97-AF65-F5344CB8AC3E}">
        <p14:creationId xmlns:p14="http://schemas.microsoft.com/office/powerpoint/2010/main" val="2953185745"/>
      </p:ext>
    </p:extLst>
  </p:cSld>
  <p:clrMapOvr>
    <a:masterClrMapping/>
  </p:clrMapOvr>
  <mc:AlternateContent xmlns:mc="http://schemas.openxmlformats.org/markup-compatibility/2006" xmlns:p14="http://schemas.microsoft.com/office/powerpoint/2010/main">
    <mc:Choice Requires="p14">
      <p:transition spd="slow" p14:dur="2000" advTm="14335"/>
    </mc:Choice>
    <mc:Fallback xmlns="">
      <p:transition spd="slow" advTm="1433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flipH="1">
            <a:off x="-56703" y="0"/>
            <a:ext cx="59512" cy="59789"/>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8" name="Rectangle 27"/>
          <p:cNvSpPr/>
          <p:nvPr/>
        </p:nvSpPr>
        <p:spPr>
          <a:xfrm flipV="1">
            <a:off x="4048253" y="629166"/>
            <a:ext cx="5619483" cy="1238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690153" y="611963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90994"/>
            <a:ext cx="2305141" cy="1076343"/>
          </a:xfrm>
          <a:prstGeom prst="rect">
            <a:avLst/>
          </a:prstGeom>
        </p:spPr>
      </p:pic>
      <p:pic>
        <p:nvPicPr>
          <p:cNvPr id="10" name="Picture Placeholder 4">
            <a:extLst>
              <a:ext uri="{FF2B5EF4-FFF2-40B4-BE49-F238E27FC236}">
                <a16:creationId xmlns:a16="http://schemas.microsoft.com/office/drawing/2014/main" id="{84E4B0F0-8564-4DE7-994D-87E501CF1B94}"/>
              </a:ext>
            </a:extLst>
          </p:cNvPr>
          <p:cNvPicPr>
            <a:picLocks noChangeAspect="1"/>
          </p:cNvPicPr>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360934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617C4ADA-5957-C1DC-BB1D-897BC1F83455}"/>
              </a:ext>
            </a:extLst>
          </p:cNvPr>
          <p:cNvSpPr/>
          <p:nvPr/>
        </p:nvSpPr>
        <p:spPr>
          <a:xfrm>
            <a:off x="6096000" y="1167337"/>
            <a:ext cx="3118338" cy="46451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 أهداف المحاضرة</a:t>
            </a:r>
          </a:p>
        </p:txBody>
      </p:sp>
      <p:sp>
        <p:nvSpPr>
          <p:cNvPr id="7" name="TextBox 6">
            <a:extLst>
              <a:ext uri="{FF2B5EF4-FFF2-40B4-BE49-F238E27FC236}">
                <a16:creationId xmlns:a16="http://schemas.microsoft.com/office/drawing/2014/main" id="{E07EE921-C974-7EC2-AB5A-72550C0FC507}"/>
              </a:ext>
            </a:extLst>
          </p:cNvPr>
          <p:cNvSpPr txBox="1"/>
          <p:nvPr/>
        </p:nvSpPr>
        <p:spPr>
          <a:xfrm>
            <a:off x="2813538" y="2110154"/>
            <a:ext cx="8834511" cy="95866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rial" panose="020B0604020202020204" pitchFamily="34" charset="0"/>
              </a:rPr>
              <a:t>تهدف المحاضرة الى استعراض نشأة المنهج الوصفي والتعريف به وأهدافه واستخداماته ومزاياه وعيوبه وأدواته  وخطواته وأساليبه.</a:t>
            </a:r>
          </a:p>
        </p:txBody>
      </p:sp>
    </p:spTree>
    <p:extLst>
      <p:ext uri="{BB962C8B-B14F-4D97-AF65-F5344CB8AC3E}">
        <p14:creationId xmlns:p14="http://schemas.microsoft.com/office/powerpoint/2010/main" val="529777688"/>
      </p:ext>
    </p:extLst>
  </p:cSld>
  <p:clrMapOvr>
    <a:masterClrMapping/>
  </p:clrMapOvr>
  <mc:AlternateContent xmlns:mc="http://schemas.openxmlformats.org/markup-compatibility/2006" xmlns:p14="http://schemas.microsoft.com/office/powerpoint/2010/main">
    <mc:Choice Requires="p14">
      <p:transition spd="slow" p14:dur="2000" advTm="14335"/>
    </mc:Choice>
    <mc:Fallback xmlns="">
      <p:transition spd="slow" advTm="1433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28EF4-CF7B-EF1F-A117-1A5010608A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282633-AF2D-AA06-D9E1-0AD8637E92A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id="{4136E86F-A4FA-E3BB-F288-A5B596E38811}"/>
              </a:ext>
            </a:extLst>
          </p:cNvPr>
          <p:cNvSpPr/>
          <p:nvPr/>
        </p:nvSpPr>
        <p:spPr>
          <a:xfrm flipV="1">
            <a:off x="734193" y="632767"/>
            <a:ext cx="846205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304BCA-9C61-F543-25B4-C0E09363C4AF}"/>
              </a:ext>
            </a:extLst>
          </p:cNvPr>
          <p:cNvSpPr txBox="1"/>
          <p:nvPr/>
        </p:nvSpPr>
        <p:spPr>
          <a:xfrm>
            <a:off x="210374" y="6252478"/>
            <a:ext cx="2616200" cy="400110"/>
          </a:xfrm>
          <a:prstGeom prst="rect">
            <a:avLst/>
          </a:prstGeom>
          <a:noFill/>
        </p:spPr>
        <p:txBody>
          <a:bodyPr wrap="square" rtlCol="0">
            <a:spAutoFit/>
          </a:bodyPr>
          <a:lstStyle/>
          <a:p>
            <a:pPr algn="ctr"/>
            <a:r>
              <a:rPr lang="en-US" sz="2000" b="1" dirty="0"/>
              <a:t>midocean.edu.km</a:t>
            </a:r>
          </a:p>
        </p:txBody>
      </p:sp>
      <p:pic>
        <p:nvPicPr>
          <p:cNvPr id="6" name="Graphic 21">
            <a:extLst>
              <a:ext uri="{FF2B5EF4-FFF2-40B4-BE49-F238E27FC236}">
                <a16:creationId xmlns:a16="http://schemas.microsoft.com/office/drawing/2014/main" id="{982BD937-0F63-AFA9-67B5-EC45AD157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6807" y="140314"/>
            <a:ext cx="2305141" cy="1076343"/>
          </a:xfrm>
          <a:prstGeom prst="rect">
            <a:avLst/>
          </a:prstGeom>
        </p:spPr>
      </p:pic>
      <p:sp>
        <p:nvSpPr>
          <p:cNvPr id="11" name="Rectangle: Rounded Corners 10">
            <a:extLst>
              <a:ext uri="{FF2B5EF4-FFF2-40B4-BE49-F238E27FC236}">
                <a16:creationId xmlns:a16="http://schemas.microsoft.com/office/drawing/2014/main" id="{79F7F6B8-07C5-3BD5-18D2-6DC218E218FB}"/>
              </a:ext>
            </a:extLst>
          </p:cNvPr>
          <p:cNvSpPr/>
          <p:nvPr/>
        </p:nvSpPr>
        <p:spPr>
          <a:xfrm>
            <a:off x="567570" y="1760784"/>
            <a:ext cx="1116437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800" b="1"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60642F16-7269-47D9-8869-6A896BC9019B}"/>
              </a:ext>
            </a:extLst>
          </p:cNvPr>
          <p:cNvSpPr/>
          <p:nvPr/>
        </p:nvSpPr>
        <p:spPr>
          <a:xfrm>
            <a:off x="4390382" y="1179487"/>
            <a:ext cx="3137095" cy="498663"/>
          </a:xfrm>
          <a:prstGeom prst="rect">
            <a:avLst/>
          </a:prstGeom>
          <a:solidFill>
            <a:schemeClr val="bg1"/>
          </a:solid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sz="2400" b="1" dirty="0">
                <a:solidFill>
                  <a:srgbClr val="2D3956"/>
                </a:solidFill>
                <a:latin typeface="Times New Roman" panose="02020603050405020304" pitchFamily="18" charset="0"/>
                <a:cs typeface="Times New Roman" panose="02020603050405020304" pitchFamily="18" charset="0"/>
              </a:rPr>
              <a:t>المحاور الرئيسية للمحاضرة</a:t>
            </a:r>
          </a:p>
        </p:txBody>
      </p:sp>
      <p:sp>
        <p:nvSpPr>
          <p:cNvPr id="4" name="TextBox 3">
            <a:extLst>
              <a:ext uri="{FF2B5EF4-FFF2-40B4-BE49-F238E27FC236}">
                <a16:creationId xmlns:a16="http://schemas.microsoft.com/office/drawing/2014/main" id="{BEBF1B78-8B8E-BE69-39E7-9FB1BC240523}"/>
              </a:ext>
            </a:extLst>
          </p:cNvPr>
          <p:cNvSpPr txBox="1"/>
          <p:nvPr/>
        </p:nvSpPr>
        <p:spPr>
          <a:xfrm>
            <a:off x="460053" y="1849423"/>
            <a:ext cx="11164377" cy="4199611"/>
          </a:xfrm>
          <a:prstGeom prst="rect">
            <a:avLst/>
          </a:prstGeom>
          <a:noFill/>
        </p:spPr>
        <p:txBody>
          <a:bodyPr wrap="square" rtlCol="0">
            <a:spAutoFit/>
          </a:bodyPr>
          <a:lstStyle/>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1" i="0" u="none" strike="noStrike" kern="1200" cap="none" spc="0" normalizeH="0" baseline="0" noProof="0" dirty="0">
                <a:ln>
                  <a:noFill/>
                </a:ln>
                <a:solidFill>
                  <a:schemeClr val="accent1"/>
                </a:solidFill>
                <a:effectLst/>
                <a:uLnTx/>
                <a:uFillTx/>
                <a:latin typeface="Alexandria" charset="0"/>
                <a:ea typeface="+mn-ea"/>
                <a:cs typeface="Alexandria" charset="0"/>
              </a:rPr>
              <a:t>تهدف المحاضرة الى استعراض النقاط التالية</a:t>
            </a: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نشأة المنهج الوصفي                                                  -    أساليب المنهج الوصفي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التعريف بالمنهج الوصفي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أهداف المنهج الوصفي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استخدامات المنهج الوصفي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مزايا المنهج الوصفي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عيوب المنهج الوصفي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أدوات المنهج الوصفي</a:t>
            </a:r>
          </a:p>
          <a:p>
            <a:pPr marL="342900" marR="0" lvl="0" indent="-342900" algn="justLow" defTabSz="914400" rtl="1" eaLnBrk="1" fontAlgn="auto" latinLnBrk="0" hangingPunct="1">
              <a:lnSpc>
                <a:spcPct val="150000"/>
              </a:lnSpc>
              <a:spcBef>
                <a:spcPts val="0"/>
              </a:spcBef>
              <a:spcAft>
                <a:spcPts val="0"/>
              </a:spcAft>
              <a:buClrTx/>
              <a:buSzTx/>
              <a:buFontTx/>
              <a:buChar char="-"/>
              <a:tabLst/>
              <a:defRPr/>
            </a:pPr>
            <a:r>
              <a:rPr kumimoji="0" lang="ar-EG" sz="2000" b="0" i="0" u="none" strike="noStrike" kern="1200" cap="none" spc="0" normalizeH="0" baseline="0" noProof="0" dirty="0">
                <a:ln>
                  <a:noFill/>
                </a:ln>
                <a:solidFill>
                  <a:prstClr val="black"/>
                </a:solidFill>
                <a:effectLst/>
                <a:uLnTx/>
                <a:uFillTx/>
                <a:latin typeface="Alexandria" charset="0"/>
                <a:ea typeface="+mn-ea"/>
                <a:cs typeface="Alexandria" charset="0"/>
              </a:rPr>
              <a:t>خطوات البحث باستخدام المنهج الوصفي</a:t>
            </a:r>
          </a:p>
        </p:txBody>
      </p:sp>
    </p:spTree>
    <p:extLst>
      <p:ext uri="{BB962C8B-B14F-4D97-AF65-F5344CB8AC3E}">
        <p14:creationId xmlns:p14="http://schemas.microsoft.com/office/powerpoint/2010/main" val="2887574145"/>
      </p:ext>
    </p:extLst>
  </p:cSld>
  <p:clrMapOvr>
    <a:masterClrMapping/>
  </p:clrMapOvr>
  <mc:AlternateContent xmlns:mc="http://schemas.openxmlformats.org/markup-compatibility/2006" xmlns:p14="http://schemas.microsoft.com/office/powerpoint/2010/main">
    <mc:Choice Requires="p14">
      <p:transition spd="slow" p14:dur="2000" advTm="29011"/>
    </mc:Choice>
    <mc:Fallback xmlns="">
      <p:transition spd="slow" advTm="2901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24298" y="2542939"/>
            <a:ext cx="8446644" cy="2123658"/>
          </a:xfrm>
          <a:prstGeom prst="rect">
            <a:avLst/>
          </a:prstGeom>
          <a:noFill/>
        </p:spPr>
        <p:txBody>
          <a:bodyPr wrap="square" rtlCol="0">
            <a:spAutoFit/>
          </a:bodyPr>
          <a:lstStyle/>
          <a:p>
            <a:pPr algn="just" rtl="1"/>
            <a:r>
              <a:rPr lang="ar-EG" sz="2200" b="1" dirty="0"/>
              <a:t>تنقسم البحث العلمية الى عدة أنواع، منها: </a:t>
            </a:r>
            <a:r>
              <a:rPr lang="ar-EG" sz="2200" dirty="0"/>
              <a:t>-</a:t>
            </a:r>
          </a:p>
          <a:p>
            <a:pPr marL="342900" indent="-342900" algn="just" rtl="1">
              <a:buFont typeface="Wingdings" panose="05000000000000000000" pitchFamily="2" charset="2"/>
              <a:buChar char="q"/>
            </a:pPr>
            <a:r>
              <a:rPr lang="ar-EG" sz="2200" dirty="0"/>
              <a:t>البحوث الوصفية</a:t>
            </a:r>
          </a:p>
          <a:p>
            <a:pPr marL="342900" indent="-342900" algn="just" rtl="1">
              <a:buFont typeface="Wingdings" panose="05000000000000000000" pitchFamily="2" charset="2"/>
              <a:buChar char="q"/>
            </a:pPr>
            <a:r>
              <a:rPr lang="ar-EG" sz="2200" dirty="0"/>
              <a:t>البحوث الاستكشافية</a:t>
            </a:r>
          </a:p>
          <a:p>
            <a:pPr marL="342900" indent="-342900" algn="just" rtl="1">
              <a:buFont typeface="Wingdings" panose="05000000000000000000" pitchFamily="2" charset="2"/>
              <a:buChar char="q"/>
            </a:pPr>
            <a:r>
              <a:rPr lang="ar-EG" sz="2200" dirty="0"/>
              <a:t>البحوث التجريبية.</a:t>
            </a:r>
          </a:p>
          <a:p>
            <a:pPr algn="just" rtl="1"/>
            <a:r>
              <a:rPr lang="ar-EG" sz="2200" dirty="0"/>
              <a:t>وفيما يلي نعرض لكل منها بشيء من التفصيل على النحو التالي:-</a:t>
            </a:r>
          </a:p>
          <a:p>
            <a:pPr algn="just" rtl="1"/>
            <a:endParaRPr lang="ar-EG" sz="2200" dirty="0"/>
          </a:p>
        </p:txBody>
      </p:sp>
      <p:sp>
        <p:nvSpPr>
          <p:cNvPr id="2" name="TextBox 1"/>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08F3FB3E-4A21-4A82-8F20-262CE1E2C1E3}"/>
              </a:ext>
            </a:extLst>
          </p:cNvPr>
          <p:cNvSpPr/>
          <p:nvPr/>
        </p:nvSpPr>
        <p:spPr>
          <a:xfrm>
            <a:off x="4712677" y="1391392"/>
            <a:ext cx="5570806"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أنواع البحث العلمي ومناهجه</a:t>
            </a:r>
          </a:p>
        </p:txBody>
      </p:sp>
    </p:spTree>
  </p:cSld>
  <p:clrMapOvr>
    <a:masterClrMapping/>
  </p:clrMapOvr>
  <mc:AlternateContent xmlns:mc="http://schemas.openxmlformats.org/markup-compatibility/2006" xmlns:p14="http://schemas.microsoft.com/office/powerpoint/2010/main">
    <mc:Choice Requires="p14">
      <p:transition spd="slow" p14:dur="2000" advTm="74052"/>
    </mc:Choice>
    <mc:Fallback xmlns="">
      <p:transition spd="slow" advTm="7405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04C77C-970E-DBC2-A78B-68AFEE59459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C99245D-82C7-1763-AEB7-A86C091A558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06393AA-78F9-16A2-428A-1CBB296F65D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F8E3919-0096-920E-CE7C-B4DF34F4E666}"/>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1AEAACC-DF12-89D2-5FE5-D5F6AD77E2B1}"/>
              </a:ext>
            </a:extLst>
          </p:cNvPr>
          <p:cNvSpPr txBox="1"/>
          <p:nvPr/>
        </p:nvSpPr>
        <p:spPr>
          <a:xfrm>
            <a:off x="1724298" y="2542939"/>
            <a:ext cx="8446644" cy="3139321"/>
          </a:xfrm>
          <a:prstGeom prst="rect">
            <a:avLst/>
          </a:prstGeom>
          <a:noFill/>
        </p:spPr>
        <p:txBody>
          <a:bodyPr wrap="square" rtlCol="0">
            <a:spAutoFit/>
          </a:bodyPr>
          <a:lstStyle/>
          <a:p>
            <a:pPr algn="just" rtl="1"/>
            <a:r>
              <a:rPr lang="ar-EG" sz="2200" dirty="0"/>
              <a:t>يعتبر الوصف أول هدف من أهداف الدراسة العلمية للسلوك الإنساني في العلوم النفسية والتربوية والاجتماعية. ولذلك تعتبر البحوث الوصفية أسهل من حيث فهمها واستيعابها سواء حصل الفرد أم ً لا على بعض المعلومات تخص الخطوات المختلفة المتضمنة في بحث من البحوث، إلى جانب مختلف الوسائل المستخدمة في جمع البيانات والتعبير عنها. وما إلى ذلك ( سليمان ،2014 ) .</a:t>
            </a:r>
          </a:p>
          <a:p>
            <a:pPr algn="just" rtl="1"/>
            <a:r>
              <a:rPr lang="ar-EG" sz="2200" dirty="0"/>
              <a:t>وعلى الرغم من أن هدف الوصف هو أبسط أهداف الدراسة العلمية للسلوك، إلا أنه أكثرها أهمية،  بدون الوصف  تعجز الدراسات الإنسانية عن التقدم إلى الهدفين التاليين، أعنى التفسير والتحكم( سليمان ، 2014) .</a:t>
            </a:r>
          </a:p>
          <a:p>
            <a:pPr algn="just" rtl="1"/>
            <a:endParaRPr lang="ar-EG" sz="2200" dirty="0"/>
          </a:p>
        </p:txBody>
      </p:sp>
      <p:sp>
        <p:nvSpPr>
          <p:cNvPr id="2" name="TextBox 1">
            <a:extLst>
              <a:ext uri="{FF2B5EF4-FFF2-40B4-BE49-F238E27FC236}">
                <a16:creationId xmlns:a16="http://schemas.microsoft.com/office/drawing/2014/main" id="{81E17422-989E-261D-8FAD-E27382EAF9FD}"/>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0014741-EC6E-F284-A8EA-BAA29820CA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086498EF-5FF6-B136-8C50-C2B8F96249D7}"/>
              </a:ext>
            </a:extLst>
          </p:cNvPr>
          <p:cNvSpPr/>
          <p:nvPr/>
        </p:nvSpPr>
        <p:spPr>
          <a:xfrm>
            <a:off x="4712677" y="1391392"/>
            <a:ext cx="5570806"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البحوث الوصفية</a:t>
            </a:r>
          </a:p>
        </p:txBody>
      </p:sp>
    </p:spTree>
    <p:extLst>
      <p:ext uri="{BB962C8B-B14F-4D97-AF65-F5344CB8AC3E}">
        <p14:creationId xmlns:p14="http://schemas.microsoft.com/office/powerpoint/2010/main" val="2161116433"/>
      </p:ext>
    </p:extLst>
  </p:cSld>
  <p:clrMapOvr>
    <a:masterClrMapping/>
  </p:clrMapOvr>
  <mc:AlternateContent xmlns:mc="http://schemas.openxmlformats.org/markup-compatibility/2006" xmlns:p14="http://schemas.microsoft.com/office/powerpoint/2010/main">
    <mc:Choice Requires="p14">
      <p:transition spd="slow" p14:dur="2000" advTm="74052"/>
    </mc:Choice>
    <mc:Fallback xmlns="">
      <p:transition spd="slow" advTm="7405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2F761-2B42-9D62-92D3-6DB69F773A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71BFE8-9061-454E-21D0-0A5D21D91E0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4DAFA42-8213-0FCE-1EB5-66F5038C739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8EC23F-76B1-723C-66E1-BADBFADEC1C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D90D5BC-AD6E-23A3-1184-01B4D813CD0F}"/>
              </a:ext>
            </a:extLst>
          </p:cNvPr>
          <p:cNvSpPr txBox="1"/>
          <p:nvPr/>
        </p:nvSpPr>
        <p:spPr>
          <a:xfrm>
            <a:off x="1285791" y="1689243"/>
            <a:ext cx="9053963" cy="3416320"/>
          </a:xfrm>
          <a:prstGeom prst="rect">
            <a:avLst/>
          </a:prstGeom>
          <a:noFill/>
        </p:spPr>
        <p:txBody>
          <a:bodyPr wrap="square" rtlCol="0">
            <a:spAutoFit/>
          </a:bodyPr>
          <a:lstStyle/>
          <a:p>
            <a:pPr algn="just" rtl="1"/>
            <a:r>
              <a:rPr lang="ar-EG" sz="2400" dirty="0">
                <a:latin typeface="Times New Roman" panose="02020603050405020304" pitchFamily="18" charset="0"/>
                <a:cs typeface="Times New Roman" panose="02020603050405020304" pitchFamily="18" charset="0"/>
              </a:rPr>
              <a:t>والهدف الثاني من أهداف الدراسة العلمية للسلوك الإنساني في العلوم النفسية والتربوية والاجتماعية، هو التعمق فيما وراء الظواهر التي تقبل الملاحظة، والبحث عن أسباب حدوثها، وذلك من خلال الإجابة عن سؤال، مفاده:  لماذا تحدث الظاهرة? بينما الوصف، كما سبقت الإشارة  يجيب عن السؤالين: ماذا يحدث?، وكيف يحدث? ( سليمان ، 2014) .</a:t>
            </a:r>
          </a:p>
          <a:p>
            <a:pPr algn="just" rtl="1"/>
            <a:r>
              <a:rPr lang="ar-EG" sz="2400" dirty="0">
                <a:latin typeface="Times New Roman" panose="02020603050405020304" pitchFamily="18" charset="0"/>
                <a:cs typeface="Times New Roman" panose="02020603050405020304" pitchFamily="18" charset="0"/>
              </a:rPr>
              <a:t>والهدف الثالث من أهداف الدراسة العلمية للسلوك الإنساني في العلوم النفسية والتربوية والاجتماعية هو السعي نحو التحكم فيه حتى يمكن ضبطه وتوجيهه والتنبؤ به. ولا يمكن أن يصل العلم إلى تحقيق هذا الهدف الثالث إلا بعد وصف جيد للظواهر، وتفسير دقيق صحيح لها من خلال تحديد العوامل المؤثرة فيها( سليمان ،2014 ) .</a:t>
            </a:r>
          </a:p>
          <a:p>
            <a:pPr algn="just" rtl="1"/>
            <a:r>
              <a:rPr lang="ar-EG" sz="2400" dirty="0">
                <a:latin typeface="Times New Roman" panose="02020603050405020304" pitchFamily="18" charset="0"/>
                <a:cs typeface="Times New Roman" panose="02020603050405020304" pitchFamily="18" charset="0"/>
              </a:rPr>
              <a:t>.</a:t>
            </a:r>
          </a:p>
        </p:txBody>
      </p:sp>
      <p:sp>
        <p:nvSpPr>
          <p:cNvPr id="2" name="TextBox 1">
            <a:extLst>
              <a:ext uri="{FF2B5EF4-FFF2-40B4-BE49-F238E27FC236}">
                <a16:creationId xmlns:a16="http://schemas.microsoft.com/office/drawing/2014/main" id="{76BF5ADE-F518-4759-1919-A5AF62CE8F02}"/>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E181414D-B4E4-20EE-4216-B35A4F5849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354973758"/>
      </p:ext>
    </p:extLst>
  </p:cSld>
  <p:clrMapOvr>
    <a:masterClrMapping/>
  </p:clrMapOvr>
  <mc:AlternateContent xmlns:mc="http://schemas.openxmlformats.org/markup-compatibility/2006" xmlns:p14="http://schemas.microsoft.com/office/powerpoint/2010/main">
    <mc:Choice Requires="p14">
      <p:transition spd="slow" p14:dur="2000" advTm="61951"/>
    </mc:Choice>
    <mc:Fallback xmlns="">
      <p:transition spd="slow" advTm="6195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488908-41DE-29F5-3532-86B086FF525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BE474B2-0D73-9F0D-01DF-30CC08EFECC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89C5A04-AC3B-15B3-4C2A-8F3C35CF74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EA99913-F4FD-2A57-EDE3-9845CDD4FD8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BCD4A9B-AE43-5BE5-4DF9-4BD13C664E1D}"/>
              </a:ext>
            </a:extLst>
          </p:cNvPr>
          <p:cNvSpPr txBox="1"/>
          <p:nvPr/>
        </p:nvSpPr>
        <p:spPr>
          <a:xfrm>
            <a:off x="1285791" y="1689243"/>
            <a:ext cx="9053963" cy="3785652"/>
          </a:xfrm>
          <a:prstGeom prst="rect">
            <a:avLst/>
          </a:prstGeom>
          <a:noFill/>
        </p:spPr>
        <p:txBody>
          <a:bodyPr wrap="square" rtlCol="0">
            <a:spAutoFit/>
          </a:bodyPr>
          <a:lstStyle/>
          <a:p>
            <a:pPr algn="just" rtl="1"/>
            <a:r>
              <a:rPr lang="ar-EG" sz="2400" dirty="0">
                <a:latin typeface="Times New Roman" panose="02020603050405020304" pitchFamily="18" charset="0"/>
                <a:cs typeface="Times New Roman" panose="02020603050405020304" pitchFamily="18" charset="0"/>
              </a:rPr>
              <a:t>من اللازم أن تتوفر لدي الباحثين أوصاف دقيقة للظاهرة التي يدرسونها قبل أن يحرزوا تقدما كبيرا  في حل المشكلات. ولذا; فإن التطورات الأولى في البحوث التربوية، كما في سائر الميادين، قد حدثت في ميدان الوصف. فلكى تحل المشكلات التي تتعلق بالأطفال، أو الإدارة المدرسية، أو المنهج، أو تدريس الرياضيات; يوجه الباحثون الذين يستخدمون منهج البحث الوصفي هذه الأسئلة المبدئية: ماذا يوجد? ما هو الوضع الحالي لهذه الظواهر? ويعتبر تحديد طبيعة الظروف للأنشطة، والممارسات، والاتجاهات السائدة  والأشياء، والعمليات، والأشخاص  هو هدفهم. فهم يصورون الوضع الراهن، ويحددون في بعض الأحيان العلاقات التي توجد بين الظواهر أو الاتجاهات التي يبدو أنها في طريق النمو والتطور. ومن حين لآخر، يحاولون وضع تنبؤات عن الأحداث المقبلة.(فان دالين، ١٩٨٥).</a:t>
            </a:r>
          </a:p>
          <a:p>
            <a:pPr algn="just" rtl="1"/>
            <a:r>
              <a:rPr lang="ar-EG" sz="2400" dirty="0">
                <a:latin typeface="Times New Roman" panose="02020603050405020304" pitchFamily="18" charset="0"/>
                <a:cs typeface="Times New Roman" panose="02020603050405020304" pitchFamily="18" charset="0"/>
              </a:rPr>
              <a:t>. </a:t>
            </a:r>
          </a:p>
        </p:txBody>
      </p:sp>
      <p:sp>
        <p:nvSpPr>
          <p:cNvPr id="2" name="TextBox 1">
            <a:extLst>
              <a:ext uri="{FF2B5EF4-FFF2-40B4-BE49-F238E27FC236}">
                <a16:creationId xmlns:a16="http://schemas.microsoft.com/office/drawing/2014/main" id="{5D7759C5-5D45-1241-FF95-45794D926D2D}"/>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880065F-C746-2D45-6FBA-177A91D433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201175702"/>
      </p:ext>
    </p:extLst>
  </p:cSld>
  <p:clrMapOvr>
    <a:masterClrMapping/>
  </p:clrMapOvr>
  <mc:AlternateContent xmlns:mc="http://schemas.openxmlformats.org/markup-compatibility/2006" xmlns:p14="http://schemas.microsoft.com/office/powerpoint/2010/main">
    <mc:Choice Requires="p14">
      <p:transition spd="slow" p14:dur="2000" advTm="92452"/>
    </mc:Choice>
    <mc:Fallback xmlns="">
      <p:transition spd="slow" advTm="9245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033BF-8AB9-CBD3-1C8C-0ABFC5F79C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F7959D-D766-1FBC-4EC8-96CB8319D43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80FDE8-C17A-432A-F60A-E8DB71A7D202}"/>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BA8BB8E-369A-7658-4DC5-DB4508D2C475}"/>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0DD2FB6-30A0-E7E7-0791-5F486005AD01}"/>
              </a:ext>
            </a:extLst>
          </p:cNvPr>
          <p:cNvSpPr txBox="1"/>
          <p:nvPr/>
        </p:nvSpPr>
        <p:spPr>
          <a:xfrm>
            <a:off x="1121951" y="1321735"/>
            <a:ext cx="9189667" cy="4832092"/>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وتذكر كتابات عديدة متخصصة في مناهج البحث التربوي أن المنهج الوصفي من أكثر مناهج البحث في العلوم التربوية والنفسية والاجتماعية ملاءمة للواقع والواقع الاجتماعي. وأنه الخطوة الأولى نحو تحقيق الفهم الصحيح لهذا الواقع; ذلك أنه من خلال المنهج الوصفي نتمكن من الإحاطة بكل أبعاد هذا الواقع محددة على خريطة تصف وتصور  بكل دقة  كافة ظواهره وسماته، وحين نصل إلى هذه الخريطة نكون قد وضعنا الأساس المتين لأية محاولة تستهدف تطوير، أو تغيير هذا الواقع من أجل تحقيق أهداف مرغوبة ومطلوبة ( سليمان، 2014).</a:t>
            </a:r>
          </a:p>
          <a:p>
            <a:pPr algn="just" rtl="1"/>
            <a:r>
              <a:rPr lang="ar-EG" sz="2200" dirty="0">
                <a:latin typeface="Times New Roman" panose="02020603050405020304" pitchFamily="18" charset="0"/>
                <a:cs typeface="Times New Roman" panose="02020603050405020304" pitchFamily="18" charset="0"/>
              </a:rPr>
              <a:t>كما يمكن القول أن أهمية البحث الوصفي وفقما يري الكثير من المتخصصين في مجال مناهج البحث تكمن في كونه الأسلوب الوحيد الممكن لدراسة الكثير من المجالات التربوية والنفسية. فعلى سبيل المثال إذا أردنا أن ندرس مشكلات تتعلق بسلوك الأطفال المضطربين سلوكيا وانفعالًيا، فإننا لن نتمكن من إجراء تجارب في هذا الموضوع، ومن هنا نجد أن المنهج الوصفي بخطواته التي سوف نشير إليها بالتفصيل، هو الوسيلة المناسبة التي لا يمكن الاستغناء عنها لدراسة هذه السلوكيات وغيرها. ولذلك، فإن البحث باستخدام المنهج الوصفي من أكثر أساليب البحث شيوعا بين جمهور الباحثين ( سليمان، 2014).</a:t>
            </a:r>
          </a:p>
          <a:p>
            <a:pPr algn="just" rtl="1"/>
            <a:r>
              <a:rPr lang="ar-EG" sz="2200" dirty="0">
                <a:latin typeface="Times New Roman" panose="02020603050405020304" pitchFamily="18" charset="0"/>
                <a:cs typeface="Times New Roman" panose="02020603050405020304" pitchFamily="18" charset="0"/>
              </a:rPr>
              <a:t>.</a:t>
            </a:r>
          </a:p>
          <a:p>
            <a:pPr algn="just" rtl="1"/>
            <a:endParaRPr lang="ar-EG" sz="2200" b="1"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C0991C4-EA3F-F5ED-650E-75FFA78BE7A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B37F198-0AA4-4393-124F-C3DE876744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932163515"/>
      </p:ext>
    </p:extLst>
  </p:cSld>
  <p:clrMapOvr>
    <a:masterClrMapping/>
  </p:clrMapOvr>
  <mc:AlternateContent xmlns:mc="http://schemas.openxmlformats.org/markup-compatibility/2006" xmlns:p14="http://schemas.microsoft.com/office/powerpoint/2010/main">
    <mc:Choice Requires="p14">
      <p:transition spd="slow" p14:dur="2000" advTm="53467"/>
    </mc:Choice>
    <mc:Fallback xmlns="">
      <p:transition spd="slow" advTm="5346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7AB1B-B870-B53C-3F38-E525565602F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CD1097F-13BC-A3E1-AC09-9159EDD73050}"/>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A751B2C-0DF0-1653-2DEC-7D5B9B0AF8C3}"/>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98B4CB5-0E24-CDEC-A1EC-59210355E941}"/>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AB94075-B38E-5F3E-2BAC-D93797712F10}"/>
              </a:ext>
            </a:extLst>
          </p:cNvPr>
          <p:cNvSpPr txBox="1"/>
          <p:nvPr/>
        </p:nvSpPr>
        <p:spPr>
          <a:xfrm>
            <a:off x="1420837" y="1465251"/>
            <a:ext cx="8623495" cy="1446550"/>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 أضف إلى ما سبق أن طبيعة البحوث الوصفية ُ تعتبر أسهل من حيث فهمها واستيعابها إذا حصل الفرد أو ً لا على بعض المعلومات عن الخطوات المختلفة المتضمنة في بحث من البحوث إلى جانب مختلف الوسائل المستخدمة في جمع البيانات والتعبير عنها، والفئات العامة التي قد تصنف تحتها الدراسات ( سليمان ، 2014).</a:t>
            </a:r>
          </a:p>
        </p:txBody>
      </p:sp>
      <p:sp>
        <p:nvSpPr>
          <p:cNvPr id="2" name="TextBox 1">
            <a:extLst>
              <a:ext uri="{FF2B5EF4-FFF2-40B4-BE49-F238E27FC236}">
                <a16:creationId xmlns:a16="http://schemas.microsoft.com/office/drawing/2014/main" id="{8E029082-0B66-59E1-1D9C-46E19C9784D6}"/>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5ACA124-F512-F2CB-F942-0FEE06C6D7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4071270973"/>
      </p:ext>
    </p:extLst>
  </p:cSld>
  <p:clrMapOvr>
    <a:masterClrMapping/>
  </p:clrMapOvr>
  <mc:AlternateContent xmlns:mc="http://schemas.openxmlformats.org/markup-compatibility/2006" xmlns:p14="http://schemas.microsoft.com/office/powerpoint/2010/main">
    <mc:Choice Requires="p14">
      <p:transition spd="slow" p14:dur="2000" advTm="74732"/>
    </mc:Choice>
    <mc:Fallback xmlns="">
      <p:transition spd="slow" advTm="7473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C7013-54BF-DC25-0D8F-6B3907EF353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3A7E06-E56B-155C-EC2D-AE055B288B3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89AD8AC-7298-BD39-4320-7A5F68B2C6A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AE657C4-CDB8-D8D4-8325-CE4FA3F6C828}"/>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85BBBE2-2621-02CF-8966-7453E8237A6D}"/>
              </a:ext>
            </a:extLst>
          </p:cNvPr>
          <p:cNvSpPr txBox="1"/>
          <p:nvPr/>
        </p:nvSpPr>
        <p:spPr>
          <a:xfrm>
            <a:off x="1252025" y="1993778"/>
            <a:ext cx="9153583" cy="4832092"/>
          </a:xfrm>
          <a:prstGeom prst="rect">
            <a:avLst/>
          </a:prstGeom>
          <a:noFill/>
        </p:spPr>
        <p:txBody>
          <a:bodyPr wrap="square" rtlCol="0">
            <a:spAutoFit/>
          </a:bodyPr>
          <a:lstStyle/>
          <a:p>
            <a:pPr algn="just" rtl="1"/>
            <a:r>
              <a:rPr lang="ar-EG" sz="2800" dirty="0">
                <a:latin typeface="Times New Roman" panose="02020603050405020304" pitchFamily="18" charset="0"/>
                <a:cs typeface="Times New Roman" panose="02020603050405020304" pitchFamily="18" charset="0"/>
              </a:rPr>
              <a:t>لقد بدأ منهج البحث الوصفي عند الغرب في نهاية القرن الثامن عشر، ونشط في القرن التاسع عشر، حيث ركزت الدراسات الاجتماعية التي قام بها فريدريك </a:t>
            </a:r>
            <a:r>
              <a:rPr lang="ar-EG" sz="2800" dirty="0" err="1">
                <a:latin typeface="Times New Roman" panose="02020603050405020304" pitchFamily="18" charset="0"/>
                <a:cs typeface="Times New Roman" panose="02020603050405020304" pitchFamily="18" charset="0"/>
              </a:rPr>
              <a:t>لوبلاي</a:t>
            </a:r>
            <a:r>
              <a:rPr lang="ar-EG" sz="2800" dirty="0">
                <a:latin typeface="Times New Roman" panose="02020603050405020304" pitchFamily="18" charset="0"/>
                <a:cs typeface="Times New Roman" panose="02020603050405020304" pitchFamily="18" charset="0"/>
              </a:rPr>
              <a:t> (1806-1882) </a:t>
            </a:r>
            <a:r>
              <a:rPr lang="ar-EG" sz="2800" dirty="0" err="1">
                <a:latin typeface="Times New Roman" panose="02020603050405020304" pitchFamily="18" charset="0"/>
                <a:cs typeface="Times New Roman" panose="02020603050405020304" pitchFamily="18" charset="0"/>
              </a:rPr>
              <a:t>باجراء</a:t>
            </a:r>
            <a:r>
              <a:rPr lang="ar-EG" sz="2800" dirty="0">
                <a:latin typeface="Times New Roman" panose="02020603050405020304" pitchFamily="18" charset="0"/>
                <a:cs typeface="Times New Roman" panose="02020603050405020304" pitchFamily="18" charset="0"/>
              </a:rPr>
              <a:t> دراسات تصف الحالة الاقتصادية والاجتماعية للطبقة العاملة في فرنسا، ولكن التطور المهم الذي أسهم في تطوير الأسلوب الوصفي في البحث كان في القرن العشرين.</a:t>
            </a:r>
          </a:p>
          <a:p>
            <a:pPr algn="just" rtl="1"/>
            <a:r>
              <a:rPr lang="ar-EG" sz="2800" dirty="0">
                <a:latin typeface="Times New Roman" panose="02020603050405020304" pitchFamily="18" charset="0"/>
                <a:cs typeface="Times New Roman" panose="02020603050405020304" pitchFamily="18" charset="0"/>
              </a:rPr>
              <a:t>كان الأسلوب الوصفي مرتبطا منذ نشأته بدراسة المشكلات المتعلقة بالمجالات الإنسانية، كالبحوث السلوكية لعدم تمكن الباحث من اجراء تجارب في مثل هذه الموضوعات.</a:t>
            </a:r>
          </a:p>
          <a:p>
            <a:pPr algn="just" rtl="1"/>
            <a:r>
              <a:rPr lang="ar-EG" sz="2800" dirty="0">
                <a:latin typeface="Times New Roman" panose="02020603050405020304" pitchFamily="18" charset="0"/>
                <a:cs typeface="Times New Roman" panose="02020603050405020304" pitchFamily="18" charset="0"/>
              </a:rPr>
              <a:t>وكما هو الحال في بحوث المجالات الإنسانية، فان الأسلوب الوصفي يمكن استخدامه في مجال دراسة  الظواهر الطبيعية المختلفة.</a:t>
            </a:r>
          </a:p>
          <a:p>
            <a:pPr algn="just" rtl="1"/>
            <a:r>
              <a:rPr lang="ar-EG" sz="2800" dirty="0">
                <a:latin typeface="Times New Roman" panose="02020603050405020304" pitchFamily="18" charset="0"/>
                <a:cs typeface="Times New Roman" panose="02020603050405020304" pitchFamily="18" charset="0"/>
              </a:rPr>
              <a:t>.</a:t>
            </a:r>
          </a:p>
        </p:txBody>
      </p:sp>
      <p:sp>
        <p:nvSpPr>
          <p:cNvPr id="2" name="TextBox 1">
            <a:extLst>
              <a:ext uri="{FF2B5EF4-FFF2-40B4-BE49-F238E27FC236}">
                <a16:creationId xmlns:a16="http://schemas.microsoft.com/office/drawing/2014/main" id="{621DA806-91D5-753D-432E-1DCEB2E60095}"/>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33AE6AE-1037-60B5-F371-DBDAAAD6F5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BE5FB67B-1841-9030-B409-0554488DAAEE}"/>
              </a:ext>
            </a:extLst>
          </p:cNvPr>
          <p:cNvSpPr/>
          <p:nvPr/>
        </p:nvSpPr>
        <p:spPr>
          <a:xfrm>
            <a:off x="4009291" y="1209739"/>
            <a:ext cx="6321187" cy="784039"/>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200" b="1" dirty="0">
                <a:latin typeface="Times New Roman" panose="02020603050405020304" pitchFamily="18" charset="0"/>
                <a:cs typeface="Times New Roman" panose="02020603050405020304" pitchFamily="18" charset="0"/>
              </a:rPr>
              <a:t> نشأة المنهج الوصفي ( عناية، 2014):</a:t>
            </a:r>
          </a:p>
        </p:txBody>
      </p:sp>
    </p:spTree>
    <p:extLst>
      <p:ext uri="{BB962C8B-B14F-4D97-AF65-F5344CB8AC3E}">
        <p14:creationId xmlns:p14="http://schemas.microsoft.com/office/powerpoint/2010/main" val="4153973076"/>
      </p:ext>
    </p:extLst>
  </p:cSld>
  <p:clrMapOvr>
    <a:masterClrMapping/>
  </p:clrMapOvr>
  <mc:AlternateContent xmlns:mc="http://schemas.openxmlformats.org/markup-compatibility/2006" xmlns:p14="http://schemas.microsoft.com/office/powerpoint/2010/main">
    <mc:Choice Requires="p14">
      <p:transition spd="slow" p14:dur="2000" advTm="38965"/>
    </mc:Choice>
    <mc:Fallback xmlns="">
      <p:transition spd="slow" advTm="3896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2B869C-65D4-EF3C-C46F-9B32E6DA60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AD4DE6-0161-3549-A7DB-26ACBB3B97B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A02EC18-F9EA-3B19-39EE-24817B08EDA5}"/>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444F876-39C1-5DD0-6599-DD19559DA26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0720B79-FD71-D7E3-B5A0-268A346C6164}"/>
              </a:ext>
            </a:extLst>
          </p:cNvPr>
          <p:cNvSpPr txBox="1"/>
          <p:nvPr/>
        </p:nvSpPr>
        <p:spPr>
          <a:xfrm>
            <a:off x="1109555" y="2223110"/>
            <a:ext cx="9216131" cy="3816429"/>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كان فضل علماء العرب والمسلمين كبيرا في مجال البحث الوصفي القائم على أسس علمية، حيث كانوا فيه روادا، سواء بالنسبة للعلوم التطبيقية او العلوم الإنسانية، لقد جمعوا في مجال البحث الوصفي بين الوصف والتعليل والتحليل. يذكر في شأن العلوم التطبيقية حنين بن إسحاق العبادي ( 264 ه/ 877 م) والطبري (366ه/ 1036 م) وطاهر </a:t>
            </a:r>
            <a:r>
              <a:rPr lang="ar-EG" sz="2200" dirty="0" err="1">
                <a:latin typeface="Times New Roman" panose="02020603050405020304" pitchFamily="18" charset="0"/>
                <a:cs typeface="Times New Roman" panose="02020603050405020304" pitchFamily="18" charset="0"/>
              </a:rPr>
              <a:t>السيجزي</a:t>
            </a:r>
            <a:r>
              <a:rPr lang="ar-EG" sz="2200" dirty="0">
                <a:latin typeface="Times New Roman" panose="02020603050405020304" pitchFamily="18" charset="0"/>
                <a:cs typeface="Times New Roman" panose="02020603050405020304" pitchFamily="18" charset="0"/>
              </a:rPr>
              <a:t> ( كان حيا قبل 500ه/ 1106 م) وأبو بكر الرازي ( ت 606ه/1209) وابن النفيس ( ت 686 ه/1288 م) و « على بن عباس المجوسي» وقد اشتهر بين ( 970/ 980 ه) والزهراوي وغيرهم.</a:t>
            </a:r>
          </a:p>
          <a:p>
            <a:pPr algn="just" rtl="1"/>
            <a:r>
              <a:rPr lang="ar-EG" sz="2200" dirty="0">
                <a:latin typeface="Times New Roman" panose="02020603050405020304" pitchFamily="18" charset="0"/>
                <a:cs typeface="Times New Roman" panose="02020603050405020304" pitchFamily="18" charset="0"/>
              </a:rPr>
              <a:t>أما في مجال العلوم الإنسانية فقد تجلي المنهج الوصفي من خلال البحوث والمؤلفات الغزيرة في علم الجغرافيا، وخاصة عن الرحلات البرية والبحرية والكتب المتنوعة التي تقدم دليلا وافيا عن والمسافات والمراحل والدراسات المفصلة في الجغرافيا الإقليمية والمحلية.</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FE88ECC-7A89-EDB4-55F1-0973A0065040}"/>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42BD9B9-A1E6-86E1-45C3-520A194219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294551712"/>
      </p:ext>
    </p:extLst>
  </p:cSld>
  <p:clrMapOvr>
    <a:masterClrMapping/>
  </p:clrMapOvr>
  <mc:AlternateContent xmlns:mc="http://schemas.openxmlformats.org/markup-compatibility/2006" xmlns:p14="http://schemas.microsoft.com/office/powerpoint/2010/main">
    <mc:Choice Requires="p14">
      <p:transition spd="slow" p14:dur="2000" advTm="62461"/>
    </mc:Choice>
    <mc:Fallback xmlns="">
      <p:transition spd="slow" advTm="6246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42782-1616-8B23-B00B-D2D9A21FB2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5CA9B-F425-2824-6AB8-A237CB32251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99EC64-ADD4-0368-B240-FE7FCF22298E}"/>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EDDF22E-9ED2-31B8-0203-9430E74311DA}"/>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5609D9E-38CD-4808-2DAE-261410F3AA23}"/>
              </a:ext>
            </a:extLst>
          </p:cNvPr>
          <p:cNvSpPr txBox="1"/>
          <p:nvPr/>
        </p:nvSpPr>
        <p:spPr>
          <a:xfrm>
            <a:off x="1121953" y="1321736"/>
            <a:ext cx="9345749" cy="1785104"/>
          </a:xfrm>
          <a:prstGeom prst="rect">
            <a:avLst/>
          </a:prstGeom>
          <a:noFill/>
        </p:spPr>
        <p:txBody>
          <a:bodyPr wrap="square" rtlCol="0">
            <a:spAutoFit/>
          </a:bodyPr>
          <a:lstStyle/>
          <a:p>
            <a:pPr algn="just" rtl="1"/>
            <a:r>
              <a:rPr lang="ar-EG" sz="2200">
                <a:latin typeface="Times New Roman" panose="02020603050405020304" pitchFamily="18" charset="0"/>
                <a:cs typeface="Times New Roman" panose="02020603050405020304" pitchFamily="18" charset="0"/>
              </a:rPr>
              <a:t>أوجد العرب امبراطورية واسعة، وأدت رغبة المعرفة بها الى ظهور الجغرافيا الأدبية أو الوصفية ، والتي تمثلت بعلمي المسالك والممالك وعجائب البلدان، ونذكر من بين المؤلفات في هذا الشأن ابن خردابة وكتابه المسالك والممالك واليعقوبي  وكتابه كتاب البلدان وقد تناول بحوثه بأسلوب وصفي بخاصة النواحي الإحصائية والطبوغرافية، وقد قال عنه « متز» إنه أول جغرافي بين العرب وصف الممالك معتمدا على ملاحظاته الخاصة، وهناك السرخسي والبلخي وكتابهما المسالك والممالك.</a:t>
            </a:r>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DD5CAE9-2873-F3F9-9C6C-402354701B57}"/>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C79CBD5-AA7C-CECD-FD77-C46852F7E1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179142615"/>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90B223-7F15-9602-86B0-FD80CFE0362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55A52A7-D7EE-3321-2081-1B95069D370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EC6B43E-3EE5-55DD-5B78-6FCED6E75BD3}"/>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98F61E8-A1F5-E0FB-FAAC-AE501348592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4D09C2C3-CAC4-E16E-2549-796434F5B8FA}"/>
              </a:ext>
            </a:extLst>
          </p:cNvPr>
          <p:cNvSpPr txBox="1"/>
          <p:nvPr/>
        </p:nvSpPr>
        <p:spPr>
          <a:xfrm>
            <a:off x="1121953" y="1321736"/>
            <a:ext cx="9345749" cy="5509200"/>
          </a:xfrm>
          <a:prstGeom prst="rect">
            <a:avLst/>
          </a:prstGeom>
          <a:noFill/>
        </p:spPr>
        <p:txBody>
          <a:bodyPr wrap="square" rtlCol="0">
            <a:spAutoFit/>
          </a:bodyPr>
          <a:lstStyle/>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 يعرف بأنه " أسلوب من أساليب التحليل المرتكز على معلومات كافية، ودقيقة عن ظاهرة، أو موضوع محدد، خلال فترة أو فترات زمنية معلومة، وذلك من أجل الحصول على نتائج علمية ثم تفسيرها بطريقة موضوعية( عناية، 2014).</a:t>
            </a:r>
          </a:p>
          <a:p>
            <a:pPr algn="just" rtl="1"/>
            <a:r>
              <a:rPr lang="ar-EG" sz="2200" dirty="0">
                <a:latin typeface="Times New Roman" panose="02020603050405020304" pitchFamily="18" charset="0"/>
                <a:cs typeface="Times New Roman" panose="02020603050405020304" pitchFamily="18" charset="0"/>
              </a:rPr>
              <a:t>ويعرف بأنه "عبارة عن طريقة لوصف الموضوع المراد دراسته من خلال منهجيه علمية، وتصوير النتائج التي يتم التوصل إليها على أشكال رقمية مكن تفسيرها ( عناية، 2014).</a:t>
            </a:r>
          </a:p>
          <a:p>
            <a:pPr algn="just" rtl="1"/>
            <a:r>
              <a:rPr lang="ar-EG" sz="2200" dirty="0">
                <a:latin typeface="Times New Roman" panose="02020603050405020304" pitchFamily="18" charset="0"/>
                <a:cs typeface="Times New Roman" panose="02020603050405020304" pitchFamily="18" charset="0"/>
              </a:rPr>
              <a:t>ويعرف بأنه " وصف دقيق، وتفصيلي لظاهرة، أو موضوع محدد بصورة نوعية أو كمية رقمية من خلال فترات زمنية متعددة ( عناية، 2014).</a:t>
            </a:r>
          </a:p>
          <a:p>
            <a:pPr algn="just" rtl="1"/>
            <a:r>
              <a:rPr lang="ar-EG" sz="2200" dirty="0">
                <a:latin typeface="Times New Roman" panose="02020603050405020304" pitchFamily="18" charset="0"/>
                <a:cs typeface="Times New Roman" panose="02020603050405020304" pitchFamily="18" charset="0"/>
              </a:rPr>
              <a:t>ويعرف بأنه " وصف أو رصد لظاهرة أو موضوع محدد بهدف فهم مضمونها أو مضمونه". ويعرف بأنه " وصف ظاهرة، أو موضوع اجتماعي معين وتجميع، وتحليل بيانات عنه لمعرفة العوامل المؤثرة فيه"( عناية، 2014).</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5A57B20-0E9F-3A30-3CDF-E6D748A66B6F}"/>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766A5B92-2DBC-41B3-1AE6-F1C80061EB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2001874C-D699-2CBE-DFBE-A416EA56F142}"/>
              </a:ext>
            </a:extLst>
          </p:cNvPr>
          <p:cNvSpPr/>
          <p:nvPr/>
        </p:nvSpPr>
        <p:spPr>
          <a:xfrm>
            <a:off x="5613008" y="1420522"/>
            <a:ext cx="4726745" cy="53744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200" b="1" dirty="0"/>
              <a:t>تعريف المنهج الوصفي</a:t>
            </a:r>
            <a:endParaRPr lang="en-US" sz="3200" b="1" dirty="0"/>
          </a:p>
        </p:txBody>
      </p:sp>
    </p:spTree>
    <p:extLst>
      <p:ext uri="{BB962C8B-B14F-4D97-AF65-F5344CB8AC3E}">
        <p14:creationId xmlns:p14="http://schemas.microsoft.com/office/powerpoint/2010/main" val="28875880"/>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1FF4E2-C35B-7EFE-DD25-BC4933FD48A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D9551CF-09E8-8ED8-836F-4C8F979A0CA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D418F17-53C5-E4FB-58CC-DBFBD59ACC2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C3DBAEA-B2B0-EF3C-71DF-A98AED774C1B}"/>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570605C-6EB9-0D67-8869-118845538725}"/>
              </a:ext>
            </a:extLst>
          </p:cNvPr>
          <p:cNvSpPr txBox="1"/>
          <p:nvPr/>
        </p:nvSpPr>
        <p:spPr>
          <a:xfrm>
            <a:off x="1308295" y="1321736"/>
            <a:ext cx="8820443" cy="5170646"/>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 كما عرف بأنه " وصف لحالة تتعلق بظاهرة طبيعية أو مجتمعية خلال فترة زمنية محددة، لمعرفة أسبابها، ونتائجها ومن ثم تعميمها على الحالات المشابهة ( عناية، 2014).</a:t>
            </a:r>
          </a:p>
          <a:p>
            <a:pPr algn="just" rtl="1"/>
            <a:r>
              <a:rPr lang="ar-EG" sz="2200" dirty="0">
                <a:latin typeface="Times New Roman" panose="02020603050405020304" pitchFamily="18" charset="0"/>
                <a:cs typeface="Times New Roman" panose="02020603050405020304" pitchFamily="18" charset="0"/>
              </a:rPr>
              <a:t>وأيضا عرف بأنه طريقة لوصف الموضوع المراد دراسته من خلال منهجية علمية صحيحة وتصوير النتائج التي يتم التوصل إليها على أشكال رقمية معبرة يمكن تفسيرها ( المحمودي، 2019).</a:t>
            </a:r>
          </a:p>
          <a:p>
            <a:pPr algn="just" rtl="1"/>
            <a:r>
              <a:rPr lang="ar-EG" sz="2200" dirty="0">
                <a:latin typeface="Times New Roman" panose="02020603050405020304" pitchFamily="18" charset="0"/>
                <a:cs typeface="Times New Roman" panose="02020603050405020304" pitchFamily="18" charset="0"/>
              </a:rPr>
              <a:t>وهناك من يعرفه بأنه محاولة الوصول إلى المعرفة الدقيقة والتفصيلية لعناصر مشكلة أو ظاهرة قائمة، للوصول إلى فهم أفضل وأدق أو وضع السياسات والإجراءات المستقبلية الخاصة بها ( المحمودي، 2019).</a:t>
            </a:r>
          </a:p>
          <a:p>
            <a:pPr algn="just" rtl="1"/>
            <a:r>
              <a:rPr lang="ar-EG" sz="2200" dirty="0">
                <a:latin typeface="Times New Roman" panose="02020603050405020304" pitchFamily="18" charset="0"/>
                <a:cs typeface="Times New Roman" panose="02020603050405020304" pitchFamily="18" charset="0"/>
              </a:rPr>
              <a:t>يلجأ الباحث الى اتباع هذا الأسلوب حين يكون على علم بأبعاد أو جوانب الظاهرة التي يريد دراستها نظرا  لتوفر المعرفة عنها من خلال بحوث استطلاعية او وصفية سبق أن أجريت على هذه الظاهرة، ولكنه يريد التوصل الى معرفة دقيقة وتفصيلية عن عناصر الظاهرة موضوع البحث تفيد في تحقيق فهم أفضل لها في وضع السياسات والإجراءات المستقبلية الخاصة بها. فالبحوث الوصفية كرصد حالة أي شيء سواء كان هذا الشيء وضعا فيزيقيا أو خصائص مادية أو معنوية للأفراد ( الرأي العام) أو مجموعة  أو نشاطا إنسانيا ( العمل أو الدراسة مثلا) أو مؤسسات ( المصانع أو أبنية مثلا)</a:t>
            </a: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0FDF443-AC7A-CFBB-F1E1-E6B66D7617D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8A4F9752-F353-FEF0-58ED-0056BEB10E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772415056"/>
      </p:ext>
    </p:extLst>
  </p:cSld>
  <p:clrMapOvr>
    <a:masterClrMapping/>
  </p:clrMapOvr>
  <mc:AlternateContent xmlns:mc="http://schemas.openxmlformats.org/markup-compatibility/2006" xmlns:p14="http://schemas.microsoft.com/office/powerpoint/2010/main">
    <mc:Choice Requires="p14">
      <p:transition spd="slow" p14:dur="2000" advTm="33661"/>
    </mc:Choice>
    <mc:Fallback xmlns="">
      <p:transition spd="slow" advTm="3366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A76599-AE56-1B51-E6C7-84379FA332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6D35FB-B733-C43E-6469-DEDB4AD58F74}"/>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67866A1-E361-64DA-38DA-37A9AB8FF8E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6CDA4F0-A230-C064-8601-918B86C7273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1397F13-03AD-A227-0457-1C0E7F679C1E}"/>
              </a:ext>
            </a:extLst>
          </p:cNvPr>
          <p:cNvSpPr txBox="1"/>
          <p:nvPr/>
        </p:nvSpPr>
        <p:spPr>
          <a:xfrm>
            <a:off x="1221095" y="1405410"/>
            <a:ext cx="9147463" cy="4832092"/>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أو حتى أنماط التفاعل بين البشر( كالتنافس أو التعاون أو الصراع.... الخ).</a:t>
            </a:r>
          </a:p>
          <a:p>
            <a:pPr algn="just" rtl="1"/>
            <a:r>
              <a:rPr lang="ar-EG" sz="2200" dirty="0">
                <a:latin typeface="Times New Roman" panose="02020603050405020304" pitchFamily="18" charset="0"/>
                <a:cs typeface="Times New Roman" panose="02020603050405020304" pitchFamily="18" charset="0"/>
              </a:rPr>
              <a:t>وقد يكون هذا الرصد أو الوصف كيفيا أو يعبر عنه رقميا أو كميا. كما أنه قد يرتكز على وضع قائم في وقت معين أو يكون </a:t>
            </a:r>
            <a:r>
              <a:rPr lang="ar-EG" sz="2200" dirty="0" err="1">
                <a:latin typeface="Times New Roman" panose="02020603050405020304" pitchFamily="18" charset="0"/>
                <a:cs typeface="Times New Roman" panose="02020603050405020304" pitchFamily="18" charset="0"/>
              </a:rPr>
              <a:t>تتبعيا</a:t>
            </a:r>
            <a:r>
              <a:rPr lang="ar-EG" sz="2200" dirty="0">
                <a:latin typeface="Times New Roman" panose="02020603050405020304" pitchFamily="18" charset="0"/>
                <a:cs typeface="Times New Roman" panose="02020603050405020304" pitchFamily="18" charset="0"/>
              </a:rPr>
              <a:t> أي يستمر لفترات طويلة أو يجرى على مرات متعددة. كما أنه قد يكون لخصائص ظاهرة أو سطحيا أو يكون متعمقا. وقد يكون لشيء واحد ( قرية مثلا) أو لشيئين يفترض المقارنة بينهما ( قريتان).</a:t>
            </a:r>
          </a:p>
          <a:p>
            <a:pPr algn="just" rtl="1"/>
            <a:r>
              <a:rPr lang="ar-EG" sz="2200" dirty="0">
                <a:latin typeface="Times New Roman" panose="02020603050405020304" pitchFamily="18" charset="0"/>
                <a:cs typeface="Times New Roman" panose="02020603050405020304" pitchFamily="18" charset="0"/>
              </a:rPr>
              <a:t>وقد يكون الهدف من الوصف مجرد الرصد من أجل الفهم وقد يكون الهدف منه تقويم أوضاع قائمة أو قد يكون لأغراض علمية مباشرة ( مثل التعرف على أعداد مدمنين المخدرات لتحديد عدد المؤسسات العلاجية اللازمة لهم).</a:t>
            </a:r>
          </a:p>
          <a:p>
            <a:pPr algn="just" rtl="1"/>
            <a:r>
              <a:rPr lang="ar-EG" sz="2200" dirty="0">
                <a:latin typeface="Times New Roman" panose="02020603050405020304" pitchFamily="18" charset="0"/>
                <a:cs typeface="Times New Roman" panose="02020603050405020304" pitchFamily="18" charset="0"/>
              </a:rPr>
              <a:t>وتصنف البحوث الوصفية وفقا لهذه الأهداف، أو وفقا لما تركز عليه فيقال بحوث تشخيصية وبحوثا تقويمية وبحوثا علمية. كما تصنف الى بحوث وصفية آنية أو </a:t>
            </a:r>
            <a:r>
              <a:rPr lang="ar-EG" sz="2200" dirty="0" err="1">
                <a:latin typeface="Times New Roman" panose="02020603050405020304" pitchFamily="18" charset="0"/>
                <a:cs typeface="Times New Roman" panose="02020603050405020304" pitchFamily="18" charset="0"/>
              </a:rPr>
              <a:t>تتبعية</a:t>
            </a:r>
            <a:r>
              <a:rPr lang="ar-EG" sz="2200" dirty="0">
                <a:latin typeface="Times New Roman" panose="02020603050405020304" pitchFamily="18" charset="0"/>
                <a:cs typeface="Times New Roman" panose="02020603050405020304" pitchFamily="18" charset="0"/>
              </a:rPr>
              <a:t> أو مقارنة، والى بحوث مسحية ودراسة للحالة، ويلاحظ هنا بالطبع تداخل أسس التصنيف.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1A52A50-A97D-246B-CAEA-3AAC05BDE6C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3FCFB2C1-BA93-9967-1ADC-553BAB9143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201980253"/>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17876-61D7-BDEC-6E6A-417D13F4D1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B18C10-B729-5070-7B25-DD0EB9059A6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917B072-1F1B-9163-5A4F-FE93EFCCCE6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06EF1A6-5990-92C4-A658-771080CE0EF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FF763AD-5D1D-80E1-7B0C-95399AD8E197}"/>
              </a:ext>
            </a:extLst>
          </p:cNvPr>
          <p:cNvSpPr txBox="1"/>
          <p:nvPr/>
        </p:nvSpPr>
        <p:spPr>
          <a:xfrm>
            <a:off x="1121952" y="1321735"/>
            <a:ext cx="9175599" cy="4154984"/>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حين يريد الباحث أن يدرس ظاهرة ما، فان أول خطوة يقوم بها هي  وصف الظاهرة التي يريد دراستها وجمع أوصاف ومعلومات دقيقة عنها، والمنهج الوصفي يعتمد على دراسة الواقع أو الظاهرة كما توجد في الواقع، ويهتم بوصفها وصف دقيقا ويعبر عنها تعبيرا كيفيا أو تعبيرا كميا. فالتعبير  الكيفي يصف لنا الظاهرة ويوضح خصائصها، أما التعبير الكمي فيعطيها وصفا رقميا يوضح مقدار هذه الظاهرة أو حجمها ودرجات ارتباطها مع الظواهر المختلفة الأخرى( بوحوش والذنيبات، 2014).</a:t>
            </a:r>
          </a:p>
          <a:p>
            <a:pPr algn="just" rtl="1"/>
            <a:r>
              <a:rPr lang="ar-EG" sz="2200" dirty="0">
                <a:latin typeface="Times New Roman" panose="02020603050405020304" pitchFamily="18" charset="0"/>
                <a:cs typeface="Times New Roman" panose="02020603050405020304" pitchFamily="18" charset="0"/>
              </a:rPr>
              <a:t>والمنهج الوصفي مرتبط منذ نشأته بدراسة المشكلات المتعلقة بالمجالات الإنسانية ومازال هذا هو الأكثر استخداما في الدراسات الإنسانية حتى الان، وذلك نتيجة لصعوبة استخدام الأسلوب  التجريبي في المجالات الإنسانية ( بوحوش والذنيبات، 2014).</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96F22D-F3C1-5CB2-7F7A-7ABE0F7DCA78}"/>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01CD8BC-808D-16CD-0F83-EC30655007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784771407"/>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BBE35-68F7-C8BC-FF37-887B4DE329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1EC89CD-06E6-E35D-2C95-B751DF0CF8F2}"/>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4E064C6-6136-F822-2CB2-F4B6E8569BC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9B6BC39-28C6-2CEA-9F91-65DE91204319}"/>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3B71DDC-2B9B-E50D-8833-BC9F9525F1C6}"/>
              </a:ext>
            </a:extLst>
          </p:cNvPr>
          <p:cNvSpPr txBox="1"/>
          <p:nvPr/>
        </p:nvSpPr>
        <p:spPr>
          <a:xfrm>
            <a:off x="1121952" y="2136540"/>
            <a:ext cx="9147463" cy="4154984"/>
          </a:xfrm>
          <a:prstGeom prst="rect">
            <a:avLst/>
          </a:prstGeom>
          <a:noFill/>
        </p:spPr>
        <p:txBody>
          <a:bodyPr wrap="square" rtlCol="0">
            <a:spAutoFit/>
          </a:bodyPr>
          <a:lstStyle/>
          <a:p>
            <a:pPr algn="just" rtl="1"/>
            <a:r>
              <a:rPr lang="ar-EG" sz="2200" b="1" u="sng" dirty="0">
                <a:solidFill>
                  <a:schemeClr val="accent1"/>
                </a:solidFill>
                <a:latin typeface="Times New Roman" panose="02020603050405020304" pitchFamily="18" charset="0"/>
                <a:cs typeface="Times New Roman" panose="02020603050405020304" pitchFamily="18" charset="0"/>
              </a:rPr>
              <a:t>ويمكن تعريف المنهج الوصفي بأنه:</a:t>
            </a:r>
          </a:p>
          <a:p>
            <a:pPr algn="just" rtl="1"/>
            <a:r>
              <a:rPr lang="ar-EG" sz="2200" dirty="0">
                <a:latin typeface="Times New Roman" panose="02020603050405020304" pitchFamily="18" charset="0"/>
                <a:cs typeface="Times New Roman" panose="02020603050405020304" pitchFamily="18" charset="0"/>
              </a:rPr>
              <a:t>طريقة من طرق التحليل والتفسير بشكل علمي منظم من أجل الوصول الى أغراض محددة لوضعية اجتماعية أو مشكلة اجتماعية أو سكان معينين. ويتضمن المسح الاجتماعي عدة عمليات كتحديد الغرض منه وتعريف مشكلة البحث وتحليلها وتحديد نطاق ومجال المسح وفحص جميع الوثائق المتعلقة بالمشكلة وتفسير النتائج وأخيرا الوصول الى الاستنتاجات واستخدامها للأغراض المحلية أو القومية ( بوحوش والذنيبات، 2014).</a:t>
            </a:r>
          </a:p>
          <a:p>
            <a:pPr algn="just" rtl="1"/>
            <a:r>
              <a:rPr lang="ar-EG" sz="2200" dirty="0">
                <a:latin typeface="Times New Roman" panose="02020603050405020304" pitchFamily="18" charset="0"/>
                <a:cs typeface="Times New Roman" panose="02020603050405020304" pitchFamily="18" charset="0"/>
              </a:rPr>
              <a:t>ويرى آخرون أن المنهج الوصفي يعتبر طريقة لوصف الظاهرة المدروسة وتصويرها كميا عن طريق جمع معلومات مقننة عن المشكلة وتصنيفها وتحليلها واخضاعها للدراسة الدقيقة( بوحوش والذنيبات، 2014).</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7EDD867-495B-BB4B-78E8-1BF1106C9E9D}"/>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A740ADBD-5F55-B06F-FB0A-FECD35766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043380816"/>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0AC4D-498A-A256-EAC0-52F5BBAA172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9045ED-11A0-EBB6-B015-A4535DFACBD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B98D138-C02E-574B-AFC9-FE52D48E503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7C0222-0CC4-1343-641F-FD8A9F171856}"/>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87CCC18-4900-3EE2-5A6F-6A3D16AC4130}"/>
              </a:ext>
            </a:extLst>
          </p:cNvPr>
          <p:cNvSpPr txBox="1"/>
          <p:nvPr/>
        </p:nvSpPr>
        <p:spPr>
          <a:xfrm>
            <a:off x="1121953" y="1465252"/>
            <a:ext cx="9119328" cy="5509200"/>
          </a:xfrm>
          <a:prstGeom prst="rect">
            <a:avLst/>
          </a:prstGeom>
          <a:noFill/>
        </p:spPr>
        <p:txBody>
          <a:bodyPr wrap="square" rtlCol="0">
            <a:spAutoFit/>
          </a:bodyPr>
          <a:lstStyle/>
          <a:p>
            <a:pPr algn="just" rtl="1"/>
            <a:r>
              <a:rPr lang="en-US" sz="2200" dirty="0">
                <a:latin typeface="Times New Roman" panose="02020603050405020304" pitchFamily="18" charset="0"/>
                <a:cs typeface="Times New Roman" panose="02020603050405020304" pitchFamily="18" charset="0"/>
              </a:rPr>
              <a:t> </a:t>
            </a:r>
            <a:r>
              <a:rPr lang="ar-EG" sz="2200" b="1" u="sng" dirty="0">
                <a:solidFill>
                  <a:schemeClr val="accent1"/>
                </a:solidFill>
                <a:latin typeface="Times New Roman" panose="02020603050405020304" pitchFamily="18" charset="0"/>
                <a:cs typeface="Times New Roman" panose="02020603050405020304" pitchFamily="18" charset="0"/>
              </a:rPr>
              <a:t>ومما سبق من التعريفات يتضح لنا الآتي </a:t>
            </a:r>
            <a:r>
              <a:rPr lang="ar-EG" sz="2200" dirty="0">
                <a:latin typeface="Times New Roman" panose="02020603050405020304" pitchFamily="18" charset="0"/>
                <a:cs typeface="Times New Roman" panose="02020603050405020304" pitchFamily="18" charset="0"/>
              </a:rPr>
              <a:t>:</a:t>
            </a:r>
          </a:p>
          <a:p>
            <a:pPr algn="just" rtl="1"/>
            <a:r>
              <a:rPr lang="ar-EG" sz="2200" dirty="0">
                <a:latin typeface="Times New Roman" panose="02020603050405020304" pitchFamily="18" charset="0"/>
                <a:cs typeface="Times New Roman" panose="02020603050405020304" pitchFamily="18" charset="0"/>
              </a:rPr>
              <a:t>✓ تهدف البحوث الوصفية إلى وصف ظواهر أو أحداث أو أشياء معينة وجمع الحقائق والمعلومات والملاحظات عنها ، ووصف الظروف الخاصة بها، وتقرير حالتها كما توجد عليه في الواقع .</a:t>
            </a:r>
          </a:p>
          <a:p>
            <a:pPr algn="just" rtl="1"/>
            <a:r>
              <a:rPr lang="ar-EG" sz="2200" dirty="0">
                <a:latin typeface="Times New Roman" panose="02020603050405020304" pitchFamily="18" charset="0"/>
                <a:cs typeface="Times New Roman" panose="02020603050405020304" pitchFamily="18" charset="0"/>
              </a:rPr>
              <a:t>✓ تهتم البحوث الوصفية بتقرير ما ينبغي أن تكون عليه الأشياء والظواهر التي يتناولها البحث وذلك في ضوء قيم أو معايير معينة، واقتراح الخطوات أو الأساليب التي يمكن أن تتبع للوصول بها إلى الصورة التي ينبغي أن تكون عليه في ضوء هذه المعايير أو القيم.</a:t>
            </a:r>
          </a:p>
          <a:p>
            <a:pPr algn="just" rtl="1"/>
            <a:r>
              <a:rPr lang="ar-EG" sz="2200" dirty="0">
                <a:latin typeface="Times New Roman" panose="02020603050405020304" pitchFamily="18" charset="0"/>
                <a:cs typeface="Times New Roman" panose="02020603050405020304" pitchFamily="18" charset="0"/>
              </a:rPr>
              <a:t>✓ يقوم المنهج الوصفي بالبحث عن أوصاف دقيقة للظاهرة المراد دراستها عن طريق مجموعة من الأسئلة هي:</a:t>
            </a:r>
          </a:p>
          <a:p>
            <a:pPr algn="just" rtl="1"/>
            <a:r>
              <a:rPr lang="ar-EG" sz="2200" dirty="0">
                <a:latin typeface="Times New Roman" panose="02020603050405020304" pitchFamily="18" charset="0"/>
                <a:cs typeface="Times New Roman" panose="02020603050405020304" pitchFamily="18" charset="0"/>
              </a:rPr>
              <a:t>- ما الوضع الحالي لهذه الظاهرة؟</a:t>
            </a:r>
          </a:p>
          <a:p>
            <a:pPr algn="just" rtl="1"/>
            <a:r>
              <a:rPr lang="ar-EG" sz="2200" dirty="0">
                <a:latin typeface="Times New Roman" panose="02020603050405020304" pitchFamily="18" charset="0"/>
                <a:cs typeface="Times New Roman" panose="02020603050405020304" pitchFamily="18" charset="0"/>
              </a:rPr>
              <a:t>- من أين نبدأ الدراسة؟</a:t>
            </a:r>
          </a:p>
          <a:p>
            <a:pPr algn="just" rtl="1"/>
            <a:r>
              <a:rPr lang="ar-EG" sz="2200" dirty="0">
                <a:latin typeface="Times New Roman" panose="02020603050405020304" pitchFamily="18" charset="0"/>
                <a:cs typeface="Times New Roman" panose="02020603050405020304" pitchFamily="18" charset="0"/>
              </a:rPr>
              <a:t>- ما العلاقات بين الظاهرة المحددة والظواهر الأخرى؟</a:t>
            </a:r>
          </a:p>
          <a:p>
            <a:pPr algn="just" rtl="1"/>
            <a:r>
              <a:rPr lang="ar-EG" sz="2200" dirty="0">
                <a:latin typeface="Times New Roman" panose="02020603050405020304" pitchFamily="18" charset="0"/>
                <a:cs typeface="Times New Roman" panose="02020603050405020304" pitchFamily="18" charset="0"/>
              </a:rPr>
              <a:t>- ما النتائج المتوقعة لدراسة هذه الظاهرة؟</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7E8A9-F046-2161-239E-FA44EEF853CE}"/>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5FBEC36B-C00D-BBF9-7C95-240889F8A7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873761099"/>
      </p:ext>
    </p:extLst>
  </p:cSld>
  <p:clrMapOvr>
    <a:masterClrMapping/>
  </p:clrMapOvr>
  <mc:AlternateContent xmlns:mc="http://schemas.openxmlformats.org/markup-compatibility/2006" xmlns:p14="http://schemas.microsoft.com/office/powerpoint/2010/main">
    <mc:Choice Requires="p14">
      <p:transition spd="slow" p14:dur="2000" advTm="67304"/>
    </mc:Choice>
    <mc:Fallback xmlns="">
      <p:transition spd="slow" advTm="6730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C9538-F497-9E1A-4C68-EE2771B2A3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3D32B5-C4B6-E6FA-707A-81DDEA25EEA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643C25F-A24F-5DEF-7FB9-B9A15F547FA6}"/>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E644C2-E267-2BDD-60F4-15542E8CC813}"/>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4C2E16-518A-6CF9-53BA-CD7F7E7EFE7F}"/>
              </a:ext>
            </a:extLst>
          </p:cNvPr>
          <p:cNvSpPr txBox="1"/>
          <p:nvPr/>
        </p:nvSpPr>
        <p:spPr>
          <a:xfrm>
            <a:off x="1121952" y="1321735"/>
            <a:ext cx="9245937" cy="3477875"/>
          </a:xfrm>
          <a:prstGeom prst="rect">
            <a:avLst/>
          </a:prstGeom>
          <a:noFill/>
        </p:spPr>
        <p:txBody>
          <a:bodyPr wrap="square" rtlCol="0">
            <a:spAutoFit/>
          </a:bodyPr>
          <a:lstStyle/>
          <a:p>
            <a:pPr algn="just" rtl="1"/>
            <a:endParaRPr lang="ar-EG" sz="2200" b="1" u="sng" dirty="0">
              <a:solidFill>
                <a:srgbClr val="00B0F0"/>
              </a:solidFill>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والإجابة عن هذه الأسئلة تتم من خلال جمع الحقائق والبيانات الكمية أو الكيفية عن الظاهرة المحددة مع محاولة تفسير هذه الحقائق تفسيراً كافياً.</a:t>
            </a:r>
          </a:p>
          <a:p>
            <a:pPr algn="just" rtl="1"/>
            <a:r>
              <a:rPr lang="ar-EG" sz="2200" dirty="0">
                <a:latin typeface="Times New Roman" panose="02020603050405020304" pitchFamily="18" charset="0"/>
                <a:cs typeface="Times New Roman" panose="02020603050405020304" pitchFamily="18" charset="0"/>
              </a:rPr>
              <a:t>✓ لا يقتصر البحث الوصفي على جمع البيانات وتصنيفها وتبويبها إلى تحليلها التحليل الكافي الدقيق المتعمق، بل يتضمن أيضا قدراً من التفسير لهذه النتائج ، ثم الوصول إلى تعميمات بشأن الظاهرة موضوع الدراسة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AE17B2DA-FBED-B161-29E0-A2AF25E42426}"/>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4A83560-C98E-71F9-45A7-20C6076C94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263635205"/>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9FA0F-21FC-F6F0-407B-C9DB5A573E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FB632D-969A-519D-5569-FB13A1CC69E0}"/>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CC2BA5B-95FC-5A89-7C4D-81BEFE1BEEC9}"/>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CDE842F-0F76-DA9F-AC61-8A005FD5DD3C}"/>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D32C7A3-510F-847D-BA61-0265B8266C35}"/>
              </a:ext>
            </a:extLst>
          </p:cNvPr>
          <p:cNvSpPr txBox="1"/>
          <p:nvPr/>
        </p:nvSpPr>
        <p:spPr>
          <a:xfrm>
            <a:off x="1121952" y="980409"/>
            <a:ext cx="9245937" cy="5847755"/>
          </a:xfrm>
          <a:prstGeom prst="rect">
            <a:avLst/>
          </a:prstGeom>
          <a:noFill/>
        </p:spPr>
        <p:txBody>
          <a:bodyPr wrap="square" rtlCol="0">
            <a:spAutoFit/>
          </a:bodyPr>
          <a:lstStyle/>
          <a:p>
            <a:pPr algn="just" rtl="1"/>
            <a:endParaRPr lang="ar-EG" sz="2200" b="1" u="sng" dirty="0">
              <a:solidFill>
                <a:srgbClr val="00B0F0"/>
              </a:solidFill>
              <a:latin typeface="Times New Roman" panose="02020603050405020304" pitchFamily="18" charset="0"/>
              <a:cs typeface="Times New Roman" panose="02020603050405020304" pitchFamily="18" charset="0"/>
            </a:endParaRPr>
          </a:p>
          <a:p>
            <a:pPr algn="just" rtl="1"/>
            <a:endParaRPr lang="en-US" sz="2200" dirty="0">
              <a:latin typeface="Times New Roman" panose="02020603050405020304" pitchFamily="18" charset="0"/>
              <a:cs typeface="Times New Roman" panose="02020603050405020304" pitchFamily="18" charset="0"/>
            </a:endParaRPr>
          </a:p>
          <a:p>
            <a:pPr algn="just" rtl="1"/>
            <a:endParaRPr lang="en-US" sz="2200" dirty="0">
              <a:latin typeface="Times New Roman" panose="02020603050405020304" pitchFamily="18" charset="0"/>
              <a:cs typeface="Times New Roman" panose="02020603050405020304" pitchFamily="18" charset="0"/>
            </a:endParaRPr>
          </a:p>
          <a:p>
            <a:pPr algn="just" rtl="1"/>
            <a:r>
              <a:rPr lang="ar-EG" sz="2200" b="1" u="sng" dirty="0">
                <a:solidFill>
                  <a:srgbClr val="0070C0"/>
                </a:solidFill>
                <a:latin typeface="Times New Roman" panose="02020603050405020304" pitchFamily="18" charset="0"/>
                <a:cs typeface="Times New Roman" panose="02020603050405020304" pitchFamily="18" charset="0"/>
              </a:rPr>
              <a:t>يهدف المنهج الوصفي الى ( بوحوش والذنيبات، 2014):-</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جمع معلومات حقيقية ومفصلة لظاهرة موجودة فعلا في مجتمع معين.</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تحديد المشاكل الموجودة أو توضيح بعض الظواهر</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إجراء مقارنة أو تقييم لبعض الظواهر.</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تحديد ما يفعله الأفراد في مشكلة ما والاستفادة من آرائهم وخبراتهم وفي وضع تصور وخطط مستقبلية واتخاذ قرارات مناسبة في مشاكل ذات طبيعة  مشابهة.</a:t>
            </a:r>
          </a:p>
          <a:p>
            <a:pPr marL="342900" indent="-342900" algn="just" rtl="1">
              <a:buFont typeface="Wingdings" panose="05000000000000000000" pitchFamily="2" charset="2"/>
              <a:buChar char="q"/>
            </a:pPr>
            <a:r>
              <a:rPr lang="ar-EG" sz="2200" dirty="0">
                <a:latin typeface="Times New Roman" panose="02020603050405020304" pitchFamily="18" charset="0"/>
                <a:cs typeface="Times New Roman" panose="02020603050405020304" pitchFamily="18" charset="0"/>
              </a:rPr>
              <a:t>إيجاد العلاقة بين الظواهر المختلفة.</a:t>
            </a:r>
          </a:p>
          <a:p>
            <a:pPr algn="just" rtl="1"/>
            <a:r>
              <a:rPr lang="ar-EG" sz="2200" dirty="0">
                <a:latin typeface="Times New Roman" panose="02020603050405020304" pitchFamily="18" charset="0"/>
                <a:cs typeface="Times New Roman" panose="02020603050405020304" pitchFamily="18" charset="0"/>
              </a:rPr>
              <a:t>ان هدف تنظيم المعلومات وتصنيفها هو مساعدة الباحث على الوصول الى استنتاجات وتصميمات تساعدنا في تطوير الواقع الذي ندرسه. فالأسلوب الوصفي لا يهدف الى وصف الظواهر أو وصف الواقع، كما هو بل الى الوصول الى استنتاجات تساهم في فهم هذا الواقع وتطويره.</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A0D4F5F-AF76-A00B-EAA1-0017A89475F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F23AD70-FAF3-5603-4FB6-A639C459C1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C62F4207-6108-56A8-B13F-ACDAC8893A80}"/>
              </a:ext>
            </a:extLst>
          </p:cNvPr>
          <p:cNvSpPr/>
          <p:nvPr/>
        </p:nvSpPr>
        <p:spPr>
          <a:xfrm>
            <a:off x="6822831" y="1392702"/>
            <a:ext cx="3348111" cy="66405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200" dirty="0"/>
              <a:t>أهداف المنهج الوصفي</a:t>
            </a:r>
            <a:endParaRPr lang="en-US" sz="3200" dirty="0"/>
          </a:p>
        </p:txBody>
      </p:sp>
    </p:spTree>
    <p:extLst>
      <p:ext uri="{BB962C8B-B14F-4D97-AF65-F5344CB8AC3E}">
        <p14:creationId xmlns:p14="http://schemas.microsoft.com/office/powerpoint/2010/main" val="2700006699"/>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CE9D4D-1D8A-78F5-31F7-D6FFE51056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4588E14-116A-AE8D-98DC-3D437EF337F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CD1FA79-8FFA-ADA9-EFA9-C56988567ED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E126F9E-BDB8-46C4-95EE-C2E6B5C7FCAC}"/>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32AC50F-AD24-12D2-3D3F-530DC9C119FB}"/>
              </a:ext>
            </a:extLst>
          </p:cNvPr>
          <p:cNvSpPr txBox="1"/>
          <p:nvPr/>
        </p:nvSpPr>
        <p:spPr>
          <a:xfrm>
            <a:off x="1121953" y="1097744"/>
            <a:ext cx="9217802" cy="6186309"/>
          </a:xfrm>
          <a:prstGeom prst="rect">
            <a:avLst/>
          </a:prstGeom>
          <a:noFill/>
        </p:spPr>
        <p:txBody>
          <a:bodyPr wrap="square" rtlCol="0">
            <a:spAutoFit/>
          </a:bodyPr>
          <a:lstStyle/>
          <a:p>
            <a:pPr algn="just" rtl="1"/>
            <a:endParaRPr lang="ar-EG" sz="2200" b="1" u="sng" dirty="0">
              <a:solidFill>
                <a:srgbClr val="00B0F0"/>
              </a:solidFill>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b="1" dirty="0">
                <a:solidFill>
                  <a:schemeClr val="accent1"/>
                </a:solidFill>
                <a:latin typeface="Times New Roman" panose="02020603050405020304" pitchFamily="18" charset="0"/>
                <a:cs typeface="Times New Roman" panose="02020603050405020304" pitchFamily="18" charset="0"/>
              </a:rPr>
              <a:t>يرى الكثير من المهتمين بمناهج البحث أن البحوث الوصفية لابد من أن تركز على خمس أسس، تتمثل في الاتي( بوحوش والذنيبات، 2014):</a:t>
            </a:r>
          </a:p>
          <a:p>
            <a:pPr marL="342900" indent="-342900" algn="just" rtl="1">
              <a:buFontTx/>
              <a:buChar char="-"/>
            </a:pPr>
            <a:r>
              <a:rPr lang="ar-EG" sz="2200" dirty="0">
                <a:latin typeface="Times New Roman" panose="02020603050405020304" pitchFamily="18" charset="0"/>
                <a:cs typeface="Times New Roman" panose="02020603050405020304" pitchFamily="18" charset="0"/>
              </a:rPr>
              <a:t>إمكانية الاستعانة بمختلف الأدوات المستخدمة للحصول على البيانات كالمقابلة والملاحظة واستمارة البحث وتحليل الوثائق والسجلات، سواء بصورة منفردة تستخدم خلالها كل أداة على حدة، أو بصورة مجمعة يمكن خلالها الجمع بين استخدام أكثر من أداة.</a:t>
            </a:r>
          </a:p>
          <a:p>
            <a:pPr marL="342900" indent="-342900" algn="just" rtl="1">
              <a:buFontTx/>
              <a:buChar char="-"/>
            </a:pPr>
            <a:r>
              <a:rPr lang="ar-EG" sz="2200" dirty="0">
                <a:latin typeface="Times New Roman" panose="02020603050405020304" pitchFamily="18" charset="0"/>
                <a:cs typeface="Times New Roman" panose="02020603050405020304" pitchFamily="18" charset="0"/>
              </a:rPr>
              <a:t>نظرا لأن الدراسات الوصفية تهدف الى وصف وتحديد خصائص لظواهر متفرقة، فلابد أن يكون هناك اختلاف في مستوى عمق تلك الدراسات، بمعنى أن يكتفي بعضها بمجرد وصف الظاهرة </a:t>
            </a:r>
            <a:r>
              <a:rPr lang="ar-EG" sz="2200" dirty="0" err="1">
                <a:latin typeface="Times New Roman" panose="02020603050405020304" pitchFamily="18" charset="0"/>
                <a:cs typeface="Times New Roman" panose="02020603050405020304" pitchFamily="18" charset="0"/>
              </a:rPr>
              <a:t>المبحوثة</a:t>
            </a:r>
            <a:r>
              <a:rPr lang="ar-EG" sz="2200" dirty="0">
                <a:latin typeface="Times New Roman" panose="02020603050405020304" pitchFamily="18" charset="0"/>
                <a:cs typeface="Times New Roman" panose="02020603050405020304" pitchFamily="18" charset="0"/>
              </a:rPr>
              <a:t> كميا أو كيفيا بغير دراسة الأسباب التي أدت الى ما هو حادث فعلا، بينما يسعى البعض الاخر الى التعرف على الأسباب المؤدية للظاهرة علاوة على ما يمكن فعله أو تغييره حتى يؤدي الى اجراء تعديل في الموقف المبحوث.</a:t>
            </a:r>
          </a:p>
          <a:p>
            <a:pPr algn="just" rtl="1"/>
            <a:r>
              <a:rPr lang="ar-EG" sz="2200" dirty="0">
                <a:latin typeface="Times New Roman" panose="02020603050405020304" pitchFamily="18" charset="0"/>
                <a:cs typeface="Times New Roman" panose="02020603050405020304" pitchFamily="18" charset="0"/>
              </a:rPr>
              <a:t>لما كان التعميم مطلبا أساسيا للدراسات الوصفية حتى يمكن من خلاله استخلاص أحكام تصدق على مختلف الفئات المكونة للظاهرة </a:t>
            </a:r>
            <a:r>
              <a:rPr lang="ar-EG" sz="2200" dirty="0" err="1">
                <a:latin typeface="Times New Roman" panose="02020603050405020304" pitchFamily="18" charset="0"/>
                <a:cs typeface="Times New Roman" panose="02020603050405020304" pitchFamily="18" charset="0"/>
              </a:rPr>
              <a:t>المبحوثة</a:t>
            </a:r>
            <a:r>
              <a:rPr lang="ar-EG" sz="2200" dirty="0">
                <a:latin typeface="Times New Roman" panose="02020603050405020304" pitchFamily="18" charset="0"/>
                <a:cs typeface="Times New Roman" panose="02020603050405020304" pitchFamily="18" charset="0"/>
              </a:rPr>
              <a:t>، كان لابد من تصنيف الأشياء أو الوقائع أو الكائنات أو الظواهر محل الدراسة على أساس معيار مميز، لأن ذلك هو السبيل الوحيد الى استخلاص الأقدم ومن ثم التعميم.</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1E6DCC5-C4DE-1957-BB00-C3D6ECB49CF4}"/>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8BB2A5EB-DB94-2EE6-C0BB-4195113306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E7A147B5-7875-9584-0341-DFAFBA6F8D1D}"/>
              </a:ext>
            </a:extLst>
          </p:cNvPr>
          <p:cNvSpPr/>
          <p:nvPr/>
        </p:nvSpPr>
        <p:spPr>
          <a:xfrm>
            <a:off x="6527409" y="1378634"/>
            <a:ext cx="3699803" cy="45016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200" b="1" dirty="0"/>
              <a:t>أسس البحوث الوصفية</a:t>
            </a:r>
            <a:endParaRPr lang="en-US" sz="3200" b="1" dirty="0"/>
          </a:p>
        </p:txBody>
      </p:sp>
    </p:spTree>
    <p:extLst>
      <p:ext uri="{BB962C8B-B14F-4D97-AF65-F5344CB8AC3E}">
        <p14:creationId xmlns:p14="http://schemas.microsoft.com/office/powerpoint/2010/main" val="3060086995"/>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E29C6-EF70-3533-C467-083210C033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48D478D-30BA-C6A7-3C30-DEC94E3E4B1F}"/>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D68E434-7346-0017-B722-7BE45B40BD47}"/>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7AEB1-C575-04B0-E443-DFA4EFFE374C}"/>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9B26D17-5569-0C25-F213-82D73E7342F8}"/>
              </a:ext>
            </a:extLst>
          </p:cNvPr>
          <p:cNvSpPr txBox="1"/>
          <p:nvPr/>
        </p:nvSpPr>
        <p:spPr>
          <a:xfrm>
            <a:off x="1121953" y="1571909"/>
            <a:ext cx="9189665" cy="5170646"/>
          </a:xfrm>
          <a:prstGeom prst="rect">
            <a:avLst/>
          </a:prstGeom>
          <a:noFill/>
        </p:spPr>
        <p:txBody>
          <a:bodyPr wrap="square" rtlCol="0">
            <a:spAutoFit/>
          </a:bodyPr>
          <a:lstStyle/>
          <a:p>
            <a:pPr algn="just" rtl="1"/>
            <a:endParaRPr lang="en-US" sz="2200" dirty="0">
              <a:latin typeface="Times New Roman" panose="02020603050405020304" pitchFamily="18" charset="0"/>
              <a:cs typeface="Times New Roman" panose="02020603050405020304" pitchFamily="18" charset="0"/>
            </a:endParaRPr>
          </a:p>
          <a:p>
            <a:pPr algn="just" rtl="1"/>
            <a:endParaRPr lang="en-US" sz="2200" u="sng" dirty="0">
              <a:latin typeface="Times New Roman" panose="02020603050405020304" pitchFamily="18" charset="0"/>
              <a:cs typeface="Times New Roman" panose="02020603050405020304" pitchFamily="18" charset="0"/>
            </a:endParaRPr>
          </a:p>
          <a:p>
            <a:pPr algn="just" rtl="1"/>
            <a:r>
              <a:rPr lang="ar-EG" sz="2200" b="1" u="sng" dirty="0">
                <a:solidFill>
                  <a:schemeClr val="accent1"/>
                </a:solidFill>
                <a:latin typeface="Times New Roman" panose="02020603050405020304" pitchFamily="18" charset="0"/>
                <a:cs typeface="Times New Roman" panose="02020603050405020304" pitchFamily="18" charset="0"/>
              </a:rPr>
              <a:t>يستخدم المنهج الوصفي في ( المحمودي، 2019):</a:t>
            </a:r>
          </a:p>
          <a:p>
            <a:pPr algn="just" rtl="1"/>
            <a:r>
              <a:rPr lang="ar-EG" sz="2200" dirty="0">
                <a:latin typeface="Times New Roman" panose="02020603050405020304" pitchFamily="18" charset="0"/>
                <a:cs typeface="Times New Roman" panose="02020603050405020304" pitchFamily="18" charset="0"/>
              </a:rPr>
              <a:t>1 -دراسة حاضر الأوضاع الراهنة للظواهر من حيث خصائصها، أشكالها، وعلاقاتها، والعوامل المؤثرة في ذلك، مع ملاحظة أنه يشمل في كثير من الأحيان على عمليات تنبؤ لمستقبل الظواهر والأحداث التي يدرسها .</a:t>
            </a:r>
          </a:p>
          <a:p>
            <a:pPr algn="just" rtl="1"/>
            <a:r>
              <a:rPr lang="ar-EG" sz="2200" dirty="0">
                <a:latin typeface="Times New Roman" panose="02020603050405020304" pitchFamily="18" charset="0"/>
                <a:cs typeface="Times New Roman" panose="02020603050405020304" pitchFamily="18" charset="0"/>
              </a:rPr>
              <a:t>2 - دراسات العلوم الإنسانية والاجتماعية والتي استخدم فيها منذ نشأته وظهوره .</a:t>
            </a:r>
          </a:p>
          <a:p>
            <a:pPr algn="just" rtl="1"/>
            <a:r>
              <a:rPr lang="ar-EG" sz="2200" dirty="0">
                <a:latin typeface="Times New Roman" panose="02020603050405020304" pitchFamily="18" charset="0"/>
                <a:cs typeface="Times New Roman" panose="02020603050405020304" pitchFamily="18" charset="0"/>
              </a:rPr>
              <a:t>3 - دراسات العلوم الطبيعية لوصف الظواهر الطبيعية المختلفة. </a:t>
            </a:r>
          </a:p>
          <a:p>
            <a:pPr algn="just" rtl="1"/>
            <a:r>
              <a:rPr lang="ar-EG" sz="2200" dirty="0">
                <a:latin typeface="Times New Roman" panose="02020603050405020304" pitchFamily="18" charset="0"/>
                <a:cs typeface="Times New Roman" panose="02020603050405020304" pitchFamily="18" charset="0"/>
              </a:rPr>
              <a:t>4 - رصد ومتابعة لظاهرة أو حدث معين بطريقة كمية أو نوعية في فترة زمنية معينة أو عدة فترات، من أجل التعرف على الظاهرة أو الحدث من حيث المحتوى والمضمون، والوصول إلى نتائج وتعميمات تساعد في فهم الواقع</a:t>
            </a:r>
          </a:p>
          <a:p>
            <a:pPr algn="just" rtl="1"/>
            <a:r>
              <a:rPr lang="ar-EG" sz="2200" dirty="0">
                <a:latin typeface="Times New Roman" panose="02020603050405020304" pitchFamily="18" charset="0"/>
                <a:cs typeface="Times New Roman" panose="02020603050405020304" pitchFamily="18" charset="0"/>
              </a:rPr>
              <a:t>وتطويره.</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3A5011C-EAD8-095E-F9CC-C88C727EC9D2}"/>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66F3E4E-E183-4D7A-F9E3-3770539F7D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2516F78E-8DE1-9FA7-6EFE-0C825C4F7800}"/>
              </a:ext>
            </a:extLst>
          </p:cNvPr>
          <p:cNvSpPr/>
          <p:nvPr/>
        </p:nvSpPr>
        <p:spPr>
          <a:xfrm>
            <a:off x="6324097" y="1210627"/>
            <a:ext cx="4065563" cy="95723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استخدامات المنهج الوصفي</a:t>
            </a:r>
            <a:endParaRPr lang="en-US" sz="2800" b="1" dirty="0"/>
          </a:p>
        </p:txBody>
      </p:sp>
    </p:spTree>
    <p:extLst>
      <p:ext uri="{BB962C8B-B14F-4D97-AF65-F5344CB8AC3E}">
        <p14:creationId xmlns:p14="http://schemas.microsoft.com/office/powerpoint/2010/main" val="3692567529"/>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AA1EB-48BA-C90B-9EC9-ED0F05A615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8F1E18F-0637-ED5A-CEBA-18384D1E1BA9}"/>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7CE7BC2-D484-4526-0178-B0A94527E770}"/>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296C33D-89EE-840E-1F29-494EF1C5ADD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3B499C4-B697-80A7-5BEC-DBCEFD2413FD}"/>
              </a:ext>
            </a:extLst>
          </p:cNvPr>
          <p:cNvSpPr txBox="1"/>
          <p:nvPr/>
        </p:nvSpPr>
        <p:spPr>
          <a:xfrm>
            <a:off x="1121954" y="2056752"/>
            <a:ext cx="9161530" cy="5509200"/>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 </a:t>
            </a:r>
          </a:p>
          <a:p>
            <a:pPr algn="just" rtl="1"/>
            <a:r>
              <a:rPr lang="ar-EG" sz="2200" b="1" u="sng" dirty="0">
                <a:solidFill>
                  <a:schemeClr val="accent1"/>
                </a:solidFill>
                <a:latin typeface="Times New Roman" panose="02020603050405020304" pitchFamily="18" charset="0"/>
                <a:cs typeface="Times New Roman" panose="02020603050405020304" pitchFamily="18" charset="0"/>
              </a:rPr>
              <a:t>يتمتع المنهج الوصفي بالمزايا الآتية ( المحمودي، 2019) :</a:t>
            </a:r>
          </a:p>
          <a:p>
            <a:pPr algn="just" rtl="1"/>
            <a:r>
              <a:rPr lang="ar-EG" sz="2200" dirty="0">
                <a:latin typeface="Times New Roman" panose="02020603050405020304" pitchFamily="18" charset="0"/>
                <a:cs typeface="Times New Roman" panose="02020603050405020304" pitchFamily="18" charset="0"/>
              </a:rPr>
              <a:t>- يساعد المنهج الوصفي في إعطاء معلومات حقيقية دقيقة تساعد في تفسير الظواهر الإنسانية والاجتماعية .</a:t>
            </a:r>
          </a:p>
          <a:p>
            <a:pPr algn="just" rtl="1"/>
            <a:r>
              <a:rPr lang="ar-EG" sz="2200" dirty="0">
                <a:latin typeface="Times New Roman" panose="02020603050405020304" pitchFamily="18" charset="0"/>
                <a:cs typeface="Times New Roman" panose="02020603050405020304" pitchFamily="18" charset="0"/>
              </a:rPr>
              <a:t>2 - اتساع نطاق استخداماته، لتعدد الأساليب المتاحة أمام الباحث عند استخدامه، مثل أسلوب المسح، أو دراسة الحالة، أو تحليل المضمون.</a:t>
            </a:r>
          </a:p>
          <a:p>
            <a:pPr algn="just" rtl="1"/>
            <a:r>
              <a:rPr lang="ar-EG" sz="2200" dirty="0">
                <a:latin typeface="Times New Roman" panose="02020603050405020304" pitchFamily="18" charset="0"/>
                <a:cs typeface="Times New Roman" panose="02020603050405020304" pitchFamily="18" charset="0"/>
              </a:rPr>
              <a:t>3- يقدم المنهج الوصفي توضيحا للعلاقات بين الظواهر، كالعلاقة بين السبب والنتيجة، بما يمكن الإنسان من فهم الظواهر بصورة أفضل.</a:t>
            </a:r>
          </a:p>
          <a:p>
            <a:pPr algn="just" rtl="1"/>
            <a:r>
              <a:rPr lang="ar-EG" sz="2200" dirty="0">
                <a:latin typeface="Times New Roman" panose="02020603050405020304" pitchFamily="18" charset="0"/>
                <a:cs typeface="Times New Roman" panose="02020603050405020304" pitchFamily="18" charset="0"/>
              </a:rPr>
              <a:t>4 - يتناول المنهج الوصفي الظواهر كما هي في الواقع دون تدخل من قبل الباحث في التأثير على مسارها، مما يعطي نتائج أكثر واقعية.</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D709DC4-D6C7-537A-E126-2C2C6D0E586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CF5E72C9-45A9-F40D-E0D1-A58A566A29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02DEB218-C38B-F55F-61B0-679A3CE4CC50}"/>
              </a:ext>
            </a:extLst>
          </p:cNvPr>
          <p:cNvSpPr/>
          <p:nvPr/>
        </p:nvSpPr>
        <p:spPr>
          <a:xfrm>
            <a:off x="5944491" y="1321735"/>
            <a:ext cx="4459458" cy="78557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مزايا المنهج الوصفي</a:t>
            </a:r>
            <a:endParaRPr lang="en-US" sz="3600" b="1" dirty="0"/>
          </a:p>
        </p:txBody>
      </p:sp>
    </p:spTree>
    <p:extLst>
      <p:ext uri="{BB962C8B-B14F-4D97-AF65-F5344CB8AC3E}">
        <p14:creationId xmlns:p14="http://schemas.microsoft.com/office/powerpoint/2010/main" val="663187660"/>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A125C9-90CC-5152-4640-343C9582D6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E7646A-D795-9283-67A5-4A742D40DD5D}"/>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CE5A5B4-D6F9-C6A4-44BC-F515ACC7EDBD}"/>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845609D-5248-6B6D-BAAC-B4183A7931AA}"/>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87FD8F33-59C6-36AC-C306-E5068D2F19FB}"/>
              </a:ext>
            </a:extLst>
          </p:cNvPr>
          <p:cNvSpPr txBox="1"/>
          <p:nvPr/>
        </p:nvSpPr>
        <p:spPr>
          <a:xfrm>
            <a:off x="1121954" y="2056752"/>
            <a:ext cx="9161530" cy="4493538"/>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 </a:t>
            </a:r>
          </a:p>
          <a:p>
            <a:pPr algn="just" rtl="1"/>
            <a:r>
              <a:rPr lang="ar-EG" sz="2200" b="1" u="sng" dirty="0">
                <a:solidFill>
                  <a:schemeClr val="accent1"/>
                </a:solidFill>
                <a:latin typeface="Times New Roman" panose="02020603050405020304" pitchFamily="18" charset="0"/>
                <a:cs typeface="Times New Roman" panose="02020603050405020304" pitchFamily="18" charset="0"/>
              </a:rPr>
              <a:t>يستخدم لجمع البيانات والمعلومات في البحوث الوصفية الأدوات الآتية ( المحمودي،2019) :</a:t>
            </a:r>
          </a:p>
          <a:p>
            <a:pPr algn="just" rtl="1"/>
            <a:r>
              <a:rPr lang="ar-EG" sz="2200" dirty="0">
                <a:latin typeface="Times New Roman" panose="02020603050405020304" pitchFamily="18" charset="0"/>
                <a:cs typeface="Times New Roman" panose="02020603050405020304" pitchFamily="18" charset="0"/>
              </a:rPr>
              <a:t>1 ) الملاحظة .</a:t>
            </a:r>
          </a:p>
          <a:p>
            <a:pPr algn="just" rtl="1"/>
            <a:r>
              <a:rPr lang="ar-EG" sz="2200" dirty="0">
                <a:latin typeface="Times New Roman" panose="02020603050405020304" pitchFamily="18" charset="0"/>
                <a:cs typeface="Times New Roman" panose="02020603050405020304" pitchFamily="18" charset="0"/>
              </a:rPr>
              <a:t>2 ) المقابلة.</a:t>
            </a:r>
          </a:p>
          <a:p>
            <a:pPr algn="just" rtl="1"/>
            <a:r>
              <a:rPr lang="ar-EG" sz="2200" dirty="0">
                <a:latin typeface="Times New Roman" panose="02020603050405020304" pitchFamily="18" charset="0"/>
                <a:cs typeface="Times New Roman" panose="02020603050405020304" pitchFamily="18" charset="0"/>
              </a:rPr>
              <a:t>3 ) الاختبارات .</a:t>
            </a:r>
          </a:p>
          <a:p>
            <a:pPr algn="just" rtl="1"/>
            <a:r>
              <a:rPr lang="ar-EG" sz="2200" dirty="0">
                <a:latin typeface="Times New Roman" panose="02020603050405020304" pitchFamily="18" charset="0"/>
                <a:cs typeface="Times New Roman" panose="02020603050405020304" pitchFamily="18" charset="0"/>
              </a:rPr>
              <a:t>4 ) الاستبانات .</a:t>
            </a:r>
          </a:p>
          <a:p>
            <a:pPr algn="just" rtl="1"/>
            <a:r>
              <a:rPr lang="ar-EG" sz="2200" dirty="0">
                <a:latin typeface="Times New Roman" panose="02020603050405020304" pitchFamily="18" charset="0"/>
                <a:cs typeface="Times New Roman" panose="02020603050405020304" pitchFamily="18" charset="0"/>
              </a:rPr>
              <a:t>5 ) المقاييس المتدرجة </a:t>
            </a:r>
          </a:p>
          <a:p>
            <a:pPr algn="just" rtl="1"/>
            <a:r>
              <a:rPr lang="ar-EG" sz="2200" dirty="0">
                <a:latin typeface="Times New Roman" panose="02020603050405020304" pitchFamily="18" charset="0"/>
                <a:cs typeface="Times New Roman" panose="02020603050405020304" pitchFamily="18" charset="0"/>
              </a:rPr>
              <a:t>6) تحليل الوثائق والسجلات</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3839E2C-DE28-C1AF-F8D3-751C39FD1BA7}"/>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FA8F4F17-5B87-2E29-8651-AE0B8ED9E1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C4E1F60B-B7FF-A0B0-5ED2-A29A20AC8474}"/>
              </a:ext>
            </a:extLst>
          </p:cNvPr>
          <p:cNvSpPr/>
          <p:nvPr/>
        </p:nvSpPr>
        <p:spPr>
          <a:xfrm>
            <a:off x="5944491" y="1321735"/>
            <a:ext cx="4459458" cy="78557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أدوات المنهج الوصفي</a:t>
            </a:r>
            <a:endParaRPr lang="en-US" sz="3600" b="1" dirty="0"/>
          </a:p>
        </p:txBody>
      </p:sp>
    </p:spTree>
    <p:extLst>
      <p:ext uri="{BB962C8B-B14F-4D97-AF65-F5344CB8AC3E}">
        <p14:creationId xmlns:p14="http://schemas.microsoft.com/office/powerpoint/2010/main" val="3780095763"/>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86DB9E-FC59-6CBF-3040-11E18E3CACF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629DA4-78DD-BED4-F7C7-F29D8B187DD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7BA62E8-CF9E-D2A7-CE14-046C7C96113A}"/>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E675B3D-330D-3277-06ED-BC48D2C7731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3B38889-51F7-B60A-D080-693A516CE1AD}"/>
              </a:ext>
            </a:extLst>
          </p:cNvPr>
          <p:cNvSpPr txBox="1"/>
          <p:nvPr/>
        </p:nvSpPr>
        <p:spPr>
          <a:xfrm>
            <a:off x="1121953" y="1571909"/>
            <a:ext cx="9189665" cy="4154984"/>
          </a:xfrm>
          <a:prstGeom prst="rect">
            <a:avLst/>
          </a:prstGeom>
          <a:noFill/>
        </p:spPr>
        <p:txBody>
          <a:bodyPr wrap="square" rtlCol="0">
            <a:spAutoFit/>
          </a:bodyPr>
          <a:lstStyle/>
          <a:p>
            <a:pPr algn="just" rtl="1"/>
            <a:r>
              <a:rPr lang="ar-EG" sz="2200" dirty="0">
                <a:latin typeface="Times New Roman" panose="02020603050405020304" pitchFamily="18" charset="0"/>
                <a:cs typeface="Times New Roman" panose="02020603050405020304" pitchFamily="18" charset="0"/>
              </a:rPr>
              <a:t> </a:t>
            </a: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b="1" u="sng" dirty="0">
                <a:solidFill>
                  <a:schemeClr val="accent1"/>
                </a:solidFill>
                <a:latin typeface="Times New Roman" panose="02020603050405020304" pitchFamily="18" charset="0"/>
                <a:cs typeface="Times New Roman" panose="02020603050405020304" pitchFamily="18" charset="0"/>
              </a:rPr>
              <a:t>لا يكاد تطبيق واستخدام المنهج الوصفي في البحث يختلف في مراحله عن تلك التي تشملها الطريقة العلمية بشكل عام، ويمكن حصرها بالآتي ( المحمودي، 2019):</a:t>
            </a:r>
          </a:p>
          <a:p>
            <a:pPr algn="just" rtl="1"/>
            <a:r>
              <a:rPr lang="ar-EG" sz="2200" b="1" dirty="0">
                <a:solidFill>
                  <a:schemeClr val="accent1"/>
                </a:solidFill>
                <a:latin typeface="Times New Roman" panose="02020603050405020304" pitchFamily="18" charset="0"/>
                <a:cs typeface="Times New Roman" panose="02020603050405020304" pitchFamily="18" charset="0"/>
              </a:rPr>
              <a:t>1 ) تحديد المشكلة وصياغتها </a:t>
            </a:r>
            <a:r>
              <a:rPr lang="ar-EG" sz="2200" dirty="0">
                <a:latin typeface="Times New Roman" panose="02020603050405020304" pitchFamily="18" charset="0"/>
                <a:cs typeface="Times New Roman" panose="02020603050405020304" pitchFamily="18" charset="0"/>
              </a:rPr>
              <a:t>.</a:t>
            </a:r>
          </a:p>
          <a:p>
            <a:pPr algn="just" rtl="1"/>
            <a:r>
              <a:rPr lang="ar-EG" sz="2200" dirty="0">
                <a:latin typeface="Times New Roman" panose="02020603050405020304" pitchFamily="18" charset="0"/>
                <a:cs typeface="Times New Roman" panose="02020603050405020304" pitchFamily="18" charset="0"/>
              </a:rPr>
              <a:t>لابد للباحث من تحديد المشكلة المراد دراستها، ويفضل أن يتم صياغتها في شكل سؤال.</a:t>
            </a:r>
          </a:p>
          <a:p>
            <a:pPr algn="just" rtl="1"/>
            <a:r>
              <a:rPr lang="ar-EG" sz="2200" b="1" dirty="0">
                <a:solidFill>
                  <a:schemeClr val="accent1"/>
                </a:solidFill>
                <a:latin typeface="Times New Roman" panose="02020603050405020304" pitchFamily="18" charset="0"/>
                <a:cs typeface="Times New Roman" panose="02020603050405020304" pitchFamily="18" charset="0"/>
              </a:rPr>
              <a:t>2 ) وضع الفروض المحتملة .</a:t>
            </a:r>
          </a:p>
          <a:p>
            <a:pPr algn="just" rtl="1"/>
            <a:r>
              <a:rPr lang="ar-EG" sz="2200" dirty="0">
                <a:latin typeface="Times New Roman" panose="02020603050405020304" pitchFamily="18" charset="0"/>
                <a:cs typeface="Times New Roman" panose="02020603050405020304" pitchFamily="18" charset="0"/>
              </a:rPr>
              <a:t>ثم يقوم الباحث بصياغة فروض الدراسة والتي يمكن أن تجيب عن سؤال البحث بصورة مؤقتة ومن ثم يبدأ الباحث بجمع المعلومات عنها إلى أن يتم إثباتها أو دحضها.</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8F031FA-8DD9-C8B9-C78C-023872EAF63D}"/>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9E711B4-B40F-470C-F718-285C831D17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F864338B-001A-45AE-8377-69F165BEAAB8}"/>
              </a:ext>
            </a:extLst>
          </p:cNvPr>
          <p:cNvSpPr/>
          <p:nvPr/>
        </p:nvSpPr>
        <p:spPr>
          <a:xfrm>
            <a:off x="4473526" y="1465252"/>
            <a:ext cx="5627078" cy="81371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خطوات البحث العلمي باستخدام المنهج الوصفي</a:t>
            </a:r>
            <a:endParaRPr lang="en-US" sz="2800" b="1" dirty="0"/>
          </a:p>
        </p:txBody>
      </p:sp>
    </p:spTree>
    <p:extLst>
      <p:ext uri="{BB962C8B-B14F-4D97-AF65-F5344CB8AC3E}">
        <p14:creationId xmlns:p14="http://schemas.microsoft.com/office/powerpoint/2010/main" val="650593373"/>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652EE8-0DA0-75B6-E7DC-4C525DDD0DE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F6FB6A0-395B-946C-B047-DB74C3A9289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9AFF107-C5FB-C0EF-3C5D-2E9DB0BE565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68C2787-0884-0C04-9607-1F12B6CB8E33}"/>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3FC648F4-C916-AC6C-A8D2-DE6B583A9A10}"/>
              </a:ext>
            </a:extLst>
          </p:cNvPr>
          <p:cNvSpPr txBox="1"/>
          <p:nvPr/>
        </p:nvSpPr>
        <p:spPr>
          <a:xfrm>
            <a:off x="1121953" y="1571909"/>
            <a:ext cx="9189665" cy="6201698"/>
          </a:xfrm>
          <a:prstGeom prst="rect">
            <a:avLst/>
          </a:prstGeom>
          <a:noFill/>
        </p:spPr>
        <p:txBody>
          <a:bodyPr wrap="square" rtlCol="0">
            <a:spAutoFit/>
          </a:bodyPr>
          <a:lstStyle/>
          <a:p>
            <a:pPr algn="justLow" rtl="1">
              <a:lnSpc>
                <a:spcPct val="150000"/>
              </a:lnSpc>
            </a:pPr>
            <a:r>
              <a:rPr lang="ar-EG" sz="2200" b="1" dirty="0">
                <a:solidFill>
                  <a:srgbClr val="0070C0"/>
                </a:solidFill>
                <a:latin typeface="Arial" panose="020B0604020202020204" pitchFamily="34" charset="0"/>
                <a:cs typeface="Arial" panose="020B0604020202020204" pitchFamily="34" charset="0"/>
              </a:rPr>
              <a:t>3 ) جمع البيانات والمعلومات من المصادر المختلفة.</a:t>
            </a:r>
          </a:p>
          <a:p>
            <a:pPr algn="justLow" rtl="1">
              <a:lnSpc>
                <a:spcPct val="150000"/>
              </a:lnSpc>
            </a:pPr>
            <a:r>
              <a:rPr lang="ar-EG" sz="2200" dirty="0">
                <a:latin typeface="Arial" panose="020B0604020202020204" pitchFamily="34" charset="0"/>
                <a:cs typeface="Arial" panose="020B0604020202020204" pitchFamily="34" charset="0"/>
              </a:rPr>
              <a:t>يقوم الباحث بجمع البيانات والمعلومات واختيار الأدوات المناسبة لجمعها كالمقابلة، والاستبيان ، والملاحظة، والقيام بجمع المعلومات المطلوبة بطريقة منظمة. حيث يختار الباحث الأداة التي تناسب طبيعة المشكلة والفروض والأساليب التي تم تحديدها.</a:t>
            </a:r>
          </a:p>
          <a:p>
            <a:pPr algn="justLow" rtl="1">
              <a:lnSpc>
                <a:spcPct val="150000"/>
              </a:lnSpc>
            </a:pPr>
            <a:r>
              <a:rPr lang="ar-EG" sz="2200" dirty="0">
                <a:latin typeface="Arial" panose="020B0604020202020204" pitchFamily="34" charset="0"/>
                <a:cs typeface="Arial" panose="020B0604020202020204" pitchFamily="34" charset="0"/>
              </a:rPr>
              <a:t>كما يقوم الباحث باختيار العينة التي ستجرى عليها الدراسة وتحديد حجمها ونوعها.</a:t>
            </a:r>
            <a:endParaRPr lang="en-US" sz="2200" dirty="0">
              <a:latin typeface="Arial" panose="020B0604020202020204" pitchFamily="34" charset="0"/>
              <a:cs typeface="Arial" panose="020B0604020202020204" pitchFamily="34" charset="0"/>
            </a:endParaRPr>
          </a:p>
          <a:p>
            <a:pPr algn="justLow" rtl="1">
              <a:lnSpc>
                <a:spcPct val="150000"/>
              </a:lnSpc>
            </a:pPr>
            <a:r>
              <a:rPr lang="ar-EG" sz="2200" b="1" dirty="0">
                <a:solidFill>
                  <a:srgbClr val="0070C0"/>
                </a:solidFill>
                <a:latin typeface="Arial" panose="020B0604020202020204" pitchFamily="34" charset="0"/>
                <a:cs typeface="Arial" panose="020B0604020202020204" pitchFamily="34" charset="0"/>
              </a:rPr>
              <a:t> </a:t>
            </a:r>
            <a:r>
              <a:rPr lang="ar-EG" sz="2400" b="1" dirty="0">
                <a:solidFill>
                  <a:srgbClr val="0070C0"/>
                </a:solidFill>
                <a:latin typeface="Arial" panose="020B0604020202020204" pitchFamily="34" charset="0"/>
                <a:cs typeface="Arial" panose="020B0604020202020204" pitchFamily="34" charset="0"/>
              </a:rPr>
              <a:t>4) تحليل البيانات وتفسيرها.</a:t>
            </a:r>
          </a:p>
          <a:p>
            <a:pPr algn="justLow" rtl="1">
              <a:lnSpc>
                <a:spcPct val="150000"/>
              </a:lnSpc>
            </a:pPr>
            <a:r>
              <a:rPr lang="ar-EG" sz="2400" dirty="0">
                <a:latin typeface="Arial" panose="020B0604020202020204" pitchFamily="34" charset="0"/>
                <a:cs typeface="Arial" panose="020B0604020202020204" pitchFamily="34" charset="0"/>
              </a:rPr>
              <a:t>عند بدء مرحلة اختبار الفروض ومناقشتها لا بد من الرجوع إلى أدبيات الدراسة وإلى الدراسات السابقة للتعرف على مدى اتفاق نتائج البحث مع نتائج البحوث السابقة والعمل على تفسير أسباب الاتفاق أو الاختلاف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734958-91F8-F805-8DCA-827C92CE061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29A2B1FB-D987-50BC-D10D-565F21397D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106930723"/>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B3CB09-B33C-79EC-FD07-23685C4C06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F91030-FB79-F81A-A0D9-9E84A4A361C7}"/>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3D16998-4D61-827D-B2A9-7E715C24E11D}"/>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753DDE6-423E-95A2-47DC-19CF0943C724}"/>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6D5F3FC-2902-25AB-22F4-BEF04A80D87D}"/>
              </a:ext>
            </a:extLst>
          </p:cNvPr>
          <p:cNvSpPr txBox="1"/>
          <p:nvPr/>
        </p:nvSpPr>
        <p:spPr>
          <a:xfrm>
            <a:off x="1121953" y="1571909"/>
            <a:ext cx="9189665" cy="5170646"/>
          </a:xfrm>
          <a:prstGeom prst="rect">
            <a:avLst/>
          </a:prstGeom>
          <a:noFill/>
        </p:spPr>
        <p:txBody>
          <a:bodyPr wrap="square" rtlCol="0">
            <a:spAutoFit/>
          </a:bodyPr>
          <a:lstStyle/>
          <a:p>
            <a:pPr algn="just" rtl="1"/>
            <a:r>
              <a:rPr lang="ar-EG" sz="2200" b="1" dirty="0">
                <a:solidFill>
                  <a:srgbClr val="0070C0"/>
                </a:solidFill>
                <a:latin typeface="Times New Roman" panose="02020603050405020304" pitchFamily="18" charset="0"/>
                <a:cs typeface="Times New Roman" panose="02020603050405020304" pitchFamily="18" charset="0"/>
              </a:rPr>
              <a:t>  5) كتابة النتائج والاستنتاجات والتوصيات المناسبة .</a:t>
            </a:r>
          </a:p>
          <a:p>
            <a:pPr algn="just" rtl="1"/>
            <a:r>
              <a:rPr lang="ar-EG" sz="2200" dirty="0">
                <a:latin typeface="Times New Roman" panose="02020603050405020304" pitchFamily="18" charset="0"/>
                <a:cs typeface="Times New Roman" panose="02020603050405020304" pitchFamily="18" charset="0"/>
              </a:rPr>
              <a:t>يقوم الباحث بكتابة النتائج وتفسيرها ويقدم عدد من التوصيات التي يستفيد منها الباحثون، والجهات المستفيدة من البحث.</a:t>
            </a:r>
          </a:p>
          <a:p>
            <a:pPr algn="just" rtl="1"/>
            <a:r>
              <a:rPr lang="ar-EG" sz="2200" dirty="0">
                <a:latin typeface="Times New Roman" panose="02020603050405020304" pitchFamily="18" charset="0"/>
                <a:cs typeface="Times New Roman" panose="02020603050405020304" pitchFamily="18" charset="0"/>
              </a:rPr>
              <a:t>ومن الجدير بالذكر أن خطوات منهج البحث الوصفي إما تتم خلال مرحلتين : هما مرحلة الاستطلاع ثم مرحلة الوصف الموضوعي.</a:t>
            </a:r>
          </a:p>
          <a:p>
            <a:pPr algn="just" rtl="1"/>
            <a:r>
              <a:rPr lang="ar-EG" sz="2200" dirty="0">
                <a:latin typeface="Times New Roman" panose="02020603050405020304" pitchFamily="18" charset="0"/>
                <a:cs typeface="Times New Roman" panose="02020603050405020304" pitchFamily="18" charset="0"/>
              </a:rPr>
              <a:t>وكذلك فإن دراسة المشكلة إما  أن تتم من خلال عيًنة ممثلة لمجتمع مثل حالة معينة فيما يسمى بدراسة الحالة، أو من خلال مسح المجتمع بكاملة، ولذلك يجب أن يكون المجتمع المدروس صغيراً نسبياً، وبحيث تعمم نتائج الدراسة على المجتمعات الأخرى الماثلة .</a:t>
            </a:r>
          </a:p>
          <a:p>
            <a:pPr algn="just" rtl="1"/>
            <a:r>
              <a:rPr lang="ar-EG" sz="2200" dirty="0">
                <a:latin typeface="Times New Roman" panose="02020603050405020304" pitchFamily="18" charset="0"/>
                <a:cs typeface="Times New Roman" panose="02020603050405020304" pitchFamily="18" charset="0"/>
              </a:rPr>
              <a:t>وكذلك فإن الباحث يعبر عن البيانات التي يجمعها عن المشكلة إما بالطريقة الكمية أي بالأسلوب الكمي: كالتعبير بالأرقام ،والإحصائيات، والرسوم ، وإما بطريقة وصفية نوعية.  وغالباً ما تتعلق التطبيقات للمنهج الوصفي بالموضوعات المجتمعية: كالمسح التربوي المدرسي، أو المسح ( الإداري، أو المسح العام المتعلق بالرأي العام).</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CB421B6-D627-3139-0E92-A809D930292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BD001A57-84A8-DE9D-918E-DF316E3C5E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920588809"/>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119552-C122-E928-8B13-BE78EAF4CF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5D6855A-96C5-1558-1E73-96214D6D96E6}"/>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A68CF52-96FC-2693-1318-2124DFDAB817}"/>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61BFAA6-D23E-5FF6-5AEE-82C311D91A1F}"/>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025294A-D55C-14FA-138B-F3F50C02320E}"/>
              </a:ext>
            </a:extLst>
          </p:cNvPr>
          <p:cNvSpPr txBox="1"/>
          <p:nvPr/>
        </p:nvSpPr>
        <p:spPr>
          <a:xfrm>
            <a:off x="1121952" y="2124940"/>
            <a:ext cx="9189665" cy="4493538"/>
          </a:xfrm>
          <a:prstGeom prst="rect">
            <a:avLst/>
          </a:prstGeom>
          <a:noFill/>
        </p:spPr>
        <p:txBody>
          <a:bodyPr wrap="square" rtlCol="0">
            <a:spAutoFit/>
          </a:bodyPr>
          <a:lstStyle/>
          <a:p>
            <a:pPr algn="justLow" rtl="1"/>
            <a:r>
              <a:rPr lang="ar-EG" sz="2200" dirty="0">
                <a:latin typeface="Times New Roman" panose="02020603050405020304" pitchFamily="18" charset="0"/>
                <a:cs typeface="Times New Roman" panose="02020603050405020304" pitchFamily="18" charset="0"/>
              </a:rPr>
              <a:t>يستخدم المنهج الوصفي في دراسة معظم الظواهر، فالوصف العلمي للظواهر ضرورة لا مناص منها قبل قيام الباحث بالتعمق في تحليل الظواهر والحصول على تقديرات دقيقة لحدوثها والتعرف على طبيعة علاقاتها.</a:t>
            </a:r>
          </a:p>
          <a:p>
            <a:pPr algn="justLow" rtl="1"/>
            <a:r>
              <a:rPr lang="ar-EG" sz="2200" dirty="0">
                <a:latin typeface="Times New Roman" panose="02020603050405020304" pitchFamily="18" charset="0"/>
                <a:cs typeface="Times New Roman" panose="02020603050405020304" pitchFamily="18" charset="0"/>
              </a:rPr>
              <a:t>وتتخذ الدراسات الوصفية أساليب وأنماط مختلفة ، ومن أبرز هذه الأساليب المستخدمة للبحوث الوصفية ما يلي ( المحمودي، 2019):</a:t>
            </a:r>
          </a:p>
          <a:p>
            <a:pPr algn="justLow" rtl="1"/>
            <a:r>
              <a:rPr lang="ar-EG" sz="2200" b="1" dirty="0">
                <a:solidFill>
                  <a:srgbClr val="0070C0"/>
                </a:solidFill>
                <a:latin typeface="Times New Roman" panose="02020603050405020304" pitchFamily="18" charset="0"/>
                <a:cs typeface="Times New Roman" panose="02020603050405020304" pitchFamily="18" charset="0"/>
              </a:rPr>
              <a:t>أ. أسلوب المسح (الدراسات المسحية) (المحمودي، 2019): </a:t>
            </a:r>
            <a:r>
              <a:rPr lang="ar-EG" sz="2200" dirty="0">
                <a:latin typeface="Times New Roman" panose="02020603050405020304" pitchFamily="18" charset="0"/>
                <a:cs typeface="Times New Roman" panose="02020603050405020304" pitchFamily="18" charset="0"/>
              </a:rPr>
              <a:t>يعتبر المسح واحداً من المناهج الأساسية بل أكثرها شيوعاً في البحوث الوصفية . ويعرف أسلوب المسح بأنه : دراسة شاملة مستعرضة، ومحاولة منظمة لجمع البيانات وتحليل وتفسير وتقرير الوضع الراهن لموضوع ما في بيئة محددة ووقت معين.</a:t>
            </a:r>
          </a:p>
          <a:p>
            <a:pPr algn="justLow" rtl="1"/>
            <a:r>
              <a:rPr lang="ar-EG" sz="2200" dirty="0">
                <a:latin typeface="Times New Roman" panose="02020603050405020304" pitchFamily="18" charset="0"/>
                <a:cs typeface="Times New Roman" panose="02020603050405020304" pitchFamily="18" charset="0"/>
              </a:rPr>
              <a:t>كما يعرف بأنه : ذلك النوع من البحوث الذي يتم بواسطته استجواب جميع أفراد مجتمع البحث أو عينة كبيرة منهم، وذلك بهدف وصف الظاهرة المدروسة من حيث طبيعتها ودرجة وجودها فقط، دون أن يتجاوز ذلك دراسة العلاقة أو استنتاج الأسباب.</a:t>
            </a:r>
          </a:p>
          <a:p>
            <a:pPr algn="justLow"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1031445-E1EC-8C5C-24D1-FD3256866B23}"/>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4882AD66-8428-6BFA-748B-2D3050F08F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2">
            <a:extLst>
              <a:ext uri="{FF2B5EF4-FFF2-40B4-BE49-F238E27FC236}">
                <a16:creationId xmlns:a16="http://schemas.microsoft.com/office/drawing/2014/main" id="{4D651178-5B4B-9A63-007E-975178FD4AC9}"/>
              </a:ext>
            </a:extLst>
          </p:cNvPr>
          <p:cNvSpPr/>
          <p:nvPr/>
        </p:nvSpPr>
        <p:spPr>
          <a:xfrm>
            <a:off x="4393809" y="1390865"/>
            <a:ext cx="3404382" cy="47830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200" b="1" dirty="0"/>
              <a:t>أساليب المنهج الوصفي</a:t>
            </a:r>
            <a:endParaRPr lang="en-US" sz="3200" b="1" dirty="0"/>
          </a:p>
        </p:txBody>
      </p:sp>
    </p:spTree>
    <p:extLst>
      <p:ext uri="{BB962C8B-B14F-4D97-AF65-F5344CB8AC3E}">
        <p14:creationId xmlns:p14="http://schemas.microsoft.com/office/powerpoint/2010/main" val="3704244998"/>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DACF75-0270-CCB9-4ECE-7C31645DDD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E7D110B-33C5-A9D1-495D-2482F6EE18F3}"/>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06939AE-098F-F0C6-5B79-4D1A90B35204}"/>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2D6C2A0-DBFE-A652-9AEB-7CBCD30D2E0E}"/>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A326621-6A5F-C001-3F5F-C0730DE7D704}"/>
              </a:ext>
            </a:extLst>
          </p:cNvPr>
          <p:cNvSpPr txBox="1"/>
          <p:nvPr/>
        </p:nvSpPr>
        <p:spPr>
          <a:xfrm>
            <a:off x="1121953" y="1571909"/>
            <a:ext cx="9189665" cy="6524863"/>
          </a:xfrm>
          <a:prstGeom prst="rect">
            <a:avLst/>
          </a:prstGeom>
          <a:noFill/>
        </p:spPr>
        <p:txBody>
          <a:bodyPr wrap="square" rtlCol="0">
            <a:spAutoFit/>
          </a:bodyPr>
          <a:lstStyle/>
          <a:p>
            <a:pPr algn="just" rtl="1"/>
            <a:r>
              <a:rPr lang="ar-EG" sz="2200" b="1" dirty="0">
                <a:solidFill>
                  <a:srgbClr val="0070C0"/>
                </a:solidFill>
                <a:latin typeface="Times New Roman" panose="02020603050405020304" pitchFamily="18" charset="0"/>
                <a:cs typeface="Times New Roman" panose="02020603050405020304" pitchFamily="18" charset="0"/>
              </a:rPr>
              <a:t>ومما سبق من التعريفات يتضح الآتي (المحمودي، 2019):</a:t>
            </a:r>
          </a:p>
          <a:p>
            <a:pPr algn="just" rtl="1"/>
            <a:r>
              <a:rPr lang="ar-EG" sz="2200" dirty="0">
                <a:latin typeface="Times New Roman" panose="02020603050405020304" pitchFamily="18" charset="0"/>
                <a:cs typeface="Times New Roman" panose="02020603050405020304" pitchFamily="18" charset="0"/>
              </a:rPr>
              <a:t>✓ يقوم الأسلوب المسحي على وصف وتشخيص ظاهرة ما، وجمع البيانات</a:t>
            </a:r>
          </a:p>
          <a:p>
            <a:pPr algn="just" rtl="1"/>
            <a:r>
              <a:rPr lang="ar-EG" sz="2200" dirty="0">
                <a:latin typeface="Times New Roman" panose="02020603050405020304" pitchFamily="18" charset="0"/>
                <a:cs typeface="Times New Roman" panose="02020603050405020304" pitchFamily="18" charset="0"/>
              </a:rPr>
              <a:t>عنها وتقرير حالتها كماهي في الوقت الراهن أي ما هو قائم فعلا في جزء</a:t>
            </a:r>
          </a:p>
          <a:p>
            <a:pPr algn="just" rtl="1"/>
            <a:r>
              <a:rPr lang="ar-EG" sz="2200" dirty="0">
                <a:latin typeface="Times New Roman" panose="02020603050405020304" pitchFamily="18" charset="0"/>
                <a:cs typeface="Times New Roman" panose="02020603050405020304" pitchFamily="18" charset="0"/>
              </a:rPr>
              <a:t>من المجتمع.</a:t>
            </a:r>
          </a:p>
          <a:p>
            <a:pPr algn="just" rtl="1"/>
            <a:r>
              <a:rPr lang="ar-EG" sz="2200" dirty="0">
                <a:latin typeface="Times New Roman" panose="02020603050405020304" pitchFamily="18" charset="0"/>
                <a:cs typeface="Times New Roman" panose="02020603050405020304" pitchFamily="18" charset="0"/>
              </a:rPr>
              <a:t>✓ البحث المسحي ينصب على الوقت الحاضر .</a:t>
            </a:r>
          </a:p>
          <a:p>
            <a:pPr algn="just" rtl="1"/>
            <a:r>
              <a:rPr lang="ar-EG" sz="2200" dirty="0">
                <a:latin typeface="Times New Roman" panose="02020603050405020304" pitchFamily="18" charset="0"/>
                <a:cs typeface="Times New Roman" panose="02020603050405020304" pitchFamily="18" charset="0"/>
              </a:rPr>
              <a:t>يهدف البحث المسحي إلى الوصول إلى بيانات يمكن تصنيفها</a:t>
            </a:r>
          </a:p>
          <a:p>
            <a:pPr algn="just" rtl="1"/>
            <a:r>
              <a:rPr lang="ar-EG" sz="2200" dirty="0">
                <a:latin typeface="Times New Roman" panose="02020603050405020304" pitchFamily="18" charset="0"/>
                <a:cs typeface="Times New Roman" panose="02020603050405020304" pitchFamily="18" charset="0"/>
              </a:rPr>
              <a:t>وتفسيرها وتعميمها وذلك للاستفادة منها مستقبلا .</a:t>
            </a:r>
          </a:p>
          <a:p>
            <a:pPr algn="just" rtl="1"/>
            <a:r>
              <a:rPr lang="ar-EG" sz="2200" dirty="0">
                <a:latin typeface="Times New Roman" panose="02020603050405020304" pitchFamily="18" charset="0"/>
                <a:cs typeface="Times New Roman" panose="02020603050405020304" pitchFamily="18" charset="0"/>
              </a:rPr>
              <a:t>✓ يطبق أسلوب المسح عادة على نطاق جغرافي كبير أو صغير وقد يكون مسحاً شاملا أو بطريق العينة، وفي أغلب الأحيان تستخدم فيه عينات كبيرة من أجل مساعدة الباحث في الحصول على نتائج دقيقة وبنسب خطأ قليلة، وبالتالي تمكنه من تعميم نتائجه على مجتمع الدراسة .</a:t>
            </a:r>
          </a:p>
          <a:p>
            <a:pPr algn="just" rtl="1"/>
            <a:r>
              <a:rPr lang="ar-EG" sz="2200" dirty="0">
                <a:latin typeface="Times New Roman" panose="02020603050405020304" pitchFamily="18" charset="0"/>
                <a:cs typeface="Times New Roman" panose="02020603050405020304" pitchFamily="18" charset="0"/>
              </a:rPr>
              <a:t>✓ البحث المسحي يدرس الظاهرة كما هي على الواقع دون تدخل من قبل الباحث للتأثير عليها .</a:t>
            </a:r>
          </a:p>
          <a:p>
            <a:pPr algn="just" rtl="1"/>
            <a:r>
              <a:rPr lang="ar-EG" sz="2200" dirty="0">
                <a:latin typeface="Times New Roman" panose="02020603050405020304" pitchFamily="18" charset="0"/>
                <a:cs typeface="Times New Roman" panose="02020603050405020304" pitchFamily="18" charset="0"/>
              </a:rPr>
              <a:t>ذلك النوع من البحوث الذي يتم بواسطته استجواب جميع أفراد مجتمع البحث أو عينة كبيرة منهم، وذلك بهدف وصف الظاهرة المدروسة من حيث طبيعتها ودرجة وجودها فقط، دون أن يتجاوز ذلك دراسة العلاقة أو استنتاج الأسباب</a:t>
            </a:r>
          </a:p>
          <a:p>
            <a:pPr algn="just" rtl="1"/>
            <a:endParaRPr lang="ar-EG" sz="2200" dirty="0">
              <a:latin typeface="Times New Roman" panose="02020603050405020304" pitchFamily="18" charset="0"/>
              <a:cs typeface="Times New Roman" panose="02020603050405020304" pitchFamily="18" charset="0"/>
            </a:endParaRPr>
          </a:p>
          <a:p>
            <a:pPr algn="just" rtl="1"/>
            <a:r>
              <a:rPr lang="ar-EG" sz="2200" dirty="0">
                <a:latin typeface="Times New Roman" panose="02020603050405020304" pitchFamily="18" charset="0"/>
                <a:cs typeface="Times New Roman" panose="02020603050405020304" pitchFamily="18" charset="0"/>
              </a:rPr>
              <a:t> </a:t>
            </a: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a:p>
            <a:pPr algn="just" rtl="1"/>
            <a:endParaRPr lang="ar-EG" sz="22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29D81975-0C31-432B-1D8C-3868BFE58919}"/>
              </a:ext>
            </a:extLst>
          </p:cNvPr>
          <p:cNvSpPr txBox="1"/>
          <p:nvPr/>
        </p:nvSpPr>
        <p:spPr>
          <a:xfrm>
            <a:off x="506422" y="6237502"/>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D88619D5-D7EE-0800-703E-9C99BD9E49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072013411"/>
      </p:ext>
    </p:extLst>
  </p:cSld>
  <p:clrMapOvr>
    <a:masterClrMapping/>
  </p:clrMapOvr>
  <mc:AlternateContent xmlns:mc="http://schemas.openxmlformats.org/markup-compatibility/2006" xmlns:p14="http://schemas.microsoft.com/office/powerpoint/2010/main">
    <mc:Choice Requires="p14">
      <p:transition spd="slow" p14:dur="2000" advTm="42363"/>
    </mc:Choice>
    <mc:Fallback xmlns="">
      <p:transition spd="slow" advTm="4236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0508" y="2421882"/>
            <a:ext cx="9178058" cy="5170646"/>
          </a:xfrm>
          <a:prstGeom prst="rect">
            <a:avLst/>
          </a:prstGeom>
          <a:noFill/>
        </p:spPr>
        <p:txBody>
          <a:bodyPr wrap="square" rtlCol="0">
            <a:spAutoFit/>
          </a:bodyPr>
          <a:lstStyle/>
          <a:p>
            <a:pPr algn="just" rtl="1"/>
            <a:r>
              <a:rPr lang="ar-EG" sz="2200" b="1" u="sng" dirty="0">
                <a:solidFill>
                  <a:schemeClr val="accent1"/>
                </a:solidFill>
                <a:latin typeface="Times New Roman" panose="02020603050405020304" pitchFamily="18" charset="0"/>
                <a:cs typeface="Times New Roman" panose="02020603050405020304" pitchFamily="18" charset="0"/>
              </a:rPr>
              <a:t>تتعدد استخدامات الأسلوب المسحي لتشمل المجالات الآتية </a:t>
            </a:r>
            <a:r>
              <a:rPr lang="ar-EG" sz="2200" u="sng" dirty="0">
                <a:solidFill>
                  <a:schemeClr val="accent1"/>
                </a:solidFill>
                <a:latin typeface="Times New Roman" panose="02020603050405020304" pitchFamily="18" charset="0"/>
                <a:cs typeface="Times New Roman" panose="02020603050405020304" pitchFamily="18" charset="0"/>
              </a:rPr>
              <a:t>:</a:t>
            </a:r>
          </a:p>
          <a:p>
            <a:pPr algn="just" rtl="1"/>
            <a:r>
              <a:rPr lang="ar-EG" sz="2200" dirty="0">
                <a:latin typeface="Times New Roman" panose="02020603050405020304" pitchFamily="18" charset="0"/>
                <a:cs typeface="Times New Roman" panose="02020603050405020304" pitchFamily="18" charset="0"/>
              </a:rPr>
              <a:t>1 ) </a:t>
            </a:r>
            <a:r>
              <a:rPr lang="ar-EG" sz="2200" b="1" dirty="0">
                <a:latin typeface="Times New Roman" panose="02020603050405020304" pitchFamily="18" charset="0"/>
                <a:cs typeface="Times New Roman" panose="02020603050405020304" pitchFamily="18" charset="0"/>
              </a:rPr>
              <a:t>المسح المدرسي </a:t>
            </a:r>
            <a:r>
              <a:rPr lang="ar-EG" sz="2200" dirty="0">
                <a:latin typeface="Times New Roman" panose="02020603050405020304" pitchFamily="18" charset="0"/>
                <a:cs typeface="Times New Roman" panose="02020603050405020304" pitchFamily="18" charset="0"/>
              </a:rPr>
              <a:t>: والذي يدرس الميدان التربوي بأبعاده المختلفة مثل : المعلم، المتعلم، الوسائل، الطرق، الأهداف، المناهج .</a:t>
            </a:r>
          </a:p>
          <a:p>
            <a:pPr algn="just" rtl="1"/>
            <a:r>
              <a:rPr lang="ar-EG" sz="2200" dirty="0">
                <a:latin typeface="Times New Roman" panose="02020603050405020304" pitchFamily="18" charset="0"/>
                <a:cs typeface="Times New Roman" panose="02020603050405020304" pitchFamily="18" charset="0"/>
              </a:rPr>
              <a:t>2 ) </a:t>
            </a:r>
            <a:r>
              <a:rPr lang="ar-EG" sz="2200" b="1" dirty="0">
                <a:latin typeface="Times New Roman" panose="02020603050405020304" pitchFamily="18" charset="0"/>
                <a:cs typeface="Times New Roman" panose="02020603050405020304" pitchFamily="18" charset="0"/>
              </a:rPr>
              <a:t>المسوح التي تهتم بدراسات السكان </a:t>
            </a:r>
            <a:r>
              <a:rPr lang="ar-EG" sz="2200" dirty="0">
                <a:latin typeface="Times New Roman" panose="02020603050405020304" pitchFamily="18" charset="0"/>
                <a:cs typeface="Times New Roman" panose="02020603050405020304" pitchFamily="18" charset="0"/>
              </a:rPr>
              <a:t>بمختلف مجالاتها ولعل أهمها الهجرة والخصوبة وتنظيم الأسرة والخصائص المختلفة للسكان.</a:t>
            </a:r>
          </a:p>
          <a:p>
            <a:pPr algn="just" rtl="1"/>
            <a:r>
              <a:rPr lang="ar-EG" sz="2200" dirty="0">
                <a:latin typeface="Times New Roman" panose="02020603050405020304" pitchFamily="18" charset="0"/>
                <a:cs typeface="Times New Roman" panose="02020603050405020304" pitchFamily="18" charset="0"/>
              </a:rPr>
              <a:t>3) </a:t>
            </a:r>
            <a:r>
              <a:rPr lang="ar-EG" sz="2200" b="1" dirty="0">
                <a:latin typeface="Times New Roman" panose="02020603050405020304" pitchFamily="18" charset="0"/>
                <a:cs typeface="Times New Roman" panose="02020603050405020304" pitchFamily="18" charset="0"/>
              </a:rPr>
              <a:t>المسوحات الاجتماعية </a:t>
            </a:r>
            <a:r>
              <a:rPr lang="ar-EG" sz="2200" dirty="0">
                <a:latin typeface="Times New Roman" panose="02020603050405020304" pitchFamily="18" charset="0"/>
                <a:cs typeface="Times New Roman" panose="02020603050405020304" pitchFamily="18" charset="0"/>
              </a:rPr>
              <a:t>والتي تتناول مشكلات اجتماعية معينة فرضت نفسها نتيجة للتغيرات الاجتماعية والاقتصادية، مثل بحوث الفقر والجريمة وأوضاع الأسرة ومشكلة العمل والعمال.</a:t>
            </a:r>
          </a:p>
          <a:p>
            <a:pPr algn="just" rtl="1"/>
            <a:r>
              <a:rPr lang="ar-EG" sz="2200" dirty="0">
                <a:latin typeface="Times New Roman" panose="02020603050405020304" pitchFamily="18" charset="0"/>
                <a:cs typeface="Times New Roman" panose="02020603050405020304" pitchFamily="18" charset="0"/>
              </a:rPr>
              <a:t>4 ) مسوح الرأي العام والاتجاهات السياسية .</a:t>
            </a:r>
          </a:p>
          <a:p>
            <a:pPr algn="just" rtl="1"/>
            <a:r>
              <a:rPr lang="ar-EG" sz="2200" dirty="0">
                <a:latin typeface="Times New Roman" panose="02020603050405020304" pitchFamily="18" charset="0"/>
                <a:cs typeface="Times New Roman" panose="02020603050405020304" pitchFamily="18" charset="0"/>
              </a:rPr>
              <a:t>5 ) </a:t>
            </a:r>
            <a:r>
              <a:rPr lang="ar-EG" sz="2200" b="1" dirty="0">
                <a:latin typeface="Times New Roman" panose="02020603050405020304" pitchFamily="18" charset="0"/>
                <a:cs typeface="Times New Roman" panose="02020603050405020304" pitchFamily="18" charset="0"/>
              </a:rPr>
              <a:t>مسوح العلاقات الصناعية </a:t>
            </a:r>
            <a:r>
              <a:rPr lang="ar-EG" sz="2200" dirty="0">
                <a:latin typeface="Times New Roman" panose="02020603050405020304" pitchFamily="18" charset="0"/>
                <a:cs typeface="Times New Roman" panose="02020603050405020304" pitchFamily="18" charset="0"/>
              </a:rPr>
              <a:t>والروح المعنوية والتي تهدف إلى قياس معنويات العمال وعلاقاتها بالإنتاجية.</a:t>
            </a:r>
          </a:p>
          <a:p>
            <a:pPr algn="just" rtl="1"/>
            <a:endParaRPr lang="ar-EG" sz="2200" dirty="0">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marL="342900" indent="-342900" algn="just" rtl="1">
              <a:buFont typeface="Arial" panose="020B0604020202020204" pitchFamily="34" charset="0"/>
              <a:buChar char="•"/>
            </a:pPr>
            <a:endParaRPr kumimoji="0" lang="en-US" altLang="en-US" sz="2200" i="0" u="none" strike="noStrike" cap="none" normalizeH="0" baseline="0" dirty="0">
              <a:ln>
                <a:noFill/>
              </a:ln>
              <a:solidFill>
                <a:schemeClr val="tx1"/>
              </a:solidFill>
              <a:effectLst/>
              <a:latin typeface="Arial" panose="020B0604020202020204" pitchFamily="34" charset="0"/>
              <a:cs typeface="+mj-cs"/>
            </a:endParaRPr>
          </a:p>
          <a:p>
            <a:pPr algn="just" rtl="1"/>
            <a:endParaRPr lang="ar-EG" sz="2200" dirty="0"/>
          </a:p>
          <a:p>
            <a:pPr algn="just" rtl="1"/>
            <a:endParaRPr lang="en-US" sz="22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FBFF8D3D-A435-48C5-B85D-DAB9E60BAF5F}"/>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EC6EEE74-4D68-404F-91E1-750A5C89D3E5}"/>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71EEDD2F-02CD-47BA-A454-7AE1355F25D6}"/>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142EF5FA-C93C-4E40-85B6-4C9C32524164}"/>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Oval 2">
            <a:extLst>
              <a:ext uri="{FF2B5EF4-FFF2-40B4-BE49-F238E27FC236}">
                <a16:creationId xmlns:a16="http://schemas.microsoft.com/office/drawing/2014/main" id="{E4C859AA-AB50-4B7B-BCB9-E51F086C0C2B}"/>
              </a:ext>
            </a:extLst>
          </p:cNvPr>
          <p:cNvSpPr/>
          <p:nvPr/>
        </p:nvSpPr>
        <p:spPr>
          <a:xfrm>
            <a:off x="3212087" y="1571910"/>
            <a:ext cx="5767826" cy="620943"/>
          </a:xfrm>
          <a:prstGeom prst="ellipse">
            <a:avLst/>
          </a:prstGeom>
          <a:solidFill>
            <a:schemeClr val="tx2">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3200" b="1" dirty="0">
                <a:solidFill>
                  <a:srgbClr val="C00000"/>
                </a:solidFill>
                <a:latin typeface="Times New Roman" panose="02020603050405020304" pitchFamily="18" charset="0"/>
                <a:cs typeface="Times New Roman" panose="02020603050405020304" pitchFamily="18" charset="0"/>
              </a:rPr>
              <a:t>استخدامات أسلوب المسح</a:t>
            </a:r>
          </a:p>
        </p:txBody>
      </p:sp>
    </p:spTree>
    <p:extLst>
      <p:ext uri="{BB962C8B-B14F-4D97-AF65-F5344CB8AC3E}">
        <p14:creationId xmlns:p14="http://schemas.microsoft.com/office/powerpoint/2010/main" val="3061194811"/>
      </p:ext>
    </p:extLst>
  </p:cSld>
  <p:clrMapOvr>
    <a:masterClrMapping/>
  </p:clrMapOvr>
  <mc:AlternateContent xmlns:mc="http://schemas.openxmlformats.org/markup-compatibility/2006" xmlns:p14="http://schemas.microsoft.com/office/powerpoint/2010/main">
    <mc:Choice Requires="p14">
      <p:transition spd="slow" p14:dur="2000" advTm="43440"/>
    </mc:Choice>
    <mc:Fallback xmlns="">
      <p:transition spd="slow" advTm="4344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D1F2E-26C9-9CEC-B342-E5E08E0EB7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9885D5D-D2BA-1321-54BB-0B0C5A42582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9184674-1AD2-8FF3-5B1F-E8DFE6F07A05}"/>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1743F5E-FA74-D869-8698-A5AA1D047318}"/>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227A94A4-248B-FEE2-1BE5-4E44F7D6B7CB}"/>
              </a:ext>
            </a:extLst>
          </p:cNvPr>
          <p:cNvSpPr txBox="1"/>
          <p:nvPr/>
        </p:nvSpPr>
        <p:spPr>
          <a:xfrm>
            <a:off x="1515742" y="1465253"/>
            <a:ext cx="9035027" cy="4555093"/>
          </a:xfrm>
          <a:prstGeom prst="rect">
            <a:avLst/>
          </a:prstGeom>
          <a:noFill/>
        </p:spPr>
        <p:txBody>
          <a:bodyPr wrap="square" rtlCol="0">
            <a:spAutoFit/>
          </a:bodyPr>
          <a:lstStyle/>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a:p>
            <a:pPr algn="just" rtl="1"/>
            <a:endParaRPr lang="ar-EG" altLang="en-US" sz="2200" dirty="0">
              <a:latin typeface="Arial" panose="020B0604020202020204" pitchFamily="34" charset="0"/>
              <a:cs typeface="+mj-cs"/>
            </a:endParaRPr>
          </a:p>
          <a:p>
            <a:pPr algn="just" rtl="1"/>
            <a:r>
              <a:rPr kumimoji="0" lang="ar-EG" altLang="en-US" sz="2400" b="1" i="0" u="sng" strike="noStrike" cap="none" normalizeH="0" baseline="0" dirty="0">
                <a:ln>
                  <a:noFill/>
                </a:ln>
                <a:solidFill>
                  <a:srgbClr val="0070C0"/>
                </a:solidFill>
                <a:effectLst/>
                <a:latin typeface="Arial" panose="020B0604020202020204" pitchFamily="34" charset="0"/>
                <a:cs typeface="+mj-cs"/>
              </a:rPr>
              <a:t>يتميز المنهج المسحي بالآتي ( المحمودي، 2019):</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1 ) سهولة تطبيقه وتعدد مجالاته في التطبيق .</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2 ) قدرته الكبيرة على تغطية وحدات كثيرة من المجتمع المدروس باستخدام أسلوب العينة في أغلب الأحيان.</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3 ) تناوله لظواهر معاصرة يجعل منها ذات فائدة ونفع كبيرين للمجتمع محل الدراسة .</a:t>
            </a:r>
          </a:p>
          <a:p>
            <a:pPr algn="just" rtl="1"/>
            <a:r>
              <a:rPr kumimoji="0" lang="ar-EG" altLang="en-US" sz="2400" b="1" i="0" u="sng" strike="noStrike" cap="none" normalizeH="0" baseline="0" dirty="0">
                <a:ln>
                  <a:noFill/>
                </a:ln>
                <a:solidFill>
                  <a:srgbClr val="0070C0"/>
                </a:solidFill>
                <a:effectLst/>
                <a:latin typeface="Arial" panose="020B0604020202020204" pitchFamily="34" charset="0"/>
                <a:cs typeface="+mj-cs"/>
              </a:rPr>
              <a:t>عيوب الأسلوب المسحي</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يعاب على الأسلوب المسحي الآتي:</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1 ) صعوبة السيطرة على كل متغيرات الدراسة فيه .</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2 ) قيمته مرتبطة بدقة العينة المختارة للدراسة ومدى جودة أدوات جمع البيانات مثل الاستبيان وغيره وطرق تحليلها.</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3 ) احتمال وجود قدر من التحيز من جانب الباحث بالنسبة لبعض الجوانب في الدراسة .</a:t>
            </a:r>
          </a:p>
        </p:txBody>
      </p:sp>
      <p:sp>
        <p:nvSpPr>
          <p:cNvPr id="2" name="TextBox 1">
            <a:extLst>
              <a:ext uri="{FF2B5EF4-FFF2-40B4-BE49-F238E27FC236}">
                <a16:creationId xmlns:a16="http://schemas.microsoft.com/office/drawing/2014/main" id="{645682D5-EF45-13F8-D3DA-C0AC0B7AD8E8}"/>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5088FF9-33E1-E64F-5367-6785F341DB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32FDB1FF-6B3F-B844-2116-4EE0941FA72B}"/>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8F33B6B9-1EA7-B2E9-48EA-3D325D452CDD}"/>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FD744FDA-5E72-FA21-B388-7A199EC0CFC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72CF86AB-A365-9341-C129-A9DE18F2384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Rectangle 2">
            <a:extLst>
              <a:ext uri="{FF2B5EF4-FFF2-40B4-BE49-F238E27FC236}">
                <a16:creationId xmlns:a16="http://schemas.microsoft.com/office/drawing/2014/main" id="{9EFF9822-D31A-FCBB-4B13-5271C392616C}"/>
              </a:ext>
            </a:extLst>
          </p:cNvPr>
          <p:cNvSpPr/>
          <p:nvPr/>
        </p:nvSpPr>
        <p:spPr>
          <a:xfrm>
            <a:off x="4586068" y="1571910"/>
            <a:ext cx="5838092" cy="52417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4000" b="1" dirty="0"/>
              <a:t>مزايا الأسلوب المسحي</a:t>
            </a:r>
            <a:endParaRPr lang="en-US" sz="4000" b="1" dirty="0"/>
          </a:p>
        </p:txBody>
      </p:sp>
    </p:spTree>
    <p:extLst>
      <p:ext uri="{BB962C8B-B14F-4D97-AF65-F5344CB8AC3E}">
        <p14:creationId xmlns:p14="http://schemas.microsoft.com/office/powerpoint/2010/main" val="2618808084"/>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BDC85-9C36-4CE8-F400-4C755282711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3E428F7-B323-E2C1-45C5-29FEF19DB269}"/>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06655F9-DE88-2785-99FF-BABB4A58585A}"/>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30596A1-1EFE-3F2F-79F4-EFBFF83EB381}"/>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A73A6777-58E7-4DEB-1CB4-86DDE60D398D}"/>
              </a:ext>
            </a:extLst>
          </p:cNvPr>
          <p:cNvSpPr txBox="1"/>
          <p:nvPr/>
        </p:nvSpPr>
        <p:spPr>
          <a:xfrm>
            <a:off x="1515742" y="1465253"/>
            <a:ext cx="9035027" cy="2800767"/>
          </a:xfrm>
          <a:prstGeom prst="rect">
            <a:avLst/>
          </a:prstGeom>
          <a:noFill/>
        </p:spPr>
        <p:txBody>
          <a:bodyPr wrap="square" rtlCol="0">
            <a:spAutoFit/>
          </a:bodyPr>
          <a:lstStyle/>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معوقات استخدامه:</a:t>
            </a:r>
          </a:p>
          <a:p>
            <a:pPr algn="just" rtl="1"/>
            <a:r>
              <a:rPr kumimoji="0" lang="ar-EG" altLang="en-US" sz="2200" i="0" u="none" strike="noStrike" cap="none" normalizeH="0" baseline="0" dirty="0">
                <a:ln>
                  <a:noFill/>
                </a:ln>
                <a:effectLst/>
                <a:latin typeface="Arial" panose="020B0604020202020204" pitchFamily="34" charset="0"/>
                <a:cs typeface="+mj-cs"/>
              </a:rPr>
              <a:t>تتمثل معوقات استخدام الأسلوب المسحي في:</a:t>
            </a:r>
          </a:p>
          <a:p>
            <a:pPr algn="just" rtl="1"/>
            <a:r>
              <a:rPr kumimoji="0" lang="ar-EG" altLang="en-US" sz="2200" i="0" u="none" strike="noStrike" cap="none" normalizeH="0" baseline="0" dirty="0">
                <a:ln>
                  <a:noFill/>
                </a:ln>
                <a:effectLst/>
                <a:latin typeface="Arial" panose="020B0604020202020204" pitchFamily="34" charset="0"/>
                <a:cs typeface="+mj-cs"/>
              </a:rPr>
              <a:t>1 ) ارتفاع تكاليف استخدامه وتطبيقه.</a:t>
            </a:r>
          </a:p>
          <a:p>
            <a:pPr algn="just" rtl="1"/>
            <a:r>
              <a:rPr kumimoji="0" lang="ar-EG" altLang="en-US" sz="2200" i="0" u="none" strike="noStrike" cap="none" normalizeH="0" baseline="0" dirty="0">
                <a:ln>
                  <a:noFill/>
                </a:ln>
                <a:effectLst/>
                <a:latin typeface="Arial" panose="020B0604020202020204" pitchFamily="34" charset="0"/>
                <a:cs typeface="+mj-cs"/>
              </a:rPr>
              <a:t>2 ) حاجته إلى فترة زمنية طويلة وجهد كبير .</a:t>
            </a:r>
          </a:p>
          <a:p>
            <a:pPr algn="just" rtl="1"/>
            <a:r>
              <a:rPr kumimoji="0" lang="ar-EG" altLang="en-US" sz="2200" i="0" u="none" strike="noStrike" cap="none" normalizeH="0" baseline="0" dirty="0">
                <a:ln>
                  <a:noFill/>
                </a:ln>
                <a:effectLst/>
                <a:latin typeface="Arial" panose="020B0604020202020204" pitchFamily="34" charset="0"/>
                <a:cs typeface="+mj-cs"/>
              </a:rPr>
              <a:t>3 ) يعتمد الباحث على أداة واحدة لجمع المعلومات، وفي أحيان أخرى يستخدم الباحث أكثر من أسلوب أو أداة لهذه الغاية.</a:t>
            </a:r>
          </a:p>
          <a:p>
            <a:pPr algn="just" rtl="1"/>
            <a:endParaRPr kumimoji="0" lang="ar-EG" altLang="en-US" sz="2200" i="0" u="none" strike="noStrike" cap="none" normalizeH="0" baseline="0" dirty="0">
              <a:ln>
                <a:noFill/>
              </a:ln>
              <a:effectLst/>
              <a:latin typeface="Arial" panose="020B0604020202020204" pitchFamily="34" charset="0"/>
              <a:cs typeface="+mj-cs"/>
            </a:endParaRP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p:txBody>
      </p:sp>
      <p:sp>
        <p:nvSpPr>
          <p:cNvPr id="2" name="TextBox 1">
            <a:extLst>
              <a:ext uri="{FF2B5EF4-FFF2-40B4-BE49-F238E27FC236}">
                <a16:creationId xmlns:a16="http://schemas.microsoft.com/office/drawing/2014/main" id="{04726B03-ACC5-5578-E613-94035B7D5583}"/>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FB141474-4F11-D51F-0432-FFEF233035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829331BA-A1F3-9A8C-680B-729191FC75F3}"/>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CF4C8420-B921-05C2-C43B-818A765CFED3}"/>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0B8C1CDD-1BCB-8B90-A1CE-2E2DE617288E}"/>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9CAF24FD-E1E2-7673-F938-B11D4A3DBCB8}"/>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86594468"/>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04FEF9-9F14-7A39-5CCD-98EC035D8D3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EEE8242-6591-5147-5F0D-41B03A80DE50}"/>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AB975AA-BC67-2E25-B80B-083524A13414}"/>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3B11F92-C3D2-9D5D-87FE-6EC1236BA4C1}"/>
              </a:ext>
            </a:extLst>
          </p:cNvPr>
          <p:cNvSpPr/>
          <p:nvPr/>
        </p:nvSpPr>
        <p:spPr>
          <a:xfrm>
            <a:off x="1330508" y="1265627"/>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B390AE5-CA94-3095-ADC8-31D165E9B427}"/>
              </a:ext>
            </a:extLst>
          </p:cNvPr>
          <p:cNvSpPr txBox="1"/>
          <p:nvPr/>
        </p:nvSpPr>
        <p:spPr>
          <a:xfrm>
            <a:off x="1515742" y="1465253"/>
            <a:ext cx="9035027" cy="4493538"/>
          </a:xfrm>
          <a:prstGeom prst="rect">
            <a:avLst/>
          </a:prstGeom>
          <a:noFill/>
        </p:spPr>
        <p:txBody>
          <a:bodyPr wrap="square" rtlCol="0">
            <a:spAutoFit/>
          </a:bodyPr>
          <a:lstStyle/>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a:p>
            <a:pPr algn="just" rtl="1"/>
            <a:endParaRPr lang="ar-EG" altLang="en-US" sz="2200" dirty="0">
              <a:latin typeface="Arial" panose="020B0604020202020204" pitchFamily="34" charset="0"/>
              <a:cs typeface="+mj-cs"/>
            </a:endParaRPr>
          </a:p>
          <a:p>
            <a:pPr algn="just" rtl="1"/>
            <a:endParaRPr kumimoji="0" lang="ar-EG" altLang="en-US" sz="2200" i="0" u="none" strike="noStrike" cap="none" normalizeH="0" baseline="0" dirty="0">
              <a:ln>
                <a:noFill/>
              </a:ln>
              <a:solidFill>
                <a:schemeClr val="tx1"/>
              </a:solidFill>
              <a:effectLst/>
              <a:latin typeface="Arial" panose="020B0604020202020204" pitchFamily="34" charset="0"/>
              <a:cs typeface="+mj-cs"/>
            </a:endParaRPr>
          </a:p>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ويعرف أسلوب دراسة الحالة بأنه :</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المنهج الذي يتجه إلى جمع البيانات العلمية المتعلقة بأي وحدة،  سواء كانت فردا، أو مؤسسة، أو نظاما اجتماعيا، وذلك بقصد الوصول إلى تعليمات متعلقة بالوحدة المدروسة وبغيرها عن الوحدات المتشابهة</a:t>
            </a:r>
          </a:p>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كما يعرف أيضا بأنه:</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أسلوب يقوم على جمع بيانات ومعلومات كثيرة وشاملة عن حالة فردية واحدة أو عدد من الحالات بهدف الوصول إلى فهم أعمق للظاهرة المدروسة وما يشبهها من ظواهر.</a:t>
            </a:r>
          </a:p>
          <a:p>
            <a:pPr algn="just" rtl="1"/>
            <a:r>
              <a:rPr kumimoji="0" lang="ar-EG" altLang="en-US" sz="2200" b="1" i="0" u="none" strike="noStrike" cap="none" normalizeH="0" baseline="0" dirty="0">
                <a:ln>
                  <a:noFill/>
                </a:ln>
                <a:solidFill>
                  <a:schemeClr val="accent1"/>
                </a:solidFill>
                <a:effectLst/>
                <a:latin typeface="Arial" panose="020B0604020202020204" pitchFamily="34" charset="0"/>
                <a:cs typeface="+mj-cs"/>
              </a:rPr>
              <a:t>مما سبق من التعريفات يتضح الآتي:</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 يهتم أسلو ب دراسة الحالة بدراسة حالة واحدة قائمة مثل دراسة فرد أو أسرة أو شركة أو مدرسة .</a:t>
            </a:r>
          </a:p>
          <a:p>
            <a:pPr algn="just" rtl="1"/>
            <a:r>
              <a:rPr kumimoji="0" lang="ar-EG" altLang="en-US" sz="2200" i="0" u="none" strike="noStrike" cap="none" normalizeH="0" baseline="0" dirty="0">
                <a:ln>
                  <a:noFill/>
                </a:ln>
                <a:solidFill>
                  <a:schemeClr val="tx1"/>
                </a:solidFill>
                <a:effectLst/>
                <a:latin typeface="Arial" panose="020B0604020202020204" pitchFamily="34" charset="0"/>
                <a:cs typeface="+mj-cs"/>
              </a:rPr>
              <a:t>✓ تجمع البيانات عن الوضع الحالي للحالة المدروسة وكذلك عن ماضيها وعلاقاتها من أجل فهم أعمق وأفضل للمجتمع الذي تمثله .</a:t>
            </a:r>
          </a:p>
        </p:txBody>
      </p:sp>
      <p:sp>
        <p:nvSpPr>
          <p:cNvPr id="2" name="TextBox 1">
            <a:extLst>
              <a:ext uri="{FF2B5EF4-FFF2-40B4-BE49-F238E27FC236}">
                <a16:creationId xmlns:a16="http://schemas.microsoft.com/office/drawing/2014/main" id="{78DA9889-1C71-0CFA-CFDB-5F5B162ECBA8}"/>
              </a:ext>
            </a:extLst>
          </p:cNvPr>
          <p:cNvSpPr txBox="1"/>
          <p:nvPr/>
        </p:nvSpPr>
        <p:spPr>
          <a:xfrm>
            <a:off x="211452" y="6376458"/>
            <a:ext cx="2616200" cy="400110"/>
          </a:xfrm>
          <a:prstGeom prst="rect">
            <a:avLst/>
          </a:prstGeom>
          <a:noFill/>
        </p:spPr>
        <p:txBody>
          <a:bodyPr wrap="square" rtlCol="0">
            <a:spAutoFit/>
          </a:bodyPr>
          <a:lstStyle/>
          <a:p>
            <a:pPr algn="ctr"/>
            <a:r>
              <a:rPr lang="en-US" sz="2000" b="1" dirty="0"/>
              <a:t>midocean.edu.km</a:t>
            </a:r>
          </a:p>
        </p:txBody>
      </p:sp>
      <p:pic>
        <p:nvPicPr>
          <p:cNvPr id="5" name="Graphic 21">
            <a:extLst>
              <a:ext uri="{FF2B5EF4-FFF2-40B4-BE49-F238E27FC236}">
                <a16:creationId xmlns:a16="http://schemas.microsoft.com/office/drawing/2014/main" id="{9E64A687-293F-C723-8F59-ABE36A69A5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DD5239F6-28E0-F27A-28F5-AAE93B95F3EB}"/>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5">
            <a:extLst>
              <a:ext uri="{FF2B5EF4-FFF2-40B4-BE49-F238E27FC236}">
                <a16:creationId xmlns:a16="http://schemas.microsoft.com/office/drawing/2014/main" id="{7EDCCE4B-5888-2C0A-6FF7-60803E48CF00}"/>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6">
            <a:extLst>
              <a:ext uri="{FF2B5EF4-FFF2-40B4-BE49-F238E27FC236}">
                <a16:creationId xmlns:a16="http://schemas.microsoft.com/office/drawing/2014/main" id="{1726C46D-7584-9BFC-B5AB-C17DA9BD5206}"/>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Rectangle 7">
            <a:extLst>
              <a:ext uri="{FF2B5EF4-FFF2-40B4-BE49-F238E27FC236}">
                <a16:creationId xmlns:a16="http://schemas.microsoft.com/office/drawing/2014/main" id="{78508819-AFFE-890A-1770-ADD5E4509E58}"/>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 name="Rectangle 3">
            <a:extLst>
              <a:ext uri="{FF2B5EF4-FFF2-40B4-BE49-F238E27FC236}">
                <a16:creationId xmlns:a16="http://schemas.microsoft.com/office/drawing/2014/main" id="{1380477A-B6C2-C240-BC45-2DD2B9C53E6C}"/>
              </a:ext>
            </a:extLst>
          </p:cNvPr>
          <p:cNvSpPr/>
          <p:nvPr/>
        </p:nvSpPr>
        <p:spPr>
          <a:xfrm>
            <a:off x="3967089" y="1645920"/>
            <a:ext cx="6471139" cy="61897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200" b="1" dirty="0"/>
              <a:t>ب. أسلوب دراسة الحالة (المحمودي، 2019) </a:t>
            </a:r>
            <a:r>
              <a:rPr lang="ar-EG" b="1" dirty="0"/>
              <a:t>:</a:t>
            </a:r>
          </a:p>
        </p:txBody>
      </p:sp>
    </p:spTree>
    <p:extLst>
      <p:ext uri="{BB962C8B-B14F-4D97-AF65-F5344CB8AC3E}">
        <p14:creationId xmlns:p14="http://schemas.microsoft.com/office/powerpoint/2010/main" val="73086694"/>
      </p:ext>
    </p:extLst>
  </p:cSld>
  <p:clrMapOvr>
    <a:masterClrMapping/>
  </p:clrMapOvr>
  <mc:AlternateContent xmlns:mc="http://schemas.openxmlformats.org/markup-compatibility/2006" xmlns:p14="http://schemas.microsoft.com/office/powerpoint/2010/main">
    <mc:Choice Requires="p14">
      <p:transition spd="slow" p14:dur="2000" advTm="63172"/>
    </mc:Choice>
    <mc:Fallback xmlns="">
      <p:transition spd="slow" advTm="6317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2196909" y="1776792"/>
            <a:ext cx="9003324" cy="5109476"/>
          </a:xfrm>
          <a:prstGeom prst="rect">
            <a:avLst/>
          </a:prstGeom>
        </p:spPr>
        <p:txBody>
          <a:bodyPr wrap="square">
            <a:spAutoFit/>
          </a:bodyPr>
          <a:lstStyle/>
          <a:p>
            <a:pPr algn="just" rtl="1"/>
            <a:endParaRPr lang="ar-EG" sz="2200" dirty="0"/>
          </a:p>
          <a:p>
            <a:pPr algn="just" rtl="1"/>
            <a:r>
              <a:rPr lang="ar-EG" sz="2200" b="1" dirty="0">
                <a:solidFill>
                  <a:schemeClr val="accent1"/>
                </a:solidFill>
                <a:cs typeface="+mj-cs"/>
              </a:rPr>
              <a:t>يستخدم أسلوب دراسة الحالة في الحالات التالية (المحمودي، 2019) :</a:t>
            </a:r>
          </a:p>
          <a:p>
            <a:pPr algn="just" rtl="1"/>
            <a:r>
              <a:rPr lang="ar-EG" sz="2200" dirty="0">
                <a:cs typeface="+mj-cs"/>
              </a:rPr>
              <a:t>1) عند الرغبة في دراسة المواقف المختلفة للوحدة دراسة تفصيلية في مجالها الاجتماعي أو الثقافي، أي كل محتويات الثقافة من عادات وتقاليد وقيم وأفكار إضافة للمكونات المادية للثقافة .</a:t>
            </a:r>
          </a:p>
          <a:p>
            <a:pPr algn="just" rtl="1"/>
            <a:r>
              <a:rPr lang="ar-EG" sz="2200" dirty="0">
                <a:cs typeface="+mj-cs"/>
              </a:rPr>
              <a:t>2 ) حين يريد الباحث معرفة التطور التاريخي للوحدة المدروسة .</a:t>
            </a:r>
          </a:p>
          <a:p>
            <a:pPr algn="just" rtl="1"/>
            <a:r>
              <a:rPr lang="ar-EG" sz="2200" dirty="0">
                <a:cs typeface="+mj-cs"/>
              </a:rPr>
              <a:t>3 ) حين يريد الباحث دراسة الحياة الداخلية لفرد أو أفراد معينين بدراسة حاجاتهم الاجتماعية واهتماماتهم ودوافعهم .</a:t>
            </a:r>
          </a:p>
          <a:p>
            <a:pPr algn="just" rtl="1"/>
            <a:r>
              <a:rPr lang="ar-EG" sz="2200" dirty="0">
                <a:cs typeface="+mj-cs"/>
              </a:rPr>
              <a:t>4 ) قد يستخدم أسلوب دراسة الحالة كأسلوب مكمل لأسلو ب آخر إذا احتاج الباحث استيضاح جانب معين من جوانب بحثه أو تفسير نتائج معينة بصورة مستفيضة. وتستخدم دراسة الحالة في كثير من الأحوال كمكمل للدراسات المسحية، ومع أن مثل هذا الأسلوب يؤدي إلى كشف الكثير من الحقائق والمعلومات الدقيقة عن الحالة المدروسة، إلا في حالة أن يتم التوصل إلى نفس النتائج من عدد كاف من الحالات المماثلة ومن نفس المجتمع فعندئذ يمكن تعميم النتائج على باقي أفراد المجتمع .</a:t>
            </a:r>
          </a:p>
          <a:p>
            <a:pPr algn="just" rtl="1">
              <a:lnSpc>
                <a:spcPct val="150000"/>
              </a:lnSpc>
            </a:pPr>
            <a:endParaRPr lang="ar-EG" sz="2200" dirty="0">
              <a:cs typeface="+mj-cs"/>
            </a:endParaRPr>
          </a:p>
          <a:p>
            <a:pPr algn="just" rtl="1">
              <a:lnSpc>
                <a:spcPct val="150000"/>
              </a:lnSpc>
            </a:pPr>
            <a:r>
              <a:rPr lang="ar-EG" sz="2200" dirty="0"/>
              <a:t>.</a:t>
            </a:r>
            <a:endParaRPr lang="ar-EG" sz="2200" dirty="0">
              <a:cs typeface="+mj-cs"/>
            </a:endParaRPr>
          </a:p>
        </p:txBody>
      </p:sp>
      <p:sp>
        <p:nvSpPr>
          <p:cNvPr id="29" name="Rectangle 28"/>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713830" y="6065605"/>
            <a:ext cx="2616200" cy="400110"/>
          </a:xfrm>
          <a:prstGeom prst="rect">
            <a:avLst/>
          </a:prstGeom>
          <a:noFill/>
        </p:spPr>
        <p:txBody>
          <a:bodyPr wrap="square" rtlCol="0">
            <a:spAutoFit/>
          </a:bodyPr>
          <a:lstStyle/>
          <a:p>
            <a:pPr algn="ctr"/>
            <a:r>
              <a:rPr lang="en-US" sz="2000" b="1" dirty="0"/>
              <a:t>midocean.edu.km</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AA4FC4F9-60A3-42AC-8098-6C173AAF5A0F}"/>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4BF259A2-17C5-43F0-953E-10C13B948D4A}"/>
              </a:ext>
            </a:extLst>
          </p:cNvPr>
          <p:cNvSpPr/>
          <p:nvPr/>
        </p:nvSpPr>
        <p:spPr>
          <a:xfrm>
            <a:off x="3882683" y="1105503"/>
            <a:ext cx="5631776"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algn="ctr" rtl="1"/>
            <a:r>
              <a:rPr lang="ar-EG" sz="2200" b="1" dirty="0"/>
              <a:t>استخدامات أسلوب دراسة الحالة</a:t>
            </a:r>
          </a:p>
        </p:txBody>
      </p:sp>
    </p:spTree>
    <p:extLst>
      <p:ext uri="{BB962C8B-B14F-4D97-AF65-F5344CB8AC3E}">
        <p14:creationId xmlns:p14="http://schemas.microsoft.com/office/powerpoint/2010/main" val="1628061388"/>
      </p:ext>
    </p:extLst>
  </p:cSld>
  <p:clrMapOvr>
    <a:masterClrMapping/>
  </p:clrMapOvr>
  <p:transition spd="slow" advTm="82254">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D4731A-B9E6-2C51-49AC-4CDB4FCD4F5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F6CE2F3-42B4-F419-B7B9-4BC77CE2359A}"/>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34382A5-1174-94CD-FCAC-2B1EE1211668}"/>
              </a:ext>
            </a:extLst>
          </p:cNvPr>
          <p:cNvSpPr/>
          <p:nvPr/>
        </p:nvSpPr>
        <p:spPr>
          <a:xfrm>
            <a:off x="7587279" y="980410"/>
            <a:ext cx="4128422" cy="565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3FB66FA-08E0-2D42-5274-4316BB729487}"/>
              </a:ext>
            </a:extLst>
          </p:cNvPr>
          <p:cNvSpPr/>
          <p:nvPr/>
        </p:nvSpPr>
        <p:spPr>
          <a:xfrm>
            <a:off x="1219087" y="1229979"/>
            <a:ext cx="9345750" cy="51464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1ACDDC44-547C-9402-D311-036A1FE4F3A1}"/>
              </a:ext>
            </a:extLst>
          </p:cNvPr>
          <p:cNvSpPr txBox="1"/>
          <p:nvPr/>
        </p:nvSpPr>
        <p:spPr>
          <a:xfrm>
            <a:off x="1219087" y="1571910"/>
            <a:ext cx="9049095" cy="3139321"/>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5 ) جمع بيانات لفهم شخصية الفرد الذي يعاني من مشكلة اجتماعية أو نفسية ما بغية معرفة الظروف التي ظهر ت فيها المشكلة قيد البحث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6 ) دراسة المشكلات الاجتماعية والاقتصادية، ومن أمثلة ذلك الدراسات التي تهتم بالأسرة وظروف العمل ومستوى الأجور ونفقات المعيشة والبطالة وغير ذلك.</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1" i="0" u="sng" strike="noStrike" kern="1200" cap="none" spc="0" normalizeH="0" baseline="0" noProof="0" dirty="0">
                <a:ln>
                  <a:noFill/>
                </a:ln>
                <a:solidFill>
                  <a:schemeClr val="accent1"/>
                </a:solidFill>
                <a:effectLst/>
                <a:uLnTx/>
                <a:uFillTx/>
                <a:latin typeface="Times New Roman" panose="02020603050405020304" pitchFamily="18" charset="0"/>
                <a:ea typeface="+mn-ea"/>
                <a:cs typeface="Times New Roman" panose="02020603050405020304" pitchFamily="18" charset="0"/>
              </a:rPr>
              <a:t>أدوات أسلوب دراسة الحالة: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يتم جمع البيانات في مثل هذا الأسلوب بوسائل وأدوات متعددة منها( المحمودي، 2019):</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1 ) المقابلة الشخصية.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2 ) الاستبيان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3 ) الوثائق، والمنشورات .</a:t>
            </a:r>
          </a:p>
        </p:txBody>
      </p:sp>
      <p:sp>
        <p:nvSpPr>
          <p:cNvPr id="2" name="TextBox 1">
            <a:extLst>
              <a:ext uri="{FF2B5EF4-FFF2-40B4-BE49-F238E27FC236}">
                <a16:creationId xmlns:a16="http://schemas.microsoft.com/office/drawing/2014/main" id="{3E5AF612-9554-CFA3-3B1A-C300BE79F97E}"/>
              </a:ext>
            </a:extLst>
          </p:cNvPr>
          <p:cNvSpPr txBox="1"/>
          <p:nvPr/>
        </p:nvSpPr>
        <p:spPr>
          <a:xfrm>
            <a:off x="211452" y="637645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29516B47-4600-5491-FDA6-ED19131EB7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7" name="Rectangle 4">
            <a:extLst>
              <a:ext uri="{FF2B5EF4-FFF2-40B4-BE49-F238E27FC236}">
                <a16:creationId xmlns:a16="http://schemas.microsoft.com/office/drawing/2014/main" id="{B75668B8-978E-291B-7ADB-0B5675B6190C}"/>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8" name="Rectangle 5">
            <a:extLst>
              <a:ext uri="{FF2B5EF4-FFF2-40B4-BE49-F238E27FC236}">
                <a16:creationId xmlns:a16="http://schemas.microsoft.com/office/drawing/2014/main" id="{21C931A4-5635-88CB-7363-CA326CDB444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9" name="Rectangle 6">
            <a:extLst>
              <a:ext uri="{FF2B5EF4-FFF2-40B4-BE49-F238E27FC236}">
                <a16:creationId xmlns:a16="http://schemas.microsoft.com/office/drawing/2014/main" id="{81E105D8-EED8-62A6-B81C-445D6D5AB8C3}"/>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10" name="Rectangle 7">
            <a:extLst>
              <a:ext uri="{FF2B5EF4-FFF2-40B4-BE49-F238E27FC236}">
                <a16:creationId xmlns:a16="http://schemas.microsoft.com/office/drawing/2014/main" id="{F609BEE4-1E92-346E-6DCF-D11CD726658A}"/>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80681800"/>
      </p:ext>
    </p:extLst>
  </p:cSld>
  <p:clrMapOvr>
    <a:masterClrMapping/>
  </p:clrMapOvr>
  <mc:AlternateContent xmlns:mc="http://schemas.openxmlformats.org/markup-compatibility/2006" xmlns:p14="http://schemas.microsoft.com/office/powerpoint/2010/main">
    <mc:Choice Requires="p14">
      <p:transition spd="slow" p14:dur="2000" advTm="28022"/>
    </mc:Choice>
    <mc:Fallback xmlns="">
      <p:transition spd="slow" advTm="2802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9678A-48BD-D062-CB76-6ED93DCD48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4E39DC-F45E-82D6-04E8-03279CA1312E}"/>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B6ACFB8A-4F38-46C1-5137-459CF072F658}"/>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DA5D074A-F625-E0A3-A406-060647FBCB2B}"/>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A45A2770-486C-C460-79D5-2BDD3303D6D3}"/>
              </a:ext>
            </a:extLst>
          </p:cNvPr>
          <p:cNvSpPr txBox="1"/>
          <p:nvPr/>
        </p:nvSpPr>
        <p:spPr>
          <a:xfrm>
            <a:off x="1121953" y="2362423"/>
            <a:ext cx="9217801" cy="246221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chemeClr val="accent1"/>
                </a:solidFill>
                <a:effectLst/>
                <a:uLnTx/>
                <a:uFillTx/>
                <a:latin typeface="Times New Roman" panose="02020603050405020304" pitchFamily="18" charset="0"/>
                <a:ea typeface="+mn-ea"/>
                <a:cs typeface="Times New Roman" panose="02020603050405020304" pitchFamily="18" charset="0"/>
              </a:rPr>
              <a:t>يحقق تطبيق أسلوب دراسة الحالة مجموعة من المزايا من أهمها ( المحمودي،2019)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1 - توفير معلومات تفصيلية وشاملة ومتعمقة عن الظاهرة المدروسة وبشكل لا توفره أساليب ومناهج البحث الأخرى.</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2 - يساعد في تكوين واشتقاق فرضيات جديدة وبالتالي يفتح الباب أمام دراسات أخرى في المستقبل.</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3 - يمكن من الوصول إلى نتائج دقيقة وتفصيلية حول وضع الظاهرة المدروسة مقارنة بأساليب ومناهج البحث الأخرى.</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4 - يركز الباحث فيه على حالة واحدة ولا يشتت جهده في دراسة موضوعات متعددة.</a:t>
            </a:r>
          </a:p>
        </p:txBody>
      </p:sp>
      <p:sp>
        <p:nvSpPr>
          <p:cNvPr id="2" name="TextBox 1">
            <a:extLst>
              <a:ext uri="{FF2B5EF4-FFF2-40B4-BE49-F238E27FC236}">
                <a16:creationId xmlns:a16="http://schemas.microsoft.com/office/drawing/2014/main" id="{9C482F3F-8E9A-FA19-1947-49408EFA8768}"/>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5D47A617-3581-9E16-BB4B-B4C168EF6D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Flowchart: Process 2">
            <a:extLst>
              <a:ext uri="{FF2B5EF4-FFF2-40B4-BE49-F238E27FC236}">
                <a16:creationId xmlns:a16="http://schemas.microsoft.com/office/drawing/2014/main" id="{83F4E634-8B04-AE89-21B5-CC699AE986B6}"/>
              </a:ext>
            </a:extLst>
          </p:cNvPr>
          <p:cNvSpPr/>
          <p:nvPr/>
        </p:nvSpPr>
        <p:spPr>
          <a:xfrm>
            <a:off x="6020972" y="1375924"/>
            <a:ext cx="4318782" cy="589263"/>
          </a:xfrm>
          <a:prstGeom prst="flowChart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مزايا أسلوب دراسة الحالة</a:t>
            </a:r>
            <a:endParaRPr lang="en-US" sz="2800" b="1" dirty="0"/>
          </a:p>
        </p:txBody>
      </p:sp>
    </p:spTree>
    <p:extLst>
      <p:ext uri="{BB962C8B-B14F-4D97-AF65-F5344CB8AC3E}">
        <p14:creationId xmlns:p14="http://schemas.microsoft.com/office/powerpoint/2010/main" val="1740708390"/>
      </p:ext>
    </p:extLst>
  </p:cSld>
  <p:clrMapOvr>
    <a:masterClrMapping/>
  </p:clrMapOvr>
  <mc:AlternateContent xmlns:mc="http://schemas.openxmlformats.org/markup-compatibility/2006" xmlns:p14="http://schemas.microsoft.com/office/powerpoint/2010/main">
    <mc:Choice Requires="p14">
      <p:transition spd="slow" p14:dur="2000" advTm="22024"/>
    </mc:Choice>
    <mc:Fallback xmlns="">
      <p:transition spd="slow" advTm="2202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FE2033-ACCF-40BA-F2A2-7E66DC6B13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7F1274-9EB5-43F7-F410-3786634794E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3B43D7F-AB8E-4804-DD6C-A5AFE4782CA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332510E-D609-108D-2510-5E7455660CE7}"/>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0E61C023-F08B-C1F9-F400-A03F01E56691}"/>
              </a:ext>
            </a:extLst>
          </p:cNvPr>
          <p:cNvSpPr txBox="1"/>
          <p:nvPr/>
        </p:nvSpPr>
        <p:spPr>
          <a:xfrm>
            <a:off x="1121953" y="1321735"/>
            <a:ext cx="9345749" cy="520142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200" dirty="0">
              <a:solidFill>
                <a:prstClr val="black"/>
              </a:solidFill>
              <a:latin typeface="Times New Roman" panose="02020603050405020304" pitchFamily="18" charset="0"/>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dirty="0">
                <a:solidFill>
                  <a:prstClr val="black"/>
                </a:solidFill>
                <a:latin typeface="Times New Roman" panose="02020603050405020304" pitchFamily="18" charset="0"/>
                <a:cs typeface="Times New Roman" panose="02020603050405020304" pitchFamily="18" charset="0"/>
              </a:rPr>
              <a:t>يمكن حصر عيوب أسلوب دراسة الحالة فيما يلي ( المحمودي، 2019)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dirty="0">
                <a:solidFill>
                  <a:prstClr val="black"/>
                </a:solidFill>
                <a:latin typeface="Times New Roman" panose="02020603050405020304" pitchFamily="18" charset="0"/>
                <a:cs typeface="Times New Roman" panose="02020603050405020304" pitchFamily="18" charset="0"/>
              </a:rPr>
              <a:t>1 - صعوبة تعميم نتائج أسلوب دراسة الحالة على حالات أخرى مشابهة للظاهرة المدروسة خصوصاً إذا ما كانت العينة غير ممثلة لمجتمع الدراسة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dirty="0">
                <a:solidFill>
                  <a:prstClr val="black"/>
                </a:solidFill>
                <a:latin typeface="Times New Roman" panose="02020603050405020304" pitchFamily="18" charset="0"/>
                <a:cs typeface="Times New Roman" panose="02020603050405020304" pitchFamily="18" charset="0"/>
              </a:rPr>
              <a:t>تحيز الباحث في بعض الأحيان عند تحليل وتفسير نتائج الظاهرة المدروسة، الأمر الذي يجعل الباحث عنصراً غير محايد وبالتالي تبتعد النتائج عن الموضوعية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Times New Roman" panose="02020603050405020304" pitchFamily="18" charset="0"/>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Times New Roman" panose="02020603050405020304" pitchFamily="18" charset="0"/>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dirty="0">
                <a:solidFill>
                  <a:prstClr val="black"/>
                </a:solidFill>
                <a:latin typeface="Times New Roman" panose="02020603050405020304" pitchFamily="18" charset="0"/>
                <a:cs typeface="Times New Roman" panose="02020603050405020304" pitchFamily="18" charset="0"/>
              </a:rPr>
              <a:t>ويعرف أسلوب تحليل المحتوى بأنه ( المحمودي، 2019) :</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400" dirty="0">
                <a:solidFill>
                  <a:prstClr val="black"/>
                </a:solidFill>
                <a:latin typeface="Times New Roman" panose="02020603050405020304" pitchFamily="18" charset="0"/>
                <a:cs typeface="Times New Roman" panose="02020603050405020304" pitchFamily="18" charset="0"/>
              </a:rPr>
              <a:t>أسلوب يقوم على وصف منظم ودقيق لنصوص مكتوبة أو مسموعة من خلال تحديد موضوع الدراسة وهدفها وتعريف مجتمع الدراسة الذي سيتم اختيار الحالات الخاصة منه لدراسة مضمونها وتحليله.</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868A44F-0F30-F047-590E-F926C624CCBB}"/>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878FEDD7-45BA-F17A-A1C9-8D60DC3B10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Flowchart: Process 2">
            <a:extLst>
              <a:ext uri="{FF2B5EF4-FFF2-40B4-BE49-F238E27FC236}">
                <a16:creationId xmlns:a16="http://schemas.microsoft.com/office/drawing/2014/main" id="{D4FF0F80-CF12-C79E-CD03-D3D280BC48F7}"/>
              </a:ext>
            </a:extLst>
          </p:cNvPr>
          <p:cNvSpPr/>
          <p:nvPr/>
        </p:nvSpPr>
        <p:spPr>
          <a:xfrm>
            <a:off x="5992837" y="1448972"/>
            <a:ext cx="4332849" cy="506437"/>
          </a:xfrm>
          <a:prstGeom prst="flowChart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200" b="1" dirty="0"/>
              <a:t>عيوب أسلوب دراسة الحالة</a:t>
            </a:r>
            <a:endParaRPr lang="en-US" sz="3200" b="1" dirty="0"/>
          </a:p>
        </p:txBody>
      </p:sp>
      <p:sp>
        <p:nvSpPr>
          <p:cNvPr id="4" name="Flowchart: Process 3">
            <a:extLst>
              <a:ext uri="{FF2B5EF4-FFF2-40B4-BE49-F238E27FC236}">
                <a16:creationId xmlns:a16="http://schemas.microsoft.com/office/drawing/2014/main" id="{6F8A506D-B768-F434-E55B-F755FBF4AB7D}"/>
              </a:ext>
            </a:extLst>
          </p:cNvPr>
          <p:cNvSpPr/>
          <p:nvPr/>
        </p:nvSpPr>
        <p:spPr>
          <a:xfrm>
            <a:off x="6231988" y="3894608"/>
            <a:ext cx="4093698" cy="663323"/>
          </a:xfrm>
          <a:prstGeom prst="flowChartProces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أسلوب تحليل المحتوى</a:t>
            </a:r>
            <a:endParaRPr lang="en-US" sz="2800" b="1" dirty="0"/>
          </a:p>
        </p:txBody>
      </p:sp>
    </p:spTree>
    <p:extLst>
      <p:ext uri="{BB962C8B-B14F-4D97-AF65-F5344CB8AC3E}">
        <p14:creationId xmlns:p14="http://schemas.microsoft.com/office/powerpoint/2010/main" val="2542086171"/>
      </p:ext>
    </p:extLst>
  </p:cSld>
  <p:clrMapOvr>
    <a:masterClrMapping/>
  </p:clrMapOvr>
  <mc:AlternateContent xmlns:mc="http://schemas.openxmlformats.org/markup-compatibility/2006" xmlns:p14="http://schemas.microsoft.com/office/powerpoint/2010/main">
    <mc:Choice Requires="p14">
      <p:transition spd="slow" p14:dur="2000" advTm="22142"/>
    </mc:Choice>
    <mc:Fallback xmlns="">
      <p:transition spd="slow" advTm="2214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A9C470-A0EF-7602-A89A-1325C1A21C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9EEC73-2518-589C-7A36-2A98F8212B0D}"/>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5E920D1-FE82-6B74-C990-745A9970799B}"/>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BEF85D8-A5AB-B1CD-A875-8726C1887592}"/>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DDD3C404-EBD0-9EC1-BA5D-E75720030DB0}"/>
              </a:ext>
            </a:extLst>
          </p:cNvPr>
          <p:cNvSpPr txBox="1"/>
          <p:nvPr/>
        </p:nvSpPr>
        <p:spPr>
          <a:xfrm>
            <a:off x="1279098" y="2175431"/>
            <a:ext cx="9018454" cy="358636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كما يعرف بأنه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أسلوب البحث الذي يهدف إلى تحليل المحتوى الظاهري أو المضمون الصريح للظاهرة المدروسة ووصفها وصفًا موضوعيًا ومنهجيًا وكميًا بالأرقام.. من خلال التعريفات السابق يتضح الآتي: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تحليل المضمون هو اتصال غير مباشر بالأفراد من خلال الاكتفاء بالرجوع إلى الوثائق والسجلات والمقابلات التلفزيونية والصحفية المرتبطة بموضوع الدراسة.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يقوم الباحث بعد اختيار الوثائق والسجلات المناسبة بتحليلها مستندا إلى البيانات الصريحة الواضحة المذكورة فيها.</a:t>
            </a:r>
          </a:p>
        </p:txBody>
      </p:sp>
      <p:sp>
        <p:nvSpPr>
          <p:cNvPr id="2" name="TextBox 1">
            <a:extLst>
              <a:ext uri="{FF2B5EF4-FFF2-40B4-BE49-F238E27FC236}">
                <a16:creationId xmlns:a16="http://schemas.microsoft.com/office/drawing/2014/main" id="{EEAE4C41-FBD0-CD84-C480-4D49EE50D5C9}"/>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4B944BDB-5CE5-2E03-E5A7-3E40C251AC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349547579"/>
      </p:ext>
    </p:extLst>
  </p:cSld>
  <p:clrMapOvr>
    <a:masterClrMapping/>
  </p:clrMapOvr>
  <mc:AlternateContent xmlns:mc="http://schemas.openxmlformats.org/markup-compatibility/2006" xmlns:p14="http://schemas.microsoft.com/office/powerpoint/2010/main">
    <mc:Choice Requires="p14">
      <p:transition spd="slow" p14:dur="2000" advTm="31318"/>
    </mc:Choice>
    <mc:Fallback xmlns="">
      <p:transition spd="slow" advTm="3131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04BCF9-AE25-70D6-18CA-8477397D77D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5A07546-4498-6C66-7D38-C3C90BC21489}"/>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5396B2F-D071-41E2-858B-C10CE62CBF8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7D6C951-F572-4449-0079-75AC3BC423D5}"/>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EBE011E0-76BE-4270-8492-123C1B2FE579}"/>
              </a:ext>
            </a:extLst>
          </p:cNvPr>
          <p:cNvSpPr txBox="1"/>
          <p:nvPr/>
        </p:nvSpPr>
        <p:spPr>
          <a:xfrm>
            <a:off x="1279098" y="2175431"/>
            <a:ext cx="9018454" cy="3078535"/>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يتعين على الباحث التأكد من صدق تمثيل الوثيقة أو السجلات المستخدمة في التحليل سواء كان من حيث أهميتها ، أو أصالتها، أو </a:t>
            </a:r>
            <a:r>
              <a:rPr kumimoji="0" lang="ar-EG" sz="22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موضوعيتها</a:t>
            </a: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أسلوب يقوم على وصف منظم ودقيق لنصوص مكتوبة أو مسموعة من خلال تحديد موضوع الدراسة وهدفها وتعريف مجتمع الدراسة الذي سيتم اختيار الحالات الخاصة منه لدراسة مضمونها وتحليله.</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أسلوب البحث الذي يهدف إلى تحليل المحتوى الظاهري أو المضمون الصريح للظاهرة المدروسة ووصفها وصفًا موضوعيًا ومنهجيًا وكميًا بالأرقام.</a:t>
            </a:r>
          </a:p>
        </p:txBody>
      </p:sp>
      <p:sp>
        <p:nvSpPr>
          <p:cNvPr id="2" name="TextBox 1">
            <a:extLst>
              <a:ext uri="{FF2B5EF4-FFF2-40B4-BE49-F238E27FC236}">
                <a16:creationId xmlns:a16="http://schemas.microsoft.com/office/drawing/2014/main" id="{3851E52F-487B-456F-DF67-70537EE57212}"/>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49799B13-0BD6-CE14-E400-49CDEB1E3E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314672485"/>
      </p:ext>
    </p:extLst>
  </p:cSld>
  <p:clrMapOvr>
    <a:masterClrMapping/>
  </p:clrMapOvr>
  <mc:AlternateContent xmlns:mc="http://schemas.openxmlformats.org/markup-compatibility/2006" xmlns:p14="http://schemas.microsoft.com/office/powerpoint/2010/main">
    <mc:Choice Requires="p14">
      <p:transition spd="slow" p14:dur="2000" advTm="31318"/>
    </mc:Choice>
    <mc:Fallback xmlns="">
      <p:transition spd="slow" advTm="3131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1F2B7-BE79-98FE-43FB-4AD7CFCC674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6AA0A86-D921-C227-57F1-26CAFEB19361}"/>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9C46402-EB79-322B-2354-ED19F987E919}"/>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183A9F5-8703-2375-F25E-52FA304602BD}"/>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F4265478-A14B-355F-119E-8C8DB466C79F}"/>
              </a:ext>
            </a:extLst>
          </p:cNvPr>
          <p:cNvSpPr txBox="1"/>
          <p:nvPr/>
        </p:nvSpPr>
        <p:spPr>
          <a:xfrm>
            <a:off x="1285600" y="1959550"/>
            <a:ext cx="9018454" cy="409419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من المجالات والموضوعات التي يستخدم فيها أسلوب تحليل المحتوى ما يلي ( المحمودي، 2019)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 التعرف على المعارف والقيم وتحقيق الأهداف والآثار التي تحملها الكتب والمناهج، والأدبيات التربوية والثقافية وغيرها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 دراسة محتوى المؤتمرات الصحفية.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 تحليل النصوص السياسية والقانونية.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 تحليل أنماط الجرائم وعددها وبيئتها وذلك من خلال ما ينشر في الجرائد الوطنية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5) دراسة وتحليل المواد التي تقدمها الصحف والإذاعة المسموعة أو المرئية والكتب والنشرات التي تتصل بأي موضوع من الموضوعات.</a:t>
            </a:r>
          </a:p>
        </p:txBody>
      </p:sp>
      <p:sp>
        <p:nvSpPr>
          <p:cNvPr id="2" name="TextBox 1">
            <a:extLst>
              <a:ext uri="{FF2B5EF4-FFF2-40B4-BE49-F238E27FC236}">
                <a16:creationId xmlns:a16="http://schemas.microsoft.com/office/drawing/2014/main" id="{1D923201-5515-9173-8008-2AF483954F84}"/>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95065097-A063-5461-E72B-728B5A7C61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
        <p:nvSpPr>
          <p:cNvPr id="3" name="Rectangle: Rounded Corners 2">
            <a:extLst>
              <a:ext uri="{FF2B5EF4-FFF2-40B4-BE49-F238E27FC236}">
                <a16:creationId xmlns:a16="http://schemas.microsoft.com/office/drawing/2014/main" id="{2DA92DDE-C376-ABA8-641D-2AEAAA8A8F8B}"/>
              </a:ext>
            </a:extLst>
          </p:cNvPr>
          <p:cNvSpPr/>
          <p:nvPr/>
        </p:nvSpPr>
        <p:spPr>
          <a:xfrm>
            <a:off x="5008099" y="1321735"/>
            <a:ext cx="5289454" cy="632585"/>
          </a:xfrm>
          <a:prstGeom prst="roundRect">
            <a:avLst/>
          </a:prstGeom>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استخدامات أسلوب المحتوى</a:t>
            </a:r>
          </a:p>
        </p:txBody>
      </p:sp>
    </p:spTree>
    <p:extLst>
      <p:ext uri="{BB962C8B-B14F-4D97-AF65-F5344CB8AC3E}">
        <p14:creationId xmlns:p14="http://schemas.microsoft.com/office/powerpoint/2010/main" val="3717273222"/>
      </p:ext>
    </p:extLst>
  </p:cSld>
  <p:clrMapOvr>
    <a:masterClrMapping/>
  </p:clrMapOvr>
  <mc:AlternateContent xmlns:mc="http://schemas.openxmlformats.org/markup-compatibility/2006" xmlns:p14="http://schemas.microsoft.com/office/powerpoint/2010/main">
    <mc:Choice Requires="p14">
      <p:transition spd="slow" p14:dur="2000" advTm="31318"/>
    </mc:Choice>
    <mc:Fallback xmlns="">
      <p:transition spd="slow" advTm="31318"/>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E51405-7FEE-6BD0-82CE-39A1EB5DA7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D7D5818-67BB-C062-60E0-FA127831024B}"/>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493BF288-7F91-D30B-899B-AFCF1174592D}"/>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6DACE9F-898F-08E8-2F18-8896B27B24FC}"/>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096D116D-3267-B32A-1F9B-A99352167594}"/>
              </a:ext>
            </a:extLst>
          </p:cNvPr>
          <p:cNvSpPr txBox="1"/>
          <p:nvPr/>
        </p:nvSpPr>
        <p:spPr>
          <a:xfrm>
            <a:off x="1285600" y="1959550"/>
            <a:ext cx="9018454" cy="257070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6 ) تحليل مضمون الخطب السياسة والدبلوماسية وخطابات المعارضة السياسية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7 ) دراسة وتحليل مضمون البرامج السياسية للأحزاب وكذلك برامج الحملات الانتخابية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8 ) التحليل القانوني للمعاهدات والاتفاقيات والمواثيق الوطنية والدولية في  ضوء القانون الدولي، والحكم على مدى شرعيتها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9 ) دراسة محتوى الدساتير والقوانين لكشف مواطن الخلل والتغيرات.</a:t>
            </a:r>
          </a:p>
        </p:txBody>
      </p:sp>
      <p:sp>
        <p:nvSpPr>
          <p:cNvPr id="2" name="TextBox 1">
            <a:extLst>
              <a:ext uri="{FF2B5EF4-FFF2-40B4-BE49-F238E27FC236}">
                <a16:creationId xmlns:a16="http://schemas.microsoft.com/office/drawing/2014/main" id="{73EE14D8-5004-6347-7053-E8FBE4655D60}"/>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C20DF9C5-D46F-2898-DFB7-B1AD9B87B2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033661784"/>
      </p:ext>
    </p:extLst>
  </p:cSld>
  <p:clrMapOvr>
    <a:masterClrMapping/>
  </p:clrMapOvr>
  <mc:AlternateContent xmlns:mc="http://schemas.openxmlformats.org/markup-compatibility/2006" xmlns:p14="http://schemas.microsoft.com/office/powerpoint/2010/main">
    <mc:Choice Requires="p14">
      <p:transition spd="slow" p14:dur="2000" advTm="31318"/>
    </mc:Choice>
    <mc:Fallback xmlns="">
      <p:transition spd="slow" advTm="31318"/>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584723-2E7F-1BDC-0BFD-DD1A080120C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D5F1C7A-8422-C88A-61AE-0700367341E0}"/>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F417B6F3-7005-875C-CA77-04AA3A2B1F51}"/>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EF67928-C841-19DD-536F-34B8E6BC2265}"/>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3461DC1E-C2D6-5241-64C3-26CFA5D2C6FE}"/>
              </a:ext>
            </a:extLst>
          </p:cNvPr>
          <p:cNvSpPr txBox="1"/>
          <p:nvPr/>
        </p:nvSpPr>
        <p:spPr>
          <a:xfrm>
            <a:off x="1285600" y="1571909"/>
            <a:ext cx="9018454" cy="257070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1" i="0" u="sng"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أدوات أسلوب تحليل المحتوى:</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تنحصر أدوات أسلوب تحليل المحتوى بعدد من الوثائق المرتبطة بموضوع البحث مثل: السجلات والقوانين والأنظمة والصحف والمجلات وبرامج التلفزيون والكتب وغيرها من المواد التي تحتوي المعلومات التي يبحث عنها الباحث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C3144FAA-16EA-35C8-354E-72222B95D4B6}"/>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4AC093E6-9D68-6982-E59E-CB255E8ADA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3873693396"/>
      </p:ext>
    </p:extLst>
  </p:cSld>
  <p:clrMapOvr>
    <a:masterClrMapping/>
  </p:clrMapOvr>
  <mc:AlternateContent xmlns:mc="http://schemas.openxmlformats.org/markup-compatibility/2006" xmlns:p14="http://schemas.microsoft.com/office/powerpoint/2010/main">
    <mc:Choice Requires="p14">
      <p:transition spd="slow" p14:dur="2000" advTm="31318"/>
    </mc:Choice>
    <mc:Fallback xmlns="">
      <p:transition spd="slow" advTm="31318"/>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AB1CA6-3E53-B500-99C9-6499667B16E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2C23BC6-3D5D-7B7A-33EC-D24CE8827798}"/>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104289B-9A48-7787-6F9A-D9ADE974D798}"/>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BB0B4A1-449C-BEE0-D0CF-5977F51DDB7F}"/>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E51BB3CD-222B-E5FE-993C-2B8607EB8B1A}"/>
              </a:ext>
            </a:extLst>
          </p:cNvPr>
          <p:cNvSpPr txBox="1"/>
          <p:nvPr/>
        </p:nvSpPr>
        <p:spPr>
          <a:xfrm>
            <a:off x="1223889" y="1571909"/>
            <a:ext cx="9080165" cy="474052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1" i="0" u="sng"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مزايا أسلوب تحليل المحتوى:</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i="0"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يمتاز أسلوب تحليل المحتوى بعدد من المزايا من أهمها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i="0"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1 - لا يحتاج الباحث إلى الاتصال بالمبحوثين لإجراء تجارب أو مقابلات؛</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i="0"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وذلك لأن المادة المطلوبة للدراسة متوفرة في الكتب أو الملفات أو وسائل الإعلان المختلفة.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i="0"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2 - لا يؤثر الباحث في المعلومات التي يقوم بتحليلها فتبقى كما هي قبل وبعد إجراء الدراسة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i="0"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3 - هناك إمكانية لإعادة إجراء الدراسة مرة ثانية ومقارنة النتائج مع المرة الأولى لنفس الظاهرة أو مع نتائج دراسة ظواهر وحالات أخرى.</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i="0"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4 - تعتبر طريقة خالية من التأثير الشخصي للباحث وذلك لعدم وجود مشاركة فعلية من الباحث مع المبحوثين.</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i="0"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5 - يمكن تطبيقه على أنواع عديدة من الموضوعات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4163D9AF-383A-BA37-BB30-63E2CAE797A2}"/>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B69ED1F6-0A0E-6628-6BE1-022AFD1C23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1060597089"/>
      </p:ext>
    </p:extLst>
  </p:cSld>
  <p:clrMapOvr>
    <a:masterClrMapping/>
  </p:clrMapOvr>
  <mc:AlternateContent xmlns:mc="http://schemas.openxmlformats.org/markup-compatibility/2006" xmlns:p14="http://schemas.microsoft.com/office/powerpoint/2010/main">
    <mc:Choice Requires="p14">
      <p:transition spd="slow" p14:dur="2000" advTm="31318"/>
    </mc:Choice>
    <mc:Fallback xmlns="">
      <p:transition spd="slow" advTm="31318"/>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CA678-3D77-E760-B324-43DD7912AF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5EE567A-F030-6E4B-288B-3A1B6951D3C5}"/>
              </a:ext>
            </a:extLst>
          </p:cNvPr>
          <p:cNvSpPr/>
          <p:nvPr/>
        </p:nvSpPr>
        <p:spPr>
          <a:xfrm flipV="1">
            <a:off x="118110" y="559573"/>
            <a:ext cx="9089523" cy="533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D52BA1C-172E-BBD4-B5CC-EA689371D13C}"/>
              </a:ext>
            </a:extLst>
          </p:cNvPr>
          <p:cNvSpPr/>
          <p:nvPr/>
        </p:nvSpPr>
        <p:spPr>
          <a:xfrm>
            <a:off x="7587279" y="980409"/>
            <a:ext cx="4128422" cy="55103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5F29111-DD5B-ECAB-EB73-C7E4395D7784}"/>
              </a:ext>
            </a:extLst>
          </p:cNvPr>
          <p:cNvSpPr/>
          <p:nvPr/>
        </p:nvSpPr>
        <p:spPr>
          <a:xfrm>
            <a:off x="1121952" y="1204400"/>
            <a:ext cx="9345750" cy="5035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D8D70732-85BC-3326-4AE0-BF5B7D17695D}"/>
              </a:ext>
            </a:extLst>
          </p:cNvPr>
          <p:cNvSpPr txBox="1"/>
          <p:nvPr/>
        </p:nvSpPr>
        <p:spPr>
          <a:xfrm>
            <a:off x="1266092" y="1204400"/>
            <a:ext cx="9201610" cy="510986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1" i="0" u="sng"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عيوب أسلوب تحليل المحتوى:</a:t>
            </a:r>
          </a:p>
          <a:p>
            <a:pPr marL="0" marR="0" lvl="0" indent="0" algn="just" defTabSz="914400" rtl="1" eaLnBrk="1" fontAlgn="auto" latinLnBrk="0" hangingPunct="1">
              <a:spcBef>
                <a:spcPts val="0"/>
              </a:spcBef>
              <a:spcAft>
                <a:spcPts val="0"/>
              </a:spcAft>
              <a:buClrTx/>
              <a:buSzTx/>
              <a:buFontTx/>
              <a:buNone/>
              <a:tabLst/>
              <a:defRPr/>
            </a:pPr>
            <a:r>
              <a:rPr kumimoji="0" lang="ar-EG" sz="2400" b="1" i="0" u="sng" strike="noStrike" kern="1200" cap="none" spc="0" normalizeH="0" baseline="0" noProof="0" dirty="0">
                <a:ln>
                  <a:noFill/>
                </a:ln>
                <a:solidFill>
                  <a:srgbClr val="00B0F0"/>
                </a:solidFill>
                <a:effectLst/>
                <a:uLnTx/>
                <a:uFillTx/>
                <a:latin typeface="Simplified Arabic" panose="02020603050405020304" pitchFamily="18" charset="-78"/>
                <a:cs typeface="Simplified Arabic" panose="02020603050405020304" pitchFamily="18" charset="-78"/>
              </a:rPr>
              <a:t> </a:t>
            </a:r>
            <a:r>
              <a:rPr kumimoji="0" lang="ar-EG" sz="2400" i="0" strike="noStrike" kern="1200" cap="none" spc="0" normalizeH="0" baseline="0" noProof="0" dirty="0">
                <a:ln>
                  <a:noFill/>
                </a:ln>
                <a:effectLst/>
                <a:uLnTx/>
                <a:uFillTx/>
                <a:latin typeface="Simplified Arabic" panose="02020603050405020304" pitchFamily="18" charset="-78"/>
                <a:cs typeface="Simplified Arabic" panose="02020603050405020304" pitchFamily="18" charset="-78"/>
              </a:rPr>
              <a:t>لا يخلو أسلوب تحليل المحتوى من بعض العيوب من أبرزها:</a:t>
            </a:r>
          </a:p>
          <a:p>
            <a:pPr marL="0" marR="0" lvl="0" indent="0" algn="just" defTabSz="914400" rtl="1" eaLnBrk="1" fontAlgn="auto" latinLnBrk="0" hangingPunct="1">
              <a:spcBef>
                <a:spcPts val="0"/>
              </a:spcBef>
              <a:spcAft>
                <a:spcPts val="0"/>
              </a:spcAft>
              <a:buClrTx/>
              <a:buSzTx/>
              <a:buFontTx/>
              <a:buNone/>
              <a:tabLst/>
              <a:defRPr/>
            </a:pPr>
            <a:r>
              <a:rPr kumimoji="0" lang="ar-EG" sz="2400" i="0" strike="noStrike" kern="1200" cap="none" spc="0" normalizeH="0" baseline="0" noProof="0" dirty="0">
                <a:ln>
                  <a:noFill/>
                </a:ln>
                <a:effectLst/>
                <a:uLnTx/>
                <a:uFillTx/>
                <a:latin typeface="Simplified Arabic" panose="02020603050405020304" pitchFamily="18" charset="-78"/>
                <a:cs typeface="Simplified Arabic" panose="02020603050405020304" pitchFamily="18" charset="-78"/>
              </a:rPr>
              <a:t>1 - يحتاج إلى جهد مكتبي من قبل الباحث .</a:t>
            </a:r>
          </a:p>
          <a:p>
            <a:pPr marL="0" marR="0" lvl="0" indent="0" algn="just" defTabSz="914400" rtl="1" eaLnBrk="1" fontAlgn="auto" latinLnBrk="0" hangingPunct="1">
              <a:spcBef>
                <a:spcPts val="0"/>
              </a:spcBef>
              <a:spcAft>
                <a:spcPts val="0"/>
              </a:spcAft>
              <a:buClrTx/>
              <a:buSzTx/>
              <a:buFontTx/>
              <a:buNone/>
              <a:tabLst/>
              <a:defRPr/>
            </a:pPr>
            <a:r>
              <a:rPr kumimoji="0" lang="ar-EG" sz="2400" i="0" strike="noStrike" kern="1200" cap="none" spc="0" normalizeH="0" baseline="0" noProof="0" dirty="0">
                <a:ln>
                  <a:noFill/>
                </a:ln>
                <a:effectLst/>
                <a:uLnTx/>
                <a:uFillTx/>
                <a:latin typeface="Simplified Arabic" panose="02020603050405020304" pitchFamily="18" charset="-78"/>
                <a:cs typeface="Simplified Arabic" panose="02020603050405020304" pitchFamily="18" charset="-78"/>
              </a:rPr>
              <a:t>2 - يغلب على نتائج أسلوب تحليل المحتوى طابع الوصف لمحتوى وشكل المادة المدروسة ولا يبين الأسباب التي أدت إلى ظهور المادة المدروسة بهذا الشكل أو المحتوى .</a:t>
            </a:r>
          </a:p>
          <a:p>
            <a:pPr marL="0" marR="0" lvl="0" indent="0" algn="just" defTabSz="914400" rtl="1" eaLnBrk="1" fontAlgn="auto" latinLnBrk="0" hangingPunct="1">
              <a:spcBef>
                <a:spcPts val="0"/>
              </a:spcBef>
              <a:spcAft>
                <a:spcPts val="0"/>
              </a:spcAft>
              <a:buClrTx/>
              <a:buSzTx/>
              <a:buFontTx/>
              <a:buNone/>
              <a:tabLst/>
              <a:defRPr/>
            </a:pPr>
            <a:r>
              <a:rPr kumimoji="0" lang="ar-EG" sz="2400" i="0" strike="noStrike" kern="1200" cap="none" spc="0" normalizeH="0" baseline="0" noProof="0" dirty="0">
                <a:ln>
                  <a:noFill/>
                </a:ln>
                <a:effectLst/>
                <a:uLnTx/>
                <a:uFillTx/>
                <a:latin typeface="Simplified Arabic" panose="02020603050405020304" pitchFamily="18" charset="-78"/>
                <a:cs typeface="Simplified Arabic" panose="02020603050405020304" pitchFamily="18" charset="-78"/>
              </a:rPr>
              <a:t>3 - لا يمتاز هذا الأسلوب بالمرونة حيث يكون الباحث مقيداً بالمادة المدروسة ومصادرها المحدودة .</a:t>
            </a:r>
          </a:p>
          <a:p>
            <a:pPr marL="0" marR="0" lvl="0" indent="0" algn="just" defTabSz="914400" rtl="1" eaLnBrk="1" fontAlgn="auto" latinLnBrk="0" hangingPunct="1">
              <a:spcBef>
                <a:spcPts val="0"/>
              </a:spcBef>
              <a:spcAft>
                <a:spcPts val="0"/>
              </a:spcAft>
              <a:buClrTx/>
              <a:buSzTx/>
              <a:buFontTx/>
              <a:buNone/>
              <a:tabLst/>
              <a:defRPr/>
            </a:pPr>
            <a:r>
              <a:rPr kumimoji="0" lang="ar-EG" sz="2400" i="0" strike="noStrike" kern="1200" cap="none" spc="0" normalizeH="0" baseline="0" noProof="0" dirty="0">
                <a:ln>
                  <a:noFill/>
                </a:ln>
                <a:effectLst/>
                <a:uLnTx/>
                <a:uFillTx/>
                <a:latin typeface="Simplified Arabic" panose="02020603050405020304" pitchFamily="18" charset="-78"/>
                <a:cs typeface="Simplified Arabic" panose="02020603050405020304" pitchFamily="18" charset="-78"/>
              </a:rPr>
              <a:t>4 - المعلومات المأخوذة من تحليل المضمون قد لا تكون معلومات مأخوذة من وثائق حقيقية فقد تكون الوثائق مثالية وغير واقعية، وربما تكون مزورة وغير أصيلة.</a:t>
            </a:r>
          </a:p>
          <a:p>
            <a:pPr marL="0" marR="0" lvl="0" indent="0" algn="just" defTabSz="914400" rtl="1" eaLnBrk="1" fontAlgn="auto" latinLnBrk="0" hangingPunct="1">
              <a:spcBef>
                <a:spcPts val="0"/>
              </a:spcBef>
              <a:spcAft>
                <a:spcPts val="0"/>
              </a:spcAft>
              <a:buClrTx/>
              <a:buSzTx/>
              <a:buFontTx/>
              <a:buNone/>
              <a:tabLst/>
              <a:defRPr/>
            </a:pPr>
            <a:r>
              <a:rPr kumimoji="0" lang="ar-EG" sz="2400" i="0" strike="noStrike" kern="1200" cap="none" spc="0" normalizeH="0" baseline="0" noProof="0" dirty="0">
                <a:ln>
                  <a:noFill/>
                </a:ln>
                <a:effectLst/>
                <a:uLnTx/>
                <a:uFillTx/>
                <a:latin typeface="Simplified Arabic" panose="02020603050405020304" pitchFamily="18" charset="-78"/>
                <a:cs typeface="Simplified Arabic" panose="02020603050405020304" pitchFamily="18" charset="-78"/>
              </a:rPr>
              <a:t>5 - صعوبة الاطلاع على بعض الوثائق لسريتها .</a:t>
            </a:r>
          </a:p>
          <a:p>
            <a:pPr marL="0" marR="0" lvl="0" indent="0" algn="just" defTabSz="914400" rtl="1" eaLnBrk="1" fontAlgn="auto" latinLnBrk="0" hangingPunct="1">
              <a:spcBef>
                <a:spcPts val="0"/>
              </a:spcBef>
              <a:spcAft>
                <a:spcPts val="0"/>
              </a:spcAft>
              <a:buClrTx/>
              <a:buSzTx/>
              <a:buFontTx/>
              <a:buNone/>
              <a:tabLst/>
              <a:defRPr/>
            </a:pPr>
            <a:r>
              <a:rPr kumimoji="0" lang="ar-EG" sz="2400" i="0" strike="noStrike" kern="1200" cap="none" spc="0" normalizeH="0" baseline="0" noProof="0" dirty="0">
                <a:ln>
                  <a:noFill/>
                </a:ln>
                <a:effectLst/>
                <a:uLnTx/>
                <a:uFillTx/>
                <a:latin typeface="Simplified Arabic" panose="02020603050405020304" pitchFamily="18" charset="-78"/>
                <a:cs typeface="Simplified Arabic" panose="02020603050405020304" pitchFamily="18" charset="-78"/>
              </a:rPr>
              <a:t>6 - من الصعب الحصول على إجابا ت للأسئلة التي تتطلب معرفة الأسباب.  ففي كثير من الأحيان لا توجد إجابات جاهزة يمكن الحصول عليها مباشرة من النص.</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3DA9416A-B8BD-A4CA-29A9-B84046124E89}"/>
              </a:ext>
            </a:extLst>
          </p:cNvPr>
          <p:cNvSpPr txBox="1"/>
          <p:nvPr/>
        </p:nvSpPr>
        <p:spPr>
          <a:xfrm>
            <a:off x="506422" y="62375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5" name="Graphic 21">
            <a:extLst>
              <a:ext uri="{FF2B5EF4-FFF2-40B4-BE49-F238E27FC236}">
                <a16:creationId xmlns:a16="http://schemas.microsoft.com/office/drawing/2014/main" id="{DE690A61-4C28-037B-0E77-BFA0CAFE03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1490" y="21401"/>
            <a:ext cx="2305141" cy="1076343"/>
          </a:xfrm>
          <a:prstGeom prst="rect">
            <a:avLst/>
          </a:prstGeom>
        </p:spPr>
      </p:pic>
    </p:spTree>
    <p:extLst>
      <p:ext uri="{BB962C8B-B14F-4D97-AF65-F5344CB8AC3E}">
        <p14:creationId xmlns:p14="http://schemas.microsoft.com/office/powerpoint/2010/main" val="2624774536"/>
      </p:ext>
    </p:extLst>
  </p:cSld>
  <p:clrMapOvr>
    <a:masterClrMapping/>
  </p:clrMapOvr>
  <mc:AlternateContent xmlns:mc="http://schemas.openxmlformats.org/markup-compatibility/2006" xmlns:p14="http://schemas.microsoft.com/office/powerpoint/2010/main">
    <mc:Choice Requires="p14">
      <p:transition spd="slow" p14:dur="2000" advTm="31318"/>
    </mc:Choice>
    <mc:Fallback xmlns="">
      <p:transition spd="slow" advTm="31318"/>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59427-84C4-26BB-E704-5147D9B52CB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CC00F13-0234-AADB-D892-1D314DE0F559}"/>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F8595803-D17F-FF9A-4552-1A57A8120DF1}"/>
              </a:ext>
            </a:extLst>
          </p:cNvPr>
          <p:cNvSpPr/>
          <p:nvPr/>
        </p:nvSpPr>
        <p:spPr>
          <a:xfrm>
            <a:off x="3330030" y="1811388"/>
            <a:ext cx="8374290" cy="1555041"/>
          </a:xfrm>
          <a:prstGeom prst="rect">
            <a:avLst/>
          </a:prstGeom>
        </p:spPr>
        <p:txBody>
          <a:bodyPr wrap="square">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تم خلال هذ المحاضرة استعراض نشأة المنهج الوصفي والتعريف به وأهدافه واستخداماته</a:t>
            </a:r>
            <a:r>
              <a:rPr kumimoji="0" lang="ar-EG" sz="2200" b="0" i="0" u="none" strike="noStrike" kern="1200" cap="none" spc="0" normalizeH="0" noProof="0" dirty="0">
                <a:ln>
                  <a:noFill/>
                </a:ln>
                <a:solidFill>
                  <a:prstClr val="black"/>
                </a:solidFill>
                <a:effectLst/>
                <a:uLnTx/>
                <a:uFillTx/>
                <a:latin typeface="Calibri"/>
                <a:ea typeface="+mn-ea"/>
                <a:cs typeface="Times New Roman" panose="02020603050405020304" pitchFamily="18" charset="0"/>
              </a:rPr>
              <a:t> </a:t>
            </a: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ومزاياه وعيوبه وأدواته وخطواته وأساليبه.</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41E7BFAA-09D4-F351-E127-EC398F6B3869}"/>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7575D64-450B-1D7B-4811-9988237B6310}"/>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04721F9F-1F94-2FF0-C3D1-19DEBA9C62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10F296E4-4F9E-70EA-8A61-8F14B2DB9EE5}"/>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A8D63102-8A89-9394-BB2A-EC9A2D2F442D}"/>
              </a:ext>
            </a:extLst>
          </p:cNvPr>
          <p:cNvSpPr/>
          <p:nvPr/>
        </p:nvSpPr>
        <p:spPr>
          <a:xfrm>
            <a:off x="4346917" y="1082644"/>
            <a:ext cx="7357403"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rgbClr val="0070C0"/>
                </a:solidFill>
                <a:effectLst/>
                <a:uLnTx/>
                <a:uFillTx/>
                <a:latin typeface="Calibri"/>
                <a:ea typeface="+mn-ea"/>
                <a:cs typeface="Arial" panose="020B0604020202020204" pitchFamily="34" charset="0"/>
              </a:rPr>
              <a:t>خاتمة المحاضرة</a:t>
            </a:r>
          </a:p>
        </p:txBody>
      </p:sp>
    </p:spTree>
    <p:extLst>
      <p:ext uri="{BB962C8B-B14F-4D97-AF65-F5344CB8AC3E}">
        <p14:creationId xmlns:p14="http://schemas.microsoft.com/office/powerpoint/2010/main" val="26770573"/>
      </p:ext>
    </p:extLst>
  </p:cSld>
  <p:clrMapOvr>
    <a:masterClrMapping/>
  </p:clrMapOvr>
  <p:transition spd="slow" advTm="24460">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81337B-95CE-33B3-F966-8CA6B302D25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109878E-E806-9FEE-9752-84100CD7F820}"/>
              </a:ext>
            </a:extLst>
          </p:cNvPr>
          <p:cNvSpPr/>
          <p:nvPr/>
        </p:nvSpPr>
        <p:spPr>
          <a:xfrm>
            <a:off x="138495" y="1416209"/>
            <a:ext cx="5659953" cy="3529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280B1A8F-1C5D-29E7-7374-BAD9434740B0}"/>
              </a:ext>
            </a:extLst>
          </p:cNvPr>
          <p:cNvSpPr/>
          <p:nvPr/>
        </p:nvSpPr>
        <p:spPr>
          <a:xfrm>
            <a:off x="3330030" y="1811388"/>
            <a:ext cx="8374290" cy="3078535"/>
          </a:xfrm>
          <a:prstGeom prst="rect">
            <a:avLst/>
          </a:prstGeom>
        </p:spPr>
        <p:txBody>
          <a:bodyPr wrap="square">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في ضوء دراستك للمنهج الوصفي، اعرض لأهداف وفروض البحث العلمي لأحد البحوث العلمية التي تم الاعتماد في اجرائها على المنهج الوصفي، وما هي أساليب المنهج الوصفي التي تم الاعتماد عليها في تلك الدراسة، على أن يتم عرض إجابتكم في شكل فيديو قصير تتراوح مدته من خمس الى عشر دقائق، ومرفقا به ملف </a:t>
            </a:r>
            <a:r>
              <a:rPr kumimoji="0" lang="en-US"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PDF </a:t>
            </a: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للإجابة المطلوبة.</a:t>
            </a:r>
          </a:p>
          <a:p>
            <a:pPr marR="0" lvl="0" algn="just" defTabSz="914400" rtl="1" eaLnBrk="1" fontAlgn="auto" latinLnBrk="0" hangingPunct="1">
              <a:lnSpc>
                <a:spcPct val="150000"/>
              </a:lnSpc>
              <a:spcBef>
                <a:spcPts val="0"/>
              </a:spcBef>
              <a:spcAft>
                <a:spcPts val="0"/>
              </a:spcAft>
              <a:buClrTx/>
              <a:buSzTx/>
              <a:tabLst/>
              <a:defRPr/>
            </a:pPr>
            <a:r>
              <a:rPr kumimoji="0" lang="ar-EG" sz="2200" b="0" i="0" u="none" strike="noStrike" kern="1200" cap="none" spc="0" normalizeH="0" baseline="0" noProof="0">
                <a:ln>
                  <a:noFill/>
                </a:ln>
                <a:solidFill>
                  <a:srgbClr val="00B050"/>
                </a:solidFill>
                <a:effectLst/>
                <a:uLnTx/>
                <a:uFillTx/>
                <a:latin typeface="Calibri"/>
                <a:ea typeface="+mn-ea"/>
                <a:cs typeface="Times New Roman" panose="02020603050405020304" pitchFamily="18" charset="0"/>
              </a:rPr>
              <a:t>مع </a:t>
            </a:r>
            <a:r>
              <a:rPr kumimoji="0" lang="ar-EG" sz="2200" b="0" i="0" u="none" strike="noStrike" kern="1200" cap="none" spc="0" normalizeH="0" baseline="0" noProof="0" dirty="0">
                <a:ln>
                  <a:noFill/>
                </a:ln>
                <a:solidFill>
                  <a:srgbClr val="00B050"/>
                </a:solidFill>
                <a:effectLst/>
                <a:uLnTx/>
                <a:uFillTx/>
                <a:latin typeface="Calibri"/>
                <a:ea typeface="+mn-ea"/>
                <a:cs typeface="Times New Roman" panose="02020603050405020304" pitchFamily="18" charset="0"/>
              </a:rPr>
              <a:t>أطيب التمنيات بالتوفيق،،</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5F8A5794-74BA-3045-3DFF-CE1093A679DF}"/>
              </a:ext>
            </a:extLst>
          </p:cNvPr>
          <p:cNvSpPr/>
          <p:nvPr/>
        </p:nvSpPr>
        <p:spPr>
          <a:xfrm>
            <a:off x="944721" y="618886"/>
            <a:ext cx="87104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A2C05D99-4685-13F9-5D90-BABE01512AC9}"/>
              </a:ext>
            </a:extLst>
          </p:cNvPr>
          <p:cNvSpPr txBox="1"/>
          <p:nvPr/>
        </p:nvSpPr>
        <p:spPr>
          <a:xfrm>
            <a:off x="713830" y="606560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midocean.edu.km</a:t>
            </a:r>
          </a:p>
        </p:txBody>
      </p:sp>
      <p:pic>
        <p:nvPicPr>
          <p:cNvPr id="8" name="Graphic 21">
            <a:extLst>
              <a:ext uri="{FF2B5EF4-FFF2-40B4-BE49-F238E27FC236}">
                <a16:creationId xmlns:a16="http://schemas.microsoft.com/office/drawing/2014/main" id="{91561D76-2592-D648-2709-DF324E216E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26434"/>
            <a:ext cx="2305141" cy="1076343"/>
          </a:xfrm>
          <a:prstGeom prst="rect">
            <a:avLst/>
          </a:prstGeom>
        </p:spPr>
      </p:pic>
      <p:pic>
        <p:nvPicPr>
          <p:cNvPr id="12" name="Picture Placeholder 4">
            <a:extLst>
              <a:ext uri="{FF2B5EF4-FFF2-40B4-BE49-F238E27FC236}">
                <a16:creationId xmlns:a16="http://schemas.microsoft.com/office/drawing/2014/main" id="{4D3DB96E-5CF8-FD0C-83A4-50B061AB5C49}"/>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2810729"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Rectangle 3">
            <a:extLst>
              <a:ext uri="{FF2B5EF4-FFF2-40B4-BE49-F238E27FC236}">
                <a16:creationId xmlns:a16="http://schemas.microsoft.com/office/drawing/2014/main" id="{F3C71360-A0F8-E002-1E80-D8773BE9CAB2}"/>
              </a:ext>
            </a:extLst>
          </p:cNvPr>
          <p:cNvSpPr/>
          <p:nvPr/>
        </p:nvSpPr>
        <p:spPr>
          <a:xfrm>
            <a:off x="3882682" y="1105503"/>
            <a:ext cx="7357403" cy="705885"/>
          </a:xfrm>
          <a:prstGeom prst="rect">
            <a:avLst/>
          </a:prstGeom>
          <a:solidFill>
            <a:schemeClr val="accent6">
              <a:lumMod val="20000"/>
              <a:lumOff val="80000"/>
            </a:schemeClr>
          </a:solidFill>
          <a:ln>
            <a:solidFill>
              <a:schemeClr val="accent6"/>
            </a:solidFill>
          </a:ln>
        </p:spPr>
        <p:style>
          <a:lnRef idx="1">
            <a:schemeClr val="dk1"/>
          </a:lnRef>
          <a:fillRef idx="2">
            <a:schemeClr val="dk1"/>
          </a:fillRef>
          <a:effectRef idx="1">
            <a:schemeClr val="dk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المهمة المطلوبة</a:t>
            </a:r>
          </a:p>
        </p:txBody>
      </p:sp>
    </p:spTree>
    <p:extLst>
      <p:ext uri="{BB962C8B-B14F-4D97-AF65-F5344CB8AC3E}">
        <p14:creationId xmlns:p14="http://schemas.microsoft.com/office/powerpoint/2010/main" val="638201495"/>
      </p:ext>
    </p:extLst>
  </p:cSld>
  <p:clrMapOvr>
    <a:masterClrMapping/>
  </p:clrMapOvr>
  <p:transition spd="slow" advTm="24460">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585"/>
    </mc:Choice>
    <mc:Fallback xmlns="">
      <p:transition spd="slow" advTm="5585"/>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6757670" y="777875"/>
            <a:ext cx="3002915" cy="2002155"/>
          </a:xfrm>
          <a:prstGeom prst="rect">
            <a:avLst/>
          </a:prstGeom>
        </p:spPr>
      </p:pic>
      <p:pic>
        <p:nvPicPr>
          <p:cNvPr id="3" name="Picture 2" descr="Midocean 02-03"/>
          <p:cNvPicPr>
            <a:picLocks noChangeAspect="1"/>
          </p:cNvPicPr>
          <p:nvPr/>
        </p:nvPicPr>
        <p:blipFill>
          <a:blip r:embed="rId3"/>
          <a:stretch>
            <a:fillRect/>
          </a:stretch>
        </p:blipFill>
        <p:spPr>
          <a:xfrm>
            <a:off x="2225040" y="635000"/>
            <a:ext cx="3479800" cy="23202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332"/>
    </mc:Choice>
    <mc:Fallback xmlns="">
      <p:transition spd="slow" advTm="533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4B2F552-7CC9-4B68-8CF6-2FEFD10A4B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25DDDB4-4875-43DF-B79D-36C9081106B2}">
  <ds:schemaRefs>
    <ds:schemaRef ds:uri="http://schemas.microsoft.com/sharepoint/v3/contenttype/forms"/>
  </ds:schemaRefs>
</ds:datastoreItem>
</file>

<file path=customXml/itemProps3.xml><?xml version="1.0" encoding="utf-8"?>
<ds:datastoreItem xmlns:ds="http://schemas.openxmlformats.org/officeDocument/2006/customXml" ds:itemID="{8D76652D-945C-4BBB-93EC-AAA9B94F6AE3}">
  <ds:schemaRefs>
    <ds:schemaRef ds:uri="http://schemas.microsoft.com/office/2006/metadata/properties"/>
    <ds:schemaRef ds:uri="http://purl.org/dc/dcmitype/"/>
    <ds:schemaRef ds:uri="http://schemas.microsoft.com/office/2006/documentManagement/types"/>
    <ds:schemaRef ds:uri="http://purl.org/dc/elements/1.1/"/>
    <ds:schemaRef ds:uri="d13aca44-ef33-4cf4-9980-7f0b00e6eeb9"/>
    <ds:schemaRef ds:uri="http://schemas.microsoft.com/office/infopath/2007/PartnerControls"/>
    <ds:schemaRef ds:uri="http://purl.org/dc/terms/"/>
    <ds:schemaRef ds:uri="http://schemas.openxmlformats.org/package/2006/metadata/core-properties"/>
    <ds:schemaRef ds:uri="49100919-8a76-4266-be0c-7dc583902cb4"/>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7770</TotalTime>
  <Words>4976</Words>
  <Application>Microsoft Office PowerPoint</Application>
  <PresentationFormat>Widescreen</PresentationFormat>
  <Paragraphs>347</Paragraphs>
  <Slides>50</Slides>
  <Notes>5</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50</vt:i4>
      </vt:variant>
    </vt:vector>
  </HeadingPairs>
  <TitlesOfParts>
    <vt:vector size="59" baseType="lpstr">
      <vt:lpstr>Alexandria</vt:lpstr>
      <vt:lpstr>Arial</vt:lpstr>
      <vt:lpstr>Calibri</vt:lpstr>
      <vt:lpstr>Calibri Light</vt:lpstr>
      <vt:lpstr>Simplified Arabic</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Ward</cp:lastModifiedBy>
  <cp:revision>265</cp:revision>
  <dcterms:created xsi:type="dcterms:W3CDTF">2023-04-29T09:08:00Z</dcterms:created>
  <dcterms:modified xsi:type="dcterms:W3CDTF">2026-10-02T11:32:10Z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