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5" r:id="rId2"/>
    <p:sldId id="260" r:id="rId3"/>
    <p:sldId id="313" r:id="rId4"/>
    <p:sldId id="314" r:id="rId5"/>
    <p:sldId id="315" r:id="rId6"/>
    <p:sldId id="300" r:id="rId7"/>
    <p:sldId id="316" r:id="rId8"/>
    <p:sldId id="319" r:id="rId9"/>
    <p:sldId id="318" r:id="rId10"/>
    <p:sldId id="304" r:id="rId11"/>
    <p:sldId id="317" r:id="rId12"/>
    <p:sldId id="27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FF0"/>
    <a:srgbClr val="0B1F3B"/>
    <a:srgbClr val="3F8FC7"/>
    <a:srgbClr val="043148"/>
    <a:srgbClr val="242021"/>
    <a:srgbClr val="03B6F9"/>
    <a:srgbClr val="2520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619" autoAdjust="0"/>
    <p:restoredTop sz="86305" autoAdjust="0"/>
  </p:normalViewPr>
  <p:slideViewPr>
    <p:cSldViewPr snapToGrid="0">
      <p:cViewPr varScale="1">
        <p:scale>
          <a:sx n="98" d="100"/>
          <a:sy n="98" d="100"/>
        </p:scale>
        <p:origin x="34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905AB4-72AD-4B86-BD52-C8B211C78273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06F188-2222-4095-B137-E1E12AB5D6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0798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06F188-2222-4095-B137-E1E12AB5D6E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159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06F188-2222-4095-B137-E1E12AB5D6E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0663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34A24E-6CA4-D5CE-E518-9E99112F72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7ACAEA-6F8D-386F-0C3F-A671F0DF1A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965472-8916-7177-E15C-85BFA0C76B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36AC44-9725-C906-971A-C0CC7458C9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06F188-2222-4095-B137-E1E12AB5D6E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088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2CE41-802B-3EA2-86F8-AF438FF195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085DCE-0863-3B23-8C8E-71232F6730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B3E6AD-5133-12F2-B9A7-D810B61974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EA1264-80F0-DA75-0CF7-3ECEF826AF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06F188-2222-4095-B137-E1E12AB5D6E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1787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8FAE1-7AC5-140C-2C62-121EDA7267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F15B60-F579-FCBA-B650-7FB4515F49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D0A0AC-24B7-E379-128F-3E806AFACF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458853-5C05-FD75-8BBF-4F7FAE0BFC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06F188-2222-4095-B137-E1E12AB5D6E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5645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C2267D-F6EE-5972-EAC1-4591049F88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D429D1-247F-CA63-E60E-751D0B1C19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83967B-DE6C-2AE6-6101-274C9E54A0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0DB89B-10E7-F827-2480-04F608EB32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06F188-2222-4095-B137-E1E12AB5D6E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5067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C8E66F-B17F-50AB-55D3-FCA010C71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A7F5E0-74EC-FDBC-7B6F-EA120E86C6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5E1FBF-382F-06D9-E181-552422848F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15BA47-209E-468C-FA10-CF070E3673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06F188-2222-4095-B137-E1E12AB5D6E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2084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0B91D0-F5AA-1B3D-60FF-F67D5EA02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C68A2E-6637-8461-C5EB-25A743A1C9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81FBDA-7857-E835-5524-34547A8A45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B80E20-90D3-C005-B7BA-3E0981BDC8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06F188-2222-4095-B137-E1E12AB5D6E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6457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621F25-FFAA-B65C-713B-86E4C831D4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38B67B-B3A6-4044-5E2C-D5EB465D18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ABA402-96C0-F9FD-353D-560CBE5D92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B3A363-65A5-3B35-D259-D7F93C3B25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06F188-2222-4095-B137-E1E12AB5D6E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2143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9CDFF0-642F-4137-003A-73930DEB41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A7264A-4615-3F00-928D-0672A15664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6931CD-9F30-3E03-95F5-81182EAACC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96ECAC-2264-9A6B-E0C8-38F9A01F00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06F188-2222-4095-B137-E1E12AB5D6E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6257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74BA97-AFF4-5D9F-B4D8-6FF15F4E3C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A5472C-BE3F-0568-9D18-511106E569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DD8261-E435-52A7-44FC-1AE444EBAC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1AB147-092C-97E8-4A70-8E472133D4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06F188-2222-4095-B137-E1E12AB5D6E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526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06F188-2222-4095-B137-E1E12AB5D6E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743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3FAF7-5137-0985-2110-4663BE6D0E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B5EC34-9BEF-507F-AFD4-354FA70E85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2FD84D-34D9-01FD-C329-4349E9742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843-A1AC-4CC0-9F24-220C29911280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F66A4F-286E-91C8-1DE8-2E6BB2B63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3601FC-FB7E-B1EC-1C81-E5396307A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9D93F-7091-4E80-9E53-EB5DBD686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800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3F616-6235-8212-ABF5-1C28CA4E0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F90B3F-0A50-9DFD-0C2C-AED97C6291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60E7B8-B1D8-024B-9BE5-54C30C0FA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843-A1AC-4CC0-9F24-220C29911280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EFB26B-532D-FD03-E632-4412062E3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9F7265-1573-4ECC-3751-3E07D94CF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9D93F-7091-4E80-9E53-EB5DBD686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942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D6AFC-A2DB-C106-062F-4E8B73856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343A20-2BC8-9D9E-3336-620523EEAC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93FE5F-4F82-82F4-8999-D740C5220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843-A1AC-4CC0-9F24-220C29911280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0AE847-5642-660D-3790-4D7413C78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0E855D-8D43-60AB-10DE-B02462AB3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9D93F-7091-4E80-9E53-EB5DBD686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811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4BD53-D20D-5DD0-7396-CEBA126AF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F2D81F-AE9B-0C7F-A503-BABFC05FE8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CA59E6-8EBB-3184-2AE5-CC7D30E39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95193D-8119-9578-6579-47B7AD307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843-A1AC-4CC0-9F24-220C29911280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047D78-195B-87AB-54F5-21E33515E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F71DE-5CD4-4AAA-7BE6-530284A83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9D93F-7091-4E80-9E53-EB5DBD686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202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889B4-E87F-8619-5340-769CEA7E8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9D0DCB-172D-6605-8974-0C8B3E5190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FCB542-989A-339E-B242-C58CC51F79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2B57E2-5664-9017-0292-4A9C168B8C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A0E08C-D2A9-9B17-BAE5-4406906459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01AD8D-F36C-8902-815E-C18558EBF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843-A1AC-4CC0-9F24-220C29911280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F8D766-BB34-485A-C5E5-ACF6F2692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974560-5FB0-A2AB-2C82-69E7640A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9D93F-7091-4E80-9E53-EB5DBD686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911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01C9B2-3CF2-A607-4181-FAB377889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404421-B5F1-243D-1DAD-66742FE54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843-A1AC-4CC0-9F24-220C29911280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909E2C-D497-CCD5-7614-9589313B1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731AC7-0FE7-EE5F-4616-9EB4A66A8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9D93F-7091-4E80-9E53-EB5DBD686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97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CD5F48-D1AD-53C0-F6A1-E3B620128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843-A1AC-4CC0-9F24-220C29911280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B9068D-AD51-A022-5B1E-8659F9724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24DB17-AE11-347C-1A5D-6A92E7137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9D93F-7091-4E80-9E53-EB5DBD686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260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3899F-6F19-D319-3111-A7C2550A9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7B6A59-5900-18FF-E2F6-3ABED3BC36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10023F-7D28-7781-7BFD-C33D503B16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DFC0C6-798E-72CF-FA6B-E849F2D0A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843-A1AC-4CC0-9F24-220C29911280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82B3F2-9DEF-2671-15F5-33BAD0A27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CDEAEA-BFB3-9418-D21C-206D51CE6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9D93F-7091-4E80-9E53-EB5DBD686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823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35790-8CAE-94D0-65B1-AD075369D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0CD7F7F-37D2-BCFA-2F8C-305D6371DF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193945-6BA0-1D55-E9E3-AE3EFA9A4E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81C53F-B3E9-CDB2-E976-009F8BBFD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843-A1AC-4CC0-9F24-220C29911280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D707DA-CA08-8782-B469-C891F0F7E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08F229-7EC8-8DCC-9ABD-C936C34A6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9D93F-7091-4E80-9E53-EB5DBD686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181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A67DE-F17A-6568-162A-1D0CBFA0D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28C6BF-2D13-0E0B-381E-67A350D424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42A62D-E5CB-5717-1723-FA82CB4D8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843-A1AC-4CC0-9F24-220C29911280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8AD986-39F2-B9F0-866F-1A2529D58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54A6C-6CF3-00F7-67B5-C3A0FC59D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9D93F-7091-4E80-9E53-EB5DBD686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578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C1B9168-4095-B083-C73F-8FAB9BA4FD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E78B9F-AD05-E319-6098-613D738E3E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C5BA5A-E361-F8D2-1C24-61252EEC4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843-A1AC-4CC0-9F24-220C29911280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69153A-7C14-E788-FE0B-513F0AAA5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40AC03-3CD6-91A1-9196-5050EC5C2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9D93F-7091-4E80-9E53-EB5DBD686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759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B01F47-F284-6C3E-7551-CC630B09C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C27AF1-BE88-6D6D-811E-52D8714B68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692D20-33F5-8618-9887-59EF24FCEE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8D843-A1AC-4CC0-9F24-220C29911280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6628D8-5B6A-4778-E8DA-641AFFEADA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3A3-BA4C-C8B6-FD06-22DE7222E8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9D93F-7091-4E80-9E53-EB5DBD686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909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b="-18444"/>
            </a:stretch>
          </a:blipFill>
        </p:spPr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1132EF-05DC-A3CC-42A9-940401443C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8166" y="141271"/>
            <a:ext cx="4575668" cy="2057613"/>
          </a:xfrm>
          <a:prstGeom prst="rect">
            <a:avLst/>
          </a:prstGeom>
        </p:spPr>
      </p:pic>
      <p:sp>
        <p:nvSpPr>
          <p:cNvPr id="5" name="TextBox 3">
            <a:extLst>
              <a:ext uri="{FF2B5EF4-FFF2-40B4-BE49-F238E27FC236}">
                <a16:creationId xmlns:a16="http://schemas.microsoft.com/office/drawing/2014/main" id="{3186F13A-45EB-1F73-222B-8D7CC94EAF94}"/>
              </a:ext>
            </a:extLst>
          </p:cNvPr>
          <p:cNvSpPr txBox="1"/>
          <p:nvPr/>
        </p:nvSpPr>
        <p:spPr>
          <a:xfrm>
            <a:off x="-203700" y="2822527"/>
            <a:ext cx="12599395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dirty="0">
                <a:solidFill>
                  <a:srgbClr val="FFFFFF"/>
                </a:solidFill>
                <a:latin typeface="Marcellus"/>
                <a:ea typeface="Marcellus"/>
                <a:cs typeface="Marcellus"/>
                <a:sym typeface="Marcellus"/>
              </a:rPr>
              <a:t>Leakage Detection in Water Meters Network</a:t>
            </a:r>
          </a:p>
          <a:p>
            <a:pPr algn="ctr"/>
            <a:r>
              <a:rPr lang="en-US" sz="4400" dirty="0">
                <a:solidFill>
                  <a:srgbClr val="FFFFFF"/>
                </a:solidFill>
                <a:latin typeface="Marcellus"/>
                <a:ea typeface="Marcellus"/>
                <a:cs typeface="Marcellus"/>
                <a:sym typeface="Marcellus"/>
              </a:rPr>
              <a:t>Using AI-Driven Consumption Analysis </a:t>
            </a:r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1C82D8F7-1B33-A8BD-08F3-F0AA5916900A}"/>
              </a:ext>
            </a:extLst>
          </p:cNvPr>
          <p:cNvSpPr txBox="1"/>
          <p:nvPr/>
        </p:nvSpPr>
        <p:spPr>
          <a:xfrm>
            <a:off x="423332" y="5471998"/>
            <a:ext cx="11345332" cy="14559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864"/>
              </a:lnSpc>
              <a:spcBef>
                <a:spcPct val="0"/>
              </a:spcBef>
            </a:pPr>
            <a:r>
              <a:rPr lang="en-US" sz="2400" dirty="0">
                <a:solidFill>
                  <a:srgbClr val="FFFFFF"/>
                </a:solidFill>
                <a:latin typeface="Arial" panose="020B0604020202020204" pitchFamily="34" charset="0"/>
                <a:ea typeface="Glacial Indifference"/>
                <a:cs typeface="Arial" panose="020B0604020202020204" pitchFamily="34" charset="0"/>
                <a:sym typeface="Glacial Indifference"/>
              </a:rPr>
              <a:t>Author: Hani Al-Jundi</a:t>
            </a:r>
          </a:p>
          <a:p>
            <a:pPr>
              <a:lnSpc>
                <a:spcPts val="3864"/>
              </a:lnSpc>
              <a:spcBef>
                <a:spcPct val="0"/>
              </a:spcBef>
            </a:pPr>
            <a:r>
              <a:rPr lang="en-US" sz="2400" dirty="0">
                <a:solidFill>
                  <a:srgbClr val="FFFFFF"/>
                </a:solidFill>
                <a:latin typeface="Arial" panose="020B0604020202020204" pitchFamily="34" charset="0"/>
                <a:ea typeface="Glacial Indifference"/>
                <a:cs typeface="Arial" panose="020B0604020202020204" pitchFamily="34" charset="0"/>
                <a:sym typeface="Glacial Indifference"/>
              </a:rPr>
              <a:t>Supervisor: </a:t>
            </a:r>
            <a:r>
              <a:rPr lang="en-US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 Khaled Eskaf  |  Midocean / Master of Artificial intelligence</a:t>
            </a:r>
          </a:p>
          <a:p>
            <a:pPr>
              <a:lnSpc>
                <a:spcPts val="3864"/>
              </a:lnSpc>
              <a:spcBef>
                <a:spcPct val="0"/>
              </a:spcBef>
            </a:pPr>
            <a:endParaRPr lang="en-US" sz="2760" dirty="0">
              <a:solidFill>
                <a:srgbClr val="FFFFFF"/>
              </a:solidFill>
              <a:latin typeface="Arial" panose="020B0604020202020204" pitchFamily="34" charset="0"/>
              <a:ea typeface="Glacial Indifference"/>
              <a:cs typeface="Arial" panose="020B0604020202020204" pitchFamily="34" charset="0"/>
              <a:sym typeface="Glacial Indifferenc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811452" y="1488574"/>
            <a:ext cx="5245367" cy="44623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>
              <a:lnSpc>
                <a:spcPts val="2451"/>
              </a:lnSpc>
              <a:buFont typeface="Arial" panose="020B0604020202020204" pitchFamily="34" charset="0"/>
              <a:buChar char="•"/>
            </a:pPr>
            <a:r>
              <a:rPr lang="en-US" sz="1600" b="1" spc="50" dirty="0">
                <a:solidFill>
                  <a:srgbClr val="405987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Introduction &amp; Problem Definition</a:t>
            </a:r>
            <a:br>
              <a:rPr lang="en-US" sz="1600" b="1" spc="50" dirty="0">
                <a:solidFill>
                  <a:srgbClr val="405987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</a:br>
            <a:endParaRPr lang="ar-SA" sz="1600" spc="50" dirty="0">
              <a:solidFill>
                <a:srgbClr val="405987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marL="342900" indent="-342900">
              <a:lnSpc>
                <a:spcPts val="2451"/>
              </a:lnSpc>
              <a:buFont typeface="Arial" panose="020B0604020202020204" pitchFamily="34" charset="0"/>
              <a:buChar char="•"/>
            </a:pPr>
            <a:r>
              <a:rPr lang="en-US" sz="1600" b="1" spc="50" dirty="0">
                <a:solidFill>
                  <a:srgbClr val="405987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Limitations of Traditional Methods</a:t>
            </a:r>
            <a:br>
              <a:rPr lang="en-US" sz="1600" b="1" spc="50" dirty="0">
                <a:solidFill>
                  <a:srgbClr val="405987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</a:br>
            <a:endParaRPr lang="en-US" sz="1600" b="1" spc="50" dirty="0">
              <a:solidFill>
                <a:srgbClr val="405987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marL="342900" indent="-342900">
              <a:lnSpc>
                <a:spcPts val="2451"/>
              </a:lnSpc>
              <a:buFont typeface="Arial" panose="020B0604020202020204" pitchFamily="34" charset="0"/>
              <a:buChar char="•"/>
            </a:pPr>
            <a:r>
              <a:rPr lang="en-US" sz="1600" b="1" spc="50" dirty="0">
                <a:solidFill>
                  <a:srgbClr val="405987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Research Objectives</a:t>
            </a:r>
            <a:br>
              <a:rPr lang="en-US" sz="1600" b="1" spc="50" dirty="0">
                <a:solidFill>
                  <a:srgbClr val="405987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</a:br>
            <a:endParaRPr lang="en-US" sz="1600" spc="50" dirty="0">
              <a:solidFill>
                <a:srgbClr val="405987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marL="342900" indent="-342900">
              <a:lnSpc>
                <a:spcPts val="2451"/>
              </a:lnSpc>
              <a:buFont typeface="Arial" panose="020B0604020202020204" pitchFamily="34" charset="0"/>
              <a:buChar char="•"/>
            </a:pPr>
            <a:r>
              <a:rPr lang="en-US" sz="1600" b="1" spc="50" dirty="0">
                <a:solidFill>
                  <a:srgbClr val="405987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Proposed Methodology</a:t>
            </a:r>
            <a:br>
              <a:rPr lang="en-US" sz="1600" b="1" spc="50" dirty="0">
                <a:solidFill>
                  <a:srgbClr val="405987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</a:br>
            <a:endParaRPr lang="en-US" sz="1600" b="1" spc="50" dirty="0">
              <a:solidFill>
                <a:srgbClr val="405987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marL="342900" indent="-342900">
              <a:lnSpc>
                <a:spcPts val="2451"/>
              </a:lnSpc>
              <a:buFont typeface="Arial" panose="020B0604020202020204" pitchFamily="34" charset="0"/>
              <a:buChar char="•"/>
            </a:pPr>
            <a:r>
              <a:rPr lang="en-US" sz="1600" b="1" spc="50" dirty="0">
                <a:solidFill>
                  <a:srgbClr val="405987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Data Acquisition &amp; Preprocessing</a:t>
            </a:r>
            <a:br>
              <a:rPr lang="en-US" sz="1600" b="1" spc="50" dirty="0">
                <a:solidFill>
                  <a:srgbClr val="405987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</a:br>
            <a:endParaRPr lang="en-US" sz="1600" b="1" spc="50" dirty="0">
              <a:solidFill>
                <a:srgbClr val="405987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marL="342900" indent="-342900">
              <a:lnSpc>
                <a:spcPts val="2451"/>
              </a:lnSpc>
              <a:buFont typeface="Arial" panose="020B0604020202020204" pitchFamily="34" charset="0"/>
              <a:buChar char="•"/>
            </a:pPr>
            <a:r>
              <a:rPr lang="en-US" sz="1600" b="1" spc="50" dirty="0">
                <a:solidFill>
                  <a:srgbClr val="405987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Experimental Results</a:t>
            </a:r>
            <a:br>
              <a:rPr lang="en-US" sz="1600" b="1" spc="50" dirty="0">
                <a:solidFill>
                  <a:srgbClr val="405987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</a:br>
            <a:endParaRPr lang="en-US" sz="1600" b="1" spc="50" dirty="0">
              <a:solidFill>
                <a:srgbClr val="405987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marL="342900" indent="-342900">
              <a:lnSpc>
                <a:spcPts val="2451"/>
              </a:lnSpc>
              <a:buFont typeface="Arial" panose="020B0604020202020204" pitchFamily="34" charset="0"/>
              <a:buChar char="•"/>
            </a:pPr>
            <a:r>
              <a:rPr lang="en-US" sz="1600" b="1" spc="50" dirty="0">
                <a:solidFill>
                  <a:srgbClr val="405987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Impact &amp; Future Work</a:t>
            </a:r>
            <a:br>
              <a:rPr lang="en-US" sz="1600" b="1" spc="50" dirty="0">
                <a:solidFill>
                  <a:srgbClr val="405987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</a:br>
            <a:endParaRPr lang="en-US" sz="1600" spc="50" dirty="0">
              <a:solidFill>
                <a:srgbClr val="405987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4154199-C13F-FA29-34BD-8282EFCD97A6}"/>
              </a:ext>
            </a:extLst>
          </p:cNvPr>
          <p:cNvSpPr/>
          <p:nvPr/>
        </p:nvSpPr>
        <p:spPr>
          <a:xfrm>
            <a:off x="-78058" y="-11151"/>
            <a:ext cx="12269754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BA04CC0-2D2D-198F-7BBE-A8FAA43223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sp>
        <p:nvSpPr>
          <p:cNvPr id="8" name="TextBox 4">
            <a:extLst>
              <a:ext uri="{FF2B5EF4-FFF2-40B4-BE49-F238E27FC236}">
                <a16:creationId xmlns:a16="http://schemas.microsoft.com/office/drawing/2014/main" id="{F16B5F97-5661-A2A8-6D7F-2BDCAD54A5BF}"/>
              </a:ext>
            </a:extLst>
          </p:cNvPr>
          <p:cNvSpPr txBox="1"/>
          <p:nvPr/>
        </p:nvSpPr>
        <p:spPr>
          <a:xfrm>
            <a:off x="446517" y="110553"/>
            <a:ext cx="2347378" cy="307777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r>
              <a:rPr lang="en-US" sz="2000" spc="300" dirty="0">
                <a:solidFill>
                  <a:schemeClr val="bg1"/>
                </a:solidFill>
                <a:effectLst>
                  <a:outerShdw blurRad="127000" dist="63500" dir="5400000" sx="96000" sy="96000" algn="t" rotWithShape="0">
                    <a:srgbClr val="00AFF0">
                      <a:alpha val="40000"/>
                    </a:srgbClr>
                  </a:outerShdw>
                </a:effectLst>
                <a:latin typeface="Ubuntu Mono" panose="020B0309030602030204" pitchFamily="49" charset="0"/>
                <a:ea typeface="Helvetica World Bold"/>
                <a:cs typeface="Helvetica World Bold"/>
                <a:sym typeface="Helvetica World Bold"/>
              </a:rPr>
              <a:t>Agenda</a:t>
            </a:r>
            <a:endParaRPr lang="en-US" sz="2800" spc="300" dirty="0">
              <a:solidFill>
                <a:schemeClr val="bg1"/>
              </a:solidFill>
              <a:effectLst>
                <a:outerShdw blurRad="127000" dist="63500" dir="5400000" sx="96000" sy="96000" algn="t" rotWithShape="0">
                  <a:srgbClr val="00AFF0">
                    <a:alpha val="40000"/>
                  </a:srgbClr>
                </a:outerShdw>
              </a:effectLst>
              <a:latin typeface="Ubuntu Mono" panose="020B0309030602030204" pitchFamily="49" charset="0"/>
              <a:ea typeface="Helvetica World Bold"/>
              <a:cs typeface="Helvetica World Bold"/>
              <a:sym typeface="Helvetica World Bold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A850FDA-FB3F-E4E9-BA51-7813D9F14D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66928"/>
            <a:ext cx="6095695" cy="630566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BD462-354D-32DA-A384-F7F9234D43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BFCD4DF0-4538-0D4D-79B6-06B74534BE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0800"/>
            <a:ext cx="12192000" cy="29972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CFD2D06-50E4-8C63-36DD-4DB53C64B17B}"/>
              </a:ext>
            </a:extLst>
          </p:cNvPr>
          <p:cNvSpPr/>
          <p:nvPr/>
        </p:nvSpPr>
        <p:spPr>
          <a:xfrm>
            <a:off x="-144966" y="-11151"/>
            <a:ext cx="12336661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7D2AFC7-D72E-2D7C-8556-A03AACDAF0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sp>
        <p:nvSpPr>
          <p:cNvPr id="8" name="TextBox 4">
            <a:extLst>
              <a:ext uri="{FF2B5EF4-FFF2-40B4-BE49-F238E27FC236}">
                <a16:creationId xmlns:a16="http://schemas.microsoft.com/office/drawing/2014/main" id="{4BD88400-0C8C-32B4-A233-9104EC1E1132}"/>
              </a:ext>
            </a:extLst>
          </p:cNvPr>
          <p:cNvSpPr txBox="1"/>
          <p:nvPr/>
        </p:nvSpPr>
        <p:spPr>
          <a:xfrm>
            <a:off x="257908" y="141331"/>
            <a:ext cx="8348163" cy="246221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r>
              <a:rPr lang="en-US" sz="1600" spc="300" dirty="0">
                <a:solidFill>
                  <a:schemeClr val="bg1"/>
                </a:solidFill>
                <a:latin typeface="Ubuntu Mono" panose="020B0309030602030204" pitchFamily="49" charset="0"/>
                <a:ea typeface="Helvetica World Bold"/>
                <a:cs typeface="Helvetica World Bold"/>
                <a:sym typeface="Helvetica World Bold"/>
              </a:rPr>
              <a:t>Introduction &amp; Problem Definition	Pt.1 </a:t>
            </a:r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6D1CF970-8AE0-3B2A-B45B-5104DCA84FF4}"/>
              </a:ext>
            </a:extLst>
          </p:cNvPr>
          <p:cNvSpPr txBox="1"/>
          <p:nvPr/>
        </p:nvSpPr>
        <p:spPr>
          <a:xfrm>
            <a:off x="1998119" y="642945"/>
            <a:ext cx="3062809" cy="1338956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algn="ctr">
              <a:lnSpc>
                <a:spcPts val="12104"/>
              </a:lnSpc>
            </a:pPr>
            <a:r>
              <a:rPr lang="en-US" sz="6000" b="1" spc="300" dirty="0">
                <a:solidFill>
                  <a:srgbClr val="0B1F3B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20-40%</a:t>
            </a:r>
          </a:p>
        </p:txBody>
      </p:sp>
      <p:sp>
        <p:nvSpPr>
          <p:cNvPr id="9" name="object 11">
            <a:extLst>
              <a:ext uri="{FF2B5EF4-FFF2-40B4-BE49-F238E27FC236}">
                <a16:creationId xmlns:a16="http://schemas.microsoft.com/office/drawing/2014/main" id="{FBF39EB3-7BB2-8E8D-D2F2-D7E921859AC3}"/>
              </a:ext>
            </a:extLst>
          </p:cNvPr>
          <p:cNvSpPr txBox="1"/>
          <p:nvPr/>
        </p:nvSpPr>
        <p:spPr>
          <a:xfrm>
            <a:off x="1575026" y="1978993"/>
            <a:ext cx="3908997" cy="677108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22225" marR="5080" indent="-10160">
              <a:spcBef>
                <a:spcPts val="480"/>
              </a:spcBef>
            </a:pPr>
            <a:r>
              <a:rPr lang="en-US" sz="2000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Of all treated drinking water is lost in urban distribution networks globally</a:t>
            </a:r>
          </a:p>
        </p:txBody>
      </p:sp>
      <p:sp>
        <p:nvSpPr>
          <p:cNvPr id="10" name="object 10">
            <a:extLst>
              <a:ext uri="{FF2B5EF4-FFF2-40B4-BE49-F238E27FC236}">
                <a16:creationId xmlns:a16="http://schemas.microsoft.com/office/drawing/2014/main" id="{C1E01675-0017-AC1A-4A1F-0B471DB3F7C6}"/>
              </a:ext>
            </a:extLst>
          </p:cNvPr>
          <p:cNvSpPr txBox="1">
            <a:spLocks/>
          </p:cNvSpPr>
          <p:nvPr/>
        </p:nvSpPr>
        <p:spPr>
          <a:xfrm>
            <a:off x="737409" y="3066170"/>
            <a:ext cx="121920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800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vast majority of this loss comes from non-surfacing leaks that can go undetected for weeks, months, or even years</a:t>
            </a:r>
            <a:r>
              <a:rPr lang="en-US" sz="1600" dirty="0">
                <a:solidFill>
                  <a:srgbClr val="2F2F2F"/>
                </a:solidFill>
              </a:rPr>
              <a:t>.</a:t>
            </a:r>
          </a:p>
        </p:txBody>
      </p:sp>
      <p:sp>
        <p:nvSpPr>
          <p:cNvPr id="3" name="TextBox 4">
            <a:extLst>
              <a:ext uri="{FF2B5EF4-FFF2-40B4-BE49-F238E27FC236}">
                <a16:creationId xmlns:a16="http://schemas.microsoft.com/office/drawing/2014/main" id="{AC4FD356-5A12-0877-0A89-E48A6EC8AD5A}"/>
              </a:ext>
            </a:extLst>
          </p:cNvPr>
          <p:cNvSpPr txBox="1"/>
          <p:nvPr/>
        </p:nvSpPr>
        <p:spPr>
          <a:xfrm>
            <a:off x="7074666" y="593821"/>
            <a:ext cx="3062809" cy="1338956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algn="ctr">
              <a:lnSpc>
                <a:spcPts val="12104"/>
              </a:lnSpc>
            </a:pPr>
            <a:r>
              <a:rPr lang="en-US" sz="6000" b="1" spc="300" dirty="0">
                <a:solidFill>
                  <a:srgbClr val="0B1F3B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80%</a:t>
            </a:r>
          </a:p>
        </p:txBody>
      </p:sp>
      <p:sp>
        <p:nvSpPr>
          <p:cNvPr id="4" name="object 11">
            <a:extLst>
              <a:ext uri="{FF2B5EF4-FFF2-40B4-BE49-F238E27FC236}">
                <a16:creationId xmlns:a16="http://schemas.microsoft.com/office/drawing/2014/main" id="{EBB210CA-22C3-CEE1-955A-5CCE36B6D7D8}"/>
              </a:ext>
            </a:extLst>
          </p:cNvPr>
          <p:cNvSpPr txBox="1"/>
          <p:nvPr/>
        </p:nvSpPr>
        <p:spPr>
          <a:xfrm>
            <a:off x="6651571" y="1978993"/>
            <a:ext cx="4081908" cy="677108"/>
          </a:xfrm>
          <a:prstGeom prst="rect">
            <a:avLst/>
          </a:prstGeom>
        </p:spPr>
        <p:txBody>
          <a:bodyPr vert="horz" wrap="square" lIns="0" tIns="60960" rIns="0" bIns="0" rtlCol="0" anchor="ctr">
            <a:spAutoFit/>
          </a:bodyPr>
          <a:lstStyle/>
          <a:p>
            <a:pPr marL="22225" marR="5080" indent="-10160">
              <a:spcBef>
                <a:spcPts val="480"/>
              </a:spcBef>
            </a:pPr>
            <a:r>
              <a:rPr lang="en-US" sz="2000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proportion of water loss caused by non-surfacing leaks the underground</a:t>
            </a:r>
          </a:p>
        </p:txBody>
      </p:sp>
    </p:spTree>
    <p:extLst>
      <p:ext uri="{BB962C8B-B14F-4D97-AF65-F5344CB8AC3E}">
        <p14:creationId xmlns:p14="http://schemas.microsoft.com/office/powerpoint/2010/main" val="3448405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AC45F9-5A36-8A72-845B-782A4B16AE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97B448C-8AA2-3D8F-FF9C-470DBAF6EFD3}"/>
              </a:ext>
            </a:extLst>
          </p:cNvPr>
          <p:cNvSpPr/>
          <p:nvPr/>
        </p:nvSpPr>
        <p:spPr>
          <a:xfrm>
            <a:off x="-144966" y="-11151"/>
            <a:ext cx="12336661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946AA24-F508-492A-A7CD-6B65B1450E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sp>
        <p:nvSpPr>
          <p:cNvPr id="8" name="TextBox 4">
            <a:extLst>
              <a:ext uri="{FF2B5EF4-FFF2-40B4-BE49-F238E27FC236}">
                <a16:creationId xmlns:a16="http://schemas.microsoft.com/office/drawing/2014/main" id="{38873A8F-2DA8-7867-8C83-E3DC1A873DD1}"/>
              </a:ext>
            </a:extLst>
          </p:cNvPr>
          <p:cNvSpPr txBox="1"/>
          <p:nvPr/>
        </p:nvSpPr>
        <p:spPr>
          <a:xfrm>
            <a:off x="257908" y="141331"/>
            <a:ext cx="8348163" cy="246221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r>
              <a:rPr lang="en-US" sz="1600" spc="300" dirty="0">
                <a:solidFill>
                  <a:schemeClr val="bg1"/>
                </a:solidFill>
                <a:latin typeface="Ubuntu Mono" panose="020B0309030602030204" pitchFamily="49" charset="0"/>
                <a:ea typeface="Helvetica World Bold"/>
                <a:cs typeface="Helvetica World Bold"/>
                <a:sym typeface="Helvetica World Bold"/>
              </a:rPr>
              <a:t>Introduction &amp; Problem Definition</a:t>
            </a:r>
            <a:r>
              <a:rPr lang="ar-SA" sz="1600" spc="300" dirty="0">
                <a:solidFill>
                  <a:schemeClr val="bg1"/>
                </a:solidFill>
                <a:latin typeface="Ubuntu Mono" panose="020B0309030602030204" pitchFamily="49" charset="0"/>
                <a:ea typeface="Helvetica World Bold"/>
                <a:cs typeface="Helvetica World Bold"/>
                <a:sym typeface="Helvetica World Bold"/>
              </a:rPr>
              <a:t>	</a:t>
            </a:r>
            <a:r>
              <a:rPr lang="en-US" sz="1600" spc="300" dirty="0">
                <a:solidFill>
                  <a:schemeClr val="bg1"/>
                </a:solidFill>
                <a:latin typeface="Ubuntu Mono" panose="020B0309030602030204" pitchFamily="49" charset="0"/>
                <a:ea typeface="Helvetica World Bold"/>
                <a:cs typeface="Helvetica World Bold"/>
                <a:sym typeface="Helvetica World Bold"/>
              </a:rPr>
              <a:t>Pt.2 </a:t>
            </a:r>
          </a:p>
        </p:txBody>
      </p:sp>
      <p:sp>
        <p:nvSpPr>
          <p:cNvPr id="2" name="object 13">
            <a:extLst>
              <a:ext uri="{FF2B5EF4-FFF2-40B4-BE49-F238E27FC236}">
                <a16:creationId xmlns:a16="http://schemas.microsoft.com/office/drawing/2014/main" id="{EAC39021-DD2E-D9F8-7BEA-D15EA719DF61}"/>
              </a:ext>
            </a:extLst>
          </p:cNvPr>
          <p:cNvSpPr txBox="1"/>
          <p:nvPr/>
        </p:nvSpPr>
        <p:spPr>
          <a:xfrm>
            <a:off x="3925421" y="1407613"/>
            <a:ext cx="4680650" cy="4717317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6510">
              <a:lnSpc>
                <a:spcPts val="3260"/>
              </a:lnSpc>
              <a:spcBef>
                <a:spcPts val="95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Economic Loss:</a:t>
            </a:r>
          </a:p>
          <a:p>
            <a:pPr marL="12700" marR="5080" indent="5080">
              <a:lnSpc>
                <a:spcPts val="3100"/>
              </a:lnSpc>
              <a:spcBef>
                <a:spcPts val="210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Significant financial drain for utilities due to lost revenue and high repair costs.</a:t>
            </a:r>
          </a:p>
          <a:p>
            <a:pPr>
              <a:lnSpc>
                <a:spcPct val="100000"/>
              </a:lnSpc>
              <a:spcBef>
                <a:spcPts val="350"/>
              </a:spcBef>
            </a:pPr>
            <a:br>
              <a:rPr lang="ar-SA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US" dirty="0">
              <a:solidFill>
                <a:srgbClr val="1F1F1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1590" marR="347345" indent="-5715">
              <a:lnSpc>
                <a:spcPts val="3100"/>
              </a:lnSpc>
              <a:spcBef>
                <a:spcPts val="5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Environmental Strain: Unsustainable abstraction of limited water resources.</a:t>
            </a:r>
            <a:b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ar-SA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ar-SA" dirty="0">
              <a:solidFill>
                <a:srgbClr val="1F1F1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2700" marR="5080" indent="6985">
              <a:lnSpc>
                <a:spcPts val="3100"/>
              </a:lnSpc>
              <a:spcBef>
                <a:spcPts val="465"/>
              </a:spcBef>
            </a:pPr>
            <a:r>
              <a:rPr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Infrastructure Degradation: Unseen leaks silently erode infrastructure, leading to larger, more catastrophic failures.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9A3C79A-66C8-2E5F-1C5E-DBCA5A9138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8216" y="4845205"/>
            <a:ext cx="1267002" cy="13908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7A95EBD-544B-B203-C334-EB6A9BDC01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4091" y="1407613"/>
            <a:ext cx="940629" cy="139084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A89D5A7-9098-ED15-310E-8AD49C09B4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9017" y="3050198"/>
            <a:ext cx="1286054" cy="1543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3952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CD8C8A-C8AE-BB84-EB70-73EF97C3A1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1860865E-70CE-D41B-9ABF-71C42D9044F6}"/>
              </a:ext>
            </a:extLst>
          </p:cNvPr>
          <p:cNvSpPr/>
          <p:nvPr/>
        </p:nvSpPr>
        <p:spPr>
          <a:xfrm>
            <a:off x="-144966" y="-11151"/>
            <a:ext cx="12336661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EB27C9B-2595-AB24-AECB-B73388D2FA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sp>
        <p:nvSpPr>
          <p:cNvPr id="8" name="TextBox 4">
            <a:extLst>
              <a:ext uri="{FF2B5EF4-FFF2-40B4-BE49-F238E27FC236}">
                <a16:creationId xmlns:a16="http://schemas.microsoft.com/office/drawing/2014/main" id="{BD05BC1A-C5BD-6E72-C092-990D4A19D72F}"/>
              </a:ext>
            </a:extLst>
          </p:cNvPr>
          <p:cNvSpPr txBox="1"/>
          <p:nvPr/>
        </p:nvSpPr>
        <p:spPr>
          <a:xfrm>
            <a:off x="257908" y="141331"/>
            <a:ext cx="8348163" cy="246221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r>
              <a:rPr lang="en-US" sz="1600" spc="300" dirty="0">
                <a:solidFill>
                  <a:schemeClr val="bg1"/>
                </a:solidFill>
                <a:latin typeface="Ubuntu Mono" panose="020B0309030602030204" pitchFamily="49" charset="0"/>
                <a:ea typeface="Helvetica World Bold"/>
                <a:cs typeface="Helvetica World Bold"/>
                <a:sym typeface="Helvetica World Bold"/>
              </a:rPr>
              <a:t>Limitations of Traditional Methods</a:t>
            </a:r>
          </a:p>
        </p:txBody>
      </p:sp>
      <p:sp>
        <p:nvSpPr>
          <p:cNvPr id="5" name="object 13">
            <a:extLst>
              <a:ext uri="{FF2B5EF4-FFF2-40B4-BE49-F238E27FC236}">
                <a16:creationId xmlns:a16="http://schemas.microsoft.com/office/drawing/2014/main" id="{CF8807AE-77B3-A152-997E-26285C575ED6}"/>
              </a:ext>
            </a:extLst>
          </p:cNvPr>
          <p:cNvSpPr txBox="1"/>
          <p:nvPr/>
        </p:nvSpPr>
        <p:spPr>
          <a:xfrm>
            <a:off x="4930838" y="1551838"/>
            <a:ext cx="6858981" cy="4253087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302260" indent="-285750">
              <a:spcBef>
                <a:spcPts val="95"/>
              </a:spcBef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Reactive &amp; Slow: Leaks are typically found only after significant failure or visible water surfacing. A city- wide acoustic survey can take years to complete.</a:t>
            </a:r>
            <a:br>
              <a:rPr lang="ar-SA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US" dirty="0">
              <a:solidFill>
                <a:srgbClr val="1F1F1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02260" indent="-285750">
              <a:spcBef>
                <a:spcPts val="95"/>
              </a:spcBef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Labor-Intensive &amp; Expensive: Relies on manual field canvassing by highly trained technicians, incurring significant operational costs, </a:t>
            </a:r>
            <a:b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In some countries, they have a dedicated call centers receiving calls about water leaks.</a:t>
            </a:r>
            <a:br>
              <a:rPr lang="ar-SA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US" dirty="0">
              <a:solidFill>
                <a:srgbClr val="1F1F1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02260" indent="-285750">
              <a:spcBef>
                <a:spcPts val="95"/>
              </a:spcBef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Ineffective on Modern Infrastructure: Acoustic signals are severely diminished by non-metallic pipes (e.g., PVC) and deep burial depths, making them increasingly obsolete.</a:t>
            </a:r>
            <a:br>
              <a:rPr lang="ar-SA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US" dirty="0">
              <a:solidFill>
                <a:srgbClr val="1F1F1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02260" indent="-285750">
              <a:spcBef>
                <a:spcPts val="95"/>
              </a:spcBef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Snapshot in Time: Provides only a momentary assessment, leaving vast temporal gaps in network monitoring.</a:t>
            </a:r>
          </a:p>
        </p:txBody>
      </p:sp>
      <p:pic>
        <p:nvPicPr>
          <p:cNvPr id="1028" name="Picture 4" descr="Call center operator icon | Freepik">
            <a:extLst>
              <a:ext uri="{FF2B5EF4-FFF2-40B4-BE49-F238E27FC236}">
                <a16:creationId xmlns:a16="http://schemas.microsoft.com/office/drawing/2014/main" id="{5D45DFA5-C3E6-869C-CF7B-EA7270CD12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751" y="4155183"/>
            <a:ext cx="1810154" cy="1810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9E3468C-E2CA-9DFF-C206-B34B5D340D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922" y="1278963"/>
            <a:ext cx="4341813" cy="2562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056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E052B1-6296-B9BB-023F-E9309401A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>
            <a:extLst>
              <a:ext uri="{FF2B5EF4-FFF2-40B4-BE49-F238E27FC236}">
                <a16:creationId xmlns:a16="http://schemas.microsoft.com/office/drawing/2014/main" id="{B764A8A9-419F-68D1-3556-ABC1AB1E3211}"/>
              </a:ext>
            </a:extLst>
          </p:cNvPr>
          <p:cNvGrpSpPr/>
          <p:nvPr/>
        </p:nvGrpSpPr>
        <p:grpSpPr>
          <a:xfrm>
            <a:off x="108438" y="3321257"/>
            <a:ext cx="8647101" cy="3239272"/>
            <a:chOff x="2436822" y="2932484"/>
            <a:chExt cx="7950794" cy="3459220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625718C0-4573-D339-2546-DF9F055BB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6855" y="3285303"/>
              <a:ext cx="7179949" cy="2788329"/>
            </a:xfrm>
            <a:prstGeom prst="rect">
              <a:avLst/>
            </a:prstGeom>
          </p:spPr>
        </p:pic>
        <p:sp>
          <p:nvSpPr>
            <p:cNvPr id="27" name="object 5">
              <a:extLst>
                <a:ext uri="{FF2B5EF4-FFF2-40B4-BE49-F238E27FC236}">
                  <a16:creationId xmlns:a16="http://schemas.microsoft.com/office/drawing/2014/main" id="{4A238344-53E9-F067-464E-0EB4D015E164}"/>
                </a:ext>
              </a:extLst>
            </p:cNvPr>
            <p:cNvSpPr txBox="1"/>
            <p:nvPr/>
          </p:nvSpPr>
          <p:spPr>
            <a:xfrm>
              <a:off x="2436822" y="3139831"/>
              <a:ext cx="330219" cy="2772139"/>
            </a:xfrm>
            <a:prstGeom prst="rect">
              <a:avLst/>
            </a:prstGeom>
          </p:spPr>
          <p:txBody>
            <a:bodyPr vert="vert270" wrap="square" lIns="0" tIns="0" rIns="0" bIns="0" rtlCol="0">
              <a:spAutoFit/>
            </a:bodyPr>
            <a:lstStyle/>
            <a:p>
              <a:pPr marL="12700">
                <a:lnSpc>
                  <a:spcPts val="2815"/>
                </a:lnSpc>
              </a:pPr>
              <a:r>
                <a:rPr spc="3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Flow Rate"</a:t>
              </a:r>
              <a:r>
                <a:rPr lang="en-US" spc="3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spc="3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(</a:t>
              </a:r>
              <a:r>
                <a:rPr lang="en-US" spc="3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Mᶾ</a:t>
              </a:r>
              <a:r>
                <a:rPr spc="3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/h)</a:t>
              </a:r>
            </a:p>
          </p:txBody>
        </p:sp>
        <p:sp>
          <p:nvSpPr>
            <p:cNvPr id="28" name="object 6">
              <a:extLst>
                <a:ext uri="{FF2B5EF4-FFF2-40B4-BE49-F238E27FC236}">
                  <a16:creationId xmlns:a16="http://schemas.microsoft.com/office/drawing/2014/main" id="{1EB44EC5-AE96-3F24-31EF-C960BF2428F3}"/>
                </a:ext>
              </a:extLst>
            </p:cNvPr>
            <p:cNvSpPr txBox="1"/>
            <p:nvPr/>
          </p:nvSpPr>
          <p:spPr>
            <a:xfrm>
              <a:off x="2648844" y="6101881"/>
              <a:ext cx="641985" cy="289823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00:00</a:t>
              </a:r>
            </a:p>
          </p:txBody>
        </p:sp>
        <p:sp>
          <p:nvSpPr>
            <p:cNvPr id="29" name="object 6">
              <a:extLst>
                <a:ext uri="{FF2B5EF4-FFF2-40B4-BE49-F238E27FC236}">
                  <a16:creationId xmlns:a16="http://schemas.microsoft.com/office/drawing/2014/main" id="{46CCBFC8-2649-DA7B-07BD-43BA5F7E108C}"/>
                </a:ext>
              </a:extLst>
            </p:cNvPr>
            <p:cNvSpPr txBox="1"/>
            <p:nvPr/>
          </p:nvSpPr>
          <p:spPr>
            <a:xfrm>
              <a:off x="4470463" y="6101880"/>
              <a:ext cx="641985" cy="289823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0</a:t>
              </a:r>
              <a:r>
                <a:rPr lang="en-US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6</a:t>
              </a:r>
              <a:r>
                <a:rPr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:00</a:t>
              </a:r>
            </a:p>
          </p:txBody>
        </p:sp>
        <p:sp>
          <p:nvSpPr>
            <p:cNvPr id="30" name="object 6">
              <a:extLst>
                <a:ext uri="{FF2B5EF4-FFF2-40B4-BE49-F238E27FC236}">
                  <a16:creationId xmlns:a16="http://schemas.microsoft.com/office/drawing/2014/main" id="{BAAAC06C-8F29-ACF3-A0B5-901694AE2EB6}"/>
                </a:ext>
              </a:extLst>
            </p:cNvPr>
            <p:cNvSpPr txBox="1"/>
            <p:nvPr/>
          </p:nvSpPr>
          <p:spPr>
            <a:xfrm>
              <a:off x="6292082" y="6073632"/>
              <a:ext cx="641985" cy="289823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lang="en-US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12</a:t>
              </a:r>
              <a:r>
                <a:rPr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:00</a:t>
              </a:r>
            </a:p>
          </p:txBody>
        </p:sp>
        <p:sp>
          <p:nvSpPr>
            <p:cNvPr id="31" name="object 6">
              <a:extLst>
                <a:ext uri="{FF2B5EF4-FFF2-40B4-BE49-F238E27FC236}">
                  <a16:creationId xmlns:a16="http://schemas.microsoft.com/office/drawing/2014/main" id="{42DE7F9C-F9F9-EAFE-2DD3-C3BD28972D1B}"/>
                </a:ext>
              </a:extLst>
            </p:cNvPr>
            <p:cNvSpPr txBox="1"/>
            <p:nvPr/>
          </p:nvSpPr>
          <p:spPr>
            <a:xfrm>
              <a:off x="8113701" y="6088802"/>
              <a:ext cx="641985" cy="289823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lang="en-US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18</a:t>
              </a:r>
              <a:r>
                <a:rPr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:00</a:t>
              </a:r>
            </a:p>
          </p:txBody>
        </p:sp>
        <p:sp>
          <p:nvSpPr>
            <p:cNvPr id="32" name="object 6">
              <a:extLst>
                <a:ext uri="{FF2B5EF4-FFF2-40B4-BE49-F238E27FC236}">
                  <a16:creationId xmlns:a16="http://schemas.microsoft.com/office/drawing/2014/main" id="{169941F9-FF7A-CE3D-527C-F36BDC5E08EB}"/>
                </a:ext>
              </a:extLst>
            </p:cNvPr>
            <p:cNvSpPr txBox="1"/>
            <p:nvPr/>
          </p:nvSpPr>
          <p:spPr>
            <a:xfrm>
              <a:off x="9745631" y="6101880"/>
              <a:ext cx="641985" cy="289823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lang="en-US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24</a:t>
              </a:r>
              <a:r>
                <a:rPr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:00</a:t>
              </a:r>
            </a:p>
          </p:txBody>
        </p:sp>
        <p:sp>
          <p:nvSpPr>
            <p:cNvPr id="33" name="object 10">
              <a:extLst>
                <a:ext uri="{FF2B5EF4-FFF2-40B4-BE49-F238E27FC236}">
                  <a16:creationId xmlns:a16="http://schemas.microsoft.com/office/drawing/2014/main" id="{2FF68877-2E6E-900B-B06E-241214AC28A5}"/>
                </a:ext>
              </a:extLst>
            </p:cNvPr>
            <p:cNvSpPr txBox="1"/>
            <p:nvPr/>
          </p:nvSpPr>
          <p:spPr>
            <a:xfrm>
              <a:off x="5815444" y="4550855"/>
              <a:ext cx="2017701" cy="943207"/>
            </a:xfrm>
            <a:prstGeom prst="rect">
              <a:avLst/>
            </a:prstGeom>
          </p:spPr>
          <p:txBody>
            <a:bodyPr vert="horz" wrap="square" lIns="0" tIns="154305" rIns="0" bIns="0" rtlCol="0">
              <a:spAutoFit/>
            </a:bodyPr>
            <a:lstStyle/>
            <a:p>
              <a:pPr marL="142240">
                <a:spcBef>
                  <a:spcPts val="1215"/>
                </a:spcBef>
              </a:pPr>
              <a:r>
                <a:rPr lang="en-US" sz="14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L</a:t>
              </a:r>
              <a:r>
                <a:rPr sz="14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eak Detected</a:t>
              </a:r>
            </a:p>
            <a:p>
              <a:pPr marL="12700">
                <a:spcBef>
                  <a:spcPts val="1070"/>
                </a:spcBef>
              </a:pPr>
              <a:r>
                <a:rPr sz="14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The Leak Signature:</a:t>
              </a:r>
            </a:p>
            <a:p>
              <a:pPr marL="19050"/>
              <a:r>
                <a:rPr sz="14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A persistent, non-zero flow.</a:t>
              </a:r>
            </a:p>
          </p:txBody>
        </p:sp>
        <p:sp>
          <p:nvSpPr>
            <p:cNvPr id="34" name="object 9">
              <a:extLst>
                <a:ext uri="{FF2B5EF4-FFF2-40B4-BE49-F238E27FC236}">
                  <a16:creationId xmlns:a16="http://schemas.microsoft.com/office/drawing/2014/main" id="{64545D87-CD68-C23B-FFEB-E6E9853E2315}"/>
                </a:ext>
              </a:extLst>
            </p:cNvPr>
            <p:cNvSpPr txBox="1"/>
            <p:nvPr/>
          </p:nvSpPr>
          <p:spPr>
            <a:xfrm>
              <a:off x="5815444" y="2932484"/>
              <a:ext cx="2017701" cy="941283"/>
            </a:xfrm>
            <a:prstGeom prst="rect">
              <a:avLst/>
            </a:prstGeom>
          </p:spPr>
          <p:txBody>
            <a:bodyPr vert="horz" wrap="square" lIns="0" tIns="152400" rIns="0" bIns="0" rtlCol="0">
              <a:spAutoFit/>
            </a:bodyPr>
            <a:lstStyle/>
            <a:p>
              <a:pPr marL="12700">
                <a:spcBef>
                  <a:spcPts val="1070"/>
                </a:spcBef>
              </a:pPr>
              <a:r>
                <a:rPr sz="14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Normal Usage</a:t>
              </a:r>
            </a:p>
            <a:p>
              <a:pPr marL="12700" marR="5080">
                <a:spcBef>
                  <a:spcPts val="1070"/>
                </a:spcBef>
              </a:pPr>
              <a:r>
                <a:rPr sz="14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(MNF): Legitimate usage approaches zero.</a:t>
              </a:r>
            </a:p>
          </p:txBody>
        </p:sp>
      </p:grpSp>
      <p:pic>
        <p:nvPicPr>
          <p:cNvPr id="47" name="Picture 46">
            <a:extLst>
              <a:ext uri="{FF2B5EF4-FFF2-40B4-BE49-F238E27FC236}">
                <a16:creationId xmlns:a16="http://schemas.microsoft.com/office/drawing/2014/main" id="{AF4A9475-1A5B-B8BB-F57F-36BE76E5EC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5553" y="564854"/>
            <a:ext cx="4586142" cy="331891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E6A1EDE-1A33-7F52-C020-D8C25C66A02F}"/>
              </a:ext>
            </a:extLst>
          </p:cNvPr>
          <p:cNvSpPr/>
          <p:nvPr/>
        </p:nvSpPr>
        <p:spPr>
          <a:xfrm>
            <a:off x="-89210" y="-11151"/>
            <a:ext cx="1228090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B60B987-886D-D0F0-B0BC-0AC1EE0BA8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sp>
        <p:nvSpPr>
          <p:cNvPr id="8" name="TextBox 4">
            <a:extLst>
              <a:ext uri="{FF2B5EF4-FFF2-40B4-BE49-F238E27FC236}">
                <a16:creationId xmlns:a16="http://schemas.microsoft.com/office/drawing/2014/main" id="{A4D804D1-3145-8B40-A4CE-307FD8E3B32A}"/>
              </a:ext>
            </a:extLst>
          </p:cNvPr>
          <p:cNvSpPr txBox="1"/>
          <p:nvPr/>
        </p:nvSpPr>
        <p:spPr>
          <a:xfrm>
            <a:off x="257908" y="141331"/>
            <a:ext cx="8348163" cy="246221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r>
              <a:rPr lang="en-US" sz="1600" spc="300" dirty="0">
                <a:solidFill>
                  <a:schemeClr val="bg1"/>
                </a:solidFill>
                <a:latin typeface="Ubuntu Mono" panose="020B0309030602030204" pitchFamily="49" charset="0"/>
                <a:ea typeface="Helvetica World Bold"/>
                <a:cs typeface="Helvetica World Bold"/>
                <a:sym typeface="Helvetica World Bold"/>
              </a:rPr>
              <a:t>Research Objectives	Pt.1</a:t>
            </a:r>
          </a:p>
        </p:txBody>
      </p:sp>
      <p:sp>
        <p:nvSpPr>
          <p:cNvPr id="2" name="object 13">
            <a:extLst>
              <a:ext uri="{FF2B5EF4-FFF2-40B4-BE49-F238E27FC236}">
                <a16:creationId xmlns:a16="http://schemas.microsoft.com/office/drawing/2014/main" id="{88C9EE75-3DDE-52FE-1DA4-E0FD508CEA0C}"/>
              </a:ext>
            </a:extLst>
          </p:cNvPr>
          <p:cNvSpPr txBox="1"/>
          <p:nvPr/>
        </p:nvSpPr>
        <p:spPr>
          <a:xfrm>
            <a:off x="8528487" y="3981120"/>
            <a:ext cx="3185263" cy="2130711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6510">
              <a:lnSpc>
                <a:spcPts val="3260"/>
              </a:lnSpc>
              <a:spcBef>
                <a:spcPts val="95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Between 2 AM and 4 AM, legitimate water consumption ceases. A persistent, non-zero flow during this window is the unambiguous signature of a leak.</a:t>
            </a:r>
          </a:p>
        </p:txBody>
      </p:sp>
      <p:sp>
        <p:nvSpPr>
          <p:cNvPr id="3" name="object 13">
            <a:extLst>
              <a:ext uri="{FF2B5EF4-FFF2-40B4-BE49-F238E27FC236}">
                <a16:creationId xmlns:a16="http://schemas.microsoft.com/office/drawing/2014/main" id="{15CE4695-2FB6-3B42-81F4-A238768C6647}"/>
              </a:ext>
            </a:extLst>
          </p:cNvPr>
          <p:cNvSpPr txBox="1"/>
          <p:nvPr/>
        </p:nvSpPr>
        <p:spPr>
          <a:xfrm>
            <a:off x="257908" y="953074"/>
            <a:ext cx="7213156" cy="2301271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302260" indent="-285750">
              <a:spcBef>
                <a:spcPts val="95"/>
              </a:spcBef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constant stream of data from Advanced Metering Infrastructure (AMI) contains a hidden signature of network health. The key is knowing when and how to listen.</a:t>
            </a:r>
          </a:p>
          <a:p>
            <a:pPr marL="302260" indent="-285750">
              <a:spcBef>
                <a:spcPts val="95"/>
              </a:spcBef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Minimum Night Flow (MNF) During the quietest hours of the night (typically 02:00-04:00), legitimate water consumption drops to near zero in residential areas.</a:t>
            </a:r>
          </a:p>
          <a:p>
            <a:pPr marL="302260" indent="-285750">
              <a:spcBef>
                <a:spcPts val="95"/>
              </a:spcBef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key wasn't to listen for sound in the ground, but to find the pattern in the data.</a:t>
            </a:r>
          </a:p>
        </p:txBody>
      </p:sp>
    </p:spTree>
    <p:extLst>
      <p:ext uri="{BB962C8B-B14F-4D97-AF65-F5344CB8AC3E}">
        <p14:creationId xmlns:p14="http://schemas.microsoft.com/office/powerpoint/2010/main" val="17214248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275C71-B795-EEDB-FEEC-A0B459B936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7C2D881-4E26-D01C-9A90-9A4A0F134F5A}"/>
              </a:ext>
            </a:extLst>
          </p:cNvPr>
          <p:cNvSpPr/>
          <p:nvPr/>
        </p:nvSpPr>
        <p:spPr>
          <a:xfrm>
            <a:off x="-89210" y="-11151"/>
            <a:ext cx="1228090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DA349EA-36A7-D3EE-A52B-E9C8EEB7DC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sp>
        <p:nvSpPr>
          <p:cNvPr id="8" name="TextBox 4">
            <a:extLst>
              <a:ext uri="{FF2B5EF4-FFF2-40B4-BE49-F238E27FC236}">
                <a16:creationId xmlns:a16="http://schemas.microsoft.com/office/drawing/2014/main" id="{0481FFE2-6246-D432-4794-5D64FF999829}"/>
              </a:ext>
            </a:extLst>
          </p:cNvPr>
          <p:cNvSpPr txBox="1"/>
          <p:nvPr/>
        </p:nvSpPr>
        <p:spPr>
          <a:xfrm>
            <a:off x="257908" y="141331"/>
            <a:ext cx="8348163" cy="246221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r>
              <a:rPr lang="en-US" sz="1600" spc="300" dirty="0">
                <a:solidFill>
                  <a:schemeClr val="bg1"/>
                </a:solidFill>
                <a:latin typeface="Ubuntu Mono" panose="020B0309030602030204" pitchFamily="49" charset="0"/>
                <a:ea typeface="Helvetica World Bold"/>
                <a:cs typeface="Helvetica World Bold"/>
                <a:sym typeface="Helvetica World Bold"/>
              </a:rPr>
              <a:t>Research Objectives	Pt.2</a:t>
            </a:r>
          </a:p>
        </p:txBody>
      </p:sp>
      <p:sp>
        <p:nvSpPr>
          <p:cNvPr id="2" name="object 13">
            <a:extLst>
              <a:ext uri="{FF2B5EF4-FFF2-40B4-BE49-F238E27FC236}">
                <a16:creationId xmlns:a16="http://schemas.microsoft.com/office/drawing/2014/main" id="{33BAF66C-BF14-55EC-0EF7-F2342CF84965}"/>
              </a:ext>
            </a:extLst>
          </p:cNvPr>
          <p:cNvSpPr txBox="1"/>
          <p:nvPr/>
        </p:nvSpPr>
        <p:spPr>
          <a:xfrm>
            <a:off x="672366" y="4613562"/>
            <a:ext cx="3420474" cy="1734449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6510">
              <a:spcBef>
                <a:spcPts val="95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 Distinguishing Signal from Noise</a:t>
            </a:r>
          </a:p>
          <a:p>
            <a:pPr marL="16510">
              <a:spcBef>
                <a:spcPts val="95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model must differentiate a small, persistent leak from legitimate but unusual events (e.g., filling a swimming pool, a single late-night shower).</a:t>
            </a:r>
          </a:p>
        </p:txBody>
      </p:sp>
      <p:sp>
        <p:nvSpPr>
          <p:cNvPr id="3" name="object 13">
            <a:extLst>
              <a:ext uri="{FF2B5EF4-FFF2-40B4-BE49-F238E27FC236}">
                <a16:creationId xmlns:a16="http://schemas.microsoft.com/office/drawing/2014/main" id="{B9434D0D-B079-C460-35EC-752F3EBEF7E5}"/>
              </a:ext>
            </a:extLst>
          </p:cNvPr>
          <p:cNvSpPr txBox="1"/>
          <p:nvPr/>
        </p:nvSpPr>
        <p:spPr>
          <a:xfrm>
            <a:off x="125111" y="1470724"/>
            <a:ext cx="11774765" cy="336631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6510">
              <a:spcBef>
                <a:spcPts val="95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While the MNF provides a clear signal, isolating it requires understanding complex temporal patterns and multivariate context.</a:t>
            </a:r>
          </a:p>
        </p:txBody>
      </p:sp>
      <p:sp>
        <p:nvSpPr>
          <p:cNvPr id="4" name="object 13">
            <a:extLst>
              <a:ext uri="{FF2B5EF4-FFF2-40B4-BE49-F238E27FC236}">
                <a16:creationId xmlns:a16="http://schemas.microsoft.com/office/drawing/2014/main" id="{6362CC58-2234-51DE-4F86-C7C7785B8563}"/>
              </a:ext>
            </a:extLst>
          </p:cNvPr>
          <p:cNvSpPr txBox="1"/>
          <p:nvPr/>
        </p:nvSpPr>
        <p:spPr>
          <a:xfrm>
            <a:off x="4575884" y="4613561"/>
            <a:ext cx="3420474" cy="1734449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6510">
              <a:spcBef>
                <a:spcPts val="95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 Long-Term Context</a:t>
            </a:r>
          </a:p>
          <a:p>
            <a:pPr marL="16510">
              <a:spcBef>
                <a:spcPts val="95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single data point is meaningless. The model needs to analyze patterns over multiple days (e.g., a 72-hour window) to confirm a recurring anomaly.</a:t>
            </a:r>
          </a:p>
        </p:txBody>
      </p:sp>
      <p:sp>
        <p:nvSpPr>
          <p:cNvPr id="5" name="object 13">
            <a:extLst>
              <a:ext uri="{FF2B5EF4-FFF2-40B4-BE49-F238E27FC236}">
                <a16:creationId xmlns:a16="http://schemas.microsoft.com/office/drawing/2014/main" id="{2070733F-F5E2-FE84-3FC5-32BAEFD82823}"/>
              </a:ext>
            </a:extLst>
          </p:cNvPr>
          <p:cNvSpPr txBox="1"/>
          <p:nvPr/>
        </p:nvSpPr>
        <p:spPr>
          <a:xfrm>
            <a:off x="8479402" y="4613560"/>
            <a:ext cx="2784343" cy="1734449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6510">
              <a:spcBef>
                <a:spcPts val="95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 Multivariate Analysis</a:t>
            </a:r>
          </a:p>
          <a:p>
            <a:pPr marL="16510">
              <a:spcBef>
                <a:spcPts val="95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leak isn't just a flow rate. A pipe burst causes a pressure drop; high usage does not. Simple thresholds miss this nuance.</a:t>
            </a:r>
          </a:p>
        </p:txBody>
      </p:sp>
      <p:pic>
        <p:nvPicPr>
          <p:cNvPr id="6" name="object 2">
            <a:extLst>
              <a:ext uri="{FF2B5EF4-FFF2-40B4-BE49-F238E27FC236}">
                <a16:creationId xmlns:a16="http://schemas.microsoft.com/office/drawing/2014/main" id="{E36BCE11-AD28-6BFB-43D2-61B263483D06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60696" y="2171699"/>
            <a:ext cx="3145900" cy="2010344"/>
          </a:xfrm>
          <a:prstGeom prst="rect">
            <a:avLst/>
          </a:prstGeom>
        </p:spPr>
      </p:pic>
      <p:sp>
        <p:nvSpPr>
          <p:cNvPr id="7" name="object 5">
            <a:extLst>
              <a:ext uri="{FF2B5EF4-FFF2-40B4-BE49-F238E27FC236}">
                <a16:creationId xmlns:a16="http://schemas.microsoft.com/office/drawing/2014/main" id="{9797C552-3A50-19C5-0816-DFB70412D684}"/>
              </a:ext>
            </a:extLst>
          </p:cNvPr>
          <p:cNvSpPr txBox="1"/>
          <p:nvPr/>
        </p:nvSpPr>
        <p:spPr>
          <a:xfrm>
            <a:off x="414458" y="2342873"/>
            <a:ext cx="310983" cy="115189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635"/>
              </a:lnSpc>
            </a:pPr>
            <a:r>
              <a:rPr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Flow Rate</a:t>
            </a:r>
          </a:p>
        </p:txBody>
      </p:sp>
      <p:sp>
        <p:nvSpPr>
          <p:cNvPr id="9" name="object 12">
            <a:extLst>
              <a:ext uri="{FF2B5EF4-FFF2-40B4-BE49-F238E27FC236}">
                <a16:creationId xmlns:a16="http://schemas.microsoft.com/office/drawing/2014/main" id="{95592949-E1E9-37EC-18E5-6A51D9F0D1A8}"/>
              </a:ext>
            </a:extLst>
          </p:cNvPr>
          <p:cNvSpPr txBox="1"/>
          <p:nvPr/>
        </p:nvSpPr>
        <p:spPr>
          <a:xfrm>
            <a:off x="1998870" y="4182043"/>
            <a:ext cx="593725" cy="32637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ts val="2635"/>
              </a:lnSpc>
              <a:spcBef>
                <a:spcPts val="120"/>
              </a:spcBef>
            </a:pPr>
            <a:r>
              <a:rPr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Time</a:t>
            </a:r>
          </a:p>
        </p:txBody>
      </p:sp>
      <p:pic>
        <p:nvPicPr>
          <p:cNvPr id="10" name="object 3">
            <a:extLst>
              <a:ext uri="{FF2B5EF4-FFF2-40B4-BE49-F238E27FC236}">
                <a16:creationId xmlns:a16="http://schemas.microsoft.com/office/drawing/2014/main" id="{09E814DF-9399-65E9-1277-00F99A0830F5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575884" y="2171699"/>
            <a:ext cx="3138973" cy="2010345"/>
          </a:xfrm>
          <a:prstGeom prst="rect">
            <a:avLst/>
          </a:prstGeom>
        </p:spPr>
      </p:pic>
      <p:pic>
        <p:nvPicPr>
          <p:cNvPr id="11" name="object 4">
            <a:extLst>
              <a:ext uri="{FF2B5EF4-FFF2-40B4-BE49-F238E27FC236}">
                <a16:creationId xmlns:a16="http://schemas.microsoft.com/office/drawing/2014/main" id="{DA15A578-7B81-3EB4-C7CB-C0806D83D418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384145" y="2171699"/>
            <a:ext cx="3145900" cy="2010346"/>
          </a:xfrm>
          <a:prstGeom prst="rect">
            <a:avLst/>
          </a:prstGeom>
        </p:spPr>
      </p:pic>
      <p:sp>
        <p:nvSpPr>
          <p:cNvPr id="14" name="object 5">
            <a:extLst>
              <a:ext uri="{FF2B5EF4-FFF2-40B4-BE49-F238E27FC236}">
                <a16:creationId xmlns:a16="http://schemas.microsoft.com/office/drawing/2014/main" id="{9834F136-9218-E180-3670-24E5EC26C428}"/>
              </a:ext>
            </a:extLst>
          </p:cNvPr>
          <p:cNvSpPr txBox="1"/>
          <p:nvPr/>
        </p:nvSpPr>
        <p:spPr>
          <a:xfrm>
            <a:off x="4264901" y="2342873"/>
            <a:ext cx="310983" cy="115189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635"/>
              </a:lnSpc>
            </a:pPr>
            <a:r>
              <a:rPr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Flow Rate</a:t>
            </a:r>
          </a:p>
        </p:txBody>
      </p:sp>
      <p:sp>
        <p:nvSpPr>
          <p:cNvPr id="15" name="object 12">
            <a:extLst>
              <a:ext uri="{FF2B5EF4-FFF2-40B4-BE49-F238E27FC236}">
                <a16:creationId xmlns:a16="http://schemas.microsoft.com/office/drawing/2014/main" id="{10C97E3E-F06C-F4BD-3FD4-C0CA0E763127}"/>
              </a:ext>
            </a:extLst>
          </p:cNvPr>
          <p:cNvSpPr txBox="1"/>
          <p:nvPr/>
        </p:nvSpPr>
        <p:spPr>
          <a:xfrm>
            <a:off x="5966023" y="4161258"/>
            <a:ext cx="593725" cy="32637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ts val="2635"/>
              </a:lnSpc>
              <a:spcBef>
                <a:spcPts val="120"/>
              </a:spcBef>
            </a:pPr>
            <a:r>
              <a:rPr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Time</a:t>
            </a:r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CD5EA943-1EE2-417A-DD25-DAF3788247FC}"/>
              </a:ext>
            </a:extLst>
          </p:cNvPr>
          <p:cNvSpPr txBox="1"/>
          <p:nvPr/>
        </p:nvSpPr>
        <p:spPr>
          <a:xfrm>
            <a:off x="8025840" y="2342873"/>
            <a:ext cx="310983" cy="115189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635"/>
              </a:lnSpc>
            </a:pPr>
            <a:r>
              <a:rPr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Flow Rate</a:t>
            </a:r>
          </a:p>
        </p:txBody>
      </p:sp>
      <p:sp>
        <p:nvSpPr>
          <p:cNvPr id="17" name="object 12">
            <a:extLst>
              <a:ext uri="{FF2B5EF4-FFF2-40B4-BE49-F238E27FC236}">
                <a16:creationId xmlns:a16="http://schemas.microsoft.com/office/drawing/2014/main" id="{C9808890-231D-0E64-96D1-AFD0BE9C3FFE}"/>
              </a:ext>
            </a:extLst>
          </p:cNvPr>
          <p:cNvSpPr txBox="1"/>
          <p:nvPr/>
        </p:nvSpPr>
        <p:spPr>
          <a:xfrm>
            <a:off x="9774284" y="4182043"/>
            <a:ext cx="593725" cy="32637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ts val="2635"/>
              </a:lnSpc>
              <a:spcBef>
                <a:spcPts val="120"/>
              </a:spcBef>
            </a:pPr>
            <a:r>
              <a:rPr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Time</a:t>
            </a:r>
          </a:p>
        </p:txBody>
      </p:sp>
      <p:sp>
        <p:nvSpPr>
          <p:cNvPr id="20" name="object 20">
            <a:extLst>
              <a:ext uri="{FF2B5EF4-FFF2-40B4-BE49-F238E27FC236}">
                <a16:creationId xmlns:a16="http://schemas.microsoft.com/office/drawing/2014/main" id="{C6CF7371-DE68-0B84-7FEA-5DA79D2714A3}"/>
              </a:ext>
            </a:extLst>
          </p:cNvPr>
          <p:cNvSpPr txBox="1"/>
          <p:nvPr/>
        </p:nvSpPr>
        <p:spPr>
          <a:xfrm>
            <a:off x="8493796" y="2795265"/>
            <a:ext cx="1053465" cy="9618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100"/>
              </a:spcBef>
            </a:pPr>
            <a:r>
              <a:rPr sz="1600" spc="-20" dirty="0">
                <a:solidFill>
                  <a:srgbClr val="4B697C"/>
                </a:solidFill>
                <a:latin typeface="Cambria"/>
                <a:cs typeface="Cambria"/>
              </a:rPr>
              <a:t>Flow</a:t>
            </a:r>
            <a:endParaRPr sz="1600" dirty="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1400"/>
              </a:spcBef>
            </a:pPr>
            <a:endParaRPr sz="1600" dirty="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</a:pPr>
            <a:r>
              <a:rPr sz="1600" spc="50" dirty="0">
                <a:solidFill>
                  <a:srgbClr val="181818"/>
                </a:solidFill>
                <a:latin typeface="Calibri"/>
                <a:cs typeface="Calibri"/>
              </a:rPr>
              <a:t>Pressure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21" name="object 12">
            <a:extLst>
              <a:ext uri="{FF2B5EF4-FFF2-40B4-BE49-F238E27FC236}">
                <a16:creationId xmlns:a16="http://schemas.microsoft.com/office/drawing/2014/main" id="{2D98BA18-C188-7B81-081F-8AA7873181F9}"/>
              </a:ext>
            </a:extLst>
          </p:cNvPr>
          <p:cNvSpPr txBox="1"/>
          <p:nvPr/>
        </p:nvSpPr>
        <p:spPr>
          <a:xfrm>
            <a:off x="5504035" y="4149363"/>
            <a:ext cx="593725" cy="32637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ts val="2635"/>
              </a:lnSpc>
              <a:spcBef>
                <a:spcPts val="120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endParaRPr dirty="0">
              <a:solidFill>
                <a:srgbClr val="1F1F1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object 12">
            <a:extLst>
              <a:ext uri="{FF2B5EF4-FFF2-40B4-BE49-F238E27FC236}">
                <a16:creationId xmlns:a16="http://schemas.microsoft.com/office/drawing/2014/main" id="{95D6E942-09DC-3F17-CFB0-EF690DFF9D66}"/>
              </a:ext>
            </a:extLst>
          </p:cNvPr>
          <p:cNvSpPr txBox="1"/>
          <p:nvPr/>
        </p:nvSpPr>
        <p:spPr>
          <a:xfrm>
            <a:off x="6824269" y="4149363"/>
            <a:ext cx="593725" cy="32637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ts val="2635"/>
              </a:lnSpc>
              <a:spcBef>
                <a:spcPts val="120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48</a:t>
            </a:r>
            <a:endParaRPr dirty="0">
              <a:solidFill>
                <a:srgbClr val="1F1F1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object 12">
            <a:extLst>
              <a:ext uri="{FF2B5EF4-FFF2-40B4-BE49-F238E27FC236}">
                <a16:creationId xmlns:a16="http://schemas.microsoft.com/office/drawing/2014/main" id="{76FEE370-B653-EA23-47D8-0CEC11DCC86B}"/>
              </a:ext>
            </a:extLst>
          </p:cNvPr>
          <p:cNvSpPr txBox="1"/>
          <p:nvPr/>
        </p:nvSpPr>
        <p:spPr>
          <a:xfrm>
            <a:off x="7460168" y="4149363"/>
            <a:ext cx="593725" cy="32637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ts val="2635"/>
              </a:lnSpc>
              <a:spcBef>
                <a:spcPts val="120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72h</a:t>
            </a:r>
            <a:endParaRPr dirty="0">
              <a:solidFill>
                <a:srgbClr val="1F1F1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object 12">
            <a:extLst>
              <a:ext uri="{FF2B5EF4-FFF2-40B4-BE49-F238E27FC236}">
                <a16:creationId xmlns:a16="http://schemas.microsoft.com/office/drawing/2014/main" id="{D079D0DD-F77F-4767-4B0B-C76AA97E2A07}"/>
              </a:ext>
            </a:extLst>
          </p:cNvPr>
          <p:cNvSpPr txBox="1"/>
          <p:nvPr/>
        </p:nvSpPr>
        <p:spPr>
          <a:xfrm>
            <a:off x="4547055" y="4144790"/>
            <a:ext cx="593725" cy="32637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ts val="2635"/>
              </a:lnSpc>
              <a:spcBef>
                <a:spcPts val="120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0</a:t>
            </a:r>
            <a:endParaRPr dirty="0">
              <a:solidFill>
                <a:srgbClr val="1F1F1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object 12">
            <a:extLst>
              <a:ext uri="{FF2B5EF4-FFF2-40B4-BE49-F238E27FC236}">
                <a16:creationId xmlns:a16="http://schemas.microsoft.com/office/drawing/2014/main" id="{996422DE-92A6-3988-65DD-141C23B8A0EA}"/>
              </a:ext>
            </a:extLst>
          </p:cNvPr>
          <p:cNvSpPr txBox="1"/>
          <p:nvPr/>
        </p:nvSpPr>
        <p:spPr>
          <a:xfrm>
            <a:off x="3560458" y="4182043"/>
            <a:ext cx="593725" cy="32637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ts val="2635"/>
              </a:lnSpc>
              <a:spcBef>
                <a:spcPts val="120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24h</a:t>
            </a:r>
            <a:endParaRPr dirty="0">
              <a:solidFill>
                <a:srgbClr val="1F1F1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6" name="object 12">
            <a:extLst>
              <a:ext uri="{FF2B5EF4-FFF2-40B4-BE49-F238E27FC236}">
                <a16:creationId xmlns:a16="http://schemas.microsoft.com/office/drawing/2014/main" id="{AAD4705A-EF73-C51F-6B31-7FE370DB12B3}"/>
              </a:ext>
            </a:extLst>
          </p:cNvPr>
          <p:cNvSpPr txBox="1"/>
          <p:nvPr/>
        </p:nvSpPr>
        <p:spPr>
          <a:xfrm>
            <a:off x="801587" y="4186351"/>
            <a:ext cx="593725" cy="32637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ts val="2635"/>
              </a:lnSpc>
              <a:spcBef>
                <a:spcPts val="120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0</a:t>
            </a:r>
            <a:endParaRPr dirty="0">
              <a:solidFill>
                <a:srgbClr val="1F1F1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511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A3AD9-A65E-F5AF-D012-FE0E3A027D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41A87A9-1B0D-92AB-A864-94AB4B05FD22}"/>
              </a:ext>
            </a:extLst>
          </p:cNvPr>
          <p:cNvSpPr/>
          <p:nvPr/>
        </p:nvSpPr>
        <p:spPr>
          <a:xfrm>
            <a:off x="-100360" y="-11151"/>
            <a:ext cx="12292056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5E22A66-3C86-13F6-3F8A-9C964F194C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sp>
        <p:nvSpPr>
          <p:cNvPr id="8" name="TextBox 4">
            <a:extLst>
              <a:ext uri="{FF2B5EF4-FFF2-40B4-BE49-F238E27FC236}">
                <a16:creationId xmlns:a16="http://schemas.microsoft.com/office/drawing/2014/main" id="{2678F921-D942-D83E-E482-F2B92D26A865}"/>
              </a:ext>
            </a:extLst>
          </p:cNvPr>
          <p:cNvSpPr txBox="1"/>
          <p:nvPr/>
        </p:nvSpPr>
        <p:spPr>
          <a:xfrm>
            <a:off x="257908" y="141331"/>
            <a:ext cx="8348163" cy="246221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r>
              <a:rPr lang="en-US" sz="1600" spc="300" dirty="0">
                <a:solidFill>
                  <a:schemeClr val="bg1"/>
                </a:solidFill>
                <a:latin typeface="Ubuntu Mono" panose="020B0309030602030204" pitchFamily="49" charset="0"/>
                <a:ea typeface="Helvetica World Bold"/>
                <a:cs typeface="Helvetica World Bold"/>
                <a:sym typeface="Helvetica World Bold"/>
              </a:rPr>
              <a:t>Data Acquisition &amp; Preprocessing</a:t>
            </a:r>
          </a:p>
        </p:txBody>
      </p:sp>
      <p:sp>
        <p:nvSpPr>
          <p:cNvPr id="2" name="object 13">
            <a:extLst>
              <a:ext uri="{FF2B5EF4-FFF2-40B4-BE49-F238E27FC236}">
                <a16:creationId xmlns:a16="http://schemas.microsoft.com/office/drawing/2014/main" id="{36D3D680-54E8-BE11-BC4F-97E42A27E591}"/>
              </a:ext>
            </a:extLst>
          </p:cNvPr>
          <p:cNvSpPr txBox="1"/>
          <p:nvPr/>
        </p:nvSpPr>
        <p:spPr>
          <a:xfrm>
            <a:off x="4549198" y="919601"/>
            <a:ext cx="4044158" cy="5281574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359410" indent="-342900">
              <a:spcBef>
                <a:spcPts val="95"/>
              </a:spcBef>
              <a:buFont typeface="+mj-lt"/>
              <a:buAutoNum type="arabicPeriod"/>
            </a:pPr>
            <a:r>
              <a:rPr lang="en-US" sz="1600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Data Ingestion: Using a simulated but realistic dataset from 50 residential smart meters.</a:t>
            </a:r>
          </a:p>
          <a:p>
            <a:pPr marL="359410" indent="-342900">
              <a:spcBef>
                <a:spcPts val="95"/>
              </a:spcBef>
              <a:buFont typeface="+mj-lt"/>
              <a:buAutoNum type="arabicPeriod"/>
            </a:pPr>
            <a:r>
              <a:rPr lang="en-US" sz="1600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Temporal Feature Engineering: Extracting 'Hour of Day' to help the model identify night-time windows.</a:t>
            </a:r>
          </a:p>
          <a:p>
            <a:pPr marL="359410" indent="-342900">
              <a:spcBef>
                <a:spcPts val="95"/>
              </a:spcBef>
              <a:buFont typeface="+mj-lt"/>
              <a:buAutoNum type="arabicPeriod"/>
            </a:pPr>
            <a:r>
              <a:rPr lang="en-US" sz="1600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Sliding Window Segmentation: Slicing the continuous data stream into overlapping 72-hour windows. This provides three full diurnal cycles, allowing the model to distinguish sustained leaks from one-off events (like filling a pool).</a:t>
            </a:r>
          </a:p>
          <a:p>
            <a:pPr marL="359410" indent="-342900">
              <a:spcBef>
                <a:spcPts val="95"/>
              </a:spcBef>
              <a:buFont typeface="+mj-lt"/>
              <a:buAutoNum type="arabicPeriod"/>
            </a:pPr>
            <a:r>
              <a:rPr lang="en-US" sz="1600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Label Generation: A heuristic based on hydraulic engineering was used for training: a sample is labeled ”Leak” if the flow rate is sustained above 0.05 m^/h during the critical 02:00—04:00 MNF window.</a:t>
            </a:r>
          </a:p>
          <a:p>
            <a:pPr marL="359410" indent="-342900">
              <a:spcBef>
                <a:spcPts val="95"/>
              </a:spcBef>
              <a:buFont typeface="+mj-lt"/>
              <a:buAutoNum type="arabicPeriod"/>
            </a:pPr>
            <a:r>
              <a:rPr lang="en-US" sz="1600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Data Split: Chronological split into Training (70%), Evaluation (15%), and Test (15%) sets to ensure the model predicts future events from past data.</a:t>
            </a:r>
          </a:p>
        </p:txBody>
      </p:sp>
      <p:sp>
        <p:nvSpPr>
          <p:cNvPr id="33" name="Flowchart: Process 32">
            <a:extLst>
              <a:ext uri="{FF2B5EF4-FFF2-40B4-BE49-F238E27FC236}">
                <a16:creationId xmlns:a16="http://schemas.microsoft.com/office/drawing/2014/main" id="{9BAE810E-CB53-9A8F-8BA0-8E4216373E8E}"/>
              </a:ext>
            </a:extLst>
          </p:cNvPr>
          <p:cNvSpPr/>
          <p:nvPr/>
        </p:nvSpPr>
        <p:spPr>
          <a:xfrm>
            <a:off x="9074150" y="660400"/>
            <a:ext cx="825500" cy="816545"/>
          </a:xfrm>
          <a:prstGeom prst="flowChart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D3D125FE-0316-4961-E157-25BDDC9DA82F}"/>
              </a:ext>
            </a:extLst>
          </p:cNvPr>
          <p:cNvGrpSpPr/>
          <p:nvPr/>
        </p:nvGrpSpPr>
        <p:grpSpPr>
          <a:xfrm>
            <a:off x="9008596" y="861949"/>
            <a:ext cx="3457036" cy="5533485"/>
            <a:chOff x="9008596" y="861949"/>
            <a:chExt cx="3457036" cy="5533485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8103E00-A420-3995-6A34-8AFB4426A6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468605" y="4850008"/>
              <a:ext cx="2568555" cy="1545426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DF19F823-006C-C181-8257-95B292A6B50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468605" y="3187846"/>
              <a:ext cx="2607738" cy="1305853"/>
            </a:xfrm>
            <a:prstGeom prst="rect">
              <a:avLst/>
            </a:prstGeom>
          </p:spPr>
        </p:pic>
        <p:sp>
          <p:nvSpPr>
            <p:cNvPr id="30" name="object 13">
              <a:extLst>
                <a:ext uri="{FF2B5EF4-FFF2-40B4-BE49-F238E27FC236}">
                  <a16:creationId xmlns:a16="http://schemas.microsoft.com/office/drawing/2014/main" id="{B0D6BD51-F536-23DE-118D-0CF7356DAF90}"/>
                </a:ext>
              </a:extLst>
            </p:cNvPr>
            <p:cNvSpPr txBox="1"/>
            <p:nvPr/>
          </p:nvSpPr>
          <p:spPr>
            <a:xfrm>
              <a:off x="11135461" y="892729"/>
              <a:ext cx="825501" cy="498855"/>
            </a:xfrm>
            <a:prstGeom prst="rect">
              <a:avLst/>
            </a:prstGeom>
          </p:spPr>
          <p:txBody>
            <a:bodyPr vert="horz" wrap="square" lIns="0" tIns="16510" rIns="0" bIns="0" rtlCol="0">
              <a:spAutoFit/>
            </a:bodyPr>
            <a:lstStyle/>
            <a:p>
              <a:pPr marL="12700" marR="5080" indent="-1270">
                <a:spcBef>
                  <a:spcPts val="390"/>
                </a:spcBef>
              </a:pPr>
              <a:r>
                <a:rPr sz="14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Raw</a:t>
              </a:r>
            </a:p>
            <a:p>
              <a:pPr marL="12700" marR="5080" indent="-1270">
                <a:spcBef>
                  <a:spcPts val="390"/>
                </a:spcBef>
              </a:pPr>
              <a:r>
                <a:rPr sz="14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Telemetry</a:t>
              </a:r>
            </a:p>
          </p:txBody>
        </p:sp>
        <p:sp>
          <p:nvSpPr>
            <p:cNvPr id="31" name="object 14">
              <a:extLst>
                <a:ext uri="{FF2B5EF4-FFF2-40B4-BE49-F238E27FC236}">
                  <a16:creationId xmlns:a16="http://schemas.microsoft.com/office/drawing/2014/main" id="{C891181C-0273-E2A1-1720-B07055CA3F20}"/>
                </a:ext>
              </a:extLst>
            </p:cNvPr>
            <p:cNvSpPr txBox="1"/>
            <p:nvPr/>
          </p:nvSpPr>
          <p:spPr>
            <a:xfrm>
              <a:off x="11135461" y="1744103"/>
              <a:ext cx="901699" cy="471924"/>
            </a:xfrm>
            <a:prstGeom prst="rect">
              <a:avLst/>
            </a:prstGeom>
          </p:spPr>
          <p:txBody>
            <a:bodyPr vert="horz" wrap="square" lIns="0" tIns="40640" rIns="0" bIns="0" rtlCol="0">
              <a:spAutoFit/>
            </a:bodyPr>
            <a:lstStyle/>
            <a:p>
              <a:pPr marL="12700" marR="5080" indent="-1270">
                <a:spcBef>
                  <a:spcPts val="390"/>
                </a:spcBef>
              </a:pPr>
              <a:r>
                <a:rPr sz="14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Feature Engineering</a:t>
              </a:r>
            </a:p>
          </p:txBody>
        </p:sp>
        <p:sp>
          <p:nvSpPr>
            <p:cNvPr id="32" name="object 16">
              <a:extLst>
                <a:ext uri="{FF2B5EF4-FFF2-40B4-BE49-F238E27FC236}">
                  <a16:creationId xmlns:a16="http://schemas.microsoft.com/office/drawing/2014/main" id="{7D17BC94-1481-5E3E-3E33-C6C75F0C9E3D}"/>
                </a:ext>
              </a:extLst>
            </p:cNvPr>
            <p:cNvSpPr txBox="1"/>
            <p:nvPr/>
          </p:nvSpPr>
          <p:spPr>
            <a:xfrm>
              <a:off x="10077112" y="4448967"/>
              <a:ext cx="1773407" cy="337849"/>
            </a:xfrm>
            <a:prstGeom prst="rect">
              <a:avLst/>
            </a:prstGeom>
          </p:spPr>
          <p:txBody>
            <a:bodyPr vert="horz" wrap="square" lIns="0" tIns="49530" rIns="0" bIns="0" rtlCol="0">
              <a:spAutoFit/>
            </a:bodyPr>
            <a:lstStyle/>
            <a:p>
              <a:pPr marL="12700" marR="5080" indent="-1270">
                <a:lnSpc>
                  <a:spcPts val="2500"/>
                </a:lnSpc>
                <a:spcBef>
                  <a:spcPts val="390"/>
                </a:spcBef>
              </a:pPr>
              <a:r>
                <a:rPr sz="14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Leak/Normal Labels</a:t>
              </a:r>
            </a:p>
          </p:txBody>
        </p:sp>
        <p:sp>
          <p:nvSpPr>
            <p:cNvPr id="35" name="object 15">
              <a:extLst>
                <a:ext uri="{FF2B5EF4-FFF2-40B4-BE49-F238E27FC236}">
                  <a16:creationId xmlns:a16="http://schemas.microsoft.com/office/drawing/2014/main" id="{582412BB-FE38-73E4-EBDC-2D2603F524F2}"/>
                </a:ext>
              </a:extLst>
            </p:cNvPr>
            <p:cNvSpPr txBox="1"/>
            <p:nvPr/>
          </p:nvSpPr>
          <p:spPr>
            <a:xfrm>
              <a:off x="11303008" y="3014060"/>
              <a:ext cx="1162624" cy="447558"/>
            </a:xfrm>
            <a:prstGeom prst="rect">
              <a:avLst/>
            </a:prstGeom>
          </p:spPr>
          <p:txBody>
            <a:bodyPr vert="horz" wrap="square" lIns="0" tIns="16510" rIns="0" bIns="0" rtlCol="0" anchor="ctr">
              <a:spAutoFit/>
            </a:bodyPr>
            <a:lstStyle/>
            <a:p>
              <a:pPr marL="12700" marR="5080" indent="-1270" algn="just"/>
              <a:r>
                <a:rPr sz="14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72-hour Window</a:t>
              </a:r>
            </a:p>
          </p:txBody>
        </p:sp>
        <p:sp>
          <p:nvSpPr>
            <p:cNvPr id="36" name="object 13">
              <a:extLst>
                <a:ext uri="{FF2B5EF4-FFF2-40B4-BE49-F238E27FC236}">
                  <a16:creationId xmlns:a16="http://schemas.microsoft.com/office/drawing/2014/main" id="{9CCC0FF9-9D61-BF78-472B-9CF8B676E8A4}"/>
                </a:ext>
              </a:extLst>
            </p:cNvPr>
            <p:cNvSpPr txBox="1"/>
            <p:nvPr/>
          </p:nvSpPr>
          <p:spPr>
            <a:xfrm>
              <a:off x="9825870" y="1026098"/>
              <a:ext cx="357416" cy="232115"/>
            </a:xfrm>
            <a:prstGeom prst="rect">
              <a:avLst/>
            </a:prstGeom>
          </p:spPr>
          <p:txBody>
            <a:bodyPr vert="horz" wrap="square" lIns="0" tIns="16510" rIns="0" bIns="0" rtlCol="0">
              <a:spAutoFit/>
            </a:bodyPr>
            <a:lstStyle/>
            <a:p>
              <a:pPr marL="12700" marR="5080" indent="-1270">
                <a:spcBef>
                  <a:spcPts val="390"/>
                </a:spcBef>
              </a:pPr>
              <a:r>
                <a:rPr lang="en-US" sz="14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1</a:t>
              </a:r>
              <a:endParaRPr sz="1400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7" name="object 13">
              <a:extLst>
                <a:ext uri="{FF2B5EF4-FFF2-40B4-BE49-F238E27FC236}">
                  <a16:creationId xmlns:a16="http://schemas.microsoft.com/office/drawing/2014/main" id="{996C72BA-B424-02EA-F2A6-64BDC394D312}"/>
                </a:ext>
              </a:extLst>
            </p:cNvPr>
            <p:cNvSpPr txBox="1"/>
            <p:nvPr/>
          </p:nvSpPr>
          <p:spPr>
            <a:xfrm>
              <a:off x="9825870" y="1864007"/>
              <a:ext cx="357416" cy="232115"/>
            </a:xfrm>
            <a:prstGeom prst="rect">
              <a:avLst/>
            </a:prstGeom>
          </p:spPr>
          <p:txBody>
            <a:bodyPr vert="horz" wrap="square" lIns="0" tIns="16510" rIns="0" bIns="0" rtlCol="0">
              <a:spAutoFit/>
            </a:bodyPr>
            <a:lstStyle/>
            <a:p>
              <a:pPr marL="12700" marR="5080" indent="-1270">
                <a:spcBef>
                  <a:spcPts val="390"/>
                </a:spcBef>
              </a:pPr>
              <a:r>
                <a:rPr lang="en-US" sz="14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2</a:t>
              </a:r>
              <a:endParaRPr sz="1400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8" name="object 13">
              <a:extLst>
                <a:ext uri="{FF2B5EF4-FFF2-40B4-BE49-F238E27FC236}">
                  <a16:creationId xmlns:a16="http://schemas.microsoft.com/office/drawing/2014/main" id="{A3E2EFA9-750B-60C5-48B3-B05EA4D83DED}"/>
                </a:ext>
              </a:extLst>
            </p:cNvPr>
            <p:cNvSpPr txBox="1"/>
            <p:nvPr/>
          </p:nvSpPr>
          <p:spPr>
            <a:xfrm>
              <a:off x="9079316" y="3567442"/>
              <a:ext cx="357416" cy="232115"/>
            </a:xfrm>
            <a:prstGeom prst="rect">
              <a:avLst/>
            </a:prstGeom>
          </p:spPr>
          <p:txBody>
            <a:bodyPr vert="horz" wrap="square" lIns="0" tIns="16510" rIns="0" bIns="0" rtlCol="0">
              <a:spAutoFit/>
            </a:bodyPr>
            <a:lstStyle/>
            <a:p>
              <a:pPr marL="12700" marR="5080" indent="-1270">
                <a:spcBef>
                  <a:spcPts val="390"/>
                </a:spcBef>
              </a:pPr>
              <a:r>
                <a:rPr lang="en-US" sz="14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3</a:t>
              </a:r>
              <a:endParaRPr sz="1400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9" name="object 13">
              <a:extLst>
                <a:ext uri="{FF2B5EF4-FFF2-40B4-BE49-F238E27FC236}">
                  <a16:creationId xmlns:a16="http://schemas.microsoft.com/office/drawing/2014/main" id="{B9CA6C9F-A15A-5E33-DCF3-EFFF9F3F0F80}"/>
                </a:ext>
              </a:extLst>
            </p:cNvPr>
            <p:cNvSpPr txBox="1"/>
            <p:nvPr/>
          </p:nvSpPr>
          <p:spPr>
            <a:xfrm>
              <a:off x="9662546" y="4551427"/>
              <a:ext cx="357416" cy="232115"/>
            </a:xfrm>
            <a:prstGeom prst="rect">
              <a:avLst/>
            </a:prstGeom>
          </p:spPr>
          <p:txBody>
            <a:bodyPr vert="horz" wrap="square" lIns="0" tIns="16510" rIns="0" bIns="0" rtlCol="0">
              <a:spAutoFit/>
            </a:bodyPr>
            <a:lstStyle/>
            <a:p>
              <a:pPr marL="12700" marR="5080" indent="-1270">
                <a:spcBef>
                  <a:spcPts val="390"/>
                </a:spcBef>
              </a:pPr>
              <a:r>
                <a:rPr lang="en-US" sz="14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4</a:t>
              </a:r>
              <a:endParaRPr sz="1400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0" name="object 13">
              <a:extLst>
                <a:ext uri="{FF2B5EF4-FFF2-40B4-BE49-F238E27FC236}">
                  <a16:creationId xmlns:a16="http://schemas.microsoft.com/office/drawing/2014/main" id="{3B11552F-9336-EEE5-9967-13E51FBA2E89}"/>
                </a:ext>
              </a:extLst>
            </p:cNvPr>
            <p:cNvSpPr txBox="1"/>
            <p:nvPr/>
          </p:nvSpPr>
          <p:spPr>
            <a:xfrm>
              <a:off x="9111189" y="5722595"/>
              <a:ext cx="357416" cy="232115"/>
            </a:xfrm>
            <a:prstGeom prst="rect">
              <a:avLst/>
            </a:prstGeom>
          </p:spPr>
          <p:txBody>
            <a:bodyPr vert="horz" wrap="square" lIns="0" tIns="16510" rIns="0" bIns="0" rtlCol="0">
              <a:spAutoFit/>
            </a:bodyPr>
            <a:lstStyle/>
            <a:p>
              <a:pPr marL="12700" marR="5080" indent="-1270">
                <a:spcBef>
                  <a:spcPts val="390"/>
                </a:spcBef>
              </a:pPr>
              <a:r>
                <a:rPr lang="en-US" sz="1400" dirty="0">
                  <a:solidFill>
                    <a:srgbClr val="1F1F1F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5</a:t>
              </a:r>
              <a:endParaRPr sz="1400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6171E2C-AB04-51FE-9447-8380AFBA7A2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579446" y="861949"/>
              <a:ext cx="400188" cy="685323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295B6706-C762-269F-5AB6-437F4AF8A8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0470839" y="1731468"/>
              <a:ext cx="603269" cy="929522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4CC9C481-B89F-BF42-8F08-8A543CB8BEA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1094053" y="2330541"/>
              <a:ext cx="943107" cy="666843"/>
            </a:xfrm>
            <a:prstGeom prst="rect">
              <a:avLst/>
            </a:prstGeom>
          </p:spPr>
        </p:pic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400238D1-DFE7-7247-A0BB-F257E59EE3BB}"/>
                </a:ext>
              </a:extLst>
            </p:cNvPr>
            <p:cNvSpPr/>
            <p:nvPr/>
          </p:nvSpPr>
          <p:spPr>
            <a:xfrm>
              <a:off x="9755150" y="1043032"/>
              <a:ext cx="257895" cy="232115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8266576D-46C5-642B-2C28-BB48108AB069}"/>
                </a:ext>
              </a:extLst>
            </p:cNvPr>
            <p:cNvSpPr/>
            <p:nvPr/>
          </p:nvSpPr>
          <p:spPr>
            <a:xfrm>
              <a:off x="9746683" y="1880941"/>
              <a:ext cx="257895" cy="232115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D3BD4BA3-5410-2B64-3F1C-888754AAF543}"/>
                </a:ext>
              </a:extLst>
            </p:cNvPr>
            <p:cNvSpPr/>
            <p:nvPr/>
          </p:nvSpPr>
          <p:spPr>
            <a:xfrm>
              <a:off x="9008596" y="3575908"/>
              <a:ext cx="257895" cy="232115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BA297E22-FCE2-FA75-8DD0-7D350324AED0}"/>
                </a:ext>
              </a:extLst>
            </p:cNvPr>
            <p:cNvSpPr/>
            <p:nvPr/>
          </p:nvSpPr>
          <p:spPr>
            <a:xfrm>
              <a:off x="9593393" y="4568103"/>
              <a:ext cx="257895" cy="232115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B02367E4-D75B-8176-3612-657BF4F22A6C}"/>
                </a:ext>
              </a:extLst>
            </p:cNvPr>
            <p:cNvSpPr/>
            <p:nvPr/>
          </p:nvSpPr>
          <p:spPr>
            <a:xfrm>
              <a:off x="9032002" y="5731062"/>
              <a:ext cx="257895" cy="232115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9" name="object 2">
            <a:extLst>
              <a:ext uri="{FF2B5EF4-FFF2-40B4-BE49-F238E27FC236}">
                <a16:creationId xmlns:a16="http://schemas.microsoft.com/office/drawing/2014/main" id="{61C243F2-C604-F27B-2824-B405FCD70654}"/>
              </a:ext>
            </a:extLst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17501" y="906040"/>
            <a:ext cx="2923190" cy="1090670"/>
          </a:xfrm>
          <a:prstGeom prst="rect">
            <a:avLst/>
          </a:prstGeom>
        </p:spPr>
      </p:pic>
      <p:sp>
        <p:nvSpPr>
          <p:cNvPr id="60" name="Arrow: Down 59">
            <a:extLst>
              <a:ext uri="{FF2B5EF4-FFF2-40B4-BE49-F238E27FC236}">
                <a16:creationId xmlns:a16="http://schemas.microsoft.com/office/drawing/2014/main" id="{BF6256A3-9595-25A1-A444-AA234C90E0B6}"/>
              </a:ext>
            </a:extLst>
          </p:cNvPr>
          <p:cNvSpPr/>
          <p:nvPr/>
        </p:nvSpPr>
        <p:spPr>
          <a:xfrm>
            <a:off x="2206486" y="2008883"/>
            <a:ext cx="466021" cy="676180"/>
          </a:xfrm>
          <a:prstGeom prst="downArrow">
            <a:avLst/>
          </a:prstGeom>
          <a:solidFill>
            <a:srgbClr val="3F8FC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A151DA74-9274-A70A-3B68-DE4B31B6A004}"/>
              </a:ext>
            </a:extLst>
          </p:cNvPr>
          <p:cNvSpPr/>
          <p:nvPr/>
        </p:nvSpPr>
        <p:spPr>
          <a:xfrm>
            <a:off x="1017501" y="4448967"/>
            <a:ext cx="2923190" cy="2307947"/>
          </a:xfrm>
          <a:prstGeom prst="roundRect">
            <a:avLst/>
          </a:prstGeom>
          <a:solidFill>
            <a:srgbClr val="0B1F3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Arrow: Down 62">
            <a:extLst>
              <a:ext uri="{FF2B5EF4-FFF2-40B4-BE49-F238E27FC236}">
                <a16:creationId xmlns:a16="http://schemas.microsoft.com/office/drawing/2014/main" id="{941A702C-A7BF-82B5-076E-BE96EF42C58A}"/>
              </a:ext>
            </a:extLst>
          </p:cNvPr>
          <p:cNvSpPr/>
          <p:nvPr/>
        </p:nvSpPr>
        <p:spPr>
          <a:xfrm>
            <a:off x="2206486" y="3772787"/>
            <a:ext cx="466021" cy="676180"/>
          </a:xfrm>
          <a:prstGeom prst="downArrow">
            <a:avLst/>
          </a:prstGeom>
          <a:solidFill>
            <a:srgbClr val="3F8FC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634DBB90-25C6-3406-5F50-48C6E8ADBF9D}"/>
              </a:ext>
            </a:extLst>
          </p:cNvPr>
          <p:cNvSpPr/>
          <p:nvPr/>
        </p:nvSpPr>
        <p:spPr>
          <a:xfrm>
            <a:off x="1017501" y="2685063"/>
            <a:ext cx="2923190" cy="1122960"/>
          </a:xfrm>
          <a:prstGeom prst="roundRect">
            <a:avLst/>
          </a:prstGeom>
          <a:solidFill>
            <a:srgbClr val="0B1F3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C4F25628-5BDE-11E0-A90B-F94B3EFFC1A9}"/>
              </a:ext>
            </a:extLst>
          </p:cNvPr>
          <p:cNvSpPr txBox="1"/>
          <p:nvPr/>
        </p:nvSpPr>
        <p:spPr>
          <a:xfrm>
            <a:off x="1501747" y="3061877"/>
            <a:ext cx="1954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ALSTM-FCN Model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46EBEAB2-A4D3-5140-AD02-F522AA046A3C}"/>
              </a:ext>
            </a:extLst>
          </p:cNvPr>
          <p:cNvSpPr txBox="1"/>
          <p:nvPr/>
        </p:nvSpPr>
        <p:spPr>
          <a:xfrm>
            <a:off x="1305074" y="4504571"/>
            <a:ext cx="2502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Actionable Intelligence</a:t>
            </a:r>
          </a:p>
        </p:txBody>
      </p: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id="{9CFAD2B3-69FD-6281-E170-8ED600F94497}"/>
              </a:ext>
            </a:extLst>
          </p:cNvPr>
          <p:cNvSpPr/>
          <p:nvPr/>
        </p:nvSpPr>
        <p:spPr>
          <a:xfrm>
            <a:off x="1305074" y="4999383"/>
            <a:ext cx="2244087" cy="62616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: Rounded Corners 67">
            <a:extLst>
              <a:ext uri="{FF2B5EF4-FFF2-40B4-BE49-F238E27FC236}">
                <a16:creationId xmlns:a16="http://schemas.microsoft.com/office/drawing/2014/main" id="{4F04BCEE-52E8-0215-2DF1-A1675E609B8C}"/>
              </a:ext>
            </a:extLst>
          </p:cNvPr>
          <p:cNvSpPr/>
          <p:nvPr/>
        </p:nvSpPr>
        <p:spPr>
          <a:xfrm>
            <a:off x="1317452" y="5821231"/>
            <a:ext cx="2244087" cy="62616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2592FBDA-EF3E-FF76-F736-C6098D383ED3}"/>
              </a:ext>
            </a:extLst>
          </p:cNvPr>
          <p:cNvSpPr txBox="1"/>
          <p:nvPr/>
        </p:nvSpPr>
        <p:spPr>
          <a:xfrm>
            <a:off x="1305074" y="5089911"/>
            <a:ext cx="2174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AFF0"/>
                </a:solidFill>
              </a:rPr>
              <a:t>No-Leak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75443FC6-F9FB-804F-13B4-2C59B8314993}"/>
              </a:ext>
            </a:extLst>
          </p:cNvPr>
          <p:cNvSpPr txBox="1"/>
          <p:nvPr/>
        </p:nvSpPr>
        <p:spPr>
          <a:xfrm>
            <a:off x="1496918" y="5811147"/>
            <a:ext cx="25022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AFF0"/>
                </a:solidFill>
              </a:rPr>
              <a:t>Leak Detected + Location</a:t>
            </a:r>
          </a:p>
        </p:txBody>
      </p:sp>
    </p:spTree>
    <p:extLst>
      <p:ext uri="{BB962C8B-B14F-4D97-AF65-F5344CB8AC3E}">
        <p14:creationId xmlns:p14="http://schemas.microsoft.com/office/powerpoint/2010/main" val="17063873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B5F1DC-524A-DB86-A1CF-E8C5C589FB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C1673F8-2921-5D78-84FF-DA2CFA7CFC26}"/>
              </a:ext>
            </a:extLst>
          </p:cNvPr>
          <p:cNvSpPr/>
          <p:nvPr/>
        </p:nvSpPr>
        <p:spPr>
          <a:xfrm>
            <a:off x="-122662" y="-11151"/>
            <a:ext cx="12314358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44DAF29-DBC9-3EAD-5DDF-B30ABD7AE6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sp>
        <p:nvSpPr>
          <p:cNvPr id="8" name="TextBox 4">
            <a:extLst>
              <a:ext uri="{FF2B5EF4-FFF2-40B4-BE49-F238E27FC236}">
                <a16:creationId xmlns:a16="http://schemas.microsoft.com/office/drawing/2014/main" id="{52B64BBE-7298-FF67-C71A-6A925545B2B3}"/>
              </a:ext>
            </a:extLst>
          </p:cNvPr>
          <p:cNvSpPr txBox="1"/>
          <p:nvPr/>
        </p:nvSpPr>
        <p:spPr>
          <a:xfrm>
            <a:off x="257908" y="141331"/>
            <a:ext cx="8348163" cy="246221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r>
              <a:rPr lang="en-US" sz="1600" spc="300" dirty="0">
                <a:solidFill>
                  <a:schemeClr val="bg1"/>
                </a:solidFill>
                <a:latin typeface="Ubuntu Mono" panose="020B0309030602030204" pitchFamily="49" charset="0"/>
                <a:ea typeface="Helvetica World Bold"/>
                <a:cs typeface="Helvetica World Bold"/>
                <a:sym typeface="Helvetica World Bold"/>
              </a:rPr>
              <a:t>Experimental Results</a:t>
            </a:r>
          </a:p>
        </p:txBody>
      </p:sp>
      <p:pic>
        <p:nvPicPr>
          <p:cNvPr id="11" name="object 2">
            <a:extLst>
              <a:ext uri="{FF2B5EF4-FFF2-40B4-BE49-F238E27FC236}">
                <a16:creationId xmlns:a16="http://schemas.microsoft.com/office/drawing/2014/main" id="{0DA5E96F-74BF-C46F-7DC2-BF4C5F9EDD1A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09814" y="1960359"/>
            <a:ext cx="3506857" cy="3419221"/>
          </a:xfrm>
          <a:prstGeom prst="rect">
            <a:avLst/>
          </a:prstGeom>
        </p:spPr>
      </p:pic>
      <p:sp>
        <p:nvSpPr>
          <p:cNvPr id="14" name="object 3">
            <a:extLst>
              <a:ext uri="{FF2B5EF4-FFF2-40B4-BE49-F238E27FC236}">
                <a16:creationId xmlns:a16="http://schemas.microsoft.com/office/drawing/2014/main" id="{AF62142C-1E36-9501-FB21-405611E5631B}"/>
              </a:ext>
            </a:extLst>
          </p:cNvPr>
          <p:cNvSpPr/>
          <p:nvPr/>
        </p:nvSpPr>
        <p:spPr>
          <a:xfrm>
            <a:off x="1113184" y="1478420"/>
            <a:ext cx="3700116" cy="45719"/>
          </a:xfrm>
          <a:custGeom>
            <a:avLst/>
            <a:gdLst/>
            <a:ahLst/>
            <a:cxnLst/>
            <a:rect l="l" t="t" r="r" b="b"/>
            <a:pathLst>
              <a:path w="5630545">
                <a:moveTo>
                  <a:pt x="0" y="0"/>
                </a:moveTo>
                <a:lnTo>
                  <a:pt x="5630333" y="0"/>
                </a:lnTo>
              </a:path>
            </a:pathLst>
          </a:custGeom>
          <a:ln w="29633">
            <a:solidFill>
              <a:srgbClr val="1F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2">
            <a:extLst>
              <a:ext uri="{FF2B5EF4-FFF2-40B4-BE49-F238E27FC236}">
                <a16:creationId xmlns:a16="http://schemas.microsoft.com/office/drawing/2014/main" id="{3C7EEBD9-CAB3-04EE-1249-F64FB9361E64}"/>
              </a:ext>
            </a:extLst>
          </p:cNvPr>
          <p:cNvSpPr txBox="1"/>
          <p:nvPr/>
        </p:nvSpPr>
        <p:spPr>
          <a:xfrm>
            <a:off x="1822175" y="1042200"/>
            <a:ext cx="2054087" cy="291746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420370">
              <a:lnSpc>
                <a:spcPct val="100000"/>
              </a:lnSpc>
              <a:spcBef>
                <a:spcPts val="114"/>
              </a:spcBef>
              <a:tabLst>
                <a:tab pos="2013585" algn="l"/>
              </a:tabLst>
            </a:pPr>
            <a:r>
              <a:rPr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Predicted</a:t>
            </a: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Class</a:t>
            </a:r>
          </a:p>
        </p:txBody>
      </p:sp>
      <p:sp>
        <p:nvSpPr>
          <p:cNvPr id="18" name="object 12">
            <a:extLst>
              <a:ext uri="{FF2B5EF4-FFF2-40B4-BE49-F238E27FC236}">
                <a16:creationId xmlns:a16="http://schemas.microsoft.com/office/drawing/2014/main" id="{09943254-462E-5AAF-9E28-49C3A202BAAB}"/>
              </a:ext>
            </a:extLst>
          </p:cNvPr>
          <p:cNvSpPr txBox="1"/>
          <p:nvPr/>
        </p:nvSpPr>
        <p:spPr>
          <a:xfrm>
            <a:off x="3250096" y="1596376"/>
            <a:ext cx="1466575" cy="291746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420370">
              <a:lnSpc>
                <a:spcPct val="100000"/>
              </a:lnSpc>
              <a:spcBef>
                <a:spcPts val="114"/>
              </a:spcBef>
              <a:tabLst>
                <a:tab pos="2013585" algn="l"/>
              </a:tabLst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Leak</a:t>
            </a:r>
            <a:endParaRPr dirty="0">
              <a:solidFill>
                <a:srgbClr val="1F1F1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object 12">
            <a:extLst>
              <a:ext uri="{FF2B5EF4-FFF2-40B4-BE49-F238E27FC236}">
                <a16:creationId xmlns:a16="http://schemas.microsoft.com/office/drawing/2014/main" id="{D5E29A83-FF89-D848-863C-32DB07C0D133}"/>
              </a:ext>
            </a:extLst>
          </p:cNvPr>
          <p:cNvSpPr txBox="1"/>
          <p:nvPr/>
        </p:nvSpPr>
        <p:spPr>
          <a:xfrm>
            <a:off x="1371600" y="1596376"/>
            <a:ext cx="1591642" cy="291746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420370">
              <a:lnSpc>
                <a:spcPct val="100000"/>
              </a:lnSpc>
              <a:spcBef>
                <a:spcPts val="114"/>
              </a:spcBef>
              <a:tabLst>
                <a:tab pos="2013585" algn="l"/>
              </a:tabLst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Normal</a:t>
            </a:r>
            <a:endParaRPr dirty="0">
              <a:solidFill>
                <a:srgbClr val="1F1F1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object 4">
            <a:extLst>
              <a:ext uri="{FF2B5EF4-FFF2-40B4-BE49-F238E27FC236}">
                <a16:creationId xmlns:a16="http://schemas.microsoft.com/office/drawing/2014/main" id="{2CE8AD7A-505A-4378-936F-FCF62E6AF20C}"/>
              </a:ext>
            </a:extLst>
          </p:cNvPr>
          <p:cNvSpPr txBox="1"/>
          <p:nvPr/>
        </p:nvSpPr>
        <p:spPr>
          <a:xfrm>
            <a:off x="257908" y="2256652"/>
            <a:ext cx="387927" cy="1951989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3395"/>
              </a:lnSpc>
            </a:pPr>
            <a:r>
              <a:rPr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Actual Class</a:t>
            </a:r>
          </a:p>
        </p:txBody>
      </p:sp>
      <p:sp>
        <p:nvSpPr>
          <p:cNvPr id="21" name="object 5">
            <a:extLst>
              <a:ext uri="{FF2B5EF4-FFF2-40B4-BE49-F238E27FC236}">
                <a16:creationId xmlns:a16="http://schemas.microsoft.com/office/drawing/2014/main" id="{8C446ADD-E3AC-9252-0156-B4529508F7F6}"/>
              </a:ext>
            </a:extLst>
          </p:cNvPr>
          <p:cNvSpPr txBox="1"/>
          <p:nvPr/>
        </p:nvSpPr>
        <p:spPr>
          <a:xfrm>
            <a:off x="703034" y="4092062"/>
            <a:ext cx="449580" cy="75755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3395"/>
              </a:lnSpc>
            </a:pPr>
            <a:r>
              <a:rPr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Leak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3BAEDFA5-8699-336B-0D2C-C38402083A87}"/>
              </a:ext>
            </a:extLst>
          </p:cNvPr>
          <p:cNvSpPr txBox="1"/>
          <p:nvPr/>
        </p:nvSpPr>
        <p:spPr>
          <a:xfrm>
            <a:off x="663604" y="2290180"/>
            <a:ext cx="387927" cy="75755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3395"/>
              </a:lnSpc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Normal</a:t>
            </a:r>
            <a:endParaRPr dirty="0">
              <a:solidFill>
                <a:srgbClr val="1F1F1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object 13">
            <a:extLst>
              <a:ext uri="{FF2B5EF4-FFF2-40B4-BE49-F238E27FC236}">
                <a16:creationId xmlns:a16="http://schemas.microsoft.com/office/drawing/2014/main" id="{8E71C727-3506-E07E-0E47-33F43BEB2058}"/>
              </a:ext>
            </a:extLst>
          </p:cNvPr>
          <p:cNvSpPr txBox="1"/>
          <p:nvPr/>
        </p:nvSpPr>
        <p:spPr>
          <a:xfrm>
            <a:off x="1765379" y="4308294"/>
            <a:ext cx="862330" cy="32508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000" spc="-10" dirty="0">
                <a:solidFill>
                  <a:srgbClr val="973328"/>
                </a:solidFill>
                <a:latin typeface="Times New Roman"/>
                <a:cs typeface="Times New Roman"/>
              </a:rPr>
              <a:t>FN:</a:t>
            </a:r>
            <a:r>
              <a:rPr sz="2000" spc="-175" dirty="0">
                <a:solidFill>
                  <a:srgbClr val="973328"/>
                </a:solidFill>
                <a:latin typeface="Times New Roman"/>
                <a:cs typeface="Times New Roman"/>
              </a:rPr>
              <a:t> </a:t>
            </a:r>
            <a:r>
              <a:rPr sz="2000" spc="-50" dirty="0">
                <a:solidFill>
                  <a:srgbClr val="902A1D"/>
                </a:solidFill>
                <a:latin typeface="Times New Roman"/>
                <a:cs typeface="Times New Roman"/>
              </a:rPr>
              <a:t>0</a:t>
            </a:r>
            <a:endParaRPr sz="2000" dirty="0">
              <a:latin typeface="Times New Roman"/>
              <a:cs typeface="Times New Roman"/>
            </a:endParaRPr>
          </a:p>
        </p:txBody>
      </p:sp>
      <p:sp>
        <p:nvSpPr>
          <p:cNvPr id="24" name="object 15">
            <a:extLst>
              <a:ext uri="{FF2B5EF4-FFF2-40B4-BE49-F238E27FC236}">
                <a16:creationId xmlns:a16="http://schemas.microsoft.com/office/drawing/2014/main" id="{970CA2C4-8C60-E478-6FEA-56B852088B81}"/>
              </a:ext>
            </a:extLst>
          </p:cNvPr>
          <p:cNvSpPr txBox="1"/>
          <p:nvPr/>
        </p:nvSpPr>
        <p:spPr>
          <a:xfrm>
            <a:off x="6268211" y="2007975"/>
            <a:ext cx="4158410" cy="3323987"/>
          </a:xfrm>
          <a:prstGeom prst="rect">
            <a:avLst/>
          </a:prstGeom>
        </p:spPr>
        <p:txBody>
          <a:bodyPr vert="horz" wrap="square" lIns="0" tIns="22225" rIns="0" bIns="0" rtlCol="0">
            <a:spAutoFit/>
          </a:bodyPr>
          <a:lstStyle/>
          <a:p>
            <a:pPr marL="297815" marR="5080" indent="-285750">
              <a:lnSpc>
                <a:spcPct val="98000"/>
              </a:lnSpc>
              <a:spcBef>
                <a:spcPts val="175"/>
              </a:spcBef>
              <a:buFont typeface="Wingdings" panose="05000000000000000000" pitchFamily="2" charset="2"/>
              <a:buChar char="§"/>
              <a:tabLst>
                <a:tab pos="339090" algn="l"/>
                <a:tab pos="347345" algn="l"/>
              </a:tabLst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Accuracy: 99.99%0 l39,180 of 139,200 instances correctly classified).</a:t>
            </a:r>
            <a:b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US" dirty="0">
              <a:solidFill>
                <a:srgbClr val="1F1F1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97815" marR="5080" indent="-285750">
              <a:lnSpc>
                <a:spcPct val="98000"/>
              </a:lnSpc>
              <a:spcBef>
                <a:spcPts val="175"/>
              </a:spcBef>
              <a:buFont typeface="Wingdings" panose="05000000000000000000" pitchFamily="2" charset="2"/>
              <a:buChar char="§"/>
              <a:tabLst>
                <a:tab pos="339090" algn="l"/>
                <a:tab pos="347345" algn="l"/>
              </a:tabLst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Precision: 0.99 (Only 20 false alarms). This is critical for minimizing Operational Expenditure (OPEX) by avoiding unnecessary field crew dispatches.</a:t>
            </a:r>
            <a:b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US" sz="3550" dirty="0">
              <a:solidFill>
                <a:srgbClr val="232323"/>
              </a:solidFill>
              <a:latin typeface="Times New Roman"/>
              <a:cs typeface="Times New Roman"/>
            </a:endParaRPr>
          </a:p>
          <a:p>
            <a:pPr marL="297815" marR="5080" indent="-285750">
              <a:lnSpc>
                <a:spcPct val="98000"/>
              </a:lnSpc>
              <a:spcBef>
                <a:spcPts val="175"/>
              </a:spcBef>
              <a:buFont typeface="Wingdings" panose="05000000000000000000" pitchFamily="2" charset="2"/>
              <a:buChar char="§"/>
              <a:tabLst>
                <a:tab pos="339090" algn="l"/>
                <a:tab pos="347345" algn="l"/>
              </a:tabLst>
            </a:pPr>
            <a:r>
              <a:rPr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-Score: 0.99. This balanced score confirms the model achieves high recall without sacrificing precision.</a:t>
            </a:r>
          </a:p>
        </p:txBody>
      </p:sp>
    </p:spTree>
    <p:extLst>
      <p:ext uri="{BB962C8B-B14F-4D97-AF65-F5344CB8AC3E}">
        <p14:creationId xmlns:p14="http://schemas.microsoft.com/office/powerpoint/2010/main" val="4230710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776708-E23E-6F46-65E3-6AFCF1877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C099091-0E82-F4EE-0272-F106C4F114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6321" y="1098294"/>
            <a:ext cx="1182949" cy="166067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9182009-6B10-B656-C065-57D062C5F768}"/>
              </a:ext>
            </a:extLst>
          </p:cNvPr>
          <p:cNvSpPr/>
          <p:nvPr/>
        </p:nvSpPr>
        <p:spPr>
          <a:xfrm>
            <a:off x="-156116" y="-11151"/>
            <a:ext cx="12347812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E72EE4C-7DB8-2421-859C-1A44B85971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sp>
        <p:nvSpPr>
          <p:cNvPr id="8" name="TextBox 4">
            <a:extLst>
              <a:ext uri="{FF2B5EF4-FFF2-40B4-BE49-F238E27FC236}">
                <a16:creationId xmlns:a16="http://schemas.microsoft.com/office/drawing/2014/main" id="{8B5CC969-29C5-3AE0-E68E-DE6C6A79DA53}"/>
              </a:ext>
            </a:extLst>
          </p:cNvPr>
          <p:cNvSpPr txBox="1"/>
          <p:nvPr/>
        </p:nvSpPr>
        <p:spPr>
          <a:xfrm>
            <a:off x="257908" y="141331"/>
            <a:ext cx="8348163" cy="246221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r>
              <a:rPr lang="en-US" sz="1600" spc="300" dirty="0">
                <a:solidFill>
                  <a:schemeClr val="bg1"/>
                </a:solidFill>
                <a:latin typeface="Ubuntu Mono" panose="020B0309030602030204" pitchFamily="49" charset="0"/>
                <a:ea typeface="Helvetica World Bold"/>
                <a:cs typeface="Helvetica World Bold"/>
                <a:sym typeface="Helvetica World Bold"/>
              </a:rPr>
              <a:t>Impact &amp; Future Work	Pt.1</a:t>
            </a:r>
          </a:p>
        </p:txBody>
      </p:sp>
      <p:sp>
        <p:nvSpPr>
          <p:cNvPr id="2" name="object 13">
            <a:extLst>
              <a:ext uri="{FF2B5EF4-FFF2-40B4-BE49-F238E27FC236}">
                <a16:creationId xmlns:a16="http://schemas.microsoft.com/office/drawing/2014/main" id="{1710E943-78C4-EFA6-E2B4-937D3120777E}"/>
              </a:ext>
            </a:extLst>
          </p:cNvPr>
          <p:cNvSpPr txBox="1"/>
          <p:nvPr/>
        </p:nvSpPr>
        <p:spPr>
          <a:xfrm>
            <a:off x="3313737" y="5938264"/>
            <a:ext cx="6752795" cy="43794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6510">
              <a:lnSpc>
                <a:spcPts val="3260"/>
              </a:lnSpc>
              <a:spcBef>
                <a:spcPts val="95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Economic implications, environmental benefits, and scalability.</a:t>
            </a:r>
          </a:p>
        </p:txBody>
      </p:sp>
      <p:graphicFrame>
        <p:nvGraphicFramePr>
          <p:cNvPr id="3" name="object 6">
            <a:extLst>
              <a:ext uri="{FF2B5EF4-FFF2-40B4-BE49-F238E27FC236}">
                <a16:creationId xmlns:a16="http://schemas.microsoft.com/office/drawing/2014/main" id="{F7071BAC-22E9-5441-ED4A-CC48FCC54A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738834"/>
              </p:ext>
            </p:extLst>
          </p:nvPr>
        </p:nvGraphicFramePr>
        <p:xfrm>
          <a:off x="1080653" y="2937043"/>
          <a:ext cx="10030691" cy="24587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086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76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454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0667">
                <a:tc>
                  <a:txBody>
                    <a:bodyPr/>
                    <a:lstStyle/>
                    <a:p>
                      <a:pPr marR="480059" algn="ctr">
                        <a:lnSpc>
                          <a:spcPct val="100000"/>
                        </a:lnSpc>
                      </a:pP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Drastically Reduce</a:t>
                      </a:r>
                    </a:p>
                    <a:p>
                      <a:pPr marR="474345" algn="ctr">
                        <a:lnSpc>
                          <a:spcPct val="100000"/>
                        </a:lnSpc>
                      </a:pP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Water 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leakage</a:t>
                      </a:r>
                      <a:endParaRPr sz="1400" kern="1200" dirty="0">
                        <a:solidFill>
                          <a:srgbClr val="1F1F1F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Optimize Resource</a:t>
                      </a:r>
                    </a:p>
                    <a:p>
                      <a:pPr marR="3810" algn="ctr">
                        <a:lnSpc>
                          <a:spcPct val="100000"/>
                        </a:lnSpc>
                      </a:pP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Deployment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47040" algn="ctr">
                        <a:lnSpc>
                          <a:spcPct val="100000"/>
                        </a:lnSpc>
                      </a:pP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Enable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Sustainable</a:t>
                      </a:r>
                    </a:p>
                    <a:p>
                      <a:pPr marL="452755" algn="ctr">
                        <a:lnSpc>
                          <a:spcPct val="100000"/>
                        </a:lnSpc>
                      </a:pP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Water Management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38037">
                <a:tc>
                  <a:txBody>
                    <a:bodyPr/>
                    <a:lstStyle/>
                    <a:p>
                      <a:pPr marR="462280" algn="l">
                        <a:lnSpc>
                          <a:spcPct val="100000"/>
                        </a:lnSpc>
                        <a:spcBef>
                          <a:spcPts val="1250"/>
                        </a:spcBef>
                      </a:pP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By catching leaks at their onset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(enabled by 1.00 Recall), utilities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can fix small issues before they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become catastrophic main breaks,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directly curtailing water and revenue loss</a:t>
                      </a:r>
                    </a:p>
                  </a:txBody>
                  <a:tcPr marL="0" marR="0" marT="158750" marB="0" anchor="ctr"/>
                </a:tc>
                <a:tc>
                  <a:txBody>
                    <a:bodyPr/>
                    <a:lstStyle/>
                    <a:p>
                      <a:pPr marL="6985" algn="l">
                        <a:lnSpc>
                          <a:spcPct val="100000"/>
                        </a:lnSpc>
                        <a:spcBef>
                          <a:spcPts val="1250"/>
                        </a:spcBef>
                      </a:pP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 near-zero false positive rate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combined with precise geospatial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data (Lat/Long) means field crews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are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dispatched only to confirmed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leak locations,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eliminating wasted time,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fuel, and labor</a:t>
                      </a:r>
                    </a:p>
                  </a:txBody>
                  <a:tcPr marL="0" marR="0" marT="158750" marB="0" anchor="ctr"/>
                </a:tc>
                <a:tc>
                  <a:txBody>
                    <a:bodyPr/>
                    <a:lstStyle/>
                    <a:p>
                      <a:pPr marL="459105" algn="l">
                        <a:lnSpc>
                          <a:spcPct val="100000"/>
                        </a:lnSpc>
                        <a:spcBef>
                          <a:spcPts val="1250"/>
                        </a:spcBef>
                      </a:pP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Move from a reactive, wasteful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maintenance cycle to a proactive,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conservation-focused strategy,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securing a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critical resource for the</a:t>
                      </a:r>
                      <a:r>
                        <a:rPr lang="en-US"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sz="1400" kern="1200" dirty="0">
                          <a:solidFill>
                            <a:srgbClr val="1F1F1F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future</a:t>
                      </a:r>
                    </a:p>
                  </a:txBody>
                  <a:tcPr marL="0" marR="0" marT="15875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6" name="Picture 15">
            <a:extLst>
              <a:ext uri="{FF2B5EF4-FFF2-40B4-BE49-F238E27FC236}">
                <a16:creationId xmlns:a16="http://schemas.microsoft.com/office/drawing/2014/main" id="{A7A08DD3-9FF0-6D6F-4DF3-A3515D85D5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5979" y="1098294"/>
            <a:ext cx="1288203" cy="165626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B9F8767-9A99-A6B1-1B77-97B9DDB0E3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12730" y="1185653"/>
            <a:ext cx="1307419" cy="1568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0075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701A05-D4A5-7016-6A81-644426C211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69F91E7-0B40-149C-FC73-ADA4B7822197}"/>
              </a:ext>
            </a:extLst>
          </p:cNvPr>
          <p:cNvSpPr/>
          <p:nvPr/>
        </p:nvSpPr>
        <p:spPr>
          <a:xfrm>
            <a:off x="-156116" y="-11151"/>
            <a:ext cx="12347812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8520589-12BF-7A92-6540-E4DA5B0B97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sp>
        <p:nvSpPr>
          <p:cNvPr id="8" name="TextBox 4">
            <a:extLst>
              <a:ext uri="{FF2B5EF4-FFF2-40B4-BE49-F238E27FC236}">
                <a16:creationId xmlns:a16="http://schemas.microsoft.com/office/drawing/2014/main" id="{04014BF3-CBFA-0C2C-AFA6-3A5CCADEBC36}"/>
              </a:ext>
            </a:extLst>
          </p:cNvPr>
          <p:cNvSpPr txBox="1"/>
          <p:nvPr/>
        </p:nvSpPr>
        <p:spPr>
          <a:xfrm>
            <a:off x="257908" y="141331"/>
            <a:ext cx="8348163" cy="246221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r>
              <a:rPr lang="en-US" sz="1600" spc="300" dirty="0">
                <a:solidFill>
                  <a:schemeClr val="bg1"/>
                </a:solidFill>
                <a:latin typeface="Ubuntu Mono" panose="020B0309030602030204" pitchFamily="49" charset="0"/>
                <a:ea typeface="Helvetica World Bold"/>
                <a:cs typeface="Helvetica World Bold"/>
                <a:sym typeface="Helvetica World Bold"/>
              </a:rPr>
              <a:t>Impact &amp; Future Work	 Pt.2</a:t>
            </a:r>
          </a:p>
        </p:txBody>
      </p:sp>
      <p:sp>
        <p:nvSpPr>
          <p:cNvPr id="2" name="object 13">
            <a:extLst>
              <a:ext uri="{FF2B5EF4-FFF2-40B4-BE49-F238E27FC236}">
                <a16:creationId xmlns:a16="http://schemas.microsoft.com/office/drawing/2014/main" id="{1F171E65-5887-DAF6-5829-2EBE1FBE9661}"/>
              </a:ext>
            </a:extLst>
          </p:cNvPr>
          <p:cNvSpPr txBox="1"/>
          <p:nvPr/>
        </p:nvSpPr>
        <p:spPr>
          <a:xfrm>
            <a:off x="4280864" y="740682"/>
            <a:ext cx="3630271" cy="43794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6510">
              <a:lnSpc>
                <a:spcPts val="3260"/>
              </a:lnSpc>
              <a:spcBef>
                <a:spcPts val="95"/>
              </a:spcBef>
            </a:pPr>
            <a:r>
              <a:rPr lang="en-US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Future of Intelligent Infrastructure</a:t>
            </a:r>
          </a:p>
        </p:txBody>
      </p:sp>
      <p:pic>
        <p:nvPicPr>
          <p:cNvPr id="9" name="object 2">
            <a:extLst>
              <a:ext uri="{FF2B5EF4-FFF2-40B4-BE49-F238E27FC236}">
                <a16:creationId xmlns:a16="http://schemas.microsoft.com/office/drawing/2014/main" id="{765039BE-EBE0-05D5-F2B4-46B4A13B65EB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1363527"/>
            <a:ext cx="12192000" cy="566927"/>
          </a:xfrm>
          <a:prstGeom prst="rect">
            <a:avLst/>
          </a:prstGeom>
        </p:spPr>
      </p:pic>
      <p:sp>
        <p:nvSpPr>
          <p:cNvPr id="10" name="object 4">
            <a:extLst>
              <a:ext uri="{FF2B5EF4-FFF2-40B4-BE49-F238E27FC236}">
                <a16:creationId xmlns:a16="http://schemas.microsoft.com/office/drawing/2014/main" id="{16B8AA3F-673E-CE7F-0C11-074A19AB1919}"/>
              </a:ext>
            </a:extLst>
          </p:cNvPr>
          <p:cNvSpPr txBox="1"/>
          <p:nvPr/>
        </p:nvSpPr>
        <p:spPr>
          <a:xfrm>
            <a:off x="257908" y="2908428"/>
            <a:ext cx="3129777" cy="2377574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marL="12700" marR="617855">
              <a:lnSpc>
                <a:spcPts val="3250"/>
              </a:lnSpc>
              <a:spcBef>
                <a:spcPts val="695"/>
              </a:spcBef>
            </a:pPr>
            <a:r>
              <a:rPr b="1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Future Application 1: Deployment on the Edge</a:t>
            </a:r>
          </a:p>
          <a:p>
            <a:pPr marL="17780" marR="5080" indent="5715">
              <a:lnSpc>
                <a:spcPct val="93300"/>
              </a:lnSpc>
              <a:spcBef>
                <a:spcPts val="1240"/>
              </a:spcBef>
            </a:pPr>
            <a:r>
              <a:rPr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model's efficiency allows for deployment directly onto smart meters ('Edge AI'), enabling real-time, on-device alarms without reliance on the cloud.</a:t>
            </a:r>
          </a:p>
        </p:txBody>
      </p:sp>
      <p:sp>
        <p:nvSpPr>
          <p:cNvPr id="11" name="object 5">
            <a:extLst>
              <a:ext uri="{FF2B5EF4-FFF2-40B4-BE49-F238E27FC236}">
                <a16:creationId xmlns:a16="http://schemas.microsoft.com/office/drawing/2014/main" id="{29A62035-D447-8767-C82B-3C6BD4DFFC66}"/>
              </a:ext>
            </a:extLst>
          </p:cNvPr>
          <p:cNvSpPr txBox="1"/>
          <p:nvPr/>
        </p:nvSpPr>
        <p:spPr>
          <a:xfrm>
            <a:off x="4531110" y="2908428"/>
            <a:ext cx="3129778" cy="2359300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5240" marR="666750" indent="-1905">
              <a:lnSpc>
                <a:spcPts val="3250"/>
              </a:lnSpc>
              <a:spcBef>
                <a:spcPts val="345"/>
              </a:spcBef>
            </a:pPr>
            <a:r>
              <a:rPr b="1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Future Application 2: Digital Twin Integration</a:t>
            </a:r>
          </a:p>
          <a:p>
            <a:pPr marL="12700" marR="5080" indent="1270">
              <a:lnSpc>
                <a:spcPct val="93900"/>
              </a:lnSpc>
              <a:spcBef>
                <a:spcPts val="1275"/>
              </a:spcBef>
            </a:pPr>
            <a:r>
              <a:rPr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Serve as the intelligence engine for a network's 'Digital Twin,' allowing utilities to simulate and stress-test their infrastructure against various scenarios.</a:t>
            </a:r>
          </a:p>
        </p:txBody>
      </p:sp>
      <p:sp>
        <p:nvSpPr>
          <p:cNvPr id="14" name="object 6">
            <a:extLst>
              <a:ext uri="{FF2B5EF4-FFF2-40B4-BE49-F238E27FC236}">
                <a16:creationId xmlns:a16="http://schemas.microsoft.com/office/drawing/2014/main" id="{36F55F30-0C8B-9C66-7840-DF84E19E6678}"/>
              </a:ext>
            </a:extLst>
          </p:cNvPr>
          <p:cNvSpPr txBox="1"/>
          <p:nvPr/>
        </p:nvSpPr>
        <p:spPr>
          <a:xfrm>
            <a:off x="8819749" y="2908428"/>
            <a:ext cx="3538042" cy="31212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034">
              <a:lnSpc>
                <a:spcPts val="3335"/>
              </a:lnSpc>
              <a:spcBef>
                <a:spcPts val="95"/>
              </a:spcBef>
            </a:pPr>
            <a:r>
              <a:rPr b="1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Future Application 3:</a:t>
            </a:r>
          </a:p>
          <a:p>
            <a:pPr marL="13335">
              <a:lnSpc>
                <a:spcPts val="3335"/>
              </a:lnSpc>
            </a:pPr>
            <a:r>
              <a:rPr b="1"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Cross-Domain  Scalability</a:t>
            </a:r>
          </a:p>
          <a:p>
            <a:pPr marL="16510" marR="876935" indent="-4445">
              <a:lnSpc>
                <a:spcPct val="93500"/>
              </a:lnSpc>
              <a:spcBef>
                <a:spcPts val="1410"/>
              </a:spcBef>
            </a:pPr>
            <a:r>
              <a:rPr dirty="0">
                <a:solidFill>
                  <a:srgbClr val="1F1F1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core principles of analyzing flow and temporal patterns are directly applicable to Smart Gas Grids and District Heating Networks, paving the way for universal utility anomaly detection.</a:t>
            </a:r>
          </a:p>
        </p:txBody>
      </p:sp>
    </p:spTree>
    <p:extLst>
      <p:ext uri="{BB962C8B-B14F-4D97-AF65-F5344CB8AC3E}">
        <p14:creationId xmlns:p14="http://schemas.microsoft.com/office/powerpoint/2010/main" val="268441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9555" b="-9555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330772" y="3329711"/>
            <a:ext cx="9530458" cy="1565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04"/>
              </a:lnSpc>
            </a:pPr>
            <a:r>
              <a:rPr lang="en-US" sz="13755" b="1" spc="-1347" dirty="0">
                <a:solidFill>
                  <a:srgbClr val="FFFFFF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THANK YOU</a:t>
            </a:r>
          </a:p>
        </p:txBody>
      </p:sp>
      <p:sp>
        <p:nvSpPr>
          <p:cNvPr id="5" name="AutoShape 5"/>
          <p:cNvSpPr/>
          <p:nvPr/>
        </p:nvSpPr>
        <p:spPr>
          <a:xfrm>
            <a:off x="1608667" y="4696433"/>
            <a:ext cx="9093200" cy="0"/>
          </a:xfrm>
          <a:prstGeom prst="line">
            <a:avLst/>
          </a:prstGeom>
          <a:ln w="9525" cap="flat">
            <a:solidFill>
              <a:srgbClr val="5CC5E6"/>
            </a:solidFill>
            <a:prstDash val="solid"/>
            <a:headEnd type="none" w="sm" len="sm"/>
            <a:tailEnd type="none" w="sm" len="sm"/>
          </a:ln>
        </p:spPr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412FEFD-C320-0BDE-7678-24D389162A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0611" y="84768"/>
            <a:ext cx="2850777" cy="128195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676</TotalTime>
  <Words>1064</Words>
  <Application>Microsoft Office PowerPoint</Application>
  <PresentationFormat>Widescreen</PresentationFormat>
  <Paragraphs>132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Calibri</vt:lpstr>
      <vt:lpstr>Calibri Light</vt:lpstr>
      <vt:lpstr>Cambria</vt:lpstr>
      <vt:lpstr>Glacial Indifference</vt:lpstr>
      <vt:lpstr>Helvetica World Bold</vt:lpstr>
      <vt:lpstr>Marcellus</vt:lpstr>
      <vt:lpstr>Times New Roman</vt:lpstr>
      <vt:lpstr>Ubuntu Mono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هاني</dc:creator>
  <cp:lastModifiedBy>هاني</cp:lastModifiedBy>
  <cp:revision>3</cp:revision>
  <dcterms:created xsi:type="dcterms:W3CDTF">2025-12-19T14:05:35Z</dcterms:created>
  <dcterms:modified xsi:type="dcterms:W3CDTF">2025-12-24T18:22:15Z</dcterms:modified>
</cp:coreProperties>
</file>