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528" r:id="rId3"/>
    <p:sldId id="303" r:id="rId4"/>
    <p:sldId id="271" r:id="rId5"/>
    <p:sldId id="313" r:id="rId6"/>
    <p:sldId id="276" r:id="rId7"/>
    <p:sldId id="481" r:id="rId8"/>
    <p:sldId id="306" r:id="rId9"/>
    <p:sldId id="482" r:id="rId10"/>
    <p:sldId id="483" r:id="rId11"/>
    <p:sldId id="484" r:id="rId12"/>
    <p:sldId id="485" r:id="rId13"/>
    <p:sldId id="512" r:id="rId14"/>
    <p:sldId id="486" r:id="rId15"/>
    <p:sldId id="513" r:id="rId16"/>
    <p:sldId id="527" r:id="rId17"/>
    <p:sldId id="499" r:id="rId18"/>
    <p:sldId id="492" r:id="rId19"/>
    <p:sldId id="497" r:id="rId20"/>
    <p:sldId id="502" r:id="rId21"/>
    <p:sldId id="500" r:id="rId22"/>
    <p:sldId id="511" r:id="rId23"/>
    <p:sldId id="503" r:id="rId24"/>
    <p:sldId id="494" r:id="rId25"/>
    <p:sldId id="490" r:id="rId26"/>
    <p:sldId id="498" r:id="rId27"/>
    <p:sldId id="504" r:id="rId28"/>
    <p:sldId id="509" r:id="rId29"/>
    <p:sldId id="487" r:id="rId30"/>
    <p:sldId id="510" r:id="rId31"/>
    <p:sldId id="491" r:id="rId32"/>
    <p:sldId id="495" r:id="rId33"/>
    <p:sldId id="505" r:id="rId34"/>
    <p:sldId id="488" r:id="rId35"/>
    <p:sldId id="489" r:id="rId36"/>
    <p:sldId id="496" r:id="rId37"/>
    <p:sldId id="507" r:id="rId38"/>
    <p:sldId id="506" r:id="rId39"/>
    <p:sldId id="516" r:id="rId40"/>
    <p:sldId id="517" r:id="rId41"/>
    <p:sldId id="518" r:id="rId42"/>
    <p:sldId id="521" r:id="rId43"/>
    <p:sldId id="522" r:id="rId44"/>
    <p:sldId id="523" r:id="rId45"/>
    <p:sldId id="524" r:id="rId46"/>
    <p:sldId id="525" r:id="rId47"/>
    <p:sldId id="526" r:id="rId48"/>
    <p:sldId id="529"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8"/>
            <p14:sldId id="303"/>
            <p14:sldId id="271"/>
            <p14:sldId id="313"/>
            <p14:sldId id="276"/>
            <p14:sldId id="481"/>
            <p14:sldId id="306"/>
            <p14:sldId id="482"/>
            <p14:sldId id="483"/>
            <p14:sldId id="484"/>
            <p14:sldId id="485"/>
            <p14:sldId id="512"/>
            <p14:sldId id="486"/>
            <p14:sldId id="513"/>
            <p14:sldId id="527"/>
            <p14:sldId id="499"/>
            <p14:sldId id="492"/>
            <p14:sldId id="497"/>
            <p14:sldId id="502"/>
            <p14:sldId id="500"/>
            <p14:sldId id="511"/>
            <p14:sldId id="503"/>
            <p14:sldId id="494"/>
            <p14:sldId id="490"/>
            <p14:sldId id="498"/>
            <p14:sldId id="504"/>
            <p14:sldId id="509"/>
            <p14:sldId id="487"/>
            <p14:sldId id="510"/>
            <p14:sldId id="491"/>
            <p14:sldId id="495"/>
            <p14:sldId id="505"/>
            <p14:sldId id="488"/>
            <p14:sldId id="489"/>
            <p14:sldId id="496"/>
            <p14:sldId id="507"/>
            <p14:sldId id="506"/>
            <p14:sldId id="516"/>
            <p14:sldId id="517"/>
            <p14:sldId id="518"/>
            <p14:sldId id="521"/>
            <p14:sldId id="522"/>
            <p14:sldId id="523"/>
            <p14:sldId id="524"/>
            <p14:sldId id="525"/>
            <p14:sldId id="526"/>
            <p14:sldId id="52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6C263C"/>
    <a:srgbClr val="4472C4"/>
    <a:srgbClr val="8E5A6D"/>
    <a:srgbClr val="669BBC"/>
    <a:srgbClr val="A5A5A5"/>
    <a:srgbClr val="000000"/>
    <a:srgbClr val="2D3956"/>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83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11" Type="http://schemas.openxmlformats.org/officeDocument/2006/relationships/image" Target="../media/image11.gif"/><Relationship Id="rId5" Type="http://schemas.openxmlformats.org/officeDocument/2006/relationships/image" Target="../media/image8.svg"/><Relationship Id="rId10" Type="http://schemas.openxmlformats.org/officeDocument/2006/relationships/image" Target="../media/image10.png"/><Relationship Id="rId4" Type="http://schemas.openxmlformats.org/officeDocument/2006/relationships/image" Target="../media/image7.png"/><Relationship Id="rId9"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5.png"/><Relationship Id="rId7"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6.png"/><Relationship Id="rId5" Type="http://schemas.openxmlformats.org/officeDocument/2006/relationships/image" Target="../media/image17.svg"/><Relationship Id="rId10" Type="http://schemas.openxmlformats.org/officeDocument/2006/relationships/image" Target="../media/image16.png"/><Relationship Id="rId9" Type="http://schemas.openxmlformats.org/officeDocument/2006/relationships/image" Target="../media/image8.sv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5.png"/><Relationship Id="rId7" Type="http://schemas.openxmlformats.org/officeDocument/2006/relationships/image" Target="../media/image13.svg"/><Relationship Id="rId12"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6.png"/><Relationship Id="rId11" Type="http://schemas.microsoft.com/office/2007/relationships/hdphoto" Target="../media/hdphoto1.wdp"/><Relationship Id="rId5" Type="http://schemas.openxmlformats.org/officeDocument/2006/relationships/image" Target="../media/image17.svg"/><Relationship Id="rId10" Type="http://schemas.openxmlformats.org/officeDocument/2006/relationships/image" Target="../media/image17.png"/><Relationship Id="rId9" Type="http://schemas.openxmlformats.org/officeDocument/2006/relationships/image" Target="../media/image8.svg"/></Relationships>
</file>

<file path=ppt/slides/_rels/slide10.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 Id="rId9" Type="http://schemas.openxmlformats.org/officeDocument/2006/relationships/image" Target="../media/image21.png"/></Relationships>
</file>

<file path=ppt/slides/_rels/slide1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6.png"/><Relationship Id="rId7"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 Id="rId9" Type="http://schemas.openxmlformats.org/officeDocument/2006/relationships/image" Target="../media/image24.jpeg"/></Relationships>
</file>

<file path=ppt/slides/_rels/slide12.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6.png"/><Relationship Id="rId7"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 Id="rId9" Type="http://schemas.openxmlformats.org/officeDocument/2006/relationships/image" Target="../media/image27.jpeg"/></Relationships>
</file>

<file path=ppt/slides/_rels/slide1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6.png"/><Relationship Id="rId7"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6.png"/><Relationship Id="rId10" Type="http://schemas.openxmlformats.org/officeDocument/2006/relationships/image" Target="../media/image32.png"/><Relationship Id="rId4" Type="http://schemas.openxmlformats.org/officeDocument/2006/relationships/image" Target="../media/image3.png"/><Relationship Id="rId9" Type="http://schemas.openxmlformats.org/officeDocument/2006/relationships/image" Target="../media/image31.jpeg"/></Relationships>
</file>

<file path=ppt/slides/_rels/slide16.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6.png"/><Relationship Id="rId7"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11" Type="http://schemas.openxmlformats.org/officeDocument/2006/relationships/image" Target="../media/image36.png"/><Relationship Id="rId5" Type="http://schemas.openxmlformats.org/officeDocument/2006/relationships/image" Target="../media/image8.svg"/><Relationship Id="rId10" Type="http://schemas.openxmlformats.org/officeDocument/2006/relationships/image" Target="../media/image35.png"/><Relationship Id="rId4" Type="http://schemas.openxmlformats.org/officeDocument/2006/relationships/image" Target="../media/image7.png"/><Relationship Id="rId9" Type="http://schemas.openxmlformats.org/officeDocument/2006/relationships/image" Target="../media/image10.svg"/></Relationships>
</file>

<file path=ppt/slides/_rels/slide1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2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10" Type="http://schemas.openxmlformats.org/officeDocument/2006/relationships/image" Target="../media/image37.png"/><Relationship Id="rId4" Type="http://schemas.openxmlformats.org/officeDocument/2006/relationships/image" Target="../media/image7.png"/><Relationship Id="rId9" Type="http://schemas.openxmlformats.org/officeDocument/2006/relationships/image" Target="../media/image10.svg"/></Relationships>
</file>

<file path=ppt/slides/_rels/slide2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6.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2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6.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2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6.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3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39.png"/></Relationships>
</file>

<file path=ppt/slides/_rels/slide3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10" Type="http://schemas.openxmlformats.org/officeDocument/2006/relationships/image" Target="../media/image40.png"/><Relationship Id="rId4" Type="http://schemas.openxmlformats.org/officeDocument/2006/relationships/image" Target="../media/image7.png"/><Relationship Id="rId9" Type="http://schemas.openxmlformats.org/officeDocument/2006/relationships/image" Target="../media/image10.svg"/></Relationships>
</file>

<file path=ppt/slides/_rels/slide33.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6.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10" Type="http://schemas.openxmlformats.org/officeDocument/2006/relationships/image" Target="../media/image42.png"/><Relationship Id="rId4" Type="http://schemas.openxmlformats.org/officeDocument/2006/relationships/image" Target="../media/image7.png"/><Relationship Id="rId9" Type="http://schemas.openxmlformats.org/officeDocument/2006/relationships/image" Target="../media/image10.svg"/></Relationships>
</file>

<file path=ppt/slides/_rels/slide3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jpeg"/><Relationship Id="rId7"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6.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8.sv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5.png"/><Relationship Id="rId7" Type="http://schemas.openxmlformats.org/officeDocument/2006/relationships/image" Target="../media/image4.png"/><Relationship Id="rId2" Type="http://schemas.openxmlformats.org/officeDocument/2006/relationships/image" Target="../media/image44.jpeg"/><Relationship Id="rId1" Type="http://schemas.openxmlformats.org/officeDocument/2006/relationships/slideLayout" Target="../slideLayouts/slideLayout17.xml"/><Relationship Id="rId6" Type="http://schemas.openxmlformats.org/officeDocument/2006/relationships/image" Target="../media/image10.svg"/><Relationship Id="rId5" Type="http://schemas.openxmlformats.org/officeDocument/2006/relationships/image" Target="../media/image8.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988892"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514329" y="3282345"/>
            <a:ext cx="3790336" cy="517065"/>
          </a:xfrm>
          <a:prstGeom prst="rect">
            <a:avLst/>
          </a:prstGeom>
          <a:noFill/>
        </p:spPr>
        <p:txBody>
          <a:bodyPr wrap="square" rtlCol="0">
            <a:spAutoFit/>
          </a:bodyPr>
          <a:lstStyle/>
          <a:p>
            <a:pPr algn="ctr" rtl="1">
              <a:lnSpc>
                <a:spcPct val="115000"/>
              </a:lnSpc>
              <a:spcAft>
                <a:spcPts val="1000"/>
              </a:spcAft>
            </a:pPr>
            <a:r>
              <a:rPr lang="ar-EG" sz="2400" b="1" dirty="0">
                <a:solidFill>
                  <a:schemeClr val="tx1">
                    <a:lumMod val="85000"/>
                    <a:lumOff val="15000"/>
                  </a:schemeClr>
                </a:solidFill>
                <a:ea typeface="Calibri"/>
                <a:cs typeface="mohammad bold art 1"/>
              </a:rPr>
              <a:t>المحاضرة </a:t>
            </a:r>
            <a:r>
              <a:rPr lang="ar-EG" sz="2400" b="1" dirty="0" smtClean="0">
                <a:solidFill>
                  <a:schemeClr val="tx1">
                    <a:lumMod val="85000"/>
                    <a:lumOff val="15000"/>
                  </a:schemeClr>
                </a:solidFill>
                <a:ea typeface="Calibri"/>
                <a:cs typeface="mohammad bold art 1"/>
              </a:rPr>
              <a:t>الأولي</a:t>
            </a:r>
            <a:endParaRPr lang="en-US" sz="1600" dirty="0">
              <a:solidFill>
                <a:schemeClr val="tx1">
                  <a:lumMod val="85000"/>
                  <a:lumOff val="15000"/>
                </a:schemeClr>
              </a:solidFill>
              <a:ea typeface="Calibri"/>
              <a:cs typeface="Arial"/>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1"/>
            <a:ext cx="2876694" cy="1165219"/>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2" name="Rectangle 1"/>
          <p:cNvSpPr/>
          <p:nvPr/>
        </p:nvSpPr>
        <p:spPr>
          <a:xfrm>
            <a:off x="7394850" y="2147203"/>
            <a:ext cx="3790336" cy="8412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15000"/>
              </a:lnSpc>
              <a:spcAft>
                <a:spcPts val="1000"/>
              </a:spcAft>
            </a:pPr>
            <a:r>
              <a:rPr lang="ar-EG" sz="2400" dirty="0">
                <a:solidFill>
                  <a:schemeClr val="tx1">
                    <a:lumMod val="85000"/>
                    <a:lumOff val="15000"/>
                  </a:schemeClr>
                </a:solidFill>
                <a:ea typeface="Calibri"/>
                <a:cs typeface="mohammad bold art 1"/>
              </a:rPr>
              <a:t>نظريات الاتصال الإعلامي</a:t>
            </a:r>
            <a:endParaRPr lang="en-US" sz="2400" dirty="0">
              <a:solidFill>
                <a:schemeClr val="tx1">
                  <a:lumMod val="85000"/>
                  <a:lumOff val="15000"/>
                </a:schemeClr>
              </a:solidFill>
              <a:ea typeface="Calibri"/>
              <a:cs typeface="Arial"/>
            </a:endParaRPr>
          </a:p>
        </p:txBody>
      </p:sp>
      <p:sp>
        <p:nvSpPr>
          <p:cNvPr id="3" name="Rectangle 2"/>
          <p:cNvSpPr/>
          <p:nvPr/>
        </p:nvSpPr>
        <p:spPr>
          <a:xfrm>
            <a:off x="7270981" y="4610385"/>
            <a:ext cx="4277033" cy="10686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spcAft>
                <a:spcPts val="1000"/>
              </a:spcAft>
            </a:pPr>
            <a:r>
              <a:rPr lang="ar-EG" sz="2400" b="1" dirty="0" smtClean="0">
                <a:solidFill>
                  <a:schemeClr val="tx1">
                    <a:lumMod val="95000"/>
                    <a:lumOff val="5000"/>
                  </a:schemeClr>
                </a:solidFill>
                <a:ea typeface="Calibri"/>
                <a:cs typeface="mohammad bold art 1"/>
              </a:rPr>
              <a:t>إعــــداد </a:t>
            </a:r>
            <a:endParaRPr lang="en-US" sz="2400" dirty="0">
              <a:solidFill>
                <a:schemeClr val="tx1">
                  <a:lumMod val="95000"/>
                  <a:lumOff val="5000"/>
                </a:schemeClr>
              </a:solidFill>
              <a:ea typeface="Calibri"/>
              <a:cs typeface="Arial"/>
            </a:endParaRPr>
          </a:p>
          <a:p>
            <a:pPr algn="ctr" rtl="1">
              <a:spcAft>
                <a:spcPts val="1000"/>
              </a:spcAft>
            </a:pPr>
            <a:r>
              <a:rPr lang="ar-EG" sz="2400" b="1" dirty="0">
                <a:solidFill>
                  <a:srgbClr val="C00000"/>
                </a:solidFill>
                <a:ea typeface="Calibri"/>
                <a:cs typeface="mohammad bold art 1"/>
              </a:rPr>
              <a:t>د/ شيرين فاروق ربيع </a:t>
            </a:r>
            <a:endParaRPr lang="en-US" sz="2400" dirty="0">
              <a:solidFill>
                <a:srgbClr val="C00000"/>
              </a:solidFill>
              <a:ea typeface="Calibri"/>
              <a:cs typeface="Arial"/>
            </a:endParaRPr>
          </a:p>
        </p:txBody>
      </p:sp>
      <p:sp>
        <p:nvSpPr>
          <p:cNvPr id="4" name="Rectangle 3"/>
          <p:cNvSpPr/>
          <p:nvPr/>
        </p:nvSpPr>
        <p:spPr>
          <a:xfrm>
            <a:off x="9456821" y="6058384"/>
            <a:ext cx="2413446" cy="6046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15000"/>
              </a:lnSpc>
              <a:spcAft>
                <a:spcPts val="1000"/>
              </a:spcAft>
            </a:pPr>
            <a:r>
              <a:rPr lang="ar-EG" sz="1600" b="1" dirty="0">
                <a:solidFill>
                  <a:schemeClr val="tx1">
                    <a:lumMod val="85000"/>
                    <a:lumOff val="15000"/>
                  </a:schemeClr>
                </a:solidFill>
                <a:ea typeface="Calibri"/>
                <a:cs typeface="mohammad bold art 1"/>
              </a:rPr>
              <a:t>كود المقرر:  </a:t>
            </a:r>
            <a:r>
              <a:rPr lang="en-US" sz="1600" b="1" dirty="0">
                <a:solidFill>
                  <a:schemeClr val="tx1">
                    <a:lumMod val="85000"/>
                    <a:lumOff val="15000"/>
                  </a:schemeClr>
                </a:solidFill>
                <a:latin typeface="Times New Roman"/>
                <a:ea typeface="Calibri"/>
                <a:cs typeface="Arial"/>
              </a:rPr>
              <a:t>DGM 122</a:t>
            </a:r>
            <a:endParaRPr lang="en-US" sz="1600" dirty="0">
              <a:solidFill>
                <a:schemeClr val="tx1">
                  <a:lumMod val="85000"/>
                  <a:lumOff val="15000"/>
                </a:schemeClr>
              </a:solidFill>
              <a:ea typeface="Calibri"/>
              <a:cs typeface="Arial"/>
            </a:endParaRPr>
          </a:p>
        </p:txBody>
      </p:sp>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182" y="3832791"/>
            <a:ext cx="1826120" cy="26238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5" name="Rounded Rectangle 4"/>
          <p:cNvSpPr/>
          <p:nvPr/>
        </p:nvSpPr>
        <p:spPr>
          <a:xfrm>
            <a:off x="7394850" y="3970421"/>
            <a:ext cx="3909815" cy="6399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smtClean="0">
                <a:solidFill>
                  <a:schemeClr val="tx1">
                    <a:lumMod val="95000"/>
                    <a:lumOff val="5000"/>
                  </a:schemeClr>
                </a:solidFill>
              </a:rPr>
              <a:t>البيئة الاتصالية.... المفهوم وحدود التأثير.</a:t>
            </a:r>
            <a:endParaRPr lang="ar-EG" sz="2000" b="1" dirty="0">
              <a:solidFill>
                <a:schemeClr val="tx1">
                  <a:lumMod val="95000"/>
                  <a:lumOff val="5000"/>
                </a:schemeClr>
              </a:solidFill>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390355"/>
            <a:ext cx="10316071" cy="4066927"/>
          </a:xfrm>
          <a:prstGeom prst="roundRect">
            <a:avLst>
              <a:gd name="adj" fmla="val 6140"/>
            </a:avLst>
          </a:prstGeom>
          <a:solidFill>
            <a:schemeClr val="accent4">
              <a:lumMod val="20000"/>
              <a:lumOff val="80000"/>
            </a:schemeClr>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15000"/>
              </a:lnSpc>
              <a:spcBef>
                <a:spcPts val="0"/>
              </a:spcBef>
              <a:spcAft>
                <a:spcPts val="1000"/>
              </a:spcAft>
              <a:buClrTx/>
              <a:buSzTx/>
              <a:buFontTx/>
              <a:buNone/>
              <a:tabLst/>
              <a:defRPr/>
            </a:pPr>
            <a:endParaRPr kumimoji="0" lang="en-US" sz="2400" b="1" i="0" u="none" strike="noStrike" kern="1200" cap="none" spc="0" normalizeH="0" baseline="0" noProof="0" dirty="0">
              <a:ln>
                <a:noFill/>
              </a:ln>
              <a:solidFill>
                <a:srgbClr val="852F4A"/>
              </a:solidFill>
              <a:effectLst/>
              <a:uLnTx/>
              <a:uFillTx/>
              <a:latin typeface="Calibri"/>
              <a:ea typeface="Calibri"/>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80308" y="252917"/>
            <a:ext cx="1404457" cy="90223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8144" y="252917"/>
            <a:ext cx="121049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Arial" panose="020B0604020202020204" pitchFamily="34" charset="0"/>
              </a:rPr>
              <a:t>المحاضرة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Arial" panose="020B0604020202020204" pitchFamily="34" charset="0"/>
              </a:rPr>
              <a:t>ا</a:t>
            </a:r>
            <a:r>
              <a:rPr kumimoji="0" lang="ar-EG" sz="20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Arial" panose="020B0604020202020204" pitchFamily="34" charset="0"/>
              </a:rPr>
              <a:t>لأولي </a:t>
            </a:r>
            <a:endPar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mn-cs"/>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367563" y="0"/>
            <a:ext cx="2649477" cy="1166001"/>
          </a:xfrm>
          <a:prstGeom prst="rect">
            <a:avLst/>
          </a:prstGeom>
        </p:spPr>
      </p:pic>
      <p:sp>
        <p:nvSpPr>
          <p:cNvPr id="3" name="Rounded Rectangle 2"/>
          <p:cNvSpPr/>
          <p:nvPr/>
        </p:nvSpPr>
        <p:spPr>
          <a:xfrm>
            <a:off x="2887579" y="2249905"/>
            <a:ext cx="7035566" cy="212959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dirty="0" smtClean="0">
                <a:ln w="0"/>
                <a:solidFill>
                  <a:srgbClr val="852F4A"/>
                </a:solidFill>
                <a:effectLst>
                  <a:outerShdw blurRad="38100" dist="19050" dir="2700000" algn="tl" rotWithShape="0">
                    <a:schemeClr val="dk1">
                      <a:alpha val="40000"/>
                    </a:schemeClr>
                  </a:outerShdw>
                </a:effectLst>
              </a:rPr>
              <a:t>المحاضرة الأولي </a:t>
            </a:r>
          </a:p>
          <a:p>
            <a:pPr algn="ctr"/>
            <a:r>
              <a:rPr lang="ar-EG" sz="2800" dirty="0" smtClean="0">
                <a:ln w="0"/>
                <a:solidFill>
                  <a:srgbClr val="852F4A"/>
                </a:solidFill>
                <a:effectLst>
                  <a:outerShdw blurRad="38100" dist="19050" dir="2700000" algn="tl" rotWithShape="0">
                    <a:schemeClr val="dk1">
                      <a:alpha val="40000"/>
                    </a:schemeClr>
                  </a:outerShdw>
                </a:effectLst>
              </a:rPr>
              <a:t>البيئة </a:t>
            </a:r>
            <a:r>
              <a:rPr lang="ar-EG" sz="2800" dirty="0">
                <a:ln w="0"/>
                <a:solidFill>
                  <a:srgbClr val="852F4A"/>
                </a:solidFill>
                <a:effectLst>
                  <a:outerShdw blurRad="38100" dist="19050" dir="2700000" algn="tl" rotWithShape="0">
                    <a:schemeClr val="dk1">
                      <a:alpha val="40000"/>
                    </a:schemeClr>
                  </a:outerShdw>
                </a:effectLst>
              </a:rPr>
              <a:t>الاتصالية.... المفهوم وحدود التأثير</a:t>
            </a:r>
          </a:p>
        </p:txBody>
      </p:sp>
    </p:spTree>
    <p:extLst>
      <p:ext uri="{BB962C8B-B14F-4D97-AF65-F5344CB8AC3E}">
        <p14:creationId xmlns:p14="http://schemas.microsoft.com/office/powerpoint/2010/main" val="3039789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175057" y="248508"/>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1026" name="Picture 2" descr="C:\Users\NoteBook\Desktop\download.png"/>
          <p:cNvPicPr>
            <a:picLocks noChangeAspect="1" noChangeArrowheads="1"/>
          </p:cNvPicPr>
          <p:nvPr/>
        </p:nvPicPr>
        <p:blipFill>
          <a:blip r:embed="rId10">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383239" y="117987"/>
            <a:ext cx="1615438" cy="12965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4" name="Rectangle 3"/>
          <p:cNvSpPr/>
          <p:nvPr/>
        </p:nvSpPr>
        <p:spPr>
          <a:xfrm>
            <a:off x="2771335" y="1728138"/>
            <a:ext cx="9031459" cy="3985706"/>
          </a:xfrm>
          <a:prstGeom prst="rect">
            <a:avLst/>
          </a:prstGeom>
          <a:ln>
            <a:noFill/>
          </a:ln>
        </p:spPr>
        <p:txBody>
          <a:bodyPr wrap="square">
            <a:spAutoFit/>
          </a:bodyPr>
          <a:lstStyle/>
          <a:p>
            <a:pPr marL="342900" lvl="0" indent="-342900" algn="r" rtl="1">
              <a:lnSpc>
                <a:spcPct val="115000"/>
              </a:lnSpc>
              <a:spcAft>
                <a:spcPts val="0"/>
              </a:spcAft>
              <a:buFont typeface="Symbol"/>
              <a:buBlip>
                <a:blip r:embed="rId11"/>
              </a:buBlip>
            </a:pPr>
            <a:r>
              <a:rPr lang="ar-EG" sz="2400" b="1" dirty="0">
                <a:solidFill>
                  <a:srgbClr val="FF0000"/>
                </a:solidFill>
                <a:ea typeface="Calibri"/>
                <a:cs typeface="Simplified Arabic"/>
              </a:rPr>
              <a:t>المحاضرة السابقة تحدثنا فيها بشكل سريع وموجز حول النقاط التالية:-</a:t>
            </a:r>
            <a:endParaRPr lang="en-US" dirty="0">
              <a:ea typeface="Calibri"/>
              <a:cs typeface="Arial"/>
            </a:endParaRPr>
          </a:p>
          <a:p>
            <a:pPr marL="342900" lvl="0" indent="-342900" algn="r" rtl="1">
              <a:lnSpc>
                <a:spcPct val="115000"/>
              </a:lnSpc>
              <a:spcAft>
                <a:spcPts val="0"/>
              </a:spcAft>
              <a:buFont typeface="Arial"/>
              <a:buChar char="-"/>
            </a:pPr>
            <a:r>
              <a:rPr lang="ar-EG" sz="2400" dirty="0">
                <a:solidFill>
                  <a:srgbClr val="0070C0"/>
                </a:solidFill>
                <a:ea typeface="Calibri"/>
                <a:cs typeface="Simplified Arabic"/>
              </a:rPr>
              <a:t>توصيف المقرر.</a:t>
            </a:r>
            <a:endParaRPr lang="en-US" sz="2400" dirty="0">
              <a:ea typeface="Calibri"/>
              <a:cs typeface="Arial"/>
            </a:endParaRPr>
          </a:p>
          <a:p>
            <a:pPr marL="342900" lvl="0" indent="-342900" algn="r" rtl="1">
              <a:lnSpc>
                <a:spcPct val="115000"/>
              </a:lnSpc>
              <a:spcAft>
                <a:spcPts val="0"/>
              </a:spcAft>
              <a:buFont typeface="Arial"/>
              <a:buChar char="-"/>
            </a:pPr>
            <a:r>
              <a:rPr lang="ar-EG" sz="2400" dirty="0">
                <a:solidFill>
                  <a:srgbClr val="0070C0"/>
                </a:solidFill>
                <a:ea typeface="Calibri"/>
                <a:cs typeface="Simplified Arabic"/>
              </a:rPr>
              <a:t>أهداف المقرر.</a:t>
            </a:r>
            <a:endParaRPr lang="en-US" sz="2400" dirty="0">
              <a:ea typeface="Calibri"/>
              <a:cs typeface="Arial"/>
            </a:endParaRPr>
          </a:p>
          <a:p>
            <a:pPr marL="342900" lvl="0" indent="-342900" algn="r" rtl="1">
              <a:lnSpc>
                <a:spcPct val="115000"/>
              </a:lnSpc>
              <a:spcAft>
                <a:spcPts val="0"/>
              </a:spcAft>
              <a:buFont typeface="Arial"/>
              <a:buChar char="-"/>
            </a:pPr>
            <a:r>
              <a:rPr lang="ar-EG" sz="2400" dirty="0">
                <a:solidFill>
                  <a:srgbClr val="0070C0"/>
                </a:solidFill>
                <a:ea typeface="Calibri"/>
                <a:cs typeface="Simplified Arabic"/>
              </a:rPr>
              <a:t>عملية التقييم الطلابي.</a:t>
            </a:r>
            <a:endParaRPr lang="en-US" sz="2400" dirty="0">
              <a:ea typeface="Calibri"/>
              <a:cs typeface="Arial"/>
            </a:endParaRPr>
          </a:p>
          <a:p>
            <a:pPr marL="342900" lvl="0" indent="-342900" algn="r" rtl="1">
              <a:lnSpc>
                <a:spcPct val="115000"/>
              </a:lnSpc>
              <a:spcAft>
                <a:spcPts val="0"/>
              </a:spcAft>
              <a:buFont typeface="Arial"/>
              <a:buChar char="-"/>
            </a:pPr>
            <a:r>
              <a:rPr lang="ar-EG" sz="2400" dirty="0">
                <a:solidFill>
                  <a:srgbClr val="0070C0"/>
                </a:solidFill>
                <a:ea typeface="Calibri"/>
                <a:cs typeface="Simplified Arabic"/>
              </a:rPr>
              <a:t>موضوعات المقرر.</a:t>
            </a:r>
            <a:endParaRPr lang="en-US" sz="2400" dirty="0">
              <a:ea typeface="Calibri"/>
              <a:cs typeface="Arial"/>
            </a:endParaRPr>
          </a:p>
          <a:p>
            <a:pPr marL="342900" lvl="0" indent="-342900" algn="r" rtl="1">
              <a:lnSpc>
                <a:spcPct val="115000"/>
              </a:lnSpc>
              <a:spcAft>
                <a:spcPts val="0"/>
              </a:spcAft>
              <a:buFont typeface="Arial"/>
              <a:buChar char="-"/>
            </a:pPr>
            <a:r>
              <a:rPr lang="ar-EG" sz="2400" dirty="0">
                <a:solidFill>
                  <a:srgbClr val="0070C0"/>
                </a:solidFill>
                <a:ea typeface="Calibri"/>
                <a:cs typeface="Simplified Arabic"/>
              </a:rPr>
              <a:t>مفهوم الاتصال.</a:t>
            </a:r>
            <a:endParaRPr lang="en-US" sz="2400" dirty="0">
              <a:ea typeface="Calibri"/>
              <a:cs typeface="Arial"/>
            </a:endParaRPr>
          </a:p>
          <a:p>
            <a:pPr marL="342900" lvl="0" indent="-342900" algn="r" rtl="1">
              <a:lnSpc>
                <a:spcPct val="115000"/>
              </a:lnSpc>
              <a:spcAft>
                <a:spcPts val="0"/>
              </a:spcAft>
              <a:buFont typeface="Arial"/>
              <a:buChar char="-"/>
            </a:pPr>
            <a:r>
              <a:rPr lang="ar-EG" sz="2400" dirty="0">
                <a:solidFill>
                  <a:srgbClr val="0070C0"/>
                </a:solidFill>
                <a:ea typeface="Calibri"/>
                <a:cs typeface="Simplified Arabic"/>
              </a:rPr>
              <a:t>مراحل تطوره الإنساني.</a:t>
            </a:r>
            <a:endParaRPr lang="en-US" sz="2400" dirty="0">
              <a:ea typeface="Calibri"/>
              <a:cs typeface="Arial"/>
            </a:endParaRPr>
          </a:p>
          <a:p>
            <a:pPr marL="342900" lvl="0" indent="-342900" algn="r" rtl="1">
              <a:lnSpc>
                <a:spcPct val="115000"/>
              </a:lnSpc>
              <a:spcAft>
                <a:spcPts val="0"/>
              </a:spcAft>
              <a:buFont typeface="Arial"/>
              <a:buChar char="-"/>
            </a:pPr>
            <a:r>
              <a:rPr lang="ar-EG" sz="2400" dirty="0">
                <a:solidFill>
                  <a:srgbClr val="0070C0"/>
                </a:solidFill>
                <a:ea typeface="Calibri"/>
                <a:cs typeface="Simplified Arabic"/>
              </a:rPr>
              <a:t>عناصر العملية الاتصالية.</a:t>
            </a:r>
            <a:endParaRPr lang="en-US" sz="2000" dirty="0">
              <a:ea typeface="Calibri"/>
              <a:cs typeface="Arial"/>
            </a:endParaRPr>
          </a:p>
          <a:p>
            <a:pPr marL="342900" lvl="0" indent="-342900" algn="r" rtl="1">
              <a:lnSpc>
                <a:spcPct val="115000"/>
              </a:lnSpc>
              <a:spcAft>
                <a:spcPts val="1000"/>
              </a:spcAft>
              <a:buFont typeface="Arial"/>
              <a:buChar char="-"/>
            </a:pPr>
            <a:r>
              <a:rPr lang="ar-EG" sz="2400" dirty="0">
                <a:solidFill>
                  <a:srgbClr val="0070C0"/>
                </a:solidFill>
                <a:ea typeface="Calibri"/>
                <a:cs typeface="Simplified Arabic"/>
              </a:rPr>
              <a:t>مفهوم النظرية العلمية الاتصالية وأوجه الاستفادة العلمية منها.</a:t>
            </a:r>
            <a:endParaRPr lang="en-US" sz="2400" dirty="0">
              <a:ea typeface="Calibri"/>
              <a:cs typeface="Arial"/>
            </a:endParaRP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4449804" y="856540"/>
            <a:ext cx="3344779" cy="461665"/>
          </a:xfrm>
          <a:prstGeom prst="rect">
            <a:avLst/>
          </a:prstGeom>
          <a:solidFill>
            <a:srgbClr val="FFC000"/>
          </a:solidFill>
          <a:ln>
            <a:noFill/>
          </a:ln>
          <a:effectLst>
            <a:glow rad="101600">
              <a:schemeClr val="accent1">
                <a:satMod val="175000"/>
                <a:alpha val="40000"/>
              </a:schemeClr>
            </a:glow>
            <a:outerShdw blurRad="50800" dist="38100" dir="5400000" algn="t" rotWithShape="0">
              <a:prstClr val="black">
                <a:alpha val="40000"/>
              </a:prstClr>
            </a:outerShdw>
            <a:reflection blurRad="6350" stA="50000" endA="300" endPos="90000" dir="5400000" sy="-100000" algn="bl" rotWithShape="0"/>
          </a:effectLst>
        </p:spPr>
        <p:txBody>
          <a:bodyPr wrap="square" rtlCol="0">
            <a:spAutoFit/>
          </a:bodyPr>
          <a:lstStyle/>
          <a:p>
            <a:pPr algn="ctr"/>
            <a:r>
              <a:rPr lang="ar-EG" sz="2400" b="1" dirty="0">
                <a:solidFill>
                  <a:srgbClr val="852F4A"/>
                </a:solidFill>
              </a:rPr>
              <a:t>المحاور الرئيسية </a:t>
            </a:r>
            <a:endParaRPr lang="en-US" sz="2400" b="1" dirty="0">
              <a:solidFill>
                <a:srgbClr val="852F4A"/>
              </a:solidFill>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sp>
        <p:nvSpPr>
          <p:cNvPr id="3" name="Rounded Rectangle 2"/>
          <p:cNvSpPr/>
          <p:nvPr/>
        </p:nvSpPr>
        <p:spPr>
          <a:xfrm>
            <a:off x="9984658" y="527568"/>
            <a:ext cx="1932039" cy="634181"/>
          </a:xfrm>
          <a:prstGeom prst="roundRect">
            <a:avLst/>
          </a:prstGeom>
          <a:ln>
            <a:noFill/>
          </a:ln>
          <a:effectLst>
            <a:reflection blurRad="6350" stA="50000" endA="300" endPos="55000" dir="5400000" sy="-100000" algn="bl" rotWithShape="0"/>
          </a:effectLst>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ar-EG" sz="2400" b="1" dirty="0" smtClean="0">
                <a:solidFill>
                  <a:srgbClr val="852F4A"/>
                </a:solidFill>
              </a:rPr>
              <a:t>المحاضرة الأولي</a:t>
            </a:r>
            <a:endParaRPr lang="ar-EG" sz="2400" b="1" dirty="0">
              <a:solidFill>
                <a:srgbClr val="852F4A"/>
              </a:solidFill>
            </a:endParaRPr>
          </a:p>
        </p:txBody>
      </p:sp>
      <p:sp>
        <p:nvSpPr>
          <p:cNvPr id="5" name="Rounded Rectangle 4"/>
          <p:cNvSpPr/>
          <p:nvPr/>
        </p:nvSpPr>
        <p:spPr>
          <a:xfrm>
            <a:off x="1858297" y="1428064"/>
            <a:ext cx="9201244" cy="4146826"/>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marL="342900" lvl="0" indent="-342900" algn="r" rtl="1">
              <a:lnSpc>
                <a:spcPct val="115000"/>
              </a:lnSpc>
              <a:spcAft>
                <a:spcPts val="0"/>
              </a:spcAft>
              <a:buFont typeface="+mj-lt"/>
              <a:buAutoNum type="arabicPeriod"/>
            </a:pPr>
            <a:r>
              <a:rPr lang="ar-EG" sz="2400" b="1" dirty="0">
                <a:ea typeface="Calibri"/>
                <a:cs typeface="Simplified Arabic"/>
              </a:rPr>
              <a:t>مفهوم </a:t>
            </a:r>
            <a:r>
              <a:rPr lang="ar-EG" sz="2400" b="1" dirty="0" smtClean="0">
                <a:ea typeface="Calibri"/>
                <a:cs typeface="Simplified Arabic"/>
              </a:rPr>
              <a:t>الاتصال.        </a:t>
            </a:r>
            <a:r>
              <a:rPr lang="en-US" sz="2400" b="1" dirty="0" smtClean="0">
                <a:ea typeface="Calibri"/>
                <a:cs typeface="Simplified Arabic"/>
              </a:rPr>
              <a:t>The Concept  of Communication </a:t>
            </a:r>
            <a:endParaRPr lang="en-US" dirty="0">
              <a:ea typeface="Calibri"/>
              <a:cs typeface="Arial"/>
            </a:endParaRPr>
          </a:p>
          <a:p>
            <a:pPr marL="342900" lvl="0" indent="-342900" algn="r" rtl="1">
              <a:lnSpc>
                <a:spcPct val="115000"/>
              </a:lnSpc>
              <a:spcAft>
                <a:spcPts val="0"/>
              </a:spcAft>
              <a:buFont typeface="+mj-lt"/>
              <a:buAutoNum type="arabicPeriod"/>
            </a:pPr>
            <a:r>
              <a:rPr lang="ar-EG" sz="2400" b="1" dirty="0">
                <a:ea typeface="Calibri"/>
                <a:cs typeface="Simplified Arabic"/>
              </a:rPr>
              <a:t>مراحل تطوره </a:t>
            </a:r>
            <a:r>
              <a:rPr lang="ar-EG" sz="2400" b="1" dirty="0" smtClean="0">
                <a:ea typeface="Calibri"/>
                <a:cs typeface="Simplified Arabic"/>
              </a:rPr>
              <a:t>الإنساني.</a:t>
            </a:r>
            <a:r>
              <a:rPr lang="en-US" sz="2400" b="1" dirty="0" smtClean="0">
                <a:ea typeface="Calibri"/>
                <a:cs typeface="Simplified Arabic"/>
              </a:rPr>
              <a:t>The History of Communication     </a:t>
            </a:r>
            <a:endParaRPr lang="en-US" dirty="0">
              <a:ea typeface="Calibri"/>
              <a:cs typeface="Arial"/>
            </a:endParaRPr>
          </a:p>
          <a:p>
            <a:pPr marL="342900" lvl="0" indent="-342900" algn="r" rtl="1">
              <a:lnSpc>
                <a:spcPct val="115000"/>
              </a:lnSpc>
              <a:spcAft>
                <a:spcPts val="0"/>
              </a:spcAft>
              <a:buFont typeface="+mj-lt"/>
              <a:buAutoNum type="arabicPeriod"/>
            </a:pPr>
            <a:r>
              <a:rPr lang="ar-EG" sz="2400" b="1" dirty="0">
                <a:ea typeface="Calibri"/>
                <a:cs typeface="Simplified Arabic"/>
              </a:rPr>
              <a:t>أنواع </a:t>
            </a:r>
            <a:r>
              <a:rPr lang="ar-EG" sz="2400" b="1" dirty="0" smtClean="0">
                <a:ea typeface="Calibri"/>
                <a:cs typeface="Simplified Arabic"/>
              </a:rPr>
              <a:t>الاتصال.</a:t>
            </a:r>
            <a:r>
              <a:rPr lang="en-US" sz="2400" b="1" dirty="0" smtClean="0">
                <a:ea typeface="Calibri"/>
                <a:cs typeface="Simplified Arabic"/>
              </a:rPr>
              <a:t>Types of Communication              </a:t>
            </a:r>
            <a:endParaRPr lang="en-US" dirty="0">
              <a:ea typeface="Calibri"/>
              <a:cs typeface="Arial"/>
            </a:endParaRPr>
          </a:p>
          <a:p>
            <a:pPr marL="342900" lvl="0" indent="-342900" algn="r" rtl="1">
              <a:lnSpc>
                <a:spcPct val="115000"/>
              </a:lnSpc>
              <a:spcAft>
                <a:spcPts val="0"/>
              </a:spcAft>
              <a:buFont typeface="+mj-lt"/>
              <a:buAutoNum type="arabicPeriod"/>
            </a:pPr>
            <a:r>
              <a:rPr lang="ar-EG" sz="2400" b="1" dirty="0">
                <a:ea typeface="Calibri"/>
                <a:cs typeface="Simplified Arabic"/>
              </a:rPr>
              <a:t>وظائف الاتصال</a:t>
            </a:r>
            <a:r>
              <a:rPr lang="ar-EG" sz="2400" b="1" dirty="0" smtClean="0">
                <a:ea typeface="Calibri"/>
                <a:cs typeface="Simplified Arabic"/>
              </a:rPr>
              <a:t>.  </a:t>
            </a:r>
            <a:r>
              <a:rPr lang="en-US" sz="2400" b="1" dirty="0" smtClean="0">
                <a:ea typeface="Calibri"/>
                <a:cs typeface="Simplified Arabic"/>
              </a:rPr>
              <a:t>Communication Functions       </a:t>
            </a:r>
            <a:endParaRPr lang="en-US" dirty="0">
              <a:ea typeface="Calibri"/>
              <a:cs typeface="Arial"/>
            </a:endParaRPr>
          </a:p>
          <a:p>
            <a:pPr marL="342900" lvl="0" indent="-342900" algn="r" rtl="1">
              <a:lnSpc>
                <a:spcPct val="115000"/>
              </a:lnSpc>
              <a:spcAft>
                <a:spcPts val="0"/>
              </a:spcAft>
              <a:buFont typeface="+mj-lt"/>
              <a:buAutoNum type="arabicPeriod"/>
            </a:pPr>
            <a:r>
              <a:rPr lang="ar-EG" sz="2400" b="1" dirty="0">
                <a:ea typeface="Calibri"/>
                <a:cs typeface="Simplified Arabic"/>
              </a:rPr>
              <a:t>عناصر العملية الاتصالية</a:t>
            </a:r>
            <a:r>
              <a:rPr lang="ar-EG" sz="2400" b="1" dirty="0" smtClean="0">
                <a:ea typeface="Calibri"/>
                <a:cs typeface="Simplified Arabic"/>
              </a:rPr>
              <a:t>.      </a:t>
            </a:r>
            <a:r>
              <a:rPr lang="en-US" sz="2400" b="1" dirty="0" smtClean="0">
                <a:ea typeface="Calibri"/>
                <a:cs typeface="Simplified Arabic"/>
              </a:rPr>
              <a:t>Elements of Communication Process</a:t>
            </a:r>
            <a:endParaRPr lang="en-US" dirty="0">
              <a:ea typeface="Calibri"/>
              <a:cs typeface="Arial"/>
            </a:endParaRPr>
          </a:p>
          <a:p>
            <a:pPr marL="342900" lvl="0" indent="-342900" algn="r" rtl="1">
              <a:lnSpc>
                <a:spcPct val="115000"/>
              </a:lnSpc>
              <a:spcAft>
                <a:spcPts val="0"/>
              </a:spcAft>
              <a:buFont typeface="+mj-lt"/>
              <a:buAutoNum type="arabicPeriod"/>
            </a:pPr>
            <a:r>
              <a:rPr lang="ar-EG" sz="2400" b="1" dirty="0">
                <a:ea typeface="Calibri"/>
                <a:cs typeface="Simplified Arabic"/>
              </a:rPr>
              <a:t>شروط كفاءة العملية الاتصالية، وأهم </a:t>
            </a:r>
            <a:r>
              <a:rPr lang="ar-EG" sz="2400" b="1" dirty="0" smtClean="0">
                <a:ea typeface="Calibri"/>
                <a:cs typeface="Simplified Arabic"/>
              </a:rPr>
              <a:t>معوقاتها</a:t>
            </a:r>
          </a:p>
          <a:p>
            <a:pPr marL="228600" rtl="1">
              <a:lnSpc>
                <a:spcPct val="115000"/>
              </a:lnSpc>
              <a:spcAft>
                <a:spcPts val="1000"/>
              </a:spcAft>
            </a:pPr>
            <a:r>
              <a:rPr lang="en-US" sz="2400" b="1" dirty="0">
                <a:solidFill>
                  <a:schemeClr val="bg1"/>
                </a:solidFill>
                <a:ea typeface="Calibri"/>
                <a:cs typeface="Simplified Arabic"/>
              </a:rPr>
              <a:t>Effective &amp; obstacles of the Communication </a:t>
            </a:r>
            <a:r>
              <a:rPr lang="en-US" sz="2400" b="1" dirty="0" smtClean="0">
                <a:solidFill>
                  <a:schemeClr val="bg1"/>
                </a:solidFill>
                <a:ea typeface="Calibri"/>
                <a:cs typeface="Simplified Arabic"/>
              </a:rPr>
              <a:t>Process</a:t>
            </a:r>
            <a:r>
              <a:rPr lang="en-US" sz="2400" b="1" dirty="0">
                <a:ea typeface="Calibri"/>
                <a:cs typeface="Simplified Arabic"/>
              </a:rPr>
              <a:t> </a:t>
            </a:r>
            <a:endParaRPr lang="en-US" sz="2400" b="1" dirty="0" smtClean="0">
              <a:ea typeface="Calibri"/>
              <a:cs typeface="Simplified Arabic"/>
            </a:endParaRPr>
          </a:p>
          <a:p>
            <a:pPr marL="228600" algn="r" rtl="1">
              <a:lnSpc>
                <a:spcPct val="115000"/>
              </a:lnSpc>
              <a:spcAft>
                <a:spcPts val="1000"/>
              </a:spcAft>
            </a:pPr>
            <a:r>
              <a:rPr lang="ar-EG" sz="2400" b="1" dirty="0" smtClean="0">
                <a:ea typeface="Calibri"/>
                <a:cs typeface="Simplified Arabic"/>
              </a:rPr>
              <a:t>7. الخلاصة.</a:t>
            </a:r>
            <a:r>
              <a:rPr lang="en-US" sz="2400" b="1" dirty="0">
                <a:ea typeface="Calibri"/>
                <a:cs typeface="Simplified Arabic"/>
              </a:rPr>
              <a:t> Summary </a:t>
            </a:r>
            <a:endParaRPr lang="en-US" sz="1600" dirty="0">
              <a:solidFill>
                <a:schemeClr val="bg1"/>
              </a:solidFill>
              <a:ea typeface="Calibri"/>
              <a:cs typeface="Arial"/>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331369" y="711076"/>
            <a:ext cx="5647944" cy="1016689"/>
          </a:xfrm>
          <a:prstGeom prst="rect">
            <a:avLst/>
          </a:prstGeom>
          <a:noFill/>
        </p:spPr>
        <p:txBody>
          <a:bodyPr wrap="square" rtlCol="0">
            <a:spAutoFit/>
          </a:bodyPr>
          <a:lstStyle/>
          <a:p>
            <a:pPr algn="r" rtl="1">
              <a:lnSpc>
                <a:spcPct val="107000"/>
              </a:lnSpc>
              <a:spcAft>
                <a:spcPts val="800"/>
              </a:spcAft>
            </a:pPr>
            <a:r>
              <a:rPr lang="en-US" sz="2000" b="1" dirty="0" smtClean="0">
                <a:solidFill>
                  <a:srgbClr val="852F4A"/>
                </a:solidFill>
                <a:latin typeface="Tajawal Medium" panose="00000600000000000000" pitchFamily="2" charset="-78"/>
                <a:cs typeface="Tajawal Medium" panose="00000600000000000000" pitchFamily="2" charset="-78"/>
              </a:rPr>
              <a:t> </a:t>
            </a:r>
            <a:r>
              <a:rPr lang="ar-EG" sz="2000" b="1" dirty="0" smtClean="0">
                <a:solidFill>
                  <a:srgbClr val="852F4A"/>
                </a:solidFill>
                <a:latin typeface="Tajawal Medium" panose="00000600000000000000" pitchFamily="2" charset="-78"/>
              </a:rPr>
              <a:t>أولاً: مفهوم الاتصال</a:t>
            </a:r>
            <a:r>
              <a:rPr lang="en-US" sz="2000" b="1" dirty="0">
                <a:solidFill>
                  <a:srgbClr val="852F4A"/>
                </a:solidFill>
                <a:latin typeface="Tajawal Medium" panose="00000600000000000000"/>
                <a:ea typeface="Times New Roman" panose="02020603050405020304" pitchFamily="18" charset="0"/>
              </a:rPr>
              <a:t> </a:t>
            </a:r>
            <a:r>
              <a:rPr lang="en-US" sz="2000" b="1" dirty="0">
                <a:solidFill>
                  <a:srgbClr val="852F4A"/>
                </a:solidFill>
                <a:ea typeface="Times New Roman" panose="02020603050405020304" pitchFamily="18" charset="0"/>
              </a:rPr>
              <a:t>The Concept of </a:t>
            </a:r>
            <a:r>
              <a:rPr lang="en-US" sz="2000" b="1" dirty="0" smtClean="0">
                <a:solidFill>
                  <a:srgbClr val="852F4A"/>
                </a:solidFill>
                <a:ea typeface="Times New Roman" panose="02020603050405020304" pitchFamily="18" charset="0"/>
              </a:rPr>
              <a:t>Communication </a:t>
            </a:r>
            <a:endParaRPr lang="en-US" sz="2000" b="1" dirty="0">
              <a:ea typeface="Calibri" panose="020F0502020204030204" pitchFamily="34" charset="0"/>
            </a:endParaRPr>
          </a:p>
          <a:p>
            <a:pPr algn="ctr" rtl="1"/>
            <a:endParaRPr lang="en-US" sz="3200" b="1" dirty="0">
              <a:solidFill>
                <a:srgbClr val="852F4A"/>
              </a:solidFill>
              <a:latin typeface="Tajawal Medium" panose="00000600000000000000" pitchFamily="2" charset="-78"/>
              <a:cs typeface="+mj-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79312" y="-372930"/>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13110" y="80963"/>
            <a:ext cx="1425665" cy="630111"/>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12702" y="50514"/>
            <a:ext cx="1326074" cy="584775"/>
          </a:xfrm>
          <a:prstGeom prst="rect">
            <a:avLst/>
          </a:prstGeom>
          <a:noFill/>
        </p:spPr>
        <p:txBody>
          <a:bodyPr wrap="square" rtlCol="0">
            <a:spAutoFit/>
          </a:bodyPr>
          <a:lstStyle/>
          <a:p>
            <a:pPr algn="ctr"/>
            <a:r>
              <a:rPr lang="ar-EG" sz="1600" b="1" dirty="0" smtClean="0">
                <a:solidFill>
                  <a:schemeClr val="bg1"/>
                </a:solidFill>
                <a:latin typeface="Tajawal Medium" panose="00000600000000000000" pitchFamily="2" charset="-78"/>
              </a:rPr>
              <a:t>المحاضرة الأولي </a:t>
            </a:r>
            <a:endParaRPr lang="en-US" sz="1600" b="1" dirty="0">
              <a:solidFill>
                <a:schemeClr val="bg1"/>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3598250" y="1457416"/>
            <a:ext cx="8204544" cy="480141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r>
              <a:rPr lang="ar-EG" sz="2400" b="1" dirty="0">
                <a:solidFill>
                  <a:schemeClr val="bg1"/>
                </a:solidFill>
                <a:ea typeface="Calibri"/>
                <a:cs typeface="Simplified Arabic"/>
              </a:rPr>
              <a:t>تعددت مفاهيم الاتصال بتعدد العلوم الإنسانية، ولا يعني تعدد تلك التعريفات إشارة لوجود خلاف فى المفهوم، بقدر مايُشير إلى ثراء المعني وتأكيد أهميته.. ويمكن تصنيفها على النحو التالي:-</a:t>
            </a:r>
            <a:endParaRPr lang="en-US" dirty="0">
              <a:solidFill>
                <a:schemeClr val="bg1"/>
              </a:solidFill>
              <a:ea typeface="Calibri"/>
              <a:cs typeface="Arial"/>
            </a:endParaRPr>
          </a:p>
          <a:p>
            <a:pPr algn="justLow" rtl="1">
              <a:lnSpc>
                <a:spcPct val="115000"/>
              </a:lnSpc>
              <a:spcAft>
                <a:spcPts val="1000"/>
              </a:spcAft>
            </a:pPr>
            <a:r>
              <a:rPr lang="ar-EG" sz="2800" b="1" dirty="0">
                <a:solidFill>
                  <a:schemeClr val="bg1"/>
                </a:solidFill>
                <a:ea typeface="Calibri"/>
              </a:rPr>
              <a:t>أولاً: </a:t>
            </a:r>
            <a:r>
              <a:rPr lang="ar-EG" sz="2400" dirty="0">
                <a:solidFill>
                  <a:schemeClr val="bg1"/>
                </a:solidFill>
                <a:ea typeface="Calibri"/>
              </a:rPr>
              <a:t>تعريفات اهتمت بالاشتقاق اللغوي للكلمة اللاتينية </a:t>
            </a:r>
            <a:r>
              <a:rPr lang="en-US" sz="2400" b="1" dirty="0">
                <a:solidFill>
                  <a:schemeClr val="bg1"/>
                </a:solidFill>
                <a:latin typeface="Times New Roman"/>
                <a:ea typeface="Calibri"/>
              </a:rPr>
              <a:t>Communicare</a:t>
            </a:r>
            <a:r>
              <a:rPr lang="ar-EG" sz="2400" dirty="0">
                <a:solidFill>
                  <a:schemeClr val="bg1"/>
                </a:solidFill>
                <a:ea typeface="Calibri"/>
              </a:rPr>
              <a:t> بمعني يشيُع أو يصبح الشئ شائعاً، وبالتالي يتحقق الاتصال عندما تتوافر مشاركة عدد من الأفراد فى أمر ما. </a:t>
            </a:r>
            <a:endParaRPr lang="en-US" dirty="0">
              <a:solidFill>
                <a:schemeClr val="bg1"/>
              </a:solidFill>
              <a:ea typeface="Calibri"/>
            </a:endParaRPr>
          </a:p>
          <a:p>
            <a:pPr algn="justLow" rtl="1">
              <a:lnSpc>
                <a:spcPct val="115000"/>
              </a:lnSpc>
              <a:spcAft>
                <a:spcPts val="1000"/>
              </a:spcAft>
            </a:pPr>
            <a:r>
              <a:rPr lang="ar-EG" sz="2400" dirty="0">
                <a:solidFill>
                  <a:schemeClr val="bg1"/>
                </a:solidFill>
                <a:ea typeface="Calibri"/>
              </a:rPr>
              <a:t>     </a:t>
            </a:r>
            <a:r>
              <a:rPr lang="ar-EG" sz="2400" u="sng" dirty="0">
                <a:solidFill>
                  <a:schemeClr val="bg1"/>
                </a:solidFill>
                <a:ea typeface="Calibri"/>
              </a:rPr>
              <a:t>هذه التعريفات وغيرها تأثرت إلى حداً ما بهذا الاشتقاق اللغوي، فقصرت الاتصال على مجرد نقل المعلومات من فرد إلى آخر، فيتحقق الشيوع والانتشار نتيجة النقل ، لكن هذا النوع من المفاهيم قصر الاتصال على اتجاه واحد من الفرد إلى فرد آخر أو آخرين وهو بذلك ( اتصال خطي).</a:t>
            </a:r>
            <a:endParaRPr lang="en-US" dirty="0">
              <a:solidFill>
                <a:schemeClr val="bg1"/>
              </a:solidFill>
              <a:ea typeface="Calibri"/>
            </a:endParaRPr>
          </a:p>
        </p:txBody>
      </p:sp>
      <p:pic>
        <p:nvPicPr>
          <p:cNvPr id="4098" name="Picture 2" descr="C:\Users\NoteBook\Desktop\شغل تحضير\عناصر-عملية-الاتصال.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8416" y="3188421"/>
            <a:ext cx="2560888" cy="21496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18684"/>
            <a:ext cx="10316071" cy="4936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1000"/>
              </a:spcAft>
            </a:pPr>
            <a:r>
              <a:rPr lang="ar-EG" sz="2400" b="1" dirty="0">
                <a:solidFill>
                  <a:srgbClr val="852F4A"/>
                </a:solidFill>
                <a:ea typeface="Calibri"/>
                <a:cs typeface="Simplified Arabic"/>
              </a:rPr>
              <a:t>ثانياً</a:t>
            </a:r>
            <a:r>
              <a:rPr lang="ar-EG" sz="2800" b="1" dirty="0">
                <a:solidFill>
                  <a:srgbClr val="852F4A"/>
                </a:solidFill>
                <a:ea typeface="Calibri"/>
                <a:cs typeface="Simplified Arabic"/>
              </a:rPr>
              <a:t>: </a:t>
            </a:r>
            <a:r>
              <a:rPr lang="ar-EG" sz="2400" b="1" dirty="0">
                <a:solidFill>
                  <a:srgbClr val="852F4A"/>
                </a:solidFill>
                <a:ea typeface="Calibri"/>
                <a:cs typeface="Simplified Arabic"/>
              </a:rPr>
              <a:t>تعريفات ركزت على مفهوم الاتصال باعتباره نشاطاً إنسانياً، قائم على العلاقة بين المنبه والاستجابة </a:t>
            </a:r>
            <a:r>
              <a:rPr lang="en-US" sz="2400" b="1" dirty="0">
                <a:solidFill>
                  <a:srgbClr val="852F4A"/>
                </a:solidFill>
                <a:latin typeface="Simplified Arabic"/>
                <a:ea typeface="Calibri"/>
                <a:cs typeface="Arial"/>
              </a:rPr>
              <a:t>S-R</a:t>
            </a:r>
            <a:r>
              <a:rPr lang="ar-EG" sz="2400" b="1" dirty="0">
                <a:solidFill>
                  <a:srgbClr val="852F4A"/>
                </a:solidFill>
                <a:ea typeface="Calibri"/>
                <a:cs typeface="Simplified Arabic"/>
              </a:rPr>
              <a:t> والتى تُشير إلى الاتصال الهادف أو المقصود ومن أبرز تلك التعريفات:- </a:t>
            </a:r>
            <a:endParaRPr lang="en-US" dirty="0">
              <a:solidFill>
                <a:srgbClr val="852F4A"/>
              </a:solidFill>
              <a:ea typeface="Calibri"/>
              <a:cs typeface="Arial"/>
            </a:endParaRPr>
          </a:p>
          <a:p>
            <a:pPr marL="342900" lvl="0" indent="-342900" algn="justLow" rtl="1">
              <a:lnSpc>
                <a:spcPct val="115000"/>
              </a:lnSpc>
              <a:spcAft>
                <a:spcPts val="0"/>
              </a:spcAft>
              <a:buFont typeface="Simplified Arabic"/>
              <a:buChar char="-"/>
            </a:pPr>
            <a:r>
              <a:rPr lang="ar-EG" sz="2400" b="1" dirty="0">
                <a:solidFill>
                  <a:srgbClr val="852F4A"/>
                </a:solidFill>
                <a:ea typeface="Calibri"/>
                <a:cs typeface="Simplified Arabic"/>
              </a:rPr>
              <a:t>كارل هوفلاند: </a:t>
            </a:r>
            <a:r>
              <a:rPr lang="en-US" sz="2000" b="1" dirty="0">
                <a:solidFill>
                  <a:srgbClr val="0070C0"/>
                </a:solidFill>
                <a:latin typeface="Simplified Arabic"/>
                <a:ea typeface="Calibri"/>
                <a:cs typeface="Arial"/>
              </a:rPr>
              <a:t>C.Hovland</a:t>
            </a:r>
            <a:r>
              <a:rPr lang="en-US" sz="2400" b="1" dirty="0">
                <a:solidFill>
                  <a:srgbClr val="0070C0"/>
                </a:solidFill>
                <a:latin typeface="Simplified Arabic"/>
                <a:ea typeface="Calibri"/>
                <a:cs typeface="Arial"/>
              </a:rPr>
              <a:t> </a:t>
            </a:r>
            <a:r>
              <a:rPr lang="ar-EG" sz="2400" b="1" dirty="0" smtClean="0">
                <a:solidFill>
                  <a:srgbClr val="852F4A"/>
                </a:solidFill>
                <a:latin typeface="Simplified Arabic"/>
                <a:ea typeface="Calibri"/>
                <a:cs typeface="Arial"/>
              </a:rPr>
              <a:t> </a:t>
            </a:r>
            <a:r>
              <a:rPr lang="ar-EG" sz="2400" b="1" dirty="0">
                <a:solidFill>
                  <a:srgbClr val="852F4A"/>
                </a:solidFill>
                <a:ea typeface="Calibri"/>
              </a:rPr>
              <a:t>والذى عرف الاتصال على أنه العملية التى يقوم الفرد من خلالها بإرسال مثير لفظي عادة لكي يعُدل أو يقوم من سلوك الآخرين.</a:t>
            </a:r>
            <a:endParaRPr lang="en-US" sz="2400" b="1" dirty="0">
              <a:solidFill>
                <a:srgbClr val="852F4A"/>
              </a:solidFill>
              <a:ea typeface="Calibri"/>
            </a:endParaRPr>
          </a:p>
          <a:p>
            <a:pPr marL="342900" lvl="0" indent="-342900" algn="justLow" rtl="1">
              <a:lnSpc>
                <a:spcPct val="115000"/>
              </a:lnSpc>
              <a:spcAft>
                <a:spcPts val="1000"/>
              </a:spcAft>
              <a:buFont typeface="Simplified Arabic"/>
              <a:buChar char="-"/>
            </a:pPr>
            <a:r>
              <a:rPr lang="ar-EG" sz="2400" b="1" dirty="0">
                <a:solidFill>
                  <a:srgbClr val="852F4A"/>
                </a:solidFill>
                <a:ea typeface="Calibri"/>
              </a:rPr>
              <a:t>بيرلو: </a:t>
            </a:r>
            <a:r>
              <a:rPr lang="en-US" sz="2400" b="1" dirty="0">
                <a:solidFill>
                  <a:srgbClr val="852F4A"/>
                </a:solidFill>
                <a:ea typeface="Calibri"/>
              </a:rPr>
              <a:t> </a:t>
            </a:r>
            <a:r>
              <a:rPr lang="en-US" sz="2400" b="1" dirty="0">
                <a:solidFill>
                  <a:srgbClr val="4472C4"/>
                </a:solidFill>
                <a:ea typeface="Calibri"/>
              </a:rPr>
              <a:t>Berlo</a:t>
            </a:r>
            <a:r>
              <a:rPr lang="en-US" sz="2400" b="1" dirty="0">
                <a:solidFill>
                  <a:srgbClr val="852F4A"/>
                </a:solidFill>
                <a:ea typeface="Calibri"/>
              </a:rPr>
              <a:t> </a:t>
            </a:r>
            <a:r>
              <a:rPr lang="ar-EG" sz="2400" b="1" dirty="0">
                <a:solidFill>
                  <a:srgbClr val="852F4A"/>
                </a:solidFill>
                <a:ea typeface="Calibri"/>
              </a:rPr>
              <a:t>وقد عرف الاتصال بأنه السلوك الذى يهدف إلى الحصول على استجابة معينة من شخص ما، وهذا المفهوم يركز على ضرورة الاستجابة سواء كانت مقصودة أو غير مقصودة، ويتلقاها المرسل أو القائم بالاتصال فى شكل تغذية راجعة مرتدة </a:t>
            </a:r>
            <a:r>
              <a:rPr lang="en-US" sz="2400" b="1" dirty="0">
                <a:solidFill>
                  <a:srgbClr val="852F4A"/>
                </a:solidFill>
                <a:ea typeface="Calibri"/>
              </a:rPr>
              <a:t>Feedback </a:t>
            </a:r>
            <a:r>
              <a:rPr lang="ar-EG" sz="2400" b="1" dirty="0">
                <a:solidFill>
                  <a:srgbClr val="852F4A"/>
                </a:solidFill>
                <a:ea typeface="Calibri"/>
              </a:rPr>
              <a:t> أو رجع الصدي.</a:t>
            </a:r>
          </a:p>
          <a:p>
            <a:pPr algn="justLow" rtl="1">
              <a:lnSpc>
                <a:spcPct val="115000"/>
              </a:lnSpc>
              <a:spcAft>
                <a:spcPts val="1000"/>
              </a:spcAft>
            </a:pPr>
            <a:r>
              <a:rPr lang="ar-EG" sz="2400" b="1" dirty="0">
                <a:solidFill>
                  <a:srgbClr val="852F4A"/>
                </a:solidFill>
                <a:ea typeface="Calibri"/>
              </a:rPr>
              <a:t>وأصبح الاتصال بهذه الرؤي يعمل فى اتجاه دائري من المرسل إلى المستقبل ( منبه) ثم رجع الصدي ( الاستجابة) من المستقبل إلى المرسل، وهذا ما حدا إلى وصف الاتصال بأنه عملية تفاعل </a:t>
            </a:r>
            <a:r>
              <a:rPr lang="en-US" sz="2400" b="1" dirty="0">
                <a:solidFill>
                  <a:srgbClr val="852F4A"/>
                </a:solidFill>
                <a:ea typeface="Calibri"/>
              </a:rPr>
              <a:t>Interaction </a:t>
            </a:r>
            <a:r>
              <a:rPr lang="ar-EG" sz="2400" b="1" dirty="0">
                <a:solidFill>
                  <a:srgbClr val="852F4A"/>
                </a:solidFill>
                <a:ea typeface="Calibri"/>
              </a:rPr>
              <a:t>بين المرسل والمستقبل من خلال اتجاه المثير والاستجابة. </a:t>
            </a:r>
            <a:endParaRPr lang="en-US" sz="2400" b="1" dirty="0">
              <a:solidFill>
                <a:srgbClr val="852F4A"/>
              </a:solidFill>
              <a:ea typeface="Calibri"/>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80308" y="252917"/>
            <a:ext cx="1404457" cy="90223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8144" y="252917"/>
            <a:ext cx="1210497" cy="707886"/>
          </a:xfrm>
          <a:prstGeom prst="rect">
            <a:avLst/>
          </a:prstGeom>
          <a:noFill/>
        </p:spPr>
        <p:txBody>
          <a:bodyPr wrap="square" rtlCol="0">
            <a:spAutoFit/>
          </a:bodyPr>
          <a:lstStyle/>
          <a:p>
            <a:pPr algn="ctr"/>
            <a:r>
              <a:rPr lang="ar-EG" sz="2000" dirty="0" smtClean="0">
                <a:solidFill>
                  <a:schemeClr val="bg1"/>
                </a:solidFill>
                <a:latin typeface="Tajawal Medium" panose="00000600000000000000" pitchFamily="2" charset="-78"/>
              </a:rPr>
              <a:t>المحاضرة</a:t>
            </a:r>
          </a:p>
          <a:p>
            <a:pPr algn="ctr"/>
            <a:r>
              <a:rPr lang="ar-EG" sz="2000" dirty="0">
                <a:solidFill>
                  <a:schemeClr val="bg1"/>
                </a:solidFill>
                <a:latin typeface="Tajawal Medium" panose="00000600000000000000" pitchFamily="2" charset="-78"/>
              </a:rPr>
              <a:t>ا</a:t>
            </a:r>
            <a:r>
              <a:rPr lang="ar-EG" sz="2000" dirty="0" smtClean="0">
                <a:solidFill>
                  <a:schemeClr val="bg1"/>
                </a:solidFill>
                <a:latin typeface="Tajawal Medium" panose="00000600000000000000" pitchFamily="2" charset="-78"/>
              </a:rPr>
              <a:t>لأولي </a:t>
            </a:r>
            <a:endParaRPr lang="en-US" sz="2000"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367563" y="0"/>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899652"/>
            <a:ext cx="10198604" cy="514426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spcAft>
                <a:spcPts val="1000"/>
              </a:spcAft>
            </a:pPr>
            <a:r>
              <a:rPr lang="ar-EG" sz="2400" b="1" dirty="0" smtClean="0">
                <a:solidFill>
                  <a:srgbClr val="852F4A"/>
                </a:solidFill>
                <a:ea typeface="Calibri"/>
                <a:cs typeface="Simplified Arabic"/>
              </a:rPr>
              <a:t>ثالثاً: </a:t>
            </a:r>
            <a:r>
              <a:rPr lang="ar-EG" sz="2400" dirty="0" smtClean="0">
                <a:solidFill>
                  <a:srgbClr val="852F4A"/>
                </a:solidFill>
                <a:ea typeface="Calibri"/>
              </a:rPr>
              <a:t>من </a:t>
            </a:r>
            <a:r>
              <a:rPr lang="ar-EG" sz="2400" dirty="0">
                <a:solidFill>
                  <a:srgbClr val="852F4A"/>
                </a:solidFill>
                <a:ea typeface="Calibri"/>
              </a:rPr>
              <a:t>جانب آخر ساهم علم اللغة وعلم النفس اللغوي بالتركيز على المعنى أو دلالة الرموز بين المرسل والمستقبل فى عملية الاتصال، وهو </a:t>
            </a:r>
            <a:r>
              <a:rPr lang="ar-EG" sz="2400" dirty="0" smtClean="0">
                <a:solidFill>
                  <a:srgbClr val="852F4A"/>
                </a:solidFill>
                <a:ea typeface="Calibri"/>
              </a:rPr>
              <a:t>ما أخذ </a:t>
            </a:r>
            <a:r>
              <a:rPr lang="ar-EG" sz="2400" dirty="0">
                <a:solidFill>
                  <a:srgbClr val="852F4A"/>
                </a:solidFill>
                <a:ea typeface="Calibri"/>
              </a:rPr>
              <a:t>به ويلبور شرام ونيسلون وغيرهم. </a:t>
            </a:r>
            <a:endParaRPr lang="ar-EG" sz="2400" dirty="0" smtClean="0">
              <a:solidFill>
                <a:srgbClr val="852F4A"/>
              </a:solidFill>
              <a:ea typeface="Calibri"/>
            </a:endParaRPr>
          </a:p>
          <a:p>
            <a:pPr algn="justLow" rtl="1">
              <a:spcAft>
                <a:spcPts val="1000"/>
              </a:spcAft>
            </a:pPr>
            <a:r>
              <a:rPr lang="ar-EG" sz="2400" b="1" dirty="0" smtClean="0">
                <a:solidFill>
                  <a:srgbClr val="852F4A"/>
                </a:solidFill>
                <a:ea typeface="Calibri"/>
                <a:cs typeface="Simplified Arabic"/>
              </a:rPr>
              <a:t>رابعاً:</a:t>
            </a:r>
            <a:r>
              <a:rPr lang="ar-EG" sz="2800" b="1" dirty="0" smtClean="0">
                <a:solidFill>
                  <a:srgbClr val="852F4A"/>
                </a:solidFill>
                <a:ea typeface="Calibri"/>
                <a:cs typeface="Simplified Arabic"/>
              </a:rPr>
              <a:t> </a:t>
            </a:r>
            <a:r>
              <a:rPr lang="ar-EG" sz="2400" dirty="0">
                <a:solidFill>
                  <a:srgbClr val="852F4A"/>
                </a:solidFill>
                <a:ea typeface="Calibri"/>
              </a:rPr>
              <a:t>آخرون قدموا تعريفات للاتصال مركزين على مفهوم الاتصال عملية يقوم فيها طرف أول ( مرسل) بإرسال رسالة إلى طرف مقابل (مستقبل) بما يؤدي إلى أحداث أثر معين على متلقي الرسالة. ومن نماذج هذه التعريفات</a:t>
            </a:r>
            <a:r>
              <a:rPr lang="ar-EG" sz="2400" dirty="0">
                <a:solidFill>
                  <a:srgbClr val="852F4A"/>
                </a:solidFill>
                <a:ea typeface="Calibri"/>
                <a:cs typeface="Simplified Arabic"/>
              </a:rPr>
              <a:t>:</a:t>
            </a:r>
            <a:endParaRPr lang="en-US" sz="2400" dirty="0">
              <a:solidFill>
                <a:srgbClr val="852F4A"/>
              </a:solidFill>
              <a:ea typeface="Calibri"/>
              <a:cs typeface="Arial"/>
            </a:endParaRPr>
          </a:p>
          <a:p>
            <a:pPr marL="342900" lvl="0" indent="-342900" algn="justLow" rtl="1">
              <a:spcAft>
                <a:spcPts val="0"/>
              </a:spcAft>
              <a:buFont typeface="Simplified Arabic"/>
              <a:buChar char="-"/>
            </a:pPr>
            <a:r>
              <a:rPr lang="ar-EG" sz="2400" b="1" dirty="0">
                <a:solidFill>
                  <a:srgbClr val="852F4A"/>
                </a:solidFill>
                <a:ea typeface="Calibri"/>
              </a:rPr>
              <a:t>جيهان رشتي </a:t>
            </a:r>
            <a:r>
              <a:rPr lang="ar-EG" sz="2400" dirty="0">
                <a:solidFill>
                  <a:srgbClr val="852F4A"/>
                </a:solidFill>
                <a:ea typeface="Calibri"/>
              </a:rPr>
              <a:t>عرفت الاتصال بكونه: عملية يتم </a:t>
            </a:r>
            <a:r>
              <a:rPr lang="ar-EG" sz="2400" dirty="0" smtClean="0">
                <a:solidFill>
                  <a:srgbClr val="852F4A"/>
                </a:solidFill>
                <a:ea typeface="Calibri"/>
              </a:rPr>
              <a:t>بمقتضاها </a:t>
            </a:r>
            <a:r>
              <a:rPr lang="ar-EG" sz="2400" dirty="0">
                <a:solidFill>
                  <a:srgbClr val="852F4A"/>
                </a:solidFill>
                <a:ea typeface="Calibri"/>
              </a:rPr>
              <a:t>تفاعل بين مرسل ومستقبل ورسالة فى مضامين اجتماعية معينة، وفى هذا التفاعل يتم نقل أفكار ومعلومات ومنبهات بين الأفراد عن قضية أو معني مجرد، أو واقع معين</a:t>
            </a:r>
            <a:r>
              <a:rPr lang="ar-EG" sz="2400" dirty="0">
                <a:solidFill>
                  <a:srgbClr val="852F4A"/>
                </a:solidFill>
                <a:ea typeface="Calibri"/>
                <a:cs typeface="Simplified Arabic"/>
              </a:rPr>
              <a:t>.</a:t>
            </a:r>
            <a:endParaRPr lang="en-US" sz="2400" dirty="0">
              <a:solidFill>
                <a:srgbClr val="852F4A"/>
              </a:solidFill>
              <a:ea typeface="Calibri"/>
              <a:cs typeface="Arial"/>
            </a:endParaRPr>
          </a:p>
          <a:p>
            <a:pPr marL="342900" lvl="0" indent="-342900" algn="justLow" rtl="1">
              <a:spcAft>
                <a:spcPts val="1000"/>
              </a:spcAft>
              <a:buFont typeface="Simplified Arabic"/>
              <a:buChar char="-"/>
            </a:pPr>
            <a:r>
              <a:rPr lang="ar-EG" sz="2400" u="sng" dirty="0" smtClean="0">
                <a:solidFill>
                  <a:srgbClr val="852F4A"/>
                </a:solidFill>
                <a:ea typeface="Calibri"/>
              </a:rPr>
              <a:t>ومع </a:t>
            </a:r>
            <a:r>
              <a:rPr lang="ar-EG" sz="2400" u="sng" dirty="0">
                <a:solidFill>
                  <a:srgbClr val="852F4A"/>
                </a:solidFill>
                <a:ea typeface="Calibri"/>
              </a:rPr>
              <a:t>تعدد التعريفات التى وضعت من قبل الباحثين لمفهوم الاتصال فأننا يمكن أن نعتمد تعريفا مبسطا وشاملاً للاتصال</a:t>
            </a:r>
            <a:r>
              <a:rPr lang="ar-EG" sz="2400" dirty="0">
                <a:solidFill>
                  <a:srgbClr val="852F4A"/>
                </a:solidFill>
                <a:ea typeface="Calibri"/>
              </a:rPr>
              <a:t> هو : ( </a:t>
            </a:r>
            <a:r>
              <a:rPr lang="ar-EG" sz="2400" dirty="0">
                <a:solidFill>
                  <a:schemeClr val="accent1"/>
                </a:solidFill>
                <a:ea typeface="Calibri"/>
              </a:rPr>
              <a:t>أن الاتصال عملية يتم </a:t>
            </a:r>
            <a:r>
              <a:rPr lang="ar-EG" sz="2400" dirty="0" smtClean="0">
                <a:solidFill>
                  <a:schemeClr val="accent1"/>
                </a:solidFill>
                <a:ea typeface="Calibri"/>
              </a:rPr>
              <a:t>بمقتضاها </a:t>
            </a:r>
            <a:r>
              <a:rPr lang="ar-EG" sz="2400" dirty="0">
                <a:solidFill>
                  <a:schemeClr val="accent1"/>
                </a:solidFill>
                <a:ea typeface="Calibri"/>
              </a:rPr>
              <a:t>تفاعل بين مرسل ومستقبل ورسالة فى مضامين اجتماعية معينة، وفى هذا التفاعل يتم نقل أفكار ومعلومات ومنبهات بين الأفراد عن قضية، أو معني مجرد أو واقع معين</a:t>
            </a:r>
            <a:r>
              <a:rPr lang="ar-EG" sz="2400" dirty="0" smtClean="0">
                <a:solidFill>
                  <a:schemeClr val="accent1"/>
                </a:solidFill>
                <a:ea typeface="Calibri"/>
              </a:rPr>
              <a:t>).</a:t>
            </a:r>
            <a:endParaRPr lang="ar-EG" sz="2800" dirty="0" smtClean="0">
              <a:solidFill>
                <a:schemeClr val="accent1"/>
              </a:solidFill>
              <a:ea typeface="Calibri"/>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353098"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dirty="0" smtClean="0">
                <a:solidFill>
                  <a:schemeClr val="bg1"/>
                </a:solidFill>
                <a:latin typeface="Tajawal Medium" panose="00000600000000000000" pitchFamily="2" charset="-78"/>
              </a:rPr>
              <a:t>المحاضرة الأولي </a:t>
            </a:r>
            <a:endParaRPr lang="en-US" sz="2000"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315549" y="-104118"/>
            <a:ext cx="2649477" cy="1166001"/>
          </a:xfrm>
          <a:prstGeom prst="rect">
            <a:avLst/>
          </a:prstGeom>
        </p:spPr>
      </p:pic>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481187" y="1105891"/>
            <a:ext cx="1565601" cy="688416"/>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371484" y="1244310"/>
            <a:ext cx="1785009" cy="338554"/>
          </a:xfrm>
          <a:prstGeom prst="rect">
            <a:avLst/>
          </a:prstGeom>
          <a:noFill/>
        </p:spPr>
        <p:txBody>
          <a:bodyPr wrap="square" rtlCol="0">
            <a:spAutoFit/>
          </a:bodyPr>
          <a:lstStyle/>
          <a:p>
            <a:pPr algn="ctr"/>
            <a:r>
              <a:rPr lang="ar-EG" sz="1600" b="1" dirty="0" smtClean="0">
                <a:solidFill>
                  <a:schemeClr val="bg1"/>
                </a:solidFill>
                <a:latin typeface="Tajawal Medium" panose="00000600000000000000" pitchFamily="2" charset="-78"/>
              </a:rPr>
              <a:t>المحاضرة الأولى</a:t>
            </a:r>
            <a:endParaRPr lang="en-US" sz="16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56174" y="-475256"/>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3" name="Rounded Rectangle 2"/>
          <p:cNvSpPr/>
          <p:nvPr/>
        </p:nvSpPr>
        <p:spPr>
          <a:xfrm>
            <a:off x="2447779" y="568116"/>
            <a:ext cx="6977978" cy="676194"/>
          </a:xfrm>
          <a:prstGeom prst="roundRect">
            <a:avLst/>
          </a:prstGeom>
          <a:solidFill>
            <a:srgbClr val="6C263C"/>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15000"/>
              </a:lnSpc>
              <a:spcAft>
                <a:spcPts val="1000"/>
              </a:spcAft>
            </a:pPr>
            <a:r>
              <a:rPr lang="ar-EG" sz="2000" b="1" dirty="0">
                <a:solidFill>
                  <a:schemeClr val="bg1"/>
                </a:solidFill>
                <a:ea typeface="Calibri"/>
                <a:cs typeface="Simplified Arabic"/>
              </a:rPr>
              <a:t>ثانياً: مراحل تطور الاتصال </a:t>
            </a:r>
            <a:r>
              <a:rPr lang="ar-EG" sz="2000" b="1" dirty="0" smtClean="0">
                <a:solidFill>
                  <a:schemeClr val="bg1"/>
                </a:solidFill>
                <a:ea typeface="Calibri"/>
                <a:cs typeface="Simplified Arabic"/>
              </a:rPr>
              <a:t>الإنساني:</a:t>
            </a:r>
            <a:r>
              <a:rPr lang="en-US" sz="2000" b="1" dirty="0" smtClean="0">
                <a:solidFill>
                  <a:schemeClr val="bg1"/>
                </a:solidFill>
                <a:ea typeface="Calibri"/>
                <a:cs typeface="Simplified Arabic"/>
              </a:rPr>
              <a:t>The History of Communication </a:t>
            </a:r>
            <a:endParaRPr lang="en-US" sz="1400" dirty="0">
              <a:solidFill>
                <a:schemeClr val="bg1"/>
              </a:solidFill>
              <a:ea typeface="Calibri"/>
              <a:cs typeface="Arial"/>
            </a:endParaRPr>
          </a:p>
        </p:txBody>
      </p:sp>
      <p:sp>
        <p:nvSpPr>
          <p:cNvPr id="8" name="Rectangle 7"/>
          <p:cNvSpPr/>
          <p:nvPr/>
        </p:nvSpPr>
        <p:spPr>
          <a:xfrm>
            <a:off x="6607277" y="1428065"/>
            <a:ext cx="5383162" cy="710451"/>
          </a:xfrm>
          <a:prstGeom prst="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15000"/>
              </a:lnSpc>
              <a:spcAft>
                <a:spcPts val="1000"/>
              </a:spcAft>
            </a:pPr>
            <a:r>
              <a:rPr lang="ar-EG" sz="2000" b="1" dirty="0">
                <a:ea typeface="Calibri"/>
                <a:cs typeface="Simplified Arabic"/>
              </a:rPr>
              <a:t>مر الاتصال الإنساني بعدة مراحل وهى على النحو التالي:-</a:t>
            </a:r>
            <a:endParaRPr lang="en-US" sz="1400" dirty="0">
              <a:ea typeface="Calibri"/>
              <a:cs typeface="Arial"/>
            </a:endParaRPr>
          </a:p>
        </p:txBody>
      </p:sp>
      <p:sp>
        <p:nvSpPr>
          <p:cNvPr id="9" name="Rounded Rectangle 8"/>
          <p:cNvSpPr/>
          <p:nvPr/>
        </p:nvSpPr>
        <p:spPr>
          <a:xfrm>
            <a:off x="737418" y="2138516"/>
            <a:ext cx="10707329" cy="3701845"/>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3074"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50374" y="2138515"/>
            <a:ext cx="9940413" cy="390539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19992" y="830180"/>
            <a:ext cx="1971077" cy="671790"/>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9992" y="982700"/>
            <a:ext cx="1785009" cy="400110"/>
          </a:xfrm>
          <a:prstGeom prst="rect">
            <a:avLst/>
          </a:prstGeom>
          <a:noFill/>
        </p:spPr>
        <p:txBody>
          <a:bodyPr wrap="square" rtlCol="0">
            <a:spAutoFit/>
          </a:bodyPr>
          <a:lstStyle/>
          <a:p>
            <a:pPr algn="ctr"/>
            <a:r>
              <a:rPr lang="ar-EG" sz="2000" dirty="0" smtClean="0">
                <a:solidFill>
                  <a:schemeClr val="bg1"/>
                </a:solidFill>
                <a:latin typeface="Tajawal Medium" panose="00000600000000000000" pitchFamily="2" charset="-78"/>
              </a:rPr>
              <a:t>المحاضرة الأولى  </a:t>
            </a:r>
            <a:endParaRPr lang="en-US" sz="2000"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050"/>
            <a:ext cx="2036258" cy="1425446"/>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9" name="Rounded Rectangle 8"/>
          <p:cNvSpPr/>
          <p:nvPr/>
        </p:nvSpPr>
        <p:spPr>
          <a:xfrm>
            <a:off x="1991069" y="722671"/>
            <a:ext cx="9980249" cy="5588709"/>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0"/>
              </a:spcAft>
              <a:buFont typeface="Wingdings"/>
              <a:buChar char=""/>
            </a:pPr>
            <a:r>
              <a:rPr lang="ar-EG" sz="2400" b="1" dirty="0">
                <a:solidFill>
                  <a:srgbClr val="FFFF00"/>
                </a:solidFill>
                <a:ea typeface="Calibri"/>
                <a:cs typeface="Simplified Arabic"/>
              </a:rPr>
              <a:t>المرحلة الأولي مرحلة الإشارات: </a:t>
            </a:r>
            <a:endParaRPr lang="en-US" b="1" dirty="0">
              <a:solidFill>
                <a:srgbClr val="FFFF00"/>
              </a:solidFill>
              <a:ea typeface="Calibri"/>
              <a:cs typeface="Arial"/>
            </a:endParaRPr>
          </a:p>
          <a:p>
            <a:pPr marL="226695" algn="justLow" rtl="1">
              <a:lnSpc>
                <a:spcPct val="115000"/>
              </a:lnSpc>
              <a:spcAft>
                <a:spcPts val="0"/>
              </a:spcAft>
            </a:pPr>
            <a:r>
              <a:rPr lang="ar-EG" sz="2400" dirty="0">
                <a:solidFill>
                  <a:schemeClr val="bg1"/>
                </a:solidFill>
                <a:ea typeface="Calibri"/>
              </a:rPr>
              <a:t>وهى المرحلة البدائية البسيطة التى كان يستخدم </a:t>
            </a:r>
            <a:r>
              <a:rPr lang="ar-SA" sz="2400" dirty="0">
                <a:solidFill>
                  <a:schemeClr val="bg1"/>
                </a:solidFill>
                <a:ea typeface="Calibri"/>
              </a:rPr>
              <a:t>عدد محدود من الأصوات كالزمجرة والدمدمة والصراخ إضافة إلى لغة الجسد من حركات الأيدي والأرجل. هذا يعني أنّ الناس في عصر الإشارات والعلامات كان يتعين عليهم التمسك بأن تكون رسائلهم بسيطة وبأن ينقلوا هذه الرسائل بطريقة </a:t>
            </a:r>
            <a:r>
              <a:rPr lang="ar-SA" sz="2400" dirty="0" smtClean="0">
                <a:solidFill>
                  <a:schemeClr val="bg1"/>
                </a:solidFill>
                <a:ea typeface="Calibri"/>
              </a:rPr>
              <a:t>بطيئة</a:t>
            </a:r>
            <a:r>
              <a:rPr lang="ar-EG" sz="2400" dirty="0" smtClean="0">
                <a:solidFill>
                  <a:schemeClr val="bg1"/>
                </a:solidFill>
                <a:ea typeface="Calibri"/>
              </a:rPr>
              <a:t>.</a:t>
            </a:r>
            <a:endParaRPr lang="en-US" dirty="0">
              <a:solidFill>
                <a:schemeClr val="bg1"/>
              </a:solidFill>
              <a:ea typeface="Calibri"/>
            </a:endParaRPr>
          </a:p>
          <a:p>
            <a:pPr marL="342900" lvl="0" indent="-342900" algn="justLow" rtl="1">
              <a:lnSpc>
                <a:spcPct val="115000"/>
              </a:lnSpc>
              <a:spcAft>
                <a:spcPts val="0"/>
              </a:spcAft>
              <a:buFont typeface="Wingdings"/>
              <a:buChar char=""/>
            </a:pPr>
            <a:r>
              <a:rPr lang="ar-EG" sz="2400" b="1" dirty="0">
                <a:solidFill>
                  <a:srgbClr val="FFFF00"/>
                </a:solidFill>
                <a:ea typeface="Calibri"/>
                <a:cs typeface="Simplified Arabic"/>
              </a:rPr>
              <a:t>المرحلة الثانية مرحلة التخاطب واستخدام اللغة:</a:t>
            </a:r>
            <a:endParaRPr lang="en-US" dirty="0">
              <a:solidFill>
                <a:srgbClr val="FFFF00"/>
              </a:solidFill>
              <a:ea typeface="Calibri"/>
              <a:cs typeface="Arial"/>
            </a:endParaRPr>
          </a:p>
          <a:p>
            <a:pPr marL="226695" algn="justLow" rtl="1">
              <a:lnSpc>
                <a:spcPct val="115000"/>
              </a:lnSpc>
              <a:spcAft>
                <a:spcPts val="1000"/>
              </a:spcAft>
            </a:pPr>
            <a:r>
              <a:rPr lang="ar-EG" dirty="0">
                <a:solidFill>
                  <a:srgbClr val="000000"/>
                </a:solidFill>
                <a:ea typeface="Calibri"/>
                <a:cs typeface="Simplified Arabic"/>
              </a:rPr>
              <a:t>  </a:t>
            </a:r>
            <a:r>
              <a:rPr lang="ar-EG" sz="2400" dirty="0">
                <a:solidFill>
                  <a:schemeClr val="bg1"/>
                </a:solidFill>
                <a:latin typeface="Arial" panose="020B0604020202020204" pitchFamily="34" charset="0"/>
                <a:ea typeface="Calibri"/>
                <a:cs typeface="Arial" panose="020B0604020202020204" pitchFamily="34" charset="0"/>
              </a:rPr>
              <a:t>أتاحت اللغة للأفراد قدرة أكبر على التواصل، فاللغة مخزون تراكمي هائل للمعاني والكلمات والتعبيرات. كما </a:t>
            </a:r>
            <a:r>
              <a:rPr lang="ar-SA" sz="2400" dirty="0">
                <a:solidFill>
                  <a:schemeClr val="bg1"/>
                </a:solidFill>
                <a:latin typeface="Arial" panose="020B0604020202020204" pitchFamily="34" charset="0"/>
                <a:ea typeface="Calibri"/>
                <a:cs typeface="Arial" panose="020B0604020202020204" pitchFamily="34" charset="0"/>
              </a:rPr>
              <a:t>تُعد اللغة نظاماً يتسم بخاصية الاتصال وهذه الخاصية الاتصالية تقصر اللغة على أداء وظيفة واحدة هي الاتصال الإنساني وليس أي شيء آخر فالرسائل اللفظية المتبادلة بين الأفراد دائماً يكون هدفها توصيل أفكار معينة يتوصل من خلالها أطراف التفاعل إلى المعنى المشترك، ولكون اللغة تتميز بالمرونة والانفتاح وقابليتها للإثراء بإلحاق إشارات جديدة فهي قادرة على احتضان العبارات والكلمات المستحدثة نتيجة لحاجة الأفراد وما </a:t>
            </a:r>
            <a:r>
              <a:rPr lang="ar-SA" sz="2400" dirty="0" smtClean="0">
                <a:solidFill>
                  <a:schemeClr val="bg1"/>
                </a:solidFill>
                <a:latin typeface="Arial" panose="020B0604020202020204" pitchFamily="34" charset="0"/>
                <a:ea typeface="Calibri"/>
                <a:cs typeface="Arial" panose="020B0604020202020204" pitchFamily="34" charset="0"/>
              </a:rPr>
              <a:t>ي</a:t>
            </a:r>
            <a:r>
              <a:rPr lang="ar-EG" sz="2400" dirty="0" smtClean="0">
                <a:solidFill>
                  <a:schemeClr val="bg1"/>
                </a:solidFill>
                <a:latin typeface="Arial" panose="020B0604020202020204" pitchFamily="34" charset="0"/>
                <a:ea typeface="Calibri"/>
                <a:cs typeface="Arial" panose="020B0604020202020204" pitchFamily="34" charset="0"/>
              </a:rPr>
              <a:t>ُ</a:t>
            </a:r>
            <a:r>
              <a:rPr lang="ar-SA" sz="2400" dirty="0" smtClean="0">
                <a:solidFill>
                  <a:schemeClr val="bg1"/>
                </a:solidFill>
                <a:latin typeface="Arial" panose="020B0604020202020204" pitchFamily="34" charset="0"/>
                <a:ea typeface="Calibri"/>
                <a:cs typeface="Arial" panose="020B0604020202020204" pitchFamily="34" charset="0"/>
              </a:rPr>
              <a:t>ستجد </a:t>
            </a:r>
            <a:r>
              <a:rPr lang="ar-SA" sz="2400" dirty="0">
                <a:solidFill>
                  <a:schemeClr val="bg1"/>
                </a:solidFill>
                <a:latin typeface="Arial" panose="020B0604020202020204" pitchFamily="34" charset="0"/>
                <a:ea typeface="Calibri"/>
                <a:cs typeface="Arial" panose="020B0604020202020204" pitchFamily="34" charset="0"/>
              </a:rPr>
              <a:t>في عالمهم من أحداث.</a:t>
            </a:r>
            <a:r>
              <a:rPr lang="ar-SA" dirty="0">
                <a:solidFill>
                  <a:schemeClr val="bg1"/>
                </a:solidFill>
                <a:latin typeface="Arial" panose="020B0604020202020204" pitchFamily="34" charset="0"/>
                <a:ea typeface="Calibri"/>
                <a:cs typeface="Arial" panose="020B0604020202020204" pitchFamily="34" charset="0"/>
              </a:rPr>
              <a:t> </a:t>
            </a:r>
            <a:endParaRPr lang="en-US" sz="1400" dirty="0">
              <a:solidFill>
                <a:schemeClr val="bg1"/>
              </a:solidFill>
              <a:latin typeface="Arial" panose="020B0604020202020204" pitchFamily="34" charset="0"/>
              <a:ea typeface="Calibri"/>
              <a:cs typeface="Arial" panose="020B0604020202020204" pitchFamily="34" charset="0"/>
            </a:endParaRPr>
          </a:p>
        </p:txBody>
      </p:sp>
      <p:pic>
        <p:nvPicPr>
          <p:cNvPr id="6146" name="Picture 2" descr="C:\Users\NoteBook\Desktop\اشارات.png"/>
          <p:cNvPicPr>
            <a:picLocks noChangeAspect="1" noChangeArrowheads="1"/>
          </p:cNvPicPr>
          <p:nvPr/>
        </p:nvPicPr>
        <p:blipFill>
          <a:blip r:embed="rId10">
            <a:duotone>
              <a:schemeClr val="accent1">
                <a:shade val="45000"/>
                <a:satMod val="135000"/>
              </a:schemeClr>
              <a:prstClr val="white"/>
            </a:duotone>
            <a:extLst>
              <a:ext uri="{BEBA8EAE-BF5A-486C-A8C5-ECC9F3942E4B}">
                <a14:imgProps xmlns:a14="http://schemas.microsoft.com/office/drawing/2010/main">
                  <a14:imgLayer r:embed="rId11">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245860" y="1902079"/>
            <a:ext cx="1559141" cy="13430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6147" name="Picture 3" descr="C:\Users\NoteBook\Desktop\لغة.png"/>
          <p:cNvPicPr>
            <a:picLocks noChangeAspect="1" noChangeArrowheads="1"/>
          </p:cNvPicPr>
          <p:nvPr/>
        </p:nvPicPr>
        <p:blipFill>
          <a:blip r:embed="rId1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45861" y="3517025"/>
            <a:ext cx="1559140" cy="13193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113315649"/>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76944" y="721231"/>
            <a:ext cx="9897004" cy="5322683"/>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226695" algn="justLow" rtl="1">
              <a:lnSpc>
                <a:spcPct val="115000"/>
              </a:lnSpc>
              <a:spcAft>
                <a:spcPts val="0"/>
              </a:spcAft>
            </a:pPr>
            <a:r>
              <a:rPr lang="en-US" sz="1600" dirty="0">
                <a:latin typeface="Simplified Arabic"/>
                <a:ea typeface="Calibri"/>
                <a:cs typeface="Arial"/>
              </a:rPr>
              <a:t> </a:t>
            </a:r>
            <a:endParaRPr lang="en-US" sz="1200" dirty="0">
              <a:ea typeface="Calibri"/>
              <a:cs typeface="Arial"/>
            </a:endParaRPr>
          </a:p>
          <a:p>
            <a:pPr marL="342900" lvl="0" indent="-342900" algn="justLow" rtl="1">
              <a:lnSpc>
                <a:spcPct val="115000"/>
              </a:lnSpc>
              <a:spcAft>
                <a:spcPts val="0"/>
              </a:spcAft>
              <a:buFont typeface="Wingdings"/>
              <a:buChar char=""/>
            </a:pPr>
            <a:r>
              <a:rPr lang="ar-EG" sz="2400" b="1" dirty="0">
                <a:solidFill>
                  <a:srgbClr val="852F4A"/>
                </a:solidFill>
                <a:ea typeface="Calibri"/>
                <a:cs typeface="Simplified Arabic"/>
              </a:rPr>
              <a:t>المرحلة الثالثة مرحلة ظهور الكتابة:</a:t>
            </a:r>
            <a:r>
              <a:rPr lang="ar-EG" b="1" dirty="0">
                <a:solidFill>
                  <a:srgbClr val="852F4A"/>
                </a:solidFill>
                <a:ea typeface="Calibri"/>
                <a:cs typeface="Simplified Arabic"/>
              </a:rPr>
              <a:t> </a:t>
            </a:r>
            <a:endParaRPr lang="en-US" sz="1400" dirty="0">
              <a:solidFill>
                <a:srgbClr val="852F4A"/>
              </a:solidFill>
              <a:ea typeface="Calibri"/>
              <a:cs typeface="Arial"/>
            </a:endParaRPr>
          </a:p>
          <a:p>
            <a:pPr algn="justLow" rtl="1">
              <a:lnSpc>
                <a:spcPct val="115000"/>
              </a:lnSpc>
              <a:spcAft>
                <a:spcPts val="1000"/>
              </a:spcAft>
            </a:pPr>
            <a:r>
              <a:rPr lang="ar-EG" b="1" dirty="0">
                <a:solidFill>
                  <a:srgbClr val="852F4A"/>
                </a:solidFill>
                <a:ea typeface="Calibri"/>
                <a:cs typeface="Simplified Arabic"/>
              </a:rPr>
              <a:t>     </a:t>
            </a:r>
            <a:r>
              <a:rPr lang="ar-SA" sz="2400" dirty="0">
                <a:solidFill>
                  <a:srgbClr val="852F4A"/>
                </a:solidFill>
                <a:ea typeface="Calibri"/>
              </a:rPr>
              <a:t>إنّ القيمة الحقيقية للكتابة هي أنها أوجدت لدى الإنسان القدرة على أن يحفظ عبر الزمان ويوزع عبر المكان سجلات مادية للاتصال أكثر فاعلية من الحديث والكلام </a:t>
            </a:r>
            <a:r>
              <a:rPr lang="ar-EG" sz="2400" dirty="0" smtClean="0">
                <a:solidFill>
                  <a:srgbClr val="852F4A"/>
                </a:solidFill>
                <a:ea typeface="Calibri"/>
              </a:rPr>
              <a:t>...</a:t>
            </a:r>
            <a:r>
              <a:rPr lang="ar-SA" sz="2400" dirty="0" smtClean="0">
                <a:solidFill>
                  <a:srgbClr val="852F4A"/>
                </a:solidFill>
                <a:ea typeface="Calibri"/>
              </a:rPr>
              <a:t>فالتأثير </a:t>
            </a:r>
            <a:r>
              <a:rPr lang="ar-SA" sz="2400" dirty="0">
                <a:solidFill>
                  <a:srgbClr val="852F4A"/>
                </a:solidFill>
                <a:ea typeface="Calibri"/>
              </a:rPr>
              <a:t>الأكبر لتطور الكتابة هو تخلص العقل البشري من عبء ضرورة تذكر كل شيء وإعادة تلاوته ليبقى حياً في ذاكرة الأجيال. </a:t>
            </a:r>
            <a:r>
              <a:rPr lang="ar-EG" sz="2400" dirty="0">
                <a:solidFill>
                  <a:srgbClr val="852F4A"/>
                </a:solidFill>
                <a:ea typeface="Calibri"/>
              </a:rPr>
              <a:t> </a:t>
            </a:r>
            <a:r>
              <a:rPr lang="ar-SA" sz="2400" dirty="0" smtClean="0">
                <a:solidFill>
                  <a:srgbClr val="852F4A"/>
                </a:solidFill>
                <a:latin typeface="Times New Roman"/>
                <a:ea typeface="Times New Roman"/>
              </a:rPr>
              <a:t>وكان </a:t>
            </a:r>
            <a:r>
              <a:rPr lang="ar-SA" sz="2400" dirty="0">
                <a:solidFill>
                  <a:srgbClr val="852F4A"/>
                </a:solidFill>
                <a:latin typeface="Times New Roman"/>
                <a:ea typeface="Times New Roman"/>
              </a:rPr>
              <a:t>السومريون أول من اخترع طريقة الكتابة سميت بالطريقة السومرية واستطاعوا الكتابة على الطين اللين وذلك منذ حوالي 3600 سنة ق. م وقد مرت الكتابة بدورها بالعديد من </a:t>
            </a:r>
            <a:r>
              <a:rPr lang="ar-SA" sz="2400" dirty="0" smtClean="0">
                <a:solidFill>
                  <a:srgbClr val="852F4A"/>
                </a:solidFill>
                <a:latin typeface="Times New Roman"/>
                <a:ea typeface="Times New Roman"/>
              </a:rPr>
              <a:t>المراحل</a:t>
            </a:r>
            <a:r>
              <a:rPr lang="ar-EG" sz="2400" dirty="0" smtClean="0">
                <a:solidFill>
                  <a:srgbClr val="852F4A"/>
                </a:solidFill>
                <a:latin typeface="Times New Roman"/>
                <a:ea typeface="Times New Roman"/>
              </a:rPr>
              <a:t>، </a:t>
            </a:r>
            <a:r>
              <a:rPr lang="ar-SA" sz="2400" dirty="0" smtClean="0">
                <a:solidFill>
                  <a:srgbClr val="852F4A"/>
                </a:solidFill>
                <a:latin typeface="Times New Roman"/>
                <a:ea typeface="Times New Roman"/>
              </a:rPr>
              <a:t>حيث </a:t>
            </a:r>
            <a:r>
              <a:rPr lang="ar-SA" sz="2400" dirty="0">
                <a:solidFill>
                  <a:srgbClr val="852F4A"/>
                </a:solidFill>
                <a:latin typeface="Times New Roman"/>
                <a:ea typeface="Times New Roman"/>
              </a:rPr>
              <a:t>اخترع الفينيقيون الحروف الابجدية </a:t>
            </a:r>
            <a:r>
              <a:rPr lang="ar-EG" sz="2400" dirty="0" smtClean="0">
                <a:solidFill>
                  <a:srgbClr val="852F4A"/>
                </a:solidFill>
                <a:latin typeface="Times New Roman"/>
                <a:ea typeface="Times New Roman"/>
              </a:rPr>
              <a:t>.</a:t>
            </a:r>
            <a:r>
              <a:rPr lang="ar-SA" sz="2400" dirty="0" smtClean="0">
                <a:solidFill>
                  <a:srgbClr val="852F4A"/>
                </a:solidFill>
                <a:latin typeface="Times New Roman"/>
                <a:ea typeface="Times New Roman"/>
              </a:rPr>
              <a:t> </a:t>
            </a:r>
            <a:r>
              <a:rPr lang="ar-SA" sz="2400" dirty="0">
                <a:solidFill>
                  <a:srgbClr val="852F4A"/>
                </a:solidFill>
                <a:latin typeface="Times New Roman"/>
                <a:ea typeface="Times New Roman"/>
              </a:rPr>
              <a:t>ليكمل اليونانيون مسيرة تطوير الكتابة باختراعهم الابجدية التي تشتمل على حروف متحركة وذلك في القرن الثامن إلى القرن السادس ق.م وبالإضافة إلى الكتابة على الطين والحجر فقد كانت الكتابة كذلك على العظام </a:t>
            </a:r>
            <a:r>
              <a:rPr lang="ar-SA" sz="2400" dirty="0" smtClean="0">
                <a:solidFill>
                  <a:srgbClr val="852F4A"/>
                </a:solidFill>
                <a:latin typeface="Times New Roman"/>
                <a:ea typeface="Times New Roman"/>
              </a:rPr>
              <a:t>والخشب</a:t>
            </a:r>
            <a:r>
              <a:rPr lang="ar-EG" sz="2400" dirty="0" smtClean="0">
                <a:solidFill>
                  <a:srgbClr val="852F4A"/>
                </a:solidFill>
                <a:latin typeface="Times New Roman"/>
                <a:ea typeface="Times New Roman"/>
              </a:rPr>
              <a:t>.</a:t>
            </a:r>
            <a:r>
              <a:rPr lang="ar-SA" sz="2400" dirty="0" smtClean="0">
                <a:solidFill>
                  <a:srgbClr val="852F4A"/>
                </a:solidFill>
                <a:latin typeface="Times New Roman"/>
                <a:ea typeface="Times New Roman"/>
              </a:rPr>
              <a:t> </a:t>
            </a:r>
            <a:r>
              <a:rPr lang="ar-SA" sz="2400" dirty="0">
                <a:solidFill>
                  <a:srgbClr val="852F4A"/>
                </a:solidFill>
                <a:latin typeface="Times New Roman"/>
                <a:ea typeface="Times New Roman"/>
              </a:rPr>
              <a:t>وقد اجتهد المصريون فاستخدما ورق البردي حوالي 2500 ق.م ثم تمكن الصينيون من اختراع الورق من لحاء شجر التوت حوالي عام 105 م، واستطاع المسلمون الحصول عليه بعدما امتدت فتوحاتهم </a:t>
            </a:r>
            <a:r>
              <a:rPr lang="ar-SA" sz="2400" dirty="0" smtClean="0">
                <a:solidFill>
                  <a:srgbClr val="852F4A"/>
                </a:solidFill>
                <a:latin typeface="Times New Roman"/>
                <a:ea typeface="Times New Roman"/>
              </a:rPr>
              <a:t>ثم </a:t>
            </a:r>
            <a:r>
              <a:rPr lang="ar-SA" sz="2400" dirty="0">
                <a:solidFill>
                  <a:srgbClr val="852F4A"/>
                </a:solidFill>
                <a:latin typeface="Times New Roman"/>
                <a:ea typeface="Times New Roman"/>
              </a:rPr>
              <a:t>أنتجوا ورق من ألياف الكتان، ثم ظهور أول مصنع لإنتاج الورق في التاريخ في مدينة سمرقند </a:t>
            </a:r>
            <a:r>
              <a:rPr lang="ar-SA" sz="2400" dirty="0">
                <a:solidFill>
                  <a:srgbClr val="852F4A"/>
                </a:solidFill>
                <a:latin typeface="Times New Roman"/>
                <a:ea typeface="Times New Roman"/>
                <a:cs typeface="Simplified Arabic"/>
              </a:rPr>
              <a:t>.</a:t>
            </a:r>
            <a:endParaRPr lang="en-US" sz="2000" dirty="0">
              <a:solidFill>
                <a:srgbClr val="852F4A"/>
              </a:solidFill>
              <a:effectLst/>
              <a:latin typeface="Times New Roman"/>
              <a:ea typeface="Times New Roman"/>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7170" name="Picture 2" descr="C:\Users\NoteBook\Desktop\الكتابة.png"/>
          <p:cNvPicPr>
            <a:picLocks noChangeAspect="1" noChangeArrowheads="1"/>
          </p:cNvPicPr>
          <p:nvPr/>
        </p:nvPicPr>
        <p:blipFill>
          <a:blip r:embed="rId7">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6573" y="988142"/>
            <a:ext cx="1628775" cy="1850921"/>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C:\Users\NoteBook\Desktop\download.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573" y="3481689"/>
            <a:ext cx="1577586" cy="2257291"/>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59394" y="546619"/>
            <a:ext cx="1835150" cy="74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ounded Rectangle 1"/>
          <p:cNvSpPr/>
          <p:nvPr/>
        </p:nvSpPr>
        <p:spPr>
          <a:xfrm>
            <a:off x="2282118" y="181987"/>
            <a:ext cx="2073314" cy="60324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t>المحاضرة الأولي</a:t>
            </a:r>
            <a:endParaRPr lang="ar-EG" sz="2400" b="1" dirty="0"/>
          </a:p>
        </p:txBody>
      </p:sp>
    </p:spTree>
    <p:extLst>
      <p:ext uri="{BB962C8B-B14F-4D97-AF65-F5344CB8AC3E}">
        <p14:creationId xmlns:p14="http://schemas.microsoft.com/office/powerpoint/2010/main" val="34283990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464612"/>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910" y="721231"/>
            <a:ext cx="8462038" cy="508318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15000"/>
              </a:lnSpc>
              <a:spcAft>
                <a:spcPts val="1000"/>
              </a:spcAft>
              <a:buFont typeface="Wingdings"/>
              <a:buChar char=""/>
            </a:pPr>
            <a:r>
              <a:rPr lang="ar-EG" sz="2400" b="1" dirty="0">
                <a:solidFill>
                  <a:srgbClr val="852F4A"/>
                </a:solidFill>
                <a:ea typeface="Calibri"/>
                <a:cs typeface="Simplified Arabic"/>
              </a:rPr>
              <a:t>المرحلة الرابعة مرحلة الطباعة: </a:t>
            </a:r>
            <a:endParaRPr lang="en-US" dirty="0">
              <a:solidFill>
                <a:srgbClr val="852F4A"/>
              </a:solidFill>
              <a:ea typeface="Calibri"/>
              <a:cs typeface="Arial"/>
            </a:endParaRPr>
          </a:p>
          <a:p>
            <a:pPr algn="justLow" rtl="1">
              <a:lnSpc>
                <a:spcPct val="115000"/>
              </a:lnSpc>
              <a:spcAft>
                <a:spcPts val="1000"/>
              </a:spcAft>
            </a:pPr>
            <a:r>
              <a:rPr lang="en-US" sz="2400" dirty="0">
                <a:solidFill>
                  <a:srgbClr val="852F4A"/>
                </a:solidFill>
                <a:latin typeface="Simplified Arabic"/>
                <a:ea typeface="Calibri"/>
                <a:cs typeface="Arial"/>
              </a:rPr>
              <a:t> </a:t>
            </a:r>
            <a:r>
              <a:rPr lang="ar-EG" sz="2400" dirty="0">
                <a:solidFill>
                  <a:srgbClr val="852F4A"/>
                </a:solidFill>
                <a:latin typeface="Simplified Arabic"/>
                <a:ea typeface="Calibri"/>
              </a:rPr>
              <a:t>أتاحت هذه المرحلة الفرصة لتعميم نمط اتصالي جديد عبر نشر مئات وآلاف النسخ من الصحف والمطبوعات. و</a:t>
            </a:r>
            <a:r>
              <a:rPr lang="ar-SA" sz="2400" dirty="0">
                <a:solidFill>
                  <a:srgbClr val="852F4A"/>
                </a:solidFill>
                <a:ea typeface="Calibri"/>
                <a:cs typeface="Simplified Arabic"/>
              </a:rPr>
              <a:t>يعتبر اختراع "يوحنا غوتنبورغ" لآلة الطباعة في منتصف القرن 15 بداية الانطلاق لانتشار المنتج الإعلامي والثقافي( الصحف، المجلات، الكتب...) وبروز المجتمع الجماهيري والثقافة الجماهيرية والنشر الجماهيري للدوريات.</a:t>
            </a:r>
            <a:endParaRPr lang="en-US" dirty="0">
              <a:solidFill>
                <a:srgbClr val="852F4A"/>
              </a:solidFill>
              <a:ea typeface="Calibri"/>
              <a:cs typeface="Arial"/>
            </a:endParaRPr>
          </a:p>
          <a:p>
            <a:pPr marL="342900" lvl="0" indent="-342900" algn="justLow" rtl="1">
              <a:lnSpc>
                <a:spcPct val="115000"/>
              </a:lnSpc>
              <a:spcAft>
                <a:spcPts val="1000"/>
              </a:spcAft>
              <a:buFont typeface="Wingdings"/>
              <a:buChar char=""/>
            </a:pPr>
            <a:r>
              <a:rPr lang="ar-SA" sz="2400" b="1" dirty="0">
                <a:solidFill>
                  <a:srgbClr val="852F4A"/>
                </a:solidFill>
                <a:ea typeface="Calibri"/>
                <a:cs typeface="Simplified Arabic"/>
              </a:rPr>
              <a:t>المرحلة الخامسة عصر الإعلام:</a:t>
            </a:r>
            <a:endParaRPr lang="en-US" dirty="0">
              <a:solidFill>
                <a:srgbClr val="852F4A"/>
              </a:solidFill>
              <a:ea typeface="Calibri"/>
              <a:cs typeface="Arial"/>
            </a:endParaRPr>
          </a:p>
          <a:p>
            <a:pPr algn="justLow" rtl="1">
              <a:lnSpc>
                <a:spcPct val="115000"/>
              </a:lnSpc>
              <a:spcAft>
                <a:spcPts val="1000"/>
              </a:spcAft>
            </a:pPr>
            <a:r>
              <a:rPr lang="ar-SA" sz="2400" dirty="0">
                <a:solidFill>
                  <a:srgbClr val="852F4A"/>
                </a:solidFill>
                <a:ea typeface="Calibri"/>
              </a:rPr>
              <a:t>الذي بدأ بظهور الصحافة الجماهيرية ثم التلغراف الذي كان عنصراً مهماً في تكنولوجيا الاتصال وبعدها ظهرت السينما والإذاعة والتلفاز. وتجسدت هذه المرحلة بظهور السينما عام </a:t>
            </a:r>
            <a:r>
              <a:rPr lang="ar-SA" sz="2400" dirty="0">
                <a:solidFill>
                  <a:srgbClr val="852F4A"/>
                </a:solidFill>
                <a:ea typeface="Calibri"/>
                <a:cs typeface="+mj-cs"/>
              </a:rPr>
              <a:t>1895</a:t>
            </a:r>
            <a:r>
              <a:rPr lang="ar-SA" sz="2400" dirty="0">
                <a:solidFill>
                  <a:srgbClr val="852F4A"/>
                </a:solidFill>
                <a:ea typeface="Calibri"/>
              </a:rPr>
              <a:t>، ثم الإذاعة عام </a:t>
            </a:r>
            <a:r>
              <a:rPr lang="ar-SA" sz="2400" dirty="0">
                <a:solidFill>
                  <a:srgbClr val="852F4A"/>
                </a:solidFill>
                <a:ea typeface="Calibri"/>
                <a:cs typeface="+mj-cs"/>
              </a:rPr>
              <a:t>1923</a:t>
            </a:r>
            <a:r>
              <a:rPr lang="ar-SA" sz="2400" dirty="0">
                <a:solidFill>
                  <a:srgbClr val="852F4A"/>
                </a:solidFill>
                <a:ea typeface="Calibri"/>
              </a:rPr>
              <a:t>، ثم ظهور </a:t>
            </a:r>
            <a:r>
              <a:rPr lang="ar-SA" sz="2400" dirty="0" smtClean="0">
                <a:solidFill>
                  <a:srgbClr val="852F4A"/>
                </a:solidFill>
                <a:ea typeface="Calibri"/>
              </a:rPr>
              <a:t>التليفزيون</a:t>
            </a:r>
            <a:r>
              <a:rPr lang="ar-EG" sz="2400" dirty="0" smtClean="0">
                <a:solidFill>
                  <a:srgbClr val="852F4A"/>
                </a:solidFill>
                <a:ea typeface="Calibri"/>
                <a:cs typeface="+mj-cs"/>
              </a:rPr>
              <a:t>1934</a:t>
            </a:r>
            <a:r>
              <a:rPr lang="ar-EG" sz="2400" dirty="0" smtClean="0">
                <a:solidFill>
                  <a:srgbClr val="852F4A"/>
                </a:solidFill>
                <a:ea typeface="Calibri"/>
              </a:rPr>
              <a:t>.</a:t>
            </a:r>
            <a:endParaRPr lang="en-US" dirty="0">
              <a:solidFill>
                <a:srgbClr val="852F4A"/>
              </a:solidFill>
              <a:ea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8194" name="Picture 2" descr="C:\Users\NoteBook\Desktop\download (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2256" y="2662643"/>
            <a:ext cx="2914678" cy="1557309"/>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C:\Users\NoteBook\Desktop\download (2).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281" y="943898"/>
            <a:ext cx="2944629" cy="166656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Users\NoteBook\Desktop\download (3).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5860" y="4272130"/>
            <a:ext cx="2754099" cy="1466850"/>
          </a:xfrm>
          <a:prstGeom prst="rect">
            <a:avLst/>
          </a:prstGeom>
          <a:noFill/>
          <a:extLst>
            <a:ext uri="{909E8E84-426E-40DD-AFC4-6F175D3DCCD1}">
              <a14:hiddenFill xmlns:a14="http://schemas.microsoft.com/office/drawing/2010/main">
                <a:solidFill>
                  <a:srgbClr val="FFFFFF"/>
                </a:solidFill>
              </a14:hiddenFill>
            </a:ext>
          </a:extLst>
        </p:spPr>
      </p:pic>
      <p:sp>
        <p:nvSpPr>
          <p:cNvPr id="2" name="Rounded Rectangle 1"/>
          <p:cNvSpPr/>
          <p:nvPr/>
        </p:nvSpPr>
        <p:spPr>
          <a:xfrm>
            <a:off x="3111910" y="546619"/>
            <a:ext cx="1932038"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3" name="Rounded Rectangle 2"/>
          <p:cNvSpPr/>
          <p:nvPr/>
        </p:nvSpPr>
        <p:spPr>
          <a:xfrm>
            <a:off x="3332359" y="701814"/>
            <a:ext cx="1489587" cy="48416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smtClean="0"/>
              <a:t>المحاضرة الأولى </a:t>
            </a:r>
            <a:endParaRPr lang="ar-EG" sz="2000" b="1" dirty="0"/>
          </a:p>
        </p:txBody>
      </p:sp>
    </p:spTree>
    <p:extLst>
      <p:ext uri="{BB962C8B-B14F-4D97-AF65-F5344CB8AC3E}">
        <p14:creationId xmlns:p14="http://schemas.microsoft.com/office/powerpoint/2010/main" val="20889084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910" y="721231"/>
            <a:ext cx="8462038" cy="508318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15000"/>
              </a:lnSpc>
              <a:spcAft>
                <a:spcPts val="1000"/>
              </a:spcAft>
              <a:buFont typeface="Wingdings"/>
              <a:buChar char=""/>
            </a:pPr>
            <a:r>
              <a:rPr lang="ar-SA" sz="2400" b="1" dirty="0">
                <a:solidFill>
                  <a:srgbClr val="852F4A"/>
                </a:solidFill>
                <a:ea typeface="Calibri"/>
                <a:cs typeface="Simplified Arabic"/>
              </a:rPr>
              <a:t>المرحلة السادسة عصر ثورة الاتصالات الحديثة:</a:t>
            </a:r>
            <a:endParaRPr lang="en-US" dirty="0">
              <a:solidFill>
                <a:srgbClr val="852F4A"/>
              </a:solidFill>
              <a:ea typeface="Calibri"/>
              <a:cs typeface="Arial"/>
            </a:endParaRPr>
          </a:p>
          <a:p>
            <a:pPr algn="justLow" rtl="1">
              <a:lnSpc>
                <a:spcPct val="115000"/>
              </a:lnSpc>
              <a:spcAft>
                <a:spcPts val="1000"/>
              </a:spcAft>
            </a:pPr>
            <a:r>
              <a:rPr lang="ar-SA" sz="2400" dirty="0">
                <a:solidFill>
                  <a:srgbClr val="852F4A"/>
                </a:solidFill>
                <a:ea typeface="Calibri"/>
                <a:cs typeface="Simplified Arabic"/>
              </a:rPr>
              <a:t>    </a:t>
            </a:r>
            <a:r>
              <a:rPr lang="ar-SA" sz="2400" dirty="0">
                <a:solidFill>
                  <a:srgbClr val="852F4A"/>
                </a:solidFill>
                <a:ea typeface="Calibri"/>
              </a:rPr>
              <a:t>شهد النصف الثاني من القرن العشرين من أشكال تكنولوجيا الاتصال ما يتضاءل أمامه كل ما تحقق في عدة قرون سابقة ولعلّ من أهم مظاهر هذه التكنولوجيا ذلك الاندماج الذي حدث بين تكنولوجيا الحاسبات الإلكترونية واستخدامها في تخزين واسترجاع خلاصة ما أنتجه الفكر البشري بأسرع وقت وبأقل حيز متاح. وقد كان لاستخدام الحاسوب في الإعلام تأثير كبير تجلى في الخروج من طبيعة وسائل الإعلام التقليدية إلى وسائل إعلام أكثر تفاعلية بين مصدر المعلومة والمستقبل كذلك يظهر دور استخدام الحاسوب في الإعلام في عملية تسريع نقل الرسائل الإعلامية من مكان لآخر في وقت محدد بسبب توافر شبكات الاتصال الحديثة. وحالياً نشهد نقلة نوعية فى مجال الإعلام الرقمي خاصة مع ظهور تقنيات الذكاء الاصطناعي وتعلم الآلة.</a:t>
            </a:r>
            <a:endParaRPr lang="en-US" dirty="0">
              <a:solidFill>
                <a:srgbClr val="852F4A"/>
              </a:solidFill>
              <a:ea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9218" name="Picture 2" descr="C:\Users\NoteBook\Desktop\download (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6915" y="1016410"/>
            <a:ext cx="2861187" cy="1447800"/>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C:\Users\NoteBook\Desktop\download (5).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6915" y="2690813"/>
            <a:ext cx="2861187" cy="1476375"/>
          </a:xfrm>
          <a:prstGeom prst="rect">
            <a:avLst/>
          </a:prstGeom>
          <a:noFill/>
          <a:extLst>
            <a:ext uri="{909E8E84-426E-40DD-AFC4-6F175D3DCCD1}">
              <a14:hiddenFill xmlns:a14="http://schemas.microsoft.com/office/drawing/2010/main">
                <a:solidFill>
                  <a:srgbClr val="FFFFFF"/>
                </a:solidFill>
              </a14:hiddenFill>
            </a:ext>
          </a:extLst>
        </p:spPr>
      </p:pic>
      <p:pic>
        <p:nvPicPr>
          <p:cNvPr id="9221" name="Picture 5" descr="C:\Users\NoteBook\Desktop\download (7).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6915" y="4356618"/>
            <a:ext cx="2831602" cy="144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90243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96813" y="843980"/>
            <a:ext cx="6953580" cy="646331"/>
          </a:xfrm>
          <a:prstGeom prst="rect">
            <a:avLst/>
          </a:prstGeom>
          <a:noFill/>
        </p:spPr>
        <p:txBody>
          <a:bodyPr wrap="square" rtlCol="0">
            <a:spAutoFit/>
          </a:bodyPr>
          <a:lstStyle/>
          <a:p>
            <a:pPr algn="ctr"/>
            <a:r>
              <a:rPr lang="en-US" sz="3600" b="1" dirty="0" smtClean="0">
                <a:solidFill>
                  <a:srgbClr val="852F4A"/>
                </a:solidFill>
                <a:latin typeface="Tajawal Medium" panose="00000600000000000000" pitchFamily="2" charset="-78"/>
                <a:cs typeface="Tajawal Medium" panose="00000600000000000000" pitchFamily="2" charset="-78"/>
              </a:rPr>
              <a:t> </a:t>
            </a:r>
            <a:r>
              <a:rPr lang="en-US" dirty="0" smtClean="0">
                <a:solidFill>
                  <a:srgbClr val="852F4A"/>
                </a:solidFill>
                <a:latin typeface="Arial Black" panose="020B0A04020102020204" pitchFamily="34" charset="0"/>
              </a:rPr>
              <a:t>Types of  Communication</a:t>
            </a:r>
            <a:r>
              <a:rPr lang="ar-EG" dirty="0" smtClean="0">
                <a:solidFill>
                  <a:srgbClr val="852F4A"/>
                </a:solidFill>
                <a:latin typeface="Arial Black" panose="020B0A04020102020204" pitchFamily="34" charset="0"/>
              </a:rPr>
              <a:t> </a:t>
            </a:r>
            <a:r>
              <a:rPr lang="ar-EG" sz="2000" b="1" dirty="0" smtClean="0">
                <a:solidFill>
                  <a:srgbClr val="852F4A"/>
                </a:solidFill>
                <a:latin typeface="Tajawal Medium" panose="00000600000000000000" pitchFamily="2" charset="-78"/>
              </a:rPr>
              <a:t>ثالثاً: أنواع الاتصال</a:t>
            </a:r>
            <a:r>
              <a:rPr lang="ar-EG" sz="2000" b="1" dirty="0" smtClean="0">
                <a:solidFill>
                  <a:srgbClr val="852F4A"/>
                </a:solidFill>
                <a:latin typeface="Tajawal Medium" panose="00000600000000000000" pitchFamily="2" charset="-78"/>
                <a:cs typeface="Tajawal Medium" panose="00000600000000000000" pitchFamily="2" charset="-78"/>
              </a:rPr>
              <a:t>    </a:t>
            </a:r>
            <a:endParaRPr lang="en-US" sz="2000" b="1" dirty="0">
              <a:solidFill>
                <a:srgbClr val="852F4A"/>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92504" y="225945"/>
            <a:ext cx="1091679" cy="646331"/>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93583" y="225945"/>
            <a:ext cx="1374269" cy="646331"/>
          </a:xfrm>
          <a:prstGeom prst="rect">
            <a:avLst/>
          </a:prstGeom>
          <a:noFill/>
        </p:spPr>
        <p:txBody>
          <a:bodyPr wrap="square" rtlCol="0">
            <a:spAutoFit/>
          </a:bodyPr>
          <a:lstStyle/>
          <a:p>
            <a:pPr algn="ctr"/>
            <a:r>
              <a:rPr lang="ar-EG" dirty="0" smtClean="0">
                <a:solidFill>
                  <a:prstClr val="white"/>
                </a:solidFill>
                <a:latin typeface="Tajawal Medium" panose="00000600000000000000" pitchFamily="2" charset="-78"/>
              </a:rPr>
              <a:t>المحاضرة الأولى </a:t>
            </a:r>
            <a:endParaRPr lang="en-US" dirty="0">
              <a:solidFill>
                <a:prstClr val="white"/>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3598250" y="1627460"/>
            <a:ext cx="8204544" cy="4683921"/>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prstClr val="white"/>
              </a:solidFill>
              <a:ea typeface="Calibri"/>
              <a:cs typeface="Arial"/>
            </a:endParaRPr>
          </a:p>
        </p:txBody>
      </p:sp>
      <p:pic>
        <p:nvPicPr>
          <p:cNvPr id="14" name="Picture 13" descr="C:\Users\NoteBook\Desktop\شغل تحضير\انواع الاتصال.png"/>
          <p:cNvPicPr/>
          <p:nvPr/>
        </p:nvPicPr>
        <p:blipFill>
          <a:blip r:embed="rId9">
            <a:extLst>
              <a:ext uri="{28A0092B-C50C-407E-A947-70E740481C1C}">
                <a14:useLocalDpi xmlns:a14="http://schemas.microsoft.com/office/drawing/2010/main" val="0"/>
              </a:ext>
            </a:extLst>
          </a:blip>
          <a:srcRect/>
          <a:stretch>
            <a:fillRect/>
          </a:stretch>
        </p:blipFill>
        <p:spPr bwMode="auto">
          <a:xfrm>
            <a:off x="2035278" y="1565214"/>
            <a:ext cx="9438968" cy="45848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854518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0650" y="1337046"/>
            <a:ext cx="4128422" cy="163707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15000"/>
              </a:lnSpc>
            </a:pPr>
            <a:r>
              <a:rPr lang="ar-EG" sz="2400" b="1" dirty="0" smtClean="0">
                <a:solidFill>
                  <a:srgbClr val="6C263C"/>
                </a:solidFill>
                <a:ea typeface="Calibri"/>
                <a:cs typeface="Simplified Arabic"/>
              </a:rPr>
              <a:t>أ. </a:t>
            </a:r>
            <a:r>
              <a:rPr lang="ar-SA" sz="2400" b="1" dirty="0" smtClean="0">
                <a:solidFill>
                  <a:srgbClr val="6C263C"/>
                </a:solidFill>
                <a:ea typeface="Calibri"/>
                <a:cs typeface="Simplified Arabic"/>
              </a:rPr>
              <a:t>اتصال </a:t>
            </a:r>
            <a:r>
              <a:rPr lang="ar-SA" sz="2400" b="1" dirty="0">
                <a:solidFill>
                  <a:srgbClr val="6C263C"/>
                </a:solidFill>
                <a:ea typeface="Calibri"/>
                <a:cs typeface="Simplified Arabic"/>
              </a:rPr>
              <a:t>لفظي: </a:t>
            </a:r>
            <a:r>
              <a:rPr lang="ar-SA" sz="2400" dirty="0">
                <a:solidFill>
                  <a:srgbClr val="6C263C"/>
                </a:solidFill>
                <a:ea typeface="Calibri"/>
              </a:rPr>
              <a:t>يستخدم اللغة المنطوقة أو المكتوبة بالمذكرات والتقارير والمؤتمرات </a:t>
            </a:r>
            <a:r>
              <a:rPr lang="ar-SA" sz="2400" dirty="0" smtClean="0">
                <a:solidFill>
                  <a:srgbClr val="6C263C"/>
                </a:solidFill>
                <a:ea typeface="Calibri"/>
              </a:rPr>
              <a:t>والندوات</a:t>
            </a:r>
            <a:r>
              <a:rPr lang="ar-SA" sz="2400" dirty="0">
                <a:solidFill>
                  <a:srgbClr val="6C263C"/>
                </a:solidFill>
                <a:ea typeface="Calibri"/>
              </a:rPr>
              <a:t>.</a:t>
            </a:r>
            <a:endParaRPr lang="en-US" dirty="0">
              <a:solidFill>
                <a:srgbClr val="6C263C"/>
              </a:solidFill>
              <a:ea typeface="Calibri"/>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7135" y="1238865"/>
            <a:ext cx="3451123" cy="1725561"/>
          </a:xfrm>
          <a:prstGeom prst="roundRect">
            <a:avLst>
              <a:gd name="adj" fmla="val 6140"/>
            </a:avLst>
          </a:prstGeom>
          <a:ln>
            <a:noFill/>
          </a:ln>
        </p:spPr>
        <p:style>
          <a:lnRef idx="2">
            <a:schemeClr val="dk1"/>
          </a:lnRef>
          <a:fillRef idx="1">
            <a:schemeClr val="lt1"/>
          </a:fillRef>
          <a:effectRef idx="0">
            <a:schemeClr val="dk1"/>
          </a:effectRef>
          <a:fontRef idx="minor">
            <a:schemeClr val="dk1"/>
          </a:fontRef>
        </p:style>
        <p:txBody>
          <a:bodyPr rtlCol="0" anchor="ctr"/>
          <a:lstStyle/>
          <a:p>
            <a:pPr lvl="0" algn="justLow" rtl="1">
              <a:lnSpc>
                <a:spcPct val="115000"/>
              </a:lnSpc>
              <a:spcAft>
                <a:spcPts val="1000"/>
              </a:spcAft>
            </a:pPr>
            <a:r>
              <a:rPr lang="ar-EG" sz="2400" b="1" dirty="0" smtClean="0">
                <a:solidFill>
                  <a:srgbClr val="8E5A6D"/>
                </a:solidFill>
                <a:ea typeface="Calibri"/>
                <a:cs typeface="Simplified Arabic"/>
              </a:rPr>
              <a:t>ب. </a:t>
            </a:r>
            <a:r>
              <a:rPr lang="ar-SA" sz="2400" b="1" dirty="0" smtClean="0">
                <a:solidFill>
                  <a:srgbClr val="8E5A6D"/>
                </a:solidFill>
                <a:ea typeface="Calibri"/>
                <a:cs typeface="Simplified Arabic"/>
              </a:rPr>
              <a:t>اتصال </a:t>
            </a:r>
            <a:r>
              <a:rPr lang="ar-SA" sz="2400" b="1" dirty="0">
                <a:solidFill>
                  <a:srgbClr val="8E5A6D"/>
                </a:solidFill>
                <a:ea typeface="Calibri"/>
                <a:cs typeface="Simplified Arabic"/>
              </a:rPr>
              <a:t>غير لفظي: </a:t>
            </a:r>
            <a:r>
              <a:rPr lang="ar-SA" sz="2400" dirty="0">
                <a:solidFill>
                  <a:srgbClr val="8E5A6D"/>
                </a:solidFill>
                <a:ea typeface="Calibri"/>
              </a:rPr>
              <a:t>يستخدم لغة الإشارة </a:t>
            </a:r>
            <a:r>
              <a:rPr lang="ar-SA" sz="2400" dirty="0" smtClean="0">
                <a:solidFill>
                  <a:srgbClr val="8E5A6D"/>
                </a:solidFill>
                <a:ea typeface="Calibri"/>
              </a:rPr>
              <a:t>والحركة</a:t>
            </a:r>
            <a:r>
              <a:rPr lang="ar-EG" sz="2400" dirty="0" smtClean="0">
                <a:solidFill>
                  <a:srgbClr val="8E5A6D"/>
                </a:solidFill>
                <a:ea typeface="Calibri"/>
              </a:rPr>
              <a:t> والرموز والمظهر واللمس.</a:t>
            </a:r>
            <a:endParaRPr lang="en-US" dirty="0">
              <a:solidFill>
                <a:srgbClr val="8E5A6D"/>
              </a:solidFill>
              <a:ea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9734861" y="37142"/>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smtClean="0"/>
              <a:t>المحاضرة الأولي </a:t>
            </a:r>
            <a:endParaRPr lang="ar-EG" sz="2000" b="1" dirty="0"/>
          </a:p>
        </p:txBody>
      </p:sp>
      <p:sp>
        <p:nvSpPr>
          <p:cNvPr id="3" name="Rounded Rectangle 2"/>
          <p:cNvSpPr/>
          <p:nvPr/>
        </p:nvSpPr>
        <p:spPr>
          <a:xfrm>
            <a:off x="3687097" y="663677"/>
            <a:ext cx="3864077" cy="5751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rgbClr val="852F4A"/>
                </a:solidFill>
              </a:rPr>
              <a:t>1. التقسيم حسب نمط الاتصال </a:t>
            </a:r>
            <a:endParaRPr lang="ar-EG" sz="2400" b="1" dirty="0">
              <a:solidFill>
                <a:srgbClr val="852F4A"/>
              </a:solidFill>
            </a:endParaRPr>
          </a:p>
        </p:txBody>
      </p:sp>
      <p:pic>
        <p:nvPicPr>
          <p:cNvPr id="4" name="Picture 2" descr="C:\Users\NoteBook\Desktop\11.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50643" y="2993923"/>
            <a:ext cx="3729908" cy="33458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5" name="Curved Left Arrow 4"/>
          <p:cNvSpPr/>
          <p:nvPr/>
        </p:nvSpPr>
        <p:spPr>
          <a:xfrm>
            <a:off x="10280551" y="2993923"/>
            <a:ext cx="824984" cy="1356851"/>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schemeClr val="tx1"/>
              </a:solidFill>
            </a:endParaRPr>
          </a:p>
        </p:txBody>
      </p:sp>
      <p:pic>
        <p:nvPicPr>
          <p:cNvPr id="6" name="Picture 3" descr="C:\Users\NoteBook\Desktop\33.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26179" y="3005994"/>
            <a:ext cx="3538647" cy="3333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7" name="Curved Right Arrow 6"/>
          <p:cNvSpPr/>
          <p:nvPr/>
        </p:nvSpPr>
        <p:spPr>
          <a:xfrm>
            <a:off x="1364043" y="3005994"/>
            <a:ext cx="1262136" cy="81383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schemeClr val="tx1"/>
              </a:solidFill>
            </a:endParaRPr>
          </a:p>
        </p:txBody>
      </p:sp>
    </p:spTree>
    <p:extLst>
      <p:ext uri="{BB962C8B-B14F-4D97-AF65-F5344CB8AC3E}">
        <p14:creationId xmlns:p14="http://schemas.microsoft.com/office/powerpoint/2010/main" val="37386596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92638" y="106394"/>
            <a:ext cx="1280838" cy="814278"/>
          </a:xfrm>
          <a:prstGeom prst="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92637" y="106393"/>
            <a:ext cx="1280839"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a:t>
            </a:r>
            <a:endParaRPr lang="en-US" sz="2000" dirty="0">
              <a:solidFill>
                <a:prstClr val="white"/>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7344696" y="1428063"/>
            <a:ext cx="4458094" cy="4883317"/>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spcAft>
                <a:spcPts val="0"/>
              </a:spcAft>
              <a:buSzPts val="2000"/>
            </a:pPr>
            <a:r>
              <a:rPr lang="ar-EG" sz="2400" b="1" dirty="0" smtClean="0">
                <a:solidFill>
                  <a:schemeClr val="bg1"/>
                </a:solidFill>
                <a:ea typeface="Calibri"/>
                <a:cs typeface="Simplified Arabic"/>
              </a:rPr>
              <a:t>أ. </a:t>
            </a:r>
            <a:r>
              <a:rPr lang="ar-SA" sz="2400" b="1" dirty="0" smtClean="0">
                <a:solidFill>
                  <a:schemeClr val="bg1"/>
                </a:solidFill>
                <a:ea typeface="Calibri"/>
                <a:cs typeface="Simplified Arabic"/>
              </a:rPr>
              <a:t>الاتصال </a:t>
            </a:r>
            <a:r>
              <a:rPr lang="ar-SA" sz="2400" b="1" dirty="0">
                <a:solidFill>
                  <a:schemeClr val="bg1"/>
                </a:solidFill>
                <a:ea typeface="Calibri"/>
                <a:cs typeface="Simplified Arabic"/>
              </a:rPr>
              <a:t>الذاتي:</a:t>
            </a:r>
            <a:r>
              <a:rPr lang="ar-SA" sz="2400" dirty="0">
                <a:solidFill>
                  <a:schemeClr val="bg1"/>
                </a:solidFill>
                <a:ea typeface="Calibri"/>
                <a:cs typeface="Simplified Arabic"/>
              </a:rPr>
              <a:t> </a:t>
            </a:r>
            <a:r>
              <a:rPr lang="en-US" sz="2400" b="1" dirty="0">
                <a:solidFill>
                  <a:schemeClr val="bg1"/>
                </a:solidFill>
                <a:latin typeface="Times New Roman"/>
                <a:ea typeface="Calibri"/>
                <a:cs typeface="Arial"/>
              </a:rPr>
              <a:t>Intrapersonal Communication</a:t>
            </a:r>
            <a:r>
              <a:rPr lang="en-US" sz="2400" dirty="0">
                <a:solidFill>
                  <a:schemeClr val="bg1"/>
                </a:solidFill>
                <a:latin typeface="Simplified Arabic"/>
                <a:ea typeface="Calibri"/>
                <a:cs typeface="Arial"/>
              </a:rPr>
              <a:t> </a:t>
            </a:r>
            <a:endParaRPr lang="en-US" sz="1600" dirty="0">
              <a:solidFill>
                <a:schemeClr val="bg1"/>
              </a:solidFill>
              <a:latin typeface="Times New Roman"/>
              <a:ea typeface="Calibri"/>
              <a:cs typeface="Simplified Arabic"/>
            </a:endParaRPr>
          </a:p>
          <a:p>
            <a:pPr marL="228600" algn="justLow" rtl="1">
              <a:lnSpc>
                <a:spcPct val="115000"/>
              </a:lnSpc>
              <a:spcAft>
                <a:spcPts val="1000"/>
              </a:spcAft>
            </a:pPr>
            <a:r>
              <a:rPr lang="ar-SA" sz="2400" dirty="0">
                <a:solidFill>
                  <a:schemeClr val="bg1"/>
                </a:solidFill>
                <a:ea typeface="Calibri"/>
              </a:rPr>
              <a:t>وهو الاتصال الذى يجري بين الفرد ونفسه بهدف تنظيم فهمه وإدراكه لنفسه ولما يحيط به من أشخاص أو أشياء أو أحداث أو مفاهيم . ويُعد هذا الاتصال هو أساس كل أشكال الاتصال البشرية</a:t>
            </a:r>
            <a:r>
              <a:rPr lang="ar-SA" sz="2400" dirty="0" smtClean="0">
                <a:solidFill>
                  <a:schemeClr val="bg1"/>
                </a:solidFill>
                <a:ea typeface="Calibri"/>
                <a:cs typeface="Simplified Arabic"/>
              </a:rPr>
              <a:t>.</a:t>
            </a:r>
            <a:endParaRPr lang="ar-EG" sz="2400" dirty="0" smtClean="0">
              <a:solidFill>
                <a:schemeClr val="bg1"/>
              </a:solidFill>
              <a:ea typeface="Calibri"/>
              <a:cs typeface="Simplified Arabic"/>
            </a:endParaRPr>
          </a:p>
          <a:p>
            <a:pPr marL="228600" algn="justLow" rtl="1">
              <a:lnSpc>
                <a:spcPct val="115000"/>
              </a:lnSpc>
              <a:spcAft>
                <a:spcPts val="1000"/>
              </a:spcAft>
            </a:pPr>
            <a:endParaRPr lang="ar-EG" sz="2400" dirty="0">
              <a:solidFill>
                <a:schemeClr val="bg1"/>
              </a:solidFill>
              <a:effectLst/>
              <a:latin typeface="Times New Roman"/>
              <a:ea typeface="Times New Roman"/>
              <a:cs typeface="Simplified Arabic"/>
            </a:endParaRPr>
          </a:p>
          <a:p>
            <a:pPr marL="228600" algn="justLow" rtl="1">
              <a:lnSpc>
                <a:spcPct val="115000"/>
              </a:lnSpc>
              <a:spcAft>
                <a:spcPts val="1000"/>
              </a:spcAft>
            </a:pPr>
            <a:endParaRPr lang="en-US" sz="1600" dirty="0">
              <a:solidFill>
                <a:schemeClr val="bg1"/>
              </a:solidFill>
              <a:effectLst/>
              <a:latin typeface="Times New Roman"/>
              <a:ea typeface="Times New Roman"/>
            </a:endParaRPr>
          </a:p>
        </p:txBody>
      </p:sp>
      <p:pic>
        <p:nvPicPr>
          <p:cNvPr id="2050" name="Picture 2" descr="C:\Users\NoteBook\Desktop\شغل تحضير\fghj.jpg"/>
          <p:cNvPicPr>
            <a:picLocks noChangeAspect="1" noChangeArrowheads="1"/>
          </p:cNvPicPr>
          <p:nvPr/>
        </p:nvPicPr>
        <p:blipFill>
          <a:blip r:embed="rId9">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806909" y="4719484"/>
            <a:ext cx="1938751" cy="14762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051" name="Picture 3" descr="C:\Users\NoteBook\Desktop\شغل تحضير\download.png"/>
          <p:cNvPicPr>
            <a:picLocks noChangeAspect="1" noChangeArrowheads="1"/>
          </p:cNvPicPr>
          <p:nvPr/>
        </p:nvPicPr>
        <p:blipFill>
          <a:blip r:embed="rId10">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5476" y="4915881"/>
            <a:ext cx="1780130" cy="9348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5" name="Rounded Rectangle 14"/>
          <p:cNvSpPr/>
          <p:nvPr/>
        </p:nvSpPr>
        <p:spPr>
          <a:xfrm flipH="1">
            <a:off x="2695432" y="1428065"/>
            <a:ext cx="4458094" cy="504188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15000"/>
              </a:lnSpc>
              <a:spcAft>
                <a:spcPts val="0"/>
              </a:spcAft>
              <a:tabLst>
                <a:tab pos="457200" algn="l"/>
              </a:tabLst>
            </a:pPr>
            <a:r>
              <a:rPr lang="ar-EG" sz="2400" b="1" dirty="0" smtClean="0">
                <a:solidFill>
                  <a:schemeClr val="bg1"/>
                </a:solidFill>
                <a:ea typeface="Calibri"/>
                <a:cs typeface="Simplified Arabic"/>
              </a:rPr>
              <a:t>ب.الاتصال الشخصي </a:t>
            </a:r>
            <a:r>
              <a:rPr lang="en-US" sz="2400" b="1" dirty="0" smtClean="0">
                <a:solidFill>
                  <a:schemeClr val="bg1"/>
                </a:solidFill>
                <a:ea typeface="Calibri"/>
                <a:cs typeface="Simplified Arabic"/>
              </a:rPr>
              <a:t>Intrapersonal Communication</a:t>
            </a:r>
            <a:r>
              <a:rPr lang="ar-SA" sz="2400" b="1" dirty="0" smtClean="0">
                <a:solidFill>
                  <a:schemeClr val="bg1"/>
                </a:solidFill>
                <a:ea typeface="Calibri"/>
                <a:cs typeface="Simplified Arabic"/>
              </a:rPr>
              <a:t> </a:t>
            </a:r>
            <a:r>
              <a:rPr lang="ar-SA" sz="2400" dirty="0" smtClean="0">
                <a:solidFill>
                  <a:schemeClr val="bg1"/>
                </a:solidFill>
                <a:ea typeface="Calibri"/>
              </a:rPr>
              <a:t>وهو </a:t>
            </a:r>
            <a:r>
              <a:rPr lang="ar-SA" sz="2400" dirty="0">
                <a:solidFill>
                  <a:schemeClr val="bg1"/>
                </a:solidFill>
                <a:ea typeface="Calibri"/>
              </a:rPr>
              <a:t>الاتصال المباشر بين الأفراد، </a:t>
            </a:r>
            <a:r>
              <a:rPr lang="ar-SA" sz="2400" dirty="0" smtClean="0">
                <a:solidFill>
                  <a:schemeClr val="bg1"/>
                </a:solidFill>
                <a:ea typeface="Calibri"/>
              </a:rPr>
              <a:t>يتصف </a:t>
            </a:r>
            <a:r>
              <a:rPr lang="ar-SA" sz="2400" dirty="0">
                <a:solidFill>
                  <a:schemeClr val="bg1"/>
                </a:solidFill>
                <a:ea typeface="Calibri"/>
              </a:rPr>
              <a:t>بالمواجهة بين شخصين فقط، على نحو ما يحدث بين الأصدقاء أو الأسرة أو بعض الزملاء، أو عبر الاتصالات الهاتفية أو الخطابات الشخصية المتبادلة</a:t>
            </a:r>
            <a:r>
              <a:rPr lang="en-US" sz="2400" dirty="0">
                <a:solidFill>
                  <a:schemeClr val="bg1"/>
                </a:solidFill>
                <a:latin typeface="Simplified Arabic"/>
                <a:ea typeface="Calibri"/>
              </a:rPr>
              <a:t>.</a:t>
            </a:r>
            <a:r>
              <a:rPr lang="en-US" sz="1400" dirty="0">
                <a:solidFill>
                  <a:schemeClr val="bg1"/>
                </a:solidFill>
                <a:latin typeface="Times New Roman"/>
                <a:ea typeface="Times New Roman"/>
              </a:rPr>
              <a:t> </a:t>
            </a:r>
            <a:r>
              <a:rPr lang="ar-SA" sz="2400" dirty="0">
                <a:solidFill>
                  <a:schemeClr val="bg1"/>
                </a:solidFill>
                <a:ea typeface="Calibri"/>
              </a:rPr>
              <a:t>ويمتاز هذا النوع من الاتصال بأن الفرد يمكنه أن يتلقي رجع الصدي فيه بشكل فوري، مما يُتيح الفرصة لتعديل الرسالة بناء على مجربات العملية الاتصالية.</a:t>
            </a:r>
            <a:endParaRPr lang="en-US" sz="1400" dirty="0">
              <a:solidFill>
                <a:schemeClr val="bg1"/>
              </a:solidFill>
              <a:effectLst/>
              <a:latin typeface="Times New Roman"/>
              <a:ea typeface="Times New Roman"/>
            </a:endParaRPr>
          </a:p>
        </p:txBody>
      </p:sp>
      <p:sp>
        <p:nvSpPr>
          <p:cNvPr id="4" name="Rounded Rectangle 3"/>
          <p:cNvSpPr/>
          <p:nvPr/>
        </p:nvSpPr>
        <p:spPr>
          <a:xfrm>
            <a:off x="3938925" y="679866"/>
            <a:ext cx="4940710" cy="61799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rgbClr val="6C263C"/>
                </a:solidFill>
              </a:rPr>
              <a:t>2. تقسيم حسب المشاركين بالاتصال</a:t>
            </a:r>
            <a:endParaRPr lang="ar-EG" sz="2400" b="1" dirty="0">
              <a:solidFill>
                <a:srgbClr val="6C263C"/>
              </a:solidFill>
            </a:endParaRPr>
          </a:p>
        </p:txBody>
      </p:sp>
    </p:spTree>
    <p:extLst>
      <p:ext uri="{BB962C8B-B14F-4D97-AF65-F5344CB8AC3E}">
        <p14:creationId xmlns:p14="http://schemas.microsoft.com/office/powerpoint/2010/main" val="22854518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265670" y="1337046"/>
            <a:ext cx="4533402" cy="470686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pPr>
            <a:r>
              <a:rPr lang="ar-EG" sz="2800" dirty="0" smtClean="0">
                <a:solidFill>
                  <a:srgbClr val="C00000"/>
                </a:solidFill>
                <a:ea typeface="Calibri"/>
                <a:cs typeface="Simplified Arabic"/>
              </a:rPr>
              <a:t>ج</a:t>
            </a:r>
            <a:r>
              <a:rPr lang="ar-EG" sz="2400" b="1" dirty="0" smtClean="0">
                <a:solidFill>
                  <a:srgbClr val="C00000"/>
                </a:solidFill>
                <a:ea typeface="Calibri"/>
                <a:cs typeface="Simplified Arabic"/>
              </a:rPr>
              <a:t>. اتصال جمعي </a:t>
            </a:r>
            <a:r>
              <a:rPr lang="en-US" sz="2400" b="1" dirty="0" smtClean="0">
                <a:solidFill>
                  <a:srgbClr val="C00000"/>
                </a:solidFill>
                <a:ea typeface="Calibri"/>
                <a:cs typeface="Simplified Arabic"/>
              </a:rPr>
              <a:t>Macro Group</a:t>
            </a:r>
            <a:endParaRPr lang="en-US" sz="2000" b="1" dirty="0" smtClean="0">
              <a:solidFill>
                <a:srgbClr val="C00000"/>
              </a:solidFill>
              <a:ea typeface="Calibri"/>
              <a:cs typeface="Simplified Arabic"/>
            </a:endParaRPr>
          </a:p>
          <a:p>
            <a:pPr algn="justLow" rtl="1">
              <a:lnSpc>
                <a:spcPct val="115000"/>
              </a:lnSpc>
            </a:pPr>
            <a:r>
              <a:rPr lang="ar-SA" sz="2400" dirty="0" smtClean="0">
                <a:solidFill>
                  <a:srgbClr val="C00000"/>
                </a:solidFill>
                <a:ea typeface="Calibri"/>
              </a:rPr>
              <a:t>ويتماثل </a:t>
            </a:r>
            <a:r>
              <a:rPr lang="ar-SA" sz="2400" dirty="0">
                <a:solidFill>
                  <a:srgbClr val="C00000"/>
                </a:solidFill>
                <a:ea typeface="Calibri"/>
              </a:rPr>
              <a:t>مع الاتصال الشخصي بين فردين؛ إلا أن عدد الأفراد الذين يجرون العملية الاتصالية أكثر من اثنين، مثل الفصل الدراسى أو حلقات النقاش العلمى والندوات المحدودة العدد أو كبيرة العدد وذات كثافة جماهيرية واسعة كما فى الخطب الجماهيرية أو المؤتمرات التى قد يحضرها الآلاف من المتلقين</a:t>
            </a:r>
            <a:r>
              <a:rPr lang="en-US" sz="2400" dirty="0" smtClean="0">
                <a:solidFill>
                  <a:srgbClr val="C00000"/>
                </a:solidFill>
                <a:latin typeface="Simplified Arabic"/>
                <a:ea typeface="Calibri"/>
              </a:rPr>
              <a:t>.</a:t>
            </a:r>
          </a:p>
          <a:p>
            <a:pPr algn="justLow" rtl="1">
              <a:lnSpc>
                <a:spcPct val="115000"/>
              </a:lnSpc>
            </a:pPr>
            <a:endParaRPr lang="en-US" sz="2400" dirty="0">
              <a:solidFill>
                <a:srgbClr val="C00000"/>
              </a:solidFill>
              <a:latin typeface="Simplified Arabic"/>
              <a:ea typeface="Calibri"/>
              <a:cs typeface="Arial"/>
            </a:endParaRPr>
          </a:p>
          <a:p>
            <a:pPr algn="justLow" rtl="1">
              <a:lnSpc>
                <a:spcPct val="115000"/>
              </a:lnSpc>
            </a:pPr>
            <a:endParaRPr lang="en-US" dirty="0">
              <a:solidFill>
                <a:srgbClr val="6C263C"/>
              </a:solidFill>
              <a:ea typeface="Calibri"/>
              <a:cs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10510" y="1337046"/>
            <a:ext cx="5250426" cy="4710646"/>
          </a:xfrm>
          <a:prstGeom prst="roundRect">
            <a:avLst>
              <a:gd name="adj" fmla="val 6140"/>
            </a:avLst>
          </a:prstGeom>
          <a:ln/>
        </p:spPr>
        <p:style>
          <a:lnRef idx="2">
            <a:schemeClr val="accent5"/>
          </a:lnRef>
          <a:fillRef idx="1">
            <a:schemeClr val="lt1"/>
          </a:fillRef>
          <a:effectRef idx="0">
            <a:schemeClr val="accent5"/>
          </a:effectRef>
          <a:fontRef idx="minor">
            <a:schemeClr val="dk1"/>
          </a:fontRef>
        </p:style>
        <p:txBody>
          <a:bodyPr rtlCol="0" anchor="ctr"/>
          <a:lstStyle/>
          <a:p>
            <a:pPr algn="r" rtl="1">
              <a:spcAft>
                <a:spcPts val="0"/>
              </a:spcAft>
            </a:pPr>
            <a:r>
              <a:rPr lang="en-US" sz="2400" dirty="0">
                <a:solidFill>
                  <a:srgbClr val="C00000"/>
                </a:solidFill>
                <a:latin typeface="Simplified Arabic"/>
                <a:ea typeface="Calibri"/>
              </a:rPr>
              <a:t> </a:t>
            </a:r>
            <a:r>
              <a:rPr lang="ar-EG" sz="2400" dirty="0" smtClean="0">
                <a:solidFill>
                  <a:srgbClr val="C00000"/>
                </a:solidFill>
                <a:latin typeface="Simplified Arabic"/>
                <a:ea typeface="Calibri"/>
              </a:rPr>
              <a:t>د.</a:t>
            </a:r>
            <a:r>
              <a:rPr lang="ar-SA" sz="2400" b="1" dirty="0" smtClean="0">
                <a:solidFill>
                  <a:srgbClr val="C00000"/>
                </a:solidFill>
                <a:ea typeface="Calibri"/>
                <a:cs typeface="Simplified Arabic"/>
              </a:rPr>
              <a:t>اتصال جماهيري</a:t>
            </a:r>
            <a:r>
              <a:rPr lang="ar-SA" sz="2000" b="1" dirty="0">
                <a:solidFill>
                  <a:srgbClr val="C00000"/>
                </a:solidFill>
                <a:ea typeface="Calibri"/>
                <a:cs typeface="Simplified Arabic"/>
              </a:rPr>
              <a:t>:</a:t>
            </a:r>
            <a:r>
              <a:rPr lang="ar-SA" sz="2000" dirty="0">
                <a:solidFill>
                  <a:srgbClr val="C00000"/>
                </a:solidFill>
                <a:ea typeface="Calibri"/>
                <a:cs typeface="Simplified Arabic"/>
              </a:rPr>
              <a:t> </a:t>
            </a:r>
            <a:r>
              <a:rPr lang="en-US" sz="2000" b="1" dirty="0">
                <a:solidFill>
                  <a:srgbClr val="C00000"/>
                </a:solidFill>
                <a:latin typeface="Times New Roman"/>
                <a:ea typeface="Calibri"/>
                <a:cs typeface="Arial"/>
              </a:rPr>
              <a:t>Mass Communication</a:t>
            </a:r>
            <a:endParaRPr lang="en-US" sz="1400" dirty="0">
              <a:solidFill>
                <a:srgbClr val="C00000"/>
              </a:solidFill>
              <a:latin typeface="Times New Roman"/>
              <a:ea typeface="Times New Roman"/>
            </a:endParaRPr>
          </a:p>
          <a:p>
            <a:pPr marL="342900" lvl="0" indent="-342900" algn="justLow" rtl="1">
              <a:spcAft>
                <a:spcPts val="0"/>
              </a:spcAft>
              <a:buFont typeface="Simplified Arabic"/>
              <a:buChar char="-"/>
              <a:tabLst>
                <a:tab pos="457200" algn="l"/>
              </a:tabLst>
            </a:pPr>
            <a:r>
              <a:rPr lang="ar-SA" sz="2400" dirty="0">
                <a:solidFill>
                  <a:srgbClr val="C00000"/>
                </a:solidFill>
                <a:ea typeface="Calibri"/>
              </a:rPr>
              <a:t>وهو عملية اتصال تقوم بها جهات أو أفراد بهدف الوصول إلى عدد كبير من الأفراد باستخدام وسائل الاتصال الجماهيري ( وسائل الإعلام) مثل الصحف، المجلات، الإذاعة، التليفزيون، </a:t>
            </a:r>
            <a:r>
              <a:rPr lang="ar-SA" sz="2400" dirty="0" smtClean="0">
                <a:solidFill>
                  <a:srgbClr val="C00000"/>
                </a:solidFill>
                <a:ea typeface="Calibri"/>
              </a:rPr>
              <a:t>السينما</a:t>
            </a:r>
            <a:r>
              <a:rPr lang="ar-EG" sz="2400" dirty="0" smtClean="0">
                <a:solidFill>
                  <a:srgbClr val="C00000"/>
                </a:solidFill>
                <a:ea typeface="Calibri"/>
              </a:rPr>
              <a:t>..الخ </a:t>
            </a:r>
            <a:r>
              <a:rPr lang="ar-SA" sz="2400" dirty="0" smtClean="0">
                <a:solidFill>
                  <a:srgbClr val="C00000"/>
                </a:solidFill>
                <a:ea typeface="Calibri"/>
              </a:rPr>
              <a:t>ويمتاز باعتماده </a:t>
            </a:r>
            <a:r>
              <a:rPr lang="ar-SA" sz="2400" dirty="0">
                <a:solidFill>
                  <a:srgbClr val="C00000"/>
                </a:solidFill>
                <a:ea typeface="Calibri"/>
              </a:rPr>
              <a:t>على تكنولوجيا حديثة، كما أنه عملية منظمة مدروسة يشترك فيها فريق عمل، ويُتيح الاتصال الجماهيري الوصول إلى آلاف وملايين الأفراد فى الوقت نفسه، إلا أنه لا يُتيح فرصة فورية لتعديل الرسالة الاتصالية، نظراً لضخامة عدد الجمهور، وعدم تجانسه فكرياً وثقافياً</a:t>
            </a:r>
            <a:r>
              <a:rPr lang="ar-EG" sz="2400" dirty="0">
                <a:solidFill>
                  <a:srgbClr val="C00000"/>
                </a:solidFill>
                <a:ea typeface="Calibri"/>
              </a:rPr>
              <a:t>... الخ </a:t>
            </a:r>
            <a:endParaRPr lang="en-US" sz="1600" dirty="0">
              <a:solidFill>
                <a:srgbClr val="C00000"/>
              </a:solidFill>
              <a:effectLst/>
              <a:latin typeface="Times New Roman"/>
              <a:ea typeface="Times New Roman"/>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9734861" y="37142"/>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smtClean="0">
                <a:solidFill>
                  <a:prstClr val="white"/>
                </a:solidFill>
              </a:rPr>
              <a:t>المحاضرة الأولي </a:t>
            </a:r>
            <a:endParaRPr lang="ar-EG" sz="2000" b="1" dirty="0">
              <a:solidFill>
                <a:prstClr val="white"/>
              </a:solidFill>
            </a:endParaRPr>
          </a:p>
        </p:txBody>
      </p:sp>
      <p:sp>
        <p:nvSpPr>
          <p:cNvPr id="3" name="Rounded Rectangle 2"/>
          <p:cNvSpPr/>
          <p:nvPr/>
        </p:nvSpPr>
        <p:spPr>
          <a:xfrm>
            <a:off x="3023419" y="663677"/>
            <a:ext cx="4527755" cy="5751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rgbClr val="852F4A"/>
                </a:solidFill>
              </a:rPr>
              <a:t>التقسيم حسب المشاركين بالاتصال</a:t>
            </a:r>
            <a:endParaRPr lang="ar-EG" sz="2400" b="1" dirty="0">
              <a:solidFill>
                <a:srgbClr val="852F4A"/>
              </a:solidFill>
            </a:endParaRPr>
          </a:p>
        </p:txBody>
      </p:sp>
      <p:pic>
        <p:nvPicPr>
          <p:cNvPr id="2050" name="Picture 2"/>
          <p:cNvPicPr>
            <a:picLocks noChangeAspect="1" noChangeArrowheads="1"/>
          </p:cNvPicPr>
          <p:nvPr/>
        </p:nvPicPr>
        <p:blipFill>
          <a:blip r:embed="rId7">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265670" y="4557252"/>
            <a:ext cx="2657475" cy="2300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descr="C:\Users\NoteBook\Desktop\شغل تحضير\download.jpg"/>
          <p:cNvPicPr/>
          <p:nvPr/>
        </p:nvPicPr>
        <p:blipFill>
          <a:blip r:embed="rId8">
            <a:duotone>
              <a:srgbClr val="C0504D">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0" y="4734232"/>
            <a:ext cx="1510511" cy="1308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32591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399955" y="62853"/>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4" name="Rounded Rectangle 3"/>
          <p:cNvSpPr/>
          <p:nvPr/>
        </p:nvSpPr>
        <p:spPr>
          <a:xfrm>
            <a:off x="4586748" y="501445"/>
            <a:ext cx="4424517" cy="9130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rgbClr val="0070C0"/>
                </a:solidFill>
              </a:rPr>
              <a:t>3. التقسيم حسب  درجة الرسمية</a:t>
            </a:r>
            <a:endParaRPr lang="ar-EG" sz="2400" b="1" dirty="0">
              <a:solidFill>
                <a:srgbClr val="0070C0"/>
              </a:solidFill>
            </a:endParaRPr>
          </a:p>
        </p:txBody>
      </p:sp>
      <p:sp>
        <p:nvSpPr>
          <p:cNvPr id="6" name="Rounded Rectangle 5"/>
          <p:cNvSpPr/>
          <p:nvPr/>
        </p:nvSpPr>
        <p:spPr>
          <a:xfrm>
            <a:off x="7772400" y="1633940"/>
            <a:ext cx="3786663" cy="473330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0"/>
              </a:spcAft>
            </a:pPr>
            <a:r>
              <a:rPr lang="ar-EG" sz="2400" b="1" dirty="0">
                <a:solidFill>
                  <a:srgbClr val="FF0000"/>
                </a:solidFill>
                <a:ea typeface="Calibri"/>
                <a:cs typeface="Simplified Arabic"/>
              </a:rPr>
              <a:t>أ. </a:t>
            </a:r>
            <a:r>
              <a:rPr lang="ar-SA" sz="2400" b="1" dirty="0">
                <a:solidFill>
                  <a:srgbClr val="FF0000"/>
                </a:solidFill>
                <a:ea typeface="Calibri"/>
                <a:cs typeface="Simplified Arabic"/>
              </a:rPr>
              <a:t>الاتصال الرسمي</a:t>
            </a:r>
            <a:r>
              <a:rPr lang="ar-SA" sz="2000" b="1" dirty="0">
                <a:solidFill>
                  <a:srgbClr val="000000"/>
                </a:solidFill>
                <a:ea typeface="Calibri"/>
                <a:cs typeface="Simplified Arabic"/>
              </a:rPr>
              <a:t>:</a:t>
            </a:r>
            <a:r>
              <a:rPr lang="ar-SA" sz="2800" b="1" dirty="0">
                <a:solidFill>
                  <a:srgbClr val="4472C4"/>
                </a:solidFill>
                <a:ea typeface="Calibri"/>
                <a:cs typeface="Simplified Arabic"/>
              </a:rPr>
              <a:t> </a:t>
            </a:r>
            <a:r>
              <a:rPr lang="ar-SA" sz="2400" dirty="0">
                <a:solidFill>
                  <a:srgbClr val="4472C4"/>
                </a:solidFill>
                <a:ea typeface="Calibri"/>
              </a:rPr>
              <a:t>وهو الاتصال الذى يتم بين إدارات مختلفة فى مؤسسة بالطرق الرسمية تعميمات، خطابات، مذكرات</a:t>
            </a:r>
            <a:r>
              <a:rPr lang="ar-SA" sz="2400" dirty="0" smtClean="0">
                <a:solidFill>
                  <a:srgbClr val="4472C4"/>
                </a:solidFill>
                <a:ea typeface="Calibri"/>
              </a:rPr>
              <a:t>.</a:t>
            </a:r>
            <a:endParaRPr lang="ar-EG" sz="2400" dirty="0" smtClean="0">
              <a:solidFill>
                <a:srgbClr val="4472C4"/>
              </a:solidFill>
              <a:ea typeface="Calibri"/>
            </a:endParaRPr>
          </a:p>
          <a:p>
            <a:pPr algn="justLow" rtl="1">
              <a:lnSpc>
                <a:spcPct val="115000"/>
              </a:lnSpc>
              <a:spcAft>
                <a:spcPts val="0"/>
              </a:spcAft>
            </a:pPr>
            <a:endParaRPr lang="ar-EG" sz="2400" dirty="0" smtClean="0">
              <a:solidFill>
                <a:srgbClr val="4472C4"/>
              </a:solidFill>
              <a:ea typeface="Calibri"/>
              <a:cs typeface="Simplified Arabic"/>
            </a:endParaRPr>
          </a:p>
          <a:p>
            <a:pPr algn="justLow" rtl="1">
              <a:lnSpc>
                <a:spcPct val="115000"/>
              </a:lnSpc>
              <a:spcAft>
                <a:spcPts val="0"/>
              </a:spcAft>
            </a:pPr>
            <a:endParaRPr lang="ar-EG" sz="2400" dirty="0" smtClean="0">
              <a:solidFill>
                <a:srgbClr val="4472C4"/>
              </a:solidFill>
              <a:ea typeface="Calibri"/>
              <a:cs typeface="Simplified Arabic"/>
            </a:endParaRPr>
          </a:p>
          <a:p>
            <a:pPr algn="justLow" rtl="1">
              <a:lnSpc>
                <a:spcPct val="115000"/>
              </a:lnSpc>
              <a:spcAft>
                <a:spcPts val="0"/>
              </a:spcAft>
            </a:pPr>
            <a:endParaRPr lang="ar-EG" sz="2400" dirty="0">
              <a:solidFill>
                <a:srgbClr val="4472C4"/>
              </a:solidFill>
              <a:ea typeface="Calibri"/>
              <a:cs typeface="Simplified Arabic"/>
            </a:endParaRPr>
          </a:p>
          <a:p>
            <a:pPr algn="justLow" rtl="1">
              <a:lnSpc>
                <a:spcPct val="115000"/>
              </a:lnSpc>
              <a:spcAft>
                <a:spcPts val="0"/>
              </a:spcAft>
            </a:pPr>
            <a:endParaRPr lang="ar-EG" sz="2400" dirty="0">
              <a:solidFill>
                <a:srgbClr val="4472C4"/>
              </a:solidFill>
              <a:ea typeface="Calibri"/>
              <a:cs typeface="Simplified Arabic"/>
            </a:endParaRPr>
          </a:p>
          <a:p>
            <a:pPr algn="justLow" rtl="1">
              <a:lnSpc>
                <a:spcPct val="115000"/>
              </a:lnSpc>
              <a:spcAft>
                <a:spcPts val="0"/>
              </a:spcAft>
            </a:pPr>
            <a:endParaRPr lang="ar-EG" sz="2400" dirty="0" smtClean="0">
              <a:solidFill>
                <a:srgbClr val="4472C4"/>
              </a:solidFill>
              <a:ea typeface="Calibri"/>
              <a:cs typeface="Simplified Arabic"/>
            </a:endParaRPr>
          </a:p>
          <a:p>
            <a:pPr algn="justLow" rtl="1">
              <a:lnSpc>
                <a:spcPct val="115000"/>
              </a:lnSpc>
              <a:spcAft>
                <a:spcPts val="0"/>
              </a:spcAft>
            </a:pPr>
            <a:endParaRPr lang="en-US" sz="1100" dirty="0">
              <a:ea typeface="Calibri"/>
              <a:cs typeface="Arial"/>
            </a:endParaRPr>
          </a:p>
        </p:txBody>
      </p:sp>
      <p:sp>
        <p:nvSpPr>
          <p:cNvPr id="7" name="Rounded Rectangle 6"/>
          <p:cNvSpPr/>
          <p:nvPr/>
        </p:nvSpPr>
        <p:spPr>
          <a:xfrm>
            <a:off x="3126658" y="1633940"/>
            <a:ext cx="3908323" cy="464167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r>
              <a:rPr lang="ar-EG" sz="2400" b="1" dirty="0">
                <a:solidFill>
                  <a:srgbClr val="FF0000"/>
                </a:solidFill>
                <a:ea typeface="Calibri"/>
                <a:cs typeface="Simplified Arabic"/>
              </a:rPr>
              <a:t>ب. </a:t>
            </a:r>
            <a:r>
              <a:rPr lang="ar-SA" sz="2400" b="1" dirty="0">
                <a:solidFill>
                  <a:srgbClr val="FF0000"/>
                </a:solidFill>
                <a:ea typeface="Calibri"/>
                <a:cs typeface="Simplified Arabic"/>
              </a:rPr>
              <a:t>الاتصال غير الرسمي</a:t>
            </a:r>
            <a:r>
              <a:rPr lang="ar-SA" sz="2400" dirty="0">
                <a:solidFill>
                  <a:srgbClr val="0070C0"/>
                </a:solidFill>
                <a:ea typeface="Calibri"/>
                <a:cs typeface="Simplified Arabic"/>
              </a:rPr>
              <a:t>: </a:t>
            </a:r>
            <a:r>
              <a:rPr lang="ar-SA" sz="2400" dirty="0">
                <a:solidFill>
                  <a:srgbClr val="0070C0"/>
                </a:solidFill>
                <a:ea typeface="Calibri"/>
              </a:rPr>
              <a:t>وهو الاتصال الذى يجري بين الأفراد العاملين فى إحدى المؤسسات خارج نطاق الاتصال الرسمي</a:t>
            </a:r>
            <a:r>
              <a:rPr lang="ar-SA" sz="2400" dirty="0" smtClean="0">
                <a:solidFill>
                  <a:srgbClr val="0070C0"/>
                </a:solidFill>
                <a:ea typeface="Calibri"/>
              </a:rPr>
              <a:t>.</a:t>
            </a:r>
            <a:endParaRPr lang="ar-EG" sz="2400" dirty="0" smtClean="0">
              <a:solidFill>
                <a:srgbClr val="0070C0"/>
              </a:solidFill>
              <a:ea typeface="Calibri"/>
            </a:endParaRPr>
          </a:p>
          <a:p>
            <a:pPr algn="justLow" rtl="1">
              <a:lnSpc>
                <a:spcPct val="115000"/>
              </a:lnSpc>
              <a:spcAft>
                <a:spcPts val="1000"/>
              </a:spcAft>
            </a:pPr>
            <a:endParaRPr lang="ar-EG" sz="2400" dirty="0">
              <a:solidFill>
                <a:srgbClr val="0070C0"/>
              </a:solidFill>
              <a:ea typeface="Calibri"/>
              <a:cs typeface="Simplified Arabic"/>
            </a:endParaRPr>
          </a:p>
          <a:p>
            <a:pPr algn="justLow" rtl="1">
              <a:lnSpc>
                <a:spcPct val="115000"/>
              </a:lnSpc>
              <a:spcAft>
                <a:spcPts val="1000"/>
              </a:spcAft>
            </a:pPr>
            <a:endParaRPr lang="ar-EG" sz="2400" dirty="0" smtClean="0">
              <a:solidFill>
                <a:srgbClr val="0070C0"/>
              </a:solidFill>
              <a:ea typeface="Calibri"/>
              <a:cs typeface="Simplified Arabic"/>
            </a:endParaRPr>
          </a:p>
          <a:p>
            <a:pPr algn="justLow" rtl="1">
              <a:lnSpc>
                <a:spcPct val="115000"/>
              </a:lnSpc>
              <a:spcAft>
                <a:spcPts val="1000"/>
              </a:spcAft>
            </a:pPr>
            <a:endParaRPr lang="ar-EG" sz="2400" dirty="0">
              <a:solidFill>
                <a:srgbClr val="0070C0"/>
              </a:solidFill>
              <a:ea typeface="Calibri"/>
              <a:cs typeface="Simplified Arabic"/>
            </a:endParaRPr>
          </a:p>
          <a:p>
            <a:pPr algn="justLow" rtl="1">
              <a:lnSpc>
                <a:spcPct val="115000"/>
              </a:lnSpc>
              <a:spcAft>
                <a:spcPts val="1000"/>
              </a:spcAft>
            </a:pPr>
            <a:endParaRPr lang="ar-EG" sz="2400" dirty="0" smtClean="0">
              <a:solidFill>
                <a:srgbClr val="0070C0"/>
              </a:solidFill>
              <a:ea typeface="Calibri"/>
              <a:cs typeface="Simplified Arabic"/>
            </a:endParaRPr>
          </a:p>
          <a:p>
            <a:pPr algn="justLow" rtl="1">
              <a:lnSpc>
                <a:spcPct val="115000"/>
              </a:lnSpc>
              <a:spcAft>
                <a:spcPts val="1000"/>
              </a:spcAft>
            </a:pPr>
            <a:endParaRPr lang="en-US" sz="1100" dirty="0">
              <a:ea typeface="Calibri"/>
              <a:cs typeface="Arial"/>
            </a:endParaRPr>
          </a:p>
        </p:txBody>
      </p:sp>
      <p:pic>
        <p:nvPicPr>
          <p:cNvPr id="3075" name="Picture 3" descr="C:\Users\NoteBook\Desktop\99.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477432" y="3699936"/>
            <a:ext cx="2928402" cy="27660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3076" name="Picture 4" descr="C:\Users\NoteBook\Desktop\7.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185651" y="3611308"/>
            <a:ext cx="2952750" cy="26643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6299153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83569" y="1155418"/>
            <a:ext cx="10190893" cy="48540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algn="justLow" rtl="1">
              <a:lnSpc>
                <a:spcPct val="115000"/>
              </a:lnSpc>
              <a:spcAft>
                <a:spcPts val="0"/>
              </a:spcAft>
            </a:pPr>
            <a:r>
              <a:rPr lang="ar-SA" sz="2400" b="1" dirty="0" smtClean="0">
                <a:solidFill>
                  <a:srgbClr val="852F4A"/>
                </a:solidFill>
                <a:ea typeface="Calibri"/>
                <a:cs typeface="Simplified Arabic"/>
              </a:rPr>
              <a:t>4</a:t>
            </a:r>
            <a:r>
              <a:rPr lang="ar-EG" sz="2400" b="1" dirty="0" smtClean="0">
                <a:solidFill>
                  <a:srgbClr val="852F4A"/>
                </a:solidFill>
                <a:ea typeface="Calibri"/>
                <a:cs typeface="Simplified Arabic"/>
              </a:rPr>
              <a:t>.</a:t>
            </a:r>
            <a:r>
              <a:rPr lang="ar-SA" sz="2400" b="1" dirty="0" smtClean="0">
                <a:solidFill>
                  <a:srgbClr val="852F4A"/>
                </a:solidFill>
                <a:ea typeface="Calibri"/>
                <a:cs typeface="Simplified Arabic"/>
              </a:rPr>
              <a:t> </a:t>
            </a:r>
            <a:r>
              <a:rPr lang="ar-SA" sz="2400" b="1" dirty="0">
                <a:solidFill>
                  <a:srgbClr val="0070C0"/>
                </a:solidFill>
                <a:ea typeface="Calibri"/>
                <a:cs typeface="Simplified Arabic"/>
              </a:rPr>
              <a:t>الاتصال حسب جهة الاتصال:</a:t>
            </a:r>
            <a:endParaRPr lang="en-US" sz="1600" dirty="0">
              <a:solidFill>
                <a:srgbClr val="0070C0"/>
              </a:solidFill>
              <a:ea typeface="Calibri"/>
              <a:cs typeface="Arial"/>
            </a:endParaRPr>
          </a:p>
          <a:p>
            <a:pPr marL="342900" lvl="0" indent="-342900" algn="justLow" rtl="1">
              <a:lnSpc>
                <a:spcPct val="115000"/>
              </a:lnSpc>
              <a:spcAft>
                <a:spcPts val="0"/>
              </a:spcAft>
              <a:buFont typeface="+mj-cs"/>
              <a:buAutoNum type="arabic1Minus"/>
            </a:pPr>
            <a:r>
              <a:rPr lang="ar-SA" sz="2400" b="1" dirty="0">
                <a:solidFill>
                  <a:srgbClr val="0070C0"/>
                </a:solidFill>
                <a:ea typeface="Calibri"/>
                <a:cs typeface="Simplified Arabic"/>
              </a:rPr>
              <a:t>اتصال أفقي:</a:t>
            </a:r>
            <a:r>
              <a:rPr lang="ar-SA" sz="2400" b="1" dirty="0">
                <a:solidFill>
                  <a:srgbClr val="852F4A"/>
                </a:solidFill>
                <a:ea typeface="Calibri"/>
                <a:cs typeface="Simplified Arabic"/>
              </a:rPr>
              <a:t> </a:t>
            </a:r>
            <a:r>
              <a:rPr lang="ar-SA" sz="2400" dirty="0">
                <a:solidFill>
                  <a:srgbClr val="852F4A"/>
                </a:solidFill>
                <a:ea typeface="Calibri"/>
              </a:rPr>
              <a:t>وهو الذي يحدث بين فردين أو أكثر على المستوي نفسه وظيفياً ومهنياً، مثلاً </a:t>
            </a:r>
            <a:r>
              <a:rPr lang="ar-SA" sz="2400" dirty="0" smtClean="0">
                <a:solidFill>
                  <a:srgbClr val="852F4A"/>
                </a:solidFill>
                <a:ea typeface="Calibri"/>
              </a:rPr>
              <a:t>الاتص</a:t>
            </a:r>
            <a:r>
              <a:rPr lang="ar-EG" sz="2400" dirty="0" smtClean="0">
                <a:solidFill>
                  <a:srgbClr val="852F4A"/>
                </a:solidFill>
                <a:ea typeface="Calibri"/>
              </a:rPr>
              <a:t>ا</a:t>
            </a:r>
            <a:r>
              <a:rPr lang="ar-SA" sz="2400" dirty="0" smtClean="0">
                <a:solidFill>
                  <a:srgbClr val="852F4A"/>
                </a:solidFill>
                <a:ea typeface="Calibri"/>
              </a:rPr>
              <a:t>ل </a:t>
            </a:r>
            <a:r>
              <a:rPr lang="ar-SA" sz="2400" dirty="0">
                <a:solidFill>
                  <a:srgbClr val="852F4A"/>
                </a:solidFill>
                <a:ea typeface="Calibri"/>
              </a:rPr>
              <a:t>بين العاملين بالمؤسسة.</a:t>
            </a:r>
            <a:endParaRPr lang="en-US" sz="1600" dirty="0">
              <a:solidFill>
                <a:srgbClr val="852F4A"/>
              </a:solidFill>
              <a:ea typeface="Calibri"/>
            </a:endParaRPr>
          </a:p>
          <a:p>
            <a:pPr marL="342900" lvl="0" indent="-342900" algn="justLow" rtl="1">
              <a:lnSpc>
                <a:spcPct val="115000"/>
              </a:lnSpc>
              <a:spcAft>
                <a:spcPts val="0"/>
              </a:spcAft>
              <a:buFont typeface="+mj-cs"/>
              <a:buAutoNum type="arabic1Minus"/>
            </a:pPr>
            <a:r>
              <a:rPr lang="ar-SA" sz="2400" b="1" dirty="0">
                <a:solidFill>
                  <a:srgbClr val="0070C0"/>
                </a:solidFill>
                <a:ea typeface="Calibri"/>
                <a:cs typeface="Simplified Arabic"/>
              </a:rPr>
              <a:t>اتصال نازل: </a:t>
            </a:r>
            <a:r>
              <a:rPr lang="ar-SA" sz="2400" dirty="0">
                <a:solidFill>
                  <a:srgbClr val="852F4A"/>
                </a:solidFill>
                <a:ea typeface="Calibri"/>
                <a:cs typeface="Simplified Arabic"/>
              </a:rPr>
              <a:t>و</a:t>
            </a:r>
            <a:r>
              <a:rPr lang="ar-SA" sz="2400" dirty="0">
                <a:solidFill>
                  <a:srgbClr val="852F4A"/>
                </a:solidFill>
                <a:ea typeface="Calibri"/>
              </a:rPr>
              <a:t>هو الاتصال الذى يتم من أعلى التنظيم فى مؤسسة أو شركة إلى المرؤوسين، لنقل</a:t>
            </a:r>
            <a:r>
              <a:rPr lang="ar-SA" sz="2400" b="1" dirty="0">
                <a:solidFill>
                  <a:srgbClr val="852F4A"/>
                </a:solidFill>
                <a:ea typeface="Calibri"/>
              </a:rPr>
              <a:t> </a:t>
            </a:r>
            <a:r>
              <a:rPr lang="ar-SA" sz="2400" dirty="0">
                <a:solidFill>
                  <a:srgbClr val="852F4A"/>
                </a:solidFill>
                <a:ea typeface="Calibri"/>
              </a:rPr>
              <a:t>الأوامر </a:t>
            </a:r>
            <a:r>
              <a:rPr lang="ar-SA" sz="2400" dirty="0" smtClean="0">
                <a:solidFill>
                  <a:srgbClr val="852F4A"/>
                </a:solidFill>
                <a:ea typeface="Calibri"/>
              </a:rPr>
              <a:t>والتع</a:t>
            </a:r>
            <a:r>
              <a:rPr lang="ar-EG" sz="2400" dirty="0" smtClean="0">
                <a:solidFill>
                  <a:srgbClr val="852F4A"/>
                </a:solidFill>
                <a:ea typeface="Calibri"/>
              </a:rPr>
              <a:t>ل</a:t>
            </a:r>
            <a:r>
              <a:rPr lang="ar-SA" sz="2400" dirty="0" smtClean="0">
                <a:solidFill>
                  <a:srgbClr val="852F4A"/>
                </a:solidFill>
                <a:ea typeface="Calibri"/>
              </a:rPr>
              <a:t>يمات </a:t>
            </a:r>
            <a:r>
              <a:rPr lang="ar-SA" sz="2400" dirty="0">
                <a:solidFill>
                  <a:srgbClr val="852F4A"/>
                </a:solidFill>
                <a:ea typeface="Calibri"/>
              </a:rPr>
              <a:t>والمنشورات، وغالباً ما يتصف هذا الاتصال بأنه لا يحمل تغذية عكسية أو رجع صدي.</a:t>
            </a:r>
            <a:endParaRPr lang="en-US" sz="1600" dirty="0">
              <a:solidFill>
                <a:srgbClr val="852F4A"/>
              </a:solidFill>
              <a:ea typeface="Calibri"/>
            </a:endParaRPr>
          </a:p>
          <a:p>
            <a:pPr marL="342900" lvl="0" indent="-342900" algn="justLow" rtl="1">
              <a:lnSpc>
                <a:spcPct val="115000"/>
              </a:lnSpc>
              <a:spcAft>
                <a:spcPts val="0"/>
              </a:spcAft>
              <a:buFont typeface="+mj-cs"/>
              <a:buAutoNum type="arabic1Minus"/>
            </a:pPr>
            <a:r>
              <a:rPr lang="ar-SA" sz="2400" b="1" dirty="0">
                <a:solidFill>
                  <a:srgbClr val="0070C0"/>
                </a:solidFill>
                <a:ea typeface="Calibri"/>
                <a:cs typeface="Simplified Arabic"/>
              </a:rPr>
              <a:t>اتصال صاعد:</a:t>
            </a:r>
            <a:r>
              <a:rPr lang="ar-SA" sz="2400" b="1" dirty="0">
                <a:solidFill>
                  <a:srgbClr val="852F4A"/>
                </a:solidFill>
                <a:ea typeface="Calibri"/>
                <a:cs typeface="Simplified Arabic"/>
              </a:rPr>
              <a:t> </a:t>
            </a:r>
            <a:r>
              <a:rPr lang="ar-SA" sz="2400" dirty="0">
                <a:solidFill>
                  <a:srgbClr val="852F4A"/>
                </a:solidFill>
                <a:ea typeface="Calibri"/>
                <a:cs typeface="Simplified Arabic"/>
              </a:rPr>
              <a:t>وه</a:t>
            </a:r>
            <a:r>
              <a:rPr lang="ar-SA" sz="2400" dirty="0">
                <a:solidFill>
                  <a:srgbClr val="852F4A"/>
                </a:solidFill>
                <a:ea typeface="Calibri"/>
              </a:rPr>
              <a:t>و الاتصال الصادر من </a:t>
            </a:r>
            <a:r>
              <a:rPr lang="ar-SA" sz="2400" dirty="0" smtClean="0">
                <a:solidFill>
                  <a:srgbClr val="852F4A"/>
                </a:solidFill>
                <a:ea typeface="Calibri"/>
              </a:rPr>
              <a:t>المرؤ</a:t>
            </a:r>
            <a:r>
              <a:rPr lang="ar-EG" sz="2400" dirty="0" smtClean="0">
                <a:solidFill>
                  <a:srgbClr val="852F4A"/>
                </a:solidFill>
                <a:ea typeface="Calibri"/>
              </a:rPr>
              <a:t>و</a:t>
            </a:r>
            <a:r>
              <a:rPr lang="ar-SA" sz="2400" dirty="0" smtClean="0">
                <a:solidFill>
                  <a:srgbClr val="852F4A"/>
                </a:solidFill>
                <a:ea typeface="Calibri"/>
              </a:rPr>
              <a:t>سين </a:t>
            </a:r>
            <a:r>
              <a:rPr lang="ar-SA" sz="2400" dirty="0">
                <a:solidFill>
                  <a:srgbClr val="852F4A"/>
                </a:solidFill>
                <a:ea typeface="Calibri"/>
              </a:rPr>
              <a:t>إلى </a:t>
            </a:r>
            <a:r>
              <a:rPr lang="ar-SA" sz="2400" dirty="0" smtClean="0">
                <a:solidFill>
                  <a:srgbClr val="852F4A"/>
                </a:solidFill>
                <a:ea typeface="Calibri"/>
              </a:rPr>
              <a:t>رؤ</a:t>
            </a:r>
            <a:r>
              <a:rPr lang="ar-EG" sz="2400" dirty="0" smtClean="0">
                <a:solidFill>
                  <a:srgbClr val="852F4A"/>
                </a:solidFill>
                <a:ea typeface="Calibri"/>
              </a:rPr>
              <a:t>و</a:t>
            </a:r>
            <a:r>
              <a:rPr lang="ar-SA" sz="2400" dirty="0" smtClean="0">
                <a:solidFill>
                  <a:srgbClr val="852F4A"/>
                </a:solidFill>
                <a:ea typeface="Calibri"/>
              </a:rPr>
              <a:t>ساهم </a:t>
            </a:r>
            <a:r>
              <a:rPr lang="ar-SA" sz="2400" dirty="0">
                <a:solidFill>
                  <a:srgbClr val="852F4A"/>
                </a:solidFill>
                <a:ea typeface="Calibri"/>
              </a:rPr>
              <a:t>فى العمل، ويتطلب هذا النوع من الاتصال تشجعياً من المدراء </a:t>
            </a:r>
            <a:r>
              <a:rPr lang="ar-SA" sz="2400" dirty="0" smtClean="0">
                <a:solidFill>
                  <a:srgbClr val="852F4A"/>
                </a:solidFill>
                <a:ea typeface="Calibri"/>
              </a:rPr>
              <a:t>للمرؤ</a:t>
            </a:r>
            <a:r>
              <a:rPr lang="ar-EG" sz="2400" dirty="0" smtClean="0">
                <a:solidFill>
                  <a:srgbClr val="852F4A"/>
                </a:solidFill>
                <a:ea typeface="Calibri"/>
              </a:rPr>
              <a:t>و</a:t>
            </a:r>
            <a:r>
              <a:rPr lang="ar-SA" sz="2400" dirty="0" smtClean="0">
                <a:solidFill>
                  <a:srgbClr val="852F4A"/>
                </a:solidFill>
                <a:ea typeface="Calibri"/>
              </a:rPr>
              <a:t>سين </a:t>
            </a:r>
            <a:r>
              <a:rPr lang="ar-SA" sz="2400" dirty="0">
                <a:solidFill>
                  <a:srgbClr val="852F4A"/>
                </a:solidFill>
                <a:ea typeface="Calibri"/>
              </a:rPr>
              <a:t>فى المؤسسة وبالعكس.</a:t>
            </a:r>
            <a:endParaRPr lang="en-US" sz="1600" dirty="0">
              <a:solidFill>
                <a:srgbClr val="852F4A"/>
              </a:solidFill>
              <a:ea typeface="Calibri"/>
            </a:endParaRPr>
          </a:p>
          <a:p>
            <a:pPr marL="342900" lvl="0" indent="-342900" algn="justLow" rtl="1">
              <a:lnSpc>
                <a:spcPct val="115000"/>
              </a:lnSpc>
              <a:spcAft>
                <a:spcPts val="0"/>
              </a:spcAft>
              <a:buFont typeface="+mj-cs"/>
              <a:buAutoNum type="arabic1Minus"/>
            </a:pPr>
            <a:r>
              <a:rPr lang="ar-SA" sz="2400" b="1" dirty="0">
                <a:solidFill>
                  <a:srgbClr val="0070C0"/>
                </a:solidFill>
                <a:ea typeface="Calibri"/>
                <a:cs typeface="Simplified Arabic"/>
              </a:rPr>
              <a:t>اتصال صاعد نازل</a:t>
            </a:r>
            <a:r>
              <a:rPr lang="ar-SA" sz="2400" b="1" dirty="0">
                <a:solidFill>
                  <a:srgbClr val="852F4A"/>
                </a:solidFill>
                <a:ea typeface="Calibri"/>
                <a:cs typeface="Simplified Arabic"/>
              </a:rPr>
              <a:t>: </a:t>
            </a:r>
            <a:r>
              <a:rPr lang="ar-SA" sz="2400" dirty="0">
                <a:solidFill>
                  <a:srgbClr val="852F4A"/>
                </a:solidFill>
                <a:ea typeface="Calibri"/>
              </a:rPr>
              <a:t>وهو اتصال فى اتجاهين من المدراء والرؤساء إلى </a:t>
            </a:r>
            <a:r>
              <a:rPr lang="ar-SA" sz="2400" dirty="0" smtClean="0">
                <a:solidFill>
                  <a:srgbClr val="852F4A"/>
                </a:solidFill>
                <a:ea typeface="Calibri"/>
              </a:rPr>
              <a:t>المرؤ</a:t>
            </a:r>
            <a:r>
              <a:rPr lang="ar-EG" sz="2400" dirty="0" smtClean="0">
                <a:solidFill>
                  <a:srgbClr val="852F4A"/>
                </a:solidFill>
                <a:ea typeface="Calibri"/>
              </a:rPr>
              <a:t>و</a:t>
            </a:r>
            <a:r>
              <a:rPr lang="ar-SA" sz="2400" dirty="0" smtClean="0">
                <a:solidFill>
                  <a:srgbClr val="852F4A"/>
                </a:solidFill>
                <a:ea typeface="Calibri"/>
              </a:rPr>
              <a:t>سين </a:t>
            </a:r>
            <a:r>
              <a:rPr lang="ar-SA" sz="2400" dirty="0">
                <a:solidFill>
                  <a:srgbClr val="852F4A"/>
                </a:solidFill>
                <a:ea typeface="Calibri"/>
              </a:rPr>
              <a:t>فى المؤسسة وبالعكس.</a:t>
            </a:r>
            <a:endParaRPr lang="en-US" sz="1600" dirty="0">
              <a:solidFill>
                <a:srgbClr val="852F4A"/>
              </a:solidFill>
              <a:ea typeface="Calibri"/>
            </a:endParaRPr>
          </a:p>
          <a:p>
            <a:pPr marL="457200" algn="justLow" rtl="1">
              <a:lnSpc>
                <a:spcPct val="115000"/>
              </a:lnSpc>
              <a:spcAft>
                <a:spcPts val="1000"/>
              </a:spcAft>
            </a:pPr>
            <a:r>
              <a:rPr lang="ar-SA" sz="2400" b="1" dirty="0">
                <a:solidFill>
                  <a:srgbClr val="852F4A"/>
                </a:solidFill>
                <a:ea typeface="Calibri"/>
                <a:cs typeface="Simplified Arabic"/>
              </a:rPr>
              <a:t> </a:t>
            </a:r>
            <a:endParaRPr lang="en-US" sz="1600" dirty="0">
              <a:solidFill>
                <a:srgbClr val="852F4A"/>
              </a:solidFill>
              <a:ea typeface="Calibri"/>
              <a:cs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 </a:t>
            </a:r>
            <a:endParaRPr lang="en-US" sz="2000"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403657" y="-84068"/>
            <a:ext cx="2649477" cy="1166001"/>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14704" y="0"/>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2580969" y="1421591"/>
            <a:ext cx="9221826" cy="5396862"/>
          </a:xfrm>
          <a:prstGeom prst="rect">
            <a:avLst/>
          </a:prstGeom>
          <a:ln>
            <a:noFill/>
          </a:ln>
        </p:spPr>
        <p:txBody>
          <a:bodyPr wrap="square">
            <a:spAutoFit/>
          </a:bodyPr>
          <a:lstStyle/>
          <a:p>
            <a:pPr algn="justLow" rtl="1">
              <a:lnSpc>
                <a:spcPct val="115000"/>
              </a:lnSpc>
              <a:spcAft>
                <a:spcPts val="1000"/>
              </a:spcAft>
            </a:pPr>
            <a:r>
              <a:rPr lang="ar-EG" sz="2400" b="1" dirty="0" smtClean="0">
                <a:solidFill>
                  <a:srgbClr val="0070C0"/>
                </a:solidFill>
                <a:ea typeface="Calibri"/>
              </a:rPr>
              <a:t>يمكن </a:t>
            </a:r>
            <a:r>
              <a:rPr lang="ar-EG" sz="2400" b="1" dirty="0">
                <a:solidFill>
                  <a:srgbClr val="0070C0"/>
                </a:solidFill>
                <a:ea typeface="Calibri"/>
              </a:rPr>
              <a:t>تحديد عدة وظائف لوسائل الاتصال من خلال ما طرحه الباحثون والمهتمون بعلم الاتصال:</a:t>
            </a:r>
            <a:endParaRPr lang="en-US" b="1" dirty="0">
              <a:solidFill>
                <a:srgbClr val="0070C0"/>
              </a:solidFill>
              <a:ea typeface="Calibri"/>
            </a:endParaRPr>
          </a:p>
          <a:p>
            <a:pPr marL="342900" lvl="0" indent="-342900" algn="justLow" rtl="1">
              <a:lnSpc>
                <a:spcPct val="115000"/>
              </a:lnSpc>
              <a:spcAft>
                <a:spcPts val="0"/>
              </a:spcAft>
              <a:buFont typeface="+mj-lt"/>
              <a:buAutoNum type="arabicPeriod"/>
            </a:pPr>
            <a:r>
              <a:rPr lang="ar-EG" sz="2400" b="1" dirty="0">
                <a:solidFill>
                  <a:srgbClr val="FF0000"/>
                </a:solidFill>
                <a:ea typeface="Calibri"/>
                <a:cs typeface="Simplified Arabic"/>
              </a:rPr>
              <a:t>وظيفة الإخبار </a:t>
            </a:r>
            <a:r>
              <a:rPr lang="ar-EG" sz="2400" b="1" dirty="0">
                <a:solidFill>
                  <a:srgbClr val="FF0000"/>
                </a:solidFill>
                <a:ea typeface="Calibri"/>
              </a:rPr>
              <a:t>ومراقبة البيئة</a:t>
            </a:r>
            <a:r>
              <a:rPr lang="ar-EG" sz="2400" b="1" dirty="0">
                <a:solidFill>
                  <a:srgbClr val="0070C0"/>
                </a:solidFill>
                <a:ea typeface="Calibri"/>
                <a:cs typeface="Simplified Arabic"/>
              </a:rPr>
              <a:t>:</a:t>
            </a:r>
            <a:r>
              <a:rPr lang="ar-EG" sz="2400" dirty="0">
                <a:solidFill>
                  <a:srgbClr val="0070C0"/>
                </a:solidFill>
                <a:ea typeface="Calibri"/>
                <a:cs typeface="Simplified Arabic"/>
              </a:rPr>
              <a:t> </a:t>
            </a:r>
            <a:r>
              <a:rPr lang="ar-EG" sz="2400" dirty="0">
                <a:solidFill>
                  <a:srgbClr val="0070C0"/>
                </a:solidFill>
                <a:ea typeface="Calibri"/>
              </a:rPr>
              <a:t>وتتمثل بنقل الأخبار والمعلومات المحلية أو الإقليمية أو الدولية، مهما كان نوعها اقتصادية، أو سياسية أو اجتماعية أو فنية، لتزويد الفرد بمعلومات عما يجري حوله.</a:t>
            </a:r>
            <a:endParaRPr lang="en-US" dirty="0">
              <a:solidFill>
                <a:srgbClr val="0070C0"/>
              </a:solidFill>
              <a:ea typeface="Calibri"/>
            </a:endParaRPr>
          </a:p>
          <a:p>
            <a:pPr marL="342900" lvl="0" indent="-342900" algn="justLow" rtl="1">
              <a:lnSpc>
                <a:spcPct val="115000"/>
              </a:lnSpc>
              <a:spcAft>
                <a:spcPts val="1000"/>
              </a:spcAft>
              <a:buFont typeface="+mj-lt"/>
              <a:buAutoNum type="arabicPeriod"/>
            </a:pPr>
            <a:r>
              <a:rPr lang="ar-EG" sz="2400" b="1" dirty="0">
                <a:solidFill>
                  <a:srgbClr val="FF0000"/>
                </a:solidFill>
                <a:ea typeface="Calibri"/>
                <a:cs typeface="Simplified Arabic"/>
              </a:rPr>
              <a:t>الإعلام والتعليم:</a:t>
            </a:r>
            <a:r>
              <a:rPr lang="ar-EG" sz="2400" dirty="0">
                <a:solidFill>
                  <a:srgbClr val="0070C0"/>
                </a:solidFill>
                <a:ea typeface="Calibri"/>
                <a:cs typeface="Simplified Arabic"/>
              </a:rPr>
              <a:t> </a:t>
            </a:r>
            <a:r>
              <a:rPr lang="ar-EG" sz="2400" dirty="0" smtClean="0">
                <a:solidFill>
                  <a:srgbClr val="0070C0"/>
                </a:solidFill>
                <a:ea typeface="Calibri"/>
              </a:rPr>
              <a:t>يُعد </a:t>
            </a:r>
            <a:r>
              <a:rPr lang="ar-EG" sz="2400" dirty="0">
                <a:solidFill>
                  <a:srgbClr val="0070C0"/>
                </a:solidFill>
                <a:ea typeface="Calibri"/>
              </a:rPr>
              <a:t>الإعلام والتعليم وظيفتان متكاملتان، فيما يقدم الإعلام للفرد المعلومات التى قد يستفيد منها فى حياته مادياً أو فكرياً أو اجتماعياً، فإن التعليم يقدم للفرد نوعاً من المعلومات المنهجية التى تقدم للفرد معلومات تكسبه مهارات فى إطار التعليم غير الرسمي</a:t>
            </a:r>
            <a:r>
              <a:rPr lang="ar-EG" sz="2400" dirty="0" smtClean="0">
                <a:solidFill>
                  <a:srgbClr val="0070C0"/>
                </a:solidFill>
                <a:ea typeface="Calibri"/>
              </a:rPr>
              <a:t>.</a:t>
            </a:r>
          </a:p>
          <a:p>
            <a:pPr marL="342900" lvl="0" indent="-342900" algn="justLow" rtl="1">
              <a:lnSpc>
                <a:spcPct val="115000"/>
              </a:lnSpc>
              <a:spcAft>
                <a:spcPts val="1000"/>
              </a:spcAft>
              <a:buFont typeface="+mj-lt"/>
              <a:buAutoNum type="arabicPeriod"/>
            </a:pPr>
            <a:r>
              <a:rPr lang="ar-EG" sz="2400" b="1" dirty="0">
                <a:solidFill>
                  <a:srgbClr val="FF0000"/>
                </a:solidFill>
                <a:ea typeface="Calibri"/>
              </a:rPr>
              <a:t>وظيفة ترابط المجتمع ونقل تراثه:</a:t>
            </a:r>
            <a:r>
              <a:rPr lang="ar-EG" sz="2400" dirty="0">
                <a:solidFill>
                  <a:srgbClr val="0070C0"/>
                </a:solidFill>
                <a:ea typeface="Calibri"/>
              </a:rPr>
              <a:t> يلعب الاتصال دوراً فى ترابط أفراد المجتمع بعضهم ببعض، ويربط الشعب بحكوماته، فمن خلال الاتصال يتم تكوين </a:t>
            </a:r>
            <a:r>
              <a:rPr lang="ar-EG" sz="2400" dirty="0" smtClean="0">
                <a:solidFill>
                  <a:srgbClr val="0070C0"/>
                </a:solidFill>
                <a:ea typeface="Calibri"/>
              </a:rPr>
              <a:t>الرأى </a:t>
            </a:r>
            <a:r>
              <a:rPr lang="ar-EG" sz="2400" dirty="0">
                <a:solidFill>
                  <a:srgbClr val="0070C0"/>
                </a:solidFill>
                <a:ea typeface="Calibri"/>
              </a:rPr>
              <a:t>العام، كما يلعب الاتصال دوراً فى نقل تراث المجتمع من قيم وعادات وتقاليد ولغة وثقافة وسلوك</a:t>
            </a:r>
            <a:r>
              <a:rPr lang="ar-EG" sz="2400" dirty="0">
                <a:solidFill>
                  <a:srgbClr val="0070C0"/>
                </a:solidFill>
                <a:ea typeface="Calibri"/>
                <a:cs typeface="Simplified Arabic"/>
              </a:rPr>
              <a:t>.</a:t>
            </a:r>
            <a:endParaRPr lang="en-US" dirty="0">
              <a:solidFill>
                <a:srgbClr val="0070C0"/>
              </a:solidFill>
              <a:ea typeface="Calibri"/>
              <a:cs typeface="Arial"/>
            </a:endParaRPr>
          </a:p>
          <a:p>
            <a:pPr marL="342900" lvl="0" indent="-342900" algn="justLow" rtl="1">
              <a:lnSpc>
                <a:spcPct val="115000"/>
              </a:lnSpc>
              <a:spcAft>
                <a:spcPts val="1000"/>
              </a:spcAft>
              <a:buFont typeface="+mj-lt"/>
              <a:buAutoNum type="arabicPeriod"/>
            </a:pPr>
            <a:endParaRPr lang="en-US" sz="1400" dirty="0">
              <a:ea typeface="Calibri"/>
              <a:cs typeface="Arial"/>
            </a:endParaRPr>
          </a:p>
        </p:txBody>
      </p:sp>
      <p:sp>
        <p:nvSpPr>
          <p:cNvPr id="4" name="Rounded Rectangle 3"/>
          <p:cNvSpPr/>
          <p:nvPr/>
        </p:nvSpPr>
        <p:spPr>
          <a:xfrm>
            <a:off x="2993923" y="372326"/>
            <a:ext cx="6076335" cy="81255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lvl="0" algn="ctr" rtl="1">
              <a:spcAft>
                <a:spcPts val="1000"/>
              </a:spcAft>
            </a:pPr>
            <a:r>
              <a:rPr lang="ar-SA" sz="2400" b="1" dirty="0">
                <a:solidFill>
                  <a:srgbClr val="0070C0"/>
                </a:solidFill>
                <a:ea typeface="Calibri"/>
                <a:cs typeface="Simplified Arabic"/>
              </a:rPr>
              <a:t>رابعاً: وظائف وسائل </a:t>
            </a:r>
            <a:r>
              <a:rPr lang="ar-SA" sz="2400" b="1" dirty="0" smtClean="0">
                <a:solidFill>
                  <a:srgbClr val="0070C0"/>
                </a:solidFill>
                <a:ea typeface="Calibri"/>
                <a:cs typeface="Simplified Arabic"/>
              </a:rPr>
              <a:t>الاتصال</a:t>
            </a:r>
            <a:endParaRPr lang="ar-EG" sz="2400" b="1" dirty="0" smtClean="0">
              <a:solidFill>
                <a:srgbClr val="0070C0"/>
              </a:solidFill>
              <a:ea typeface="Calibri"/>
              <a:cs typeface="Simplified Arabic"/>
            </a:endParaRPr>
          </a:p>
          <a:p>
            <a:pPr marL="228600" lvl="0" algn="ctr" rtl="1">
              <a:spcAft>
                <a:spcPts val="1000"/>
              </a:spcAft>
            </a:pPr>
            <a:r>
              <a:rPr lang="ar-EG" sz="2800" b="1" dirty="0" smtClean="0">
                <a:solidFill>
                  <a:srgbClr val="FF0000"/>
                </a:solidFill>
                <a:ea typeface="Calibri"/>
                <a:cs typeface="Simplified Arabic"/>
              </a:rPr>
              <a:t>.</a:t>
            </a:r>
            <a:r>
              <a:rPr lang="en-US" sz="2800" b="1" dirty="0" smtClean="0">
                <a:solidFill>
                  <a:srgbClr val="FF0000"/>
                </a:solidFill>
                <a:ea typeface="Calibri"/>
                <a:cs typeface="Simplified Arabic"/>
              </a:rPr>
              <a:t>Communication Functions</a:t>
            </a:r>
            <a:endParaRPr lang="en-US" dirty="0">
              <a:solidFill>
                <a:srgbClr val="FF0000"/>
              </a:solidFill>
              <a:ea typeface="Calibri"/>
              <a:cs typeface="Arial"/>
            </a:endParaRPr>
          </a:p>
        </p:txBody>
      </p:sp>
    </p:spTree>
    <p:extLst>
      <p:ext uri="{BB962C8B-B14F-4D97-AF65-F5344CB8AC3E}">
        <p14:creationId xmlns:p14="http://schemas.microsoft.com/office/powerpoint/2010/main" val="36299153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89828"/>
            <a:ext cx="10190893" cy="48540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15000"/>
              </a:lnSpc>
              <a:spcAft>
                <a:spcPts val="0"/>
              </a:spcAft>
              <a:buFont typeface="+mj-lt"/>
              <a:buAutoNum type="arabicPeriod"/>
            </a:pPr>
            <a:r>
              <a:rPr lang="en-US" sz="2000" dirty="0">
                <a:latin typeface="Simplified Arabic"/>
                <a:ea typeface="Calibri"/>
                <a:cs typeface="Arial"/>
              </a:rPr>
              <a:t> </a:t>
            </a:r>
            <a:endParaRPr lang="en-US" sz="1600" dirty="0">
              <a:ea typeface="Calibri"/>
              <a:cs typeface="Arial"/>
            </a:endParaRPr>
          </a:p>
          <a:p>
            <a:pPr lvl="0" algn="justLow" rtl="1">
              <a:lnSpc>
                <a:spcPct val="115000"/>
              </a:lnSpc>
              <a:spcAft>
                <a:spcPts val="0"/>
              </a:spcAft>
            </a:pPr>
            <a:r>
              <a:rPr lang="ar-EG" sz="2400" b="1" dirty="0" smtClean="0">
                <a:solidFill>
                  <a:srgbClr val="4472C4"/>
                </a:solidFill>
                <a:ea typeface="Calibri"/>
                <a:cs typeface="Simplified Arabic"/>
              </a:rPr>
              <a:t>4</a:t>
            </a:r>
            <a:r>
              <a:rPr lang="ar-EG" sz="2400" b="1" dirty="0" smtClean="0">
                <a:solidFill>
                  <a:srgbClr val="FF0000"/>
                </a:solidFill>
                <a:ea typeface="Calibri"/>
              </a:rPr>
              <a:t>. وظيفة </a:t>
            </a:r>
            <a:r>
              <a:rPr lang="ar-EG" sz="2400" b="1" dirty="0">
                <a:solidFill>
                  <a:srgbClr val="FF0000"/>
                </a:solidFill>
                <a:ea typeface="Calibri"/>
              </a:rPr>
              <a:t>الوقاية:</a:t>
            </a:r>
            <a:r>
              <a:rPr lang="ar-EG" sz="2400" dirty="0">
                <a:solidFill>
                  <a:srgbClr val="FF0000"/>
                </a:solidFill>
                <a:ea typeface="Calibri"/>
              </a:rPr>
              <a:t> </a:t>
            </a:r>
            <a:r>
              <a:rPr lang="ar-EG" sz="2400" dirty="0">
                <a:solidFill>
                  <a:srgbClr val="0070C0"/>
                </a:solidFill>
                <a:ea typeface="Calibri"/>
              </a:rPr>
              <a:t>وهى وظيفة هامة لاستكشاف الآفاق، وإعداد التقارير عن الأخطار التى تواجه الأفراد والمجتمع، وبذلك يمكن أن تلعب وسائل الاتصال دوراً فى محاربة الفساد والدفاع عن مصالح المواطنين.</a:t>
            </a:r>
            <a:endParaRPr lang="en-US" dirty="0">
              <a:ea typeface="Calibri"/>
            </a:endParaRPr>
          </a:p>
          <a:p>
            <a:pPr lvl="0" algn="justLow" rtl="1">
              <a:lnSpc>
                <a:spcPct val="115000"/>
              </a:lnSpc>
              <a:spcAft>
                <a:spcPts val="0"/>
              </a:spcAft>
            </a:pPr>
            <a:r>
              <a:rPr lang="ar-EG" sz="2400" b="1" dirty="0" smtClean="0">
                <a:solidFill>
                  <a:srgbClr val="4472C4"/>
                </a:solidFill>
                <a:ea typeface="Calibri"/>
              </a:rPr>
              <a:t>5. </a:t>
            </a:r>
            <a:r>
              <a:rPr lang="ar-EG" sz="2400" b="1" dirty="0" smtClean="0">
                <a:solidFill>
                  <a:srgbClr val="FF0000"/>
                </a:solidFill>
                <a:ea typeface="Calibri"/>
              </a:rPr>
              <a:t>الترفيه</a:t>
            </a:r>
            <a:r>
              <a:rPr lang="ar-EG" sz="2400" b="1" dirty="0">
                <a:solidFill>
                  <a:srgbClr val="FF0000"/>
                </a:solidFill>
                <a:ea typeface="Calibri"/>
              </a:rPr>
              <a:t>:</a:t>
            </a:r>
            <a:r>
              <a:rPr lang="ar-EG" sz="2400" dirty="0">
                <a:solidFill>
                  <a:srgbClr val="FF0000"/>
                </a:solidFill>
                <a:ea typeface="Calibri"/>
              </a:rPr>
              <a:t> </a:t>
            </a:r>
            <a:r>
              <a:rPr lang="ar-EG" sz="2400" dirty="0">
                <a:solidFill>
                  <a:srgbClr val="0070C0"/>
                </a:solidFill>
                <a:ea typeface="Calibri"/>
              </a:rPr>
              <a:t>وهي من أقدم الوظائف، التى لاتقل أهمية عن الوظائف الأخري، وهى أساسية لتحقيق بعض الإشاعات النفسية والاجتماعية، ولإزالة التوتر الإنساني على مستوي الأفراد والجماعات.</a:t>
            </a:r>
            <a:endParaRPr lang="en-US" dirty="0">
              <a:ea typeface="Calibri"/>
            </a:endParaRPr>
          </a:p>
          <a:p>
            <a:pPr lvl="0" algn="justLow" rtl="1">
              <a:lnSpc>
                <a:spcPct val="115000"/>
              </a:lnSpc>
              <a:spcAft>
                <a:spcPts val="0"/>
              </a:spcAft>
            </a:pPr>
            <a:r>
              <a:rPr lang="ar-EG" sz="2400" b="1" dirty="0" smtClean="0">
                <a:solidFill>
                  <a:srgbClr val="4472C4"/>
                </a:solidFill>
                <a:ea typeface="Calibri"/>
              </a:rPr>
              <a:t>6. </a:t>
            </a:r>
            <a:r>
              <a:rPr lang="ar-EG" sz="2400" b="1" dirty="0" smtClean="0">
                <a:solidFill>
                  <a:srgbClr val="FF0000"/>
                </a:solidFill>
                <a:ea typeface="Calibri"/>
              </a:rPr>
              <a:t>الإعلان </a:t>
            </a:r>
            <a:r>
              <a:rPr lang="ar-EG" sz="2400" b="1" dirty="0">
                <a:solidFill>
                  <a:srgbClr val="FF0000"/>
                </a:solidFill>
                <a:ea typeface="Calibri"/>
              </a:rPr>
              <a:t>والترويج:</a:t>
            </a:r>
            <a:r>
              <a:rPr lang="ar-EG" sz="2400" dirty="0">
                <a:solidFill>
                  <a:srgbClr val="FF0000"/>
                </a:solidFill>
                <a:ea typeface="Calibri"/>
              </a:rPr>
              <a:t> </a:t>
            </a:r>
            <a:r>
              <a:rPr lang="ar-EG" sz="2400" dirty="0">
                <a:solidFill>
                  <a:srgbClr val="0070C0"/>
                </a:solidFill>
                <a:ea typeface="Calibri"/>
              </a:rPr>
              <a:t>يعتبر  الإعلان جهداً مدفوع الأجر لعرض الأفكار والآراء وتفسيرها بغرض تسويقها بين الجماهير، بجانب استخدامه فى الجهود الترويجية للسلع والمنتجات بالاعتماد على الاستمالات المختلفة من عقلية وعاطفية.</a:t>
            </a:r>
            <a:endParaRPr lang="en-US" dirty="0">
              <a:ea typeface="Calibri"/>
            </a:endParaRPr>
          </a:p>
          <a:p>
            <a:pPr lvl="0" algn="justLow" rtl="1">
              <a:lnSpc>
                <a:spcPct val="115000"/>
              </a:lnSpc>
              <a:spcAft>
                <a:spcPts val="1000"/>
              </a:spcAft>
            </a:pPr>
            <a:r>
              <a:rPr lang="ar-EG" sz="2400" b="1" dirty="0" smtClean="0">
                <a:solidFill>
                  <a:srgbClr val="4472C4"/>
                </a:solidFill>
                <a:ea typeface="Calibri"/>
              </a:rPr>
              <a:t>7. </a:t>
            </a:r>
            <a:r>
              <a:rPr lang="ar-EG" sz="2400" b="1" dirty="0" smtClean="0">
                <a:solidFill>
                  <a:srgbClr val="FF0000"/>
                </a:solidFill>
                <a:ea typeface="Calibri"/>
              </a:rPr>
              <a:t>تكوين </a:t>
            </a:r>
            <a:r>
              <a:rPr lang="ar-EG" sz="2400" b="1" dirty="0">
                <a:solidFill>
                  <a:srgbClr val="FF0000"/>
                </a:solidFill>
                <a:ea typeface="Calibri"/>
              </a:rPr>
              <a:t>الآراء والاتجاهات:</a:t>
            </a:r>
            <a:r>
              <a:rPr lang="ar-EG" sz="2400" dirty="0">
                <a:solidFill>
                  <a:srgbClr val="FF0000"/>
                </a:solidFill>
                <a:ea typeface="Calibri"/>
              </a:rPr>
              <a:t> </a:t>
            </a:r>
            <a:r>
              <a:rPr lang="ar-EG" sz="2400" dirty="0">
                <a:solidFill>
                  <a:srgbClr val="0070C0"/>
                </a:solidFill>
                <a:ea typeface="Calibri"/>
              </a:rPr>
              <a:t>ترتبط هذه  الوظيفة بالوظائف الأخري مثل الإعلام والتعليم والأخبار، وتكتسب  هذه الوظيفة أهمية بالغة لوسائل الإعلام الحكومية أو الخاصة</a:t>
            </a:r>
            <a:r>
              <a:rPr lang="ar-EG" sz="2400" dirty="0" smtClean="0">
                <a:solidFill>
                  <a:srgbClr val="0070C0"/>
                </a:solidFill>
                <a:ea typeface="Calibri"/>
              </a:rPr>
              <a:t>.</a:t>
            </a:r>
          </a:p>
          <a:p>
            <a:pPr lvl="0" algn="justLow" rtl="1">
              <a:lnSpc>
                <a:spcPct val="115000"/>
              </a:lnSpc>
              <a:spcAft>
                <a:spcPts val="1000"/>
              </a:spcAft>
            </a:pPr>
            <a:endParaRPr lang="en-US" dirty="0">
              <a:ea typeface="Calibri"/>
              <a:cs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5981" y="146971"/>
            <a:ext cx="1372817" cy="92384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2" y="235721"/>
            <a:ext cx="1372817"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 </a:t>
            </a:r>
            <a:endParaRPr lang="en-US" sz="2000"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223991" y="85399"/>
            <a:ext cx="2649477" cy="1166001"/>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10312351" y="6550942"/>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175057" y="248508"/>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4" name="Rounded Rectangle 3"/>
          <p:cNvSpPr/>
          <p:nvPr/>
        </p:nvSpPr>
        <p:spPr>
          <a:xfrm>
            <a:off x="2771336" y="372325"/>
            <a:ext cx="6195684" cy="83704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ctr" rtl="1">
              <a:spcAft>
                <a:spcPts val="1000"/>
              </a:spcAft>
            </a:pPr>
            <a:r>
              <a:rPr lang="ar-SA" sz="2400" b="1" dirty="0">
                <a:solidFill>
                  <a:srgbClr val="FF0000"/>
                </a:solidFill>
                <a:ea typeface="Calibri"/>
                <a:cs typeface="Simplified Arabic"/>
              </a:rPr>
              <a:t>خامساً: عناصر العملية </a:t>
            </a:r>
            <a:r>
              <a:rPr lang="ar-SA" sz="2400" b="1" dirty="0" smtClean="0">
                <a:solidFill>
                  <a:srgbClr val="FF0000"/>
                </a:solidFill>
                <a:ea typeface="Calibri"/>
                <a:cs typeface="Simplified Arabic"/>
              </a:rPr>
              <a:t>الاتصالية</a:t>
            </a:r>
            <a:r>
              <a:rPr lang="ar-EG" sz="2400" b="1" dirty="0" smtClean="0">
                <a:solidFill>
                  <a:srgbClr val="FF0000"/>
                </a:solidFill>
                <a:ea typeface="Calibri"/>
                <a:cs typeface="Simplified Arabic"/>
              </a:rPr>
              <a:t> </a:t>
            </a:r>
          </a:p>
          <a:p>
            <a:pPr marL="228600" algn="ctr" rtl="1">
              <a:spcAft>
                <a:spcPts val="1000"/>
              </a:spcAft>
            </a:pPr>
            <a:r>
              <a:rPr lang="en-US" sz="2400" b="1" dirty="0" smtClean="0">
                <a:solidFill>
                  <a:srgbClr val="FF0000"/>
                </a:solidFill>
                <a:ea typeface="Calibri"/>
                <a:cs typeface="Simplified Arabic"/>
              </a:rPr>
              <a:t>Elements of the  Communication Process</a:t>
            </a:r>
            <a:r>
              <a:rPr lang="ar-SA" sz="2400" b="1" dirty="0" smtClean="0">
                <a:solidFill>
                  <a:srgbClr val="FF0000"/>
                </a:solidFill>
                <a:ea typeface="Calibri"/>
                <a:cs typeface="Simplified Arabic"/>
              </a:rPr>
              <a:t> </a:t>
            </a:r>
            <a:r>
              <a:rPr lang="ar-SA" b="1" dirty="0">
                <a:solidFill>
                  <a:srgbClr val="0070C0"/>
                </a:solidFill>
                <a:ea typeface="Calibri"/>
                <a:cs typeface="Simplified Arabic"/>
              </a:rPr>
              <a:t>.</a:t>
            </a:r>
            <a:endParaRPr lang="en-US" sz="1200" dirty="0">
              <a:ea typeface="Calibri"/>
              <a:cs typeface="Aria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r>
              <a:rPr lang="ar-EG" sz="2000" b="1" dirty="0" smtClean="0">
                <a:solidFill>
                  <a:srgbClr val="0070C0"/>
                </a:solidFill>
                <a:ea typeface="Calibri"/>
              </a:rPr>
              <a:t>تعتمد </a:t>
            </a:r>
            <a:r>
              <a:rPr lang="ar-SA" sz="2000" b="1" dirty="0" smtClean="0">
                <a:solidFill>
                  <a:srgbClr val="0070C0"/>
                </a:solidFill>
                <a:ea typeface="Calibri"/>
              </a:rPr>
              <a:t>عملية </a:t>
            </a:r>
            <a:r>
              <a:rPr lang="ar-SA" sz="2000" b="1" dirty="0">
                <a:solidFill>
                  <a:srgbClr val="0070C0"/>
                </a:solidFill>
                <a:ea typeface="Calibri"/>
              </a:rPr>
              <a:t>الاتصال على مجموعة من العناصر المتصلة والمتداخلة والمتشابكة مع ظروف نفسية واجتماعية تؤثر فى النهاية على انتقال الأفكار والمعلومات بين الأفراد والجماعات.</a:t>
            </a:r>
            <a:endParaRPr lang="en-US" sz="1600" b="1" dirty="0">
              <a:solidFill>
                <a:srgbClr val="0070C0"/>
              </a:solidFill>
              <a:ea typeface="Calibri"/>
            </a:endParaRPr>
          </a:p>
        </p:txBody>
      </p:sp>
      <p:pic>
        <p:nvPicPr>
          <p:cNvPr id="5122"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03988" y="2385695"/>
            <a:ext cx="8701548" cy="41652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99153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54847" y="136842"/>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54438" y="196299"/>
            <a:ext cx="1143048"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 </a:t>
            </a:r>
            <a:endParaRPr lang="en-US" sz="2000" dirty="0">
              <a:solidFill>
                <a:prstClr val="white"/>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3150822" y="899653"/>
            <a:ext cx="8651971" cy="5411728"/>
          </a:xfrm>
          <a:prstGeom prst="roundRect">
            <a:avLst/>
          </a:prstGeom>
          <a:solidFill>
            <a:srgbClr val="852F4A">
              <a:alpha val="6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r>
              <a:rPr lang="ar-SA" sz="2400" dirty="0">
                <a:ea typeface="Calibri"/>
              </a:rPr>
              <a:t>وعندما قدم لا زويل تعريفه لعملية الاتصال تحدث عن العناصر الخمسة التى يجب توفرها فى أي عملية اتصال سواء كانت بين الأفراد، أو بين فرد وآخرين فى مجال من مجالات الاتصال التى يتفاعل خلالها الأفراد لتحقيق أهداف معينة، وتتلخص العناصر الخمسة فى </a:t>
            </a:r>
            <a:r>
              <a:rPr lang="ar-EG" sz="2400" dirty="0" smtClean="0">
                <a:ea typeface="Calibri"/>
                <a:cs typeface="Simplified Arabic"/>
              </a:rPr>
              <a:t>:</a:t>
            </a:r>
            <a:endParaRPr lang="en-US" dirty="0">
              <a:ea typeface="Calibri"/>
              <a:cs typeface="Arial"/>
            </a:endParaRPr>
          </a:p>
          <a:p>
            <a:pPr marL="228600" algn="justLow" rtl="1">
              <a:lnSpc>
                <a:spcPct val="115000"/>
              </a:lnSpc>
              <a:spcAft>
                <a:spcPts val="1000"/>
              </a:spcAft>
            </a:pPr>
            <a:r>
              <a:rPr lang="ar-SA" sz="2400" dirty="0">
                <a:ea typeface="Calibri"/>
                <a:cs typeface="Simplified Arabic"/>
              </a:rPr>
              <a:t>من ؟ </a:t>
            </a:r>
            <a:r>
              <a:rPr lang="en-US" sz="2400" dirty="0">
                <a:latin typeface="Times New Roman"/>
                <a:ea typeface="Calibri"/>
                <a:cs typeface="Arial"/>
              </a:rPr>
              <a:t>who</a:t>
            </a:r>
            <a:r>
              <a:rPr lang="en-US" sz="2400" dirty="0">
                <a:latin typeface="Simplified Arabic"/>
                <a:ea typeface="Calibri"/>
                <a:cs typeface="Arial"/>
              </a:rPr>
              <a:t> </a:t>
            </a:r>
            <a:endParaRPr lang="en-US" dirty="0">
              <a:ea typeface="Calibri"/>
              <a:cs typeface="Arial"/>
            </a:endParaRPr>
          </a:p>
          <a:p>
            <a:pPr marL="228600" algn="justLow" rtl="1">
              <a:lnSpc>
                <a:spcPct val="115000"/>
              </a:lnSpc>
              <a:spcAft>
                <a:spcPts val="1000"/>
              </a:spcAft>
            </a:pPr>
            <a:r>
              <a:rPr lang="ar-EG" sz="2400" dirty="0">
                <a:ea typeface="Calibri"/>
                <a:cs typeface="Simplified Arabic"/>
              </a:rPr>
              <a:t>ماذا يقول؟ </a:t>
            </a:r>
            <a:r>
              <a:rPr lang="en-US" sz="2400" dirty="0">
                <a:latin typeface="Times New Roman"/>
                <a:ea typeface="Calibri"/>
                <a:cs typeface="Arial"/>
              </a:rPr>
              <a:t>Say what</a:t>
            </a:r>
            <a:endParaRPr lang="en-US" dirty="0">
              <a:ea typeface="Calibri"/>
              <a:cs typeface="Arial"/>
            </a:endParaRPr>
          </a:p>
          <a:p>
            <a:pPr marL="228600" algn="justLow" rtl="1">
              <a:lnSpc>
                <a:spcPct val="115000"/>
              </a:lnSpc>
              <a:spcAft>
                <a:spcPts val="1000"/>
              </a:spcAft>
            </a:pPr>
            <a:r>
              <a:rPr lang="ar-EG" sz="2400" dirty="0">
                <a:ea typeface="Calibri"/>
                <a:cs typeface="Simplified Arabic"/>
              </a:rPr>
              <a:t>بأي وسيلة </a:t>
            </a:r>
            <a:r>
              <a:rPr lang="en-US" sz="2400" dirty="0">
                <a:latin typeface="Times New Roman"/>
                <a:ea typeface="Calibri"/>
                <a:cs typeface="Arial"/>
              </a:rPr>
              <a:t>In Which Channel</a:t>
            </a:r>
            <a:endParaRPr lang="en-US" dirty="0">
              <a:ea typeface="Calibri"/>
              <a:cs typeface="Arial"/>
            </a:endParaRPr>
          </a:p>
          <a:p>
            <a:pPr marL="228600" algn="justLow" rtl="1">
              <a:lnSpc>
                <a:spcPct val="115000"/>
              </a:lnSpc>
              <a:spcAft>
                <a:spcPts val="1000"/>
              </a:spcAft>
            </a:pPr>
            <a:r>
              <a:rPr lang="ar-EG" sz="2400" dirty="0">
                <a:ea typeface="Calibri"/>
                <a:cs typeface="Simplified Arabic"/>
              </a:rPr>
              <a:t>لمن؟ </a:t>
            </a:r>
            <a:r>
              <a:rPr lang="en-US" sz="2400" dirty="0">
                <a:latin typeface="Times New Roman"/>
                <a:ea typeface="Calibri"/>
                <a:cs typeface="Arial"/>
              </a:rPr>
              <a:t>To Whom</a:t>
            </a:r>
            <a:endParaRPr lang="en-US" dirty="0">
              <a:ea typeface="Calibri"/>
              <a:cs typeface="Arial"/>
            </a:endParaRPr>
          </a:p>
          <a:p>
            <a:pPr marL="228600" algn="justLow" rtl="1">
              <a:lnSpc>
                <a:spcPct val="115000"/>
              </a:lnSpc>
              <a:spcAft>
                <a:spcPts val="1000"/>
              </a:spcAft>
            </a:pPr>
            <a:r>
              <a:rPr lang="ar-EG" sz="2400" dirty="0">
                <a:ea typeface="Calibri"/>
                <a:cs typeface="Simplified Arabic"/>
              </a:rPr>
              <a:t>وبأي تأثير</a:t>
            </a:r>
            <a:r>
              <a:rPr lang="ar-EG" sz="2400" dirty="0">
                <a:ea typeface="Calibri"/>
                <a:cs typeface="Times New Roman"/>
              </a:rPr>
              <a:t> </a:t>
            </a:r>
            <a:r>
              <a:rPr lang="en-US" sz="2400" dirty="0">
                <a:latin typeface="Times New Roman"/>
                <a:ea typeface="Calibri"/>
                <a:cs typeface="Arial"/>
              </a:rPr>
              <a:t>With What Effect </a:t>
            </a:r>
            <a:endParaRPr lang="en-US" dirty="0">
              <a:ea typeface="Calibri"/>
              <a:cs typeface="Arial"/>
            </a:endParaRPr>
          </a:p>
          <a:p>
            <a:pPr marL="228600" algn="justLow" rtl="1">
              <a:lnSpc>
                <a:spcPct val="115000"/>
              </a:lnSpc>
              <a:spcAft>
                <a:spcPts val="1000"/>
              </a:spcAft>
            </a:pPr>
            <a:r>
              <a:rPr lang="ar-EG" dirty="0">
                <a:ea typeface="Calibri"/>
                <a:cs typeface="Times New Roman"/>
              </a:rPr>
              <a:t> </a:t>
            </a:r>
            <a:endParaRPr lang="en-US" sz="1400" dirty="0">
              <a:ea typeface="Calibri"/>
              <a:cs typeface="Arial"/>
            </a:endParaRPr>
          </a:p>
          <a:p>
            <a:pPr marL="228600" algn="justLow" rtl="1">
              <a:lnSpc>
                <a:spcPct val="115000"/>
              </a:lnSpc>
              <a:spcAft>
                <a:spcPts val="1000"/>
              </a:spcAft>
            </a:pPr>
            <a:r>
              <a:rPr lang="ar-EG" dirty="0">
                <a:ea typeface="Calibri"/>
                <a:cs typeface="Times New Roman"/>
              </a:rPr>
              <a:t> </a:t>
            </a:r>
            <a:endParaRPr lang="en-US" sz="1400" dirty="0">
              <a:ea typeface="Calibri"/>
              <a:cs typeface="Arial"/>
            </a:endParaRPr>
          </a:p>
        </p:txBody>
      </p:sp>
    </p:spTree>
    <p:extLst>
      <p:ext uri="{BB962C8B-B14F-4D97-AF65-F5344CB8AC3E}">
        <p14:creationId xmlns:p14="http://schemas.microsoft.com/office/powerpoint/2010/main" val="22854518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008671" y="1312971"/>
            <a:ext cx="8546265" cy="473094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algn="justLow" rtl="1">
              <a:spcAft>
                <a:spcPts val="1000"/>
              </a:spcAft>
            </a:pPr>
            <a:r>
              <a:rPr lang="ar-EG" sz="2400" b="1" dirty="0">
                <a:solidFill>
                  <a:srgbClr val="0070C0"/>
                </a:solidFill>
                <a:ea typeface="Calibri"/>
                <a:cs typeface="Simplified Arabic"/>
              </a:rPr>
              <a:t>1. من ؟ </a:t>
            </a:r>
            <a:r>
              <a:rPr lang="en-US" sz="2400" b="1" dirty="0">
                <a:solidFill>
                  <a:srgbClr val="0070C0"/>
                </a:solidFill>
                <a:latin typeface="Simplified Arabic"/>
                <a:ea typeface="Calibri"/>
                <a:cs typeface="Arial"/>
              </a:rPr>
              <a:t>who</a:t>
            </a:r>
            <a:r>
              <a:rPr lang="ar-EG" sz="2400" b="1" dirty="0">
                <a:solidFill>
                  <a:srgbClr val="0070C0"/>
                </a:solidFill>
                <a:ea typeface="Calibri"/>
                <a:cs typeface="Simplified Arabic"/>
              </a:rPr>
              <a:t> </a:t>
            </a:r>
            <a:r>
              <a:rPr lang="ar-EG" sz="2800" b="1" dirty="0">
                <a:solidFill>
                  <a:srgbClr val="0070C0"/>
                </a:solidFill>
                <a:ea typeface="Calibri"/>
                <a:cs typeface="Simplified Arabic"/>
              </a:rPr>
              <a:t>   </a:t>
            </a:r>
            <a:r>
              <a:rPr lang="ar-EG" sz="2400" b="1" dirty="0" smtClean="0">
                <a:solidFill>
                  <a:srgbClr val="0070C0"/>
                </a:solidFill>
                <a:ea typeface="Calibri"/>
                <a:cs typeface="Simplified Arabic"/>
              </a:rPr>
              <a:t>المرسل </a:t>
            </a:r>
            <a:r>
              <a:rPr lang="en-US" sz="2400" b="1" dirty="0">
                <a:solidFill>
                  <a:srgbClr val="0070C0"/>
                </a:solidFill>
                <a:latin typeface="Simplified Arabic"/>
                <a:ea typeface="Calibri"/>
                <a:cs typeface="Arial"/>
              </a:rPr>
              <a:t>Sender</a:t>
            </a:r>
            <a:r>
              <a:rPr lang="ar-EG" sz="2400" b="1" dirty="0">
                <a:solidFill>
                  <a:srgbClr val="0070C0"/>
                </a:solidFill>
                <a:ea typeface="Calibri"/>
                <a:cs typeface="Simplified Arabic"/>
              </a:rPr>
              <a:t> أو القائم بالاتصال </a:t>
            </a:r>
            <a:r>
              <a:rPr lang="en-US" sz="2400" b="1" dirty="0">
                <a:solidFill>
                  <a:srgbClr val="0070C0"/>
                </a:solidFill>
                <a:latin typeface="Simplified Arabic"/>
                <a:ea typeface="Calibri"/>
                <a:cs typeface="Arial"/>
              </a:rPr>
              <a:t>Communicator </a:t>
            </a:r>
            <a:endParaRPr lang="en-US" dirty="0">
              <a:solidFill>
                <a:srgbClr val="852F4A"/>
              </a:solidFill>
              <a:ea typeface="Calibri"/>
              <a:cs typeface="Arial"/>
            </a:endParaRPr>
          </a:p>
          <a:p>
            <a:pPr marL="228600" algn="justLow" rtl="1">
              <a:spcAft>
                <a:spcPts val="1000"/>
              </a:spcAft>
            </a:pPr>
            <a:r>
              <a:rPr lang="ar-EG" sz="2400" b="1" dirty="0" smtClean="0">
                <a:solidFill>
                  <a:srgbClr val="852F4A"/>
                </a:solidFill>
                <a:ea typeface="Calibri"/>
              </a:rPr>
              <a:t>وهو </a:t>
            </a:r>
            <a:r>
              <a:rPr lang="ar-EG" sz="2400" b="1" dirty="0">
                <a:solidFill>
                  <a:srgbClr val="852F4A"/>
                </a:solidFill>
                <a:ea typeface="Calibri"/>
              </a:rPr>
              <a:t>الشخص الذى يبدأ عملية الاتصال بإرسال الفكرة أو </a:t>
            </a:r>
            <a:r>
              <a:rPr lang="ar-EG" sz="2400" b="1" dirty="0" smtClean="0">
                <a:solidFill>
                  <a:srgbClr val="852F4A"/>
                </a:solidFill>
                <a:ea typeface="Calibri"/>
              </a:rPr>
              <a:t>الرأى، </a:t>
            </a:r>
            <a:r>
              <a:rPr lang="ar-EG" sz="2400" b="1" dirty="0">
                <a:solidFill>
                  <a:srgbClr val="852F4A"/>
                </a:solidFill>
                <a:ea typeface="Calibri"/>
              </a:rPr>
              <a:t>أو المعلومات من خلال الرسالة التى يقوم بإعدادها.</a:t>
            </a:r>
            <a:endParaRPr lang="en-US" b="1" dirty="0">
              <a:solidFill>
                <a:srgbClr val="852F4A"/>
              </a:solidFill>
              <a:ea typeface="Calibri"/>
            </a:endParaRPr>
          </a:p>
          <a:p>
            <a:pPr marL="228600" algn="justLow" rtl="1">
              <a:spcAft>
                <a:spcPts val="1000"/>
              </a:spcAft>
            </a:pPr>
            <a:r>
              <a:rPr lang="ar-EG" sz="2400" b="1" dirty="0">
                <a:solidFill>
                  <a:srgbClr val="852F4A"/>
                </a:solidFill>
                <a:ea typeface="Calibri"/>
              </a:rPr>
              <a:t>وقد يكون المرسل مصدر الفكرة أو </a:t>
            </a:r>
            <a:r>
              <a:rPr lang="ar-EG" sz="2400" b="1" dirty="0" smtClean="0">
                <a:solidFill>
                  <a:srgbClr val="852F4A"/>
                </a:solidFill>
                <a:ea typeface="Calibri"/>
              </a:rPr>
              <a:t>الرأى </a:t>
            </a:r>
            <a:r>
              <a:rPr lang="ar-EG" sz="2400" b="1" dirty="0">
                <a:solidFill>
                  <a:srgbClr val="852F4A"/>
                </a:solidFill>
                <a:ea typeface="Calibri"/>
              </a:rPr>
              <a:t>أو المعلومات فيسمي المصدر أيضا </a:t>
            </a:r>
            <a:r>
              <a:rPr lang="en-US" sz="2400" b="1" dirty="0">
                <a:solidFill>
                  <a:srgbClr val="852F4A"/>
                </a:solidFill>
                <a:latin typeface="Simplified Arabic"/>
                <a:ea typeface="Calibri"/>
              </a:rPr>
              <a:t>Source</a:t>
            </a:r>
            <a:r>
              <a:rPr lang="ar-EG" sz="2400" b="1" dirty="0">
                <a:solidFill>
                  <a:srgbClr val="852F4A"/>
                </a:solidFill>
                <a:ea typeface="Calibri"/>
              </a:rPr>
              <a:t> وقد لا يكون </a:t>
            </a:r>
            <a:r>
              <a:rPr lang="ar-EG" sz="2400" b="1" dirty="0" smtClean="0">
                <a:solidFill>
                  <a:srgbClr val="852F4A"/>
                </a:solidFill>
                <a:ea typeface="Calibri"/>
              </a:rPr>
              <a:t>مصدرها.</a:t>
            </a:r>
            <a:endParaRPr lang="ar-EG" b="1" dirty="0" smtClean="0">
              <a:solidFill>
                <a:srgbClr val="852F4A"/>
              </a:solidFill>
              <a:ea typeface="Calibri"/>
            </a:endParaRPr>
          </a:p>
          <a:p>
            <a:pPr marL="228600" algn="justLow" rtl="1">
              <a:spcAft>
                <a:spcPts val="1000"/>
              </a:spcAft>
            </a:pPr>
            <a:r>
              <a:rPr lang="ar-SA" sz="2400" b="1" dirty="0" smtClean="0">
                <a:solidFill>
                  <a:srgbClr val="852F4A"/>
                </a:solidFill>
                <a:ea typeface="Calibri"/>
              </a:rPr>
              <a:t>وقد </a:t>
            </a:r>
            <a:r>
              <a:rPr lang="ar-SA" sz="2400" b="1" dirty="0">
                <a:solidFill>
                  <a:srgbClr val="852F4A"/>
                </a:solidFill>
                <a:ea typeface="Calibri"/>
              </a:rPr>
              <a:t>يكون</a:t>
            </a:r>
            <a:r>
              <a:rPr lang="ar-EG" sz="2400" b="1" dirty="0">
                <a:solidFill>
                  <a:srgbClr val="852F4A"/>
                </a:solidFill>
                <a:ea typeface="Calibri"/>
              </a:rPr>
              <a:t> المرسل </a:t>
            </a:r>
            <a:r>
              <a:rPr lang="ar-SA" sz="2400" b="1" dirty="0">
                <a:solidFill>
                  <a:srgbClr val="852F4A"/>
                </a:solidFill>
                <a:ea typeface="Calibri"/>
              </a:rPr>
              <a:t>شخصاً يرسل إلى نفسه أو إلى صديقه، أو سياسياً يخطب فى جماهيريه،  أو كاتباً صحفياً أو مذيعاً تليفزيونياً يرسل إلى الملايين</a:t>
            </a:r>
            <a:r>
              <a:rPr lang="en-US" sz="2400" b="1" dirty="0">
                <a:solidFill>
                  <a:srgbClr val="852F4A"/>
                </a:solidFill>
                <a:latin typeface="Simplified Arabic"/>
                <a:ea typeface="Calibri"/>
              </a:rPr>
              <a:t>.. </a:t>
            </a:r>
            <a:r>
              <a:rPr lang="ar-SA" sz="2400" b="1" dirty="0">
                <a:solidFill>
                  <a:srgbClr val="852F4A"/>
                </a:solidFill>
                <a:ea typeface="Calibri"/>
              </a:rPr>
              <a:t>كل واحد من </a:t>
            </a:r>
            <a:r>
              <a:rPr lang="ar-SA" sz="2400" b="1" dirty="0" smtClean="0">
                <a:solidFill>
                  <a:srgbClr val="852F4A"/>
                </a:solidFill>
                <a:ea typeface="Calibri"/>
              </a:rPr>
              <a:t>ه</a:t>
            </a:r>
            <a:r>
              <a:rPr lang="ar-EG" sz="2400" b="1" dirty="0" smtClean="0">
                <a:solidFill>
                  <a:srgbClr val="852F4A"/>
                </a:solidFill>
                <a:ea typeface="Calibri"/>
              </a:rPr>
              <a:t>ؤ</a:t>
            </a:r>
            <a:r>
              <a:rPr lang="ar-SA" sz="2400" b="1" dirty="0" smtClean="0">
                <a:solidFill>
                  <a:srgbClr val="852F4A"/>
                </a:solidFill>
                <a:ea typeface="Calibri"/>
              </a:rPr>
              <a:t>لاء مرسل</a:t>
            </a:r>
            <a:r>
              <a:rPr lang="en-US" sz="2400" b="1" dirty="0">
                <a:solidFill>
                  <a:srgbClr val="852F4A"/>
                </a:solidFill>
                <a:latin typeface="Simplified Arabic"/>
                <a:ea typeface="Calibri"/>
              </a:rPr>
              <a:t> </a:t>
            </a:r>
            <a:r>
              <a:rPr lang="ar-SA" sz="2400" b="1" dirty="0" smtClean="0">
                <a:solidFill>
                  <a:srgbClr val="852F4A"/>
                </a:solidFill>
                <a:ea typeface="Calibri"/>
              </a:rPr>
              <a:t>مع </a:t>
            </a:r>
            <a:r>
              <a:rPr lang="ar-SA" sz="2400" b="1" dirty="0">
                <a:solidFill>
                  <a:srgbClr val="852F4A"/>
                </a:solidFill>
                <a:ea typeface="Calibri"/>
              </a:rPr>
              <a:t>الفرق أن الشخص عندما يتصل بصديقه يمثل نفسه، ولكن الكاتب أو المذيع الذى يتصل عبر مؤسسات إعلامية شديدة التعقيد لا يمكن فصله عن مكونات المؤسسة الضخمة التى يرسل من </a:t>
            </a:r>
            <a:r>
              <a:rPr lang="ar-SA" sz="2400" b="1" dirty="0" smtClean="0">
                <a:solidFill>
                  <a:srgbClr val="852F4A"/>
                </a:solidFill>
                <a:ea typeface="Calibri"/>
              </a:rPr>
              <a:t>خلالها</a:t>
            </a:r>
            <a:r>
              <a:rPr lang="ar-EG" sz="2400" b="1" dirty="0" smtClean="0">
                <a:solidFill>
                  <a:srgbClr val="852F4A"/>
                </a:solidFill>
                <a:ea typeface="Calibri"/>
              </a:rPr>
              <a:t>.</a:t>
            </a:r>
            <a:r>
              <a:rPr lang="en-US" sz="2000" dirty="0" smtClean="0">
                <a:latin typeface="Simplified Arabic"/>
                <a:ea typeface="Calibri"/>
                <a:cs typeface="Arial"/>
              </a:rPr>
              <a:t>.</a:t>
            </a:r>
            <a:endParaRPr lang="en-US" sz="1600" dirty="0">
              <a:ea typeface="Calibri"/>
              <a:cs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8096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a:t>
            </a:r>
            <a:endParaRPr lang="en-US" sz="2000"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pic>
        <p:nvPicPr>
          <p:cNvPr id="9" name="Picture 8" descr="C:\Users\NoteBook\Desktop\11.png"/>
          <p:cNvPicPr/>
          <p:nvPr/>
        </p:nvPicPr>
        <p:blipFill>
          <a:blip r:embed="rId8">
            <a:extLst>
              <a:ext uri="{28A0092B-C50C-407E-A947-70E740481C1C}">
                <a14:useLocalDpi xmlns:a14="http://schemas.microsoft.com/office/drawing/2010/main" val="0"/>
              </a:ext>
            </a:extLst>
          </a:blip>
          <a:srcRect/>
          <a:stretch>
            <a:fillRect/>
          </a:stretch>
        </p:blipFill>
        <p:spPr bwMode="auto">
          <a:xfrm>
            <a:off x="147484" y="1585453"/>
            <a:ext cx="2861187" cy="3900947"/>
          </a:xfrm>
          <a:prstGeom prst="rect">
            <a:avLst/>
          </a:prstGeom>
          <a:noFill/>
          <a:ln>
            <a:noFill/>
          </a:ln>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399955" y="-38196"/>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610465" y="1215189"/>
            <a:ext cx="9438967" cy="4979134"/>
          </a:xfrm>
          <a:prstGeom prst="roundRect">
            <a:avLst/>
          </a:prstGeom>
          <a:solidFill>
            <a:srgbClr val="852F4A">
              <a:alpha val="9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r>
              <a:rPr lang="ar-EG" sz="2400" b="1" u="sng" dirty="0">
                <a:ea typeface="Calibri"/>
                <a:cs typeface="Simplified Arabic"/>
              </a:rPr>
              <a:t>ويقدم بعض الباحثين عدة نصائح للمرسل القائم بالاتصال ليحقق نجاحاً فى العملية الاتصالية ومن أهمها:</a:t>
            </a:r>
            <a:endParaRPr lang="en-US" dirty="0">
              <a:ea typeface="Calibri"/>
              <a:cs typeface="Arial"/>
            </a:endParaRPr>
          </a:p>
          <a:p>
            <a:pPr marL="342900" lvl="0" indent="-342900" algn="justLow" rtl="1">
              <a:lnSpc>
                <a:spcPct val="115000"/>
              </a:lnSpc>
              <a:spcAft>
                <a:spcPts val="0"/>
              </a:spcAft>
              <a:buFont typeface="+mj-cs"/>
              <a:buAutoNum type="arabic1Minus"/>
            </a:pPr>
            <a:r>
              <a:rPr lang="ar-EG" sz="2400" dirty="0">
                <a:ea typeface="Calibri"/>
              </a:rPr>
              <a:t>أن يختار اللحظة المناسبة ليُعد رسالته الاتصالية، حيث يكون متحمساً لعمله ومتحفزاً لمعالجة إبداعية لما يقدمه.</a:t>
            </a:r>
            <a:endParaRPr lang="en-US" dirty="0">
              <a:ea typeface="Calibri"/>
            </a:endParaRPr>
          </a:p>
          <a:p>
            <a:pPr marL="342900" lvl="0" indent="-342900" algn="justLow" rtl="1">
              <a:lnSpc>
                <a:spcPct val="115000"/>
              </a:lnSpc>
              <a:spcAft>
                <a:spcPts val="0"/>
              </a:spcAft>
              <a:buFont typeface="+mj-cs"/>
              <a:buAutoNum type="arabic1Minus"/>
            </a:pPr>
            <a:r>
              <a:rPr lang="ar-EG" sz="2400" dirty="0">
                <a:ea typeface="Calibri"/>
                <a:cs typeface="Simplified Arabic"/>
              </a:rPr>
              <a:t>أن تكون ألفاظه سلسلة سهلة رشيقة.</a:t>
            </a:r>
            <a:endParaRPr lang="en-US" dirty="0">
              <a:ea typeface="Calibri"/>
              <a:cs typeface="Arial"/>
            </a:endParaRPr>
          </a:p>
          <a:p>
            <a:pPr marL="342900" lvl="0" indent="-342900" algn="justLow" rtl="1">
              <a:lnSpc>
                <a:spcPct val="115000"/>
              </a:lnSpc>
              <a:spcAft>
                <a:spcPts val="0"/>
              </a:spcAft>
              <a:buFont typeface="+mj-cs"/>
              <a:buAutoNum type="arabic1Minus"/>
            </a:pPr>
            <a:r>
              <a:rPr lang="ar-EG" sz="2400" dirty="0">
                <a:ea typeface="Calibri"/>
                <a:cs typeface="Simplified Arabic"/>
              </a:rPr>
              <a:t>أن تكون المعاني قريبة معروفة من المتلقي مهما كان مستواه الثقافي أو المعرفي.</a:t>
            </a:r>
            <a:endParaRPr lang="en-US" dirty="0">
              <a:ea typeface="Calibri"/>
              <a:cs typeface="Arial"/>
            </a:endParaRPr>
          </a:p>
          <a:p>
            <a:pPr marL="342900" lvl="0" indent="-342900" algn="justLow" rtl="1">
              <a:lnSpc>
                <a:spcPct val="115000"/>
              </a:lnSpc>
              <a:spcAft>
                <a:spcPts val="1000"/>
              </a:spcAft>
              <a:buFont typeface="+mj-cs"/>
              <a:buAutoNum type="arabic1Minus"/>
            </a:pPr>
            <a:r>
              <a:rPr lang="ar-EG" sz="2400" dirty="0">
                <a:ea typeface="Calibri"/>
                <a:cs typeface="Simplified Arabic"/>
              </a:rPr>
              <a:t>أن يستخدم لغة تناسب الموضوع والمتلقي.</a:t>
            </a:r>
            <a:endParaRPr lang="en-US" dirty="0">
              <a:ea typeface="Calibri"/>
              <a:cs typeface="Arial"/>
            </a:endParaRPr>
          </a:p>
        </p:txBody>
      </p:sp>
    </p:spTree>
    <p:extLst>
      <p:ext uri="{BB962C8B-B14F-4D97-AF65-F5344CB8AC3E}">
        <p14:creationId xmlns:p14="http://schemas.microsoft.com/office/powerpoint/2010/main" val="35092051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38569" y="1042685"/>
            <a:ext cx="5161936" cy="584775"/>
          </a:xfrm>
          <a:prstGeom prst="rect">
            <a:avLst/>
          </a:prstGeom>
          <a:noFill/>
        </p:spPr>
        <p:txBody>
          <a:bodyPr wrap="square" rtlCol="0">
            <a:spAutoFit/>
          </a:bodyPr>
          <a:lstStyle/>
          <a:p>
            <a:pPr algn="ctr"/>
            <a:r>
              <a:rPr lang="en-US" sz="3200" b="1" dirty="0" smtClean="0">
                <a:solidFill>
                  <a:srgbClr val="852F4A"/>
                </a:solidFill>
                <a:latin typeface="Tajawal Medium" panose="00000600000000000000" pitchFamily="2" charset="-78"/>
                <a:cs typeface="Tajawal Medium" panose="00000600000000000000" pitchFamily="2" charset="-78"/>
              </a:rPr>
              <a:t> </a:t>
            </a:r>
            <a:endParaRPr lang="en-US" sz="3200" b="1" dirty="0">
              <a:solidFill>
                <a:srgbClr val="852F4A"/>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44888" y="-1"/>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908" y="129252"/>
            <a:ext cx="1091009" cy="646331"/>
          </a:xfrm>
          <a:prstGeom prst="rect">
            <a:avLst/>
          </a:prstGeom>
          <a:noFill/>
        </p:spPr>
        <p:txBody>
          <a:bodyPr wrap="square" rtlCol="0">
            <a:spAutoFit/>
          </a:bodyPr>
          <a:lstStyle/>
          <a:p>
            <a:pPr algn="ctr"/>
            <a:r>
              <a:rPr lang="ar-EG" dirty="0" smtClean="0">
                <a:solidFill>
                  <a:prstClr val="white"/>
                </a:solidFill>
                <a:latin typeface="Tajawal Medium" panose="00000600000000000000" pitchFamily="2" charset="-78"/>
              </a:rPr>
              <a:t>المحاضرة الأولى</a:t>
            </a:r>
            <a:endParaRPr lang="en-US" dirty="0">
              <a:solidFill>
                <a:prstClr val="white"/>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3598250" y="1138272"/>
            <a:ext cx="8204544" cy="4905642"/>
          </a:xfrm>
          <a:prstGeom prst="roundRect">
            <a:avLst/>
          </a:prstGeom>
          <a:solidFill>
            <a:srgbClr val="6C263C"/>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50000"/>
              </a:lnSpc>
              <a:spcAft>
                <a:spcPts val="1000"/>
              </a:spcAft>
            </a:pPr>
            <a:r>
              <a:rPr lang="ar-EG" sz="2400" b="1" dirty="0">
                <a:ea typeface="Calibri"/>
                <a:cs typeface="Simplified Arabic"/>
              </a:rPr>
              <a:t>وبصفة عامة ينبغي للمرسل أن يمتلك عدة صفات من أهمها: </a:t>
            </a:r>
            <a:endParaRPr lang="en-US" dirty="0">
              <a:ea typeface="Calibri"/>
              <a:cs typeface="Arial"/>
            </a:endParaRPr>
          </a:p>
          <a:p>
            <a:pPr marL="342900" lvl="0" indent="-342900" algn="justLow" rtl="1">
              <a:lnSpc>
                <a:spcPct val="150000"/>
              </a:lnSpc>
              <a:spcAft>
                <a:spcPts val="0"/>
              </a:spcAft>
              <a:buFont typeface="+mj-cs"/>
              <a:buAutoNum type="arabic1Minus"/>
            </a:pPr>
            <a:r>
              <a:rPr lang="ar-EG" sz="2400" dirty="0">
                <a:ea typeface="Calibri"/>
                <a:cs typeface="Simplified Arabic"/>
              </a:rPr>
              <a:t>أن يكون واثقاً من نفسه عند إعداد وإرسال الرسالة الإعلامية.</a:t>
            </a:r>
            <a:endParaRPr lang="en-US" dirty="0">
              <a:ea typeface="Calibri"/>
              <a:cs typeface="Arial"/>
            </a:endParaRPr>
          </a:p>
          <a:p>
            <a:pPr marL="342900" lvl="0" indent="-342900" algn="justLow" rtl="1">
              <a:lnSpc>
                <a:spcPct val="150000"/>
              </a:lnSpc>
              <a:spcAft>
                <a:spcPts val="0"/>
              </a:spcAft>
              <a:buFont typeface="+mj-cs"/>
              <a:buAutoNum type="arabic1Minus"/>
            </a:pPr>
            <a:r>
              <a:rPr lang="ar-EG" sz="2400" dirty="0">
                <a:ea typeface="Calibri"/>
                <a:cs typeface="Simplified Arabic"/>
              </a:rPr>
              <a:t>أن يكون متخصصاً، وأن يمتلك المهارة والتدريب اللازميين</a:t>
            </a:r>
            <a:endParaRPr lang="en-US" dirty="0">
              <a:ea typeface="Calibri"/>
              <a:cs typeface="Arial"/>
            </a:endParaRPr>
          </a:p>
          <a:p>
            <a:pPr marL="342900" lvl="0" indent="-342900" algn="justLow" rtl="1">
              <a:lnSpc>
                <a:spcPct val="150000"/>
              </a:lnSpc>
              <a:spcAft>
                <a:spcPts val="0"/>
              </a:spcAft>
              <a:buFont typeface="+mj-cs"/>
              <a:buAutoNum type="arabic1Minus"/>
            </a:pPr>
            <a:r>
              <a:rPr lang="ar-EG" sz="2400" dirty="0">
                <a:ea typeface="Calibri"/>
                <a:cs typeface="Simplified Arabic"/>
              </a:rPr>
              <a:t>الصدق والأمانة والخبرة فيما يحرر أو يكتب.</a:t>
            </a:r>
            <a:endParaRPr lang="en-US" dirty="0">
              <a:ea typeface="Calibri"/>
              <a:cs typeface="Arial"/>
            </a:endParaRPr>
          </a:p>
          <a:p>
            <a:pPr marL="342900" lvl="0" indent="-342900" algn="justLow" rtl="1">
              <a:lnSpc>
                <a:spcPct val="150000"/>
              </a:lnSpc>
              <a:spcAft>
                <a:spcPts val="0"/>
              </a:spcAft>
              <a:buFont typeface="+mj-cs"/>
              <a:buAutoNum type="arabic1Minus"/>
            </a:pPr>
            <a:r>
              <a:rPr lang="ar-EG" sz="2400" dirty="0">
                <a:ea typeface="Calibri"/>
                <a:cs typeface="Simplified Arabic"/>
              </a:rPr>
              <a:t>المهارة اللغوية نطقاً وفهماً وكتابة</a:t>
            </a:r>
            <a:endParaRPr lang="en-US" dirty="0">
              <a:ea typeface="Calibri"/>
              <a:cs typeface="Arial"/>
            </a:endParaRPr>
          </a:p>
          <a:p>
            <a:pPr marL="342900" lvl="0" indent="-342900" algn="justLow" rtl="1">
              <a:lnSpc>
                <a:spcPct val="150000"/>
              </a:lnSpc>
              <a:spcAft>
                <a:spcPts val="0"/>
              </a:spcAft>
              <a:buFont typeface="+mj-cs"/>
              <a:buAutoNum type="arabic1Minus"/>
            </a:pPr>
            <a:r>
              <a:rPr lang="ar-EG" sz="2400" dirty="0">
                <a:ea typeface="Calibri"/>
                <a:cs typeface="Simplified Arabic"/>
              </a:rPr>
              <a:t>القدرة على استمالة الجمهور بعيداً عن الملل والتكرار.</a:t>
            </a:r>
            <a:endParaRPr lang="en-US" dirty="0">
              <a:ea typeface="Calibri"/>
              <a:cs typeface="Arial"/>
            </a:endParaRPr>
          </a:p>
          <a:p>
            <a:pPr marL="342900" lvl="0" indent="-342900" algn="justLow" rtl="1">
              <a:lnSpc>
                <a:spcPct val="150000"/>
              </a:lnSpc>
              <a:spcAft>
                <a:spcPts val="0"/>
              </a:spcAft>
              <a:buFont typeface="+mj-cs"/>
              <a:buAutoNum type="arabic1Minus"/>
            </a:pPr>
            <a:r>
              <a:rPr lang="ar-EG" sz="2400" dirty="0">
                <a:ea typeface="Calibri"/>
                <a:cs typeface="Simplified Arabic"/>
              </a:rPr>
              <a:t>القدرة على عرض الحجج والإقناع والتحليل.</a:t>
            </a:r>
            <a:endParaRPr lang="en-US" dirty="0">
              <a:ea typeface="Calibri"/>
              <a:cs typeface="Arial"/>
            </a:endParaRPr>
          </a:p>
          <a:p>
            <a:pPr marL="342900" lvl="0" indent="-342900" algn="justLow" rtl="1">
              <a:lnSpc>
                <a:spcPct val="150000"/>
              </a:lnSpc>
              <a:spcAft>
                <a:spcPts val="0"/>
              </a:spcAft>
              <a:buFont typeface="+mj-cs"/>
              <a:buAutoNum type="arabic1Minus"/>
            </a:pPr>
            <a:r>
              <a:rPr lang="ar-EG" sz="2400" dirty="0">
                <a:ea typeface="Calibri"/>
                <a:cs typeface="Simplified Arabic"/>
              </a:rPr>
              <a:t>التمكن من استخدام وسيلة الاتصال</a:t>
            </a:r>
            <a:r>
              <a:rPr lang="ar-EG" sz="2400" dirty="0" smtClean="0">
                <a:ea typeface="Calibri"/>
                <a:cs typeface="Simplified Arabic"/>
              </a:rPr>
              <a:t>.</a:t>
            </a:r>
            <a:endParaRPr lang="en-US" sz="1400" dirty="0">
              <a:ea typeface="Calibri"/>
              <a:cs typeface="Arial"/>
            </a:endParaRPr>
          </a:p>
          <a:p>
            <a:pPr marL="226695" algn="justLow" rtl="1">
              <a:lnSpc>
                <a:spcPct val="115000"/>
              </a:lnSpc>
              <a:spcAft>
                <a:spcPts val="1000"/>
              </a:spcAft>
            </a:pPr>
            <a:r>
              <a:rPr lang="ar-EG" dirty="0">
                <a:ea typeface="Calibri"/>
                <a:cs typeface="Simplified Arabic"/>
              </a:rPr>
              <a:t> </a:t>
            </a:r>
            <a:endParaRPr lang="en-US" sz="1400" dirty="0">
              <a:ea typeface="Calibri"/>
              <a:cs typeface="Arial"/>
            </a:endParaRPr>
          </a:p>
        </p:txBody>
      </p:sp>
    </p:spTree>
    <p:extLst>
      <p:ext uri="{BB962C8B-B14F-4D97-AF65-F5344CB8AC3E}">
        <p14:creationId xmlns:p14="http://schemas.microsoft.com/office/powerpoint/2010/main" val="39086588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399955" y="-43542"/>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3185652" y="1122459"/>
            <a:ext cx="8863780" cy="4922114"/>
          </a:xfrm>
          <a:prstGeom prst="roundRect">
            <a:avLst/>
          </a:prstGeom>
          <a:solidFill>
            <a:srgbClr val="6C263C">
              <a:alpha val="74902"/>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0"/>
              </a:spcAft>
              <a:buFont typeface="Wingdings"/>
              <a:buChar char=""/>
            </a:pPr>
            <a:r>
              <a:rPr lang="ar-EG" sz="2400" b="1" u="sng" dirty="0">
                <a:ea typeface="Calibri"/>
              </a:rPr>
              <a:t>ويحدد العلماء عددا من مهارات الاتصال الفعال الخاصة بالمراسل والتى تتجلي أهمها فيما يلي:-</a:t>
            </a:r>
            <a:endParaRPr lang="en-US" dirty="0">
              <a:ea typeface="Calibri"/>
            </a:endParaRPr>
          </a:p>
          <a:p>
            <a:pPr marL="342900" lvl="0" indent="-342900" algn="justLow" rtl="1">
              <a:lnSpc>
                <a:spcPct val="115000"/>
              </a:lnSpc>
              <a:spcAft>
                <a:spcPts val="0"/>
              </a:spcAft>
              <a:buFont typeface="+mj-lt"/>
              <a:buAutoNum type="arabicPeriod"/>
            </a:pPr>
            <a:r>
              <a:rPr lang="ar-EG" sz="2400" b="1" dirty="0">
                <a:ea typeface="Calibri"/>
                <a:cs typeface="Simplified Arabic"/>
              </a:rPr>
              <a:t>أبرز مهارات الكتابة.</a:t>
            </a:r>
            <a:endParaRPr lang="en-US" dirty="0">
              <a:ea typeface="Calibri"/>
              <a:cs typeface="Arial"/>
            </a:endParaRPr>
          </a:p>
          <a:p>
            <a:pPr marL="342900" lvl="0" indent="-342900" algn="justLow" rtl="1">
              <a:lnSpc>
                <a:spcPct val="115000"/>
              </a:lnSpc>
              <a:spcAft>
                <a:spcPts val="0"/>
              </a:spcAft>
              <a:buFont typeface="Simplified Arabic"/>
              <a:buChar char="-"/>
            </a:pPr>
            <a:r>
              <a:rPr lang="ar-EG" sz="2400" dirty="0">
                <a:ea typeface="Calibri"/>
                <a:cs typeface="Simplified Arabic"/>
              </a:rPr>
              <a:t>أن تكون المادة المكتوبة محددة العنوان والموضوع والهدف.</a:t>
            </a:r>
            <a:endParaRPr lang="en-US" dirty="0">
              <a:ea typeface="Calibri"/>
              <a:cs typeface="Arial"/>
            </a:endParaRPr>
          </a:p>
          <a:p>
            <a:pPr marL="342900" lvl="0" indent="-342900" algn="justLow" rtl="1">
              <a:lnSpc>
                <a:spcPct val="115000"/>
              </a:lnSpc>
              <a:spcAft>
                <a:spcPts val="0"/>
              </a:spcAft>
              <a:buFont typeface="Simplified Arabic"/>
              <a:buChar char="-"/>
            </a:pPr>
            <a:r>
              <a:rPr lang="ar-EG" sz="2400" dirty="0">
                <a:ea typeface="Calibri"/>
                <a:cs typeface="Simplified Arabic"/>
              </a:rPr>
              <a:t>أن يكون النص متوافقاً مع العنوان.</a:t>
            </a:r>
            <a:endParaRPr lang="en-US" dirty="0">
              <a:ea typeface="Calibri"/>
              <a:cs typeface="Arial"/>
            </a:endParaRPr>
          </a:p>
          <a:p>
            <a:pPr marL="342900" lvl="0" indent="-342900" algn="justLow" rtl="1">
              <a:lnSpc>
                <a:spcPct val="115000"/>
              </a:lnSpc>
              <a:spcAft>
                <a:spcPts val="0"/>
              </a:spcAft>
              <a:buFont typeface="Simplified Arabic"/>
              <a:buChar char="-"/>
            </a:pPr>
            <a:r>
              <a:rPr lang="ar-EG" sz="2400" dirty="0">
                <a:ea typeface="Calibri"/>
                <a:cs typeface="Simplified Arabic"/>
              </a:rPr>
              <a:t>أن يراعي التسلسل المنطقي والمنهجي فى فقرات الكتابة.</a:t>
            </a:r>
            <a:endParaRPr lang="en-US" dirty="0">
              <a:ea typeface="Calibri"/>
              <a:cs typeface="Arial"/>
            </a:endParaRPr>
          </a:p>
          <a:p>
            <a:pPr marL="342900" lvl="0" indent="-342900" algn="justLow" rtl="1">
              <a:lnSpc>
                <a:spcPct val="115000"/>
              </a:lnSpc>
              <a:spcAft>
                <a:spcPts val="0"/>
              </a:spcAft>
              <a:buFont typeface="Simplified Arabic"/>
              <a:buChar char="-"/>
            </a:pPr>
            <a:r>
              <a:rPr lang="ar-EG" sz="2400" dirty="0">
                <a:ea typeface="Calibri"/>
                <a:cs typeface="Simplified Arabic"/>
              </a:rPr>
              <a:t>أن تخلو المادة من الحشو.</a:t>
            </a:r>
            <a:endParaRPr lang="en-US" dirty="0">
              <a:ea typeface="Calibri"/>
              <a:cs typeface="Arial"/>
            </a:endParaRPr>
          </a:p>
          <a:p>
            <a:pPr marL="342900" lvl="0" indent="-342900" algn="justLow" rtl="1">
              <a:lnSpc>
                <a:spcPct val="115000"/>
              </a:lnSpc>
              <a:spcAft>
                <a:spcPts val="1000"/>
              </a:spcAft>
              <a:buFont typeface="Simplified Arabic"/>
              <a:buChar char="-"/>
            </a:pPr>
            <a:r>
              <a:rPr lang="ar-EG" sz="2400" dirty="0">
                <a:ea typeface="Calibri"/>
                <a:cs typeface="Simplified Arabic"/>
              </a:rPr>
              <a:t>أن يتم تعريف المصطلحات فى الهوامش أو فى فهرس مستقل</a:t>
            </a:r>
            <a:endParaRPr lang="en-US" dirty="0">
              <a:ea typeface="Calibri"/>
              <a:cs typeface="Arial"/>
            </a:endParaRPr>
          </a:p>
        </p:txBody>
      </p:sp>
    </p:spTree>
    <p:extLst>
      <p:ext uri="{BB962C8B-B14F-4D97-AF65-F5344CB8AC3E}">
        <p14:creationId xmlns:p14="http://schemas.microsoft.com/office/powerpoint/2010/main" val="36299153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331802"/>
            <a:ext cx="10190893" cy="48540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15000"/>
              </a:lnSpc>
              <a:spcAft>
                <a:spcPts val="0"/>
              </a:spcAft>
            </a:pPr>
            <a:r>
              <a:rPr lang="ar-EG" sz="2800" b="1" dirty="0" smtClean="0">
                <a:solidFill>
                  <a:srgbClr val="6C263C"/>
                </a:solidFill>
                <a:ea typeface="Calibri"/>
                <a:cs typeface="Simplified Arabic"/>
              </a:rPr>
              <a:t>2. أبرز </a:t>
            </a:r>
            <a:r>
              <a:rPr lang="ar-EG" sz="2800" b="1" dirty="0">
                <a:solidFill>
                  <a:srgbClr val="6C263C"/>
                </a:solidFill>
                <a:ea typeface="Calibri"/>
                <a:cs typeface="Simplified Arabic"/>
              </a:rPr>
              <a:t>مهارات </a:t>
            </a:r>
            <a:r>
              <a:rPr lang="ar-EG" sz="2800" b="1" dirty="0" smtClean="0">
                <a:solidFill>
                  <a:srgbClr val="6C263C"/>
                </a:solidFill>
                <a:ea typeface="Calibri"/>
                <a:cs typeface="Simplified Arabic"/>
              </a:rPr>
              <a:t>المحادثة:</a:t>
            </a:r>
            <a:endParaRPr lang="en-US" sz="2000" dirty="0">
              <a:solidFill>
                <a:srgbClr val="6C263C"/>
              </a:solidFill>
              <a:ea typeface="Calibri"/>
              <a:cs typeface="Arial"/>
            </a:endParaRPr>
          </a:p>
          <a:p>
            <a:pPr marL="342900" lvl="0" indent="-342900" algn="justLow" rtl="1">
              <a:lnSpc>
                <a:spcPct val="115000"/>
              </a:lnSpc>
              <a:spcAft>
                <a:spcPts val="0"/>
              </a:spcAft>
              <a:buFont typeface="Simplified Arabic"/>
              <a:buChar char="-"/>
            </a:pPr>
            <a:r>
              <a:rPr lang="ar-EG" sz="2800" dirty="0">
                <a:solidFill>
                  <a:srgbClr val="6C263C"/>
                </a:solidFill>
                <a:ea typeface="Calibri"/>
                <a:cs typeface="Simplified Arabic"/>
              </a:rPr>
              <a:t>أن لايتحدث المرسل فى أي موضوع لا يتمكن منه</a:t>
            </a:r>
            <a:endParaRPr lang="en-US" sz="2000" dirty="0">
              <a:solidFill>
                <a:srgbClr val="6C263C"/>
              </a:solidFill>
              <a:ea typeface="Calibri"/>
              <a:cs typeface="Arial"/>
            </a:endParaRPr>
          </a:p>
          <a:p>
            <a:pPr marL="342900" lvl="0" indent="-342900" algn="justLow" rtl="1">
              <a:lnSpc>
                <a:spcPct val="115000"/>
              </a:lnSpc>
              <a:spcAft>
                <a:spcPts val="0"/>
              </a:spcAft>
              <a:buFont typeface="Simplified Arabic"/>
              <a:buChar char="-"/>
            </a:pPr>
            <a:r>
              <a:rPr lang="ar-EG" sz="2800" dirty="0">
                <a:solidFill>
                  <a:srgbClr val="6C263C"/>
                </a:solidFill>
                <a:ea typeface="Calibri"/>
                <a:cs typeface="Simplified Arabic"/>
              </a:rPr>
              <a:t>أن يتم التركيز على جوهر الموضوع، وعدم الانسياق إلى موضوعات جانبية </a:t>
            </a:r>
            <a:endParaRPr lang="en-US" sz="2000" dirty="0">
              <a:solidFill>
                <a:srgbClr val="6C263C"/>
              </a:solidFill>
              <a:ea typeface="Calibri"/>
              <a:cs typeface="Arial"/>
            </a:endParaRPr>
          </a:p>
          <a:p>
            <a:pPr marL="342900" lvl="0" indent="-342900" algn="justLow" rtl="1">
              <a:lnSpc>
                <a:spcPct val="115000"/>
              </a:lnSpc>
              <a:spcAft>
                <a:spcPts val="0"/>
              </a:spcAft>
              <a:buFont typeface="Simplified Arabic"/>
              <a:buChar char="-"/>
            </a:pPr>
            <a:r>
              <a:rPr lang="ar-EG" sz="2800" dirty="0">
                <a:solidFill>
                  <a:srgbClr val="6C263C"/>
                </a:solidFill>
                <a:ea typeface="Calibri"/>
                <a:cs typeface="Simplified Arabic"/>
              </a:rPr>
              <a:t>القدرة على النقاش والإقناع</a:t>
            </a:r>
            <a:endParaRPr lang="en-US" sz="2000" dirty="0">
              <a:solidFill>
                <a:srgbClr val="6C263C"/>
              </a:solidFill>
              <a:ea typeface="Calibri"/>
              <a:cs typeface="Arial"/>
            </a:endParaRPr>
          </a:p>
          <a:p>
            <a:pPr marL="342900" lvl="0" indent="-342900" algn="justLow" rtl="1">
              <a:lnSpc>
                <a:spcPct val="115000"/>
              </a:lnSpc>
              <a:spcAft>
                <a:spcPts val="0"/>
              </a:spcAft>
              <a:buFont typeface="Simplified Arabic"/>
              <a:buChar char="-"/>
            </a:pPr>
            <a:r>
              <a:rPr lang="ar-EG" sz="2800" dirty="0">
                <a:solidFill>
                  <a:srgbClr val="6C263C"/>
                </a:solidFill>
                <a:ea typeface="Calibri"/>
                <a:cs typeface="Simplified Arabic"/>
              </a:rPr>
              <a:t>الوضوح فى لفظ الكلمات، والتحدث بسرعة عادية لإتاحة الفرصة للاستماع.</a:t>
            </a:r>
            <a:endParaRPr lang="en-US" sz="2000" dirty="0">
              <a:solidFill>
                <a:srgbClr val="6C263C"/>
              </a:solidFill>
              <a:ea typeface="Calibri"/>
              <a:cs typeface="Arial"/>
            </a:endParaRPr>
          </a:p>
          <a:p>
            <a:pPr marL="342900" lvl="0" indent="-342900" algn="justLow" rtl="1">
              <a:lnSpc>
                <a:spcPct val="115000"/>
              </a:lnSpc>
              <a:spcAft>
                <a:spcPts val="0"/>
              </a:spcAft>
              <a:buFont typeface="Simplified Arabic"/>
              <a:buChar char="-"/>
            </a:pPr>
            <a:r>
              <a:rPr lang="ar-EG" sz="2800" dirty="0">
                <a:solidFill>
                  <a:srgbClr val="6C263C"/>
                </a:solidFill>
                <a:ea typeface="Calibri"/>
                <a:cs typeface="Simplified Arabic"/>
              </a:rPr>
              <a:t>مراعاة نبرة الصوت لتلائم الأفكار المطروحة.</a:t>
            </a:r>
            <a:endParaRPr lang="en-US" sz="2000" dirty="0">
              <a:solidFill>
                <a:srgbClr val="6C263C"/>
              </a:solidFill>
              <a:ea typeface="Calibri"/>
              <a:cs typeface="Arial"/>
            </a:endParaRPr>
          </a:p>
          <a:p>
            <a:pPr marL="342900" lvl="0" indent="-342900" algn="justLow" rtl="1">
              <a:lnSpc>
                <a:spcPct val="115000"/>
              </a:lnSpc>
              <a:spcAft>
                <a:spcPts val="0"/>
              </a:spcAft>
              <a:buFont typeface="Simplified Arabic"/>
              <a:buChar char="-"/>
            </a:pPr>
            <a:r>
              <a:rPr lang="ar-EG" sz="2800" dirty="0">
                <a:solidFill>
                  <a:srgbClr val="6C263C"/>
                </a:solidFill>
                <a:ea typeface="Calibri"/>
                <a:cs typeface="Simplified Arabic"/>
              </a:rPr>
              <a:t>احترام وجهات نظر الآخرين، حتى لو تعارضت مع رأي المرسل.</a:t>
            </a:r>
            <a:endParaRPr lang="en-US" sz="2000" dirty="0">
              <a:solidFill>
                <a:srgbClr val="6C263C"/>
              </a:solidFill>
              <a:ea typeface="Calibri"/>
              <a:cs typeface="Arial"/>
            </a:endParaRPr>
          </a:p>
          <a:p>
            <a:pPr marL="342900" lvl="0" indent="-342900" algn="justLow" rtl="1">
              <a:lnSpc>
                <a:spcPct val="115000"/>
              </a:lnSpc>
              <a:spcAft>
                <a:spcPts val="1000"/>
              </a:spcAft>
              <a:buFont typeface="Simplified Arabic"/>
              <a:buChar char="-"/>
            </a:pPr>
            <a:r>
              <a:rPr lang="ar-EG" sz="2800" dirty="0">
                <a:solidFill>
                  <a:srgbClr val="6C263C"/>
                </a:solidFill>
                <a:ea typeface="Calibri"/>
                <a:cs typeface="Simplified Arabic"/>
              </a:rPr>
              <a:t>التركيز على الأفكار الجديدة دون القديمة</a:t>
            </a:r>
            <a:r>
              <a:rPr lang="ar-EG" sz="2000" dirty="0" smtClean="0">
                <a:ea typeface="Calibri"/>
                <a:cs typeface="Simplified Arabic"/>
              </a:rPr>
              <a:t>..</a:t>
            </a:r>
            <a:endParaRPr lang="en-US" sz="1600" dirty="0">
              <a:ea typeface="Calibri"/>
              <a:cs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a:t>
            </a:r>
            <a:endParaRPr lang="en-US" sz="2000"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73443" y="159701"/>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73443" y="196299"/>
            <a:ext cx="1091009"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a:t>
            </a:r>
            <a:endParaRPr lang="en-US" sz="2000" dirty="0">
              <a:solidFill>
                <a:prstClr val="white"/>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3704638" y="1428065"/>
            <a:ext cx="8204544" cy="4683921"/>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15000"/>
              </a:lnSpc>
              <a:spcAft>
                <a:spcPts val="0"/>
              </a:spcAft>
            </a:pPr>
            <a:r>
              <a:rPr lang="ar-EG" sz="2400" b="1" dirty="0" smtClean="0">
                <a:ea typeface="Calibri"/>
                <a:cs typeface="Simplified Arabic"/>
              </a:rPr>
              <a:t>3. </a:t>
            </a:r>
            <a:r>
              <a:rPr lang="ar-EG" sz="2800" dirty="0" smtClean="0">
                <a:ea typeface="Calibri"/>
                <a:cs typeface="Simplified Arabic"/>
              </a:rPr>
              <a:t>أبرز </a:t>
            </a:r>
            <a:r>
              <a:rPr lang="ar-EG" sz="2800" dirty="0">
                <a:ea typeface="Calibri"/>
                <a:cs typeface="Simplified Arabic"/>
              </a:rPr>
              <a:t>مهارات </a:t>
            </a:r>
            <a:r>
              <a:rPr lang="ar-EG" sz="2800" dirty="0" smtClean="0">
                <a:ea typeface="Calibri"/>
                <a:cs typeface="Simplified Arabic"/>
              </a:rPr>
              <a:t>الإنصات:</a:t>
            </a:r>
            <a:endParaRPr lang="en-US" sz="2000" dirty="0">
              <a:ea typeface="Calibri"/>
              <a:cs typeface="Arial"/>
            </a:endParaRPr>
          </a:p>
          <a:p>
            <a:pPr marL="342900" lvl="0" indent="-342900" algn="justLow" rtl="1">
              <a:lnSpc>
                <a:spcPct val="115000"/>
              </a:lnSpc>
              <a:spcAft>
                <a:spcPts val="0"/>
              </a:spcAft>
              <a:buFont typeface="Simplified Arabic"/>
              <a:buChar char="-"/>
            </a:pPr>
            <a:r>
              <a:rPr lang="ar-EG" sz="2800" dirty="0">
                <a:ea typeface="Calibri"/>
              </a:rPr>
              <a:t>عدم مقاطعة المتحدث إلا للضرورة أو لطرح  سؤال يتعلق بمعلومة هامة جداً طرحها الضيف، لإتاحة الفرصة لمزيد من المعلومات أو الآراء.</a:t>
            </a:r>
            <a:endParaRPr lang="en-US" sz="2000" dirty="0">
              <a:ea typeface="Calibri"/>
            </a:endParaRPr>
          </a:p>
          <a:p>
            <a:pPr marL="342900" lvl="0" indent="-342900" algn="justLow" rtl="1">
              <a:lnSpc>
                <a:spcPct val="115000"/>
              </a:lnSpc>
              <a:spcAft>
                <a:spcPts val="1000"/>
              </a:spcAft>
              <a:buFont typeface="Simplified Arabic"/>
              <a:buChar char="-"/>
            </a:pPr>
            <a:r>
              <a:rPr lang="ar-EG" sz="2800" dirty="0">
                <a:ea typeface="Calibri"/>
              </a:rPr>
              <a:t>الحرص على إبداء الجدية – غير المتصنعة- فى متابعة المتحدث</a:t>
            </a:r>
            <a:r>
              <a:rPr lang="ar-EG" sz="2800" dirty="0" smtClean="0">
                <a:ea typeface="Calibri"/>
              </a:rPr>
              <a:t>.</a:t>
            </a:r>
          </a:p>
          <a:p>
            <a:pPr algn="justLow" rtl="1"/>
            <a:r>
              <a:rPr lang="ar-EG" sz="2000" dirty="0" smtClean="0">
                <a:ea typeface="Calibri"/>
              </a:rPr>
              <a:t>- </a:t>
            </a:r>
            <a:r>
              <a:rPr lang="ar-EG" sz="2800" dirty="0" smtClean="0">
                <a:ea typeface="Calibri"/>
              </a:rPr>
              <a:t>الاستماع </a:t>
            </a:r>
            <a:r>
              <a:rPr lang="ar-EG" sz="2800" dirty="0">
                <a:ea typeface="Calibri"/>
              </a:rPr>
              <a:t>بدقة واستيعاب الرسالة التى ينقلها الآخرون، والتفكير بطرح أسئلة استنباطية من أجوبة الآخرين</a:t>
            </a:r>
            <a:r>
              <a:rPr lang="ar-EG" dirty="0" smtClean="0">
                <a:ea typeface="Calibri"/>
                <a:cs typeface="Simplified Arabic"/>
              </a:rPr>
              <a:t>.</a:t>
            </a:r>
          </a:p>
          <a:p>
            <a:endParaRPr lang="en-US" dirty="0">
              <a:solidFill>
                <a:prstClr val="white"/>
              </a:solidFill>
              <a:ea typeface="Calibri"/>
              <a:cs typeface="Arial"/>
            </a:endParaRPr>
          </a:p>
        </p:txBody>
      </p:sp>
    </p:spTree>
    <p:extLst>
      <p:ext uri="{BB962C8B-B14F-4D97-AF65-F5344CB8AC3E}">
        <p14:creationId xmlns:p14="http://schemas.microsoft.com/office/powerpoint/2010/main" val="228545181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76944" y="721231"/>
            <a:ext cx="9897004" cy="508318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lvl="0" algn="justLow" rtl="1">
              <a:lnSpc>
                <a:spcPct val="115000"/>
              </a:lnSpc>
              <a:spcAft>
                <a:spcPts val="0"/>
              </a:spcAft>
            </a:pPr>
            <a:r>
              <a:rPr lang="ar-EG" sz="2400" b="1" dirty="0" smtClean="0">
                <a:ea typeface="Calibri"/>
                <a:cs typeface="Simplified Arabic"/>
              </a:rPr>
              <a:t>4</a:t>
            </a:r>
            <a:r>
              <a:rPr lang="ar-EG" sz="1600" dirty="0" smtClean="0">
                <a:solidFill>
                  <a:srgbClr val="852F4A"/>
                </a:solidFill>
                <a:ea typeface="Calibri"/>
                <a:cs typeface="Simplified Arabic"/>
              </a:rPr>
              <a:t>. </a:t>
            </a:r>
            <a:r>
              <a:rPr lang="ar-EG" sz="2400" b="1" dirty="0" smtClean="0">
                <a:solidFill>
                  <a:srgbClr val="852F4A"/>
                </a:solidFill>
                <a:ea typeface="Calibri"/>
                <a:cs typeface="Simplified Arabic"/>
              </a:rPr>
              <a:t>مهارات </a:t>
            </a:r>
            <a:r>
              <a:rPr lang="ar-EG" sz="2400" b="1" dirty="0">
                <a:solidFill>
                  <a:srgbClr val="852F4A"/>
                </a:solidFill>
                <a:ea typeface="Calibri"/>
                <a:cs typeface="Simplified Arabic"/>
              </a:rPr>
              <a:t>أساسية للمرسل</a:t>
            </a:r>
            <a:endParaRPr lang="en-US" sz="1400" b="1" dirty="0">
              <a:solidFill>
                <a:srgbClr val="852F4A"/>
              </a:solidFill>
              <a:ea typeface="Calibri"/>
              <a:cs typeface="Arial"/>
            </a:endParaRPr>
          </a:p>
          <a:p>
            <a:pPr marL="342900" lvl="0" indent="-342900" algn="justLow" rtl="1">
              <a:lnSpc>
                <a:spcPct val="115000"/>
              </a:lnSpc>
              <a:spcAft>
                <a:spcPts val="0"/>
              </a:spcAft>
              <a:buFont typeface="Simplified Arabic"/>
              <a:buChar char="-"/>
            </a:pPr>
            <a:r>
              <a:rPr lang="ar-EG" sz="2400" dirty="0">
                <a:solidFill>
                  <a:srgbClr val="852F4A"/>
                </a:solidFill>
                <a:ea typeface="Calibri"/>
              </a:rPr>
              <a:t>اللطف والهدوء فى </a:t>
            </a:r>
            <a:r>
              <a:rPr lang="ar-EG" sz="2400" dirty="0" smtClean="0">
                <a:solidFill>
                  <a:srgbClr val="852F4A"/>
                </a:solidFill>
                <a:ea typeface="Calibri"/>
              </a:rPr>
              <a:t>نقل الرسالة</a:t>
            </a:r>
            <a:r>
              <a:rPr lang="ar-EG" sz="2400" dirty="0">
                <a:solidFill>
                  <a:srgbClr val="852F4A"/>
                </a:solidFill>
                <a:ea typeface="Calibri"/>
              </a:rPr>
              <a:t>.</a:t>
            </a:r>
            <a:endParaRPr lang="en-US" dirty="0">
              <a:solidFill>
                <a:srgbClr val="852F4A"/>
              </a:solidFill>
              <a:ea typeface="Calibri"/>
            </a:endParaRPr>
          </a:p>
          <a:p>
            <a:pPr marL="342900" lvl="0" indent="-342900" algn="justLow" rtl="1">
              <a:lnSpc>
                <a:spcPct val="115000"/>
              </a:lnSpc>
              <a:spcAft>
                <a:spcPts val="0"/>
              </a:spcAft>
              <a:buFont typeface="Simplified Arabic"/>
              <a:buChar char="-"/>
            </a:pPr>
            <a:r>
              <a:rPr lang="ar-EG" sz="2400" dirty="0">
                <a:solidFill>
                  <a:srgbClr val="852F4A"/>
                </a:solidFill>
                <a:ea typeface="Calibri"/>
              </a:rPr>
              <a:t>تصميم الرسالة بما يتناسب مع المتلقين.</a:t>
            </a:r>
            <a:endParaRPr lang="en-US" dirty="0">
              <a:solidFill>
                <a:srgbClr val="852F4A"/>
              </a:solidFill>
              <a:ea typeface="Calibri"/>
            </a:endParaRPr>
          </a:p>
          <a:p>
            <a:pPr marL="342900" lvl="0" indent="-342900" algn="justLow" rtl="1">
              <a:lnSpc>
                <a:spcPct val="115000"/>
              </a:lnSpc>
              <a:spcAft>
                <a:spcPts val="0"/>
              </a:spcAft>
              <a:buFont typeface="Simplified Arabic"/>
              <a:buChar char="-"/>
            </a:pPr>
            <a:r>
              <a:rPr lang="ar-EG" sz="2400" dirty="0">
                <a:solidFill>
                  <a:srgbClr val="852F4A"/>
                </a:solidFill>
                <a:ea typeface="Calibri"/>
              </a:rPr>
              <a:t>التحقق من </a:t>
            </a:r>
            <a:r>
              <a:rPr lang="ar-EG" sz="2400" dirty="0" smtClean="0">
                <a:solidFill>
                  <a:srgbClr val="852F4A"/>
                </a:solidFill>
                <a:ea typeface="Calibri"/>
              </a:rPr>
              <a:t>جدوى </a:t>
            </a:r>
            <a:r>
              <a:rPr lang="ar-EG" sz="2400" dirty="0">
                <a:solidFill>
                  <a:srgbClr val="852F4A"/>
                </a:solidFill>
                <a:ea typeface="Calibri"/>
              </a:rPr>
              <a:t>الاتصال من خلال تحديد هدف العملية الاتصالية، وتحديد أسلوب الطرح والمعالجة والتمكن من المعلومات.</a:t>
            </a:r>
            <a:endParaRPr lang="en-US" dirty="0">
              <a:solidFill>
                <a:srgbClr val="852F4A"/>
              </a:solidFill>
              <a:ea typeface="Calibri"/>
            </a:endParaRPr>
          </a:p>
          <a:p>
            <a:pPr marL="342900" lvl="0" indent="-342900" algn="justLow" rtl="1">
              <a:lnSpc>
                <a:spcPct val="115000"/>
              </a:lnSpc>
              <a:spcAft>
                <a:spcPts val="0"/>
              </a:spcAft>
              <a:buFont typeface="Simplified Arabic"/>
              <a:buChar char="-"/>
            </a:pPr>
            <a:r>
              <a:rPr lang="ar-EG" sz="2400" dirty="0">
                <a:solidFill>
                  <a:srgbClr val="852F4A"/>
                </a:solidFill>
                <a:ea typeface="Calibri"/>
              </a:rPr>
              <a:t>الاهتمام بالمظهر الخارجي، الهندام والملابس.</a:t>
            </a:r>
            <a:endParaRPr lang="en-US" dirty="0">
              <a:solidFill>
                <a:srgbClr val="852F4A"/>
              </a:solidFill>
              <a:ea typeface="Calibri"/>
            </a:endParaRPr>
          </a:p>
          <a:p>
            <a:pPr marL="342900" lvl="0" indent="-342900" algn="justLow" rtl="1">
              <a:lnSpc>
                <a:spcPct val="115000"/>
              </a:lnSpc>
              <a:spcAft>
                <a:spcPts val="1000"/>
              </a:spcAft>
              <a:buFont typeface="Simplified Arabic"/>
              <a:buChar char="-"/>
            </a:pPr>
            <a:r>
              <a:rPr lang="ar-EG" sz="2400" dirty="0">
                <a:solidFill>
                  <a:srgbClr val="852F4A"/>
                </a:solidFill>
                <a:ea typeface="Calibri"/>
              </a:rPr>
              <a:t>الاهتمام باللغة غير اللفظية مثل تعبيرات الجسد، فقد توصلت نتائج إحدي الدراسات إلى أن تعبيرات الجسم تشكل 55% من المؤثرات على العملية الاتصالية، مقابل نبرة الصوت 38%، والكلمات 7%.</a:t>
            </a:r>
            <a:endParaRPr lang="en-US" dirty="0">
              <a:solidFill>
                <a:srgbClr val="852F4A"/>
              </a:solidFill>
              <a:ea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3696718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73443" y="290814"/>
            <a:ext cx="1190600" cy="677437"/>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23238" y="260365"/>
            <a:ext cx="1140805"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a:t>
            </a:r>
            <a:endParaRPr lang="en-US" sz="2000" dirty="0">
              <a:solidFill>
                <a:prstClr val="white"/>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4" name="Rounded Rectangle 3"/>
          <p:cNvSpPr/>
          <p:nvPr/>
        </p:nvSpPr>
        <p:spPr>
          <a:xfrm>
            <a:off x="3923071" y="1047135"/>
            <a:ext cx="7879723" cy="499677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r>
              <a:rPr lang="ar-EG" sz="2400" b="1" dirty="0">
                <a:solidFill>
                  <a:srgbClr val="0070C0"/>
                </a:solidFill>
                <a:ea typeface="Calibri"/>
                <a:cs typeface="Simplified Arabic"/>
              </a:rPr>
              <a:t>2: الرسالة </a:t>
            </a:r>
            <a:r>
              <a:rPr lang="en-US" sz="2400" b="1" dirty="0">
                <a:solidFill>
                  <a:srgbClr val="0070C0"/>
                </a:solidFill>
                <a:latin typeface="Times New Roman"/>
                <a:ea typeface="Calibri"/>
                <a:cs typeface="Arial"/>
              </a:rPr>
              <a:t>Message </a:t>
            </a:r>
            <a:r>
              <a:rPr lang="ar-EG" sz="2400" b="1" dirty="0">
                <a:solidFill>
                  <a:srgbClr val="0070C0"/>
                </a:solidFill>
                <a:ea typeface="Calibri"/>
                <a:cs typeface="Simplified Arabic"/>
              </a:rPr>
              <a:t>          يقول ماذا </a:t>
            </a:r>
            <a:r>
              <a:rPr lang="en-US" sz="2400" b="1" dirty="0">
                <a:solidFill>
                  <a:srgbClr val="0070C0"/>
                </a:solidFill>
                <a:latin typeface="Times New Roman"/>
                <a:ea typeface="Calibri"/>
                <a:cs typeface="Arial"/>
              </a:rPr>
              <a:t>Say What</a:t>
            </a:r>
            <a:r>
              <a:rPr lang="ar-EG" sz="2400" b="1" dirty="0">
                <a:solidFill>
                  <a:srgbClr val="0070C0"/>
                </a:solidFill>
                <a:ea typeface="Calibri"/>
                <a:cs typeface="Simplified Arabic"/>
              </a:rPr>
              <a:t>؟  </a:t>
            </a:r>
            <a:endParaRPr lang="en-US" sz="2400" dirty="0">
              <a:solidFill>
                <a:srgbClr val="0070C0"/>
              </a:solidFill>
              <a:ea typeface="Calibri"/>
              <a:cs typeface="Arial"/>
            </a:endParaRPr>
          </a:p>
          <a:p>
            <a:pPr algn="justLow" rtl="1">
              <a:lnSpc>
                <a:spcPct val="115000"/>
              </a:lnSpc>
              <a:spcAft>
                <a:spcPts val="1000"/>
              </a:spcAft>
            </a:pPr>
            <a:r>
              <a:rPr lang="ar-EG" sz="2400" dirty="0">
                <a:solidFill>
                  <a:srgbClr val="6C263C"/>
                </a:solidFill>
                <a:ea typeface="Calibri"/>
              </a:rPr>
              <a:t>وهى المعني أو الرمز أو الفكرة أو المحتوى الذى ينقله المرسل إلى المتلقي، وتتضمن المعاني، والأفكار والآراء التى تتفق بموضوعات معينة، يتم التعبير عنها رمزياً سواء باللغة المنطوقة أو غير المنطوقة</a:t>
            </a:r>
            <a:r>
              <a:rPr lang="ar-SA" sz="2400" dirty="0">
                <a:solidFill>
                  <a:srgbClr val="6C263C"/>
                </a:solidFill>
                <a:ea typeface="Calibri"/>
              </a:rPr>
              <a:t> ( المعلومات والكلمات والصور والموسيقى والرسوم والإيحاءات) </a:t>
            </a:r>
            <a:r>
              <a:rPr lang="ar-EG" sz="2400" dirty="0">
                <a:solidFill>
                  <a:srgbClr val="6C263C"/>
                </a:solidFill>
                <a:ea typeface="Calibri"/>
              </a:rPr>
              <a:t>، </a:t>
            </a:r>
            <a:r>
              <a:rPr lang="ar-SA" sz="2400" dirty="0">
                <a:solidFill>
                  <a:srgbClr val="6C263C"/>
                </a:solidFill>
                <a:ea typeface="Calibri"/>
              </a:rPr>
              <a:t>والتى عبر عنها المرسل أو لم يعبر</a:t>
            </a:r>
            <a:r>
              <a:rPr lang="en-US" sz="2400" dirty="0">
                <a:solidFill>
                  <a:srgbClr val="6C263C"/>
                </a:solidFill>
                <a:latin typeface="Simplified Arabic"/>
                <a:ea typeface="Calibri"/>
              </a:rPr>
              <a:t> )</a:t>
            </a:r>
            <a:r>
              <a:rPr lang="ar-SA" sz="2400" dirty="0">
                <a:solidFill>
                  <a:srgbClr val="6C263C"/>
                </a:solidFill>
                <a:ea typeface="Calibri"/>
              </a:rPr>
              <a:t>فصمت الخطيب رسالة، وعدم كتابة الكاتب رسالة، وقطع الإرسال التليفزيونى فى موقف معين رسالة</a:t>
            </a:r>
            <a:r>
              <a:rPr lang="en-US" sz="2400" dirty="0">
                <a:solidFill>
                  <a:srgbClr val="6C263C"/>
                </a:solidFill>
                <a:latin typeface="Simplified Arabic"/>
                <a:ea typeface="Calibri"/>
              </a:rPr>
              <a:t>(</a:t>
            </a:r>
            <a:r>
              <a:rPr lang="ar-SA" sz="2400" dirty="0">
                <a:solidFill>
                  <a:srgbClr val="6C263C"/>
                </a:solidFill>
                <a:ea typeface="Calibri"/>
              </a:rPr>
              <a:t>، سواء كانت هادفة </a:t>
            </a:r>
            <a:r>
              <a:rPr lang="en-US" sz="2400" dirty="0">
                <a:solidFill>
                  <a:srgbClr val="6C263C"/>
                </a:solidFill>
                <a:latin typeface="Times New Roman"/>
                <a:ea typeface="Calibri"/>
              </a:rPr>
              <a:t>Purposive</a:t>
            </a:r>
            <a:r>
              <a:rPr lang="en-US" sz="2400" dirty="0">
                <a:solidFill>
                  <a:srgbClr val="6C263C"/>
                </a:solidFill>
                <a:latin typeface="Simplified Arabic"/>
                <a:ea typeface="Calibri"/>
              </a:rPr>
              <a:t> </a:t>
            </a:r>
            <a:r>
              <a:rPr lang="ar-SA" sz="2400" dirty="0">
                <a:solidFill>
                  <a:srgbClr val="6C263C"/>
                </a:solidFill>
                <a:ea typeface="Calibri"/>
              </a:rPr>
              <a:t>أو غير هادفة</a:t>
            </a:r>
            <a:r>
              <a:rPr lang="en-US" sz="2400" dirty="0">
                <a:solidFill>
                  <a:srgbClr val="6C263C"/>
                </a:solidFill>
                <a:latin typeface="Times New Roman"/>
                <a:ea typeface="Calibri"/>
              </a:rPr>
              <a:t> Non - </a:t>
            </a:r>
            <a:r>
              <a:rPr lang="en-US" sz="2400" dirty="0" smtClean="0">
                <a:solidFill>
                  <a:srgbClr val="6C263C"/>
                </a:solidFill>
                <a:latin typeface="Times New Roman"/>
                <a:ea typeface="Calibri"/>
              </a:rPr>
              <a:t> </a:t>
            </a:r>
            <a:r>
              <a:rPr lang="en-US" sz="2400" dirty="0">
                <a:solidFill>
                  <a:srgbClr val="6C263C"/>
                </a:solidFill>
                <a:latin typeface="Times New Roman"/>
                <a:ea typeface="Calibri"/>
              </a:rPr>
              <a:t>purposive</a:t>
            </a:r>
            <a:r>
              <a:rPr lang="en-US" sz="2400" dirty="0">
                <a:solidFill>
                  <a:srgbClr val="6C263C"/>
                </a:solidFill>
                <a:latin typeface="Simplified Arabic"/>
                <a:ea typeface="Calibri"/>
              </a:rPr>
              <a:t>  </a:t>
            </a:r>
            <a:r>
              <a:rPr lang="ar-SA" sz="2400" dirty="0">
                <a:solidFill>
                  <a:srgbClr val="6C263C"/>
                </a:solidFill>
                <a:latin typeface="Simplified Arabic"/>
                <a:ea typeface="Calibri"/>
              </a:rPr>
              <a:t>أى</a:t>
            </a:r>
            <a:r>
              <a:rPr lang="ar-SA" sz="2400" dirty="0">
                <a:solidFill>
                  <a:srgbClr val="6C263C"/>
                </a:solidFill>
                <a:ea typeface="Calibri"/>
              </a:rPr>
              <a:t> كل ما يراه الناس فى أشكال فنية مثل الفيلم أو المقال أو الحوار أو الأخبار أو الرسومات والإضاءات الظاهرة والكامنة فى الرسالة الإعلامية</a:t>
            </a:r>
            <a:r>
              <a:rPr lang="ar-EG" sz="2400" dirty="0">
                <a:solidFill>
                  <a:srgbClr val="6C263C"/>
                </a:solidFill>
                <a:ea typeface="Calibri"/>
              </a:rPr>
              <a:t>. ولا شك أن فاعلية الاتصال تتوقف على الفهم المشترك للموضوع واللغة التى يقدم بها.</a:t>
            </a:r>
            <a:endParaRPr lang="en-US" dirty="0">
              <a:solidFill>
                <a:srgbClr val="6C263C"/>
              </a:solidFill>
              <a:ea typeface="Calibri"/>
            </a:endParaRPr>
          </a:p>
        </p:txBody>
      </p:sp>
      <p:pic>
        <p:nvPicPr>
          <p:cNvPr id="16" name="Picture 15" descr="C:\Users\NoteBook\Desktop\2.png"/>
          <p:cNvPicPr/>
          <p:nvPr/>
        </p:nvPicPr>
        <p:blipFill>
          <a:blip r:embed="rId9">
            <a:extLst>
              <a:ext uri="{28A0092B-C50C-407E-A947-70E740481C1C}">
                <a14:useLocalDpi xmlns:a14="http://schemas.microsoft.com/office/drawing/2010/main" val="0"/>
              </a:ext>
            </a:extLst>
          </a:blip>
          <a:srcRect/>
          <a:stretch>
            <a:fillRect/>
          </a:stretch>
        </p:blipFill>
        <p:spPr bwMode="auto">
          <a:xfrm>
            <a:off x="594699" y="3141359"/>
            <a:ext cx="3195635" cy="2553335"/>
          </a:xfrm>
          <a:prstGeom prst="rect">
            <a:avLst/>
          </a:prstGeom>
          <a:noFill/>
          <a:ln>
            <a:noFill/>
          </a:ln>
        </p:spPr>
      </p:pic>
    </p:spTree>
    <p:extLst>
      <p:ext uri="{BB962C8B-B14F-4D97-AF65-F5344CB8AC3E}">
        <p14:creationId xmlns:p14="http://schemas.microsoft.com/office/powerpoint/2010/main" val="228545181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312971"/>
            <a:ext cx="10190893" cy="48540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1000"/>
              </a:spcAft>
            </a:pPr>
            <a:r>
              <a:rPr lang="ar-EG" sz="2400" b="1" dirty="0">
                <a:solidFill>
                  <a:srgbClr val="6C263C"/>
                </a:solidFill>
                <a:ea typeface="Calibri"/>
                <a:cs typeface="Simplified Arabic"/>
              </a:rPr>
              <a:t>مكونات وعناصر الرسالة الاتصالية:</a:t>
            </a:r>
            <a:endParaRPr lang="en-US" dirty="0">
              <a:solidFill>
                <a:srgbClr val="6C263C"/>
              </a:solidFill>
              <a:ea typeface="Calibri"/>
              <a:cs typeface="Arial"/>
            </a:endParaRPr>
          </a:p>
          <a:p>
            <a:pPr marL="342900" lvl="0" indent="-342900" algn="justLow" rtl="1">
              <a:lnSpc>
                <a:spcPct val="115000"/>
              </a:lnSpc>
              <a:spcAft>
                <a:spcPts val="0"/>
              </a:spcAft>
              <a:buFont typeface="+mj-cs"/>
              <a:buAutoNum type="arabic1Minus"/>
            </a:pPr>
            <a:r>
              <a:rPr lang="ar-EG" sz="2400" dirty="0">
                <a:solidFill>
                  <a:srgbClr val="6C263C"/>
                </a:solidFill>
                <a:ea typeface="Calibri"/>
                <a:cs typeface="Simplified Arabic"/>
              </a:rPr>
              <a:t>الرموز غير اللفظية : </a:t>
            </a:r>
            <a:r>
              <a:rPr lang="en-US" sz="2400" dirty="0">
                <a:solidFill>
                  <a:srgbClr val="6C263C"/>
                </a:solidFill>
                <a:latin typeface="Times New Roman"/>
                <a:ea typeface="Calibri"/>
                <a:cs typeface="Arial"/>
              </a:rPr>
              <a:t>Non Verbal</a:t>
            </a:r>
            <a:r>
              <a:rPr lang="en-US" sz="2400" dirty="0">
                <a:solidFill>
                  <a:srgbClr val="6C263C"/>
                </a:solidFill>
                <a:latin typeface="Simplified Arabic"/>
                <a:ea typeface="Calibri"/>
                <a:cs typeface="Arial"/>
              </a:rPr>
              <a:t> </a:t>
            </a:r>
            <a:endParaRPr lang="en-US" dirty="0">
              <a:solidFill>
                <a:srgbClr val="6C263C"/>
              </a:solidFill>
              <a:ea typeface="Calibri"/>
              <a:cs typeface="Arial"/>
            </a:endParaRPr>
          </a:p>
          <a:p>
            <a:pPr marL="457200" algn="justLow" rtl="1">
              <a:lnSpc>
                <a:spcPct val="115000"/>
              </a:lnSpc>
              <a:spcAft>
                <a:spcPts val="0"/>
              </a:spcAft>
            </a:pPr>
            <a:r>
              <a:rPr lang="ar-EG" sz="2400" dirty="0">
                <a:solidFill>
                  <a:srgbClr val="6C263C"/>
                </a:solidFill>
                <a:ea typeface="Calibri"/>
              </a:rPr>
              <a:t>وهى الرموز والإشارات والعلامات، كما أن الملابس والإكسسوارات تلعب دوراً فى إيصال رسائل معينة للمتلقي.</a:t>
            </a:r>
            <a:endParaRPr lang="en-US" dirty="0">
              <a:solidFill>
                <a:srgbClr val="6C263C"/>
              </a:solidFill>
              <a:ea typeface="Calibri"/>
            </a:endParaRPr>
          </a:p>
          <a:p>
            <a:pPr lvl="0" algn="justLow" rtl="1">
              <a:lnSpc>
                <a:spcPct val="115000"/>
              </a:lnSpc>
              <a:spcAft>
                <a:spcPts val="0"/>
              </a:spcAft>
            </a:pPr>
            <a:r>
              <a:rPr lang="ar-EG" sz="2400" dirty="0" smtClean="0">
                <a:solidFill>
                  <a:srgbClr val="6C263C"/>
                </a:solidFill>
                <a:ea typeface="Calibri"/>
                <a:cs typeface="Simplified Arabic"/>
              </a:rPr>
              <a:t>ب. الرموز </a:t>
            </a:r>
            <a:r>
              <a:rPr lang="ar-EG" sz="2400" dirty="0">
                <a:solidFill>
                  <a:srgbClr val="6C263C"/>
                </a:solidFill>
                <a:ea typeface="Calibri"/>
                <a:cs typeface="Simplified Arabic"/>
              </a:rPr>
              <a:t>اللفظية </a:t>
            </a:r>
            <a:r>
              <a:rPr lang="en-US" sz="2400" dirty="0">
                <a:solidFill>
                  <a:srgbClr val="6C263C"/>
                </a:solidFill>
                <a:latin typeface="Times New Roman"/>
                <a:ea typeface="Calibri"/>
                <a:cs typeface="Arial"/>
              </a:rPr>
              <a:t>Verbal </a:t>
            </a:r>
            <a:endParaRPr lang="en-US" dirty="0">
              <a:solidFill>
                <a:srgbClr val="6C263C"/>
              </a:solidFill>
              <a:ea typeface="Calibri"/>
              <a:cs typeface="Arial"/>
            </a:endParaRPr>
          </a:p>
          <a:p>
            <a:pPr marL="457200" algn="justLow" rtl="1">
              <a:lnSpc>
                <a:spcPct val="115000"/>
              </a:lnSpc>
              <a:spcAft>
                <a:spcPts val="0"/>
              </a:spcAft>
            </a:pPr>
            <a:r>
              <a:rPr lang="ar-EG" sz="2400" dirty="0">
                <a:solidFill>
                  <a:srgbClr val="6C263C"/>
                </a:solidFill>
                <a:ea typeface="Calibri"/>
              </a:rPr>
              <a:t>وهي الكلام المقروء أو المكتوب أو المنطوق التى تعبر عن معلومات أو بيانات أو أراء أو عواطف أو مشاعر معينة.</a:t>
            </a:r>
            <a:endParaRPr lang="en-US" dirty="0">
              <a:solidFill>
                <a:srgbClr val="6C263C"/>
              </a:solidFill>
              <a:ea typeface="Calibri"/>
            </a:endParaRPr>
          </a:p>
          <a:p>
            <a:pPr lvl="0" algn="justLow" rtl="1">
              <a:lnSpc>
                <a:spcPct val="115000"/>
              </a:lnSpc>
              <a:spcAft>
                <a:spcPts val="1000"/>
              </a:spcAft>
            </a:pPr>
            <a:r>
              <a:rPr lang="ar-EG" sz="2400" dirty="0" smtClean="0">
                <a:solidFill>
                  <a:srgbClr val="6C263C"/>
                </a:solidFill>
                <a:ea typeface="Calibri"/>
              </a:rPr>
              <a:t>ج. أسلوب </a:t>
            </a:r>
            <a:r>
              <a:rPr lang="ar-EG" sz="2400" dirty="0">
                <a:solidFill>
                  <a:srgbClr val="6C263C"/>
                </a:solidFill>
                <a:ea typeface="Calibri"/>
              </a:rPr>
              <a:t>طرح الرسالة:</a:t>
            </a:r>
            <a:endParaRPr lang="en-US" dirty="0">
              <a:solidFill>
                <a:srgbClr val="6C263C"/>
              </a:solidFill>
              <a:ea typeface="Calibri"/>
            </a:endParaRPr>
          </a:p>
          <a:p>
            <a:pPr algn="justLow" rtl="1">
              <a:lnSpc>
                <a:spcPct val="115000"/>
              </a:lnSpc>
              <a:spcAft>
                <a:spcPts val="1000"/>
              </a:spcAft>
            </a:pPr>
            <a:r>
              <a:rPr lang="ar-EG" sz="2400" dirty="0">
                <a:solidFill>
                  <a:srgbClr val="6C263C"/>
                </a:solidFill>
                <a:ea typeface="Calibri"/>
              </a:rPr>
              <a:t> تختلف الأساليب التى يطرح بها المرسل رسائله تبعاً للمتلقي أو طبيعة الموضوع، كما تختلف أساليب معالجة وطرح الرسائل فيما بين مرسل وآخر.</a:t>
            </a:r>
            <a:endParaRPr lang="en-US" dirty="0">
              <a:solidFill>
                <a:srgbClr val="6C263C"/>
              </a:solidFill>
              <a:ea typeface="Calibri"/>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a:t>
            </a:r>
            <a:endParaRPr lang="en-US" sz="2000"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307404" y="23827"/>
            <a:ext cx="2649477" cy="1166001"/>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15688" y="62852"/>
            <a:ext cx="2649477" cy="980347"/>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ct val="115000"/>
              </a:lnSpc>
              <a:spcAft>
                <a:spcPts val="1000"/>
              </a:spcAft>
              <a:buAutoNum type="arabicPeriod" startAt="3"/>
            </a:pPr>
            <a:r>
              <a:rPr lang="ar-EG" sz="2400" b="1" dirty="0" smtClean="0">
                <a:solidFill>
                  <a:srgbClr val="0070C0"/>
                </a:solidFill>
                <a:ea typeface="Calibri"/>
                <a:cs typeface="Times New Roman"/>
              </a:rPr>
              <a:t>بأي </a:t>
            </a:r>
            <a:r>
              <a:rPr lang="ar-EG" sz="2400" b="1" dirty="0">
                <a:solidFill>
                  <a:srgbClr val="0070C0"/>
                </a:solidFill>
                <a:ea typeface="Calibri"/>
                <a:cs typeface="Times New Roman"/>
              </a:rPr>
              <a:t>وسيلة </a:t>
            </a:r>
            <a:r>
              <a:rPr lang="en-US" sz="2400" b="1" dirty="0">
                <a:solidFill>
                  <a:srgbClr val="0070C0"/>
                </a:solidFill>
                <a:latin typeface="Times New Roman"/>
                <a:ea typeface="Calibri"/>
                <a:cs typeface="Arial"/>
              </a:rPr>
              <a:t>In Which Channel</a:t>
            </a:r>
            <a:r>
              <a:rPr lang="en-US" sz="2400" b="1" dirty="0">
                <a:solidFill>
                  <a:srgbClr val="0070C0"/>
                </a:solidFill>
                <a:latin typeface="Simplified Arabic"/>
                <a:ea typeface="Calibri"/>
                <a:cs typeface="Arial"/>
              </a:rPr>
              <a:t> </a:t>
            </a:r>
            <a:r>
              <a:rPr lang="ar-EG" sz="2400" b="1" dirty="0">
                <a:solidFill>
                  <a:srgbClr val="6C263C"/>
                </a:solidFill>
                <a:latin typeface="Simplified Arabic"/>
                <a:ea typeface="Calibri"/>
              </a:rPr>
              <a:t>       </a:t>
            </a:r>
          </a:p>
          <a:p>
            <a:pPr algn="justLow" rtl="1">
              <a:lnSpc>
                <a:spcPct val="115000"/>
              </a:lnSpc>
              <a:spcAft>
                <a:spcPts val="1000"/>
              </a:spcAft>
            </a:pPr>
            <a:r>
              <a:rPr lang="ar-EG" sz="2400" dirty="0" smtClean="0">
                <a:solidFill>
                  <a:srgbClr val="6C263C"/>
                </a:solidFill>
                <a:ea typeface="Calibri"/>
              </a:rPr>
              <a:t>هي </a:t>
            </a:r>
            <a:r>
              <a:rPr lang="ar-EG" sz="2400" dirty="0">
                <a:solidFill>
                  <a:srgbClr val="6C263C"/>
                </a:solidFill>
                <a:ea typeface="Calibri"/>
              </a:rPr>
              <a:t>الأداة التى تستخدم لنقل الرسالة من المرسل إلى المتلقي، وتختلف الوسيلة باختلاف نوع الاتصال، ففي الاتصال الشخصي يكون الاتصال مواجهى، أما فى الاتصال الجمعي مثل المحاضرة أو الخطبة أو العظة الدينية، أو المؤتمرات تستخدم وسائط معينة، وفى حال الاتصال الجماهيري تكون الوسيلة هي الصحف أو الراديو أو التليفزيون، أو الإنترنت</a:t>
            </a:r>
            <a:r>
              <a:rPr lang="ar-EG" sz="2400" dirty="0" smtClean="0">
                <a:solidFill>
                  <a:srgbClr val="6C263C"/>
                </a:solidFill>
                <a:ea typeface="Calibri"/>
              </a:rPr>
              <a:t>.</a:t>
            </a:r>
          </a:p>
          <a:p>
            <a:pPr algn="justLow" rtl="1">
              <a:lnSpc>
                <a:spcPct val="115000"/>
              </a:lnSpc>
              <a:spcAft>
                <a:spcPts val="1000"/>
              </a:spcAft>
            </a:pPr>
            <a:endParaRPr lang="en-US" dirty="0">
              <a:solidFill>
                <a:srgbClr val="6C263C"/>
              </a:solidFill>
              <a:ea typeface="Calibri"/>
              <a:cs typeface="Arial"/>
            </a:endParaRPr>
          </a:p>
        </p:txBody>
      </p:sp>
      <p:pic>
        <p:nvPicPr>
          <p:cNvPr id="7170"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91033" y="2839005"/>
            <a:ext cx="3819834" cy="2912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92051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273688" y="1213653"/>
            <a:ext cx="8579889" cy="505922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1000"/>
              </a:spcAft>
            </a:pPr>
            <a:r>
              <a:rPr lang="ar-EG" sz="2000" dirty="0">
                <a:ea typeface="Calibri"/>
                <a:cs typeface="Simplified Arabic"/>
              </a:rPr>
              <a:t> </a:t>
            </a:r>
            <a:endParaRPr lang="en-US" sz="1600" dirty="0">
              <a:ea typeface="Calibri"/>
              <a:cs typeface="Arial"/>
            </a:endParaRPr>
          </a:p>
          <a:p>
            <a:pPr marL="228600" algn="justLow" rtl="1">
              <a:lnSpc>
                <a:spcPct val="115000"/>
              </a:lnSpc>
              <a:spcAft>
                <a:spcPts val="1000"/>
              </a:spcAft>
            </a:pPr>
            <a:r>
              <a:rPr lang="ar-EG" sz="2400" b="1" dirty="0">
                <a:solidFill>
                  <a:srgbClr val="0070C0"/>
                </a:solidFill>
                <a:ea typeface="Calibri"/>
                <a:cs typeface="Simplified Arabic"/>
              </a:rPr>
              <a:t>4.   </a:t>
            </a:r>
            <a:r>
              <a:rPr lang="ar-EG" sz="2400" b="1" dirty="0">
                <a:solidFill>
                  <a:srgbClr val="0070C0"/>
                </a:solidFill>
                <a:ea typeface="Calibri"/>
                <a:cs typeface="Times New Roman"/>
              </a:rPr>
              <a:t>لمن؟ </a:t>
            </a:r>
            <a:r>
              <a:rPr lang="en-US" sz="2400" b="1" dirty="0">
                <a:solidFill>
                  <a:srgbClr val="0070C0"/>
                </a:solidFill>
                <a:latin typeface="Times New Roman"/>
                <a:ea typeface="Calibri"/>
                <a:cs typeface="Arial"/>
              </a:rPr>
              <a:t>To Whom</a:t>
            </a:r>
            <a:r>
              <a:rPr lang="ar-EG" sz="2800" b="1" dirty="0">
                <a:solidFill>
                  <a:srgbClr val="0070C0"/>
                </a:solidFill>
                <a:ea typeface="Calibri"/>
                <a:cs typeface="Simplified Arabic"/>
              </a:rPr>
              <a:t> </a:t>
            </a:r>
            <a:r>
              <a:rPr lang="ar-EG" sz="2400" b="1" dirty="0" smtClean="0">
                <a:solidFill>
                  <a:srgbClr val="0070C0"/>
                </a:solidFill>
                <a:ea typeface="Calibri"/>
                <a:cs typeface="Simplified Arabic"/>
              </a:rPr>
              <a:t>المتلقي </a:t>
            </a:r>
            <a:r>
              <a:rPr lang="en-US" sz="2400" b="1" dirty="0" smtClean="0">
                <a:solidFill>
                  <a:srgbClr val="0070C0"/>
                </a:solidFill>
                <a:latin typeface="Times New Roman"/>
                <a:ea typeface="Calibri"/>
                <a:cs typeface="Arial"/>
              </a:rPr>
              <a:t>Audience</a:t>
            </a:r>
            <a:r>
              <a:rPr lang="ar-EG" sz="2400" b="1" dirty="0" smtClean="0">
                <a:solidFill>
                  <a:srgbClr val="0070C0"/>
                </a:solidFill>
                <a:ea typeface="Calibri"/>
                <a:cs typeface="Simplified Arabic"/>
              </a:rPr>
              <a:t>أو </a:t>
            </a:r>
            <a:r>
              <a:rPr lang="ar-EG" sz="2400" b="1" dirty="0">
                <a:solidFill>
                  <a:srgbClr val="0070C0"/>
                </a:solidFill>
                <a:ea typeface="Calibri"/>
                <a:cs typeface="Simplified Arabic"/>
              </a:rPr>
              <a:t>المستقبل </a:t>
            </a:r>
            <a:r>
              <a:rPr lang="en-US" sz="2400" b="1" dirty="0">
                <a:solidFill>
                  <a:srgbClr val="0070C0"/>
                </a:solidFill>
                <a:latin typeface="Times New Roman"/>
                <a:ea typeface="Calibri"/>
                <a:cs typeface="Arial"/>
              </a:rPr>
              <a:t>Receiver</a:t>
            </a:r>
            <a:r>
              <a:rPr lang="ar-EG" sz="2000" dirty="0">
                <a:ea typeface="Calibri"/>
                <a:cs typeface="Simplified Arabic"/>
              </a:rPr>
              <a:t>  </a:t>
            </a:r>
            <a:endParaRPr lang="en-US" sz="1600" dirty="0">
              <a:solidFill>
                <a:srgbClr val="6C263C"/>
              </a:solidFill>
              <a:ea typeface="Calibri"/>
              <a:cs typeface="Arial"/>
            </a:endParaRPr>
          </a:p>
          <a:p>
            <a:pPr algn="justLow" rtl="1">
              <a:lnSpc>
                <a:spcPct val="115000"/>
              </a:lnSpc>
              <a:spcAft>
                <a:spcPts val="1000"/>
              </a:spcAft>
            </a:pPr>
            <a:r>
              <a:rPr lang="ar-EG" sz="2400" dirty="0">
                <a:solidFill>
                  <a:srgbClr val="6C263C"/>
                </a:solidFill>
                <a:ea typeface="Calibri"/>
              </a:rPr>
              <a:t>هو الفرد الذى توجه له الرسالة الاتصالية ويستقبلها من خلال واحد أو أكثر من حواسه المختلفة ( السمع، البصر، الشم، الذوق، اللمس)، ثم يقوم بتفسير الرموز ويحاول فهم وإدارك معانيها</a:t>
            </a:r>
            <a:r>
              <a:rPr lang="ar-EG" dirty="0">
                <a:solidFill>
                  <a:srgbClr val="6C263C"/>
                </a:solidFill>
                <a:ea typeface="Times New Roman"/>
              </a:rPr>
              <a:t>.</a:t>
            </a:r>
            <a:endParaRPr lang="en-US" dirty="0">
              <a:solidFill>
                <a:srgbClr val="6C263C"/>
              </a:solidFill>
              <a:ea typeface="Calibri"/>
            </a:endParaRPr>
          </a:p>
          <a:p>
            <a:pPr algn="justLow" rtl="1">
              <a:lnSpc>
                <a:spcPct val="115000"/>
              </a:lnSpc>
              <a:spcAft>
                <a:spcPts val="1000"/>
              </a:spcAft>
            </a:pPr>
            <a:r>
              <a:rPr lang="ar-EG" sz="2400" dirty="0">
                <a:solidFill>
                  <a:srgbClr val="6C263C"/>
                </a:solidFill>
                <a:ea typeface="Calibri"/>
              </a:rPr>
              <a:t>وقد نظر علماء الاجتماع للجمهور المتلقي فى العقود الأولي من القرن العشرين على أنه مجرد حشد منعزل </a:t>
            </a:r>
            <a:r>
              <a:rPr lang="en-US" sz="2400" b="1" dirty="0">
                <a:solidFill>
                  <a:srgbClr val="6C263C"/>
                </a:solidFill>
                <a:latin typeface="Simplified Arabic"/>
                <a:ea typeface="Calibri"/>
                <a:cs typeface="+mj-cs"/>
              </a:rPr>
              <a:t>Mass</a:t>
            </a:r>
            <a:r>
              <a:rPr lang="ar-EG" sz="2400" b="1" dirty="0">
                <a:solidFill>
                  <a:srgbClr val="6C263C"/>
                </a:solidFill>
                <a:ea typeface="Calibri"/>
              </a:rPr>
              <a:t> </a:t>
            </a:r>
            <a:r>
              <a:rPr lang="ar-EG" sz="2400" dirty="0">
                <a:solidFill>
                  <a:srgbClr val="6C263C"/>
                </a:solidFill>
                <a:ea typeface="Calibri"/>
              </a:rPr>
              <a:t>وقد انعكس هذا المنظور الاجتماعى على التسميات التى تعتبر الجمهور طرفاً فى تركيبها مثل المجتمع الجماهيري </a:t>
            </a:r>
            <a:r>
              <a:rPr lang="en-US" sz="2400" b="1" dirty="0">
                <a:solidFill>
                  <a:srgbClr val="6C263C"/>
                </a:solidFill>
                <a:latin typeface="Simplified Arabic"/>
                <a:ea typeface="Calibri"/>
                <a:cs typeface="+mj-cs"/>
              </a:rPr>
              <a:t>Mass Society</a:t>
            </a:r>
            <a:r>
              <a:rPr lang="ar-EG" sz="2400" b="1" dirty="0">
                <a:solidFill>
                  <a:srgbClr val="6C263C"/>
                </a:solidFill>
                <a:ea typeface="Calibri"/>
                <a:cs typeface="+mj-cs"/>
              </a:rPr>
              <a:t> </a:t>
            </a:r>
            <a:r>
              <a:rPr lang="ar-EG" sz="2400" dirty="0">
                <a:solidFill>
                  <a:srgbClr val="6C263C"/>
                </a:solidFill>
                <a:ea typeface="Calibri"/>
              </a:rPr>
              <a:t>الذى يجمع أنماط متعددة من الأصول والثقافات، وكذلك الإنتاج الجماهيري </a:t>
            </a:r>
            <a:r>
              <a:rPr lang="en-US" sz="2400" b="1" dirty="0" smtClean="0">
                <a:solidFill>
                  <a:srgbClr val="6C263C"/>
                </a:solidFill>
                <a:latin typeface="Simplified Arabic"/>
                <a:ea typeface="Calibri"/>
              </a:rPr>
              <a:t>Mass</a:t>
            </a:r>
            <a:r>
              <a:rPr lang="en-US" sz="2400" dirty="0" smtClean="0">
                <a:solidFill>
                  <a:srgbClr val="6C263C"/>
                </a:solidFill>
                <a:latin typeface="Simplified Arabic"/>
                <a:ea typeface="Calibri"/>
              </a:rPr>
              <a:t> </a:t>
            </a:r>
            <a:r>
              <a:rPr lang="en-US" sz="2400" b="1" dirty="0" smtClean="0">
                <a:solidFill>
                  <a:srgbClr val="6C263C"/>
                </a:solidFill>
                <a:latin typeface="Simplified Arabic"/>
                <a:ea typeface="Calibri"/>
              </a:rPr>
              <a:t>Production</a:t>
            </a:r>
            <a:r>
              <a:rPr lang="ar-EG" sz="2400" dirty="0" smtClean="0">
                <a:solidFill>
                  <a:srgbClr val="6C263C"/>
                </a:solidFill>
                <a:ea typeface="Calibri"/>
              </a:rPr>
              <a:t> </a:t>
            </a:r>
            <a:r>
              <a:rPr lang="ar-EG" sz="2400" dirty="0">
                <a:solidFill>
                  <a:srgbClr val="6C263C"/>
                </a:solidFill>
                <a:ea typeface="Calibri"/>
              </a:rPr>
              <a:t>الذى يوزع على كل الأفراد المتباينين فى سماتهم أو </a:t>
            </a:r>
            <a:r>
              <a:rPr lang="ar-EG" sz="2400" dirty="0" smtClean="0">
                <a:solidFill>
                  <a:srgbClr val="6C263C"/>
                </a:solidFill>
                <a:ea typeface="Calibri"/>
              </a:rPr>
              <a:t>خصائصهم </a:t>
            </a:r>
            <a:r>
              <a:rPr lang="ar-EG" sz="2400" dirty="0">
                <a:solidFill>
                  <a:srgbClr val="6C263C"/>
                </a:solidFill>
                <a:ea typeface="Calibri"/>
              </a:rPr>
              <a:t>دون النظر إلى التفاعل والمشاركة فيما بينهم</a:t>
            </a:r>
            <a:r>
              <a:rPr lang="ar-EG" sz="2400" dirty="0" smtClean="0">
                <a:solidFill>
                  <a:srgbClr val="6C263C"/>
                </a:solidFill>
                <a:ea typeface="Calibri"/>
              </a:rPr>
              <a:t>.</a:t>
            </a:r>
          </a:p>
          <a:p>
            <a:pPr algn="justLow" rtl="1">
              <a:lnSpc>
                <a:spcPct val="115000"/>
              </a:lnSpc>
              <a:spcAft>
                <a:spcPts val="1000"/>
              </a:spcAft>
            </a:pPr>
            <a:endParaRPr lang="ar-EG" sz="2000" dirty="0">
              <a:solidFill>
                <a:srgbClr val="6C263C"/>
              </a:solidFill>
              <a:ea typeface="Calibri"/>
              <a:cs typeface="Simplified Arabic"/>
            </a:endParaRPr>
          </a:p>
          <a:p>
            <a:pPr algn="justLow" rtl="1">
              <a:lnSpc>
                <a:spcPct val="115000"/>
              </a:lnSpc>
              <a:spcAft>
                <a:spcPts val="1000"/>
              </a:spcAft>
            </a:pPr>
            <a:endParaRPr lang="en-US" sz="1600" dirty="0">
              <a:solidFill>
                <a:srgbClr val="6C263C"/>
              </a:solidFill>
              <a:ea typeface="Calibri"/>
              <a:cs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 الأولى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358790" y="23827"/>
            <a:ext cx="2649477" cy="1166001"/>
          </a:xfrm>
          <a:prstGeom prst="rect">
            <a:avLst/>
          </a:prstGeom>
        </p:spPr>
      </p:pic>
      <p:pic>
        <p:nvPicPr>
          <p:cNvPr id="819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7484" y="1740310"/>
            <a:ext cx="3097161" cy="3404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55407" y="721231"/>
            <a:ext cx="10718542" cy="5322683"/>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15000"/>
              </a:lnSpc>
              <a:spcAft>
                <a:spcPts val="0"/>
              </a:spcAft>
            </a:pPr>
            <a:r>
              <a:rPr lang="ar-EG" sz="2400" b="1" dirty="0">
                <a:solidFill>
                  <a:srgbClr val="0070C0"/>
                </a:solidFill>
                <a:ea typeface="Calibri"/>
                <a:cs typeface="Simplified Arabic"/>
              </a:rPr>
              <a:t>تصنيفات جمهور وسائل الاتصال ( المتلقين) </a:t>
            </a:r>
            <a:endParaRPr lang="en-US" dirty="0">
              <a:solidFill>
                <a:srgbClr val="0070C0"/>
              </a:solidFill>
              <a:ea typeface="Calibri"/>
              <a:cs typeface="Arial"/>
            </a:endParaRPr>
          </a:p>
          <a:p>
            <a:pPr algn="justLow" rtl="1">
              <a:spcAft>
                <a:spcPts val="0"/>
              </a:spcAft>
            </a:pPr>
            <a:r>
              <a:rPr lang="ar-EG" sz="2400" dirty="0">
                <a:solidFill>
                  <a:srgbClr val="6C263C"/>
                </a:solidFill>
                <a:ea typeface="Calibri"/>
              </a:rPr>
              <a:t>لا شك أن المتلقي يعتبر من أهم عناصر العملية الاتصالية إن لم يكن أهمها، فلا عملية اتصالية بدون متلقي، والاتصال يبدأ من معرفة المستقبل أو المتلقي الذى يتعامل معه المرسل القائم بالاتصال، أولا معرفة خصوصيته السكانية الديموغرافية، ومن ثم خصوصيته الثقافية والمعرفية، واتجاهاته، ورغباته، وحاجاته وانفعالاته.</a:t>
            </a:r>
            <a:endParaRPr lang="en-US" dirty="0">
              <a:solidFill>
                <a:srgbClr val="6C263C"/>
              </a:solidFill>
              <a:ea typeface="Calibri"/>
            </a:endParaRPr>
          </a:p>
          <a:p>
            <a:pPr algn="justLow" rtl="1">
              <a:spcAft>
                <a:spcPts val="0"/>
              </a:spcAft>
            </a:pPr>
            <a:r>
              <a:rPr lang="ar-EG" sz="2400" u="sng" dirty="0">
                <a:solidFill>
                  <a:srgbClr val="6C263C"/>
                </a:solidFill>
                <a:ea typeface="Calibri"/>
                <a:cs typeface="Simplified Arabic"/>
              </a:rPr>
              <a:t>يري بعض الباحثين إمكانية تقسيم جمهور المتلقين إلى نوعين رئيسين:</a:t>
            </a:r>
            <a:endParaRPr lang="en-US" dirty="0">
              <a:solidFill>
                <a:srgbClr val="6C263C"/>
              </a:solidFill>
              <a:ea typeface="Calibri"/>
              <a:cs typeface="Arial"/>
            </a:endParaRPr>
          </a:p>
          <a:p>
            <a:pPr marL="342900" lvl="0" indent="-342900" algn="justLow" rtl="1">
              <a:spcAft>
                <a:spcPts val="0"/>
              </a:spcAft>
              <a:buFont typeface="+mj-cs"/>
              <a:buAutoNum type="arabic1Minus"/>
            </a:pPr>
            <a:r>
              <a:rPr lang="ar-EG" sz="2400" b="1" dirty="0">
                <a:solidFill>
                  <a:srgbClr val="6C263C"/>
                </a:solidFill>
                <a:ea typeface="Calibri"/>
                <a:cs typeface="Simplified Arabic"/>
              </a:rPr>
              <a:t>جمهور المتلقين العام: </a:t>
            </a:r>
            <a:r>
              <a:rPr lang="en-US" sz="2400" b="1" dirty="0">
                <a:solidFill>
                  <a:srgbClr val="6C263C"/>
                </a:solidFill>
                <a:latin typeface="Times New Roman"/>
                <a:ea typeface="Calibri"/>
                <a:cs typeface="Arial"/>
              </a:rPr>
              <a:t>The General Audience</a:t>
            </a:r>
            <a:endParaRPr lang="en-US" dirty="0">
              <a:solidFill>
                <a:srgbClr val="6C263C"/>
              </a:solidFill>
              <a:ea typeface="Calibri"/>
              <a:cs typeface="Arial"/>
            </a:endParaRPr>
          </a:p>
          <a:p>
            <a:pPr algn="justLow" rtl="1">
              <a:spcAft>
                <a:spcPts val="0"/>
              </a:spcAft>
            </a:pPr>
            <a:r>
              <a:rPr lang="ar-EG" sz="2400" dirty="0">
                <a:solidFill>
                  <a:srgbClr val="6C263C"/>
                </a:solidFill>
                <a:ea typeface="Calibri"/>
              </a:rPr>
              <a:t>وهو الذى نعنيه بمفهوم الحشد الذى يعرض نفسه لوسائل الإعلام تلقائياً وفردياً، وبطريقة شخصية، ورد الفعل عند عضو هذا الجمهور يكون مستقلاً، لاستقلال تعرضه واستجابته، ولعدم وجود  اهتمامات مشتركة بين أفراده.</a:t>
            </a:r>
            <a:endParaRPr lang="en-US" dirty="0">
              <a:solidFill>
                <a:srgbClr val="6C263C"/>
              </a:solidFill>
              <a:ea typeface="Calibri"/>
            </a:endParaRPr>
          </a:p>
          <a:p>
            <a:pPr lvl="0" algn="justLow" rtl="1">
              <a:spcAft>
                <a:spcPts val="0"/>
              </a:spcAft>
            </a:pPr>
            <a:r>
              <a:rPr lang="ar-EG" sz="2400" b="1" dirty="0" smtClean="0">
                <a:solidFill>
                  <a:srgbClr val="6C263C"/>
                </a:solidFill>
                <a:ea typeface="Calibri"/>
                <a:cs typeface="Simplified Arabic"/>
              </a:rPr>
              <a:t>ب. جمهور </a:t>
            </a:r>
            <a:r>
              <a:rPr lang="ar-EG" sz="2400" b="1" dirty="0">
                <a:solidFill>
                  <a:srgbClr val="6C263C"/>
                </a:solidFill>
                <a:ea typeface="Calibri"/>
                <a:cs typeface="Simplified Arabic"/>
              </a:rPr>
              <a:t>المتلقين الخاص: </a:t>
            </a:r>
            <a:r>
              <a:rPr lang="en-US" sz="2400" b="1" dirty="0">
                <a:solidFill>
                  <a:srgbClr val="6C263C"/>
                </a:solidFill>
                <a:latin typeface="Times New Roman"/>
                <a:ea typeface="Calibri"/>
                <a:cs typeface="Arial"/>
              </a:rPr>
              <a:t>The Specialized Audience</a:t>
            </a:r>
            <a:endParaRPr lang="en-US" dirty="0">
              <a:solidFill>
                <a:srgbClr val="6C263C"/>
              </a:solidFill>
              <a:ea typeface="Calibri"/>
              <a:cs typeface="Arial"/>
            </a:endParaRPr>
          </a:p>
          <a:p>
            <a:pPr algn="justLow" rtl="1">
              <a:spcAft>
                <a:spcPts val="0"/>
              </a:spcAft>
            </a:pPr>
            <a:r>
              <a:rPr lang="ar-EG" sz="2400" dirty="0">
                <a:solidFill>
                  <a:srgbClr val="6C263C"/>
                </a:solidFill>
                <a:ea typeface="Calibri"/>
              </a:rPr>
              <a:t>وهو النمط الذى يجمع بين أفراده بعض من الاهتمامات، أو الحاجات، أو الاتجاهات المشتركة التى تميز عضويتهم فى هذا الجمهور مثل الأفراد المشتركين فى صحيفة ما. وهناك كيل كبير لتصنيف الجمهور فى إطار التخصص، حسب اهتماماته واتجاهاته واحتياجاته.</a:t>
            </a:r>
            <a:endParaRPr lang="en-US" dirty="0">
              <a:solidFill>
                <a:srgbClr val="6C263C"/>
              </a:solidFill>
              <a:ea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6187731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73443" y="80963"/>
            <a:ext cx="1190600" cy="72795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23238" y="50514"/>
            <a:ext cx="1091009"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 </a:t>
            </a:r>
            <a:endParaRPr lang="en-US" sz="2000" dirty="0">
              <a:solidFill>
                <a:prstClr val="white"/>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970969" y="669322"/>
            <a:ext cx="9811760" cy="554446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0"/>
              </a:spcAft>
            </a:pPr>
            <a:r>
              <a:rPr lang="ar-EG" sz="2000" dirty="0">
                <a:ea typeface="Calibri"/>
                <a:cs typeface="Simplified Arabic"/>
              </a:rPr>
              <a:t>وهناك تصنيف آخر للجمهور المتلقي اقترحه ميلر:</a:t>
            </a:r>
            <a:endParaRPr lang="en-US" sz="2000" dirty="0">
              <a:ea typeface="Calibri"/>
              <a:cs typeface="Arial"/>
            </a:endParaRPr>
          </a:p>
          <a:p>
            <a:pPr marL="342900" lvl="0" indent="-342900" algn="justLow" rtl="1">
              <a:lnSpc>
                <a:spcPct val="115000"/>
              </a:lnSpc>
              <a:spcAft>
                <a:spcPts val="0"/>
              </a:spcAft>
              <a:buFont typeface="+mj-cs"/>
              <a:buAutoNum type="arabic1Minus"/>
            </a:pPr>
            <a:r>
              <a:rPr lang="ar-EG" sz="2000" dirty="0">
                <a:ea typeface="Calibri"/>
                <a:cs typeface="Simplified Arabic"/>
              </a:rPr>
              <a:t>الجمهور الأمي: </a:t>
            </a:r>
            <a:r>
              <a:rPr lang="en-US" sz="2000" dirty="0">
                <a:latin typeface="Simplified Arabic"/>
                <a:ea typeface="Calibri"/>
                <a:cs typeface="Arial"/>
              </a:rPr>
              <a:t>Illiterates</a:t>
            </a:r>
            <a:r>
              <a:rPr lang="ar-EG" sz="2000" dirty="0">
                <a:ea typeface="Calibri"/>
                <a:cs typeface="Simplified Arabic"/>
              </a:rPr>
              <a:t> </a:t>
            </a:r>
            <a:r>
              <a:rPr lang="ar-EG" sz="2000" dirty="0">
                <a:ea typeface="Calibri"/>
              </a:rPr>
              <a:t>وهو الجمهور الذى يقرأ ويكتب ولكنه لايميل إلى فعل ذلك وهو جمهور يميل إلى مشاهدة التليفزيون، والاستماع للراديو، ويرتاد السينما، ويكون ولاء هذا الجمهور ذاتياً لوسائل الإعلام، فيبحث عن الترفيه ويكتفي بقراءة عناوين الصحف، وهذا النمط من المتلقين كسول، يبحث عن الإثارة لا يجهد نفسه بالتفكير، وليس لديه دوافع للمشاركة وإبداء الرأي.</a:t>
            </a:r>
            <a:endParaRPr lang="en-US" sz="2000" dirty="0">
              <a:ea typeface="Calibri"/>
            </a:endParaRPr>
          </a:p>
          <a:p>
            <a:pPr marL="342900" lvl="0" indent="-342900" algn="justLow" rtl="1">
              <a:lnSpc>
                <a:spcPct val="115000"/>
              </a:lnSpc>
              <a:spcAft>
                <a:spcPts val="0"/>
              </a:spcAft>
              <a:buFont typeface="+mj-cs"/>
              <a:buAutoNum type="arabic1Minus"/>
            </a:pPr>
            <a:r>
              <a:rPr lang="ar-EG" sz="2000" dirty="0">
                <a:ea typeface="Calibri"/>
                <a:cs typeface="Simplified Arabic"/>
              </a:rPr>
              <a:t>الجمهور النفعي: العملي </a:t>
            </a:r>
            <a:r>
              <a:rPr lang="en-US" sz="2000" dirty="0">
                <a:latin typeface="Simplified Arabic"/>
                <a:ea typeface="Calibri"/>
                <a:cs typeface="Arial"/>
              </a:rPr>
              <a:t>Practical Utilitarian </a:t>
            </a:r>
            <a:endParaRPr lang="en-US" sz="2000" dirty="0">
              <a:ea typeface="Calibri"/>
              <a:cs typeface="Arial"/>
            </a:endParaRPr>
          </a:p>
          <a:p>
            <a:pPr marL="457200" algn="justLow" rtl="1">
              <a:lnSpc>
                <a:spcPct val="115000"/>
              </a:lnSpc>
              <a:spcAft>
                <a:spcPts val="0"/>
              </a:spcAft>
            </a:pPr>
            <a:r>
              <a:rPr lang="ar-EG" sz="2000" dirty="0">
                <a:ea typeface="Calibri"/>
              </a:rPr>
              <a:t>وهو جمهور مشارك، يتعرض لوسائل الإعلام، يرغب فى الارتفاع بمستواه، يهتم بالمعرفة التى تساعد على التميز </a:t>
            </a:r>
            <a:r>
              <a:rPr lang="ar-EG" sz="2000" dirty="0" smtClean="0">
                <a:ea typeface="Calibri"/>
              </a:rPr>
              <a:t>والتقدم.</a:t>
            </a:r>
            <a:r>
              <a:rPr lang="ar-EG" sz="2000" dirty="0">
                <a:ea typeface="Calibri"/>
              </a:rPr>
              <a:t> </a:t>
            </a:r>
            <a:r>
              <a:rPr lang="ar-EG" sz="2000" dirty="0" smtClean="0">
                <a:ea typeface="Calibri"/>
              </a:rPr>
              <a:t>وهذا </a:t>
            </a:r>
            <a:r>
              <a:rPr lang="ar-EG" sz="2000" dirty="0">
                <a:ea typeface="Calibri"/>
              </a:rPr>
              <a:t>الجمهور يشبه الجمهور الأمي فى أنه لايميل إلى التفكير، ويظهر اهتمامه بالآراء والأفكار كمظهر فقط، لأنه يعتقد أن ذلك ينفعه فى الأمد الطويل لأسباب نفعية </a:t>
            </a:r>
            <a:r>
              <a:rPr lang="ar-EG" sz="2000" dirty="0" smtClean="0">
                <a:ea typeface="Calibri"/>
              </a:rPr>
              <a:t>بحتة</a:t>
            </a:r>
            <a:endParaRPr lang="en-US" sz="2000" dirty="0">
              <a:ea typeface="Calibri"/>
            </a:endParaRPr>
          </a:p>
          <a:p>
            <a:pPr lvl="0" algn="justLow" rtl="1">
              <a:lnSpc>
                <a:spcPct val="115000"/>
              </a:lnSpc>
              <a:spcAft>
                <a:spcPts val="0"/>
              </a:spcAft>
            </a:pPr>
            <a:r>
              <a:rPr lang="ar-EG" sz="2000" dirty="0" smtClean="0">
                <a:ea typeface="Calibri"/>
                <a:cs typeface="Simplified Arabic"/>
              </a:rPr>
              <a:t>ج. المفكرون </a:t>
            </a:r>
            <a:r>
              <a:rPr lang="en-US" sz="2000" dirty="0">
                <a:latin typeface="Simplified Arabic"/>
                <a:ea typeface="Calibri"/>
                <a:cs typeface="Arial"/>
              </a:rPr>
              <a:t>Intellectuals</a:t>
            </a:r>
            <a:endParaRPr lang="en-US" sz="2000" dirty="0">
              <a:ea typeface="Calibri"/>
              <a:cs typeface="Arial"/>
            </a:endParaRPr>
          </a:p>
          <a:p>
            <a:pPr marL="457200" algn="justLow" rtl="1">
              <a:lnSpc>
                <a:spcPct val="115000"/>
              </a:lnSpc>
              <a:spcAft>
                <a:spcPts val="0"/>
              </a:spcAft>
            </a:pPr>
            <a:r>
              <a:rPr lang="ar-EG" sz="2000" dirty="0">
                <a:ea typeface="Calibri"/>
              </a:rPr>
              <a:t>وهو الجمهور المتلقي الأقل عدداً ونسبة، ويتكون ممن يهتمون بالآراء ووجهات النظر، والمفاهيم، والأحداث الفنية والجمالية، وهذا النوع من الجمهور ليس معارضاً للحياة الاجتماعية، كما أنه ليس متحمساً لها، وهو ضد مفهوم الجمهور العام، يعتبر نفسه من الصفوة، نجده أقل اهتماماً بوسائل الإعلام، فالإعلام من وجهة نظره يستهدف السطحيين بسبب انخفاض مستواه، ويعطي للجماهير ما تريده بغض النظر عما تحتاجه.</a:t>
            </a:r>
            <a:endParaRPr lang="en-US" sz="2000" dirty="0">
              <a:ea typeface="Calibri"/>
            </a:endParaRPr>
          </a:p>
        </p:txBody>
      </p:sp>
    </p:spTree>
    <p:extLst>
      <p:ext uri="{BB962C8B-B14F-4D97-AF65-F5344CB8AC3E}">
        <p14:creationId xmlns:p14="http://schemas.microsoft.com/office/powerpoint/2010/main" val="390865889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399955" y="0"/>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pic>
        <p:nvPicPr>
          <p:cNvPr id="9218" name="Picture 2"/>
          <p:cNvPicPr>
            <a:picLocks noChangeAspect="1" noChangeArrowheads="1"/>
          </p:cNvPicPr>
          <p:nvPr/>
        </p:nvPicPr>
        <p:blipFill>
          <a:blip r:embed="rId10">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1542506" y="2928483"/>
            <a:ext cx="3973819" cy="2859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ounded Rectangle 1"/>
          <p:cNvSpPr/>
          <p:nvPr/>
        </p:nvSpPr>
        <p:spPr>
          <a:xfrm>
            <a:off x="5516327" y="1414509"/>
            <a:ext cx="6533106"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6" name="Rectangle 5"/>
          <p:cNvSpPr/>
          <p:nvPr/>
        </p:nvSpPr>
        <p:spPr>
          <a:xfrm>
            <a:off x="5706794" y="1414509"/>
            <a:ext cx="6096000" cy="4171398"/>
          </a:xfrm>
          <a:prstGeom prst="rect">
            <a:avLst/>
          </a:prstGeom>
        </p:spPr>
        <p:txBody>
          <a:bodyPr>
            <a:spAutoFit/>
          </a:bodyPr>
          <a:lstStyle/>
          <a:p>
            <a:pPr marL="457200" algn="r" rtl="1">
              <a:lnSpc>
                <a:spcPct val="115000"/>
              </a:lnSpc>
              <a:spcAft>
                <a:spcPts val="1000"/>
              </a:spcAft>
            </a:pPr>
            <a:r>
              <a:rPr lang="ar-EG" sz="2400" b="1" dirty="0">
                <a:solidFill>
                  <a:srgbClr val="0070C0"/>
                </a:solidFill>
                <a:ea typeface="Calibri"/>
                <a:cs typeface="Simplified Arabic"/>
              </a:rPr>
              <a:t> </a:t>
            </a:r>
            <a:r>
              <a:rPr lang="ar-EG" sz="2400" b="1" dirty="0" smtClean="0">
                <a:solidFill>
                  <a:srgbClr val="0070C0"/>
                </a:solidFill>
                <a:ea typeface="Calibri"/>
                <a:cs typeface="Simplified Arabic"/>
              </a:rPr>
              <a:t>5.رجع </a:t>
            </a:r>
            <a:r>
              <a:rPr lang="ar-EG" sz="2400" b="1" dirty="0">
                <a:solidFill>
                  <a:srgbClr val="0070C0"/>
                </a:solidFill>
                <a:ea typeface="Calibri"/>
                <a:cs typeface="Simplified Arabic"/>
              </a:rPr>
              <a:t>الصدي </a:t>
            </a:r>
            <a:r>
              <a:rPr lang="en-US" sz="2400" b="1" dirty="0">
                <a:solidFill>
                  <a:srgbClr val="0070C0"/>
                </a:solidFill>
                <a:latin typeface="Times New Roman"/>
                <a:ea typeface="Calibri"/>
                <a:cs typeface="Arial"/>
              </a:rPr>
              <a:t>Feed Back</a:t>
            </a:r>
            <a:r>
              <a:rPr lang="ar-EG" sz="2400" b="1" dirty="0">
                <a:solidFill>
                  <a:srgbClr val="0070C0"/>
                </a:solidFill>
                <a:ea typeface="Calibri"/>
                <a:cs typeface="Simplified Arabic"/>
              </a:rPr>
              <a:t> أو رد الفعل </a:t>
            </a:r>
            <a:r>
              <a:rPr lang="en-US" sz="2400" b="1" dirty="0">
                <a:solidFill>
                  <a:srgbClr val="0070C0"/>
                </a:solidFill>
                <a:latin typeface="Times New Roman"/>
                <a:ea typeface="Calibri"/>
                <a:cs typeface="Arial"/>
              </a:rPr>
              <a:t>Reaction</a:t>
            </a:r>
            <a:endParaRPr lang="en-US" dirty="0">
              <a:ea typeface="Calibri"/>
              <a:cs typeface="Arial"/>
            </a:endParaRPr>
          </a:p>
          <a:p>
            <a:pPr algn="justLow" rtl="1">
              <a:lnSpc>
                <a:spcPct val="115000"/>
              </a:lnSpc>
              <a:spcAft>
                <a:spcPts val="1000"/>
              </a:spcAft>
            </a:pPr>
            <a:r>
              <a:rPr lang="ar-EG" sz="2400" dirty="0">
                <a:solidFill>
                  <a:srgbClr val="852F4A"/>
                </a:solidFill>
                <a:ea typeface="Calibri"/>
              </a:rPr>
              <a:t>رجع الصدي هو إعادة إرسال الرسالة من المتلقي المستقبل إلى المرسل القائم بالاتصال، ورجع الصدي هو العنصر الهام الذى يحثث دائرية الاتصال، حيث يصبح المتلقي مرسلاً ولذلك يسميه البعض التغذية المرتدة وهناك نوعان من الاستجابة أو رد الفعل للرسالة:</a:t>
            </a:r>
            <a:endParaRPr lang="en-US" dirty="0">
              <a:solidFill>
                <a:srgbClr val="852F4A"/>
              </a:solidFill>
              <a:ea typeface="Calibri"/>
            </a:endParaRPr>
          </a:p>
          <a:p>
            <a:pPr marL="342900" lvl="0" indent="-342900" algn="justLow" rtl="1">
              <a:lnSpc>
                <a:spcPct val="115000"/>
              </a:lnSpc>
              <a:spcAft>
                <a:spcPts val="0"/>
              </a:spcAft>
              <a:buFont typeface="Simplified Arabic"/>
              <a:buChar char="-"/>
            </a:pPr>
            <a:r>
              <a:rPr lang="ar-EG" sz="2400" dirty="0">
                <a:solidFill>
                  <a:srgbClr val="852F4A"/>
                </a:solidFill>
                <a:ea typeface="Calibri"/>
              </a:rPr>
              <a:t>الاستجابة العلنية: التى يمكن ملاحظتها واكتشافها.</a:t>
            </a:r>
            <a:endParaRPr lang="en-US" dirty="0">
              <a:solidFill>
                <a:srgbClr val="852F4A"/>
              </a:solidFill>
              <a:ea typeface="Calibri"/>
            </a:endParaRPr>
          </a:p>
          <a:p>
            <a:pPr marL="342900" lvl="0" indent="-342900" algn="justLow" rtl="1">
              <a:lnSpc>
                <a:spcPct val="115000"/>
              </a:lnSpc>
              <a:spcAft>
                <a:spcPts val="1000"/>
              </a:spcAft>
              <a:buFont typeface="Simplified Arabic"/>
              <a:buChar char="-"/>
            </a:pPr>
            <a:r>
              <a:rPr lang="ar-EG" sz="2400" dirty="0">
                <a:solidFill>
                  <a:srgbClr val="852F4A"/>
                </a:solidFill>
                <a:ea typeface="Calibri"/>
              </a:rPr>
              <a:t>الاستجابة المستترة: وهى استجابة خاصة يصعب ملاحظتها واكتشافها بسهولة.</a:t>
            </a:r>
            <a:endParaRPr lang="en-US" dirty="0">
              <a:solidFill>
                <a:srgbClr val="852F4A"/>
              </a:solidFill>
              <a:ea typeface="Calibri"/>
            </a:endParaRPr>
          </a:p>
        </p:txBody>
      </p:sp>
    </p:spTree>
    <p:extLst>
      <p:ext uri="{BB962C8B-B14F-4D97-AF65-F5344CB8AC3E}">
        <p14:creationId xmlns:p14="http://schemas.microsoft.com/office/powerpoint/2010/main" val="350920513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0" y="332326"/>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0" y="350518"/>
            <a:ext cx="1091009"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a:t>
            </a:r>
            <a:endParaRPr lang="en-US" sz="2000" dirty="0">
              <a:solidFill>
                <a:prstClr val="white"/>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3598250" y="899652"/>
            <a:ext cx="8204544"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r>
              <a:rPr lang="ar-EG" sz="2000" b="1" dirty="0">
                <a:solidFill>
                  <a:schemeClr val="bg1"/>
                </a:solidFill>
                <a:ea typeface="Calibri"/>
                <a:cs typeface="Simplified Arabic"/>
              </a:rPr>
              <a:t>6. </a:t>
            </a:r>
            <a:r>
              <a:rPr lang="ar-EG" sz="2400" b="1" dirty="0">
                <a:solidFill>
                  <a:schemeClr val="bg1"/>
                </a:solidFill>
                <a:ea typeface="Calibri"/>
                <a:cs typeface="Simplified Arabic"/>
              </a:rPr>
              <a:t>وبأي تأثير</a:t>
            </a:r>
            <a:r>
              <a:rPr lang="ar-EG" sz="2400" b="1" dirty="0">
                <a:solidFill>
                  <a:schemeClr val="bg1"/>
                </a:solidFill>
                <a:ea typeface="Calibri"/>
                <a:cs typeface="Times New Roman"/>
              </a:rPr>
              <a:t> </a:t>
            </a:r>
            <a:r>
              <a:rPr lang="en-US" sz="2400" b="1" dirty="0">
                <a:solidFill>
                  <a:schemeClr val="bg1"/>
                </a:solidFill>
                <a:latin typeface="Times New Roman"/>
                <a:ea typeface="Calibri"/>
                <a:cs typeface="Arial"/>
              </a:rPr>
              <a:t>With What </a:t>
            </a:r>
            <a:r>
              <a:rPr lang="en-US" sz="2400" b="1" dirty="0" smtClean="0">
                <a:solidFill>
                  <a:schemeClr val="bg1"/>
                </a:solidFill>
                <a:latin typeface="Times New Roman"/>
                <a:ea typeface="Calibri"/>
                <a:cs typeface="Arial"/>
              </a:rPr>
              <a:t>Effect</a:t>
            </a:r>
            <a:endParaRPr lang="en-US" sz="1600" dirty="0">
              <a:solidFill>
                <a:schemeClr val="bg1"/>
              </a:solidFill>
              <a:ea typeface="Calibri"/>
              <a:cs typeface="Arial"/>
            </a:endParaRPr>
          </a:p>
          <a:p>
            <a:pPr algn="justLow" rtl="1">
              <a:spcAft>
                <a:spcPts val="1000"/>
              </a:spcAft>
            </a:pPr>
            <a:r>
              <a:rPr lang="ar-EG" sz="2400" dirty="0">
                <a:ea typeface="Calibri"/>
                <a:cs typeface="Simplified Arabic"/>
              </a:rPr>
              <a:t>يقصد بتأثير عملية الاتصال حدوث الاستجابة </a:t>
            </a:r>
            <a:r>
              <a:rPr lang="en-US" sz="2400" dirty="0">
                <a:latin typeface="Times New Roman"/>
                <a:ea typeface="Calibri"/>
                <a:cs typeface="Arial"/>
              </a:rPr>
              <a:t>Response </a:t>
            </a:r>
            <a:r>
              <a:rPr lang="ar-EG" sz="2400" dirty="0">
                <a:ea typeface="Calibri"/>
                <a:cs typeface="Simplified Arabic"/>
              </a:rPr>
              <a:t>المستهدفة من هذه العملية، والتى تتفق مع هدف الاتصال المتوقع.</a:t>
            </a:r>
            <a:endParaRPr lang="en-US" dirty="0">
              <a:ea typeface="Calibri"/>
              <a:cs typeface="Arial"/>
            </a:endParaRPr>
          </a:p>
          <a:p>
            <a:pPr algn="justLow" rtl="1">
              <a:spcAft>
                <a:spcPts val="1000"/>
              </a:spcAft>
            </a:pPr>
            <a:r>
              <a:rPr lang="ar-EG" sz="2400" dirty="0">
                <a:ea typeface="Calibri"/>
                <a:cs typeface="Simplified Arabic"/>
              </a:rPr>
              <a:t>ويجب التفريق بين التأثير ورجع الصدي، فالتأثير يتمثل فى النتائج المترتبة على الاتصال، وهل أدي إلى تحقيق الهدف منه أم لا ... ويمكن حصر التأثيرات التى تحدثها الرسالة الإتصالية فى ثلاثة مجالات:</a:t>
            </a:r>
            <a:endParaRPr lang="en-US" dirty="0">
              <a:ea typeface="Calibri"/>
              <a:cs typeface="Arial"/>
            </a:endParaRPr>
          </a:p>
          <a:p>
            <a:pPr marL="342900" lvl="0" indent="-342900" algn="justLow" rtl="1">
              <a:spcAft>
                <a:spcPts val="0"/>
              </a:spcAft>
              <a:buFont typeface="+mj-cs"/>
              <a:buAutoNum type="arabic1Minus"/>
            </a:pPr>
            <a:r>
              <a:rPr lang="ar-EG" sz="2400" dirty="0">
                <a:ea typeface="Calibri"/>
                <a:cs typeface="Simplified Arabic"/>
              </a:rPr>
              <a:t>التأثير فى معلومات ومعارف المتلقي.</a:t>
            </a:r>
            <a:endParaRPr lang="en-US" dirty="0">
              <a:ea typeface="Calibri"/>
              <a:cs typeface="Arial"/>
            </a:endParaRPr>
          </a:p>
          <a:p>
            <a:pPr marL="342900" lvl="0" indent="-342900" algn="justLow" rtl="1">
              <a:spcAft>
                <a:spcPts val="0"/>
              </a:spcAft>
              <a:buFont typeface="+mj-cs"/>
              <a:buAutoNum type="arabic1Minus"/>
            </a:pPr>
            <a:r>
              <a:rPr lang="ar-EG" sz="2400" dirty="0">
                <a:ea typeface="Calibri"/>
              </a:rPr>
              <a:t>التأثير فى اتجاهات ومواقف المتلقي، أما تثبيتاً وتعزيزاً لها، أو تغييرها إلى الاتجاه الآخر.</a:t>
            </a:r>
            <a:endParaRPr lang="en-US" dirty="0">
              <a:ea typeface="Calibri"/>
            </a:endParaRPr>
          </a:p>
          <a:p>
            <a:pPr marL="342900" lvl="0" indent="-342900" algn="justLow" rtl="1">
              <a:spcAft>
                <a:spcPts val="1000"/>
              </a:spcAft>
              <a:buFont typeface="+mj-cs"/>
              <a:buAutoNum type="arabic1Minus"/>
            </a:pPr>
            <a:r>
              <a:rPr lang="ar-EG" sz="2400" dirty="0">
                <a:ea typeface="Calibri"/>
                <a:cs typeface="Simplified Arabic"/>
              </a:rPr>
              <a:t>التأثير فى السلوك.</a:t>
            </a:r>
            <a:endParaRPr lang="en-US" dirty="0">
              <a:ea typeface="Calibri"/>
              <a:cs typeface="Arial"/>
            </a:endParaRPr>
          </a:p>
          <a:p>
            <a:pPr marL="228600" algn="justLow" rtl="1">
              <a:spcAft>
                <a:spcPts val="1000"/>
              </a:spcAft>
            </a:pPr>
            <a:r>
              <a:rPr lang="ar-EG" sz="2400" dirty="0">
                <a:ea typeface="Calibri"/>
              </a:rPr>
              <a:t>ولا يشترط أن يحدث التأثير بشكل فوري، بل قد يكون محصلة عملية ونفسية واجتماعية عديدة يختلف تأثيرها من فرد إلى آخر، أو من جماعة إلى أخري، مما يؤدي لحدوث الأثر بدرجات متفاوته بين الأفراد المتلقين.</a:t>
            </a:r>
            <a:endParaRPr lang="en-US" dirty="0">
              <a:ea typeface="Calibri"/>
            </a:endParaRPr>
          </a:p>
        </p:txBody>
      </p:sp>
    </p:spTree>
    <p:extLst>
      <p:ext uri="{BB962C8B-B14F-4D97-AF65-F5344CB8AC3E}">
        <p14:creationId xmlns:p14="http://schemas.microsoft.com/office/powerpoint/2010/main" val="228545181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394969"/>
            <a:ext cx="10190893" cy="48540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2000" dirty="0">
              <a:solidFill>
                <a:srgbClr val="00B0F0"/>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a:t>
            </a:r>
            <a:endParaRPr lang="en-US" sz="2000"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pic>
        <p:nvPicPr>
          <p:cNvPr id="9" name="Picture 8" descr="C:\Users\NoteBook\Desktop\شغل تحضير\2.png"/>
          <p:cNvPicPr/>
          <p:nvPr/>
        </p:nvPicPr>
        <p:blipFill>
          <a:blip r:embed="rId8">
            <a:extLst>
              <a:ext uri="{28A0092B-C50C-407E-A947-70E740481C1C}">
                <a14:useLocalDpi xmlns:a14="http://schemas.microsoft.com/office/drawing/2010/main" val="0"/>
              </a:ext>
            </a:extLst>
          </a:blip>
          <a:srcRect/>
          <a:stretch>
            <a:fillRect/>
          </a:stretch>
        </p:blipFill>
        <p:spPr bwMode="auto">
          <a:xfrm>
            <a:off x="1784555" y="1585453"/>
            <a:ext cx="9291483" cy="4458461"/>
          </a:xfrm>
          <a:prstGeom prst="rect">
            <a:avLst/>
          </a:prstGeom>
          <a:noFill/>
          <a:ln>
            <a:noFill/>
          </a:ln>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312971"/>
            <a:ext cx="10190893" cy="473094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algn="justLow" rtl="1">
              <a:lnSpc>
                <a:spcPct val="115000"/>
              </a:lnSpc>
              <a:spcAft>
                <a:spcPts val="1000"/>
              </a:spcAft>
            </a:pPr>
            <a:r>
              <a:rPr lang="ar-EG" sz="2000" dirty="0">
                <a:ea typeface="Calibri"/>
                <a:cs typeface="Simplified Arabic"/>
              </a:rPr>
              <a:t> </a:t>
            </a:r>
            <a:endParaRPr lang="en-US" sz="1600" dirty="0">
              <a:ea typeface="Calibri"/>
              <a:cs typeface="Arial"/>
            </a:endParaRPr>
          </a:p>
          <a:p>
            <a:pPr marL="457200" algn="justLow" rtl="1">
              <a:lnSpc>
                <a:spcPct val="115000"/>
              </a:lnSpc>
              <a:spcAft>
                <a:spcPts val="1000"/>
              </a:spcAft>
            </a:pPr>
            <a:r>
              <a:rPr lang="ar-EG" sz="2800" b="1" dirty="0">
                <a:solidFill>
                  <a:srgbClr val="0070C0"/>
                </a:solidFill>
                <a:ea typeface="Calibri"/>
                <a:cs typeface="Simplified Arabic"/>
              </a:rPr>
              <a:t>7. التشويش </a:t>
            </a:r>
            <a:r>
              <a:rPr lang="en-US" sz="2800" b="1" dirty="0">
                <a:solidFill>
                  <a:srgbClr val="0070C0"/>
                </a:solidFill>
                <a:latin typeface="Times New Roman"/>
                <a:ea typeface="Calibri"/>
                <a:cs typeface="Arial"/>
              </a:rPr>
              <a:t>Noise</a:t>
            </a:r>
            <a:endParaRPr lang="en-US" sz="2400" dirty="0">
              <a:solidFill>
                <a:srgbClr val="0070C0"/>
              </a:solidFill>
              <a:ea typeface="Calibri"/>
              <a:cs typeface="Arial"/>
            </a:endParaRPr>
          </a:p>
          <a:p>
            <a:pPr algn="justLow" rtl="1">
              <a:lnSpc>
                <a:spcPct val="115000"/>
              </a:lnSpc>
              <a:spcAft>
                <a:spcPts val="1000"/>
              </a:spcAft>
            </a:pPr>
            <a:r>
              <a:rPr lang="ar-EG" sz="2800" dirty="0">
                <a:solidFill>
                  <a:srgbClr val="6C263C"/>
                </a:solidFill>
                <a:ea typeface="Calibri"/>
                <a:cs typeface="Simplified Arabic"/>
              </a:rPr>
              <a:t> </a:t>
            </a:r>
            <a:r>
              <a:rPr lang="ar-EG" sz="2800" dirty="0">
                <a:solidFill>
                  <a:srgbClr val="6C263C"/>
                </a:solidFill>
                <a:ea typeface="Calibri"/>
              </a:rPr>
              <a:t>وهو عنصر يعد من معوقات العملية الاتصالية إن توفر، وهو يعني بشكل عام عدم وضوح الرسالة الاتصالية، وعدم القدرة على تفسيرها لأسباب قد تتعلق بالمرسل أو الرسالة أو المتلقي نفسه.</a:t>
            </a:r>
            <a:endParaRPr lang="en-US" sz="2000" dirty="0">
              <a:solidFill>
                <a:srgbClr val="6C263C"/>
              </a:solidFill>
              <a:ea typeface="Calibri"/>
            </a:endParaRPr>
          </a:p>
          <a:p>
            <a:pPr algn="justLow" rtl="1">
              <a:lnSpc>
                <a:spcPct val="115000"/>
              </a:lnSpc>
              <a:spcAft>
                <a:spcPts val="1000"/>
              </a:spcAft>
            </a:pPr>
            <a:r>
              <a:rPr lang="ar-EG" sz="2800" dirty="0">
                <a:solidFill>
                  <a:srgbClr val="6C263C"/>
                </a:solidFill>
                <a:ea typeface="Calibri"/>
              </a:rPr>
              <a:t>عموماً يمكن اعتبار التشويش هو عدم إدارك المتلقي للرسالة بالمعني نفسه الذى </a:t>
            </a:r>
            <a:r>
              <a:rPr lang="ar-EG" sz="2800" dirty="0" smtClean="0">
                <a:solidFill>
                  <a:srgbClr val="6C263C"/>
                </a:solidFill>
                <a:ea typeface="Calibri"/>
              </a:rPr>
              <a:t>يُعنيه </a:t>
            </a:r>
            <a:r>
              <a:rPr lang="ar-EG" sz="2800" dirty="0">
                <a:solidFill>
                  <a:srgbClr val="6C263C"/>
                </a:solidFill>
                <a:ea typeface="Calibri"/>
              </a:rPr>
              <a:t>ويقصده المرسل القائم بالاتصال</a:t>
            </a:r>
            <a:r>
              <a:rPr lang="ar-EG" sz="2800" dirty="0" smtClean="0">
                <a:solidFill>
                  <a:srgbClr val="6C263C"/>
                </a:solidFill>
                <a:ea typeface="Calibri"/>
              </a:rPr>
              <a:t>.</a:t>
            </a:r>
          </a:p>
          <a:p>
            <a:pPr algn="justLow" rtl="1">
              <a:lnSpc>
                <a:spcPct val="115000"/>
              </a:lnSpc>
              <a:spcAft>
                <a:spcPts val="1000"/>
              </a:spcAft>
            </a:pPr>
            <a:endParaRPr lang="ar-EG" sz="2800" dirty="0">
              <a:solidFill>
                <a:srgbClr val="6C263C"/>
              </a:solidFill>
              <a:ea typeface="Calibri"/>
              <a:cs typeface="Simplified Arabic"/>
            </a:endParaRPr>
          </a:p>
          <a:p>
            <a:pPr algn="justLow" rtl="1">
              <a:lnSpc>
                <a:spcPct val="115000"/>
              </a:lnSpc>
              <a:spcAft>
                <a:spcPts val="1000"/>
              </a:spcAft>
            </a:pPr>
            <a:endParaRPr lang="en-US" sz="2000" dirty="0">
              <a:solidFill>
                <a:srgbClr val="6C263C"/>
              </a:solidFill>
              <a:ea typeface="Calibri"/>
              <a:cs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 </a:t>
            </a:r>
            <a:endParaRPr lang="en-US" sz="2000"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319436" y="23827"/>
            <a:ext cx="2649477" cy="1166001"/>
          </a:xfrm>
          <a:prstGeom prst="rect">
            <a:avLst/>
          </a:prstGeom>
        </p:spPr>
      </p:pic>
    </p:spTree>
    <p:extLst>
      <p:ext uri="{BB962C8B-B14F-4D97-AF65-F5344CB8AC3E}">
        <p14:creationId xmlns:p14="http://schemas.microsoft.com/office/powerpoint/2010/main" val="3623728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312971"/>
            <a:ext cx="10190893" cy="473094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15000"/>
              </a:lnSpc>
              <a:spcAft>
                <a:spcPts val="0"/>
              </a:spcAft>
              <a:buFont typeface="+mj-cs"/>
              <a:buAutoNum type="arabic1Minus"/>
            </a:pPr>
            <a:r>
              <a:rPr lang="ar-EG" sz="2400" b="1" dirty="0" smtClean="0">
                <a:solidFill>
                  <a:srgbClr val="0070C0"/>
                </a:solidFill>
                <a:ea typeface="Calibri"/>
                <a:cs typeface="Simplified Arabic"/>
              </a:rPr>
              <a:t>: </a:t>
            </a:r>
            <a:r>
              <a:rPr lang="ar-EG" sz="2400" b="1" dirty="0">
                <a:solidFill>
                  <a:srgbClr val="0070C0"/>
                </a:solidFill>
                <a:ea typeface="Calibri"/>
                <a:cs typeface="Simplified Arabic"/>
              </a:rPr>
              <a:t>شروط كفاءة العملية الاتصالية</a:t>
            </a:r>
            <a:r>
              <a:rPr lang="ar-EG" sz="2400" b="1" dirty="0" smtClean="0">
                <a:solidFill>
                  <a:srgbClr val="0070C0"/>
                </a:solidFill>
                <a:ea typeface="Calibri"/>
                <a:cs typeface="Simplified Arabic"/>
              </a:rPr>
              <a:t>. </a:t>
            </a:r>
            <a:r>
              <a:rPr lang="en-US" sz="2400" b="1" dirty="0" smtClean="0">
                <a:solidFill>
                  <a:srgbClr val="0070C0"/>
                </a:solidFill>
                <a:ea typeface="Calibri"/>
                <a:cs typeface="Simplified Arabic"/>
              </a:rPr>
              <a:t>Effective Communication process</a:t>
            </a:r>
            <a:endParaRPr lang="en-US" sz="1600" dirty="0">
              <a:solidFill>
                <a:srgbClr val="6C263C"/>
              </a:solidFill>
              <a:ea typeface="Calibri"/>
              <a:cs typeface="Arial"/>
            </a:endParaRPr>
          </a:p>
          <a:p>
            <a:pPr marL="228600" algn="justLow" rtl="1">
              <a:lnSpc>
                <a:spcPct val="115000"/>
              </a:lnSpc>
              <a:spcAft>
                <a:spcPts val="1000"/>
              </a:spcAft>
            </a:pPr>
            <a:r>
              <a:rPr lang="ar-EG" sz="2000" dirty="0">
                <a:solidFill>
                  <a:srgbClr val="6C263C"/>
                </a:solidFill>
                <a:ea typeface="Calibri"/>
              </a:rPr>
              <a:t>تعتبر كفاءة العملية الاتصالية من أكثر الأمور التى شغلت الباحثين والعلماء فى مجال علم الاتصال، والحقيقة أنه توجد عدة شروط لكفاءة العملية الاتصالية ومن أهم هذه الشروط مايلي:-</a:t>
            </a:r>
            <a:endParaRPr lang="en-US" sz="1600" dirty="0">
              <a:solidFill>
                <a:srgbClr val="6C263C"/>
              </a:solidFill>
              <a:ea typeface="Calibri"/>
            </a:endParaRPr>
          </a:p>
          <a:p>
            <a:pPr algn="justLow" rtl="1">
              <a:lnSpc>
                <a:spcPct val="115000"/>
              </a:lnSpc>
              <a:spcAft>
                <a:spcPts val="1000"/>
              </a:spcAft>
            </a:pPr>
            <a:r>
              <a:rPr lang="ar-EG" sz="2000" dirty="0">
                <a:solidFill>
                  <a:srgbClr val="6C263C"/>
                </a:solidFill>
                <a:ea typeface="Calibri"/>
                <a:cs typeface="Simplified Arabic"/>
              </a:rPr>
              <a:t>1. </a:t>
            </a:r>
            <a:r>
              <a:rPr lang="ar-EG" sz="2400" b="1" dirty="0">
                <a:solidFill>
                  <a:srgbClr val="0070C0"/>
                </a:solidFill>
                <a:ea typeface="Calibri"/>
                <a:cs typeface="Simplified Arabic"/>
              </a:rPr>
              <a:t>وجود مرسل ومستقبل: </a:t>
            </a:r>
            <a:r>
              <a:rPr lang="ar-EG" sz="2000" dirty="0">
                <a:solidFill>
                  <a:srgbClr val="6C263C"/>
                </a:solidFill>
                <a:ea typeface="Calibri"/>
                <a:cs typeface="Simplified Arabic"/>
              </a:rPr>
              <a:t>يجب أن يكون هناك شخص يقوم بإرسال الرسالة وآخر يستقبلها.</a:t>
            </a:r>
            <a:endParaRPr lang="en-US" sz="1600" dirty="0">
              <a:solidFill>
                <a:srgbClr val="6C263C"/>
              </a:solidFill>
              <a:ea typeface="Calibri"/>
              <a:cs typeface="Arial"/>
            </a:endParaRPr>
          </a:p>
          <a:p>
            <a:pPr algn="justLow" rtl="1">
              <a:lnSpc>
                <a:spcPct val="115000"/>
              </a:lnSpc>
              <a:spcAft>
                <a:spcPts val="1000"/>
              </a:spcAft>
            </a:pPr>
            <a:r>
              <a:rPr lang="ar-EG" sz="2000" dirty="0">
                <a:solidFill>
                  <a:srgbClr val="6C263C"/>
                </a:solidFill>
                <a:ea typeface="Calibri"/>
                <a:cs typeface="Simplified Arabic"/>
              </a:rPr>
              <a:t>2. </a:t>
            </a:r>
            <a:r>
              <a:rPr lang="ar-EG" sz="2400" b="1" dirty="0">
                <a:solidFill>
                  <a:srgbClr val="0070C0"/>
                </a:solidFill>
                <a:ea typeface="Calibri"/>
                <a:cs typeface="Simplified Arabic"/>
              </a:rPr>
              <a:t>الفهم المتبادل: </a:t>
            </a:r>
            <a:r>
              <a:rPr lang="ar-EG" sz="2000" dirty="0">
                <a:solidFill>
                  <a:srgbClr val="6C263C"/>
                </a:solidFill>
                <a:ea typeface="Calibri"/>
              </a:rPr>
              <a:t>يجب أن يتم فهم الرسالة بشكل صحيح من قبل المستقبل، وأن يكون هناك تفاعل وتبادل للمعلومات بين المرسل والمستقبل.</a:t>
            </a:r>
            <a:endParaRPr lang="en-US" sz="1600" dirty="0">
              <a:solidFill>
                <a:srgbClr val="6C263C"/>
              </a:solidFill>
              <a:ea typeface="Calibri"/>
            </a:endParaRPr>
          </a:p>
          <a:p>
            <a:pPr algn="justLow" rtl="1">
              <a:lnSpc>
                <a:spcPct val="115000"/>
              </a:lnSpc>
              <a:spcAft>
                <a:spcPts val="1000"/>
              </a:spcAft>
            </a:pPr>
            <a:r>
              <a:rPr lang="ar-EG" sz="2000" dirty="0">
                <a:solidFill>
                  <a:srgbClr val="6C263C"/>
                </a:solidFill>
                <a:ea typeface="Calibri"/>
                <a:cs typeface="Simplified Arabic"/>
              </a:rPr>
              <a:t>3. </a:t>
            </a:r>
            <a:r>
              <a:rPr lang="ar-EG" sz="2400" dirty="0">
                <a:solidFill>
                  <a:srgbClr val="0070C0"/>
                </a:solidFill>
                <a:ea typeface="Calibri"/>
                <a:cs typeface="Simplified Arabic"/>
              </a:rPr>
              <a:t>الوضوح والدقة: </a:t>
            </a:r>
            <a:r>
              <a:rPr lang="ar-EG" sz="2000" dirty="0">
                <a:solidFill>
                  <a:srgbClr val="6C263C"/>
                </a:solidFill>
                <a:ea typeface="Calibri"/>
              </a:rPr>
              <a:t>يجب أن تكون الرسالة واضحة ودقيقة، حتي يتم فهما بشكل صحيح ويتم تجنب أي سوء فهم أو تفسير خاطئ.</a:t>
            </a:r>
            <a:endParaRPr lang="en-US" sz="1600" dirty="0">
              <a:solidFill>
                <a:srgbClr val="6C263C"/>
              </a:solidFill>
              <a:ea typeface="Calibri"/>
            </a:endParaRPr>
          </a:p>
          <a:p>
            <a:pPr algn="justLow" rtl="1">
              <a:lnSpc>
                <a:spcPct val="115000"/>
              </a:lnSpc>
              <a:spcAft>
                <a:spcPts val="1000"/>
              </a:spcAft>
            </a:pPr>
            <a:r>
              <a:rPr lang="ar-EG" sz="2000" dirty="0">
                <a:solidFill>
                  <a:srgbClr val="6C263C"/>
                </a:solidFill>
                <a:ea typeface="Calibri"/>
                <a:cs typeface="Simplified Arabic"/>
              </a:rPr>
              <a:t>4. </a:t>
            </a:r>
            <a:r>
              <a:rPr lang="ar-EG" sz="2400" b="1" dirty="0">
                <a:solidFill>
                  <a:srgbClr val="0070C0"/>
                </a:solidFill>
                <a:ea typeface="Calibri"/>
                <a:cs typeface="Simplified Arabic"/>
              </a:rPr>
              <a:t>الصدق والمصداقية</a:t>
            </a:r>
            <a:r>
              <a:rPr lang="ar-EG" sz="2400" dirty="0">
                <a:solidFill>
                  <a:srgbClr val="0070C0"/>
                </a:solidFill>
                <a:ea typeface="Calibri"/>
                <a:cs typeface="Simplified Arabic"/>
              </a:rPr>
              <a:t>: </a:t>
            </a:r>
            <a:r>
              <a:rPr lang="ar-EG" sz="2000" dirty="0">
                <a:solidFill>
                  <a:srgbClr val="6C263C"/>
                </a:solidFill>
                <a:ea typeface="Calibri"/>
                <a:cs typeface="Simplified Arabic"/>
              </a:rPr>
              <a:t>يجب أن يكون المرسل صادقاً </a:t>
            </a:r>
            <a:r>
              <a:rPr lang="ar-EG" sz="2000" dirty="0" smtClean="0">
                <a:solidFill>
                  <a:srgbClr val="6C263C"/>
                </a:solidFill>
                <a:ea typeface="Calibri"/>
                <a:cs typeface="Simplified Arabic"/>
              </a:rPr>
              <a:t>فيما </a:t>
            </a:r>
            <a:r>
              <a:rPr lang="ar-EG" sz="2000" dirty="0">
                <a:solidFill>
                  <a:srgbClr val="6C263C"/>
                </a:solidFill>
                <a:ea typeface="Calibri"/>
                <a:cs typeface="Simplified Arabic"/>
              </a:rPr>
              <a:t>يقول، وأن يستخدم كلمات تُعبر عن الحقيقة والواقعية.</a:t>
            </a:r>
            <a:endParaRPr lang="en-US" sz="1600" dirty="0">
              <a:solidFill>
                <a:srgbClr val="6C263C"/>
              </a:solidFill>
              <a:ea typeface="Calibri"/>
              <a:cs typeface="Arial"/>
            </a:endParaRPr>
          </a:p>
          <a:p>
            <a:pPr algn="justLow" rtl="1">
              <a:lnSpc>
                <a:spcPct val="115000"/>
              </a:lnSpc>
              <a:spcAft>
                <a:spcPts val="1000"/>
              </a:spcAft>
            </a:pPr>
            <a:r>
              <a:rPr lang="ar-EG" sz="2000" dirty="0">
                <a:solidFill>
                  <a:srgbClr val="6C263C"/>
                </a:solidFill>
                <a:ea typeface="Calibri"/>
                <a:cs typeface="Simplified Arabic"/>
              </a:rPr>
              <a:t>5. </a:t>
            </a:r>
            <a:r>
              <a:rPr lang="ar-EG" sz="2400" b="1" dirty="0">
                <a:solidFill>
                  <a:srgbClr val="0070C0"/>
                </a:solidFill>
                <a:ea typeface="Calibri"/>
                <a:cs typeface="Simplified Arabic"/>
              </a:rPr>
              <a:t>الاحترام والتواضع</a:t>
            </a:r>
            <a:r>
              <a:rPr lang="ar-EG" sz="2000" dirty="0">
                <a:solidFill>
                  <a:srgbClr val="6C263C"/>
                </a:solidFill>
                <a:ea typeface="Calibri"/>
                <a:cs typeface="Simplified Arabic"/>
              </a:rPr>
              <a:t>: يجب أن يكون المرسل والمستقبل محترمين لبعضهما البعض، وأن يتم التعامل بتواضع واحترام.</a:t>
            </a:r>
            <a:endParaRPr lang="en-US" sz="1600" dirty="0">
              <a:solidFill>
                <a:srgbClr val="6C263C"/>
              </a:solidFill>
              <a:ea typeface="Calibri"/>
              <a:cs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2"/>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a:t>
            </a:r>
            <a:endParaRPr lang="en-US" sz="2000"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492268" y="0"/>
            <a:ext cx="2649477" cy="1166001"/>
          </a:xfrm>
          <a:prstGeom prst="rect">
            <a:avLst/>
          </a:prstGeom>
        </p:spPr>
      </p:pic>
      <p:sp>
        <p:nvSpPr>
          <p:cNvPr id="3" name="Rounded Rectangle 2"/>
          <p:cNvSpPr/>
          <p:nvPr/>
        </p:nvSpPr>
        <p:spPr>
          <a:xfrm>
            <a:off x="2447778" y="501445"/>
            <a:ext cx="6342261" cy="68838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15000"/>
              </a:lnSpc>
              <a:spcAft>
                <a:spcPts val="1000"/>
              </a:spcAft>
            </a:pPr>
            <a:r>
              <a:rPr lang="ar-EG" sz="2400" b="1" dirty="0">
                <a:solidFill>
                  <a:schemeClr val="bg1"/>
                </a:solidFill>
                <a:ea typeface="Calibri"/>
                <a:cs typeface="Simplified Arabic"/>
              </a:rPr>
              <a:t>سادساً: شروط كفاءة العملية الاتصالية، وأهم معوقاتها.</a:t>
            </a:r>
            <a:endParaRPr lang="en-US" sz="1600" dirty="0">
              <a:solidFill>
                <a:schemeClr val="bg1"/>
              </a:solidFill>
              <a:ea typeface="Calibri"/>
              <a:cs typeface="Arial"/>
            </a:endParaRPr>
          </a:p>
        </p:txBody>
      </p:sp>
    </p:spTree>
    <p:extLst>
      <p:ext uri="{BB962C8B-B14F-4D97-AF65-F5344CB8AC3E}">
        <p14:creationId xmlns:p14="http://schemas.microsoft.com/office/powerpoint/2010/main" val="3409974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02891"/>
            <a:ext cx="10190893" cy="504102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15000"/>
              </a:lnSpc>
              <a:spcAft>
                <a:spcPts val="1000"/>
              </a:spcAft>
            </a:pPr>
            <a:r>
              <a:rPr lang="ar-EG" sz="2000" dirty="0">
                <a:ea typeface="Calibri"/>
                <a:cs typeface="Simplified Arabic"/>
              </a:rPr>
              <a:t>6.</a:t>
            </a:r>
            <a:r>
              <a:rPr lang="ar-EG" sz="2000" b="1" dirty="0">
                <a:solidFill>
                  <a:srgbClr val="852F4A"/>
                </a:solidFill>
                <a:ea typeface="Calibri"/>
                <a:cs typeface="Simplified Arabic"/>
              </a:rPr>
              <a:t> </a:t>
            </a:r>
            <a:r>
              <a:rPr lang="ar-EG" sz="2000" b="1" dirty="0" smtClean="0">
                <a:solidFill>
                  <a:srgbClr val="852F4A"/>
                </a:solidFill>
                <a:ea typeface="Calibri"/>
                <a:cs typeface="Simplified Arabic"/>
              </a:rPr>
              <a:t>6. </a:t>
            </a:r>
            <a:r>
              <a:rPr lang="ar-EG" sz="2000" b="1" dirty="0" smtClean="0">
                <a:solidFill>
                  <a:srgbClr val="0070C0"/>
                </a:solidFill>
                <a:ea typeface="Calibri"/>
              </a:rPr>
              <a:t>الوقت </a:t>
            </a:r>
            <a:r>
              <a:rPr lang="ar-EG" sz="2000" b="1" dirty="0">
                <a:solidFill>
                  <a:srgbClr val="0070C0"/>
                </a:solidFill>
                <a:ea typeface="Calibri"/>
              </a:rPr>
              <a:t>والمكان المناسبين: </a:t>
            </a:r>
            <a:r>
              <a:rPr lang="ar-EG" sz="2000" b="1" dirty="0">
                <a:solidFill>
                  <a:srgbClr val="852F4A"/>
                </a:solidFill>
                <a:ea typeface="Calibri"/>
              </a:rPr>
              <a:t>يجب أن يتم إجراء الاتصال فى الوقت والمكان المناسبين، وأن يتم </a:t>
            </a:r>
            <a:r>
              <a:rPr lang="ar-EG" sz="2000" b="1" dirty="0" smtClean="0">
                <a:solidFill>
                  <a:srgbClr val="852F4A"/>
                </a:solidFill>
                <a:ea typeface="Calibri"/>
              </a:rPr>
              <a:t>اختيار </a:t>
            </a:r>
            <a:r>
              <a:rPr lang="ar-EG" sz="2000" b="1" dirty="0">
                <a:solidFill>
                  <a:srgbClr val="852F4A"/>
                </a:solidFill>
                <a:ea typeface="Calibri"/>
              </a:rPr>
              <a:t>الوسيلة الأنسب للاتصال بناء على نوع المعلومات المراد تبادلها وطبيعة العلاقة بين المرسل والمستقبل.</a:t>
            </a:r>
            <a:endParaRPr lang="en-US" sz="1600" b="1" dirty="0">
              <a:solidFill>
                <a:srgbClr val="852F4A"/>
              </a:solidFill>
              <a:ea typeface="Calibri"/>
            </a:endParaRPr>
          </a:p>
          <a:p>
            <a:pPr algn="justLow" rtl="1">
              <a:lnSpc>
                <a:spcPct val="115000"/>
              </a:lnSpc>
              <a:spcAft>
                <a:spcPts val="1000"/>
              </a:spcAft>
            </a:pPr>
            <a:r>
              <a:rPr lang="ar-EG" sz="2000" b="1" dirty="0">
                <a:solidFill>
                  <a:srgbClr val="852F4A"/>
                </a:solidFill>
                <a:ea typeface="Calibri"/>
              </a:rPr>
              <a:t>7. </a:t>
            </a:r>
            <a:r>
              <a:rPr lang="ar-EG" sz="2000" b="1" dirty="0">
                <a:solidFill>
                  <a:srgbClr val="0070C0"/>
                </a:solidFill>
                <a:ea typeface="Calibri"/>
              </a:rPr>
              <a:t>الاهتمام والتركيز: </a:t>
            </a:r>
            <a:r>
              <a:rPr lang="ar-EG" sz="2000" b="1" dirty="0">
                <a:solidFill>
                  <a:srgbClr val="852F4A"/>
                </a:solidFill>
                <a:ea typeface="Calibri"/>
              </a:rPr>
              <a:t>يجب أن يكون المرسل والمستقبل لديهم اهتمام وتركيز خاص بالرسالة المارد تبادلها، وأن يتم إزالة أى عوامل تشتت الانتباه مثل الضوضاء أو التشويش.</a:t>
            </a:r>
            <a:endParaRPr lang="en-US" sz="1600" b="1" dirty="0">
              <a:solidFill>
                <a:srgbClr val="852F4A"/>
              </a:solidFill>
              <a:ea typeface="Calibri"/>
            </a:endParaRPr>
          </a:p>
          <a:p>
            <a:pPr algn="justLow" rtl="1">
              <a:lnSpc>
                <a:spcPct val="115000"/>
              </a:lnSpc>
              <a:spcAft>
                <a:spcPts val="1000"/>
              </a:spcAft>
            </a:pPr>
            <a:r>
              <a:rPr lang="ar-EG" sz="2000" b="1" dirty="0">
                <a:solidFill>
                  <a:srgbClr val="852F4A"/>
                </a:solidFill>
                <a:ea typeface="Calibri"/>
              </a:rPr>
              <a:t>8. </a:t>
            </a:r>
            <a:r>
              <a:rPr lang="ar-EG" sz="2000" b="1" dirty="0">
                <a:solidFill>
                  <a:srgbClr val="0070C0"/>
                </a:solidFill>
                <a:ea typeface="Calibri"/>
              </a:rPr>
              <a:t>المرونة والتكيف: </a:t>
            </a:r>
            <a:r>
              <a:rPr lang="ar-EG" sz="2000" b="1" dirty="0">
                <a:solidFill>
                  <a:srgbClr val="852F4A"/>
                </a:solidFill>
                <a:ea typeface="Calibri"/>
              </a:rPr>
              <a:t>يجب أن يكون المرسل والمستقبل قادرين على التكيف مع أي تغييرات فى الوضع، وأن يتم التعامل بمرونة واستجابة لأى تحديات قد تظهر خلال الاتصال.</a:t>
            </a:r>
            <a:endParaRPr lang="en-US" sz="1600" b="1" dirty="0">
              <a:solidFill>
                <a:srgbClr val="852F4A"/>
              </a:solidFill>
              <a:ea typeface="Calibri"/>
            </a:endParaRPr>
          </a:p>
          <a:p>
            <a:pPr algn="justLow" rtl="1">
              <a:lnSpc>
                <a:spcPct val="115000"/>
              </a:lnSpc>
              <a:spcAft>
                <a:spcPts val="1000"/>
              </a:spcAft>
            </a:pPr>
            <a:r>
              <a:rPr lang="ar-EG" sz="2000" b="1" dirty="0">
                <a:solidFill>
                  <a:srgbClr val="852F4A"/>
                </a:solidFill>
                <a:ea typeface="Calibri"/>
              </a:rPr>
              <a:t>9. </a:t>
            </a:r>
            <a:r>
              <a:rPr lang="ar-EG" sz="2000" b="1" dirty="0">
                <a:solidFill>
                  <a:srgbClr val="0070C0"/>
                </a:solidFill>
                <a:ea typeface="Calibri"/>
              </a:rPr>
              <a:t>الإيجايبة والتفاؤل</a:t>
            </a:r>
            <a:r>
              <a:rPr lang="ar-EG" sz="2000" b="1" dirty="0">
                <a:solidFill>
                  <a:srgbClr val="852F4A"/>
                </a:solidFill>
                <a:ea typeface="Calibri"/>
              </a:rPr>
              <a:t>: يجب أن يكون المرسل والمستقبل إيجايبين ومتفائلين، وأن يتم التعامل بنية حسنة وتفاؤل لتحقيق أفضل النتائج.</a:t>
            </a:r>
            <a:endParaRPr lang="en-US" sz="1600" b="1" dirty="0">
              <a:solidFill>
                <a:srgbClr val="852F4A"/>
              </a:solidFill>
              <a:ea typeface="Calibri"/>
            </a:endParaRPr>
          </a:p>
          <a:p>
            <a:pPr algn="justLow" rtl="1">
              <a:lnSpc>
                <a:spcPct val="115000"/>
              </a:lnSpc>
              <a:spcAft>
                <a:spcPts val="1000"/>
              </a:spcAft>
            </a:pPr>
            <a:r>
              <a:rPr lang="ar-EG" sz="2000" b="1" dirty="0">
                <a:solidFill>
                  <a:srgbClr val="852F4A"/>
                </a:solidFill>
                <a:ea typeface="Calibri"/>
              </a:rPr>
              <a:t>10. </a:t>
            </a:r>
            <a:r>
              <a:rPr lang="ar-EG" sz="2000" b="1" dirty="0">
                <a:solidFill>
                  <a:srgbClr val="0070C0"/>
                </a:solidFill>
                <a:ea typeface="Calibri"/>
              </a:rPr>
              <a:t>الاستماع الفعال: </a:t>
            </a:r>
            <a:r>
              <a:rPr lang="ar-EG" sz="2000" b="1" dirty="0">
                <a:solidFill>
                  <a:srgbClr val="852F4A"/>
                </a:solidFill>
                <a:ea typeface="Calibri"/>
              </a:rPr>
              <a:t>يجب أن يكون المستقبل قادرا على الاستماع الفعال للرسالة، وأن يتم إظهار الاهتمام بما يقوله المرسل، والتأكد من فهم الرسالة بشكل صحيح، والتعامل معها بشكل مناسب، كما يجب على المرسل أن يتأكد من أن المستقبل يستطيع الاستماع الفعال للرسالة وفهمها بشكل صحيح.</a:t>
            </a:r>
            <a:endParaRPr lang="en-US" sz="1600" b="1" dirty="0">
              <a:solidFill>
                <a:srgbClr val="852F4A"/>
              </a:solidFill>
              <a:ea typeface="Calibri"/>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08062"/>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a:t>
            </a:r>
            <a:endParaRPr lang="en-US" sz="2000"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53317" y="1"/>
            <a:ext cx="2649477" cy="1002890"/>
          </a:xfrm>
          <a:prstGeom prst="rect">
            <a:avLst/>
          </a:prstGeom>
        </p:spPr>
      </p:pic>
    </p:spTree>
    <p:extLst>
      <p:ext uri="{BB962C8B-B14F-4D97-AF65-F5344CB8AC3E}">
        <p14:creationId xmlns:p14="http://schemas.microsoft.com/office/powerpoint/2010/main" val="3409974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90805" y="729971"/>
            <a:ext cx="10190893" cy="573602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15000"/>
              </a:lnSpc>
              <a:spcAft>
                <a:spcPts val="1000"/>
              </a:spcAft>
              <a:buFont typeface="+mj-cs"/>
              <a:buAutoNum type="arabic1Minus"/>
            </a:pPr>
            <a:r>
              <a:rPr lang="ar-EG" sz="2400" b="1" dirty="0">
                <a:solidFill>
                  <a:srgbClr val="0070C0"/>
                </a:solidFill>
                <a:ea typeface="Calibri"/>
                <a:cs typeface="Simplified Arabic"/>
              </a:rPr>
              <a:t>معوقات العملية الاتصالية</a:t>
            </a:r>
            <a:r>
              <a:rPr lang="ar-EG" sz="2400" b="1" dirty="0" smtClean="0">
                <a:solidFill>
                  <a:srgbClr val="0070C0"/>
                </a:solidFill>
                <a:ea typeface="Calibri"/>
                <a:cs typeface="Simplified Arabic"/>
              </a:rPr>
              <a:t>: </a:t>
            </a:r>
            <a:r>
              <a:rPr lang="en-US" sz="2400" b="1" dirty="0" smtClean="0">
                <a:solidFill>
                  <a:srgbClr val="0070C0"/>
                </a:solidFill>
                <a:ea typeface="Calibri"/>
                <a:cs typeface="Simplified Arabic"/>
              </a:rPr>
              <a:t>Obstacles to The Communication Process</a:t>
            </a:r>
            <a:endParaRPr lang="en-US" sz="1600" dirty="0">
              <a:solidFill>
                <a:srgbClr val="0070C0"/>
              </a:solidFill>
              <a:ea typeface="Calibri"/>
              <a:cs typeface="Arial"/>
            </a:endParaRPr>
          </a:p>
          <a:p>
            <a:pPr algn="justLow" rtl="1">
              <a:spcAft>
                <a:spcPts val="1000"/>
              </a:spcAft>
            </a:pPr>
            <a:r>
              <a:rPr lang="ar-EG" sz="2400" b="1" dirty="0">
                <a:solidFill>
                  <a:srgbClr val="852F4A"/>
                </a:solidFill>
                <a:ea typeface="Calibri"/>
              </a:rPr>
              <a:t>هناك معوقات أو مجموعة من العوامل التى تعمل كمعوقات للاتصال، وتؤدي المعوقات إلى التشويش على عملية الاتصال، ويتم هذا التشويش فى أي خطوة من خطوات الاتصال (عناصر الاتصال) السابق الإشارة إليها. ولهذا فإننا سنقوم بتقسيم معوقات الاتصال إلى معوقات فى المرسل، ومعوقات فى الرسالة، ومعوقات فى بيئة الاتصال، ومعوقات فى وسيلة الاتصال، ومعوقات فى المستقبل، وذلك على النحو التالي:-</a:t>
            </a:r>
            <a:endParaRPr lang="en-US" b="1" dirty="0">
              <a:solidFill>
                <a:srgbClr val="852F4A"/>
              </a:solidFill>
              <a:ea typeface="Calibri"/>
            </a:endParaRPr>
          </a:p>
          <a:p>
            <a:pPr marL="342900" lvl="0" indent="-342900" algn="justLow" rtl="1">
              <a:spcAft>
                <a:spcPts val="0"/>
              </a:spcAft>
              <a:buFont typeface="+mj-lt"/>
              <a:buAutoNum type="arabicPeriod"/>
            </a:pPr>
            <a:r>
              <a:rPr lang="ar-EG" sz="2400" b="1" dirty="0">
                <a:solidFill>
                  <a:srgbClr val="0070C0"/>
                </a:solidFill>
                <a:ea typeface="Calibri"/>
                <a:cs typeface="Simplified Arabic"/>
              </a:rPr>
              <a:t>معوقات فى المرسل</a:t>
            </a:r>
            <a:r>
              <a:rPr lang="ar-EG" sz="2400" dirty="0">
                <a:solidFill>
                  <a:srgbClr val="0070C0"/>
                </a:solidFill>
                <a:ea typeface="Calibri"/>
                <a:cs typeface="Simplified Arabic"/>
              </a:rPr>
              <a:t>: </a:t>
            </a:r>
            <a:r>
              <a:rPr lang="ar-EG" sz="2400" b="1" dirty="0">
                <a:solidFill>
                  <a:srgbClr val="852F4A"/>
                </a:solidFill>
                <a:ea typeface="Calibri"/>
              </a:rPr>
              <a:t>هناك مجموعة من الأخطاء التى يقع فيها المرسل عند اتصاله بالآخرين، وهذه الأخطاء تنحصر فى عدم التبصير بالعوامل الفردية أو النفسية التى </a:t>
            </a:r>
            <a:r>
              <a:rPr lang="ar-EG" sz="2400" b="1" dirty="0" smtClean="0">
                <a:solidFill>
                  <a:srgbClr val="852F4A"/>
                </a:solidFill>
                <a:ea typeface="Calibri"/>
              </a:rPr>
              <a:t>يمتلكها </a:t>
            </a:r>
            <a:r>
              <a:rPr lang="ar-EG" sz="2400" b="1" dirty="0">
                <a:solidFill>
                  <a:srgbClr val="852F4A"/>
                </a:solidFill>
                <a:ea typeface="Calibri"/>
              </a:rPr>
              <a:t>ومن هذه العوامل الدافع – الخبرة- التعليم- الفهم والإدارك- والشخصية والعمليات الوجدانية والعقلية ويمكن أن نوضحها فى :</a:t>
            </a:r>
            <a:endParaRPr lang="en-US" b="1" dirty="0">
              <a:solidFill>
                <a:srgbClr val="852F4A"/>
              </a:solidFill>
              <a:ea typeface="Calibri"/>
            </a:endParaRPr>
          </a:p>
          <a:p>
            <a:pPr marL="342900" lvl="0" indent="-342900" algn="justLow" rtl="1">
              <a:spcAft>
                <a:spcPts val="0"/>
              </a:spcAft>
              <a:buFont typeface="Simplified Arabic"/>
              <a:buChar char="-"/>
            </a:pPr>
            <a:r>
              <a:rPr lang="ar-EG" sz="2400" b="1" dirty="0">
                <a:solidFill>
                  <a:srgbClr val="852F4A"/>
                </a:solidFill>
                <a:ea typeface="Calibri"/>
              </a:rPr>
              <a:t>يخطئ المرسل عندما يعتقد أن دوافعه لا تؤثر فى طبيعة وحجم المعلومات.</a:t>
            </a:r>
            <a:endParaRPr lang="en-US" b="1" dirty="0">
              <a:solidFill>
                <a:srgbClr val="852F4A"/>
              </a:solidFill>
              <a:ea typeface="Calibri"/>
            </a:endParaRPr>
          </a:p>
          <a:p>
            <a:pPr marL="342900" lvl="0" indent="-342900" algn="r" rtl="1">
              <a:spcAft>
                <a:spcPts val="0"/>
              </a:spcAft>
              <a:buFont typeface="Simplified Arabic"/>
              <a:buChar char="-"/>
            </a:pPr>
            <a:r>
              <a:rPr lang="ar-EG" sz="2400" b="1" dirty="0">
                <a:solidFill>
                  <a:srgbClr val="852F4A"/>
                </a:solidFill>
                <a:ea typeface="Calibri"/>
              </a:rPr>
              <a:t>يخطئ المرسل عندما يعتقد أن سلوكه فى كامل التعقل والموضوعية.</a:t>
            </a:r>
            <a:endParaRPr lang="en-US" b="1" dirty="0">
              <a:solidFill>
                <a:srgbClr val="852F4A"/>
              </a:solidFill>
              <a:ea typeface="Calibri"/>
            </a:endParaRPr>
          </a:p>
          <a:p>
            <a:pPr marL="342900" lvl="0" indent="-342900" algn="r" rtl="1">
              <a:spcAft>
                <a:spcPts val="0"/>
              </a:spcAft>
              <a:buFont typeface="Simplified Arabic"/>
              <a:buChar char="-"/>
            </a:pPr>
            <a:r>
              <a:rPr lang="ar-EG" sz="2400" b="1" dirty="0">
                <a:solidFill>
                  <a:srgbClr val="852F4A"/>
                </a:solidFill>
                <a:ea typeface="Calibri"/>
              </a:rPr>
              <a:t>يخطئ المرسل عندما يعتقد أنه يتصرف فقط لمصلحة العمل وليس لمصلحته.</a:t>
            </a:r>
            <a:endParaRPr lang="en-US" b="1" dirty="0">
              <a:solidFill>
                <a:srgbClr val="852F4A"/>
              </a:solidFill>
              <a:ea typeface="Calibri"/>
            </a:endParaRPr>
          </a:p>
          <a:p>
            <a:pPr marL="342900" lvl="0" indent="-342900" algn="r" rtl="1">
              <a:spcAft>
                <a:spcPts val="1000"/>
              </a:spcAft>
              <a:buFont typeface="Simplified Arabic"/>
              <a:buChar char="-"/>
            </a:pPr>
            <a:r>
              <a:rPr lang="ar-EG" sz="2400" b="1" dirty="0" smtClean="0">
                <a:solidFill>
                  <a:srgbClr val="852F4A"/>
                </a:solidFill>
                <a:ea typeface="Calibri"/>
              </a:rPr>
              <a:t>يخطئ </a:t>
            </a:r>
            <a:r>
              <a:rPr lang="ar-EG" sz="2400" b="1" dirty="0">
                <a:solidFill>
                  <a:srgbClr val="852F4A"/>
                </a:solidFill>
                <a:ea typeface="Calibri"/>
              </a:rPr>
              <a:t>عندما يتحيز لطبيعة الأمور والأحداث أما حسنة أو سيئة بيضاء أو سوداء. </a:t>
            </a:r>
            <a:endParaRPr lang="en-US" b="1" dirty="0">
              <a:solidFill>
                <a:srgbClr val="852F4A"/>
              </a:solidFill>
              <a:ea typeface="Calibri"/>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a:t>
            </a:r>
            <a:endParaRPr lang="en-US" sz="2000"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53317" y="-334493"/>
            <a:ext cx="2649477" cy="1166001"/>
          </a:xfrm>
          <a:prstGeom prst="rect">
            <a:avLst/>
          </a:prstGeom>
        </p:spPr>
      </p:pic>
    </p:spTree>
    <p:extLst>
      <p:ext uri="{BB962C8B-B14F-4D97-AF65-F5344CB8AC3E}">
        <p14:creationId xmlns:p14="http://schemas.microsoft.com/office/powerpoint/2010/main" val="643901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79822" y="1284635"/>
            <a:ext cx="10190893" cy="473094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15000"/>
              </a:lnSpc>
              <a:spcAft>
                <a:spcPts val="0"/>
              </a:spcAft>
              <a:buFont typeface="Simplified Arabic"/>
              <a:buChar char="-"/>
            </a:pPr>
            <a:r>
              <a:rPr lang="en-US" sz="2000" dirty="0">
                <a:latin typeface="Simplified Arabic"/>
                <a:ea typeface="Calibri"/>
                <a:cs typeface="Arial"/>
              </a:rPr>
              <a:t> </a:t>
            </a:r>
            <a:endParaRPr lang="en-US" dirty="0">
              <a:solidFill>
                <a:srgbClr val="852F4A"/>
              </a:solidFill>
              <a:ea typeface="Calibri"/>
              <a:cs typeface="Arial"/>
            </a:endParaRPr>
          </a:p>
          <a:p>
            <a:pPr lvl="0" algn="justLow" rtl="1">
              <a:lnSpc>
                <a:spcPct val="115000"/>
              </a:lnSpc>
              <a:spcAft>
                <a:spcPts val="0"/>
              </a:spcAft>
            </a:pPr>
            <a:r>
              <a:rPr lang="ar-EG" sz="2400" b="1" dirty="0" smtClean="0">
                <a:solidFill>
                  <a:srgbClr val="852F4A"/>
                </a:solidFill>
                <a:ea typeface="Calibri"/>
                <a:cs typeface="Simplified Arabic"/>
              </a:rPr>
              <a:t>2. </a:t>
            </a:r>
            <a:r>
              <a:rPr lang="ar-EG" sz="2400" b="1" dirty="0" smtClean="0">
                <a:solidFill>
                  <a:srgbClr val="0070C0"/>
                </a:solidFill>
                <a:ea typeface="Calibri"/>
                <a:cs typeface="Simplified Arabic"/>
              </a:rPr>
              <a:t>معوقات </a:t>
            </a:r>
            <a:r>
              <a:rPr lang="ar-EG" sz="2400" b="1" dirty="0">
                <a:solidFill>
                  <a:srgbClr val="0070C0"/>
                </a:solidFill>
                <a:ea typeface="Calibri"/>
                <a:cs typeface="Simplified Arabic"/>
              </a:rPr>
              <a:t>فى الرسالة</a:t>
            </a:r>
            <a:r>
              <a:rPr lang="ar-EG" sz="2400" dirty="0">
                <a:solidFill>
                  <a:srgbClr val="0070C0"/>
                </a:solidFill>
                <a:ea typeface="Calibri"/>
                <a:cs typeface="Simplified Arabic"/>
              </a:rPr>
              <a:t> : </a:t>
            </a:r>
            <a:r>
              <a:rPr lang="ar-EG" sz="2400" dirty="0">
                <a:solidFill>
                  <a:srgbClr val="0070C0"/>
                </a:solidFill>
                <a:ea typeface="Calibri"/>
              </a:rPr>
              <a:t> </a:t>
            </a:r>
            <a:r>
              <a:rPr lang="ar-EG" sz="2400" dirty="0">
                <a:solidFill>
                  <a:srgbClr val="852F4A"/>
                </a:solidFill>
                <a:ea typeface="Calibri"/>
              </a:rPr>
              <a:t>تتعرض المعلومات أثناء وضعها فى رسالة لبعض المؤثرات التى تغير من أو تسئ إلى طبيعة وشكل وحجم ومعني المعلومات </a:t>
            </a:r>
            <a:r>
              <a:rPr lang="ar-EG" sz="2400" dirty="0" smtClean="0">
                <a:solidFill>
                  <a:srgbClr val="852F4A"/>
                </a:solidFill>
                <a:ea typeface="Calibri"/>
              </a:rPr>
              <a:t>والأفكار، وأن </a:t>
            </a:r>
            <a:r>
              <a:rPr lang="ar-EG" sz="2400" dirty="0">
                <a:solidFill>
                  <a:srgbClr val="852F4A"/>
                </a:solidFill>
                <a:ea typeface="Calibri"/>
              </a:rPr>
              <a:t>الخطأ فى الرسالة يحدث عند القيام بالصياغة أو توفير المعلومات وتحويلها إلى كلمات وأرقام وجمل وأهم هذه الأخطاء:</a:t>
            </a:r>
            <a:endParaRPr lang="en-US" dirty="0">
              <a:solidFill>
                <a:srgbClr val="852F4A"/>
              </a:solidFill>
              <a:ea typeface="Calibri"/>
            </a:endParaRPr>
          </a:p>
          <a:p>
            <a:pPr marL="342900" lvl="0" indent="-342900" algn="r" rtl="1">
              <a:lnSpc>
                <a:spcPct val="115000"/>
              </a:lnSpc>
              <a:spcAft>
                <a:spcPts val="0"/>
              </a:spcAft>
              <a:buFont typeface="Simplified Arabic"/>
              <a:buChar char="-"/>
            </a:pPr>
            <a:r>
              <a:rPr lang="ar-EG" sz="2400" dirty="0">
                <a:solidFill>
                  <a:srgbClr val="852F4A"/>
                </a:solidFill>
                <a:ea typeface="Calibri"/>
              </a:rPr>
              <a:t>يخطئ مرسل الرسالة عندما لا يدرك أو لايفهم معني المعلومات التى لديه.</a:t>
            </a:r>
            <a:endParaRPr lang="en-US" dirty="0">
              <a:solidFill>
                <a:srgbClr val="852F4A"/>
              </a:solidFill>
              <a:ea typeface="Calibri"/>
            </a:endParaRPr>
          </a:p>
          <a:p>
            <a:pPr marL="342900" lvl="0" indent="-342900" algn="r" rtl="1">
              <a:lnSpc>
                <a:spcPct val="115000"/>
              </a:lnSpc>
              <a:spcAft>
                <a:spcPts val="0"/>
              </a:spcAft>
              <a:buFont typeface="Simplified Arabic"/>
              <a:buChar char="-"/>
            </a:pPr>
            <a:r>
              <a:rPr lang="ar-EG" sz="2400" dirty="0">
                <a:solidFill>
                  <a:srgbClr val="852F4A"/>
                </a:solidFill>
                <a:ea typeface="Calibri"/>
              </a:rPr>
              <a:t>يخطئ أيضا عندما لا ينتقي الكلمات السهلة.</a:t>
            </a:r>
            <a:endParaRPr lang="en-US" dirty="0">
              <a:solidFill>
                <a:srgbClr val="852F4A"/>
              </a:solidFill>
              <a:ea typeface="Calibri"/>
            </a:endParaRPr>
          </a:p>
          <a:p>
            <a:pPr marL="342900" lvl="0" indent="-342900" algn="r" rtl="1">
              <a:lnSpc>
                <a:spcPct val="115000"/>
              </a:lnSpc>
              <a:spcAft>
                <a:spcPts val="0"/>
              </a:spcAft>
              <a:buFont typeface="Simplified Arabic"/>
              <a:buChar char="-"/>
            </a:pPr>
            <a:r>
              <a:rPr lang="ar-EG" sz="2400" dirty="0">
                <a:solidFill>
                  <a:srgbClr val="852F4A"/>
                </a:solidFill>
                <a:ea typeface="Calibri"/>
              </a:rPr>
              <a:t>يخطئ عندما يتعالي باللغة عن الجمهور.</a:t>
            </a:r>
            <a:endParaRPr lang="en-US" dirty="0">
              <a:solidFill>
                <a:srgbClr val="852F4A"/>
              </a:solidFill>
              <a:ea typeface="Calibri"/>
            </a:endParaRPr>
          </a:p>
          <a:p>
            <a:pPr marL="342900" lvl="0" indent="-342900" algn="r" rtl="1">
              <a:lnSpc>
                <a:spcPct val="115000"/>
              </a:lnSpc>
              <a:spcAft>
                <a:spcPts val="0"/>
              </a:spcAft>
              <a:buFont typeface="Simplified Arabic"/>
              <a:buChar char="-"/>
            </a:pPr>
            <a:r>
              <a:rPr lang="ar-EG" sz="2400" dirty="0">
                <a:solidFill>
                  <a:srgbClr val="852F4A"/>
                </a:solidFill>
                <a:ea typeface="Calibri"/>
              </a:rPr>
              <a:t>يخطئ عندما لا يتكلم باللغة والمصطلحات التى يفهمها الجمهور</a:t>
            </a:r>
            <a:endParaRPr lang="en-US" dirty="0">
              <a:solidFill>
                <a:srgbClr val="852F4A"/>
              </a:solidFill>
              <a:ea typeface="Calibri"/>
            </a:endParaRPr>
          </a:p>
          <a:p>
            <a:pPr marL="342900" lvl="0" indent="-342900" algn="r" rtl="1">
              <a:lnSpc>
                <a:spcPct val="115000"/>
              </a:lnSpc>
              <a:spcAft>
                <a:spcPts val="1000"/>
              </a:spcAft>
              <a:buFont typeface="Simplified Arabic"/>
              <a:buChar char="-"/>
            </a:pPr>
            <a:r>
              <a:rPr lang="ar-EG" sz="2400" dirty="0">
                <a:solidFill>
                  <a:srgbClr val="852F4A"/>
                </a:solidFill>
                <a:ea typeface="Calibri"/>
              </a:rPr>
              <a:t>يخطئ عندما يأتي بحركات وتعبيرات  جسدية قد </a:t>
            </a:r>
            <a:r>
              <a:rPr lang="ar-EG" sz="2400" dirty="0" smtClean="0">
                <a:solidFill>
                  <a:srgbClr val="852F4A"/>
                </a:solidFill>
                <a:ea typeface="Calibri"/>
              </a:rPr>
              <a:t>تُعزز </a:t>
            </a:r>
            <a:r>
              <a:rPr lang="ar-EG" sz="2400" dirty="0">
                <a:solidFill>
                  <a:srgbClr val="852F4A"/>
                </a:solidFill>
                <a:ea typeface="Calibri"/>
              </a:rPr>
              <a:t>المعاني التى لديه</a:t>
            </a:r>
            <a:r>
              <a:rPr lang="ar-EG" sz="2400" dirty="0" smtClean="0">
                <a:solidFill>
                  <a:srgbClr val="852F4A"/>
                </a:solidFill>
                <a:ea typeface="Calibri"/>
              </a:rPr>
              <a:t>.</a:t>
            </a:r>
          </a:p>
          <a:p>
            <a:pPr marL="342900" lvl="0" indent="-342900" algn="r" rtl="1">
              <a:lnSpc>
                <a:spcPct val="115000"/>
              </a:lnSpc>
              <a:spcAft>
                <a:spcPts val="1000"/>
              </a:spcAft>
              <a:buFont typeface="Simplified Arabic"/>
              <a:buChar char="-"/>
            </a:pPr>
            <a:endParaRPr lang="en-US" dirty="0">
              <a:solidFill>
                <a:srgbClr val="852F4A"/>
              </a:solidFill>
              <a:ea typeface="Calibri"/>
              <a:cs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 الأولى</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427720" y="129773"/>
            <a:ext cx="2649477" cy="1166001"/>
          </a:xfrm>
          <a:prstGeom prst="rect">
            <a:avLst/>
          </a:prstGeom>
        </p:spPr>
      </p:pic>
    </p:spTree>
    <p:extLst>
      <p:ext uri="{BB962C8B-B14F-4D97-AF65-F5344CB8AC3E}">
        <p14:creationId xmlns:p14="http://schemas.microsoft.com/office/powerpoint/2010/main" val="651133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312971"/>
            <a:ext cx="10190893" cy="473094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15000"/>
              </a:lnSpc>
              <a:spcAft>
                <a:spcPts val="0"/>
              </a:spcAft>
              <a:buFont typeface="Simplified Arabic"/>
              <a:buChar char="-"/>
            </a:pPr>
            <a:r>
              <a:rPr lang="en-US" sz="2000" dirty="0">
                <a:latin typeface="Simplified Arabic"/>
                <a:ea typeface="Calibri"/>
                <a:cs typeface="Arial"/>
              </a:rPr>
              <a:t> </a:t>
            </a:r>
            <a:endParaRPr lang="en-US" sz="2000" dirty="0">
              <a:solidFill>
                <a:srgbClr val="852F4A"/>
              </a:solidFill>
              <a:ea typeface="Calibri"/>
              <a:cs typeface="Arial"/>
            </a:endParaRPr>
          </a:p>
          <a:p>
            <a:pPr lvl="0" algn="justLow" rtl="1">
              <a:lnSpc>
                <a:spcPct val="115000"/>
              </a:lnSpc>
              <a:spcAft>
                <a:spcPts val="0"/>
              </a:spcAft>
            </a:pPr>
            <a:r>
              <a:rPr lang="ar-EG" sz="2800" b="1" dirty="0" smtClean="0">
                <a:solidFill>
                  <a:srgbClr val="852F4A"/>
                </a:solidFill>
                <a:ea typeface="Calibri"/>
              </a:rPr>
              <a:t>3. </a:t>
            </a:r>
            <a:r>
              <a:rPr lang="ar-EG" sz="2800" b="1" dirty="0" smtClean="0">
                <a:solidFill>
                  <a:srgbClr val="0070C0"/>
                </a:solidFill>
                <a:ea typeface="Calibri"/>
              </a:rPr>
              <a:t>معوقات </a:t>
            </a:r>
            <a:r>
              <a:rPr lang="ar-EG" sz="2800" b="1" dirty="0">
                <a:solidFill>
                  <a:srgbClr val="0070C0"/>
                </a:solidFill>
                <a:ea typeface="Calibri"/>
              </a:rPr>
              <a:t>فى بيئة الاتصال</a:t>
            </a:r>
            <a:r>
              <a:rPr lang="ar-EG" sz="2800" dirty="0">
                <a:solidFill>
                  <a:srgbClr val="0070C0"/>
                </a:solidFill>
                <a:ea typeface="Calibri"/>
              </a:rPr>
              <a:t>: </a:t>
            </a:r>
            <a:r>
              <a:rPr lang="ar-EG" sz="2800" dirty="0">
                <a:solidFill>
                  <a:srgbClr val="852F4A"/>
                </a:solidFill>
                <a:ea typeface="Calibri"/>
              </a:rPr>
              <a:t>هناك أيضا مجموعة من المعوقات المتعلقة </a:t>
            </a:r>
            <a:r>
              <a:rPr lang="ar-EG" sz="2800" dirty="0" smtClean="0">
                <a:solidFill>
                  <a:srgbClr val="852F4A"/>
                </a:solidFill>
                <a:ea typeface="Calibri"/>
              </a:rPr>
              <a:t>ببيئة </a:t>
            </a:r>
            <a:r>
              <a:rPr lang="ar-EG" sz="2800" dirty="0">
                <a:solidFill>
                  <a:srgbClr val="852F4A"/>
                </a:solidFill>
                <a:ea typeface="Calibri"/>
              </a:rPr>
              <a:t>الاتصال، وتكون من أطراف عديدة ولابد من الأخذ بعناصر البيئة التى يعمل فيها القائم بالاتصال وأهم هذه المعوقات هي :</a:t>
            </a:r>
            <a:endParaRPr lang="en-US" sz="2000" dirty="0">
              <a:solidFill>
                <a:srgbClr val="852F4A"/>
              </a:solidFill>
              <a:ea typeface="Calibri"/>
            </a:endParaRPr>
          </a:p>
          <a:p>
            <a:pPr marL="342900" lvl="0" indent="-342900" algn="r" rtl="1">
              <a:lnSpc>
                <a:spcPct val="115000"/>
              </a:lnSpc>
              <a:spcAft>
                <a:spcPts val="0"/>
              </a:spcAft>
              <a:buFont typeface="Simplified Arabic"/>
              <a:buChar char="-"/>
            </a:pPr>
            <a:r>
              <a:rPr lang="ar-EG" sz="2800" dirty="0">
                <a:solidFill>
                  <a:srgbClr val="852F4A"/>
                </a:solidFill>
                <a:ea typeface="Calibri"/>
              </a:rPr>
              <a:t>أحد أطراف الاتصال أو كلاهما لا يفهم الهدف أو الأهداف المشتركة بينهم.</a:t>
            </a:r>
            <a:endParaRPr lang="en-US" sz="2000" dirty="0">
              <a:solidFill>
                <a:srgbClr val="852F4A"/>
              </a:solidFill>
              <a:ea typeface="Calibri"/>
            </a:endParaRPr>
          </a:p>
          <a:p>
            <a:pPr marL="342900" lvl="0" indent="-342900" algn="r" rtl="1">
              <a:lnSpc>
                <a:spcPct val="115000"/>
              </a:lnSpc>
              <a:spcAft>
                <a:spcPts val="0"/>
              </a:spcAft>
              <a:buFont typeface="Simplified Arabic"/>
              <a:buChar char="-"/>
            </a:pPr>
            <a:r>
              <a:rPr lang="ar-EG" sz="2800" dirty="0">
                <a:solidFill>
                  <a:srgbClr val="852F4A"/>
                </a:solidFill>
                <a:ea typeface="Calibri"/>
              </a:rPr>
              <a:t>أحد أطراف الاتصال تتعارض أهدافه مع أهداف المنظمة.</a:t>
            </a:r>
            <a:endParaRPr lang="en-US" sz="2000" dirty="0">
              <a:solidFill>
                <a:srgbClr val="852F4A"/>
              </a:solidFill>
              <a:ea typeface="Calibri"/>
            </a:endParaRPr>
          </a:p>
          <a:p>
            <a:pPr marL="342900" lvl="0" indent="-342900" algn="r" rtl="1">
              <a:lnSpc>
                <a:spcPct val="115000"/>
              </a:lnSpc>
              <a:spcAft>
                <a:spcPts val="0"/>
              </a:spcAft>
              <a:buFont typeface="Simplified Arabic"/>
              <a:buChar char="-"/>
            </a:pPr>
            <a:r>
              <a:rPr lang="ar-EG" sz="2800" dirty="0">
                <a:solidFill>
                  <a:srgbClr val="852F4A"/>
                </a:solidFill>
                <a:ea typeface="Calibri"/>
              </a:rPr>
              <a:t>أحد طرفي الاتصال لايفهم وظيفة الطرف الآخر</a:t>
            </a:r>
            <a:endParaRPr lang="en-US" sz="2000" dirty="0">
              <a:solidFill>
                <a:srgbClr val="852F4A"/>
              </a:solidFill>
              <a:ea typeface="Calibri"/>
            </a:endParaRPr>
          </a:p>
          <a:p>
            <a:pPr marL="342900" lvl="0" indent="-342900" algn="r" rtl="1">
              <a:lnSpc>
                <a:spcPct val="115000"/>
              </a:lnSpc>
              <a:spcAft>
                <a:spcPts val="1000"/>
              </a:spcAft>
              <a:buFont typeface="Simplified Arabic"/>
              <a:buChar char="-"/>
            </a:pPr>
            <a:r>
              <a:rPr lang="ar-EG" sz="2800" dirty="0">
                <a:solidFill>
                  <a:srgbClr val="852F4A"/>
                </a:solidFill>
                <a:ea typeface="Calibri"/>
              </a:rPr>
              <a:t>عدم قيام بيئة الاتصال بالابتكار والإبداع</a:t>
            </a:r>
            <a:r>
              <a:rPr lang="ar-EG" sz="2800" dirty="0" smtClean="0">
                <a:solidFill>
                  <a:srgbClr val="852F4A"/>
                </a:solidFill>
                <a:ea typeface="Calibri"/>
              </a:rPr>
              <a:t>.</a:t>
            </a:r>
          </a:p>
          <a:p>
            <a:pPr lvl="0" algn="r" rtl="1">
              <a:lnSpc>
                <a:spcPct val="115000"/>
              </a:lnSpc>
              <a:spcAft>
                <a:spcPts val="1000"/>
              </a:spcAft>
            </a:pPr>
            <a:endParaRPr lang="en-US" sz="2000" dirty="0">
              <a:solidFill>
                <a:srgbClr val="852F4A"/>
              </a:solidFill>
              <a:ea typeface="Calibri"/>
              <a:cs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 الأولى</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651133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312971"/>
            <a:ext cx="10190893" cy="473094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15000"/>
              </a:lnSpc>
              <a:spcAft>
                <a:spcPts val="0"/>
              </a:spcAft>
            </a:pPr>
            <a:endParaRPr lang="en-US" sz="2800" dirty="0">
              <a:solidFill>
                <a:srgbClr val="852F4A"/>
              </a:solidFill>
              <a:ea typeface="Calibri"/>
            </a:endParaRPr>
          </a:p>
          <a:p>
            <a:pPr lvl="0" algn="justLow" rtl="1">
              <a:lnSpc>
                <a:spcPct val="115000"/>
              </a:lnSpc>
              <a:spcAft>
                <a:spcPts val="0"/>
              </a:spcAft>
            </a:pPr>
            <a:r>
              <a:rPr lang="ar-EG" sz="2800" dirty="0" smtClean="0">
                <a:solidFill>
                  <a:srgbClr val="852F4A"/>
                </a:solidFill>
                <a:ea typeface="Calibri"/>
              </a:rPr>
              <a:t>4. </a:t>
            </a:r>
            <a:r>
              <a:rPr lang="ar-EG" sz="2800" b="1" dirty="0" smtClean="0">
                <a:solidFill>
                  <a:srgbClr val="0070C0"/>
                </a:solidFill>
                <a:ea typeface="Calibri"/>
              </a:rPr>
              <a:t>معوقات </a:t>
            </a:r>
            <a:r>
              <a:rPr lang="ar-EG" sz="2800" b="1" dirty="0">
                <a:solidFill>
                  <a:srgbClr val="0070C0"/>
                </a:solidFill>
                <a:ea typeface="Calibri"/>
              </a:rPr>
              <a:t>فى وسيلة الاتصال: </a:t>
            </a:r>
            <a:r>
              <a:rPr lang="ar-EG" sz="2800" dirty="0">
                <a:solidFill>
                  <a:srgbClr val="852F4A"/>
                </a:solidFill>
                <a:ea typeface="Calibri"/>
              </a:rPr>
              <a:t>عدم مناسبة وسيلة الاتصال لمحتوى الرسالة ولطبيعة الشخص المرسل إليه تتسبب فى كثير من الأحيان فى فشل الإتصال، وعليه يجب أن يقوم المرسل أو القائم بالاتصال بإنتقاء وسيلة الاتصال الشفوية أو المكتوبة المناسبة، وذلك حتي يزيد من فاعلية الاتصال:</a:t>
            </a:r>
            <a:endParaRPr lang="en-US" sz="2800" dirty="0">
              <a:solidFill>
                <a:srgbClr val="852F4A"/>
              </a:solidFill>
              <a:ea typeface="Calibri"/>
            </a:endParaRPr>
          </a:p>
          <a:p>
            <a:pPr marL="342900" lvl="0" indent="-342900" algn="r" rtl="1">
              <a:lnSpc>
                <a:spcPct val="115000"/>
              </a:lnSpc>
              <a:spcAft>
                <a:spcPts val="0"/>
              </a:spcAft>
              <a:buFont typeface="Simplified Arabic"/>
              <a:buChar char="-"/>
            </a:pPr>
            <a:r>
              <a:rPr lang="ar-EG" sz="2800" dirty="0">
                <a:solidFill>
                  <a:srgbClr val="852F4A"/>
                </a:solidFill>
                <a:ea typeface="Calibri"/>
              </a:rPr>
              <a:t>يخطئ المرسل عندما يختار وسيلة الاتصال التى لاتتناسب مع الموضوع محل الاتصال.</a:t>
            </a:r>
            <a:endParaRPr lang="en-US" sz="2800" dirty="0">
              <a:solidFill>
                <a:srgbClr val="852F4A"/>
              </a:solidFill>
              <a:ea typeface="Calibri"/>
            </a:endParaRPr>
          </a:p>
          <a:p>
            <a:pPr marL="342900" lvl="0" indent="-342900" algn="r" rtl="1">
              <a:lnSpc>
                <a:spcPct val="115000"/>
              </a:lnSpc>
              <a:spcAft>
                <a:spcPts val="0"/>
              </a:spcAft>
              <a:buFont typeface="Simplified Arabic"/>
              <a:buChar char="-"/>
            </a:pPr>
            <a:r>
              <a:rPr lang="ar-EG" sz="2800" dirty="0">
                <a:solidFill>
                  <a:srgbClr val="852F4A"/>
                </a:solidFill>
                <a:ea typeface="Calibri"/>
              </a:rPr>
              <a:t>يخطئ عندما يختار وسيلة الاتصال التى لاتتناسب مع الوقت المتاح للاتصال.</a:t>
            </a:r>
            <a:endParaRPr lang="en-US" sz="2800" dirty="0">
              <a:solidFill>
                <a:srgbClr val="852F4A"/>
              </a:solidFill>
              <a:ea typeface="Calibri"/>
            </a:endParaRPr>
          </a:p>
          <a:p>
            <a:pPr marL="342900" lvl="0" indent="-342900" algn="r" rtl="1">
              <a:lnSpc>
                <a:spcPct val="115000"/>
              </a:lnSpc>
              <a:spcAft>
                <a:spcPts val="1000"/>
              </a:spcAft>
              <a:buFont typeface="Simplified Arabic"/>
              <a:buChar char="-"/>
            </a:pPr>
            <a:r>
              <a:rPr lang="ar-EG" sz="2800" dirty="0">
                <a:solidFill>
                  <a:srgbClr val="852F4A"/>
                </a:solidFill>
                <a:ea typeface="Calibri"/>
              </a:rPr>
              <a:t>عدم معرفة القائم بالاتصال بالإجراءات الرسمية فى استخدام وسيلة الاتصال.</a:t>
            </a:r>
            <a:endParaRPr lang="en-US" sz="2800" dirty="0">
              <a:solidFill>
                <a:srgbClr val="852F4A"/>
              </a:solidFill>
              <a:ea typeface="Calibri"/>
            </a:endParaRPr>
          </a:p>
          <a:p>
            <a:pPr algn="r"/>
            <a:r>
              <a:rPr lang="ar-EG" sz="2800" dirty="0">
                <a:solidFill>
                  <a:srgbClr val="852F4A"/>
                </a:solidFill>
                <a:ea typeface="Calibri"/>
              </a:rPr>
              <a:t> </a:t>
            </a:r>
            <a:r>
              <a:rPr lang="ar-EG" sz="2800" dirty="0" smtClean="0">
                <a:solidFill>
                  <a:srgbClr val="852F4A"/>
                </a:solidFill>
                <a:ea typeface="Calibri"/>
              </a:rPr>
              <a:t>- يخطئ </a:t>
            </a:r>
            <a:r>
              <a:rPr lang="ar-EG" sz="2800" dirty="0">
                <a:solidFill>
                  <a:srgbClr val="852F4A"/>
                </a:solidFill>
                <a:ea typeface="Calibri"/>
              </a:rPr>
              <a:t>القائم بالاتصال عندما يوازي بين الرسائل المكتوبة والشفوية</a:t>
            </a:r>
            <a:r>
              <a:rPr lang="ar-EG" sz="2800" dirty="0" smtClean="0">
                <a:ea typeface="Calibri"/>
              </a:rPr>
              <a:t>..</a:t>
            </a:r>
          </a:p>
          <a:p>
            <a:pPr algn="r"/>
            <a:endParaRPr lang="en-US" sz="2800" dirty="0">
              <a:solidFill>
                <a:srgbClr val="852F4A"/>
              </a:solidFill>
              <a:ea typeface="Calibri"/>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29773"/>
            <a:ext cx="1404457" cy="915732"/>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a:t>
            </a:r>
            <a:endParaRPr lang="en-US" sz="2000"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367562" y="129773"/>
            <a:ext cx="2649477" cy="1166001"/>
          </a:xfrm>
          <a:prstGeom prst="rect">
            <a:avLst/>
          </a:prstGeom>
        </p:spPr>
      </p:pic>
    </p:spTree>
    <p:extLst>
      <p:ext uri="{BB962C8B-B14F-4D97-AF65-F5344CB8AC3E}">
        <p14:creationId xmlns:p14="http://schemas.microsoft.com/office/powerpoint/2010/main" val="3883457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312971"/>
            <a:ext cx="10190893" cy="473094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15000"/>
              </a:lnSpc>
              <a:spcAft>
                <a:spcPts val="0"/>
              </a:spcAft>
              <a:buFont typeface="Simplified Arabic"/>
              <a:buChar char="-"/>
            </a:pPr>
            <a:r>
              <a:rPr lang="en-US" sz="2000" dirty="0">
                <a:latin typeface="Simplified Arabic"/>
                <a:ea typeface="Calibri"/>
                <a:cs typeface="Arial"/>
              </a:rPr>
              <a:t> </a:t>
            </a:r>
            <a:endParaRPr lang="en-US" sz="1600" dirty="0">
              <a:ea typeface="Calibri"/>
              <a:cs typeface="Arial"/>
            </a:endParaRPr>
          </a:p>
          <a:p>
            <a:pPr lvl="0" algn="justLow" rtl="1">
              <a:spcAft>
                <a:spcPts val="0"/>
              </a:spcAft>
            </a:pPr>
            <a:r>
              <a:rPr lang="ar-EG" sz="2400" b="1" dirty="0" smtClean="0">
                <a:solidFill>
                  <a:srgbClr val="852F4A"/>
                </a:solidFill>
                <a:ea typeface="Calibri"/>
                <a:cs typeface="Simplified Arabic"/>
              </a:rPr>
              <a:t>5</a:t>
            </a:r>
            <a:r>
              <a:rPr lang="ar-EG" sz="2000" b="1" dirty="0" smtClean="0">
                <a:solidFill>
                  <a:srgbClr val="852F4A"/>
                </a:solidFill>
                <a:ea typeface="Calibri"/>
                <a:cs typeface="Simplified Arabic"/>
              </a:rPr>
              <a:t>. </a:t>
            </a:r>
            <a:r>
              <a:rPr lang="ar-EG" sz="2400" b="1" dirty="0" smtClean="0">
                <a:solidFill>
                  <a:srgbClr val="0070C0"/>
                </a:solidFill>
                <a:ea typeface="Calibri"/>
                <a:cs typeface="Simplified Arabic"/>
              </a:rPr>
              <a:t>أخطاء </a:t>
            </a:r>
            <a:r>
              <a:rPr lang="ar-EG" sz="2400" b="1" dirty="0">
                <a:solidFill>
                  <a:srgbClr val="0070C0"/>
                </a:solidFill>
                <a:ea typeface="Calibri"/>
                <a:cs typeface="Simplified Arabic"/>
              </a:rPr>
              <a:t>المستقبل</a:t>
            </a:r>
            <a:r>
              <a:rPr lang="ar-EG" sz="2000" b="1" dirty="0">
                <a:solidFill>
                  <a:srgbClr val="0070C0"/>
                </a:solidFill>
                <a:ea typeface="Calibri"/>
                <a:cs typeface="Simplified Arabic"/>
              </a:rPr>
              <a:t>:</a:t>
            </a:r>
            <a:r>
              <a:rPr lang="ar-EG" sz="2000" dirty="0">
                <a:solidFill>
                  <a:srgbClr val="0070C0"/>
                </a:solidFill>
                <a:ea typeface="Calibri"/>
                <a:cs typeface="Simplified Arabic"/>
              </a:rPr>
              <a:t> </a:t>
            </a:r>
            <a:r>
              <a:rPr lang="ar-EG" sz="2400" dirty="0">
                <a:solidFill>
                  <a:srgbClr val="852F4A"/>
                </a:solidFill>
                <a:ea typeface="Calibri"/>
              </a:rPr>
              <a:t>معوقات العملية الاتصالية لاتقتصر فقط على القائم بالاتصال، واختيار نوع الوسيلة المناسبة، أو نمط الرسالة الموجهة للمتلقي، بل قد تطول أيضا معوقات العملية الاتصالية شخص المتلقي نفسه، وذلك عندما لايراعي الجوانب التالية: </a:t>
            </a:r>
            <a:endParaRPr lang="en-US" dirty="0">
              <a:solidFill>
                <a:srgbClr val="852F4A"/>
              </a:solidFill>
              <a:ea typeface="Calibri"/>
            </a:endParaRPr>
          </a:p>
          <a:p>
            <a:pPr marL="342900" lvl="0" indent="-342900" algn="r" rtl="1">
              <a:spcAft>
                <a:spcPts val="0"/>
              </a:spcAft>
              <a:buFont typeface="Simplified Arabic"/>
              <a:buChar char="-"/>
            </a:pPr>
            <a:r>
              <a:rPr lang="ar-EG" sz="2400" dirty="0">
                <a:solidFill>
                  <a:srgbClr val="852F4A"/>
                </a:solidFill>
                <a:ea typeface="Calibri"/>
              </a:rPr>
              <a:t>عدم الانصات الجيد.</a:t>
            </a:r>
            <a:endParaRPr lang="en-US" dirty="0">
              <a:solidFill>
                <a:srgbClr val="852F4A"/>
              </a:solidFill>
              <a:ea typeface="Calibri"/>
            </a:endParaRPr>
          </a:p>
          <a:p>
            <a:pPr marL="342900" lvl="0" indent="-342900" algn="r" rtl="1">
              <a:spcAft>
                <a:spcPts val="0"/>
              </a:spcAft>
              <a:buFont typeface="Simplified Arabic"/>
              <a:buChar char="-"/>
            </a:pPr>
            <a:r>
              <a:rPr lang="ar-EG" sz="2400" dirty="0">
                <a:solidFill>
                  <a:srgbClr val="852F4A"/>
                </a:solidFill>
                <a:ea typeface="Calibri"/>
              </a:rPr>
              <a:t>وضع افتراضات مسبقة على المرسل للرسالة.</a:t>
            </a:r>
            <a:endParaRPr lang="en-US" dirty="0">
              <a:solidFill>
                <a:srgbClr val="852F4A"/>
              </a:solidFill>
              <a:ea typeface="Calibri"/>
            </a:endParaRPr>
          </a:p>
          <a:p>
            <a:pPr marL="342900" lvl="0" indent="-342900" algn="r" rtl="1">
              <a:spcAft>
                <a:spcPts val="0"/>
              </a:spcAft>
              <a:buFont typeface="Simplified Arabic"/>
              <a:buChar char="-"/>
            </a:pPr>
            <a:r>
              <a:rPr lang="ar-EG" sz="2400" dirty="0">
                <a:solidFill>
                  <a:srgbClr val="852F4A"/>
                </a:solidFill>
                <a:ea typeface="Calibri"/>
              </a:rPr>
              <a:t>التسرع فى اشتقاق النتائج.</a:t>
            </a:r>
            <a:endParaRPr lang="en-US" dirty="0">
              <a:solidFill>
                <a:srgbClr val="852F4A"/>
              </a:solidFill>
              <a:ea typeface="Calibri"/>
            </a:endParaRPr>
          </a:p>
          <a:p>
            <a:pPr marL="342900" lvl="0" indent="-342900" algn="r" rtl="1">
              <a:spcAft>
                <a:spcPts val="0"/>
              </a:spcAft>
              <a:buFont typeface="Simplified Arabic"/>
              <a:buChar char="-"/>
            </a:pPr>
            <a:r>
              <a:rPr lang="ar-EG" sz="2400" dirty="0">
                <a:solidFill>
                  <a:srgbClr val="852F4A"/>
                </a:solidFill>
                <a:ea typeface="Calibri"/>
              </a:rPr>
              <a:t>تنقية المعلومات التى تصله حسب ارادته، فينتقي منها ما يريد ويتجاهل منها مالايريد.</a:t>
            </a:r>
            <a:endParaRPr lang="en-US" dirty="0">
              <a:solidFill>
                <a:srgbClr val="852F4A"/>
              </a:solidFill>
              <a:ea typeface="Calibri"/>
            </a:endParaRPr>
          </a:p>
          <a:p>
            <a:pPr marL="342900" lvl="0" indent="-342900" algn="r" rtl="1">
              <a:spcAft>
                <a:spcPts val="0"/>
              </a:spcAft>
              <a:buFont typeface="Simplified Arabic"/>
              <a:buChar char="-"/>
            </a:pPr>
            <a:r>
              <a:rPr lang="ar-EG" sz="2400" dirty="0">
                <a:solidFill>
                  <a:srgbClr val="852F4A"/>
                </a:solidFill>
                <a:ea typeface="Calibri"/>
              </a:rPr>
              <a:t>أخطاء فى الرد على الرسالة.</a:t>
            </a:r>
            <a:endParaRPr lang="en-US" dirty="0">
              <a:solidFill>
                <a:srgbClr val="852F4A"/>
              </a:solidFill>
              <a:ea typeface="Calibri"/>
            </a:endParaRPr>
          </a:p>
          <a:p>
            <a:pPr marL="342900" lvl="0" indent="-342900" algn="r" rtl="1">
              <a:spcAft>
                <a:spcPts val="0"/>
              </a:spcAft>
              <a:buFont typeface="Simplified Arabic"/>
              <a:buChar char="-"/>
            </a:pPr>
            <a:r>
              <a:rPr lang="ar-EG" sz="2400" dirty="0">
                <a:solidFill>
                  <a:srgbClr val="852F4A"/>
                </a:solidFill>
                <a:ea typeface="Calibri"/>
              </a:rPr>
              <a:t>عدم الأخذ بنظر الاعتبار الوسائل غير اللفظية أو التلمحيات التى تعطي مؤشرات عن وصول الرسالة من عدمها.</a:t>
            </a:r>
            <a:endParaRPr lang="en-US" dirty="0">
              <a:solidFill>
                <a:srgbClr val="852F4A"/>
              </a:solidFill>
              <a:ea typeface="Calibri"/>
            </a:endParaRPr>
          </a:p>
          <a:p>
            <a:pPr marL="342900" lvl="0" indent="-342900" algn="r" rtl="1">
              <a:spcAft>
                <a:spcPts val="0"/>
              </a:spcAft>
              <a:buFont typeface="Simplified Arabic"/>
              <a:buChar char="-"/>
            </a:pPr>
            <a:r>
              <a:rPr lang="ar-EG" sz="2400" dirty="0">
                <a:solidFill>
                  <a:srgbClr val="852F4A"/>
                </a:solidFill>
                <a:ea typeface="Calibri"/>
              </a:rPr>
              <a:t>تركيز المرسل على الأهداف التى يسعي </a:t>
            </a:r>
            <a:r>
              <a:rPr lang="ar-EG" sz="2400" dirty="0" smtClean="0">
                <a:solidFill>
                  <a:srgbClr val="852F4A"/>
                </a:solidFill>
                <a:ea typeface="Calibri"/>
              </a:rPr>
              <a:t>لإشباعها </a:t>
            </a:r>
            <a:r>
              <a:rPr lang="ar-EG" sz="2400" dirty="0">
                <a:solidFill>
                  <a:srgbClr val="852F4A"/>
                </a:solidFill>
                <a:ea typeface="Calibri"/>
              </a:rPr>
              <a:t>دون اهتمام بحاجات ودوافع المستقبل.</a:t>
            </a:r>
            <a:endParaRPr lang="en-US" dirty="0">
              <a:solidFill>
                <a:srgbClr val="852F4A"/>
              </a:solidFill>
              <a:ea typeface="Calibri"/>
            </a:endParaRPr>
          </a:p>
          <a:p>
            <a:pPr marL="226695" algn="r" rtl="1">
              <a:lnSpc>
                <a:spcPct val="115000"/>
              </a:lnSpc>
              <a:spcAft>
                <a:spcPts val="0"/>
              </a:spcAft>
            </a:pPr>
            <a:endParaRPr lang="en-US" sz="1600" dirty="0">
              <a:solidFill>
                <a:srgbClr val="852F4A"/>
              </a:solidFill>
              <a:ea typeface="Calibri"/>
              <a:cs typeface="Arial"/>
            </a:endParaRPr>
          </a:p>
          <a:p>
            <a:pPr algn="justLow" rtl="1">
              <a:lnSpc>
                <a:spcPct val="115000"/>
              </a:lnSpc>
              <a:spcAft>
                <a:spcPts val="1000"/>
              </a:spcAft>
            </a:pPr>
            <a:r>
              <a:rPr lang="ar-EG" sz="2400" b="1" dirty="0">
                <a:solidFill>
                  <a:srgbClr val="852F4A"/>
                </a:solidFill>
                <a:ea typeface="Calibri"/>
                <a:cs typeface="Simplified Arabic"/>
              </a:rPr>
              <a:t> </a:t>
            </a:r>
            <a:endParaRPr lang="en-US" sz="1600" dirty="0">
              <a:solidFill>
                <a:srgbClr val="852F4A"/>
              </a:solidFill>
              <a:ea typeface="Calibri"/>
              <a:cs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a:t>
            </a:r>
            <a:endParaRPr lang="en-US" sz="2000"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73450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86806"/>
            <a:ext cx="10190893" cy="505710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0"/>
              </a:spcAft>
            </a:pPr>
            <a:r>
              <a:rPr lang="ar-EG" sz="2800" b="1" dirty="0" smtClean="0">
                <a:solidFill>
                  <a:srgbClr val="0070C0"/>
                </a:solidFill>
                <a:latin typeface="Simplified Arabic"/>
                <a:ea typeface="Calibri"/>
                <a:cs typeface="Arial"/>
              </a:rPr>
              <a:t>الخلاصة.</a:t>
            </a:r>
          </a:p>
          <a:p>
            <a:pPr algn="justLow" rtl="1"/>
            <a:r>
              <a:rPr lang="ar-EG" sz="2400" dirty="0">
                <a:solidFill>
                  <a:srgbClr val="852F4A"/>
                </a:solidFill>
              </a:rPr>
              <a:t>يعيش العالم الذى نحيا فيه على الاتصال، وهو العملية التى يقوم بها شخص ما في ظرف ما، بهدف نقل رسالة معينة، تحمل فى طياتها معلومات أو آراء أو اتجاهات أو مشاعر إلى الآخرين، لهدف ما عن طريق رموز.</a:t>
            </a:r>
            <a:endParaRPr lang="en-US" sz="2400" dirty="0">
              <a:solidFill>
                <a:srgbClr val="852F4A"/>
              </a:solidFill>
            </a:endParaRPr>
          </a:p>
          <a:p>
            <a:pPr algn="justLow" rtl="1"/>
            <a:r>
              <a:rPr lang="ar-EG" sz="2400" dirty="0">
                <a:solidFill>
                  <a:srgbClr val="852F4A"/>
                </a:solidFill>
              </a:rPr>
              <a:t>وقد مر الاتصال الإنساني بعدة خطوات بدأت بمرحلة الإشارات، تبعها مرحلة ظهور التخاطب باللغة، والكتابة والطباعة، ومرحلة الإعلام، وأخيرا مرحلة الاتصالات الحديثة.</a:t>
            </a:r>
            <a:endParaRPr lang="en-US" sz="2400" dirty="0">
              <a:solidFill>
                <a:srgbClr val="852F4A"/>
              </a:solidFill>
            </a:endParaRPr>
          </a:p>
          <a:p>
            <a:pPr algn="justLow" rtl="1"/>
            <a:r>
              <a:rPr lang="ar-EG" sz="2400" dirty="0">
                <a:solidFill>
                  <a:srgbClr val="852F4A"/>
                </a:solidFill>
              </a:rPr>
              <a:t>أما وظائف الاتصال فهي الإخبار، التعليم، نقل تراث المجتمع، الرقابة، الترفيه، الإعلان، والترويج، تكوين الاتجاهات.</a:t>
            </a:r>
            <a:endParaRPr lang="en-US" sz="2400" dirty="0">
              <a:solidFill>
                <a:srgbClr val="852F4A"/>
              </a:solidFill>
            </a:endParaRPr>
          </a:p>
          <a:p>
            <a:pPr algn="justLow" rtl="1"/>
            <a:r>
              <a:rPr lang="ar-EG" sz="2400" dirty="0">
                <a:solidFill>
                  <a:srgbClr val="852F4A"/>
                </a:solidFill>
              </a:rPr>
              <a:t>وقد تعددت تقسيمات الاتصال وأنواعه لعدة معايير حسب المشاركين به ( اتصال ذاتي، شخصي، جمعي، جماهيري)، وحسب نمط الاتصال (لفظي، غير لفظي)، وحسب درجة الرسمية ( رسمي، غير رسمي)، وحسب جهة الاتصال ( أفقي، نازل، صاعد، نازل صاعد)، كما استعرضنا مكونات العملية الاتصالية والتى تتكون من عدة عناصر أهمها( المرسل، الرسالة، الوسيلة، المتلقي، رجع الصدي، التأثير، التشويش). وأخيراً استعرضنا سوياً أهم شروط كفاءة العملية الاتصالية، وأبررز معوقاتها</a:t>
            </a:r>
            <a:r>
              <a:rPr lang="ar-EG" sz="2000" dirty="0" smtClean="0">
                <a:solidFill>
                  <a:srgbClr val="852F4A"/>
                </a:solidFill>
              </a:rPr>
              <a:t>.</a:t>
            </a:r>
            <a:endParaRPr lang="en-US" sz="2000" dirty="0">
              <a:solidFill>
                <a:srgbClr val="852F4A"/>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3983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 </a:t>
            </a:r>
            <a:endParaRPr lang="en-US" sz="2000"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179195"/>
            <a:ext cx="2649477" cy="1166001"/>
          </a:xfrm>
          <a:prstGeom prst="rect">
            <a:avLst/>
          </a:prstGeom>
        </p:spPr>
      </p:pic>
    </p:spTree>
    <p:extLst>
      <p:ext uri="{BB962C8B-B14F-4D97-AF65-F5344CB8AC3E}">
        <p14:creationId xmlns:p14="http://schemas.microsoft.com/office/powerpoint/2010/main" val="1508448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86806"/>
            <a:ext cx="10190893" cy="505710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spcAft>
                <a:spcPts val="0"/>
              </a:spcAft>
            </a:pPr>
            <a:endParaRPr lang="ar-EG" sz="2000" dirty="0" smtClean="0">
              <a:solidFill>
                <a:srgbClr val="6C263C"/>
              </a:solidFill>
              <a:latin typeface="Calibri" panose="020F0502020204030204" pitchFamily="34" charset="0"/>
              <a:ea typeface="Calibri" panose="020F0502020204030204" pitchFamily="34" charset="0"/>
              <a:cs typeface="Simplified Arabic" panose="02020603050405020304" pitchFamily="18" charset="-78"/>
            </a:endParaRPr>
          </a:p>
          <a:p>
            <a:pPr algn="justLow" rtl="1">
              <a:spcAft>
                <a:spcPts val="0"/>
              </a:spcAft>
            </a:pPr>
            <a:r>
              <a:rPr lang="ar-EG" sz="2000" dirty="0" smtClean="0">
                <a:solidFill>
                  <a:srgbClr val="6C263C"/>
                </a:solidFill>
                <a:latin typeface="Calibri" panose="020F0502020204030204" pitchFamily="34" charset="0"/>
                <a:ea typeface="Calibri" panose="020F0502020204030204" pitchFamily="34" charset="0"/>
                <a:cs typeface="Simplified Arabic" panose="02020603050405020304" pitchFamily="18" charset="-78"/>
              </a:rPr>
              <a:t>1</a:t>
            </a:r>
            <a:r>
              <a:rPr lang="ar-EG" sz="2000" dirty="0" smtClean="0">
                <a:solidFill>
                  <a:srgbClr val="6C263C"/>
                </a:solidFill>
                <a:latin typeface="Calibri" panose="020F0502020204030204" pitchFamily="34" charset="0"/>
                <a:ea typeface="Calibri" panose="020F0502020204030204" pitchFamily="34" charset="0"/>
              </a:rPr>
              <a:t>.</a:t>
            </a:r>
            <a:r>
              <a:rPr lang="ar-SA" sz="2000" dirty="0" smtClean="0">
                <a:solidFill>
                  <a:srgbClr val="6C263C"/>
                </a:solidFill>
                <a:latin typeface="Calibri" panose="020F0502020204030204" pitchFamily="34" charset="0"/>
                <a:ea typeface="Calibri" panose="020F0502020204030204" pitchFamily="34" charset="0"/>
              </a:rPr>
              <a:t> </a:t>
            </a:r>
            <a:r>
              <a:rPr lang="ar-SA" sz="2000" dirty="0">
                <a:solidFill>
                  <a:srgbClr val="6C263C"/>
                </a:solidFill>
                <a:latin typeface="Calibri" panose="020F0502020204030204" pitchFamily="34" charset="0"/>
                <a:ea typeface="Calibri" panose="020F0502020204030204" pitchFamily="34" charset="0"/>
              </a:rPr>
              <a:t>كمال الحاج، نظريات الإعلام والاتصال، </a:t>
            </a:r>
            <a:r>
              <a:rPr lang="ar-SA" sz="2000" b="1" dirty="0">
                <a:solidFill>
                  <a:srgbClr val="6C263C"/>
                </a:solidFill>
                <a:latin typeface="Calibri" panose="020F0502020204030204" pitchFamily="34" charset="0"/>
                <a:ea typeface="Calibri" panose="020F0502020204030204" pitchFamily="34" charset="0"/>
              </a:rPr>
              <a:t>الجامعة الافتراضية السورية</a:t>
            </a:r>
            <a:r>
              <a:rPr lang="ar-SA" sz="2000" dirty="0">
                <a:solidFill>
                  <a:srgbClr val="6C263C"/>
                </a:solidFill>
                <a:latin typeface="Calibri" panose="020F0502020204030204" pitchFamily="34" charset="0"/>
                <a:ea typeface="Calibri" panose="020F0502020204030204" pitchFamily="34" charset="0"/>
              </a:rPr>
              <a:t>، 2020</a:t>
            </a:r>
            <a:r>
              <a:rPr lang="ar-SA" sz="2800" dirty="0">
                <a:latin typeface="Calibri" panose="020F0502020204030204" pitchFamily="34" charset="0"/>
                <a:ea typeface="Calibri" panose="020F0502020204030204" pitchFamily="34" charset="0"/>
              </a:rPr>
              <a:t>.</a:t>
            </a:r>
            <a:endParaRPr lang="en-US" sz="2000" dirty="0">
              <a:latin typeface="Calibri" panose="020F0502020204030204" pitchFamily="34" charset="0"/>
              <a:ea typeface="Calibri" panose="020F0502020204030204" pitchFamily="34" charset="0"/>
            </a:endParaRPr>
          </a:p>
          <a:p>
            <a:pPr algn="r" rtl="1">
              <a:lnSpc>
                <a:spcPct val="115000"/>
              </a:lnSpc>
              <a:spcAft>
                <a:spcPts val="0"/>
              </a:spcAft>
            </a:pPr>
            <a:r>
              <a:rPr lang="ar-EG" sz="2000" dirty="0" smtClean="0">
                <a:solidFill>
                  <a:srgbClr val="6C263C"/>
                </a:solidFill>
                <a:latin typeface="Calibri" panose="020F0502020204030204" pitchFamily="34" charset="0"/>
                <a:ea typeface="Calibri" panose="020F0502020204030204" pitchFamily="34" charset="0"/>
              </a:rPr>
              <a:t>2</a:t>
            </a:r>
            <a:r>
              <a:rPr lang="ar-EG" sz="2800" dirty="0" smtClean="0">
                <a:solidFill>
                  <a:srgbClr val="6C263C"/>
                </a:solidFill>
                <a:latin typeface="Calibri" panose="020F0502020204030204" pitchFamily="34" charset="0"/>
                <a:ea typeface="Calibri" panose="020F0502020204030204" pitchFamily="34" charset="0"/>
              </a:rPr>
              <a:t>. </a:t>
            </a:r>
            <a:r>
              <a:rPr lang="ar-SA" sz="2000" dirty="0" smtClean="0">
                <a:solidFill>
                  <a:srgbClr val="6C263C"/>
                </a:solidFill>
                <a:latin typeface="Calibri" panose="020F0502020204030204" pitchFamily="34" charset="0"/>
                <a:ea typeface="Calibri" panose="020F0502020204030204" pitchFamily="34" charset="0"/>
              </a:rPr>
              <a:t>هشام </a:t>
            </a:r>
            <a:r>
              <a:rPr lang="ar-SA" sz="2000" dirty="0">
                <a:solidFill>
                  <a:srgbClr val="6C263C"/>
                </a:solidFill>
                <a:latin typeface="Calibri" panose="020F0502020204030204" pitchFamily="34" charset="0"/>
                <a:ea typeface="Calibri" panose="020F0502020204030204" pitchFamily="34" charset="0"/>
              </a:rPr>
              <a:t>رشدى خير الله، محاضرات فى نظريات الإعلام، </a:t>
            </a:r>
            <a:r>
              <a:rPr lang="ar-SA" sz="2000" b="1" dirty="0">
                <a:solidFill>
                  <a:srgbClr val="6C263C"/>
                </a:solidFill>
                <a:latin typeface="Calibri" panose="020F0502020204030204" pitchFamily="34" charset="0"/>
                <a:ea typeface="Calibri" panose="020F0502020204030204" pitchFamily="34" charset="0"/>
              </a:rPr>
              <a:t>جامعة المنوفية، كلية التربية النوعية</a:t>
            </a:r>
            <a:r>
              <a:rPr lang="ar-SA" sz="2000" dirty="0">
                <a:solidFill>
                  <a:srgbClr val="6C263C"/>
                </a:solidFill>
                <a:latin typeface="Calibri" panose="020F0502020204030204" pitchFamily="34" charset="0"/>
                <a:ea typeface="Calibri" panose="020F0502020204030204" pitchFamily="34" charset="0"/>
              </a:rPr>
              <a:t>، قسم العلوم الاجتماعية والإعلام، 2020.</a:t>
            </a:r>
            <a:endParaRPr lang="en-US" sz="2000" dirty="0">
              <a:solidFill>
                <a:srgbClr val="6C263C"/>
              </a:solidFill>
              <a:latin typeface="Calibri" panose="020F0502020204030204" pitchFamily="34" charset="0"/>
              <a:ea typeface="Calibri" panose="020F0502020204030204" pitchFamily="34" charset="0"/>
            </a:endParaRPr>
          </a:p>
          <a:p>
            <a:pPr algn="justLow" rtl="1">
              <a:lnSpc>
                <a:spcPct val="115000"/>
              </a:lnSpc>
              <a:spcAft>
                <a:spcPts val="0"/>
              </a:spcAft>
            </a:pPr>
            <a:r>
              <a:rPr lang="ar-EG" sz="2000" dirty="0" smtClean="0">
                <a:solidFill>
                  <a:srgbClr val="6C263C"/>
                </a:solidFill>
                <a:latin typeface="Calibri" panose="020F0502020204030204" pitchFamily="34" charset="0"/>
                <a:ea typeface="Calibri" panose="020F0502020204030204" pitchFamily="34" charset="0"/>
              </a:rPr>
              <a:t>3.</a:t>
            </a:r>
            <a:r>
              <a:rPr lang="ar-SA" sz="2000" dirty="0" smtClean="0">
                <a:solidFill>
                  <a:srgbClr val="6C263C"/>
                </a:solidFill>
                <a:latin typeface="Calibri" panose="020F0502020204030204" pitchFamily="34" charset="0"/>
                <a:ea typeface="Calibri" panose="020F0502020204030204" pitchFamily="34" charset="0"/>
              </a:rPr>
              <a:t> </a:t>
            </a:r>
            <a:r>
              <a:rPr lang="ar-SA" sz="2000" dirty="0">
                <a:solidFill>
                  <a:srgbClr val="6C263C"/>
                </a:solidFill>
                <a:latin typeface="Calibri" panose="020F0502020204030204" pitchFamily="34" charset="0"/>
                <a:ea typeface="Calibri" panose="020F0502020204030204" pitchFamily="34" charset="0"/>
              </a:rPr>
              <a:t>مارك بالنافز، ستيفاني هيميلرمك، بريان شوسميث، (ترجمة: عاطف حطيبه)، نظريات ومناهج الإعلام، القاهرة، </a:t>
            </a:r>
            <a:r>
              <a:rPr lang="ar-SA" sz="2000" b="1" dirty="0">
                <a:solidFill>
                  <a:srgbClr val="6C263C"/>
                </a:solidFill>
                <a:latin typeface="Calibri" panose="020F0502020204030204" pitchFamily="34" charset="0"/>
                <a:ea typeface="Calibri" panose="020F0502020204030204" pitchFamily="34" charset="0"/>
              </a:rPr>
              <a:t>دار النشر للجامعات،</a:t>
            </a:r>
            <a:r>
              <a:rPr lang="ar-SA" sz="2000" dirty="0">
                <a:solidFill>
                  <a:srgbClr val="6C263C"/>
                </a:solidFill>
                <a:latin typeface="Calibri" panose="020F0502020204030204" pitchFamily="34" charset="0"/>
                <a:ea typeface="Calibri" panose="020F0502020204030204" pitchFamily="34" charset="0"/>
              </a:rPr>
              <a:t> 2017.</a:t>
            </a:r>
            <a:endParaRPr lang="en-US" sz="2000" dirty="0">
              <a:solidFill>
                <a:srgbClr val="6C263C"/>
              </a:solidFill>
              <a:latin typeface="Calibri" panose="020F0502020204030204" pitchFamily="34" charset="0"/>
              <a:ea typeface="Calibri" panose="020F0502020204030204" pitchFamily="34" charset="0"/>
            </a:endParaRPr>
          </a:p>
          <a:p>
            <a:pPr algn="justLow" rtl="1">
              <a:lnSpc>
                <a:spcPct val="115000"/>
              </a:lnSpc>
              <a:spcAft>
                <a:spcPts val="0"/>
              </a:spcAft>
            </a:pPr>
            <a:r>
              <a:rPr lang="ar-EG" sz="2000" dirty="0" smtClean="0">
                <a:solidFill>
                  <a:srgbClr val="6C263C"/>
                </a:solidFill>
                <a:latin typeface="Calibri" panose="020F0502020204030204" pitchFamily="34" charset="0"/>
                <a:ea typeface="Calibri" panose="020F0502020204030204" pitchFamily="34" charset="0"/>
              </a:rPr>
              <a:t>4.</a:t>
            </a:r>
            <a:r>
              <a:rPr lang="ar-SA" sz="2000" dirty="0" smtClean="0">
                <a:solidFill>
                  <a:srgbClr val="6C263C"/>
                </a:solidFill>
                <a:latin typeface="Calibri" panose="020F0502020204030204" pitchFamily="34" charset="0"/>
                <a:ea typeface="Calibri" panose="020F0502020204030204" pitchFamily="34" charset="0"/>
              </a:rPr>
              <a:t> </a:t>
            </a:r>
            <a:r>
              <a:rPr lang="ar-SA" sz="2000" dirty="0">
                <a:solidFill>
                  <a:srgbClr val="6C263C"/>
                </a:solidFill>
                <a:latin typeface="Calibri" panose="020F0502020204030204" pitchFamily="34" charset="0"/>
                <a:ea typeface="Calibri" panose="020F0502020204030204" pitchFamily="34" charset="0"/>
              </a:rPr>
              <a:t>عبد الرازق الدليمي، نظريات الاتصال فى القرن الحادى والعشرين، عمان، دار اليازوي العلمية للنشر والتوزيع، 2016</a:t>
            </a:r>
            <a:endParaRPr lang="en-US" sz="2000" dirty="0">
              <a:solidFill>
                <a:srgbClr val="6C263C"/>
              </a:solidFill>
              <a:latin typeface="Calibri" panose="020F0502020204030204" pitchFamily="34" charset="0"/>
              <a:ea typeface="Calibri" panose="020F0502020204030204" pitchFamily="34" charset="0"/>
            </a:endParaRPr>
          </a:p>
          <a:p>
            <a:pPr algn="justLow" rtl="1">
              <a:lnSpc>
                <a:spcPct val="115000"/>
              </a:lnSpc>
              <a:spcAft>
                <a:spcPts val="0"/>
              </a:spcAft>
            </a:pPr>
            <a:r>
              <a:rPr lang="ar-EG" sz="2000" dirty="0" smtClean="0">
                <a:solidFill>
                  <a:srgbClr val="6C263C"/>
                </a:solidFill>
                <a:latin typeface="Calibri" panose="020F0502020204030204" pitchFamily="34" charset="0"/>
                <a:ea typeface="Calibri" panose="020F0502020204030204" pitchFamily="34" charset="0"/>
              </a:rPr>
              <a:t>5.</a:t>
            </a:r>
            <a:r>
              <a:rPr lang="ar-SA" sz="2000" dirty="0" smtClean="0">
                <a:solidFill>
                  <a:srgbClr val="6C263C"/>
                </a:solidFill>
                <a:latin typeface="Calibri" panose="020F0502020204030204" pitchFamily="34" charset="0"/>
                <a:ea typeface="Calibri" panose="020F0502020204030204" pitchFamily="34" charset="0"/>
              </a:rPr>
              <a:t> </a:t>
            </a:r>
            <a:r>
              <a:rPr lang="ar-SA" sz="2000" dirty="0">
                <a:solidFill>
                  <a:srgbClr val="6C263C"/>
                </a:solidFill>
                <a:latin typeface="Calibri" panose="020F0502020204030204" pitchFamily="34" charset="0"/>
                <a:ea typeface="Calibri" panose="020F0502020204030204" pitchFamily="34" charset="0"/>
              </a:rPr>
              <a:t>محمد على أبو العلا، نظريات الاتصال المعاصرة فى ضوء تكنولوجيا الاتصال والعولمة، </a:t>
            </a:r>
            <a:r>
              <a:rPr lang="ar-SA" sz="2000" b="1" dirty="0">
                <a:solidFill>
                  <a:srgbClr val="6C263C"/>
                </a:solidFill>
                <a:latin typeface="Calibri" panose="020F0502020204030204" pitchFamily="34" charset="0"/>
                <a:ea typeface="Calibri" panose="020F0502020204030204" pitchFamily="34" charset="0"/>
              </a:rPr>
              <a:t>دار العلم والإيمان للنشر والتوزيع،</a:t>
            </a:r>
            <a:r>
              <a:rPr lang="ar-SA" sz="2000" dirty="0">
                <a:solidFill>
                  <a:srgbClr val="6C263C"/>
                </a:solidFill>
                <a:latin typeface="Calibri" panose="020F0502020204030204" pitchFamily="34" charset="0"/>
                <a:ea typeface="Calibri" panose="020F0502020204030204" pitchFamily="34" charset="0"/>
              </a:rPr>
              <a:t> 2013.</a:t>
            </a:r>
            <a:endParaRPr lang="en-US" sz="2000" dirty="0">
              <a:solidFill>
                <a:srgbClr val="6C263C"/>
              </a:solidFill>
              <a:latin typeface="Calibri" panose="020F0502020204030204" pitchFamily="34" charset="0"/>
              <a:ea typeface="Calibri" panose="020F0502020204030204" pitchFamily="34" charset="0"/>
            </a:endParaRPr>
          </a:p>
          <a:p>
            <a:pPr algn="justLow" rtl="1">
              <a:lnSpc>
                <a:spcPct val="115000"/>
              </a:lnSpc>
              <a:spcAft>
                <a:spcPts val="0"/>
              </a:spcAft>
            </a:pPr>
            <a:r>
              <a:rPr lang="ar-EG" sz="2000" dirty="0" smtClean="0">
                <a:solidFill>
                  <a:srgbClr val="6C263C"/>
                </a:solidFill>
                <a:latin typeface="Calibri" panose="020F0502020204030204" pitchFamily="34" charset="0"/>
                <a:ea typeface="Calibri" panose="020F0502020204030204" pitchFamily="34" charset="0"/>
              </a:rPr>
              <a:t>6.</a:t>
            </a:r>
            <a:r>
              <a:rPr lang="ar-SA" sz="2000" dirty="0" smtClean="0">
                <a:solidFill>
                  <a:srgbClr val="6C263C"/>
                </a:solidFill>
                <a:latin typeface="Calibri" panose="020F0502020204030204" pitchFamily="34" charset="0"/>
                <a:ea typeface="Calibri" panose="020F0502020204030204" pitchFamily="34" charset="0"/>
              </a:rPr>
              <a:t> </a:t>
            </a:r>
            <a:r>
              <a:rPr lang="ar-SA" sz="2000" dirty="0">
                <a:solidFill>
                  <a:srgbClr val="6C263C"/>
                </a:solidFill>
                <a:latin typeface="Calibri" panose="020F0502020204030204" pitchFamily="34" charset="0"/>
                <a:ea typeface="Calibri" panose="020F0502020204030204" pitchFamily="34" charset="0"/>
              </a:rPr>
              <a:t>حسن عماد مكاوي، عاطف عدلي العبد، نظريات الإعلام، جامعة القاهرة، </a:t>
            </a:r>
            <a:r>
              <a:rPr lang="ar-SA" sz="2000" b="1" dirty="0">
                <a:solidFill>
                  <a:srgbClr val="6C263C"/>
                </a:solidFill>
                <a:latin typeface="Calibri" panose="020F0502020204030204" pitchFamily="34" charset="0"/>
                <a:ea typeface="Calibri" panose="020F0502020204030204" pitchFamily="34" charset="0"/>
              </a:rPr>
              <a:t>مركز دراسات الرأى العام</a:t>
            </a:r>
            <a:r>
              <a:rPr lang="ar-SA" sz="2000" dirty="0">
                <a:solidFill>
                  <a:srgbClr val="6C263C"/>
                </a:solidFill>
                <a:latin typeface="Calibri" panose="020F0502020204030204" pitchFamily="34" charset="0"/>
                <a:ea typeface="Calibri" panose="020F0502020204030204" pitchFamily="34" charset="0"/>
              </a:rPr>
              <a:t>، 2007.</a:t>
            </a:r>
            <a:endParaRPr lang="en-US" sz="2000" dirty="0">
              <a:solidFill>
                <a:srgbClr val="6C263C"/>
              </a:solidFill>
              <a:latin typeface="Calibri" panose="020F0502020204030204" pitchFamily="34" charset="0"/>
              <a:ea typeface="Calibri" panose="020F0502020204030204" pitchFamily="34" charset="0"/>
            </a:endParaRPr>
          </a:p>
          <a:p>
            <a:pPr algn="justLow" rtl="1">
              <a:lnSpc>
                <a:spcPct val="115000"/>
              </a:lnSpc>
              <a:spcAft>
                <a:spcPts val="0"/>
              </a:spcAft>
            </a:pPr>
            <a:r>
              <a:rPr lang="ar-EG" sz="2000" dirty="0" smtClean="0">
                <a:solidFill>
                  <a:srgbClr val="6C263C"/>
                </a:solidFill>
                <a:latin typeface="Calibri" panose="020F0502020204030204" pitchFamily="34" charset="0"/>
                <a:ea typeface="Calibri" panose="020F0502020204030204" pitchFamily="34" charset="0"/>
              </a:rPr>
              <a:t>7.</a:t>
            </a:r>
            <a:r>
              <a:rPr lang="ar-SA" sz="2000" dirty="0" smtClean="0">
                <a:solidFill>
                  <a:srgbClr val="6C263C"/>
                </a:solidFill>
                <a:latin typeface="Calibri" panose="020F0502020204030204" pitchFamily="34" charset="0"/>
                <a:ea typeface="Calibri" panose="020F0502020204030204" pitchFamily="34" charset="0"/>
              </a:rPr>
              <a:t> </a:t>
            </a:r>
            <a:r>
              <a:rPr lang="ar-SA" sz="2000" dirty="0">
                <a:solidFill>
                  <a:srgbClr val="6C263C"/>
                </a:solidFill>
                <a:latin typeface="Calibri" panose="020F0502020204030204" pitchFamily="34" charset="0"/>
                <a:ea typeface="Calibri" panose="020F0502020204030204" pitchFamily="34" charset="0"/>
              </a:rPr>
              <a:t>محمد عبد الحميد، نظريات الإعلام واتجاهات التأثير، </a:t>
            </a:r>
            <a:r>
              <a:rPr lang="ar-SA" sz="2000" b="1" dirty="0">
                <a:solidFill>
                  <a:srgbClr val="6C263C"/>
                </a:solidFill>
                <a:latin typeface="Calibri" panose="020F0502020204030204" pitchFamily="34" charset="0"/>
                <a:ea typeface="Calibri" panose="020F0502020204030204" pitchFamily="34" charset="0"/>
              </a:rPr>
              <a:t>عالم الكتب</a:t>
            </a:r>
            <a:r>
              <a:rPr lang="ar-SA" sz="2000" dirty="0">
                <a:solidFill>
                  <a:srgbClr val="6C263C"/>
                </a:solidFill>
                <a:latin typeface="Calibri" panose="020F0502020204030204" pitchFamily="34" charset="0"/>
                <a:ea typeface="Calibri" panose="020F0502020204030204" pitchFamily="34" charset="0"/>
              </a:rPr>
              <a:t>، ط3، 2004.</a:t>
            </a:r>
            <a:endParaRPr lang="en-US" sz="2000" dirty="0">
              <a:solidFill>
                <a:srgbClr val="6C263C"/>
              </a:solidFill>
              <a:latin typeface="Calibri" panose="020F0502020204030204" pitchFamily="34" charset="0"/>
              <a:ea typeface="Calibri" panose="020F0502020204030204" pitchFamily="34" charset="0"/>
            </a:endParaRPr>
          </a:p>
          <a:p>
            <a:pPr algn="justLow" rtl="1">
              <a:lnSpc>
                <a:spcPct val="115000"/>
              </a:lnSpc>
              <a:spcAft>
                <a:spcPts val="0"/>
              </a:spcAft>
            </a:pPr>
            <a:r>
              <a:rPr lang="ar-EG" sz="2000" dirty="0" smtClean="0">
                <a:solidFill>
                  <a:srgbClr val="6C263C"/>
                </a:solidFill>
                <a:latin typeface="Calibri" panose="020F0502020204030204" pitchFamily="34" charset="0"/>
                <a:ea typeface="Calibri" panose="020F0502020204030204" pitchFamily="34" charset="0"/>
              </a:rPr>
              <a:t>8.</a:t>
            </a:r>
            <a:r>
              <a:rPr lang="ar-SA" sz="2000" dirty="0" smtClean="0">
                <a:solidFill>
                  <a:srgbClr val="6C263C"/>
                </a:solidFill>
                <a:latin typeface="Calibri" panose="020F0502020204030204" pitchFamily="34" charset="0"/>
                <a:ea typeface="Calibri" panose="020F0502020204030204" pitchFamily="34" charset="0"/>
              </a:rPr>
              <a:t> </a:t>
            </a:r>
            <a:r>
              <a:rPr lang="ar-SA" sz="2000" dirty="0">
                <a:solidFill>
                  <a:srgbClr val="6C263C"/>
                </a:solidFill>
                <a:latin typeface="Calibri" panose="020F0502020204030204" pitchFamily="34" charset="0"/>
                <a:ea typeface="Calibri" panose="020F0502020204030204" pitchFamily="34" charset="0"/>
              </a:rPr>
              <a:t>عاطف عدلي العبد، نظريات الإعلام والرأى العام: الأُسس العلمية والتطبيقات العربية، </a:t>
            </a:r>
            <a:r>
              <a:rPr lang="ar-SA" sz="2000" b="1" dirty="0">
                <a:solidFill>
                  <a:srgbClr val="6C263C"/>
                </a:solidFill>
                <a:latin typeface="Calibri" panose="020F0502020204030204" pitchFamily="34" charset="0"/>
                <a:ea typeface="Calibri" panose="020F0502020204030204" pitchFamily="34" charset="0"/>
              </a:rPr>
              <a:t>دار الفكر العربي</a:t>
            </a:r>
            <a:r>
              <a:rPr lang="ar-SA" sz="2000" dirty="0">
                <a:solidFill>
                  <a:srgbClr val="6C263C"/>
                </a:solidFill>
                <a:latin typeface="Calibri" panose="020F0502020204030204" pitchFamily="34" charset="0"/>
                <a:ea typeface="Calibri" panose="020F0502020204030204" pitchFamily="34" charset="0"/>
              </a:rPr>
              <a:t>، 2002</a:t>
            </a:r>
            <a:endParaRPr lang="en-US" sz="2000" dirty="0">
              <a:solidFill>
                <a:srgbClr val="6C263C"/>
              </a:solidFill>
              <a:latin typeface="Calibri" panose="020F0502020204030204" pitchFamily="34" charset="0"/>
              <a:ea typeface="Calibri" panose="020F0502020204030204" pitchFamily="34" charset="0"/>
            </a:endParaRPr>
          </a:p>
          <a:p>
            <a:pPr algn="justLow" rtl="1">
              <a:lnSpc>
                <a:spcPct val="115000"/>
              </a:lnSpc>
              <a:spcAft>
                <a:spcPts val="0"/>
              </a:spcAft>
            </a:pPr>
            <a:r>
              <a:rPr lang="ar-EG" sz="2000" dirty="0" smtClean="0">
                <a:solidFill>
                  <a:srgbClr val="6C263C"/>
                </a:solidFill>
                <a:latin typeface="Calibri" panose="020F0502020204030204" pitchFamily="34" charset="0"/>
                <a:ea typeface="Calibri" panose="020F0502020204030204" pitchFamily="34" charset="0"/>
              </a:rPr>
              <a:t>9.</a:t>
            </a:r>
            <a:r>
              <a:rPr lang="ar-SA" sz="2000" dirty="0" smtClean="0">
                <a:solidFill>
                  <a:srgbClr val="6C263C"/>
                </a:solidFill>
                <a:latin typeface="Calibri" panose="020F0502020204030204" pitchFamily="34" charset="0"/>
                <a:ea typeface="Calibri" panose="020F0502020204030204" pitchFamily="34" charset="0"/>
              </a:rPr>
              <a:t> </a:t>
            </a:r>
            <a:r>
              <a:rPr lang="ar-SA" sz="2000" dirty="0">
                <a:solidFill>
                  <a:srgbClr val="6C263C"/>
                </a:solidFill>
                <a:latin typeface="Calibri" panose="020F0502020204030204" pitchFamily="34" charset="0"/>
                <a:ea typeface="Calibri" panose="020F0502020204030204" pitchFamily="34" charset="0"/>
              </a:rPr>
              <a:t>ملفين ل.ديفلير، ساندرا بول – روكيتش، (ترجمة كمال عبد الرؤوف)، نظريات وسائل الإعلام، </a:t>
            </a:r>
            <a:r>
              <a:rPr lang="ar-SA" sz="2000" b="1" dirty="0">
                <a:solidFill>
                  <a:srgbClr val="6C263C"/>
                </a:solidFill>
                <a:latin typeface="Calibri" panose="020F0502020204030204" pitchFamily="34" charset="0"/>
                <a:ea typeface="Calibri" panose="020F0502020204030204" pitchFamily="34" charset="0"/>
              </a:rPr>
              <a:t>الدار الدولية للنشر والتوزيع،</a:t>
            </a:r>
            <a:r>
              <a:rPr lang="ar-SA" sz="2000" dirty="0">
                <a:solidFill>
                  <a:srgbClr val="6C263C"/>
                </a:solidFill>
                <a:latin typeface="Calibri" panose="020F0502020204030204" pitchFamily="34" charset="0"/>
                <a:ea typeface="Calibri" panose="020F0502020204030204" pitchFamily="34" charset="0"/>
              </a:rPr>
              <a:t> 1993.</a:t>
            </a:r>
            <a:endParaRPr lang="en-US" sz="2000" dirty="0">
              <a:solidFill>
                <a:srgbClr val="6C263C"/>
              </a:solidFill>
              <a:latin typeface="Calibri" panose="020F0502020204030204" pitchFamily="34" charset="0"/>
              <a:ea typeface="Calibri" panose="020F0502020204030204" pitchFamily="34" charset="0"/>
            </a:endParaRPr>
          </a:p>
          <a:p>
            <a:pPr lvl="0" algn="ctr" rtl="1">
              <a:lnSpc>
                <a:spcPct val="115000"/>
              </a:lnSpc>
              <a:spcAft>
                <a:spcPts val="0"/>
              </a:spcAft>
            </a:pPr>
            <a:endParaRPr lang="ar-EG" sz="2800" b="1" dirty="0" smtClean="0">
              <a:solidFill>
                <a:srgbClr val="0070C0"/>
              </a:solidFill>
              <a:latin typeface="Simplified Arabic"/>
              <a:ea typeface="Calibri"/>
              <a:cs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3983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dirty="0" smtClean="0">
                <a:solidFill>
                  <a:prstClr val="white"/>
                </a:solidFill>
                <a:latin typeface="Tajawal Medium" panose="00000600000000000000" pitchFamily="2" charset="-78"/>
              </a:rPr>
              <a:t>المحاضرة الأولى </a:t>
            </a:r>
            <a:endParaRPr lang="en-US" sz="2000"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179195"/>
            <a:ext cx="2649477" cy="1166001"/>
          </a:xfrm>
          <a:prstGeom prst="rect">
            <a:avLst/>
          </a:prstGeom>
        </p:spPr>
      </p:pic>
      <p:sp>
        <p:nvSpPr>
          <p:cNvPr id="3" name="Rounded Rectangle 2"/>
          <p:cNvSpPr/>
          <p:nvPr/>
        </p:nvSpPr>
        <p:spPr>
          <a:xfrm>
            <a:off x="4283242" y="146971"/>
            <a:ext cx="3308684" cy="79663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chemeClr val="bg1"/>
                </a:solidFill>
                <a:latin typeface="Simplified Arabic" panose="02020603050405020304" pitchFamily="18" charset="-78"/>
                <a:cs typeface="Simplified Arabic" panose="02020603050405020304" pitchFamily="18" charset="-78"/>
              </a:rPr>
              <a:t>قائمة المصادر والمراجع</a:t>
            </a:r>
            <a:r>
              <a:rPr lang="ar-EG" sz="2400" dirty="0" smtClean="0">
                <a:solidFill>
                  <a:schemeClr val="bg1"/>
                </a:solidFill>
                <a:latin typeface="Simplified Arabic" panose="02020603050405020304" pitchFamily="18" charset="-78"/>
                <a:cs typeface="Simplified Arabic" panose="02020603050405020304" pitchFamily="18" charset="-78"/>
              </a:rPr>
              <a:t>:</a:t>
            </a:r>
            <a:endParaRPr lang="ar-EG" sz="2400" dirty="0">
              <a:solidFill>
                <a:schemeClr val="bg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548882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523220"/>
          </a:xfrm>
          <a:prstGeom prst="rect">
            <a:avLst/>
          </a:prstGeom>
          <a:noFill/>
        </p:spPr>
        <p:txBody>
          <a:bodyPr wrap="square" rtlCol="0">
            <a:spAutoFit/>
          </a:bodyPr>
          <a:lstStyle/>
          <a:p>
            <a:r>
              <a:rPr lang="en-US" sz="2800" b="1" dirty="0">
                <a:solidFill>
                  <a:schemeClr val="lt1"/>
                </a:solidFill>
                <a:latin typeface="Times New Roman"/>
                <a:ea typeface="Calibri"/>
                <a:cs typeface="Arial"/>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352322" y="7112"/>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174961" y="213567"/>
            <a:ext cx="2758843" cy="753090"/>
          </a:xfrm>
          <a:prstGeom prst="rect">
            <a:avLst/>
          </a:prstGeom>
        </p:spPr>
      </p:pic>
      <p:sp>
        <p:nvSpPr>
          <p:cNvPr id="3" name="Rounded Rectangle 2"/>
          <p:cNvSpPr/>
          <p:nvPr/>
        </p:nvSpPr>
        <p:spPr>
          <a:xfrm>
            <a:off x="3244644" y="5412658"/>
            <a:ext cx="6331535" cy="114013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15000"/>
              </a:lnSpc>
              <a:spcAft>
                <a:spcPts val="0"/>
              </a:spcAft>
            </a:pPr>
            <a:r>
              <a:rPr lang="ar-EG" sz="2000" b="1" dirty="0">
                <a:ea typeface="Calibri"/>
                <a:cs typeface="Simplified Arabic"/>
              </a:rPr>
              <a:t>لمزيد من الاستفسارات، يمكنكم التواصل معي عبر البريد الإلكتروني التالي</a:t>
            </a:r>
            <a:r>
              <a:rPr lang="ar-EG" dirty="0">
                <a:ea typeface="Calibri"/>
                <a:cs typeface="Simplified Arabic"/>
              </a:rPr>
              <a:t>:</a:t>
            </a:r>
            <a:endParaRPr lang="en-US" sz="1400" dirty="0">
              <a:ea typeface="Calibri"/>
              <a:cs typeface="Arial"/>
            </a:endParaRPr>
          </a:p>
          <a:p>
            <a:pPr algn="ctr" rtl="1">
              <a:lnSpc>
                <a:spcPct val="115000"/>
              </a:lnSpc>
              <a:spcAft>
                <a:spcPts val="0"/>
              </a:spcAft>
            </a:pPr>
            <a:r>
              <a:rPr lang="en-US" sz="2000" b="1" dirty="0">
                <a:latin typeface="Times New Roman"/>
                <a:ea typeface="Calibri"/>
                <a:cs typeface="Arial"/>
              </a:rPr>
              <a:t>Shereen.farouk@esu.ac.ae</a:t>
            </a:r>
            <a:endParaRPr lang="en-US" sz="1600" b="1" dirty="0">
              <a:ea typeface="Calibri"/>
              <a:cs typeface="Arial"/>
            </a:endParaRPr>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1505</TotalTime>
  <Words>4138</Words>
  <Application>Microsoft Office PowerPoint</Application>
  <PresentationFormat>Widescreen</PresentationFormat>
  <Paragraphs>316</Paragraphs>
  <Slides>49</Slides>
  <Notes>18</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49</vt:i4>
      </vt:variant>
    </vt:vector>
  </HeadingPairs>
  <TitlesOfParts>
    <vt:vector size="62" baseType="lpstr">
      <vt:lpstr>Arial</vt:lpstr>
      <vt:lpstr>Arial Black</vt:lpstr>
      <vt:lpstr>Calibri</vt:lpstr>
      <vt:lpstr>Calibri Light</vt:lpstr>
      <vt:lpstr>mohammad bold art 1</vt:lpstr>
      <vt:lpstr>Roboto Light</vt:lpstr>
      <vt:lpstr>Simplified Arabic</vt:lpstr>
      <vt:lpstr>Symbol</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108</cp:revision>
  <dcterms:created xsi:type="dcterms:W3CDTF">2023-04-29T09:08:23Z</dcterms:created>
  <dcterms:modified xsi:type="dcterms:W3CDTF">2023-05-29T15:04:36Z</dcterms:modified>
</cp:coreProperties>
</file>