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3"/>
  </p:notesMasterIdLst>
  <p:sldIdLst>
    <p:sldId id="480" r:id="rId5"/>
    <p:sldId id="496" r:id="rId6"/>
    <p:sldId id="520" r:id="rId7"/>
    <p:sldId id="605" r:id="rId8"/>
    <p:sldId id="622" r:id="rId9"/>
    <p:sldId id="645" r:id="rId10"/>
    <p:sldId id="649" r:id="rId11"/>
    <p:sldId id="583" r:id="rId12"/>
    <p:sldId id="664" r:id="rId13"/>
    <p:sldId id="646" r:id="rId14"/>
    <p:sldId id="673" r:id="rId15"/>
    <p:sldId id="665" r:id="rId16"/>
    <p:sldId id="674" r:id="rId17"/>
    <p:sldId id="675" r:id="rId18"/>
    <p:sldId id="647" r:id="rId19"/>
    <p:sldId id="666" r:id="rId20"/>
    <p:sldId id="676" r:id="rId21"/>
    <p:sldId id="677" r:id="rId22"/>
    <p:sldId id="678" r:id="rId23"/>
    <p:sldId id="541" r:id="rId24"/>
    <p:sldId id="552" r:id="rId25"/>
    <p:sldId id="679" r:id="rId26"/>
    <p:sldId id="500" r:id="rId27"/>
    <p:sldId id="680" r:id="rId28"/>
    <p:sldId id="621" r:id="rId29"/>
    <p:sldId id="681" r:id="rId30"/>
    <p:sldId id="682" r:id="rId31"/>
    <p:sldId id="683" r:id="rId32"/>
    <p:sldId id="684" r:id="rId33"/>
    <p:sldId id="685" r:id="rId34"/>
    <p:sldId id="686" r:id="rId35"/>
    <p:sldId id="687" r:id="rId36"/>
    <p:sldId id="688" r:id="rId37"/>
    <p:sldId id="689" r:id="rId38"/>
    <p:sldId id="690" r:id="rId39"/>
    <p:sldId id="691" r:id="rId40"/>
    <p:sldId id="672" r:id="rId41"/>
    <p:sldId id="540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6"/>
            <p14:sldId id="520"/>
            <p14:sldId id="605"/>
            <p14:sldId id="622"/>
            <p14:sldId id="645"/>
            <p14:sldId id="649"/>
            <p14:sldId id="583"/>
            <p14:sldId id="664"/>
            <p14:sldId id="646"/>
            <p14:sldId id="673"/>
            <p14:sldId id="665"/>
            <p14:sldId id="674"/>
            <p14:sldId id="675"/>
            <p14:sldId id="647"/>
            <p14:sldId id="666"/>
            <p14:sldId id="676"/>
            <p14:sldId id="677"/>
            <p14:sldId id="678"/>
            <p14:sldId id="541"/>
            <p14:sldId id="552"/>
            <p14:sldId id="679"/>
            <p14:sldId id="500"/>
            <p14:sldId id="680"/>
            <p14:sldId id="621"/>
            <p14:sldId id="681"/>
            <p14:sldId id="682"/>
            <p14:sldId id="683"/>
            <p14:sldId id="684"/>
            <p14:sldId id="685"/>
            <p14:sldId id="686"/>
            <p14:sldId id="687"/>
            <p14:sldId id="688"/>
            <p14:sldId id="689"/>
            <p14:sldId id="690"/>
            <p14:sldId id="691"/>
            <p14:sldId id="672"/>
            <p14:sldId id="540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3713" autoAdjust="0"/>
  </p:normalViewPr>
  <p:slideViewPr>
    <p:cSldViewPr snapToGrid="0">
      <p:cViewPr varScale="1">
        <p:scale>
          <a:sx n="108" d="100"/>
          <a:sy n="108" d="100"/>
        </p:scale>
        <p:origin x="736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904" y="2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heme" Target="theme/theme1.xml"/><Relationship Id="rId20" Type="http://schemas.openxmlformats.org/officeDocument/2006/relationships/slide" Target="slides/slide16.xml"/><Relationship Id="rId41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11/22/25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7358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11/22/25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11/22/25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11/22/25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11/22/25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11/22/25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11/22/25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11/22/25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1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37633" y="4177739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Sumaya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 err="1">
                <a:latin typeface="Alexandria" charset="0"/>
                <a:cs typeface="Alexandria" charset="0"/>
              </a:rPr>
              <a:t>Alkubaisi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66217" y="2067979"/>
            <a:ext cx="571525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Time Series Analysis I: Models &amp; Forecasting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9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22395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FNT633 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Machine Learning in Finance 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Learning Goals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charset="0"/>
              </a:rPr>
              <a:t>By the end of this lecture, you will be able to: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Understand time series components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 Learn AR, MA, ARMA, ARIMA, SARIMA models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 Apply preprocessing techniques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 Use forecasting metrics (MAE, RMSE, MAPE)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 Analyze a synthetic stock price example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471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30024" y="1007195"/>
            <a:ext cx="64527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Time Series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41970"/>
            <a:ext cx="997692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en-US" sz="2000" dirty="0">
                <a:latin typeface="Alexandria" charset="0"/>
              </a:rPr>
              <a:t>A time series is a sequence of data points (observations) collected and recorded  (measured ) over time in order.</a:t>
            </a:r>
            <a:br>
              <a:rPr lang="en-US" sz="2000" dirty="0">
                <a:latin typeface="Alexandria" charset="0"/>
              </a:rPr>
            </a:br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Financial Examples: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S&amp;P 500 daily returns: Measures how the stock market index changes each day.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EUR/USD exchange rate: Shows how the value of the euro changes against the dollar over time.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Bitcoin price: Tracks Bitcoin’s price movements daily or hourly.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Monthly CPI: Measures inflation by tracking changes in consumer prices every month.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Quarterly GDP: Shows the economic growth of a country every three months.</a:t>
            </a: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790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995320"/>
            <a:ext cx="59777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Components of a Time Series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71654"/>
            <a:ext cx="10541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Trend:</a:t>
            </a:r>
            <a:r>
              <a:rPr lang="en-US" sz="2000" dirty="0">
                <a:latin typeface="Alexandria" charset="0"/>
              </a:rPr>
              <a:t> The long-term direction of the data (upward, downward, or flat).</a:t>
            </a:r>
          </a:p>
          <a:p>
            <a:r>
              <a:rPr lang="en-US" sz="2000" dirty="0">
                <a:latin typeface="Alexandria" charset="0"/>
              </a:rPr>
              <a:t>Example</a:t>
            </a:r>
          </a:p>
          <a:p>
            <a:r>
              <a:rPr lang="en-US" sz="2000" dirty="0">
                <a:latin typeface="Alexandria" charset="0"/>
              </a:rPr>
              <a:t>A company’s revenue increases gradually every year; long-term upward trend.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Seasonality: </a:t>
            </a:r>
            <a:r>
              <a:rPr lang="en-US" sz="2000" dirty="0">
                <a:latin typeface="Alexandria" charset="0"/>
              </a:rPr>
              <a:t>Patterns that repeat at regular intervals (daily, monthly, yearly).</a:t>
            </a:r>
          </a:p>
          <a:p>
            <a:r>
              <a:rPr lang="en-US" sz="2000" dirty="0">
                <a:latin typeface="Alexandria" charset="0"/>
              </a:rPr>
              <a:t>Example</a:t>
            </a:r>
          </a:p>
          <a:p>
            <a:r>
              <a:rPr lang="en-US" sz="2000" dirty="0">
                <a:latin typeface="Alexandria" charset="0"/>
              </a:rPr>
              <a:t>Ice-cream sales go up every summer and drop every winter; repeating seasonal pattern.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Cyclic: </a:t>
            </a:r>
            <a:r>
              <a:rPr lang="en-US" sz="2000" dirty="0">
                <a:latin typeface="Alexandria" charset="0"/>
              </a:rPr>
              <a:t>Longer, irregular cycles caused by economic or market conditions.</a:t>
            </a:r>
          </a:p>
          <a:p>
            <a:r>
              <a:rPr lang="en-US" sz="2000" dirty="0">
                <a:latin typeface="Alexandria" charset="0"/>
              </a:rPr>
              <a:t>Example</a:t>
            </a:r>
          </a:p>
          <a:p>
            <a:r>
              <a:rPr lang="en-US" sz="2000" dirty="0">
                <a:latin typeface="Alexandria" charset="0"/>
              </a:rPr>
              <a:t>Housing prices rise and fall over several years due to economic cycles; irregular ups/downs.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Noise:</a:t>
            </a:r>
            <a:r>
              <a:rPr lang="en-US" sz="2000" dirty="0">
                <a:latin typeface="Alexandria" charset="0"/>
              </a:rPr>
              <a:t> Random fluctuations that cannot be explained by any pattern.</a:t>
            </a:r>
          </a:p>
          <a:p>
            <a:r>
              <a:rPr lang="en-US" sz="2000" dirty="0">
                <a:latin typeface="Alexandria" charset="0"/>
              </a:rPr>
              <a:t>Example</a:t>
            </a:r>
          </a:p>
          <a:p>
            <a:r>
              <a:rPr lang="en-US" sz="2000" dirty="0">
                <a:latin typeface="Alexandria" charset="0"/>
              </a:rPr>
              <a:t>Sudden spikes in stock prices caused by unexpected news; random movements with no pattern.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612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5379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8" y="995317"/>
            <a:ext cx="63577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Stationarity (Concept)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0976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3678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64780"/>
            <a:ext cx="105410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en-US" sz="2200" dirty="0">
                <a:latin typeface="Alexandria" charset="0"/>
              </a:rPr>
              <a:t>A time series is stationary when its statistical properties do not change over time. </a:t>
            </a:r>
          </a:p>
          <a:p>
            <a:r>
              <a:rPr lang="en-US" sz="2200" dirty="0">
                <a:latin typeface="Alexandria" charset="0"/>
              </a:rPr>
              <a:t>This means: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The mean stays constant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The variance stays constant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No long-term trend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No seasonal patterns</a:t>
            </a:r>
          </a:p>
          <a:p>
            <a:r>
              <a:rPr lang="en-US" sz="2200" dirty="0">
                <a:latin typeface="Alexandria" charset="0"/>
              </a:rPr>
              <a:t>Stationary data is easier to model and is required for many forecasting methods.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Stationarity importance: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Models like AR, MA, ARMA, and ARIMA work only when the data is stationary.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When the series is stationary, the model’s patterns stay stable, which makes forecasting more accurate and reliable.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328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5379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1042271"/>
            <a:ext cx="63577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Visual Intuition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0976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3678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77125" y="2010807"/>
            <a:ext cx="10541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Non-stationary:</a:t>
            </a:r>
            <a:r>
              <a:rPr lang="en-US" sz="2000" dirty="0">
                <a:latin typeface="Alexandria" charset="0"/>
              </a:rPr>
              <a:t> The line keeps going up or down over time: has a trend.</a:t>
            </a:r>
          </a:p>
          <a:p>
            <a:r>
              <a:rPr lang="en-US" sz="2000" b="1" dirty="0">
                <a:latin typeface="Alexandria" charset="0"/>
              </a:rPr>
              <a:t>Stationary:</a:t>
            </a:r>
            <a:r>
              <a:rPr lang="en-US" sz="2000" dirty="0">
                <a:latin typeface="Alexandria" charset="0"/>
              </a:rPr>
              <a:t> The line moves up and down around a flat average: no trend, stable behavior.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B504DAA-6DC9-A74A-991B-EA3A0D3E80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8396" y="2824363"/>
            <a:ext cx="3290454" cy="329045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A4A153D-4A1A-424D-A9B7-01338FA9A7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1008" y="2990896"/>
            <a:ext cx="3076699" cy="3076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182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5379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98231" y="1042273"/>
            <a:ext cx="63577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Forecasting Foundations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0976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3678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63583"/>
            <a:ext cx="10541000" cy="39857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en-US" sz="2300" dirty="0">
                <a:latin typeface="Alexandria" charset="0"/>
              </a:rPr>
              <a:t>Forecasting means using past/historical data to predict what will happen in the future.</a:t>
            </a:r>
            <a:br>
              <a:rPr lang="en-US" sz="2300" dirty="0">
                <a:latin typeface="Alexandria" charset="0"/>
              </a:rPr>
            </a:br>
            <a:r>
              <a:rPr lang="en-US" sz="2300" dirty="0">
                <a:latin typeface="Alexandria" charset="0"/>
              </a:rPr>
              <a:t>Example: using last year's stock prices to predict tomorrow’s price.</a:t>
            </a:r>
          </a:p>
          <a:p>
            <a:endParaRPr lang="en-US" sz="2300" b="1" dirty="0">
              <a:latin typeface="Alexandria" charset="0"/>
            </a:endParaRPr>
          </a:p>
          <a:p>
            <a:r>
              <a:rPr lang="en-US" sz="2300" b="1" dirty="0">
                <a:latin typeface="Alexandria" charset="0"/>
              </a:rPr>
              <a:t>One-Step &amp; Multi-Step Forecasting</a:t>
            </a:r>
          </a:p>
          <a:p>
            <a:r>
              <a:rPr lang="en-US" sz="2300" b="1" dirty="0">
                <a:latin typeface="Alexandria" charset="0"/>
              </a:rPr>
              <a:t>One-step ahead: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You predict only the next point (t+1).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Most accurate because it's close to the known data.</a:t>
            </a:r>
          </a:p>
          <a:p>
            <a:r>
              <a:rPr lang="en-US" sz="2300" b="1" dirty="0">
                <a:latin typeface="Alexandria" charset="0"/>
              </a:rPr>
              <a:t>Multi-step ahead: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You predict several future points (t+1, t+2, … </a:t>
            </a:r>
            <a:r>
              <a:rPr lang="en-US" sz="2300" dirty="0" err="1">
                <a:latin typeface="Alexandria" charset="0"/>
              </a:rPr>
              <a:t>t+n</a:t>
            </a:r>
            <a:r>
              <a:rPr lang="en-US" sz="2300" dirty="0">
                <a:latin typeface="Alexandria" charset="0"/>
              </a:rPr>
              <a:t>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The further you try to predict, the more uncertainty and error you get.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436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947815"/>
            <a:ext cx="62864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Rolling &amp; Expanding Window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622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81170"/>
            <a:ext cx="105410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latin typeface="Alexandria" charset="0"/>
              </a:rPr>
              <a:t>Rolling window: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We use a fixed-size window of recent data (e.g., last 30 days).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As time moves forward, the window slides forward.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Always same size.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Expanding window: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We start with a small window, and it keeps growing as more data arrives.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Uses all past data up to the current point.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656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7406" y="1037548"/>
            <a:ext cx="62864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Forecasting Workflow in Finance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147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8372" y="1810402"/>
            <a:ext cx="10541000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000" b="1" dirty="0">
                <a:latin typeface="Alexandria" charset="0"/>
              </a:rPr>
              <a:t>Collect data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Get historical financial data (prices, returns, rates).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b="1" dirty="0">
                <a:latin typeface="Alexandria" charset="0"/>
              </a:rPr>
              <a:t>Clean &amp; preprocess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Handle missing values, remove outliers, format correctly.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b="1" dirty="0">
                <a:latin typeface="Alexandria" charset="0"/>
              </a:rPr>
              <a:t>Test stationarity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Check if the series is stable (ADF test, visualization).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b="1" dirty="0">
                <a:latin typeface="Alexandria" charset="0"/>
              </a:rPr>
              <a:t>Fit model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Apply models like AR, MA, ARIMA, SARIMA.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b="1" dirty="0">
                <a:latin typeface="Alexandria" charset="0"/>
              </a:rPr>
              <a:t>Forecast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Predict future values (one-step or multi-step).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b="1" dirty="0">
                <a:latin typeface="Alexandria" charset="0"/>
              </a:rPr>
              <a:t>Evaluate errors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Compare predictions to actual values using metrics (MSE, RMSE, MAE).</a:t>
            </a:r>
          </a:p>
          <a:p>
            <a:pPr lvl="1"/>
            <a:endParaRPr lang="en-US" sz="22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785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54691"/>
            <a:ext cx="62864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Preprocessing Time Series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622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34739"/>
            <a:ext cx="105410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latin typeface="Alexandria" charset="0"/>
              </a:rPr>
              <a:t>Handling Missing Values: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Fill gaps using previous values (forward fill),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interpolate between points,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or remove them if there are very few.</a:t>
            </a:r>
          </a:p>
          <a:p>
            <a:endParaRPr lang="en-US" sz="2200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en-US" sz="2200" dirty="0">
                <a:latin typeface="Alexandria" charset="0"/>
              </a:rPr>
              <a:t>Interpolation in time series means estimating missing values by looking at surrounding data points.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200" dirty="0">
                <a:latin typeface="Alexandria" charset="0"/>
              </a:rPr>
              <a:t>Linear interpolation: Connects the points with a straight line and fills missing values along it.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200" dirty="0">
                <a:latin typeface="Alexandria" charset="0"/>
              </a:rPr>
              <a:t>Other types: Can use polynomial, spline, or more advanced methods depending on the pattern.</a:t>
            </a:r>
          </a:p>
          <a:p>
            <a:endParaRPr lang="en-US" sz="22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696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54691"/>
            <a:ext cx="62864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Preprocessing Time Series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622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880364"/>
            <a:ext cx="105410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latin typeface="Alexandria" charset="0"/>
              </a:rPr>
              <a:t>Smoothing &amp; Moving Averages:</a:t>
            </a:r>
            <a:r>
              <a:rPr lang="en-US" sz="2200" dirty="0">
                <a:latin typeface="Alexandria" charset="0"/>
              </a:rPr>
              <a:t>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Reduce short-term fluctuations in the data to make trends easier to see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Use simple or exponential moving averages to reduce noise and highlight trends.</a:t>
            </a:r>
          </a:p>
          <a:p>
            <a:endParaRPr lang="en-US" sz="2200" b="1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Differencing:</a:t>
            </a:r>
            <a:r>
              <a:rPr lang="en-US" sz="2200" dirty="0">
                <a:latin typeface="Alexandria" charset="0"/>
              </a:rPr>
              <a:t> Subtract previous value from current </a:t>
            </a:r>
            <a:r>
              <a:rPr lang="en-US" sz="2200" b="1" dirty="0">
                <a:latin typeface="Alexandria" charset="0"/>
              </a:rPr>
              <a:t>(</a:t>
            </a:r>
            <a:r>
              <a:rPr lang="el-GR" sz="2200" b="1" dirty="0">
                <a:latin typeface="Alexandria" charset="0"/>
              </a:rPr>
              <a:t>Δ</a:t>
            </a:r>
            <a:r>
              <a:rPr lang="en-US" sz="2200" b="1" dirty="0">
                <a:latin typeface="Alexandria" charset="0"/>
              </a:rPr>
              <a:t>y = y(t) – y(t–1)) </a:t>
            </a:r>
            <a:r>
              <a:rPr lang="en-US" sz="2200" dirty="0">
                <a:latin typeface="Alexandria" charset="0"/>
              </a:rPr>
              <a:t>to remove trends and stabilize the series.</a:t>
            </a:r>
          </a:p>
          <a:p>
            <a:endParaRPr lang="en-US" sz="2200" b="1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Scaling &amp; Normalization: </a:t>
            </a:r>
            <a:r>
              <a:rPr lang="en-US" sz="2200" dirty="0">
                <a:latin typeface="Alexandria" charset="0"/>
              </a:rPr>
              <a:t>Apply z-score or min–max scaling to adjust value ranges, which some models require.</a:t>
            </a:r>
          </a:p>
          <a:p>
            <a:endParaRPr lang="en-US" sz="2200" b="1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ADF Test: </a:t>
            </a:r>
            <a:r>
              <a:rPr lang="en-US" sz="2200" dirty="0">
                <a:latin typeface="Alexandria" charset="0"/>
              </a:rPr>
              <a:t>Checks stationarity. If p-value &lt; 0.05, the series is stationary; if &gt; 0.05, it’s non-stationary.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057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7406" y="640711"/>
            <a:ext cx="628646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Classical Time Series Models - Autoregressive (AR) Model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622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06877"/>
            <a:ext cx="105410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Predicts future value using past values.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Formula: y(t) = c + </a:t>
            </a:r>
            <a:r>
              <a:rPr lang="el-GR" sz="2200" dirty="0">
                <a:latin typeface="Alexandria" charset="0"/>
              </a:rPr>
              <a:t>φ₁</a:t>
            </a:r>
            <a:r>
              <a:rPr lang="en-US" sz="2200" dirty="0">
                <a:latin typeface="Alexandria" charset="0"/>
              </a:rPr>
              <a:t>y(t–1) + ... + </a:t>
            </a:r>
            <a:r>
              <a:rPr lang="el-GR" sz="2200" dirty="0">
                <a:latin typeface="Alexandria" charset="0"/>
              </a:rPr>
              <a:t>φ</a:t>
            </a:r>
            <a:r>
              <a:rPr lang="en-US" sz="2200" dirty="0" err="1">
                <a:latin typeface="Alexandria" charset="0"/>
              </a:rPr>
              <a:t>py</a:t>
            </a:r>
            <a:r>
              <a:rPr lang="en-US" sz="2200" dirty="0">
                <a:latin typeface="Alexandria" charset="0"/>
              </a:rPr>
              <a:t>(t–p) + </a:t>
            </a:r>
            <a:r>
              <a:rPr lang="el-GR" sz="2200" dirty="0">
                <a:latin typeface="Alexandria" charset="0"/>
              </a:rPr>
              <a:t>ε(</a:t>
            </a:r>
            <a:r>
              <a:rPr lang="en-US" sz="2200" dirty="0">
                <a:latin typeface="Alexandria" charset="0"/>
              </a:rPr>
              <a:t>t)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p = number of past observations considered.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So AR compute Next value = starting point + effect of past values + tiny unpredictable changes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Example: AR(2) uses the previous two values, y(t–1) and y(t–2), to predict y(t).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Visual Understanding/Intuition: Past values (Lagged) strongly influence the next value.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69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7406" y="640711"/>
            <a:ext cx="628646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Classical Time Series Models - Moving Average (MA) Model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622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11875"/>
            <a:ext cx="10541000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Predicts the next value based on past errors (residuals), not the values themselves.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Formula: y(t) = </a:t>
            </a:r>
            <a:r>
              <a:rPr lang="el-GR" sz="2200" dirty="0">
                <a:latin typeface="Alexandria" charset="0"/>
              </a:rPr>
              <a:t>μ + </a:t>
            </a:r>
            <a:r>
              <a:rPr lang="el-GR" sz="2200" dirty="0" err="1">
                <a:latin typeface="Alexandria" charset="0"/>
              </a:rPr>
              <a:t>θ₁ε</a:t>
            </a:r>
            <a:r>
              <a:rPr lang="el-GR" sz="2200" dirty="0">
                <a:latin typeface="Alexandria" charset="0"/>
              </a:rPr>
              <a:t>(</a:t>
            </a:r>
            <a:r>
              <a:rPr lang="en-US" sz="2200" dirty="0">
                <a:latin typeface="Alexandria" charset="0"/>
              </a:rPr>
              <a:t>t–1) + ... + </a:t>
            </a:r>
            <a:r>
              <a:rPr lang="el-GR" sz="2200" dirty="0">
                <a:latin typeface="Alexandria" charset="0"/>
              </a:rPr>
              <a:t>θ</a:t>
            </a:r>
            <a:r>
              <a:rPr lang="en-US" sz="2200" dirty="0">
                <a:latin typeface="Alexandria" charset="0"/>
              </a:rPr>
              <a:t>q</a:t>
            </a:r>
            <a:r>
              <a:rPr lang="el-GR" sz="2200" dirty="0">
                <a:latin typeface="Alexandria" charset="0"/>
              </a:rPr>
              <a:t>ε(</a:t>
            </a:r>
            <a:r>
              <a:rPr lang="en-US" sz="2200" dirty="0">
                <a:latin typeface="Alexandria" charset="0"/>
              </a:rPr>
              <a:t>t–q)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q = number of past error terms used.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So MA prediction depends on the baseline level + the last two mistakes the model made.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Example: MA(2) uses the previous two error terms, </a:t>
            </a:r>
            <a:r>
              <a:rPr lang="el-GR" sz="2200" dirty="0">
                <a:latin typeface="Alexandria" charset="0"/>
              </a:rPr>
              <a:t>ε(</a:t>
            </a:r>
            <a:r>
              <a:rPr lang="en-US" sz="2200" dirty="0">
                <a:latin typeface="Alexandria" charset="0"/>
              </a:rPr>
              <a:t>t–1) and </a:t>
            </a:r>
            <a:r>
              <a:rPr lang="el-GR" sz="2200" dirty="0">
                <a:latin typeface="Alexandria" charset="0"/>
              </a:rPr>
              <a:t>ε(</a:t>
            </a:r>
            <a:r>
              <a:rPr lang="en-US" sz="2200" dirty="0">
                <a:latin typeface="Alexandria" charset="0"/>
              </a:rPr>
              <a:t>t–2), to predict y(t).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Visual Understanding/Intuition: Large errors today affect future predictions.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In conclusion: AR looks at past values, MA looks at past errors.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510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7406" y="640711"/>
            <a:ext cx="628646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Classical Time Series Models – </a:t>
            </a:r>
          </a:p>
          <a:p>
            <a:r>
              <a:rPr lang="en-US" sz="3200" dirty="0">
                <a:latin typeface="Alexandria" charset="0"/>
                <a:cs typeface="Alexandria" charset="0"/>
              </a:rPr>
              <a:t>ARMA Model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622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64375"/>
            <a:ext cx="105410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ARMA combines both AR and MA: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AR part: uses past values.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MA part: uses past errors.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It can model more complex patterns, but it requires the data to be stationary.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ARMA(p, q) Use Cases</a:t>
            </a:r>
          </a:p>
          <a:p>
            <a:r>
              <a:rPr lang="en-US" sz="2000" dirty="0">
                <a:latin typeface="Alexandria" charset="0"/>
              </a:rPr>
              <a:t>ARMA(p, q) is commonly used for: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Financial returns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Volatility patterns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Short-term fluctuations in stationary time series</a:t>
            </a:r>
          </a:p>
          <a:p>
            <a:r>
              <a:rPr lang="en-US" sz="2000" dirty="0">
                <a:latin typeface="Alexandria" charset="0"/>
              </a:rPr>
              <a:t>It works well when the series has no clear trend but has some autocorrelation structure.</a:t>
            </a:r>
          </a:p>
          <a:p>
            <a:r>
              <a:rPr lang="en-US" sz="2000" dirty="0">
                <a:latin typeface="Alexandria" charset="0"/>
              </a:rPr>
              <a:t>Where: p = number of past values used (from the AR part) and q = number of past errors used (from the MA part)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3977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6622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77125" y="1905403"/>
            <a:ext cx="105410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Strengths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Simple to use: The formulas and concepts are straightforward.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Easy to interpret: You can clearly see how past values (AR) or past errors (MA) affect predictions.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Good for short-term forecasting: They work well when the data has short memory and stable patterns.</a:t>
            </a:r>
          </a:p>
          <a:p>
            <a:endParaRPr lang="en-US" sz="2000" b="1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Limitations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Require stationarity: AR, MA, and ARMA only work well if the data has no trend and stable variance.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Not suitable for long-term trends: They cannot capture long-term growth or downward movement.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Limited complexity: They cannot model seasonal patterns or non-linear behavior unless extended.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DF7DEFC-263E-5746-AE67-F47A8EC54F02}"/>
              </a:ext>
            </a:extLst>
          </p:cNvPr>
          <p:cNvSpPr txBox="1"/>
          <p:nvPr/>
        </p:nvSpPr>
        <p:spPr>
          <a:xfrm>
            <a:off x="2513149" y="1007192"/>
            <a:ext cx="62864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Strengths &amp; Limitations</a:t>
            </a:r>
            <a:endParaRPr lang="en-US" sz="3200" dirty="0"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2240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6622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29299"/>
            <a:ext cx="105410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ARIMA(p, d, q) combines three parts: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 charset="0"/>
              </a:rPr>
              <a:t>p: number of AR terms (past values)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 charset="0"/>
              </a:rPr>
              <a:t>d: number of differencing steps to make the data stationary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 charset="0"/>
              </a:rPr>
              <a:t>q: number of MA terms (past errors)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It extends ARMA by adding differencing.</a:t>
            </a: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What “I” Means (Integrated)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 charset="0"/>
              </a:rPr>
              <a:t>The “I” in ARIMA stands for Integrated, which simply means: you apply differencing to remove trends and make the series stationary.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DF7DEFC-263E-5746-AE67-F47A8EC54F02}"/>
              </a:ext>
            </a:extLst>
          </p:cNvPr>
          <p:cNvSpPr txBox="1"/>
          <p:nvPr/>
        </p:nvSpPr>
        <p:spPr>
          <a:xfrm>
            <a:off x="2451737" y="694401"/>
            <a:ext cx="628646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Advanced Time Series Models - </a:t>
            </a:r>
          </a:p>
          <a:p>
            <a:r>
              <a:rPr lang="en-US" sz="3200" dirty="0">
                <a:latin typeface="Alexandria" charset="0"/>
              </a:rPr>
              <a:t>ARIMA Model</a:t>
            </a:r>
          </a:p>
        </p:txBody>
      </p:sp>
    </p:spTree>
    <p:extLst>
      <p:ext uri="{BB962C8B-B14F-4D97-AF65-F5344CB8AC3E}">
        <p14:creationId xmlns:p14="http://schemas.microsoft.com/office/powerpoint/2010/main" val="164596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6622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29299"/>
            <a:ext cx="105410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charset="0"/>
              </a:rPr>
              <a:t>ARIMA Workflow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200" dirty="0">
                <a:latin typeface="Alexandria" charset="0"/>
              </a:rPr>
              <a:t>Check stationarity of the series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200" dirty="0">
                <a:latin typeface="Alexandria" charset="0"/>
              </a:rPr>
              <a:t>Apply differencing until it becomes stationary (this gives you d)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200" dirty="0">
                <a:latin typeface="Alexandria" charset="0"/>
              </a:rPr>
              <a:t>Select p, d, q using tools like ACF/PACF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200" dirty="0">
                <a:latin typeface="Alexandria" charset="0"/>
              </a:rPr>
              <a:t>Fit the model to the data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200" dirty="0">
                <a:latin typeface="Alexandria" charset="0"/>
              </a:rPr>
              <a:t>Evaluate the forecast accuracy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DF7DEFC-263E-5746-AE67-F47A8EC54F02}"/>
              </a:ext>
            </a:extLst>
          </p:cNvPr>
          <p:cNvSpPr txBox="1"/>
          <p:nvPr/>
        </p:nvSpPr>
        <p:spPr>
          <a:xfrm>
            <a:off x="2451737" y="694401"/>
            <a:ext cx="628646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Advanced Time Series Models - </a:t>
            </a:r>
          </a:p>
          <a:p>
            <a:r>
              <a:rPr lang="en-US" sz="3200" dirty="0">
                <a:latin typeface="Alexandria" charset="0"/>
              </a:rPr>
              <a:t>ARIMA Model</a:t>
            </a:r>
          </a:p>
        </p:txBody>
      </p:sp>
    </p:spTree>
    <p:extLst>
      <p:ext uri="{BB962C8B-B14F-4D97-AF65-F5344CB8AC3E}">
        <p14:creationId xmlns:p14="http://schemas.microsoft.com/office/powerpoint/2010/main" val="2742045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6622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81024"/>
            <a:ext cx="105410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SARIMA adds seasonal terms to ARIMA.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b="1" dirty="0">
                <a:latin typeface="Alexandria" charset="0"/>
              </a:rPr>
              <a:t>SARIMA(p, d, q)(P, D, Q)_s:  </a:t>
            </a:r>
            <a:r>
              <a:rPr lang="en-US" sz="2200" dirty="0">
                <a:latin typeface="Alexandria" charset="0"/>
              </a:rPr>
              <a:t>adds AR, MA, and differencing for both regular patterns and repeating seasonal patterns.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SARIMA(p, d, q) (P, D, Q)ₛ has two parts: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1.The first part (p, d, q)</a:t>
            </a:r>
          </a:p>
          <a:p>
            <a:r>
              <a:rPr lang="en-US" sz="2200" dirty="0">
                <a:latin typeface="Alexandria" charset="0"/>
              </a:rPr>
              <a:t>These are the normal ARIMA terms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DF7DEFC-263E-5746-AE67-F47A8EC54F02}"/>
              </a:ext>
            </a:extLst>
          </p:cNvPr>
          <p:cNvSpPr txBox="1"/>
          <p:nvPr/>
        </p:nvSpPr>
        <p:spPr>
          <a:xfrm>
            <a:off x="2451737" y="694401"/>
            <a:ext cx="628646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Advanced Time Series Models - </a:t>
            </a:r>
          </a:p>
          <a:p>
            <a:r>
              <a:rPr lang="en-US" sz="3200" dirty="0">
                <a:latin typeface="Alexandria" charset="0"/>
              </a:rPr>
              <a:t>SARIMA (Seasonal ARIMA)</a:t>
            </a:r>
          </a:p>
        </p:txBody>
      </p:sp>
    </p:spTree>
    <p:extLst>
      <p:ext uri="{BB962C8B-B14F-4D97-AF65-F5344CB8AC3E}">
        <p14:creationId xmlns:p14="http://schemas.microsoft.com/office/powerpoint/2010/main" val="3895131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6622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898674"/>
            <a:ext cx="105410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SARIMA(p, d, q) (P, D, Q)ₛ has two parts:</a:t>
            </a:r>
          </a:p>
          <a:p>
            <a:r>
              <a:rPr lang="en-US" sz="2000" b="1" dirty="0">
                <a:latin typeface="Alexandria" charset="0"/>
              </a:rPr>
              <a:t>2. The seasonal part (P, D, Q)</a:t>
            </a:r>
          </a:p>
          <a:p>
            <a:r>
              <a:rPr lang="en-US" sz="2000" dirty="0">
                <a:latin typeface="Alexandria" charset="0"/>
              </a:rPr>
              <a:t>These do the same thing, but for seasonal patterns:</a:t>
            </a:r>
          </a:p>
          <a:p>
            <a:r>
              <a:rPr lang="en-US" sz="2000" b="1" dirty="0">
                <a:latin typeface="Alexandria" charset="0"/>
              </a:rPr>
              <a:t>P:</a:t>
            </a:r>
            <a:r>
              <a:rPr lang="en-US" sz="2000" dirty="0">
                <a:latin typeface="Alexandria" charset="0"/>
              </a:rPr>
              <a:t> seasonal AR: uses past values from one season ago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(e.g., last year’s same month)</a:t>
            </a:r>
          </a:p>
          <a:p>
            <a:r>
              <a:rPr lang="en-US" sz="2000" b="1" dirty="0">
                <a:latin typeface="Alexandria" charset="0"/>
              </a:rPr>
              <a:t>D:</a:t>
            </a:r>
            <a:r>
              <a:rPr lang="en-US" sz="2000" dirty="0">
                <a:latin typeface="Alexandria" charset="0"/>
              </a:rPr>
              <a:t> seasonal differencing: removes seasonal trends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(e.g., y(t) – y(t–12))</a:t>
            </a:r>
          </a:p>
          <a:p>
            <a:r>
              <a:rPr lang="en-US" sz="2000" b="1" dirty="0">
                <a:latin typeface="Alexandria" charset="0"/>
              </a:rPr>
              <a:t>Q:</a:t>
            </a:r>
            <a:r>
              <a:rPr lang="en-US" sz="2000" dirty="0">
                <a:latin typeface="Alexandria" charset="0"/>
              </a:rPr>
              <a:t> seasonal MA: uses past seasonal errors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(e.g., error from one year ago)</a:t>
            </a:r>
          </a:p>
          <a:p>
            <a:r>
              <a:rPr lang="en-US" sz="2000" b="1" dirty="0">
                <a:latin typeface="Alexandria" charset="0"/>
              </a:rPr>
              <a:t>s: </a:t>
            </a:r>
            <a:r>
              <a:rPr lang="en-US" sz="2000" dirty="0">
                <a:latin typeface="Alexandria" charset="0"/>
              </a:rPr>
              <a:t>the length of the season</a:t>
            </a:r>
          </a:p>
          <a:p>
            <a:r>
              <a:rPr lang="en-US" sz="2000" b="1" dirty="0">
                <a:latin typeface="Alexandria" charset="0"/>
              </a:rPr>
              <a:t>12:</a:t>
            </a:r>
            <a:r>
              <a:rPr lang="en-US" sz="2000" dirty="0">
                <a:latin typeface="Alexandria" charset="0"/>
              </a:rPr>
              <a:t> monthly data with yearly seasonality</a:t>
            </a:r>
          </a:p>
          <a:p>
            <a:r>
              <a:rPr lang="en-US" sz="2000" b="1" dirty="0">
                <a:latin typeface="Alexandria" charset="0"/>
              </a:rPr>
              <a:t>7:</a:t>
            </a:r>
            <a:r>
              <a:rPr lang="en-US" sz="2000" dirty="0">
                <a:latin typeface="Alexandria" charset="0"/>
              </a:rPr>
              <a:t> daily data with weekly seasonality</a:t>
            </a:r>
          </a:p>
          <a:p>
            <a:r>
              <a:rPr lang="en-US" sz="2000" b="1" dirty="0">
                <a:latin typeface="Alexandria" charset="0"/>
              </a:rPr>
              <a:t>4:</a:t>
            </a:r>
            <a:r>
              <a:rPr lang="en-US" sz="2000" dirty="0">
                <a:latin typeface="Alexandria" charset="0"/>
              </a:rPr>
              <a:t> quarterly data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DF7DEFC-263E-5746-AE67-F47A8EC54F02}"/>
              </a:ext>
            </a:extLst>
          </p:cNvPr>
          <p:cNvSpPr txBox="1"/>
          <p:nvPr/>
        </p:nvSpPr>
        <p:spPr>
          <a:xfrm>
            <a:off x="2451737" y="694401"/>
            <a:ext cx="628646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Advanced Time Series Models - </a:t>
            </a:r>
          </a:p>
          <a:p>
            <a:r>
              <a:rPr lang="en-US" sz="3200" dirty="0">
                <a:latin typeface="Alexandria" charset="0"/>
              </a:rPr>
              <a:t>SARIMA (Seasonal ARIMA)</a:t>
            </a:r>
          </a:p>
        </p:txBody>
      </p:sp>
    </p:spTree>
    <p:extLst>
      <p:ext uri="{BB962C8B-B14F-4D97-AF65-F5344CB8AC3E}">
        <p14:creationId xmlns:p14="http://schemas.microsoft.com/office/powerpoint/2010/main" val="3199710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5382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charset="0"/>
              </a:rPr>
              <a:t>When to use ARIMA vs SARIMA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4039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2259399"/>
            <a:ext cx="105410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ARIMA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Use ARIMA when the data does NOT have seasonality (non-seasonal data).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It handles trends and short-term patterns, but not repeating cycles.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SARIMA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Use SARIMA when the data HAS clear seasonal patterns, like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 charset="0"/>
              </a:rPr>
              <a:t>monthly patterns (s = 12)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 charset="0"/>
              </a:rPr>
              <a:t>weekly patterns (s = 7)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 charset="0"/>
              </a:rPr>
              <a:t>quarterly patterns (s = 4)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232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924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5145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Evaluation Metrics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810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1928223"/>
            <a:ext cx="105410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MAE – Mean Absolute Error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MAE measures the average size of the errors without considering direction.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It tells you, on average, how far your predictions are from the actual values.</a:t>
            </a:r>
          </a:p>
          <a:p>
            <a:endParaRPr lang="en-US" sz="2000" b="1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RMSE – Root Mean Square Error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RMSE also measures error size, but it penalizes large errors more because it squares the errors first.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Useful when big mistakes are especially bad.</a:t>
            </a:r>
          </a:p>
          <a:p>
            <a:endParaRPr lang="en-US" sz="2000" b="1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MAPE – Mean Absolute Percentage Error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MAPE measures the error as a percentage.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It is good for data where the scale matters, like stock prices or sales, because it shows how big the error is relative to the value.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695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924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5145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Evaluation Metrics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810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37053"/>
            <a:ext cx="105410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charset="0"/>
              </a:rPr>
              <a:t>Which Metric for Finance?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Stock prices: RMSE (big errors matter more)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Returns: MAE (simple, stable, no percentage issues)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Percentage-based forecasts: MAPE (shows error relative to value)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835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693180"/>
            <a:ext cx="62152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Case Study: Synthetic Daily Stock Price Dataset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20329"/>
            <a:ext cx="105410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charset="0"/>
              </a:rPr>
              <a:t>Dataset Description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Synthetic daily stock prices for ~2 years (500 days)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Generated with a linear upward trend + added random noise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Creates realistic movement similar to real stocks: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gradual growth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small daily fluctuations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Time Series Forecasting using (ARIMA)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Predict future values of a time series by modeling trends and past patterns using ARIMA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011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693180"/>
            <a:ext cx="62152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Case Study: Synthetic Daily Stock Price Dataset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20329"/>
            <a:ext cx="10541000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charset="0"/>
              </a:rPr>
              <a:t>Libraries used: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pandas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 err="1">
                <a:latin typeface="Alexandria" charset="0"/>
              </a:rPr>
              <a:t>numpy</a:t>
            </a:r>
            <a:endParaRPr lang="en-US" sz="22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matplotlib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seaborn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 err="1">
                <a:latin typeface="Alexandria" charset="0"/>
              </a:rPr>
              <a:t>statsmodels</a:t>
            </a:r>
            <a:r>
              <a:rPr lang="en-US" sz="2200" dirty="0">
                <a:latin typeface="Alexandria" charset="0"/>
              </a:rPr>
              <a:t>: A Python library for statistical modeling, including time series analysis (ARIMA, SARIMA, ADF test, etc.). It allows fitting classical econometric models.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176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179268"/>
            <a:ext cx="11115304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Lab: Time Series Forecasting (ARIMA)</a:t>
            </a:r>
            <a:endParaRPr lang="en-US" sz="2200" dirty="0">
              <a:latin typeface="Alexandria" charset="0"/>
            </a:endParaRPr>
          </a:p>
          <a:p>
            <a:endParaRPr lang="en-US" sz="22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#Create a Synthetic Daily Stock Price Dataset</a:t>
            </a:r>
          </a:p>
          <a:p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import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numpy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 as np</a:t>
            </a:r>
          </a:p>
          <a:p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import pandas as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pd</a:t>
            </a:r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import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matplotlib.pyplot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 as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plt</a:t>
            </a:r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import seaborn as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sns</a:t>
            </a:r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r>
              <a:rPr lang="en-US" sz="2000" dirty="0" err="1">
                <a:latin typeface="Alexandria" charset="0"/>
              </a:rPr>
              <a:t>np.random.seed</a:t>
            </a:r>
            <a:r>
              <a:rPr lang="en-US" sz="2000" dirty="0">
                <a:latin typeface="Alexandria" charset="0"/>
              </a:rPr>
              <a:t>(42)</a:t>
            </a:r>
          </a:p>
          <a:p>
            <a:r>
              <a:rPr lang="en-US" sz="2000" dirty="0">
                <a:latin typeface="Alexandria" charset="0"/>
              </a:rPr>
              <a:t># Generate 500 days of synthetic stock prices</a:t>
            </a:r>
          </a:p>
          <a:p>
            <a:r>
              <a:rPr lang="en-US" sz="2000" dirty="0">
                <a:latin typeface="Alexandria" charset="0"/>
              </a:rPr>
              <a:t>days = 500</a:t>
            </a:r>
          </a:p>
          <a:p>
            <a:r>
              <a:rPr lang="en-US" sz="2000" dirty="0" err="1">
                <a:latin typeface="Alexandria" charset="0"/>
              </a:rPr>
              <a:t>time_index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pd.date_range</a:t>
            </a:r>
            <a:r>
              <a:rPr lang="en-US" sz="2000" dirty="0">
                <a:latin typeface="Alexandria" charset="0"/>
              </a:rPr>
              <a:t>(start="2020-01-01", periods=days)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 Create trend + noise</a:t>
            </a:r>
          </a:p>
          <a:p>
            <a:r>
              <a:rPr lang="en-US" sz="2000" dirty="0">
                <a:latin typeface="Alexandria" charset="0"/>
              </a:rPr>
              <a:t>trend = </a:t>
            </a:r>
            <a:r>
              <a:rPr lang="en-US" sz="2000" dirty="0" err="1">
                <a:latin typeface="Alexandria" charset="0"/>
              </a:rPr>
              <a:t>np.linspace</a:t>
            </a:r>
            <a:r>
              <a:rPr lang="en-US" sz="2000" dirty="0">
                <a:latin typeface="Alexandria" charset="0"/>
              </a:rPr>
              <a:t>(100, 150, days)</a:t>
            </a:r>
          </a:p>
          <a:p>
            <a:r>
              <a:rPr lang="en-US" sz="2000" dirty="0">
                <a:latin typeface="Alexandria" charset="0"/>
              </a:rPr>
              <a:t>noise = </a:t>
            </a:r>
            <a:r>
              <a:rPr lang="en-US" sz="2000" dirty="0" err="1">
                <a:latin typeface="Alexandria" charset="0"/>
              </a:rPr>
              <a:t>np.random.normal</a:t>
            </a:r>
            <a:r>
              <a:rPr lang="en-US" sz="2000" dirty="0">
                <a:latin typeface="Alexandria" charset="0"/>
              </a:rPr>
              <a:t>(0, 2, days)</a:t>
            </a:r>
          </a:p>
          <a:p>
            <a:r>
              <a:rPr lang="en-US" sz="2000" dirty="0">
                <a:latin typeface="Alexandria" charset="0"/>
              </a:rPr>
              <a:t>prices = trend + noise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 err="1">
                <a:latin typeface="Alexandria" charset="0"/>
              </a:rPr>
              <a:t>df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pd.DataFrame</a:t>
            </a:r>
            <a:r>
              <a:rPr lang="en-US" sz="2000" dirty="0">
                <a:latin typeface="Alexandria" charset="0"/>
              </a:rPr>
              <a:t>({"Date": </a:t>
            </a:r>
            <a:r>
              <a:rPr lang="en-US" sz="2000" dirty="0" err="1">
                <a:latin typeface="Alexandria" charset="0"/>
              </a:rPr>
              <a:t>time_index</a:t>
            </a:r>
            <a:r>
              <a:rPr lang="en-US" sz="2000" dirty="0">
                <a:latin typeface="Alexandria" charset="0"/>
              </a:rPr>
              <a:t>, "Price": prices})</a:t>
            </a:r>
          </a:p>
          <a:p>
            <a:r>
              <a:rPr lang="en-US" sz="2000" dirty="0" err="1">
                <a:latin typeface="Alexandria" charset="0"/>
              </a:rPr>
              <a:t>df.set_index</a:t>
            </a:r>
            <a:r>
              <a:rPr lang="en-US" sz="2000" dirty="0">
                <a:latin typeface="Alexandria" charset="0"/>
              </a:rPr>
              <a:t>("Date", </a:t>
            </a:r>
            <a:r>
              <a:rPr lang="en-US" sz="2000" dirty="0" err="1">
                <a:latin typeface="Alexandria" charset="0"/>
              </a:rPr>
              <a:t>inplace</a:t>
            </a:r>
            <a:r>
              <a:rPr lang="en-US" sz="2000" dirty="0">
                <a:latin typeface="Alexandria" charset="0"/>
              </a:rPr>
              <a:t>=True)</a:t>
            </a:r>
          </a:p>
          <a:p>
            <a:r>
              <a:rPr lang="en-US" sz="2000" dirty="0" err="1">
                <a:latin typeface="Alexandria" charset="0"/>
              </a:rPr>
              <a:t>df.head</a:t>
            </a:r>
            <a:r>
              <a:rPr lang="en-US" sz="2000" dirty="0">
                <a:latin typeface="Alexandria" charset="0"/>
              </a:rPr>
              <a:t>()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5758737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179268"/>
            <a:ext cx="11115304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Lab: Time Series Forecasting (ARIMA)</a:t>
            </a:r>
            <a:endParaRPr lang="en-US" sz="2200" dirty="0">
              <a:latin typeface="Alexandria" charset="0"/>
            </a:endParaRPr>
          </a:p>
          <a:p>
            <a:endParaRPr lang="en-US" sz="22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#Plot the Time Series</a:t>
            </a:r>
          </a:p>
          <a:p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r>
              <a:rPr lang="en-US" sz="2000" dirty="0" err="1">
                <a:latin typeface="Alexandria" charset="0"/>
              </a:rPr>
              <a:t>plt.figure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figsize</a:t>
            </a:r>
            <a:r>
              <a:rPr lang="en-US" sz="2000" dirty="0">
                <a:latin typeface="Alexandria" charset="0"/>
              </a:rPr>
              <a:t>=(10,4))</a:t>
            </a:r>
          </a:p>
          <a:p>
            <a:r>
              <a:rPr lang="en-US" sz="2000" dirty="0" err="1">
                <a:latin typeface="Alexandria" charset="0"/>
              </a:rPr>
              <a:t>plt.plot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df</a:t>
            </a:r>
            <a:r>
              <a:rPr lang="en-US" sz="2000" dirty="0">
                <a:latin typeface="Alexandria" charset="0"/>
              </a:rPr>
              <a:t>["Price"])</a:t>
            </a:r>
          </a:p>
          <a:p>
            <a:r>
              <a:rPr lang="en-US" sz="2000" dirty="0" err="1">
                <a:latin typeface="Alexandria" charset="0"/>
              </a:rPr>
              <a:t>plt.title</a:t>
            </a:r>
            <a:r>
              <a:rPr lang="en-US" sz="2000" dirty="0">
                <a:latin typeface="Alexandria" charset="0"/>
              </a:rPr>
              <a:t>("Synthetic Daily Stock Price")</a:t>
            </a:r>
          </a:p>
          <a:p>
            <a:r>
              <a:rPr lang="en-US" sz="2000" dirty="0" err="1">
                <a:latin typeface="Alexandria" charset="0"/>
              </a:rPr>
              <a:t>plt.xlabel</a:t>
            </a:r>
            <a:r>
              <a:rPr lang="en-US" sz="2000" dirty="0">
                <a:latin typeface="Alexandria" charset="0"/>
              </a:rPr>
              <a:t>("Date")</a:t>
            </a:r>
          </a:p>
          <a:p>
            <a:r>
              <a:rPr lang="en-US" sz="2000" dirty="0" err="1">
                <a:latin typeface="Alexandria" charset="0"/>
              </a:rPr>
              <a:t>plt.ylabel</a:t>
            </a:r>
            <a:r>
              <a:rPr lang="en-US" sz="2000" dirty="0">
                <a:latin typeface="Alexandria" charset="0"/>
              </a:rPr>
              <a:t>("Price")</a:t>
            </a:r>
          </a:p>
          <a:p>
            <a:r>
              <a:rPr lang="en-US" sz="2000" dirty="0" err="1">
                <a:latin typeface="Alexandria" charset="0"/>
              </a:rPr>
              <a:t>plt.show</a:t>
            </a:r>
            <a:r>
              <a:rPr lang="en-US" sz="2000" dirty="0">
                <a:latin typeface="Alexandria" charset="0"/>
              </a:rPr>
              <a:t>()</a:t>
            </a:r>
          </a:p>
          <a:p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en-US" sz="2000" dirty="0">
                <a:latin typeface="Alexandria" charset="0"/>
              </a:rPr>
              <a:t>The series shows a clear upward trend </a:t>
            </a:r>
          </a:p>
          <a:p>
            <a:r>
              <a:rPr lang="en-US" sz="2000" dirty="0">
                <a:latin typeface="Alexandria" charset="0"/>
              </a:rPr>
              <a:t>overtime, so its mean is not constant. </a:t>
            </a:r>
          </a:p>
          <a:p>
            <a:r>
              <a:rPr lang="en-US" sz="2000" dirty="0">
                <a:latin typeface="Alexandria" charset="0"/>
              </a:rPr>
              <a:t>Because a stationary series must have </a:t>
            </a:r>
          </a:p>
          <a:p>
            <a:r>
              <a:rPr lang="en-US" sz="2000" dirty="0">
                <a:latin typeface="Alexandria" charset="0"/>
              </a:rPr>
              <a:t>a constant mean, this strong trend indicates</a:t>
            </a:r>
          </a:p>
          <a:p>
            <a:r>
              <a:rPr lang="en-US" sz="2000" dirty="0">
                <a:latin typeface="Alexandria" charset="0"/>
              </a:rPr>
              <a:t>that the data is non-stationary.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4800EAC-3AD9-9742-A0A7-339B2008E7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5134" y="2548928"/>
            <a:ext cx="6992752" cy="3233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22782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404899"/>
            <a:ext cx="11115304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Lab: Time Series Forecasting (ARIMA)</a:t>
            </a:r>
            <a:endParaRPr lang="en-US" sz="2200" dirty="0">
              <a:latin typeface="Alexandria" charset="0"/>
            </a:endParaRPr>
          </a:p>
          <a:p>
            <a:endParaRPr lang="en-US" sz="22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#ADF Test (Stationarity Check)</a:t>
            </a:r>
          </a:p>
          <a:p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from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statsmodels.tsa.stattools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 import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adfuller</a:t>
            </a:r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result = </a:t>
            </a:r>
            <a:r>
              <a:rPr lang="en-US" sz="2000" dirty="0" err="1">
                <a:latin typeface="Alexandria" charset="0"/>
              </a:rPr>
              <a:t>adfuller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df</a:t>
            </a:r>
            <a:r>
              <a:rPr lang="en-US" sz="2000" dirty="0">
                <a:latin typeface="Alexandria" charset="0"/>
              </a:rPr>
              <a:t>["Price"])</a:t>
            </a:r>
          </a:p>
          <a:p>
            <a:r>
              <a:rPr lang="en-US" sz="2000" dirty="0">
                <a:latin typeface="Alexandria" charset="0"/>
              </a:rPr>
              <a:t>print("ADF Statistic:", result[0])</a:t>
            </a:r>
          </a:p>
          <a:p>
            <a:r>
              <a:rPr lang="en-US" sz="2000" dirty="0">
                <a:latin typeface="Alexandria" charset="0"/>
              </a:rPr>
              <a:t>print("p-value:", result[1])</a:t>
            </a:r>
          </a:p>
          <a:p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000" b="1" dirty="0">
                <a:latin typeface="Alexandria" charset="0"/>
              </a:rPr>
              <a:t>p-value = 0.903: </a:t>
            </a:r>
            <a:r>
              <a:rPr lang="en-US" sz="2000" dirty="0">
                <a:latin typeface="Alexandria" charset="0"/>
              </a:rPr>
              <a:t> much greater than 0.05.      (expected because of trend)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en-US" sz="2000" dirty="0">
                <a:latin typeface="Alexandria" charset="0"/>
              </a:rPr>
              <a:t>The series is non-stationary. It has a trend or changing mean, so you would need to difference it before using ARIMA.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3463396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404899"/>
            <a:ext cx="11115304" cy="5786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Lab: Time Series Forecasting (ARIMA)</a:t>
            </a:r>
            <a:endParaRPr lang="en-US" sz="2200" dirty="0">
              <a:latin typeface="Alexandria" charset="0"/>
            </a:endParaRPr>
          </a:p>
          <a:p>
            <a:endParaRPr lang="en-US" sz="22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#Differencing (to Make it Stationary)</a:t>
            </a:r>
          </a:p>
          <a:p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r>
              <a:rPr lang="en-US" sz="2000" dirty="0" err="1">
                <a:latin typeface="Alexandria" charset="0"/>
              </a:rPr>
              <a:t>df</a:t>
            </a:r>
            <a:r>
              <a:rPr lang="en-US" sz="2000" dirty="0">
                <a:latin typeface="Alexandria" charset="0"/>
              </a:rPr>
              <a:t>["</a:t>
            </a:r>
            <a:r>
              <a:rPr lang="en-US" sz="2000" dirty="0" err="1">
                <a:latin typeface="Alexandria" charset="0"/>
              </a:rPr>
              <a:t>Price_diff</a:t>
            </a:r>
            <a:r>
              <a:rPr lang="en-US" sz="2000" dirty="0">
                <a:latin typeface="Alexandria" charset="0"/>
              </a:rPr>
              <a:t>"] = </a:t>
            </a:r>
            <a:r>
              <a:rPr lang="en-US" sz="2000" dirty="0" err="1">
                <a:latin typeface="Alexandria" charset="0"/>
              </a:rPr>
              <a:t>df</a:t>
            </a:r>
            <a:r>
              <a:rPr lang="en-US" sz="2000" dirty="0">
                <a:latin typeface="Alexandria" charset="0"/>
              </a:rPr>
              <a:t>["Price"].diff()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 err="1">
                <a:latin typeface="Alexandria" charset="0"/>
              </a:rPr>
              <a:t>plt.figure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figsize</a:t>
            </a:r>
            <a:r>
              <a:rPr lang="en-US" sz="2000" dirty="0">
                <a:latin typeface="Alexandria" charset="0"/>
              </a:rPr>
              <a:t>=(10,4))</a:t>
            </a:r>
          </a:p>
          <a:p>
            <a:r>
              <a:rPr lang="en-US" sz="2000" dirty="0" err="1">
                <a:latin typeface="Alexandria" charset="0"/>
              </a:rPr>
              <a:t>plt.plot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df</a:t>
            </a:r>
            <a:r>
              <a:rPr lang="en-US" sz="2000" dirty="0">
                <a:latin typeface="Alexandria" charset="0"/>
              </a:rPr>
              <a:t>["</a:t>
            </a:r>
            <a:r>
              <a:rPr lang="en-US" sz="2000" dirty="0" err="1">
                <a:latin typeface="Alexandria" charset="0"/>
              </a:rPr>
              <a:t>Price_diff</a:t>
            </a:r>
            <a:r>
              <a:rPr lang="en-US" sz="2000" dirty="0">
                <a:latin typeface="Alexandria" charset="0"/>
              </a:rPr>
              <a:t>"])</a:t>
            </a:r>
          </a:p>
          <a:p>
            <a:r>
              <a:rPr lang="en-US" sz="2000" dirty="0" err="1">
                <a:latin typeface="Alexandria" charset="0"/>
              </a:rPr>
              <a:t>plt.title</a:t>
            </a:r>
            <a:r>
              <a:rPr lang="en-US" sz="2000" dirty="0">
                <a:latin typeface="Alexandria" charset="0"/>
              </a:rPr>
              <a:t>("Differenced Stock Price")</a:t>
            </a:r>
          </a:p>
          <a:p>
            <a:r>
              <a:rPr lang="en-US" sz="2000" dirty="0" err="1">
                <a:latin typeface="Alexandria" charset="0"/>
              </a:rPr>
              <a:t>plt.show</a:t>
            </a:r>
            <a:r>
              <a:rPr lang="en-US" sz="2000" dirty="0">
                <a:latin typeface="Alexandria" charset="0"/>
              </a:rPr>
              <a:t>()</a:t>
            </a:r>
          </a:p>
          <a:p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000" dirty="0">
                <a:latin typeface="Alexandria" charset="0"/>
              </a:rPr>
              <a:t>After differencing the original series, the values fluctuate around a constant mean of zero with stable variance.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This transformation makes the series visually stationary and suitable for time series modeling.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CF2FEF3-6D8A-B14B-92C3-9D23ACF501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1397" y="1817916"/>
            <a:ext cx="6465677" cy="2931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57235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404899"/>
            <a:ext cx="11115304" cy="7017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Lab: Time Series Forecasting (ARIMA)</a:t>
            </a:r>
            <a:endParaRPr lang="en-US" sz="2200" dirty="0">
              <a:latin typeface="Alexandria" charset="0"/>
            </a:endParaRPr>
          </a:p>
          <a:p>
            <a:endParaRPr lang="en-US" sz="22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#Fit ARIMA Model - We use ARIMA(1,1,1)</a:t>
            </a:r>
          </a:p>
          <a:p>
            <a:r>
              <a:rPr lang="en-US" sz="2000" dirty="0">
                <a:latin typeface="Alexandria" charset="0"/>
              </a:rPr>
              <a:t>#</a:t>
            </a:r>
            <a:r>
              <a:rPr lang="en-US" sz="2000" dirty="0"/>
              <a:t>Understand and fit ARIMA on full data (teaching purposes).</a:t>
            </a:r>
            <a:endParaRPr lang="en-US" sz="2000" dirty="0">
              <a:latin typeface="Alexandria" charset="0"/>
            </a:endParaRPr>
          </a:p>
          <a:p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from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statsmodels.tsa.arima.model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 import ARIMA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 Remove </a:t>
            </a:r>
            <a:r>
              <a:rPr lang="en-US" sz="2000" dirty="0" err="1">
                <a:latin typeface="Alexandria" charset="0"/>
              </a:rPr>
              <a:t>NaN</a:t>
            </a:r>
            <a:r>
              <a:rPr lang="en-US" sz="2000" dirty="0">
                <a:latin typeface="Alexandria" charset="0"/>
              </a:rPr>
              <a:t> after differencing</a:t>
            </a:r>
          </a:p>
          <a:p>
            <a:r>
              <a:rPr lang="en-US" sz="2000" dirty="0" err="1">
                <a:latin typeface="Alexandria" charset="0"/>
              </a:rPr>
              <a:t>ts_data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df</a:t>
            </a:r>
            <a:r>
              <a:rPr lang="en-US" sz="2000" dirty="0">
                <a:latin typeface="Alexandria" charset="0"/>
              </a:rPr>
              <a:t>["Price"].</a:t>
            </a:r>
            <a:r>
              <a:rPr lang="en-US" sz="2000" dirty="0" err="1">
                <a:latin typeface="Alexandria" charset="0"/>
              </a:rPr>
              <a:t>dropna</a:t>
            </a:r>
            <a:r>
              <a:rPr lang="en-US" sz="2000" dirty="0">
                <a:latin typeface="Alexandria" charset="0"/>
              </a:rPr>
              <a:t>()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model = ARIMA(</a:t>
            </a:r>
            <a:r>
              <a:rPr lang="en-US" sz="2000" dirty="0" err="1">
                <a:latin typeface="Alexandria" charset="0"/>
              </a:rPr>
              <a:t>ts_data</a:t>
            </a:r>
            <a:r>
              <a:rPr lang="en-US" sz="2000" dirty="0">
                <a:latin typeface="Alexandria" charset="0"/>
              </a:rPr>
              <a:t>, order=(1,1,1))</a:t>
            </a:r>
          </a:p>
          <a:p>
            <a:r>
              <a:rPr lang="en-US" sz="2000" dirty="0" err="1">
                <a:latin typeface="Alexandria" charset="0"/>
              </a:rPr>
              <a:t>model_fit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model.fit</a:t>
            </a:r>
            <a:r>
              <a:rPr lang="en-US" sz="2000" dirty="0">
                <a:latin typeface="Alexandria" charset="0"/>
              </a:rPr>
              <a:t>()</a:t>
            </a:r>
          </a:p>
          <a:p>
            <a:r>
              <a:rPr lang="en-US" sz="2000" dirty="0">
                <a:latin typeface="Alexandria" charset="0"/>
              </a:rPr>
              <a:t>print(</a:t>
            </a:r>
            <a:r>
              <a:rPr lang="en-US" sz="2000" dirty="0" err="1">
                <a:latin typeface="Alexandria" charset="0"/>
              </a:rPr>
              <a:t>model_fit.summary</a:t>
            </a:r>
            <a:r>
              <a:rPr lang="en-US" sz="2000" dirty="0">
                <a:latin typeface="Alexandria" charset="0"/>
              </a:rPr>
              <a:t>())</a:t>
            </a:r>
          </a:p>
          <a:p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en-US" sz="2000" b="1" dirty="0">
                <a:latin typeface="Alexandria" charset="0"/>
              </a:rPr>
              <a:t>In ARIMA(1,1,1):</a:t>
            </a:r>
          </a:p>
          <a:p>
            <a:r>
              <a:rPr lang="en-US" sz="2000" dirty="0">
                <a:latin typeface="Alexandria" charset="0"/>
              </a:rPr>
              <a:t>p = 1: Uses 1 past value (AR term)</a:t>
            </a:r>
          </a:p>
          <a:p>
            <a:r>
              <a:rPr lang="en-US" sz="2000" dirty="0">
                <a:latin typeface="Alexandria" charset="0"/>
              </a:rPr>
              <a:t>d = 1: 1 differencing step to make the series stationary</a:t>
            </a:r>
          </a:p>
          <a:p>
            <a:r>
              <a:rPr lang="en-US" sz="2000" dirty="0">
                <a:latin typeface="Alexandria" charset="0"/>
              </a:rPr>
              <a:t>q = 1: Uses 1 past error (MA term)</a:t>
            </a:r>
          </a:p>
          <a:p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50160573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404899"/>
            <a:ext cx="11115304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Lab: Time Series Forecasting (ARIMA)</a:t>
            </a:r>
            <a:endParaRPr lang="en-US" sz="2200" dirty="0">
              <a:latin typeface="Alexandria" charset="0"/>
            </a:endParaRPr>
          </a:p>
          <a:p>
            <a:endParaRPr lang="en-US" sz="22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#Forecast Next 30 Days</a:t>
            </a:r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 err="1">
                <a:latin typeface="Alexandria" charset="0"/>
              </a:rPr>
              <a:t>forecast_steps</a:t>
            </a:r>
            <a:r>
              <a:rPr lang="en-US" sz="2000" dirty="0">
                <a:latin typeface="Alexandria" charset="0"/>
              </a:rPr>
              <a:t> = 30</a:t>
            </a:r>
          </a:p>
          <a:p>
            <a:r>
              <a:rPr lang="en-US" sz="2000" dirty="0">
                <a:latin typeface="Alexandria" charset="0"/>
              </a:rPr>
              <a:t>forecast = </a:t>
            </a:r>
            <a:r>
              <a:rPr lang="en-US" sz="2000" dirty="0" err="1">
                <a:latin typeface="Alexandria" charset="0"/>
              </a:rPr>
              <a:t>model_fit.forecast</a:t>
            </a:r>
            <a:r>
              <a:rPr lang="en-US" sz="2000" dirty="0">
                <a:latin typeface="Alexandria" charset="0"/>
              </a:rPr>
              <a:t>(steps=</a:t>
            </a:r>
            <a:r>
              <a:rPr lang="en-US" sz="2000" dirty="0" err="1">
                <a:latin typeface="Alexandria" charset="0"/>
              </a:rPr>
              <a:t>forecast_steps</a:t>
            </a:r>
            <a:r>
              <a:rPr lang="en-US" sz="2000" dirty="0">
                <a:latin typeface="Alexandria" charset="0"/>
              </a:rPr>
              <a:t>)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 err="1">
                <a:latin typeface="Alexandria" charset="0"/>
              </a:rPr>
              <a:t>plt.figure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figsize</a:t>
            </a:r>
            <a:r>
              <a:rPr lang="en-US" sz="2000" dirty="0">
                <a:latin typeface="Alexandria" charset="0"/>
              </a:rPr>
              <a:t>=(10,4))</a:t>
            </a:r>
          </a:p>
          <a:p>
            <a:r>
              <a:rPr lang="en-US" sz="2000" dirty="0" err="1">
                <a:latin typeface="Alexandria" charset="0"/>
              </a:rPr>
              <a:t>plt.plot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df</a:t>
            </a:r>
            <a:r>
              <a:rPr lang="en-US" sz="2000" dirty="0">
                <a:latin typeface="Alexandria" charset="0"/>
              </a:rPr>
              <a:t>["Price"], label="Historical")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 Generate forecast dates</a:t>
            </a:r>
          </a:p>
          <a:p>
            <a:r>
              <a:rPr lang="en-US" sz="2000" dirty="0" err="1">
                <a:latin typeface="Alexandria" charset="0"/>
              </a:rPr>
              <a:t>forecast_dates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pd.date_range</a:t>
            </a:r>
            <a:r>
              <a:rPr lang="en-US" sz="2000" dirty="0">
                <a:latin typeface="Alexandria" charset="0"/>
              </a:rPr>
              <a:t>(start=</a:t>
            </a:r>
            <a:r>
              <a:rPr lang="en-US" sz="2000" dirty="0" err="1">
                <a:latin typeface="Alexandria" charset="0"/>
              </a:rPr>
              <a:t>df.index</a:t>
            </a:r>
            <a:r>
              <a:rPr lang="en-US" sz="2000" dirty="0">
                <a:latin typeface="Alexandria" charset="0"/>
              </a:rPr>
              <a:t>[-1] + </a:t>
            </a:r>
            <a:r>
              <a:rPr lang="en-US" sz="2000" dirty="0" err="1">
                <a:latin typeface="Alexandria" charset="0"/>
              </a:rPr>
              <a:t>pd.Timedelta</a:t>
            </a:r>
            <a:r>
              <a:rPr lang="en-US" sz="2000" dirty="0">
                <a:latin typeface="Alexandria" charset="0"/>
              </a:rPr>
              <a:t>(days=1), periods=</a:t>
            </a:r>
            <a:r>
              <a:rPr lang="en-US" sz="2000" dirty="0" err="1">
                <a:latin typeface="Alexandria" charset="0"/>
              </a:rPr>
              <a:t>forecast_steps</a:t>
            </a:r>
            <a:r>
              <a:rPr lang="en-US" sz="2000" dirty="0">
                <a:latin typeface="Alexandria" charset="0"/>
              </a:rPr>
              <a:t>)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 err="1">
                <a:latin typeface="Alexandria" charset="0"/>
              </a:rPr>
              <a:t>plt.plot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forecast_dates</a:t>
            </a:r>
            <a:r>
              <a:rPr lang="en-US" sz="2000" dirty="0">
                <a:latin typeface="Alexandria" charset="0"/>
              </a:rPr>
              <a:t>, forecast, label="Forecast")</a:t>
            </a:r>
          </a:p>
          <a:p>
            <a:r>
              <a:rPr lang="en-US" sz="2000" dirty="0" err="1">
                <a:latin typeface="Alexandria" charset="0"/>
              </a:rPr>
              <a:t>plt.title</a:t>
            </a:r>
            <a:r>
              <a:rPr lang="en-US" sz="2000" dirty="0">
                <a:latin typeface="Alexandria" charset="0"/>
              </a:rPr>
              <a:t>("ARIMA Forecast (30 Days)")</a:t>
            </a:r>
          </a:p>
          <a:p>
            <a:r>
              <a:rPr lang="en-US" sz="2000" dirty="0" err="1">
                <a:latin typeface="Alexandria" charset="0"/>
              </a:rPr>
              <a:t>plt.xlabel</a:t>
            </a:r>
            <a:r>
              <a:rPr lang="en-US" sz="2000" dirty="0">
                <a:latin typeface="Alexandria" charset="0"/>
              </a:rPr>
              <a:t>("Date")</a:t>
            </a:r>
          </a:p>
          <a:p>
            <a:r>
              <a:rPr lang="en-US" sz="2000" dirty="0" err="1">
                <a:latin typeface="Alexandria" charset="0"/>
              </a:rPr>
              <a:t>plt.ylabel</a:t>
            </a:r>
            <a:r>
              <a:rPr lang="en-US" sz="2000" dirty="0">
                <a:latin typeface="Alexandria" charset="0"/>
              </a:rPr>
              <a:t>("Price")</a:t>
            </a:r>
          </a:p>
          <a:p>
            <a:r>
              <a:rPr lang="en-US" sz="2000" dirty="0" err="1">
                <a:latin typeface="Alexandria" charset="0"/>
              </a:rPr>
              <a:t>plt.legend</a:t>
            </a:r>
            <a:r>
              <a:rPr lang="en-US" sz="2000" dirty="0">
                <a:latin typeface="Alexandria" charset="0"/>
              </a:rPr>
              <a:t>()</a:t>
            </a:r>
          </a:p>
          <a:p>
            <a:r>
              <a:rPr lang="en-US" sz="2000" dirty="0" err="1">
                <a:latin typeface="Alexandria" charset="0"/>
              </a:rPr>
              <a:t>plt.show</a:t>
            </a:r>
            <a:r>
              <a:rPr lang="en-US" sz="2000" dirty="0">
                <a:latin typeface="Alexandria" charset="0"/>
              </a:rPr>
              <a:t>()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16940556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32510" y="654281"/>
            <a:ext cx="6887688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Lab: Time Series Forecasting (ARIMA)</a:t>
            </a:r>
            <a:endParaRPr lang="en-US" sz="2200" dirty="0">
              <a:latin typeface="Alexandria" charset="0"/>
            </a:endParaRPr>
          </a:p>
          <a:p>
            <a:endParaRPr lang="en-US" sz="22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#Forecast Next 30 Days - Output</a:t>
            </a:r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Historical data shows a strong upward trend (~100 → ~150).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30-day forecast is flat (~149.5), not continuing </a:t>
            </a:r>
          </a:p>
          <a:p>
            <a:r>
              <a:rPr lang="en-US" sz="2000" dirty="0">
                <a:latin typeface="Alexandria" charset="0"/>
              </a:rPr>
              <a:t>the trend.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Flat forecast occurs because ARIMA models </a:t>
            </a:r>
          </a:p>
          <a:p>
            <a:r>
              <a:rPr lang="en-US" sz="2000" dirty="0">
                <a:latin typeface="Alexandria" charset="0"/>
              </a:rPr>
              <a:t>the stationary series, removing trends.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Implication: Model captures short-term </a:t>
            </a:r>
          </a:p>
          <a:p>
            <a:r>
              <a:rPr lang="en-US" sz="2000" dirty="0">
                <a:latin typeface="Alexandria" charset="0"/>
              </a:rPr>
              <a:t>fluctuations but doesn’t extrapolate strong trends.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Visual check is helpful, but evaluation metrics are </a:t>
            </a:r>
          </a:p>
          <a:p>
            <a:r>
              <a:rPr lang="en-US" sz="2000" dirty="0">
                <a:latin typeface="Alexandria" charset="0"/>
              </a:rPr>
              <a:t>still needed to quantify accuracy.</a:t>
            </a: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DFBAB02-18B2-9E44-8907-9B9A5EFB87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5180" y="2615129"/>
            <a:ext cx="5735645" cy="2596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45754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404899"/>
            <a:ext cx="11115304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Lab: Time Series Forecasting (ARIMA)</a:t>
            </a:r>
            <a:endParaRPr lang="en-US" sz="2200" dirty="0">
              <a:latin typeface="Alexandria" charset="0"/>
            </a:endParaRPr>
          </a:p>
          <a:p>
            <a:endParaRPr lang="en-US" sz="22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</a:t>
            </a:r>
            <a:r>
              <a:rPr lang="en-US" sz="2000" dirty="0"/>
              <a:t>Train/Test Split + Forecasting Accuracy</a:t>
            </a:r>
          </a:p>
          <a:p>
            <a:r>
              <a:rPr lang="en-US" sz="2000" dirty="0">
                <a:latin typeface="Alexandria" charset="0"/>
              </a:rPr>
              <a:t>#Split data: forecast on unseen data, evaluate (validation &amp; tuning)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 80% training, 20% testing</a:t>
            </a:r>
          </a:p>
          <a:p>
            <a:r>
              <a:rPr lang="en-US" sz="2000" dirty="0" err="1">
                <a:latin typeface="Alexandria" charset="0"/>
              </a:rPr>
              <a:t>train_size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int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len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df</a:t>
            </a:r>
            <a:r>
              <a:rPr lang="en-US" sz="2000" dirty="0">
                <a:latin typeface="Alexandria" charset="0"/>
              </a:rPr>
              <a:t>) * 0.8)</a:t>
            </a:r>
          </a:p>
          <a:p>
            <a:r>
              <a:rPr lang="en-US" sz="2000" dirty="0">
                <a:latin typeface="Alexandria" charset="0"/>
              </a:rPr>
              <a:t>train, test = </a:t>
            </a:r>
            <a:r>
              <a:rPr lang="en-US" sz="2000" dirty="0" err="1">
                <a:latin typeface="Alexandria" charset="0"/>
              </a:rPr>
              <a:t>df</a:t>
            </a:r>
            <a:r>
              <a:rPr lang="en-US" sz="2000" dirty="0">
                <a:latin typeface="Alexandria" charset="0"/>
              </a:rPr>
              <a:t>["Price"][:</a:t>
            </a:r>
            <a:r>
              <a:rPr lang="en-US" sz="2000" dirty="0" err="1">
                <a:latin typeface="Alexandria" charset="0"/>
              </a:rPr>
              <a:t>train_size</a:t>
            </a:r>
            <a:r>
              <a:rPr lang="en-US" sz="2000" dirty="0">
                <a:latin typeface="Alexandria" charset="0"/>
              </a:rPr>
              <a:t>], </a:t>
            </a:r>
            <a:r>
              <a:rPr lang="en-US" sz="2000" dirty="0" err="1">
                <a:latin typeface="Alexandria" charset="0"/>
              </a:rPr>
              <a:t>df</a:t>
            </a:r>
            <a:r>
              <a:rPr lang="en-US" sz="2000" dirty="0">
                <a:latin typeface="Alexandria" charset="0"/>
              </a:rPr>
              <a:t>["Price"][</a:t>
            </a:r>
            <a:r>
              <a:rPr lang="en-US" sz="2000" dirty="0" err="1">
                <a:latin typeface="Alexandria" charset="0"/>
              </a:rPr>
              <a:t>train_size</a:t>
            </a:r>
            <a:r>
              <a:rPr lang="en-US" sz="2000" dirty="0">
                <a:latin typeface="Alexandria" charset="0"/>
              </a:rPr>
              <a:t>:]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 Fit on training only</a:t>
            </a:r>
          </a:p>
          <a:p>
            <a:r>
              <a:rPr lang="en-US" sz="2000" dirty="0">
                <a:latin typeface="Alexandria" charset="0"/>
              </a:rPr>
              <a:t>model = ARIMA(train, order=(1,1,1))</a:t>
            </a:r>
          </a:p>
          <a:p>
            <a:r>
              <a:rPr lang="en-US" sz="2000" dirty="0" err="1">
                <a:latin typeface="Alexandria" charset="0"/>
              </a:rPr>
              <a:t>model_fit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model.fit</a:t>
            </a:r>
            <a:r>
              <a:rPr lang="en-US" sz="2000" dirty="0">
                <a:latin typeface="Alexandria" charset="0"/>
              </a:rPr>
              <a:t>()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 Forecast length = test set length (Purpose: Compare predicted values with actual test data to measure #accuracy using metrics like MAE, RMSE, or MAPE.)</a:t>
            </a:r>
          </a:p>
          <a:p>
            <a:r>
              <a:rPr lang="en-US" sz="2000" dirty="0">
                <a:latin typeface="Alexandria" charset="0"/>
              </a:rPr>
              <a:t>predictions = </a:t>
            </a:r>
            <a:r>
              <a:rPr lang="en-US" sz="2000" dirty="0" err="1">
                <a:latin typeface="Alexandria" charset="0"/>
              </a:rPr>
              <a:t>model_fit.forecast</a:t>
            </a:r>
            <a:r>
              <a:rPr lang="en-US" sz="2000" dirty="0">
                <a:latin typeface="Alexandria" charset="0"/>
              </a:rPr>
              <a:t>(steps=</a:t>
            </a:r>
            <a:r>
              <a:rPr lang="en-US" sz="2000" dirty="0" err="1">
                <a:latin typeface="Alexandria" charset="0"/>
              </a:rPr>
              <a:t>len</a:t>
            </a:r>
            <a:r>
              <a:rPr lang="en-US" sz="2000" dirty="0">
                <a:latin typeface="Alexandria" charset="0"/>
              </a:rPr>
              <a:t>(test))</a:t>
            </a: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12829507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404899"/>
            <a:ext cx="1111530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Lab: Time Series Forecasting (ARIMA)</a:t>
            </a:r>
            <a:endParaRPr lang="en-US" sz="2200" dirty="0">
              <a:latin typeface="Alexandria" charset="0"/>
            </a:endParaRPr>
          </a:p>
          <a:p>
            <a:endParaRPr lang="en-US" sz="22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</a:t>
            </a:r>
            <a:r>
              <a:rPr lang="en-US" sz="2000" dirty="0"/>
              <a:t>Evaluation Metrics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from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sklearn.metrics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 import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mean_absolute_error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,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mean_squared_error</a:t>
            </a:r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import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numpy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 as np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 err="1">
                <a:latin typeface="Alexandria" charset="0"/>
              </a:rPr>
              <a:t>mae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mean_absolute_error</a:t>
            </a:r>
            <a:r>
              <a:rPr lang="en-US" sz="2000" dirty="0">
                <a:latin typeface="Alexandria" charset="0"/>
              </a:rPr>
              <a:t>(test, predictions)</a:t>
            </a:r>
          </a:p>
          <a:p>
            <a:r>
              <a:rPr lang="en-US" sz="2000" dirty="0" err="1">
                <a:latin typeface="Alexandria" charset="0"/>
              </a:rPr>
              <a:t>rmse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np.sqrt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mean_squared_error</a:t>
            </a:r>
            <a:r>
              <a:rPr lang="en-US" sz="2000" dirty="0">
                <a:latin typeface="Alexandria" charset="0"/>
              </a:rPr>
              <a:t>(test, predictions))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print("MAE:", </a:t>
            </a:r>
            <a:r>
              <a:rPr lang="en-US" sz="2000" dirty="0" err="1">
                <a:latin typeface="Alexandria" charset="0"/>
              </a:rPr>
              <a:t>mae</a:t>
            </a:r>
            <a:r>
              <a:rPr lang="en-US" sz="2000" dirty="0">
                <a:latin typeface="Alexandria" charset="0"/>
              </a:rPr>
              <a:t>)</a:t>
            </a:r>
          </a:p>
          <a:p>
            <a:r>
              <a:rPr lang="en-US" sz="2000" dirty="0">
                <a:latin typeface="Alexandria" charset="0"/>
              </a:rPr>
              <a:t>print("RMSE:", </a:t>
            </a:r>
            <a:r>
              <a:rPr lang="en-US" sz="2000" dirty="0" err="1">
                <a:latin typeface="Alexandria" charset="0"/>
              </a:rPr>
              <a:t>rmse</a:t>
            </a:r>
            <a:r>
              <a:rPr lang="en-US" sz="2000" dirty="0">
                <a:latin typeface="Alexandria" charset="0"/>
              </a:rPr>
              <a:t>)</a:t>
            </a: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76963325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404899"/>
            <a:ext cx="11115304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Lab: Time Series Forecasting (ARIMA)</a:t>
            </a:r>
            <a:endParaRPr lang="en-US" sz="2200" dirty="0">
              <a:latin typeface="Alexandria" charset="0"/>
            </a:endParaRPr>
          </a:p>
          <a:p>
            <a:endParaRPr lang="en-US" sz="22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</a:t>
            </a:r>
            <a:r>
              <a:rPr lang="en-US" sz="2000" dirty="0"/>
              <a:t>Evaluation Metrics - Output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Forecast Accuracy</a:t>
            </a:r>
          </a:p>
          <a:p>
            <a:r>
              <a:rPr lang="en-US" sz="2000" dirty="0">
                <a:latin typeface="Alexandria" charset="0"/>
              </a:rPr>
              <a:t>MAE ≈ 4.9:   Predictions are on average ~5 units off</a:t>
            </a:r>
          </a:p>
          <a:p>
            <a:r>
              <a:rPr lang="en-US" sz="2000" dirty="0">
                <a:latin typeface="Alexandria" charset="0"/>
              </a:rPr>
              <a:t>RMSE ≈ 5.85:  Larger deviations slightly increase the error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Interpretation: Errors are small relative to stock prices (~100–150) → short-term forecasts are reasonably accurate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Key Idea:</a:t>
            </a:r>
          </a:p>
          <a:p>
            <a:r>
              <a:rPr lang="en-US" sz="2000" dirty="0">
                <a:latin typeface="Alexandria" charset="0"/>
              </a:rPr>
              <a:t>Smaller values = better predictions</a:t>
            </a:r>
          </a:p>
          <a:p>
            <a:r>
              <a:rPr lang="en-US" sz="2000" dirty="0">
                <a:latin typeface="Alexandria" charset="0"/>
              </a:rPr>
              <a:t>Compare errors to the scale of the data to see if they are acceptable</a:t>
            </a:r>
          </a:p>
          <a:p>
            <a:r>
              <a:rPr lang="en-US" sz="2000" dirty="0">
                <a:latin typeface="Alexandria" charset="0"/>
              </a:rPr>
              <a:t>Example: Stock prices ~100–150 → MAE ~5 is reasonably accurate</a:t>
            </a: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52199638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404899"/>
            <a:ext cx="1111530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Lab: Time Series Forecasting (ARIMA)</a:t>
            </a:r>
            <a:endParaRPr lang="en-US" sz="2200" dirty="0">
              <a:latin typeface="Alexandria" charset="0"/>
            </a:endParaRPr>
          </a:p>
          <a:p>
            <a:endParaRPr lang="en-US" sz="22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</a:t>
            </a:r>
            <a:r>
              <a:rPr lang="en-US" sz="2000" dirty="0"/>
              <a:t>Plot Forecast vs Actual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 err="1">
                <a:latin typeface="Alexandria" charset="0"/>
              </a:rPr>
              <a:t>plt.figure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figsize</a:t>
            </a:r>
            <a:r>
              <a:rPr lang="en-US" sz="2000" dirty="0">
                <a:latin typeface="Alexandria" charset="0"/>
              </a:rPr>
              <a:t>=(10,4))</a:t>
            </a:r>
          </a:p>
          <a:p>
            <a:r>
              <a:rPr lang="en-US" sz="2000" dirty="0" err="1">
                <a:latin typeface="Alexandria" charset="0"/>
              </a:rPr>
              <a:t>plt.plot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test.index</a:t>
            </a:r>
            <a:r>
              <a:rPr lang="en-US" sz="2000" dirty="0">
                <a:latin typeface="Alexandria" charset="0"/>
              </a:rPr>
              <a:t>, test, label="Actual")</a:t>
            </a:r>
          </a:p>
          <a:p>
            <a:r>
              <a:rPr lang="en-US" sz="2000" dirty="0" err="1">
                <a:latin typeface="Alexandria" charset="0"/>
              </a:rPr>
              <a:t>plt.plot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test.index</a:t>
            </a:r>
            <a:r>
              <a:rPr lang="en-US" sz="2000" dirty="0">
                <a:latin typeface="Alexandria" charset="0"/>
              </a:rPr>
              <a:t>, predictions, label="Predicted")</a:t>
            </a:r>
          </a:p>
          <a:p>
            <a:r>
              <a:rPr lang="en-US" sz="2000" dirty="0" err="1">
                <a:latin typeface="Alexandria" charset="0"/>
              </a:rPr>
              <a:t>plt.title</a:t>
            </a:r>
            <a:r>
              <a:rPr lang="en-US" sz="2000" dirty="0">
                <a:latin typeface="Alexandria" charset="0"/>
              </a:rPr>
              <a:t>("Forecast vs Actual (Test Data)")</a:t>
            </a:r>
          </a:p>
          <a:p>
            <a:r>
              <a:rPr lang="en-US" sz="2000" dirty="0" err="1">
                <a:latin typeface="Alexandria" charset="0"/>
              </a:rPr>
              <a:t>plt.xlabel</a:t>
            </a:r>
            <a:r>
              <a:rPr lang="en-US" sz="2000" dirty="0">
                <a:latin typeface="Alexandria" charset="0"/>
              </a:rPr>
              <a:t>("Date")</a:t>
            </a:r>
          </a:p>
          <a:p>
            <a:r>
              <a:rPr lang="en-US" sz="2000" dirty="0" err="1">
                <a:latin typeface="Alexandria" charset="0"/>
              </a:rPr>
              <a:t>plt.ylabel</a:t>
            </a:r>
            <a:r>
              <a:rPr lang="en-US" sz="2000" dirty="0">
                <a:latin typeface="Alexandria" charset="0"/>
              </a:rPr>
              <a:t>("Price")</a:t>
            </a:r>
          </a:p>
          <a:p>
            <a:r>
              <a:rPr lang="en-US" sz="2000" dirty="0" err="1">
                <a:latin typeface="Alexandria" charset="0"/>
              </a:rPr>
              <a:t>plt.legend</a:t>
            </a:r>
            <a:r>
              <a:rPr lang="en-US" sz="2000" dirty="0">
                <a:latin typeface="Alexandria" charset="0"/>
              </a:rPr>
              <a:t>()</a:t>
            </a:r>
          </a:p>
          <a:p>
            <a:r>
              <a:rPr lang="en-US" sz="2000" dirty="0" err="1">
                <a:latin typeface="Alexandria" charset="0"/>
              </a:rPr>
              <a:t>plt.show</a:t>
            </a:r>
            <a:r>
              <a:rPr lang="en-US" sz="2000" dirty="0">
                <a:latin typeface="Alexandria" charset="0"/>
              </a:rPr>
              <a:t>()</a:t>
            </a: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29619343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238645"/>
            <a:ext cx="11115304" cy="64017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Lab: Time Series Forecasting (ARIMA)</a:t>
            </a:r>
            <a:endParaRPr lang="en-US" sz="2200" dirty="0">
              <a:latin typeface="Alexandria" charset="0"/>
            </a:endParaRPr>
          </a:p>
          <a:p>
            <a:endParaRPr lang="en-US" sz="22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</a:t>
            </a:r>
            <a:r>
              <a:rPr lang="en-US" sz="2000" dirty="0"/>
              <a:t>Plot Forecast vs Actual - Output</a:t>
            </a: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Actual Data (Blue): Feb → May 2021, prices rise ~137.5 → 152.5 with daily fluctuations.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Predicted Data (Orange): Flat line near 140, failing to capture trend or volatility.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Model Performance: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 charset="0"/>
              </a:rPr>
              <a:t>Does not capture upward trend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 charset="0"/>
              </a:rPr>
              <a:t>Ignores daily fluctuations → high errors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 charset="0"/>
              </a:rPr>
              <a:t>Forecast is inadequate for this strongly trending, </a:t>
            </a:r>
          </a:p>
          <a:p>
            <a:pPr lvl="1"/>
            <a:r>
              <a:rPr lang="en-US" sz="2000" dirty="0">
                <a:latin typeface="Alexandria" charset="0"/>
              </a:rPr>
              <a:t>volatile series</a:t>
            </a:r>
          </a:p>
          <a:p>
            <a:r>
              <a:rPr lang="en-US" sz="2000" b="1" dirty="0">
                <a:latin typeface="Alexandria" charset="0"/>
              </a:rPr>
              <a:t>In conclusion: </a:t>
            </a:r>
            <a:r>
              <a:rPr lang="en-US" sz="2000" dirty="0">
                <a:latin typeface="Alexandria" charset="0"/>
              </a:rPr>
              <a:t>Visual comparison shows the model </a:t>
            </a:r>
          </a:p>
          <a:p>
            <a:r>
              <a:rPr lang="en-US" sz="2000" dirty="0">
                <a:latin typeface="Alexandria" charset="0"/>
              </a:rPr>
              <a:t>underperforms when trends and volatility are strong.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Forecast vs Actual – Model Suitability</a:t>
            </a:r>
          </a:p>
          <a:p>
            <a:r>
              <a:rPr lang="en-US" sz="2000" b="1" dirty="0">
                <a:latin typeface="Alexandria" charset="0"/>
              </a:rPr>
              <a:t>Observation: </a:t>
            </a:r>
            <a:r>
              <a:rPr lang="en-US" sz="2000" dirty="0">
                <a:latin typeface="Alexandria" charset="0"/>
              </a:rPr>
              <a:t>ARIMA(1,1,1) produces a flat forecast:</a:t>
            </a:r>
          </a:p>
          <a:p>
            <a:r>
              <a:rPr lang="en-US" sz="2000" dirty="0">
                <a:latin typeface="Alexandria" charset="0"/>
              </a:rPr>
              <a:t> fails to capture trend and volatility.</a:t>
            </a:r>
          </a:p>
          <a:p>
            <a:r>
              <a:rPr lang="en-US" sz="2000" b="1" dirty="0">
                <a:latin typeface="Alexandria" charset="0"/>
              </a:rPr>
              <a:t>Conclusion:</a:t>
            </a:r>
            <a:r>
              <a:rPr lang="en-US" sz="2000" dirty="0">
                <a:latin typeface="Alexandria" charset="0"/>
              </a:rPr>
              <a:t> Model is not suitable for strongly trending, volatile stock prices.</a:t>
            </a:r>
          </a:p>
          <a:p>
            <a:r>
              <a:rPr lang="en-US" sz="2000" b="1" dirty="0">
                <a:latin typeface="Alexandria" charset="0"/>
              </a:rPr>
              <a:t>Recommendation:</a:t>
            </a:r>
            <a:r>
              <a:rPr lang="en-US" sz="2000" dirty="0">
                <a:latin typeface="Alexandria" charset="0"/>
              </a:rPr>
              <a:t> </a:t>
            </a:r>
          </a:p>
          <a:p>
            <a:r>
              <a:rPr lang="en-US" sz="2000" dirty="0">
                <a:latin typeface="Alexandria" charset="0"/>
              </a:rPr>
              <a:t>Use trend-aware or more advanced models for better predictions.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3F64A40-35B0-5840-9697-F417DD4E1D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88923" y="2870172"/>
            <a:ext cx="5560208" cy="2497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97625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79810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Recap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0976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6053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60787"/>
            <a:ext cx="105410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Introduced time series data and its components: trend, seasonality, cycles, noise.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Explained why forecasting is important in finance (stocks, volatility, demand, returns).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Covered stationarity, how to check it, and why models need it.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Applied transformations like log scaling and differencing to achieve stationarity.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Reviewed AR, MA, and ARIMA models and when each is useful in financial forecasting.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Evaluated forecasts using a proper train/test split and metrics (MAE, RMSE, MAPE).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Lab demo: created synthetic stock data, made it stationary, fitted ARIMA, forecasted, and compared predictions to actual values.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174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0937" y="970179"/>
            <a:ext cx="8400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References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43498"/>
            <a:ext cx="105410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López de Prado, M. Advances in Financial Machine Learning. Wiley.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 err="1">
                <a:latin typeface="Alexandria" charset="0"/>
              </a:rPr>
              <a:t>Klaas</a:t>
            </a:r>
            <a:r>
              <a:rPr lang="en-US" sz="2200" dirty="0">
                <a:latin typeface="Alexandria" charset="0"/>
              </a:rPr>
              <a:t>, J. Machine Learning for Finance: Principles and Practice for Financial Insiders. </a:t>
            </a:r>
            <a:r>
              <a:rPr lang="en-US" sz="2200" dirty="0" err="1">
                <a:latin typeface="Alexandria" charset="0"/>
              </a:rPr>
              <a:t>Packt</a:t>
            </a:r>
            <a:r>
              <a:rPr lang="en-US" sz="2200" dirty="0">
                <a:latin typeface="Alexandria" charset="0"/>
              </a:rPr>
              <a:t> Publishing.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Coursera – Machine Learning &amp; Time Series Courses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(Used for structure, pedagogical flow, and conceptual clarity.)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Hyndman, R.J. &amp; </a:t>
            </a:r>
            <a:r>
              <a:rPr lang="en-US" sz="2200" dirty="0" err="1">
                <a:latin typeface="Alexandria" charset="0"/>
              </a:rPr>
              <a:t>Athanasopoulos</a:t>
            </a:r>
            <a:r>
              <a:rPr lang="en-US" sz="2200" dirty="0">
                <a:latin typeface="Alexandria" charset="0"/>
              </a:rPr>
              <a:t>, G. Forecasting: Principles and Practice. </a:t>
            </a:r>
            <a:r>
              <a:rPr lang="en-US" sz="2200" dirty="0" err="1">
                <a:latin typeface="Alexandria" charset="0"/>
              </a:rPr>
              <a:t>OTexts</a:t>
            </a:r>
            <a:r>
              <a:rPr lang="en-US" sz="2200" dirty="0">
                <a:latin typeface="Alexandria" charset="0"/>
              </a:rPr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Box, G.E.P, Jenkins, G.M., &amp; </a:t>
            </a:r>
            <a:r>
              <a:rPr lang="en-US" sz="2200" dirty="0" err="1">
                <a:latin typeface="Alexandria" charset="0"/>
              </a:rPr>
              <a:t>Reinsel</a:t>
            </a:r>
            <a:r>
              <a:rPr lang="en-US" sz="2200" dirty="0">
                <a:latin typeface="Alexandria" charset="0"/>
              </a:rPr>
              <a:t>, G.C. Time Series Analysis: Forecasting and Control.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Brownlee, J. Introduction to Time Series Forecasting. Machine Learning Mastery.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661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0dd3b3577002e131ae1bf612e8ff12b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97f61bf17f718337ef2385e404d579af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BC5EB22-D88F-4A12-8B85-CEBA781E3DD3}"/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schemas.microsoft.com/office/infopath/2007/PartnerControls"/>
    <ds:schemaRef ds:uri="aca13214-df29-4e3c-a050-857c0bf7bd8e"/>
    <ds:schemaRef ds:uri="688354b5-287c-4cda-825e-1d7935aea40e"/>
    <ds:schemaRef ds:uri="d13aca44-ef33-4cf4-9980-7f0b00e6eeb9"/>
    <ds:schemaRef ds:uri="49100919-8a76-4266-be0c-7dc583902cb4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20486</TotalTime>
  <Words>3814</Words>
  <Application>Microsoft Macintosh PowerPoint</Application>
  <PresentationFormat>Widescreen</PresentationFormat>
  <Paragraphs>525</Paragraphs>
  <Slides>38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6" baseType="lpstr">
      <vt:lpstr>Alexandria</vt:lpstr>
      <vt:lpstr>Arial</vt:lpstr>
      <vt:lpstr>Calibri</vt:lpstr>
      <vt:lpstr>Calibri Light</vt:lpstr>
      <vt:lpstr>Courier New</vt:lpstr>
      <vt:lpstr>Roboto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Author</cp:lastModifiedBy>
  <cp:revision>510</cp:revision>
  <cp:lastPrinted>2025-10-28T17:19:30Z</cp:lastPrinted>
  <dcterms:created xsi:type="dcterms:W3CDTF">2023-04-29T09:08:00Z</dcterms:created>
  <dcterms:modified xsi:type="dcterms:W3CDTF">2025-11-22T14:07:53Z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