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64" r:id="rId2"/>
    <p:sldId id="265" r:id="rId3"/>
    <p:sldId id="266" r:id="rId4"/>
    <p:sldId id="267" r:id="rId5"/>
    <p:sldId id="268" r:id="rId6"/>
    <p:sldId id="269" r:id="rId7"/>
    <p:sldId id="270" r:id="rId8"/>
    <p:sldId id="271" r:id="rId9"/>
    <p:sldId id="272" r:id="rId10"/>
    <p:sldId id="273" r:id="rId11"/>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8A9C4"/>
    <a:srgbClr val="D86ECC"/>
    <a:srgbClr val="E462C8"/>
    <a:srgbClr val="FF99FF"/>
    <a:srgbClr val="EAEAEA"/>
    <a:srgbClr val="99CCFF"/>
    <a:srgbClr val="D9D9D9"/>
    <a:srgbClr val="DDDDDD"/>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نمط فاتح 1 - تمييز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005" autoAdjust="0"/>
    <p:restoredTop sz="94660"/>
  </p:normalViewPr>
  <p:slideViewPr>
    <p:cSldViewPr snapToGrid="0">
      <p:cViewPr>
        <p:scale>
          <a:sx n="68" d="100"/>
          <a:sy n="68" d="100"/>
        </p:scale>
        <p:origin x="1234"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 xmlns:a16="http://schemas.microsoft.com/office/drawing/2014/main" id="{0277A4C0-CDC7-8F3B-FDCD-5D7538C31F72}"/>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 xmlns:a16="http://schemas.microsoft.com/office/drawing/2014/main" id="{2C1672A6-D058-7394-8DC4-8FDD838FF1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 xmlns:a16="http://schemas.microsoft.com/office/drawing/2014/main" id="{61070FAA-38F6-1842-65D8-6B156DD8092F}"/>
              </a:ext>
            </a:extLst>
          </p:cNvPr>
          <p:cNvSpPr>
            <a:spLocks noGrp="1"/>
          </p:cNvSpPr>
          <p:nvPr>
            <p:ph type="dt" sz="half" idx="10"/>
          </p:nvPr>
        </p:nvSpPr>
        <p:spPr/>
        <p:txBody>
          <a:bodyPr/>
          <a:lstStyle/>
          <a:p>
            <a:fld id="{8EB6C322-8E1A-4619-B3C6-B50ABA1F408C}" type="datetimeFigureOut">
              <a:rPr lang="ar-SA" smtClean="0"/>
              <a:t>29/10/47</a:t>
            </a:fld>
            <a:endParaRPr lang="ar-SA"/>
          </a:p>
        </p:txBody>
      </p:sp>
      <p:sp>
        <p:nvSpPr>
          <p:cNvPr id="5" name="عنصر نائب للتذييل 4">
            <a:extLst>
              <a:ext uri="{FF2B5EF4-FFF2-40B4-BE49-F238E27FC236}">
                <a16:creationId xmlns="" xmlns:a16="http://schemas.microsoft.com/office/drawing/2014/main" id="{30A40ED2-29B9-BAC4-AAD1-5AF60AD8BBEA}"/>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 xmlns:a16="http://schemas.microsoft.com/office/drawing/2014/main" id="{ECD0DE87-19B4-BBD9-3C3E-573040510AE2}"/>
              </a:ext>
            </a:extLst>
          </p:cNvPr>
          <p:cNvSpPr>
            <a:spLocks noGrp="1"/>
          </p:cNvSpPr>
          <p:nvPr>
            <p:ph type="sldNum" sz="quarter" idx="12"/>
          </p:nvPr>
        </p:nvSpPr>
        <p:spPr/>
        <p:txBody>
          <a:bodyPr/>
          <a:lstStyle/>
          <a:p>
            <a:fld id="{E8689A56-8A6E-4F74-AA90-1384B137B92D}" type="slidenum">
              <a:rPr lang="ar-SA" smtClean="0"/>
              <a:t>‹#›</a:t>
            </a:fld>
            <a:endParaRPr lang="ar-SA"/>
          </a:p>
        </p:txBody>
      </p:sp>
    </p:spTree>
    <p:extLst>
      <p:ext uri="{BB962C8B-B14F-4D97-AF65-F5344CB8AC3E}">
        <p14:creationId xmlns:p14="http://schemas.microsoft.com/office/powerpoint/2010/main" val="3193475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 xmlns:a16="http://schemas.microsoft.com/office/drawing/2014/main" id="{27B435D7-96FD-50B8-B8C0-3340925D2F82}"/>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 xmlns:a16="http://schemas.microsoft.com/office/drawing/2014/main" id="{3A23F792-A8CC-91C2-6E70-4424F4657A97}"/>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 xmlns:a16="http://schemas.microsoft.com/office/drawing/2014/main" id="{BD430245-4030-36D1-2B5C-8786BD4368FA}"/>
              </a:ext>
            </a:extLst>
          </p:cNvPr>
          <p:cNvSpPr>
            <a:spLocks noGrp="1"/>
          </p:cNvSpPr>
          <p:nvPr>
            <p:ph type="dt" sz="half" idx="10"/>
          </p:nvPr>
        </p:nvSpPr>
        <p:spPr/>
        <p:txBody>
          <a:bodyPr/>
          <a:lstStyle/>
          <a:p>
            <a:fld id="{8EB6C322-8E1A-4619-B3C6-B50ABA1F408C}" type="datetimeFigureOut">
              <a:rPr lang="ar-SA" smtClean="0"/>
              <a:t>29/10/47</a:t>
            </a:fld>
            <a:endParaRPr lang="ar-SA"/>
          </a:p>
        </p:txBody>
      </p:sp>
      <p:sp>
        <p:nvSpPr>
          <p:cNvPr id="5" name="عنصر نائب للتذييل 4">
            <a:extLst>
              <a:ext uri="{FF2B5EF4-FFF2-40B4-BE49-F238E27FC236}">
                <a16:creationId xmlns="" xmlns:a16="http://schemas.microsoft.com/office/drawing/2014/main" id="{7D73025A-5C53-55EF-E76E-A80C18670B19}"/>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 xmlns:a16="http://schemas.microsoft.com/office/drawing/2014/main" id="{587F87C1-CEE6-AB47-6FF4-8FB4DC260DFA}"/>
              </a:ext>
            </a:extLst>
          </p:cNvPr>
          <p:cNvSpPr>
            <a:spLocks noGrp="1"/>
          </p:cNvSpPr>
          <p:nvPr>
            <p:ph type="sldNum" sz="quarter" idx="12"/>
          </p:nvPr>
        </p:nvSpPr>
        <p:spPr/>
        <p:txBody>
          <a:bodyPr/>
          <a:lstStyle/>
          <a:p>
            <a:fld id="{E8689A56-8A6E-4F74-AA90-1384B137B92D}" type="slidenum">
              <a:rPr lang="ar-SA" smtClean="0"/>
              <a:t>‹#›</a:t>
            </a:fld>
            <a:endParaRPr lang="ar-SA"/>
          </a:p>
        </p:txBody>
      </p:sp>
    </p:spTree>
    <p:extLst>
      <p:ext uri="{BB962C8B-B14F-4D97-AF65-F5344CB8AC3E}">
        <p14:creationId xmlns:p14="http://schemas.microsoft.com/office/powerpoint/2010/main" val="3508034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 xmlns:a16="http://schemas.microsoft.com/office/drawing/2014/main" id="{759B9677-0EDA-BB54-A108-D03314C4D53C}"/>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 xmlns:a16="http://schemas.microsoft.com/office/drawing/2014/main" id="{C0ADEB92-E0F1-93F9-91BC-F4B8CC956A4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 xmlns:a16="http://schemas.microsoft.com/office/drawing/2014/main" id="{8731D669-BDC3-8204-3073-9F3E9D9F1F49}"/>
              </a:ext>
            </a:extLst>
          </p:cNvPr>
          <p:cNvSpPr>
            <a:spLocks noGrp="1"/>
          </p:cNvSpPr>
          <p:nvPr>
            <p:ph type="dt" sz="half" idx="10"/>
          </p:nvPr>
        </p:nvSpPr>
        <p:spPr/>
        <p:txBody>
          <a:bodyPr/>
          <a:lstStyle/>
          <a:p>
            <a:fld id="{8EB6C322-8E1A-4619-B3C6-B50ABA1F408C}" type="datetimeFigureOut">
              <a:rPr lang="ar-SA" smtClean="0"/>
              <a:t>29/10/47</a:t>
            </a:fld>
            <a:endParaRPr lang="ar-SA"/>
          </a:p>
        </p:txBody>
      </p:sp>
      <p:sp>
        <p:nvSpPr>
          <p:cNvPr id="5" name="عنصر نائب للتذييل 4">
            <a:extLst>
              <a:ext uri="{FF2B5EF4-FFF2-40B4-BE49-F238E27FC236}">
                <a16:creationId xmlns="" xmlns:a16="http://schemas.microsoft.com/office/drawing/2014/main" id="{1551CB4B-E072-4C43-915D-49638460014E}"/>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 xmlns:a16="http://schemas.microsoft.com/office/drawing/2014/main" id="{316E8578-E98D-3086-3123-EAFAE14B6999}"/>
              </a:ext>
            </a:extLst>
          </p:cNvPr>
          <p:cNvSpPr>
            <a:spLocks noGrp="1"/>
          </p:cNvSpPr>
          <p:nvPr>
            <p:ph type="sldNum" sz="quarter" idx="12"/>
          </p:nvPr>
        </p:nvSpPr>
        <p:spPr/>
        <p:txBody>
          <a:bodyPr/>
          <a:lstStyle/>
          <a:p>
            <a:fld id="{E8689A56-8A6E-4F74-AA90-1384B137B92D}" type="slidenum">
              <a:rPr lang="ar-SA" smtClean="0"/>
              <a:t>‹#›</a:t>
            </a:fld>
            <a:endParaRPr lang="ar-SA"/>
          </a:p>
        </p:txBody>
      </p:sp>
    </p:spTree>
    <p:extLst>
      <p:ext uri="{BB962C8B-B14F-4D97-AF65-F5344CB8AC3E}">
        <p14:creationId xmlns:p14="http://schemas.microsoft.com/office/powerpoint/2010/main" val="87425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 xmlns:a16="http://schemas.microsoft.com/office/drawing/2014/main" id="{C727AFD8-DCF4-8107-A074-07EAA459823B}"/>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 xmlns:a16="http://schemas.microsoft.com/office/drawing/2014/main" id="{1CE23F3A-B4D2-D9AD-1B30-8B18C0112FD7}"/>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 xmlns:a16="http://schemas.microsoft.com/office/drawing/2014/main" id="{AE145C36-4A13-387C-98B5-D5B1DC37E2EE}"/>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 xmlns:a16="http://schemas.microsoft.com/office/drawing/2014/main" id="{FD5F25D8-EBEA-EDDD-FFDC-93D95D071A61}"/>
              </a:ext>
            </a:extLst>
          </p:cNvPr>
          <p:cNvSpPr>
            <a:spLocks noGrp="1"/>
          </p:cNvSpPr>
          <p:nvPr>
            <p:ph type="dt" sz="half" idx="10"/>
          </p:nvPr>
        </p:nvSpPr>
        <p:spPr/>
        <p:txBody>
          <a:bodyPr/>
          <a:lstStyle/>
          <a:p>
            <a:fld id="{8EB6C322-8E1A-4619-B3C6-B50ABA1F408C}" type="datetimeFigureOut">
              <a:rPr lang="ar-SA" smtClean="0"/>
              <a:t>29/10/47</a:t>
            </a:fld>
            <a:endParaRPr lang="ar-SA"/>
          </a:p>
        </p:txBody>
      </p:sp>
      <p:sp>
        <p:nvSpPr>
          <p:cNvPr id="6" name="عنصر نائب للتذييل 5">
            <a:extLst>
              <a:ext uri="{FF2B5EF4-FFF2-40B4-BE49-F238E27FC236}">
                <a16:creationId xmlns="" xmlns:a16="http://schemas.microsoft.com/office/drawing/2014/main" id="{164517A6-2F8E-79DB-970D-C82805293B71}"/>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 xmlns:a16="http://schemas.microsoft.com/office/drawing/2014/main" id="{F7A7C66E-DC02-0721-E4CB-8D5E3B298EF3}"/>
              </a:ext>
            </a:extLst>
          </p:cNvPr>
          <p:cNvSpPr>
            <a:spLocks noGrp="1"/>
          </p:cNvSpPr>
          <p:nvPr>
            <p:ph type="sldNum" sz="quarter" idx="12"/>
          </p:nvPr>
        </p:nvSpPr>
        <p:spPr/>
        <p:txBody>
          <a:bodyPr/>
          <a:lstStyle/>
          <a:p>
            <a:fld id="{E8689A56-8A6E-4F74-AA90-1384B137B92D}" type="slidenum">
              <a:rPr lang="ar-SA" smtClean="0"/>
              <a:t>‹#›</a:t>
            </a:fld>
            <a:endParaRPr lang="ar-SA"/>
          </a:p>
        </p:txBody>
      </p:sp>
    </p:spTree>
    <p:extLst>
      <p:ext uri="{BB962C8B-B14F-4D97-AF65-F5344CB8AC3E}">
        <p14:creationId xmlns:p14="http://schemas.microsoft.com/office/powerpoint/2010/main" val="74916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 xmlns:a16="http://schemas.microsoft.com/office/drawing/2014/main" id="{ED036967-CC45-CD25-9DAE-10E309749C26}"/>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 xmlns:a16="http://schemas.microsoft.com/office/drawing/2014/main" id="{2D625AF2-FCD7-05AA-B809-A6092E3EB4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 xmlns:a16="http://schemas.microsoft.com/office/drawing/2014/main" id="{8DC5615A-55F0-1A3A-D8D3-04EB5CAF1916}"/>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 xmlns:a16="http://schemas.microsoft.com/office/drawing/2014/main" id="{0376CD69-6B2D-37B7-1641-6A24F610043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 xmlns:a16="http://schemas.microsoft.com/office/drawing/2014/main" id="{806BCBE0-9A43-E5A2-7CAE-B061122D474F}"/>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 xmlns:a16="http://schemas.microsoft.com/office/drawing/2014/main" id="{6B6D2488-7BCE-F6A8-6D18-926C53E65B60}"/>
              </a:ext>
            </a:extLst>
          </p:cNvPr>
          <p:cNvSpPr>
            <a:spLocks noGrp="1"/>
          </p:cNvSpPr>
          <p:nvPr>
            <p:ph type="dt" sz="half" idx="10"/>
          </p:nvPr>
        </p:nvSpPr>
        <p:spPr/>
        <p:txBody>
          <a:bodyPr/>
          <a:lstStyle/>
          <a:p>
            <a:fld id="{8EB6C322-8E1A-4619-B3C6-B50ABA1F408C}" type="datetimeFigureOut">
              <a:rPr lang="ar-SA" smtClean="0"/>
              <a:t>29/10/47</a:t>
            </a:fld>
            <a:endParaRPr lang="ar-SA"/>
          </a:p>
        </p:txBody>
      </p:sp>
      <p:sp>
        <p:nvSpPr>
          <p:cNvPr id="8" name="عنصر نائب للتذييل 7">
            <a:extLst>
              <a:ext uri="{FF2B5EF4-FFF2-40B4-BE49-F238E27FC236}">
                <a16:creationId xmlns="" xmlns:a16="http://schemas.microsoft.com/office/drawing/2014/main" id="{FABF0CC8-860C-17AE-5C3F-464ACE7D8850}"/>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 xmlns:a16="http://schemas.microsoft.com/office/drawing/2014/main" id="{9ED6DB76-12E1-ACA5-D110-F16895568D09}"/>
              </a:ext>
            </a:extLst>
          </p:cNvPr>
          <p:cNvSpPr>
            <a:spLocks noGrp="1"/>
          </p:cNvSpPr>
          <p:nvPr>
            <p:ph type="sldNum" sz="quarter" idx="12"/>
          </p:nvPr>
        </p:nvSpPr>
        <p:spPr/>
        <p:txBody>
          <a:bodyPr/>
          <a:lstStyle/>
          <a:p>
            <a:fld id="{E8689A56-8A6E-4F74-AA90-1384B137B92D}" type="slidenum">
              <a:rPr lang="ar-SA" smtClean="0"/>
              <a:t>‹#›</a:t>
            </a:fld>
            <a:endParaRPr lang="ar-SA"/>
          </a:p>
        </p:txBody>
      </p:sp>
    </p:spTree>
    <p:extLst>
      <p:ext uri="{BB962C8B-B14F-4D97-AF65-F5344CB8AC3E}">
        <p14:creationId xmlns:p14="http://schemas.microsoft.com/office/powerpoint/2010/main" val="40238518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 xmlns:a16="http://schemas.microsoft.com/office/drawing/2014/main" id="{CAFF6D5E-4AF0-9820-C720-1C57225716C0}"/>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 xmlns:a16="http://schemas.microsoft.com/office/drawing/2014/main" id="{5428E241-3C4F-7C3A-B1C6-A74AC509C55C}"/>
              </a:ext>
            </a:extLst>
          </p:cNvPr>
          <p:cNvSpPr>
            <a:spLocks noGrp="1"/>
          </p:cNvSpPr>
          <p:nvPr>
            <p:ph type="dt" sz="half" idx="10"/>
          </p:nvPr>
        </p:nvSpPr>
        <p:spPr/>
        <p:txBody>
          <a:bodyPr/>
          <a:lstStyle/>
          <a:p>
            <a:fld id="{8EB6C322-8E1A-4619-B3C6-B50ABA1F408C}" type="datetimeFigureOut">
              <a:rPr lang="ar-SA" smtClean="0"/>
              <a:t>29/10/47</a:t>
            </a:fld>
            <a:endParaRPr lang="ar-SA"/>
          </a:p>
        </p:txBody>
      </p:sp>
      <p:sp>
        <p:nvSpPr>
          <p:cNvPr id="4" name="عنصر نائب للتذييل 3">
            <a:extLst>
              <a:ext uri="{FF2B5EF4-FFF2-40B4-BE49-F238E27FC236}">
                <a16:creationId xmlns="" xmlns:a16="http://schemas.microsoft.com/office/drawing/2014/main" id="{ED1E9F1E-2660-2B9F-5B94-BF103A0C24AD}"/>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 xmlns:a16="http://schemas.microsoft.com/office/drawing/2014/main" id="{8289AE7D-AFEE-87DA-2111-5DF0B251DDD5}"/>
              </a:ext>
            </a:extLst>
          </p:cNvPr>
          <p:cNvSpPr>
            <a:spLocks noGrp="1"/>
          </p:cNvSpPr>
          <p:nvPr>
            <p:ph type="sldNum" sz="quarter" idx="12"/>
          </p:nvPr>
        </p:nvSpPr>
        <p:spPr/>
        <p:txBody>
          <a:bodyPr/>
          <a:lstStyle/>
          <a:p>
            <a:fld id="{E8689A56-8A6E-4F74-AA90-1384B137B92D}" type="slidenum">
              <a:rPr lang="ar-SA" smtClean="0"/>
              <a:t>‹#›</a:t>
            </a:fld>
            <a:endParaRPr lang="ar-SA"/>
          </a:p>
        </p:txBody>
      </p:sp>
    </p:spTree>
    <p:extLst>
      <p:ext uri="{BB962C8B-B14F-4D97-AF65-F5344CB8AC3E}">
        <p14:creationId xmlns:p14="http://schemas.microsoft.com/office/powerpoint/2010/main" val="3894636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 xmlns:a16="http://schemas.microsoft.com/office/drawing/2014/main" id="{85AA0A9D-4C55-9775-04A0-087AB8FD1EFD}"/>
              </a:ext>
            </a:extLst>
          </p:cNvPr>
          <p:cNvSpPr>
            <a:spLocks noGrp="1"/>
          </p:cNvSpPr>
          <p:nvPr>
            <p:ph type="dt" sz="half" idx="10"/>
          </p:nvPr>
        </p:nvSpPr>
        <p:spPr/>
        <p:txBody>
          <a:bodyPr/>
          <a:lstStyle/>
          <a:p>
            <a:fld id="{8EB6C322-8E1A-4619-B3C6-B50ABA1F408C}" type="datetimeFigureOut">
              <a:rPr lang="ar-SA" smtClean="0"/>
              <a:t>29/10/47</a:t>
            </a:fld>
            <a:endParaRPr lang="ar-SA"/>
          </a:p>
        </p:txBody>
      </p:sp>
      <p:sp>
        <p:nvSpPr>
          <p:cNvPr id="3" name="عنصر نائب للتذييل 2">
            <a:extLst>
              <a:ext uri="{FF2B5EF4-FFF2-40B4-BE49-F238E27FC236}">
                <a16:creationId xmlns="" xmlns:a16="http://schemas.microsoft.com/office/drawing/2014/main" id="{BC35E050-836D-B085-3C0F-8096C686564C}"/>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 xmlns:a16="http://schemas.microsoft.com/office/drawing/2014/main" id="{ED388853-7B4F-4603-9C40-0AD5DAE35F63}"/>
              </a:ext>
            </a:extLst>
          </p:cNvPr>
          <p:cNvSpPr>
            <a:spLocks noGrp="1"/>
          </p:cNvSpPr>
          <p:nvPr>
            <p:ph type="sldNum" sz="quarter" idx="12"/>
          </p:nvPr>
        </p:nvSpPr>
        <p:spPr/>
        <p:txBody>
          <a:bodyPr/>
          <a:lstStyle/>
          <a:p>
            <a:fld id="{E8689A56-8A6E-4F74-AA90-1384B137B92D}" type="slidenum">
              <a:rPr lang="ar-SA" smtClean="0"/>
              <a:t>‹#›</a:t>
            </a:fld>
            <a:endParaRPr lang="ar-SA"/>
          </a:p>
        </p:txBody>
      </p:sp>
    </p:spTree>
    <p:extLst>
      <p:ext uri="{BB962C8B-B14F-4D97-AF65-F5344CB8AC3E}">
        <p14:creationId xmlns:p14="http://schemas.microsoft.com/office/powerpoint/2010/main" val="4260958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 xmlns:a16="http://schemas.microsoft.com/office/drawing/2014/main" id="{CC84EF0C-67D9-BE33-86E3-44183F7A1207}"/>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 xmlns:a16="http://schemas.microsoft.com/office/drawing/2014/main" id="{E8870883-2F9C-33BF-9066-EC95E7C585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 xmlns:a16="http://schemas.microsoft.com/office/drawing/2014/main" id="{67119567-A234-ABAC-CEAD-22C54A6634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 xmlns:a16="http://schemas.microsoft.com/office/drawing/2014/main" id="{75039BAB-6D4D-80EB-29E2-4B43A91CADC8}"/>
              </a:ext>
            </a:extLst>
          </p:cNvPr>
          <p:cNvSpPr>
            <a:spLocks noGrp="1"/>
          </p:cNvSpPr>
          <p:nvPr>
            <p:ph type="dt" sz="half" idx="10"/>
          </p:nvPr>
        </p:nvSpPr>
        <p:spPr/>
        <p:txBody>
          <a:bodyPr/>
          <a:lstStyle/>
          <a:p>
            <a:fld id="{8EB6C322-8E1A-4619-B3C6-B50ABA1F408C}" type="datetimeFigureOut">
              <a:rPr lang="ar-SA" smtClean="0"/>
              <a:t>29/10/47</a:t>
            </a:fld>
            <a:endParaRPr lang="ar-SA"/>
          </a:p>
        </p:txBody>
      </p:sp>
      <p:sp>
        <p:nvSpPr>
          <p:cNvPr id="6" name="عنصر نائب للتذييل 5">
            <a:extLst>
              <a:ext uri="{FF2B5EF4-FFF2-40B4-BE49-F238E27FC236}">
                <a16:creationId xmlns="" xmlns:a16="http://schemas.microsoft.com/office/drawing/2014/main" id="{0253B534-ABF7-7262-0485-49447461EC37}"/>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 xmlns:a16="http://schemas.microsoft.com/office/drawing/2014/main" id="{97494631-B15F-C3CF-C717-AA3BFE75A374}"/>
              </a:ext>
            </a:extLst>
          </p:cNvPr>
          <p:cNvSpPr>
            <a:spLocks noGrp="1"/>
          </p:cNvSpPr>
          <p:nvPr>
            <p:ph type="sldNum" sz="quarter" idx="12"/>
          </p:nvPr>
        </p:nvSpPr>
        <p:spPr/>
        <p:txBody>
          <a:bodyPr/>
          <a:lstStyle/>
          <a:p>
            <a:fld id="{E8689A56-8A6E-4F74-AA90-1384B137B92D}" type="slidenum">
              <a:rPr lang="ar-SA" smtClean="0"/>
              <a:t>‹#›</a:t>
            </a:fld>
            <a:endParaRPr lang="ar-SA"/>
          </a:p>
        </p:txBody>
      </p:sp>
    </p:spTree>
    <p:extLst>
      <p:ext uri="{BB962C8B-B14F-4D97-AF65-F5344CB8AC3E}">
        <p14:creationId xmlns:p14="http://schemas.microsoft.com/office/powerpoint/2010/main" val="3130320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 xmlns:a16="http://schemas.microsoft.com/office/drawing/2014/main" id="{D0F71B9E-4002-4E9C-DAAC-57868395AAA1}"/>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 xmlns:a16="http://schemas.microsoft.com/office/drawing/2014/main" id="{2189688D-2FB3-FB45-C202-77083672FC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 xmlns:a16="http://schemas.microsoft.com/office/drawing/2014/main" id="{4ACD708F-AA46-D2F3-78D3-BD6CE67A9F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 xmlns:a16="http://schemas.microsoft.com/office/drawing/2014/main" id="{E2B6417E-CD61-442F-21E8-4FFE2431CB61}"/>
              </a:ext>
            </a:extLst>
          </p:cNvPr>
          <p:cNvSpPr>
            <a:spLocks noGrp="1"/>
          </p:cNvSpPr>
          <p:nvPr>
            <p:ph type="dt" sz="half" idx="10"/>
          </p:nvPr>
        </p:nvSpPr>
        <p:spPr/>
        <p:txBody>
          <a:bodyPr/>
          <a:lstStyle/>
          <a:p>
            <a:fld id="{8EB6C322-8E1A-4619-B3C6-B50ABA1F408C}" type="datetimeFigureOut">
              <a:rPr lang="ar-SA" smtClean="0"/>
              <a:t>29/10/47</a:t>
            </a:fld>
            <a:endParaRPr lang="ar-SA"/>
          </a:p>
        </p:txBody>
      </p:sp>
      <p:sp>
        <p:nvSpPr>
          <p:cNvPr id="6" name="عنصر نائب للتذييل 5">
            <a:extLst>
              <a:ext uri="{FF2B5EF4-FFF2-40B4-BE49-F238E27FC236}">
                <a16:creationId xmlns="" xmlns:a16="http://schemas.microsoft.com/office/drawing/2014/main" id="{CD7F8164-BB2A-6B2E-DB11-518E4BBA1A07}"/>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 xmlns:a16="http://schemas.microsoft.com/office/drawing/2014/main" id="{2724B3A6-58A6-71C4-2CFE-F6EB1006D956}"/>
              </a:ext>
            </a:extLst>
          </p:cNvPr>
          <p:cNvSpPr>
            <a:spLocks noGrp="1"/>
          </p:cNvSpPr>
          <p:nvPr>
            <p:ph type="sldNum" sz="quarter" idx="12"/>
          </p:nvPr>
        </p:nvSpPr>
        <p:spPr/>
        <p:txBody>
          <a:bodyPr/>
          <a:lstStyle/>
          <a:p>
            <a:fld id="{E8689A56-8A6E-4F74-AA90-1384B137B92D}" type="slidenum">
              <a:rPr lang="ar-SA" smtClean="0"/>
              <a:t>‹#›</a:t>
            </a:fld>
            <a:endParaRPr lang="ar-SA"/>
          </a:p>
        </p:txBody>
      </p:sp>
    </p:spTree>
    <p:extLst>
      <p:ext uri="{BB962C8B-B14F-4D97-AF65-F5344CB8AC3E}">
        <p14:creationId xmlns:p14="http://schemas.microsoft.com/office/powerpoint/2010/main" val="27597719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 xmlns:a16="http://schemas.microsoft.com/office/drawing/2014/main" id="{CE24B648-0FBF-536B-C1AF-75DFEF4E7C9B}"/>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 xmlns:a16="http://schemas.microsoft.com/office/drawing/2014/main" id="{E4B4091A-DBCF-453B-315E-9EBF5F1EC474}"/>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 xmlns:a16="http://schemas.microsoft.com/office/drawing/2014/main" id="{6D1D3638-148D-C4C5-B420-7B3EAA987741}"/>
              </a:ext>
            </a:extLst>
          </p:cNvPr>
          <p:cNvSpPr>
            <a:spLocks noGrp="1"/>
          </p:cNvSpPr>
          <p:nvPr>
            <p:ph type="dt" sz="half" idx="10"/>
          </p:nvPr>
        </p:nvSpPr>
        <p:spPr/>
        <p:txBody>
          <a:bodyPr/>
          <a:lstStyle/>
          <a:p>
            <a:fld id="{8EB6C322-8E1A-4619-B3C6-B50ABA1F408C}" type="datetimeFigureOut">
              <a:rPr lang="ar-SA" smtClean="0"/>
              <a:t>29/10/47</a:t>
            </a:fld>
            <a:endParaRPr lang="ar-SA"/>
          </a:p>
        </p:txBody>
      </p:sp>
      <p:sp>
        <p:nvSpPr>
          <p:cNvPr id="5" name="عنصر نائب للتذييل 4">
            <a:extLst>
              <a:ext uri="{FF2B5EF4-FFF2-40B4-BE49-F238E27FC236}">
                <a16:creationId xmlns="" xmlns:a16="http://schemas.microsoft.com/office/drawing/2014/main" id="{943CE613-C318-48A2-9FFA-B0AC22AE8A2D}"/>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 xmlns:a16="http://schemas.microsoft.com/office/drawing/2014/main" id="{3575B9C1-50C8-2861-2ABD-F95CB21C2C9B}"/>
              </a:ext>
            </a:extLst>
          </p:cNvPr>
          <p:cNvSpPr>
            <a:spLocks noGrp="1"/>
          </p:cNvSpPr>
          <p:nvPr>
            <p:ph type="sldNum" sz="quarter" idx="12"/>
          </p:nvPr>
        </p:nvSpPr>
        <p:spPr/>
        <p:txBody>
          <a:bodyPr/>
          <a:lstStyle/>
          <a:p>
            <a:fld id="{E8689A56-8A6E-4F74-AA90-1384B137B92D}" type="slidenum">
              <a:rPr lang="ar-SA" smtClean="0"/>
              <a:t>‹#›</a:t>
            </a:fld>
            <a:endParaRPr lang="ar-SA"/>
          </a:p>
        </p:txBody>
      </p:sp>
    </p:spTree>
    <p:extLst>
      <p:ext uri="{BB962C8B-B14F-4D97-AF65-F5344CB8AC3E}">
        <p14:creationId xmlns:p14="http://schemas.microsoft.com/office/powerpoint/2010/main" val="21202396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 xmlns:a16="http://schemas.microsoft.com/office/drawing/2014/main" id="{566ED238-1A36-E41F-D8EE-51FA566523C0}"/>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 xmlns:a16="http://schemas.microsoft.com/office/drawing/2014/main" id="{357A3EFB-7749-068C-95A9-650DFE2684A9}"/>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 xmlns:a16="http://schemas.microsoft.com/office/drawing/2014/main" id="{278D1D90-86AD-B649-D163-9A94DDB93DA8}"/>
              </a:ext>
            </a:extLst>
          </p:cNvPr>
          <p:cNvSpPr>
            <a:spLocks noGrp="1"/>
          </p:cNvSpPr>
          <p:nvPr>
            <p:ph type="dt" sz="half" idx="10"/>
          </p:nvPr>
        </p:nvSpPr>
        <p:spPr/>
        <p:txBody>
          <a:bodyPr/>
          <a:lstStyle/>
          <a:p>
            <a:fld id="{8EB6C322-8E1A-4619-B3C6-B50ABA1F408C}" type="datetimeFigureOut">
              <a:rPr lang="ar-SA" smtClean="0"/>
              <a:t>29/10/47</a:t>
            </a:fld>
            <a:endParaRPr lang="ar-SA"/>
          </a:p>
        </p:txBody>
      </p:sp>
      <p:sp>
        <p:nvSpPr>
          <p:cNvPr id="5" name="عنصر نائب للتذييل 4">
            <a:extLst>
              <a:ext uri="{FF2B5EF4-FFF2-40B4-BE49-F238E27FC236}">
                <a16:creationId xmlns="" xmlns:a16="http://schemas.microsoft.com/office/drawing/2014/main" id="{C05A8E2B-E7AE-7E51-F3FE-D5EB203E27BE}"/>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 xmlns:a16="http://schemas.microsoft.com/office/drawing/2014/main" id="{89C89B13-BCF4-2AAC-162F-2C3039758132}"/>
              </a:ext>
            </a:extLst>
          </p:cNvPr>
          <p:cNvSpPr>
            <a:spLocks noGrp="1"/>
          </p:cNvSpPr>
          <p:nvPr>
            <p:ph type="sldNum" sz="quarter" idx="12"/>
          </p:nvPr>
        </p:nvSpPr>
        <p:spPr/>
        <p:txBody>
          <a:bodyPr/>
          <a:lstStyle/>
          <a:p>
            <a:fld id="{E8689A56-8A6E-4F74-AA90-1384B137B92D}" type="slidenum">
              <a:rPr lang="ar-SA" smtClean="0"/>
              <a:t>‹#›</a:t>
            </a:fld>
            <a:endParaRPr lang="ar-SA"/>
          </a:p>
        </p:txBody>
      </p:sp>
    </p:spTree>
    <p:extLst>
      <p:ext uri="{BB962C8B-B14F-4D97-AF65-F5344CB8AC3E}">
        <p14:creationId xmlns:p14="http://schemas.microsoft.com/office/powerpoint/2010/main" val="3935102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 xmlns:a16="http://schemas.microsoft.com/office/drawing/2014/main" id="{080DE6F9-42B7-25E3-278D-5C83247E25AC}"/>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 xmlns:a16="http://schemas.microsoft.com/office/drawing/2014/main" id="{B0F3780B-B981-46D8-F18B-22B2439FA6A0}"/>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 xmlns:a16="http://schemas.microsoft.com/office/drawing/2014/main" id="{ECCB734F-7748-736E-AF69-E7855FE0985C}"/>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8EB6C322-8E1A-4619-B3C6-B50ABA1F408C}" type="datetimeFigureOut">
              <a:rPr lang="ar-SA" smtClean="0"/>
              <a:t>29/10/47</a:t>
            </a:fld>
            <a:endParaRPr lang="ar-SA"/>
          </a:p>
        </p:txBody>
      </p:sp>
      <p:sp>
        <p:nvSpPr>
          <p:cNvPr id="5" name="عنصر نائب للتذييل 4">
            <a:extLst>
              <a:ext uri="{FF2B5EF4-FFF2-40B4-BE49-F238E27FC236}">
                <a16:creationId xmlns="" xmlns:a16="http://schemas.microsoft.com/office/drawing/2014/main" id="{CD0184F0-125C-8FBB-E807-60BC8CEEA1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ar-SA"/>
          </a:p>
        </p:txBody>
      </p:sp>
      <p:sp>
        <p:nvSpPr>
          <p:cNvPr id="6" name="عنصر نائب لرقم الشريحة 5">
            <a:extLst>
              <a:ext uri="{FF2B5EF4-FFF2-40B4-BE49-F238E27FC236}">
                <a16:creationId xmlns="" xmlns:a16="http://schemas.microsoft.com/office/drawing/2014/main" id="{5B2BAAAC-5484-475C-9F74-60B4C27A22DC}"/>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E8689A56-8A6E-4F74-AA90-1384B137B92D}" type="slidenum">
              <a:rPr lang="ar-SA" smtClean="0"/>
              <a:t>‹#›</a:t>
            </a:fld>
            <a:endParaRPr lang="ar-SA"/>
          </a:p>
        </p:txBody>
      </p:sp>
    </p:spTree>
    <p:extLst>
      <p:ext uri="{BB962C8B-B14F-4D97-AF65-F5344CB8AC3E}">
        <p14:creationId xmlns:p14="http://schemas.microsoft.com/office/powerpoint/2010/main" val="20237835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 xmlns:a16="http://schemas.microsoft.com/office/drawing/2014/main" id="{EBCBE9BC-09D7-A74D-0EAD-E97EEEE2201D}"/>
            </a:ext>
          </a:extLst>
        </p:cNvPr>
        <p:cNvGrpSpPr/>
        <p:nvPr/>
      </p:nvGrpSpPr>
      <p:grpSpPr>
        <a:xfrm>
          <a:off x="0" y="0"/>
          <a:ext cx="0" cy="0"/>
          <a:chOff x="0" y="0"/>
          <a:chExt cx="0" cy="0"/>
        </a:xfrm>
      </p:grpSpPr>
      <p:sp>
        <p:nvSpPr>
          <p:cNvPr id="2" name="عنوان 1">
            <a:extLst>
              <a:ext uri="{FF2B5EF4-FFF2-40B4-BE49-F238E27FC236}">
                <a16:creationId xmlns="" xmlns:a16="http://schemas.microsoft.com/office/drawing/2014/main" id="{6783C79E-A82A-94B2-0FD5-C08E4DA14E44}"/>
              </a:ext>
            </a:extLst>
          </p:cNvPr>
          <p:cNvSpPr>
            <a:spLocks noGrp="1"/>
          </p:cNvSpPr>
          <p:nvPr>
            <p:ph type="ctrTitle"/>
          </p:nvPr>
        </p:nvSpPr>
        <p:spPr>
          <a:xfrm>
            <a:off x="1524000" y="2118519"/>
            <a:ext cx="9144000" cy="2387600"/>
          </a:xfrm>
        </p:spPr>
        <p:txBody>
          <a:bodyPr>
            <a:normAutofit fontScale="90000"/>
          </a:bodyPr>
          <a:lstStyle/>
          <a:p>
            <a:r>
              <a:rPr lang="en-US" dirty="0">
                <a:solidFill>
                  <a:srgbClr val="D86ECC"/>
                </a:solidFill>
              </a:rPr>
              <a:t>AI System For </a:t>
            </a:r>
            <a:r>
              <a:rPr lang="en-US" dirty="0">
                <a:solidFill>
                  <a:srgbClr val="99CCFF"/>
                </a:solidFill>
              </a:rPr>
              <a:t>Detecting</a:t>
            </a:r>
            <a:r>
              <a:rPr lang="en-US" dirty="0">
                <a:solidFill>
                  <a:srgbClr val="DDDDDD"/>
                </a:solidFill>
              </a:rPr>
              <a:t> </a:t>
            </a:r>
            <a:r>
              <a:rPr lang="en-US" dirty="0">
                <a:solidFill>
                  <a:schemeClr val="tx1">
                    <a:lumMod val="50000"/>
                    <a:lumOff val="50000"/>
                  </a:schemeClr>
                </a:solidFill>
              </a:rPr>
              <a:t>Brain Tumor </a:t>
            </a:r>
            <a:endParaRPr lang="ar-SA" b="1" dirty="0"/>
          </a:p>
        </p:txBody>
      </p:sp>
      <p:sp>
        <p:nvSpPr>
          <p:cNvPr id="4" name="شكل بيضاوي 3">
            <a:extLst>
              <a:ext uri="{FF2B5EF4-FFF2-40B4-BE49-F238E27FC236}">
                <a16:creationId xmlns="" xmlns:a16="http://schemas.microsoft.com/office/drawing/2014/main" id="{FADD43D6-1185-A984-FEB3-D2939B16A1DD}"/>
              </a:ext>
            </a:extLst>
          </p:cNvPr>
          <p:cNvSpPr/>
          <p:nvPr/>
        </p:nvSpPr>
        <p:spPr>
          <a:xfrm>
            <a:off x="-1637881" y="602901"/>
            <a:ext cx="3607358" cy="4654899"/>
          </a:xfrm>
          <a:prstGeom prst="ellipse">
            <a:avLst/>
          </a:prstGeom>
          <a:solidFill>
            <a:schemeClr val="accent5">
              <a:lumMod val="75000"/>
              <a:alpha val="3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6" name="شكل بيضاوي 5">
            <a:extLst>
              <a:ext uri="{FF2B5EF4-FFF2-40B4-BE49-F238E27FC236}">
                <a16:creationId xmlns="" xmlns:a16="http://schemas.microsoft.com/office/drawing/2014/main" id="{091165D4-A8CF-4A16-7A92-A94D0B453EE7}"/>
              </a:ext>
            </a:extLst>
          </p:cNvPr>
          <p:cNvSpPr/>
          <p:nvPr/>
        </p:nvSpPr>
        <p:spPr>
          <a:xfrm>
            <a:off x="9981465" y="-1193800"/>
            <a:ext cx="2554664" cy="2387600"/>
          </a:xfrm>
          <a:prstGeom prst="ellipse">
            <a:avLst/>
          </a:prstGeom>
          <a:solidFill>
            <a:srgbClr val="D9D9D9">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7" name="شكل بيضاوي 6">
            <a:extLst>
              <a:ext uri="{FF2B5EF4-FFF2-40B4-BE49-F238E27FC236}">
                <a16:creationId xmlns="" xmlns:a16="http://schemas.microsoft.com/office/drawing/2014/main" id="{1E268FD7-21E2-9BA2-6CB1-F0A70996372E}"/>
              </a:ext>
            </a:extLst>
          </p:cNvPr>
          <p:cNvSpPr/>
          <p:nvPr/>
        </p:nvSpPr>
        <p:spPr>
          <a:xfrm>
            <a:off x="6096000" y="5514681"/>
            <a:ext cx="1055802" cy="895546"/>
          </a:xfrm>
          <a:prstGeom prst="ellipse">
            <a:avLst/>
          </a:prstGeom>
          <a:solidFill>
            <a:srgbClr val="D86ECC">
              <a:alpha val="65098"/>
            </a:srgb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8" name="شكل بيضاوي 7">
            <a:extLst>
              <a:ext uri="{FF2B5EF4-FFF2-40B4-BE49-F238E27FC236}">
                <a16:creationId xmlns="" xmlns:a16="http://schemas.microsoft.com/office/drawing/2014/main" id="{42FD4CAD-03C8-47BB-4DFE-CB4CCFC64088}"/>
              </a:ext>
            </a:extLst>
          </p:cNvPr>
          <p:cNvSpPr/>
          <p:nvPr/>
        </p:nvSpPr>
        <p:spPr>
          <a:xfrm>
            <a:off x="6503105" y="5962454"/>
            <a:ext cx="1055802" cy="895546"/>
          </a:xfrm>
          <a:prstGeom prst="ellipse">
            <a:avLst/>
          </a:prstGeom>
          <a:solidFill>
            <a:srgbClr val="D9D9D9">
              <a:alpha val="74118"/>
            </a:srgb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9" name="شكل بيضاوي 8">
            <a:extLst>
              <a:ext uri="{FF2B5EF4-FFF2-40B4-BE49-F238E27FC236}">
                <a16:creationId xmlns="" xmlns:a16="http://schemas.microsoft.com/office/drawing/2014/main" id="{2FEAF815-F637-4A71-62D1-16F893EEB027}"/>
              </a:ext>
            </a:extLst>
          </p:cNvPr>
          <p:cNvSpPr/>
          <p:nvPr/>
        </p:nvSpPr>
        <p:spPr>
          <a:xfrm>
            <a:off x="5756998" y="5962454"/>
            <a:ext cx="1055802" cy="895546"/>
          </a:xfrm>
          <a:prstGeom prst="ellipse">
            <a:avLst/>
          </a:prstGeom>
          <a:solidFill>
            <a:srgbClr val="99CCFF">
              <a:alpha val="70980"/>
            </a:srgb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0" name="شكل بيضاوي 9">
            <a:extLst>
              <a:ext uri="{FF2B5EF4-FFF2-40B4-BE49-F238E27FC236}">
                <a16:creationId xmlns="" xmlns:a16="http://schemas.microsoft.com/office/drawing/2014/main" id="{5FB25745-2554-01AE-73CC-E18F68231D4E}"/>
              </a:ext>
            </a:extLst>
          </p:cNvPr>
          <p:cNvSpPr/>
          <p:nvPr/>
        </p:nvSpPr>
        <p:spPr>
          <a:xfrm>
            <a:off x="10389149" y="166910"/>
            <a:ext cx="2554664" cy="2387600"/>
          </a:xfrm>
          <a:prstGeom prst="ellipse">
            <a:avLst/>
          </a:prstGeom>
          <a:solidFill>
            <a:srgbClr val="99CCFF">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12" name="صورة 11">
            <a:extLst>
              <a:ext uri="{FF2B5EF4-FFF2-40B4-BE49-F238E27FC236}">
                <a16:creationId xmlns="" xmlns:a16="http://schemas.microsoft.com/office/drawing/2014/main" id="{C1CD87DA-16CB-6ABA-2619-8DBE219BF1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28" y="2554510"/>
            <a:ext cx="1700312" cy="1276769"/>
          </a:xfrm>
          <a:prstGeom prst="ellipse">
            <a:avLst/>
          </a:prstGeom>
          <a:ln>
            <a:noFill/>
          </a:ln>
          <a:effectLst>
            <a:softEdge rad="112500"/>
          </a:effectLst>
        </p:spPr>
      </p:pic>
    </p:spTree>
    <p:extLst>
      <p:ext uri="{BB962C8B-B14F-4D97-AF65-F5344CB8AC3E}">
        <p14:creationId xmlns:p14="http://schemas.microsoft.com/office/powerpoint/2010/main" val="4514637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 xmlns:a16="http://schemas.microsoft.com/office/drawing/2014/main" id="{93310F07-F5BE-FD31-C4AA-F18E4F45E955}"/>
            </a:ext>
          </a:extLst>
        </p:cNvPr>
        <p:cNvGrpSpPr/>
        <p:nvPr/>
      </p:nvGrpSpPr>
      <p:grpSpPr>
        <a:xfrm>
          <a:off x="0" y="0"/>
          <a:ext cx="0" cy="0"/>
          <a:chOff x="0" y="0"/>
          <a:chExt cx="0" cy="0"/>
        </a:xfrm>
      </p:grpSpPr>
      <p:sp>
        <p:nvSpPr>
          <p:cNvPr id="4" name="شكل بيضاوي 3">
            <a:extLst>
              <a:ext uri="{FF2B5EF4-FFF2-40B4-BE49-F238E27FC236}">
                <a16:creationId xmlns="" xmlns:a16="http://schemas.microsoft.com/office/drawing/2014/main" id="{F24E1B05-1EB2-1AC1-11F8-D688D84C0BED}"/>
              </a:ext>
            </a:extLst>
          </p:cNvPr>
          <p:cNvSpPr/>
          <p:nvPr/>
        </p:nvSpPr>
        <p:spPr>
          <a:xfrm>
            <a:off x="-1637881" y="602901"/>
            <a:ext cx="3607358" cy="4654899"/>
          </a:xfrm>
          <a:prstGeom prst="ellipse">
            <a:avLst/>
          </a:prstGeom>
          <a:solidFill>
            <a:schemeClr val="accent5">
              <a:lumMod val="75000"/>
              <a:alpha val="3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6" name="شكل بيضاوي 5">
            <a:extLst>
              <a:ext uri="{FF2B5EF4-FFF2-40B4-BE49-F238E27FC236}">
                <a16:creationId xmlns="" xmlns:a16="http://schemas.microsoft.com/office/drawing/2014/main" id="{DF735A88-03A2-3BF7-910C-9EE0FF9D9B73}"/>
              </a:ext>
            </a:extLst>
          </p:cNvPr>
          <p:cNvSpPr/>
          <p:nvPr/>
        </p:nvSpPr>
        <p:spPr>
          <a:xfrm>
            <a:off x="9981465" y="-1193800"/>
            <a:ext cx="2554664" cy="2387600"/>
          </a:xfrm>
          <a:prstGeom prst="ellipse">
            <a:avLst/>
          </a:prstGeom>
          <a:solidFill>
            <a:srgbClr val="D9D9D9">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7" name="شكل بيضاوي 6">
            <a:extLst>
              <a:ext uri="{FF2B5EF4-FFF2-40B4-BE49-F238E27FC236}">
                <a16:creationId xmlns="" xmlns:a16="http://schemas.microsoft.com/office/drawing/2014/main" id="{53A54C5D-3A1B-0373-5695-3A6971C3BE9B}"/>
              </a:ext>
            </a:extLst>
          </p:cNvPr>
          <p:cNvSpPr/>
          <p:nvPr/>
        </p:nvSpPr>
        <p:spPr>
          <a:xfrm>
            <a:off x="6096000" y="5514681"/>
            <a:ext cx="1055802" cy="895546"/>
          </a:xfrm>
          <a:prstGeom prst="ellipse">
            <a:avLst/>
          </a:prstGeom>
          <a:solidFill>
            <a:srgbClr val="D86ECC">
              <a:alpha val="65098"/>
            </a:srgb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8" name="شكل بيضاوي 7">
            <a:extLst>
              <a:ext uri="{FF2B5EF4-FFF2-40B4-BE49-F238E27FC236}">
                <a16:creationId xmlns="" xmlns:a16="http://schemas.microsoft.com/office/drawing/2014/main" id="{26506EE5-F3B4-F50C-D35A-F5A794285EBB}"/>
              </a:ext>
            </a:extLst>
          </p:cNvPr>
          <p:cNvSpPr/>
          <p:nvPr/>
        </p:nvSpPr>
        <p:spPr>
          <a:xfrm>
            <a:off x="6503105" y="5962454"/>
            <a:ext cx="1055802" cy="895546"/>
          </a:xfrm>
          <a:prstGeom prst="ellipse">
            <a:avLst/>
          </a:prstGeom>
          <a:solidFill>
            <a:srgbClr val="D9D9D9">
              <a:alpha val="74118"/>
            </a:srgb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9" name="شكل بيضاوي 8">
            <a:extLst>
              <a:ext uri="{FF2B5EF4-FFF2-40B4-BE49-F238E27FC236}">
                <a16:creationId xmlns="" xmlns:a16="http://schemas.microsoft.com/office/drawing/2014/main" id="{7625C70E-8CC7-5E84-06F0-38C7434EF138}"/>
              </a:ext>
            </a:extLst>
          </p:cNvPr>
          <p:cNvSpPr/>
          <p:nvPr/>
        </p:nvSpPr>
        <p:spPr>
          <a:xfrm>
            <a:off x="5756998" y="5962454"/>
            <a:ext cx="1055802" cy="895546"/>
          </a:xfrm>
          <a:prstGeom prst="ellipse">
            <a:avLst/>
          </a:prstGeom>
          <a:solidFill>
            <a:srgbClr val="99CCFF">
              <a:alpha val="70980"/>
            </a:srgb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0" name="شكل بيضاوي 9">
            <a:extLst>
              <a:ext uri="{FF2B5EF4-FFF2-40B4-BE49-F238E27FC236}">
                <a16:creationId xmlns="" xmlns:a16="http://schemas.microsoft.com/office/drawing/2014/main" id="{8A596435-4DF4-9733-5BE1-52CF8BF861D7}"/>
              </a:ext>
            </a:extLst>
          </p:cNvPr>
          <p:cNvSpPr/>
          <p:nvPr/>
        </p:nvSpPr>
        <p:spPr>
          <a:xfrm>
            <a:off x="10389149" y="166910"/>
            <a:ext cx="2554664" cy="2387600"/>
          </a:xfrm>
          <a:prstGeom prst="ellipse">
            <a:avLst/>
          </a:prstGeom>
          <a:solidFill>
            <a:srgbClr val="99CCFF">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12" name="صورة 11">
            <a:extLst>
              <a:ext uri="{FF2B5EF4-FFF2-40B4-BE49-F238E27FC236}">
                <a16:creationId xmlns="" xmlns:a16="http://schemas.microsoft.com/office/drawing/2014/main" id="{DFD35EE6-DA8B-9385-E852-17424777D65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28" y="2554510"/>
            <a:ext cx="1700312" cy="1276769"/>
          </a:xfrm>
          <a:prstGeom prst="ellipse">
            <a:avLst/>
          </a:prstGeom>
          <a:ln>
            <a:noFill/>
          </a:ln>
          <a:effectLst>
            <a:softEdge rad="112500"/>
          </a:effectLst>
        </p:spPr>
      </p:pic>
      <p:sp>
        <p:nvSpPr>
          <p:cNvPr id="5" name="مربع نص 4">
            <a:extLst>
              <a:ext uri="{FF2B5EF4-FFF2-40B4-BE49-F238E27FC236}">
                <a16:creationId xmlns="" xmlns:a16="http://schemas.microsoft.com/office/drawing/2014/main" id="{9141529C-88A5-75C0-77FE-2CB062D960A1}"/>
              </a:ext>
            </a:extLst>
          </p:cNvPr>
          <p:cNvSpPr txBox="1"/>
          <p:nvPr/>
        </p:nvSpPr>
        <p:spPr>
          <a:xfrm>
            <a:off x="1373091" y="870820"/>
            <a:ext cx="2677212" cy="707886"/>
          </a:xfrm>
          <a:prstGeom prst="rect">
            <a:avLst/>
          </a:prstGeom>
          <a:noFill/>
        </p:spPr>
        <p:txBody>
          <a:bodyPr wrap="square">
            <a:spAutoFit/>
          </a:bodyPr>
          <a:lstStyle/>
          <a:p>
            <a:r>
              <a:rPr lang="en-US" sz="4000" b="1" dirty="0">
                <a:ln w="0"/>
                <a:solidFill>
                  <a:srgbClr val="D86ECC"/>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Contant</a:t>
            </a:r>
            <a:endParaRPr lang="ar-SA" sz="4000" b="1" dirty="0">
              <a:solidFill>
                <a:srgbClr val="D86ECC"/>
              </a:solidFill>
              <a:latin typeface="Arial" panose="020B0604020202020204" pitchFamily="34" charset="0"/>
              <a:cs typeface="Arial" panose="020B0604020202020204" pitchFamily="34" charset="0"/>
            </a:endParaRPr>
          </a:p>
        </p:txBody>
      </p:sp>
      <p:sp>
        <p:nvSpPr>
          <p:cNvPr id="3" name="TextBox 2"/>
          <p:cNvSpPr txBox="1"/>
          <p:nvPr/>
        </p:nvSpPr>
        <p:spPr>
          <a:xfrm>
            <a:off x="2319454" y="2129883"/>
            <a:ext cx="8441473" cy="4647426"/>
          </a:xfrm>
          <a:prstGeom prst="rect">
            <a:avLst/>
          </a:prstGeom>
          <a:noFill/>
        </p:spPr>
        <p:txBody>
          <a:bodyPr wrap="square" rtlCol="1">
            <a:spAutoFit/>
          </a:bodyPr>
          <a:lstStyle/>
          <a:p>
            <a:pPr algn="l"/>
            <a:r>
              <a:rPr lang="en-US" sz="3200" b="1" dirty="0">
                <a:solidFill>
                  <a:schemeClr val="bg1">
                    <a:lumMod val="50000"/>
                  </a:schemeClr>
                </a:solidFill>
                <a:latin typeface="Arial" panose="020B0604020202020204" pitchFamily="34" charset="0"/>
                <a:cs typeface="Arial" panose="020B0604020202020204" pitchFamily="34" charset="0"/>
              </a:rPr>
              <a:t>1- Introduction</a:t>
            </a:r>
            <a:br>
              <a:rPr lang="en-US" sz="3200" b="1" dirty="0">
                <a:solidFill>
                  <a:schemeClr val="bg1">
                    <a:lumMod val="50000"/>
                  </a:schemeClr>
                </a:solidFill>
                <a:latin typeface="Arial" panose="020B0604020202020204" pitchFamily="34" charset="0"/>
                <a:cs typeface="Arial" panose="020B0604020202020204" pitchFamily="34" charset="0"/>
              </a:rPr>
            </a:br>
            <a:r>
              <a:rPr lang="en-US" sz="3200" b="1" dirty="0">
                <a:solidFill>
                  <a:schemeClr val="bg1">
                    <a:lumMod val="50000"/>
                  </a:schemeClr>
                </a:solidFill>
                <a:latin typeface="Arial" panose="020B0604020202020204" pitchFamily="34" charset="0"/>
                <a:cs typeface="Arial" panose="020B0604020202020204" pitchFamily="34" charset="0"/>
              </a:rPr>
              <a:t>2- objective</a:t>
            </a:r>
            <a:r>
              <a:rPr lang="en-US" sz="3200" b="1" dirty="0">
                <a:ln w="0"/>
                <a:solidFill>
                  <a:schemeClr val="bg1">
                    <a:lumMod val="50000"/>
                  </a:schemeClr>
                </a:solidFill>
                <a:latin typeface="Arial" panose="020B0604020202020204" pitchFamily="34" charset="0"/>
                <a:cs typeface="Arial" panose="020B0604020202020204" pitchFamily="34" charset="0"/>
              </a:rPr>
              <a:t/>
            </a:r>
            <a:br>
              <a:rPr lang="en-US" sz="3200" b="1" dirty="0">
                <a:ln w="0"/>
                <a:solidFill>
                  <a:schemeClr val="bg1">
                    <a:lumMod val="50000"/>
                  </a:schemeClr>
                </a:solidFill>
                <a:latin typeface="Arial" panose="020B0604020202020204" pitchFamily="34" charset="0"/>
                <a:cs typeface="Arial" panose="020B0604020202020204" pitchFamily="34" charset="0"/>
              </a:rPr>
            </a:br>
            <a:r>
              <a:rPr lang="en-US" sz="3200" b="1" dirty="0">
                <a:ln w="0"/>
                <a:solidFill>
                  <a:schemeClr val="bg1">
                    <a:lumMod val="50000"/>
                  </a:schemeClr>
                </a:solidFill>
                <a:latin typeface="Arial" panose="020B0604020202020204" pitchFamily="34" charset="0"/>
                <a:cs typeface="Arial" panose="020B0604020202020204" pitchFamily="34" charset="0"/>
              </a:rPr>
              <a:t>3- </a:t>
            </a:r>
            <a:r>
              <a:rPr lang="en-US" sz="3200" b="1" dirty="0" smtClean="0">
                <a:solidFill>
                  <a:schemeClr val="bg1">
                    <a:lumMod val="50000"/>
                  </a:schemeClr>
                </a:solidFill>
                <a:latin typeface="Arial" panose="020B0604020202020204" pitchFamily="34" charset="0"/>
                <a:cs typeface="Arial" panose="020B0604020202020204" pitchFamily="34" charset="0"/>
              </a:rPr>
              <a:t>Dataset</a:t>
            </a:r>
            <a:endParaRPr lang="ar-SA" sz="3200" b="1" dirty="0" smtClean="0">
              <a:solidFill>
                <a:schemeClr val="bg1">
                  <a:lumMod val="50000"/>
                </a:schemeClr>
              </a:solidFill>
              <a:latin typeface="Arial" panose="020B0604020202020204" pitchFamily="34" charset="0"/>
              <a:cs typeface="Arial" panose="020B0604020202020204" pitchFamily="34" charset="0"/>
            </a:endParaRPr>
          </a:p>
          <a:p>
            <a:pPr algn="l"/>
            <a:r>
              <a:rPr lang="en-US" sz="3200" b="1" dirty="0" smtClean="0">
                <a:solidFill>
                  <a:schemeClr val="bg1">
                    <a:lumMod val="50000"/>
                  </a:schemeClr>
                </a:solidFill>
                <a:latin typeface="Arial" panose="020B0604020202020204" pitchFamily="34" charset="0"/>
                <a:cs typeface="Arial" panose="020B0604020202020204" pitchFamily="34" charset="0"/>
              </a:rPr>
              <a:t>4-Methodology &amp; Proposed Approach</a:t>
            </a:r>
          </a:p>
          <a:p>
            <a:pPr algn="l"/>
            <a:r>
              <a:rPr lang="en-US" sz="3200" b="1" dirty="0" smtClean="0">
                <a:solidFill>
                  <a:schemeClr val="bg1">
                    <a:lumMod val="50000"/>
                  </a:schemeClr>
                </a:solidFill>
                <a:latin typeface="Arial" panose="020B0604020202020204" pitchFamily="34" charset="0"/>
                <a:cs typeface="Arial" panose="020B0604020202020204" pitchFamily="34" charset="0"/>
              </a:rPr>
              <a:t>5- Experimental Results</a:t>
            </a:r>
          </a:p>
          <a:p>
            <a:pPr algn="l"/>
            <a:r>
              <a:rPr lang="en-US" sz="3200" b="1" dirty="0" smtClean="0">
                <a:solidFill>
                  <a:schemeClr val="bg1">
                    <a:lumMod val="50000"/>
                  </a:schemeClr>
                </a:solidFill>
                <a:latin typeface="Arial" panose="020B0604020202020204" pitchFamily="34" charset="0"/>
                <a:cs typeface="Arial" panose="020B0604020202020204" pitchFamily="34" charset="0"/>
              </a:rPr>
              <a:t>6- conclusion</a:t>
            </a:r>
          </a:p>
          <a:p>
            <a:pPr algn="l"/>
            <a:r>
              <a:rPr lang="en-US" sz="3200" b="1" dirty="0" smtClean="0">
                <a:solidFill>
                  <a:schemeClr val="bg1">
                    <a:lumMod val="50000"/>
                  </a:schemeClr>
                </a:solidFill>
                <a:latin typeface="Arial" panose="020B0604020202020204" pitchFamily="34" charset="0"/>
                <a:cs typeface="Arial" panose="020B0604020202020204" pitchFamily="34" charset="0"/>
              </a:rPr>
              <a:t>7- Future Work</a:t>
            </a:r>
            <a:r>
              <a:rPr lang="ar-SA" sz="3200" b="1" dirty="0">
                <a:solidFill>
                  <a:schemeClr val="bg1">
                    <a:lumMod val="50000"/>
                  </a:schemeClr>
                </a:solidFill>
                <a:latin typeface="Arial" panose="020B0604020202020204" pitchFamily="34" charset="0"/>
                <a:cs typeface="Arial" panose="020B0604020202020204" pitchFamily="34" charset="0"/>
              </a:rPr>
              <a:t/>
            </a:r>
            <a:br>
              <a:rPr lang="ar-SA" sz="3200" b="1" dirty="0">
                <a:solidFill>
                  <a:schemeClr val="bg1">
                    <a:lumMod val="50000"/>
                  </a:schemeClr>
                </a:solidFill>
                <a:latin typeface="Arial" panose="020B0604020202020204" pitchFamily="34" charset="0"/>
                <a:cs typeface="Arial" panose="020B0604020202020204" pitchFamily="34" charset="0"/>
              </a:rPr>
            </a:br>
            <a:r>
              <a:rPr lang="en-US" sz="2400" dirty="0">
                <a:ln w="0"/>
                <a:solidFill>
                  <a:schemeClr val="bg1">
                    <a:lumMod val="50000"/>
                  </a:schemeClr>
                </a:solidFill>
                <a:latin typeface="Arial" panose="020B0604020202020204" pitchFamily="34" charset="0"/>
                <a:cs typeface="Arial" panose="020B0604020202020204" pitchFamily="34" charset="0"/>
              </a:rPr>
              <a:t/>
            </a:r>
            <a:br>
              <a:rPr lang="en-US" sz="2400" dirty="0">
                <a:ln w="0"/>
                <a:solidFill>
                  <a:schemeClr val="bg1">
                    <a:lumMod val="50000"/>
                  </a:schemeClr>
                </a:solidFill>
                <a:latin typeface="Arial" panose="020B0604020202020204" pitchFamily="34" charset="0"/>
                <a:cs typeface="Arial" panose="020B0604020202020204" pitchFamily="34" charset="0"/>
              </a:rPr>
            </a:br>
            <a:r>
              <a:rPr lang="ar-SA" sz="2400" dirty="0">
                <a:solidFill>
                  <a:schemeClr val="bg1">
                    <a:lumMod val="50000"/>
                  </a:schemeClr>
                </a:solidFill>
                <a:latin typeface="Arial" panose="020B0604020202020204" pitchFamily="34" charset="0"/>
                <a:cs typeface="Arial" panose="020B0604020202020204" pitchFamily="34" charset="0"/>
              </a:rPr>
              <a:t/>
            </a:r>
            <a:br>
              <a:rPr lang="ar-SA" sz="2400" dirty="0">
                <a:solidFill>
                  <a:schemeClr val="bg1">
                    <a:lumMod val="50000"/>
                  </a:schemeClr>
                </a:solidFill>
                <a:latin typeface="Arial" panose="020B0604020202020204" pitchFamily="34" charset="0"/>
                <a:cs typeface="Arial" panose="020B0604020202020204" pitchFamily="34" charset="0"/>
              </a:rPr>
            </a:br>
            <a:endParaRPr lang="ar-SA"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19935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 xmlns:a16="http://schemas.microsoft.com/office/drawing/2014/main" id="{4ADD9FF6-DA26-B76E-178F-79CED5EAF803}"/>
            </a:ext>
          </a:extLst>
        </p:cNvPr>
        <p:cNvGrpSpPr/>
        <p:nvPr/>
      </p:nvGrpSpPr>
      <p:grpSpPr>
        <a:xfrm>
          <a:off x="0" y="0"/>
          <a:ext cx="0" cy="0"/>
          <a:chOff x="0" y="0"/>
          <a:chExt cx="0" cy="0"/>
        </a:xfrm>
      </p:grpSpPr>
      <p:sp>
        <p:nvSpPr>
          <p:cNvPr id="4" name="شكل بيضاوي 3">
            <a:extLst>
              <a:ext uri="{FF2B5EF4-FFF2-40B4-BE49-F238E27FC236}">
                <a16:creationId xmlns="" xmlns:a16="http://schemas.microsoft.com/office/drawing/2014/main" id="{A5861E1C-07EA-7790-8408-B3ECDA020D00}"/>
              </a:ext>
            </a:extLst>
          </p:cNvPr>
          <p:cNvSpPr/>
          <p:nvPr/>
        </p:nvSpPr>
        <p:spPr>
          <a:xfrm>
            <a:off x="-1637881" y="602901"/>
            <a:ext cx="3607358" cy="4654899"/>
          </a:xfrm>
          <a:prstGeom prst="ellipse">
            <a:avLst/>
          </a:prstGeom>
          <a:solidFill>
            <a:schemeClr val="accent5">
              <a:lumMod val="75000"/>
              <a:alpha val="3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6" name="شكل بيضاوي 5">
            <a:extLst>
              <a:ext uri="{FF2B5EF4-FFF2-40B4-BE49-F238E27FC236}">
                <a16:creationId xmlns="" xmlns:a16="http://schemas.microsoft.com/office/drawing/2014/main" id="{193C8246-A023-5257-38D7-9639C06FF2D5}"/>
              </a:ext>
            </a:extLst>
          </p:cNvPr>
          <p:cNvSpPr/>
          <p:nvPr/>
        </p:nvSpPr>
        <p:spPr>
          <a:xfrm>
            <a:off x="9981465" y="-1193800"/>
            <a:ext cx="2554664" cy="2387600"/>
          </a:xfrm>
          <a:prstGeom prst="ellipse">
            <a:avLst/>
          </a:prstGeom>
          <a:solidFill>
            <a:srgbClr val="D9D9D9">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7" name="شكل بيضاوي 6">
            <a:extLst>
              <a:ext uri="{FF2B5EF4-FFF2-40B4-BE49-F238E27FC236}">
                <a16:creationId xmlns="" xmlns:a16="http://schemas.microsoft.com/office/drawing/2014/main" id="{4AF84E8D-93E4-8B29-270A-D8B680D03CB1}"/>
              </a:ext>
            </a:extLst>
          </p:cNvPr>
          <p:cNvSpPr/>
          <p:nvPr/>
        </p:nvSpPr>
        <p:spPr>
          <a:xfrm>
            <a:off x="6096000" y="5514681"/>
            <a:ext cx="1055802" cy="895546"/>
          </a:xfrm>
          <a:prstGeom prst="ellipse">
            <a:avLst/>
          </a:prstGeom>
          <a:solidFill>
            <a:srgbClr val="D86ECC">
              <a:alpha val="65098"/>
            </a:srgb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8" name="شكل بيضاوي 7">
            <a:extLst>
              <a:ext uri="{FF2B5EF4-FFF2-40B4-BE49-F238E27FC236}">
                <a16:creationId xmlns="" xmlns:a16="http://schemas.microsoft.com/office/drawing/2014/main" id="{ECDEAE31-C056-9097-C970-1D8D783E5FB7}"/>
              </a:ext>
            </a:extLst>
          </p:cNvPr>
          <p:cNvSpPr/>
          <p:nvPr/>
        </p:nvSpPr>
        <p:spPr>
          <a:xfrm>
            <a:off x="6503105" y="5962454"/>
            <a:ext cx="1055802" cy="895546"/>
          </a:xfrm>
          <a:prstGeom prst="ellipse">
            <a:avLst/>
          </a:prstGeom>
          <a:solidFill>
            <a:srgbClr val="D9D9D9">
              <a:alpha val="74118"/>
            </a:srgb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9" name="شكل بيضاوي 8">
            <a:extLst>
              <a:ext uri="{FF2B5EF4-FFF2-40B4-BE49-F238E27FC236}">
                <a16:creationId xmlns="" xmlns:a16="http://schemas.microsoft.com/office/drawing/2014/main" id="{2303C8B3-A0EF-178D-F6AE-001999DBFBE5}"/>
              </a:ext>
            </a:extLst>
          </p:cNvPr>
          <p:cNvSpPr/>
          <p:nvPr/>
        </p:nvSpPr>
        <p:spPr>
          <a:xfrm>
            <a:off x="5756998" y="5962454"/>
            <a:ext cx="1055802" cy="895546"/>
          </a:xfrm>
          <a:prstGeom prst="ellipse">
            <a:avLst/>
          </a:prstGeom>
          <a:solidFill>
            <a:srgbClr val="99CCFF">
              <a:alpha val="70980"/>
            </a:srgb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0" name="شكل بيضاوي 9">
            <a:extLst>
              <a:ext uri="{FF2B5EF4-FFF2-40B4-BE49-F238E27FC236}">
                <a16:creationId xmlns="" xmlns:a16="http://schemas.microsoft.com/office/drawing/2014/main" id="{B26A46FE-C5C8-1EB2-8440-15B011339A8A}"/>
              </a:ext>
            </a:extLst>
          </p:cNvPr>
          <p:cNvSpPr/>
          <p:nvPr/>
        </p:nvSpPr>
        <p:spPr>
          <a:xfrm>
            <a:off x="10389149" y="166910"/>
            <a:ext cx="2554664" cy="2387600"/>
          </a:xfrm>
          <a:prstGeom prst="ellipse">
            <a:avLst/>
          </a:prstGeom>
          <a:solidFill>
            <a:srgbClr val="99CCFF">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12" name="صورة 11">
            <a:extLst>
              <a:ext uri="{FF2B5EF4-FFF2-40B4-BE49-F238E27FC236}">
                <a16:creationId xmlns="" xmlns:a16="http://schemas.microsoft.com/office/drawing/2014/main" id="{F7C8ADBC-9152-CA2C-466E-913B7E5768E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28" y="2554510"/>
            <a:ext cx="1700312" cy="1276769"/>
          </a:xfrm>
          <a:prstGeom prst="ellipse">
            <a:avLst/>
          </a:prstGeom>
          <a:ln>
            <a:noFill/>
          </a:ln>
          <a:effectLst>
            <a:softEdge rad="112500"/>
          </a:effectLst>
        </p:spPr>
      </p:pic>
      <p:sp>
        <p:nvSpPr>
          <p:cNvPr id="5" name="مربع نص 4">
            <a:extLst>
              <a:ext uri="{FF2B5EF4-FFF2-40B4-BE49-F238E27FC236}">
                <a16:creationId xmlns="" xmlns:a16="http://schemas.microsoft.com/office/drawing/2014/main" id="{1351EC7E-0787-A6BC-E1BD-2AA4906898E2}"/>
              </a:ext>
            </a:extLst>
          </p:cNvPr>
          <p:cNvSpPr txBox="1"/>
          <p:nvPr/>
        </p:nvSpPr>
        <p:spPr>
          <a:xfrm>
            <a:off x="1252728" y="664462"/>
            <a:ext cx="2949790" cy="540976"/>
          </a:xfrm>
          <a:prstGeom prst="rect">
            <a:avLst/>
          </a:prstGeom>
          <a:noFill/>
        </p:spPr>
        <p:txBody>
          <a:bodyPr wrap="square">
            <a:spAutoFit/>
          </a:bodyPr>
          <a:lstStyle/>
          <a:p>
            <a:r>
              <a:rPr lang="en-US" sz="2800" b="1" dirty="0">
                <a:solidFill>
                  <a:srgbClr val="D86ECC"/>
                </a:solidFill>
                <a:latin typeface="Arial" panose="020B0604020202020204" pitchFamily="34" charset="0"/>
                <a:cs typeface="Arial" panose="020B0604020202020204" pitchFamily="34" charset="0"/>
              </a:rPr>
              <a:t>Introduction</a:t>
            </a:r>
            <a:endParaRPr lang="ar-SA" sz="2800" b="1" dirty="0">
              <a:solidFill>
                <a:srgbClr val="D86ECC"/>
              </a:solidFill>
              <a:latin typeface="Arial" panose="020B0604020202020204" pitchFamily="34" charset="0"/>
              <a:cs typeface="Arial" panose="020B0604020202020204" pitchFamily="34" charset="0"/>
            </a:endParaRPr>
          </a:p>
        </p:txBody>
      </p:sp>
      <p:sp>
        <p:nvSpPr>
          <p:cNvPr id="11" name="TextBox 10"/>
          <p:cNvSpPr txBox="1"/>
          <p:nvPr/>
        </p:nvSpPr>
        <p:spPr>
          <a:xfrm>
            <a:off x="1969477" y="1685703"/>
            <a:ext cx="8915400" cy="3693319"/>
          </a:xfrm>
          <a:prstGeom prst="rect">
            <a:avLst/>
          </a:prstGeom>
          <a:noFill/>
        </p:spPr>
        <p:txBody>
          <a:bodyPr wrap="square" rtlCol="1">
            <a:spAutoFit/>
          </a:bodyPr>
          <a:lstStyle/>
          <a:p>
            <a:pPr algn="just" rtl="0"/>
            <a:r>
              <a:rPr lang="en-US" b="1" dirty="0">
                <a:solidFill>
                  <a:schemeClr val="bg2">
                    <a:lumMod val="50000"/>
                  </a:schemeClr>
                </a:solidFill>
                <a:latin typeface="Arial" panose="020B0604020202020204" pitchFamily="34" charset="0"/>
                <a:cs typeface="Arial" panose="020B0604020202020204" pitchFamily="34" charset="0"/>
              </a:rPr>
              <a:t>The brain is the main control center for all bodily functions. It is responsible for issuing commands and regulating vital functions that ensure the continuation of life. Any damage to the brain can directly affect a person's physical and cognitive abilities. Brain tumors are defined as abnormal growths in brain cells that form masses which may be benign or malignant. Early detection is a crucial step in improving treatment outcomes and reducing complications.</a:t>
            </a:r>
          </a:p>
          <a:p>
            <a:pPr algn="just" rtl="0"/>
            <a:endParaRPr lang="en-US" b="1" dirty="0">
              <a:solidFill>
                <a:schemeClr val="bg2">
                  <a:lumMod val="50000"/>
                </a:schemeClr>
              </a:solidFill>
              <a:latin typeface="Arial" panose="020B0604020202020204" pitchFamily="34" charset="0"/>
              <a:cs typeface="Arial" panose="020B0604020202020204" pitchFamily="34" charset="0"/>
            </a:endParaRPr>
          </a:p>
          <a:p>
            <a:pPr algn="just" rtl="0"/>
            <a:r>
              <a:rPr lang="en-US" b="1" dirty="0">
                <a:solidFill>
                  <a:schemeClr val="bg2">
                    <a:lumMod val="50000"/>
                  </a:schemeClr>
                </a:solidFill>
                <a:latin typeface="Arial" panose="020B0604020202020204" pitchFamily="34" charset="0"/>
                <a:cs typeface="Arial" panose="020B0604020202020204" pitchFamily="34" charset="0"/>
              </a:rPr>
              <a:t>In light of the rapid technological advancements we are witnessing, and the integration of artificial intelligence into many aspects of our daily lives and across various fields, it has become possible to harness it in the medical field. Detecting brain tumors is one of the most difficult challenges due to their diversity and the difficulty in differentiating between them using traditional methods.</a:t>
            </a:r>
            <a:endParaRPr lang="ar-SA" b="1" dirty="0">
              <a:solidFill>
                <a:schemeClr val="bg2">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81460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 xmlns:a16="http://schemas.microsoft.com/office/drawing/2014/main" id="{5B1663BA-9E52-0E4E-02B3-E8BF61118918}"/>
            </a:ext>
          </a:extLst>
        </p:cNvPr>
        <p:cNvGrpSpPr/>
        <p:nvPr/>
      </p:nvGrpSpPr>
      <p:grpSpPr>
        <a:xfrm>
          <a:off x="0" y="0"/>
          <a:ext cx="0" cy="0"/>
          <a:chOff x="0" y="0"/>
          <a:chExt cx="0" cy="0"/>
        </a:xfrm>
      </p:grpSpPr>
      <p:sp>
        <p:nvSpPr>
          <p:cNvPr id="4" name="شكل بيضاوي 3">
            <a:extLst>
              <a:ext uri="{FF2B5EF4-FFF2-40B4-BE49-F238E27FC236}">
                <a16:creationId xmlns="" xmlns:a16="http://schemas.microsoft.com/office/drawing/2014/main" id="{FC81373C-25A2-C63D-6281-69256BA6B832}"/>
              </a:ext>
            </a:extLst>
          </p:cNvPr>
          <p:cNvSpPr/>
          <p:nvPr/>
        </p:nvSpPr>
        <p:spPr>
          <a:xfrm>
            <a:off x="-1637881" y="602901"/>
            <a:ext cx="3607358" cy="4654899"/>
          </a:xfrm>
          <a:prstGeom prst="ellipse">
            <a:avLst/>
          </a:prstGeom>
          <a:solidFill>
            <a:schemeClr val="accent5">
              <a:lumMod val="75000"/>
              <a:alpha val="3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6" name="شكل بيضاوي 5">
            <a:extLst>
              <a:ext uri="{FF2B5EF4-FFF2-40B4-BE49-F238E27FC236}">
                <a16:creationId xmlns="" xmlns:a16="http://schemas.microsoft.com/office/drawing/2014/main" id="{C6B2FB7B-260A-B5C5-69F1-314388692F92}"/>
              </a:ext>
            </a:extLst>
          </p:cNvPr>
          <p:cNvSpPr/>
          <p:nvPr/>
        </p:nvSpPr>
        <p:spPr>
          <a:xfrm>
            <a:off x="9981465" y="-1193800"/>
            <a:ext cx="2554664" cy="2387600"/>
          </a:xfrm>
          <a:prstGeom prst="ellipse">
            <a:avLst/>
          </a:prstGeom>
          <a:solidFill>
            <a:srgbClr val="D9D9D9">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7" name="شكل بيضاوي 6">
            <a:extLst>
              <a:ext uri="{FF2B5EF4-FFF2-40B4-BE49-F238E27FC236}">
                <a16:creationId xmlns="" xmlns:a16="http://schemas.microsoft.com/office/drawing/2014/main" id="{F952F780-39E8-CB4A-960B-BA4014017BCA}"/>
              </a:ext>
            </a:extLst>
          </p:cNvPr>
          <p:cNvSpPr/>
          <p:nvPr/>
        </p:nvSpPr>
        <p:spPr>
          <a:xfrm>
            <a:off x="6096000" y="5514681"/>
            <a:ext cx="1055802" cy="895546"/>
          </a:xfrm>
          <a:prstGeom prst="ellipse">
            <a:avLst/>
          </a:prstGeom>
          <a:solidFill>
            <a:srgbClr val="D86ECC">
              <a:alpha val="65098"/>
            </a:srgb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8" name="شكل بيضاوي 7">
            <a:extLst>
              <a:ext uri="{FF2B5EF4-FFF2-40B4-BE49-F238E27FC236}">
                <a16:creationId xmlns="" xmlns:a16="http://schemas.microsoft.com/office/drawing/2014/main" id="{17EE0C2A-5F3D-A731-9590-3C256B1A77B6}"/>
              </a:ext>
            </a:extLst>
          </p:cNvPr>
          <p:cNvSpPr/>
          <p:nvPr/>
        </p:nvSpPr>
        <p:spPr>
          <a:xfrm>
            <a:off x="6503105" y="5962454"/>
            <a:ext cx="1055802" cy="895546"/>
          </a:xfrm>
          <a:prstGeom prst="ellipse">
            <a:avLst/>
          </a:prstGeom>
          <a:solidFill>
            <a:srgbClr val="D9D9D9">
              <a:alpha val="74118"/>
            </a:srgb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9" name="شكل بيضاوي 8">
            <a:extLst>
              <a:ext uri="{FF2B5EF4-FFF2-40B4-BE49-F238E27FC236}">
                <a16:creationId xmlns="" xmlns:a16="http://schemas.microsoft.com/office/drawing/2014/main" id="{47B77F1C-DE2E-CE1B-135E-FBB5C9E91BAA}"/>
              </a:ext>
            </a:extLst>
          </p:cNvPr>
          <p:cNvSpPr/>
          <p:nvPr/>
        </p:nvSpPr>
        <p:spPr>
          <a:xfrm>
            <a:off x="5756998" y="5962454"/>
            <a:ext cx="1055802" cy="895546"/>
          </a:xfrm>
          <a:prstGeom prst="ellipse">
            <a:avLst/>
          </a:prstGeom>
          <a:solidFill>
            <a:srgbClr val="99CCFF">
              <a:alpha val="70980"/>
            </a:srgb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0" name="شكل بيضاوي 9">
            <a:extLst>
              <a:ext uri="{FF2B5EF4-FFF2-40B4-BE49-F238E27FC236}">
                <a16:creationId xmlns="" xmlns:a16="http://schemas.microsoft.com/office/drawing/2014/main" id="{F5600727-1EFA-EA35-0818-E631A480B793}"/>
              </a:ext>
            </a:extLst>
          </p:cNvPr>
          <p:cNvSpPr/>
          <p:nvPr/>
        </p:nvSpPr>
        <p:spPr>
          <a:xfrm>
            <a:off x="10389149" y="166910"/>
            <a:ext cx="2554664" cy="2387600"/>
          </a:xfrm>
          <a:prstGeom prst="ellipse">
            <a:avLst/>
          </a:prstGeom>
          <a:solidFill>
            <a:srgbClr val="99CCFF">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12" name="صورة 11">
            <a:extLst>
              <a:ext uri="{FF2B5EF4-FFF2-40B4-BE49-F238E27FC236}">
                <a16:creationId xmlns="" xmlns:a16="http://schemas.microsoft.com/office/drawing/2014/main" id="{DE04EACC-FE4A-3880-6502-A3FEBBB815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28" y="2554510"/>
            <a:ext cx="1700312" cy="1276769"/>
          </a:xfrm>
          <a:prstGeom prst="ellipse">
            <a:avLst/>
          </a:prstGeom>
          <a:ln>
            <a:noFill/>
          </a:ln>
          <a:effectLst>
            <a:softEdge rad="112500"/>
          </a:effectLst>
        </p:spPr>
      </p:pic>
      <p:sp>
        <p:nvSpPr>
          <p:cNvPr id="5" name="مربع نص 4">
            <a:extLst>
              <a:ext uri="{FF2B5EF4-FFF2-40B4-BE49-F238E27FC236}">
                <a16:creationId xmlns="" xmlns:a16="http://schemas.microsoft.com/office/drawing/2014/main" id="{FA30F56F-2AE3-7717-1C3C-91E56ADA5AAE}"/>
              </a:ext>
            </a:extLst>
          </p:cNvPr>
          <p:cNvSpPr txBox="1"/>
          <p:nvPr/>
        </p:nvSpPr>
        <p:spPr>
          <a:xfrm>
            <a:off x="1300898" y="594331"/>
            <a:ext cx="3591142" cy="707886"/>
          </a:xfrm>
          <a:prstGeom prst="rect">
            <a:avLst/>
          </a:prstGeom>
          <a:noFill/>
        </p:spPr>
        <p:txBody>
          <a:bodyPr wrap="square">
            <a:spAutoFit/>
          </a:bodyPr>
          <a:lstStyle/>
          <a:p>
            <a:r>
              <a:rPr lang="en-US" sz="4000" b="1" dirty="0">
                <a:ln w="0"/>
                <a:solidFill>
                  <a:srgbClr val="D86ECC"/>
                </a:solidFill>
                <a:latin typeface="Arial" panose="020B0604020202020204" pitchFamily="34" charset="0"/>
                <a:cs typeface="Arial" panose="020B0604020202020204" pitchFamily="34" charset="0"/>
              </a:rPr>
              <a:t>objective</a:t>
            </a:r>
            <a:endParaRPr lang="ar-SA" sz="4000" b="1" dirty="0">
              <a:solidFill>
                <a:srgbClr val="D86ECC"/>
              </a:solidFill>
              <a:latin typeface="Arial" panose="020B0604020202020204" pitchFamily="34" charset="0"/>
              <a:cs typeface="Arial" panose="020B0604020202020204" pitchFamily="34" charset="0"/>
            </a:endParaRPr>
          </a:p>
        </p:txBody>
      </p:sp>
      <p:pic>
        <p:nvPicPr>
          <p:cNvPr id="11" name="صورة 10">
            <a:extLst>
              <a:ext uri="{FF2B5EF4-FFF2-40B4-BE49-F238E27FC236}">
                <a16:creationId xmlns="" xmlns:a16="http://schemas.microsoft.com/office/drawing/2014/main" id="{3A54ED89-B98B-BFE0-3E73-1DDFE59E52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97767" y="4797068"/>
            <a:ext cx="3848486" cy="1924243"/>
          </a:xfrm>
          <a:prstGeom prst="rect">
            <a:avLst/>
          </a:prstGeom>
          <a:ln>
            <a:noFill/>
          </a:ln>
          <a:effectLst>
            <a:softEdge rad="112500"/>
          </a:effectLst>
        </p:spPr>
      </p:pic>
      <p:sp>
        <p:nvSpPr>
          <p:cNvPr id="3" name="TextBox 2"/>
          <p:cNvSpPr txBox="1"/>
          <p:nvPr/>
        </p:nvSpPr>
        <p:spPr>
          <a:xfrm>
            <a:off x="2084832" y="1764792"/>
            <a:ext cx="8549640" cy="2862322"/>
          </a:xfrm>
          <a:prstGeom prst="rect">
            <a:avLst/>
          </a:prstGeom>
          <a:noFill/>
        </p:spPr>
        <p:txBody>
          <a:bodyPr wrap="square" rtlCol="1">
            <a:spAutoFit/>
          </a:bodyPr>
          <a:lstStyle/>
          <a:p>
            <a:pPr algn="just" rtl="0"/>
            <a:r>
              <a:rPr lang="en-US" sz="2000" b="1" dirty="0">
                <a:solidFill>
                  <a:schemeClr val="bg2">
                    <a:lumMod val="50000"/>
                  </a:schemeClr>
                </a:solidFill>
                <a:latin typeface="Arial" panose="020B0604020202020204" pitchFamily="34" charset="0"/>
                <a:cs typeface="Arial" panose="020B0604020202020204" pitchFamily="34" charset="0"/>
              </a:rPr>
              <a:t>I chose this project because it combines artificial intelligence and medicine, helping doctors make highly accurate diagnoses using algorithms that classify different images (MRI scans) and detect various tumors with exceptional precision. This allows doctors to analyze thousands of images in minutes, significantly reducing human error during diagnosis, contributing to faster decision-making and the selection of the most appropriate treatment, thus increasing the patient's chances of recovery, God willing. This is our goal.</a:t>
            </a:r>
            <a:endParaRPr lang="ar-SA" sz="2000" b="1" dirty="0">
              <a:solidFill>
                <a:schemeClr val="bg2">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22979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 xmlns:a16="http://schemas.microsoft.com/office/drawing/2014/main" id="{538C6FF5-A350-307D-9001-76C204A9E6C4}"/>
            </a:ext>
          </a:extLst>
        </p:cNvPr>
        <p:cNvGrpSpPr/>
        <p:nvPr/>
      </p:nvGrpSpPr>
      <p:grpSpPr>
        <a:xfrm>
          <a:off x="0" y="0"/>
          <a:ext cx="0" cy="0"/>
          <a:chOff x="0" y="0"/>
          <a:chExt cx="0" cy="0"/>
        </a:xfrm>
      </p:grpSpPr>
      <p:sp>
        <p:nvSpPr>
          <p:cNvPr id="4" name="شكل بيضاوي 3">
            <a:extLst>
              <a:ext uri="{FF2B5EF4-FFF2-40B4-BE49-F238E27FC236}">
                <a16:creationId xmlns="" xmlns:a16="http://schemas.microsoft.com/office/drawing/2014/main" id="{FEEB6EC9-8197-7894-F0AB-6C67D34E3409}"/>
              </a:ext>
            </a:extLst>
          </p:cNvPr>
          <p:cNvSpPr/>
          <p:nvPr/>
        </p:nvSpPr>
        <p:spPr>
          <a:xfrm>
            <a:off x="-1637881" y="602901"/>
            <a:ext cx="3607358" cy="4654899"/>
          </a:xfrm>
          <a:prstGeom prst="ellipse">
            <a:avLst/>
          </a:prstGeom>
          <a:solidFill>
            <a:schemeClr val="accent5">
              <a:lumMod val="75000"/>
              <a:alpha val="3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6" name="شكل بيضاوي 5">
            <a:extLst>
              <a:ext uri="{FF2B5EF4-FFF2-40B4-BE49-F238E27FC236}">
                <a16:creationId xmlns="" xmlns:a16="http://schemas.microsoft.com/office/drawing/2014/main" id="{82C044E3-8057-4F80-337D-D9B02CED4650}"/>
              </a:ext>
            </a:extLst>
          </p:cNvPr>
          <p:cNvSpPr/>
          <p:nvPr/>
        </p:nvSpPr>
        <p:spPr>
          <a:xfrm>
            <a:off x="9981465" y="-1193800"/>
            <a:ext cx="2554664" cy="2387600"/>
          </a:xfrm>
          <a:prstGeom prst="ellipse">
            <a:avLst/>
          </a:prstGeom>
          <a:solidFill>
            <a:srgbClr val="D9D9D9">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7" name="شكل بيضاوي 6">
            <a:extLst>
              <a:ext uri="{FF2B5EF4-FFF2-40B4-BE49-F238E27FC236}">
                <a16:creationId xmlns="" xmlns:a16="http://schemas.microsoft.com/office/drawing/2014/main" id="{2FB3E6F1-E0DE-75CD-6BBB-DCD390297E87}"/>
              </a:ext>
            </a:extLst>
          </p:cNvPr>
          <p:cNvSpPr/>
          <p:nvPr/>
        </p:nvSpPr>
        <p:spPr>
          <a:xfrm>
            <a:off x="6096000" y="5514681"/>
            <a:ext cx="1055802" cy="895546"/>
          </a:xfrm>
          <a:prstGeom prst="ellipse">
            <a:avLst/>
          </a:prstGeom>
          <a:solidFill>
            <a:srgbClr val="D86ECC">
              <a:alpha val="65098"/>
            </a:srgb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8" name="شكل بيضاوي 7">
            <a:extLst>
              <a:ext uri="{FF2B5EF4-FFF2-40B4-BE49-F238E27FC236}">
                <a16:creationId xmlns="" xmlns:a16="http://schemas.microsoft.com/office/drawing/2014/main" id="{E5636EB6-7C7C-24C2-BA7D-FAA82ADD3E71}"/>
              </a:ext>
            </a:extLst>
          </p:cNvPr>
          <p:cNvSpPr/>
          <p:nvPr/>
        </p:nvSpPr>
        <p:spPr>
          <a:xfrm>
            <a:off x="6503105" y="5962454"/>
            <a:ext cx="1055802" cy="895546"/>
          </a:xfrm>
          <a:prstGeom prst="ellipse">
            <a:avLst/>
          </a:prstGeom>
          <a:solidFill>
            <a:srgbClr val="D9D9D9">
              <a:alpha val="74118"/>
            </a:srgb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9" name="شكل بيضاوي 8">
            <a:extLst>
              <a:ext uri="{FF2B5EF4-FFF2-40B4-BE49-F238E27FC236}">
                <a16:creationId xmlns="" xmlns:a16="http://schemas.microsoft.com/office/drawing/2014/main" id="{5E5D2212-654B-93E2-1B74-F7199B8F808B}"/>
              </a:ext>
            </a:extLst>
          </p:cNvPr>
          <p:cNvSpPr/>
          <p:nvPr/>
        </p:nvSpPr>
        <p:spPr>
          <a:xfrm>
            <a:off x="5756998" y="5962454"/>
            <a:ext cx="1055802" cy="895546"/>
          </a:xfrm>
          <a:prstGeom prst="ellipse">
            <a:avLst/>
          </a:prstGeom>
          <a:solidFill>
            <a:srgbClr val="99CCFF">
              <a:alpha val="70980"/>
            </a:srgb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14" name="Picture 7">
            <a:extLst>
              <a:ext uri="{FF2B5EF4-FFF2-40B4-BE49-F238E27FC236}">
                <a16:creationId xmlns="" xmlns:a16="http://schemas.microsoft.com/office/drawing/2014/main" id="{9CC4106C-F3CF-EF19-B96F-FC221D24BFD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758469" y="5257800"/>
            <a:ext cx="3261360" cy="13531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شكل بيضاوي 9">
            <a:extLst>
              <a:ext uri="{FF2B5EF4-FFF2-40B4-BE49-F238E27FC236}">
                <a16:creationId xmlns="" xmlns:a16="http://schemas.microsoft.com/office/drawing/2014/main" id="{1C755E68-11A5-0BA9-5BFB-8888E4D7B974}"/>
              </a:ext>
            </a:extLst>
          </p:cNvPr>
          <p:cNvSpPr/>
          <p:nvPr/>
        </p:nvSpPr>
        <p:spPr>
          <a:xfrm>
            <a:off x="10389149" y="166910"/>
            <a:ext cx="2554664" cy="2387600"/>
          </a:xfrm>
          <a:prstGeom prst="ellipse">
            <a:avLst/>
          </a:prstGeom>
          <a:solidFill>
            <a:srgbClr val="99CCFF">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12" name="صورة 11">
            <a:extLst>
              <a:ext uri="{FF2B5EF4-FFF2-40B4-BE49-F238E27FC236}">
                <a16:creationId xmlns="" xmlns:a16="http://schemas.microsoft.com/office/drawing/2014/main" id="{E4B9BBC1-8AB5-D450-592D-6A7C544C74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528" y="2554510"/>
            <a:ext cx="1700312" cy="1276769"/>
          </a:xfrm>
          <a:prstGeom prst="ellipse">
            <a:avLst/>
          </a:prstGeom>
          <a:ln>
            <a:noFill/>
          </a:ln>
          <a:effectLst>
            <a:softEdge rad="112500"/>
          </a:effectLst>
        </p:spPr>
      </p:pic>
      <p:sp>
        <p:nvSpPr>
          <p:cNvPr id="5" name="مربع نص 4">
            <a:extLst>
              <a:ext uri="{FF2B5EF4-FFF2-40B4-BE49-F238E27FC236}">
                <a16:creationId xmlns="" xmlns:a16="http://schemas.microsoft.com/office/drawing/2014/main" id="{39DE00A3-CA0E-FA0D-F537-068C0376379C}"/>
              </a:ext>
            </a:extLst>
          </p:cNvPr>
          <p:cNvSpPr txBox="1"/>
          <p:nvPr/>
        </p:nvSpPr>
        <p:spPr>
          <a:xfrm>
            <a:off x="1439158" y="516877"/>
            <a:ext cx="2648210" cy="707886"/>
          </a:xfrm>
          <a:prstGeom prst="rect">
            <a:avLst/>
          </a:prstGeom>
          <a:noFill/>
        </p:spPr>
        <p:txBody>
          <a:bodyPr wrap="square">
            <a:spAutoFit/>
          </a:bodyPr>
          <a:lstStyle/>
          <a:p>
            <a:r>
              <a:rPr lang="en-US" sz="4000" b="1" dirty="0">
                <a:solidFill>
                  <a:srgbClr val="D86ECC"/>
                </a:solidFill>
                <a:latin typeface="Arial" panose="020B0604020202020204" pitchFamily="34" charset="0"/>
                <a:cs typeface="Arial" panose="020B0604020202020204" pitchFamily="34" charset="0"/>
              </a:rPr>
              <a:t>Dataset</a:t>
            </a:r>
            <a:endParaRPr lang="ar-SA" sz="4000" b="1" dirty="0">
              <a:solidFill>
                <a:srgbClr val="D86ECC"/>
              </a:solidFill>
              <a:latin typeface="Arial" panose="020B0604020202020204" pitchFamily="34" charset="0"/>
              <a:cs typeface="Arial" panose="020B0604020202020204" pitchFamily="34" charset="0"/>
            </a:endParaRPr>
          </a:p>
        </p:txBody>
      </p:sp>
      <p:sp>
        <p:nvSpPr>
          <p:cNvPr id="15" name="Rounded Rectangle 14"/>
          <p:cNvSpPr/>
          <p:nvPr/>
        </p:nvSpPr>
        <p:spPr>
          <a:xfrm>
            <a:off x="2068995" y="1539383"/>
            <a:ext cx="4434110" cy="3823041"/>
          </a:xfrm>
          <a:prstGeom prst="roundRect">
            <a:avLst/>
          </a:prstGeom>
          <a:solidFill>
            <a:srgbClr val="EAEAEA"/>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6" name="Rounded Rectangle 15"/>
          <p:cNvSpPr/>
          <p:nvPr/>
        </p:nvSpPr>
        <p:spPr>
          <a:xfrm>
            <a:off x="6910789" y="1560491"/>
            <a:ext cx="4434110" cy="3823041"/>
          </a:xfrm>
          <a:prstGeom prst="roundRect">
            <a:avLst/>
          </a:prstGeom>
          <a:solidFill>
            <a:srgbClr val="EAEAEA"/>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7" name="TextBox 16"/>
          <p:cNvSpPr txBox="1"/>
          <p:nvPr/>
        </p:nvSpPr>
        <p:spPr>
          <a:xfrm>
            <a:off x="2255139" y="2536604"/>
            <a:ext cx="4061821" cy="2308324"/>
          </a:xfrm>
          <a:prstGeom prst="rect">
            <a:avLst/>
          </a:prstGeom>
          <a:noFill/>
        </p:spPr>
        <p:txBody>
          <a:bodyPr wrap="square" rtlCol="1">
            <a:spAutoFit/>
          </a:bodyPr>
          <a:lstStyle/>
          <a:p>
            <a:pPr algn="l"/>
            <a:r>
              <a:rPr lang="en-US" dirty="0">
                <a:solidFill>
                  <a:schemeClr val="bg1">
                    <a:lumMod val="50000"/>
                  </a:schemeClr>
                </a:solidFill>
                <a:latin typeface="Arial Nova" panose="020B0504020202020204" pitchFamily="34" charset="0"/>
              </a:rPr>
              <a:t>A dataset titled "Brain Tumor Classification (MRI)" was downloaded from Kaggle. It consists of 2,656 JPG images, divided into two categories: training (80%) and testing (20%). Each category is further divided into four subcategories: pituitary tumor, glioma, no tumor, and meningioma.</a:t>
            </a:r>
            <a:endParaRPr lang="ar-SA" dirty="0">
              <a:solidFill>
                <a:schemeClr val="bg1">
                  <a:lumMod val="50000"/>
                </a:schemeClr>
              </a:solidFill>
              <a:latin typeface="Arial Nova" panose="020B0504020202020204" pitchFamily="34" charset="0"/>
            </a:endParaRPr>
          </a:p>
        </p:txBody>
      </p:sp>
      <p:sp>
        <p:nvSpPr>
          <p:cNvPr id="18" name="TextBox 17"/>
          <p:cNvSpPr txBox="1"/>
          <p:nvPr/>
        </p:nvSpPr>
        <p:spPr>
          <a:xfrm>
            <a:off x="7151802" y="2554510"/>
            <a:ext cx="3725748" cy="1754326"/>
          </a:xfrm>
          <a:prstGeom prst="rect">
            <a:avLst/>
          </a:prstGeom>
          <a:noFill/>
        </p:spPr>
        <p:txBody>
          <a:bodyPr wrap="square" rtlCol="1">
            <a:spAutoFit/>
          </a:bodyPr>
          <a:lstStyle/>
          <a:p>
            <a:pPr algn="l"/>
            <a:r>
              <a:rPr lang="en-US" dirty="0">
                <a:solidFill>
                  <a:schemeClr val="bg1">
                    <a:lumMod val="50000"/>
                  </a:schemeClr>
                </a:solidFill>
                <a:latin typeface="Arial Nova" panose="020B0504020202020204" pitchFamily="34" charset="0"/>
              </a:rPr>
              <a:t>Another dataset, "Brain Tumor Dataset," was downloaded from Kaggle. It contains 10,560 images, also divided into four subcategories, in both JPG and PNG formats.</a:t>
            </a:r>
            <a:endParaRPr lang="ar-SA" dirty="0">
              <a:solidFill>
                <a:schemeClr val="bg1">
                  <a:lumMod val="50000"/>
                </a:schemeClr>
              </a:solidFill>
              <a:latin typeface="Arial Nova" panose="020B0504020202020204" pitchFamily="34" charset="0"/>
            </a:endParaRPr>
          </a:p>
        </p:txBody>
      </p:sp>
      <p:sp>
        <p:nvSpPr>
          <p:cNvPr id="19" name="TextBox 18"/>
          <p:cNvSpPr txBox="1"/>
          <p:nvPr/>
        </p:nvSpPr>
        <p:spPr>
          <a:xfrm>
            <a:off x="3085499" y="1837939"/>
            <a:ext cx="2276475" cy="400110"/>
          </a:xfrm>
          <a:prstGeom prst="rect">
            <a:avLst/>
          </a:prstGeom>
          <a:noFill/>
        </p:spPr>
        <p:txBody>
          <a:bodyPr wrap="square" rtlCol="1">
            <a:spAutoFit/>
          </a:bodyPr>
          <a:lstStyle/>
          <a:p>
            <a:pPr algn="ctr"/>
            <a:r>
              <a:rPr lang="en-US" sz="2000" b="1" dirty="0">
                <a:solidFill>
                  <a:schemeClr val="bg1">
                    <a:lumMod val="50000"/>
                  </a:schemeClr>
                </a:solidFill>
                <a:latin typeface="Arial Nova" panose="020B0504020202020204" pitchFamily="34" charset="0"/>
              </a:rPr>
              <a:t>First dataset</a:t>
            </a:r>
            <a:endParaRPr lang="ar-SA" sz="2000" b="1" dirty="0">
              <a:solidFill>
                <a:schemeClr val="bg1">
                  <a:lumMod val="50000"/>
                </a:schemeClr>
              </a:solidFill>
              <a:latin typeface="Arial Nova" panose="020B0504020202020204" pitchFamily="34" charset="0"/>
            </a:endParaRPr>
          </a:p>
        </p:txBody>
      </p:sp>
      <p:sp>
        <p:nvSpPr>
          <p:cNvPr id="20" name="TextBox 19"/>
          <p:cNvSpPr txBox="1"/>
          <p:nvPr/>
        </p:nvSpPr>
        <p:spPr>
          <a:xfrm>
            <a:off x="7968252" y="1803685"/>
            <a:ext cx="2290173" cy="400110"/>
          </a:xfrm>
          <a:prstGeom prst="rect">
            <a:avLst/>
          </a:prstGeom>
          <a:noFill/>
        </p:spPr>
        <p:txBody>
          <a:bodyPr wrap="square" rtlCol="1">
            <a:spAutoFit/>
          </a:bodyPr>
          <a:lstStyle/>
          <a:p>
            <a:pPr algn="ctr"/>
            <a:r>
              <a:rPr lang="en-US" sz="2000" b="1" dirty="0">
                <a:solidFill>
                  <a:schemeClr val="bg1">
                    <a:lumMod val="50000"/>
                  </a:schemeClr>
                </a:solidFill>
                <a:latin typeface="Arial Nova" panose="020B0504020202020204" pitchFamily="34" charset="0"/>
              </a:rPr>
              <a:t>Second dataset</a:t>
            </a:r>
            <a:endParaRPr lang="ar-SA" sz="2000" b="1" dirty="0">
              <a:solidFill>
                <a:schemeClr val="bg1">
                  <a:lumMod val="50000"/>
                </a:schemeClr>
              </a:solidFill>
              <a:latin typeface="Arial Nova" panose="020B0504020202020204" pitchFamily="34" charset="0"/>
            </a:endParaRPr>
          </a:p>
        </p:txBody>
      </p:sp>
    </p:spTree>
    <p:extLst>
      <p:ext uri="{BB962C8B-B14F-4D97-AF65-F5344CB8AC3E}">
        <p14:creationId xmlns:p14="http://schemas.microsoft.com/office/powerpoint/2010/main" val="40287631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 xmlns:a16="http://schemas.microsoft.com/office/drawing/2014/main" id="{C1FCADBB-DF30-95B2-6C1E-76C97E574105}"/>
            </a:ext>
          </a:extLst>
        </p:cNvPr>
        <p:cNvGrpSpPr/>
        <p:nvPr/>
      </p:nvGrpSpPr>
      <p:grpSpPr>
        <a:xfrm>
          <a:off x="0" y="0"/>
          <a:ext cx="0" cy="0"/>
          <a:chOff x="0" y="0"/>
          <a:chExt cx="0" cy="0"/>
        </a:xfrm>
      </p:grpSpPr>
      <p:sp>
        <p:nvSpPr>
          <p:cNvPr id="4" name="شكل بيضاوي 3">
            <a:extLst>
              <a:ext uri="{FF2B5EF4-FFF2-40B4-BE49-F238E27FC236}">
                <a16:creationId xmlns="" xmlns:a16="http://schemas.microsoft.com/office/drawing/2014/main" id="{7325E853-1318-40C4-68FE-CCEE6BA73C1E}"/>
              </a:ext>
            </a:extLst>
          </p:cNvPr>
          <p:cNvSpPr/>
          <p:nvPr/>
        </p:nvSpPr>
        <p:spPr>
          <a:xfrm>
            <a:off x="-1637881" y="602901"/>
            <a:ext cx="3607358" cy="4654899"/>
          </a:xfrm>
          <a:prstGeom prst="ellipse">
            <a:avLst/>
          </a:prstGeom>
          <a:solidFill>
            <a:schemeClr val="accent5">
              <a:lumMod val="75000"/>
              <a:alpha val="3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6" name="شكل بيضاوي 5">
            <a:extLst>
              <a:ext uri="{FF2B5EF4-FFF2-40B4-BE49-F238E27FC236}">
                <a16:creationId xmlns="" xmlns:a16="http://schemas.microsoft.com/office/drawing/2014/main" id="{8A0F004A-9872-13CE-0DC3-1DA540AC6198}"/>
              </a:ext>
            </a:extLst>
          </p:cNvPr>
          <p:cNvSpPr/>
          <p:nvPr/>
        </p:nvSpPr>
        <p:spPr>
          <a:xfrm>
            <a:off x="9981465" y="-1193800"/>
            <a:ext cx="2554664" cy="2387600"/>
          </a:xfrm>
          <a:prstGeom prst="ellipse">
            <a:avLst/>
          </a:prstGeom>
          <a:solidFill>
            <a:srgbClr val="D9D9D9">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7" name="شكل بيضاوي 6">
            <a:extLst>
              <a:ext uri="{FF2B5EF4-FFF2-40B4-BE49-F238E27FC236}">
                <a16:creationId xmlns="" xmlns:a16="http://schemas.microsoft.com/office/drawing/2014/main" id="{716084DD-1C82-99B2-58D5-71F4DDC2CD86}"/>
              </a:ext>
            </a:extLst>
          </p:cNvPr>
          <p:cNvSpPr/>
          <p:nvPr/>
        </p:nvSpPr>
        <p:spPr>
          <a:xfrm>
            <a:off x="6096000" y="5514681"/>
            <a:ext cx="1055802" cy="895546"/>
          </a:xfrm>
          <a:prstGeom prst="ellipse">
            <a:avLst/>
          </a:prstGeom>
          <a:solidFill>
            <a:srgbClr val="D86ECC">
              <a:alpha val="65098"/>
            </a:srgb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8" name="شكل بيضاوي 7">
            <a:extLst>
              <a:ext uri="{FF2B5EF4-FFF2-40B4-BE49-F238E27FC236}">
                <a16:creationId xmlns="" xmlns:a16="http://schemas.microsoft.com/office/drawing/2014/main" id="{DDDE74DF-1554-8AA1-BAC3-28AEB5CDB80C}"/>
              </a:ext>
            </a:extLst>
          </p:cNvPr>
          <p:cNvSpPr/>
          <p:nvPr/>
        </p:nvSpPr>
        <p:spPr>
          <a:xfrm>
            <a:off x="6503105" y="5962454"/>
            <a:ext cx="1055802" cy="895546"/>
          </a:xfrm>
          <a:prstGeom prst="ellipse">
            <a:avLst/>
          </a:prstGeom>
          <a:solidFill>
            <a:srgbClr val="D9D9D9">
              <a:alpha val="74118"/>
            </a:srgb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9" name="شكل بيضاوي 8">
            <a:extLst>
              <a:ext uri="{FF2B5EF4-FFF2-40B4-BE49-F238E27FC236}">
                <a16:creationId xmlns="" xmlns:a16="http://schemas.microsoft.com/office/drawing/2014/main" id="{1214F32A-36E0-57D5-287E-81376DC9B1B8}"/>
              </a:ext>
            </a:extLst>
          </p:cNvPr>
          <p:cNvSpPr/>
          <p:nvPr/>
        </p:nvSpPr>
        <p:spPr>
          <a:xfrm>
            <a:off x="5764229" y="5962454"/>
            <a:ext cx="1055802" cy="895546"/>
          </a:xfrm>
          <a:prstGeom prst="ellipse">
            <a:avLst/>
          </a:prstGeom>
          <a:solidFill>
            <a:srgbClr val="99CCFF">
              <a:alpha val="70980"/>
            </a:srgb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0" name="شكل بيضاوي 9">
            <a:extLst>
              <a:ext uri="{FF2B5EF4-FFF2-40B4-BE49-F238E27FC236}">
                <a16:creationId xmlns="" xmlns:a16="http://schemas.microsoft.com/office/drawing/2014/main" id="{E6C64414-6BCB-0A73-16B8-59DE7B155712}"/>
              </a:ext>
            </a:extLst>
          </p:cNvPr>
          <p:cNvSpPr/>
          <p:nvPr/>
        </p:nvSpPr>
        <p:spPr>
          <a:xfrm>
            <a:off x="10389149" y="166910"/>
            <a:ext cx="2554664" cy="2387600"/>
          </a:xfrm>
          <a:prstGeom prst="ellipse">
            <a:avLst/>
          </a:prstGeom>
          <a:solidFill>
            <a:srgbClr val="99CCFF">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12" name="صورة 11">
            <a:extLst>
              <a:ext uri="{FF2B5EF4-FFF2-40B4-BE49-F238E27FC236}">
                <a16:creationId xmlns="" xmlns:a16="http://schemas.microsoft.com/office/drawing/2014/main" id="{5E0B86DC-78A0-780E-8853-3D5AD3DA550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28" y="2554510"/>
            <a:ext cx="1700312" cy="1276769"/>
          </a:xfrm>
          <a:prstGeom prst="ellipse">
            <a:avLst/>
          </a:prstGeom>
          <a:ln>
            <a:noFill/>
          </a:ln>
          <a:effectLst>
            <a:softEdge rad="112500"/>
          </a:effectLst>
        </p:spPr>
      </p:pic>
      <p:sp>
        <p:nvSpPr>
          <p:cNvPr id="3" name="Rounded Rectangle 2"/>
          <p:cNvSpPr/>
          <p:nvPr/>
        </p:nvSpPr>
        <p:spPr>
          <a:xfrm>
            <a:off x="1963823" y="1039940"/>
            <a:ext cx="2307384" cy="1514570"/>
          </a:xfrm>
          <a:prstGeom prst="roundRect">
            <a:avLst/>
          </a:prstGeom>
          <a:solidFill>
            <a:srgbClr val="C8A9C4"/>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Data collection</a:t>
            </a:r>
            <a:endParaRPr lang="ar-SA" dirty="0"/>
          </a:p>
        </p:txBody>
      </p:sp>
      <p:sp>
        <p:nvSpPr>
          <p:cNvPr id="13" name="Rounded Rectangle 12"/>
          <p:cNvSpPr/>
          <p:nvPr/>
        </p:nvSpPr>
        <p:spPr>
          <a:xfrm>
            <a:off x="4586412" y="1024984"/>
            <a:ext cx="2307384" cy="1514570"/>
          </a:xfrm>
          <a:prstGeom prst="roundRect">
            <a:avLst/>
          </a:prstGeom>
          <a:solidFill>
            <a:srgbClr val="C8A9C4"/>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Data Preprocessing</a:t>
            </a:r>
            <a:endParaRPr lang="ar-SA" dirty="0"/>
          </a:p>
        </p:txBody>
      </p:sp>
      <p:sp>
        <p:nvSpPr>
          <p:cNvPr id="14" name="Rounded Rectangle 13"/>
          <p:cNvSpPr/>
          <p:nvPr/>
        </p:nvSpPr>
        <p:spPr>
          <a:xfrm>
            <a:off x="9510731" y="1039940"/>
            <a:ext cx="2307384" cy="1514570"/>
          </a:xfrm>
          <a:prstGeom prst="roundRect">
            <a:avLst/>
          </a:prstGeom>
          <a:solidFill>
            <a:srgbClr val="C8A9C4"/>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Evaluation Mode</a:t>
            </a:r>
            <a:endParaRPr lang="ar-SA" dirty="0"/>
          </a:p>
        </p:txBody>
      </p:sp>
      <p:sp>
        <p:nvSpPr>
          <p:cNvPr id="15" name="Rounded Rectangle 14"/>
          <p:cNvSpPr/>
          <p:nvPr/>
        </p:nvSpPr>
        <p:spPr>
          <a:xfrm>
            <a:off x="7001007" y="1039940"/>
            <a:ext cx="2307384" cy="1514570"/>
          </a:xfrm>
          <a:prstGeom prst="roundRect">
            <a:avLst/>
          </a:prstGeom>
          <a:solidFill>
            <a:srgbClr val="C8A9C4"/>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Pre-trained CNNs models</a:t>
            </a:r>
            <a:endParaRPr lang="ar-SA" dirty="0"/>
          </a:p>
        </p:txBody>
      </p:sp>
      <p:sp>
        <p:nvSpPr>
          <p:cNvPr id="11" name="Rounded Rectangle 10"/>
          <p:cNvSpPr/>
          <p:nvPr/>
        </p:nvSpPr>
        <p:spPr>
          <a:xfrm>
            <a:off x="2144920" y="3075717"/>
            <a:ext cx="1945191" cy="2350574"/>
          </a:xfrm>
          <a:prstGeom prst="roundRect">
            <a:avLst/>
          </a:prstGeom>
          <a:solidFill>
            <a:srgbClr val="C8A9C4"/>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600" dirty="0">
                <a:latin typeface="Arial Nova" panose="020B0504020202020204" pitchFamily="34" charset="0"/>
              </a:rPr>
              <a:t>Collection of </a:t>
            </a:r>
            <a:r>
              <a:rPr lang="en-US" sz="1600" dirty="0" smtClean="0">
                <a:latin typeface="Arial Nova" panose="020B0504020202020204" pitchFamily="34" charset="0"/>
              </a:rPr>
              <a:t>images MRI</a:t>
            </a:r>
            <a:endParaRPr lang="ar-SA" sz="1600" dirty="0" smtClean="0">
              <a:latin typeface="Arial Nova" panose="020B0504020202020204" pitchFamily="34" charset="0"/>
            </a:endParaRPr>
          </a:p>
          <a:p>
            <a:pPr algn="ctr"/>
            <a:endParaRPr lang="en-US" sz="1600" dirty="0" smtClean="0">
              <a:latin typeface="Arial Nova" panose="020B0504020202020204" pitchFamily="34" charset="0"/>
            </a:endParaRPr>
          </a:p>
          <a:p>
            <a:pPr algn="ctr"/>
            <a:r>
              <a:rPr lang="en-US" sz="1600" dirty="0" smtClean="0">
                <a:latin typeface="Arial Nova" panose="020B0504020202020204" pitchFamily="34" charset="0"/>
              </a:rPr>
              <a:t>1-</a:t>
            </a:r>
            <a:r>
              <a:rPr lang="en-US" sz="1600" dirty="0">
                <a:latin typeface="Arial Nova" panose="020B0504020202020204" pitchFamily="34" charset="0"/>
              </a:rPr>
              <a:t>2,656 JPG </a:t>
            </a:r>
            <a:r>
              <a:rPr lang="en-US" sz="1600" dirty="0" smtClean="0">
                <a:latin typeface="Arial Nova" panose="020B0504020202020204" pitchFamily="34" charset="0"/>
              </a:rPr>
              <a:t>images.</a:t>
            </a:r>
          </a:p>
          <a:p>
            <a:pPr algn="ctr"/>
            <a:r>
              <a:rPr lang="en-US" sz="1600" dirty="0" smtClean="0">
                <a:latin typeface="Arial Nova" panose="020B0504020202020204" pitchFamily="34" charset="0"/>
              </a:rPr>
              <a:t>2-10,560 </a:t>
            </a:r>
            <a:r>
              <a:rPr lang="en-US" sz="1600" dirty="0">
                <a:latin typeface="Arial Nova" panose="020B0504020202020204" pitchFamily="34" charset="0"/>
              </a:rPr>
              <a:t>JPG and PNG </a:t>
            </a:r>
            <a:r>
              <a:rPr lang="en-US" sz="1600" dirty="0" smtClean="0">
                <a:latin typeface="Arial Nova" panose="020B0504020202020204" pitchFamily="34" charset="0"/>
              </a:rPr>
              <a:t> </a:t>
            </a:r>
            <a:r>
              <a:rPr lang="en-US" sz="1600" dirty="0">
                <a:latin typeface="Arial Nova" panose="020B0504020202020204" pitchFamily="34" charset="0"/>
              </a:rPr>
              <a:t>images</a:t>
            </a:r>
            <a:endParaRPr lang="ar-SA" sz="1600" dirty="0">
              <a:latin typeface="Arial Nova" panose="020B0504020202020204" pitchFamily="34" charset="0"/>
            </a:endParaRPr>
          </a:p>
        </p:txBody>
      </p:sp>
      <p:sp>
        <p:nvSpPr>
          <p:cNvPr id="16" name="Rounded Rectangle 15"/>
          <p:cNvSpPr/>
          <p:nvPr/>
        </p:nvSpPr>
        <p:spPr>
          <a:xfrm>
            <a:off x="4550273" y="3075717"/>
            <a:ext cx="2316871" cy="2350574"/>
          </a:xfrm>
          <a:prstGeom prst="roundRect">
            <a:avLst/>
          </a:prstGeom>
          <a:solidFill>
            <a:srgbClr val="C8A9C4"/>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400" dirty="0" smtClean="0">
                <a:latin typeface="Arial Nova" panose="020B0504020202020204" pitchFamily="34" charset="0"/>
              </a:rPr>
              <a:t>1-</a:t>
            </a:r>
            <a:r>
              <a:rPr lang="en-US" sz="1400" dirty="0"/>
              <a:t>Image </a:t>
            </a:r>
            <a:r>
              <a:rPr lang="en-US" sz="1400" dirty="0" smtClean="0"/>
              <a:t>Normalization.</a:t>
            </a:r>
          </a:p>
          <a:p>
            <a:pPr algn="ctr"/>
            <a:r>
              <a:rPr lang="en-US" sz="1400" dirty="0" smtClean="0">
                <a:latin typeface="Arial Nova" panose="020B0504020202020204" pitchFamily="34" charset="0"/>
              </a:rPr>
              <a:t>2-</a:t>
            </a:r>
            <a:r>
              <a:rPr lang="en-US" sz="1400" dirty="0"/>
              <a:t>Data </a:t>
            </a:r>
            <a:r>
              <a:rPr lang="en-US" sz="1400" dirty="0" smtClean="0"/>
              <a:t>Augmentation.</a:t>
            </a:r>
          </a:p>
          <a:p>
            <a:pPr algn="ctr"/>
            <a:r>
              <a:rPr lang="en-US" sz="1400" dirty="0" smtClean="0">
                <a:latin typeface="Arial Nova" panose="020B0504020202020204" pitchFamily="34" charset="0"/>
              </a:rPr>
              <a:t>3-</a:t>
            </a:r>
            <a:r>
              <a:rPr lang="en-US" sz="1400" dirty="0" smtClean="0"/>
              <a:t>Oversampling.</a:t>
            </a:r>
            <a:endParaRPr lang="ar-SA" sz="1400" dirty="0">
              <a:latin typeface="Arial Nova" panose="020B0504020202020204" pitchFamily="34" charset="0"/>
            </a:endParaRPr>
          </a:p>
        </p:txBody>
      </p:sp>
      <p:sp>
        <p:nvSpPr>
          <p:cNvPr id="17" name="Rounded Rectangle 16"/>
          <p:cNvSpPr/>
          <p:nvPr/>
        </p:nvSpPr>
        <p:spPr>
          <a:xfrm>
            <a:off x="7122501" y="3108253"/>
            <a:ext cx="2320744" cy="2350574"/>
          </a:xfrm>
          <a:prstGeom prst="roundRect">
            <a:avLst/>
          </a:prstGeom>
          <a:solidFill>
            <a:srgbClr val="C8A9C4"/>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400" dirty="0" smtClean="0">
                <a:latin typeface="Arial Nova" panose="020B0504020202020204" pitchFamily="34" charset="0"/>
              </a:rPr>
              <a:t>1-</a:t>
            </a:r>
            <a:r>
              <a:rPr lang="en-US" sz="1400" dirty="0"/>
              <a:t>MobileNetV2 </a:t>
            </a:r>
            <a:r>
              <a:rPr lang="en-US" sz="1400" dirty="0" smtClean="0"/>
              <a:t>.</a:t>
            </a:r>
          </a:p>
          <a:p>
            <a:pPr algn="ctr"/>
            <a:r>
              <a:rPr lang="en-US" sz="1400" dirty="0" smtClean="0">
                <a:latin typeface="Arial Nova" panose="020B0504020202020204" pitchFamily="34" charset="0"/>
              </a:rPr>
              <a:t>2-</a:t>
            </a:r>
            <a:r>
              <a:rPr lang="en-US" sz="1400" dirty="0"/>
              <a:t>EfficientNetB0</a:t>
            </a:r>
            <a:r>
              <a:rPr lang="en-US" sz="1400" dirty="0" smtClean="0"/>
              <a:t>.</a:t>
            </a:r>
          </a:p>
          <a:p>
            <a:pPr algn="ctr"/>
            <a:r>
              <a:rPr lang="en-US" sz="1400" dirty="0" smtClean="0">
                <a:latin typeface="Arial Nova" panose="020B0504020202020204" pitchFamily="34" charset="0"/>
              </a:rPr>
              <a:t>3-</a:t>
            </a:r>
            <a:r>
              <a:rPr lang="en-US" sz="1400" dirty="0"/>
              <a:t> </a:t>
            </a:r>
            <a:r>
              <a:rPr lang="en-US" sz="1400" dirty="0"/>
              <a:t>Inception v3 </a:t>
            </a:r>
            <a:r>
              <a:rPr lang="en-US" sz="1400" dirty="0" smtClean="0"/>
              <a:t>.</a:t>
            </a:r>
            <a:endParaRPr lang="ar-SA" sz="1400" dirty="0">
              <a:latin typeface="Arial Nova" panose="020B0504020202020204" pitchFamily="34" charset="0"/>
            </a:endParaRPr>
          </a:p>
        </p:txBody>
      </p:sp>
      <p:sp>
        <p:nvSpPr>
          <p:cNvPr id="18" name="Rounded Rectangle 17"/>
          <p:cNvSpPr/>
          <p:nvPr/>
        </p:nvSpPr>
        <p:spPr>
          <a:xfrm>
            <a:off x="9698602" y="3075717"/>
            <a:ext cx="2320744" cy="2350574"/>
          </a:xfrm>
          <a:prstGeom prst="roundRect">
            <a:avLst/>
          </a:prstGeom>
          <a:solidFill>
            <a:srgbClr val="C8A9C4"/>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400" dirty="0" smtClean="0">
                <a:latin typeface="Arial Nova" panose="020B0504020202020204" pitchFamily="34" charset="0"/>
              </a:rPr>
              <a:t>1-</a:t>
            </a:r>
            <a:r>
              <a:rPr lang="en-US" sz="1400" dirty="0"/>
              <a:t>Accuracy</a:t>
            </a:r>
            <a:r>
              <a:rPr lang="en-US" sz="1400" dirty="0" smtClean="0"/>
              <a:t>.</a:t>
            </a:r>
          </a:p>
          <a:p>
            <a:pPr algn="ctr"/>
            <a:r>
              <a:rPr lang="en-US" sz="1400" dirty="0" smtClean="0">
                <a:latin typeface="Arial Nova" panose="020B0504020202020204" pitchFamily="34" charset="0"/>
              </a:rPr>
              <a:t>2-</a:t>
            </a:r>
            <a:r>
              <a:rPr lang="en-US" sz="1400" dirty="0"/>
              <a:t>Precision </a:t>
            </a:r>
            <a:r>
              <a:rPr lang="en-US" sz="1400" dirty="0" smtClean="0"/>
              <a:t>.</a:t>
            </a:r>
          </a:p>
          <a:p>
            <a:pPr algn="ctr"/>
            <a:r>
              <a:rPr lang="en-US" sz="1400" dirty="0" smtClean="0">
                <a:latin typeface="Arial Nova" panose="020B0504020202020204" pitchFamily="34" charset="0"/>
              </a:rPr>
              <a:t>3-</a:t>
            </a:r>
            <a:r>
              <a:rPr lang="en-US" sz="1400" dirty="0"/>
              <a:t>Recall</a:t>
            </a:r>
            <a:r>
              <a:rPr lang="en-US" sz="1400" dirty="0" smtClean="0"/>
              <a:t>.</a:t>
            </a:r>
          </a:p>
          <a:p>
            <a:pPr algn="ctr"/>
            <a:r>
              <a:rPr lang="en-US" sz="1400" dirty="0" smtClean="0">
                <a:latin typeface="Arial Nova" panose="020B0504020202020204" pitchFamily="34" charset="0"/>
              </a:rPr>
              <a:t>4- </a:t>
            </a:r>
            <a:r>
              <a:rPr lang="en-US" sz="1400" dirty="0"/>
              <a:t>F1 Scale </a:t>
            </a:r>
            <a:r>
              <a:rPr lang="en-US" sz="1400" dirty="0" smtClean="0"/>
              <a:t>.</a:t>
            </a:r>
            <a:endParaRPr lang="ar-SA" sz="1400" dirty="0">
              <a:latin typeface="Arial Nova" panose="020B0504020202020204" pitchFamily="34" charset="0"/>
            </a:endParaRPr>
          </a:p>
        </p:txBody>
      </p:sp>
      <p:cxnSp>
        <p:nvCxnSpPr>
          <p:cNvPr id="20" name="Straight Arrow Connector 19"/>
          <p:cNvCxnSpPr/>
          <p:nvPr/>
        </p:nvCxnSpPr>
        <p:spPr>
          <a:xfrm>
            <a:off x="3117963" y="2554510"/>
            <a:ext cx="0" cy="521207"/>
          </a:xfrm>
          <a:prstGeom prst="straightConnector1">
            <a:avLst/>
          </a:prstGeom>
          <a:ln>
            <a:solidFill>
              <a:srgbClr val="D86ECC"/>
            </a:solidFill>
            <a:tailEnd type="triangle"/>
          </a:ln>
        </p:spPr>
        <p:style>
          <a:lnRef idx="2">
            <a:schemeClr val="accent1"/>
          </a:lnRef>
          <a:fillRef idx="0">
            <a:schemeClr val="accent1"/>
          </a:fillRef>
          <a:effectRef idx="1">
            <a:schemeClr val="accent1"/>
          </a:effectRef>
          <a:fontRef idx="minor">
            <a:schemeClr val="tx1"/>
          </a:fontRef>
        </p:style>
      </p:cxnSp>
      <p:cxnSp>
        <p:nvCxnSpPr>
          <p:cNvPr id="23" name="Straight Arrow Connector 22"/>
          <p:cNvCxnSpPr/>
          <p:nvPr/>
        </p:nvCxnSpPr>
        <p:spPr>
          <a:xfrm>
            <a:off x="5750005" y="2554510"/>
            <a:ext cx="0" cy="521207"/>
          </a:xfrm>
          <a:prstGeom prst="straightConnector1">
            <a:avLst/>
          </a:prstGeom>
          <a:ln>
            <a:solidFill>
              <a:srgbClr val="D86ECC"/>
            </a:solidFill>
            <a:tailEnd type="triangle"/>
          </a:ln>
        </p:spPr>
        <p:style>
          <a:lnRef idx="2">
            <a:schemeClr val="accent1"/>
          </a:lnRef>
          <a:fillRef idx="0">
            <a:schemeClr val="accent1"/>
          </a:fillRef>
          <a:effectRef idx="1">
            <a:schemeClr val="accent1"/>
          </a:effectRef>
          <a:fontRef idx="minor">
            <a:schemeClr val="tx1"/>
          </a:fontRef>
        </p:style>
      </p:cxnSp>
      <p:cxnSp>
        <p:nvCxnSpPr>
          <p:cNvPr id="24" name="Straight Arrow Connector 23"/>
          <p:cNvCxnSpPr/>
          <p:nvPr/>
        </p:nvCxnSpPr>
        <p:spPr>
          <a:xfrm>
            <a:off x="8169798" y="2587046"/>
            <a:ext cx="0" cy="521207"/>
          </a:xfrm>
          <a:prstGeom prst="straightConnector1">
            <a:avLst/>
          </a:prstGeom>
          <a:ln>
            <a:solidFill>
              <a:srgbClr val="D86ECC"/>
            </a:solidFill>
            <a:tailEnd type="triangle"/>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p:nvPr/>
        </p:nvCxnSpPr>
        <p:spPr>
          <a:xfrm>
            <a:off x="10846641" y="2555732"/>
            <a:ext cx="0" cy="521207"/>
          </a:xfrm>
          <a:prstGeom prst="straightConnector1">
            <a:avLst/>
          </a:prstGeom>
          <a:ln>
            <a:solidFill>
              <a:srgbClr val="D86ECC"/>
            </a:solidFill>
            <a:tailEnd type="triangle"/>
          </a:ln>
        </p:spPr>
        <p:style>
          <a:lnRef idx="2">
            <a:schemeClr val="accent1"/>
          </a:lnRef>
          <a:fillRef idx="0">
            <a:schemeClr val="accent1"/>
          </a:fillRef>
          <a:effectRef idx="1">
            <a:schemeClr val="accent1"/>
          </a:effectRef>
          <a:fontRef idx="minor">
            <a:schemeClr val="tx1"/>
          </a:fontRef>
        </p:style>
      </p:cxnSp>
      <p:cxnSp>
        <p:nvCxnSpPr>
          <p:cNvPr id="27" name="Straight Arrow Connector 26"/>
          <p:cNvCxnSpPr>
            <a:stCxn id="3" idx="3"/>
            <a:endCxn id="13" idx="1"/>
          </p:cNvCxnSpPr>
          <p:nvPr/>
        </p:nvCxnSpPr>
        <p:spPr>
          <a:xfrm flipV="1">
            <a:off x="4271207" y="1782269"/>
            <a:ext cx="315205" cy="14956"/>
          </a:xfrm>
          <a:prstGeom prst="straightConnector1">
            <a:avLst/>
          </a:prstGeom>
          <a:ln>
            <a:solidFill>
              <a:srgbClr val="D86ECC"/>
            </a:solidFill>
            <a:tailEnd type="triangle"/>
          </a:ln>
        </p:spPr>
        <p:style>
          <a:lnRef idx="2">
            <a:schemeClr val="accent1"/>
          </a:lnRef>
          <a:fillRef idx="0">
            <a:schemeClr val="accent1"/>
          </a:fillRef>
          <a:effectRef idx="1">
            <a:schemeClr val="accent1"/>
          </a:effectRef>
          <a:fontRef idx="minor">
            <a:schemeClr val="tx1"/>
          </a:fontRef>
        </p:style>
      </p:cxnSp>
      <p:cxnSp>
        <p:nvCxnSpPr>
          <p:cNvPr id="32" name="Straight Arrow Connector 31"/>
          <p:cNvCxnSpPr>
            <a:stCxn id="13" idx="3"/>
          </p:cNvCxnSpPr>
          <p:nvPr/>
        </p:nvCxnSpPr>
        <p:spPr>
          <a:xfrm>
            <a:off x="6893796" y="1782269"/>
            <a:ext cx="163419" cy="7478"/>
          </a:xfrm>
          <a:prstGeom prst="straightConnector1">
            <a:avLst/>
          </a:prstGeom>
          <a:ln>
            <a:solidFill>
              <a:srgbClr val="D86ECC"/>
            </a:solidFill>
            <a:tailEnd type="triangle"/>
          </a:ln>
        </p:spPr>
        <p:style>
          <a:lnRef idx="2">
            <a:schemeClr val="accent1"/>
          </a:lnRef>
          <a:fillRef idx="0">
            <a:schemeClr val="accent1"/>
          </a:fillRef>
          <a:effectRef idx="1">
            <a:schemeClr val="accent1"/>
          </a:effectRef>
          <a:fontRef idx="minor">
            <a:schemeClr val="tx1"/>
          </a:fontRef>
        </p:style>
      </p:cxnSp>
      <p:cxnSp>
        <p:nvCxnSpPr>
          <p:cNvPr id="36" name="Straight Arrow Connector 35"/>
          <p:cNvCxnSpPr/>
          <p:nvPr/>
        </p:nvCxnSpPr>
        <p:spPr>
          <a:xfrm flipV="1">
            <a:off x="9263451" y="1797225"/>
            <a:ext cx="314756" cy="14956"/>
          </a:xfrm>
          <a:prstGeom prst="straightConnector1">
            <a:avLst/>
          </a:prstGeom>
          <a:ln>
            <a:solidFill>
              <a:srgbClr val="D86ECC"/>
            </a:solidFill>
            <a:tailEnd type="triangle"/>
          </a:ln>
        </p:spPr>
        <p:style>
          <a:lnRef idx="2">
            <a:schemeClr val="accent1"/>
          </a:lnRef>
          <a:fillRef idx="0">
            <a:schemeClr val="accent1"/>
          </a:fillRef>
          <a:effectRef idx="1">
            <a:schemeClr val="accent1"/>
          </a:effectRef>
          <a:fontRef idx="minor">
            <a:schemeClr val="tx1"/>
          </a:fontRef>
        </p:style>
      </p:cxnSp>
      <p:sp>
        <p:nvSpPr>
          <p:cNvPr id="39" name="Rounded Rectangle 38"/>
          <p:cNvSpPr/>
          <p:nvPr/>
        </p:nvSpPr>
        <p:spPr>
          <a:xfrm>
            <a:off x="9696817" y="5847057"/>
            <a:ext cx="2324313" cy="1010943"/>
          </a:xfrm>
          <a:prstGeom prst="roundRect">
            <a:avLst/>
          </a:prstGeom>
          <a:solidFill>
            <a:srgbClr val="C8A9C4"/>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Prediction images </a:t>
            </a:r>
            <a:endParaRPr lang="ar-SA" dirty="0"/>
          </a:p>
        </p:txBody>
      </p:sp>
      <p:cxnSp>
        <p:nvCxnSpPr>
          <p:cNvPr id="41" name="Straight Arrow Connector 40"/>
          <p:cNvCxnSpPr>
            <a:stCxn id="18" idx="2"/>
            <a:endCxn id="39" idx="0"/>
          </p:cNvCxnSpPr>
          <p:nvPr/>
        </p:nvCxnSpPr>
        <p:spPr>
          <a:xfrm>
            <a:off x="10858974" y="5426291"/>
            <a:ext cx="0" cy="420766"/>
          </a:xfrm>
          <a:prstGeom prst="straightConnector1">
            <a:avLst/>
          </a:prstGeom>
          <a:ln>
            <a:solidFill>
              <a:srgbClr val="D86ECC"/>
            </a:solidFill>
            <a:tailEnd type="triangle"/>
          </a:ln>
        </p:spPr>
        <p:style>
          <a:lnRef idx="2">
            <a:schemeClr val="accent1"/>
          </a:lnRef>
          <a:fillRef idx="0">
            <a:schemeClr val="accent1"/>
          </a:fillRef>
          <a:effectRef idx="1">
            <a:schemeClr val="accent1"/>
          </a:effectRef>
          <a:fontRef idx="minor">
            <a:schemeClr val="tx1"/>
          </a:fontRef>
        </p:style>
      </p:cxnSp>
      <p:sp>
        <p:nvSpPr>
          <p:cNvPr id="42" name="Rectangle 41"/>
          <p:cNvSpPr/>
          <p:nvPr/>
        </p:nvSpPr>
        <p:spPr>
          <a:xfrm>
            <a:off x="2996886" y="282655"/>
            <a:ext cx="7156896" cy="584775"/>
          </a:xfrm>
          <a:prstGeom prst="rect">
            <a:avLst/>
          </a:prstGeom>
        </p:spPr>
        <p:txBody>
          <a:bodyPr wrap="none">
            <a:spAutoFit/>
          </a:bodyPr>
          <a:lstStyle/>
          <a:p>
            <a:r>
              <a:rPr lang="en-US" sz="3200" b="1" dirty="0">
                <a:solidFill>
                  <a:srgbClr val="D86ECC"/>
                </a:solidFill>
                <a:latin typeface="Arial" panose="020B0604020202020204" pitchFamily="34" charset="0"/>
                <a:cs typeface="Arial" panose="020B0604020202020204" pitchFamily="34" charset="0"/>
              </a:rPr>
              <a:t>Methodology &amp; Proposed Approach</a:t>
            </a:r>
            <a:endParaRPr lang="ar-SA" sz="3200" b="1" dirty="0">
              <a:solidFill>
                <a:srgbClr val="D86EC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925164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 xmlns:a16="http://schemas.microsoft.com/office/drawing/2014/main" id="{D9FC9A4E-7614-E40B-2F6F-A38E9E3EC374}"/>
            </a:ext>
          </a:extLst>
        </p:cNvPr>
        <p:cNvGrpSpPr/>
        <p:nvPr/>
      </p:nvGrpSpPr>
      <p:grpSpPr>
        <a:xfrm>
          <a:off x="0" y="0"/>
          <a:ext cx="0" cy="0"/>
          <a:chOff x="0" y="0"/>
          <a:chExt cx="0" cy="0"/>
        </a:xfrm>
      </p:grpSpPr>
      <p:sp>
        <p:nvSpPr>
          <p:cNvPr id="4" name="شكل بيضاوي 3">
            <a:extLst>
              <a:ext uri="{FF2B5EF4-FFF2-40B4-BE49-F238E27FC236}">
                <a16:creationId xmlns="" xmlns:a16="http://schemas.microsoft.com/office/drawing/2014/main" id="{BCC36386-C066-057D-126E-B0AFE99DB5AA}"/>
              </a:ext>
            </a:extLst>
          </p:cNvPr>
          <p:cNvSpPr/>
          <p:nvPr/>
        </p:nvSpPr>
        <p:spPr>
          <a:xfrm>
            <a:off x="-1637881" y="602901"/>
            <a:ext cx="3607358" cy="4654899"/>
          </a:xfrm>
          <a:prstGeom prst="ellipse">
            <a:avLst/>
          </a:prstGeom>
          <a:solidFill>
            <a:schemeClr val="accent5">
              <a:lumMod val="75000"/>
              <a:alpha val="3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6" name="شكل بيضاوي 5">
            <a:extLst>
              <a:ext uri="{FF2B5EF4-FFF2-40B4-BE49-F238E27FC236}">
                <a16:creationId xmlns="" xmlns:a16="http://schemas.microsoft.com/office/drawing/2014/main" id="{1CA8523D-822B-9FC1-FDEA-125BA6730EFB}"/>
              </a:ext>
            </a:extLst>
          </p:cNvPr>
          <p:cNvSpPr/>
          <p:nvPr/>
        </p:nvSpPr>
        <p:spPr>
          <a:xfrm>
            <a:off x="9981465" y="-1193800"/>
            <a:ext cx="2554664" cy="2387600"/>
          </a:xfrm>
          <a:prstGeom prst="ellipse">
            <a:avLst/>
          </a:prstGeom>
          <a:solidFill>
            <a:srgbClr val="D9D9D9">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7" name="شكل بيضاوي 6">
            <a:extLst>
              <a:ext uri="{FF2B5EF4-FFF2-40B4-BE49-F238E27FC236}">
                <a16:creationId xmlns="" xmlns:a16="http://schemas.microsoft.com/office/drawing/2014/main" id="{180C4D16-7850-3423-D66A-05FAD270E87E}"/>
              </a:ext>
            </a:extLst>
          </p:cNvPr>
          <p:cNvSpPr/>
          <p:nvPr/>
        </p:nvSpPr>
        <p:spPr>
          <a:xfrm>
            <a:off x="6096000" y="5514681"/>
            <a:ext cx="1055802" cy="895546"/>
          </a:xfrm>
          <a:prstGeom prst="ellipse">
            <a:avLst/>
          </a:prstGeom>
          <a:solidFill>
            <a:srgbClr val="D86ECC">
              <a:alpha val="65098"/>
            </a:srgb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8" name="شكل بيضاوي 7">
            <a:extLst>
              <a:ext uri="{FF2B5EF4-FFF2-40B4-BE49-F238E27FC236}">
                <a16:creationId xmlns="" xmlns:a16="http://schemas.microsoft.com/office/drawing/2014/main" id="{CA752F6A-351A-0681-7485-E95F1E010C5E}"/>
              </a:ext>
            </a:extLst>
          </p:cNvPr>
          <p:cNvSpPr/>
          <p:nvPr/>
        </p:nvSpPr>
        <p:spPr>
          <a:xfrm>
            <a:off x="6503105" y="5962454"/>
            <a:ext cx="1055802" cy="895546"/>
          </a:xfrm>
          <a:prstGeom prst="ellipse">
            <a:avLst/>
          </a:prstGeom>
          <a:solidFill>
            <a:srgbClr val="D9D9D9">
              <a:alpha val="74118"/>
            </a:srgb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9" name="شكل بيضاوي 8">
            <a:extLst>
              <a:ext uri="{FF2B5EF4-FFF2-40B4-BE49-F238E27FC236}">
                <a16:creationId xmlns="" xmlns:a16="http://schemas.microsoft.com/office/drawing/2014/main" id="{DBD645B1-FFE3-3A68-2C04-85A3A65F24B0}"/>
              </a:ext>
            </a:extLst>
          </p:cNvPr>
          <p:cNvSpPr/>
          <p:nvPr/>
        </p:nvSpPr>
        <p:spPr>
          <a:xfrm>
            <a:off x="5756998" y="5962454"/>
            <a:ext cx="1055802" cy="895546"/>
          </a:xfrm>
          <a:prstGeom prst="ellipse">
            <a:avLst/>
          </a:prstGeom>
          <a:solidFill>
            <a:srgbClr val="99CCFF">
              <a:alpha val="70980"/>
            </a:srgb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0" name="شكل بيضاوي 9">
            <a:extLst>
              <a:ext uri="{FF2B5EF4-FFF2-40B4-BE49-F238E27FC236}">
                <a16:creationId xmlns="" xmlns:a16="http://schemas.microsoft.com/office/drawing/2014/main" id="{93BD99C6-AC4C-64FA-58B6-D5BEE8A542F7}"/>
              </a:ext>
            </a:extLst>
          </p:cNvPr>
          <p:cNvSpPr/>
          <p:nvPr/>
        </p:nvSpPr>
        <p:spPr>
          <a:xfrm>
            <a:off x="10389149" y="166910"/>
            <a:ext cx="2554664" cy="2387600"/>
          </a:xfrm>
          <a:prstGeom prst="ellipse">
            <a:avLst/>
          </a:prstGeom>
          <a:solidFill>
            <a:srgbClr val="99CCFF">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12" name="صورة 11">
            <a:extLst>
              <a:ext uri="{FF2B5EF4-FFF2-40B4-BE49-F238E27FC236}">
                <a16:creationId xmlns="" xmlns:a16="http://schemas.microsoft.com/office/drawing/2014/main" id="{D6648B54-D918-DA24-7BF3-B09D0C721A7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28" y="2554510"/>
            <a:ext cx="1700312" cy="1276769"/>
          </a:xfrm>
          <a:prstGeom prst="ellipse">
            <a:avLst/>
          </a:prstGeom>
          <a:ln>
            <a:noFill/>
          </a:ln>
          <a:effectLst>
            <a:softEdge rad="112500"/>
          </a:effectLst>
        </p:spPr>
      </p:pic>
      <p:sp>
        <p:nvSpPr>
          <p:cNvPr id="11" name="Rounded Rectangle 10"/>
          <p:cNvSpPr/>
          <p:nvPr/>
        </p:nvSpPr>
        <p:spPr>
          <a:xfrm>
            <a:off x="2109842" y="1940560"/>
            <a:ext cx="3119399" cy="3006505"/>
          </a:xfrm>
          <a:prstGeom prst="roundRect">
            <a:avLst/>
          </a:prstGeom>
          <a:solidFill>
            <a:srgbClr val="C8A9C4"/>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sz="1600" dirty="0">
              <a:latin typeface="Arial Nova" panose="020B0504020202020204" pitchFamily="34" charset="0"/>
            </a:endParaRPr>
          </a:p>
        </p:txBody>
      </p:sp>
      <p:sp>
        <p:nvSpPr>
          <p:cNvPr id="13" name="Rounded Rectangle 12"/>
          <p:cNvSpPr/>
          <p:nvPr/>
        </p:nvSpPr>
        <p:spPr>
          <a:xfrm>
            <a:off x="5395420" y="1993459"/>
            <a:ext cx="3119399" cy="3006504"/>
          </a:xfrm>
          <a:prstGeom prst="roundRect">
            <a:avLst/>
          </a:prstGeom>
          <a:solidFill>
            <a:srgbClr val="C8A9C4"/>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sz="1600" dirty="0">
              <a:latin typeface="Arial Nova" panose="020B0504020202020204" pitchFamily="34" charset="0"/>
            </a:endParaRPr>
          </a:p>
        </p:txBody>
      </p:sp>
      <p:sp>
        <p:nvSpPr>
          <p:cNvPr id="14" name="Rounded Rectangle 13"/>
          <p:cNvSpPr/>
          <p:nvPr/>
        </p:nvSpPr>
        <p:spPr>
          <a:xfrm>
            <a:off x="8632972" y="1920811"/>
            <a:ext cx="3119399" cy="3006504"/>
          </a:xfrm>
          <a:prstGeom prst="roundRect">
            <a:avLst/>
          </a:prstGeom>
          <a:solidFill>
            <a:srgbClr val="C8A9C4"/>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sz="1600" dirty="0">
              <a:latin typeface="Arial Nova" panose="020B0504020202020204" pitchFamily="34" charset="0"/>
            </a:endParaRPr>
          </a:p>
        </p:txBody>
      </p:sp>
      <p:sp>
        <p:nvSpPr>
          <p:cNvPr id="3" name="TextBox 2"/>
          <p:cNvSpPr txBox="1"/>
          <p:nvPr/>
        </p:nvSpPr>
        <p:spPr>
          <a:xfrm>
            <a:off x="2554943" y="2182423"/>
            <a:ext cx="1868193" cy="400110"/>
          </a:xfrm>
          <a:prstGeom prst="rect">
            <a:avLst/>
          </a:prstGeom>
          <a:noFill/>
        </p:spPr>
        <p:txBody>
          <a:bodyPr wrap="square" rtlCol="1">
            <a:spAutoFit/>
          </a:bodyPr>
          <a:lstStyle/>
          <a:p>
            <a:r>
              <a:rPr lang="en-US" sz="2000" b="1" dirty="0" smtClean="0">
                <a:solidFill>
                  <a:schemeClr val="bg1"/>
                </a:solidFill>
                <a:latin typeface="Arial" panose="020B0604020202020204" pitchFamily="34" charset="0"/>
                <a:cs typeface="Arial" panose="020B0604020202020204" pitchFamily="34" charset="0"/>
              </a:rPr>
              <a:t>MobileNetV2</a:t>
            </a:r>
            <a:endParaRPr lang="ar-SA" sz="2000" b="1" dirty="0">
              <a:solidFill>
                <a:schemeClr val="bg1"/>
              </a:solidFill>
              <a:latin typeface="Arial" panose="020B0604020202020204" pitchFamily="34" charset="0"/>
              <a:cs typeface="Arial" panose="020B0604020202020204" pitchFamily="34" charset="0"/>
            </a:endParaRPr>
          </a:p>
        </p:txBody>
      </p:sp>
      <p:sp>
        <p:nvSpPr>
          <p:cNvPr id="5" name="TextBox 4"/>
          <p:cNvSpPr txBox="1"/>
          <p:nvPr/>
        </p:nvSpPr>
        <p:spPr>
          <a:xfrm>
            <a:off x="1911205" y="2823899"/>
            <a:ext cx="2519996" cy="1200329"/>
          </a:xfrm>
          <a:prstGeom prst="rect">
            <a:avLst/>
          </a:prstGeom>
          <a:noFill/>
        </p:spPr>
        <p:txBody>
          <a:bodyPr wrap="square" rtlCol="1">
            <a:spAutoFit/>
          </a:bodyPr>
          <a:lstStyle/>
          <a:p>
            <a:r>
              <a:rPr lang="en-US" dirty="0" smtClean="0">
                <a:solidFill>
                  <a:schemeClr val="bg1"/>
                </a:solidFill>
                <a:latin typeface="Arial Nova" panose="020B0504020202020204" pitchFamily="34" charset="0"/>
              </a:rPr>
              <a:t>1-</a:t>
            </a:r>
            <a:r>
              <a:rPr lang="en-US" dirty="0">
                <a:solidFill>
                  <a:schemeClr val="bg1"/>
                </a:solidFill>
                <a:latin typeface="Arial Nova" panose="020B0504020202020204" pitchFamily="34" charset="0"/>
              </a:rPr>
              <a:t> </a:t>
            </a:r>
            <a:r>
              <a:rPr lang="en-US" dirty="0" smtClean="0">
                <a:solidFill>
                  <a:schemeClr val="bg1"/>
                </a:solidFill>
                <a:latin typeface="Arial Nova" panose="020B0504020202020204" pitchFamily="34" charset="0"/>
              </a:rPr>
              <a:t>Accuracy : 82%</a:t>
            </a:r>
          </a:p>
          <a:p>
            <a:r>
              <a:rPr lang="en-US" dirty="0" smtClean="0">
                <a:solidFill>
                  <a:schemeClr val="bg1"/>
                </a:solidFill>
                <a:latin typeface="Arial Nova" panose="020B0504020202020204" pitchFamily="34" charset="0"/>
              </a:rPr>
              <a:t>2-</a:t>
            </a:r>
            <a:r>
              <a:rPr lang="en-US" dirty="0">
                <a:solidFill>
                  <a:schemeClr val="bg1"/>
                </a:solidFill>
                <a:latin typeface="Arial Nova" panose="020B0504020202020204" pitchFamily="34" charset="0"/>
              </a:rPr>
              <a:t> </a:t>
            </a:r>
            <a:r>
              <a:rPr lang="en-US" dirty="0" smtClean="0">
                <a:solidFill>
                  <a:schemeClr val="bg1"/>
                </a:solidFill>
                <a:latin typeface="Arial Nova" panose="020B0504020202020204" pitchFamily="34" charset="0"/>
              </a:rPr>
              <a:t>Precision : 81%</a:t>
            </a:r>
          </a:p>
          <a:p>
            <a:r>
              <a:rPr lang="en-US" dirty="0" smtClean="0">
                <a:solidFill>
                  <a:schemeClr val="bg1"/>
                </a:solidFill>
                <a:latin typeface="Arial Nova" panose="020B0504020202020204" pitchFamily="34" charset="0"/>
              </a:rPr>
              <a:t>3-</a:t>
            </a:r>
            <a:r>
              <a:rPr lang="en-US" dirty="0">
                <a:solidFill>
                  <a:schemeClr val="bg1"/>
                </a:solidFill>
                <a:latin typeface="Arial Nova" panose="020B0504020202020204" pitchFamily="34" charset="0"/>
              </a:rPr>
              <a:t> </a:t>
            </a:r>
            <a:r>
              <a:rPr lang="en-US" dirty="0" smtClean="0">
                <a:solidFill>
                  <a:schemeClr val="bg1"/>
                </a:solidFill>
                <a:latin typeface="Arial Nova" panose="020B0504020202020204" pitchFamily="34" charset="0"/>
              </a:rPr>
              <a:t>Recall      : 79%</a:t>
            </a:r>
          </a:p>
          <a:p>
            <a:r>
              <a:rPr lang="en-US" dirty="0" smtClean="0">
                <a:solidFill>
                  <a:schemeClr val="bg1"/>
                </a:solidFill>
                <a:latin typeface="Arial Nova" panose="020B0504020202020204" pitchFamily="34" charset="0"/>
              </a:rPr>
              <a:t>4-</a:t>
            </a:r>
            <a:r>
              <a:rPr lang="en-US" dirty="0">
                <a:solidFill>
                  <a:schemeClr val="bg1"/>
                </a:solidFill>
                <a:latin typeface="Arial Nova" panose="020B0504020202020204" pitchFamily="34" charset="0"/>
              </a:rPr>
              <a:t> </a:t>
            </a:r>
            <a:r>
              <a:rPr lang="en-US" dirty="0" smtClean="0">
                <a:solidFill>
                  <a:schemeClr val="bg1"/>
                </a:solidFill>
                <a:latin typeface="Arial Nova" panose="020B0504020202020204" pitchFamily="34" charset="0"/>
              </a:rPr>
              <a:t>F1-score   :79%</a:t>
            </a:r>
            <a:endParaRPr lang="ar-SA" dirty="0">
              <a:solidFill>
                <a:schemeClr val="bg1"/>
              </a:solidFill>
              <a:latin typeface="Arial Nova" panose="020B0504020202020204" pitchFamily="34" charset="0"/>
            </a:endParaRPr>
          </a:p>
        </p:txBody>
      </p:sp>
      <p:sp>
        <p:nvSpPr>
          <p:cNvPr id="15" name="TextBox 14"/>
          <p:cNvSpPr txBox="1"/>
          <p:nvPr/>
        </p:nvSpPr>
        <p:spPr>
          <a:xfrm>
            <a:off x="5347309" y="2823899"/>
            <a:ext cx="2401482" cy="1534741"/>
          </a:xfrm>
          <a:prstGeom prst="rect">
            <a:avLst/>
          </a:prstGeom>
          <a:noFill/>
        </p:spPr>
        <p:txBody>
          <a:bodyPr wrap="square" rtlCol="1">
            <a:spAutoFit/>
          </a:bodyPr>
          <a:lstStyle/>
          <a:p>
            <a:r>
              <a:rPr lang="en-US" dirty="0">
                <a:solidFill>
                  <a:schemeClr val="bg1"/>
                </a:solidFill>
                <a:latin typeface="Arial Nova" panose="020B0504020202020204" pitchFamily="34" charset="0"/>
              </a:rPr>
              <a:t>1- Accuracy : </a:t>
            </a:r>
            <a:r>
              <a:rPr lang="en-US" dirty="0" smtClean="0">
                <a:solidFill>
                  <a:schemeClr val="bg1"/>
                </a:solidFill>
                <a:latin typeface="Arial Nova" panose="020B0504020202020204" pitchFamily="34" charset="0"/>
              </a:rPr>
              <a:t>68%</a:t>
            </a:r>
            <a:endParaRPr lang="en-US" dirty="0">
              <a:solidFill>
                <a:schemeClr val="bg1"/>
              </a:solidFill>
              <a:latin typeface="Arial Nova" panose="020B0504020202020204" pitchFamily="34" charset="0"/>
            </a:endParaRPr>
          </a:p>
          <a:p>
            <a:r>
              <a:rPr lang="en-US" dirty="0">
                <a:solidFill>
                  <a:schemeClr val="bg1"/>
                </a:solidFill>
                <a:latin typeface="Arial Nova" panose="020B0504020202020204" pitchFamily="34" charset="0"/>
              </a:rPr>
              <a:t>2- Precision : </a:t>
            </a:r>
            <a:r>
              <a:rPr lang="en-US" dirty="0" smtClean="0">
                <a:solidFill>
                  <a:schemeClr val="bg1"/>
                </a:solidFill>
                <a:latin typeface="Arial Nova" panose="020B0504020202020204" pitchFamily="34" charset="0"/>
              </a:rPr>
              <a:t>14%</a:t>
            </a:r>
            <a:endParaRPr lang="en-US" dirty="0">
              <a:solidFill>
                <a:schemeClr val="bg1"/>
              </a:solidFill>
              <a:latin typeface="Arial Nova" panose="020B0504020202020204" pitchFamily="34" charset="0"/>
            </a:endParaRPr>
          </a:p>
          <a:p>
            <a:r>
              <a:rPr lang="en-US" dirty="0">
                <a:solidFill>
                  <a:schemeClr val="bg1"/>
                </a:solidFill>
                <a:latin typeface="Arial Nova" panose="020B0504020202020204" pitchFamily="34" charset="0"/>
              </a:rPr>
              <a:t>3- Recall      : </a:t>
            </a:r>
            <a:r>
              <a:rPr lang="en-US" dirty="0" smtClean="0">
                <a:solidFill>
                  <a:schemeClr val="bg1"/>
                </a:solidFill>
                <a:latin typeface="Arial Nova" panose="020B0504020202020204" pitchFamily="34" charset="0"/>
              </a:rPr>
              <a:t>21%</a:t>
            </a:r>
            <a:endParaRPr lang="en-US" dirty="0">
              <a:solidFill>
                <a:schemeClr val="bg1"/>
              </a:solidFill>
              <a:latin typeface="Arial Nova" panose="020B0504020202020204" pitchFamily="34" charset="0"/>
            </a:endParaRPr>
          </a:p>
          <a:p>
            <a:r>
              <a:rPr lang="en-US" dirty="0">
                <a:solidFill>
                  <a:schemeClr val="bg1"/>
                </a:solidFill>
                <a:latin typeface="Arial Nova" panose="020B0504020202020204" pitchFamily="34" charset="0"/>
              </a:rPr>
              <a:t>4- F1-score   </a:t>
            </a:r>
            <a:r>
              <a:rPr lang="en-US" dirty="0" smtClean="0">
                <a:solidFill>
                  <a:schemeClr val="bg1"/>
                </a:solidFill>
                <a:latin typeface="Arial Nova" panose="020B0504020202020204" pitchFamily="34" charset="0"/>
              </a:rPr>
              <a:t>:15%</a:t>
            </a:r>
            <a:endParaRPr lang="ar-SA" dirty="0">
              <a:solidFill>
                <a:schemeClr val="bg1"/>
              </a:solidFill>
              <a:latin typeface="Arial Nova" panose="020B0504020202020204" pitchFamily="34" charset="0"/>
            </a:endParaRPr>
          </a:p>
          <a:p>
            <a:endParaRPr lang="ar-SA" dirty="0"/>
          </a:p>
        </p:txBody>
      </p:sp>
      <p:sp>
        <p:nvSpPr>
          <p:cNvPr id="16" name="TextBox 15"/>
          <p:cNvSpPr txBox="1"/>
          <p:nvPr/>
        </p:nvSpPr>
        <p:spPr>
          <a:xfrm>
            <a:off x="8905829" y="2888364"/>
            <a:ext cx="2309275" cy="1754326"/>
          </a:xfrm>
          <a:prstGeom prst="rect">
            <a:avLst/>
          </a:prstGeom>
          <a:noFill/>
        </p:spPr>
        <p:txBody>
          <a:bodyPr wrap="square" rtlCol="1">
            <a:spAutoFit/>
          </a:bodyPr>
          <a:lstStyle/>
          <a:p>
            <a:r>
              <a:rPr lang="en-US" dirty="0">
                <a:solidFill>
                  <a:schemeClr val="bg1"/>
                </a:solidFill>
                <a:latin typeface="Arial Nova" panose="020B0504020202020204" pitchFamily="34" charset="0"/>
              </a:rPr>
              <a:t>1- Accuracy : 68%</a:t>
            </a:r>
          </a:p>
          <a:p>
            <a:r>
              <a:rPr lang="en-US" dirty="0">
                <a:solidFill>
                  <a:schemeClr val="bg1"/>
                </a:solidFill>
                <a:latin typeface="Arial Nova" panose="020B0504020202020204" pitchFamily="34" charset="0"/>
              </a:rPr>
              <a:t>2- Precision : </a:t>
            </a:r>
            <a:r>
              <a:rPr lang="en-US" dirty="0" smtClean="0">
                <a:solidFill>
                  <a:schemeClr val="bg1"/>
                </a:solidFill>
                <a:latin typeface="Arial Nova" panose="020B0504020202020204" pitchFamily="34" charset="0"/>
              </a:rPr>
              <a:t>69%</a:t>
            </a:r>
            <a:endParaRPr lang="en-US" dirty="0">
              <a:solidFill>
                <a:schemeClr val="bg1"/>
              </a:solidFill>
              <a:latin typeface="Arial Nova" panose="020B0504020202020204" pitchFamily="34" charset="0"/>
            </a:endParaRPr>
          </a:p>
          <a:p>
            <a:r>
              <a:rPr lang="en-US" dirty="0">
                <a:solidFill>
                  <a:schemeClr val="bg1"/>
                </a:solidFill>
                <a:latin typeface="Arial Nova" panose="020B0504020202020204" pitchFamily="34" charset="0"/>
              </a:rPr>
              <a:t>3- Recall      : </a:t>
            </a:r>
            <a:r>
              <a:rPr lang="en-US" dirty="0" smtClean="0">
                <a:solidFill>
                  <a:schemeClr val="bg1"/>
                </a:solidFill>
                <a:latin typeface="Arial Nova" panose="020B0504020202020204" pitchFamily="34" charset="0"/>
              </a:rPr>
              <a:t>70%</a:t>
            </a:r>
            <a:endParaRPr lang="en-US" dirty="0">
              <a:solidFill>
                <a:schemeClr val="bg1"/>
              </a:solidFill>
              <a:latin typeface="Arial Nova" panose="020B0504020202020204" pitchFamily="34" charset="0"/>
            </a:endParaRPr>
          </a:p>
          <a:p>
            <a:r>
              <a:rPr lang="en-US" dirty="0">
                <a:solidFill>
                  <a:schemeClr val="bg1"/>
                </a:solidFill>
                <a:latin typeface="Arial Nova" panose="020B0504020202020204" pitchFamily="34" charset="0"/>
              </a:rPr>
              <a:t>4- F1-score   </a:t>
            </a:r>
            <a:r>
              <a:rPr lang="en-US" dirty="0" smtClean="0">
                <a:solidFill>
                  <a:schemeClr val="bg1"/>
                </a:solidFill>
                <a:latin typeface="Arial Nova" panose="020B0504020202020204" pitchFamily="34" charset="0"/>
              </a:rPr>
              <a:t>:68%</a:t>
            </a:r>
            <a:endParaRPr lang="ar-SA" dirty="0">
              <a:solidFill>
                <a:schemeClr val="bg1"/>
              </a:solidFill>
              <a:latin typeface="Arial Nova" panose="020B0504020202020204" pitchFamily="34" charset="0"/>
            </a:endParaRPr>
          </a:p>
          <a:p>
            <a:endParaRPr lang="ar-SA" dirty="0"/>
          </a:p>
          <a:p>
            <a:endParaRPr lang="ar-SA" dirty="0"/>
          </a:p>
        </p:txBody>
      </p:sp>
      <p:sp>
        <p:nvSpPr>
          <p:cNvPr id="17" name="TextBox 16"/>
          <p:cNvSpPr txBox="1"/>
          <p:nvPr/>
        </p:nvSpPr>
        <p:spPr>
          <a:xfrm>
            <a:off x="5660606" y="2233521"/>
            <a:ext cx="2189471" cy="400110"/>
          </a:xfrm>
          <a:prstGeom prst="rect">
            <a:avLst/>
          </a:prstGeom>
          <a:noFill/>
        </p:spPr>
        <p:txBody>
          <a:bodyPr wrap="square" rtlCol="1">
            <a:spAutoFit/>
          </a:bodyPr>
          <a:lstStyle/>
          <a:p>
            <a:r>
              <a:rPr lang="en-US" sz="2000" b="1" dirty="0">
                <a:solidFill>
                  <a:schemeClr val="bg1"/>
                </a:solidFill>
                <a:latin typeface="Arial" panose="020B0604020202020204" pitchFamily="34" charset="0"/>
                <a:cs typeface="Arial" panose="020B0604020202020204" pitchFamily="34" charset="0"/>
              </a:rPr>
              <a:t>EfficientNetB0</a:t>
            </a:r>
            <a:endParaRPr lang="ar-SA" sz="2000" b="1" dirty="0">
              <a:solidFill>
                <a:schemeClr val="bg1"/>
              </a:solidFill>
              <a:latin typeface="Arial" panose="020B0604020202020204" pitchFamily="34" charset="0"/>
              <a:cs typeface="Arial" panose="020B0604020202020204" pitchFamily="34" charset="0"/>
            </a:endParaRPr>
          </a:p>
        </p:txBody>
      </p:sp>
      <p:sp>
        <p:nvSpPr>
          <p:cNvPr id="18" name="TextBox 17"/>
          <p:cNvSpPr txBox="1"/>
          <p:nvPr/>
        </p:nvSpPr>
        <p:spPr>
          <a:xfrm>
            <a:off x="9256653" y="2223084"/>
            <a:ext cx="1903282" cy="400110"/>
          </a:xfrm>
          <a:prstGeom prst="rect">
            <a:avLst/>
          </a:prstGeom>
          <a:noFill/>
        </p:spPr>
        <p:txBody>
          <a:bodyPr wrap="square" rtlCol="1">
            <a:spAutoFit/>
          </a:bodyPr>
          <a:lstStyle/>
          <a:p>
            <a:r>
              <a:rPr lang="en-US" sz="2000" b="1" dirty="0">
                <a:solidFill>
                  <a:schemeClr val="bg1"/>
                </a:solidFill>
                <a:latin typeface="Arial" panose="020B0604020202020204" pitchFamily="34" charset="0"/>
                <a:cs typeface="Arial" panose="020B0604020202020204" pitchFamily="34" charset="0"/>
              </a:rPr>
              <a:t>Inception v3</a:t>
            </a:r>
            <a:endParaRPr lang="ar-SA" sz="2000" b="1" dirty="0">
              <a:solidFill>
                <a:schemeClr val="bg1"/>
              </a:solidFill>
              <a:latin typeface="Arial" panose="020B0604020202020204" pitchFamily="34" charset="0"/>
              <a:cs typeface="Arial" panose="020B0604020202020204" pitchFamily="34" charset="0"/>
            </a:endParaRPr>
          </a:p>
        </p:txBody>
      </p:sp>
      <p:sp>
        <p:nvSpPr>
          <p:cNvPr id="20" name="Rectangle 19"/>
          <p:cNvSpPr/>
          <p:nvPr/>
        </p:nvSpPr>
        <p:spPr>
          <a:xfrm>
            <a:off x="2890577" y="479751"/>
            <a:ext cx="7225055" cy="923330"/>
          </a:xfrm>
          <a:prstGeom prst="rect">
            <a:avLst/>
          </a:prstGeom>
          <a:noFill/>
        </p:spPr>
        <p:txBody>
          <a:bodyPr wrap="none" lIns="91440" tIns="45720" rIns="91440" bIns="45720">
            <a:spAutoFit/>
          </a:bodyPr>
          <a:lstStyle/>
          <a:p>
            <a:pPr algn="ctr"/>
            <a:r>
              <a:rPr lang="en-US" sz="5400" b="1" dirty="0">
                <a:solidFill>
                  <a:srgbClr val="E462C8"/>
                </a:solidFill>
                <a:latin typeface="Arial" panose="020B0604020202020204" pitchFamily="34" charset="0"/>
                <a:cs typeface="Arial" panose="020B0604020202020204" pitchFamily="34" charset="0"/>
              </a:rPr>
              <a:t>Experimental Results</a:t>
            </a:r>
            <a:endParaRPr lang="en-US" sz="5400" b="1" cap="none" spc="0" dirty="0">
              <a:ln w="0"/>
              <a:solidFill>
                <a:srgbClr val="E462C8"/>
              </a:solidFill>
              <a:effectLst>
                <a:reflection blurRad="6350" stA="53000" endA="300" endPos="35500" dir="5400000" sy="-90000" algn="bl" rotWithShape="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21015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 xmlns:a16="http://schemas.microsoft.com/office/drawing/2014/main" id="{C09382F6-0019-CA45-5EA2-59DC8F793248}"/>
            </a:ext>
          </a:extLst>
        </p:cNvPr>
        <p:cNvGrpSpPr/>
        <p:nvPr/>
      </p:nvGrpSpPr>
      <p:grpSpPr>
        <a:xfrm>
          <a:off x="0" y="0"/>
          <a:ext cx="0" cy="0"/>
          <a:chOff x="0" y="0"/>
          <a:chExt cx="0" cy="0"/>
        </a:xfrm>
      </p:grpSpPr>
      <p:sp>
        <p:nvSpPr>
          <p:cNvPr id="4" name="شكل بيضاوي 3">
            <a:extLst>
              <a:ext uri="{FF2B5EF4-FFF2-40B4-BE49-F238E27FC236}">
                <a16:creationId xmlns="" xmlns:a16="http://schemas.microsoft.com/office/drawing/2014/main" id="{6FED3DAA-0CA7-6596-3333-277E8485E839}"/>
              </a:ext>
            </a:extLst>
          </p:cNvPr>
          <p:cNvSpPr/>
          <p:nvPr/>
        </p:nvSpPr>
        <p:spPr>
          <a:xfrm>
            <a:off x="-1637881" y="602901"/>
            <a:ext cx="3607358" cy="4654899"/>
          </a:xfrm>
          <a:prstGeom prst="ellipse">
            <a:avLst/>
          </a:prstGeom>
          <a:solidFill>
            <a:schemeClr val="accent5">
              <a:lumMod val="75000"/>
              <a:alpha val="3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6" name="شكل بيضاوي 5">
            <a:extLst>
              <a:ext uri="{FF2B5EF4-FFF2-40B4-BE49-F238E27FC236}">
                <a16:creationId xmlns="" xmlns:a16="http://schemas.microsoft.com/office/drawing/2014/main" id="{B4D7FA58-A07C-EB97-B730-F76FB0F39AC8}"/>
              </a:ext>
            </a:extLst>
          </p:cNvPr>
          <p:cNvSpPr/>
          <p:nvPr/>
        </p:nvSpPr>
        <p:spPr>
          <a:xfrm>
            <a:off x="9981465" y="-1193800"/>
            <a:ext cx="2554664" cy="2387600"/>
          </a:xfrm>
          <a:prstGeom prst="ellipse">
            <a:avLst/>
          </a:prstGeom>
          <a:solidFill>
            <a:srgbClr val="D9D9D9">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7" name="شكل بيضاوي 6">
            <a:extLst>
              <a:ext uri="{FF2B5EF4-FFF2-40B4-BE49-F238E27FC236}">
                <a16:creationId xmlns="" xmlns:a16="http://schemas.microsoft.com/office/drawing/2014/main" id="{3B007AD0-BD30-A130-0CEA-AA2901C6108B}"/>
              </a:ext>
            </a:extLst>
          </p:cNvPr>
          <p:cNvSpPr/>
          <p:nvPr/>
        </p:nvSpPr>
        <p:spPr>
          <a:xfrm>
            <a:off x="6096000" y="5514681"/>
            <a:ext cx="1055802" cy="895546"/>
          </a:xfrm>
          <a:prstGeom prst="ellipse">
            <a:avLst/>
          </a:prstGeom>
          <a:solidFill>
            <a:srgbClr val="D86ECC">
              <a:alpha val="65098"/>
            </a:srgb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8" name="شكل بيضاوي 7">
            <a:extLst>
              <a:ext uri="{FF2B5EF4-FFF2-40B4-BE49-F238E27FC236}">
                <a16:creationId xmlns="" xmlns:a16="http://schemas.microsoft.com/office/drawing/2014/main" id="{5AA7BE8E-B04D-362C-E8C4-FA003E813E09}"/>
              </a:ext>
            </a:extLst>
          </p:cNvPr>
          <p:cNvSpPr/>
          <p:nvPr/>
        </p:nvSpPr>
        <p:spPr>
          <a:xfrm>
            <a:off x="6503105" y="5962454"/>
            <a:ext cx="1055802" cy="895546"/>
          </a:xfrm>
          <a:prstGeom prst="ellipse">
            <a:avLst/>
          </a:prstGeom>
          <a:solidFill>
            <a:srgbClr val="D9D9D9">
              <a:alpha val="74118"/>
            </a:srgb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9" name="شكل بيضاوي 8">
            <a:extLst>
              <a:ext uri="{FF2B5EF4-FFF2-40B4-BE49-F238E27FC236}">
                <a16:creationId xmlns="" xmlns:a16="http://schemas.microsoft.com/office/drawing/2014/main" id="{258C05B7-99FC-9C95-E797-7A1D22846AF8}"/>
              </a:ext>
            </a:extLst>
          </p:cNvPr>
          <p:cNvSpPr/>
          <p:nvPr/>
        </p:nvSpPr>
        <p:spPr>
          <a:xfrm>
            <a:off x="5756998" y="5962454"/>
            <a:ext cx="1055802" cy="895546"/>
          </a:xfrm>
          <a:prstGeom prst="ellipse">
            <a:avLst/>
          </a:prstGeom>
          <a:solidFill>
            <a:srgbClr val="99CCFF">
              <a:alpha val="70980"/>
            </a:srgb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0" name="شكل بيضاوي 9">
            <a:extLst>
              <a:ext uri="{FF2B5EF4-FFF2-40B4-BE49-F238E27FC236}">
                <a16:creationId xmlns="" xmlns:a16="http://schemas.microsoft.com/office/drawing/2014/main" id="{8CC930D5-E717-FF5C-EEF8-9C9FA4D98B2D}"/>
              </a:ext>
            </a:extLst>
          </p:cNvPr>
          <p:cNvSpPr/>
          <p:nvPr/>
        </p:nvSpPr>
        <p:spPr>
          <a:xfrm>
            <a:off x="10389149" y="166910"/>
            <a:ext cx="2554664" cy="2387600"/>
          </a:xfrm>
          <a:prstGeom prst="ellipse">
            <a:avLst/>
          </a:prstGeom>
          <a:solidFill>
            <a:srgbClr val="99CCFF">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12" name="صورة 11">
            <a:extLst>
              <a:ext uri="{FF2B5EF4-FFF2-40B4-BE49-F238E27FC236}">
                <a16:creationId xmlns="" xmlns:a16="http://schemas.microsoft.com/office/drawing/2014/main" id="{73B57E61-B76D-70A5-5993-7FCFC8865EB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28" y="2554510"/>
            <a:ext cx="1700312" cy="1276769"/>
          </a:xfrm>
          <a:prstGeom prst="ellipse">
            <a:avLst/>
          </a:prstGeom>
          <a:ln>
            <a:noFill/>
          </a:ln>
          <a:effectLst>
            <a:softEdge rad="112500"/>
          </a:effectLst>
        </p:spPr>
      </p:pic>
      <p:sp>
        <p:nvSpPr>
          <p:cNvPr id="3" name="TextBox 2"/>
          <p:cNvSpPr txBox="1"/>
          <p:nvPr/>
        </p:nvSpPr>
        <p:spPr>
          <a:xfrm>
            <a:off x="2118732" y="1694985"/>
            <a:ext cx="8653346" cy="2862322"/>
          </a:xfrm>
          <a:prstGeom prst="rect">
            <a:avLst/>
          </a:prstGeom>
          <a:noFill/>
        </p:spPr>
        <p:txBody>
          <a:bodyPr wrap="square" rtlCol="1">
            <a:spAutoFit/>
          </a:bodyPr>
          <a:lstStyle/>
          <a:p>
            <a:pPr algn="just" rtl="0"/>
            <a:r>
              <a:rPr lang="en-US" sz="2000" dirty="0">
                <a:solidFill>
                  <a:schemeClr val="bg2">
                    <a:lumMod val="50000"/>
                  </a:schemeClr>
                </a:solidFill>
                <a:latin typeface="Arial" panose="020B0604020202020204" pitchFamily="34" charset="0"/>
                <a:cs typeface="Arial" panose="020B0604020202020204" pitchFamily="34" charset="0"/>
              </a:rPr>
              <a:t>The results of this study highlight the importance of early detection of brain tumors and its role in improving treatment outcomes and reducing mortality. The models used showed varying performance, with MobileNetV2 achieving the best accuracy and generalization, while EfficientNetB0 and InceptionV3 scored lower. Data augmentation techniques also contributed to improving the performance of all models and overcoming the data imbalance. These results confirm the effectiveness of using artificial intelligence to support medical diagnosis, especially given the increasing need for accurate and rapid tools for detecting brain tumors.</a:t>
            </a:r>
            <a:endParaRPr lang="ar-SA" sz="2000" dirty="0">
              <a:solidFill>
                <a:schemeClr val="bg2">
                  <a:lumMod val="50000"/>
                </a:schemeClr>
              </a:solidFill>
              <a:latin typeface="Arial" panose="020B0604020202020204" pitchFamily="34" charset="0"/>
              <a:cs typeface="Arial" panose="020B0604020202020204" pitchFamily="34" charset="0"/>
            </a:endParaRPr>
          </a:p>
        </p:txBody>
      </p:sp>
      <p:sp>
        <p:nvSpPr>
          <p:cNvPr id="5" name="TextBox 4"/>
          <p:cNvSpPr txBox="1"/>
          <p:nvPr/>
        </p:nvSpPr>
        <p:spPr>
          <a:xfrm>
            <a:off x="1315844" y="670580"/>
            <a:ext cx="2509024" cy="523220"/>
          </a:xfrm>
          <a:prstGeom prst="rect">
            <a:avLst/>
          </a:prstGeom>
          <a:noFill/>
        </p:spPr>
        <p:txBody>
          <a:bodyPr wrap="square" rtlCol="1">
            <a:spAutoFit/>
          </a:bodyPr>
          <a:lstStyle/>
          <a:p>
            <a:r>
              <a:rPr lang="en-US" sz="2800" b="1" dirty="0">
                <a:solidFill>
                  <a:srgbClr val="D86ECC"/>
                </a:solidFill>
                <a:latin typeface="Arial" panose="020B0604020202020204" pitchFamily="34" charset="0"/>
                <a:cs typeface="Arial" panose="020B0604020202020204" pitchFamily="34" charset="0"/>
              </a:rPr>
              <a:t>Conclusion</a:t>
            </a:r>
            <a:endParaRPr lang="ar-SA" sz="2800" b="1" dirty="0">
              <a:solidFill>
                <a:srgbClr val="D86EC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980831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 xmlns:a16="http://schemas.microsoft.com/office/drawing/2014/main" id="{1CABD03D-CEFF-61F4-28F0-7A90508AB1DB}"/>
            </a:ext>
          </a:extLst>
        </p:cNvPr>
        <p:cNvGrpSpPr/>
        <p:nvPr/>
      </p:nvGrpSpPr>
      <p:grpSpPr>
        <a:xfrm>
          <a:off x="0" y="0"/>
          <a:ext cx="0" cy="0"/>
          <a:chOff x="0" y="0"/>
          <a:chExt cx="0" cy="0"/>
        </a:xfrm>
      </p:grpSpPr>
      <p:sp>
        <p:nvSpPr>
          <p:cNvPr id="4" name="شكل بيضاوي 3">
            <a:extLst>
              <a:ext uri="{FF2B5EF4-FFF2-40B4-BE49-F238E27FC236}">
                <a16:creationId xmlns="" xmlns:a16="http://schemas.microsoft.com/office/drawing/2014/main" id="{2B56D358-38E9-54D2-89C2-EF46F38C5931}"/>
              </a:ext>
            </a:extLst>
          </p:cNvPr>
          <p:cNvSpPr/>
          <p:nvPr/>
        </p:nvSpPr>
        <p:spPr>
          <a:xfrm>
            <a:off x="-1637881" y="602901"/>
            <a:ext cx="3607358" cy="4654899"/>
          </a:xfrm>
          <a:prstGeom prst="ellipse">
            <a:avLst/>
          </a:prstGeom>
          <a:solidFill>
            <a:schemeClr val="accent5">
              <a:lumMod val="75000"/>
              <a:alpha val="3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6" name="شكل بيضاوي 5">
            <a:extLst>
              <a:ext uri="{FF2B5EF4-FFF2-40B4-BE49-F238E27FC236}">
                <a16:creationId xmlns="" xmlns:a16="http://schemas.microsoft.com/office/drawing/2014/main" id="{13F24AE2-3B51-FE4D-EBFF-56879A97EA35}"/>
              </a:ext>
            </a:extLst>
          </p:cNvPr>
          <p:cNvSpPr/>
          <p:nvPr/>
        </p:nvSpPr>
        <p:spPr>
          <a:xfrm>
            <a:off x="9981465" y="-1193800"/>
            <a:ext cx="2554664" cy="2387600"/>
          </a:xfrm>
          <a:prstGeom prst="ellipse">
            <a:avLst/>
          </a:prstGeom>
          <a:solidFill>
            <a:srgbClr val="D9D9D9">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7" name="شكل بيضاوي 6">
            <a:extLst>
              <a:ext uri="{FF2B5EF4-FFF2-40B4-BE49-F238E27FC236}">
                <a16:creationId xmlns="" xmlns:a16="http://schemas.microsoft.com/office/drawing/2014/main" id="{B3942BB7-11F4-5D8C-18D1-6FD2992ACCA8}"/>
              </a:ext>
            </a:extLst>
          </p:cNvPr>
          <p:cNvSpPr/>
          <p:nvPr/>
        </p:nvSpPr>
        <p:spPr>
          <a:xfrm>
            <a:off x="6096000" y="5514681"/>
            <a:ext cx="1055802" cy="895546"/>
          </a:xfrm>
          <a:prstGeom prst="ellipse">
            <a:avLst/>
          </a:prstGeom>
          <a:solidFill>
            <a:srgbClr val="D86ECC">
              <a:alpha val="65098"/>
            </a:srgb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8" name="شكل بيضاوي 7">
            <a:extLst>
              <a:ext uri="{FF2B5EF4-FFF2-40B4-BE49-F238E27FC236}">
                <a16:creationId xmlns="" xmlns:a16="http://schemas.microsoft.com/office/drawing/2014/main" id="{8B9C7A07-04B8-FAFE-90DC-1556E993CD96}"/>
              </a:ext>
            </a:extLst>
          </p:cNvPr>
          <p:cNvSpPr/>
          <p:nvPr/>
        </p:nvSpPr>
        <p:spPr>
          <a:xfrm>
            <a:off x="6503105" y="5962454"/>
            <a:ext cx="1055802" cy="895546"/>
          </a:xfrm>
          <a:prstGeom prst="ellipse">
            <a:avLst/>
          </a:prstGeom>
          <a:solidFill>
            <a:srgbClr val="D9D9D9">
              <a:alpha val="74118"/>
            </a:srgb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9" name="شكل بيضاوي 8">
            <a:extLst>
              <a:ext uri="{FF2B5EF4-FFF2-40B4-BE49-F238E27FC236}">
                <a16:creationId xmlns="" xmlns:a16="http://schemas.microsoft.com/office/drawing/2014/main" id="{5A146ECA-C75D-148E-E439-A153C127C9FD}"/>
              </a:ext>
            </a:extLst>
          </p:cNvPr>
          <p:cNvSpPr/>
          <p:nvPr/>
        </p:nvSpPr>
        <p:spPr>
          <a:xfrm>
            <a:off x="5756998" y="5962454"/>
            <a:ext cx="1055802" cy="895546"/>
          </a:xfrm>
          <a:prstGeom prst="ellipse">
            <a:avLst/>
          </a:prstGeom>
          <a:solidFill>
            <a:srgbClr val="99CCFF">
              <a:alpha val="70980"/>
            </a:srgb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0" name="شكل بيضاوي 9">
            <a:extLst>
              <a:ext uri="{FF2B5EF4-FFF2-40B4-BE49-F238E27FC236}">
                <a16:creationId xmlns="" xmlns:a16="http://schemas.microsoft.com/office/drawing/2014/main" id="{EFA626BA-54C5-DA2F-7227-81C99A0A7A83}"/>
              </a:ext>
            </a:extLst>
          </p:cNvPr>
          <p:cNvSpPr/>
          <p:nvPr/>
        </p:nvSpPr>
        <p:spPr>
          <a:xfrm>
            <a:off x="10389149" y="166910"/>
            <a:ext cx="2554664" cy="2387600"/>
          </a:xfrm>
          <a:prstGeom prst="ellipse">
            <a:avLst/>
          </a:prstGeom>
          <a:solidFill>
            <a:srgbClr val="99CCFF">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12" name="صورة 11">
            <a:extLst>
              <a:ext uri="{FF2B5EF4-FFF2-40B4-BE49-F238E27FC236}">
                <a16:creationId xmlns="" xmlns:a16="http://schemas.microsoft.com/office/drawing/2014/main" id="{558A915D-E1D9-0687-F8D9-D534E0D6C59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28" y="2554510"/>
            <a:ext cx="1700312" cy="1276769"/>
          </a:xfrm>
          <a:prstGeom prst="ellipse">
            <a:avLst/>
          </a:prstGeom>
          <a:ln>
            <a:noFill/>
          </a:ln>
          <a:effectLst>
            <a:softEdge rad="112500"/>
          </a:effectLst>
        </p:spPr>
      </p:pic>
      <p:sp>
        <p:nvSpPr>
          <p:cNvPr id="3" name="TextBox 2"/>
          <p:cNvSpPr txBox="1"/>
          <p:nvPr/>
        </p:nvSpPr>
        <p:spPr>
          <a:xfrm>
            <a:off x="1561171" y="609025"/>
            <a:ext cx="2642839" cy="584775"/>
          </a:xfrm>
          <a:prstGeom prst="rect">
            <a:avLst/>
          </a:prstGeom>
          <a:noFill/>
        </p:spPr>
        <p:txBody>
          <a:bodyPr wrap="square" rtlCol="1">
            <a:spAutoFit/>
          </a:bodyPr>
          <a:lstStyle/>
          <a:p>
            <a:r>
              <a:rPr lang="en-US" sz="3200" b="1" dirty="0">
                <a:solidFill>
                  <a:srgbClr val="D86ECC"/>
                </a:solidFill>
                <a:latin typeface="Arial" panose="020B0604020202020204" pitchFamily="34" charset="0"/>
                <a:cs typeface="Arial" panose="020B0604020202020204" pitchFamily="34" charset="0"/>
              </a:rPr>
              <a:t>Future Work</a:t>
            </a:r>
            <a:endParaRPr lang="ar-SA" sz="3200" b="1" dirty="0">
              <a:solidFill>
                <a:srgbClr val="D86ECC"/>
              </a:solidFill>
              <a:latin typeface="Arial" panose="020B0604020202020204" pitchFamily="34" charset="0"/>
              <a:cs typeface="Arial" panose="020B0604020202020204" pitchFamily="34" charset="0"/>
            </a:endParaRPr>
          </a:p>
        </p:txBody>
      </p:sp>
      <p:sp>
        <p:nvSpPr>
          <p:cNvPr id="5" name="TextBox 4"/>
          <p:cNvSpPr txBox="1"/>
          <p:nvPr/>
        </p:nvSpPr>
        <p:spPr>
          <a:xfrm>
            <a:off x="1969477" y="1844205"/>
            <a:ext cx="8474926" cy="3222703"/>
          </a:xfrm>
          <a:prstGeom prst="rect">
            <a:avLst/>
          </a:prstGeom>
          <a:noFill/>
        </p:spPr>
        <p:txBody>
          <a:bodyPr wrap="square" rtlCol="1">
            <a:spAutoFit/>
          </a:bodyPr>
          <a:lstStyle/>
          <a:p>
            <a:pPr algn="just" rtl="0"/>
            <a:r>
              <a:rPr lang="en-US" sz="2000" b="1" dirty="0">
                <a:solidFill>
                  <a:schemeClr val="bg2">
                    <a:lumMod val="50000"/>
                  </a:schemeClr>
                </a:solidFill>
                <a:latin typeface="Arial" panose="020B0604020202020204" pitchFamily="34" charset="0"/>
                <a:cs typeface="Arial" panose="020B0604020202020204" pitchFamily="34" charset="0"/>
              </a:rPr>
              <a:t>Future research should focus on improving the performance of EfficientNetB0 and InceptionV3 by fine-tuning hyperparameters, scaling up data, and increasing data volume to fully leverage their architecture's advantages and optimize tumor types. It should also include testing and comparing other models to determine the most suitable one, as well as conducting clinical trials with appropriate specificity considerations. Such studies can greatly benefit low-income healthcare facilities and remote areas, reducing the workload on healthcare practitioners and improving the speed and accuracy of outcomes.</a:t>
            </a:r>
            <a:endParaRPr lang="ar-SA" sz="2000" b="1" dirty="0">
              <a:solidFill>
                <a:schemeClr val="bg2">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32272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 xmlns:a16="http://schemas.microsoft.com/office/drawing/2014/main" id="{1CABD03D-CEFF-61F4-28F0-7A90508AB1DB}"/>
            </a:ext>
          </a:extLst>
        </p:cNvPr>
        <p:cNvGrpSpPr/>
        <p:nvPr/>
      </p:nvGrpSpPr>
      <p:grpSpPr>
        <a:xfrm>
          <a:off x="0" y="0"/>
          <a:ext cx="0" cy="0"/>
          <a:chOff x="0" y="0"/>
          <a:chExt cx="0" cy="0"/>
        </a:xfrm>
      </p:grpSpPr>
      <p:sp>
        <p:nvSpPr>
          <p:cNvPr id="4" name="شكل بيضاوي 3">
            <a:extLst>
              <a:ext uri="{FF2B5EF4-FFF2-40B4-BE49-F238E27FC236}">
                <a16:creationId xmlns="" xmlns:a16="http://schemas.microsoft.com/office/drawing/2014/main" id="{2B56D358-38E9-54D2-89C2-EF46F38C5931}"/>
              </a:ext>
            </a:extLst>
          </p:cNvPr>
          <p:cNvSpPr/>
          <p:nvPr/>
        </p:nvSpPr>
        <p:spPr>
          <a:xfrm>
            <a:off x="-1637881" y="602901"/>
            <a:ext cx="3607358" cy="4654899"/>
          </a:xfrm>
          <a:prstGeom prst="ellipse">
            <a:avLst/>
          </a:prstGeom>
          <a:solidFill>
            <a:schemeClr val="accent5">
              <a:lumMod val="75000"/>
              <a:alpha val="3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6" name="شكل بيضاوي 5">
            <a:extLst>
              <a:ext uri="{FF2B5EF4-FFF2-40B4-BE49-F238E27FC236}">
                <a16:creationId xmlns="" xmlns:a16="http://schemas.microsoft.com/office/drawing/2014/main" id="{13F24AE2-3B51-FE4D-EBFF-56879A97EA35}"/>
              </a:ext>
            </a:extLst>
          </p:cNvPr>
          <p:cNvSpPr/>
          <p:nvPr/>
        </p:nvSpPr>
        <p:spPr>
          <a:xfrm>
            <a:off x="9981465" y="-1193800"/>
            <a:ext cx="2554664" cy="2387600"/>
          </a:xfrm>
          <a:prstGeom prst="ellipse">
            <a:avLst/>
          </a:prstGeom>
          <a:solidFill>
            <a:srgbClr val="D9D9D9">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7" name="شكل بيضاوي 6">
            <a:extLst>
              <a:ext uri="{FF2B5EF4-FFF2-40B4-BE49-F238E27FC236}">
                <a16:creationId xmlns="" xmlns:a16="http://schemas.microsoft.com/office/drawing/2014/main" id="{B3942BB7-11F4-5D8C-18D1-6FD2992ACCA8}"/>
              </a:ext>
            </a:extLst>
          </p:cNvPr>
          <p:cNvSpPr/>
          <p:nvPr/>
        </p:nvSpPr>
        <p:spPr>
          <a:xfrm>
            <a:off x="6096000" y="5514681"/>
            <a:ext cx="1055802" cy="895546"/>
          </a:xfrm>
          <a:prstGeom prst="ellipse">
            <a:avLst/>
          </a:prstGeom>
          <a:solidFill>
            <a:srgbClr val="D86ECC">
              <a:alpha val="65098"/>
            </a:srgb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8" name="شكل بيضاوي 7">
            <a:extLst>
              <a:ext uri="{FF2B5EF4-FFF2-40B4-BE49-F238E27FC236}">
                <a16:creationId xmlns="" xmlns:a16="http://schemas.microsoft.com/office/drawing/2014/main" id="{8B9C7A07-04B8-FAFE-90DC-1556E993CD96}"/>
              </a:ext>
            </a:extLst>
          </p:cNvPr>
          <p:cNvSpPr/>
          <p:nvPr/>
        </p:nvSpPr>
        <p:spPr>
          <a:xfrm>
            <a:off x="6503105" y="5962454"/>
            <a:ext cx="1055802" cy="895546"/>
          </a:xfrm>
          <a:prstGeom prst="ellipse">
            <a:avLst/>
          </a:prstGeom>
          <a:solidFill>
            <a:srgbClr val="D9D9D9">
              <a:alpha val="74118"/>
            </a:srgb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9" name="شكل بيضاوي 8">
            <a:extLst>
              <a:ext uri="{FF2B5EF4-FFF2-40B4-BE49-F238E27FC236}">
                <a16:creationId xmlns="" xmlns:a16="http://schemas.microsoft.com/office/drawing/2014/main" id="{5A146ECA-C75D-148E-E439-A153C127C9FD}"/>
              </a:ext>
            </a:extLst>
          </p:cNvPr>
          <p:cNvSpPr/>
          <p:nvPr/>
        </p:nvSpPr>
        <p:spPr>
          <a:xfrm>
            <a:off x="5756998" y="5962454"/>
            <a:ext cx="1055802" cy="895546"/>
          </a:xfrm>
          <a:prstGeom prst="ellipse">
            <a:avLst/>
          </a:prstGeom>
          <a:solidFill>
            <a:srgbClr val="99CCFF">
              <a:alpha val="70980"/>
            </a:srgb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0" name="شكل بيضاوي 9">
            <a:extLst>
              <a:ext uri="{FF2B5EF4-FFF2-40B4-BE49-F238E27FC236}">
                <a16:creationId xmlns="" xmlns:a16="http://schemas.microsoft.com/office/drawing/2014/main" id="{EFA626BA-54C5-DA2F-7227-81C99A0A7A83}"/>
              </a:ext>
            </a:extLst>
          </p:cNvPr>
          <p:cNvSpPr/>
          <p:nvPr/>
        </p:nvSpPr>
        <p:spPr>
          <a:xfrm>
            <a:off x="10389149" y="166910"/>
            <a:ext cx="2554664" cy="2387600"/>
          </a:xfrm>
          <a:prstGeom prst="ellipse">
            <a:avLst/>
          </a:prstGeom>
          <a:solidFill>
            <a:srgbClr val="99CCFF">
              <a:alpha val="76863"/>
            </a:srgb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12" name="صورة 11">
            <a:extLst>
              <a:ext uri="{FF2B5EF4-FFF2-40B4-BE49-F238E27FC236}">
                <a16:creationId xmlns="" xmlns:a16="http://schemas.microsoft.com/office/drawing/2014/main" id="{558A915D-E1D9-0687-F8D9-D534E0D6C59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28" y="2554510"/>
            <a:ext cx="1700312" cy="1276769"/>
          </a:xfrm>
          <a:prstGeom prst="ellipse">
            <a:avLst/>
          </a:prstGeom>
          <a:ln>
            <a:noFill/>
          </a:ln>
          <a:effectLst>
            <a:softEdge rad="112500"/>
          </a:effectLst>
        </p:spPr>
      </p:pic>
      <p:sp>
        <p:nvSpPr>
          <p:cNvPr id="3" name="TextBox 2"/>
          <p:cNvSpPr txBox="1"/>
          <p:nvPr/>
        </p:nvSpPr>
        <p:spPr>
          <a:xfrm>
            <a:off x="4772722" y="2597703"/>
            <a:ext cx="2644697" cy="646331"/>
          </a:xfrm>
          <a:prstGeom prst="rect">
            <a:avLst/>
          </a:prstGeom>
          <a:noFill/>
        </p:spPr>
        <p:txBody>
          <a:bodyPr wrap="square" rtlCol="1">
            <a:spAutoFit/>
          </a:bodyPr>
          <a:lstStyle/>
          <a:p>
            <a:r>
              <a:rPr lang="en-US" sz="3600" b="1" dirty="0" smtClean="0">
                <a:solidFill>
                  <a:srgbClr val="D86ECC"/>
                </a:solidFill>
                <a:latin typeface="Arial Rounded MT Bold" panose="020F0704030504030204" pitchFamily="34" charset="0"/>
                <a:cs typeface="Arial" panose="020B0604020202020204" pitchFamily="34" charset="0"/>
              </a:rPr>
              <a:t>Thank you </a:t>
            </a:r>
            <a:endParaRPr lang="ar-SA" sz="3600" b="1" dirty="0">
              <a:solidFill>
                <a:srgbClr val="D86ECC"/>
              </a:solidFill>
              <a:latin typeface="Arial Rounded MT Bold" panose="020F0704030504030204" pitchFamily="34" charset="0"/>
              <a:cs typeface="Arial" panose="020B0604020202020204" pitchFamily="34" charset="0"/>
            </a:endParaRPr>
          </a:p>
        </p:txBody>
      </p:sp>
      <p:sp>
        <p:nvSpPr>
          <p:cNvPr id="5" name="TextBox 4"/>
          <p:cNvSpPr txBox="1"/>
          <p:nvPr/>
        </p:nvSpPr>
        <p:spPr>
          <a:xfrm>
            <a:off x="1969477" y="1844205"/>
            <a:ext cx="8474926" cy="400110"/>
          </a:xfrm>
          <a:prstGeom prst="rect">
            <a:avLst/>
          </a:prstGeom>
          <a:noFill/>
        </p:spPr>
        <p:txBody>
          <a:bodyPr wrap="square" rtlCol="1">
            <a:spAutoFit/>
          </a:bodyPr>
          <a:lstStyle/>
          <a:p>
            <a:pPr algn="just" rtl="0"/>
            <a:endParaRPr lang="ar-SA" sz="2000" b="1" dirty="0">
              <a:solidFill>
                <a:schemeClr val="bg2">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9298560"/>
      </p:ext>
    </p:extLst>
  </p:cSld>
  <p:clrMapOvr>
    <a:masterClrMapping/>
  </p:clrMapOvr>
  <p:timing>
    <p:tnLst>
      <p:par>
        <p:cTn id="1" dur="indefinite" restart="never" nodeType="tmRoot"/>
      </p:par>
    </p:tnLst>
  </p:timing>
</p:sld>
</file>

<file path=ppt/theme/theme1.xml><?xml version="1.0" encoding="utf-8"?>
<a:theme xmlns:a="http://schemas.openxmlformats.org/drawingml/2006/main" name="نسق Office">
  <a:themeElements>
    <a:clrScheme name="مخصص 1">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803</TotalTime>
  <Words>639</Words>
  <Application>Microsoft Office PowerPoint</Application>
  <PresentationFormat>Widescreen</PresentationFormat>
  <Paragraphs>59</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Aptos</vt:lpstr>
      <vt:lpstr>Aptos Display</vt:lpstr>
      <vt:lpstr>Arial</vt:lpstr>
      <vt:lpstr>Arial Nova</vt:lpstr>
      <vt:lpstr>Arial Rounded MT Bold</vt:lpstr>
      <vt:lpstr>Times New Roman</vt:lpstr>
      <vt:lpstr>نسق Office</vt:lpstr>
      <vt:lpstr>AI System For Detecting Brain Tumor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 System For Detecting Brain Tumor </dc:title>
  <dc:creator>الاء</dc:creator>
  <cp:lastModifiedBy>alaa mohammad</cp:lastModifiedBy>
  <cp:revision>25</cp:revision>
  <dcterms:created xsi:type="dcterms:W3CDTF">2026-04-15T16:32:39Z</dcterms:created>
  <dcterms:modified xsi:type="dcterms:W3CDTF">2026-04-16T19:12:42Z</dcterms:modified>
</cp:coreProperties>
</file>