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480" r:id="rId2"/>
    <p:sldId id="518" r:id="rId3"/>
    <p:sldId id="721" r:id="rId4"/>
    <p:sldId id="722" r:id="rId5"/>
    <p:sldId id="723" r:id="rId6"/>
    <p:sldId id="724" r:id="rId7"/>
    <p:sldId id="725" r:id="rId8"/>
    <p:sldId id="726" r:id="rId9"/>
    <p:sldId id="727" r:id="rId10"/>
    <p:sldId id="728" r:id="rId11"/>
    <p:sldId id="729" r:id="rId12"/>
    <p:sldId id="730" r:id="rId13"/>
    <p:sldId id="731" r:id="rId14"/>
    <p:sldId id="732" r:id="rId15"/>
    <p:sldId id="744" r:id="rId16"/>
    <p:sldId id="734" r:id="rId17"/>
    <p:sldId id="735" r:id="rId18"/>
    <p:sldId id="736" r:id="rId19"/>
    <p:sldId id="737" r:id="rId20"/>
    <p:sldId id="739" r:id="rId21"/>
    <p:sldId id="740" r:id="rId22"/>
    <p:sldId id="746" r:id="rId23"/>
    <p:sldId id="747" r:id="rId24"/>
    <p:sldId id="748" r:id="rId25"/>
    <p:sldId id="749" r:id="rId26"/>
    <p:sldId id="750" r:id="rId27"/>
    <p:sldId id="751" r:id="rId28"/>
    <p:sldId id="752" r:id="rId29"/>
    <p:sldId id="753" r:id="rId30"/>
    <p:sldId id="755" r:id="rId31"/>
    <p:sldId id="787" r:id="rId32"/>
    <p:sldId id="788" r:id="rId33"/>
    <p:sldId id="789" r:id="rId34"/>
    <p:sldId id="790" r:id="rId35"/>
    <p:sldId id="792" r:id="rId36"/>
    <p:sldId id="791" r:id="rId37"/>
    <p:sldId id="793" r:id="rId38"/>
    <p:sldId id="794" r:id="rId39"/>
    <p:sldId id="795" r:id="rId40"/>
    <p:sldId id="796" r:id="rId41"/>
    <p:sldId id="797" r:id="rId42"/>
    <p:sldId id="798" r:id="rId43"/>
    <p:sldId id="799" r:id="rId44"/>
    <p:sldId id="800" r:id="rId45"/>
    <p:sldId id="801" r:id="rId46"/>
    <p:sldId id="802" r:id="rId47"/>
    <p:sldId id="803" r:id="rId48"/>
    <p:sldId id="804" r:id="rId49"/>
    <p:sldId id="805" r:id="rId50"/>
    <p:sldId id="806" r:id="rId51"/>
    <p:sldId id="807" r:id="rId52"/>
    <p:sldId id="808" r:id="rId53"/>
    <p:sldId id="809" r:id="rId54"/>
    <p:sldId id="34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18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44"/>
            <p14:sldId id="734"/>
            <p14:sldId id="735"/>
            <p14:sldId id="736"/>
            <p14:sldId id="737"/>
            <p14:sldId id="739"/>
            <p14:sldId id="740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5"/>
            <p14:sldId id="787"/>
            <p14:sldId id="788"/>
            <p14:sldId id="789"/>
            <p14:sldId id="790"/>
            <p14:sldId id="792"/>
            <p14:sldId id="791"/>
            <p14:sldId id="793"/>
            <p14:sldId id="794"/>
            <p14:sldId id="795"/>
            <p14:sldId id="796"/>
            <p14:sldId id="797"/>
            <p14:sldId id="798"/>
            <p14:sldId id="799"/>
            <p14:sldId id="800"/>
            <p14:sldId id="801"/>
            <p14:sldId id="802"/>
            <p14:sldId id="803"/>
            <p14:sldId id="804"/>
            <p14:sldId id="805"/>
            <p14:sldId id="806"/>
            <p14:sldId id="807"/>
            <p14:sldId id="808"/>
            <p14:sldId id="80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36" autoAdjust="0"/>
  </p:normalViewPr>
  <p:slideViewPr>
    <p:cSldViewPr snapToGrid="0">
      <p:cViewPr>
        <p:scale>
          <a:sx n="64" d="100"/>
          <a:sy n="64" d="100"/>
        </p:scale>
        <p:origin x="48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510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SA" dirty="0"/>
              <a:t>تنبيه: لا تقارن </a:t>
            </a:r>
            <a:r>
              <a:rPr lang="en-CA" dirty="0"/>
              <a:t>FLOATs (</a:t>
            </a:r>
            <a:r>
              <a:rPr lang="ar-SA" dirty="0"/>
              <a:t>الأرقام الحقيقية) للمساواة ('=' أو '&lt;&gt;')، لأنها ليست دقيقة. من ناحية أخرى، </a:t>
            </a:r>
            <a:r>
              <a:rPr lang="en-CA" dirty="0"/>
              <a:t>DECIMAL </a:t>
            </a:r>
            <a:r>
              <a:rPr lang="ar-SA" dirty="0"/>
              <a:t>دقيقة.</a:t>
            </a:r>
            <a:endParaRPr lang="en-US" dirty="0"/>
          </a:p>
          <a:p>
            <a:pPr algn="r" rtl="1"/>
            <a:endParaRPr lang="en-US" dirty="0"/>
          </a:p>
          <a:p>
            <a:pPr algn="r" rtl="1"/>
            <a:r>
              <a:rPr lang="en-US" dirty="0"/>
              <a:t>Quoted = </a:t>
            </a:r>
            <a:r>
              <a:rPr lang="ar-SA" dirty="0"/>
              <a:t>مقتبس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523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576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7" r:id="rId14"/>
    <p:sldLayoutId id="214748366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1.sv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50.png"/><Relationship Id="rId5" Type="http://schemas.openxmlformats.org/officeDocument/2006/relationships/image" Target="../media/image3.png"/><Relationship Id="rId4" Type="http://schemas.openxmlformats.org/officeDocument/2006/relationships/image" Target="../media/image4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6288" y="526718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Khaled Eskaf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56288" y="587201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8244FE6-FC01-0216-3738-DCE9E727D625}"/>
              </a:ext>
            </a:extLst>
          </p:cNvPr>
          <p:cNvSpPr txBox="1"/>
          <p:nvPr/>
        </p:nvSpPr>
        <p:spPr>
          <a:xfrm>
            <a:off x="329269" y="1590820"/>
            <a:ext cx="427859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CA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Database Management System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8D256A-314E-DBAD-C55C-DF150CD289A8}"/>
              </a:ext>
            </a:extLst>
          </p:cNvPr>
          <p:cNvSpPr txBox="1"/>
          <p:nvPr/>
        </p:nvSpPr>
        <p:spPr>
          <a:xfrm>
            <a:off x="2033092" y="3786543"/>
            <a:ext cx="8709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261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927C15-13B9-096C-5BBB-E767E5B1A668}"/>
              </a:ext>
            </a:extLst>
          </p:cNvPr>
          <p:cNvSpPr txBox="1"/>
          <p:nvPr/>
        </p:nvSpPr>
        <p:spPr>
          <a:xfrm>
            <a:off x="840996" y="4291844"/>
            <a:ext cx="36471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1" i="0" dirty="0">
                <a:effectLst/>
                <a:latin typeface="Tajawal"/>
              </a:rPr>
              <a:t>Bachelor of Information Technology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3" name="Freeform: Shape 103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9" name="Freeform: Shape 103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41" name="Isosceles Triangle 104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Revision: Reference list &lt;br/&gt;&lt;br/&gt; — PEER UK">
            <a:extLst>
              <a:ext uri="{FF2B5EF4-FFF2-40B4-BE49-F238E27FC236}">
                <a16:creationId xmlns:a16="http://schemas.microsoft.com/office/drawing/2014/main" id="{328E9F72-155E-6E47-CAB8-749FB088A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5422" y="0"/>
            <a:ext cx="7317274" cy="4536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Isosceles Triangle 104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5169F9-F291-4C30-62E8-367B23576A09}"/>
              </a:ext>
            </a:extLst>
          </p:cNvPr>
          <p:cNvSpPr txBox="1"/>
          <p:nvPr/>
        </p:nvSpPr>
        <p:spPr>
          <a:xfrm>
            <a:off x="9854214" y="6398101"/>
            <a:ext cx="2493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>
                <a:solidFill>
                  <a:srgbClr val="000000"/>
                </a:solidFill>
              </a:rPr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1A29C1E-F64E-0E97-F451-06A53FE24C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49017" y="1"/>
            <a:ext cx="1742983" cy="658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1809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8D909C-43C3-A2AC-DF6F-9BD25E77D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2D9C9E-0628-68E2-B435-BFF1CAE40E45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B47660C-FDC1-AA41-209D-4373D090E983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A22E44-775D-B3EB-57DB-30218C66588B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1726D9-A0F2-2018-43EB-67AE951F8338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51EE46-C996-30AF-4245-0B59B1B48FA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99CEFD-4E7E-6872-735A-25395DD455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22B2501-9543-140B-E7C5-C4BE7E14CF5F}"/>
              </a:ext>
            </a:extLst>
          </p:cNvPr>
          <p:cNvSpPr txBox="1"/>
          <p:nvPr/>
        </p:nvSpPr>
        <p:spPr>
          <a:xfrm>
            <a:off x="2510310" y="421976"/>
            <a:ext cx="24298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MAX() and MIN()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8A5F47-B00C-B5A2-197B-DE2CB6E93522}"/>
              </a:ext>
            </a:extLst>
          </p:cNvPr>
          <p:cNvSpPr txBox="1"/>
          <p:nvPr/>
        </p:nvSpPr>
        <p:spPr>
          <a:xfrm>
            <a:off x="368519" y="1368414"/>
            <a:ext cx="609731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 SQL,</a:t>
            </a:r>
          </a:p>
          <a:p>
            <a:endParaRPr lang="en-US" dirty="0"/>
          </a:p>
          <a:p>
            <a:r>
              <a:rPr lang="en-US" dirty="0"/>
              <a:t>The MAX() function returns the maximum value of a column.</a:t>
            </a:r>
          </a:p>
          <a:p>
            <a:r>
              <a:rPr lang="en-US" dirty="0"/>
              <a:t>The MIN() function returns the minimum value of a column.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823E58-010F-D488-0BB6-26510B9BC574}"/>
              </a:ext>
            </a:extLst>
          </p:cNvPr>
          <p:cNvSpPr txBox="1"/>
          <p:nvPr/>
        </p:nvSpPr>
        <p:spPr>
          <a:xfrm>
            <a:off x="368518" y="3113911"/>
            <a:ext cx="11274315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SQL MAX() Function</a:t>
            </a:r>
          </a:p>
          <a:p>
            <a:r>
              <a:rPr lang="en-US" dirty="0"/>
              <a:t>The syntax of the SQL MAX() function is:</a:t>
            </a:r>
          </a:p>
          <a:p>
            <a:endParaRPr lang="en-US" dirty="0"/>
          </a:p>
          <a:p>
            <a:r>
              <a:rPr lang="en-US" dirty="0"/>
              <a:t>SELECT MAX(</a:t>
            </a:r>
            <a:r>
              <a:rPr lang="en-US" dirty="0" err="1"/>
              <a:t>columnn</a:t>
            </a:r>
            <a:r>
              <a:rPr lang="en-US" dirty="0"/>
              <a:t>)</a:t>
            </a:r>
          </a:p>
          <a:p>
            <a:r>
              <a:rPr lang="en-US" dirty="0"/>
              <a:t>FROM table;</a:t>
            </a:r>
          </a:p>
          <a:p>
            <a:r>
              <a:rPr lang="en-US" dirty="0"/>
              <a:t>Here,</a:t>
            </a:r>
          </a:p>
          <a:p>
            <a:endParaRPr lang="en-US" dirty="0"/>
          </a:p>
          <a:p>
            <a:r>
              <a:rPr lang="en-US" dirty="0"/>
              <a:t>column is the name of the column you want to filter</a:t>
            </a:r>
          </a:p>
          <a:p>
            <a:r>
              <a:rPr lang="en-US" dirty="0"/>
              <a:t>table is the name of the table to fetch the data from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7937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90D26D-151D-2CB4-BB6C-8314A388D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611888-3CB5-8A98-A65C-A8615371F5D9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D1AC48-D7C7-6BDB-88EA-B47E708DE4C6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341660-4A34-A746-0209-7E7E6FBFDE3F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516738-F4AB-4F84-8B9B-31509E151BC6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D03742-6919-F955-AD77-C6DBE969FD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99D4AF-E55A-821D-3843-79C0C62A15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C3E1B63-4682-3B58-3548-AA93E1304730}"/>
              </a:ext>
            </a:extLst>
          </p:cNvPr>
          <p:cNvSpPr txBox="1"/>
          <p:nvPr/>
        </p:nvSpPr>
        <p:spPr>
          <a:xfrm>
            <a:off x="415815" y="1732158"/>
            <a:ext cx="21381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SELECT MAX(age)</a:t>
            </a:r>
          </a:p>
          <a:p>
            <a:r>
              <a:rPr lang="en-US" dirty="0"/>
              <a:t>FROM Customers;</a:t>
            </a:r>
            <a:endParaRPr lang="en-CA" dirty="0"/>
          </a:p>
        </p:txBody>
      </p:sp>
      <p:pic>
        <p:nvPicPr>
          <p:cNvPr id="7170" name="Picture 2" descr="How to use MAX() in SQL">
            <a:extLst>
              <a:ext uri="{FF2B5EF4-FFF2-40B4-BE49-F238E27FC236}">
                <a16:creationId xmlns:a16="http://schemas.microsoft.com/office/drawing/2014/main" id="{AF9AC98A-47AB-33DE-2EC9-42A1211328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000" y="1236949"/>
            <a:ext cx="5251395" cy="4744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9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5EB292-1C98-332C-D2ED-D11AC4BAC7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A899F2E-1050-6F4B-F1AF-DF8A34FBAE70}"/>
              </a:ext>
            </a:extLst>
          </p:cNvPr>
          <p:cNvSpPr/>
          <p:nvPr/>
        </p:nvSpPr>
        <p:spPr>
          <a:xfrm>
            <a:off x="84083" y="116393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4279E0-E007-316D-E24E-B12D6EDBA7AF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9179E4-08CB-9792-ABB4-90C30C9DC20C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24EE40-26CA-4A37-14E7-80689869DAC0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091BEC-1E27-B25A-1A4E-B07A8ADBFAB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B4F057-4B10-A025-5D50-F172A27D53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62B5C09-83DE-E833-B188-DB7DF9EC6A13}"/>
              </a:ext>
            </a:extLst>
          </p:cNvPr>
          <p:cNvSpPr txBox="1"/>
          <p:nvPr/>
        </p:nvSpPr>
        <p:spPr>
          <a:xfrm>
            <a:off x="2351516" y="458079"/>
            <a:ext cx="23825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MIN() Function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791707-558B-7CAD-7D79-A48E45928B63}"/>
              </a:ext>
            </a:extLst>
          </p:cNvPr>
          <p:cNvSpPr txBox="1"/>
          <p:nvPr/>
        </p:nvSpPr>
        <p:spPr>
          <a:xfrm>
            <a:off x="208009" y="1573846"/>
            <a:ext cx="609731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syntax of the SQL MIN() function is:</a:t>
            </a:r>
          </a:p>
          <a:p>
            <a:endParaRPr lang="en-US" dirty="0"/>
          </a:p>
          <a:p>
            <a:r>
              <a:rPr lang="en-US" dirty="0"/>
              <a:t>SELECT MIN(</a:t>
            </a:r>
            <a:r>
              <a:rPr lang="en-US" dirty="0" err="1"/>
              <a:t>columnn</a:t>
            </a:r>
            <a:r>
              <a:rPr lang="en-US" dirty="0"/>
              <a:t>)</a:t>
            </a:r>
          </a:p>
          <a:p>
            <a:r>
              <a:rPr lang="en-US" dirty="0"/>
              <a:t>FROM table;</a:t>
            </a:r>
          </a:p>
          <a:p>
            <a:r>
              <a:rPr lang="en-US" dirty="0"/>
              <a:t>Here,</a:t>
            </a:r>
          </a:p>
          <a:p>
            <a:endParaRPr lang="en-US" dirty="0"/>
          </a:p>
          <a:p>
            <a:r>
              <a:rPr lang="en-US" dirty="0"/>
              <a:t>column is the name of the column you want to filter</a:t>
            </a:r>
          </a:p>
          <a:p>
            <a:r>
              <a:rPr lang="en-US" dirty="0"/>
              <a:t>table is the name of the table to fetch the data from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0669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E6EC5F-36CE-9A27-D3D3-50E0926865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C8E3762-242E-E693-0F74-4D2D025CC9A1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3255C82-12CD-CDA8-60EA-3BFE209E135D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EC3F9D-4DD2-32A4-7006-2E2AFE927AE2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852BE8-93F8-2D7D-15A1-E02A20E4AA50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3AF9B7-08FE-C020-43EB-CEC2C5E42F0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4AA48E2-21BF-567C-FA5D-376FBB7EFB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044520C-1DDF-657D-A3CF-6DDB64254938}"/>
              </a:ext>
            </a:extLst>
          </p:cNvPr>
          <p:cNvSpPr txBox="1"/>
          <p:nvPr/>
        </p:nvSpPr>
        <p:spPr>
          <a:xfrm>
            <a:off x="447347" y="1732158"/>
            <a:ext cx="20909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SELECT MIN(age)</a:t>
            </a:r>
          </a:p>
          <a:p>
            <a:r>
              <a:rPr lang="en-CA" dirty="0"/>
              <a:t>FROM Customers;</a:t>
            </a:r>
          </a:p>
        </p:txBody>
      </p:sp>
      <p:pic>
        <p:nvPicPr>
          <p:cNvPr id="8194" name="Picture 2" descr="How to use MIN() in SQL">
            <a:extLst>
              <a:ext uri="{FF2B5EF4-FFF2-40B4-BE49-F238E27FC236}">
                <a16:creationId xmlns:a16="http://schemas.microsoft.com/office/drawing/2014/main" id="{2555E768-B444-0B0D-96EC-15227C013F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237" y="1158766"/>
            <a:ext cx="5844439" cy="527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03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851A86-2A50-FDE3-FC9B-6BC445431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3A0F7D6-2FDB-F825-188F-B24B5A88E4A0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1D458C-61CD-700D-4852-36B519904139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643B9B-E612-D27A-4B9B-2B0ED9E24203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DE1F4E-6CA5-F94F-2A96-8E568C33C6DA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249330-DE4D-6936-DBD0-6A1008C4D40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EC3F16-1EDB-A8B7-1D36-C25815E947B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6359D7-C9B3-E545-ABAC-8909FCB29CBD}"/>
              </a:ext>
            </a:extLst>
          </p:cNvPr>
          <p:cNvSpPr txBox="1"/>
          <p:nvPr/>
        </p:nvSpPr>
        <p:spPr>
          <a:xfrm>
            <a:off x="2404982" y="622468"/>
            <a:ext cx="146028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COUNT()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51A558-3890-E264-923B-4A7F9CC376F1}"/>
              </a:ext>
            </a:extLst>
          </p:cNvPr>
          <p:cNvSpPr txBox="1"/>
          <p:nvPr/>
        </p:nvSpPr>
        <p:spPr>
          <a:xfrm>
            <a:off x="407933" y="1512272"/>
            <a:ext cx="94297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SQL COUNT() function returns the number of records returned by a query.</a:t>
            </a:r>
          </a:p>
          <a:p>
            <a:endParaRPr lang="en-US" dirty="0"/>
          </a:p>
          <a:p>
            <a:r>
              <a:rPr lang="en-US" dirty="0"/>
              <a:t>Example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2B5C0A-370D-0855-5427-7CA059A2C207}"/>
              </a:ext>
            </a:extLst>
          </p:cNvPr>
          <p:cNvSpPr txBox="1"/>
          <p:nvPr/>
        </p:nvSpPr>
        <p:spPr>
          <a:xfrm>
            <a:off x="407933" y="3058875"/>
            <a:ext cx="609731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--returns the number of rows in the Customers table</a:t>
            </a:r>
          </a:p>
          <a:p>
            <a:endParaRPr lang="en-CA" dirty="0"/>
          </a:p>
          <a:p>
            <a:r>
              <a:rPr lang="en-CA" dirty="0"/>
              <a:t>SELECT COUNT(*)</a:t>
            </a:r>
          </a:p>
          <a:p>
            <a:r>
              <a:rPr lang="en-CA" dirty="0"/>
              <a:t>FROM Customers;</a:t>
            </a:r>
          </a:p>
        </p:txBody>
      </p:sp>
      <p:pic>
        <p:nvPicPr>
          <p:cNvPr id="9218" name="Picture 2" descr="How to use COUNT() Function in SQL">
            <a:extLst>
              <a:ext uri="{FF2B5EF4-FFF2-40B4-BE49-F238E27FC236}">
                <a16:creationId xmlns:a16="http://schemas.microsoft.com/office/drawing/2014/main" id="{5AB6FF54-4CC8-E156-3A3D-0DDFB32F7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654" y="1638277"/>
            <a:ext cx="5176752" cy="4676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47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A352EE-D07F-0369-1349-F73B8ACA4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D8671A-1722-1A6D-6AAA-707DA17FC78A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6348D7B-61A6-2603-044C-54243833B7A4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B53E02-832D-0BD6-EAE0-76DD1703A86F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0BD367-DDC9-0C34-F174-04E7093391A8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65C1F2-0EF0-5BB0-31C1-3CFA48EB57F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F8F3737-54DF-96F6-E721-1452DC2F99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D1AA6F4-985E-DACA-CD25-0F483E07B223}"/>
              </a:ext>
            </a:extLst>
          </p:cNvPr>
          <p:cNvSpPr txBox="1"/>
          <p:nvPr/>
        </p:nvSpPr>
        <p:spPr>
          <a:xfrm>
            <a:off x="2412546" y="622468"/>
            <a:ext cx="25244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SUM() AND AVG()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F5CD68-FAEC-8599-B3DB-E960D8EEFD13}"/>
              </a:ext>
            </a:extLst>
          </p:cNvPr>
          <p:cNvSpPr txBox="1"/>
          <p:nvPr/>
        </p:nvSpPr>
        <p:spPr>
          <a:xfrm>
            <a:off x="439464" y="1458549"/>
            <a:ext cx="113058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 SQL, the SUM() and AVG() functions are used to calculate total and average values in numeric columns.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0219DD2-E22F-89BB-7FED-29672DE4F14A}"/>
              </a:ext>
            </a:extLst>
          </p:cNvPr>
          <p:cNvSpPr txBox="1"/>
          <p:nvPr/>
        </p:nvSpPr>
        <p:spPr>
          <a:xfrm>
            <a:off x="360636" y="2600628"/>
            <a:ext cx="60973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--select the sum of amount from Orders table</a:t>
            </a:r>
          </a:p>
          <a:p>
            <a:r>
              <a:rPr lang="en-US" dirty="0"/>
              <a:t>SELECT SUM(amount) AS </a:t>
            </a:r>
            <a:r>
              <a:rPr lang="en-US" dirty="0" err="1"/>
              <a:t>total_sales</a:t>
            </a:r>
            <a:endParaRPr lang="en-US" dirty="0"/>
          </a:p>
          <a:p>
            <a:r>
              <a:rPr lang="en-US" dirty="0"/>
              <a:t>FROM Orders;</a:t>
            </a:r>
            <a:endParaRPr lang="en-CA" dirty="0"/>
          </a:p>
        </p:txBody>
      </p:sp>
      <p:pic>
        <p:nvPicPr>
          <p:cNvPr id="10242" name="Picture 2" descr="How to use SQL SUM() function">
            <a:extLst>
              <a:ext uri="{FF2B5EF4-FFF2-40B4-BE49-F238E27FC236}">
                <a16:creationId xmlns:a16="http://schemas.microsoft.com/office/drawing/2014/main" id="{4FDEDA5D-C920-70CC-DB2F-0BE283650E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217" y="1762432"/>
            <a:ext cx="5069042" cy="459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336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5C41E8-D96B-8FBA-7C61-CFF76614B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44B37C8-1B73-B710-E232-0B79221F2A97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E76057-9EA6-9A39-7B68-FD529D346EBE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92F171-0EA7-4774-96D0-D514182F54D0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E32AE4-AF8C-0CBF-023E-FBDFD280EFB0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4D18EE-A52E-49BF-EDFC-2B419966271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6CE6D0-1E41-65B2-6CA7-E97839B0BA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302B70C-7C2B-DE43-DF6D-FFB735CF5E53}"/>
              </a:ext>
            </a:extLst>
          </p:cNvPr>
          <p:cNvSpPr txBox="1"/>
          <p:nvPr/>
        </p:nvSpPr>
        <p:spPr>
          <a:xfrm>
            <a:off x="431581" y="1724601"/>
            <a:ext cx="609731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--select the</a:t>
            </a:r>
            <a:r>
              <a:rPr lang="en-US" dirty="0">
                <a:highlight>
                  <a:srgbClr val="FFFF00"/>
                </a:highlight>
              </a:rPr>
              <a:t> sum </a:t>
            </a:r>
            <a:r>
              <a:rPr lang="en-US" dirty="0"/>
              <a:t>of the </a:t>
            </a:r>
            <a:r>
              <a:rPr lang="en-US" dirty="0">
                <a:highlight>
                  <a:srgbClr val="FFFF00"/>
                </a:highlight>
              </a:rPr>
              <a:t>amount</a:t>
            </a:r>
            <a:r>
              <a:rPr lang="en-US" dirty="0"/>
              <a:t> of </a:t>
            </a:r>
            <a:r>
              <a:rPr lang="en-US" dirty="0" err="1">
                <a:highlight>
                  <a:srgbClr val="FFFF00"/>
                </a:highlight>
              </a:rPr>
              <a:t>customer_id</a:t>
            </a:r>
            <a:r>
              <a:rPr lang="en-US" dirty="0">
                <a:highlight>
                  <a:srgbClr val="FFFF00"/>
                </a:highlight>
              </a:rPr>
              <a:t> </a:t>
            </a:r>
            <a:r>
              <a:rPr lang="en-US" dirty="0">
                <a:highlight>
                  <a:srgbClr val="00FFFF"/>
                </a:highlight>
              </a:rPr>
              <a:t>4</a:t>
            </a:r>
            <a:r>
              <a:rPr lang="en-US" dirty="0"/>
              <a:t> from </a:t>
            </a:r>
            <a:r>
              <a:rPr lang="en-US" dirty="0">
                <a:highlight>
                  <a:srgbClr val="FFFF00"/>
                </a:highlight>
              </a:rPr>
              <a:t>orders</a:t>
            </a:r>
          </a:p>
          <a:p>
            <a:r>
              <a:rPr lang="en-US" dirty="0"/>
              <a:t>SELECT SUM(amount) AS total_of_cus4</a:t>
            </a:r>
          </a:p>
          <a:p>
            <a:r>
              <a:rPr lang="en-US" dirty="0"/>
              <a:t>FROM Orders</a:t>
            </a:r>
          </a:p>
          <a:p>
            <a:r>
              <a:rPr lang="en-US" dirty="0"/>
              <a:t>WHERE </a:t>
            </a:r>
            <a:r>
              <a:rPr lang="en-US" b="1" dirty="0" err="1"/>
              <a:t>customer_id</a:t>
            </a:r>
            <a:r>
              <a:rPr lang="en-US" b="1" dirty="0"/>
              <a:t> = 4</a:t>
            </a:r>
            <a:r>
              <a:rPr lang="en-US" dirty="0"/>
              <a:t>;</a:t>
            </a:r>
            <a:endParaRPr lang="en-CA" dirty="0"/>
          </a:p>
        </p:txBody>
      </p:sp>
      <p:pic>
        <p:nvPicPr>
          <p:cNvPr id="11266" name="Picture 2" descr="How to use SQL SUM() function with WHERE clause">
            <a:extLst>
              <a:ext uri="{FF2B5EF4-FFF2-40B4-BE49-F238E27FC236}">
                <a16:creationId xmlns:a16="http://schemas.microsoft.com/office/drawing/2014/main" id="{6DC397F4-0363-9A79-9CE0-EB163C358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53" y="1291583"/>
            <a:ext cx="5426732" cy="5146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657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14216C-8839-E90B-D887-FFE206D226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60FCCC6-22ED-C2D0-0A6A-AF8F8EAC34EC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A25F8A-EA8D-1829-3887-95D0F4FBF07D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D8278B-BE67-B7C6-7A71-3A7F01D4E2DE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6CC20E-9931-2F45-6448-089C56D7FF16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AD196B-09BF-41EA-ADE2-1B4817BE26A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0B16EF-98FE-A4FB-EB43-00F1824195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363B9D2-F8EC-EE19-49A7-85DB10A29630}"/>
              </a:ext>
            </a:extLst>
          </p:cNvPr>
          <p:cNvSpPr txBox="1"/>
          <p:nvPr/>
        </p:nvSpPr>
        <p:spPr>
          <a:xfrm>
            <a:off x="2360499" y="529199"/>
            <a:ext cx="23273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AVG() Function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4094E7-0BFA-2406-DEEE-2160D54C9A6F}"/>
              </a:ext>
            </a:extLst>
          </p:cNvPr>
          <p:cNvSpPr txBox="1"/>
          <p:nvPr/>
        </p:nvSpPr>
        <p:spPr>
          <a:xfrm>
            <a:off x="313340" y="1521804"/>
            <a:ext cx="37147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get average age of customers</a:t>
            </a:r>
          </a:p>
          <a:p>
            <a:r>
              <a:rPr lang="en-CA" dirty="0"/>
              <a:t>SELECT AVG(age) AS </a:t>
            </a:r>
            <a:r>
              <a:rPr lang="en-CA" dirty="0" err="1"/>
              <a:t>average_age</a:t>
            </a:r>
            <a:endParaRPr lang="en-CA" dirty="0"/>
          </a:p>
          <a:p>
            <a:r>
              <a:rPr lang="en-CA" dirty="0"/>
              <a:t>FROM Customers;</a:t>
            </a:r>
          </a:p>
        </p:txBody>
      </p:sp>
      <p:pic>
        <p:nvPicPr>
          <p:cNvPr id="12290" name="Picture 2" descr="How to use SQL AVG() function">
            <a:extLst>
              <a:ext uri="{FF2B5EF4-FFF2-40B4-BE49-F238E27FC236}">
                <a16:creationId xmlns:a16="http://schemas.microsoft.com/office/drawing/2014/main" id="{50BB0731-12BB-F792-9B29-69AE88209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714" y="1022541"/>
            <a:ext cx="5984491" cy="5406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780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3F629B-3787-FAB3-1F12-90B630DB9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B7D7013-1390-5105-8000-E01BD058DD41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F97F02-8437-5DC3-5914-BE1DFD6C95AB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D309F3-1BB4-0BD2-052C-D2DFC0D28BA4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48B404-CBE3-359A-25D1-46B2CE52D7A9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C76362-F2C0-D5FD-361B-142A99B447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B98BB1-2F1C-B6A8-5801-0C6CBDA7CC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45CED36-2537-99FD-9A2F-28AC84D2E2FB}"/>
              </a:ext>
            </a:extLst>
          </p:cNvPr>
          <p:cNvSpPr txBox="1"/>
          <p:nvPr/>
        </p:nvSpPr>
        <p:spPr>
          <a:xfrm>
            <a:off x="2404982" y="622468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ORDER BY Clause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C833D2-0457-6F73-5CF0-A7C13462C1EA}"/>
              </a:ext>
            </a:extLst>
          </p:cNvPr>
          <p:cNvSpPr txBox="1"/>
          <p:nvPr/>
        </p:nvSpPr>
        <p:spPr>
          <a:xfrm>
            <a:off x="447347" y="1458549"/>
            <a:ext cx="757305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ORDER BY clause in SQL is used to sort the result set in ascending or descending order.</a:t>
            </a:r>
          </a:p>
          <a:p>
            <a:endParaRPr lang="en-US" dirty="0"/>
          </a:p>
          <a:p>
            <a:r>
              <a:rPr lang="en-US" dirty="0"/>
              <a:t>Example</a:t>
            </a:r>
            <a:endParaRPr lang="en-CA" dirty="0"/>
          </a:p>
        </p:txBody>
      </p:sp>
      <p:pic>
        <p:nvPicPr>
          <p:cNvPr id="13314" name="Picture 2" descr="How to use ORDER BY in SQL">
            <a:extLst>
              <a:ext uri="{FF2B5EF4-FFF2-40B4-BE49-F238E27FC236}">
                <a16:creationId xmlns:a16="http://schemas.microsoft.com/office/drawing/2014/main" id="{D45CE867-E9E4-4D55-9777-789393ECF1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4746" y="1001794"/>
            <a:ext cx="4732510" cy="5530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B56C251-7339-5294-FEE9-1010635F3FAF}"/>
              </a:ext>
            </a:extLst>
          </p:cNvPr>
          <p:cNvSpPr txBox="1"/>
          <p:nvPr/>
        </p:nvSpPr>
        <p:spPr>
          <a:xfrm>
            <a:off x="287721" y="2998794"/>
            <a:ext cx="61722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orders all rows from Customers in ascending order by country</a:t>
            </a:r>
          </a:p>
          <a:p>
            <a:r>
              <a:rPr lang="en-US" dirty="0"/>
              <a:t>SELECT *</a:t>
            </a:r>
          </a:p>
          <a:p>
            <a:r>
              <a:rPr lang="en-US" dirty="0"/>
              <a:t>FROM Customers</a:t>
            </a:r>
          </a:p>
          <a:p>
            <a:r>
              <a:rPr lang="en-US" dirty="0"/>
              <a:t>ORDER BY country;</a:t>
            </a:r>
            <a:endParaRPr lang="en-C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859CEC9-11DA-B21F-9781-63A9247C9900}"/>
              </a:ext>
            </a:extLst>
          </p:cNvPr>
          <p:cNvSpPr txBox="1"/>
          <p:nvPr/>
        </p:nvSpPr>
        <p:spPr>
          <a:xfrm>
            <a:off x="287721" y="4633923"/>
            <a:ext cx="6172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Here, the SQL command selects all rows from the Customers table and then sorts them in ascending order by country.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548167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DFC67A-00CB-DBCF-3BBD-C2DCCDCFB2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F5D3CD-CAC1-8861-6D9F-A196F7EAF57E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A8B877-F34F-584A-0280-CA7B7E6E71FB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8DC688-27F3-67BE-98DC-811A8C657C0C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F9D095-058E-232F-EAAF-B8C71469D323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F138F3-81D6-D063-65D6-BCDF0EF9A0E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2A7C97-0410-9FBE-7046-9FCA0DF9F1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8AA55DB-06D5-1822-A902-B623BB6CA858}"/>
              </a:ext>
            </a:extLst>
          </p:cNvPr>
          <p:cNvSpPr txBox="1"/>
          <p:nvPr/>
        </p:nvSpPr>
        <p:spPr>
          <a:xfrm>
            <a:off x="2510310" y="437802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ORDER BY ASC (Ascending Order)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0FC30E5-DE6A-CC94-31FE-342B69EC950E}"/>
              </a:ext>
            </a:extLst>
          </p:cNvPr>
          <p:cNvSpPr txBox="1"/>
          <p:nvPr/>
        </p:nvSpPr>
        <p:spPr>
          <a:xfrm>
            <a:off x="400050" y="1425296"/>
            <a:ext cx="60973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We can use the </a:t>
            </a:r>
            <a:r>
              <a:rPr lang="en-US" dirty="0">
                <a:highlight>
                  <a:srgbClr val="FFFF00"/>
                </a:highlight>
              </a:rPr>
              <a:t>ASC </a:t>
            </a:r>
            <a:r>
              <a:rPr lang="en-US" dirty="0"/>
              <a:t>keyword to explicitly sort selected records in ascending order. For example,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662C41A-193C-679A-8C77-882F578935C3}"/>
              </a:ext>
            </a:extLst>
          </p:cNvPr>
          <p:cNvSpPr txBox="1"/>
          <p:nvPr/>
        </p:nvSpPr>
        <p:spPr>
          <a:xfrm>
            <a:off x="208009" y="2423259"/>
            <a:ext cx="609731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orders all rows from Customers in ascending order by age </a:t>
            </a:r>
          </a:p>
          <a:p>
            <a:r>
              <a:rPr lang="en-CA" dirty="0"/>
              <a:t>SELECT *</a:t>
            </a:r>
          </a:p>
          <a:p>
            <a:r>
              <a:rPr lang="en-CA" dirty="0"/>
              <a:t>FROM Customers</a:t>
            </a:r>
          </a:p>
          <a:p>
            <a:r>
              <a:rPr lang="en-CA" dirty="0"/>
              <a:t>ORDER BY age </a:t>
            </a:r>
            <a:r>
              <a:rPr lang="en-CA" b="1" dirty="0">
                <a:highlight>
                  <a:srgbClr val="FFFF00"/>
                </a:highlight>
              </a:rPr>
              <a:t>ASC</a:t>
            </a:r>
            <a:r>
              <a:rPr lang="en-CA" dirty="0"/>
              <a:t>;</a:t>
            </a:r>
          </a:p>
        </p:txBody>
      </p:sp>
      <p:pic>
        <p:nvPicPr>
          <p:cNvPr id="14338" name="Picture 2" descr="How to use ORDER BY with ASC in SQL">
            <a:extLst>
              <a:ext uri="{FF2B5EF4-FFF2-40B4-BE49-F238E27FC236}">
                <a16:creationId xmlns:a16="http://schemas.microsoft.com/office/drawing/2014/main" id="{32027222-40B6-2F9E-B709-9B49D726A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859" y="677917"/>
            <a:ext cx="5033257" cy="58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17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B55B77-F8F6-9214-ED8D-32EAF7F3E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E4BD54-22DF-93A1-D2A1-E4DECBD598EF}"/>
              </a:ext>
            </a:extLst>
          </p:cNvPr>
          <p:cNvSpPr/>
          <p:nvPr/>
        </p:nvSpPr>
        <p:spPr>
          <a:xfrm>
            <a:off x="208009" y="1158766"/>
            <a:ext cx="11899908" cy="52026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2A93C1-3643-A4E7-7F53-9AE7CC009892}"/>
              </a:ext>
            </a:extLst>
          </p:cNvPr>
          <p:cNvSpPr/>
          <p:nvPr/>
        </p:nvSpPr>
        <p:spPr>
          <a:xfrm>
            <a:off x="895012" y="1255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60BAB5-99A0-FC69-554E-B342A9CA91E8}"/>
              </a:ext>
            </a:extLst>
          </p:cNvPr>
          <p:cNvSpPr txBox="1"/>
          <p:nvPr/>
        </p:nvSpPr>
        <p:spPr>
          <a:xfrm>
            <a:off x="1105853" y="16616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FB97DF-91D1-8E8B-6EBC-A4A8A18611DE}"/>
              </a:ext>
            </a:extLst>
          </p:cNvPr>
          <p:cNvSpPr txBox="1"/>
          <p:nvPr/>
        </p:nvSpPr>
        <p:spPr>
          <a:xfrm>
            <a:off x="1166883" y="4219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B55D45-E993-EA23-2852-764F0C952B6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5D2E3DA-DC85-2F59-3A09-1C14318A7D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BFBFB4-E661-DFD4-5AD3-CF0133B99606}"/>
              </a:ext>
            </a:extLst>
          </p:cNvPr>
          <p:cNvSpPr txBox="1"/>
          <p:nvPr/>
        </p:nvSpPr>
        <p:spPr>
          <a:xfrm>
            <a:off x="2299469" y="437802"/>
            <a:ext cx="60973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ORDER BY DESC (Descending Order)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919E1D-E0FC-39AA-8D93-2D831B21EFA7}"/>
              </a:ext>
            </a:extLst>
          </p:cNvPr>
          <p:cNvSpPr txBox="1"/>
          <p:nvPr/>
        </p:nvSpPr>
        <p:spPr>
          <a:xfrm>
            <a:off x="289692" y="1322248"/>
            <a:ext cx="60973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We use the </a:t>
            </a:r>
            <a:r>
              <a:rPr lang="en-US" b="1" dirty="0">
                <a:highlight>
                  <a:srgbClr val="FFFF00"/>
                </a:highlight>
              </a:rPr>
              <a:t>DESC</a:t>
            </a:r>
            <a:r>
              <a:rPr lang="en-US" dirty="0"/>
              <a:t> keyword to sort the selected records in descending order. For example,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CA87600-781D-8378-A585-62393A625490}"/>
              </a:ext>
            </a:extLst>
          </p:cNvPr>
          <p:cNvSpPr txBox="1"/>
          <p:nvPr/>
        </p:nvSpPr>
        <p:spPr>
          <a:xfrm>
            <a:off x="289692" y="2423962"/>
            <a:ext cx="609731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order all rows from Customers in descending order by age</a:t>
            </a:r>
          </a:p>
          <a:p>
            <a:r>
              <a:rPr lang="en-CA" dirty="0"/>
              <a:t>SELECT *</a:t>
            </a:r>
          </a:p>
          <a:p>
            <a:r>
              <a:rPr lang="en-CA" dirty="0"/>
              <a:t>FROM Customers</a:t>
            </a:r>
          </a:p>
          <a:p>
            <a:r>
              <a:rPr lang="en-CA" dirty="0"/>
              <a:t>ORDER BY age </a:t>
            </a:r>
            <a:r>
              <a:rPr lang="en-CA" dirty="0">
                <a:highlight>
                  <a:srgbClr val="FFFF00"/>
                </a:highlight>
              </a:rPr>
              <a:t>DESC</a:t>
            </a:r>
            <a:r>
              <a:rPr lang="en-CA" dirty="0"/>
              <a:t>;</a:t>
            </a:r>
          </a:p>
        </p:txBody>
      </p:sp>
      <p:pic>
        <p:nvPicPr>
          <p:cNvPr id="15362" name="Picture 2" descr="How to use ORDER BY with DSC in SQL">
            <a:extLst>
              <a:ext uri="{FF2B5EF4-FFF2-40B4-BE49-F238E27FC236}">
                <a16:creationId xmlns:a16="http://schemas.microsoft.com/office/drawing/2014/main" id="{D327B780-AB04-56B0-B96F-F1280F8456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427" y="708583"/>
            <a:ext cx="4974690" cy="581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58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D3F817-EC0F-91E2-BE1C-F58F914EA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271994-0966-BD8A-09FF-CF98E187AB9F}"/>
              </a:ext>
            </a:extLst>
          </p:cNvPr>
          <p:cNvSpPr/>
          <p:nvPr/>
        </p:nvSpPr>
        <p:spPr>
          <a:xfrm>
            <a:off x="271871" y="717480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AC56D0-90C8-2029-00B5-46FA7E4DE619}"/>
              </a:ext>
            </a:extLst>
          </p:cNvPr>
          <p:cNvSpPr/>
          <p:nvPr/>
        </p:nvSpPr>
        <p:spPr>
          <a:xfrm>
            <a:off x="613264" y="-183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912A7B-55CA-68D1-0C36-1989EF7141C1}"/>
              </a:ext>
            </a:extLst>
          </p:cNvPr>
          <p:cNvSpPr txBox="1"/>
          <p:nvPr/>
        </p:nvSpPr>
        <p:spPr>
          <a:xfrm>
            <a:off x="824105" y="3874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4A104C-98B5-5BF2-FE62-EB908F75D547}"/>
              </a:ext>
            </a:extLst>
          </p:cNvPr>
          <p:cNvSpPr txBox="1"/>
          <p:nvPr/>
        </p:nvSpPr>
        <p:spPr>
          <a:xfrm>
            <a:off x="885135" y="29456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BF0674-FA92-0C8F-B4E3-BF32149D0FB7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FA7C8D5-1C79-4CEC-FF69-14B651FCCF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7FA217-D189-4AF8-FC69-FF0EE02306C0}"/>
              </a:ext>
            </a:extLst>
          </p:cNvPr>
          <p:cNvSpPr txBox="1"/>
          <p:nvPr/>
        </p:nvSpPr>
        <p:spPr>
          <a:xfrm>
            <a:off x="2586446" y="140798"/>
            <a:ext cx="159428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GROUP BY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BCA79B-2E41-33C5-6117-D910B81FB6CA}"/>
              </a:ext>
            </a:extLst>
          </p:cNvPr>
          <p:cNvSpPr txBox="1"/>
          <p:nvPr/>
        </p:nvSpPr>
        <p:spPr>
          <a:xfrm>
            <a:off x="271871" y="1166000"/>
            <a:ext cx="622343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 SQL, we use the GROUP BY clause to </a:t>
            </a:r>
            <a:r>
              <a:rPr lang="en-US" b="1" dirty="0">
                <a:highlight>
                  <a:srgbClr val="FFFF00"/>
                </a:highlight>
              </a:rPr>
              <a:t>group rows based on the value of columns.</a:t>
            </a:r>
          </a:p>
          <a:p>
            <a:endParaRPr lang="en-US" dirty="0"/>
          </a:p>
          <a:p>
            <a:r>
              <a:rPr lang="en-US" dirty="0"/>
              <a:t>Example</a:t>
            </a:r>
            <a:endParaRPr lang="en-C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613986-262F-8232-9EDB-DF4359756BE5}"/>
              </a:ext>
            </a:extLst>
          </p:cNvPr>
          <p:cNvSpPr txBox="1"/>
          <p:nvPr/>
        </p:nvSpPr>
        <p:spPr>
          <a:xfrm>
            <a:off x="329105" y="2509586"/>
            <a:ext cx="62234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count the number of customers in each country</a:t>
            </a:r>
          </a:p>
          <a:p>
            <a:endParaRPr lang="en-CA" dirty="0"/>
          </a:p>
          <a:p>
            <a:r>
              <a:rPr lang="en-CA" dirty="0"/>
              <a:t>SELECT country, COUNT(*) AS number</a:t>
            </a:r>
          </a:p>
          <a:p>
            <a:r>
              <a:rPr lang="en-CA" dirty="0"/>
              <a:t>FROM Customers</a:t>
            </a:r>
          </a:p>
          <a:p>
            <a:r>
              <a:rPr lang="en-CA" dirty="0"/>
              <a:t>GROUP BY country;</a:t>
            </a:r>
          </a:p>
        </p:txBody>
      </p:sp>
      <p:pic>
        <p:nvPicPr>
          <p:cNvPr id="16387" name="Picture 3" descr="How to use GROUP BY clause in SQL">
            <a:extLst>
              <a:ext uri="{FF2B5EF4-FFF2-40B4-BE49-F238E27FC236}">
                <a16:creationId xmlns:a16="http://schemas.microsoft.com/office/drawing/2014/main" id="{69C8D862-F760-2A8E-AB18-29E77BBB0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349" y="175381"/>
            <a:ext cx="6223438" cy="645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032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F0674D-B592-840C-8337-8C3825F3F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D4B90D-CB24-1DE3-4602-A29DD776C9B0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9E9A720-B767-8ED7-EA10-9DD32B09B383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D22851-E167-38C3-0584-3E393CB1F7E1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8D0E36-8863-4D50-67DA-1A1656CDFD27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799BDA5-D84B-8A9E-F9F8-AB20A6DBE613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41877DB-9924-12A6-3359-B18C47D248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85E4DDC-D7AA-77C5-5841-23A6E7D51AFB}"/>
              </a:ext>
            </a:extLst>
          </p:cNvPr>
          <p:cNvSpPr txBox="1"/>
          <p:nvPr/>
        </p:nvSpPr>
        <p:spPr>
          <a:xfrm>
            <a:off x="208009" y="1250294"/>
            <a:ext cx="62234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Example: GROUP BY Amount Spent By Each Customer</a:t>
            </a:r>
            <a:endParaRPr lang="en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D6F592-4F7C-D064-76FC-7E5833E47B4B}"/>
              </a:ext>
            </a:extLst>
          </p:cNvPr>
          <p:cNvSpPr txBox="1"/>
          <p:nvPr/>
        </p:nvSpPr>
        <p:spPr>
          <a:xfrm>
            <a:off x="208009" y="1865166"/>
            <a:ext cx="62234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calculate the total amount spent by each customer</a:t>
            </a:r>
          </a:p>
          <a:p>
            <a:endParaRPr lang="en-CA" dirty="0"/>
          </a:p>
          <a:p>
            <a:r>
              <a:rPr lang="en-CA" dirty="0"/>
              <a:t>SELECT </a:t>
            </a:r>
            <a:r>
              <a:rPr lang="en-CA" dirty="0" err="1"/>
              <a:t>customer_id</a:t>
            </a:r>
            <a:r>
              <a:rPr lang="en-CA" dirty="0"/>
              <a:t>, SUM(amount) AS total</a:t>
            </a:r>
          </a:p>
          <a:p>
            <a:r>
              <a:rPr lang="en-CA" dirty="0"/>
              <a:t>FROM Orders</a:t>
            </a:r>
          </a:p>
          <a:p>
            <a:r>
              <a:rPr lang="en-CA" dirty="0"/>
              <a:t>GROUP BY </a:t>
            </a:r>
            <a:r>
              <a:rPr lang="en-CA" dirty="0" err="1"/>
              <a:t>customer_id</a:t>
            </a:r>
            <a:r>
              <a:rPr lang="en-CA" dirty="0"/>
              <a:t>;</a:t>
            </a:r>
          </a:p>
        </p:txBody>
      </p:sp>
      <p:pic>
        <p:nvPicPr>
          <p:cNvPr id="17410" name="Picture 2" descr="How to use GROUP BY clause in SQL">
            <a:extLst>
              <a:ext uri="{FF2B5EF4-FFF2-40B4-BE49-F238E27FC236}">
                <a16:creationId xmlns:a16="http://schemas.microsoft.com/office/drawing/2014/main" id="{B7DB50C9-BC54-4A7A-CFA9-6ADDC1DE0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063" y="255815"/>
            <a:ext cx="5975185" cy="6541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64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C88E72-AA4C-05E9-25D7-ED6DEA4040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981ECB-71B1-A992-7E57-2035A8D4B668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DD596A-1BF9-475C-EBD2-69B03A986F8C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5DA173-A652-7783-CB70-8E12A5CAED0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70CBB3-A2E5-A1FF-0A5D-2CE942FFB6D3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11A0F4-3968-7207-18C4-B7AAFAF1E990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2560AC7-5E88-C798-7DA8-5DF5CB7BDC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2DF2A59-BB5B-5796-DB3A-FF5335E5D345}"/>
              </a:ext>
            </a:extLst>
          </p:cNvPr>
          <p:cNvSpPr txBox="1"/>
          <p:nvPr/>
        </p:nvSpPr>
        <p:spPr>
          <a:xfrm>
            <a:off x="1517534" y="302442"/>
            <a:ext cx="62234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SQL LIKE and NOT LIKE Operators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72C2B23-3401-45A1-34B5-A768F1674BE0}"/>
              </a:ext>
            </a:extLst>
          </p:cNvPr>
          <p:cNvSpPr txBox="1"/>
          <p:nvPr/>
        </p:nvSpPr>
        <p:spPr>
          <a:xfrm>
            <a:off x="271871" y="1368253"/>
            <a:ext cx="622343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We use the SQL LIKE operator with the WHERE clause to get a result set that matches the given string pattern.</a:t>
            </a:r>
          </a:p>
          <a:p>
            <a:endParaRPr lang="en-US" dirty="0"/>
          </a:p>
          <a:p>
            <a:r>
              <a:rPr lang="en-US" dirty="0"/>
              <a:t>Example</a:t>
            </a:r>
            <a:endParaRPr lang="en-CA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D6AA2BD-36E1-7893-BB4B-597EADF6A169}"/>
              </a:ext>
            </a:extLst>
          </p:cNvPr>
          <p:cNvSpPr txBox="1"/>
          <p:nvPr/>
        </p:nvSpPr>
        <p:spPr>
          <a:xfrm>
            <a:off x="271871" y="3214540"/>
            <a:ext cx="62234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customers who live in the UK</a:t>
            </a:r>
          </a:p>
          <a:p>
            <a:endParaRPr lang="en-CA" dirty="0"/>
          </a:p>
          <a:p>
            <a:r>
              <a:rPr lang="en-CA" dirty="0"/>
              <a:t>SELECT *</a:t>
            </a:r>
          </a:p>
          <a:p>
            <a:r>
              <a:rPr lang="en-CA" dirty="0"/>
              <a:t>FROM Customers</a:t>
            </a:r>
          </a:p>
          <a:p>
            <a:r>
              <a:rPr lang="en-CA" dirty="0"/>
              <a:t>WHERE country </a:t>
            </a:r>
            <a:r>
              <a:rPr lang="en-CA" b="1" dirty="0">
                <a:highlight>
                  <a:srgbClr val="FFFF00"/>
                </a:highlight>
              </a:rPr>
              <a:t>LIKE</a:t>
            </a:r>
            <a:r>
              <a:rPr lang="en-CA" dirty="0"/>
              <a:t> 'UK';</a:t>
            </a:r>
          </a:p>
        </p:txBody>
      </p:sp>
      <p:pic>
        <p:nvPicPr>
          <p:cNvPr id="18446" name="Picture 14" descr="How to use LIKE operator in SQL">
            <a:extLst>
              <a:ext uri="{FF2B5EF4-FFF2-40B4-BE49-F238E27FC236}">
                <a16:creationId xmlns:a16="http://schemas.microsoft.com/office/drawing/2014/main" id="{7BD1C194-DB0D-AA64-27C5-AEA2EC95B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920" y="194509"/>
            <a:ext cx="6086201" cy="6040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775A467-8EB2-86CA-97BE-54531548C9A5}"/>
              </a:ext>
            </a:extLst>
          </p:cNvPr>
          <p:cNvSpPr txBox="1"/>
          <p:nvPr/>
        </p:nvSpPr>
        <p:spPr>
          <a:xfrm>
            <a:off x="271871" y="4934699"/>
            <a:ext cx="622343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Note: Although the LIKE operator behaves similarly to the = operator in this example, they are not the same. The = operator is used to check </a:t>
            </a:r>
            <a:r>
              <a:rPr 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equality</a:t>
            </a:r>
            <a:r>
              <a:rPr lang="en-US" b="1" dirty="0">
                <a:highlight>
                  <a:srgbClr val="FFFF00"/>
                </a:highlight>
              </a:rPr>
              <a:t>, whereas the LIKE operator is used to </a:t>
            </a:r>
            <a:r>
              <a:rPr lang="en-US" b="1" dirty="0">
                <a:solidFill>
                  <a:srgbClr val="FF0000"/>
                </a:solidFill>
                <a:highlight>
                  <a:srgbClr val="FFFF00"/>
                </a:highlight>
              </a:rPr>
              <a:t>match string patterns only</a:t>
            </a:r>
            <a:r>
              <a:rPr lang="en-US" b="1" dirty="0">
                <a:highlight>
                  <a:srgbClr val="FFFF00"/>
                </a:highlight>
              </a:rPr>
              <a:t>.</a:t>
            </a:r>
            <a:endParaRPr lang="en-CA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85581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CEFC4E-8FAD-8A70-8FC5-8AD4A89905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92C2896-F408-1959-9C81-84C1D138D38F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4790C4F-E1F3-A878-D08A-610E3C8BC21B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0D0788-5103-95C4-150A-AE7ED208C566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A68C7D-670A-9290-E30C-797FFDC5953B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C264BD-6A87-1AF5-30F3-DD5703822FD5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D1CF5C-7EEF-7741-DA2E-84DDA54C19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0789F0A-DFC4-C682-9B2A-F188A8123E1D}"/>
              </a:ext>
            </a:extLst>
          </p:cNvPr>
          <p:cNvSpPr txBox="1"/>
          <p:nvPr/>
        </p:nvSpPr>
        <p:spPr>
          <a:xfrm>
            <a:off x="1404457" y="255815"/>
            <a:ext cx="24344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NOT LIKE Operator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5B0ED4-BE62-8CD6-8D96-A7CDD3F080A5}"/>
              </a:ext>
            </a:extLst>
          </p:cNvPr>
          <p:cNvSpPr txBox="1"/>
          <p:nvPr/>
        </p:nvSpPr>
        <p:spPr>
          <a:xfrm>
            <a:off x="271871" y="1212328"/>
            <a:ext cx="622343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We can also invert the working of the LIKE operator by using the </a:t>
            </a:r>
            <a:r>
              <a:rPr lang="en-US" dirty="0">
                <a:highlight>
                  <a:srgbClr val="FFFF00"/>
                </a:highlight>
              </a:rPr>
              <a:t>NOT</a:t>
            </a:r>
            <a:r>
              <a:rPr lang="en-US" dirty="0"/>
              <a:t> operator with it. This returns a result set that doesn't match the given string pattern.</a:t>
            </a:r>
          </a:p>
          <a:p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9C9B8C6-4CFC-CAA9-627A-9259D4921538}"/>
              </a:ext>
            </a:extLst>
          </p:cNvPr>
          <p:cNvSpPr txBox="1"/>
          <p:nvPr/>
        </p:nvSpPr>
        <p:spPr>
          <a:xfrm>
            <a:off x="311201" y="2933890"/>
            <a:ext cx="62234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customers who </a:t>
            </a:r>
            <a:r>
              <a:rPr lang="en-CA" b="1" dirty="0">
                <a:highlight>
                  <a:srgbClr val="FFFF00"/>
                </a:highlight>
              </a:rPr>
              <a:t>don't </a:t>
            </a:r>
            <a:r>
              <a:rPr lang="en-CA" dirty="0"/>
              <a:t>live in the USA</a:t>
            </a:r>
          </a:p>
          <a:p>
            <a:endParaRPr lang="en-CA" dirty="0"/>
          </a:p>
          <a:p>
            <a:r>
              <a:rPr lang="en-CA" dirty="0"/>
              <a:t>SELECT *</a:t>
            </a:r>
          </a:p>
          <a:p>
            <a:r>
              <a:rPr lang="en-CA" dirty="0"/>
              <a:t>FROM Customers</a:t>
            </a:r>
          </a:p>
          <a:p>
            <a:r>
              <a:rPr lang="en-CA" dirty="0"/>
              <a:t>WHERE country </a:t>
            </a:r>
            <a:r>
              <a:rPr lang="en-CA" b="1" dirty="0">
                <a:highlight>
                  <a:srgbClr val="FFFF00"/>
                </a:highlight>
              </a:rPr>
              <a:t>NOT LIKE </a:t>
            </a:r>
            <a:r>
              <a:rPr lang="en-CA" dirty="0"/>
              <a:t>'USA';</a:t>
            </a:r>
          </a:p>
        </p:txBody>
      </p:sp>
    </p:spTree>
    <p:extLst>
      <p:ext uri="{BB962C8B-B14F-4D97-AF65-F5344CB8AC3E}">
        <p14:creationId xmlns:p14="http://schemas.microsoft.com/office/powerpoint/2010/main" val="159711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E8A57A-7181-BC55-6C55-3DBBAB178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956AC3-6CC1-CA77-8822-88EB163ECBE7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8D2EE3-9AC4-29B7-0F16-C3054E33E580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25CEAC-7308-69CE-0300-31B9C704FDA6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7B5E12-2986-F66C-6CF8-6D08711EC4C7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01D064-8CD2-6FB6-1297-FF43D55876AA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742EF6-023B-7938-B3D9-CBF2FE3B4E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751267-1014-798D-6F1B-EECDCC1ADA01}"/>
              </a:ext>
            </a:extLst>
          </p:cNvPr>
          <p:cNvSpPr txBox="1"/>
          <p:nvPr/>
        </p:nvSpPr>
        <p:spPr>
          <a:xfrm>
            <a:off x="1676328" y="115509"/>
            <a:ext cx="31728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SQL LIKE With Wildcards</a:t>
            </a:r>
          </a:p>
          <a:p>
            <a:r>
              <a:rPr lang="en-US" dirty="0"/>
              <a:t>SQL LIKE With the % Wildcard</a:t>
            </a:r>
            <a:endParaRPr lang="en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FFFEE6-2B6F-3FE4-2AF9-D16B5B6FCCEB}"/>
              </a:ext>
            </a:extLst>
          </p:cNvPr>
          <p:cNvSpPr txBox="1"/>
          <p:nvPr/>
        </p:nvSpPr>
        <p:spPr>
          <a:xfrm>
            <a:off x="271871" y="1219723"/>
            <a:ext cx="111660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SQL LIKE With Multiple Values</a:t>
            </a:r>
          </a:p>
          <a:p>
            <a:r>
              <a:rPr lang="en-US" dirty="0"/>
              <a:t>We can use the LIKE operator with </a:t>
            </a:r>
            <a:r>
              <a:rPr lang="en-US" b="1" dirty="0">
                <a:highlight>
                  <a:srgbClr val="FFFF00"/>
                </a:highlight>
              </a:rPr>
              <a:t>multiple string patterns </a:t>
            </a:r>
            <a:r>
              <a:rPr lang="en-US" dirty="0"/>
              <a:t>using the </a:t>
            </a:r>
            <a:r>
              <a:rPr lang="en-US" b="1" dirty="0">
                <a:highlight>
                  <a:srgbClr val="FFFF00"/>
                </a:highlight>
              </a:rPr>
              <a:t>OR operator</a:t>
            </a:r>
            <a:r>
              <a:rPr lang="en-US" dirty="0"/>
              <a:t>. For example,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54DB0A-0AD0-ECBE-C042-DADD082854F6}"/>
              </a:ext>
            </a:extLst>
          </p:cNvPr>
          <p:cNvSpPr txBox="1"/>
          <p:nvPr/>
        </p:nvSpPr>
        <p:spPr>
          <a:xfrm>
            <a:off x="433526" y="2219121"/>
            <a:ext cx="1069099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customers </a:t>
            </a:r>
            <a:r>
              <a:rPr lang="en-CA" dirty="0">
                <a:highlight>
                  <a:srgbClr val="00FF00"/>
                </a:highlight>
              </a:rPr>
              <a:t>whose </a:t>
            </a:r>
            <a:r>
              <a:rPr lang="en-CA" dirty="0" err="1">
                <a:highlight>
                  <a:srgbClr val="00FF00"/>
                </a:highlight>
              </a:rPr>
              <a:t>last_name</a:t>
            </a:r>
            <a:r>
              <a:rPr lang="en-CA" dirty="0">
                <a:highlight>
                  <a:srgbClr val="00FF00"/>
                </a:highlight>
              </a:rPr>
              <a:t> starts with </a:t>
            </a:r>
            <a:r>
              <a:rPr lang="en-CA" b="1" dirty="0">
                <a:highlight>
                  <a:srgbClr val="00FF00"/>
                </a:highlight>
              </a:rPr>
              <a:t>R</a:t>
            </a:r>
            <a:r>
              <a:rPr lang="en-CA" dirty="0">
                <a:highlight>
                  <a:srgbClr val="00FF00"/>
                </a:highlight>
              </a:rPr>
              <a:t> and ends with</a:t>
            </a:r>
            <a:r>
              <a:rPr lang="en-CA" b="1" dirty="0">
                <a:highlight>
                  <a:srgbClr val="00FF00"/>
                </a:highlight>
              </a:rPr>
              <a:t> t</a:t>
            </a:r>
          </a:p>
          <a:p>
            <a:r>
              <a:rPr lang="en-CA" dirty="0"/>
              <a:t>--</a:t>
            </a:r>
            <a:r>
              <a:rPr lang="en-CA" dirty="0">
                <a:highlight>
                  <a:srgbClr val="FFFF00"/>
                </a:highlight>
              </a:rPr>
              <a:t> or </a:t>
            </a:r>
            <a:r>
              <a:rPr lang="en-CA" dirty="0">
                <a:highlight>
                  <a:srgbClr val="00FFFF"/>
                </a:highlight>
              </a:rPr>
              <a:t>customers whose </a:t>
            </a:r>
            <a:r>
              <a:rPr lang="en-CA" dirty="0" err="1">
                <a:highlight>
                  <a:srgbClr val="00FFFF"/>
                </a:highlight>
              </a:rPr>
              <a:t>last_name</a:t>
            </a:r>
            <a:r>
              <a:rPr lang="en-CA" dirty="0">
                <a:highlight>
                  <a:srgbClr val="00FFFF"/>
                </a:highlight>
              </a:rPr>
              <a:t> ends with </a:t>
            </a:r>
            <a:r>
              <a:rPr lang="en-CA" b="1" dirty="0">
                <a:highlight>
                  <a:srgbClr val="00FFFF"/>
                </a:highlight>
              </a:rPr>
              <a:t>e</a:t>
            </a:r>
          </a:p>
          <a:p>
            <a:r>
              <a:rPr lang="en-CA" dirty="0"/>
              <a:t> </a:t>
            </a:r>
          </a:p>
          <a:p>
            <a:r>
              <a:rPr lang="en-CA" dirty="0"/>
              <a:t>SELECT *</a:t>
            </a:r>
          </a:p>
          <a:p>
            <a:r>
              <a:rPr lang="en-CA" dirty="0"/>
              <a:t>FROM Customers</a:t>
            </a:r>
          </a:p>
          <a:p>
            <a:r>
              <a:rPr lang="en-CA" dirty="0"/>
              <a:t>WHERE </a:t>
            </a:r>
            <a:r>
              <a:rPr lang="en-CA" dirty="0" err="1"/>
              <a:t>last_name</a:t>
            </a:r>
            <a:r>
              <a:rPr lang="en-CA" dirty="0"/>
              <a:t> </a:t>
            </a:r>
            <a:r>
              <a:rPr lang="en-CA" b="1" dirty="0">
                <a:highlight>
                  <a:srgbClr val="00FF00"/>
                </a:highlight>
              </a:rPr>
              <a:t>LIKE '</a:t>
            </a:r>
            <a:r>
              <a:rPr lang="en-CA" b="1" dirty="0" err="1">
                <a:highlight>
                  <a:srgbClr val="00FF00"/>
                </a:highlight>
              </a:rPr>
              <a:t>R%t</a:t>
            </a:r>
            <a:r>
              <a:rPr lang="en-CA" b="1" dirty="0">
                <a:highlight>
                  <a:srgbClr val="00FF00"/>
                </a:highlight>
              </a:rPr>
              <a:t>' </a:t>
            </a:r>
            <a:r>
              <a:rPr lang="en-CA" dirty="0">
                <a:highlight>
                  <a:srgbClr val="FFFF00"/>
                </a:highlight>
              </a:rPr>
              <a:t>OR</a:t>
            </a:r>
            <a:r>
              <a:rPr lang="en-CA" dirty="0"/>
              <a:t> </a:t>
            </a:r>
            <a:r>
              <a:rPr lang="en-CA" b="1" dirty="0" err="1">
                <a:highlight>
                  <a:srgbClr val="00FFFF"/>
                </a:highlight>
              </a:rPr>
              <a:t>last_name</a:t>
            </a:r>
            <a:r>
              <a:rPr lang="en-CA" b="1" dirty="0">
                <a:highlight>
                  <a:srgbClr val="00FFFF"/>
                </a:highlight>
              </a:rPr>
              <a:t> LIKE '%e';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6770938-3375-54BA-8BE4-AF4E23678F9D}"/>
              </a:ext>
            </a:extLst>
          </p:cNvPr>
          <p:cNvSpPr txBox="1"/>
          <p:nvPr/>
        </p:nvSpPr>
        <p:spPr>
          <a:xfrm>
            <a:off x="433526" y="4816443"/>
            <a:ext cx="1136696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0" i="0" dirty="0">
                <a:effectLst/>
                <a:latin typeface="euclid_circular_a"/>
              </a:rPr>
              <a:t>Here, the SQL command selects customers whose </a:t>
            </a:r>
            <a:r>
              <a:rPr lang="en-US" b="0" i="0" dirty="0" err="1">
                <a:effectLst/>
                <a:latin typeface="Droid Sans Mono"/>
              </a:rPr>
              <a:t>last_name</a:t>
            </a:r>
            <a:r>
              <a:rPr lang="en-US" b="0" i="0" dirty="0">
                <a:effectLst/>
                <a:latin typeface="euclid_circular_a"/>
              </a:rPr>
              <a:t> starts with </a:t>
            </a:r>
            <a:r>
              <a:rPr lang="en-US" b="1" i="0" dirty="0">
                <a:effectLst/>
                <a:latin typeface="euclid_circular_a"/>
              </a:rPr>
              <a:t>R</a:t>
            </a:r>
            <a:r>
              <a:rPr lang="en-US" b="0" i="0" dirty="0">
                <a:effectLst/>
                <a:latin typeface="euclid_circular_a"/>
              </a:rPr>
              <a:t> and ends with </a:t>
            </a:r>
            <a:r>
              <a:rPr lang="en-US" b="1" i="0" dirty="0">
                <a:effectLst/>
                <a:latin typeface="euclid_circular_a"/>
              </a:rPr>
              <a:t>t</a:t>
            </a:r>
            <a:r>
              <a:rPr lang="en-US" b="0" i="0" dirty="0">
                <a:effectLst/>
                <a:latin typeface="euclid_circular_a"/>
              </a:rPr>
              <a:t> or customers whose </a:t>
            </a:r>
            <a:r>
              <a:rPr lang="en-US" b="0" i="0" dirty="0" err="1">
                <a:effectLst/>
                <a:latin typeface="Droid Sans Mono"/>
              </a:rPr>
              <a:t>last_name</a:t>
            </a:r>
            <a:r>
              <a:rPr lang="en-US" b="0" i="0" dirty="0">
                <a:effectLst/>
                <a:latin typeface="euclid_circular_a"/>
              </a:rPr>
              <a:t> ends with </a:t>
            </a:r>
            <a:r>
              <a:rPr lang="en-US" b="1" i="0" dirty="0">
                <a:effectLst/>
                <a:latin typeface="euclid_circular_a"/>
              </a:rPr>
              <a:t>e</a:t>
            </a:r>
            <a:r>
              <a:rPr lang="en-US" b="0" i="0" dirty="0">
                <a:effectLst/>
                <a:latin typeface="euclid_circular_a"/>
              </a:rPr>
              <a:t>.</a:t>
            </a:r>
          </a:p>
          <a:p>
            <a:br>
              <a:rPr lang="en-US" dirty="0"/>
            </a:b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3975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0F58BF-8836-5DC7-1128-C4571338BF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754A0BB-446A-8704-7650-68D0D9854E23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F0D1D5-D853-748C-4F8E-1FF3A4DB5D64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019A7E-98F5-D739-6B7B-BC7FC13B703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5BF452-1324-4F75-125A-FA6AF75A1DC2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DD7829-5295-A376-CAC7-5D9EDD72F31B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1525CC6-9BBE-A877-44B9-981FFD05A9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74C7998-DB2A-E9B1-B7D6-7B0C9DCEDBD1}"/>
              </a:ext>
            </a:extLst>
          </p:cNvPr>
          <p:cNvSpPr txBox="1"/>
          <p:nvPr/>
        </p:nvSpPr>
        <p:spPr>
          <a:xfrm>
            <a:off x="271871" y="1381237"/>
            <a:ext cx="357491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select rows where the last name</a:t>
            </a:r>
          </a:p>
          <a:p>
            <a:r>
              <a:rPr lang="en-CA" dirty="0"/>
              <a:t>-- of customers </a:t>
            </a:r>
            <a:r>
              <a:rPr lang="en-CA" b="1" dirty="0"/>
              <a:t>start</a:t>
            </a:r>
            <a:r>
              <a:rPr lang="en-CA" dirty="0"/>
              <a:t> with R </a:t>
            </a:r>
          </a:p>
          <a:p>
            <a:r>
              <a:rPr lang="en-CA" dirty="0"/>
              <a:t>SELECT *</a:t>
            </a:r>
          </a:p>
          <a:p>
            <a:r>
              <a:rPr lang="en-CA" dirty="0"/>
              <a:t>FROM Customers</a:t>
            </a:r>
          </a:p>
          <a:p>
            <a:r>
              <a:rPr lang="en-CA" dirty="0"/>
              <a:t>WHERE </a:t>
            </a:r>
            <a:r>
              <a:rPr lang="en-CA" dirty="0" err="1"/>
              <a:t>last_name</a:t>
            </a:r>
            <a:r>
              <a:rPr lang="en-CA" dirty="0"/>
              <a:t> LIKE 'R%';</a:t>
            </a:r>
          </a:p>
        </p:txBody>
      </p:sp>
      <p:pic>
        <p:nvPicPr>
          <p:cNvPr id="19458" name="Picture 2" descr="What are wildcards in SQL">
            <a:extLst>
              <a:ext uri="{FF2B5EF4-FFF2-40B4-BE49-F238E27FC236}">
                <a16:creationId xmlns:a16="http://schemas.microsoft.com/office/drawing/2014/main" id="{4149B9BE-214A-A5D6-1929-3BDC9C3A21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7697" y="96049"/>
            <a:ext cx="6716821" cy="666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5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D5FD4D-B73F-1A01-5C63-BAFE4BA51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E48207-2183-2882-2FD9-B7195DC091A8}"/>
              </a:ext>
            </a:extLst>
          </p:cNvPr>
          <p:cNvSpPr/>
          <p:nvPr/>
        </p:nvSpPr>
        <p:spPr>
          <a:xfrm>
            <a:off x="271871" y="739729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429D08-6934-F64B-8B08-03C40F831C25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D7CFA3-550D-1454-8914-DAD7F7942599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AF584E-6BC5-CB98-AB89-FB6986107320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075C7B-8F3A-EBAF-E71B-796385C4DD9C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3D0ED4-DE33-5EF9-C3F5-DE956C35FD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01A010E-0DD1-1DF9-8660-702AEFF695EC}"/>
              </a:ext>
            </a:extLst>
          </p:cNvPr>
          <p:cNvSpPr txBox="1"/>
          <p:nvPr/>
        </p:nvSpPr>
        <p:spPr>
          <a:xfrm>
            <a:off x="1404457" y="255815"/>
            <a:ext cx="18701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INSERT INTO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C1624AB-9A48-65AE-DEEE-DEC1673F7434}"/>
              </a:ext>
            </a:extLst>
          </p:cNvPr>
          <p:cNvSpPr txBox="1"/>
          <p:nvPr/>
        </p:nvSpPr>
        <p:spPr>
          <a:xfrm>
            <a:off x="1465487" y="810878"/>
            <a:ext cx="89173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 SQL, we use the INSERT INTO statement to insert new row(s) into a database table.</a:t>
            </a:r>
            <a:endParaRPr lang="en-C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DD5AD72-C791-0DC7-4056-F0C70D0D9562}"/>
              </a:ext>
            </a:extLst>
          </p:cNvPr>
          <p:cNvSpPr txBox="1"/>
          <p:nvPr/>
        </p:nvSpPr>
        <p:spPr>
          <a:xfrm>
            <a:off x="431581" y="1475538"/>
            <a:ext cx="578003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INSERT INTO </a:t>
            </a:r>
            <a:r>
              <a:rPr lang="en-US" dirty="0" err="1"/>
              <a:t>table_name</a:t>
            </a:r>
            <a:r>
              <a:rPr lang="en-US" dirty="0"/>
              <a:t>(column1, column2, column3, ...)</a:t>
            </a:r>
          </a:p>
          <a:p>
            <a:r>
              <a:rPr lang="en-US" dirty="0"/>
              <a:t>VALUES</a:t>
            </a:r>
          </a:p>
          <a:p>
            <a:r>
              <a:rPr lang="en-US" dirty="0"/>
              <a:t>(value1, value2, value3, ...);</a:t>
            </a:r>
            <a:endParaRPr lang="en-CA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C228C10-E87E-F8F6-E694-06173D7E6D63}"/>
              </a:ext>
            </a:extLst>
          </p:cNvPr>
          <p:cNvSpPr txBox="1"/>
          <p:nvPr/>
        </p:nvSpPr>
        <p:spPr>
          <a:xfrm>
            <a:off x="581353" y="3134677"/>
            <a:ext cx="971353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err="1"/>
              <a:t>table_name</a:t>
            </a:r>
            <a:r>
              <a:rPr lang="en-US" dirty="0"/>
              <a:t> is the table where the new row(s) are inserted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column1, column2, column3, ... are the columns where the values are to be inserted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value1, value2, value3, ... are the values to be inserted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2511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AA67EA-EAC3-A8FF-A857-2AF551638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FA6DBD-55E9-F482-6AAE-775E0ACCA20B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0A452E-0CC4-7421-B1E5-D62D57575313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FFE8B8-66AC-392C-E119-CE87AB0AA69E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B5D953-1F03-CA42-701F-5496633BEA6B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ACD1DC-3CF6-3088-AD29-22A4F1211463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BC9C72F-B872-AD55-6B74-1B6A28B14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pic>
        <p:nvPicPr>
          <p:cNvPr id="2050" name="Picture 2" descr="How to insert rows in a table in SQL?">
            <a:extLst>
              <a:ext uri="{FF2B5EF4-FFF2-40B4-BE49-F238E27FC236}">
                <a16:creationId xmlns:a16="http://schemas.microsoft.com/office/drawing/2014/main" id="{0C6ACC07-B43E-2476-EC8F-BF3A674B4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037" y="717480"/>
            <a:ext cx="5099926" cy="565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6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50905-1701-D552-56D5-D74F23774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AF02E5-62B4-77C0-8955-A147A4645AA8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22E35B-AA4F-C5AC-70DF-D8FE0FD409A4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5044C0-39AB-6EED-4E9E-85CCB8B51FF6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861C43-42F2-E647-5906-9969168CB6A7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24CBA7-F00F-48A3-3AD1-9BCBE65A9131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0AE97F-D0BD-16B5-5367-ADA9F189F5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591C0A4-94C5-F479-A7CB-6C3753F68E8B}"/>
              </a:ext>
            </a:extLst>
          </p:cNvPr>
          <p:cNvSpPr txBox="1"/>
          <p:nvPr/>
        </p:nvSpPr>
        <p:spPr>
          <a:xfrm>
            <a:off x="1456504" y="255815"/>
            <a:ext cx="62234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Insert Data Only in Specified Column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B44ED2-A209-41EA-5F0A-9C1EA59F165C}"/>
              </a:ext>
            </a:extLst>
          </p:cNvPr>
          <p:cNvSpPr txBox="1"/>
          <p:nvPr/>
        </p:nvSpPr>
        <p:spPr>
          <a:xfrm>
            <a:off x="1509970" y="855979"/>
            <a:ext cx="100067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If we skip column names during row insertion, the values of those columns will </a:t>
            </a:r>
            <a:r>
              <a:rPr lang="en-US" dirty="0">
                <a:highlight>
                  <a:srgbClr val="00FFFF"/>
                </a:highlight>
              </a:rPr>
              <a:t>be NULL.</a:t>
            </a:r>
            <a:endParaRPr lang="en-CA" dirty="0">
              <a:highlight>
                <a:srgbClr val="00FFFF"/>
              </a:highlight>
            </a:endParaRPr>
          </a:p>
        </p:txBody>
      </p:sp>
      <p:pic>
        <p:nvPicPr>
          <p:cNvPr id="3074" name="Picture 2" descr="Not Including All Columns During Insertion">
            <a:extLst>
              <a:ext uri="{FF2B5EF4-FFF2-40B4-BE49-F238E27FC236}">
                <a16:creationId xmlns:a16="http://schemas.microsoft.com/office/drawing/2014/main" id="{BFAADD69-2113-0BB8-F3A9-116FF5032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0315" y="975327"/>
            <a:ext cx="4841272" cy="539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75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660E15-F2C6-DCB4-B590-AF9B83D524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7E7EFD-8654-7291-FD9B-0E45DE0BF1C3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F3DAB7-8AD1-B540-7B04-FC6F003DAE93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2015CC-7800-D71C-9F62-E85205C54754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2F2B57-9930-DD27-3C81-A3F395A76719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DABD34-36B6-500D-B0CE-BE21895BF259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4123B9-B004-6EEC-75E9-DF6DBCEB311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5326867-F15E-E306-5C69-313047039F73}"/>
              </a:ext>
            </a:extLst>
          </p:cNvPr>
          <p:cNvSpPr txBox="1"/>
          <p:nvPr/>
        </p:nvSpPr>
        <p:spPr>
          <a:xfrm>
            <a:off x="1456504" y="184665"/>
            <a:ext cx="62234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Insert Multiple Rows at Once in SQL</a:t>
            </a:r>
          </a:p>
        </p:txBody>
      </p:sp>
      <p:pic>
        <p:nvPicPr>
          <p:cNvPr id="4098" name="Picture 2" descr="SQL Insert Multiple Rows">
            <a:extLst>
              <a:ext uri="{FF2B5EF4-FFF2-40B4-BE49-F238E27FC236}">
                <a16:creationId xmlns:a16="http://schemas.microsoft.com/office/drawing/2014/main" id="{D579ED5F-31E2-A4D6-6C6A-C833EF600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371" y="639262"/>
            <a:ext cx="4651758" cy="569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CDC5813-FB1D-05A4-B799-A6D13D0FBDC1}"/>
              </a:ext>
            </a:extLst>
          </p:cNvPr>
          <p:cNvSpPr txBox="1"/>
          <p:nvPr/>
        </p:nvSpPr>
        <p:spPr>
          <a:xfrm>
            <a:off x="271871" y="1635313"/>
            <a:ext cx="62234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INSERT INTO Customers(</a:t>
            </a:r>
            <a:r>
              <a:rPr lang="en-US" dirty="0" err="1"/>
              <a:t>first_name</a:t>
            </a:r>
            <a:r>
              <a:rPr lang="en-US" dirty="0"/>
              <a:t>, </a:t>
            </a:r>
            <a:r>
              <a:rPr lang="en-US" dirty="0" err="1"/>
              <a:t>last_name</a:t>
            </a:r>
            <a:r>
              <a:rPr lang="en-US" dirty="0"/>
              <a:t>, age, country)</a:t>
            </a:r>
          </a:p>
          <a:p>
            <a:r>
              <a:rPr lang="en-US" dirty="0"/>
              <a:t>VALUES</a:t>
            </a:r>
          </a:p>
          <a:p>
            <a:r>
              <a:rPr lang="en-US" dirty="0"/>
              <a:t>('Harry', 'Potter', 31, 'USA'),</a:t>
            </a:r>
          </a:p>
          <a:p>
            <a:r>
              <a:rPr lang="en-US" dirty="0"/>
              <a:t>('Chris', 'Hemsworth', 43, 'USA'),</a:t>
            </a:r>
          </a:p>
          <a:p>
            <a:r>
              <a:rPr lang="en-US" dirty="0"/>
              <a:t>('Tom', 'Holland', 26, 'UK');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67378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2F4C99-A7B9-B756-0B32-1922823949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D3DD96-BF74-69C1-7111-FCB98F1E9C08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373A3B-3E89-FBF3-84BA-AD32157E46D3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E0B44D-1B45-D73F-5D1E-9BE16B929FC8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2DE661-F3E6-C61F-AD3E-D35E8E4FA5E3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C3F13D-549E-D421-29AB-35FBCE0FC4CB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BCABF7-B564-E90F-FF2A-BC6EE22831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B1CAE01-01D3-5366-DF67-6F8F1803304D}"/>
              </a:ext>
            </a:extLst>
          </p:cNvPr>
          <p:cNvSpPr txBox="1"/>
          <p:nvPr/>
        </p:nvSpPr>
        <p:spPr>
          <a:xfrm>
            <a:off x="1404457" y="255815"/>
            <a:ext cx="17440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UPDATE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25E8BCA-E0B4-A187-F825-0AB7B487972F}"/>
              </a:ext>
            </a:extLst>
          </p:cNvPr>
          <p:cNvSpPr txBox="1"/>
          <p:nvPr/>
        </p:nvSpPr>
        <p:spPr>
          <a:xfrm>
            <a:off x="1465487" y="800606"/>
            <a:ext cx="95445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 SQL, the UPDATE statement is used to modify</a:t>
            </a:r>
            <a:r>
              <a:rPr lang="en-US" b="1" dirty="0">
                <a:highlight>
                  <a:srgbClr val="00FFFF"/>
                </a:highlight>
              </a:rPr>
              <a:t> existing </a:t>
            </a:r>
            <a:r>
              <a:rPr lang="en-US" dirty="0"/>
              <a:t>records in a database table.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BCAB0C-E471-F55F-0322-BFCCE59304D7}"/>
              </a:ext>
            </a:extLst>
          </p:cNvPr>
          <p:cNvSpPr txBox="1"/>
          <p:nvPr/>
        </p:nvSpPr>
        <p:spPr>
          <a:xfrm>
            <a:off x="271871" y="1603024"/>
            <a:ext cx="62234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UPDATE </a:t>
            </a:r>
            <a:r>
              <a:rPr lang="en-US" dirty="0" err="1"/>
              <a:t>table_name</a:t>
            </a:r>
            <a:endParaRPr lang="en-US" dirty="0"/>
          </a:p>
          <a:p>
            <a:r>
              <a:rPr lang="en-US" dirty="0"/>
              <a:t>SET column1 = value1, column2 = value2, ...</a:t>
            </a:r>
          </a:p>
          <a:p>
            <a:r>
              <a:rPr lang="en-US" dirty="0"/>
              <a:t>[WHERE condition];</a:t>
            </a:r>
            <a:endParaRPr lang="en-C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6AC852C-40E3-DD86-B261-82350862C18F}"/>
              </a:ext>
            </a:extLst>
          </p:cNvPr>
          <p:cNvSpPr txBox="1"/>
          <p:nvPr/>
        </p:nvSpPr>
        <p:spPr>
          <a:xfrm>
            <a:off x="271871" y="3072389"/>
            <a:ext cx="93666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dirty="0" err="1">
                <a:effectLst/>
                <a:latin typeface="euclid_circular_a"/>
              </a:rPr>
              <a:t>table_name</a:t>
            </a:r>
            <a:r>
              <a:rPr lang="en-US" b="0" i="0" dirty="0">
                <a:effectLst/>
                <a:latin typeface="euclid_circular_a"/>
              </a:rPr>
              <a:t> is the name of the table to be modified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dirty="0">
                <a:effectLst/>
                <a:latin typeface="euclid_circular_a"/>
              </a:rPr>
              <a:t>column1, column2, ...</a:t>
            </a:r>
            <a:r>
              <a:rPr lang="en-US" b="0" i="0" dirty="0">
                <a:effectLst/>
                <a:latin typeface="euclid_circular_a"/>
              </a:rPr>
              <a:t> are the names of the columns to be modified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dirty="0">
                <a:effectLst/>
                <a:latin typeface="euclid_circular_a"/>
              </a:rPr>
              <a:t>value1, value2, ...</a:t>
            </a:r>
            <a:r>
              <a:rPr lang="en-US" b="0" i="0" dirty="0">
                <a:effectLst/>
                <a:latin typeface="euclid_circular_a"/>
              </a:rPr>
              <a:t> are the values to be set to the respective columns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dirty="0">
                <a:effectLst/>
                <a:latin typeface="euclid_circular_a"/>
              </a:rPr>
              <a:t>[WHERE condition]</a:t>
            </a:r>
            <a:r>
              <a:rPr lang="en-US" b="0" i="0" dirty="0">
                <a:effectLst/>
                <a:latin typeface="euclid_circular_a"/>
              </a:rPr>
              <a:t> is an optional clause specifying which rows should be updated</a:t>
            </a:r>
          </a:p>
        </p:txBody>
      </p:sp>
    </p:spTree>
    <p:extLst>
      <p:ext uri="{BB962C8B-B14F-4D97-AF65-F5344CB8AC3E}">
        <p14:creationId xmlns:p14="http://schemas.microsoft.com/office/powerpoint/2010/main" val="395306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99E8B-F5D1-475B-4A44-AFC989D872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EDCD97-245D-D32B-DE33-168A9F234991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50D996-CEC6-3172-49B5-757A43DDB1CB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51B214-794D-430F-DFCA-E5635D2B1231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973EBD-50E2-A6DD-600E-676621420A0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5AF8AE-F667-C362-D708-8BFAECA91DBF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57E402-0E4A-16F5-0BC4-5ACF506952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pic>
        <p:nvPicPr>
          <p:cNvPr id="5122" name="Picture 2" descr="How to update rows in SQL?">
            <a:extLst>
              <a:ext uri="{FF2B5EF4-FFF2-40B4-BE49-F238E27FC236}">
                <a16:creationId xmlns:a16="http://schemas.microsoft.com/office/drawing/2014/main" id="{6460CE1B-49DB-1804-13C5-6F879039B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23" y="937237"/>
            <a:ext cx="4690562" cy="5470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383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93375-B0E3-73F9-E683-64DF3509A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73D282-F17A-266B-A4E1-1F7A87823EF1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753C8B-62EA-2DBE-487F-F0D535B33175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1E9E3F-8ED0-5405-0091-125B30D82192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D6C773-833D-D1C2-755C-427D77719678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B3D513-A793-1683-49D3-15F6189D43B6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9B3D59-608D-8B21-94B8-DCCAB2DF20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FBADF01-998B-EB5F-E420-0C84774A4FAC}"/>
              </a:ext>
            </a:extLst>
          </p:cNvPr>
          <p:cNvSpPr txBox="1"/>
          <p:nvPr/>
        </p:nvSpPr>
        <p:spPr>
          <a:xfrm>
            <a:off x="1509970" y="228131"/>
            <a:ext cx="33521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Update Multiple Values in a Row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4E45CA-9076-64A9-C5F0-DFF01F8C214A}"/>
              </a:ext>
            </a:extLst>
          </p:cNvPr>
          <p:cNvSpPr txBox="1"/>
          <p:nvPr/>
        </p:nvSpPr>
        <p:spPr>
          <a:xfrm>
            <a:off x="271871" y="1330377"/>
            <a:ext cx="62234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update multiple values in the given row</a:t>
            </a:r>
          </a:p>
          <a:p>
            <a:endParaRPr lang="en-CA" dirty="0"/>
          </a:p>
          <a:p>
            <a:r>
              <a:rPr lang="en-CA" dirty="0"/>
              <a:t>UPDATE Customers</a:t>
            </a:r>
          </a:p>
          <a:p>
            <a:r>
              <a:rPr lang="en-CA" dirty="0"/>
              <a:t>SET </a:t>
            </a:r>
            <a:r>
              <a:rPr lang="en-CA" dirty="0" err="1"/>
              <a:t>first_name</a:t>
            </a:r>
            <a:r>
              <a:rPr lang="en-CA" dirty="0"/>
              <a:t> = 'Johnny', </a:t>
            </a:r>
            <a:r>
              <a:rPr lang="en-CA" dirty="0" err="1"/>
              <a:t>last_name</a:t>
            </a:r>
            <a:r>
              <a:rPr lang="en-CA" dirty="0"/>
              <a:t> = 'Depp'</a:t>
            </a:r>
          </a:p>
          <a:p>
            <a:r>
              <a:rPr lang="en-CA" dirty="0"/>
              <a:t>WHERE </a:t>
            </a:r>
            <a:r>
              <a:rPr lang="en-CA" dirty="0" err="1"/>
              <a:t>customer_id</a:t>
            </a:r>
            <a:r>
              <a:rPr lang="en-CA" dirty="0"/>
              <a:t> = 1;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D1B509-50B6-C242-6D2E-96C14E0F2262}"/>
              </a:ext>
            </a:extLst>
          </p:cNvPr>
          <p:cNvSpPr txBox="1"/>
          <p:nvPr/>
        </p:nvSpPr>
        <p:spPr>
          <a:xfrm>
            <a:off x="208009" y="3705701"/>
            <a:ext cx="117759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>
                <a:effectLst/>
                <a:latin typeface="euclid_circular_a"/>
              </a:rPr>
              <a:t> the SQL command changes the value of the </a:t>
            </a:r>
            <a:r>
              <a:rPr lang="en-US" b="0" i="0" dirty="0" err="1">
                <a:effectLst/>
                <a:latin typeface="Droid Sans Mono"/>
              </a:rPr>
              <a:t>first_name</a:t>
            </a:r>
            <a:r>
              <a:rPr lang="en-US" b="0" i="0" dirty="0">
                <a:effectLst/>
                <a:latin typeface="euclid_circular_a"/>
              </a:rPr>
              <a:t> column to </a:t>
            </a:r>
            <a:r>
              <a:rPr lang="en-US" b="1" i="0" dirty="0">
                <a:effectLst/>
                <a:latin typeface="euclid_circular_a"/>
              </a:rPr>
              <a:t>Johnny</a:t>
            </a:r>
            <a:r>
              <a:rPr lang="en-US" b="0" i="0" dirty="0">
                <a:effectLst/>
                <a:latin typeface="euclid_circular_a"/>
              </a:rPr>
              <a:t> and </a:t>
            </a:r>
            <a:r>
              <a:rPr lang="en-US" b="0" i="0" dirty="0" err="1">
                <a:effectLst/>
                <a:latin typeface="Droid Sans Mono"/>
              </a:rPr>
              <a:t>last_name</a:t>
            </a:r>
            <a:r>
              <a:rPr lang="en-US" b="0" i="0" dirty="0">
                <a:effectLst/>
                <a:latin typeface="euclid_circular_a"/>
              </a:rPr>
              <a:t> to </a:t>
            </a:r>
            <a:r>
              <a:rPr lang="en-US" b="1" i="0" dirty="0">
                <a:effectLst/>
                <a:latin typeface="euclid_circular_a"/>
              </a:rPr>
              <a:t>Depp</a:t>
            </a:r>
            <a:r>
              <a:rPr lang="en-US" b="0" i="0" dirty="0">
                <a:effectLst/>
                <a:latin typeface="euclid_circular_a"/>
              </a:rPr>
              <a:t> if </a:t>
            </a:r>
            <a:r>
              <a:rPr lang="en-US" b="0" i="0" dirty="0" err="1">
                <a:effectLst/>
                <a:latin typeface="Droid Sans Mono"/>
              </a:rPr>
              <a:t>customer_id</a:t>
            </a:r>
            <a:r>
              <a:rPr lang="en-US" b="0" i="0" dirty="0">
                <a:effectLst/>
                <a:latin typeface="euclid_circular_a"/>
              </a:rPr>
              <a:t> is equal to </a:t>
            </a:r>
            <a:r>
              <a:rPr lang="en-US" b="1" i="0" dirty="0">
                <a:effectLst/>
                <a:latin typeface="euclid_circular_a"/>
              </a:rPr>
              <a:t>1</a:t>
            </a:r>
            <a:r>
              <a:rPr lang="en-US" b="0" i="0" dirty="0">
                <a:effectLst/>
                <a:latin typeface="euclid_circular_a"/>
              </a:rPr>
              <a:t>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8592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0C16A6-FEA8-7BC6-8604-8B56E90853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7111C58-DE04-E0A1-A790-87C0801C8CE0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FE9E70-62B4-89F6-3B7A-AEDED2606020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B6FC2A-1646-9197-F6BC-599B363BF549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AA4FF0-8DB9-5AE4-5A48-B0C64834EE0F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B6F1BB-E3C8-0DD4-5207-8B604F0E3CD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DB55ED-8EF4-E47F-9AE6-8D1FFB611D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E73DB10-382B-40D3-FB10-31AE78222FCF}"/>
              </a:ext>
            </a:extLst>
          </p:cNvPr>
          <p:cNvSpPr txBox="1"/>
          <p:nvPr/>
        </p:nvSpPr>
        <p:spPr>
          <a:xfrm>
            <a:off x="1456504" y="255815"/>
            <a:ext cx="13972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25265E"/>
                </a:solidFill>
                <a:effectLst/>
                <a:latin typeface="euclid_circular_a"/>
              </a:rPr>
              <a:t>SQL DELETE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69BDFE-A10D-25FD-E5BA-29C3F6684322}"/>
              </a:ext>
            </a:extLst>
          </p:cNvPr>
          <p:cNvSpPr txBox="1"/>
          <p:nvPr/>
        </p:nvSpPr>
        <p:spPr>
          <a:xfrm>
            <a:off x="352752" y="1296778"/>
            <a:ext cx="1092747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In SQL, the DELETE clause is used to delete row(s) from a database table.</a:t>
            </a:r>
          </a:p>
          <a:p>
            <a:endParaRPr lang="en-US" dirty="0"/>
          </a:p>
          <a:p>
            <a:r>
              <a:rPr lang="en-US" dirty="0"/>
              <a:t>Example</a:t>
            </a:r>
          </a:p>
          <a:p>
            <a:r>
              <a:rPr lang="en-US" dirty="0"/>
              <a:t>DELETE FROM Customers</a:t>
            </a:r>
          </a:p>
          <a:p>
            <a:r>
              <a:rPr lang="en-US" dirty="0"/>
              <a:t>WHERE </a:t>
            </a:r>
            <a:r>
              <a:rPr lang="en-US" dirty="0" err="1"/>
              <a:t>customer_id</a:t>
            </a:r>
            <a:r>
              <a:rPr lang="en-US" dirty="0"/>
              <a:t> = 4;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1C6C533-E7AE-0FB4-A802-0FB009EB6FED}"/>
              </a:ext>
            </a:extLst>
          </p:cNvPr>
          <p:cNvSpPr txBox="1"/>
          <p:nvPr/>
        </p:nvSpPr>
        <p:spPr>
          <a:xfrm>
            <a:off x="352751" y="3293936"/>
            <a:ext cx="110457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Here, the SQL command will delete a row from the Customers table if its </a:t>
            </a:r>
            <a:r>
              <a:rPr lang="en-US" dirty="0" err="1"/>
              <a:t>customer_id</a:t>
            </a:r>
            <a:r>
              <a:rPr lang="en-US" dirty="0"/>
              <a:t> is 4.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3480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C89895-3F8A-F041-0889-2E9BB0A9F6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2ECE22-420A-8B3E-DA92-852B20301553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F00899-91D4-48C9-C01A-72F26E969285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0FDE67-C41B-2835-AF84-A424A5554033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DF26A5-16E7-9524-2C60-1FC1DC16F498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0EEE6F-8E09-4162-272A-7BE4F653FDAB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AE6D090-52FC-D45D-CE98-DDBD4B4B86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pic>
        <p:nvPicPr>
          <p:cNvPr id="6146" name="Picture 2" descr="How to delete a row in SQL">
            <a:extLst>
              <a:ext uri="{FF2B5EF4-FFF2-40B4-BE49-F238E27FC236}">
                <a16:creationId xmlns:a16="http://schemas.microsoft.com/office/drawing/2014/main" id="{DB2B7E16-7D6D-BC8B-4217-5279D3E079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7138" y="255815"/>
            <a:ext cx="5841649" cy="625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4662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1B4F3C-A3D2-DC3C-C369-67DB7C1F5A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40D094-2F7F-EB09-F66F-44866283BC39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716639-E118-A153-5260-3EB97465561E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454D78-55E9-F94E-0D5E-60F355665293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0083A7-E22C-3689-C822-0905A29D38CA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E7358E-DB35-7003-E3EF-1A3ACCC59C43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C15FD8-ADA4-3237-B95B-70B8B9EBD2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6E88E4E-E629-A147-2A1F-EB441FE3A91E}"/>
              </a:ext>
            </a:extLst>
          </p:cNvPr>
          <p:cNvSpPr txBox="1"/>
          <p:nvPr/>
        </p:nvSpPr>
        <p:spPr>
          <a:xfrm>
            <a:off x="344869" y="1434960"/>
            <a:ext cx="1148715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WHERE clause determines which rows to delete. However, we can delete </a:t>
            </a:r>
            <a:r>
              <a:rPr lang="en-US" dirty="0">
                <a:highlight>
                  <a:srgbClr val="00FFFF"/>
                </a:highlight>
              </a:rPr>
              <a:t>all rows at once if we omit the WHERE clause.</a:t>
            </a:r>
            <a:r>
              <a:rPr lang="en-US" dirty="0"/>
              <a:t> For example,</a:t>
            </a:r>
          </a:p>
          <a:p>
            <a:endParaRPr lang="en-US" dirty="0"/>
          </a:p>
          <a:p>
            <a:r>
              <a:rPr lang="en-US" dirty="0"/>
              <a:t>DELETE FROM Customers;</a:t>
            </a:r>
            <a:endParaRPr lang="en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16A7B3-C6C6-B34D-DE40-E954B15B67B1}"/>
              </a:ext>
            </a:extLst>
          </p:cNvPr>
          <p:cNvSpPr txBox="1"/>
          <p:nvPr/>
        </p:nvSpPr>
        <p:spPr>
          <a:xfrm>
            <a:off x="1456504" y="302442"/>
            <a:ext cx="27609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25265E"/>
                </a:solidFill>
                <a:effectLst/>
                <a:latin typeface="euclid_circular_a"/>
              </a:rPr>
              <a:t>Delete all Rows in a Table</a:t>
            </a:r>
          </a:p>
        </p:txBody>
      </p:sp>
    </p:spTree>
    <p:extLst>
      <p:ext uri="{BB962C8B-B14F-4D97-AF65-F5344CB8AC3E}">
        <p14:creationId xmlns:p14="http://schemas.microsoft.com/office/powerpoint/2010/main" val="324453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pic>
        <p:nvPicPr>
          <p:cNvPr id="5122" name="Picture 2" descr="MySQL Workbench Tutorial: A Practical Introduction for Starters - Geekflare">
            <a:extLst>
              <a:ext uri="{FF2B5EF4-FFF2-40B4-BE49-F238E27FC236}">
                <a16:creationId xmlns:a16="http://schemas.microsoft.com/office/drawing/2014/main" id="{B27003A4-FAA0-8B98-0CA4-C23BC01D2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205038"/>
            <a:ext cx="7620000" cy="2447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049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21CF449-BDBA-898C-632A-7EC9A55204B8}"/>
              </a:ext>
            </a:extLst>
          </p:cNvPr>
          <p:cNvSpPr txBox="1"/>
          <p:nvPr/>
        </p:nvSpPr>
        <p:spPr>
          <a:xfrm>
            <a:off x="1517534" y="255815"/>
            <a:ext cx="11387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b="0" i="0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  <a:t>Example</a:t>
            </a:r>
            <a:endParaRPr lang="en-C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4822B4-5B69-E99A-B861-815FF442A26F}"/>
              </a:ext>
            </a:extLst>
          </p:cNvPr>
          <p:cNvSpPr txBox="1"/>
          <p:nvPr/>
        </p:nvSpPr>
        <p:spPr>
          <a:xfrm>
            <a:off x="368299" y="1302693"/>
            <a:ext cx="1173961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a product sales database. A product sales database typically consists of many tables, e.g., products, customers, suppliers, orders, payments, employees, among others. Let's call our database "</a:t>
            </a:r>
            <a:r>
              <a:rPr lang="en-US" b="1" dirty="0" err="1"/>
              <a:t>southwind</a:t>
            </a:r>
            <a:r>
              <a:rPr lang="en-US" dirty="0"/>
              <a:t>" </a:t>
            </a:r>
            <a:endParaRPr lang="en-C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A65E68E-D14E-8EC8-00B1-4669470FB5C9}"/>
              </a:ext>
            </a:extLst>
          </p:cNvPr>
          <p:cNvSpPr txBox="1"/>
          <p:nvPr/>
        </p:nvSpPr>
        <p:spPr>
          <a:xfrm>
            <a:off x="271870" y="2372212"/>
            <a:ext cx="1173961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We shall begin with the first table called "products" with the following columns (having data types as indicated) and rows:</a:t>
            </a:r>
            <a:endParaRPr lang="en-CA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1CA4FE1-BA16-8640-4C68-2572EA2113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457" y="3100795"/>
            <a:ext cx="8313208" cy="2954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91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 err="1">
                <a:solidFill>
                  <a:schemeClr val="tx1"/>
                </a:solidFill>
              </a:rPr>
              <a:t>mysql</a:t>
            </a:r>
            <a:r>
              <a:rPr lang="en-US" dirty="0">
                <a:solidFill>
                  <a:schemeClr val="tx1"/>
                </a:solidFill>
              </a:rPr>
              <a:t>&gt; CREATE DATABASE </a:t>
            </a:r>
            <a:r>
              <a:rPr lang="en-US" dirty="0" err="1">
                <a:solidFill>
                  <a:schemeClr val="tx1"/>
                </a:solidFill>
              </a:rPr>
              <a:t>southwind</a:t>
            </a:r>
            <a:r>
              <a:rPr lang="en-US" dirty="0">
                <a:solidFill>
                  <a:schemeClr val="tx1"/>
                </a:solidFill>
              </a:rPr>
              <a:t>;</a:t>
            </a:r>
          </a:p>
          <a:p>
            <a:r>
              <a:rPr lang="en-US" dirty="0">
                <a:solidFill>
                  <a:schemeClr val="tx1"/>
                </a:solidFill>
              </a:rPr>
              <a:t>Query OK, 1 row affected (0.03 sec)</a:t>
            </a:r>
          </a:p>
          <a:p>
            <a:r>
              <a:rPr lang="en-US" dirty="0">
                <a:solidFill>
                  <a:schemeClr val="tx1"/>
                </a:solidFill>
              </a:rPr>
              <a:t>   </a:t>
            </a:r>
          </a:p>
          <a:p>
            <a:r>
              <a:rPr lang="en-US" dirty="0" err="1">
                <a:solidFill>
                  <a:schemeClr val="tx1"/>
                </a:solidFill>
              </a:rPr>
              <a:t>mysql</a:t>
            </a:r>
            <a:r>
              <a:rPr lang="en-US" dirty="0">
                <a:solidFill>
                  <a:schemeClr val="tx1"/>
                </a:solidFill>
              </a:rPr>
              <a:t>&gt; DROP DATABASE </a:t>
            </a:r>
            <a:r>
              <a:rPr lang="en-US" dirty="0" err="1">
                <a:solidFill>
                  <a:schemeClr val="tx1"/>
                </a:solidFill>
              </a:rPr>
              <a:t>southwind</a:t>
            </a:r>
            <a:r>
              <a:rPr lang="en-US" dirty="0">
                <a:solidFill>
                  <a:schemeClr val="tx1"/>
                </a:solidFill>
              </a:rPr>
              <a:t>;</a:t>
            </a:r>
          </a:p>
          <a:p>
            <a:r>
              <a:rPr lang="en-US" dirty="0">
                <a:solidFill>
                  <a:schemeClr val="tx1"/>
                </a:solidFill>
              </a:rPr>
              <a:t>Query OK, 0 rows affected (0.11 sec)</a:t>
            </a:r>
          </a:p>
          <a:p>
            <a:r>
              <a:rPr lang="en-US" dirty="0">
                <a:solidFill>
                  <a:schemeClr val="tx1"/>
                </a:solidFill>
              </a:rPr>
              <a:t>   </a:t>
            </a:r>
          </a:p>
          <a:p>
            <a:r>
              <a:rPr lang="en-US" dirty="0" err="1">
                <a:solidFill>
                  <a:schemeClr val="tx1"/>
                </a:solidFill>
              </a:rPr>
              <a:t>mysql</a:t>
            </a:r>
            <a:r>
              <a:rPr lang="en-US" dirty="0">
                <a:solidFill>
                  <a:schemeClr val="tx1"/>
                </a:solidFill>
              </a:rPr>
              <a:t>&gt; CREATE DATABASE IF NOT EXISTS </a:t>
            </a:r>
            <a:r>
              <a:rPr lang="en-US" dirty="0" err="1">
                <a:solidFill>
                  <a:schemeClr val="tx1"/>
                </a:solidFill>
              </a:rPr>
              <a:t>southwind</a:t>
            </a:r>
            <a:r>
              <a:rPr lang="en-US" dirty="0">
                <a:solidFill>
                  <a:schemeClr val="tx1"/>
                </a:solidFill>
              </a:rPr>
              <a:t>;</a:t>
            </a:r>
          </a:p>
          <a:p>
            <a:r>
              <a:rPr lang="en-US" dirty="0">
                <a:solidFill>
                  <a:schemeClr val="tx1"/>
                </a:solidFill>
              </a:rPr>
              <a:t>Query OK, 1 row affected (0.01 sec)</a:t>
            </a:r>
          </a:p>
          <a:p>
            <a:r>
              <a:rPr lang="en-US" dirty="0">
                <a:solidFill>
                  <a:schemeClr val="tx1"/>
                </a:solidFill>
              </a:rPr>
              <a:t>   </a:t>
            </a:r>
          </a:p>
          <a:p>
            <a:r>
              <a:rPr lang="en-US" dirty="0" err="1">
                <a:solidFill>
                  <a:schemeClr val="tx1"/>
                </a:solidFill>
              </a:rPr>
              <a:t>mysql</a:t>
            </a:r>
            <a:r>
              <a:rPr lang="en-US" dirty="0">
                <a:solidFill>
                  <a:schemeClr val="tx1"/>
                </a:solidFill>
              </a:rPr>
              <a:t>&gt; DROP DATABASE IF EXISTS </a:t>
            </a:r>
            <a:r>
              <a:rPr lang="en-US" dirty="0" err="1">
                <a:solidFill>
                  <a:schemeClr val="tx1"/>
                </a:solidFill>
              </a:rPr>
              <a:t>southwind</a:t>
            </a:r>
            <a:r>
              <a:rPr lang="en-US" dirty="0">
                <a:solidFill>
                  <a:schemeClr val="tx1"/>
                </a:solidFill>
              </a:rPr>
              <a:t>;</a:t>
            </a:r>
          </a:p>
          <a:p>
            <a:r>
              <a:rPr lang="en-US" dirty="0">
                <a:solidFill>
                  <a:schemeClr val="tx1"/>
                </a:solidFill>
              </a:rPr>
              <a:t>Query OK, 0 rows affected (0.00 sec)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1853674-D310-EF67-0609-8DA62BECC7B7}"/>
              </a:ext>
            </a:extLst>
          </p:cNvPr>
          <p:cNvSpPr txBox="1"/>
          <p:nvPr/>
        </p:nvSpPr>
        <p:spPr>
          <a:xfrm>
            <a:off x="1446108" y="348148"/>
            <a:ext cx="89670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0A8464"/>
                </a:solidFill>
                <a:effectLst/>
                <a:latin typeface="Segoe UI" panose="020B0502040204020203" pitchFamily="34" charset="0"/>
              </a:rPr>
              <a:t>Creating and Deleting a Database - </a:t>
            </a:r>
            <a:r>
              <a:rPr lang="en-US" b="1" i="0" dirty="0">
                <a:solidFill>
                  <a:srgbClr val="0A8464"/>
                </a:solidFill>
                <a:effectLst/>
                <a:latin typeface="Consolas" panose="020B0609020204030204" pitchFamily="49" charset="0"/>
              </a:rPr>
              <a:t>CREATE DATABASE</a:t>
            </a:r>
            <a:r>
              <a:rPr lang="en-US" b="1" i="0" dirty="0">
                <a:solidFill>
                  <a:srgbClr val="0A8464"/>
                </a:solidFill>
                <a:effectLst/>
                <a:latin typeface="Segoe UI" panose="020B0502040204020203" pitchFamily="34" charset="0"/>
              </a:rPr>
              <a:t> and </a:t>
            </a:r>
            <a:r>
              <a:rPr lang="en-US" b="1" i="0" dirty="0">
                <a:solidFill>
                  <a:srgbClr val="0A8464"/>
                </a:solidFill>
                <a:effectLst/>
                <a:latin typeface="Consolas" panose="020B0609020204030204" pitchFamily="49" charset="0"/>
              </a:rPr>
              <a:t>DROP DATABASE</a:t>
            </a:r>
            <a:endParaRPr lang="en-US" b="1" i="0" dirty="0">
              <a:solidFill>
                <a:srgbClr val="0A8464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8FACA96-F29E-EE61-78F3-234E78F888B4}"/>
              </a:ext>
            </a:extLst>
          </p:cNvPr>
          <p:cNvSpPr txBox="1"/>
          <p:nvPr/>
        </p:nvSpPr>
        <p:spPr>
          <a:xfrm>
            <a:off x="271871" y="1264083"/>
            <a:ext cx="117121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You can create a new database using SQL command "CREATE DATABASE </a:t>
            </a:r>
            <a:r>
              <a:rPr lang="en-US" dirty="0" err="1"/>
              <a:t>databaseName</a:t>
            </a:r>
            <a:r>
              <a:rPr lang="en-US" dirty="0"/>
              <a:t>"; and delete a database using "DROP DATABASE </a:t>
            </a:r>
            <a:r>
              <a:rPr lang="en-US" dirty="0" err="1"/>
              <a:t>databaseName</a:t>
            </a:r>
            <a:r>
              <a:rPr lang="en-US" dirty="0"/>
              <a:t>". You could optionally apply condition "IF EXISTS" or "IF NOT EXISTS" to these commands. For example,</a:t>
            </a:r>
            <a:endParaRPr lang="en-C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1CE5AD1-68E8-5181-C37F-1B4AEFCD6AD5}"/>
              </a:ext>
            </a:extLst>
          </p:cNvPr>
          <p:cNvSpPr txBox="1"/>
          <p:nvPr/>
        </p:nvSpPr>
        <p:spPr>
          <a:xfrm>
            <a:off x="7430410" y="4070423"/>
            <a:ext cx="3989736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IMPORTANT: Use SQL DROP (and DELETE) commands with extreme care, as the deleted entities are irrecoverable. THERE IS NO UNDO!!!</a:t>
            </a: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20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62DCEAE-C841-F965-5475-478AE6E67BCE}"/>
              </a:ext>
            </a:extLst>
          </p:cNvPr>
          <p:cNvSpPr txBox="1"/>
          <p:nvPr/>
        </p:nvSpPr>
        <p:spPr>
          <a:xfrm>
            <a:off x="334433" y="1275594"/>
            <a:ext cx="1158663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Remove the database "</a:t>
            </a:r>
            <a:r>
              <a:rPr lang="en-US" dirty="0" err="1"/>
              <a:t>southwind</a:t>
            </a:r>
            <a:r>
              <a:rPr lang="en-US" dirty="0"/>
              <a:t>", if it exists.</a:t>
            </a:r>
          </a:p>
          <a:p>
            <a:r>
              <a:rPr lang="en-US" dirty="0"/>
              <a:t>-- Beware that DROP (and DELETE) actions are irreversible and not recoverable!</a:t>
            </a:r>
          </a:p>
          <a:p>
            <a:r>
              <a:rPr lang="en-US" dirty="0" err="1">
                <a:highlight>
                  <a:srgbClr val="FFFF00"/>
                </a:highlight>
              </a:rPr>
              <a:t>mysql</a:t>
            </a:r>
            <a:r>
              <a:rPr lang="en-US" dirty="0">
                <a:highlight>
                  <a:srgbClr val="FFFF00"/>
                </a:highlight>
              </a:rPr>
              <a:t>&gt; </a:t>
            </a:r>
            <a:r>
              <a:rPr lang="en-US" dirty="0"/>
              <a:t>DROP DATABASE IF EXISTS </a:t>
            </a:r>
            <a:r>
              <a:rPr lang="en-US" dirty="0" err="1"/>
              <a:t>southwind</a:t>
            </a:r>
            <a:r>
              <a:rPr lang="en-US" dirty="0"/>
              <a:t>;</a:t>
            </a:r>
          </a:p>
          <a:p>
            <a:r>
              <a:rPr lang="en-US" dirty="0"/>
              <a:t>Query OK, 1 rows affected (0.31 sec)</a:t>
            </a:r>
          </a:p>
          <a:p>
            <a:r>
              <a:rPr lang="en-US" dirty="0"/>
              <a:t> </a:t>
            </a:r>
          </a:p>
          <a:p>
            <a:r>
              <a:rPr lang="en-US" dirty="0"/>
              <a:t>-- Create the database "</a:t>
            </a:r>
            <a:r>
              <a:rPr lang="en-US" dirty="0" err="1"/>
              <a:t>southwind</a:t>
            </a:r>
            <a:r>
              <a:rPr lang="en-US" dirty="0"/>
              <a:t>"</a:t>
            </a:r>
          </a:p>
          <a:p>
            <a:r>
              <a:rPr lang="en-US" dirty="0" err="1">
                <a:highlight>
                  <a:srgbClr val="FFFF00"/>
                </a:highlight>
              </a:rPr>
              <a:t>mysql</a:t>
            </a:r>
            <a:r>
              <a:rPr lang="en-US" dirty="0">
                <a:highlight>
                  <a:srgbClr val="FFFF00"/>
                </a:highlight>
              </a:rPr>
              <a:t>&gt; </a:t>
            </a:r>
            <a:r>
              <a:rPr lang="en-US" dirty="0"/>
              <a:t>CREATE DATABASE </a:t>
            </a:r>
            <a:r>
              <a:rPr lang="en-US" dirty="0" err="1"/>
              <a:t>southwind</a:t>
            </a:r>
            <a:r>
              <a:rPr lang="en-US" dirty="0"/>
              <a:t>;</a:t>
            </a:r>
          </a:p>
          <a:p>
            <a:r>
              <a:rPr lang="en-US" dirty="0"/>
              <a:t>Query OK, 1 row affected (0.01 sec)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0096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0694832-6AF7-EF72-CD94-ED5B4C886004}"/>
              </a:ext>
            </a:extLst>
          </p:cNvPr>
          <p:cNvSpPr txBox="1"/>
          <p:nvPr/>
        </p:nvSpPr>
        <p:spPr>
          <a:xfrm>
            <a:off x="325894" y="1275594"/>
            <a:ext cx="109093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Create the table "products". Read "explanations" below for the column </a:t>
            </a:r>
            <a:r>
              <a:rPr lang="en-US" dirty="0" err="1"/>
              <a:t>defintions</a:t>
            </a:r>
            <a:endParaRPr lang="en-US" dirty="0"/>
          </a:p>
          <a:p>
            <a:r>
              <a:rPr lang="en-US" dirty="0" err="1"/>
              <a:t>mysql</a:t>
            </a:r>
            <a:r>
              <a:rPr lang="en-US" dirty="0"/>
              <a:t>&gt; CREATE TABLE </a:t>
            </a:r>
            <a:r>
              <a:rPr lang="en-US" dirty="0">
                <a:highlight>
                  <a:srgbClr val="FFFF00"/>
                </a:highlight>
              </a:rPr>
              <a:t>IF NOT EXISTS </a:t>
            </a:r>
            <a:r>
              <a:rPr lang="en-US" dirty="0"/>
              <a:t>products (</a:t>
            </a:r>
          </a:p>
          <a:p>
            <a:r>
              <a:rPr lang="en-US" dirty="0"/>
              <a:t>         </a:t>
            </a:r>
            <a:r>
              <a:rPr lang="en-US" dirty="0" err="1"/>
              <a:t>productID</a:t>
            </a:r>
            <a:r>
              <a:rPr lang="en-US" dirty="0"/>
              <a:t>    INT UNSIGNED  NOT NULL </a:t>
            </a:r>
            <a:r>
              <a:rPr lang="en-US" dirty="0">
                <a:highlight>
                  <a:srgbClr val="00FFFF"/>
                </a:highlight>
              </a:rPr>
              <a:t>AUTO_INCREMENT</a:t>
            </a:r>
            <a:r>
              <a:rPr lang="en-US" dirty="0"/>
              <a:t>,</a:t>
            </a:r>
          </a:p>
          <a:p>
            <a:r>
              <a:rPr lang="en-US" dirty="0"/>
              <a:t>         </a:t>
            </a:r>
            <a:r>
              <a:rPr lang="en-US" dirty="0" err="1"/>
              <a:t>productCode</a:t>
            </a:r>
            <a:r>
              <a:rPr lang="en-US" dirty="0"/>
              <a:t>  CHAR(3)       NOT NULL DEFAULT '',</a:t>
            </a:r>
          </a:p>
          <a:p>
            <a:r>
              <a:rPr lang="en-US" dirty="0"/>
              <a:t>         name         VARCHAR(30)   NOT NULL DEFAULT '',</a:t>
            </a:r>
          </a:p>
          <a:p>
            <a:r>
              <a:rPr lang="en-US" dirty="0"/>
              <a:t>         quantity     INT UNSIGNED  NOT NULL DEFAULT 0,</a:t>
            </a:r>
          </a:p>
          <a:p>
            <a:r>
              <a:rPr lang="en-US" dirty="0"/>
              <a:t>         price        DECIMAL(7,2)  NOT NULL DEFAULT 99999.99,</a:t>
            </a:r>
          </a:p>
          <a:p>
            <a:r>
              <a:rPr lang="en-US" dirty="0"/>
              <a:t>         PRIMARY KEY  (</a:t>
            </a:r>
            <a:r>
              <a:rPr lang="en-US" dirty="0" err="1"/>
              <a:t>productID</a:t>
            </a:r>
            <a:r>
              <a:rPr lang="en-US" dirty="0"/>
              <a:t>)</a:t>
            </a:r>
          </a:p>
          <a:p>
            <a:r>
              <a:rPr lang="en-US" dirty="0"/>
              <a:t>       );</a:t>
            </a:r>
            <a:endParaRPr lang="en-C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F970D75-9DA7-DCB9-CDBC-A39747587D3A}"/>
              </a:ext>
            </a:extLst>
          </p:cNvPr>
          <p:cNvSpPr txBox="1"/>
          <p:nvPr/>
        </p:nvSpPr>
        <p:spPr>
          <a:xfrm>
            <a:off x="427494" y="4878638"/>
            <a:ext cx="94905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Show all the tables to confirm that the "products" table has been created</a:t>
            </a:r>
          </a:p>
          <a:p>
            <a:r>
              <a:rPr lang="en-US" dirty="0" err="1"/>
              <a:t>mysql</a:t>
            </a:r>
            <a:r>
              <a:rPr lang="en-US" dirty="0"/>
              <a:t>&gt; SHOW TABLES;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7652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6DB4A55-183C-1530-6FA0-D3CA12CBD129}"/>
              </a:ext>
            </a:extLst>
          </p:cNvPr>
          <p:cNvSpPr txBox="1"/>
          <p:nvPr/>
        </p:nvSpPr>
        <p:spPr>
          <a:xfrm>
            <a:off x="271871" y="1481444"/>
            <a:ext cx="1164825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types are:</a:t>
            </a:r>
          </a:p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err="1"/>
              <a:t>productID</a:t>
            </a:r>
            <a:r>
              <a:rPr lang="en-US" dirty="0"/>
              <a:t> is INT UNSIGNED - non-negative integers.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err="1"/>
              <a:t>productCode</a:t>
            </a:r>
            <a:r>
              <a:rPr lang="en-US" dirty="0"/>
              <a:t> is CHAR(3) - a fixed-length alphanumeric string of 3 characters.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name is VARCHAR(30) - a variable-length string of up to 30 characters.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We use fixed-length string for </a:t>
            </a:r>
            <a:r>
              <a:rPr lang="en-US" dirty="0" err="1"/>
              <a:t>productCode</a:t>
            </a:r>
            <a:r>
              <a:rPr lang="en-US" dirty="0"/>
              <a:t>, as we assume that the </a:t>
            </a:r>
            <a:r>
              <a:rPr lang="en-US" dirty="0" err="1"/>
              <a:t>productCode</a:t>
            </a:r>
            <a:r>
              <a:rPr lang="en-US" dirty="0"/>
              <a:t> contains exactly 3 characters. On the other hand, we use variable-length string for name, as its length varies - VARCHAR is more efficient than CHAR.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quantity is also INT UNSIGNED (non-negative integers).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price is DECIMAL(10,2) - a decimal number with 2 decimal places.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DECIMAL is precise (represented as integer with a fix decimal point). On the other hand, FLOAT and DOUBLE (real numbers) are not precise and are approximated. DECIMAL type is recommended for currency.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6249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CA28806-30BB-FBFD-E4A6-B699E54007D9}"/>
              </a:ext>
            </a:extLst>
          </p:cNvPr>
          <p:cNvSpPr txBox="1"/>
          <p:nvPr/>
        </p:nvSpPr>
        <p:spPr>
          <a:xfrm>
            <a:off x="359834" y="1322087"/>
            <a:ext cx="106383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Describe the fields (columns) of the "products" table</a:t>
            </a:r>
          </a:p>
          <a:p>
            <a:r>
              <a:rPr lang="en-US" dirty="0" err="1"/>
              <a:t>mysql</a:t>
            </a:r>
            <a:r>
              <a:rPr lang="en-US" dirty="0"/>
              <a:t>&gt; DESCRIBE products;</a:t>
            </a:r>
            <a:endParaRPr lang="en-CA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B98CC46-36DF-506D-71AA-0132630A92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837" y="2537126"/>
            <a:ext cx="8086725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2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08B19A3-9F51-C24B-58D1-896D1C6A567B}"/>
              </a:ext>
            </a:extLst>
          </p:cNvPr>
          <p:cNvSpPr txBox="1"/>
          <p:nvPr/>
        </p:nvSpPr>
        <p:spPr>
          <a:xfrm>
            <a:off x="1509970" y="302442"/>
            <a:ext cx="31030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Inserting Rows - INSERT INTO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084536-E84B-4566-EDB3-9420C03699C4}"/>
              </a:ext>
            </a:extLst>
          </p:cNvPr>
          <p:cNvSpPr txBox="1"/>
          <p:nvPr/>
        </p:nvSpPr>
        <p:spPr>
          <a:xfrm>
            <a:off x="271871" y="1309789"/>
            <a:ext cx="1171212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Let's fill up our "products" table with rows. We set the </a:t>
            </a:r>
            <a:r>
              <a:rPr lang="en-US" dirty="0" err="1"/>
              <a:t>productID</a:t>
            </a:r>
            <a:r>
              <a:rPr lang="en-US" dirty="0"/>
              <a:t> of the first record to 1001, and use AUTO_INCREMENT for the rest of records by inserting a NULL, or with a missing column value. Take note that strings must be enclosed with a pair of single quotes (or double quotes).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43EC045-7EC3-D67B-117B-C2BED3E22986}"/>
              </a:ext>
            </a:extLst>
          </p:cNvPr>
          <p:cNvSpPr txBox="1"/>
          <p:nvPr/>
        </p:nvSpPr>
        <p:spPr>
          <a:xfrm>
            <a:off x="208009" y="2503394"/>
            <a:ext cx="886036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Insert a row with all the column values</a:t>
            </a:r>
          </a:p>
          <a:p>
            <a:r>
              <a:rPr lang="en-US" dirty="0" err="1"/>
              <a:t>mysql</a:t>
            </a:r>
            <a:r>
              <a:rPr lang="en-US" dirty="0"/>
              <a:t>&gt; INSERT INTO products VALUES (1001, 'PEN', 'Pen Red', 5000, 1.23);</a:t>
            </a:r>
            <a:endParaRPr lang="en-C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0632DB0-7E9D-3191-E2A2-5A13C22DE08C}"/>
              </a:ext>
            </a:extLst>
          </p:cNvPr>
          <p:cNvSpPr txBox="1"/>
          <p:nvPr/>
        </p:nvSpPr>
        <p:spPr>
          <a:xfrm>
            <a:off x="410634" y="3891971"/>
            <a:ext cx="1084156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Insert multiple rows in one command</a:t>
            </a:r>
          </a:p>
          <a:p>
            <a:r>
              <a:rPr lang="en-CA" dirty="0"/>
              <a:t>-- Inserting NULL to the </a:t>
            </a:r>
            <a:r>
              <a:rPr lang="en-CA" dirty="0" err="1"/>
              <a:t>auto_increment</a:t>
            </a:r>
            <a:r>
              <a:rPr lang="en-CA" dirty="0"/>
              <a:t> column results in </a:t>
            </a:r>
            <a:r>
              <a:rPr lang="en-CA" dirty="0" err="1"/>
              <a:t>max_value</a:t>
            </a:r>
            <a:r>
              <a:rPr lang="en-CA" dirty="0"/>
              <a:t> + 1</a:t>
            </a:r>
          </a:p>
          <a:p>
            <a:r>
              <a:rPr lang="en-CA" dirty="0" err="1"/>
              <a:t>mysql</a:t>
            </a:r>
            <a:r>
              <a:rPr lang="en-CA" dirty="0"/>
              <a:t>&gt; INSERT INTO products VALUES</a:t>
            </a:r>
          </a:p>
          <a:p>
            <a:r>
              <a:rPr lang="en-CA" dirty="0"/>
              <a:t>         (NULL, 'PEN', 'Pen Blue',  8000, 1.25),</a:t>
            </a:r>
          </a:p>
          <a:p>
            <a:r>
              <a:rPr lang="en-CA" dirty="0"/>
              <a:t>         (NULL, 'PEN', 'Pen Black', 2000, 1.25);</a:t>
            </a:r>
          </a:p>
          <a:p>
            <a:r>
              <a:rPr lang="en-CA" dirty="0"/>
              <a:t>Query OK, 2 rows affected (0.03 sec)</a:t>
            </a:r>
          </a:p>
          <a:p>
            <a:r>
              <a:rPr lang="en-CA" dirty="0"/>
              <a:t>Records: 2  Duplicates: 0  Warnings: 0</a:t>
            </a:r>
          </a:p>
        </p:txBody>
      </p:sp>
    </p:spTree>
    <p:extLst>
      <p:ext uri="{BB962C8B-B14F-4D97-AF65-F5344CB8AC3E}">
        <p14:creationId xmlns:p14="http://schemas.microsoft.com/office/powerpoint/2010/main" val="405550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-- 2nd column (productCode) is defined to be NOT NULL</a:t>
            </a:r>
          </a:p>
          <a:p>
            <a:pPr algn="ctr"/>
            <a:r>
              <a:rPr lang="en-US"/>
              <a:t>mysql&gt; INSERT INTO products values (NULL, NULL, NULL, NULL, NULL);</a:t>
            </a:r>
          </a:p>
          <a:p>
            <a:pPr algn="ctr"/>
            <a:r>
              <a:rPr lang="en-US"/>
              <a:t>ERROR 1048 (23000): Column 'productCode' cannot be null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21500C9-582F-D427-BAF5-27C956A096A7}"/>
              </a:ext>
            </a:extLst>
          </p:cNvPr>
          <p:cNvSpPr txBox="1"/>
          <p:nvPr/>
        </p:nvSpPr>
        <p:spPr>
          <a:xfrm>
            <a:off x="271870" y="1229428"/>
            <a:ext cx="1143752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-- Insert value to selected columns</a:t>
            </a:r>
          </a:p>
          <a:p>
            <a:r>
              <a:rPr lang="en-CA" dirty="0"/>
              <a:t>-- Missing value for the </a:t>
            </a:r>
            <a:r>
              <a:rPr lang="en-CA" dirty="0" err="1"/>
              <a:t>auto_increment</a:t>
            </a:r>
            <a:r>
              <a:rPr lang="en-CA" dirty="0"/>
              <a:t> column also results in </a:t>
            </a:r>
            <a:r>
              <a:rPr lang="en-CA" dirty="0" err="1"/>
              <a:t>max_value</a:t>
            </a:r>
            <a:r>
              <a:rPr lang="en-CA" dirty="0"/>
              <a:t> + 1</a:t>
            </a:r>
          </a:p>
          <a:p>
            <a:r>
              <a:rPr lang="en-CA" dirty="0" err="1"/>
              <a:t>mysql</a:t>
            </a:r>
            <a:r>
              <a:rPr lang="en-CA" dirty="0"/>
              <a:t>&gt; INSERT INTO products (</a:t>
            </a:r>
            <a:r>
              <a:rPr lang="en-CA" dirty="0" err="1"/>
              <a:t>productCode</a:t>
            </a:r>
            <a:r>
              <a:rPr lang="en-CA" dirty="0"/>
              <a:t>, name, quantity, price) VALUES</a:t>
            </a:r>
          </a:p>
          <a:p>
            <a:r>
              <a:rPr lang="en-CA" dirty="0"/>
              <a:t>         ('PEC', 'Pencil 2B', 10000, 0.48),</a:t>
            </a:r>
          </a:p>
          <a:p>
            <a:r>
              <a:rPr lang="en-CA" dirty="0"/>
              <a:t>         ('PEC', 'Pencil 2H', 8000, 0.49);</a:t>
            </a:r>
          </a:p>
          <a:p>
            <a:r>
              <a:rPr lang="en-CA" dirty="0"/>
              <a:t>Query OK, 2 row affected (0.03 sec)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9EBF30-73A3-AB97-8868-6E90325E7803}"/>
              </a:ext>
            </a:extLst>
          </p:cNvPr>
          <p:cNvSpPr txBox="1"/>
          <p:nvPr/>
        </p:nvSpPr>
        <p:spPr>
          <a:xfrm>
            <a:off x="271869" y="3562892"/>
            <a:ext cx="1119199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Missing columns get their default values</a:t>
            </a:r>
          </a:p>
          <a:p>
            <a:r>
              <a:rPr lang="en-US" dirty="0" err="1"/>
              <a:t>mysql</a:t>
            </a:r>
            <a:r>
              <a:rPr lang="en-US" dirty="0"/>
              <a:t>&gt; INSERT INTO products (</a:t>
            </a:r>
            <a:r>
              <a:rPr lang="en-US" dirty="0" err="1"/>
              <a:t>productCode</a:t>
            </a:r>
            <a:r>
              <a:rPr lang="en-US" dirty="0"/>
              <a:t>, name) VALUES ('PEC', 'Pencil HB');</a:t>
            </a:r>
          </a:p>
          <a:p>
            <a:r>
              <a:rPr lang="en-US" dirty="0"/>
              <a:t>Query OK, 1 row affected (0.04 sec)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FF520F2-A3F7-43DB-9DF4-88850209B795}"/>
              </a:ext>
            </a:extLst>
          </p:cNvPr>
          <p:cNvSpPr txBox="1"/>
          <p:nvPr/>
        </p:nvSpPr>
        <p:spPr>
          <a:xfrm>
            <a:off x="271869" y="4767336"/>
            <a:ext cx="1107346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-- 2nd column (</a:t>
            </a:r>
            <a:r>
              <a:rPr lang="en-US" dirty="0" err="1"/>
              <a:t>productCode</a:t>
            </a:r>
            <a:r>
              <a:rPr lang="en-US" dirty="0"/>
              <a:t>) is defined to be NOT NULL</a:t>
            </a:r>
          </a:p>
          <a:p>
            <a:r>
              <a:rPr lang="en-US" dirty="0" err="1"/>
              <a:t>mysql</a:t>
            </a:r>
            <a:r>
              <a:rPr lang="en-US" dirty="0"/>
              <a:t>&gt; INSERT INTO products values (NULL, NULL, NULL, NULL, NULL);</a:t>
            </a:r>
          </a:p>
          <a:p>
            <a:r>
              <a:rPr lang="en-US" b="1" dirty="0">
                <a:solidFill>
                  <a:srgbClr val="FF0000"/>
                </a:solidFill>
              </a:rPr>
              <a:t>ERROR 1048 (23000): Column '</a:t>
            </a:r>
            <a:r>
              <a:rPr lang="en-US" b="1" dirty="0" err="1">
                <a:solidFill>
                  <a:srgbClr val="FF0000"/>
                </a:solidFill>
              </a:rPr>
              <a:t>productCode</a:t>
            </a:r>
            <a:r>
              <a:rPr lang="en-US" b="1" dirty="0">
                <a:solidFill>
                  <a:srgbClr val="FF0000"/>
                </a:solidFill>
              </a:rPr>
              <a:t>' cannot be null</a:t>
            </a:r>
            <a:endParaRPr lang="en-CA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96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5A2CE5-D07D-B5CB-8EDE-88B0B805AF60}"/>
              </a:ext>
            </a:extLst>
          </p:cNvPr>
          <p:cNvSpPr txBox="1"/>
          <p:nvPr/>
        </p:nvSpPr>
        <p:spPr>
          <a:xfrm>
            <a:off x="359833" y="1322087"/>
            <a:ext cx="6223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Query the table</a:t>
            </a:r>
          </a:p>
          <a:p>
            <a:r>
              <a:rPr lang="en-US" dirty="0" err="1"/>
              <a:t>mysql</a:t>
            </a:r>
            <a:r>
              <a:rPr lang="en-US" dirty="0"/>
              <a:t>&gt; SELECT * FROM products;</a:t>
            </a:r>
            <a:endParaRPr lang="en-CA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63F7739-0376-31C4-7D11-1D43C979FE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904" y="2430832"/>
            <a:ext cx="6715125" cy="275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78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49371C1-C35F-1F08-A08C-F1261B0AA873}"/>
              </a:ext>
            </a:extLst>
          </p:cNvPr>
          <p:cNvSpPr txBox="1"/>
          <p:nvPr/>
        </p:nvSpPr>
        <p:spPr>
          <a:xfrm>
            <a:off x="1509970" y="315310"/>
            <a:ext cx="43730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0A8464"/>
                </a:solidFill>
                <a:effectLst/>
                <a:latin typeface="Segoe UI" panose="020B0502040204020203" pitchFamily="34" charset="0"/>
              </a:rPr>
              <a:t>Querying the Database - </a:t>
            </a:r>
            <a:r>
              <a:rPr lang="en-CA" b="1" i="0" dirty="0">
                <a:solidFill>
                  <a:srgbClr val="0A8464"/>
                </a:solidFill>
                <a:effectLst/>
                <a:latin typeface="Consolas" panose="020B0609020204030204" pitchFamily="49" charset="0"/>
              </a:rPr>
              <a:t>SELECT</a:t>
            </a:r>
            <a:endParaRPr lang="en-CA" b="1" i="0" dirty="0">
              <a:solidFill>
                <a:srgbClr val="0A8464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92926F-293A-9E60-DD8D-436C9F5D4D9A}"/>
              </a:ext>
            </a:extLst>
          </p:cNvPr>
          <p:cNvSpPr txBox="1"/>
          <p:nvPr/>
        </p:nvSpPr>
        <p:spPr>
          <a:xfrm>
            <a:off x="271871" y="1243198"/>
            <a:ext cx="6223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List all rows for the specified columns</a:t>
            </a:r>
          </a:p>
          <a:p>
            <a:r>
              <a:rPr lang="en-US" dirty="0" err="1"/>
              <a:t>mysql</a:t>
            </a:r>
            <a:r>
              <a:rPr lang="en-US" dirty="0"/>
              <a:t>&gt; SELECT name, price FROM products;</a:t>
            </a:r>
            <a:endParaRPr lang="en-C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AFEA23A-6F76-ACF9-C175-C8AD0833A3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8733" y="934128"/>
            <a:ext cx="2552700" cy="24765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E3AF6D5-F46C-911A-6253-2EC9BF653E3E}"/>
              </a:ext>
            </a:extLst>
          </p:cNvPr>
          <p:cNvSpPr txBox="1"/>
          <p:nvPr/>
        </p:nvSpPr>
        <p:spPr>
          <a:xfrm>
            <a:off x="208009" y="4045142"/>
            <a:ext cx="69378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List all rows of ALL the columns. The wildcard * denotes ALL columns</a:t>
            </a:r>
          </a:p>
          <a:p>
            <a:r>
              <a:rPr lang="en-US" dirty="0" err="1"/>
              <a:t>mysql</a:t>
            </a:r>
            <a:r>
              <a:rPr lang="en-US" dirty="0"/>
              <a:t>&gt; SELECT * FROM products;</a:t>
            </a:r>
            <a:endParaRPr lang="en-CA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C63848D-E5FD-3D56-6F4F-7C0F176A46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3499" y="4384139"/>
            <a:ext cx="4982634" cy="2045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91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C6A906B-6955-6E5B-B918-14BD948F3A00}"/>
              </a:ext>
            </a:extLst>
          </p:cNvPr>
          <p:cNvSpPr txBox="1"/>
          <p:nvPr/>
        </p:nvSpPr>
        <p:spPr>
          <a:xfrm>
            <a:off x="1465487" y="348148"/>
            <a:ext cx="27389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444444"/>
                </a:solidFill>
                <a:effectLst/>
                <a:latin typeface="Segoe UI" panose="020B0502040204020203" pitchFamily="34" charset="0"/>
              </a:rPr>
              <a:t>Comparison Operators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22209B-4012-ED73-690A-8CDFD8EDCC66}"/>
              </a:ext>
            </a:extLst>
          </p:cNvPr>
          <p:cNvSpPr txBox="1"/>
          <p:nvPr/>
        </p:nvSpPr>
        <p:spPr>
          <a:xfrm>
            <a:off x="208009" y="1150566"/>
            <a:ext cx="1189990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For numbers (INT, DECIMAL, FLOAT), you could use comparison operators: '=' (equal to), '&lt;&gt;' or '!=' (not equal to), '&gt;' (greater than), '&lt;' (less than), '&gt;=' (greater than or equal to), '&lt;=' (less than or equal to), to compare two numbers. For example, price &gt; 1.0, quantity &lt;= 500.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316A7A-D8C6-4F14-F100-907AAE1D903E}"/>
              </a:ext>
            </a:extLst>
          </p:cNvPr>
          <p:cNvSpPr txBox="1"/>
          <p:nvPr/>
        </p:nvSpPr>
        <p:spPr>
          <a:xfrm>
            <a:off x="271871" y="2376663"/>
            <a:ext cx="6223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mysql</a:t>
            </a:r>
            <a:r>
              <a:rPr lang="en-US" dirty="0"/>
              <a:t>&gt; SELECT name, price FROM products WHERE price &lt; 1.0;</a:t>
            </a:r>
            <a:endParaRPr lang="en-CA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1C4641C-0CF3-C048-2BF0-0C6B4F66C5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675" y="2256367"/>
            <a:ext cx="2609850" cy="1905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55B6891-23AF-E6CE-969D-051B0D105771}"/>
              </a:ext>
            </a:extLst>
          </p:cNvPr>
          <p:cNvSpPr txBox="1"/>
          <p:nvPr/>
        </p:nvSpPr>
        <p:spPr>
          <a:xfrm>
            <a:off x="334432" y="4321177"/>
            <a:ext cx="95715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/>
              <a:t>mysql</a:t>
            </a:r>
            <a:r>
              <a:rPr lang="en-US" dirty="0"/>
              <a:t>&gt; SELECT name, quantity FROM products WHERE quantity &lt;= 2000;</a:t>
            </a:r>
            <a:endParaRPr lang="en-CA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E1F7E07-E121-6039-50EB-517CDA981C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675" y="4617866"/>
            <a:ext cx="2771775" cy="1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69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CDE7C3A-A891-4CCF-66D5-20F7BF4093AC}"/>
              </a:ext>
            </a:extLst>
          </p:cNvPr>
          <p:cNvSpPr txBox="1"/>
          <p:nvPr/>
        </p:nvSpPr>
        <p:spPr>
          <a:xfrm>
            <a:off x="208009" y="1194926"/>
            <a:ext cx="1162383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CAUTION: Do not compare FLOATs (real numbers) for equality ('=' or '&lt;&gt;'), as they are not precise. On the other hand, DECIMAL are precise.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8372FB1-266A-32BF-5896-11F41219E768}"/>
              </a:ext>
            </a:extLst>
          </p:cNvPr>
          <p:cNvSpPr txBox="1"/>
          <p:nvPr/>
        </p:nvSpPr>
        <p:spPr>
          <a:xfrm>
            <a:off x="208008" y="2552808"/>
            <a:ext cx="11899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For strings, you could also use '=', '&lt;&gt;', '&gt;', '&lt;', '&gt;=', '&lt;=' to compare two strings (e.g., </a:t>
            </a:r>
            <a:r>
              <a:rPr lang="en-US" dirty="0" err="1"/>
              <a:t>productCode</a:t>
            </a:r>
            <a:r>
              <a:rPr lang="en-US" dirty="0"/>
              <a:t> = 'PEC'). The ordering of string depends on the so-called collation chosen. For example,</a:t>
            </a:r>
            <a:endParaRPr lang="en-C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F4D5FDE-0858-2042-FC6D-1FC8A2666B29}"/>
              </a:ext>
            </a:extLst>
          </p:cNvPr>
          <p:cNvSpPr txBox="1"/>
          <p:nvPr/>
        </p:nvSpPr>
        <p:spPr>
          <a:xfrm>
            <a:off x="271871" y="3632225"/>
            <a:ext cx="117121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SELECT name, price FROM products WHERE </a:t>
            </a:r>
            <a:r>
              <a:rPr lang="en-US" dirty="0" err="1"/>
              <a:t>productCode</a:t>
            </a:r>
            <a:r>
              <a:rPr lang="en-US" dirty="0"/>
              <a:t> = 'PEN';</a:t>
            </a:r>
          </a:p>
          <a:p>
            <a:r>
              <a:rPr lang="en-US" dirty="0"/>
              <a:t>                                      -- String values are quoted</a:t>
            </a:r>
            <a:endParaRPr lang="en-CA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A7CA8BB-B701-0D90-999E-6119EC1614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174" y="4252173"/>
            <a:ext cx="2562225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66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4C3ABD-AA64-32E2-C4B1-F17E07D5185D}"/>
              </a:ext>
            </a:extLst>
          </p:cNvPr>
          <p:cNvSpPr txBox="1"/>
          <p:nvPr/>
        </p:nvSpPr>
        <p:spPr>
          <a:xfrm>
            <a:off x="1404457" y="315310"/>
            <a:ext cx="6223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444444"/>
                </a:solidFill>
                <a:effectLst/>
                <a:latin typeface="Segoe UI" panose="020B0502040204020203" pitchFamily="34" charset="0"/>
              </a:rPr>
              <a:t>String Pattern Matching - </a:t>
            </a:r>
            <a:r>
              <a:rPr lang="en-US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LIKE</a:t>
            </a:r>
            <a:r>
              <a:rPr lang="en-US" b="1" i="0" dirty="0">
                <a:solidFill>
                  <a:srgbClr val="444444"/>
                </a:solidFill>
                <a:effectLst/>
                <a:latin typeface="Segoe UI" panose="020B0502040204020203" pitchFamily="34" charset="0"/>
              </a:rPr>
              <a:t> and </a:t>
            </a:r>
            <a:r>
              <a:rPr lang="en-US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NOT LIKE</a:t>
            </a:r>
            <a:endParaRPr lang="en-US" b="1" i="0" dirty="0">
              <a:solidFill>
                <a:srgbClr val="444444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17A3DB-B70E-D50D-86D0-35186324C4EF}"/>
              </a:ext>
            </a:extLst>
          </p:cNvPr>
          <p:cNvSpPr txBox="1"/>
          <p:nvPr/>
        </p:nvSpPr>
        <p:spPr>
          <a:xfrm>
            <a:off x="271871" y="1125422"/>
            <a:ext cx="1164825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For strings, in addition to full matching using operators like '=' and '&lt;&gt;', we can perform pattern matching using operator LIKE (or NOT LIKE) with wildcard characters. The wildcard '_' matches any single character; '%' matches any number of characters (including zero). For example,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'</a:t>
            </a:r>
            <a:r>
              <a:rPr lang="en-US" dirty="0" err="1"/>
              <a:t>abc</a:t>
            </a:r>
            <a:r>
              <a:rPr lang="en-US" dirty="0"/>
              <a:t>%' matches strings beginning with '</a:t>
            </a:r>
            <a:r>
              <a:rPr lang="en-US" dirty="0" err="1"/>
              <a:t>abc</a:t>
            </a:r>
            <a:r>
              <a:rPr lang="en-US" dirty="0"/>
              <a:t>';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'%</a:t>
            </a:r>
            <a:r>
              <a:rPr lang="en-US" dirty="0" err="1"/>
              <a:t>xyz</a:t>
            </a:r>
            <a:r>
              <a:rPr lang="en-US" dirty="0"/>
              <a:t>' matches strings ending with '</a:t>
            </a:r>
            <a:r>
              <a:rPr lang="en-US" dirty="0" err="1"/>
              <a:t>xyz</a:t>
            </a:r>
            <a:r>
              <a:rPr lang="en-US" dirty="0"/>
              <a:t>';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'%</a:t>
            </a:r>
            <a:r>
              <a:rPr lang="en-US" dirty="0" err="1"/>
              <a:t>aaa</a:t>
            </a:r>
            <a:r>
              <a:rPr lang="en-US" dirty="0"/>
              <a:t>%' matches strings containing '</a:t>
            </a:r>
            <a:r>
              <a:rPr lang="en-US" dirty="0" err="1"/>
              <a:t>aaa</a:t>
            </a:r>
            <a:r>
              <a:rPr lang="en-US" dirty="0"/>
              <a:t>';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'___' matches strings containing exactly three characters; 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'</a:t>
            </a:r>
            <a:r>
              <a:rPr lang="en-US" dirty="0" err="1"/>
              <a:t>a_b</a:t>
            </a:r>
            <a:r>
              <a:rPr lang="en-US" dirty="0"/>
              <a:t>%' matches strings beginning with 'a', followed by any single character, followed by 'b', followed by zero or more characters.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6446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838CFCA-7428-54D5-8BBF-3BC4EC6E3C1F}"/>
              </a:ext>
            </a:extLst>
          </p:cNvPr>
          <p:cNvSpPr txBox="1"/>
          <p:nvPr/>
        </p:nvSpPr>
        <p:spPr>
          <a:xfrm>
            <a:off x="271870" y="1212328"/>
            <a:ext cx="92430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"name" begins with 'PENCIL'</a:t>
            </a:r>
          </a:p>
          <a:p>
            <a:r>
              <a:rPr lang="en-US" dirty="0" err="1"/>
              <a:t>mysql</a:t>
            </a:r>
            <a:r>
              <a:rPr lang="en-US" dirty="0"/>
              <a:t>&gt; SELECT name, price FROM products WHERE name LIKE 'PENCIL%';</a:t>
            </a:r>
            <a:endParaRPr lang="en-CA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A12A9C6-3B3C-5B0B-5C1B-109684DE96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725" y="1944585"/>
            <a:ext cx="2409825" cy="15335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745305D-154F-4256-6A97-4FAE22EDE9FB}"/>
              </a:ext>
            </a:extLst>
          </p:cNvPr>
          <p:cNvSpPr txBox="1"/>
          <p:nvPr/>
        </p:nvSpPr>
        <p:spPr>
          <a:xfrm>
            <a:off x="271870" y="3720941"/>
            <a:ext cx="1135653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"name" begins with 'P', followed by any two characters, </a:t>
            </a:r>
          </a:p>
          <a:p>
            <a:r>
              <a:rPr lang="en-US" dirty="0"/>
              <a:t>--   followed by space, followed by zero or more characters</a:t>
            </a:r>
          </a:p>
          <a:p>
            <a:r>
              <a:rPr lang="en-US" dirty="0" err="1"/>
              <a:t>mysql</a:t>
            </a:r>
            <a:r>
              <a:rPr lang="en-US" dirty="0"/>
              <a:t>&gt; SELECT name, price FROM products WHERE name LIKE 'P__ %';</a:t>
            </a:r>
            <a:endParaRPr lang="en-CA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07DE426-4FA9-22CE-FB0C-7D612A576F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875" y="4684305"/>
            <a:ext cx="2352675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06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5B2258-664B-49E9-73E0-75937F62B383}"/>
              </a:ext>
            </a:extLst>
          </p:cNvPr>
          <p:cNvSpPr txBox="1"/>
          <p:nvPr/>
        </p:nvSpPr>
        <p:spPr>
          <a:xfrm>
            <a:off x="1404457" y="255815"/>
            <a:ext cx="36074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444444"/>
                </a:solidFill>
                <a:effectLst/>
                <a:latin typeface="Segoe UI" panose="020B0502040204020203" pitchFamily="34" charset="0"/>
              </a:rPr>
              <a:t>Logical Operators - </a:t>
            </a:r>
            <a:r>
              <a:rPr lang="en-US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AND</a:t>
            </a:r>
            <a:r>
              <a:rPr lang="en-US" b="1" i="0" dirty="0">
                <a:solidFill>
                  <a:srgbClr val="444444"/>
                </a:solidFill>
                <a:effectLst/>
                <a:latin typeface="Segoe UI" panose="020B0502040204020203" pitchFamily="34" charset="0"/>
              </a:rPr>
              <a:t>, </a:t>
            </a:r>
            <a:r>
              <a:rPr lang="en-US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OR</a:t>
            </a:r>
            <a:r>
              <a:rPr lang="en-US" b="1" i="0" dirty="0">
                <a:solidFill>
                  <a:srgbClr val="444444"/>
                </a:solidFill>
                <a:effectLst/>
                <a:latin typeface="Segoe UI" panose="020B0502040204020203" pitchFamily="34" charset="0"/>
              </a:rPr>
              <a:t>, </a:t>
            </a:r>
            <a:r>
              <a:rPr lang="en-US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NOT</a:t>
            </a:r>
            <a:endParaRPr lang="en-US" b="1" i="0" dirty="0">
              <a:solidFill>
                <a:srgbClr val="444444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8C21D8-A354-4B01-8DB8-DD198C119613}"/>
              </a:ext>
            </a:extLst>
          </p:cNvPr>
          <p:cNvSpPr txBox="1"/>
          <p:nvPr/>
        </p:nvSpPr>
        <p:spPr>
          <a:xfrm>
            <a:off x="386031" y="1058233"/>
            <a:ext cx="115979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You can combine multiple conditions with </a:t>
            </a:r>
            <a:r>
              <a:rPr lang="en-US" dirty="0" err="1"/>
              <a:t>boolean</a:t>
            </a:r>
            <a:r>
              <a:rPr lang="en-US" dirty="0"/>
              <a:t> operators AND, OR. You can also invert a condition using operator NOT. For examples,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8B8A67-3A1A-07CB-FA23-E0803F9C0F6C}"/>
              </a:ext>
            </a:extLst>
          </p:cNvPr>
          <p:cNvSpPr txBox="1"/>
          <p:nvPr/>
        </p:nvSpPr>
        <p:spPr>
          <a:xfrm>
            <a:off x="271871" y="2099663"/>
            <a:ext cx="91826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SELECT * FROM products WHERE quantity &gt;= 5000 AND name LIKE 'Pen %';</a:t>
            </a:r>
            <a:endParaRPr lang="en-CA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4C398F9-BFE0-A208-EF86-79629797D7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031" y="2447894"/>
            <a:ext cx="5934075" cy="142875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6991814-922D-44AD-ECD6-9D88FAC4EC21}"/>
              </a:ext>
            </a:extLst>
          </p:cNvPr>
          <p:cNvSpPr txBox="1"/>
          <p:nvPr/>
        </p:nvSpPr>
        <p:spPr>
          <a:xfrm>
            <a:off x="241088" y="4053915"/>
            <a:ext cx="105246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 SELECT * FROM products WHERE quantity &gt;= 5000 AND price &lt; 1.24 AND name LIKE 'Pen %';</a:t>
            </a:r>
            <a:endParaRPr lang="en-CA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52E31C4-42AF-A469-8936-F987A3AAD1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130" y="4579334"/>
            <a:ext cx="5857875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53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2902229-EDD6-E09B-661D-3ABBF43C38E8}"/>
              </a:ext>
            </a:extLst>
          </p:cNvPr>
          <p:cNvSpPr txBox="1"/>
          <p:nvPr/>
        </p:nvSpPr>
        <p:spPr>
          <a:xfrm>
            <a:off x="1404457" y="315310"/>
            <a:ext cx="25728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BETWEEN</a:t>
            </a:r>
            <a:r>
              <a:rPr lang="en-CA" b="1" i="0" dirty="0">
                <a:solidFill>
                  <a:srgbClr val="444444"/>
                </a:solidFill>
                <a:effectLst/>
                <a:latin typeface="Segoe UI" panose="020B0502040204020203" pitchFamily="34" charset="0"/>
              </a:rPr>
              <a:t>, </a:t>
            </a:r>
            <a:r>
              <a:rPr lang="en-CA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NOT BETWEEN</a:t>
            </a:r>
            <a:endParaRPr lang="en-CA" b="1" i="0" dirty="0">
              <a:solidFill>
                <a:srgbClr val="444444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57E99-697F-4780-55EF-C2531C788B0A}"/>
              </a:ext>
            </a:extLst>
          </p:cNvPr>
          <p:cNvSpPr txBox="1"/>
          <p:nvPr/>
        </p:nvSpPr>
        <p:spPr>
          <a:xfrm>
            <a:off x="298259" y="1150566"/>
            <a:ext cx="116218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To check if the value is within a range, you could use BETWEEN ... AND ... operator. Again, this is easier and clearer than the equivalent AND-OR expression.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A233E7-24DB-C70A-5072-E886B01618BB}"/>
              </a:ext>
            </a:extLst>
          </p:cNvPr>
          <p:cNvSpPr txBox="1"/>
          <p:nvPr/>
        </p:nvSpPr>
        <p:spPr>
          <a:xfrm>
            <a:off x="298258" y="2167046"/>
            <a:ext cx="107521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SELECT * FROM products </a:t>
            </a:r>
          </a:p>
          <a:p>
            <a:r>
              <a:rPr lang="en-US" dirty="0"/>
              <a:t>       WHERE (price BETWEEN 1.0 AND 2.0) AND (quantity BETWEEN 1000 AND 2000);</a:t>
            </a:r>
            <a:endParaRPr lang="en-CA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BD77CCB-35A2-CB08-2123-84A57CACDD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985" y="3246463"/>
            <a:ext cx="607695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79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Using comparison operator (such as = or &lt;&gt;) to check for NULL is a mistake - a very common mistake. For example,</a:t>
            </a:r>
          </a:p>
          <a:p>
            <a:pPr algn="ctr"/>
            <a:endParaRPr lang="en-US"/>
          </a:p>
          <a:p>
            <a:pPr algn="ctr"/>
            <a:r>
              <a:rPr lang="en-US"/>
              <a:t>SELECT * FROM products WHERE productCode = NULL;</a:t>
            </a:r>
          </a:p>
          <a:p>
            <a:pPr algn="ctr"/>
            <a:r>
              <a:rPr lang="en-US"/>
              <a:t>-- This is a common mistake. NULL cannot be compared.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8CE99C-60D8-6A07-58C3-743882BF586F}"/>
              </a:ext>
            </a:extLst>
          </p:cNvPr>
          <p:cNvSpPr txBox="1"/>
          <p:nvPr/>
        </p:nvSpPr>
        <p:spPr>
          <a:xfrm>
            <a:off x="1404457" y="392508"/>
            <a:ext cx="26504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IS NULL</a:t>
            </a:r>
            <a:r>
              <a:rPr lang="en-US" b="1" i="0" dirty="0">
                <a:solidFill>
                  <a:srgbClr val="444444"/>
                </a:solidFill>
                <a:effectLst/>
                <a:latin typeface="Segoe UI" panose="020B0502040204020203" pitchFamily="34" charset="0"/>
              </a:rPr>
              <a:t>, </a:t>
            </a:r>
            <a:r>
              <a:rPr lang="en-US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IS NOT NULL</a:t>
            </a:r>
            <a:endParaRPr lang="en-US" b="1" i="0" dirty="0">
              <a:solidFill>
                <a:srgbClr val="444444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A02630C-23B8-11C7-724D-EB7C46CC9047}"/>
              </a:ext>
            </a:extLst>
          </p:cNvPr>
          <p:cNvSpPr txBox="1"/>
          <p:nvPr/>
        </p:nvSpPr>
        <p:spPr>
          <a:xfrm>
            <a:off x="377405" y="1166000"/>
            <a:ext cx="116065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NULL is a special value, which represent "no value", "missing value" or "unknown value". You can checking if a column contains NULL by IS NULL or IS NOT NULL. For example,</a:t>
            </a:r>
            <a:endParaRPr lang="en-C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B6DD74B-F424-5972-09B8-190D860AC028}"/>
              </a:ext>
            </a:extLst>
          </p:cNvPr>
          <p:cNvSpPr txBox="1"/>
          <p:nvPr/>
        </p:nvSpPr>
        <p:spPr>
          <a:xfrm>
            <a:off x="271871" y="2507445"/>
            <a:ext cx="6223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SELECT * FROM products WHERE </a:t>
            </a:r>
            <a:r>
              <a:rPr lang="en-US" dirty="0" err="1"/>
              <a:t>productCode</a:t>
            </a:r>
            <a:r>
              <a:rPr lang="en-US" dirty="0"/>
              <a:t> IS NULL;</a:t>
            </a:r>
            <a:endParaRPr lang="en-C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F55B5FB-BFE1-B2FA-5DA1-87D61C615772}"/>
              </a:ext>
            </a:extLst>
          </p:cNvPr>
          <p:cNvSpPr txBox="1"/>
          <p:nvPr/>
        </p:nvSpPr>
        <p:spPr>
          <a:xfrm>
            <a:off x="271871" y="3681850"/>
            <a:ext cx="1183604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highlight>
                  <a:srgbClr val="FFFF00"/>
                </a:highlight>
              </a:rPr>
              <a:t>Using comparison operator (such as = or &lt;&gt;) to check for NULL is a mistake - a very common mistake. For example,</a:t>
            </a:r>
          </a:p>
          <a:p>
            <a:endParaRPr lang="en-US" dirty="0">
              <a:highlight>
                <a:srgbClr val="FFFF00"/>
              </a:highlight>
            </a:endParaRPr>
          </a:p>
          <a:p>
            <a:r>
              <a:rPr lang="en-US" dirty="0"/>
              <a:t>SELECT * FROM products WHERE </a:t>
            </a:r>
            <a:r>
              <a:rPr lang="en-US" dirty="0" err="1"/>
              <a:t>productCode</a:t>
            </a:r>
            <a:r>
              <a:rPr lang="en-US" dirty="0"/>
              <a:t> = NULL;</a:t>
            </a:r>
          </a:p>
          <a:p>
            <a:r>
              <a:rPr lang="en-US" dirty="0"/>
              <a:t>-- This is a common mistake. NULL cannot be compared.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8010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D638B72-AC99-1C75-924C-4474CEA711DA}"/>
              </a:ext>
            </a:extLst>
          </p:cNvPr>
          <p:cNvSpPr txBox="1"/>
          <p:nvPr/>
        </p:nvSpPr>
        <p:spPr>
          <a:xfrm>
            <a:off x="1404457" y="315310"/>
            <a:ext cx="20379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ORDER BY</a:t>
            </a:r>
            <a:r>
              <a:rPr lang="en-CA" b="1" i="0" dirty="0">
                <a:solidFill>
                  <a:srgbClr val="444444"/>
                </a:solidFill>
                <a:effectLst/>
                <a:latin typeface="Segoe UI" panose="020B0502040204020203" pitchFamily="34" charset="0"/>
              </a:rPr>
              <a:t> Clause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59BBE4-CC89-5317-AAB1-0A68F3A4D01C}"/>
              </a:ext>
            </a:extLst>
          </p:cNvPr>
          <p:cNvSpPr txBox="1"/>
          <p:nvPr/>
        </p:nvSpPr>
        <p:spPr>
          <a:xfrm>
            <a:off x="271871" y="1434960"/>
            <a:ext cx="105456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Order the results by price in descending order</a:t>
            </a:r>
          </a:p>
          <a:p>
            <a:r>
              <a:rPr lang="en-US" dirty="0"/>
              <a:t>SELECT * FROM products WHERE name LIKE 'Pen %' ORDER BY price DESC;</a:t>
            </a:r>
            <a:endParaRPr lang="en-C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0C64DE-1F3E-FD7D-7827-FAC0C963E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85" y="2199067"/>
            <a:ext cx="6105525" cy="17335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9682B3B-9714-6D90-15EF-CF6BB837A78B}"/>
              </a:ext>
            </a:extLst>
          </p:cNvPr>
          <p:cNvSpPr txBox="1"/>
          <p:nvPr/>
        </p:nvSpPr>
        <p:spPr>
          <a:xfrm>
            <a:off x="208008" y="4222711"/>
            <a:ext cx="115066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Order by price in descending order, followed by quantity in ascending (default) order</a:t>
            </a:r>
          </a:p>
          <a:p>
            <a:r>
              <a:rPr lang="en-US" dirty="0" err="1"/>
              <a:t>mysql</a:t>
            </a:r>
            <a:r>
              <a:rPr lang="en-US" dirty="0"/>
              <a:t>&gt; SELECT * FROM products WHERE name LIKE 'Pen %' ORDER BY price DESC, quantity;</a:t>
            </a:r>
            <a:endParaRPr lang="en-CA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2FC8241-7EAA-3BDD-24FF-3DD1E705C7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166" y="4965009"/>
            <a:ext cx="4854849" cy="139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41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C5671C7-C4CF-3700-2E41-30DA9E087C4A}"/>
              </a:ext>
            </a:extLst>
          </p:cNvPr>
          <p:cNvSpPr txBox="1"/>
          <p:nvPr/>
        </p:nvSpPr>
        <p:spPr>
          <a:xfrm>
            <a:off x="1517534" y="369331"/>
            <a:ext cx="11839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AS</a:t>
            </a:r>
            <a:r>
              <a:rPr lang="en-CA" b="1" i="0" dirty="0">
                <a:solidFill>
                  <a:srgbClr val="444444"/>
                </a:solidFill>
                <a:effectLst/>
                <a:latin typeface="Segoe UI" panose="020B0502040204020203" pitchFamily="34" charset="0"/>
              </a:rPr>
              <a:t> - Alias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0D4EEB-25C7-4A00-62FD-18524F445F69}"/>
              </a:ext>
            </a:extLst>
          </p:cNvPr>
          <p:cNvSpPr txBox="1"/>
          <p:nvPr/>
        </p:nvSpPr>
        <p:spPr>
          <a:xfrm>
            <a:off x="271871" y="1242900"/>
            <a:ext cx="117121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 SELECT </a:t>
            </a:r>
            <a:r>
              <a:rPr lang="en-US" dirty="0" err="1"/>
              <a:t>productID</a:t>
            </a:r>
            <a:r>
              <a:rPr lang="en-US" dirty="0"/>
              <a:t> AS ID, </a:t>
            </a:r>
            <a:r>
              <a:rPr lang="en-US" dirty="0" err="1"/>
              <a:t>productCode</a:t>
            </a:r>
            <a:r>
              <a:rPr lang="en-US" dirty="0"/>
              <a:t> AS Code,</a:t>
            </a:r>
          </a:p>
          <a:p>
            <a:r>
              <a:rPr lang="en-US" dirty="0"/>
              <a:t>              name AS Description, price AS `Unit Price`  -- Define aliases to be used as display names</a:t>
            </a:r>
          </a:p>
          <a:p>
            <a:r>
              <a:rPr lang="en-US" dirty="0"/>
              <a:t>       FROM products</a:t>
            </a:r>
          </a:p>
          <a:p>
            <a:r>
              <a:rPr lang="en-US" dirty="0"/>
              <a:t>       ORDER BY ID;  -- Use alias ID as reference</a:t>
            </a:r>
            <a:endParaRPr lang="en-C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A7B4339-3F78-A1AF-16D5-2244175C3A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907" y="2510504"/>
            <a:ext cx="449580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60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2ED9C9B-4A9D-E3EA-A1AA-ECE3C3D5625E}"/>
              </a:ext>
            </a:extLst>
          </p:cNvPr>
          <p:cNvSpPr txBox="1"/>
          <p:nvPr/>
        </p:nvSpPr>
        <p:spPr>
          <a:xfrm>
            <a:off x="1517534" y="348148"/>
            <a:ext cx="2227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444444"/>
                </a:solidFill>
                <a:effectLst/>
                <a:latin typeface="Segoe UI" panose="020B0502040204020203" pitchFamily="34" charset="0"/>
              </a:rPr>
              <a:t>Function </a:t>
            </a:r>
            <a:r>
              <a:rPr lang="en-CA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CONCAT()</a:t>
            </a:r>
            <a:endParaRPr lang="en-CA" b="1" i="0" dirty="0">
              <a:solidFill>
                <a:srgbClr val="444444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F97E0C-2009-6619-9E27-19B6F218108D}"/>
              </a:ext>
            </a:extLst>
          </p:cNvPr>
          <p:cNvSpPr txBox="1"/>
          <p:nvPr/>
        </p:nvSpPr>
        <p:spPr>
          <a:xfrm>
            <a:off x="271870" y="1179145"/>
            <a:ext cx="103731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SELECT CONCAT(</a:t>
            </a:r>
            <a:r>
              <a:rPr lang="en-US" dirty="0" err="1"/>
              <a:t>productCode</a:t>
            </a:r>
            <a:r>
              <a:rPr lang="en-US" dirty="0"/>
              <a:t>, ' - ', name) AS `Product Description`, price FROM products;</a:t>
            </a:r>
            <a:endParaRPr lang="en-C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DC578C1-925D-3A47-ECBC-DD075B00E0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09" y="1720023"/>
            <a:ext cx="3286125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49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998F08-9DB9-EC71-9E1E-1D14E68568A7}"/>
              </a:ext>
            </a:extLst>
          </p:cNvPr>
          <p:cNvSpPr txBox="1"/>
          <p:nvPr/>
        </p:nvSpPr>
        <p:spPr>
          <a:xfrm>
            <a:off x="1471526" y="228131"/>
            <a:ext cx="32801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0A8464"/>
                </a:solidFill>
                <a:effectLst/>
                <a:latin typeface="Segoe UI" panose="020B0502040204020203" pitchFamily="34" charset="0"/>
              </a:rPr>
              <a:t>Producing Summary Reports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B3D39A-D604-95D7-B0D5-A69C944A222A}"/>
              </a:ext>
            </a:extLst>
          </p:cNvPr>
          <p:cNvSpPr txBox="1"/>
          <p:nvPr/>
        </p:nvSpPr>
        <p:spPr>
          <a:xfrm>
            <a:off x="1404457" y="809813"/>
            <a:ext cx="1192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444444"/>
                </a:solidFill>
                <a:effectLst/>
                <a:latin typeface="Consolas" panose="020B0609020204030204" pitchFamily="49" charset="0"/>
              </a:rPr>
              <a:t>DISTINCT</a:t>
            </a:r>
            <a:endParaRPr lang="en-CA" b="1" i="0" dirty="0">
              <a:solidFill>
                <a:srgbClr val="444444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E4679C-9197-9BE7-8F36-AA9EBD48937B}"/>
              </a:ext>
            </a:extLst>
          </p:cNvPr>
          <p:cNvSpPr txBox="1"/>
          <p:nvPr/>
        </p:nvSpPr>
        <p:spPr>
          <a:xfrm>
            <a:off x="271871" y="1434960"/>
            <a:ext cx="62239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Without DISTINCT</a:t>
            </a:r>
          </a:p>
          <a:p>
            <a:r>
              <a:rPr lang="en-US" dirty="0"/>
              <a:t>SELECT price FROM products;</a:t>
            </a:r>
            <a:endParaRPr lang="en-CA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D64426C-F0CF-E416-F240-BF98EB37F7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7048" y="910878"/>
            <a:ext cx="886905" cy="169449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FFAE0EF-9A59-461E-0935-9AE125AFF6CA}"/>
              </a:ext>
            </a:extLst>
          </p:cNvPr>
          <p:cNvSpPr txBox="1"/>
          <p:nvPr/>
        </p:nvSpPr>
        <p:spPr>
          <a:xfrm>
            <a:off x="271871" y="3105834"/>
            <a:ext cx="62239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With DISTINCT on price</a:t>
            </a:r>
          </a:p>
          <a:p>
            <a:r>
              <a:rPr lang="en-US" dirty="0"/>
              <a:t>SELECT DISTINCT price AS `Distinct Price` FROM products;</a:t>
            </a:r>
            <a:endParaRPr lang="en-CA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EFDBA30-0B7B-24FF-AE56-9B56324D0A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4656" y="2751024"/>
            <a:ext cx="1362346" cy="135595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F50F65C-B374-665B-B4B3-3C7020190A1F}"/>
              </a:ext>
            </a:extLst>
          </p:cNvPr>
          <p:cNvSpPr txBox="1"/>
          <p:nvPr/>
        </p:nvSpPr>
        <p:spPr>
          <a:xfrm>
            <a:off x="208009" y="4553978"/>
            <a:ext cx="62239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DISTINCT combination of price and name</a:t>
            </a:r>
          </a:p>
          <a:p>
            <a:r>
              <a:rPr lang="en-US" dirty="0"/>
              <a:t>SELECT DISTINCT price, name FROM products;</a:t>
            </a:r>
            <a:endParaRPr lang="en-CA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63DF37A-3681-E6CD-4394-1DFE1A48D3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5583" y="4776707"/>
            <a:ext cx="1422523" cy="142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59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7732FA-648D-BFD7-5922-CE890FEDF0E5}"/>
              </a:ext>
            </a:extLst>
          </p:cNvPr>
          <p:cNvSpPr txBox="1"/>
          <p:nvPr/>
        </p:nvSpPr>
        <p:spPr>
          <a:xfrm>
            <a:off x="1404457" y="315310"/>
            <a:ext cx="30012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0A8464"/>
                </a:solidFill>
                <a:effectLst/>
                <a:latin typeface="Segoe UI" panose="020B0502040204020203" pitchFamily="34" charset="0"/>
              </a:rPr>
              <a:t>Modifying Data - </a:t>
            </a:r>
            <a:r>
              <a:rPr lang="en-CA" b="1" i="0" dirty="0">
                <a:solidFill>
                  <a:srgbClr val="0A8464"/>
                </a:solidFill>
                <a:effectLst/>
                <a:latin typeface="Consolas" panose="020B0609020204030204" pitchFamily="49" charset="0"/>
              </a:rPr>
              <a:t>UPDATE</a:t>
            </a:r>
            <a:endParaRPr lang="en-CA" b="1" i="0" dirty="0">
              <a:solidFill>
                <a:srgbClr val="0A8464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895A38-8622-4BD6-79B5-233F6E6BCA58}"/>
              </a:ext>
            </a:extLst>
          </p:cNvPr>
          <p:cNvSpPr txBox="1"/>
          <p:nvPr/>
        </p:nvSpPr>
        <p:spPr>
          <a:xfrm>
            <a:off x="208008" y="1179145"/>
            <a:ext cx="919478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Increase the price by 10% for all products</a:t>
            </a:r>
          </a:p>
          <a:p>
            <a:r>
              <a:rPr lang="en-US" dirty="0"/>
              <a:t>UPDATE products SET price = price * 1.1;</a:t>
            </a:r>
          </a:p>
          <a:p>
            <a:r>
              <a:rPr lang="en-US" dirty="0"/>
              <a:t>   </a:t>
            </a:r>
          </a:p>
          <a:p>
            <a:r>
              <a:rPr lang="en-US" dirty="0"/>
              <a:t>SELECT * FROM products;</a:t>
            </a:r>
            <a:endParaRPr lang="en-CA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940AFF4-7ACD-9916-7EEB-7D6C31C9FA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5399" y="1129714"/>
            <a:ext cx="4355250" cy="159238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60FDEFE-578F-BFA6-F4AE-4146F40E6ADA}"/>
              </a:ext>
            </a:extLst>
          </p:cNvPr>
          <p:cNvSpPr txBox="1"/>
          <p:nvPr/>
        </p:nvSpPr>
        <p:spPr>
          <a:xfrm>
            <a:off x="271871" y="3578506"/>
            <a:ext cx="989004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-- Modify selected rows</a:t>
            </a:r>
          </a:p>
          <a:p>
            <a:r>
              <a:rPr lang="en-US" dirty="0" err="1"/>
              <a:t>mysql</a:t>
            </a:r>
            <a:r>
              <a:rPr lang="en-US" dirty="0"/>
              <a:t>&gt; UPDATE products SET quantity = quantity - 100 WHERE name = 'Pen Red';</a:t>
            </a:r>
          </a:p>
          <a:p>
            <a:r>
              <a:rPr lang="en-US" dirty="0"/>
              <a:t>   </a:t>
            </a:r>
          </a:p>
          <a:p>
            <a:r>
              <a:rPr lang="en-US" dirty="0" err="1"/>
              <a:t>mysql</a:t>
            </a:r>
            <a:r>
              <a:rPr lang="en-US" dirty="0"/>
              <a:t>&gt; SELECT * FROM products WHERE name = 'Pen Red';</a:t>
            </a:r>
            <a:endParaRPr lang="en-CA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41DC9E7-CC87-65EC-4971-3E2C3A09F7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4245708"/>
            <a:ext cx="5289893" cy="11474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04024C3-2BAC-735F-90C8-13E5D2431967}"/>
              </a:ext>
            </a:extLst>
          </p:cNvPr>
          <p:cNvSpPr txBox="1"/>
          <p:nvPr/>
        </p:nvSpPr>
        <p:spPr>
          <a:xfrm>
            <a:off x="442210" y="5556171"/>
            <a:ext cx="62209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NOTE: don’t forget to use       SET SQL_SAFE_UPDATES = 0;</a:t>
            </a:r>
          </a:p>
        </p:txBody>
      </p:sp>
    </p:spTree>
    <p:extLst>
      <p:ext uri="{BB962C8B-B14F-4D97-AF65-F5344CB8AC3E}">
        <p14:creationId xmlns:p14="http://schemas.microsoft.com/office/powerpoint/2010/main" val="404170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5F2479-6D7C-F78F-9ED5-A4829AE8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8AC3EA-3A72-749E-01C2-1CBCC6B47FE5}"/>
              </a:ext>
            </a:extLst>
          </p:cNvPr>
          <p:cNvSpPr/>
          <p:nvPr/>
        </p:nvSpPr>
        <p:spPr>
          <a:xfrm>
            <a:off x="208009" y="802418"/>
            <a:ext cx="11899908" cy="57402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6C0EE1-6C17-DD5A-72C7-4073A1D33D99}"/>
              </a:ext>
            </a:extLst>
          </p:cNvPr>
          <p:cNvSpPr/>
          <p:nvPr/>
        </p:nvSpPr>
        <p:spPr>
          <a:xfrm>
            <a:off x="0" y="-405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94D5D7-4370-00DA-7BC5-470C50FAE29D}"/>
              </a:ext>
            </a:extLst>
          </p:cNvPr>
          <p:cNvSpPr txBox="1"/>
          <p:nvPr/>
        </p:nvSpPr>
        <p:spPr>
          <a:xfrm>
            <a:off x="210841" y="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591B77-1E93-AD47-F236-02B725A41124}"/>
              </a:ext>
            </a:extLst>
          </p:cNvPr>
          <p:cNvSpPr txBox="1"/>
          <p:nvPr/>
        </p:nvSpPr>
        <p:spPr>
          <a:xfrm>
            <a:off x="271871" y="2558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6D1D3-2A29-B01C-536D-7BA2B2FE8232}"/>
              </a:ext>
            </a:extLst>
          </p:cNvPr>
          <p:cNvSpPr txBox="1"/>
          <p:nvPr/>
        </p:nvSpPr>
        <p:spPr>
          <a:xfrm>
            <a:off x="9816418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E20A21-FA7A-EEC7-5DBF-666DEF01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579534" y="-23177"/>
            <a:ext cx="1681225" cy="785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0E97DDD-0A8E-7187-65A4-07CEB617B60B}"/>
              </a:ext>
            </a:extLst>
          </p:cNvPr>
          <p:cNvSpPr txBox="1"/>
          <p:nvPr/>
        </p:nvSpPr>
        <p:spPr>
          <a:xfrm>
            <a:off x="1517534" y="255815"/>
            <a:ext cx="34354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CA" b="1" i="0" dirty="0">
                <a:solidFill>
                  <a:srgbClr val="0A8464"/>
                </a:solidFill>
                <a:effectLst/>
                <a:latin typeface="Segoe UI" panose="020B0502040204020203" pitchFamily="34" charset="0"/>
              </a:rPr>
              <a:t>Deleting Rows - </a:t>
            </a:r>
            <a:r>
              <a:rPr lang="en-CA" b="1" i="0" dirty="0">
                <a:solidFill>
                  <a:srgbClr val="0A8464"/>
                </a:solidFill>
                <a:effectLst/>
                <a:latin typeface="Consolas" panose="020B0609020204030204" pitchFamily="49" charset="0"/>
              </a:rPr>
              <a:t>DELETE FROM</a:t>
            </a:r>
            <a:endParaRPr lang="en-CA" b="1" i="0" dirty="0">
              <a:solidFill>
                <a:srgbClr val="0A8464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F46F519-4D1D-DEA7-A2A5-5E363C53323B}"/>
              </a:ext>
            </a:extLst>
          </p:cNvPr>
          <p:cNvSpPr txBox="1"/>
          <p:nvPr/>
        </p:nvSpPr>
        <p:spPr>
          <a:xfrm>
            <a:off x="386032" y="1381237"/>
            <a:ext cx="6223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DELETE FROM products WHERE name LIKE 'Pencil%';</a:t>
            </a:r>
            <a:endParaRPr lang="en-C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FACBD7E-804F-7DEB-1B84-3775A4F81CAD}"/>
              </a:ext>
            </a:extLst>
          </p:cNvPr>
          <p:cNvSpPr txBox="1"/>
          <p:nvPr/>
        </p:nvSpPr>
        <p:spPr>
          <a:xfrm>
            <a:off x="386032" y="1757964"/>
            <a:ext cx="62239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CA" dirty="0"/>
              <a:t>SELECT * FROM products;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74F08B6-6A02-D647-197C-17EF21F05E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780" y="2304567"/>
            <a:ext cx="6143625" cy="18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56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12014</TotalTime>
  <Words>3489</Words>
  <Application>Microsoft Office PowerPoint</Application>
  <PresentationFormat>Widescreen</PresentationFormat>
  <Paragraphs>483</Paragraphs>
  <Slides>54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66" baseType="lpstr">
      <vt:lpstr>Arial</vt:lpstr>
      <vt:lpstr>Calibri</vt:lpstr>
      <vt:lpstr>Calibri Light</vt:lpstr>
      <vt:lpstr>Consolas</vt:lpstr>
      <vt:lpstr>Droid Sans Mono</vt:lpstr>
      <vt:lpstr>euclid_circular_a</vt:lpstr>
      <vt:lpstr>Roboto Light</vt:lpstr>
      <vt:lpstr>Segoe UI</vt:lpstr>
      <vt:lpstr>Tajawal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Dr.Khalid Eskaf</cp:lastModifiedBy>
  <cp:revision>249</cp:revision>
  <dcterms:created xsi:type="dcterms:W3CDTF">2023-04-29T09:08:23Z</dcterms:created>
  <dcterms:modified xsi:type="dcterms:W3CDTF">2024-03-18T19:02:22Z</dcterms:modified>
</cp:coreProperties>
</file>