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 id="2147483687" r:id="rId6"/>
    <p:sldMasterId id="2147483706" r:id="rId7"/>
  </p:sldMasterIdLst>
  <p:notesMasterIdLst>
    <p:notesMasterId r:id="rId58"/>
  </p:notesMasterIdLst>
  <p:sldIdLst>
    <p:sldId id="494" r:id="rId8"/>
    <p:sldId id="313" r:id="rId9"/>
    <p:sldId id="649" r:id="rId10"/>
    <p:sldId id="537" r:id="rId11"/>
    <p:sldId id="542" r:id="rId12"/>
    <p:sldId id="641" r:id="rId13"/>
    <p:sldId id="642" r:id="rId14"/>
    <p:sldId id="643" r:id="rId15"/>
    <p:sldId id="644" r:id="rId16"/>
    <p:sldId id="639" r:id="rId17"/>
    <p:sldId id="646" r:id="rId18"/>
    <p:sldId id="647" r:id="rId19"/>
    <p:sldId id="681" r:id="rId20"/>
    <p:sldId id="640" r:id="rId21"/>
    <p:sldId id="654" r:id="rId22"/>
    <p:sldId id="645" r:id="rId23"/>
    <p:sldId id="581" r:id="rId24"/>
    <p:sldId id="656" r:id="rId25"/>
    <p:sldId id="657" r:id="rId26"/>
    <p:sldId id="659" r:id="rId27"/>
    <p:sldId id="583" r:id="rId28"/>
    <p:sldId id="660" r:id="rId29"/>
    <p:sldId id="661" r:id="rId30"/>
    <p:sldId id="662" r:id="rId31"/>
    <p:sldId id="665" r:id="rId32"/>
    <p:sldId id="655" r:id="rId33"/>
    <p:sldId id="669" r:id="rId34"/>
    <p:sldId id="670" r:id="rId35"/>
    <p:sldId id="673" r:id="rId36"/>
    <p:sldId id="582" r:id="rId37"/>
    <p:sldId id="674" r:id="rId38"/>
    <p:sldId id="675" r:id="rId39"/>
    <p:sldId id="585" r:id="rId40"/>
    <p:sldId id="676" r:id="rId41"/>
    <p:sldId id="788" r:id="rId42"/>
    <p:sldId id="789" r:id="rId43"/>
    <p:sldId id="790" r:id="rId44"/>
    <p:sldId id="799" r:id="rId45"/>
    <p:sldId id="797" r:id="rId46"/>
    <p:sldId id="813" r:id="rId47"/>
    <p:sldId id="792" r:id="rId48"/>
    <p:sldId id="955" r:id="rId49"/>
    <p:sldId id="960" r:id="rId50"/>
    <p:sldId id="961" r:id="rId51"/>
    <p:sldId id="962" r:id="rId52"/>
    <p:sldId id="963" r:id="rId53"/>
    <p:sldId id="964" r:id="rId54"/>
    <p:sldId id="965" r:id="rId55"/>
    <p:sldId id="966" r:id="rId56"/>
    <p:sldId id="680"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13"/>
            <p14:sldId id="649"/>
            <p14:sldId id="537"/>
            <p14:sldId id="542"/>
            <p14:sldId id="641"/>
            <p14:sldId id="642"/>
            <p14:sldId id="643"/>
            <p14:sldId id="644"/>
            <p14:sldId id="639"/>
            <p14:sldId id="646"/>
            <p14:sldId id="647"/>
            <p14:sldId id="681"/>
            <p14:sldId id="640"/>
            <p14:sldId id="654"/>
            <p14:sldId id="645"/>
            <p14:sldId id="581"/>
            <p14:sldId id="656"/>
            <p14:sldId id="657"/>
            <p14:sldId id="659"/>
            <p14:sldId id="583"/>
            <p14:sldId id="660"/>
            <p14:sldId id="661"/>
            <p14:sldId id="662"/>
            <p14:sldId id="665"/>
            <p14:sldId id="655"/>
            <p14:sldId id="669"/>
            <p14:sldId id="670"/>
            <p14:sldId id="673"/>
            <p14:sldId id="582"/>
            <p14:sldId id="674"/>
            <p14:sldId id="675"/>
            <p14:sldId id="585"/>
            <p14:sldId id="676"/>
            <p14:sldId id="788"/>
            <p14:sldId id="789"/>
            <p14:sldId id="790"/>
            <p14:sldId id="799"/>
            <p14:sldId id="797"/>
            <p14:sldId id="813"/>
            <p14:sldId id="792"/>
            <p14:sldId id="955"/>
            <p14:sldId id="960"/>
            <p14:sldId id="961"/>
            <p14:sldId id="962"/>
            <p14:sldId id="963"/>
            <p14:sldId id="964"/>
            <p14:sldId id="965"/>
            <p14:sldId id="966"/>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8" d="100"/>
          <a:sy n="68" d="100"/>
        </p:scale>
        <p:origin x="7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presProps" Target="pres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80179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59305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8681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00094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475716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94764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17960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56754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144030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704497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780591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96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2538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988214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98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image" Target="../media/image1.png"/><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19" Type="http://schemas.openxmlformats.org/officeDocument/2006/relationships/theme" Target="../theme/theme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image" Target="../media/image1.png"/><Relationship Id="rId2" Type="http://schemas.openxmlformats.org/officeDocument/2006/relationships/slideLayout" Target="../slideLayouts/slideLayout52.xml"/><Relationship Id="rId16" Type="http://schemas.openxmlformats.org/officeDocument/2006/relationships/theme" Target="../theme/theme4.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45.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9.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45.xml"/><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emf"/><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png"/><Relationship Id="rId1" Type="http://schemas.openxmlformats.org/officeDocument/2006/relationships/slideLayout" Target="../slideLayouts/slideLayout27.xml"/><Relationship Id="rId4" Type="http://schemas.openxmlformats.org/officeDocument/2006/relationships/image" Target="../media/image14.png"/></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9.emf"/><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7.xml"/><Relationship Id="rId4" Type="http://schemas.openxmlformats.org/officeDocument/2006/relationships/image" Target="../media/image14.png"/></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2.emf"/><Relationship Id="rId1" Type="http://schemas.openxmlformats.org/officeDocument/2006/relationships/slideLayout" Target="../slideLayouts/slideLayout27.xml"/></Relationships>
</file>

<file path=ppt/slides/_rels/slide4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49.xml"/><Relationship Id="rId5" Type="http://schemas.openxmlformats.org/officeDocument/2006/relationships/image" Target="../media/image5.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 MGM496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Methodology</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929064"/>
    </mc:Choice>
    <mc:Fallback xmlns="">
      <p:transition spd="slow" advTm="19290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000769"/>
            <a:ext cx="4936387" cy="4154984"/>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Methodology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Onion</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philosophy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approach</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strategy</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choice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Time horizon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collection and analysis techniques</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102557" y="1695700"/>
            <a:ext cx="5565982" cy="5102511"/>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Methodology </a:t>
            </a:r>
            <a:r>
              <a:rPr lang="ar-EG" sz="2800" dirty="0">
                <a:solidFill>
                  <a:srgbClr val="000000"/>
                </a:solidFill>
                <a:latin typeface="Times New Roman" panose="02020603050405020304" pitchFamily="18" charset="0"/>
                <a:cs typeface="Times New Roman" panose="02020603050405020304" pitchFamily="18" charset="0"/>
              </a:rPr>
              <a:t>منهجية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2092686"/>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970671"/>
            <a:ext cx="10734675" cy="566866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ماهو(بالضبط) الفصل المنهجي؟</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(exactly) is the methodology chapter?</a:t>
            </a:r>
          </a:p>
        </p:txBody>
      </p:sp>
    </p:spTree>
    <p:extLst>
      <p:ext uri="{BB962C8B-B14F-4D97-AF65-F5344CB8AC3E}">
        <p14:creationId xmlns:p14="http://schemas.microsoft.com/office/powerpoint/2010/main" val="959232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63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methodology chapter is where you outline the philosophical underpinnings of your research and outline the specific methodological choices you’ve made.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point of the methodology chapter is to tell the reader exactly how you designed your study and, just as importantly, why you did it this way.</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فصل المنهجية هو المكان الذي تحدد فيه الأسس الفلسفية لبحثك وتحدد الاختيارات المنهجية المحددة التي قمت بها.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الهدف من فصل المنهجية هو إخبار القارئ بالضبط كيف صممت دراستك، وبنفس القدر من الأهمية، لماذا فعلت ذلك بهذه الطريقة.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63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Importantly, this chapter should comprehensively describe and justify all the methodological choices you made in your study. </a:t>
            </a:r>
          </a:p>
          <a:p>
            <a:pPr marL="457200" indent="-457200" algn="just">
              <a:buFont typeface="Arial" panose="020B0604020202020204" pitchFamily="34" charset="0"/>
              <a:buChar char="•"/>
            </a:pPr>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For example</a:t>
            </a:r>
            <a:r>
              <a:rPr lang="en-US" sz="2800" dirty="0">
                <a:solidFill>
                  <a:srgbClr val="2D3956"/>
                </a:solidFill>
                <a:latin typeface="Times New Roman" panose="02020603050405020304" pitchFamily="18" charset="0"/>
                <a:cs typeface="Times New Roman" panose="02020603050405020304" pitchFamily="18" charset="0"/>
              </a:rPr>
              <a:t>, the approach you took to your research (i.e., qualitative, quantitative or mixed), who you collected data from (i.e., your sampling strategy), how you collected your data and, of course, how you analyzed it.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والأهم من ذلك، يجب أن يصف هذا الفصل ويبرر بشكل شامل جميع الخيارات المنهجية التي قمت بها في دراستك.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على سبيل المثال، النهج الذي اتبعته في بحثك (أي النوعي أو الكمي أو المختلط)، ومن الذي جمعت البيانات منه (أي استراتيجية أخذ العينات الخاصة بك)، وكيف جمعت بياناتك، وبالطبع كيف قمت بتحليلها.</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35D13BD-2EF8-4C71-B42B-489B15948D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8F61554-A31E-4502-AD10-5C7C55DEFB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40761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60123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 أهمية فصل المنهجية؟</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Why is the methodology chapter important?</a:t>
            </a:r>
          </a:p>
        </p:txBody>
      </p:sp>
      <p:sp>
        <p:nvSpPr>
          <p:cNvPr id="5" name="Rectangle 4">
            <a:extLst>
              <a:ext uri="{FF2B5EF4-FFF2-40B4-BE49-F238E27FC236}">
                <a16:creationId xmlns:a16="http://schemas.microsoft.com/office/drawing/2014/main" id="{A9EE896A-F625-4DEC-993E-3D2CBC2C4F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16381B-7A08-408A-B841-2D56FFBAA4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17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092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u="sng" dirty="0">
                <a:solidFill>
                  <a:srgbClr val="2D3956"/>
                </a:solidFill>
                <a:latin typeface="Times New Roman" panose="02020603050405020304" pitchFamily="18" charset="0"/>
                <a:cs typeface="Times New Roman" panose="02020603050405020304" pitchFamily="18" charset="0"/>
              </a:rPr>
              <a:t>The methodology chapter plays two important roles in your dissertation or thesis: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Firstly, it demonstrates your understanding of research theory.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flawed research design or methodology would mean flawed results. So, this chapter is vital as it allows you to show the marker that you know what you’re doing and that your results are credible.</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أولاً، يوضح فهمك لنظرية البحث.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 التصميم أو المنهجية البحثية المعيبة قد تعني نتائج معيبة. لذا، يعد هذا الفصل أمرًا حيويًا لأنه يسمح لك بإظهار أنك تعرف ما تفعله وأن نتائجك ذات مصداقية.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3514934-0C35-486A-81B3-AD53128D7D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5CE8316-1A8E-4A7F-A61D-7C413D64A4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4951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440120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Secondly, the methodology chapter is what helps to make your study replicable. In other words, it allows other researchers to undertake your study using the same methodological approach, and compare their findings to yours. This is very important within academic research, as each study builds on previous studies.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ثانيًا، الفصل الخاص بالمنهجية هو ما يساعد على جعل دراستك قابلة للتكرار. بمعنى آخر، يسمح للباحثين الآخرين بإجراء دراستك باستخدام نفس النهج المنهجي، ومقارنة نتائجهم بنتائجك. وهذا مهم جدًا في البحث الأكاديمي، حيث أن كل دراسة تعتمد على الدراسات السابقة.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B887CF0-BD9B-4118-AA2B-5B2A5540CB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19AEAA3-94E9-4314-BCD6-31489A8848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78228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9626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كيفية كتابة الفصل المنهجي؟</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Write The Methodology Chapter?</a:t>
            </a:r>
          </a:p>
        </p:txBody>
      </p:sp>
      <p:sp>
        <p:nvSpPr>
          <p:cNvPr id="5" name="Rectangle 4">
            <a:extLst>
              <a:ext uri="{FF2B5EF4-FFF2-40B4-BE49-F238E27FC236}">
                <a16:creationId xmlns:a16="http://schemas.microsoft.com/office/drawing/2014/main" id="{EA633509-4B50-4A3A-A7FD-F3DD8B5DD5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26CF1D0-40F7-4CCC-A1E1-255DD6DE6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10708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5"/>
            <a:ext cx="10684804" cy="5170066"/>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Tree>
    <p:extLst>
      <p:ext uri="{BB962C8B-B14F-4D97-AF65-F5344CB8AC3E}">
        <p14:creationId xmlns:p14="http://schemas.microsoft.com/office/powerpoint/2010/main" val="4118897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pic>
        <p:nvPicPr>
          <p:cNvPr id="2" name="Picture 1">
            <a:extLst>
              <a:ext uri="{FF2B5EF4-FFF2-40B4-BE49-F238E27FC236}">
                <a16:creationId xmlns:a16="http://schemas.microsoft.com/office/drawing/2014/main" id="{E60A0425-4F67-4EED-B96B-FF5455B70679}"/>
              </a:ext>
            </a:extLst>
          </p:cNvPr>
          <p:cNvPicPr>
            <a:picLocks noChangeAspect="1"/>
          </p:cNvPicPr>
          <p:nvPr/>
        </p:nvPicPr>
        <p:blipFill>
          <a:blip r:embed="rId2"/>
          <a:stretch>
            <a:fillRect/>
          </a:stretch>
        </p:blipFill>
        <p:spPr>
          <a:xfrm>
            <a:off x="896355" y="1145054"/>
            <a:ext cx="10698584" cy="5593676"/>
          </a:xfrm>
          <a:prstGeom prst="rect">
            <a:avLst/>
          </a:prstGeom>
        </p:spPr>
      </p:pic>
    </p:spTree>
    <p:extLst>
      <p:ext uri="{BB962C8B-B14F-4D97-AF65-F5344CB8AC3E}">
        <p14:creationId xmlns:p14="http://schemas.microsoft.com/office/powerpoint/2010/main" val="46655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4"/>
            <a:ext cx="11569649" cy="5420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#1 – Research Philosophy (e.g., interpretivist, positivist, etc.)</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#2 – Research Type/Logic (inductive or deductive)</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#3 – Research Approach (qualitative, quantitative or mixed)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#4 – Research Strategy/ Design (Research Methods)</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#5 – Time Horizon</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#6 – Data Collection Method (Techniques &amp; Tools)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Methodology</a:t>
            </a:r>
            <a:endParaRPr lang="en-US" sz="3200" b="1" dirty="0"/>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04BFE9-992C-4047-8A88-7B869D4AB9AF}"/>
              </a:ext>
            </a:extLst>
          </p:cNvPr>
          <p:cNvPicPr>
            <a:picLocks noChangeAspect="1"/>
          </p:cNvPicPr>
          <p:nvPr/>
        </p:nvPicPr>
        <p:blipFill>
          <a:blip r:embed="rId2"/>
          <a:stretch>
            <a:fillRect/>
          </a:stretch>
        </p:blipFill>
        <p:spPr>
          <a:xfrm>
            <a:off x="414997" y="1874520"/>
            <a:ext cx="11362006" cy="4758857"/>
          </a:xfrm>
          <a:prstGeom prst="rect">
            <a:avLst/>
          </a:prstGeom>
        </p:spPr>
      </p:pic>
      <p:sp>
        <p:nvSpPr>
          <p:cNvPr id="4" name="Rectangle 3">
            <a:extLst>
              <a:ext uri="{FF2B5EF4-FFF2-40B4-BE49-F238E27FC236}">
                <a16:creationId xmlns:a16="http://schemas.microsoft.com/office/drawing/2014/main" id="{F30ECD1D-7DD1-4B66-8F3E-9826F8C9E5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C2B1FC-A86A-4C44-812E-555D12C93BA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54998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89445" y="1566644"/>
            <a:ext cx="5711687" cy="5130341"/>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Philosophy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advTm="727734">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03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Research philosophy </a:t>
            </a:r>
            <a:r>
              <a:rPr lang="en-US" sz="2800" dirty="0">
                <a:latin typeface="Times New Roman" panose="02020603050405020304" pitchFamily="18" charset="0"/>
                <a:cs typeface="Times New Roman" panose="02020603050405020304" pitchFamily="18" charset="0"/>
              </a:rPr>
              <a:t>refers to the set of beliefs, assumptions, and principles that will guide your approach to conducting your research.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several research philosophies to choose from, including </a:t>
            </a:r>
            <a:r>
              <a:rPr lang="en-US" sz="2800" b="1" u="sng" dirty="0">
                <a:solidFill>
                  <a:srgbClr val="0070C0"/>
                </a:solidFill>
                <a:latin typeface="Times New Roman" panose="02020603050405020304" pitchFamily="18" charset="0"/>
                <a:cs typeface="Times New Roman" panose="02020603050405020304" pitchFamily="18" charset="0"/>
              </a:rPr>
              <a:t>positivism, interpretivism and pragmatism/ post-positivism</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53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Positivism</a:t>
            </a:r>
            <a:r>
              <a:rPr lang="en-US" sz="2800" dirty="0">
                <a:latin typeface="Times New Roman" panose="02020603050405020304" pitchFamily="18" charset="0"/>
                <a:cs typeface="Times New Roman" panose="02020603050405020304" pitchFamily="18" charset="0"/>
              </a:rPr>
              <a:t> emphasizes the use of scientific methods and seeks to uncover universal laws and generalizable knowledge. It assumes an objective reality that can be studied through empirical observation and measurement. Positivists aim for objectivity, reliability, and replicability in their research.</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تؤكد الوضعية على استخدام الأساليب العلمية وتسعى إلى الكشف عن القوانين العالمية والمعرفة القابلة للتعميم. ويفترض وجود واقع موضوعي يمكن دراسته بالملاحظة والقياس التجريبي. يهدف الوضعيون إلى الموضوعية والموثوقية والتكرار في أبحاثهم.</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94195"/>
            <a:ext cx="11677625" cy="5454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212844"/>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Interpretivism, </a:t>
            </a:r>
            <a:r>
              <a:rPr lang="en-US" sz="2800" dirty="0">
                <a:latin typeface="Times New Roman" panose="02020603050405020304" pitchFamily="18" charset="0"/>
                <a:cs typeface="Times New Roman" panose="02020603050405020304" pitchFamily="18" charset="0"/>
              </a:rPr>
              <a:t>focuses on understanding and interpreting human behavior and social phenomena through the lens of subjective meanings and social contexts. It recognizes the importance of individual experiences, values, and interpretations. Interpretivists often use qualitative methods, such as interviews, observations, and textual analysis, to explore the richness and complexity of social phenomena.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التفسيرية، على الطرف الآخر من الطيف، تركز على فهم وتفسير السلوك البشري والظواهر الاجتماعية من خلال عدسة المعاني الذاتية والسياقات الاجتماعية. ويدرك أهمية التجارب الفردية والقيم والتفسيرات. غالبًا ما يستخدم المفسرون الأساليب النوعية، مثل المقابلات والملاحظات والتحليل النصي، لاستكشاف ثراء الظواهر الاجتماعية وتعقيدها.</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7BB3659A-3654-4B75-99A7-F64A3BD665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E4F45CF-2903-42B1-8C14-7C6EDF296D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4619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732104" y="1586523"/>
            <a:ext cx="4962146" cy="512239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Approach/Logic (inductive or deductive)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Deductive reasoning: </a:t>
            </a:r>
            <a:r>
              <a:rPr lang="en-US" sz="2800" dirty="0">
                <a:latin typeface="Times New Roman" panose="02020603050405020304" pitchFamily="18" charset="0"/>
                <a:cs typeface="Times New Roman" panose="02020603050405020304" pitchFamily="18" charset="0"/>
              </a:rPr>
              <a:t>application of a general theory to a specific case.</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Ex.: Hypothesis testing</a:t>
            </a:r>
          </a:p>
          <a:p>
            <a:pPr algn="just" rtl="1"/>
            <a:r>
              <a:rPr lang="ar-EG" sz="2800" dirty="0">
                <a:solidFill>
                  <a:srgbClr val="2D3956"/>
                </a:solidFill>
                <a:latin typeface="Times New Roman" panose="02020603050405020304" pitchFamily="18" charset="0"/>
                <a:cs typeface="Times New Roman" panose="02020603050405020304" pitchFamily="18" charset="0"/>
              </a:rPr>
              <a:t>استدلال الاستنباطي: تطبيق نظرية عامة على حالة محددة.مثال: اختبار الفرضيات</a:t>
            </a: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Inductive reasoning</a:t>
            </a:r>
            <a:r>
              <a:rPr lang="en-US" sz="2800" dirty="0">
                <a:solidFill>
                  <a:srgbClr val="2D3956"/>
                </a:solidFill>
                <a:latin typeface="Times New Roman" panose="02020603050405020304" pitchFamily="18" charset="0"/>
                <a:cs typeface="Times New Roman" panose="02020603050405020304" pitchFamily="18" charset="0"/>
              </a:rPr>
              <a:t>: a process where we observe specific phenomena and on this basis arrive at general conclusions.</a:t>
            </a:r>
          </a:p>
          <a:p>
            <a:pPr algn="just"/>
            <a:r>
              <a:rPr lang="en-US" sz="2800" dirty="0">
                <a:solidFill>
                  <a:srgbClr val="2D3956"/>
                </a:solidFill>
                <a:latin typeface="Times New Roman" panose="02020603050405020304" pitchFamily="18" charset="0"/>
                <a:cs typeface="Times New Roman" panose="02020603050405020304" pitchFamily="18" charset="0"/>
              </a:rPr>
              <a:t>Both inductive and deductive processes are often used in research </a:t>
            </a:r>
            <a:r>
              <a:rPr lang="en-US" sz="2800" b="1" dirty="0">
                <a:solidFill>
                  <a:srgbClr val="4472C4"/>
                </a:solidFill>
                <a:latin typeface="Times New Roman" panose="02020603050405020304" pitchFamily="18" charset="0"/>
                <a:cs typeface="Times New Roman" panose="02020603050405020304" pitchFamily="18" charset="0"/>
              </a:rPr>
              <a:t>(Abductive)</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2" name="Rectangle 1">
            <a:extLst>
              <a:ext uri="{FF2B5EF4-FFF2-40B4-BE49-F238E27FC236}">
                <a16:creationId xmlns:a16="http://schemas.microsoft.com/office/drawing/2014/main" id="{90DD2832-B8AE-44A1-ABA2-7CE355E3C2A5}"/>
              </a:ext>
            </a:extLst>
          </p:cNvPr>
          <p:cNvSpPr/>
          <p:nvPr/>
        </p:nvSpPr>
        <p:spPr>
          <a:xfrm>
            <a:off x="529937" y="567299"/>
            <a:ext cx="10085646"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Approach/Logic (inductive or deductive)</a:t>
            </a:r>
          </a:p>
        </p:txBody>
      </p:sp>
      <p:sp>
        <p:nvSpPr>
          <p:cNvPr id="9" name="Rectangle 8">
            <a:extLst>
              <a:ext uri="{FF2B5EF4-FFF2-40B4-BE49-F238E27FC236}">
                <a16:creationId xmlns:a16="http://schemas.microsoft.com/office/drawing/2014/main" id="{97C58220-BA25-47D2-B4E0-F3719318B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2EE49BB-8AA8-4FC8-8600-49CE8A6850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42122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CACB9D-9DBF-4E3E-8033-AD992EE4DED8}"/>
              </a:ext>
            </a:extLst>
          </p:cNvPr>
          <p:cNvPicPr>
            <a:picLocks noChangeAspect="1"/>
          </p:cNvPicPr>
          <p:nvPr/>
        </p:nvPicPr>
        <p:blipFill>
          <a:blip r:embed="rId2"/>
          <a:stretch>
            <a:fillRect/>
          </a:stretch>
        </p:blipFill>
        <p:spPr>
          <a:xfrm>
            <a:off x="496338" y="1222056"/>
            <a:ext cx="11199323" cy="5421260"/>
          </a:xfrm>
          <a:prstGeom prst="rect">
            <a:avLst/>
          </a:prstGeom>
        </p:spPr>
      </p:pic>
      <p:sp>
        <p:nvSpPr>
          <p:cNvPr id="3" name="Rectangle 2">
            <a:extLst>
              <a:ext uri="{FF2B5EF4-FFF2-40B4-BE49-F238E27FC236}">
                <a16:creationId xmlns:a16="http://schemas.microsoft.com/office/drawing/2014/main" id="{796D25FA-8277-4971-BF56-499A1B3664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1A0499-D7A8-46BF-B75B-2C3C169F9E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903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B6631-7E64-4169-B259-86C351B89884}"/>
              </a:ext>
            </a:extLst>
          </p:cNvPr>
          <p:cNvPicPr>
            <a:picLocks noChangeAspect="1"/>
          </p:cNvPicPr>
          <p:nvPr/>
        </p:nvPicPr>
        <p:blipFill>
          <a:blip r:embed="rId2"/>
          <a:stretch>
            <a:fillRect/>
          </a:stretch>
        </p:blipFill>
        <p:spPr>
          <a:xfrm>
            <a:off x="145788" y="1090981"/>
            <a:ext cx="11900423" cy="5562274"/>
          </a:xfrm>
          <a:prstGeom prst="rect">
            <a:avLst/>
          </a:prstGeom>
        </p:spPr>
      </p:pic>
      <p:sp>
        <p:nvSpPr>
          <p:cNvPr id="3" name="Rectangle 2">
            <a:extLst>
              <a:ext uri="{FF2B5EF4-FFF2-40B4-BE49-F238E27FC236}">
                <a16:creationId xmlns:a16="http://schemas.microsoft.com/office/drawing/2014/main" id="{FD31FE97-6078-4E10-9C27-75C808437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EFDBB74-204B-44AC-A5B0-99BC14BC15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0346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3D92D9-B3C4-484A-BD43-A232650E41AA}"/>
              </a:ext>
            </a:extLst>
          </p:cNvPr>
          <p:cNvPicPr>
            <a:picLocks noChangeAspect="1"/>
          </p:cNvPicPr>
          <p:nvPr/>
        </p:nvPicPr>
        <p:blipFill>
          <a:blip r:embed="rId2"/>
          <a:stretch>
            <a:fillRect/>
          </a:stretch>
        </p:blipFill>
        <p:spPr>
          <a:xfrm>
            <a:off x="239151" y="1222056"/>
            <a:ext cx="11928991" cy="4413887"/>
          </a:xfrm>
          <a:prstGeom prst="rect">
            <a:avLst/>
          </a:prstGeom>
        </p:spPr>
      </p:pic>
      <p:sp>
        <p:nvSpPr>
          <p:cNvPr id="3" name="Rectangle 2">
            <a:extLst>
              <a:ext uri="{FF2B5EF4-FFF2-40B4-BE49-F238E27FC236}">
                <a16:creationId xmlns:a16="http://schemas.microsoft.com/office/drawing/2014/main" id="{E5C9CDD6-CF4B-441C-ADC7-815464B0CB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CAF8DB-8860-4B42-9398-DF87D488A6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4964752"/>
      </p:ext>
    </p:extLst>
  </p:cSld>
  <p:clrMapOvr>
    <a:masterClrMapping/>
  </p:clrMapOvr>
  <mc:AlternateContent xmlns:mc="http://schemas.openxmlformats.org/markup-compatibility/2006" xmlns:p14="http://schemas.microsoft.com/office/powerpoint/2010/main">
    <mc:Choice Requires="p14">
      <p:transition spd="slow" p14:dur="2000" advTm="2523307"/>
    </mc:Choice>
    <mc:Fallback xmlns="">
      <p:transition spd="slow" advTm="252330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Quantitative research </a:t>
            </a:r>
            <a:r>
              <a:rPr lang="en-US" sz="2800" dirty="0">
                <a:latin typeface="Times New Roman" panose="02020603050405020304" pitchFamily="18" charset="0"/>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lang="en-US" sz="2800" dirty="0">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Qualitative research </a:t>
            </a:r>
            <a:r>
              <a:rPr lang="en-US" sz="2800" dirty="0">
                <a:latin typeface="Times New Roman" panose="02020603050405020304" pitchFamily="18" charset="0"/>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203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7963" y="1530230"/>
            <a:ext cx="11472862"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Mixed methods research </a:t>
            </a:r>
            <a:r>
              <a:rPr lang="en-US" sz="2800" dirty="0">
                <a:latin typeface="Times New Roman" panose="02020603050405020304" pitchFamily="18" charset="0"/>
                <a:cs typeface="Times New Roman" panose="02020603050405020304" pitchFamily="18" charset="0"/>
              </a:rPr>
              <a:t>combines elements of both qualitative and quantitative approaches. It involves collecting and </a:t>
            </a:r>
            <a:r>
              <a:rPr lang="en-US" sz="2800" dirty="0" err="1">
                <a:latin typeface="Times New Roman" panose="02020603050405020304" pitchFamily="18" charset="0"/>
                <a:cs typeface="Times New Roman" panose="02020603050405020304" pitchFamily="18" charset="0"/>
              </a:rPr>
              <a:t>analysing</a:t>
            </a:r>
            <a:r>
              <a:rPr lang="en-US" sz="2800" dirty="0">
                <a:latin typeface="Times New Roman" panose="02020603050405020304" pitchFamily="18" charset="0"/>
                <a:cs typeface="Times New Roman" panose="02020603050405020304" pitchFamily="18" charset="0"/>
              </a:rPr>
              <a:t> both qualitative and quantitative data in a single study or across multiple phases of research. The purpose is to gain a more comprehensive understanding of a research problem by integrating different types of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يجمع البحث في الأساليب المختلطة بين عناصر النهج النوعي والكمي. يتضمن جمع وتحليل البيانات النوعية والكمية في دراسة واحدة أو عبر مراحل متعددة من البحث. والغرض من ذلك هو الحصول على فهم أكثر شمولاً لمشكلة البحث من خلال دمج أنواع مختلفة من البيانات.</a:t>
            </a:r>
            <a:endParaRPr lang="ar-EG"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98E0D8C0-0643-43DE-A4AC-8687609444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2FAB94A-E452-4B2C-8D26-D8CD7D939DF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04673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602357" cy="5241659"/>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Strategy (Research Methods)</a:t>
            </a:r>
            <a:endParaRPr lang="ar-EG"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1938" y="1759954"/>
            <a:ext cx="10994684" cy="4906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the research strategy, </a:t>
            </a:r>
            <a:r>
              <a:rPr lang="en-US" sz="2800" dirty="0">
                <a:latin typeface="Times New Roman" panose="02020603050405020304" pitchFamily="18" charset="0"/>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5"/>
            <a:ext cx="10994684" cy="5167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qualitative studies:</a:t>
            </a:r>
          </a:p>
          <a:p>
            <a:pPr marL="457200" indent="-457200" algn="just">
              <a:buFont typeface="Wingdings" panose="05000000000000000000" pitchFamily="2" charset="2"/>
              <a:buChar char="q"/>
            </a:pPr>
            <a:endParaRPr 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Historical research </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Grounded theory</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Case study</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quantitative studies:</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Descriptive</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Correlational</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Experimental</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701748" cy="5235697"/>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Time Horizon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084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 next thing you’ll need to detail in your methodology chapter is the time horizon.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two options here: cross-sectional and longitudinal.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In other words, whether the data for your study were all collected at one point in time (cross-sectional) or at multiple points in time (longitudinal).</a:t>
            </a:r>
          </a:p>
          <a:p>
            <a:pPr algn="just" rtl="1"/>
            <a:endParaRPr 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الشيء التالي الذي ستحتاج إلى تفصيله في فصل المنهجية الخاص بك هو الأفق الزمني. </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هناك خياران هنا: المقطع العرضي والطولي.</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084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955823"/>
            <a:ext cx="11677625" cy="353943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يعتمد الاختيار الذي تقوم به هنا مرة أخرى على أهدافك البحثية وأهدافك وأسئلة البحث. على سبيل المثال، إذا كنت تهدف إلى تقييم مدى تغير وجهات نظر مجموعة معينة من الأشخاص فيما يتعلق بموضوع ما بمرور الوقت، فمن المحتمل أن تتبنى أفقًا زمنيًا طوليًا.</a:t>
            </a:r>
          </a:p>
          <a:p>
            <a:pPr marL="457200" indent="-457200" algn="just" rtl="1">
              <a:buFont typeface="Wingdings" panose="05000000000000000000" pitchFamily="2" charset="2"/>
              <a:buChar char="q"/>
            </a:pPr>
            <a:endParaRPr lang="ar-EG"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هناك عامل مهم آخر يجب مراعاته وهو ببساطة ما إذا كان لديك الوقت اللازم لاعتماد نهج طولي (والذي قد يتضمن جمع البيانات على مدى عدة أشهر أو حتى سنوات). في كثير من الأحيان، ستجبرك الضغوط الزمنية لبرنامج شهادتك على اعتماد أفق زمني مستعرض، لذا ضع ذلك في الاعتبار.</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13E4EDFA-FD4F-4BD8-97C3-789741E370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E2AE154-7C4E-4477-80DF-5D82E0CE7BC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262509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تقنيات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06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56349"/>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individual techniques for collecting empirical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سيتناول هذا القسم التقنيات الفردية لجمع البيانات.</a:t>
            </a:r>
          </a:p>
          <a:p>
            <a:pPr marL="457200" lvl="0" indent="-457200" algn="just" rtl="1">
              <a:buFont typeface="Wingdings" panose="05000000000000000000" pitchFamily="2" charset="2"/>
              <a:buChar char="q"/>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قد يتضمن تصميم البحث الواحد واحدة أو أكثر من تقنيات جمع البيانات.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37186802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تذكر أن جمع البيانات وتحليل البيانات يسيران جنبًا إلى جنب في كثير من الأحيان؛ فكر مليًا في اختيار وتصميم أدوات جمع البيانات الخاصة بك وتذكر أن كل ما يتم جمعه يحتاج إلى تحليل</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3649487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Interviews</a:t>
            </a:r>
          </a:p>
        </p:txBody>
      </p:sp>
      <p:pic>
        <p:nvPicPr>
          <p:cNvPr id="6" name="Picture 5">
            <a:extLst>
              <a:ext uri="{FF2B5EF4-FFF2-40B4-BE49-F238E27FC236}">
                <a16:creationId xmlns:a16="http://schemas.microsoft.com/office/drawing/2014/main" id="{E45F39E7-FA43-4881-A8A6-EF9E93D3BC20}"/>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0511761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8" name="TextBox 7">
            <a:extLst>
              <a:ext uri="{FF2B5EF4-FFF2-40B4-BE49-F238E27FC236}">
                <a16:creationId xmlns:a16="http://schemas.microsoft.com/office/drawing/2014/main" id="{3AFB2552-5A51-4BB4-9898-BD0A6895A8C0}"/>
              </a:ext>
            </a:extLst>
          </p:cNvPr>
          <p:cNvSpPr txBox="1"/>
          <p:nvPr/>
        </p:nvSpPr>
        <p:spPr>
          <a:xfrm>
            <a:off x="771563" y="1641015"/>
            <a:ext cx="8777727" cy="378565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interview can take a number of different forms, from the very structured, formal interview which is usually a researcher-administered questionnaire, to the very informal, purposeful conversation (Dexter, 1970; Lincoln and Guba, 1985)</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يمكن أن تتخذ المقابلة البحثية عددًا من الأشكال المختلفة، بدءًا من المقابلة الرسمية المنظمة للغاية والتي عادة ما تكون عبارة عن استبيان يديره الباحث، إلى المحادثة الهادفة وغير الرسمية للغاية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3471465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Questionnaires</a:t>
            </a:r>
          </a:p>
        </p:txBody>
      </p:sp>
      <p:pic>
        <p:nvPicPr>
          <p:cNvPr id="6" name="Picture 5">
            <a:extLst>
              <a:ext uri="{FF2B5EF4-FFF2-40B4-BE49-F238E27FC236}">
                <a16:creationId xmlns:a16="http://schemas.microsoft.com/office/drawing/2014/main" id="{A4E2063C-D7C5-4E70-882A-3CB2D019F47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4151450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2923877"/>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Survey data are usually obtained by means of a questionnaire, a series of pre-determined questions that can be either self-administered, administered by mail, or asked interviewers.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عادة ما يتم الحصول على بيانات المسح عن طريق الاستبيان، وهو عبارة عن سلسلة من الأسئلة المحددة مسبقًا والتي يمكن طرحها ذاتيًا، أو إدارتها عن طريق البريد، أو طرحها على القائمين على المقابلات.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6150843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8"/>
            <a:ext cx="9765841" cy="3574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There are a number of reasons for using questionnaires in your research:</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reach a large and geographically dispersed community at relatively low cost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can be offered as well as confidentiality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037B3C3E-435D-486D-89A7-7650F7295EF0}"/>
              </a:ext>
            </a:extLst>
          </p:cNvPr>
          <p:cNvPicPr>
            <a:picLocks noChangeAspect="1"/>
          </p:cNvPicPr>
          <p:nvPr/>
        </p:nvPicPr>
        <p:blipFill>
          <a:blip r:embed="rId2"/>
          <a:stretch>
            <a:fillRect/>
          </a:stretch>
        </p:blipFill>
        <p:spPr>
          <a:xfrm>
            <a:off x="3128170" y="20847"/>
            <a:ext cx="8937511" cy="1072989"/>
          </a:xfrm>
          <a:prstGeom prst="rect">
            <a:avLst/>
          </a:prstGeom>
        </p:spPr>
      </p:pic>
    </p:spTree>
    <p:extLst>
      <p:ext uri="{BB962C8B-B14F-4D97-AF65-F5344CB8AC3E}">
        <p14:creationId xmlns:p14="http://schemas.microsoft.com/office/powerpoint/2010/main" val="26046784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806" y="1448873"/>
            <a:ext cx="9765841" cy="25646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Scale items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Scale items are often included in questionnaires although they are a data collection technique in their own right</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7" name="Picture 6">
            <a:extLst>
              <a:ext uri="{FF2B5EF4-FFF2-40B4-BE49-F238E27FC236}">
                <a16:creationId xmlns:a16="http://schemas.microsoft.com/office/drawing/2014/main" id="{EDD3F4CB-DFB4-4D48-A3E5-B3A4078D6706}"/>
              </a:ext>
            </a:extLst>
          </p:cNvPr>
          <p:cNvPicPr>
            <a:picLocks noChangeAspect="1"/>
          </p:cNvPicPr>
          <p:nvPr/>
        </p:nvPicPr>
        <p:blipFill>
          <a:blip r:embed="rId2"/>
          <a:stretch>
            <a:fillRect/>
          </a:stretch>
        </p:blipFill>
        <p:spPr>
          <a:xfrm>
            <a:off x="3160631" y="117958"/>
            <a:ext cx="8937511" cy="966859"/>
          </a:xfrm>
          <a:prstGeom prst="rect">
            <a:avLst/>
          </a:prstGeom>
        </p:spPr>
      </p:pic>
    </p:spTree>
    <p:extLst>
      <p:ext uri="{BB962C8B-B14F-4D97-AF65-F5344CB8AC3E}">
        <p14:creationId xmlns:p14="http://schemas.microsoft.com/office/powerpoint/2010/main" val="25352025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95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pic>
        <p:nvPicPr>
          <p:cNvPr id="6" name="Picture 5">
            <a:extLst>
              <a:ext uri="{FF2B5EF4-FFF2-40B4-BE49-F238E27FC236}">
                <a16:creationId xmlns:a16="http://schemas.microsoft.com/office/drawing/2014/main" id="{BDD9B120-BB50-441B-B920-8FA7501D397B}"/>
              </a:ext>
            </a:extLst>
          </p:cNvPr>
          <p:cNvPicPr>
            <a:picLocks noChangeAspect="1"/>
          </p:cNvPicPr>
          <p:nvPr/>
        </p:nvPicPr>
        <p:blipFill>
          <a:blip r:embed="rId3"/>
          <a:stretch>
            <a:fillRect/>
          </a:stretch>
        </p:blipFill>
        <p:spPr>
          <a:xfrm>
            <a:off x="3160631" y="117959"/>
            <a:ext cx="8937511" cy="979322"/>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768626" y="851329"/>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pic>
        <p:nvPicPr>
          <p:cNvPr id="7" name="Picture 6">
            <a:extLst>
              <a:ext uri="{FF2B5EF4-FFF2-40B4-BE49-F238E27FC236}">
                <a16:creationId xmlns:a16="http://schemas.microsoft.com/office/drawing/2014/main" id="{7E0E7405-474F-41FD-A455-4A8848C01891}"/>
              </a:ext>
            </a:extLst>
          </p:cNvPr>
          <p:cNvPicPr>
            <a:picLocks noChangeAspect="1"/>
          </p:cNvPicPr>
          <p:nvPr/>
        </p:nvPicPr>
        <p:blipFill>
          <a:blip r:embed="rId4"/>
          <a:stretch>
            <a:fillRect/>
          </a:stretch>
        </p:blipFill>
        <p:spPr>
          <a:xfrm>
            <a:off x="3254489" y="25266"/>
            <a:ext cx="8937511" cy="1086082"/>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pic>
        <p:nvPicPr>
          <p:cNvPr id="6" name="Picture 5">
            <a:extLst>
              <a:ext uri="{FF2B5EF4-FFF2-40B4-BE49-F238E27FC236}">
                <a16:creationId xmlns:a16="http://schemas.microsoft.com/office/drawing/2014/main" id="{6A140CCC-A470-4AE3-9B99-C63D3CD55C64}"/>
              </a:ext>
            </a:extLst>
          </p:cNvPr>
          <p:cNvPicPr>
            <a:picLocks noChangeAspect="1"/>
          </p:cNvPicPr>
          <p:nvPr/>
        </p:nvPicPr>
        <p:blipFill>
          <a:blip r:embed="rId3"/>
          <a:stretch>
            <a:fillRect/>
          </a:stretch>
        </p:blipFill>
        <p:spPr>
          <a:xfrm>
            <a:off x="3254489" y="25266"/>
            <a:ext cx="8937511" cy="1061413"/>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pic>
        <p:nvPicPr>
          <p:cNvPr id="7" name="Picture 6">
            <a:extLst>
              <a:ext uri="{FF2B5EF4-FFF2-40B4-BE49-F238E27FC236}">
                <a16:creationId xmlns:a16="http://schemas.microsoft.com/office/drawing/2014/main" id="{69F3BFB8-C219-4CCB-8F09-F71C0141860D}"/>
              </a:ext>
            </a:extLst>
          </p:cNvPr>
          <p:cNvPicPr>
            <a:picLocks noChangeAspect="1"/>
          </p:cNvPicPr>
          <p:nvPr/>
        </p:nvPicPr>
        <p:blipFill>
          <a:blip r:embed="rId4"/>
          <a:stretch>
            <a:fillRect/>
          </a:stretch>
        </p:blipFill>
        <p:spPr>
          <a:xfrm>
            <a:off x="3160631" y="117959"/>
            <a:ext cx="8937511" cy="834886"/>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pic>
        <p:nvPicPr>
          <p:cNvPr id="6" name="Picture 5">
            <a:extLst>
              <a:ext uri="{FF2B5EF4-FFF2-40B4-BE49-F238E27FC236}">
                <a16:creationId xmlns:a16="http://schemas.microsoft.com/office/drawing/2014/main" id="{CCEDA376-37C5-4908-9A7C-29C577752545}"/>
              </a:ext>
            </a:extLst>
          </p:cNvPr>
          <p:cNvPicPr>
            <a:picLocks noChangeAspect="1"/>
          </p:cNvPicPr>
          <p:nvPr/>
        </p:nvPicPr>
        <p:blipFill>
          <a:blip r:embed="rId3"/>
          <a:stretch>
            <a:fillRect/>
          </a:stretch>
        </p:blipFill>
        <p:spPr>
          <a:xfrm>
            <a:off x="3160631" y="117958"/>
            <a:ext cx="8937511" cy="834887"/>
          </a:xfrm>
          <a:prstGeom prst="rect">
            <a:avLst/>
          </a:prstGeom>
        </p:spPr>
      </p:pic>
    </p:spTree>
    <p:extLst>
      <p:ext uri="{BB962C8B-B14F-4D97-AF65-F5344CB8AC3E}">
        <p14:creationId xmlns:p14="http://schemas.microsoft.com/office/powerpoint/2010/main" val="50215498"/>
      </p:ext>
    </p:extLst>
  </p:cSld>
  <p:clrMapOvr>
    <a:masterClrMapping/>
  </p:clrMapOvr>
  <mc:AlternateContent xmlns:mc="http://schemas.openxmlformats.org/markup-compatibility/2006" xmlns:p14="http://schemas.microsoft.com/office/powerpoint/2010/main">
    <mc:Choice Requires="p14">
      <p:transition spd="slow" p14:dur="2000" advTm="220565"/>
    </mc:Choice>
    <mc:Fallback xmlns="">
      <p:transition spd="slow" advTm="22056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1F6F0-A5A4-FD79-5E5E-B5042B2C802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4FFE35C-40F5-8A49-BCD1-9444B29880CE}"/>
              </a:ext>
            </a:extLst>
          </p:cNvPr>
          <p:cNvSpPr/>
          <p:nvPr/>
        </p:nvSpPr>
        <p:spPr>
          <a:xfrm>
            <a:off x="458358" y="1131750"/>
            <a:ext cx="1127528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mn-cs"/>
              </a:rPr>
              <a:t>1-بعض المشاريع لم تلتزم بالنموذج المحدد للأرسال.</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dirty="0">
                <a:solidFill>
                  <a:prstClr val="white"/>
                </a:solidFill>
                <a:latin typeface="Calibri" panose="020F0502020204030204"/>
              </a:rPr>
              <a:t>2- يلاحظ أن بعض المشاريع تتضمن مقدمه مختصره جدا.</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Calibri" panose="020F0502020204030204"/>
                <a:ea typeface="+mn-ea"/>
                <a:cs typeface="+mn-cs"/>
              </a:rPr>
              <a:t>3- </a:t>
            </a:r>
            <a:r>
              <a:rPr lang="ar-EG" sz="2800" dirty="0">
                <a:solidFill>
                  <a:prstClr val="white"/>
                </a:solidFill>
                <a:latin typeface="Calibri" panose="020F0502020204030204"/>
              </a:rPr>
              <a:t>في بعض الأحيان لا تتضمن المقدمة أي مراجع.</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ar-EG" sz="2800" dirty="0">
              <a:solidFill>
                <a:prstClr val="white"/>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AF5716D-AA15-6B8F-6BEA-DE97CF338A53}"/>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ExtraBold" panose="00000800000000000000" pitchFamily="2" charset="-78"/>
                <a:cs typeface="Tajawal ExtraBold" panose="00000800000000000000" pitchFamily="2" charset="-78"/>
              </a:rPr>
              <a:t>ملاحظات مهمه على المشاريع التي تم تسليمها</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921AF50B-4E88-418B-BCF8-F6FF809511A3}"/>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5776424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645B7C2-9B64-4916-A7D5-CC3165D711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774B52-5561-4D47-8966-A52A95E4D99F}">
  <ds:schemaRefs>
    <ds:schemaRef ds:uri="http://schemas.microsoft.com/sharepoint/v3/contenttype/forms"/>
  </ds:schemaRefs>
</ds:datastoreItem>
</file>

<file path=customXml/itemProps3.xml><?xml version="1.0" encoding="utf-8"?>
<ds:datastoreItem xmlns:ds="http://schemas.openxmlformats.org/officeDocument/2006/customXml" ds:itemID="{9248E006-7113-4C2E-A25F-B54A20D2F6A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2556</TotalTime>
  <Words>2025</Words>
  <Application>Microsoft Office PowerPoint</Application>
  <PresentationFormat>Widescreen</PresentationFormat>
  <Paragraphs>329</Paragraphs>
  <Slides>50</Slides>
  <Notes>20</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50</vt:i4>
      </vt:variant>
    </vt:vector>
  </HeadingPairs>
  <TitlesOfParts>
    <vt:vector size="63" baseType="lpstr">
      <vt:lpstr>Arial</vt:lpstr>
      <vt:lpstr>Arvo</vt:lpstr>
      <vt:lpstr>Calibri</vt:lpstr>
      <vt:lpstr>Calibri Light</vt:lpstr>
      <vt:lpstr>Roboto Light</vt:lpstr>
      <vt:lpstr>Tajawal ExtraBold</vt:lpstr>
      <vt:lpstr>Tajawal Medium</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Ali Anwar Metwally</cp:lastModifiedBy>
  <cp:revision>311</cp:revision>
  <dcterms:created xsi:type="dcterms:W3CDTF">2023-04-29T09:08:23Z</dcterms:created>
  <dcterms:modified xsi:type="dcterms:W3CDTF">2025-03-07T10:14:25Z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