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27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6"/>
  </p:notesMasterIdLst>
  <p:sldIdLst>
    <p:sldId id="541" r:id="rId3"/>
    <p:sldId id="542" r:id="rId4"/>
    <p:sldId id="313" r:id="rId5"/>
    <p:sldId id="587" r:id="rId6"/>
    <p:sldId id="707" r:id="rId7"/>
    <p:sldId id="588" r:id="rId8"/>
    <p:sldId id="589" r:id="rId9"/>
    <p:sldId id="590" r:id="rId10"/>
    <p:sldId id="591" r:id="rId11"/>
    <p:sldId id="645" r:id="rId12"/>
    <p:sldId id="646" r:id="rId13"/>
    <p:sldId id="593" r:id="rId14"/>
    <p:sldId id="606" r:id="rId15"/>
    <p:sldId id="699" r:id="rId16"/>
    <p:sldId id="701" r:id="rId17"/>
    <p:sldId id="673" r:id="rId18"/>
    <p:sldId id="609" r:id="rId19"/>
    <p:sldId id="642" r:id="rId20"/>
    <p:sldId id="643" r:id="rId21"/>
    <p:sldId id="612" r:id="rId22"/>
    <p:sldId id="614" r:id="rId23"/>
    <p:sldId id="615" r:id="rId24"/>
    <p:sldId id="616" r:id="rId25"/>
    <p:sldId id="617" r:id="rId26"/>
    <p:sldId id="650" r:id="rId27"/>
    <p:sldId id="618" r:id="rId28"/>
    <p:sldId id="631" r:id="rId29"/>
    <p:sldId id="695" r:id="rId30"/>
    <p:sldId id="632" r:id="rId31"/>
    <p:sldId id="676" r:id="rId32"/>
    <p:sldId id="703" r:id="rId33"/>
    <p:sldId id="677" r:id="rId34"/>
    <p:sldId id="678" r:id="rId35"/>
    <p:sldId id="679" r:id="rId36"/>
    <p:sldId id="681" r:id="rId37"/>
    <p:sldId id="683" r:id="rId38"/>
    <p:sldId id="697" r:id="rId39"/>
    <p:sldId id="684" r:id="rId40"/>
    <p:sldId id="686" r:id="rId41"/>
    <p:sldId id="693" r:id="rId42"/>
    <p:sldId id="539" r:id="rId43"/>
    <p:sldId id="555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587"/>
            <p14:sldId id="707"/>
            <p14:sldId id="588"/>
            <p14:sldId id="589"/>
            <p14:sldId id="590"/>
            <p14:sldId id="591"/>
            <p14:sldId id="645"/>
            <p14:sldId id="646"/>
            <p14:sldId id="593"/>
            <p14:sldId id="606"/>
            <p14:sldId id="699"/>
            <p14:sldId id="701"/>
            <p14:sldId id="673"/>
            <p14:sldId id="609"/>
            <p14:sldId id="642"/>
            <p14:sldId id="643"/>
            <p14:sldId id="612"/>
            <p14:sldId id="614"/>
            <p14:sldId id="615"/>
            <p14:sldId id="616"/>
            <p14:sldId id="617"/>
            <p14:sldId id="650"/>
            <p14:sldId id="618"/>
            <p14:sldId id="631"/>
            <p14:sldId id="695"/>
            <p14:sldId id="632"/>
            <p14:sldId id="676"/>
            <p14:sldId id="703"/>
            <p14:sldId id="677"/>
            <p14:sldId id="678"/>
            <p14:sldId id="679"/>
            <p14:sldId id="681"/>
            <p14:sldId id="683"/>
            <p14:sldId id="697"/>
            <p14:sldId id="684"/>
            <p14:sldId id="686"/>
            <p14:sldId id="693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customXml" Target="../customXml/item3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ustomXml" Target="../customXml/item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customXml" Target="../customXml/item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37086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553037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616540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45853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39543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763511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821649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91501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886313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92282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6" name="Google Shape;17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337110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671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12312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38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1638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7924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6573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4392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54038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959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54162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6469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8999781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147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7672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54698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208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605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388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267" y="1944426"/>
            <a:ext cx="59292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9125" y="5752217"/>
            <a:ext cx="1968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37651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30649" y="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30649" y="-14513"/>
            <a:ext cx="6721691" cy="540413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458747" y="3727755"/>
            <a:ext cx="86193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The role of tender management in projects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689851" y="4340763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8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689851" y="5023475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71121" y="0"/>
            <a:ext cx="32212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83921" y="4084754"/>
            <a:ext cx="5573486" cy="1947889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55657" y="485824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052320" y="1729727"/>
            <a:ext cx="1022096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contents of project tender management.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work involved in project tendering process.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Relationship Between PMBOK® Guide and Tender Management</a:t>
            </a:r>
          </a:p>
          <a:p>
            <a:pPr marL="457200" marR="0" lvl="0" indent="-4572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Key PMBOK® Documents Used in Tender Management.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Example of Tender Management Process in Projects.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Real-World Companies That Use Formal Tender Management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943100" y="4883"/>
            <a:ext cx="8305800" cy="108018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TENDER MANAGEMENT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>
          <a:xfrm>
            <a:off x="1" y="1234243"/>
            <a:ext cx="11826240" cy="5487232"/>
          </a:xfrm>
        </p:spPr>
        <p:txBody>
          <a:bodyPr rtlCol="0"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  Tender Management in Project Management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/>
              <a:t>is the structured process of planning, preparing, issuing, evaluating, awarding, and administering tenders (bids) to procure goods, services, or works from external suppliers. </a:t>
            </a:r>
          </a:p>
          <a:p>
            <a:pPr>
              <a:buNone/>
            </a:pPr>
            <a:r>
              <a:rPr lang="en-US" dirty="0"/>
              <a:t>  </a:t>
            </a:r>
          </a:p>
          <a:p>
            <a:pPr>
              <a:buNone/>
            </a:pPr>
            <a:r>
              <a:rPr lang="en-US" dirty="0"/>
              <a:t>   It is a key part of </a:t>
            </a:r>
            <a:r>
              <a:rPr lang="en-US" b="1" dirty="0">
                <a:solidFill>
                  <a:srgbClr val="00B0F0"/>
                </a:solidFill>
              </a:rPr>
              <a:t>Project Procurement Management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/>
              <a:t>and helps ensure that the project selects the most suitable supplier while achieving value for money, transparency, fairness, and compliance with organizational policies.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 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   Definition</a:t>
            </a:r>
          </a:p>
          <a:p>
            <a:pPr>
              <a:buNone/>
            </a:pPr>
            <a:r>
              <a:rPr lang="en-US" dirty="0"/>
              <a:t>  </a:t>
            </a:r>
            <a:r>
              <a:rPr lang="en-US" b="1" dirty="0"/>
              <a:t>Tender Management </a:t>
            </a:r>
            <a:r>
              <a:rPr lang="en-US" dirty="0"/>
              <a:t>is the process of managing all activities involved in inviting suppliers to submit bids (tenders), evaluating those bids, selecting the best contractor or supplier, and managing the contract throughout the project.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7F1CBF-526C-4E03-AC85-FF034A0BA9A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D9FC128-C516-7133-E96A-A8C7A42BEF9C}"/>
              </a:ext>
            </a:extLst>
          </p:cNvPr>
          <p:cNvSpPr/>
          <p:nvPr/>
        </p:nvSpPr>
        <p:spPr>
          <a:xfrm>
            <a:off x="11826240" y="1050878"/>
            <a:ext cx="12700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F6B231C-506B-9EA1-16BD-9BDE800537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1799" y="157901"/>
            <a:ext cx="2305141" cy="92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131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6ED84-21A0-1631-FB8C-14E38794B1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E3AEBF99-D348-34D8-387A-C4525AF10E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43100" y="-14262"/>
            <a:ext cx="8305800" cy="108018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TENDER MANAGEMENT</a:t>
            </a: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ADE99056-9607-61E1-24AF-8ABBF1BE90A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81799" y="1406405"/>
            <a:ext cx="11522521" cy="4962237"/>
          </a:xfrm>
        </p:spPr>
        <p:txBody>
          <a:bodyPr rtlCol="0">
            <a:normAutofit lnSpcReduction="10000"/>
          </a:bodyPr>
          <a:lstStyle/>
          <a:p>
            <a:pPr algn="just"/>
            <a:r>
              <a:rPr lang="en-US" dirty="0">
                <a:latin typeface="+mj-lt"/>
              </a:rPr>
              <a:t>Most projects will, at one stage or another, need to go to the marketplace to procure the expertise, materials, equipment, and services required for development, implementation, or execution. </a:t>
            </a:r>
          </a:p>
          <a:p>
            <a:pPr algn="just"/>
            <a:endParaRPr lang="en-US" dirty="0">
              <a:latin typeface="+mj-lt"/>
            </a:endParaRPr>
          </a:p>
          <a:p>
            <a:pPr algn="just"/>
            <a:r>
              <a:rPr lang="en-US" dirty="0">
                <a:latin typeface="+mj-lt"/>
              </a:rPr>
              <a:t>The way this is done can have a profound impact on project success and profitability.</a:t>
            </a:r>
          </a:p>
          <a:p>
            <a:pPr algn="just"/>
            <a:endParaRPr lang="en-US" dirty="0">
              <a:latin typeface="+mj-lt"/>
            </a:endParaRPr>
          </a:p>
          <a:p>
            <a:pPr algn="just"/>
            <a:r>
              <a:rPr lang="en-US" dirty="0">
                <a:latin typeface="+mj-lt"/>
              </a:rPr>
              <a:t>The economics of top-class procurement are compelling.</a:t>
            </a:r>
          </a:p>
          <a:p>
            <a:pPr algn="just"/>
            <a:endParaRPr lang="en-US" dirty="0">
              <a:latin typeface="+mj-lt"/>
            </a:endParaRPr>
          </a:p>
          <a:p>
            <a:pPr algn="just"/>
            <a:r>
              <a:rPr lang="en-US" dirty="0">
                <a:latin typeface="+mj-lt"/>
              </a:rPr>
              <a:t>With the growth of outsourcing, third-party goods and services can account for between 40 percent and 80 percent of a project or company activity.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41255A-6C59-6024-5306-248C195A2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7F1CBF-526C-4E03-AC85-FF034A0BA9AF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DD77768-A6E6-7AC5-0DCB-572169095B9F}"/>
              </a:ext>
            </a:extLst>
          </p:cNvPr>
          <p:cNvSpPr/>
          <p:nvPr/>
        </p:nvSpPr>
        <p:spPr>
          <a:xfrm>
            <a:off x="11704320" y="1182958"/>
            <a:ext cx="14325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BC14B87-4B98-F3CD-5BC3-BEAC8E769F6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1799" y="157901"/>
            <a:ext cx="2305141" cy="892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684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943100" y="182517"/>
            <a:ext cx="8305800" cy="7159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Objectives of Tender Management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301016" y="1648982"/>
            <a:ext cx="11149304" cy="480060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Obtain the best value for money.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Ensure fair and transparent competition.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Select qualified and reliable suppliers.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Reduce procurement risks.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Ensure compliance with legal and organizational requirements.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Achieve project objectives within budget and schedule. </a:t>
            </a:r>
          </a:p>
          <a:p>
            <a:pPr>
              <a:spcBef>
                <a:spcPct val="50000"/>
              </a:spcBef>
            </a:pP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A1734EE-19D9-4B3B-AA95-768ECF03B405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FC58008-A0D2-CAB9-7168-C503435305FF}"/>
              </a:ext>
            </a:extLst>
          </p:cNvPr>
          <p:cNvSpPr/>
          <p:nvPr/>
        </p:nvSpPr>
        <p:spPr>
          <a:xfrm>
            <a:off x="11592560" y="1050878"/>
            <a:ext cx="16256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C8A48F4D-5AC9-3D4A-0ECD-6C11E8A97B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3651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2266925" y="213519"/>
            <a:ext cx="8305800" cy="639762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Tender Management Process</a:t>
            </a: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311174" y="1600947"/>
            <a:ext cx="11301705" cy="4953000"/>
          </a:xfrm>
        </p:spPr>
        <p:txBody>
          <a:bodyPr rtlCol="0">
            <a:noAutofit/>
          </a:bodyPr>
          <a:lstStyle/>
          <a:p>
            <a:pPr marL="514350" indent="-514350">
              <a:buAutoNum type="arabicPeriod"/>
            </a:pPr>
            <a:r>
              <a:rPr lang="en-US" b="1" dirty="0">
                <a:solidFill>
                  <a:srgbClr val="00B0F0"/>
                </a:solidFill>
              </a:rPr>
              <a:t>Procurement Planning</a:t>
            </a:r>
          </a:p>
          <a:p>
            <a:pPr marL="0" indent="0"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Identify project procurement needs.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Decide what products or services should be purchased externally.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Develop the procurement strategy.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Prepare the procurement schedule. 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Output:</a:t>
            </a:r>
            <a:endParaRPr lang="en-US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Procurement Management Plan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7833352-24EC-4C41-9DF3-389C7D542E0E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B4E3855-6945-45A5-DACD-2B62E86157D2}"/>
              </a:ext>
            </a:extLst>
          </p:cNvPr>
          <p:cNvSpPr/>
          <p:nvPr/>
        </p:nvSpPr>
        <p:spPr>
          <a:xfrm>
            <a:off x="11353800" y="1050878"/>
            <a:ext cx="198801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A7D0A54-5F09-27CC-4521-8B3D7437109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7676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2131622" y="79526"/>
            <a:ext cx="8637884" cy="82968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Management Process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374178" y="1230815"/>
            <a:ext cx="11157422" cy="4572000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2.</a:t>
            </a:r>
            <a:r>
              <a:rPr lang="en-US" b="1" dirty="0"/>
              <a:t> </a:t>
            </a:r>
            <a:r>
              <a:rPr lang="en-US" b="1" dirty="0">
                <a:solidFill>
                  <a:srgbClr val="00B0F0"/>
                </a:solidFill>
              </a:rPr>
              <a:t>Preparation of Tender Documents</a:t>
            </a:r>
          </a:p>
          <a:p>
            <a:r>
              <a:rPr lang="en-US" dirty="0"/>
              <a:t>Prepare documents that suppliers need to submit their bids.</a:t>
            </a:r>
          </a:p>
          <a:p>
            <a:r>
              <a:rPr lang="en-US" dirty="0"/>
              <a:t>Typical contents include:</a:t>
            </a:r>
          </a:p>
          <a:p>
            <a:r>
              <a:rPr lang="en-US" dirty="0"/>
              <a:t>Statement of Work (SOW) </a:t>
            </a:r>
          </a:p>
          <a:p>
            <a:r>
              <a:rPr lang="en-US" dirty="0"/>
              <a:t>Technical specifications </a:t>
            </a:r>
          </a:p>
          <a:p>
            <a:r>
              <a:rPr lang="en-US" dirty="0"/>
              <a:t>Scope of work </a:t>
            </a:r>
          </a:p>
          <a:p>
            <a:r>
              <a:rPr lang="en-US" dirty="0"/>
              <a:t>Bill of Quantities (BOQ) </a:t>
            </a:r>
          </a:p>
          <a:p>
            <a:r>
              <a:rPr lang="en-US" dirty="0"/>
              <a:t>Project schedule </a:t>
            </a:r>
          </a:p>
          <a:p>
            <a:r>
              <a:rPr lang="en-US" dirty="0"/>
              <a:t>Contract terms and conditions </a:t>
            </a:r>
          </a:p>
          <a:p>
            <a:r>
              <a:rPr lang="en-US" dirty="0"/>
              <a:t>Evaluation criteria </a:t>
            </a:r>
          </a:p>
          <a:p>
            <a:r>
              <a:rPr lang="en-US" dirty="0"/>
              <a:t>Instructions to bidders</a:t>
            </a:r>
          </a:p>
          <a:p>
            <a:pPr algn="just"/>
            <a:endParaRPr lang="en-US" sz="26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A6F23D-2804-4BC6-8C55-81B45932CDC6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8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8AA89FA-3F57-B8E3-C75C-33E3D90B2B7E}"/>
              </a:ext>
            </a:extLst>
          </p:cNvPr>
          <p:cNvSpPr/>
          <p:nvPr/>
        </p:nvSpPr>
        <p:spPr>
          <a:xfrm>
            <a:off x="11531600" y="1050878"/>
            <a:ext cx="1615440" cy="551248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20C794C-A949-0D11-439B-ADFD827B6B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09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73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398237" y="-36242"/>
            <a:ext cx="8305800" cy="916675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Management Process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442959"/>
            <a:ext cx="11173369" cy="5095953"/>
          </a:xfrm>
        </p:spPr>
        <p:txBody>
          <a:bodyPr rtlCol="0"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3. Invitation to Tender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The organization announces the procurement opportunity by: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Open Tender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Selective Tender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Limited Tender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Electronic Tender (E-Tender) </a:t>
            </a:r>
          </a:p>
          <a:p>
            <a:pPr>
              <a:buNone/>
            </a:pPr>
            <a:r>
              <a:rPr lang="en-US" dirty="0"/>
              <a:t>Suppliers are invited to submit proposals before the deadline.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91803F7-8938-4B29-AB4C-4A793AEC9709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9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57CC857-EE02-AAB0-3F63-70D61A9C5A22}"/>
              </a:ext>
            </a:extLst>
          </p:cNvPr>
          <p:cNvSpPr/>
          <p:nvPr/>
        </p:nvSpPr>
        <p:spPr>
          <a:xfrm>
            <a:off x="11440159" y="1050878"/>
            <a:ext cx="1788161" cy="530547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2FD0EF4-2445-53AF-600C-17AB55335B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16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137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550159" y="54888"/>
            <a:ext cx="8458200" cy="1015665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Tender Management Process</a:t>
            </a:r>
            <a:endParaRPr lang="en-US" altLang="en-US" sz="2800" dirty="0">
              <a:solidFill>
                <a:srgbClr val="00B0F0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423716"/>
            <a:ext cx="11173369" cy="45624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00B0F0"/>
                </a:solidFill>
              </a:rPr>
              <a:t>4. Receiving and Opening Bids</a:t>
            </a:r>
          </a:p>
          <a:p>
            <a:pPr marL="0" indent="0">
              <a:buNone/>
            </a:pPr>
            <a:endParaRPr lang="en-US" b="1" dirty="0"/>
          </a:p>
          <a:p>
            <a:r>
              <a:rPr lang="en-US" dirty="0"/>
              <a:t>Receive bids before the closing date. </a:t>
            </a:r>
          </a:p>
          <a:p>
            <a:r>
              <a:rPr lang="en-US" dirty="0"/>
              <a:t>Securely store submissions. </a:t>
            </a:r>
          </a:p>
          <a:p>
            <a:r>
              <a:rPr lang="en-US" dirty="0"/>
              <a:t>Open bids according to procurement procedures. </a:t>
            </a:r>
          </a:p>
          <a:p>
            <a:r>
              <a:rPr lang="en-US" dirty="0"/>
              <a:t>Record all submitted proposals.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10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6AE71B3-0ED3-BDAF-F9BC-0F7C6327C00C}"/>
              </a:ext>
            </a:extLst>
          </p:cNvPr>
          <p:cNvSpPr/>
          <p:nvPr/>
        </p:nvSpPr>
        <p:spPr>
          <a:xfrm>
            <a:off x="11206479" y="1050878"/>
            <a:ext cx="213533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6A1228-504E-FFA1-99BB-5BE6F8335D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34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104365" y="50506"/>
            <a:ext cx="8458200" cy="693533"/>
          </a:xfrm>
        </p:spPr>
        <p:txBody>
          <a:bodyPr>
            <a:no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Management Process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397273"/>
            <a:ext cx="11230585" cy="418664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4500" b="1" dirty="0">
                <a:solidFill>
                  <a:srgbClr val="00B0F0"/>
                </a:solidFill>
              </a:rPr>
              <a:t>5. Bid Evaluation</a:t>
            </a:r>
          </a:p>
          <a:p>
            <a:r>
              <a:rPr lang="en-US" sz="4000" b="1" dirty="0"/>
              <a:t>Evaluate suppliers using predefined criteria such as:</a:t>
            </a:r>
          </a:p>
          <a:p>
            <a:r>
              <a:rPr lang="en-US" sz="3200" dirty="0"/>
              <a:t>Technical capability </a:t>
            </a:r>
          </a:p>
          <a:p>
            <a:r>
              <a:rPr lang="en-US" sz="3200" dirty="0"/>
              <a:t>Price </a:t>
            </a:r>
          </a:p>
          <a:p>
            <a:r>
              <a:rPr lang="en-US" sz="3200" dirty="0"/>
              <a:t>Experience </a:t>
            </a:r>
          </a:p>
          <a:p>
            <a:r>
              <a:rPr lang="en-US" sz="3200" dirty="0"/>
              <a:t>Quality </a:t>
            </a:r>
          </a:p>
          <a:p>
            <a:r>
              <a:rPr lang="en-US" sz="3200" dirty="0"/>
              <a:t>Delivery schedule </a:t>
            </a:r>
          </a:p>
          <a:p>
            <a:r>
              <a:rPr lang="en-US" sz="3200" dirty="0"/>
              <a:t>Financial stability </a:t>
            </a:r>
          </a:p>
          <a:p>
            <a:r>
              <a:rPr lang="en-US" sz="3200" dirty="0"/>
              <a:t>Past performance </a:t>
            </a:r>
          </a:p>
          <a:p>
            <a:r>
              <a:rPr lang="en-US" sz="3200" dirty="0"/>
              <a:t>Risk assessment </a:t>
            </a:r>
          </a:p>
          <a:p>
            <a:r>
              <a:rPr lang="en-US" sz="3200" dirty="0"/>
              <a:t>Many organizations use a weighted scoring model.</a:t>
            </a:r>
          </a:p>
          <a:p>
            <a:r>
              <a:rPr lang="en-US" sz="3800" b="1" dirty="0">
                <a:solidFill>
                  <a:srgbClr val="00B0F0"/>
                </a:solidFill>
              </a:rPr>
              <a:t>Example:</a:t>
            </a:r>
          </a:p>
          <a:p>
            <a:endParaRPr lang="en-US" sz="32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11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2BD025-B33C-6DB4-3E33-76BD7D90C3AF}"/>
              </a:ext>
            </a:extLst>
          </p:cNvPr>
          <p:cNvSpPr/>
          <p:nvPr/>
        </p:nvSpPr>
        <p:spPr>
          <a:xfrm>
            <a:off x="11623040" y="1050878"/>
            <a:ext cx="171877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8565337-629E-C3A8-3192-CC969DD248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834220" y="136525"/>
            <a:ext cx="2305141" cy="857354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DE2244-609D-4A88-F0D0-6EE32DFED4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135215"/>
              </p:ext>
            </p:extLst>
          </p:nvPr>
        </p:nvGraphicFramePr>
        <p:xfrm>
          <a:off x="391160" y="4583914"/>
          <a:ext cx="10515600" cy="2194560"/>
        </p:xfrm>
        <a:graphic>
          <a:graphicData uri="http://schemas.openxmlformats.org/drawingml/2006/table">
            <a:tbl>
              <a:tblPr/>
              <a:tblGrid>
                <a:gridCol w="4191000">
                  <a:extLst>
                    <a:ext uri="{9D8B030D-6E8A-4147-A177-3AD203B41FA5}">
                      <a16:colId xmlns:a16="http://schemas.microsoft.com/office/drawing/2014/main" val="1355764076"/>
                    </a:ext>
                  </a:extLst>
                </a:gridCol>
                <a:gridCol w="6324600">
                  <a:extLst>
                    <a:ext uri="{9D8B030D-6E8A-4147-A177-3AD203B41FA5}">
                      <a16:colId xmlns:a16="http://schemas.microsoft.com/office/drawing/2014/main" val="41454366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Evaluation Criteria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Weight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94231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Technical proposal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40%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94548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Price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30%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81610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Experience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15%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52944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Delivery schedule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10%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111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Financial capability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72943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9047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66925" y="-29565"/>
            <a:ext cx="8305800" cy="101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altLang="en-US" sz="2800" b="1" dirty="0">
                <a:solidFill>
                  <a:srgbClr val="00B0F0"/>
                </a:solidFill>
              </a:rPr>
              <a:t>Tender Management Process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393432"/>
            <a:ext cx="11155680" cy="42672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6. Negotiation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/>
              <a:t>Negotiate with the preferred supplier regarding: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Price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Delivery dates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Payment terms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Warranties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Scope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Risks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Contract conditions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12DFC4-E492-4E7C-A4EB-908C6ACC0278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5FCF59A-8B70-0953-934B-8CE1413EAD1F}"/>
              </a:ext>
            </a:extLst>
          </p:cNvPr>
          <p:cNvSpPr/>
          <p:nvPr/>
        </p:nvSpPr>
        <p:spPr>
          <a:xfrm>
            <a:off x="11460480" y="1050878"/>
            <a:ext cx="188133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3FD8FF0-A9C6-94D2-B848-D9C78A20D2E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5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006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897063" y="158924"/>
            <a:ext cx="8382000" cy="838200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Management Process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11176" y="1447800"/>
            <a:ext cx="11342344" cy="5410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7. Contract Award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Select the winning bidder.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Obtain approvals.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Sign the contract.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Notify unsuccessful bidders.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FD197E3-8FC2-430A-B5E6-EA945094758D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13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61CDA55-7EA7-6356-B968-7F1D968E5E6D}"/>
              </a:ext>
            </a:extLst>
          </p:cNvPr>
          <p:cNvSpPr/>
          <p:nvPr/>
        </p:nvSpPr>
        <p:spPr>
          <a:xfrm>
            <a:off x="11734800" y="1050878"/>
            <a:ext cx="14224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6D75888-EE24-9AD7-B51C-C5E8736263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3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044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9602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Management Process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109310" y="1157717"/>
            <a:ext cx="12306210" cy="4542565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8. Contract Administration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2700" b="1" dirty="0"/>
              <a:t>Monitor supplier performance throughout project execution activities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Performance monitoring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Progress reporting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Quality inspections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Change management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Payment approvals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Claims management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Risk management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519FD89-1210-4033-BF41-171FB5CEB35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B640FEB-BA46-3FAE-96D9-F343CE6BDEC0}"/>
              </a:ext>
            </a:extLst>
          </p:cNvPr>
          <p:cNvSpPr/>
          <p:nvPr/>
        </p:nvSpPr>
        <p:spPr>
          <a:xfrm>
            <a:off x="12082690" y="914988"/>
            <a:ext cx="1168400" cy="544136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65CD178-FDB5-9E7A-1649-C73E2B3E68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769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609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9602"/>
            <a:ext cx="10515600" cy="689731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Tender Management Process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509032"/>
            <a:ext cx="11089640" cy="4351338"/>
          </a:xfrm>
        </p:spPr>
        <p:txBody>
          <a:bodyPr rtlCol="0"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9. Contract Closeout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/>
              <a:t>After completing the project: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Verify all deliverables.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Finalize payments.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Resolve claims.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Archive procurement records.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Conduct supplier performance evaluation.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Close the contract.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519FD89-1210-4033-BF41-171FB5CEB35F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0DF7232-16CE-9333-3325-C2ECC8891B55}"/>
              </a:ext>
            </a:extLst>
          </p:cNvPr>
          <p:cNvSpPr/>
          <p:nvPr/>
        </p:nvSpPr>
        <p:spPr>
          <a:xfrm>
            <a:off x="11353800" y="1050878"/>
            <a:ext cx="198801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8FC2E4A-F760-2F45-400C-A0D19CAEE6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97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978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4430"/>
            <a:ext cx="10515600" cy="685753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Types of Tendering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16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B8E85EA-EC05-ECAD-6D9B-70BFDDCD62D2}"/>
              </a:ext>
            </a:extLst>
          </p:cNvPr>
          <p:cNvSpPr/>
          <p:nvPr/>
        </p:nvSpPr>
        <p:spPr>
          <a:xfrm>
            <a:off x="11551921" y="1087142"/>
            <a:ext cx="167640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5776F12-19C4-6C47-60D1-F73B8476E1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247809" cy="1007616"/>
          </a:xfrm>
          <a:prstGeom prst="rect">
            <a:avLst/>
          </a:prstGeom>
        </p:spPr>
      </p:pic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51B4EA2-2EBD-9E5E-DA88-649182C57C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81399"/>
              </p:ext>
            </p:extLst>
          </p:nvPr>
        </p:nvGraphicFramePr>
        <p:xfrm>
          <a:off x="254000" y="1747520"/>
          <a:ext cx="11521440" cy="4043682"/>
        </p:xfrm>
        <a:graphic>
          <a:graphicData uri="http://schemas.openxmlformats.org/drawingml/2006/table">
            <a:tbl>
              <a:tblPr/>
              <a:tblGrid>
                <a:gridCol w="4455233">
                  <a:extLst>
                    <a:ext uri="{9D8B030D-6E8A-4147-A177-3AD203B41FA5}">
                      <a16:colId xmlns:a16="http://schemas.microsoft.com/office/drawing/2014/main" val="394825522"/>
                    </a:ext>
                  </a:extLst>
                </a:gridCol>
                <a:gridCol w="7066207">
                  <a:extLst>
                    <a:ext uri="{9D8B030D-6E8A-4147-A177-3AD203B41FA5}">
                      <a16:colId xmlns:a16="http://schemas.microsoft.com/office/drawing/2014/main" val="1962988840"/>
                    </a:ext>
                  </a:extLst>
                </a:gridCol>
              </a:tblGrid>
              <a:tr h="6739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solidFill>
                            <a:srgbClr val="00B0F0"/>
                          </a:solidFill>
                        </a:rPr>
                        <a:t>Type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solidFill>
                            <a:srgbClr val="00B0F0"/>
                          </a:solidFill>
                        </a:rPr>
                        <a:t>Description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88086982"/>
                  </a:ext>
                </a:extLst>
              </a:tr>
              <a:tr h="6739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Open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Any qualified supplier may submit a bid.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56672081"/>
                  </a:ext>
                </a:extLst>
              </a:tr>
              <a:tr h="6739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Selective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Only shortlisted suppliers are invited.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6742063"/>
                  </a:ext>
                </a:extLst>
              </a:tr>
              <a:tr h="6739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/>
                        <a:t>Limited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A small number of suppliers are invited.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632677"/>
                  </a:ext>
                </a:extLst>
              </a:tr>
              <a:tr h="6739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Single-Source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Only one supplier is selected.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238264"/>
                  </a:ext>
                </a:extLst>
              </a:tr>
              <a:tr h="6739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Electronic Tender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Tendering is conducted online.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11874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03226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12317" y="-9132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Common Tender Documents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523687"/>
            <a:ext cx="10822849" cy="4267200"/>
          </a:xfrm>
        </p:spPr>
        <p:txBody>
          <a:bodyPr rtlCol="0">
            <a:noAutofit/>
          </a:bodyPr>
          <a:lstStyle/>
          <a:p>
            <a:pPr marL="457200" indent="-457200" algn="just">
              <a:defRPr/>
            </a:pPr>
            <a:r>
              <a:rPr lang="en-US" dirty="0"/>
              <a:t>Invitation to Tender (ITT) </a:t>
            </a:r>
          </a:p>
          <a:p>
            <a:pPr marL="457200" indent="-457200" algn="just">
              <a:defRPr/>
            </a:pPr>
            <a:r>
              <a:rPr lang="en-US" dirty="0"/>
              <a:t>Request for Proposal (RFP) </a:t>
            </a:r>
          </a:p>
          <a:p>
            <a:pPr marL="457200" indent="-457200" algn="just">
              <a:defRPr/>
            </a:pPr>
            <a:r>
              <a:rPr lang="en-US" dirty="0"/>
              <a:t>Request for Quotation (RFQ) </a:t>
            </a:r>
          </a:p>
          <a:p>
            <a:pPr marL="457200" indent="-457200" algn="just">
              <a:defRPr/>
            </a:pPr>
            <a:r>
              <a:rPr lang="en-US" dirty="0"/>
              <a:t>Request for Information (RFI) </a:t>
            </a:r>
          </a:p>
          <a:p>
            <a:pPr marL="457200" indent="-457200" algn="just">
              <a:defRPr/>
            </a:pPr>
            <a:r>
              <a:rPr lang="en-US" dirty="0"/>
              <a:t>Statement of Work (SOW) </a:t>
            </a:r>
          </a:p>
          <a:p>
            <a:pPr marL="457200" indent="-457200" algn="just">
              <a:defRPr/>
            </a:pPr>
            <a:r>
              <a:rPr lang="en-US" dirty="0"/>
              <a:t>Technical Specifications </a:t>
            </a:r>
          </a:p>
          <a:p>
            <a:pPr marL="457200" indent="-457200" algn="just">
              <a:defRPr/>
            </a:pPr>
            <a:r>
              <a:rPr lang="en-US" dirty="0"/>
              <a:t>Bill of Quantities (BOQ) </a:t>
            </a:r>
          </a:p>
          <a:p>
            <a:pPr marL="457200" indent="-457200" algn="just">
              <a:defRPr/>
            </a:pPr>
            <a:r>
              <a:rPr lang="en-US" dirty="0"/>
              <a:t>Draft Contract </a:t>
            </a:r>
          </a:p>
          <a:p>
            <a:pPr marL="457200" indent="-457200" algn="just">
              <a:defRPr/>
            </a:pPr>
            <a:r>
              <a:rPr lang="en-US" dirty="0"/>
              <a:t>Evaluation Criteria Bid Submission Forms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9EC3BA1-3687-4A47-982F-9FC9AF8BBDA1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17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7B950D2-787B-D0F8-5617-33365D236EED}"/>
              </a:ext>
            </a:extLst>
          </p:cNvPr>
          <p:cNvSpPr/>
          <p:nvPr/>
        </p:nvSpPr>
        <p:spPr>
          <a:xfrm>
            <a:off x="11206479" y="1050878"/>
            <a:ext cx="174752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13B701D-D5BA-431B-02D4-81E2F22736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610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2262822" y="214605"/>
            <a:ext cx="8458200" cy="729276"/>
          </a:xfrm>
        </p:spPr>
        <p:txBody>
          <a:bodyPr>
            <a:no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Roles in Tender Management</a:t>
            </a:r>
            <a:endParaRPr lang="en-US" altLang="en-US" sz="2800" dirty="0">
              <a:solidFill>
                <a:srgbClr val="00B0F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18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CAB029-360D-FB07-B8F4-19DFB2DF4BFF}"/>
              </a:ext>
            </a:extLst>
          </p:cNvPr>
          <p:cNvSpPr/>
          <p:nvPr/>
        </p:nvSpPr>
        <p:spPr>
          <a:xfrm>
            <a:off x="11480800" y="1050878"/>
            <a:ext cx="165608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70CF802-E8AB-2A56-7326-A0F676D6E1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358A7172-8E39-8D2B-08FE-098A7EBB41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643181"/>
              </p:ext>
            </p:extLst>
          </p:nvPr>
        </p:nvGraphicFramePr>
        <p:xfrm>
          <a:off x="180431" y="1538104"/>
          <a:ext cx="11452769" cy="4818246"/>
        </p:xfrm>
        <a:graphic>
          <a:graphicData uri="http://schemas.openxmlformats.org/drawingml/2006/table">
            <a:tbl>
              <a:tblPr/>
              <a:tblGrid>
                <a:gridCol w="4053580">
                  <a:extLst>
                    <a:ext uri="{9D8B030D-6E8A-4147-A177-3AD203B41FA5}">
                      <a16:colId xmlns:a16="http://schemas.microsoft.com/office/drawing/2014/main" val="2230270884"/>
                    </a:ext>
                  </a:extLst>
                </a:gridCol>
                <a:gridCol w="7399189">
                  <a:extLst>
                    <a:ext uri="{9D8B030D-6E8A-4147-A177-3AD203B41FA5}">
                      <a16:colId xmlns:a16="http://schemas.microsoft.com/office/drawing/2014/main" val="1094237650"/>
                    </a:ext>
                  </a:extLst>
                </a:gridCol>
              </a:tblGrid>
              <a:tr h="6074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>
                          <a:solidFill>
                            <a:srgbClr val="00B0F0"/>
                          </a:solidFill>
                        </a:rPr>
                        <a:t>Role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>
                          <a:solidFill>
                            <a:srgbClr val="00B0F0"/>
                          </a:solidFill>
                        </a:rPr>
                        <a:t>Responsibility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6356443"/>
                  </a:ext>
                </a:extLst>
              </a:tr>
              <a:tr h="11077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Project Manager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Oversees procurement activities and ensures alignment with project objectives.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611642"/>
                  </a:ext>
                </a:extLst>
              </a:tr>
              <a:tr h="673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Procurement Manager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Manages the tendering process.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5826202"/>
                  </a:ext>
                </a:extLst>
              </a:tr>
              <a:tr h="6074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Technical Experts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Evaluate technical proposals.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21429879"/>
                  </a:ext>
                </a:extLst>
              </a:tr>
              <a:tr h="6074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Finance Team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Reviews financial aspects of bids.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4877244"/>
                  </a:ext>
                </a:extLst>
              </a:tr>
              <a:tr h="6074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Legal Team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Reviews contracts and compliance.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3034300"/>
                  </a:ext>
                </a:extLst>
              </a:tr>
              <a:tr h="60749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700" b="1" dirty="0"/>
                        <a:t>Suppliers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Submit bids and execute the contract if selected.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99302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06877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485572" y="268476"/>
            <a:ext cx="8458200" cy="798675"/>
          </a:xfrm>
        </p:spPr>
        <p:txBody>
          <a:bodyPr>
            <a:no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Benefits of Effective Tender Management</a:t>
            </a:r>
            <a:endParaRPr lang="en-US" alt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708150"/>
            <a:ext cx="11320688" cy="464820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Competitive pricing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Improved supplier quality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Reduced procurement risks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Better contract performance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Increased transparency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Compliance with procurement policies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altLang="en-US" dirty="0"/>
              <a:t>Improved project success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19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A4B4C9D-4DBB-D489-37C1-CB37115B3177}"/>
              </a:ext>
            </a:extLst>
          </p:cNvPr>
          <p:cNvSpPr/>
          <p:nvPr/>
        </p:nvSpPr>
        <p:spPr>
          <a:xfrm>
            <a:off x="11643360" y="1050878"/>
            <a:ext cx="16984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2AAF6C-4D92-4B1A-FB2B-DEB1E584CF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0453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2485572" y="316877"/>
            <a:ext cx="8305800" cy="601639"/>
          </a:xfrm>
        </p:spPr>
        <p:txBody>
          <a:bodyPr>
            <a:norm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80432" y="1457343"/>
            <a:ext cx="11747408" cy="5400657"/>
          </a:xfrm>
        </p:spPr>
        <p:txBody>
          <a:bodyPr rtlCol="0">
            <a:normAutofit fontScale="77500" lnSpcReduction="20000"/>
          </a:bodyPr>
          <a:lstStyle/>
          <a:p>
            <a:pPr>
              <a:buNone/>
            </a:pPr>
            <a:r>
              <a:rPr lang="en-US" sz="3600" b="1" dirty="0"/>
              <a:t>A construction company plans to build a new office building</a:t>
            </a:r>
            <a:r>
              <a:rPr lang="en-US" sz="3600" dirty="0"/>
              <a:t>.</a:t>
            </a:r>
          </a:p>
          <a:p>
            <a:pPr>
              <a:buNone/>
            </a:pPr>
            <a:endParaRPr lang="en-US" sz="3600" dirty="0"/>
          </a:p>
          <a:p>
            <a:pPr>
              <a:buFont typeface="+mj-lt"/>
              <a:buAutoNum type="arabicPeriod"/>
            </a:pPr>
            <a:r>
              <a:rPr lang="en-US" sz="3600" dirty="0"/>
              <a:t>The project team prepares the technical specifications and Statement of Work. </a:t>
            </a:r>
          </a:p>
          <a:p>
            <a:pPr>
              <a:buFont typeface="+mj-lt"/>
              <a:buAutoNum type="arabicPeriod"/>
            </a:pPr>
            <a:r>
              <a:rPr lang="en-US" sz="3600" dirty="0"/>
              <a:t>An open tender is advertised. </a:t>
            </a:r>
          </a:p>
          <a:p>
            <a:pPr>
              <a:buFont typeface="+mj-lt"/>
              <a:buAutoNum type="arabicPeriod"/>
            </a:pPr>
            <a:r>
              <a:rPr lang="en-US" sz="3600" dirty="0"/>
              <a:t>Six contractors submit bids. </a:t>
            </a:r>
          </a:p>
          <a:p>
            <a:pPr>
              <a:buFont typeface="+mj-lt"/>
              <a:buAutoNum type="arabicPeriod"/>
            </a:pPr>
            <a:r>
              <a:rPr lang="en-US" sz="3600" dirty="0"/>
              <a:t>The evaluation committee scores each proposal based on technical capability, price, experience, and schedule. </a:t>
            </a:r>
          </a:p>
          <a:p>
            <a:pPr>
              <a:buFont typeface="+mj-lt"/>
              <a:buAutoNum type="arabicPeriod"/>
            </a:pPr>
            <a:r>
              <a:rPr lang="en-US" sz="3600" dirty="0"/>
              <a:t>The highest-ranked contractor is selected. </a:t>
            </a:r>
          </a:p>
          <a:p>
            <a:pPr>
              <a:buFont typeface="+mj-lt"/>
              <a:buAutoNum type="arabicPeriod"/>
            </a:pPr>
            <a:r>
              <a:rPr lang="en-US" sz="3600" dirty="0"/>
              <a:t>The contract is negotiated and signed. </a:t>
            </a:r>
          </a:p>
          <a:p>
            <a:pPr>
              <a:buFont typeface="+mj-lt"/>
              <a:buAutoNum type="arabicPeriod"/>
            </a:pPr>
            <a:r>
              <a:rPr lang="en-US" sz="3600" dirty="0"/>
              <a:t>The contractor performs the work while the project team monitors quality, schedule, and costs. </a:t>
            </a:r>
          </a:p>
          <a:p>
            <a:pPr>
              <a:buFont typeface="+mj-lt"/>
              <a:buAutoNum type="arabicPeriod"/>
            </a:pPr>
            <a:r>
              <a:rPr lang="en-US" sz="3600" dirty="0"/>
              <a:t>After successful completion, the contract is closed and supplier performance is documented.</a:t>
            </a:r>
          </a:p>
          <a:p>
            <a:pPr algn="just">
              <a:spcBef>
                <a:spcPct val="100000"/>
              </a:spcBef>
              <a:defRPr/>
            </a:pPr>
            <a:endParaRPr lang="en-US" sz="3600" dirty="0"/>
          </a:p>
          <a:p>
            <a:pPr algn="just">
              <a:spcBef>
                <a:spcPct val="100000"/>
              </a:spcBef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091EE94-F87D-45A5-9C3A-925F828BC48B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20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486865D-75D6-41C2-E416-4FAE2839A036}"/>
              </a:ext>
            </a:extLst>
          </p:cNvPr>
          <p:cNvSpPr/>
          <p:nvPr/>
        </p:nvSpPr>
        <p:spPr>
          <a:xfrm>
            <a:off x="11880826" y="1050878"/>
            <a:ext cx="1134134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EAA775D9-6F15-E316-8430-AF7BAF29D5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46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2414245" y="269240"/>
            <a:ext cx="8382000" cy="696913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Relationship Between PMBOK® Guide and Tender Management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10A7E6-DAB3-4A26-A035-3805E074FF55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849326C-65EE-D9B1-1E8D-421DA46F4937}"/>
              </a:ext>
            </a:extLst>
          </p:cNvPr>
          <p:cNvSpPr/>
          <p:nvPr/>
        </p:nvSpPr>
        <p:spPr>
          <a:xfrm>
            <a:off x="11948160" y="1050878"/>
            <a:ext cx="10871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A813D7ED-B287-07B5-1665-98E67213274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18257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7B9DAC4-AB2E-609B-592C-FE062CA8EB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7671517"/>
              </p:ext>
            </p:extLst>
          </p:nvPr>
        </p:nvGraphicFramePr>
        <p:xfrm>
          <a:off x="193040" y="1466691"/>
          <a:ext cx="11805920" cy="4389120"/>
        </p:xfrm>
        <a:graphic>
          <a:graphicData uri="http://schemas.openxmlformats.org/drawingml/2006/table">
            <a:tbl>
              <a:tblPr/>
              <a:tblGrid>
                <a:gridCol w="4450080">
                  <a:extLst>
                    <a:ext uri="{9D8B030D-6E8A-4147-A177-3AD203B41FA5}">
                      <a16:colId xmlns:a16="http://schemas.microsoft.com/office/drawing/2014/main" val="3920443775"/>
                    </a:ext>
                  </a:extLst>
                </a:gridCol>
                <a:gridCol w="7355840">
                  <a:extLst>
                    <a:ext uri="{9D8B030D-6E8A-4147-A177-3AD203B41FA5}">
                      <a16:colId xmlns:a16="http://schemas.microsoft.com/office/drawing/2014/main" val="17354558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PMBOK® Procurement Process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Tender Management Activities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7670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Plan Procurement Management</a:t>
                      </a:r>
                      <a:endParaRPr lang="en-US" sz="24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sz="2400" dirty="0"/>
                    </a:p>
                    <a:p>
                      <a:pPr>
                        <a:buNone/>
                      </a:pPr>
                      <a:r>
                        <a:rPr lang="en-US" sz="2400" dirty="0"/>
                        <a:t>Identify procurement requirements, define procurement strategy, determine contract type, prepare procurement management plan, develop tender schedule.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94383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Conduct Procurements</a:t>
                      </a:r>
                      <a:endParaRPr lang="en-US" sz="24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Prepare tender documents, advertise the tender, invite suppliers, receive bids, evaluate proposals, negotiate with bidders, select the winning supplier, award the contract.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43446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Control Procurements</a:t>
                      </a:r>
                      <a:endParaRPr lang="en-US" sz="240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Monitor supplier performance, manage contract execution, approve payments, manage changes, resolve claims, conduct contract closeout.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3142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75335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2842986" y="181563"/>
            <a:ext cx="8382000" cy="685800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Mapping Tender Management Activities to PMBOK®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1050878"/>
            <a:ext cx="11831138" cy="5908721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sz="3000" b="1" dirty="0">
                <a:solidFill>
                  <a:srgbClr val="00B0F0"/>
                </a:solidFill>
              </a:rPr>
              <a:t>1. Plan Procurement Management</a:t>
            </a:r>
          </a:p>
          <a:p>
            <a:pPr>
              <a:buNone/>
            </a:pPr>
            <a:r>
              <a:rPr lang="en-US" b="1" dirty="0"/>
              <a:t>The PMBOK® Guide focuses on planning before issuing the tender.</a:t>
            </a:r>
          </a:p>
          <a:p>
            <a:pPr>
              <a:buNone/>
            </a:pPr>
            <a:r>
              <a:rPr lang="en-US" dirty="0"/>
              <a:t>Tender management activities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Defining procurement objectives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Identifying goods and services to be procured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Selecting the procurement method (open, selective, limited, or single-source tender)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Choosing the contract type (Fixed-Price, Cost-Reimbursable, or Time &amp; Material)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Developing evaluation criteria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Preparing the Procurement Management Plan 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PMBOK® Output:</a:t>
            </a:r>
            <a:endParaRPr lang="en-US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Procurement Management Plan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Procurement Statement of Work (SOW)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Source Selection Criteria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Procurement Documents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AD3694D-13EF-4131-BF55-56C6DB7FDB9B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22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FF3AA4D-DF6D-239F-D35A-584E37E0D9C9}"/>
              </a:ext>
            </a:extLst>
          </p:cNvPr>
          <p:cNvSpPr/>
          <p:nvPr/>
        </p:nvSpPr>
        <p:spPr>
          <a:xfrm>
            <a:off x="11714480" y="1050878"/>
            <a:ext cx="15849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9D377C2-A370-4573-E9BF-1BA74BF6E2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75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500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88105" y="-202893"/>
            <a:ext cx="10515600" cy="893774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Conduct Procurements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180431" y="854814"/>
            <a:ext cx="11501120" cy="586666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This process corresponds most closely to the core of tender management.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Tender management activities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Preparing tender documents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Publishing the invitation to tender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Responding to bidders' questions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Receiving bids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Opening bids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Evaluating technical and financial proposals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Negotiating with suppliers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Selecting the successful bidder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Awarding the contract </a:t>
            </a:r>
          </a:p>
          <a:p>
            <a:pPr>
              <a:buNone/>
            </a:pPr>
            <a:r>
              <a:rPr lang="en-US" sz="2400" b="1" dirty="0">
                <a:solidFill>
                  <a:srgbClr val="00B0F0"/>
                </a:solidFill>
              </a:rPr>
              <a:t>PMBOK® Outputs:</a:t>
            </a:r>
            <a:endParaRPr lang="en-US" sz="24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Selected Sellers     Agreements (Contracts)            Resource Calendars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Change Requests (if applicable)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734E38-09E3-4158-A9F3-CF2D357F2213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23</a:t>
            </a:fld>
            <a:endParaRPr lang="en-US" altLang="en-US" sz="1200" dirty="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60D753F-C98F-DCEE-E761-AD06E126C951}"/>
              </a:ext>
            </a:extLst>
          </p:cNvPr>
          <p:cNvSpPr/>
          <p:nvPr/>
        </p:nvSpPr>
        <p:spPr>
          <a:xfrm>
            <a:off x="11460480" y="1050878"/>
            <a:ext cx="188133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F907D80-C7E8-3788-EACD-6BCB5A62A0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12434"/>
            <a:ext cx="2305141" cy="867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8196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1060810" y="69785"/>
            <a:ext cx="10515600" cy="69626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Control Procurements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8915" name="Content Placeholder 2"/>
          <p:cNvSpPr>
            <a:spLocks noGrp="1"/>
          </p:cNvSpPr>
          <p:nvPr>
            <p:ph idx="1"/>
          </p:nvPr>
        </p:nvSpPr>
        <p:spPr>
          <a:xfrm>
            <a:off x="274320" y="879555"/>
            <a:ext cx="11302090" cy="565935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400" b="1" dirty="0"/>
              <a:t>After the contract is awarded, tender management shifts to contract administration.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Activities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Monitoring supplier performance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Tracking delivery schedules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Inspecting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Processing payments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Managing contract changes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Resolving disputes and claims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Closing the contract </a:t>
            </a:r>
          </a:p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PMBOK® Outputs:</a:t>
            </a:r>
            <a:endParaRPr lang="en-US" sz="2600" dirty="0">
              <a:solidFill>
                <a:srgbClr val="00B0F0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Work Performance Information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Procurement Documentation Updates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Closed Procurement Records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FD51004-9A70-4ED9-80E5-3BC1FA9FD86C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24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C0CB2BE-0926-33C1-D757-71B87A6C4820}"/>
              </a:ext>
            </a:extLst>
          </p:cNvPr>
          <p:cNvSpPr/>
          <p:nvPr/>
        </p:nvSpPr>
        <p:spPr>
          <a:xfrm>
            <a:off x="11447689" y="1050878"/>
            <a:ext cx="189412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C2F61BA-93CD-6E2F-3BE8-45A86BBDC9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00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851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E02889B-C09D-43EE-BC7C-E6C441A36E61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25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9524445-3935-1D0E-60B8-80E50A910AA0}"/>
              </a:ext>
            </a:extLst>
          </p:cNvPr>
          <p:cNvSpPr/>
          <p:nvPr/>
        </p:nvSpPr>
        <p:spPr>
          <a:xfrm>
            <a:off x="11734800" y="690880"/>
            <a:ext cx="1310640" cy="566547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F750396-451F-F4E6-1DB5-A1D6DE8DEF62}"/>
              </a:ext>
            </a:extLst>
          </p:cNvPr>
          <p:cNvSpPr txBox="1"/>
          <p:nvPr/>
        </p:nvSpPr>
        <p:spPr>
          <a:xfrm>
            <a:off x="141015" y="-79653"/>
            <a:ext cx="11747409" cy="7109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/>
              <a:t>                                     </a:t>
            </a:r>
            <a:r>
              <a:rPr lang="en-US" sz="2800" b="1" dirty="0">
                <a:solidFill>
                  <a:srgbClr val="00B0F0"/>
                </a:solidFill>
              </a:rPr>
              <a:t>Project Procurement Management (PMBOK®)</a:t>
            </a:r>
          </a:p>
          <a:p>
            <a:r>
              <a:rPr lang="en-US" dirty="0"/>
              <a:t>        │</a:t>
            </a:r>
          </a:p>
          <a:p>
            <a:r>
              <a:rPr lang="en-US" dirty="0"/>
              <a:t>        </a:t>
            </a:r>
            <a:r>
              <a:rPr lang="en-US" sz="2000" b="1" dirty="0"/>
              <a:t>├───────────────► </a:t>
            </a:r>
            <a:r>
              <a:rPr lang="en-US" sz="2200" b="1" dirty="0"/>
              <a:t>Plan Procurement Management</a:t>
            </a:r>
          </a:p>
          <a:p>
            <a:r>
              <a:rPr lang="en-US" dirty="0"/>
              <a:t>        │                     │</a:t>
            </a:r>
          </a:p>
          <a:p>
            <a:r>
              <a:rPr lang="en-US" dirty="0"/>
              <a:t>        │                     ├─ Procurement Strategy</a:t>
            </a:r>
          </a:p>
          <a:p>
            <a:r>
              <a:rPr lang="en-US" dirty="0"/>
              <a:t>        │                     ├─ Contract Type</a:t>
            </a:r>
          </a:p>
          <a:p>
            <a:r>
              <a:rPr lang="en-US" dirty="0"/>
              <a:t>        │                     ├─ Tender Documents</a:t>
            </a:r>
          </a:p>
          <a:p>
            <a:r>
              <a:rPr lang="en-US" dirty="0"/>
              <a:t>        │                     └─ Evaluation Criteria</a:t>
            </a:r>
          </a:p>
          <a:p>
            <a:r>
              <a:rPr lang="en-US" dirty="0"/>
              <a:t>        │</a:t>
            </a:r>
          </a:p>
          <a:p>
            <a:r>
              <a:rPr lang="en-US" dirty="0"/>
              <a:t>        ├───────────────► </a:t>
            </a:r>
            <a:r>
              <a:rPr lang="en-US" sz="2200" b="1" dirty="0"/>
              <a:t>Conduct Procurements</a:t>
            </a:r>
          </a:p>
          <a:p>
            <a:r>
              <a:rPr lang="en-US" dirty="0"/>
              <a:t>        │                     │</a:t>
            </a:r>
          </a:p>
          <a:p>
            <a:r>
              <a:rPr lang="en-US" dirty="0"/>
              <a:t>        │                     ├─ Issue Tender</a:t>
            </a:r>
          </a:p>
          <a:p>
            <a:r>
              <a:rPr lang="en-US" dirty="0"/>
              <a:t>        │                     ├─ Receive Bids</a:t>
            </a:r>
          </a:p>
          <a:p>
            <a:r>
              <a:rPr lang="en-US" dirty="0"/>
              <a:t>        │                     ├─ Evaluate Bids</a:t>
            </a:r>
          </a:p>
          <a:p>
            <a:r>
              <a:rPr lang="en-US" dirty="0"/>
              <a:t>        │                     ├─ Negotiate</a:t>
            </a:r>
          </a:p>
          <a:p>
            <a:r>
              <a:rPr lang="en-US" dirty="0"/>
              <a:t>        │                     └─ Award Contract</a:t>
            </a:r>
          </a:p>
          <a:p>
            <a:r>
              <a:rPr lang="en-US" dirty="0"/>
              <a:t>        │</a:t>
            </a:r>
          </a:p>
          <a:p>
            <a:r>
              <a:rPr lang="en-US" dirty="0"/>
              <a:t>        </a:t>
            </a:r>
            <a:r>
              <a:rPr lang="en-US" sz="2000" b="1" dirty="0"/>
              <a:t>└───────────────► </a:t>
            </a:r>
            <a:r>
              <a:rPr lang="en-US" sz="2200" b="1" dirty="0"/>
              <a:t>Control Procurements</a:t>
            </a:r>
          </a:p>
          <a:p>
            <a:r>
              <a:rPr lang="en-US" dirty="0"/>
              <a:t>                              │</a:t>
            </a:r>
          </a:p>
          <a:p>
            <a:r>
              <a:rPr lang="en-US" dirty="0"/>
              <a:t>                              ├─ Monitor Performance</a:t>
            </a:r>
          </a:p>
          <a:p>
            <a:r>
              <a:rPr lang="en-US" dirty="0"/>
              <a:t>                              ├─ Manage Changes</a:t>
            </a:r>
          </a:p>
          <a:p>
            <a:r>
              <a:rPr lang="en-US" dirty="0"/>
              <a:t>                              ├─ Approve Payments</a:t>
            </a:r>
          </a:p>
          <a:p>
            <a:r>
              <a:rPr lang="en-US" dirty="0"/>
              <a:t>                              ├─ Resolve Claims</a:t>
            </a:r>
          </a:p>
          <a:p>
            <a:r>
              <a:rPr lang="en-US" dirty="0"/>
              <a:t>                              └─ Close Contract</a:t>
            </a:r>
          </a:p>
        </p:txBody>
      </p:sp>
    </p:spTree>
    <p:extLst>
      <p:ext uri="{BB962C8B-B14F-4D97-AF65-F5344CB8AC3E}">
        <p14:creationId xmlns:p14="http://schemas.microsoft.com/office/powerpoint/2010/main" val="40918884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2536372" y="188615"/>
            <a:ext cx="8305800" cy="868362"/>
          </a:xfrm>
        </p:spPr>
        <p:txBody>
          <a:bodyPr>
            <a:norm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Key PMBOK® Documents Used in Tender Management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6902E9-4040-416A-AFC2-5B96C4DE0CD4}" type="slidenum">
              <a:rPr lang="en-US" altLang="en-US" sz="1200">
                <a:solidFill>
                  <a:srgbClr val="898989"/>
                </a:solidFill>
              </a:rPr>
              <a:pPr eaLnBrk="1" hangingPunct="1"/>
              <a:t>26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50A4523-A8C7-96EF-CD51-195900280745}"/>
              </a:ext>
            </a:extLst>
          </p:cNvPr>
          <p:cNvSpPr/>
          <p:nvPr/>
        </p:nvSpPr>
        <p:spPr>
          <a:xfrm>
            <a:off x="11887200" y="1011991"/>
            <a:ext cx="12090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12FA092-BBCB-2964-A32E-2E15EF9C58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521F9E3-0B17-AD2F-BFB4-1E9A80A2D0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004172"/>
              </p:ext>
            </p:extLst>
          </p:nvPr>
        </p:nvGraphicFramePr>
        <p:xfrm>
          <a:off x="116840" y="1605903"/>
          <a:ext cx="11958320" cy="5115574"/>
        </p:xfrm>
        <a:graphic>
          <a:graphicData uri="http://schemas.openxmlformats.org/drawingml/2006/table">
            <a:tbl>
              <a:tblPr/>
              <a:tblGrid>
                <a:gridCol w="4968240">
                  <a:extLst>
                    <a:ext uri="{9D8B030D-6E8A-4147-A177-3AD203B41FA5}">
                      <a16:colId xmlns:a16="http://schemas.microsoft.com/office/drawing/2014/main" val="2246870073"/>
                    </a:ext>
                  </a:extLst>
                </a:gridCol>
                <a:gridCol w="6990080">
                  <a:extLst>
                    <a:ext uri="{9D8B030D-6E8A-4147-A177-3AD203B41FA5}">
                      <a16:colId xmlns:a16="http://schemas.microsoft.com/office/drawing/2014/main" val="666300215"/>
                    </a:ext>
                  </a:extLst>
                </a:gridCol>
              </a:tblGrid>
              <a:tr h="5530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>
                          <a:solidFill>
                            <a:srgbClr val="00B0F0"/>
                          </a:solidFill>
                        </a:rPr>
                        <a:t>PMBOK® Document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>
                          <a:solidFill>
                            <a:srgbClr val="00B0F0"/>
                          </a:solidFill>
                        </a:rPr>
                        <a:t>Purpose in Tender Management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4327312"/>
                  </a:ext>
                </a:extLst>
              </a:tr>
              <a:tr h="5530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Procurement Management Plan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0" dirty="0"/>
                        <a:t>Defines how procurement activities will be managed.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99131083"/>
                  </a:ext>
                </a:extLst>
              </a:tr>
              <a:tr h="5530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Statement of Work (SOW)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0"/>
                        <a:t>Describes the work to be performed.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2157246"/>
                  </a:ext>
                </a:extLst>
              </a:tr>
              <a:tr h="138258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Procurement Documents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0" dirty="0"/>
                        <a:t>Includes the Invitation to Tender (ITT), Request for Proposal (RFP), Request for Quotation (RFQ), and bidding instructions.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6407545"/>
                  </a:ext>
                </a:extLst>
              </a:tr>
              <a:tr h="5530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Source Selection Criteria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0" dirty="0"/>
                        <a:t>Defines how suppliers will be evaluated.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1722126"/>
                  </a:ext>
                </a:extLst>
              </a:tr>
              <a:tr h="55303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Contract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0" dirty="0"/>
                        <a:t>Formal agreement with the selected supplier.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3095625"/>
                  </a:ext>
                </a:extLst>
              </a:tr>
              <a:tr h="9678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1" dirty="0"/>
                        <a:t>Procurement Performance Reviews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200" b="0" dirty="0"/>
                        <a:t>Measures supplier performance during contract execution.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72543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40438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091146" y="171419"/>
            <a:ext cx="9966960" cy="767688"/>
          </a:xfrm>
        </p:spPr>
        <p:txBody>
          <a:bodyPr>
            <a:noAutofit/>
          </a:bodyPr>
          <a:lstStyle/>
          <a:p>
            <a:pPr algn="ctr"/>
            <a:r>
              <a:rPr lang="en-US" altLang="en-US" sz="2800" b="1" dirty="0">
                <a:solidFill>
                  <a:srgbClr val="00B0F0"/>
                </a:solidFill>
              </a:rPr>
              <a:t>Benefits of Integrating PMBOK® and Tender Management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501556"/>
            <a:ext cx="11271225" cy="4791075"/>
          </a:xfrm>
        </p:spPr>
        <p:txBody>
          <a:bodyPr>
            <a:noAutofit/>
          </a:bodyPr>
          <a:lstStyle/>
          <a:p>
            <a:r>
              <a:rPr lang="en-US" dirty="0"/>
              <a:t>Ensures procurement aligns with project objectives. </a:t>
            </a:r>
          </a:p>
          <a:p>
            <a:r>
              <a:rPr lang="en-US" dirty="0"/>
              <a:t>Promotes transparency and fairness in supplier selection. </a:t>
            </a:r>
          </a:p>
          <a:p>
            <a:r>
              <a:rPr lang="en-US" dirty="0"/>
              <a:t>Supports compliance with organizational and legal requirements. </a:t>
            </a:r>
          </a:p>
          <a:p>
            <a:r>
              <a:rPr lang="en-US" dirty="0"/>
              <a:t>Improves supplier selection through objective evaluation criteria. </a:t>
            </a:r>
          </a:p>
          <a:p>
            <a:r>
              <a:rPr lang="en-US" dirty="0"/>
              <a:t>Reduces procurement and contractual risks. </a:t>
            </a:r>
          </a:p>
          <a:p>
            <a:r>
              <a:rPr lang="en-US" dirty="0"/>
              <a:t>Enhances cost, quality, and schedule performance. </a:t>
            </a:r>
          </a:p>
          <a:p>
            <a:r>
              <a:rPr lang="en-US" dirty="0"/>
              <a:t>Strengthens contract administration and supplier relationship management.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2FAF0C-BA70-86B1-3DB8-F18AD0874A44}"/>
              </a:ext>
            </a:extLst>
          </p:cNvPr>
          <p:cNvSpPr/>
          <p:nvPr/>
        </p:nvSpPr>
        <p:spPr>
          <a:xfrm>
            <a:off x="11663680" y="1050878"/>
            <a:ext cx="15951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2CD95A-599E-9312-4E8B-AC46740A35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33894" y="2719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4773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089370" y="136525"/>
            <a:ext cx="7534701" cy="767688"/>
          </a:xfrm>
        </p:spPr>
        <p:txBody>
          <a:bodyPr>
            <a:no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lang="en-US" altLang="en-US" sz="2800" b="1" dirty="0">
              <a:solidFill>
                <a:srgbClr val="00B0F0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80431" y="1141117"/>
            <a:ext cx="11358347" cy="495230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/>
              <a:t>Example 1</a:t>
            </a:r>
            <a:r>
              <a:rPr lang="en-US" b="1" dirty="0">
                <a:solidFill>
                  <a:srgbClr val="00B0F0"/>
                </a:solidFill>
              </a:rPr>
              <a:t> : Construction Project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Project:</a:t>
            </a:r>
            <a:r>
              <a:rPr lang="en-US" dirty="0"/>
              <a:t> Construction of a New Hospital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Project Budget</a:t>
            </a:r>
            <a:r>
              <a:rPr lang="en-US" b="1" dirty="0"/>
              <a:t>:</a:t>
            </a:r>
            <a:r>
              <a:rPr lang="en-US" dirty="0"/>
              <a:t> $50 million</a:t>
            </a:r>
          </a:p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Step 1: Identify Procurement Requirements</a:t>
            </a:r>
          </a:p>
          <a:p>
            <a:pPr>
              <a:buNone/>
            </a:pPr>
            <a:r>
              <a:rPr lang="en-US" b="1" dirty="0"/>
              <a:t>The project team determines that the following must be procured from external suppliers: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Construction contractor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Medical equipment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HVAC systems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Elevators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Electrical systems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E058EB7-757A-5B93-BC3E-F87511DC79A2}"/>
              </a:ext>
            </a:extLst>
          </p:cNvPr>
          <p:cNvSpPr/>
          <p:nvPr/>
        </p:nvSpPr>
        <p:spPr>
          <a:xfrm>
            <a:off x="11467658" y="1050878"/>
            <a:ext cx="187415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B43EE1C-624B-6CE7-AF3B-DBDB8C506A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767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7877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2485572" y="174618"/>
            <a:ext cx="8458200" cy="717784"/>
          </a:xfrm>
        </p:spPr>
        <p:txBody>
          <a:bodyPr>
            <a:noAutofit/>
          </a:bodyPr>
          <a:lstStyle/>
          <a:p>
            <a:pPr algn="ctr"/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lang="en-US" altLang="en-US" sz="3200" b="1" dirty="0">
              <a:solidFill>
                <a:srgbClr val="00B0F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4335" y="1461825"/>
            <a:ext cx="11159465" cy="47910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b="1" dirty="0">
                <a:solidFill>
                  <a:srgbClr val="00B0F0"/>
                </a:solidFill>
              </a:rPr>
              <a:t>Step 2: Prepare Tender Documents</a:t>
            </a:r>
          </a:p>
          <a:p>
            <a:pPr>
              <a:buNone/>
            </a:pPr>
            <a:endParaRPr lang="en-US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b="1" dirty="0"/>
              <a:t>The procurement team prepares: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Statement of Work (SOW)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Technical specifications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Bill of Quantities (BOQ)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Drawings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Contract conditions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Evaluation criteria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Bid submission instructions</a:t>
            </a:r>
          </a:p>
          <a:p>
            <a:pPr algn="just">
              <a:buNone/>
            </a:pPr>
            <a:endParaRPr lang="en-US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37DCA38-25B0-59BC-E10A-42352AF15134}"/>
              </a:ext>
            </a:extLst>
          </p:cNvPr>
          <p:cNvSpPr/>
          <p:nvPr/>
        </p:nvSpPr>
        <p:spPr>
          <a:xfrm>
            <a:off x="11633200" y="1050878"/>
            <a:ext cx="1708610" cy="527361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0E00F33-8F69-D8BD-E767-6DD6CF4EA7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025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345440" y="1648953"/>
            <a:ext cx="112776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Step 3: Issue the Tender</a:t>
            </a:r>
          </a:p>
          <a:p>
            <a:pPr>
              <a:buNone/>
            </a:pPr>
            <a:r>
              <a:rPr lang="en-US" sz="2800" dirty="0"/>
              <a:t>An </a:t>
            </a:r>
            <a:r>
              <a:rPr lang="en-US" sz="2800" b="1" dirty="0">
                <a:solidFill>
                  <a:srgbClr val="00B0F0"/>
                </a:solidFill>
              </a:rPr>
              <a:t>Open Tender</a:t>
            </a:r>
            <a:r>
              <a:rPr lang="en-US" sz="2800" dirty="0">
                <a:solidFill>
                  <a:srgbClr val="00B0F0"/>
                </a:solidFill>
              </a:rPr>
              <a:t> </a:t>
            </a:r>
            <a:r>
              <a:rPr lang="en-US" sz="2800" dirty="0"/>
              <a:t>is advertised.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Five construction companies submit bids.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485572" y="256755"/>
            <a:ext cx="76103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30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8D4E17E-4164-D1B6-077A-C2ECC3750850}"/>
              </a:ext>
            </a:extLst>
          </p:cNvPr>
          <p:cNvSpPr/>
          <p:nvPr/>
        </p:nvSpPr>
        <p:spPr>
          <a:xfrm>
            <a:off x="11623040" y="1050878"/>
            <a:ext cx="171877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28C2E48-FDB7-1808-15FC-CEC7AD841D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F4F47A2-E59A-6F3A-C495-22AE500F75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318268"/>
              </p:ext>
            </p:extLst>
          </p:nvPr>
        </p:nvGraphicFramePr>
        <p:xfrm>
          <a:off x="345440" y="3380991"/>
          <a:ext cx="8605520" cy="3108960"/>
        </p:xfrm>
        <a:graphic>
          <a:graphicData uri="http://schemas.openxmlformats.org/drawingml/2006/table">
            <a:tbl>
              <a:tblPr/>
              <a:tblGrid>
                <a:gridCol w="3275917">
                  <a:extLst>
                    <a:ext uri="{9D8B030D-6E8A-4147-A177-3AD203B41FA5}">
                      <a16:colId xmlns:a16="http://schemas.microsoft.com/office/drawing/2014/main" val="2833440039"/>
                    </a:ext>
                  </a:extLst>
                </a:gridCol>
                <a:gridCol w="5329603">
                  <a:extLst>
                    <a:ext uri="{9D8B030D-6E8A-4147-A177-3AD203B41FA5}">
                      <a16:colId xmlns:a16="http://schemas.microsoft.com/office/drawing/2014/main" val="84454723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/>
                        <a:t>Company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1" dirty="0"/>
                        <a:t>Bid Price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90622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Company 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$48 million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32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Company 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$47 million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90308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Company 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$50 million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738881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/>
                        <a:t>Company 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$46 million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0877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Company 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800" b="0" dirty="0"/>
                        <a:t>$49 million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3125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1785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0" y="680099"/>
            <a:ext cx="11958320" cy="63094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600" b="1" dirty="0">
                <a:solidFill>
                  <a:srgbClr val="00B0F0"/>
                </a:solidFill>
              </a:rPr>
              <a:t>Step 4: Evaluate the Bids</a:t>
            </a:r>
          </a:p>
          <a:p>
            <a:pPr>
              <a:buNone/>
            </a:pPr>
            <a:r>
              <a:rPr lang="en-US" sz="2600" dirty="0"/>
              <a:t>The evaluation committee uses a weighted scoring model.</a:t>
            </a:r>
          </a:p>
          <a:p>
            <a:pPr lvl="0" algn="just"/>
            <a:endParaRPr lang="en-US" sz="2800" dirty="0"/>
          </a:p>
          <a:p>
            <a:pPr lvl="0" algn="just"/>
            <a:endParaRPr lang="en-US" sz="2800" dirty="0"/>
          </a:p>
          <a:p>
            <a:pPr lvl="0" algn="just"/>
            <a:endParaRPr lang="en-US" sz="2800" dirty="0"/>
          </a:p>
          <a:p>
            <a:pPr lvl="0" algn="just"/>
            <a:endParaRPr lang="en-US" sz="2800" dirty="0"/>
          </a:p>
          <a:p>
            <a:pPr lvl="0" algn="just"/>
            <a:endParaRPr lang="en-US" sz="2800" dirty="0"/>
          </a:p>
          <a:p>
            <a:pPr lvl="0" algn="just"/>
            <a:endParaRPr lang="en-US" sz="2800" dirty="0"/>
          </a:p>
          <a:p>
            <a:pPr lvl="0" algn="just"/>
            <a:endParaRPr lang="en-US" sz="2800" dirty="0"/>
          </a:p>
          <a:p>
            <a:pPr lvl="0" algn="just"/>
            <a:endParaRPr lang="en-US" sz="2800" dirty="0"/>
          </a:p>
          <a:p>
            <a:pPr lvl="0" algn="just"/>
            <a:endParaRPr lang="en-US" sz="2800" dirty="0"/>
          </a:p>
          <a:p>
            <a:pPr lvl="0" algn="just"/>
            <a:endParaRPr lang="en-US" sz="2400" dirty="0"/>
          </a:p>
          <a:p>
            <a:pPr lvl="0" algn="just"/>
            <a:endParaRPr lang="en-US" sz="2400" dirty="0"/>
          </a:p>
          <a:p>
            <a:pPr lvl="0" algn="just"/>
            <a:r>
              <a:rPr lang="en-US" sz="2400" dirty="0"/>
              <a:t>Although Company D submitted the </a:t>
            </a:r>
            <a:r>
              <a:rPr lang="en-US" sz="2400" b="1" dirty="0"/>
              <a:t>lowest price</a:t>
            </a:r>
            <a:r>
              <a:rPr lang="en-US" sz="2400" dirty="0"/>
              <a:t>, Company C achieved the </a:t>
            </a:r>
            <a:r>
              <a:rPr lang="en-US" sz="2400" b="1" dirty="0"/>
              <a:t>highest overall score</a:t>
            </a:r>
            <a:r>
              <a:rPr lang="en-US" sz="2400" dirty="0"/>
              <a:t> due to its superior technical proposal and experience.</a:t>
            </a:r>
            <a:endParaRPr lang="en-US" sz="2400" dirty="0">
              <a:ea typeface="Times New Roman"/>
              <a:sym typeface="Times New Roman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3148755" y="-4652"/>
            <a:ext cx="76103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FC3D204C-E686-3C08-BD48-CC4812B22107}"/>
              </a:ext>
            </a:extLst>
          </p:cNvPr>
          <p:cNvSpPr/>
          <p:nvPr/>
        </p:nvSpPr>
        <p:spPr>
          <a:xfrm>
            <a:off x="11602720" y="1050878"/>
            <a:ext cx="173909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0D836B6-BECE-E5AC-180E-DA531DB06B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-320909"/>
            <a:ext cx="2305141" cy="1371787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965C6EB-E3F2-DD42-FC11-22988FB8D1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386999"/>
              </p:ext>
            </p:extLst>
          </p:nvPr>
        </p:nvGraphicFramePr>
        <p:xfrm>
          <a:off x="92088" y="1449959"/>
          <a:ext cx="10515600" cy="2194560"/>
        </p:xfrm>
        <a:graphic>
          <a:graphicData uri="http://schemas.openxmlformats.org/drawingml/2006/table">
            <a:tbl>
              <a:tblPr/>
              <a:tblGrid>
                <a:gridCol w="5257800">
                  <a:extLst>
                    <a:ext uri="{9D8B030D-6E8A-4147-A177-3AD203B41FA5}">
                      <a16:colId xmlns:a16="http://schemas.microsoft.com/office/drawing/2014/main" val="7646542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377924028"/>
                    </a:ext>
                  </a:extLst>
                </a:gridCol>
              </a:tblGrid>
              <a:tr h="2495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Criteria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Weight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55819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Technical Capability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40%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709462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Price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30%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6442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Experience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15%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54381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Project Schedule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10%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9205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Financial Stability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5%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227289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526D916-47A2-1C31-BD14-95132722D4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833375"/>
              </p:ext>
            </p:extLst>
          </p:nvPr>
        </p:nvGraphicFramePr>
        <p:xfrm>
          <a:off x="92088" y="3439146"/>
          <a:ext cx="10515600" cy="2738755"/>
        </p:xfrm>
        <a:graphic>
          <a:graphicData uri="http://schemas.openxmlformats.org/drawingml/2006/table">
            <a:tbl>
              <a:tblPr/>
              <a:tblGrid>
                <a:gridCol w="1752600">
                  <a:extLst>
                    <a:ext uri="{9D8B030D-6E8A-4147-A177-3AD203B41FA5}">
                      <a16:colId xmlns:a16="http://schemas.microsoft.com/office/drawing/2014/main" val="396252748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886754116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75541776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156458328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428449277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631845842"/>
                    </a:ext>
                  </a:extLst>
                </a:gridCol>
              </a:tblGrid>
              <a:tr h="90995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Company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Technical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Price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Experience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Schedule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Total Score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87954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38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26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14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87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03271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35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28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13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84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695345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39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24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88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96086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32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30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12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8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/>
                        <a:t>82</a:t>
                      </a:r>
                      <a:endParaRPr lang="en-US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05471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dirty="0"/>
                        <a:t>37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14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/>
                        <a:t>9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85</a:t>
                      </a:r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9167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05725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241507" y="1659285"/>
            <a:ext cx="1104262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Step 5: Negotiate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2800" dirty="0"/>
              <a:t>Negotiations are held with Company C regarding: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Payment 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Completion date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Warranty period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Performance guarantees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Risk allocation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622732" y="201762"/>
            <a:ext cx="76103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32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4CCCE9B-738C-2F84-B32D-0D33D04DCF68}"/>
              </a:ext>
            </a:extLst>
          </p:cNvPr>
          <p:cNvSpPr/>
          <p:nvPr/>
        </p:nvSpPr>
        <p:spPr>
          <a:xfrm>
            <a:off x="11490960" y="1050878"/>
            <a:ext cx="1850850" cy="5213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C41234B-F18A-DC07-04D4-10DD48D419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0041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84175" y="1164134"/>
            <a:ext cx="11169625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Step 6: Award the Contract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2800" dirty="0"/>
              <a:t>The contract is signed with Company </a:t>
            </a:r>
            <a:r>
              <a:rPr lang="en-US" sz="2800" b="1" dirty="0"/>
              <a:t>C</a:t>
            </a:r>
            <a:r>
              <a:rPr lang="en-US" sz="2800" dirty="0"/>
              <a:t>.</a:t>
            </a:r>
          </a:p>
          <a:p>
            <a:pPr>
              <a:buNone/>
            </a:pPr>
            <a:br>
              <a:rPr lang="en-US" sz="2800" dirty="0"/>
            </a:br>
            <a:endParaRPr lang="en-US" sz="2800" dirty="0"/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Step 7: Contract Administration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2800" dirty="0"/>
              <a:t>During construction, the project manager monitors: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Progress against schedule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Construction quality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Safety performance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Cost control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Change orders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738443" y="136525"/>
            <a:ext cx="76103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33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11CEC45-C4B2-AF48-B545-0E332ED07283}"/>
              </a:ext>
            </a:extLst>
          </p:cNvPr>
          <p:cNvSpPr/>
          <p:nvPr/>
        </p:nvSpPr>
        <p:spPr>
          <a:xfrm>
            <a:off x="11592560" y="1050878"/>
            <a:ext cx="174925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3D235C-D75C-4FBB-5C77-FD99AB876E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46707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80432" y="1460539"/>
            <a:ext cx="11173368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Step 8: Contract Closeout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2800" dirty="0"/>
              <a:t>Upon project completion: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Final inspection is conducted.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Defects are corrected.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Final payment is released.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Contractor performance is evaluated.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Contract documentation is archived.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653212" y="93514"/>
            <a:ext cx="76103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34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CE5B0BC-A38D-8E72-8940-39D71DA583B5}"/>
              </a:ext>
            </a:extLst>
          </p:cNvPr>
          <p:cNvSpPr/>
          <p:nvPr/>
        </p:nvSpPr>
        <p:spPr>
          <a:xfrm>
            <a:off x="11521440" y="1050878"/>
            <a:ext cx="15951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3287593-83FD-3665-7918-235D4A8AF8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93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80431" y="1458496"/>
            <a:ext cx="11676289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Example 2</a:t>
            </a:r>
            <a:r>
              <a:rPr lang="en-US" sz="2800" b="1" dirty="0">
                <a:solidFill>
                  <a:srgbClr val="00B0F0"/>
                </a:solidFill>
              </a:rPr>
              <a:t>: Information Technology (IT) Company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Company</a:t>
            </a:r>
            <a:r>
              <a:rPr lang="en-US" sz="2800" b="1" dirty="0"/>
              <a:t>:</a:t>
            </a:r>
            <a:r>
              <a:rPr lang="en-US" sz="2800" dirty="0"/>
              <a:t> </a:t>
            </a:r>
            <a:r>
              <a:rPr lang="en-US" sz="2700" b="1" dirty="0"/>
              <a:t>A commercial bank implementing a new Core Banking System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Procurement Need</a:t>
            </a:r>
          </a:p>
          <a:p>
            <a:pPr>
              <a:buNone/>
            </a:pPr>
            <a:endParaRPr lang="en-US" sz="2800" b="1" dirty="0"/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Purchase: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Banking software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System implementation services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Staff training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Technical support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688772" y="-5545"/>
            <a:ext cx="76103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1F80FDD-B9E4-92DA-B438-735A69A385A1}"/>
              </a:ext>
            </a:extLst>
          </p:cNvPr>
          <p:cNvSpPr/>
          <p:nvPr/>
        </p:nvSpPr>
        <p:spPr>
          <a:xfrm>
            <a:off x="11592560" y="1050878"/>
            <a:ext cx="15849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25F23E-1EF3-16FE-3202-7AEECD8C91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6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85235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80431" y="1275933"/>
            <a:ext cx="1168644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Tender Process</a:t>
            </a:r>
          </a:p>
          <a:p>
            <a:pPr>
              <a:buNone/>
            </a:pPr>
            <a:endParaRPr lang="en-US" sz="2800" b="1" dirty="0"/>
          </a:p>
          <a:p>
            <a:pPr>
              <a:buFont typeface="+mj-lt"/>
              <a:buAutoNum type="arabicPeriod"/>
            </a:pPr>
            <a:r>
              <a:rPr lang="en-US" sz="2800" dirty="0"/>
              <a:t>Prepare Request for Proposal (RFP).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Invite software vendors.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Vendors submit technical and financial proposals.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Technical evaluation committee assesses functionality and compliance.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Financial proposals are evaluated.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Vendor demonstrations are conducted.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Contract negotiations take place.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The highest-ranked vendor is selected.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Implementation begins. </a:t>
            </a:r>
          </a:p>
          <a:p>
            <a:pPr>
              <a:buFont typeface="+mj-lt"/>
              <a:buAutoNum type="arabicPeriod"/>
            </a:pPr>
            <a:r>
              <a:rPr lang="en-US" sz="2800" dirty="0"/>
              <a:t>Performance is monitored using Service Level Agreements (SLAs)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839464" y="107635"/>
            <a:ext cx="761035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Example of Tender Management Process in Projects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1A614AD-E24A-C403-29CA-1A4DC5759A97}"/>
              </a:ext>
            </a:extLst>
          </p:cNvPr>
          <p:cNvSpPr/>
          <p:nvPr/>
        </p:nvSpPr>
        <p:spPr>
          <a:xfrm>
            <a:off x="11724640" y="1050878"/>
            <a:ext cx="161717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EA8489-DC6F-4CCC-0E87-8AEDB9994F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05141" cy="81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4264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80431" y="1340322"/>
            <a:ext cx="11259729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/>
              <a:t>Example 3: </a:t>
            </a:r>
            <a:r>
              <a:rPr lang="en-US" sz="2800" b="1" dirty="0">
                <a:solidFill>
                  <a:srgbClr val="00B0F0"/>
                </a:solidFill>
              </a:rPr>
              <a:t>Pharmaceutical Company</a:t>
            </a:r>
          </a:p>
          <a:p>
            <a:pPr>
              <a:buNone/>
            </a:pPr>
            <a:endParaRPr lang="en-US" sz="2800" b="1" dirty="0">
              <a:solidFill>
                <a:srgbClr val="00B0F0"/>
              </a:solidFill>
            </a:endParaRPr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Company</a:t>
            </a:r>
            <a:r>
              <a:rPr lang="en-US" sz="2800" b="1" dirty="0"/>
              <a:t>:</a:t>
            </a:r>
            <a:r>
              <a:rPr lang="en-US" sz="2800" dirty="0"/>
              <a:t> Pfizer (or any large pharmaceutical manufacturer)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Project:</a:t>
            </a:r>
            <a:r>
              <a:rPr lang="en-US" sz="2800" dirty="0">
                <a:solidFill>
                  <a:srgbClr val="00B0F0"/>
                </a:solidFill>
              </a:rPr>
              <a:t> </a:t>
            </a:r>
            <a:r>
              <a:rPr lang="en-US" sz="2800" b="1" dirty="0"/>
              <a:t>Construction of a new sterile manufacturing line</a:t>
            </a:r>
          </a:p>
          <a:p>
            <a:pPr>
              <a:buNone/>
            </a:pPr>
            <a:endParaRPr lang="en-US" sz="2800" b="1" dirty="0"/>
          </a:p>
          <a:p>
            <a:pPr>
              <a:buNone/>
            </a:pPr>
            <a:r>
              <a:rPr lang="en-US" sz="2800" dirty="0"/>
              <a:t>Procurement requirements include: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Cleanroom construction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Production equipment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HVAC systems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Laboratory instruments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371849" y="79526"/>
            <a:ext cx="7610351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          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 of Tender Management Process in Projects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 algn="ctr">
              <a:defRPr/>
            </a:pP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37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7180231-51FD-23A1-01EB-114654F4FB06}"/>
              </a:ext>
            </a:extLst>
          </p:cNvPr>
          <p:cNvSpPr/>
          <p:nvPr/>
        </p:nvSpPr>
        <p:spPr>
          <a:xfrm>
            <a:off x="11602720" y="1050878"/>
            <a:ext cx="173909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4671DB-A7E7-3D7D-A172-5BDF0DA89D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1799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325120" y="1275933"/>
            <a:ext cx="1102868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800" b="1" dirty="0">
                <a:solidFill>
                  <a:srgbClr val="00B0F0"/>
                </a:solidFill>
              </a:rPr>
              <a:t>Tender Activities</a:t>
            </a:r>
          </a:p>
          <a:p>
            <a:pPr>
              <a:buNone/>
            </a:pPr>
            <a:endParaRPr lang="en-US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Develop technical specifications.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Invite pre-qualified suppliers.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Conduct technical evaluation.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Perform site visits to suppliers.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Evaluate financial offers.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Negotiate delivery schedules.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Award contracts.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Monitor installation and commissioning.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2139003" y="0"/>
            <a:ext cx="7610351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         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 of Tender Management Process in Projects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 algn="ctr">
              <a:defRPr/>
            </a:pP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38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D538625-5F3F-AB72-46A8-FD015DA343A1}"/>
              </a:ext>
            </a:extLst>
          </p:cNvPr>
          <p:cNvSpPr/>
          <p:nvPr/>
        </p:nvSpPr>
        <p:spPr>
          <a:xfrm>
            <a:off x="11531600" y="1050878"/>
            <a:ext cx="181021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677694-9FF5-0376-CD81-C9B988EA6B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1286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1869184" y="0"/>
            <a:ext cx="811301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            </a:t>
            </a:r>
            <a:r>
              <a:rPr lang="en-US" altLang="en-US" sz="2800" b="1" dirty="0">
                <a:solidFill>
                  <a:srgbClr val="00B0F0"/>
                </a:solidFill>
              </a:rPr>
              <a:t>Real-World Companies That Use Formal Tender Management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39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F23434F-FF05-1274-0FDF-551D9AB38F2A}"/>
              </a:ext>
            </a:extLst>
          </p:cNvPr>
          <p:cNvSpPr/>
          <p:nvPr/>
        </p:nvSpPr>
        <p:spPr>
          <a:xfrm>
            <a:off x="11724640" y="716774"/>
            <a:ext cx="138176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1C2666-4D5C-83E3-F6B7-B54F4636F04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9611F0D-FBF1-ED1C-4048-0BCFE3E4B7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6785210"/>
              </p:ext>
            </p:extLst>
          </p:nvPr>
        </p:nvGraphicFramePr>
        <p:xfrm>
          <a:off x="180431" y="1391642"/>
          <a:ext cx="12103009" cy="5083939"/>
        </p:xfrm>
        <a:graphic>
          <a:graphicData uri="http://schemas.openxmlformats.org/drawingml/2006/table">
            <a:tbl>
              <a:tblPr/>
              <a:tblGrid>
                <a:gridCol w="3121569">
                  <a:extLst>
                    <a:ext uri="{9D8B030D-6E8A-4147-A177-3AD203B41FA5}">
                      <a16:colId xmlns:a16="http://schemas.microsoft.com/office/drawing/2014/main" val="2609776603"/>
                    </a:ext>
                  </a:extLst>
                </a:gridCol>
                <a:gridCol w="8981440">
                  <a:extLst>
                    <a:ext uri="{9D8B030D-6E8A-4147-A177-3AD203B41FA5}">
                      <a16:colId xmlns:a16="http://schemas.microsoft.com/office/drawing/2014/main" val="4276539057"/>
                    </a:ext>
                  </a:extLst>
                </a:gridCol>
              </a:tblGrid>
              <a:tr h="7200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>
                          <a:solidFill>
                            <a:srgbClr val="00B0F0"/>
                          </a:solidFill>
                        </a:rPr>
                        <a:t>Company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600" b="1" dirty="0">
                          <a:solidFill>
                            <a:srgbClr val="00B0F0"/>
                          </a:solidFill>
                        </a:rPr>
                        <a:t>Typical Procurement Projects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4928911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Siemens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Power plants, industrial automation, rail systems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3632595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Bechtel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Infrastructure, airports, highways, energy projects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614400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Samsung Engineering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Petrochemical and industrial construction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9236846"/>
                  </a:ext>
                </a:extLst>
              </a:tr>
              <a:tr h="36261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Toyota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Manufacturing equipment, robotics, production lines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59097"/>
                  </a:ext>
                </a:extLst>
              </a:tr>
              <a:tr h="6345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Pfizer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Pharmaceutical facilities, laboratory equipment, packaging lines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2300715"/>
                  </a:ext>
                </a:extLst>
              </a:tr>
              <a:tr h="6345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Nestlé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Food processing equipment, logistics services, packaging materials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3588647"/>
                  </a:ext>
                </a:extLst>
              </a:tr>
              <a:tr h="6345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Microsoft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Cloud infrastructure, data center construction, IT services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52329257"/>
                  </a:ext>
                </a:extLst>
              </a:tr>
              <a:tr h="6345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 dirty="0"/>
                        <a:t>Shell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Offshore platforms, pipelines, drilling equipment, engineering services</a:t>
                      </a:r>
                    </a:p>
                  </a:txBody>
                  <a:tcPr marL="90653" marR="90653" marT="45326" marB="4532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53663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12610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AF6A03-0138-6303-4F2E-E69B32F0A2AB}"/>
              </a:ext>
            </a:extLst>
          </p:cNvPr>
          <p:cNvSpPr txBox="1"/>
          <p:nvPr/>
        </p:nvSpPr>
        <p:spPr>
          <a:xfrm>
            <a:off x="101600" y="1874728"/>
            <a:ext cx="1176528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Tender Management is more than choosing the lowest bidder. 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Successful organizations evaluate suppliers based on technical capability, quality, experience, risk, delivery schedule, financial strength, and total value. 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This approach aligns with the PMBOK® Guide's emphasis on selecting sellers using predefined evaluation criteria and managing contracts throughout the project lifecycle.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en-US" sz="2800" dirty="0">
                <a:ea typeface="Times New Roman"/>
                <a:sym typeface="Times New Roman"/>
              </a:rPr>
              <a:t>Request for Quotation (RFQ) is mainly used to obtain price quotations for standard products or services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3C987-82AE-11B7-F9A6-F98E5FD66699}"/>
              </a:ext>
            </a:extLst>
          </p:cNvPr>
          <p:cNvSpPr txBox="1"/>
          <p:nvPr/>
        </p:nvSpPr>
        <p:spPr>
          <a:xfrm>
            <a:off x="1333001" y="325309"/>
            <a:ext cx="761035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3200" b="1" dirty="0">
                <a:solidFill>
                  <a:srgbClr val="00B0F0"/>
                </a:solidFill>
              </a:rPr>
              <a:t>             Key Lessons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40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1008B964-0CD2-E615-6C9E-A3A7B054B2AC}"/>
              </a:ext>
            </a:extLst>
          </p:cNvPr>
          <p:cNvSpPr/>
          <p:nvPr/>
        </p:nvSpPr>
        <p:spPr>
          <a:xfrm>
            <a:off x="11866880" y="1050878"/>
            <a:ext cx="120904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8BB33E9-68A6-E403-349B-DDC1932E2D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0391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233680" y="45793"/>
            <a:ext cx="3217036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555005" flipV="1">
            <a:off x="-2132278" y="5006450"/>
            <a:ext cx="5573486" cy="155856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054603" y="441692"/>
            <a:ext cx="608279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819639" y="1302583"/>
            <a:ext cx="10372361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Times New Roman"/>
                <a:cs typeface="Times New Roman"/>
              </a:rPr>
              <a:t>Understand the contents of project tender management.</a:t>
            </a:r>
          </a:p>
          <a:p>
            <a:pPr marL="457200" lvl="0" indent="-457200" algn="just"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457200" lvl="0" indent="-457200" algn="just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Times New Roman"/>
                <a:cs typeface="Times New Roman"/>
              </a:rPr>
              <a:t>Describe the work involved in project tendering process.</a:t>
            </a:r>
          </a:p>
          <a:p>
            <a:pPr marL="457200" lvl="0" indent="-457200" algn="just"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imes New Roman"/>
              <a:cs typeface="Times New Roman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Relationship Between PMBOK® Guide and Tender Management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PMBOK® Documents Used in Tender Management.</a:t>
            </a:r>
          </a:p>
          <a:p>
            <a:pPr marL="457200" lvl="0" indent="-457200" algn="just"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 of Tender Management Process in Projects.</a:t>
            </a:r>
          </a:p>
          <a:p>
            <a:pPr marL="457200" lvl="0" indent="-457200" algn="just"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Real-World Companies That Use Formal Tender Management</a:t>
            </a:r>
          </a:p>
          <a:p>
            <a:pPr lvl="0" algn="just">
              <a:defRPr/>
            </a:pPr>
            <a:endParaRPr lang="en-US" sz="2800" dirty="0">
              <a:solidFill>
                <a:prstClr val="black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Font typeface="+mj-lt"/>
              <a:buAutoNum type="arabicPeriod"/>
              <a:defRPr/>
            </a:pPr>
            <a:endParaRPr lang="en-US" sz="2800" dirty="0">
              <a:solidFill>
                <a:prstClr val="black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FF24284-B38F-2C56-60F8-2FF269644330}"/>
              </a:ext>
            </a:extLst>
          </p:cNvPr>
          <p:cNvSpPr/>
          <p:nvPr/>
        </p:nvSpPr>
        <p:spPr>
          <a:xfrm>
            <a:off x="11856721" y="1340322"/>
            <a:ext cx="129032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0879"/>
            <a:ext cx="4128422" cy="54481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81133"/>
            <a:ext cx="11526520" cy="54481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Baily, P., Farmer, D., Crocker, B., Jessop, D., &amp; Jones, D. (2008). </a:t>
            </a:r>
            <a:r>
              <a:rPr lang="en-US" sz="2800" b="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Procurement principles and management</a:t>
            </a:r>
            <a:r>
              <a:rPr lang="en-US" sz="2800" b="0" i="0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Pearson Education.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indent="-457200" algn="just">
              <a:buFont typeface="Wingdings" panose="05000000000000000000" pitchFamily="2" charset="2"/>
              <a:buChar char="Ø"/>
              <a:defRPr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PMBOK® Guide (Project Management Body of Knowledge),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821353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F50674-8ADC-1CD8-074F-B221D289CB46}"/>
              </a:ext>
            </a:extLst>
          </p:cNvPr>
          <p:cNvSpPr txBox="1"/>
          <p:nvPr/>
        </p:nvSpPr>
        <p:spPr>
          <a:xfrm>
            <a:off x="297854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87969" y="3111891"/>
            <a:ext cx="3801492" cy="2312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0A2C72C-ABD2-40AB-8699-98D22D3C0EAD}"/>
</file>

<file path=customXml/itemProps2.xml><?xml version="1.0" encoding="utf-8"?>
<ds:datastoreItem xmlns:ds="http://schemas.openxmlformats.org/officeDocument/2006/customXml" ds:itemID="{60D3B2B8-1C38-408A-991D-A999A91AA9E0}"/>
</file>

<file path=customXml/itemProps3.xml><?xml version="1.0" encoding="utf-8"?>
<ds:datastoreItem xmlns:ds="http://schemas.openxmlformats.org/officeDocument/2006/customXml" ds:itemID="{918EADD0-2B52-4132-9660-907C21470550}"/>
</file>

<file path=docProps/app.xml><?xml version="1.0" encoding="utf-8"?>
<Properties xmlns="http://schemas.openxmlformats.org/officeDocument/2006/extended-properties" xmlns:vt="http://schemas.openxmlformats.org/officeDocument/2006/docPropsVTypes">
  <TotalTime>8992</TotalTime>
  <Words>2428</Words>
  <Application>Microsoft Office PowerPoint</Application>
  <PresentationFormat>Widescreen</PresentationFormat>
  <Paragraphs>578</Paragraphs>
  <Slides>43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Arial Black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TENDER MANAGEMENT</vt:lpstr>
      <vt:lpstr>TENDER MANAGEMENT</vt:lpstr>
      <vt:lpstr>Objectives of Tender Management</vt:lpstr>
      <vt:lpstr>Tender Management Process</vt:lpstr>
      <vt:lpstr>Tender Management Process</vt:lpstr>
      <vt:lpstr>Tender Management Process</vt:lpstr>
      <vt:lpstr>Tender Management Process</vt:lpstr>
      <vt:lpstr>Tender Management Process</vt:lpstr>
      <vt:lpstr>Tender Management Process</vt:lpstr>
      <vt:lpstr>Tender Management Process</vt:lpstr>
      <vt:lpstr>Tender Management Process</vt:lpstr>
      <vt:lpstr>Tender Management Process</vt:lpstr>
      <vt:lpstr>Types of Tendering</vt:lpstr>
      <vt:lpstr>Common Tender Documents</vt:lpstr>
      <vt:lpstr>Roles in Tender Management</vt:lpstr>
      <vt:lpstr>Benefits of Effective Tender Management</vt:lpstr>
      <vt:lpstr>Example of Tender Management Process</vt:lpstr>
      <vt:lpstr>Relationship Between PMBOK® Guide and Tender Management</vt:lpstr>
      <vt:lpstr>Mapping Tender Management Activities to PMBOK®</vt:lpstr>
      <vt:lpstr>Conduct Procurements</vt:lpstr>
      <vt:lpstr>Control Procurements</vt:lpstr>
      <vt:lpstr>PowerPoint Presentation</vt:lpstr>
      <vt:lpstr>Key PMBOK® Documents Used in Tender Management</vt:lpstr>
      <vt:lpstr>Benefits of Integrating PMBOK® and Tender Management</vt:lpstr>
      <vt:lpstr>Example of Tender Management Process in Projects</vt:lpstr>
      <vt:lpstr>Example of Tender Management Process in Projects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Dr.Tarek Mohamed</cp:lastModifiedBy>
  <cp:revision>213</cp:revision>
  <dcterms:created xsi:type="dcterms:W3CDTF">2023-04-29T09:08:23Z</dcterms:created>
  <dcterms:modified xsi:type="dcterms:W3CDTF">2026-07-19T05:15:47Z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