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12" r:id="rId2"/>
    <p:sldId id="487" r:id="rId3"/>
    <p:sldId id="491" r:id="rId4"/>
    <p:sldId id="438" r:id="rId5"/>
    <p:sldId id="465" r:id="rId6"/>
    <p:sldId id="416" r:id="rId7"/>
    <p:sldId id="417" r:id="rId8"/>
    <p:sldId id="390" r:id="rId9"/>
    <p:sldId id="488" r:id="rId10"/>
    <p:sldId id="467" r:id="rId11"/>
    <p:sldId id="492" r:id="rId12"/>
    <p:sldId id="493" r:id="rId13"/>
    <p:sldId id="494" r:id="rId14"/>
    <p:sldId id="495" r:id="rId15"/>
    <p:sldId id="496" r:id="rId16"/>
    <p:sldId id="497" r:id="rId17"/>
    <p:sldId id="498" r:id="rId18"/>
    <p:sldId id="500" r:id="rId19"/>
    <p:sldId id="499" r:id="rId20"/>
    <p:sldId id="523" r:id="rId21"/>
    <p:sldId id="501" r:id="rId22"/>
    <p:sldId id="502" r:id="rId23"/>
    <p:sldId id="503" r:id="rId24"/>
    <p:sldId id="504" r:id="rId25"/>
    <p:sldId id="505" r:id="rId26"/>
    <p:sldId id="506" r:id="rId27"/>
    <p:sldId id="507" r:id="rId28"/>
    <p:sldId id="508" r:id="rId29"/>
    <p:sldId id="509" r:id="rId30"/>
    <p:sldId id="510" r:id="rId31"/>
    <p:sldId id="511" r:id="rId32"/>
    <p:sldId id="513" r:id="rId33"/>
    <p:sldId id="512" r:id="rId34"/>
    <p:sldId id="514" r:id="rId35"/>
    <p:sldId id="515" r:id="rId36"/>
    <p:sldId id="516" r:id="rId37"/>
    <p:sldId id="517" r:id="rId38"/>
    <p:sldId id="41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25" autoAdjust="0"/>
    <p:restoredTop sz="94660"/>
  </p:normalViewPr>
  <p:slideViewPr>
    <p:cSldViewPr snapToGrid="0">
      <p:cViewPr varScale="1">
        <p:scale>
          <a:sx n="85" d="100"/>
          <a:sy n="85"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20D4E5-B554-4B6E-9CBE-AB22080DB3FA}" type="datetimeFigureOut">
              <a:rPr lang="en-US" smtClean="0"/>
              <a:t>12/1/2022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8E50C6-4BB4-42F9-A426-B1F1A6B42BF4}" type="slidenum">
              <a:rPr lang="en-US" smtClean="0"/>
              <a:t>‹#›</a:t>
            </a:fld>
            <a:endParaRPr lang="en-US"/>
          </a:p>
        </p:txBody>
      </p:sp>
    </p:spTree>
    <p:extLst>
      <p:ext uri="{BB962C8B-B14F-4D97-AF65-F5344CB8AC3E}">
        <p14:creationId xmlns:p14="http://schemas.microsoft.com/office/powerpoint/2010/main" val="4130570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E90F53C8-03CF-5677-BEC8-C3A0FCDB52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cs typeface="Times New Roman" panose="02020603050405020304" pitchFamily="18" charset="0"/>
              </a:defRPr>
            </a:lvl1pPr>
            <a:lvl2pPr marL="742950" indent="-285750">
              <a:defRPr>
                <a:solidFill>
                  <a:schemeClr val="tx1"/>
                </a:solidFill>
                <a:latin typeface="Times New Roman" panose="02020603050405020304" pitchFamily="18" charset="0"/>
                <a:cs typeface="Times New Roman" panose="02020603050405020304" pitchFamily="18" charset="0"/>
              </a:defRPr>
            </a:lvl2pPr>
            <a:lvl3pPr marL="1143000" indent="-228600">
              <a:defRPr>
                <a:solidFill>
                  <a:schemeClr val="tx1"/>
                </a:solidFill>
                <a:latin typeface="Times New Roman" panose="02020603050405020304" pitchFamily="18" charset="0"/>
                <a:cs typeface="Times New Roman" panose="02020603050405020304" pitchFamily="18" charset="0"/>
              </a:defRPr>
            </a:lvl3pPr>
            <a:lvl4pPr marL="1600200" indent="-228600">
              <a:defRPr>
                <a:solidFill>
                  <a:schemeClr val="tx1"/>
                </a:solidFill>
                <a:latin typeface="Times New Roman" panose="02020603050405020304" pitchFamily="18" charset="0"/>
                <a:cs typeface="Times New Roman" panose="02020603050405020304" pitchFamily="18" charset="0"/>
              </a:defRPr>
            </a:lvl4pPr>
            <a:lvl5pPr marL="2057400" indent="-228600">
              <a:defRPr>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9pPr>
          </a:lstStyle>
          <a:p>
            <a:fld id="{3368736D-D9FA-4570-9F91-1584C29C57DE}" type="slidenum">
              <a:rPr lang="fr-FR" altLang="ar-SA">
                <a:latin typeface="Arial" panose="020B0604020202020204" pitchFamily="34" charset="0"/>
                <a:cs typeface="Arial" panose="020B0604020202020204" pitchFamily="34" charset="0"/>
              </a:rPr>
              <a:pPr/>
              <a:t>8</a:t>
            </a:fld>
            <a:endParaRPr lang="fr-FR" altLang="ar-SA">
              <a:latin typeface="Arial" panose="020B0604020202020204" pitchFamily="34" charset="0"/>
              <a:cs typeface="Arial" panose="020B0604020202020204" pitchFamily="34" charset="0"/>
            </a:endParaRPr>
          </a:p>
        </p:txBody>
      </p:sp>
      <p:sp>
        <p:nvSpPr>
          <p:cNvPr id="15363" name="Rectangle 2">
            <a:extLst>
              <a:ext uri="{FF2B5EF4-FFF2-40B4-BE49-F238E27FC236}">
                <a16:creationId xmlns:a16="http://schemas.microsoft.com/office/drawing/2014/main" id="{6ABF1298-DD12-57F7-E0F6-27F408C3AB73}"/>
              </a:ext>
            </a:extLst>
          </p:cNvPr>
          <p:cNvSpPr>
            <a:spLocks noGrp="1" noRot="1" noChangeAspect="1" noChangeArrowheads="1" noTextEdit="1"/>
          </p:cNvSpPr>
          <p:nvPr>
            <p:ph type="sldImg"/>
          </p:nvPr>
        </p:nvSpPr>
        <p:spPr>
          <a:xfrm>
            <a:off x="382588" y="685800"/>
            <a:ext cx="6096000" cy="3429000"/>
          </a:xfrm>
          <a:ln/>
        </p:spPr>
      </p:sp>
      <p:sp>
        <p:nvSpPr>
          <p:cNvPr id="15364" name="Rectangle 3">
            <a:extLst>
              <a:ext uri="{FF2B5EF4-FFF2-40B4-BE49-F238E27FC236}">
                <a16:creationId xmlns:a16="http://schemas.microsoft.com/office/drawing/2014/main" id="{1495B153-BC4F-6B13-8B92-3B3F91F894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ar-SA">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1.emf"/><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8179177" y="4958293"/>
            <a:ext cx="4448787"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697 &amp; 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1" y="2637580"/>
            <a:ext cx="5827059" cy="646331"/>
          </a:xfrm>
          <a:prstGeom prst="rect">
            <a:avLst/>
          </a:prstGeom>
          <a:noFill/>
        </p:spPr>
        <p:txBody>
          <a:bodyPr wrap="square">
            <a:spAutoFit/>
          </a:bodyPr>
          <a:lstStyle/>
          <a:p>
            <a:pPr algn="ctr"/>
            <a:r>
              <a:rPr lang="en-US" sz="3600" b="1" dirty="0">
                <a:solidFill>
                  <a:schemeClr val="bg1"/>
                </a:solidFill>
              </a:rPr>
              <a:t>Data analysis using SPSS</a:t>
            </a:r>
          </a:p>
        </p:txBody>
      </p:sp>
    </p:spTree>
    <p:extLst>
      <p:ext uri="{BB962C8B-B14F-4D97-AF65-F5344CB8AC3E}">
        <p14:creationId xmlns:p14="http://schemas.microsoft.com/office/powerpoint/2010/main" val="84483234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4"/>
          <a:stretch>
            <a:fillRect/>
          </a:stretch>
        </p:blipFill>
        <p:spPr>
          <a:xfrm>
            <a:off x="-98055" y="4423637"/>
            <a:ext cx="6714451" cy="1972334"/>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4"/>
          <a:stretch>
            <a:fillRect/>
          </a:stretch>
        </p:blipFill>
        <p:spPr>
          <a:xfrm>
            <a:off x="4787153" y="41596"/>
            <a:ext cx="7404847"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5539361" y="704597"/>
            <a:ext cx="6034074" cy="646331"/>
          </a:xfrm>
          <a:prstGeom prst="rect">
            <a:avLst/>
          </a:prstGeom>
          <a:noFill/>
        </p:spPr>
        <p:txBody>
          <a:bodyPr wrap="square">
            <a:spAutoFit/>
          </a:bodyPr>
          <a:lstStyle/>
          <a:p>
            <a:pPr algn="ctr"/>
            <a:r>
              <a:rPr lang="en-US" sz="3600" b="1" dirty="0">
                <a:solidFill>
                  <a:schemeClr val="bg1"/>
                </a:solidFill>
                <a:latin typeface="Times New Roman" panose="02020603050405020304" pitchFamily="18" charset="0"/>
              </a:rPr>
              <a:t>Validity </a:t>
            </a:r>
            <a:r>
              <a:rPr lang="en-US" sz="3600" dirty="0">
                <a:solidFill>
                  <a:schemeClr val="bg1"/>
                </a:solidFill>
              </a:rPr>
              <a:t>and </a:t>
            </a:r>
            <a:r>
              <a:rPr lang="en-US" sz="3600" b="1" i="0" dirty="0">
                <a:solidFill>
                  <a:schemeClr val="bg1"/>
                </a:solidFill>
                <a:effectLst/>
                <a:latin typeface="Times New Roman" panose="02020603050405020304" pitchFamily="18" charset="0"/>
              </a:rPr>
              <a:t>Reliability</a:t>
            </a:r>
            <a:endParaRPr lang="en-US" sz="3600" b="1" dirty="0">
              <a:solidFill>
                <a:schemeClr val="bg1"/>
              </a:solidFill>
            </a:endParaRPr>
          </a:p>
        </p:txBody>
      </p:sp>
    </p:spTree>
    <p:extLst>
      <p:ext uri="{BB962C8B-B14F-4D97-AF65-F5344CB8AC3E}">
        <p14:creationId xmlns:p14="http://schemas.microsoft.com/office/powerpoint/2010/main" val="3307060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4" name="Picture 3">
            <a:extLst>
              <a:ext uri="{FF2B5EF4-FFF2-40B4-BE49-F238E27FC236}">
                <a16:creationId xmlns:a16="http://schemas.microsoft.com/office/drawing/2014/main" id="{27963FF9-66CE-78B9-4DAC-754359397727}"/>
              </a:ext>
            </a:extLst>
          </p:cNvPr>
          <p:cNvPicPr>
            <a:picLocks noChangeAspect="1"/>
          </p:cNvPicPr>
          <p:nvPr/>
        </p:nvPicPr>
        <p:blipFill rotWithShape="1">
          <a:blip r:embed="rId3"/>
          <a:srcRect l="18089" t="18955" r="29337" b="10456"/>
          <a:stretch/>
        </p:blipFill>
        <p:spPr>
          <a:xfrm>
            <a:off x="6484165" y="2195336"/>
            <a:ext cx="5495364" cy="4150465"/>
          </a:xfrm>
          <a:prstGeom prst="rect">
            <a:avLst/>
          </a:prstGeom>
        </p:spPr>
      </p:pic>
      <p:pic>
        <p:nvPicPr>
          <p:cNvPr id="7" name="Picture 6">
            <a:extLst>
              <a:ext uri="{FF2B5EF4-FFF2-40B4-BE49-F238E27FC236}">
                <a16:creationId xmlns:a16="http://schemas.microsoft.com/office/drawing/2014/main" id="{C87F3F3B-A916-73FE-40A8-251F1E451303}"/>
              </a:ext>
            </a:extLst>
          </p:cNvPr>
          <p:cNvPicPr>
            <a:picLocks noChangeAspect="1"/>
          </p:cNvPicPr>
          <p:nvPr/>
        </p:nvPicPr>
        <p:blipFill rotWithShape="1">
          <a:blip r:embed="rId4"/>
          <a:srcRect l="18015" t="19608" r="32795" b="12288"/>
          <a:stretch/>
        </p:blipFill>
        <p:spPr>
          <a:xfrm>
            <a:off x="651741" y="459217"/>
            <a:ext cx="5056095" cy="3937556"/>
          </a:xfrm>
          <a:prstGeom prst="rect">
            <a:avLst/>
          </a:prstGeom>
        </p:spPr>
      </p:pic>
    </p:spTree>
    <p:extLst>
      <p:ext uri="{BB962C8B-B14F-4D97-AF65-F5344CB8AC3E}">
        <p14:creationId xmlns:p14="http://schemas.microsoft.com/office/powerpoint/2010/main" val="144339228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744072" y="1730119"/>
            <a:ext cx="8184700" cy="3045449"/>
          </a:xfrm>
          <a:prstGeom prst="rect">
            <a:avLst/>
          </a:prstGeom>
          <a:noFill/>
        </p:spPr>
        <p:txBody>
          <a:bodyPr wrap="square">
            <a:spAutoFit/>
          </a:bodyPr>
          <a:lstStyle/>
          <a:p>
            <a:pPr marL="457200" indent="-457200">
              <a:lnSpc>
                <a:spcPct val="250000"/>
              </a:lnSpc>
              <a:buFont typeface="+mj-lt"/>
              <a:buAutoNum type="arabicPeriod"/>
            </a:pPr>
            <a:r>
              <a:rPr lang="en-US" sz="2000" b="1" dirty="0"/>
              <a:t>Data Types: </a:t>
            </a:r>
            <a:r>
              <a:rPr lang="en-US" sz="2000" dirty="0"/>
              <a:t>(Quantitative &amp; Qualitative)</a:t>
            </a:r>
          </a:p>
          <a:p>
            <a:pPr marL="457200" indent="-457200">
              <a:lnSpc>
                <a:spcPct val="250000"/>
              </a:lnSpc>
              <a:buFont typeface="+mj-lt"/>
              <a:buAutoNum type="arabicPeriod"/>
            </a:pPr>
            <a:r>
              <a:rPr lang="en-US" sz="2000" b="1" dirty="0"/>
              <a:t>The first stage</a:t>
            </a:r>
            <a:r>
              <a:rPr lang="en-US" sz="2000" dirty="0"/>
              <a:t>: Presentation and analysis of data using the SPSS program</a:t>
            </a:r>
          </a:p>
          <a:p>
            <a:pPr marL="457200" indent="-457200">
              <a:lnSpc>
                <a:spcPct val="250000"/>
              </a:lnSpc>
              <a:buFont typeface="+mj-lt"/>
              <a:buAutoNum type="arabicPeriod"/>
            </a:pPr>
            <a:r>
              <a:rPr lang="en-US" sz="2000" b="1" dirty="0"/>
              <a:t>The second stage</a:t>
            </a:r>
            <a:r>
              <a:rPr lang="en-US" sz="2000" dirty="0"/>
              <a:t>: Describing the data using statistical measures.</a:t>
            </a:r>
          </a:p>
          <a:p>
            <a:pPr marL="457200" indent="-457200">
              <a:lnSpc>
                <a:spcPct val="250000"/>
              </a:lnSpc>
              <a:buFont typeface="+mj-lt"/>
              <a:buAutoNum type="arabicPeriod"/>
            </a:pPr>
            <a:r>
              <a:rPr lang="en-US" sz="2000" b="1" dirty="0"/>
              <a:t>The third stage</a:t>
            </a:r>
            <a:r>
              <a:rPr lang="en-US" sz="2000" dirty="0"/>
              <a:t>: Data analysis using SPSS software</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3737946"/>
          </a:xfrm>
          <a:prstGeom prst="rect">
            <a:avLst/>
          </a:prstGeom>
          <a:noFill/>
        </p:spPr>
        <p:txBody>
          <a:bodyPr wrap="square">
            <a:spAutoFit/>
          </a:bodyPr>
          <a:lstStyle/>
          <a:p>
            <a:pPr marL="457200" indent="-457200">
              <a:lnSpc>
                <a:spcPct val="150000"/>
              </a:lnSpc>
              <a:buFont typeface="+mj-lt"/>
              <a:buAutoNum type="arabicPeriod"/>
            </a:pPr>
            <a:r>
              <a:rPr lang="en-US" sz="2000" b="0" i="0" dirty="0">
                <a:effectLst/>
              </a:rPr>
              <a:t>Learn about qualitative and quantitative data types.</a:t>
            </a:r>
          </a:p>
          <a:p>
            <a:pPr marL="457200" indent="-457200">
              <a:lnSpc>
                <a:spcPct val="150000"/>
              </a:lnSpc>
              <a:buFont typeface="+mj-lt"/>
              <a:buAutoNum type="arabicPeriod"/>
            </a:pPr>
            <a:r>
              <a:rPr lang="en-US" sz="2000" b="0" i="0" dirty="0">
                <a:effectLst/>
              </a:rPr>
              <a:t>Learn how to display and analyze data using SPSS, including displaying data using different graphic formats</a:t>
            </a:r>
          </a:p>
          <a:p>
            <a:pPr marL="457200" indent="-457200">
              <a:lnSpc>
                <a:spcPct val="150000"/>
              </a:lnSpc>
              <a:buFont typeface="+mj-lt"/>
              <a:buAutoNum type="arabicPeriod" startAt="3"/>
            </a:pPr>
            <a:r>
              <a:rPr lang="en-US" sz="2000" b="0" i="0" dirty="0">
                <a:effectLst/>
              </a:rPr>
              <a:t>Analyze the data by comparing the means of two different groups.</a:t>
            </a:r>
          </a:p>
          <a:p>
            <a:pPr marL="457200" indent="-457200">
              <a:lnSpc>
                <a:spcPct val="150000"/>
              </a:lnSpc>
              <a:buFont typeface="+mj-lt"/>
              <a:buAutoNum type="arabicPeriod" startAt="3"/>
            </a:pPr>
            <a:r>
              <a:rPr lang="en-US" sz="2000" b="0" i="0" dirty="0">
                <a:effectLst/>
              </a:rPr>
              <a:t>Analyze the data by one-way analysis of variance</a:t>
            </a:r>
          </a:p>
          <a:p>
            <a:pPr marL="457200" indent="-457200">
              <a:lnSpc>
                <a:spcPct val="150000"/>
              </a:lnSpc>
              <a:buFont typeface="+mj-lt"/>
              <a:buAutoNum type="arabicPeriod" startAt="3"/>
            </a:pPr>
            <a:r>
              <a:rPr lang="en-US" sz="2000" b="0" i="0" dirty="0">
                <a:effectLst/>
              </a:rPr>
              <a:t>Analyze the data by measuring the correlation coefficient between the variables.</a:t>
            </a:r>
          </a:p>
          <a:p>
            <a:pPr marL="457200" indent="-457200">
              <a:lnSpc>
                <a:spcPct val="150000"/>
              </a:lnSpc>
              <a:buFont typeface="+mj-lt"/>
              <a:buAutoNum type="arabicPeriod" startAt="3"/>
            </a:pPr>
            <a:r>
              <a:rPr lang="en-US" sz="2000" b="0" i="0" dirty="0">
                <a:effectLst/>
              </a:rPr>
              <a:t>Analyze the data through regression analysis between variables.</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565341" y="-27434"/>
            <a:ext cx="2751878" cy="6971897"/>
          </a:xfrm>
          <a:prstGeom prst="rect">
            <a:avLst/>
          </a:prstGeom>
        </p:spPr>
      </p:pic>
    </p:spTree>
    <p:extLst>
      <p:ext uri="{BB962C8B-B14F-4D97-AF65-F5344CB8AC3E}">
        <p14:creationId xmlns:p14="http://schemas.microsoft.com/office/powerpoint/2010/main" val="6088486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622904" y="1676579"/>
            <a:ext cx="8135522" cy="4199611"/>
          </a:xfrm>
          <a:prstGeom prst="rect">
            <a:avLst/>
          </a:prstGeom>
          <a:noFill/>
        </p:spPr>
        <p:txBody>
          <a:bodyPr wrap="square" rtlCol="0">
            <a:spAutoFit/>
          </a:bodyPr>
          <a:lstStyle/>
          <a:p>
            <a:pPr>
              <a:lnSpc>
                <a:spcPct val="150000"/>
              </a:lnSpc>
            </a:pPr>
            <a:r>
              <a:rPr lang="en-US" sz="2000" b="1" u="sng" dirty="0"/>
              <a:t>By the end of this chapter you will possess the following Skills:</a:t>
            </a:r>
            <a:endParaRPr lang="en-US" sz="2000" dirty="0"/>
          </a:p>
          <a:p>
            <a:pPr marL="285750" indent="-285750">
              <a:lnSpc>
                <a:spcPct val="150000"/>
              </a:lnSpc>
              <a:buFont typeface="Wingdings" panose="05000000000000000000" pitchFamily="2" charset="2"/>
              <a:buChar char="§"/>
            </a:pPr>
            <a:r>
              <a:rPr lang="en-US" sz="2000" dirty="0"/>
              <a:t>The ability to distinguish between different types of data and the appropriate statistical measures for each.</a:t>
            </a:r>
          </a:p>
          <a:p>
            <a:pPr marL="285750" indent="-285750">
              <a:lnSpc>
                <a:spcPct val="150000"/>
              </a:lnSpc>
              <a:buFont typeface="Wingdings" panose="05000000000000000000" pitchFamily="2" charset="2"/>
              <a:buChar char="§"/>
            </a:pPr>
            <a:r>
              <a:rPr lang="en-US" sz="2000" dirty="0"/>
              <a:t>Data presentation skills using the SPSS program using appropriate graphic figures.</a:t>
            </a:r>
          </a:p>
          <a:p>
            <a:pPr marL="285750" indent="-285750">
              <a:lnSpc>
                <a:spcPct val="150000"/>
              </a:lnSpc>
              <a:buFont typeface="Wingdings" panose="05000000000000000000" pitchFamily="2" charset="2"/>
              <a:buChar char="§"/>
            </a:pPr>
            <a:r>
              <a:rPr lang="en-US" sz="2000" dirty="0"/>
              <a:t>Data analysis skills on the SPSS program, which includes a comparison between averages, one-way analysis of variance, measurement, and interpretation of the correlation coefficient between variables, regression analysis, and interpretation of results.</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751211" y="-27434"/>
            <a:ext cx="2566007"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56998" y="514817"/>
            <a:ext cx="2802755" cy="584775"/>
          </a:xfrm>
          <a:prstGeom prst="rect">
            <a:avLst/>
          </a:prstGeom>
          <a:noFill/>
        </p:spPr>
        <p:txBody>
          <a:bodyPr wrap="none" rtlCol="0">
            <a:spAutoFit/>
          </a:bodyPr>
          <a:lstStyle/>
          <a:p>
            <a:pPr algn="ctr"/>
            <a:r>
              <a:rPr lang="en-US" sz="3200" b="1" dirty="0">
                <a:solidFill>
                  <a:schemeClr val="bg1"/>
                </a:solidFill>
                <a:latin typeface="Inter"/>
              </a:rPr>
              <a:t>SPSS Program</a:t>
            </a:r>
            <a:r>
              <a:rPr lang="en-US" sz="3200" b="1" i="0" dirty="0">
                <a:solidFill>
                  <a:schemeClr val="bg1"/>
                </a:solidFill>
                <a:effectLst/>
                <a:latin typeface="Inter"/>
              </a:rPr>
              <a:t>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
        <p:nvSpPr>
          <p:cNvPr id="9" name="TextBox 8">
            <a:extLst>
              <a:ext uri="{FF2B5EF4-FFF2-40B4-BE49-F238E27FC236}">
                <a16:creationId xmlns:a16="http://schemas.microsoft.com/office/drawing/2014/main" id="{643D50C1-886A-7678-73F1-D37E1C93B1C3}"/>
              </a:ext>
            </a:extLst>
          </p:cNvPr>
          <p:cNvSpPr txBox="1"/>
          <p:nvPr/>
        </p:nvSpPr>
        <p:spPr>
          <a:xfrm>
            <a:off x="1874165" y="2039270"/>
            <a:ext cx="7625993" cy="2468368"/>
          </a:xfrm>
          <a:prstGeom prst="rect">
            <a:avLst/>
          </a:prstGeom>
          <a:noFill/>
        </p:spPr>
        <p:txBody>
          <a:bodyPr wrap="square">
            <a:spAutoFit/>
          </a:bodyPr>
          <a:lstStyle/>
          <a:p>
            <a:pPr algn="just">
              <a:lnSpc>
                <a:spcPct val="200000"/>
              </a:lnSpc>
            </a:pPr>
            <a:r>
              <a:rPr lang="en-US" sz="2000" b="0" i="0" dirty="0">
                <a:effectLst/>
              </a:rPr>
              <a:t>"SPSS is the most used statistical program by researchers to analyze information in the field of human, administrative and economic sciences, and helps the researcher to obtain accurate results while saving time and effort."</a:t>
            </a:r>
          </a:p>
        </p:txBody>
      </p:sp>
      <p:pic>
        <p:nvPicPr>
          <p:cNvPr id="11" name="Picture 10">
            <a:extLst>
              <a:ext uri="{FF2B5EF4-FFF2-40B4-BE49-F238E27FC236}">
                <a16:creationId xmlns:a16="http://schemas.microsoft.com/office/drawing/2014/main" id="{968232C4-A139-906D-78D4-530957C6E1CB}"/>
              </a:ext>
            </a:extLst>
          </p:cNvPr>
          <p:cNvPicPr>
            <a:picLocks noChangeAspect="1"/>
          </p:cNvPicPr>
          <p:nvPr/>
        </p:nvPicPr>
        <p:blipFill>
          <a:blip r:embed="rId6"/>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2AAF3F8-73D9-CDF2-8999-3F35C0B50E48}"/>
              </a:ext>
            </a:extLst>
          </p:cNvPr>
          <p:cNvSpPr/>
          <p:nvPr/>
        </p:nvSpPr>
        <p:spPr bwMode="auto">
          <a:xfrm>
            <a:off x="4439816" y="1340768"/>
            <a:ext cx="3384376" cy="1152128"/>
          </a:xfrm>
          <a:prstGeom prst="rect">
            <a:avLst/>
          </a:prstGeom>
          <a:solidFill>
            <a:srgbClr val="00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eaLnBrk="1" hangingPunct="1">
              <a:defRPr/>
            </a:pPr>
            <a:endParaRPr lang="ar-SA" sz="3600" b="1" dirty="0">
              <a:solidFill>
                <a:schemeClr val="tx1"/>
              </a:solidFill>
              <a:latin typeface="Simplified Arabic" pitchFamily="18" charset="-78"/>
              <a:cs typeface="Simplified Arabic" pitchFamily="18" charset="-78"/>
            </a:endParaRPr>
          </a:p>
          <a:p>
            <a:pPr algn="ctr" eaLnBrk="1" hangingPunct="1">
              <a:defRPr/>
            </a:pPr>
            <a:r>
              <a:rPr lang="en-US" sz="2800" b="1" dirty="0">
                <a:solidFill>
                  <a:schemeClr val="tx1"/>
                </a:solidFill>
                <a:latin typeface="Simplified Arabic" pitchFamily="18" charset="-78"/>
                <a:cs typeface="Simplified Arabic" pitchFamily="18" charset="-78"/>
              </a:rPr>
              <a:t>DATA</a:t>
            </a:r>
            <a:endParaRPr lang="ar-SA" sz="3600" b="1" dirty="0">
              <a:solidFill>
                <a:schemeClr val="tx1"/>
              </a:solidFill>
              <a:latin typeface="Simplified Arabic" pitchFamily="18" charset="-78"/>
              <a:cs typeface="Simplified Arabic" pitchFamily="18" charset="-78"/>
            </a:endParaRPr>
          </a:p>
        </p:txBody>
      </p:sp>
      <p:sp>
        <p:nvSpPr>
          <p:cNvPr id="12" name="Rectangle 11">
            <a:extLst>
              <a:ext uri="{FF2B5EF4-FFF2-40B4-BE49-F238E27FC236}">
                <a16:creationId xmlns:a16="http://schemas.microsoft.com/office/drawing/2014/main" id="{EB33A280-DFF8-0DDD-B938-3AB8A0771D39}"/>
              </a:ext>
            </a:extLst>
          </p:cNvPr>
          <p:cNvSpPr/>
          <p:nvPr/>
        </p:nvSpPr>
        <p:spPr bwMode="auto">
          <a:xfrm>
            <a:off x="2207568" y="2852936"/>
            <a:ext cx="2880320"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600">
                <a:solidFill>
                  <a:schemeClr val="tx1"/>
                </a:solidFill>
                <a:latin typeface="Simplified Arabic" pitchFamily="18" charset="-78"/>
                <a:cs typeface="Simplified Arabic" pitchFamily="18" charset="-78"/>
              </a:rPr>
              <a:t>Qualitative</a:t>
            </a:r>
            <a:endParaRPr lang="ar-SA" sz="3600" dirty="0">
              <a:solidFill>
                <a:schemeClr val="tx1"/>
              </a:solidFill>
              <a:latin typeface="Simplified Arabic" pitchFamily="18" charset="-78"/>
              <a:cs typeface="Simplified Arabic" pitchFamily="18" charset="-78"/>
            </a:endParaRPr>
          </a:p>
        </p:txBody>
      </p:sp>
      <p:sp>
        <p:nvSpPr>
          <p:cNvPr id="14" name="Rectangle 13">
            <a:extLst>
              <a:ext uri="{FF2B5EF4-FFF2-40B4-BE49-F238E27FC236}">
                <a16:creationId xmlns:a16="http://schemas.microsoft.com/office/drawing/2014/main" id="{347F5653-C1E5-F6A5-50CB-554A6A57EDD4}"/>
              </a:ext>
            </a:extLst>
          </p:cNvPr>
          <p:cNvSpPr/>
          <p:nvPr/>
        </p:nvSpPr>
        <p:spPr bwMode="auto">
          <a:xfrm>
            <a:off x="7032104" y="2924944"/>
            <a:ext cx="2952328"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600">
                <a:solidFill>
                  <a:schemeClr val="tx1"/>
                </a:solidFill>
                <a:latin typeface="Simplified Arabic" pitchFamily="18" charset="-78"/>
                <a:cs typeface="Simplified Arabic" pitchFamily="18" charset="-78"/>
              </a:rPr>
              <a:t>Quantitative</a:t>
            </a:r>
            <a:endParaRPr lang="en-US" sz="3600" dirty="0">
              <a:solidFill>
                <a:schemeClr val="tx1"/>
              </a:solidFill>
              <a:latin typeface="Simplified Arabic" pitchFamily="18" charset="-78"/>
              <a:cs typeface="Simplified Arabic" pitchFamily="18" charset="-78"/>
            </a:endParaRPr>
          </a:p>
        </p:txBody>
      </p:sp>
      <p:sp>
        <p:nvSpPr>
          <p:cNvPr id="15" name="Rectangle 14">
            <a:extLst>
              <a:ext uri="{FF2B5EF4-FFF2-40B4-BE49-F238E27FC236}">
                <a16:creationId xmlns:a16="http://schemas.microsoft.com/office/drawing/2014/main" id="{3D54AC61-9C5D-E3AC-2CED-09CA62CE0092}"/>
              </a:ext>
            </a:extLst>
          </p:cNvPr>
          <p:cNvSpPr/>
          <p:nvPr/>
        </p:nvSpPr>
        <p:spPr bwMode="auto">
          <a:xfrm>
            <a:off x="1524000" y="4437112"/>
            <a:ext cx="1691680"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200" b="0" i="0">
                <a:effectLst/>
              </a:rPr>
              <a:t>Nominal</a:t>
            </a:r>
            <a:endParaRPr lang="en-US" sz="3200" dirty="0">
              <a:solidFill>
                <a:schemeClr val="tx1"/>
              </a:solidFill>
              <a:latin typeface="Simplified Arabic" pitchFamily="18" charset="-78"/>
              <a:cs typeface="Simplified Arabic" pitchFamily="18" charset="-78"/>
            </a:endParaRPr>
          </a:p>
        </p:txBody>
      </p:sp>
      <p:sp>
        <p:nvSpPr>
          <p:cNvPr id="16" name="Rectangle 15">
            <a:extLst>
              <a:ext uri="{FF2B5EF4-FFF2-40B4-BE49-F238E27FC236}">
                <a16:creationId xmlns:a16="http://schemas.microsoft.com/office/drawing/2014/main" id="{719CF211-2603-D49F-7BFB-8E5CB7787EDB}"/>
              </a:ext>
            </a:extLst>
          </p:cNvPr>
          <p:cNvSpPr/>
          <p:nvPr/>
        </p:nvSpPr>
        <p:spPr bwMode="auto">
          <a:xfrm>
            <a:off x="4151784" y="4437112"/>
            <a:ext cx="1728192"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2400" b="0" i="0">
                <a:effectLst/>
              </a:rPr>
              <a:t>Ordinal</a:t>
            </a:r>
            <a:endParaRPr lang="en-US" sz="2400" dirty="0">
              <a:solidFill>
                <a:schemeClr val="tx1"/>
              </a:solidFill>
              <a:latin typeface="Simplified Arabic" pitchFamily="18" charset="-78"/>
              <a:cs typeface="Simplified Arabic" pitchFamily="18" charset="-78"/>
            </a:endParaRPr>
          </a:p>
        </p:txBody>
      </p:sp>
      <p:sp>
        <p:nvSpPr>
          <p:cNvPr id="17" name="Rectangle 16">
            <a:extLst>
              <a:ext uri="{FF2B5EF4-FFF2-40B4-BE49-F238E27FC236}">
                <a16:creationId xmlns:a16="http://schemas.microsoft.com/office/drawing/2014/main" id="{EBCD9872-0190-729C-BE60-527659B58465}"/>
              </a:ext>
            </a:extLst>
          </p:cNvPr>
          <p:cNvSpPr/>
          <p:nvPr/>
        </p:nvSpPr>
        <p:spPr bwMode="auto">
          <a:xfrm>
            <a:off x="6312024"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endParaRPr lang="en-US" sz="3200" dirty="0">
              <a:solidFill>
                <a:schemeClr val="tx1"/>
              </a:solidFill>
              <a:latin typeface="Simplified Arabic" pitchFamily="18" charset="-78"/>
              <a:cs typeface="Simplified Arabic" pitchFamily="18" charset="-78"/>
            </a:endParaRPr>
          </a:p>
        </p:txBody>
      </p:sp>
      <p:sp>
        <p:nvSpPr>
          <p:cNvPr id="18" name="Rectangle 17">
            <a:extLst>
              <a:ext uri="{FF2B5EF4-FFF2-40B4-BE49-F238E27FC236}">
                <a16:creationId xmlns:a16="http://schemas.microsoft.com/office/drawing/2014/main" id="{C372719C-949D-9BE7-20F6-57FCED217E57}"/>
              </a:ext>
            </a:extLst>
          </p:cNvPr>
          <p:cNvSpPr/>
          <p:nvPr/>
        </p:nvSpPr>
        <p:spPr bwMode="auto">
          <a:xfrm>
            <a:off x="9047312" y="4437112"/>
            <a:ext cx="1853770"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r>
              <a:rPr lang="en-US" sz="2400" b="1" dirty="0">
                <a:solidFill>
                  <a:schemeClr val="tx1"/>
                </a:solidFill>
                <a:latin typeface="Simplified Arabic" pitchFamily="18" charset="-78"/>
                <a:cs typeface="Simplified Arabic" pitchFamily="18" charset="-78"/>
              </a:rPr>
              <a:t>Continuous</a:t>
            </a:r>
            <a:endParaRPr lang="en-US" sz="2400" b="1" dirty="0"/>
          </a:p>
        </p:txBody>
      </p:sp>
      <p:sp>
        <p:nvSpPr>
          <p:cNvPr id="27" name="Left-Right-Up Arrow 26">
            <a:extLst>
              <a:ext uri="{FF2B5EF4-FFF2-40B4-BE49-F238E27FC236}">
                <a16:creationId xmlns:a16="http://schemas.microsoft.com/office/drawing/2014/main" id="{4E1BD762-3290-96E7-5386-7944B5A12388}"/>
              </a:ext>
            </a:extLst>
          </p:cNvPr>
          <p:cNvSpPr/>
          <p:nvPr/>
        </p:nvSpPr>
        <p:spPr bwMode="auto">
          <a:xfrm>
            <a:off x="5087938" y="2636839"/>
            <a:ext cx="1871662" cy="1152525"/>
          </a:xfrm>
          <a:prstGeom prst="leftRightUpArrow">
            <a:avLst/>
          </a:prstGeom>
          <a:solidFill>
            <a:srgbClr val="9966FF"/>
          </a:solidFill>
          <a:ln w="9525" cap="flat" cmpd="sng" algn="ctr">
            <a:solidFill>
              <a:schemeClr val="accent1">
                <a:lumMod val="50000"/>
              </a:schemeClr>
            </a:solidFill>
            <a:prstDash val="solid"/>
            <a:round/>
            <a:headEnd type="none" w="med" len="med"/>
            <a:tailEnd type="none" w="med" len="med"/>
          </a:ln>
          <a:effectLst/>
        </p:spPr>
        <p:txBody>
          <a:bodyPr/>
          <a:lstStyle/>
          <a:p>
            <a:pPr algn="ctr" eaLnBrk="1" hangingPunct="1">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cxnSp>
        <p:nvCxnSpPr>
          <p:cNvPr id="14349" name="Elbow Connector 29">
            <a:extLst>
              <a:ext uri="{FF2B5EF4-FFF2-40B4-BE49-F238E27FC236}">
                <a16:creationId xmlns:a16="http://schemas.microsoft.com/office/drawing/2014/main" id="{0FAFFAE7-45A0-19D7-DF67-E4777337ECD3}"/>
              </a:ext>
            </a:extLst>
          </p:cNvPr>
          <p:cNvCxnSpPr>
            <a:cxnSpLocks noChangeShapeType="1"/>
            <a:endCxn id="18" idx="0"/>
          </p:cNvCxnSpPr>
          <p:nvPr/>
        </p:nvCxnSpPr>
        <p:spPr bwMode="auto">
          <a:xfrm>
            <a:off x="8975725" y="3573463"/>
            <a:ext cx="998472" cy="863649"/>
          </a:xfrm>
          <a:prstGeom prst="bentConnector2">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lgn="ctr">
                <a:solidFill>
                  <a:srgbClr val="000000"/>
                </a:solidFill>
                <a:round/>
                <a:headEnd/>
                <a:tailEnd type="arrow" w="med" len="med"/>
              </a14:hiddenLine>
            </a:ext>
          </a:extLst>
        </p:spPr>
      </p:cxnSp>
      <p:sp>
        <p:nvSpPr>
          <p:cNvPr id="62" name="Left-Right-Up Arrow 61">
            <a:extLst>
              <a:ext uri="{FF2B5EF4-FFF2-40B4-BE49-F238E27FC236}">
                <a16:creationId xmlns:a16="http://schemas.microsoft.com/office/drawing/2014/main" id="{36E62210-75FC-F6E8-6EE0-C8B54AC1E5B3}"/>
              </a:ext>
            </a:extLst>
          </p:cNvPr>
          <p:cNvSpPr/>
          <p:nvPr/>
        </p:nvSpPr>
        <p:spPr bwMode="auto">
          <a:xfrm>
            <a:off x="8040689" y="4149725"/>
            <a:ext cx="935037"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sp>
        <p:nvSpPr>
          <p:cNvPr id="63" name="Left-Right-Up Arrow 62">
            <a:extLst>
              <a:ext uri="{FF2B5EF4-FFF2-40B4-BE49-F238E27FC236}">
                <a16:creationId xmlns:a16="http://schemas.microsoft.com/office/drawing/2014/main" id="{84467D94-9992-2B43-314C-4B196D347132}"/>
              </a:ext>
            </a:extLst>
          </p:cNvPr>
          <p:cNvSpPr/>
          <p:nvPr/>
        </p:nvSpPr>
        <p:spPr bwMode="auto">
          <a:xfrm>
            <a:off x="3216275" y="4149725"/>
            <a:ext cx="935038"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pic>
        <p:nvPicPr>
          <p:cNvPr id="2" name="Picture 1">
            <a:extLst>
              <a:ext uri="{FF2B5EF4-FFF2-40B4-BE49-F238E27FC236}">
                <a16:creationId xmlns:a16="http://schemas.microsoft.com/office/drawing/2014/main" id="{F5E85232-D5F9-ACCE-D8E0-6A7344C43014}"/>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3" name="Picture 2">
            <a:extLst>
              <a:ext uri="{FF2B5EF4-FFF2-40B4-BE49-F238E27FC236}">
                <a16:creationId xmlns:a16="http://schemas.microsoft.com/office/drawing/2014/main" id="{BACDF727-9712-A1F9-6A51-BE4C89E3DC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3A51069D-93DA-0C8D-13E8-29609EF1D010}"/>
              </a:ext>
            </a:extLst>
          </p:cNvPr>
          <p:cNvPicPr>
            <a:picLocks noChangeAspect="1"/>
          </p:cNvPicPr>
          <p:nvPr/>
        </p:nvPicPr>
        <p:blipFill>
          <a:blip r:embed="rId5"/>
          <a:stretch>
            <a:fillRect/>
          </a:stretch>
        </p:blipFill>
        <p:spPr>
          <a:xfrm>
            <a:off x="0" y="10064"/>
            <a:ext cx="9533101" cy="1610200"/>
          </a:xfrm>
          <a:prstGeom prst="rect">
            <a:avLst/>
          </a:prstGeom>
        </p:spPr>
      </p:pic>
      <p:pic>
        <p:nvPicPr>
          <p:cNvPr id="5" name="Picture 4">
            <a:extLst>
              <a:ext uri="{FF2B5EF4-FFF2-40B4-BE49-F238E27FC236}">
                <a16:creationId xmlns:a16="http://schemas.microsoft.com/office/drawing/2014/main" id="{818F51A7-D80D-1543-71F3-4685D9F882D1}"/>
              </a:ext>
            </a:extLst>
          </p:cNvPr>
          <p:cNvPicPr>
            <a:picLocks noChangeAspect="1"/>
          </p:cNvPicPr>
          <p:nvPr/>
        </p:nvPicPr>
        <p:blipFill>
          <a:blip r:embed="rId5"/>
          <a:stretch>
            <a:fillRect/>
          </a:stretch>
        </p:blipFill>
        <p:spPr>
          <a:xfrm>
            <a:off x="0" y="-49398"/>
            <a:ext cx="9533101" cy="1610200"/>
          </a:xfrm>
          <a:prstGeom prst="rect">
            <a:avLst/>
          </a:prstGeom>
        </p:spPr>
      </p:pic>
      <p:sp>
        <p:nvSpPr>
          <p:cNvPr id="9" name="TextBox 8">
            <a:extLst>
              <a:ext uri="{FF2B5EF4-FFF2-40B4-BE49-F238E27FC236}">
                <a16:creationId xmlns:a16="http://schemas.microsoft.com/office/drawing/2014/main" id="{5B2848CB-9B95-9E5E-F886-6B1C128914F6}"/>
              </a:ext>
            </a:extLst>
          </p:cNvPr>
          <p:cNvSpPr txBox="1"/>
          <p:nvPr/>
        </p:nvSpPr>
        <p:spPr>
          <a:xfrm>
            <a:off x="2940424" y="639412"/>
            <a:ext cx="5099792" cy="646331"/>
          </a:xfrm>
          <a:prstGeom prst="rect">
            <a:avLst/>
          </a:prstGeom>
          <a:noFill/>
        </p:spPr>
        <p:txBody>
          <a:bodyPr wrap="square" rtlCol="0">
            <a:spAutoFit/>
          </a:bodyPr>
          <a:lstStyle/>
          <a:p>
            <a:pPr algn="ctr"/>
            <a:r>
              <a:rPr lang="en-US" sz="3600" b="1" dirty="0">
                <a:solidFill>
                  <a:schemeClr val="bg1"/>
                </a:solidFill>
                <a:latin typeface="Inter"/>
              </a:rPr>
              <a:t>Data Types</a:t>
            </a:r>
          </a:p>
        </p:txBody>
      </p:sp>
      <p:sp>
        <p:nvSpPr>
          <p:cNvPr id="10" name="TextBox 9">
            <a:extLst>
              <a:ext uri="{FF2B5EF4-FFF2-40B4-BE49-F238E27FC236}">
                <a16:creationId xmlns:a16="http://schemas.microsoft.com/office/drawing/2014/main" id="{AD15BD62-9591-D5AF-9E49-EEF3397F851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30">
            <a:extLst>
              <a:ext uri="{FF2B5EF4-FFF2-40B4-BE49-F238E27FC236}">
                <a16:creationId xmlns:a16="http://schemas.microsoft.com/office/drawing/2014/main" id="{E97725F4-CC21-9F8E-446C-1510A71359CA}"/>
              </a:ext>
            </a:extLst>
          </p:cNvPr>
          <p:cNvSpPr/>
          <p:nvPr/>
        </p:nvSpPr>
        <p:spPr bwMode="auto">
          <a:xfrm>
            <a:off x="6312026"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200" b="0" i="0">
                <a:effectLst/>
              </a:rPr>
              <a:t>Discrete</a:t>
            </a:r>
            <a:endParaRPr lang="en-US" sz="3200" dirty="0">
              <a:solidFill>
                <a:schemeClr val="tx1"/>
              </a:solidFill>
              <a:latin typeface="Simplified Arabic" pitchFamily="18" charset="-78"/>
              <a:cs typeface="Simplified Arabic" pitchFamily="18" charset="-78"/>
            </a:endParaRPr>
          </a:p>
        </p:txBody>
      </p:sp>
    </p:spTree>
  </p:cSld>
  <p:clrMapOvr>
    <a:masterClrMapping/>
  </p:clrMapOvr>
  <p:transition advTm="22420">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55067" y="585808"/>
            <a:ext cx="2001061" cy="584775"/>
          </a:xfrm>
          <a:prstGeom prst="rect">
            <a:avLst/>
          </a:prstGeom>
          <a:noFill/>
        </p:spPr>
        <p:txBody>
          <a:bodyPr wrap="none" rtlCol="0">
            <a:spAutoFit/>
          </a:bodyPr>
          <a:lstStyle/>
          <a:p>
            <a:pPr algn="ctr"/>
            <a:r>
              <a:rPr lang="en-US" sz="3200" b="1" i="0" dirty="0">
                <a:solidFill>
                  <a:schemeClr val="bg1"/>
                </a:solidFill>
                <a:effectLst/>
              </a:rPr>
              <a:t>Data</a:t>
            </a:r>
            <a:r>
              <a:rPr lang="en-US" sz="3200" b="0" i="0" dirty="0">
                <a:effectLst/>
              </a:rPr>
              <a:t> </a:t>
            </a:r>
            <a:r>
              <a:rPr lang="en-US" sz="3200" b="1" dirty="0">
                <a:solidFill>
                  <a:schemeClr val="bg1"/>
                </a:solidFill>
              </a:rPr>
              <a:t>types</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
        <p:nvSpPr>
          <p:cNvPr id="9" name="TextBox 8">
            <a:extLst>
              <a:ext uri="{FF2B5EF4-FFF2-40B4-BE49-F238E27FC236}">
                <a16:creationId xmlns:a16="http://schemas.microsoft.com/office/drawing/2014/main" id="{643D50C1-886A-7678-73F1-D37E1C93B1C3}"/>
              </a:ext>
            </a:extLst>
          </p:cNvPr>
          <p:cNvSpPr txBox="1"/>
          <p:nvPr/>
        </p:nvSpPr>
        <p:spPr>
          <a:xfrm>
            <a:off x="1957277" y="1472818"/>
            <a:ext cx="8034411" cy="4315027"/>
          </a:xfrm>
          <a:prstGeom prst="rect">
            <a:avLst/>
          </a:prstGeom>
          <a:noFill/>
        </p:spPr>
        <p:txBody>
          <a:bodyPr wrap="square">
            <a:spAutoFit/>
          </a:bodyPr>
          <a:lstStyle/>
          <a:p>
            <a:pPr algn="just">
              <a:lnSpc>
                <a:spcPct val="200000"/>
              </a:lnSpc>
            </a:pPr>
            <a:r>
              <a:rPr lang="en-US" sz="2000" b="1" i="0" dirty="0">
                <a:effectLst/>
              </a:rPr>
              <a:t>First: Qualitative Data</a:t>
            </a:r>
          </a:p>
          <a:p>
            <a:pPr algn="just">
              <a:lnSpc>
                <a:spcPct val="200000"/>
              </a:lnSpc>
            </a:pPr>
            <a:r>
              <a:rPr lang="en-US" sz="2000" b="0" i="0" dirty="0">
                <a:effectLst/>
              </a:rPr>
              <a:t>a) Nominal data: male-female, marital status, </a:t>
            </a:r>
            <a:r>
              <a:rPr lang="en-US" sz="2000" dirty="0"/>
              <a:t>nationality </a:t>
            </a:r>
            <a:endParaRPr lang="en-US" sz="2000" b="0" i="0" dirty="0">
              <a:effectLst/>
            </a:endParaRPr>
          </a:p>
          <a:p>
            <a:pPr algn="just">
              <a:lnSpc>
                <a:spcPct val="200000"/>
              </a:lnSpc>
            </a:pPr>
            <a:r>
              <a:rPr lang="en-US" sz="2000" b="0" i="0" dirty="0">
                <a:effectLst/>
              </a:rPr>
              <a:t>No calculations can be performed on it</a:t>
            </a:r>
          </a:p>
          <a:p>
            <a:pPr algn="just">
              <a:lnSpc>
                <a:spcPct val="200000"/>
              </a:lnSpc>
            </a:pPr>
            <a:r>
              <a:rPr lang="en-US" sz="2000" b="0" i="0" dirty="0">
                <a:effectLst/>
              </a:rPr>
              <a:t>b) Ordinal data: educational level, degrees of agreement or disagreement.</a:t>
            </a:r>
          </a:p>
          <a:p>
            <a:pPr algn="just">
              <a:lnSpc>
                <a:spcPct val="200000"/>
              </a:lnSpc>
            </a:pPr>
            <a:r>
              <a:rPr lang="en-US" sz="2000" b="1" i="0" dirty="0">
                <a:effectLst/>
              </a:rPr>
              <a:t>Second: Quantitative Data</a:t>
            </a:r>
          </a:p>
          <a:p>
            <a:pPr algn="just">
              <a:lnSpc>
                <a:spcPct val="200000"/>
              </a:lnSpc>
            </a:pPr>
            <a:r>
              <a:rPr lang="en-US" sz="2000" b="0" i="0" dirty="0">
                <a:effectLst/>
              </a:rPr>
              <a:t>a) Discrete data (discontinuous): number of family members, </a:t>
            </a:r>
            <a:r>
              <a:rPr lang="en-US" sz="2000" dirty="0"/>
              <a:t>or workers.</a:t>
            </a:r>
            <a:endParaRPr lang="en-US" sz="2000" b="0" i="0" dirty="0">
              <a:effectLst/>
            </a:endParaRPr>
          </a:p>
          <a:p>
            <a:pPr algn="just">
              <a:lnSpc>
                <a:spcPct val="200000"/>
              </a:lnSpc>
            </a:pPr>
            <a:r>
              <a:rPr lang="en-US" sz="2000" b="0" i="0" dirty="0">
                <a:effectLst/>
              </a:rPr>
              <a:t>b) </a:t>
            </a:r>
            <a:r>
              <a:rPr lang="en-US" sz="2000" dirty="0"/>
              <a:t>Continuous </a:t>
            </a:r>
            <a:r>
              <a:rPr lang="en-US" sz="2000" b="0" i="0" dirty="0">
                <a:effectLst/>
              </a:rPr>
              <a:t>data: sale price, age, income.</a:t>
            </a:r>
          </a:p>
        </p:txBody>
      </p:sp>
      <p:pic>
        <p:nvPicPr>
          <p:cNvPr id="11" name="Picture 10">
            <a:extLst>
              <a:ext uri="{FF2B5EF4-FFF2-40B4-BE49-F238E27FC236}">
                <a16:creationId xmlns:a16="http://schemas.microsoft.com/office/drawing/2014/main" id="{968232C4-A139-906D-78D4-530957C6E1CB}"/>
              </a:ext>
            </a:extLst>
          </p:cNvPr>
          <p:cNvPicPr>
            <a:picLocks noChangeAspect="1"/>
          </p:cNvPicPr>
          <p:nvPr/>
        </p:nvPicPr>
        <p:blipFill>
          <a:blip r:embed="rId6"/>
          <a:stretch>
            <a:fillRect/>
          </a:stretch>
        </p:blipFill>
        <p:spPr>
          <a:xfrm>
            <a:off x="10488706" y="-27434"/>
            <a:ext cx="1828512" cy="6971897"/>
          </a:xfrm>
          <a:prstGeom prst="rect">
            <a:avLst/>
          </a:prstGeom>
        </p:spPr>
      </p:pic>
    </p:spTree>
    <p:extLst>
      <p:ext uri="{BB962C8B-B14F-4D97-AF65-F5344CB8AC3E}">
        <p14:creationId xmlns:p14="http://schemas.microsoft.com/office/powerpoint/2010/main" val="19090279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Data presentation.</a:t>
            </a:r>
          </a:p>
          <a:p>
            <a:pPr algn="l">
              <a:lnSpc>
                <a:spcPct val="200000"/>
              </a:lnSpc>
            </a:pPr>
            <a:r>
              <a:rPr lang="en-US" sz="2000" b="1" i="0" dirty="0">
                <a:effectLst/>
              </a:rPr>
              <a:t>a) Circle: The proportions of distribution or structural composition of a variable</a:t>
            </a:r>
            <a:endParaRPr lang="en-US" sz="2000" dirty="0"/>
          </a:p>
        </p:txBody>
      </p:sp>
      <p:pic>
        <p:nvPicPr>
          <p:cNvPr id="8" name="Picture 9">
            <a:extLst>
              <a:ext uri="{FF2B5EF4-FFF2-40B4-BE49-F238E27FC236}">
                <a16:creationId xmlns:a16="http://schemas.microsoft.com/office/drawing/2014/main" id="{3F3EE8A7-8578-6466-7DA3-1B5EC9C011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2717445"/>
            <a:ext cx="8642350" cy="3746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97792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Data presentation. </a:t>
            </a:r>
            <a:r>
              <a:rPr lang="en-US" sz="2000" b="1" i="0" dirty="0">
                <a:solidFill>
                  <a:srgbClr val="FF0000"/>
                </a:solidFill>
                <a:effectLst/>
              </a:rPr>
              <a:t>(Sample of 35 employees)</a:t>
            </a:r>
          </a:p>
          <a:p>
            <a:pPr algn="l">
              <a:lnSpc>
                <a:spcPct val="200000"/>
              </a:lnSpc>
            </a:pPr>
            <a:r>
              <a:rPr lang="en-US" sz="2000" b="1" i="0" dirty="0">
                <a:effectLst/>
              </a:rPr>
              <a:t>a) Circle: The proportions of distribution or structural composition of a variable</a:t>
            </a:r>
            <a:endParaRPr lang="en-US" sz="2000" dirty="0"/>
          </a:p>
        </p:txBody>
      </p:sp>
      <p:pic>
        <p:nvPicPr>
          <p:cNvPr id="9" name="Picture 4">
            <a:extLst>
              <a:ext uri="{FF2B5EF4-FFF2-40B4-BE49-F238E27FC236}">
                <a16:creationId xmlns:a16="http://schemas.microsoft.com/office/drawing/2014/main" id="{86937AED-6E6D-B565-E581-1D883A8CB41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2717446"/>
            <a:ext cx="7775575"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30815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nSpc>
                <a:spcPct val="200000"/>
              </a:lnSpc>
            </a:pPr>
            <a:r>
              <a:rPr lang="en-US" sz="2000" b="1" i="0" dirty="0">
                <a:effectLst/>
              </a:rPr>
              <a:t>The first stage: Data presentation </a:t>
            </a:r>
            <a:r>
              <a:rPr lang="en-US" sz="2000" b="1" i="0" dirty="0">
                <a:solidFill>
                  <a:srgbClr val="FF0000"/>
                </a:solidFill>
                <a:effectLst/>
              </a:rPr>
              <a:t>(Sample of 35 employees)</a:t>
            </a:r>
            <a:r>
              <a:rPr lang="en-US" sz="2000" b="1" i="0" dirty="0">
                <a:effectLst/>
              </a:rPr>
              <a:t>.</a:t>
            </a:r>
          </a:p>
          <a:p>
            <a:pPr algn="l">
              <a:lnSpc>
                <a:spcPct val="200000"/>
              </a:lnSpc>
            </a:pPr>
            <a:r>
              <a:rPr lang="en-US" sz="2000" b="1" i="0" dirty="0">
                <a:effectLst/>
              </a:rPr>
              <a:t>b) Bar graphs: discrete ordinal and quantitative data.</a:t>
            </a:r>
            <a:endParaRPr lang="en-US" sz="2000" dirty="0"/>
          </a:p>
        </p:txBody>
      </p:sp>
      <p:pic>
        <p:nvPicPr>
          <p:cNvPr id="8" name="Picture 2">
            <a:extLst>
              <a:ext uri="{FF2B5EF4-FFF2-40B4-BE49-F238E27FC236}">
                <a16:creationId xmlns:a16="http://schemas.microsoft.com/office/drawing/2014/main" id="{721238BC-F284-1818-BEFA-27BCF0971E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4023" y="2955244"/>
            <a:ext cx="8750300" cy="3454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75751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Data presentation.</a:t>
            </a:r>
          </a:p>
          <a:p>
            <a:pPr algn="l">
              <a:lnSpc>
                <a:spcPct val="200000"/>
              </a:lnSpc>
            </a:pPr>
            <a:r>
              <a:rPr lang="en-US" sz="2000" b="1" i="0" dirty="0">
                <a:effectLst/>
              </a:rPr>
              <a:t>b) Bar graphs: discrete ordinal and quantitative data.</a:t>
            </a:r>
            <a:endParaRPr lang="en-US" sz="2000" dirty="0"/>
          </a:p>
        </p:txBody>
      </p:sp>
      <p:pic>
        <p:nvPicPr>
          <p:cNvPr id="9" name="Picture 4">
            <a:extLst>
              <a:ext uri="{FF2B5EF4-FFF2-40B4-BE49-F238E27FC236}">
                <a16:creationId xmlns:a16="http://schemas.microsoft.com/office/drawing/2014/main" id="{BB56CBD4-96BC-BF37-6474-A876A0A2DC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2977343"/>
            <a:ext cx="8713788" cy="362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096229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Data presentation.</a:t>
            </a:r>
          </a:p>
          <a:p>
            <a:pPr algn="l">
              <a:lnSpc>
                <a:spcPct val="200000"/>
              </a:lnSpc>
            </a:pPr>
            <a:r>
              <a:rPr lang="en-US" sz="2000" b="1" i="0" dirty="0">
                <a:effectLst/>
              </a:rPr>
              <a:t>c) Histogram and </a:t>
            </a:r>
            <a:r>
              <a:rPr lang="en-US" altLang="en-US" sz="2000" b="1" dirty="0">
                <a:latin typeface="Times New Roman" panose="02020603050405020304" pitchFamily="18" charset="0"/>
                <a:cs typeface="Times New Roman" panose="02020603050405020304" pitchFamily="18" charset="0"/>
              </a:rPr>
              <a:t>Interpolation line</a:t>
            </a:r>
            <a:r>
              <a:rPr lang="en-US" sz="2000" b="1" i="0" dirty="0">
                <a:effectLst/>
              </a:rPr>
              <a:t>: connected quantitative data.</a:t>
            </a:r>
            <a:endParaRPr lang="en-US" sz="2000" dirty="0"/>
          </a:p>
        </p:txBody>
      </p:sp>
      <p:pic>
        <p:nvPicPr>
          <p:cNvPr id="8" name="Picture 2">
            <a:extLst>
              <a:ext uri="{FF2B5EF4-FFF2-40B4-BE49-F238E27FC236}">
                <a16:creationId xmlns:a16="http://schemas.microsoft.com/office/drawing/2014/main" id="{72788735-01C7-EC52-5A27-EFD684E4A2B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2574" y="2877671"/>
            <a:ext cx="8709025" cy="354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3519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10198510" cy="1852815"/>
          </a:xfrm>
          <a:prstGeom prst="rect">
            <a:avLst/>
          </a:prstGeom>
          <a:noFill/>
        </p:spPr>
        <p:txBody>
          <a:bodyPr wrap="square">
            <a:spAutoFit/>
          </a:bodyPr>
          <a:lstStyle/>
          <a:p>
            <a:pPr algn="l">
              <a:lnSpc>
                <a:spcPct val="200000"/>
              </a:lnSpc>
            </a:pPr>
            <a:r>
              <a:rPr lang="en-US" sz="2000" b="1" i="0" dirty="0">
                <a:effectLst/>
              </a:rPr>
              <a:t>The first stage: Data presentation.</a:t>
            </a:r>
          </a:p>
          <a:p>
            <a:pPr algn="l">
              <a:lnSpc>
                <a:spcPct val="200000"/>
              </a:lnSpc>
            </a:pPr>
            <a:r>
              <a:rPr lang="en-US" sz="2000" b="1" i="0" dirty="0">
                <a:effectLst/>
              </a:rPr>
              <a:t>c) Histogram and </a:t>
            </a:r>
            <a:r>
              <a:rPr lang="en-US" altLang="en-US" sz="2000" b="1" dirty="0">
                <a:latin typeface="Times New Roman" panose="02020603050405020304" pitchFamily="18" charset="0"/>
                <a:cs typeface="Times New Roman" panose="02020603050405020304" pitchFamily="18" charset="0"/>
              </a:rPr>
              <a:t>Interpolation line</a:t>
            </a:r>
            <a:r>
              <a:rPr lang="en-US" sz="2000" b="1" i="0" dirty="0">
                <a:effectLst/>
              </a:rPr>
              <a:t>: connected quantitative data.</a:t>
            </a:r>
          </a:p>
          <a:p>
            <a:pPr algn="l">
              <a:lnSpc>
                <a:spcPct val="200000"/>
              </a:lnSpc>
            </a:pPr>
            <a:r>
              <a:rPr lang="en-US" sz="2000" dirty="0"/>
              <a:t>We choose the Chart editor, and then we choose the Interpolation line from the list of elements.</a:t>
            </a:r>
          </a:p>
        </p:txBody>
      </p:sp>
      <p:pic>
        <p:nvPicPr>
          <p:cNvPr id="9" name="Picture 2">
            <a:extLst>
              <a:ext uri="{FF2B5EF4-FFF2-40B4-BE49-F238E27FC236}">
                <a16:creationId xmlns:a16="http://schemas.microsoft.com/office/drawing/2014/main" id="{CF399F6E-02A1-1FB1-9925-CE47E750ED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9" y="3460202"/>
            <a:ext cx="8783210" cy="2999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921473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10198510" cy="4315027"/>
          </a:xfrm>
          <a:prstGeom prst="rect">
            <a:avLst/>
          </a:prstGeom>
          <a:noFill/>
        </p:spPr>
        <p:txBody>
          <a:bodyPr wrap="square">
            <a:spAutoFit/>
          </a:bodyPr>
          <a:lstStyle/>
          <a:p>
            <a:pPr algn="l">
              <a:lnSpc>
                <a:spcPct val="200000"/>
              </a:lnSpc>
            </a:pPr>
            <a:r>
              <a:rPr lang="en-US" sz="2000" b="1" i="0" dirty="0">
                <a:effectLst/>
              </a:rPr>
              <a:t>The second stage: describing the data using statistical measures</a:t>
            </a:r>
          </a:p>
          <a:p>
            <a:pPr algn="l">
              <a:lnSpc>
                <a:spcPct val="200000"/>
              </a:lnSpc>
            </a:pPr>
            <a:r>
              <a:rPr lang="en-US" sz="2000" b="1" dirty="0"/>
              <a:t>A good scale:</a:t>
            </a:r>
          </a:p>
          <a:p>
            <a:pPr marL="342900" indent="-342900" algn="l">
              <a:lnSpc>
                <a:spcPct val="200000"/>
              </a:lnSpc>
              <a:buFont typeface="Wingdings" panose="05000000000000000000" pitchFamily="2" charset="2"/>
              <a:buChar char="§"/>
            </a:pPr>
            <a:r>
              <a:rPr lang="en-US" sz="2000" dirty="0"/>
              <a:t>Its exact value should be determined and not left to objectivity.</a:t>
            </a:r>
          </a:p>
          <a:p>
            <a:pPr marL="342900" indent="-342900" algn="l">
              <a:lnSpc>
                <a:spcPct val="200000"/>
              </a:lnSpc>
              <a:buFont typeface="Wingdings" panose="05000000000000000000" pitchFamily="2" charset="2"/>
              <a:buChar char="§"/>
            </a:pPr>
            <a:r>
              <a:rPr lang="en-US" sz="2000" dirty="0"/>
              <a:t>To enter all data or observations in his account.</a:t>
            </a:r>
          </a:p>
          <a:p>
            <a:pPr marL="342900" indent="-342900" algn="l">
              <a:lnSpc>
                <a:spcPct val="200000"/>
              </a:lnSpc>
              <a:buFont typeface="Wingdings" panose="05000000000000000000" pitchFamily="2" charset="2"/>
              <a:buChar char="§"/>
            </a:pPr>
            <a:r>
              <a:rPr lang="en-US" sz="2000" dirty="0"/>
              <a:t>Easy to understand and calculate.</a:t>
            </a:r>
          </a:p>
          <a:p>
            <a:pPr marL="342900" indent="-342900" algn="l">
              <a:lnSpc>
                <a:spcPct val="200000"/>
              </a:lnSpc>
              <a:buFont typeface="Wingdings" panose="05000000000000000000" pitchFamily="2" charset="2"/>
              <a:buChar char="§"/>
            </a:pPr>
            <a:r>
              <a:rPr lang="en-US" sz="2000" dirty="0"/>
              <a:t>His ability to coercive dealing.</a:t>
            </a:r>
          </a:p>
          <a:p>
            <a:pPr marL="342900" indent="-342900" algn="l">
              <a:lnSpc>
                <a:spcPct val="200000"/>
              </a:lnSpc>
              <a:buFont typeface="Wingdings" panose="05000000000000000000" pitchFamily="2" charset="2"/>
              <a:buChar char="§"/>
            </a:pPr>
            <a:r>
              <a:rPr lang="en-US" sz="2000" dirty="0"/>
              <a:t>Not affected by outliers (extremes).</a:t>
            </a:r>
          </a:p>
        </p:txBody>
      </p:sp>
    </p:spTree>
    <p:extLst>
      <p:ext uri="{BB962C8B-B14F-4D97-AF65-F5344CB8AC3E}">
        <p14:creationId xmlns:p14="http://schemas.microsoft.com/office/powerpoint/2010/main" val="26568998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434438"/>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57286" y="1511656"/>
            <a:ext cx="9731302" cy="1852815"/>
          </a:xfrm>
          <a:prstGeom prst="rect">
            <a:avLst/>
          </a:prstGeom>
          <a:noFill/>
        </p:spPr>
        <p:txBody>
          <a:bodyPr wrap="square">
            <a:spAutoFit/>
          </a:bodyPr>
          <a:lstStyle/>
          <a:p>
            <a:pPr algn="l">
              <a:lnSpc>
                <a:spcPct val="200000"/>
              </a:lnSpc>
            </a:pPr>
            <a:r>
              <a:rPr lang="en-US" sz="2000" b="1" i="0" dirty="0">
                <a:effectLst/>
              </a:rPr>
              <a:t>The second stage: describing the data using statistical measures</a:t>
            </a:r>
          </a:p>
          <a:p>
            <a:pPr algn="l">
              <a:lnSpc>
                <a:spcPct val="200000"/>
              </a:lnSpc>
            </a:pPr>
            <a:r>
              <a:rPr lang="en-US" sz="2000" b="1" i="0" dirty="0">
                <a:effectLst/>
              </a:rPr>
              <a:t>  (descriptive statistical measures)</a:t>
            </a:r>
          </a:p>
          <a:p>
            <a:pPr algn="l">
              <a:lnSpc>
                <a:spcPct val="200000"/>
              </a:lnSpc>
            </a:pPr>
            <a:endParaRPr lang="en-US" sz="2000" dirty="0"/>
          </a:p>
        </p:txBody>
      </p:sp>
      <p:sp>
        <p:nvSpPr>
          <p:cNvPr id="8" name="مستطيل مستدير الزوايا 10">
            <a:extLst>
              <a:ext uri="{FF2B5EF4-FFF2-40B4-BE49-F238E27FC236}">
                <a16:creationId xmlns:a16="http://schemas.microsoft.com/office/drawing/2014/main" id="{54363581-77A2-AA3E-8352-DD465380403C}"/>
              </a:ext>
            </a:extLst>
          </p:cNvPr>
          <p:cNvSpPr/>
          <p:nvPr/>
        </p:nvSpPr>
        <p:spPr>
          <a:xfrm>
            <a:off x="1262952" y="2907271"/>
            <a:ext cx="3624262" cy="457200"/>
          </a:xfrm>
          <a:prstGeom prst="roundRect">
            <a:avLst/>
          </a:prstGeom>
          <a:gradFill>
            <a:gsLst>
              <a:gs pos="0">
                <a:schemeClr val="accent2">
                  <a:lumMod val="60000"/>
                  <a:lumOff val="40000"/>
                </a:schemeClr>
              </a:gs>
              <a:gs pos="80000">
                <a:schemeClr val="accent3">
                  <a:shade val="93000"/>
                  <a:satMod val="130000"/>
                </a:schemeClr>
              </a:gs>
              <a:gs pos="100000">
                <a:schemeClr val="accent3">
                  <a:shade val="94000"/>
                  <a:satMod val="135000"/>
                </a:schemeClr>
              </a:gs>
            </a:gsLst>
          </a:gradFill>
        </p:spPr>
        <p:style>
          <a:lnRef idx="1">
            <a:schemeClr val="accent3"/>
          </a:lnRef>
          <a:fillRef idx="3">
            <a:schemeClr val="accent3"/>
          </a:fillRef>
          <a:effectRef idx="2">
            <a:schemeClr val="accent3"/>
          </a:effectRef>
          <a:fontRef idx="minor">
            <a:schemeClr val="lt1"/>
          </a:fontRef>
        </p:style>
        <p:txBody>
          <a:bodyPr anchor="ctr"/>
          <a:lstStyle/>
          <a:p>
            <a:pPr algn="just" rtl="1">
              <a:defRPr/>
            </a:pPr>
            <a:r>
              <a:rPr lang="en-US" sz="2000" b="1" dirty="0">
                <a:solidFill>
                  <a:schemeClr val="accent6">
                    <a:lumMod val="50000"/>
                  </a:schemeClr>
                </a:solidFill>
                <a:cs typeface="+mj-cs"/>
              </a:rPr>
              <a:t>Definition of central tendency</a:t>
            </a:r>
            <a:endParaRPr lang="ar-SA" sz="2000" b="1" dirty="0">
              <a:solidFill>
                <a:schemeClr val="accent6">
                  <a:lumMod val="50000"/>
                </a:schemeClr>
              </a:solidFill>
              <a:cs typeface="+mj-cs"/>
            </a:endParaRPr>
          </a:p>
        </p:txBody>
      </p:sp>
      <p:sp>
        <p:nvSpPr>
          <p:cNvPr id="12" name="TextBox 11">
            <a:extLst>
              <a:ext uri="{FF2B5EF4-FFF2-40B4-BE49-F238E27FC236}">
                <a16:creationId xmlns:a16="http://schemas.microsoft.com/office/drawing/2014/main" id="{1366BAD9-FA93-1BC6-91BF-C5B35ECE68BE}"/>
              </a:ext>
            </a:extLst>
          </p:cNvPr>
          <p:cNvSpPr txBox="1"/>
          <p:nvPr/>
        </p:nvSpPr>
        <p:spPr>
          <a:xfrm>
            <a:off x="2057286" y="3638988"/>
            <a:ext cx="9085843" cy="2135200"/>
          </a:xfrm>
          <a:prstGeom prst="rect">
            <a:avLst/>
          </a:prstGeom>
          <a:noFill/>
        </p:spPr>
        <p:txBody>
          <a:bodyPr wrap="square">
            <a:spAutoFit/>
          </a:bodyPr>
          <a:lstStyle/>
          <a:p>
            <a:pPr>
              <a:lnSpc>
                <a:spcPct val="150000"/>
              </a:lnSpc>
            </a:pPr>
            <a:r>
              <a:rPr lang="en-US" dirty="0"/>
              <a:t>It is the tendency of the data to center around a certain value in the middle of the data.</a:t>
            </a:r>
          </a:p>
          <a:p>
            <a:pPr marL="342900" indent="-342900">
              <a:lnSpc>
                <a:spcPct val="150000"/>
              </a:lnSpc>
              <a:buFont typeface="+mj-lt"/>
              <a:buAutoNum type="alphaUcPeriod"/>
            </a:pPr>
            <a:r>
              <a:rPr lang="en-US" b="1" i="1" u="sng" dirty="0"/>
              <a:t>The measure of central tendency:</a:t>
            </a:r>
          </a:p>
          <a:p>
            <a:pPr marL="742950" lvl="1" indent="-285750">
              <a:lnSpc>
                <a:spcPct val="150000"/>
              </a:lnSpc>
              <a:spcBef>
                <a:spcPct val="0"/>
              </a:spcBef>
              <a:buFont typeface="Wingdings" panose="05000000000000000000" pitchFamily="2" charset="2"/>
              <a:buChar char="§"/>
            </a:pPr>
            <a:r>
              <a:rPr lang="en-US" altLang="en-US" sz="1800" b="1" dirty="0">
                <a:latin typeface="Times New Roman" panose="02020603050405020304" pitchFamily="18" charset="0"/>
                <a:cs typeface="Times New Roman" panose="02020603050405020304" pitchFamily="18" charset="0"/>
              </a:rPr>
              <a:t>Mean </a:t>
            </a:r>
          </a:p>
          <a:p>
            <a:pPr marL="742950" lvl="1" indent="-285750">
              <a:lnSpc>
                <a:spcPct val="150000"/>
              </a:lnSpc>
              <a:spcBef>
                <a:spcPct val="0"/>
              </a:spcBef>
              <a:buFont typeface="Wingdings" panose="05000000000000000000" pitchFamily="2" charset="2"/>
              <a:buChar char="§"/>
            </a:pPr>
            <a:r>
              <a:rPr lang="en-US" altLang="en-US" sz="1800" b="1" dirty="0">
                <a:latin typeface="Times New Roman" panose="02020603050405020304" pitchFamily="18" charset="0"/>
                <a:cs typeface="Times New Roman" panose="02020603050405020304" pitchFamily="18" charset="0"/>
              </a:rPr>
              <a:t>Median</a:t>
            </a:r>
          </a:p>
          <a:p>
            <a:pPr marL="742950" lvl="1" indent="-285750">
              <a:lnSpc>
                <a:spcPct val="150000"/>
              </a:lnSpc>
              <a:spcBef>
                <a:spcPct val="0"/>
              </a:spcBef>
              <a:buFont typeface="Wingdings" panose="05000000000000000000" pitchFamily="2" charset="2"/>
              <a:buChar char="§"/>
            </a:pPr>
            <a:r>
              <a:rPr lang="en-US" b="1" dirty="0">
                <a:latin typeface="Simplified Arabic" panose="02020603050405020304" pitchFamily="18" charset="-78"/>
                <a:cs typeface="Simplified Arabic" panose="02020603050405020304" pitchFamily="18" charset="-78"/>
              </a:rPr>
              <a:t>Mod</a:t>
            </a:r>
            <a:endParaRPr lang="en-US" dirty="0"/>
          </a:p>
        </p:txBody>
      </p:sp>
    </p:spTree>
    <p:extLst>
      <p:ext uri="{BB962C8B-B14F-4D97-AF65-F5344CB8AC3E}">
        <p14:creationId xmlns:p14="http://schemas.microsoft.com/office/powerpoint/2010/main" val="245159401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434438"/>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57286" y="1511656"/>
            <a:ext cx="9731302" cy="4315027"/>
          </a:xfrm>
          <a:prstGeom prst="rect">
            <a:avLst/>
          </a:prstGeom>
          <a:noFill/>
        </p:spPr>
        <p:txBody>
          <a:bodyPr wrap="square">
            <a:spAutoFit/>
          </a:bodyPr>
          <a:lstStyle/>
          <a:p>
            <a:pPr algn="l">
              <a:lnSpc>
                <a:spcPct val="200000"/>
              </a:lnSpc>
            </a:pPr>
            <a:r>
              <a:rPr lang="en-US" sz="2000" b="1" u="sng" dirty="0"/>
              <a:t>Mean</a:t>
            </a:r>
          </a:p>
          <a:p>
            <a:pPr algn="l">
              <a:lnSpc>
                <a:spcPct val="200000"/>
              </a:lnSpc>
            </a:pPr>
            <a:r>
              <a:rPr lang="en-US" sz="2000" dirty="0"/>
              <a:t>It is the most common and used measure in all scientific and practical fields, and the process of measuring the arithmetic mean is a very simple process, as in the first step all the values are collected and in the second step the sum of the values is divided by their number to obtain the arithmetic mean for a group of values</a:t>
            </a:r>
          </a:p>
          <a:p>
            <a:pPr algn="l">
              <a:lnSpc>
                <a:spcPct val="200000"/>
              </a:lnSpc>
            </a:pPr>
            <a:r>
              <a:rPr lang="en-US" sz="2000" b="1" u="sng" dirty="0"/>
              <a:t>Median</a:t>
            </a:r>
          </a:p>
          <a:p>
            <a:pPr algn="l">
              <a:lnSpc>
                <a:spcPct val="200000"/>
              </a:lnSpc>
            </a:pPr>
            <a:r>
              <a:rPr lang="en-US" sz="2000" dirty="0"/>
              <a:t>It is the value that lies in the middle of the data distribution</a:t>
            </a:r>
          </a:p>
        </p:txBody>
      </p:sp>
      <p:pic>
        <p:nvPicPr>
          <p:cNvPr id="3" name="Picture 2">
            <a:extLst>
              <a:ext uri="{FF2B5EF4-FFF2-40B4-BE49-F238E27FC236}">
                <a16:creationId xmlns:a16="http://schemas.microsoft.com/office/drawing/2014/main" id="{27AA85E7-97C9-5B1F-084D-D131A9E946E7}"/>
              </a:ext>
            </a:extLst>
          </p:cNvPr>
          <p:cNvPicPr>
            <a:picLocks noChangeAspect="1"/>
          </p:cNvPicPr>
          <p:nvPr/>
        </p:nvPicPr>
        <p:blipFill>
          <a:blip r:embed="rId5"/>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20114350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434438"/>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57286" y="1511656"/>
            <a:ext cx="9731302" cy="3083921"/>
          </a:xfrm>
          <a:prstGeom prst="rect">
            <a:avLst/>
          </a:prstGeom>
          <a:noFill/>
        </p:spPr>
        <p:txBody>
          <a:bodyPr wrap="square">
            <a:spAutoFit/>
          </a:bodyPr>
          <a:lstStyle/>
          <a:p>
            <a:pPr algn="l">
              <a:lnSpc>
                <a:spcPct val="200000"/>
              </a:lnSpc>
            </a:pPr>
            <a:r>
              <a:rPr lang="en-US" sz="2000" b="1" u="sng" dirty="0"/>
              <a:t>Mod</a:t>
            </a:r>
          </a:p>
          <a:p>
            <a:pPr algn="l">
              <a:lnSpc>
                <a:spcPct val="200000"/>
              </a:lnSpc>
            </a:pPr>
            <a:r>
              <a:rPr lang="en-US" sz="2000" dirty="0"/>
              <a:t>The measure determines the value or variable that occurs frequently in the data distribution. The mode can be calculated for any type of quantitative or descriptive data.</a:t>
            </a:r>
            <a:endParaRPr lang="en-US" altLang="en-US" sz="2000" b="1" u="sng" dirty="0">
              <a:solidFill>
                <a:srgbClr val="000000"/>
              </a:solidFill>
              <a:latin typeface="Times New Roman" panose="02020603050405020304" pitchFamily="18" charset="0"/>
              <a:cs typeface="Calibri" panose="020F0502020204030204" pitchFamily="34" charset="0"/>
            </a:endParaRPr>
          </a:p>
          <a:p>
            <a:pPr algn="l">
              <a:lnSpc>
                <a:spcPct val="200000"/>
              </a:lnSpc>
            </a:pPr>
            <a:endParaRPr lang="en-US" sz="2000" dirty="0"/>
          </a:p>
          <a:p>
            <a:pPr algn="l">
              <a:lnSpc>
                <a:spcPct val="200000"/>
              </a:lnSpc>
            </a:pPr>
            <a:endParaRPr lang="en-US" sz="2000" dirty="0"/>
          </a:p>
        </p:txBody>
      </p:sp>
      <p:pic>
        <p:nvPicPr>
          <p:cNvPr id="3" name="Picture 2">
            <a:extLst>
              <a:ext uri="{FF2B5EF4-FFF2-40B4-BE49-F238E27FC236}">
                <a16:creationId xmlns:a16="http://schemas.microsoft.com/office/drawing/2014/main" id="{9809B64F-B875-223A-A9E0-57EC73CA31AE}"/>
              </a:ext>
            </a:extLst>
          </p:cNvPr>
          <p:cNvPicPr>
            <a:picLocks noChangeAspect="1"/>
          </p:cNvPicPr>
          <p:nvPr/>
        </p:nvPicPr>
        <p:blipFill>
          <a:blip r:embed="rId5"/>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550860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529194"/>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48321" y="1631413"/>
            <a:ext cx="9023091" cy="3699474"/>
          </a:xfrm>
          <a:prstGeom prst="rect">
            <a:avLst/>
          </a:prstGeom>
          <a:noFill/>
        </p:spPr>
        <p:txBody>
          <a:bodyPr wrap="square">
            <a:spAutoFit/>
          </a:bodyPr>
          <a:lstStyle/>
          <a:p>
            <a:pPr marL="457200" indent="-457200">
              <a:lnSpc>
                <a:spcPct val="200000"/>
              </a:lnSpc>
              <a:buFont typeface="+mj-lt"/>
              <a:buAutoNum type="alphaUcPeriod" startAt="2"/>
            </a:pPr>
            <a:r>
              <a:rPr lang="en-US" altLang="en-US" sz="2000" b="1" u="sng" dirty="0">
                <a:solidFill>
                  <a:schemeClr val="tx1"/>
                </a:solidFill>
                <a:latin typeface="Times New Roman" panose="02020603050405020304" pitchFamily="18" charset="0"/>
                <a:cs typeface="Times New Roman" panose="02020603050405020304" pitchFamily="18" charset="0"/>
              </a:rPr>
              <a:t>Frequency</a:t>
            </a:r>
            <a:r>
              <a:rPr lang="ar-SA" altLang="en-US" sz="2000" b="1" u="sng" dirty="0">
                <a:solidFill>
                  <a:schemeClr val="tx1"/>
                </a:solidFill>
                <a:latin typeface="Times New Roman" panose="02020603050405020304" pitchFamily="18" charset="0"/>
                <a:cs typeface="Times New Roman" panose="02020603050405020304" pitchFamily="18" charset="0"/>
              </a:rPr>
              <a:t> </a:t>
            </a:r>
            <a:r>
              <a:rPr lang="en-US" altLang="en-US" sz="2000" b="1" u="sng" dirty="0">
                <a:solidFill>
                  <a:schemeClr val="tx1"/>
                </a:solidFill>
                <a:latin typeface="Times New Roman" panose="02020603050405020304" pitchFamily="18" charset="0"/>
                <a:cs typeface="Times New Roman" panose="02020603050405020304" pitchFamily="18" charset="0"/>
              </a:rPr>
              <a:t>Table:</a:t>
            </a:r>
            <a:endParaRPr lang="ar-SA" altLang="en-US" sz="2000" b="1" u="sng" dirty="0">
              <a:solidFill>
                <a:schemeClr val="tx1"/>
              </a:solidFill>
              <a:latin typeface="Times New Roman" panose="02020603050405020304" pitchFamily="18" charset="0"/>
              <a:cs typeface="Times New Roman" panose="02020603050405020304" pitchFamily="18" charset="0"/>
            </a:endParaRPr>
          </a:p>
          <a:p>
            <a:pPr>
              <a:lnSpc>
                <a:spcPct val="200000"/>
              </a:lnSpc>
            </a:pPr>
            <a:r>
              <a:rPr lang="en-US" altLang="en-US" sz="2000" dirty="0">
                <a:solidFill>
                  <a:srgbClr val="000000"/>
                </a:solidFill>
                <a:latin typeface="Times New Roman" panose="02020603050405020304" pitchFamily="18" charset="0"/>
                <a:cs typeface="Calibri" panose="020F0502020204030204" pitchFamily="34" charset="0"/>
              </a:rPr>
              <a:t>It is a table that organizes and summarizes statistical data, whether descriptive or quantitative</a:t>
            </a:r>
            <a:r>
              <a:rPr lang="ar-SA" altLang="en-US" sz="2000" dirty="0">
                <a:solidFill>
                  <a:srgbClr val="000000"/>
                </a:solidFill>
                <a:latin typeface="Times New Roman" panose="02020603050405020304" pitchFamily="18" charset="0"/>
                <a:cs typeface="Calibri" panose="020F0502020204030204" pitchFamily="34" charset="0"/>
              </a:rPr>
              <a:t>,</a:t>
            </a:r>
            <a:r>
              <a:rPr lang="en-US" altLang="en-US" sz="2000" dirty="0">
                <a:solidFill>
                  <a:srgbClr val="000000"/>
                </a:solidFill>
                <a:latin typeface="Times New Roman" panose="02020603050405020304" pitchFamily="18" charset="0"/>
                <a:cs typeface="Calibri" panose="020F0502020204030204" pitchFamily="34" charset="0"/>
              </a:rPr>
              <a:t> and distributes them to categories that determine the number of individuals who belong to each category.</a:t>
            </a:r>
          </a:p>
          <a:p>
            <a:pPr algn="l">
              <a:lnSpc>
                <a:spcPct val="200000"/>
              </a:lnSpc>
            </a:pPr>
            <a:endParaRPr lang="en-US" sz="2000" dirty="0"/>
          </a:p>
          <a:p>
            <a:pPr algn="l">
              <a:lnSpc>
                <a:spcPct val="200000"/>
              </a:lnSpc>
            </a:pPr>
            <a:endParaRPr lang="en-US" sz="2000" dirty="0"/>
          </a:p>
        </p:txBody>
      </p:sp>
      <p:pic>
        <p:nvPicPr>
          <p:cNvPr id="3" name="Picture 2">
            <a:extLst>
              <a:ext uri="{FF2B5EF4-FFF2-40B4-BE49-F238E27FC236}">
                <a16:creationId xmlns:a16="http://schemas.microsoft.com/office/drawing/2014/main" id="{9809B64F-B875-223A-A9E0-57EC73CA31AE}"/>
              </a:ext>
            </a:extLst>
          </p:cNvPr>
          <p:cNvPicPr>
            <a:picLocks noChangeAspect="1"/>
          </p:cNvPicPr>
          <p:nvPr/>
        </p:nvPicPr>
        <p:blipFill>
          <a:blip r:embed="rId5"/>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311777318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407544"/>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757645" y="1414623"/>
            <a:ext cx="9731302" cy="621709"/>
          </a:xfrm>
          <a:prstGeom prst="rect">
            <a:avLst/>
          </a:prstGeom>
          <a:noFill/>
        </p:spPr>
        <p:txBody>
          <a:bodyPr wrap="square">
            <a:spAutoFit/>
          </a:bodyPr>
          <a:lstStyle/>
          <a:p>
            <a:pPr algn="l">
              <a:lnSpc>
                <a:spcPct val="200000"/>
              </a:lnSpc>
            </a:pPr>
            <a:endParaRPr lang="en-US" sz="2000" dirty="0"/>
          </a:p>
        </p:txBody>
      </p:sp>
      <p:sp>
        <p:nvSpPr>
          <p:cNvPr id="9" name="TextBox 8">
            <a:extLst>
              <a:ext uri="{FF2B5EF4-FFF2-40B4-BE49-F238E27FC236}">
                <a16:creationId xmlns:a16="http://schemas.microsoft.com/office/drawing/2014/main" id="{405EFEA4-799E-8BFC-3145-A89894800991}"/>
              </a:ext>
            </a:extLst>
          </p:cNvPr>
          <p:cNvSpPr txBox="1"/>
          <p:nvPr/>
        </p:nvSpPr>
        <p:spPr>
          <a:xfrm>
            <a:off x="1874165" y="1678504"/>
            <a:ext cx="10198510" cy="4446730"/>
          </a:xfrm>
          <a:prstGeom prst="rect">
            <a:avLst/>
          </a:prstGeom>
          <a:noFill/>
        </p:spPr>
        <p:txBody>
          <a:bodyPr wrap="square">
            <a:spAutoFit/>
          </a:bodyPr>
          <a:lstStyle/>
          <a:p>
            <a:pPr marL="342900" indent="-342900" algn="just">
              <a:lnSpc>
                <a:spcPct val="200000"/>
              </a:lnSpc>
              <a:buFont typeface="+mj-lt"/>
              <a:buAutoNum type="alphaUcPeriod" startAt="3"/>
            </a:pPr>
            <a:r>
              <a:rPr lang="en-US" b="1" i="0" u="sng" dirty="0">
                <a:effectLst/>
                <a:latin typeface="Roboto" panose="02000000000000000000" pitchFamily="2" charset="0"/>
              </a:rPr>
              <a:t>Measures of Dispersion</a:t>
            </a:r>
            <a:r>
              <a:rPr lang="ar-SA" b="0" i="0" dirty="0">
                <a:solidFill>
                  <a:srgbClr val="813588"/>
                </a:solidFill>
                <a:effectLst/>
                <a:latin typeface="Roboto" panose="02000000000000000000" pitchFamily="2" charset="0"/>
              </a:rPr>
              <a:t>:</a:t>
            </a:r>
          </a:p>
          <a:p>
            <a:pPr algn="just">
              <a:lnSpc>
                <a:spcPct val="200000"/>
              </a:lnSpc>
            </a:pPr>
            <a:r>
              <a:rPr lang="en-US" dirty="0"/>
              <a:t>To determine the extent of convergence, homogeneity, or divergence of the given data, we need measures other than measures of central tendency. These measures are called measures of dispersion.</a:t>
            </a:r>
          </a:p>
          <a:p>
            <a:pPr algn="just">
              <a:lnSpc>
                <a:spcPct val="200000"/>
              </a:lnSpc>
            </a:pPr>
            <a:r>
              <a:rPr lang="en-US" dirty="0"/>
              <a:t>The dispersion of the data (i.e. the divergence around the mean value of the data) can be measured by a number of measures:</a:t>
            </a:r>
          </a:p>
          <a:p>
            <a:pPr marL="285750" indent="-285750" algn="just">
              <a:lnSpc>
                <a:spcPct val="200000"/>
              </a:lnSpc>
              <a:buFont typeface="Wingdings" panose="05000000000000000000" pitchFamily="2" charset="2"/>
              <a:buChar char="§"/>
            </a:pPr>
            <a:r>
              <a:rPr lang="en-US" b="1" dirty="0"/>
              <a:t>Variance</a:t>
            </a:r>
          </a:p>
          <a:p>
            <a:pPr marL="285750" indent="-285750" algn="just">
              <a:lnSpc>
                <a:spcPct val="200000"/>
              </a:lnSpc>
              <a:buFont typeface="Wingdings" panose="05000000000000000000" pitchFamily="2" charset="2"/>
              <a:buChar char="§"/>
            </a:pPr>
            <a:r>
              <a:rPr lang="en-US" b="1" dirty="0"/>
              <a:t>Standard Deviation</a:t>
            </a:r>
          </a:p>
          <a:p>
            <a:pPr marL="285750" indent="-285750" algn="just">
              <a:lnSpc>
                <a:spcPct val="200000"/>
              </a:lnSpc>
              <a:buFont typeface="Wingdings" panose="05000000000000000000" pitchFamily="2" charset="2"/>
              <a:buChar char="§"/>
            </a:pPr>
            <a:r>
              <a:rPr lang="en-US" b="1" dirty="0"/>
              <a:t>RANGE</a:t>
            </a:r>
          </a:p>
        </p:txBody>
      </p:sp>
      <p:pic>
        <p:nvPicPr>
          <p:cNvPr id="12" name="Picture 11">
            <a:extLst>
              <a:ext uri="{FF2B5EF4-FFF2-40B4-BE49-F238E27FC236}">
                <a16:creationId xmlns:a16="http://schemas.microsoft.com/office/drawing/2014/main" id="{FD77969A-5BA4-2512-8B62-D748EF6A5EE0}"/>
              </a:ext>
            </a:extLst>
          </p:cNvPr>
          <p:cNvPicPr>
            <a:picLocks noChangeAspect="1"/>
          </p:cNvPicPr>
          <p:nvPr/>
        </p:nvPicPr>
        <p:blipFill>
          <a:blip r:embed="rId5"/>
          <a:stretch>
            <a:fillRect/>
          </a:stretch>
        </p:blipFill>
        <p:spPr>
          <a:xfrm>
            <a:off x="2438232" y="6115068"/>
            <a:ext cx="9902229" cy="204838"/>
          </a:xfrm>
          <a:prstGeom prst="rect">
            <a:avLst/>
          </a:prstGeom>
        </p:spPr>
      </p:pic>
    </p:spTree>
    <p:extLst>
      <p:ext uri="{BB962C8B-B14F-4D97-AF65-F5344CB8AC3E}">
        <p14:creationId xmlns:p14="http://schemas.microsoft.com/office/powerpoint/2010/main" val="259701793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247118"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826440" y="1679916"/>
            <a:ext cx="7668763"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t>V</a:t>
            </a:r>
            <a:r>
              <a:rPr lang="en-US" sz="2000" b="1" i="0" dirty="0">
                <a:effectLst/>
              </a:rPr>
              <a:t>ariance</a:t>
            </a:r>
          </a:p>
          <a:p>
            <a:pPr>
              <a:lnSpc>
                <a:spcPct val="150000"/>
              </a:lnSpc>
            </a:pPr>
            <a:r>
              <a:rPr lang="en-US" sz="2000" b="0" i="0" dirty="0">
                <a:effectLst/>
              </a:rPr>
              <a:t>To calculate it, the arithmetic mean must be found first, then subtract each value given in the data from the arithmetic mean, square it, then add all the results from the squaring process, then divide the result by the number of values.</a:t>
            </a:r>
          </a:p>
          <a:p>
            <a:pPr marL="342900" indent="-342900">
              <a:lnSpc>
                <a:spcPct val="150000"/>
              </a:lnSpc>
              <a:buFont typeface="Wingdings" panose="05000000000000000000" pitchFamily="2" charset="2"/>
              <a:buChar char="v"/>
            </a:pPr>
            <a:r>
              <a:rPr lang="en-US" sz="2000" b="1" i="0" dirty="0">
                <a:effectLst/>
              </a:rPr>
              <a:t>Standard deviation</a:t>
            </a:r>
          </a:p>
          <a:p>
            <a:pPr>
              <a:lnSpc>
                <a:spcPct val="150000"/>
              </a:lnSpc>
            </a:pPr>
            <a:r>
              <a:rPr lang="en-US" sz="2000" b="0" i="0" dirty="0">
                <a:effectLst/>
              </a:rPr>
              <a:t>It is a measure of dispersion, which measures how far away or close the data are from their arithmetic mean</a:t>
            </a:r>
          </a:p>
          <a:p>
            <a:pPr>
              <a:lnSpc>
                <a:spcPct val="150000"/>
              </a:lnSpc>
            </a:pPr>
            <a:r>
              <a:rPr lang="en-US" sz="2000" b="0" i="0" dirty="0">
                <a:effectLst/>
              </a:rPr>
              <a:t>is the positive square root of the variance</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10139081" y="-27434"/>
            <a:ext cx="2178137" cy="6971897"/>
          </a:xfrm>
          <a:prstGeom prst="rect">
            <a:avLst/>
          </a:prstGeom>
        </p:spPr>
      </p:pic>
      <p:sp>
        <p:nvSpPr>
          <p:cNvPr id="9" name="TextBox 8">
            <a:extLst>
              <a:ext uri="{FF2B5EF4-FFF2-40B4-BE49-F238E27FC236}">
                <a16:creationId xmlns:a16="http://schemas.microsoft.com/office/drawing/2014/main" id="{F4528CB2-2C16-9A10-4BFC-588F6F675019}"/>
              </a:ext>
            </a:extLst>
          </p:cNvPr>
          <p:cNvSpPr txBox="1"/>
          <p:nvPr/>
        </p:nvSpPr>
        <p:spPr>
          <a:xfrm>
            <a:off x="2551782" y="577697"/>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141474199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142962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Range</a:t>
            </a:r>
          </a:p>
          <a:p>
            <a:pPr>
              <a:lnSpc>
                <a:spcPct val="150000"/>
              </a:lnSpc>
            </a:pPr>
            <a:r>
              <a:rPr lang="en-US" sz="2000" b="0" i="0" dirty="0">
                <a:effectLst/>
              </a:rPr>
              <a:t>It is the difference between the largest value and the lowest value of the data, and it is symbolized by the symbol (R).</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991688" y="73640"/>
            <a:ext cx="2200312" cy="6971897"/>
          </a:xfrm>
          <a:prstGeom prst="rect">
            <a:avLst/>
          </a:prstGeom>
        </p:spPr>
      </p:pic>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3996276311"/>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second stage: describing the data using statistical measures</a:t>
            </a:r>
            <a:endParaRPr lang="en-US" sz="2000" b="0" i="0" dirty="0">
              <a:effectLst/>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991688" y="73640"/>
            <a:ext cx="2200312" cy="6971897"/>
          </a:xfrm>
          <a:prstGeom prst="rect">
            <a:avLst/>
          </a:prstGeom>
        </p:spPr>
      </p:pic>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D4140E61-03FF-1C26-40A9-C91DDC6730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6488" y="2404876"/>
            <a:ext cx="8569325"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6025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D5BA0389-401C-138C-1412-A61647DE98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2978" y="1442216"/>
            <a:ext cx="9282899" cy="460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256326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second stage: describing the data using statistical measures</a:t>
            </a:r>
            <a:endParaRPr lang="en-US" sz="2000" b="0" i="0" dirty="0">
              <a:effectLst/>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991688" y="73640"/>
            <a:ext cx="2200312" cy="6971897"/>
          </a:xfrm>
          <a:prstGeom prst="rect">
            <a:avLst/>
          </a:prstGeom>
        </p:spPr>
      </p:pic>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2" name="Table 11">
            <a:extLst>
              <a:ext uri="{FF2B5EF4-FFF2-40B4-BE49-F238E27FC236}">
                <a16:creationId xmlns:a16="http://schemas.microsoft.com/office/drawing/2014/main" id="{A7838057-9C59-8DCC-B781-1CC88793B31D}"/>
              </a:ext>
            </a:extLst>
          </p:cNvPr>
          <p:cNvGraphicFramePr>
            <a:graphicFrameLocks noGrp="1"/>
          </p:cNvGraphicFramePr>
          <p:nvPr>
            <p:extLst>
              <p:ext uri="{D42A27DB-BD31-4B8C-83A1-F6EECF244321}">
                <p14:modId xmlns:p14="http://schemas.microsoft.com/office/powerpoint/2010/main" val="3758935189"/>
              </p:ext>
            </p:extLst>
          </p:nvPr>
        </p:nvGraphicFramePr>
        <p:xfrm>
          <a:off x="2668886" y="2168923"/>
          <a:ext cx="6175375" cy="3816352"/>
        </p:xfrm>
        <a:graphic>
          <a:graphicData uri="http://schemas.openxmlformats.org/drawingml/2006/table">
            <a:tbl>
              <a:tblPr/>
              <a:tblGrid>
                <a:gridCol w="2992438">
                  <a:extLst>
                    <a:ext uri="{9D8B030D-6E8A-4147-A177-3AD203B41FA5}">
                      <a16:colId xmlns:a16="http://schemas.microsoft.com/office/drawing/2014/main" val="262035904"/>
                    </a:ext>
                  </a:extLst>
                </a:gridCol>
                <a:gridCol w="3182937">
                  <a:extLst>
                    <a:ext uri="{9D8B030D-6E8A-4147-A177-3AD203B41FA5}">
                      <a16:colId xmlns:a16="http://schemas.microsoft.com/office/drawing/2014/main" val="1788641843"/>
                    </a:ext>
                  </a:extLst>
                </a:gridCol>
              </a:tblGrid>
              <a:tr h="477044">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Monthly income variable</a:t>
                      </a:r>
                      <a:endParaRPr kumimoji="0" lang="en-US" altLang="en-US" sz="2400" b="0" i="0" u="none" strike="noStrike" cap="none" normalizeH="0" baseline="0" dirty="0">
                        <a:ln>
                          <a:noFill/>
                        </a:ln>
                        <a:solidFill>
                          <a:srgbClr val="000000"/>
                        </a:solidFill>
                        <a:effectLst/>
                        <a:latin typeface="Times New Roman" panose="02020603050405020304" pitchFamily="18" charset="0"/>
                        <a:cs typeface="Traditional Arabic" panose="02020603050405020304" pitchFamily="18" charset="-78"/>
                      </a:endParaRPr>
                    </a:p>
                  </a:txBody>
                  <a:tcPr marL="19050" marR="19050" marT="19051" marB="19051"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extLst>
                  <a:ext uri="{0D108BD9-81ED-4DB2-BD59-A6C34878D82A}">
                    <a16:rowId xmlns:a16="http://schemas.microsoft.com/office/drawing/2014/main" val="4096922104"/>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Statistics</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Value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158865581"/>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Mean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5897.1</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74597836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Std. Deviation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2026.6</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700839599"/>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Variance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4107000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01517665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Range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6700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804448778"/>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Minimum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2800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3913628513"/>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Maximum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9500</a:t>
                      </a:r>
                      <a:endParaRPr kumimoji="0" lang="en-US" altLang="en-US"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4156463427"/>
                  </a:ext>
                </a:extLst>
              </a:tr>
            </a:tbl>
          </a:graphicData>
        </a:graphic>
      </p:graphicFrame>
    </p:spTree>
    <p:extLst>
      <p:ext uri="{BB962C8B-B14F-4D97-AF65-F5344CB8AC3E}">
        <p14:creationId xmlns:p14="http://schemas.microsoft.com/office/powerpoint/2010/main" val="4076763340"/>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S</a:t>
            </a:r>
            <a:r>
              <a:rPr lang="en-US" sz="2000" b="1" i="0" dirty="0">
                <a:effectLst/>
              </a:rPr>
              <a:t>econd </a:t>
            </a:r>
            <a:r>
              <a:rPr lang="en-US" sz="2000" b="1" dirty="0"/>
              <a:t>S</a:t>
            </a:r>
            <a:r>
              <a:rPr lang="en-US" sz="2000" b="1" i="0" dirty="0">
                <a:effectLst/>
              </a:rPr>
              <a:t>tage: describing the data using statistical measures</a:t>
            </a:r>
            <a:endParaRPr lang="en-US" sz="2000" b="0" i="0" dirty="0">
              <a:effectLst/>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991688" y="73640"/>
            <a:ext cx="2200312" cy="6971897"/>
          </a:xfrm>
          <a:prstGeom prst="rect">
            <a:avLst/>
          </a:prstGeom>
        </p:spPr>
      </p:pic>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948C2B27-5F37-00A0-3DC8-FEE3D9253A23}"/>
              </a:ext>
            </a:extLst>
          </p:cNvPr>
          <p:cNvGraphicFramePr>
            <a:graphicFrameLocks noGrp="1"/>
          </p:cNvGraphicFramePr>
          <p:nvPr>
            <p:extLst>
              <p:ext uri="{D42A27DB-BD31-4B8C-83A1-F6EECF244321}">
                <p14:modId xmlns:p14="http://schemas.microsoft.com/office/powerpoint/2010/main" val="3417469027"/>
              </p:ext>
            </p:extLst>
          </p:nvPr>
        </p:nvGraphicFramePr>
        <p:xfrm>
          <a:off x="1938244" y="3128682"/>
          <a:ext cx="7561263" cy="2820561"/>
        </p:xfrm>
        <a:graphic>
          <a:graphicData uri="http://schemas.openxmlformats.org/drawingml/2006/table">
            <a:tbl>
              <a:tblPr/>
              <a:tblGrid>
                <a:gridCol w="2438400">
                  <a:extLst>
                    <a:ext uri="{9D8B030D-6E8A-4147-A177-3AD203B41FA5}">
                      <a16:colId xmlns:a16="http://schemas.microsoft.com/office/drawing/2014/main" val="1037213701"/>
                    </a:ext>
                  </a:extLst>
                </a:gridCol>
                <a:gridCol w="2439988">
                  <a:extLst>
                    <a:ext uri="{9D8B030D-6E8A-4147-A177-3AD203B41FA5}">
                      <a16:colId xmlns:a16="http://schemas.microsoft.com/office/drawing/2014/main" val="222108676"/>
                    </a:ext>
                  </a:extLst>
                </a:gridCol>
                <a:gridCol w="2682875">
                  <a:extLst>
                    <a:ext uri="{9D8B030D-6E8A-4147-A177-3AD203B41FA5}">
                      <a16:colId xmlns:a16="http://schemas.microsoft.com/office/drawing/2014/main" val="976656368"/>
                    </a:ext>
                  </a:extLst>
                </a:gridCol>
              </a:tblGrid>
              <a:tr h="698082">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Degree</a:t>
                      </a:r>
                      <a:endPar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Frequency</a:t>
                      </a:r>
                      <a:endPar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Percent</a:t>
                      </a:r>
                      <a:endPar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392194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rgbClr val="000000"/>
                          </a:solidFill>
                          <a:effectLst/>
                          <a:latin typeface="+mn-lt"/>
                          <a:cs typeface="Calibri" panose="020F0502020204030204" pitchFamily="34" charset="0"/>
                        </a:rPr>
                        <a:t>Primary</a:t>
                      </a:r>
                      <a:endParaRPr kumimoji="0" lang="ar-SA"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4</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11.4</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939016132"/>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rgbClr val="000000"/>
                          </a:solidFill>
                          <a:effectLst/>
                          <a:latin typeface="+mn-lt"/>
                          <a:cs typeface="Calibri" panose="020F0502020204030204" pitchFamily="34" charset="0"/>
                        </a:rPr>
                        <a:t>Middle School</a:t>
                      </a: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6</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17.1</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71318090"/>
                  </a:ext>
                </a:extLst>
              </a:tr>
              <a:tr h="32081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High School</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9</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25.7</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1810065"/>
                  </a:ext>
                </a:extLst>
              </a:tr>
              <a:tr h="349041">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Diploma</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5</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14.3</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08815455"/>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BSC</a:t>
                      </a:r>
                      <a:endParaRPr kumimoji="0" lang="ar-SA"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11</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31.4</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6695202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Total</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35</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100.0</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28708636"/>
                  </a:ext>
                </a:extLst>
              </a:tr>
            </a:tbl>
          </a:graphicData>
        </a:graphic>
      </p:graphicFrame>
      <p:sp>
        <p:nvSpPr>
          <p:cNvPr id="13" name="مستطيل مستدير الزوايا 10">
            <a:extLst>
              <a:ext uri="{FF2B5EF4-FFF2-40B4-BE49-F238E27FC236}">
                <a16:creationId xmlns:a16="http://schemas.microsoft.com/office/drawing/2014/main" id="{E72A6833-1C55-EF24-90A8-821118780B41}"/>
              </a:ext>
            </a:extLst>
          </p:cNvPr>
          <p:cNvSpPr/>
          <p:nvPr/>
        </p:nvSpPr>
        <p:spPr>
          <a:xfrm>
            <a:off x="1938244" y="2438218"/>
            <a:ext cx="1897062" cy="457200"/>
          </a:xfrm>
          <a:prstGeom prst="roundRect">
            <a:avLst/>
          </a:prstGeom>
          <a:gradFill>
            <a:gsLst>
              <a:gs pos="0">
                <a:schemeClr val="accent2">
                  <a:lumMod val="60000"/>
                  <a:lumOff val="40000"/>
                </a:schemeClr>
              </a:gs>
              <a:gs pos="80000">
                <a:schemeClr val="accent3">
                  <a:shade val="93000"/>
                  <a:satMod val="130000"/>
                </a:schemeClr>
              </a:gs>
              <a:gs pos="100000">
                <a:schemeClr val="accent3">
                  <a:shade val="94000"/>
                  <a:satMod val="135000"/>
                </a:schemeClr>
              </a:gs>
            </a:gsLst>
          </a:gradFill>
        </p:spPr>
        <p:style>
          <a:lnRef idx="1">
            <a:schemeClr val="accent3"/>
          </a:lnRef>
          <a:fillRef idx="3">
            <a:schemeClr val="accent3"/>
          </a:fillRef>
          <a:effectRef idx="2">
            <a:schemeClr val="accent3"/>
          </a:effectRef>
          <a:fontRef idx="minor">
            <a:schemeClr val="lt1"/>
          </a:fontRef>
        </p:style>
        <p:txBody>
          <a:bodyPr anchor="ctr"/>
          <a:lstStyle/>
          <a:p>
            <a:pPr algn="ctr" rtl="1">
              <a:defRPr/>
            </a:pPr>
            <a:r>
              <a:rPr lang="en-US" altLang="en-US" sz="2400" b="1" dirty="0">
                <a:solidFill>
                  <a:schemeClr val="tx1"/>
                </a:solidFill>
                <a:latin typeface="Times New Roman" panose="02020603050405020304" pitchFamily="18" charset="0"/>
                <a:cs typeface="Times New Roman" panose="02020603050405020304" pitchFamily="18" charset="0"/>
              </a:rPr>
              <a:t>Frequency</a:t>
            </a:r>
            <a:endParaRPr lang="en-US" altLang="en-US" sz="2400" b="1" dirty="0">
              <a:solidFill>
                <a:srgbClr val="000000"/>
              </a:solidFill>
              <a:latin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96545125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577657"/>
            <a:ext cx="9628951" cy="235295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a:t>
            </a:r>
          </a:p>
          <a:p>
            <a:pPr>
              <a:lnSpc>
                <a:spcPct val="150000"/>
              </a:lnSpc>
            </a:pPr>
            <a:r>
              <a:rPr lang="en-US" sz="2000" b="0" i="0" dirty="0">
                <a:effectLst/>
              </a:rPr>
              <a:t>a) Comparing the mean of two different groups:</a:t>
            </a:r>
          </a:p>
          <a:p>
            <a:pPr>
              <a:lnSpc>
                <a:spcPct val="150000"/>
              </a:lnSpc>
            </a:pPr>
            <a:r>
              <a:rPr lang="en-US" sz="2000" b="0" i="0" dirty="0">
                <a:effectLst/>
              </a:rPr>
              <a:t>Example: In our previous example, we will test the difference or equality between the averages of the three variables (administrative affiliation - professional affiliation - incentive system) according to each gender (male - female).</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E3BB6E92-F349-B534-0ED4-E0B66424B8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4320" y="3930609"/>
            <a:ext cx="9455940" cy="258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513876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577657"/>
            <a:ext cx="9628951" cy="142962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a:t>
            </a:r>
          </a:p>
          <a:p>
            <a:pPr marL="457200" indent="-457200">
              <a:lnSpc>
                <a:spcPct val="150000"/>
              </a:lnSpc>
              <a:buAutoNum type="alphaLcParenR"/>
            </a:pPr>
            <a:r>
              <a:rPr lang="en-US" sz="2000" b="0" i="0" dirty="0">
                <a:effectLst/>
              </a:rPr>
              <a:t>Comparing the mean of two different groups:</a:t>
            </a:r>
          </a:p>
          <a:p>
            <a:pPr>
              <a:lnSpc>
                <a:spcPct val="150000"/>
              </a:lnSpc>
            </a:pPr>
            <a:endParaRPr lang="en-US" sz="2000" b="0"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0" name="Table 9">
            <a:extLst>
              <a:ext uri="{FF2B5EF4-FFF2-40B4-BE49-F238E27FC236}">
                <a16:creationId xmlns:a16="http://schemas.microsoft.com/office/drawing/2014/main" id="{2269838B-9162-FC83-787F-83F006905EBD}"/>
              </a:ext>
            </a:extLst>
          </p:cNvPr>
          <p:cNvGraphicFramePr>
            <a:graphicFrameLocks noGrp="1"/>
          </p:cNvGraphicFramePr>
          <p:nvPr>
            <p:extLst>
              <p:ext uri="{D42A27DB-BD31-4B8C-83A1-F6EECF244321}">
                <p14:modId xmlns:p14="http://schemas.microsoft.com/office/powerpoint/2010/main" val="1663795654"/>
              </p:ext>
            </p:extLst>
          </p:nvPr>
        </p:nvGraphicFramePr>
        <p:xfrm>
          <a:off x="2789891" y="2589137"/>
          <a:ext cx="7920038" cy="3411168"/>
        </p:xfrm>
        <a:graphic>
          <a:graphicData uri="http://schemas.openxmlformats.org/drawingml/2006/table">
            <a:tbl>
              <a:tblPr/>
              <a:tblGrid>
                <a:gridCol w="1980011">
                  <a:extLst>
                    <a:ext uri="{9D8B030D-6E8A-4147-A177-3AD203B41FA5}">
                      <a16:colId xmlns:a16="http://schemas.microsoft.com/office/drawing/2014/main" val="20000"/>
                    </a:ext>
                  </a:extLst>
                </a:gridCol>
                <a:gridCol w="1142313">
                  <a:extLst>
                    <a:ext uri="{9D8B030D-6E8A-4147-A177-3AD203B41FA5}">
                      <a16:colId xmlns:a16="http://schemas.microsoft.com/office/drawing/2014/main" val="20001"/>
                    </a:ext>
                  </a:extLst>
                </a:gridCol>
                <a:gridCol w="1142313">
                  <a:extLst>
                    <a:ext uri="{9D8B030D-6E8A-4147-A177-3AD203B41FA5}">
                      <a16:colId xmlns:a16="http://schemas.microsoft.com/office/drawing/2014/main" val="20002"/>
                    </a:ext>
                  </a:extLst>
                </a:gridCol>
                <a:gridCol w="1599238">
                  <a:extLst>
                    <a:ext uri="{9D8B030D-6E8A-4147-A177-3AD203B41FA5}">
                      <a16:colId xmlns:a16="http://schemas.microsoft.com/office/drawing/2014/main" val="20003"/>
                    </a:ext>
                  </a:extLst>
                </a:gridCol>
                <a:gridCol w="2056163">
                  <a:extLst>
                    <a:ext uri="{9D8B030D-6E8A-4147-A177-3AD203B41FA5}">
                      <a16:colId xmlns:a16="http://schemas.microsoft.com/office/drawing/2014/main" val="20004"/>
                    </a:ext>
                  </a:extLst>
                </a:gridCol>
              </a:tblGrid>
              <a:tr h="405075">
                <a:tc>
                  <a:txBody>
                    <a:bodyPr/>
                    <a:lstStyle/>
                    <a:p>
                      <a:pPr indent="252095" algn="l" rtl="0">
                        <a:lnSpc>
                          <a:spcPct val="120000"/>
                        </a:lnSpc>
                        <a:spcAft>
                          <a:spcPts val="0"/>
                        </a:spcAft>
                      </a:pPr>
                      <a:r>
                        <a:rPr lang="en-US" sz="1800" b="1" dirty="0">
                          <a:solidFill>
                            <a:srgbClr val="000000"/>
                          </a:solidFill>
                          <a:effectLst/>
                          <a:latin typeface="Times New Roman"/>
                          <a:ea typeface="Calibri"/>
                          <a:cs typeface="Times New Roman"/>
                        </a:rPr>
                        <a:t> Variable</a:t>
                      </a:r>
                      <a:endParaRPr lang="en-US" sz="1800" b="1"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M&amp;F</a:t>
                      </a:r>
                      <a:endParaRPr lang="en-US" sz="1800" dirty="0">
                        <a:solidFill>
                          <a:srgbClr val="000000"/>
                        </a:solidFill>
                        <a:effectLst/>
                        <a:latin typeface="Times New Roman"/>
                        <a:ea typeface="Calibri"/>
                        <a:cs typeface="Traditional Arabic"/>
                      </a:endParaRPr>
                    </a:p>
                  </a:txBody>
                  <a:tcPr marL="19048" marR="19048" marT="19051" marB="19051"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Mean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Std. Deviation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477044">
                <a:tc rowSpan="2">
                  <a:txBody>
                    <a:bodyPr/>
                    <a:lstStyle/>
                    <a:p>
                      <a:pPr indent="252095" algn="ctr" rtl="1">
                        <a:lnSpc>
                          <a:spcPct val="150000"/>
                        </a:lnSpc>
                        <a:spcBef>
                          <a:spcPts val="600"/>
                        </a:spcBef>
                        <a:spcAft>
                          <a:spcPts val="0"/>
                        </a:spcAft>
                      </a:pPr>
                      <a:r>
                        <a:rPr lang="en-US" sz="1800" b="0" i="0" dirty="0">
                          <a:effectLst/>
                          <a:latin typeface="+mn-lt"/>
                        </a:rPr>
                        <a:t>administrative affiliation </a:t>
                      </a:r>
                      <a:endParaRPr lang="en-US" sz="1800" dirty="0">
                        <a:solidFill>
                          <a:srgbClr val="000000"/>
                        </a:solidFill>
                        <a:effectLst/>
                        <a:latin typeface="+mn-lt"/>
                        <a:ea typeface="Calibri"/>
                        <a:cs typeface="Traditional Arabic"/>
                      </a:endParaRP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23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3.087</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.92013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477044">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3.200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.82682</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77044">
                <a:tc rowSpan="2">
                  <a:txBody>
                    <a:bodyPr/>
                    <a:lstStyle/>
                    <a:p>
                      <a:pPr indent="252095" algn="r" rtl="1">
                        <a:lnSpc>
                          <a:spcPts val="1600"/>
                        </a:lnSpc>
                        <a:spcBef>
                          <a:spcPts val="600"/>
                        </a:spcBef>
                        <a:spcAft>
                          <a:spcPts val="0"/>
                        </a:spcAft>
                      </a:pPr>
                      <a:endParaRPr lang="ar-SA" sz="1800" b="1" dirty="0">
                        <a:solidFill>
                          <a:srgbClr val="000000"/>
                        </a:solidFill>
                        <a:effectLst/>
                        <a:latin typeface="Times New Roman"/>
                        <a:ea typeface="Calibri"/>
                        <a:cs typeface="Arial"/>
                      </a:endParaRPr>
                    </a:p>
                    <a:p>
                      <a:pPr marL="0" indent="252095" algn="ctr" defTabSz="914400" rtl="1" eaLnBrk="1" latinLnBrk="0" hangingPunct="1">
                        <a:lnSpc>
                          <a:spcPct val="150000"/>
                        </a:lnSpc>
                        <a:spcBef>
                          <a:spcPts val="600"/>
                        </a:spcBef>
                        <a:spcAft>
                          <a:spcPts val="0"/>
                        </a:spcAft>
                      </a:pPr>
                      <a:r>
                        <a:rPr lang="en-US" sz="1800" b="0" i="0" kern="1200" dirty="0">
                          <a:solidFill>
                            <a:schemeClr val="tx1"/>
                          </a:solidFill>
                          <a:effectLst/>
                          <a:latin typeface="+mn-lt"/>
                          <a:ea typeface="+mn-ea"/>
                          <a:cs typeface="+mn-cs"/>
                        </a:rPr>
                        <a:t>professional affiliation </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3.511</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1.04305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477044">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3.583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.57735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77044">
                <a:tc rowSpan="2">
                  <a:txBody>
                    <a:bodyPr/>
                    <a:lstStyle/>
                    <a:p>
                      <a:pPr indent="252095" algn="r" rtl="1">
                        <a:lnSpc>
                          <a:spcPct val="100000"/>
                        </a:lnSpc>
                        <a:spcBef>
                          <a:spcPts val="600"/>
                        </a:spcBef>
                        <a:spcAft>
                          <a:spcPts val="0"/>
                        </a:spcAft>
                      </a:pPr>
                      <a:endParaRPr lang="ar-SA" sz="1800" b="0" dirty="0">
                        <a:solidFill>
                          <a:srgbClr val="000000"/>
                        </a:solidFill>
                        <a:effectLst/>
                        <a:latin typeface="Times New Roman"/>
                        <a:ea typeface="Calibri"/>
                        <a:cs typeface="Arial"/>
                      </a:endParaRPr>
                    </a:p>
                    <a:p>
                      <a:pPr marL="0" indent="252095" algn="ctr" defTabSz="914400" rtl="1" eaLnBrk="1" latinLnBrk="0" hangingPunct="1">
                        <a:lnSpc>
                          <a:spcPct val="100000"/>
                        </a:lnSpc>
                        <a:spcBef>
                          <a:spcPts val="600"/>
                        </a:spcBef>
                        <a:spcAft>
                          <a:spcPts val="0"/>
                        </a:spcAft>
                      </a:pPr>
                      <a:r>
                        <a:rPr lang="en-US" sz="1800" b="0" kern="1200" dirty="0">
                          <a:solidFill>
                            <a:srgbClr val="000000"/>
                          </a:solidFill>
                          <a:effectLst/>
                          <a:latin typeface="Times New Roman"/>
                          <a:ea typeface="Calibri"/>
                          <a:cs typeface="Arial"/>
                        </a:rPr>
                        <a:t>Incentive System</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3.250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.90139</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477044">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3.500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.48850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43367556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365752"/>
            <a:ext cx="9628951" cy="96795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a) Comparing the mean of two different groups:</a:t>
            </a:r>
          </a:p>
          <a:p>
            <a:pPr>
              <a:lnSpc>
                <a:spcPct val="150000"/>
              </a:lnSpc>
            </a:pPr>
            <a:endParaRPr lang="en-US" sz="2000" b="1"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780F2BC4-E028-E129-F083-A2D3C78366CA}"/>
              </a:ext>
            </a:extLst>
          </p:cNvPr>
          <p:cNvGraphicFramePr>
            <a:graphicFrameLocks noGrp="1"/>
          </p:cNvGraphicFramePr>
          <p:nvPr>
            <p:extLst>
              <p:ext uri="{D42A27DB-BD31-4B8C-83A1-F6EECF244321}">
                <p14:modId xmlns:p14="http://schemas.microsoft.com/office/powerpoint/2010/main" val="103144141"/>
              </p:ext>
            </p:extLst>
          </p:nvPr>
        </p:nvGraphicFramePr>
        <p:xfrm>
          <a:off x="2219308" y="1833085"/>
          <a:ext cx="8642350" cy="4873795"/>
        </p:xfrm>
        <a:graphic>
          <a:graphicData uri="http://schemas.openxmlformats.org/drawingml/2006/table">
            <a:tbl>
              <a:tblPr/>
              <a:tblGrid>
                <a:gridCol w="1598873">
                  <a:extLst>
                    <a:ext uri="{9D8B030D-6E8A-4147-A177-3AD203B41FA5}">
                      <a16:colId xmlns:a16="http://schemas.microsoft.com/office/drawing/2014/main" val="20000"/>
                    </a:ext>
                  </a:extLst>
                </a:gridCol>
                <a:gridCol w="2679090">
                  <a:extLst>
                    <a:ext uri="{9D8B030D-6E8A-4147-A177-3AD203B41FA5}">
                      <a16:colId xmlns:a16="http://schemas.microsoft.com/office/drawing/2014/main" val="20001"/>
                    </a:ext>
                  </a:extLst>
                </a:gridCol>
                <a:gridCol w="823154">
                  <a:extLst>
                    <a:ext uri="{9D8B030D-6E8A-4147-A177-3AD203B41FA5}">
                      <a16:colId xmlns:a16="http://schemas.microsoft.com/office/drawing/2014/main" val="20002"/>
                    </a:ext>
                  </a:extLst>
                </a:gridCol>
                <a:gridCol w="811532">
                  <a:extLst>
                    <a:ext uri="{9D8B030D-6E8A-4147-A177-3AD203B41FA5}">
                      <a16:colId xmlns:a16="http://schemas.microsoft.com/office/drawing/2014/main" val="20003"/>
                    </a:ext>
                  </a:extLst>
                </a:gridCol>
                <a:gridCol w="885308">
                  <a:extLst>
                    <a:ext uri="{9D8B030D-6E8A-4147-A177-3AD203B41FA5}">
                      <a16:colId xmlns:a16="http://schemas.microsoft.com/office/drawing/2014/main" val="20004"/>
                    </a:ext>
                  </a:extLst>
                </a:gridCol>
                <a:gridCol w="959083">
                  <a:extLst>
                    <a:ext uri="{9D8B030D-6E8A-4147-A177-3AD203B41FA5}">
                      <a16:colId xmlns:a16="http://schemas.microsoft.com/office/drawing/2014/main" val="20005"/>
                    </a:ext>
                  </a:extLst>
                </a:gridCol>
                <a:gridCol w="885310">
                  <a:extLst>
                    <a:ext uri="{9D8B030D-6E8A-4147-A177-3AD203B41FA5}">
                      <a16:colId xmlns:a16="http://schemas.microsoft.com/office/drawing/2014/main" val="20006"/>
                    </a:ext>
                  </a:extLst>
                </a:gridCol>
              </a:tblGrid>
              <a:tr h="325502">
                <a:tc gridSpan="7">
                  <a:txBody>
                    <a:bodyPr/>
                    <a:lstStyle/>
                    <a:p>
                      <a:pPr indent="252095" algn="ctr" rtl="0">
                        <a:lnSpc>
                          <a:spcPts val="1600"/>
                        </a:lnSpc>
                        <a:spcAft>
                          <a:spcPts val="0"/>
                        </a:spcAft>
                      </a:pPr>
                      <a:r>
                        <a:rPr lang="en-US" sz="1600" b="1" dirty="0">
                          <a:solidFill>
                            <a:srgbClr val="000000"/>
                          </a:solidFill>
                          <a:effectLst/>
                          <a:latin typeface="Arial"/>
                          <a:ea typeface="Calibri"/>
                          <a:cs typeface="Traditional Arabic"/>
                        </a:rPr>
                        <a:t>Independent Samples Test</a:t>
                      </a:r>
                      <a:endParaRPr lang="en-US" sz="1600" dirty="0">
                        <a:solidFill>
                          <a:srgbClr val="000000"/>
                        </a:solidFill>
                        <a:effectLst/>
                        <a:latin typeface="Times New Roman"/>
                        <a:ea typeface="Calibri"/>
                        <a:cs typeface="Traditional Arabic"/>
                      </a:endParaRPr>
                    </a:p>
                  </a:txBody>
                  <a:tcPr marL="19053" marR="19053"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915934">
                <a:tc rowSpan="2">
                  <a:txBody>
                    <a:bodyPr/>
                    <a:lstStyle/>
                    <a:p>
                      <a:pPr indent="252095" algn="l"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rowSpan="2">
                  <a:txBody>
                    <a:bodyPr/>
                    <a:lstStyle/>
                    <a:p>
                      <a:pPr indent="0" algn="l"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gridSpan="2">
                  <a:txBody>
                    <a:bodyPr/>
                    <a:lstStyle/>
                    <a:p>
                      <a:pPr indent="0" algn="ctr" rtl="0">
                        <a:lnSpc>
                          <a:spcPct val="120000"/>
                        </a:lnSpc>
                        <a:spcAft>
                          <a:spcPts val="0"/>
                        </a:spcAft>
                      </a:pPr>
                      <a:r>
                        <a:rPr lang="en-US" sz="1600" b="1" dirty="0" err="1">
                          <a:solidFill>
                            <a:srgbClr val="000000"/>
                          </a:solidFill>
                          <a:effectLst/>
                          <a:latin typeface="Arial"/>
                          <a:ea typeface="Calibri"/>
                          <a:cs typeface="Traditional Arabic"/>
                        </a:rPr>
                        <a:t>Levene's</a:t>
                      </a:r>
                      <a:r>
                        <a:rPr lang="en-US" sz="1600" b="1" dirty="0">
                          <a:solidFill>
                            <a:srgbClr val="000000"/>
                          </a:solidFill>
                          <a:effectLst/>
                          <a:latin typeface="Arial"/>
                          <a:ea typeface="Calibri"/>
                          <a:cs typeface="Traditional Arabic"/>
                        </a:rPr>
                        <a:t> Test for Equality of Variances</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gridSpan="3">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t-test for Equality of Means</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1"/>
                  </a:ext>
                </a:extLst>
              </a:tr>
              <a:tr h="495448">
                <a:tc vMerge="1">
                  <a:txBody>
                    <a:bodyPr/>
                    <a:lstStyle/>
                    <a:p>
                      <a:pPr rtl="1"/>
                      <a:endParaRPr lang="ar-SA"/>
                    </a:p>
                  </a:txBody>
                  <a:tcPr/>
                </a:tc>
                <a:tc vMerge="1">
                  <a:txBody>
                    <a:bodyPr/>
                    <a:lstStyle/>
                    <a:p>
                      <a:pPr rtl="1"/>
                      <a:endParaRPr lang="ar-SA"/>
                    </a:p>
                  </a:txBody>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F</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t</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 </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30712">
                <a:tc rowSpan="2">
                  <a:txBody>
                    <a:bodyPr/>
                    <a:lstStyle/>
                    <a:p>
                      <a:pPr indent="252095" algn="ctr" rtl="1">
                        <a:lnSpc>
                          <a:spcPct val="150000"/>
                        </a:lnSpc>
                        <a:spcBef>
                          <a:spcPts val="600"/>
                        </a:spcBef>
                        <a:spcAft>
                          <a:spcPts val="0"/>
                        </a:spcAft>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.142</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.709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-.357</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.724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not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-.369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24.66</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.715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30712">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kern="1200" dirty="0">
                          <a:solidFill>
                            <a:schemeClr val="tx1"/>
                          </a:solidFill>
                          <a:effectLst/>
                          <a:latin typeface="+mn-lt"/>
                          <a:ea typeface="+mn-ea"/>
                          <a:cs typeface="+mn-cs"/>
                        </a:rPr>
                        <a:t>professional affiliation </a:t>
                      </a:r>
                    </a:p>
                    <a:p>
                      <a:pPr indent="252095" algn="r" rtl="1">
                        <a:lnSpc>
                          <a:spcPct val="150000"/>
                        </a:lnSpc>
                        <a:spcAft>
                          <a:spcPts val="0"/>
                        </a:spcAft>
                      </a:pPr>
                      <a:r>
                        <a:rPr lang="ar-SA" sz="1600" b="1" dirty="0">
                          <a:solidFill>
                            <a:srgbClr val="000000"/>
                          </a:solidFill>
                          <a:effectLst/>
                          <a:latin typeface="Times New Roman"/>
                          <a:ea typeface="Calibri"/>
                          <a:cs typeface="Arial"/>
                        </a:rPr>
                        <a:t> </a:t>
                      </a: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10.628</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.003</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-.223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.825</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-.264</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.793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330712">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8.049</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.008</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-.891</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7"/>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-1.064</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.295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0765924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365752"/>
            <a:ext cx="9628951" cy="142962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b)</a:t>
            </a:r>
            <a:r>
              <a:rPr lang="en-US" sz="2000" b="1" dirty="0">
                <a:solidFill>
                  <a:srgbClr val="FF0000"/>
                </a:solidFill>
              </a:rPr>
              <a:t> One-way ANOVA</a:t>
            </a:r>
            <a:r>
              <a:rPr lang="en-US" sz="2000" b="1" i="0" dirty="0">
                <a:effectLst/>
              </a:rPr>
              <a:t>:</a:t>
            </a:r>
          </a:p>
          <a:p>
            <a:pPr marL="342900" indent="-342900">
              <a:lnSpc>
                <a:spcPct val="150000"/>
              </a:lnSpc>
              <a:buFont typeface="Wingdings" panose="05000000000000000000" pitchFamily="2" charset="2"/>
              <a:buChar char="v"/>
            </a:pPr>
            <a:endParaRPr lang="en-US" sz="2000" b="1" i="0" dirty="0">
              <a:effectLst/>
            </a:endParaRPr>
          </a:p>
          <a:p>
            <a:pPr>
              <a:lnSpc>
                <a:spcPct val="150000"/>
              </a:lnSpc>
            </a:pPr>
            <a:endParaRPr lang="en-US" sz="2000" b="1"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10" name="Picture 4">
            <a:extLst>
              <a:ext uri="{FF2B5EF4-FFF2-40B4-BE49-F238E27FC236}">
                <a16:creationId xmlns:a16="http://schemas.microsoft.com/office/drawing/2014/main" id="{266ABB71-932D-7A8C-C6E9-EB8BFD3EF0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57958" y="1995822"/>
            <a:ext cx="82804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750773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610200"/>
            <a:ext cx="9628951" cy="404572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b)</a:t>
            </a:r>
            <a:r>
              <a:rPr lang="en-US" sz="2000" b="1" dirty="0">
                <a:solidFill>
                  <a:srgbClr val="FF0000"/>
                </a:solidFill>
              </a:rPr>
              <a:t> One-way ANOVA</a:t>
            </a:r>
            <a:r>
              <a:rPr lang="en-US" sz="2000" b="1" i="0" dirty="0">
                <a:effectLst/>
              </a:rPr>
              <a:t>:</a:t>
            </a:r>
          </a:p>
          <a:p>
            <a:r>
              <a:rPr lang="en-US" altLang="en-US" sz="2000" b="1" u="sng" dirty="0"/>
              <a:t>Sum of Squares:</a:t>
            </a:r>
            <a:endParaRPr lang="ar-SA" altLang="en-US" sz="2000" b="1" u="sng" dirty="0"/>
          </a:p>
          <a:p>
            <a:pPr lvl="1">
              <a:lnSpc>
                <a:spcPct val="150000"/>
              </a:lnSpc>
            </a:pPr>
            <a:r>
              <a:rPr lang="en-US" altLang="en-US" sz="2000" dirty="0"/>
              <a:t>- Between Groups</a:t>
            </a:r>
          </a:p>
          <a:p>
            <a:pPr lvl="1">
              <a:lnSpc>
                <a:spcPct val="150000"/>
              </a:lnSpc>
            </a:pPr>
            <a:r>
              <a:rPr lang="en-US" altLang="en-US" sz="2000" dirty="0"/>
              <a:t>- Within Groups </a:t>
            </a:r>
          </a:p>
          <a:p>
            <a:pPr marL="742950" lvl="1" indent="-285750">
              <a:lnSpc>
                <a:spcPct val="150000"/>
              </a:lnSpc>
              <a:buFont typeface="Arial" panose="020B0604020202020204" pitchFamily="34" charset="0"/>
              <a:buChar char="•"/>
            </a:pPr>
            <a:r>
              <a:rPr lang="en-US" altLang="en-US" sz="2000" dirty="0" err="1"/>
              <a:t>df</a:t>
            </a:r>
            <a:r>
              <a:rPr lang="en-US" altLang="en-US" sz="2000" dirty="0"/>
              <a:t> </a:t>
            </a:r>
          </a:p>
          <a:p>
            <a:pPr marL="742950" lvl="1" indent="-285750">
              <a:lnSpc>
                <a:spcPct val="150000"/>
              </a:lnSpc>
              <a:buFont typeface="Arial" panose="020B0604020202020204" pitchFamily="34" charset="0"/>
              <a:buChar char="•"/>
            </a:pPr>
            <a:r>
              <a:rPr lang="en-US" altLang="en-US" sz="2000" dirty="0"/>
              <a:t>Mean Square </a:t>
            </a:r>
          </a:p>
          <a:p>
            <a:pPr marL="742950" lvl="1" indent="-285750">
              <a:lnSpc>
                <a:spcPct val="150000"/>
              </a:lnSpc>
              <a:buFont typeface="Arial" panose="020B0604020202020204" pitchFamily="34" charset="0"/>
              <a:buChar char="•"/>
            </a:pPr>
            <a:r>
              <a:rPr lang="en-US" altLang="en-US" sz="2000" dirty="0"/>
              <a:t>F ratio</a:t>
            </a:r>
            <a:endParaRPr lang="en-US" sz="2000" b="1" i="0" dirty="0">
              <a:effectLst/>
            </a:endParaRPr>
          </a:p>
          <a:p>
            <a:pPr>
              <a:lnSpc>
                <a:spcPct val="150000"/>
              </a:lnSpc>
            </a:pPr>
            <a:r>
              <a:rPr lang="en-US" sz="2000" b="1" i="0" u="sng" dirty="0">
                <a:effectLst/>
              </a:rPr>
              <a:t>Null hypothesis</a:t>
            </a:r>
            <a:r>
              <a:rPr lang="en-US" sz="2000" b="1" i="0" dirty="0">
                <a:effectLst/>
              </a:rPr>
              <a:t>: </a:t>
            </a:r>
            <a:r>
              <a:rPr lang="en-US" sz="2000" i="0" dirty="0">
                <a:effectLst/>
              </a:rPr>
              <a:t>The means of the sampled populations are equal</a:t>
            </a:r>
            <a:r>
              <a:rPr lang="en-US" sz="2000" b="1" i="0" dirty="0">
                <a:effectLst/>
              </a:rPr>
              <a:t>.</a:t>
            </a:r>
          </a:p>
          <a:p>
            <a:pPr>
              <a:lnSpc>
                <a:spcPct val="150000"/>
              </a:lnSpc>
            </a:pPr>
            <a:r>
              <a:rPr lang="en-US" sz="2000" b="1" i="0" u="sng" dirty="0">
                <a:effectLst/>
              </a:rPr>
              <a:t>Alternative hypothesis: </a:t>
            </a:r>
            <a:r>
              <a:rPr lang="en-US" sz="2000" i="0" dirty="0">
                <a:effectLst/>
              </a:rPr>
              <a:t>There are at least two sampled populations with different means</a:t>
            </a:r>
            <a:r>
              <a:rPr lang="en-US" sz="2000" b="1" i="0" dirty="0">
                <a:effectLst/>
              </a:rPr>
              <a:t>.</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278361049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365752"/>
            <a:ext cx="9628951" cy="506292"/>
          </a:xfrm>
          <a:prstGeom prst="rect">
            <a:avLst/>
          </a:prstGeom>
          <a:noFill/>
        </p:spPr>
        <p:txBody>
          <a:bodyPr wrap="square">
            <a:spAutoFit/>
          </a:bodyPr>
          <a:lstStyle/>
          <a:p>
            <a:pPr>
              <a:lnSpc>
                <a:spcPct val="150000"/>
              </a:lnSpc>
            </a:pPr>
            <a:endParaRPr lang="en-US" sz="2000" b="1"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E6BE1E8E-78E0-0342-DB61-8D35C11C8AD1}"/>
              </a:ext>
            </a:extLst>
          </p:cNvPr>
          <p:cNvGraphicFramePr>
            <a:graphicFrameLocks noGrp="1"/>
          </p:cNvGraphicFramePr>
          <p:nvPr>
            <p:extLst>
              <p:ext uri="{D42A27DB-BD31-4B8C-83A1-F6EECF244321}">
                <p14:modId xmlns:p14="http://schemas.microsoft.com/office/powerpoint/2010/main" val="2259803769"/>
              </p:ext>
            </p:extLst>
          </p:nvPr>
        </p:nvGraphicFramePr>
        <p:xfrm>
          <a:off x="2440788" y="2705567"/>
          <a:ext cx="8362951" cy="4250340"/>
        </p:xfrm>
        <a:graphic>
          <a:graphicData uri="http://schemas.openxmlformats.org/drawingml/2006/table">
            <a:tbl>
              <a:tblPr/>
              <a:tblGrid>
                <a:gridCol w="1691941">
                  <a:extLst>
                    <a:ext uri="{9D8B030D-6E8A-4147-A177-3AD203B41FA5}">
                      <a16:colId xmlns:a16="http://schemas.microsoft.com/office/drawing/2014/main" val="20000"/>
                    </a:ext>
                  </a:extLst>
                </a:gridCol>
                <a:gridCol w="1691941">
                  <a:extLst>
                    <a:ext uri="{9D8B030D-6E8A-4147-A177-3AD203B41FA5}">
                      <a16:colId xmlns:a16="http://schemas.microsoft.com/office/drawing/2014/main" val="20001"/>
                    </a:ext>
                  </a:extLst>
                </a:gridCol>
                <a:gridCol w="1221226">
                  <a:extLst>
                    <a:ext uri="{9D8B030D-6E8A-4147-A177-3AD203B41FA5}">
                      <a16:colId xmlns:a16="http://schemas.microsoft.com/office/drawing/2014/main" val="20002"/>
                    </a:ext>
                  </a:extLst>
                </a:gridCol>
                <a:gridCol w="1173496">
                  <a:extLst>
                    <a:ext uri="{9D8B030D-6E8A-4147-A177-3AD203B41FA5}">
                      <a16:colId xmlns:a16="http://schemas.microsoft.com/office/drawing/2014/main" val="20003"/>
                    </a:ext>
                  </a:extLst>
                </a:gridCol>
                <a:gridCol w="1173496">
                  <a:extLst>
                    <a:ext uri="{9D8B030D-6E8A-4147-A177-3AD203B41FA5}">
                      <a16:colId xmlns:a16="http://schemas.microsoft.com/office/drawing/2014/main" val="20004"/>
                    </a:ext>
                  </a:extLst>
                </a:gridCol>
                <a:gridCol w="852554">
                  <a:extLst>
                    <a:ext uri="{9D8B030D-6E8A-4147-A177-3AD203B41FA5}">
                      <a16:colId xmlns:a16="http://schemas.microsoft.com/office/drawing/2014/main" val="20005"/>
                    </a:ext>
                  </a:extLst>
                </a:gridCol>
                <a:gridCol w="558297">
                  <a:extLst>
                    <a:ext uri="{9D8B030D-6E8A-4147-A177-3AD203B41FA5}">
                      <a16:colId xmlns:a16="http://schemas.microsoft.com/office/drawing/2014/main" val="20006"/>
                    </a:ext>
                  </a:extLst>
                </a:gridCol>
              </a:tblGrid>
              <a:tr h="330713">
                <a:tc gridSpan="7">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ANOVA</a:t>
                      </a:r>
                      <a:endParaRPr lang="en-US" sz="1600" dirty="0">
                        <a:solidFill>
                          <a:srgbClr val="000000"/>
                        </a:solidFill>
                        <a:effectLst/>
                        <a:latin typeface="Times New Roman"/>
                        <a:ea typeface="Calibri"/>
                        <a:cs typeface="Traditional Arabic"/>
                      </a:endParaRPr>
                    </a:p>
                  </a:txBody>
                  <a:tcPr marL="19049" marR="19049"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623326">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49" marR="19049"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b="1"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Sum of Squares</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Mean Square</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F</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67290">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p>
                      <a:pPr indent="252095" algn="r" rtl="1">
                        <a:lnSpc>
                          <a:spcPts val="1600"/>
                        </a:lnSpc>
                        <a:spcAft>
                          <a:spcPts val="0"/>
                        </a:spcAft>
                      </a:pPr>
                      <a:endParaRPr lang="en-US" sz="1600" dirty="0">
                        <a:solidFill>
                          <a:srgbClr val="000000"/>
                        </a:solidFill>
                        <a:effectLst/>
                        <a:latin typeface="Times New Roman"/>
                        <a:ea typeface="Calibri"/>
                        <a:cs typeface="Traditional Arabic"/>
                      </a:endParaRPr>
                    </a:p>
                    <a:p>
                      <a:pPr indent="252095" algn="r" rtl="1">
                        <a:lnSpc>
                          <a:spcPts val="1600"/>
                        </a:lnSpc>
                        <a:spcAft>
                          <a:spcPts val="0"/>
                        </a:spcAft>
                      </a:pPr>
                      <a:r>
                        <a:rPr lang="en-US" sz="1600" b="1"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20.858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5.215</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29.031</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2"/>
                  </a:ext>
                </a:extLst>
              </a:tr>
              <a:tr h="330713">
                <a:tc vMerge="1">
                  <a:txBody>
                    <a:bodyPr/>
                    <a:lstStyle/>
                    <a:p>
                      <a:pPr rtl="1"/>
                      <a:endParaRPr lang="ar-SA"/>
                    </a:p>
                  </a:txBody>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Within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5.389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3"/>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26.247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67290">
                <a:tc rowSpan="3">
                  <a:txBody>
                    <a:bodyPr/>
                    <a:lstStyle/>
                    <a:p>
                      <a:pPr marL="0" marR="0" lvl="0" indent="252095" algn="ctr" defTabSz="914400" rtl="1" eaLnBrk="1" fontAlgn="auto" latinLnBrk="0" hangingPunct="1">
                        <a:lnSpc>
                          <a:spcPct val="120000"/>
                        </a:lnSpc>
                        <a:spcBef>
                          <a:spcPts val="0"/>
                        </a:spcBef>
                        <a:spcAft>
                          <a:spcPts val="0"/>
                        </a:spcAft>
                        <a:buClrTx/>
                        <a:buSzTx/>
                        <a:buFontTx/>
                        <a:buNone/>
                        <a:tabLst/>
                        <a:defRPr/>
                      </a:pPr>
                      <a:r>
                        <a:rPr lang="en-US" sz="1600" b="1" dirty="0">
                          <a:solidFill>
                            <a:srgbClr val="000000"/>
                          </a:solidFill>
                          <a:effectLst/>
                          <a:latin typeface="Arial"/>
                          <a:ea typeface="Calibri"/>
                          <a:cs typeface="Traditional Arabic"/>
                        </a:rPr>
                        <a:t> </a:t>
                      </a:r>
                      <a:r>
                        <a:rPr lang="en-US" sz="1600" b="0" i="0" kern="1200" dirty="0">
                          <a:solidFill>
                            <a:schemeClr val="tx1"/>
                          </a:solidFill>
                          <a:effectLst/>
                          <a:latin typeface="+mn-lt"/>
                          <a:ea typeface="+mn-ea"/>
                          <a:cs typeface="+mn-cs"/>
                        </a:rPr>
                        <a:t>professional affiliation </a:t>
                      </a:r>
                    </a:p>
                    <a:p>
                      <a:pPr indent="252095" algn="r" rtl="1">
                        <a:lnSpc>
                          <a:spcPct val="12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Between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24.294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6.073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54.407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3.349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.112</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6"/>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27.643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67290">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18.177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4.544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48.408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8"/>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2.816</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9"/>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20.993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bl>
          </a:graphicData>
        </a:graphic>
      </p:graphicFrame>
      <p:sp>
        <p:nvSpPr>
          <p:cNvPr id="13" name="TextBox 12">
            <a:extLst>
              <a:ext uri="{FF2B5EF4-FFF2-40B4-BE49-F238E27FC236}">
                <a16:creationId xmlns:a16="http://schemas.microsoft.com/office/drawing/2014/main" id="{D4C3F255-B293-0D7B-88FD-E49B0B457C64}"/>
              </a:ext>
            </a:extLst>
          </p:cNvPr>
          <p:cNvSpPr txBox="1"/>
          <p:nvPr/>
        </p:nvSpPr>
        <p:spPr>
          <a:xfrm>
            <a:off x="2440788" y="1777661"/>
            <a:ext cx="7783961" cy="923330"/>
          </a:xfrm>
          <a:prstGeom prst="rect">
            <a:avLst/>
          </a:prstGeom>
          <a:noFill/>
        </p:spPr>
        <p:txBody>
          <a:bodyPr wrap="square">
            <a:spAutoFit/>
          </a:bodyPr>
          <a:lstStyle/>
          <a:p>
            <a:r>
              <a:rPr lang="en-US" b="1" dirty="0">
                <a:solidFill>
                  <a:srgbClr val="FF0000"/>
                </a:solidFill>
              </a:rPr>
              <a:t>b) One-way </a:t>
            </a:r>
            <a:r>
              <a:rPr lang="en-US" sz="1800" b="1" dirty="0">
                <a:solidFill>
                  <a:srgbClr val="FF0000"/>
                </a:solidFill>
              </a:rPr>
              <a:t>ANOVA </a:t>
            </a:r>
            <a:r>
              <a:rPr lang="en-US" dirty="0"/>
              <a:t>The analysis of variance test indicates that the value of F for the three variables is significant at 1%, which means that there is a significant difference in the averages of these variables according to qualification</a:t>
            </a:r>
          </a:p>
        </p:txBody>
      </p:sp>
    </p:spTree>
    <p:extLst>
      <p:ext uri="{BB962C8B-B14F-4D97-AF65-F5344CB8AC3E}">
        <p14:creationId xmlns:p14="http://schemas.microsoft.com/office/powerpoint/2010/main" val="28516663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610200"/>
            <a:ext cx="9628951" cy="416113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t>C</a:t>
            </a:r>
            <a:r>
              <a:rPr lang="en-US" sz="2000" b="1" i="0" dirty="0">
                <a:effectLst/>
              </a:rPr>
              <a:t>) Measuring the correlation between variables: Correlation</a:t>
            </a:r>
          </a:p>
          <a:p>
            <a:pPr>
              <a:lnSpc>
                <a:spcPct val="200000"/>
              </a:lnSpc>
            </a:pPr>
            <a:r>
              <a:rPr lang="en-US" sz="2000" i="0" dirty="0">
                <a:effectLst/>
              </a:rPr>
              <a:t>- Correlation coefficient between +1 and -1</a:t>
            </a:r>
          </a:p>
          <a:p>
            <a:pPr>
              <a:lnSpc>
                <a:spcPct val="200000"/>
              </a:lnSpc>
            </a:pPr>
            <a:r>
              <a:rPr lang="en-US" sz="2000" i="0" dirty="0">
                <a:effectLst/>
              </a:rPr>
              <a:t>- Correlation coefficient between two variables between ± 0.01, ± 0.3 (</a:t>
            </a:r>
            <a:r>
              <a:rPr lang="en-US" sz="2000" b="1" i="0" dirty="0">
                <a:effectLst/>
              </a:rPr>
              <a:t>weak correlation)</a:t>
            </a:r>
          </a:p>
          <a:p>
            <a:pPr>
              <a:lnSpc>
                <a:spcPct val="200000"/>
              </a:lnSpc>
            </a:pPr>
            <a:r>
              <a:rPr lang="en-US" sz="2000" i="0" dirty="0">
                <a:effectLst/>
              </a:rPr>
              <a:t>- Correlation coefficient ranged from ±0.3, with ±0.6</a:t>
            </a:r>
          </a:p>
          <a:p>
            <a:pPr>
              <a:lnSpc>
                <a:spcPct val="200000"/>
              </a:lnSpc>
            </a:pPr>
            <a:r>
              <a:rPr lang="en-US" sz="2000" i="0" dirty="0">
                <a:effectLst/>
              </a:rPr>
              <a:t>- The correlation coefficient is between ±0.6 and ±0.99 (</a:t>
            </a:r>
            <a:r>
              <a:rPr lang="en-US" sz="2000" b="1" i="0" dirty="0">
                <a:effectLst/>
              </a:rPr>
              <a:t>strong correlation)</a:t>
            </a:r>
          </a:p>
          <a:p>
            <a:pPr>
              <a:lnSpc>
                <a:spcPct val="200000"/>
              </a:lnSpc>
            </a:pPr>
            <a:r>
              <a:rPr lang="en-US" sz="2000" i="0" dirty="0">
                <a:effectLst/>
              </a:rPr>
              <a:t>- Correlation coefficient = 1, </a:t>
            </a:r>
            <a:r>
              <a:rPr lang="en-US" sz="2000" b="1" i="0" dirty="0">
                <a:effectLst/>
              </a:rPr>
              <a:t>perfect correlation</a:t>
            </a:r>
          </a:p>
          <a:p>
            <a:pPr>
              <a:lnSpc>
                <a:spcPct val="200000"/>
              </a:lnSpc>
            </a:pPr>
            <a:r>
              <a:rPr lang="en-US" sz="2000" i="0" dirty="0">
                <a:effectLst/>
              </a:rPr>
              <a:t>- Pearson Correlation</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50421461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308955" y="1282651"/>
            <a:ext cx="9628951" cy="506292"/>
          </a:xfrm>
          <a:prstGeom prst="rect">
            <a:avLst/>
          </a:prstGeom>
          <a:noFill/>
        </p:spPr>
        <p:txBody>
          <a:bodyPr wrap="square">
            <a:spAutoFit/>
          </a:bodyPr>
          <a:lstStyle/>
          <a:p>
            <a:pPr>
              <a:lnSpc>
                <a:spcPct val="150000"/>
              </a:lnSpc>
            </a:pPr>
            <a:r>
              <a:rPr lang="en-US" sz="2000" b="1" dirty="0">
                <a:solidFill>
                  <a:srgbClr val="FF0000"/>
                </a:solidFill>
              </a:rPr>
              <a:t>D) </a:t>
            </a:r>
            <a:r>
              <a:rPr lang="en-US" altLang="en-US" sz="2000" b="1" dirty="0">
                <a:solidFill>
                  <a:srgbClr val="FF0000"/>
                </a:solidFill>
                <a:cs typeface="Times New Roman" panose="02020603050405020304" pitchFamily="18" charset="0"/>
              </a:rPr>
              <a:t>Correlation</a:t>
            </a:r>
            <a:endParaRPr lang="en-US" sz="2000" b="1" i="0" dirty="0">
              <a:solidFill>
                <a:srgbClr val="FF0000"/>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65A08318-EA0D-96A2-3607-3F0B3615D8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7" y="2122010"/>
            <a:ext cx="8442365" cy="449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248594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308955" y="1282651"/>
            <a:ext cx="9628951" cy="506292"/>
          </a:xfrm>
          <a:prstGeom prst="rect">
            <a:avLst/>
          </a:prstGeom>
          <a:noFill/>
        </p:spPr>
        <p:txBody>
          <a:bodyPr wrap="square">
            <a:spAutoFit/>
          </a:bodyPr>
          <a:lstStyle/>
          <a:p>
            <a:pPr>
              <a:lnSpc>
                <a:spcPct val="150000"/>
              </a:lnSpc>
            </a:pPr>
            <a:r>
              <a:rPr lang="en-US" sz="2000" b="1" dirty="0">
                <a:solidFill>
                  <a:srgbClr val="FF0000"/>
                </a:solidFill>
              </a:rPr>
              <a:t>D) </a:t>
            </a:r>
            <a:r>
              <a:rPr lang="en-US" altLang="en-US" sz="2000" b="1" dirty="0">
                <a:solidFill>
                  <a:srgbClr val="FF0000"/>
                </a:solidFill>
                <a:cs typeface="Times New Roman" panose="02020603050405020304" pitchFamily="18" charset="0"/>
              </a:rPr>
              <a:t>Correlation</a:t>
            </a:r>
            <a:endParaRPr lang="en-US" sz="2000" b="1" i="0" dirty="0">
              <a:solidFill>
                <a:srgbClr val="FF0000"/>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0" name="Table 9">
            <a:extLst>
              <a:ext uri="{FF2B5EF4-FFF2-40B4-BE49-F238E27FC236}">
                <a16:creationId xmlns:a16="http://schemas.microsoft.com/office/drawing/2014/main" id="{DD4F0722-F91F-C6B5-7B9C-A737741F96CE}"/>
              </a:ext>
            </a:extLst>
          </p:cNvPr>
          <p:cNvGraphicFramePr>
            <a:graphicFrameLocks noGrp="1"/>
          </p:cNvGraphicFramePr>
          <p:nvPr>
            <p:extLst>
              <p:ext uri="{D42A27DB-BD31-4B8C-83A1-F6EECF244321}">
                <p14:modId xmlns:p14="http://schemas.microsoft.com/office/powerpoint/2010/main" val="37784369"/>
              </p:ext>
            </p:extLst>
          </p:nvPr>
        </p:nvGraphicFramePr>
        <p:xfrm>
          <a:off x="2668886" y="1945734"/>
          <a:ext cx="8528031" cy="3975990"/>
        </p:xfrm>
        <a:graphic>
          <a:graphicData uri="http://schemas.openxmlformats.org/drawingml/2006/table">
            <a:tbl>
              <a:tblPr/>
              <a:tblGrid>
                <a:gridCol w="1576611">
                  <a:extLst>
                    <a:ext uri="{9D8B030D-6E8A-4147-A177-3AD203B41FA5}">
                      <a16:colId xmlns:a16="http://schemas.microsoft.com/office/drawing/2014/main" val="20000"/>
                    </a:ext>
                  </a:extLst>
                </a:gridCol>
                <a:gridCol w="2293253">
                  <a:extLst>
                    <a:ext uri="{9D8B030D-6E8A-4147-A177-3AD203B41FA5}">
                      <a16:colId xmlns:a16="http://schemas.microsoft.com/office/drawing/2014/main" val="20001"/>
                    </a:ext>
                  </a:extLst>
                </a:gridCol>
                <a:gridCol w="1361618">
                  <a:extLst>
                    <a:ext uri="{9D8B030D-6E8A-4147-A177-3AD203B41FA5}">
                      <a16:colId xmlns:a16="http://schemas.microsoft.com/office/drawing/2014/main" val="20002"/>
                    </a:ext>
                  </a:extLst>
                </a:gridCol>
                <a:gridCol w="1289954">
                  <a:extLst>
                    <a:ext uri="{9D8B030D-6E8A-4147-A177-3AD203B41FA5}">
                      <a16:colId xmlns:a16="http://schemas.microsoft.com/office/drawing/2014/main" val="20003"/>
                    </a:ext>
                  </a:extLst>
                </a:gridCol>
                <a:gridCol w="1218290">
                  <a:extLst>
                    <a:ext uri="{9D8B030D-6E8A-4147-A177-3AD203B41FA5}">
                      <a16:colId xmlns:a16="http://schemas.microsoft.com/office/drawing/2014/main" val="20004"/>
                    </a:ext>
                  </a:extLst>
                </a:gridCol>
                <a:gridCol w="788305">
                  <a:extLst>
                    <a:ext uri="{9D8B030D-6E8A-4147-A177-3AD203B41FA5}">
                      <a16:colId xmlns:a16="http://schemas.microsoft.com/office/drawing/2014/main" val="20005"/>
                    </a:ext>
                  </a:extLst>
                </a:gridCol>
              </a:tblGrid>
              <a:tr h="795198">
                <a:tc>
                  <a:txBody>
                    <a:bodyPr/>
                    <a:lstStyle/>
                    <a:p>
                      <a:pPr indent="0" algn="l" rtl="0">
                        <a:lnSpc>
                          <a:spcPct val="150000"/>
                        </a:lnSpc>
                        <a:spcAft>
                          <a:spcPts val="0"/>
                        </a:spcAft>
                      </a:pPr>
                      <a:r>
                        <a:rPr lang="en-US" sz="1600" dirty="0">
                          <a:solidFill>
                            <a:srgbClr val="000000"/>
                          </a:solidFill>
                          <a:effectLst/>
                          <a:latin typeface="Times New Roman"/>
                          <a:ea typeface="Calibri"/>
                          <a:cs typeface="Times New Roman"/>
                        </a:rPr>
                        <a:t> Variables </a:t>
                      </a:r>
                      <a:endParaRPr lang="en-US" sz="1600" dirty="0">
                        <a:solidFill>
                          <a:srgbClr val="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0" algn="ctr" rtl="1">
                        <a:lnSpc>
                          <a:spcPct val="150000"/>
                        </a:lnSpc>
                        <a:spcAft>
                          <a:spcPts val="0"/>
                        </a:spcAft>
                      </a:pPr>
                      <a:r>
                        <a:rPr lang="en-US" sz="1600" b="1">
                          <a:solidFill>
                            <a:srgbClr val="000000"/>
                          </a:solidFill>
                          <a:effectLst/>
                          <a:latin typeface="Arial"/>
                          <a:ea typeface="Calibri"/>
                          <a:cs typeface="Traditional Arabic"/>
                        </a:rPr>
                        <a:t> </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36197" marR="36197" marT="0" marB="0" anchor="b">
                    <a:lnL w="1905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0" algn="ctr" rtl="1">
                        <a:lnSpc>
                          <a:spcPct val="150000"/>
                        </a:lnSpc>
                        <a:spcAft>
                          <a:spcPts val="0"/>
                        </a:spcAft>
                      </a:pPr>
                      <a:r>
                        <a:rPr lang="en-US" sz="1600" b="0" i="0" kern="1200" dirty="0">
                          <a:solidFill>
                            <a:schemeClr val="tx1"/>
                          </a:solidFill>
                          <a:effectLst/>
                          <a:latin typeface="+mn-lt"/>
                          <a:ea typeface="+mn-ea"/>
                          <a:cs typeface="+mn-cs"/>
                        </a:rPr>
                        <a:t>professional affiliation </a:t>
                      </a:r>
                      <a:endParaRPr lang="en-US" sz="1600" dirty="0">
                        <a:solidFill>
                          <a:srgbClr val="000000"/>
                        </a:solidFill>
                        <a:effectLst/>
                        <a:latin typeface="Times New Roman"/>
                        <a:ea typeface="Calibri"/>
                        <a:cs typeface="Traditional Arabic"/>
                      </a:endParaRP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0" algn="ctr" rtl="1">
                        <a:lnSpc>
                          <a:spcPct val="150000"/>
                        </a:lnSpc>
                        <a:spcAft>
                          <a:spcPts val="0"/>
                        </a:spcAft>
                      </a:pPr>
                      <a:r>
                        <a:rPr lang="en-US" sz="1600" b="0" dirty="0">
                          <a:solidFill>
                            <a:srgbClr val="000000"/>
                          </a:solidFill>
                          <a:effectLst/>
                          <a:latin typeface="Times New Roman"/>
                          <a:ea typeface="Calibri"/>
                          <a:cs typeface="Arial"/>
                        </a:rPr>
                        <a:t>Monthly Income</a:t>
                      </a:r>
                      <a:endParaRPr lang="en-US" sz="1600" b="0" dirty="0">
                        <a:solidFill>
                          <a:srgbClr val="000000"/>
                        </a:solidFill>
                        <a:effectLst/>
                        <a:latin typeface="Times New Roman"/>
                        <a:ea typeface="Calibri"/>
                        <a:cs typeface="Traditional Arabic"/>
                      </a:endParaRPr>
                    </a:p>
                  </a:txBody>
                  <a:tcPr marL="36197" marR="36197" marT="0" marB="0" anchor="b">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Pearson Correlation</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tcPr>
                </a:tc>
                <a:tc>
                  <a:txBody>
                    <a:bodyPr/>
                    <a:lstStyle/>
                    <a:p>
                      <a:pPr indent="0" algn="ctr" rtl="0">
                        <a:lnSpc>
                          <a:spcPct val="150000"/>
                        </a:lnSpc>
                        <a:spcAft>
                          <a:spcPts val="0"/>
                        </a:spcAft>
                      </a:pPr>
                      <a:r>
                        <a:rPr lang="en-US" sz="1600">
                          <a:solidFill>
                            <a:srgbClr val="000000"/>
                          </a:solidFill>
                          <a:effectLst/>
                          <a:latin typeface="Arial"/>
                          <a:ea typeface="Calibri"/>
                          <a:cs typeface="Traditional Arabic"/>
                        </a:rPr>
                        <a:t>1</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tcPr>
                </a:tc>
                <a:tc rowSpan="2">
                  <a:txBody>
                    <a:bodyPr/>
                    <a:lstStyle/>
                    <a:p>
                      <a:pPr indent="0" algn="ctr" rtl="0">
                        <a:lnSpc>
                          <a:spcPct val="150000"/>
                        </a:lnSpc>
                        <a:spcAft>
                          <a:spcPts val="0"/>
                        </a:spcAft>
                      </a:pPr>
                      <a:r>
                        <a:rPr lang="en-US" sz="1600">
                          <a:solidFill>
                            <a:srgbClr val="000000"/>
                          </a:solidFill>
                          <a:effectLst/>
                          <a:latin typeface="Arial"/>
                          <a:ea typeface="Calibri"/>
                          <a:cs typeface="Traditional Arabic"/>
                        </a:rPr>
                        <a:t> </a:t>
                      </a:r>
                      <a:endParaRPr lang="en-US" sz="1600">
                        <a:solidFill>
                          <a:srgbClr val="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tcPr>
                </a:tc>
                <a:tc rowSpan="4">
                  <a:txBody>
                    <a:bodyPr/>
                    <a:lstStyle/>
                    <a:p>
                      <a:pPr indent="0" algn="ctr" rtl="0">
                        <a:lnSpc>
                          <a:spcPct val="150000"/>
                        </a:lnSpc>
                        <a:spcAft>
                          <a:spcPts val="0"/>
                        </a:spcAft>
                      </a:pPr>
                      <a:r>
                        <a:rPr lang="en-US" sz="1600"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tcPr>
                </a:tc>
                <a:tc rowSpan="6">
                  <a:txBody>
                    <a:bodyPr/>
                    <a:lstStyle/>
                    <a:p>
                      <a:pPr indent="0" algn="ctr" rtl="0">
                        <a:lnSpc>
                          <a:spcPct val="150000"/>
                        </a:lnSpc>
                        <a:spcAft>
                          <a:spcPts val="0"/>
                        </a:spcAft>
                      </a:pPr>
                      <a:r>
                        <a:rPr lang="en-US" sz="1600"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Sig. (2-tailed)</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a:noFill/>
                    </a:lnT>
                    <a:lnB>
                      <a:noFill/>
                    </a:lnB>
                  </a:tcPr>
                </a:tc>
                <a:tc vMerge="1">
                  <a:txBody>
                    <a:bodyPr/>
                    <a:lstStyle/>
                    <a:p>
                      <a:pPr rtl="1"/>
                      <a:endParaRPr lang="ar-SA"/>
                    </a:p>
                  </a:txBody>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2"/>
                  </a:ext>
                </a:extLst>
              </a:tr>
              <a:tr h="397599">
                <a:tc rowSpan="2">
                  <a:txBody>
                    <a:bodyPr/>
                    <a:lstStyle/>
                    <a:p>
                      <a:pPr indent="0" algn="ctr" rtl="1">
                        <a:lnSpc>
                          <a:spcPct val="150000"/>
                        </a:lnSpc>
                        <a:spcAft>
                          <a:spcPts val="0"/>
                        </a:spcAft>
                      </a:pPr>
                      <a:r>
                        <a:rPr lang="en-US" sz="1600" b="0" i="0" kern="1200" dirty="0">
                          <a:solidFill>
                            <a:schemeClr val="tx1"/>
                          </a:solidFill>
                          <a:effectLst/>
                          <a:latin typeface="+mn-lt"/>
                          <a:ea typeface="+mn-ea"/>
                          <a:cs typeface="+mn-cs"/>
                        </a:rPr>
                        <a:t>professional affiliation </a:t>
                      </a:r>
                      <a:endParaRPr lang="en-US" sz="1600" dirty="0">
                        <a:solidFill>
                          <a:srgbClr val="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Pearson Correlation</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.841</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1</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3"/>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Sig. (2-tailed)</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68584" marR="68584" marT="0" marB="0">
                    <a:lnL>
                      <a:noFill/>
                    </a:lnL>
                    <a:lnR>
                      <a:noFill/>
                    </a:lnR>
                    <a:lnT>
                      <a:noFill/>
                    </a:lnT>
                    <a:lnB>
                      <a:noFill/>
                    </a:lnB>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4"/>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Pearson Correlation</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.840</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.901</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1</a:t>
                      </a:r>
                      <a:endParaRPr lang="en-US" sz="1600" dirty="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vMerge="1">
                  <a:txBody>
                    <a:bodyPr/>
                    <a:lstStyle/>
                    <a:p>
                      <a:pPr rtl="1"/>
                      <a:endParaRPr lang="ar-SA"/>
                    </a:p>
                  </a:txBody>
                  <a:tcPr/>
                </a:tc>
                <a:extLst>
                  <a:ext uri="{0D108BD9-81ED-4DB2-BD59-A6C34878D82A}">
                    <a16:rowId xmlns:a16="http://schemas.microsoft.com/office/drawing/2014/main" val="10005"/>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Sig. (2-tailed)</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68584" marR="68584" marT="0" marB="0">
                    <a:lnL>
                      <a:noFill/>
                    </a:lnL>
                    <a:lnR>
                      <a:noFill/>
                    </a:lnR>
                    <a:lnT>
                      <a:noFill/>
                    </a:lnT>
                    <a:lnB>
                      <a:noFill/>
                    </a:lnB>
                  </a:tcPr>
                </a:tc>
                <a:tc vMerge="1">
                  <a:txBody>
                    <a:bodyPr/>
                    <a:lstStyle/>
                    <a:p>
                      <a:pPr rtl="1"/>
                      <a:endParaRPr lang="ar-SA"/>
                    </a:p>
                  </a:txBody>
                  <a:tcPr/>
                </a:tc>
                <a:extLst>
                  <a:ext uri="{0D108BD9-81ED-4DB2-BD59-A6C34878D82A}">
                    <a16:rowId xmlns:a16="http://schemas.microsoft.com/office/drawing/2014/main" val="10006"/>
                  </a:ext>
                </a:extLst>
              </a:tr>
              <a:tr h="397599">
                <a:tc rowSpan="2">
                  <a:txBody>
                    <a:bodyPr/>
                    <a:lstStyle/>
                    <a:p>
                      <a:pPr indent="0" algn="ctr" rtl="1">
                        <a:lnSpc>
                          <a:spcPct val="150000"/>
                        </a:lnSpc>
                        <a:spcAft>
                          <a:spcPts val="0"/>
                        </a:spcAft>
                      </a:pPr>
                      <a:r>
                        <a:rPr lang="en-US" sz="1600" b="0" dirty="0">
                          <a:solidFill>
                            <a:srgbClr val="000000"/>
                          </a:solidFill>
                          <a:effectLst/>
                          <a:latin typeface="Times New Roman"/>
                          <a:ea typeface="Calibri"/>
                          <a:cs typeface="Arial"/>
                        </a:rPr>
                        <a:t>Monthly Income</a:t>
                      </a:r>
                      <a:endParaRPr lang="en-US" sz="1600" b="0" dirty="0">
                        <a:solidFill>
                          <a:srgbClr val="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Pearson Correlation</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.781</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.846</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.789</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1</a:t>
                      </a:r>
                      <a:endParaRPr lang="en-US" sz="1600" dirty="0">
                        <a:solidFill>
                          <a:srgbClr val="000000"/>
                        </a:solidFill>
                        <a:effectLst/>
                        <a:latin typeface="Times New Roman"/>
                        <a:ea typeface="Calibri"/>
                        <a:cs typeface="Traditional Arabic"/>
                      </a:endParaRPr>
                    </a:p>
                  </a:txBody>
                  <a:tcPr marL="68584" marR="68584" marT="0" marB="0" anchor="ctr">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7"/>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Sig. (2-tailed)</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.000</a:t>
                      </a:r>
                      <a:endParaRPr lang="en-US" sz="1600" dirty="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86005014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73097" y="1524515"/>
            <a:ext cx="9628951" cy="3545586"/>
          </a:xfrm>
          <a:prstGeom prst="rect">
            <a:avLst/>
          </a:prstGeom>
          <a:noFill/>
        </p:spPr>
        <p:txBody>
          <a:bodyPr wrap="square">
            <a:spAutoFit/>
          </a:bodyPr>
          <a:lstStyle/>
          <a:p>
            <a:pPr>
              <a:lnSpc>
                <a:spcPct val="150000"/>
              </a:lnSpc>
            </a:pPr>
            <a:r>
              <a:rPr lang="en-US" sz="2000" b="1" dirty="0">
                <a:solidFill>
                  <a:srgbClr val="FF0000"/>
                </a:solidFill>
              </a:rPr>
              <a:t>E) Linear Regression analysis</a:t>
            </a:r>
          </a:p>
          <a:p>
            <a:pPr marL="342900" indent="-342900">
              <a:lnSpc>
                <a:spcPct val="200000"/>
              </a:lnSpc>
              <a:buFont typeface="Arial" panose="020B0604020202020204" pitchFamily="34" charset="0"/>
              <a:buChar char="•"/>
            </a:pPr>
            <a:r>
              <a:rPr lang="en-US" sz="2000" i="0" dirty="0">
                <a:effectLst/>
              </a:rPr>
              <a:t>The causal relationship between the variables</a:t>
            </a:r>
          </a:p>
          <a:p>
            <a:pPr marL="342900" indent="-342900">
              <a:lnSpc>
                <a:spcPct val="200000"/>
              </a:lnSpc>
              <a:buFont typeface="Arial" panose="020B0604020202020204" pitchFamily="34" charset="0"/>
              <a:buChar char="•"/>
            </a:pPr>
            <a:r>
              <a:rPr lang="en-US" sz="2000" i="0" dirty="0">
                <a:effectLst/>
              </a:rPr>
              <a:t>The dependent variable and the dependent variable (or variables).</a:t>
            </a:r>
          </a:p>
          <a:p>
            <a:pPr marL="342900" indent="-342900">
              <a:lnSpc>
                <a:spcPct val="200000"/>
              </a:lnSpc>
              <a:buFont typeface="Arial" panose="020B0604020202020204" pitchFamily="34" charset="0"/>
              <a:buChar char="•"/>
            </a:pPr>
            <a:r>
              <a:rPr lang="en-US" sz="2000" i="0" dirty="0">
                <a:effectLst/>
              </a:rPr>
              <a:t>Simple linear regression: Y = a + b X + u</a:t>
            </a:r>
          </a:p>
          <a:p>
            <a:pPr marL="342900" indent="-342900">
              <a:lnSpc>
                <a:spcPct val="200000"/>
              </a:lnSpc>
              <a:buFont typeface="Arial" panose="020B0604020202020204" pitchFamily="34" charset="0"/>
              <a:buChar char="•"/>
            </a:pPr>
            <a:r>
              <a:rPr lang="en-US" sz="2000" i="0" dirty="0">
                <a:effectLst/>
              </a:rPr>
              <a:t>Multiple linear regression:</a:t>
            </a:r>
          </a:p>
          <a:p>
            <a:pPr>
              <a:lnSpc>
                <a:spcPct val="200000"/>
              </a:lnSpc>
            </a:pPr>
            <a:r>
              <a:rPr lang="en-US" sz="2000" i="0" dirty="0">
                <a:effectLst/>
              </a:rPr>
              <a:t>Y = a + b1X1 + b2X2 + b3X3 + .... + </a:t>
            </a:r>
            <a:r>
              <a:rPr lang="en-US" sz="2000" i="0" dirty="0" err="1">
                <a:effectLst/>
              </a:rPr>
              <a:t>bnXn</a:t>
            </a:r>
            <a:r>
              <a:rPr lang="en-US" sz="2000" i="0" dirty="0">
                <a:effectLst/>
              </a:rPr>
              <a:t> + u</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138037470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32433</TotalTime>
  <Words>1891</Words>
  <Application>Microsoft Office PowerPoint</Application>
  <PresentationFormat>Widescreen</PresentationFormat>
  <Paragraphs>459</Paragraphs>
  <Slides>38</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Arial</vt:lpstr>
      <vt:lpstr>Calibri</vt:lpstr>
      <vt:lpstr>Calibri Light</vt:lpstr>
      <vt:lpstr>Inter</vt:lpstr>
      <vt:lpstr>Roboto</vt:lpstr>
      <vt:lpstr>Simplified Arabic</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323</cp:revision>
  <dcterms:created xsi:type="dcterms:W3CDTF">2021-08-03T13:03:26Z</dcterms:created>
  <dcterms:modified xsi:type="dcterms:W3CDTF">2022-12-01T16:01:47Z</dcterms:modified>
</cp:coreProperties>
</file>