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4">
  <p:sldMasterIdLst>
    <p:sldMasterId id="2147483648" r:id="rId4"/>
  </p:sldMasterIdLst>
  <p:notesMasterIdLst>
    <p:notesMasterId r:id="rId57"/>
  </p:notesMasterIdLst>
  <p:sldIdLst>
    <p:sldId id="543" r:id="rId5"/>
    <p:sldId id="544" r:id="rId6"/>
    <p:sldId id="276" r:id="rId7"/>
    <p:sldId id="498" r:id="rId8"/>
    <p:sldId id="501" r:id="rId9"/>
    <p:sldId id="549" r:id="rId10"/>
    <p:sldId id="511" r:id="rId11"/>
    <p:sldId id="512" r:id="rId12"/>
    <p:sldId id="514" r:id="rId13"/>
    <p:sldId id="556" r:id="rId14"/>
    <p:sldId id="515" r:id="rId15"/>
    <p:sldId id="516" r:id="rId16"/>
    <p:sldId id="517" r:id="rId17"/>
    <p:sldId id="521" r:id="rId18"/>
    <p:sldId id="523" r:id="rId19"/>
    <p:sldId id="530" r:id="rId20"/>
    <p:sldId id="555" r:id="rId21"/>
    <p:sldId id="534" r:id="rId22"/>
    <p:sldId id="535" r:id="rId23"/>
    <p:sldId id="558" r:id="rId24"/>
    <p:sldId id="559" r:id="rId25"/>
    <p:sldId id="562" r:id="rId26"/>
    <p:sldId id="564" r:id="rId27"/>
    <p:sldId id="536" r:id="rId28"/>
    <p:sldId id="566" r:id="rId29"/>
    <p:sldId id="567" r:id="rId30"/>
    <p:sldId id="568" r:id="rId31"/>
    <p:sldId id="573" r:id="rId32"/>
    <p:sldId id="574" r:id="rId33"/>
    <p:sldId id="577" r:id="rId34"/>
    <p:sldId id="580" r:id="rId35"/>
    <p:sldId id="579" r:id="rId36"/>
    <p:sldId id="581" r:id="rId37"/>
    <p:sldId id="582" r:id="rId38"/>
    <p:sldId id="583" r:id="rId39"/>
    <p:sldId id="584" r:id="rId40"/>
    <p:sldId id="585" r:id="rId41"/>
    <p:sldId id="586" r:id="rId42"/>
    <p:sldId id="587" r:id="rId43"/>
    <p:sldId id="588" r:id="rId44"/>
    <p:sldId id="589" r:id="rId45"/>
    <p:sldId id="590" r:id="rId46"/>
    <p:sldId id="591" r:id="rId47"/>
    <p:sldId id="592" r:id="rId48"/>
    <p:sldId id="593" r:id="rId49"/>
    <p:sldId id="594" r:id="rId50"/>
    <p:sldId id="595" r:id="rId51"/>
    <p:sldId id="596" r:id="rId52"/>
    <p:sldId id="597" r:id="rId53"/>
    <p:sldId id="598" r:id="rId54"/>
    <p:sldId id="599" r:id="rId55"/>
    <p:sldId id="349" r:id="rId56"/>
  </p:sldIdLst>
  <p:sldSz cx="12192000" cy="6858000"/>
  <p:notesSz cx="7102475" cy="102314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4"/>
            <p14:sldId id="276"/>
            <p14:sldId id="498"/>
            <p14:sldId id="501"/>
            <p14:sldId id="549"/>
            <p14:sldId id="511"/>
            <p14:sldId id="512"/>
            <p14:sldId id="514"/>
            <p14:sldId id="556"/>
            <p14:sldId id="515"/>
            <p14:sldId id="516"/>
            <p14:sldId id="517"/>
            <p14:sldId id="521"/>
            <p14:sldId id="523"/>
            <p14:sldId id="530"/>
            <p14:sldId id="555"/>
            <p14:sldId id="534"/>
            <p14:sldId id="535"/>
            <p14:sldId id="558"/>
            <p14:sldId id="559"/>
            <p14:sldId id="562"/>
            <p14:sldId id="564"/>
            <p14:sldId id="536"/>
            <p14:sldId id="566"/>
            <p14:sldId id="567"/>
            <p14:sldId id="568"/>
            <p14:sldId id="573"/>
            <p14:sldId id="574"/>
            <p14:sldId id="577"/>
            <p14:sldId id="580"/>
            <p14:sldId id="579"/>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203E5F"/>
    <a:srgbClr val="F58221"/>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83" autoAdjust="0"/>
  </p:normalViewPr>
  <p:slideViewPr>
    <p:cSldViewPr snapToGrid="0">
      <p:cViewPr varScale="1">
        <p:scale>
          <a:sx n="68" d="100"/>
          <a:sy n="68" d="100"/>
        </p:scale>
        <p:origin x="792"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513349"/>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3092" y="0"/>
            <a:ext cx="3077739" cy="513349"/>
          </a:xfrm>
          <a:prstGeom prst="rect">
            <a:avLst/>
          </a:prstGeom>
        </p:spPr>
        <p:txBody>
          <a:bodyPr vert="horz" lIns="99048" tIns="49524" rIns="99048" bIns="49524" rtlCol="0"/>
          <a:lstStyle>
            <a:lvl1pPr algn="r">
              <a:defRPr sz="1300"/>
            </a:lvl1pPr>
          </a:lstStyle>
          <a:p>
            <a:fld id="{7E8DF744-AB4A-4A0F-92CE-6DEBABF2DA97}" type="datetimeFigureOut">
              <a:rPr lang="en-US" smtClean="0"/>
              <a:t>2/27/2024</a:t>
            </a:fld>
            <a:endParaRPr lang="en-US"/>
          </a:p>
        </p:txBody>
      </p:sp>
      <p:sp>
        <p:nvSpPr>
          <p:cNvPr id="4" name="Slide Image Placeholder 3"/>
          <p:cNvSpPr>
            <a:spLocks noGrp="1" noRot="1" noChangeAspect="1"/>
          </p:cNvSpPr>
          <p:nvPr>
            <p:ph type="sldImg" idx="2"/>
          </p:nvPr>
        </p:nvSpPr>
        <p:spPr>
          <a:xfrm>
            <a:off x="482600" y="1279525"/>
            <a:ext cx="6137275" cy="3452813"/>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10248" y="4923879"/>
            <a:ext cx="5681980" cy="4028629"/>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18091"/>
            <a:ext cx="3077739" cy="513348"/>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3092" y="9718091"/>
            <a:ext cx="3077739" cy="513348"/>
          </a:xfrm>
          <a:prstGeom prst="rect">
            <a:avLst/>
          </a:prstGeom>
        </p:spPr>
        <p:txBody>
          <a:bodyPr vert="horz" lIns="99048" tIns="49524" rIns="99048" bIns="49524"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4251777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92279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301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_ftn3"/><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5.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14400" y="3573016"/>
            <a:ext cx="5026944" cy="172819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a:solidFill>
                  <a:schemeClr val="tx1"/>
                </a:solidFill>
                <a:latin typeface="Alexandria" charset="0"/>
                <a:cs typeface="Alexandria" charset="0"/>
              </a:rPr>
              <a:t>المحاضرة الخامسة</a:t>
            </a:r>
          </a:p>
          <a:p>
            <a:pPr algn="ctr"/>
            <a:r>
              <a:rPr lang="ar-EG" sz="2800" b="1" dirty="0">
                <a:solidFill>
                  <a:schemeClr val="tx1"/>
                </a:solidFill>
                <a:latin typeface="Alexandria" charset="0"/>
                <a:cs typeface="Alexandria" charset="0"/>
              </a:rPr>
              <a:t> </a:t>
            </a:r>
            <a:endParaRPr lang="ar-EG" sz="2800" b="1" dirty="0">
              <a:solidFill>
                <a:schemeClr val="tx1"/>
              </a:solidFill>
              <a:latin typeface="Alexandria" pitchFamily="2" charset="-78"/>
              <a:cs typeface="Alexandria" pitchFamily="2" charset="-78"/>
            </a:endParaRPr>
          </a:p>
          <a:p>
            <a:pPr algn="ctr"/>
            <a:r>
              <a:rPr lang="ar-EG" sz="2800" b="1" dirty="0">
                <a:solidFill>
                  <a:schemeClr val="tx1"/>
                </a:solidFill>
                <a:latin typeface="Alexandria" pitchFamily="2" charset="-78"/>
                <a:cs typeface="Alexandria" pitchFamily="2" charset="-78"/>
              </a:rPr>
              <a:t>القيادة و إدارة العلاقات</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2046770" y="6187541"/>
            <a:ext cx="4886463" cy="430887"/>
          </a:xfrm>
          <a:prstGeom prst="rect">
            <a:avLst/>
          </a:prstGeom>
          <a:noFill/>
        </p:spPr>
        <p:txBody>
          <a:bodyPr wrap="square" rtlCol="0">
            <a:spAutoFit/>
          </a:bodyPr>
          <a:lstStyle/>
          <a:p>
            <a:r>
              <a:rPr lang="ar-EG" sz="2200" b="1" dirty="0">
                <a:solidFill>
                  <a:srgbClr val="00B0F0"/>
                </a:solidFill>
                <a:latin typeface="Alexandria" charset="0"/>
                <a:cs typeface="Alexandria" charset="0"/>
              </a:rPr>
              <a:t>إعداد : د.هند علي</a:t>
            </a:r>
            <a:endParaRPr lang="en-US" sz="2200" b="1" dirty="0">
              <a:solidFill>
                <a:srgbClr val="00B0F0"/>
              </a:solidFill>
              <a:latin typeface="Alexandria" charset="0"/>
              <a:cs typeface="Alexandria"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7903" y="211557"/>
            <a:ext cx="2457656" cy="670874"/>
          </a:xfrm>
          <a:prstGeom prst="rect">
            <a:avLst/>
          </a:prstGeom>
        </p:spPr>
      </p:pic>
      <p:sp>
        <p:nvSpPr>
          <p:cNvPr id="3" name="TextBox 2"/>
          <p:cNvSpPr txBox="1"/>
          <p:nvPr/>
        </p:nvSpPr>
        <p:spPr>
          <a:xfrm>
            <a:off x="8774251" y="6292631"/>
            <a:ext cx="3096527"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29880" y="59791"/>
            <a:ext cx="2305141" cy="1076343"/>
          </a:xfrm>
          <a:prstGeom prst="rect">
            <a:avLst/>
          </a:prstGeom>
        </p:spPr>
      </p:pic>
      <p:sp>
        <p:nvSpPr>
          <p:cNvPr id="9" name="TextBox 8"/>
          <p:cNvSpPr txBox="1"/>
          <p:nvPr/>
        </p:nvSpPr>
        <p:spPr>
          <a:xfrm>
            <a:off x="7585888" y="2907192"/>
            <a:ext cx="2446549" cy="553998"/>
          </a:xfrm>
          <a:prstGeom prst="rect">
            <a:avLst/>
          </a:prstGeom>
          <a:noFill/>
        </p:spPr>
        <p:txBody>
          <a:bodyPr wrap="square" rtlCol="0">
            <a:spAutoFit/>
          </a:bodyPr>
          <a:lstStyle/>
          <a:p>
            <a:pPr algn="ctr" rtl="0"/>
            <a:r>
              <a:rPr lang="ar-EG" sz="3000" dirty="0">
                <a:latin typeface="Alexandria" charset="0"/>
                <a:cs typeface="Alexandria" charset="0"/>
              </a:rPr>
              <a:t>القيادة </a:t>
            </a:r>
            <a:endParaRPr lang="en-US" sz="3000" dirty="0">
              <a:latin typeface="Alexandria" charset="0"/>
              <a:cs typeface="Alexandria" charset="0"/>
            </a:endParaRPr>
          </a:p>
        </p:txBody>
      </p:sp>
    </p:spTree>
    <p:extLst>
      <p:ext uri="{BB962C8B-B14F-4D97-AF65-F5344CB8AC3E}">
        <p14:creationId xmlns:p14="http://schemas.microsoft.com/office/powerpoint/2010/main" val="4268643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9393" y="1412954"/>
            <a:ext cx="6975360" cy="338554"/>
          </a:xfrm>
          <a:prstGeom prst="rect">
            <a:avLst/>
          </a:prstGeom>
          <a:noFill/>
        </p:spPr>
        <p:txBody>
          <a:bodyPr wrap="square" rtlCol="0">
            <a:spAutoFit/>
          </a:bodyPr>
          <a:lstStyle/>
          <a:p>
            <a:pPr algn="ctr" rtl="0"/>
            <a:r>
              <a:rPr lang="ar-EG" sz="1600" b="1" dirty="0">
                <a:latin typeface="Alexandria" pitchFamily="2" charset="-78"/>
                <a:cs typeface="Alexandria" pitchFamily="2" charset="-78"/>
              </a:rPr>
              <a:t>القيادة و إدارة العلاقات</a:t>
            </a:r>
            <a:endParaRPr lang="en-US" sz="1600" b="1" dirty="0">
              <a:latin typeface="Alexandria" pitchFamily="2" charset="-78"/>
              <a:cs typeface="Alexandria" pitchFamily="2" charset="-78"/>
            </a:endParaRPr>
          </a:p>
        </p:txBody>
      </p:sp>
      <p:sp>
        <p:nvSpPr>
          <p:cNvPr id="28" name="Rectangle 27"/>
          <p:cNvSpPr/>
          <p:nvPr/>
        </p:nvSpPr>
        <p:spPr>
          <a:xfrm>
            <a:off x="2487655" y="583449"/>
            <a:ext cx="6516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149402" y="1329619"/>
            <a:ext cx="1602449" cy="307777"/>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3407702" y="1599947"/>
            <a:ext cx="127628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3" name="TextBox 2"/>
          <p:cNvSpPr txBox="1"/>
          <p:nvPr/>
        </p:nvSpPr>
        <p:spPr>
          <a:xfrm>
            <a:off x="9200769" y="6365201"/>
            <a:ext cx="338455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8632" y="59791"/>
            <a:ext cx="2305141" cy="1076343"/>
          </a:xfrm>
          <a:prstGeom prst="rect">
            <a:avLst/>
          </a:prstGeom>
        </p:spPr>
      </p:pic>
      <p:sp>
        <p:nvSpPr>
          <p:cNvPr id="16" name="TextBox 15"/>
          <p:cNvSpPr txBox="1"/>
          <p:nvPr/>
        </p:nvSpPr>
        <p:spPr>
          <a:xfrm>
            <a:off x="2555745" y="2420888"/>
            <a:ext cx="9299008" cy="646331"/>
          </a:xfrm>
          <a:prstGeom prst="rect">
            <a:avLst/>
          </a:prstGeom>
          <a:noFill/>
        </p:spPr>
        <p:txBody>
          <a:bodyPr wrap="square" rtlCol="0">
            <a:spAutoFit/>
          </a:bodyPr>
          <a:lstStyle/>
          <a:p>
            <a:pPr algn="l" rtl="0"/>
            <a:endParaRPr lang="en-US" dirty="0">
              <a:latin typeface="Alexandria" charset="0"/>
              <a:cs typeface="Alexandria" charset="0"/>
            </a:endParaRPr>
          </a:p>
          <a:p>
            <a:pPr algn="r"/>
            <a:endParaRPr lang="en-US" dirty="0">
              <a:latin typeface="Alexandria" charset="0"/>
              <a:cs typeface="Alexandria" charset="0"/>
            </a:endParaRPr>
          </a:p>
        </p:txBody>
      </p:sp>
      <p:sp>
        <p:nvSpPr>
          <p:cNvPr id="4" name="Rectangle 3"/>
          <p:cNvSpPr/>
          <p:nvPr/>
        </p:nvSpPr>
        <p:spPr>
          <a:xfrm>
            <a:off x="4577137" y="2021888"/>
            <a:ext cx="6096000" cy="3908762"/>
          </a:xfrm>
          <a:prstGeom prst="rect">
            <a:avLst/>
          </a:prstGeom>
        </p:spPr>
        <p:txBody>
          <a:bodyPr>
            <a:spAutoFit/>
          </a:bodyPr>
          <a:lstStyle/>
          <a:p>
            <a:pPr marL="285750" marR="0" indent="-285750" algn="r" rtl="1">
              <a:lnSpc>
                <a:spcPct val="200000"/>
              </a:lnSpc>
              <a:spcBef>
                <a:spcPts val="0"/>
              </a:spcBef>
              <a:spcAft>
                <a:spcPts val="0"/>
              </a:spcAft>
              <a:buFont typeface="Wingdings" panose="05000000000000000000" pitchFamily="2" charset="2"/>
              <a:buChar char="§"/>
            </a:pPr>
            <a:r>
              <a:rPr lang="ar-EG" sz="1400" dirty="0">
                <a:effectLst/>
                <a:latin typeface="Alexandria" pitchFamily="2" charset="-78"/>
                <a:ea typeface="Times New Roman" panose="02020603050405020304" pitchFamily="18" charset="0"/>
                <a:cs typeface="Alexandria" pitchFamily="2" charset="-78"/>
              </a:rPr>
              <a:t>أنماط القيادة وتطبيقات نظرية العلاقات العامة الممتازة.</a:t>
            </a:r>
            <a:endParaRPr lang="en-US" sz="1400" dirty="0">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
            </a:pPr>
            <a:r>
              <a:rPr lang="ar-EG" sz="1400" dirty="0">
                <a:effectLst/>
                <a:latin typeface="Alexandria" pitchFamily="2" charset="-78"/>
                <a:ea typeface="Times New Roman" panose="02020603050405020304" pitchFamily="18" charset="0"/>
                <a:cs typeface="Alexandria" pitchFamily="2" charset="-78"/>
              </a:rPr>
              <a:t>القيادة و إدارة الإتصالات للمنظمة.</a:t>
            </a:r>
            <a:endParaRPr lang="en-US" sz="1400" dirty="0">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
            </a:pPr>
            <a:r>
              <a:rPr lang="ar-EG" sz="1400" dirty="0">
                <a:effectLst/>
                <a:latin typeface="Alexandria" pitchFamily="2" charset="-78"/>
                <a:ea typeface="Times New Roman" panose="02020603050405020304" pitchFamily="18" charset="0"/>
                <a:cs typeface="Alexandria" pitchFamily="2" charset="-78"/>
              </a:rPr>
              <a:t>تطبيقات نظرية إدارة العلاقات و تشمل :</a:t>
            </a:r>
            <a:endParaRPr lang="en-US" sz="1400" dirty="0">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خصائص ،أبعاد وأنواع إدارة العلاقات.</a:t>
            </a:r>
            <a:endParaRPr lang="en-US" sz="1400" dirty="0">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استراتيجيات إدارة العلاقات .</a:t>
            </a:r>
            <a:endParaRPr lang="en-US" sz="1400" dirty="0">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استراتيجيات و تكنيكات اتصالات إدارة العلاقات.</a:t>
            </a:r>
            <a:endParaRPr lang="en-US" sz="1400" dirty="0">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0"/>
              </a:spcAft>
              <a:buFont typeface="Wingdings" panose="05000000000000000000" pitchFamily="2" charset="2"/>
              <a:buChar char="q"/>
            </a:pPr>
            <a:r>
              <a:rPr lang="ar-EG" sz="1400" dirty="0">
                <a:effectLst/>
                <a:latin typeface="Alexandria" pitchFamily="2" charset="-78"/>
                <a:ea typeface="Times New Roman" panose="02020603050405020304" pitchFamily="18" charset="0"/>
                <a:cs typeface="Alexandria" pitchFamily="2" charset="-78"/>
              </a:rPr>
              <a:t>قياس مخرجات إدارة العلاقات.</a:t>
            </a:r>
            <a:endParaRPr lang="en-US" sz="1400" dirty="0">
              <a:effectLst/>
              <a:latin typeface="Alexandria" pitchFamily="2" charset="-78"/>
              <a:ea typeface="Times New Roman" panose="02020603050405020304" pitchFamily="18" charset="0"/>
              <a:cs typeface="Alexandria" pitchFamily="2" charset="-78"/>
            </a:endParaRPr>
          </a:p>
          <a:p>
            <a:pPr marR="0" algn="r" rtl="1">
              <a:lnSpc>
                <a:spcPct val="200000"/>
              </a:lnSpc>
              <a:spcBef>
                <a:spcPts val="0"/>
              </a:spcBef>
              <a:spcAft>
                <a:spcPts val="0"/>
              </a:spcAft>
            </a:pP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465750" indent="-285750" algn="r" rtl="1">
              <a:buFont typeface="Wingdings" pitchFamily="2" charset="2"/>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93644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9" name="Rectangle 8"/>
          <p:cNvSpPr/>
          <p:nvPr/>
        </p:nvSpPr>
        <p:spPr>
          <a:xfrm>
            <a:off x="3631472" y="776152"/>
            <a:ext cx="4281941" cy="1077218"/>
          </a:xfrm>
          <a:prstGeom prst="rect">
            <a:avLst/>
          </a:prstGeom>
        </p:spPr>
        <p:txBody>
          <a:bodyPr wrap="none">
            <a:spAutoFit/>
          </a:bodyPr>
          <a:lstStyle/>
          <a:p>
            <a:pPr algn="ctr" rtl="1"/>
            <a:r>
              <a:rPr lang="ar-EG" sz="1600" b="1" dirty="0">
                <a:effectLst/>
                <a:latin typeface="Alexandria" pitchFamily="2" charset="-78"/>
                <a:ea typeface="Times New Roman" panose="02020603050405020304" pitchFamily="18" charset="0"/>
                <a:cs typeface="Alexandria" pitchFamily="2" charset="-78"/>
              </a:rPr>
              <a:t>القيادة و نظرية  العلاقات العامة الممتازة</a:t>
            </a:r>
          </a:p>
          <a:p>
            <a:pPr algn="ctr" rtl="1"/>
            <a:endParaRPr lang="ar-EG" sz="1600" b="1" dirty="0">
              <a:effectLst/>
              <a:latin typeface="Alexandria" pitchFamily="2" charset="-78"/>
              <a:ea typeface="Times New Roman" panose="02020603050405020304" pitchFamily="18" charset="0"/>
              <a:cs typeface="Alexandria" pitchFamily="2" charset="-78"/>
            </a:endParaRPr>
          </a:p>
          <a:p>
            <a:pPr algn="ctr" rtl="1"/>
            <a:r>
              <a:rPr lang="en-US" sz="1600" b="1" dirty="0">
                <a:effectLst/>
                <a:latin typeface="Alexandria" pitchFamily="2" charset="-78"/>
                <a:ea typeface="Times New Roman" panose="02020603050405020304" pitchFamily="18" charset="0"/>
                <a:cs typeface="Alexandria" pitchFamily="2" charset="-78"/>
              </a:rPr>
              <a:t>Excellent Public Relations Theory</a:t>
            </a:r>
            <a:endParaRPr lang="ar-EG" sz="1600" b="1" dirty="0">
              <a:effectLst/>
              <a:latin typeface="Alexandria" pitchFamily="2" charset="-78"/>
              <a:ea typeface="Times New Roman" panose="02020603050405020304" pitchFamily="18" charset="0"/>
              <a:cs typeface="Alexandria" pitchFamily="2" charset="-78"/>
            </a:endParaRPr>
          </a:p>
          <a:p>
            <a:pPr algn="ctr" rtl="1"/>
            <a:endParaRPr lang="en-US" sz="1600" dirty="0">
              <a:latin typeface="Alexandria" pitchFamily="2" charset="-78"/>
              <a:cs typeface="Alexandria" pitchFamily="2" charset="-78"/>
            </a:endParaRPr>
          </a:p>
        </p:txBody>
      </p:sp>
      <p:sp>
        <p:nvSpPr>
          <p:cNvPr id="13" name="Rectangle 12"/>
          <p:cNvSpPr/>
          <p:nvPr/>
        </p:nvSpPr>
        <p:spPr>
          <a:xfrm>
            <a:off x="1756229" y="2953993"/>
            <a:ext cx="9330870" cy="2183418"/>
          </a:xfrm>
          <a:prstGeom prst="rect">
            <a:avLst/>
          </a:prstGeom>
        </p:spPr>
        <p:txBody>
          <a:bodyPr wrap="square">
            <a:spAutoFit/>
          </a:bodyPr>
          <a:lstStyle/>
          <a:p>
            <a:pPr marL="0" marR="0" algn="just" rtl="1">
              <a:lnSpc>
                <a:spcPct val="200000"/>
              </a:lnSpc>
              <a:spcBef>
                <a:spcPts val="0"/>
              </a:spcBef>
              <a:spcAft>
                <a:spcPts val="1000"/>
              </a:spcAft>
            </a:pPr>
            <a:r>
              <a:rPr lang="ar-EG" sz="1400" dirty="0">
                <a:effectLst/>
                <a:latin typeface="Alexandria" pitchFamily="2" charset="-78"/>
                <a:ea typeface="Times New Roman" panose="02020603050405020304" pitchFamily="18" charset="0"/>
                <a:cs typeface="Alexandria" pitchFamily="2" charset="-78"/>
              </a:rPr>
              <a:t>قدم هذه النظرية " جيمس جرونج" و مجموعة من زملائه من خلال مشروع بحثى استمر عقداً كاملاً لتحديد خصـائص و سمات العلاقات العامة التى يمكن أن توصف بالممتازة . و فى هذا المشروع قام جرونج و زملاؤه بمسح 300 منظمة لتحديد طبيعة ممارسة العلاقات العامة بها، و أجروا استقصاءاً على 5000 من القائمين على البرامج الاتصالية فى المنظمات المختلفة .و من خلال التحليلين: الكمى و الكيفى لنتائج البحث توصل الفريق إلى عدة مبادىء للعلاقات العامة الممتازة (1992).</a:t>
            </a:r>
            <a:endParaRPr lang="en-US" sz="1400" dirty="0">
              <a:effectLst/>
              <a:latin typeface="Alexandria" pitchFamily="2" charset="-78"/>
              <a:ea typeface="Times New Roman" panose="02020603050405020304" pitchFamily="18" charset="0"/>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solidFill>
                  <a:schemeClr val="tx1"/>
                </a:solidFill>
              </a:endParaRPr>
            </a:p>
          </p:txBody>
        </p:sp>
        <p:grpSp>
          <p:nvGrpSpPr>
            <p:cNvPr id="47" name="Group 46"/>
            <p:cNvGrpSpPr/>
            <p:nvPr/>
          </p:nvGrpSpPr>
          <p:grpSpPr>
            <a:xfrm>
              <a:off x="2513150" y="108195"/>
              <a:ext cx="8965755" cy="6584546"/>
              <a:chOff x="2513150" y="108195"/>
              <a:chExt cx="8965755" cy="6584546"/>
            </a:xfrm>
          </p:grpSpPr>
          <p:sp>
            <p:nvSpPr>
              <p:cNvPr id="48" name="TextBox 47"/>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3" name="Rectangle 2"/>
          <p:cNvSpPr/>
          <p:nvPr/>
        </p:nvSpPr>
        <p:spPr>
          <a:xfrm>
            <a:off x="1435587" y="2349936"/>
            <a:ext cx="9661847" cy="2614305"/>
          </a:xfrm>
          <a:prstGeom prst="rect">
            <a:avLst/>
          </a:prstGeom>
        </p:spPr>
        <p:txBody>
          <a:bodyPr wrap="square">
            <a:spAutoFit/>
          </a:bodyPr>
          <a:lstStyle/>
          <a:p>
            <a:pPr marL="217170" marR="0" algn="just" rtl="1">
              <a:lnSpc>
                <a:spcPct val="20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وتقوم النظرية على أن هناك تأثير اساسي للقيادة على تطبيق المبادئ التى تقوم عليها النظرية من عدمه ،بل مستوى تطبيق كل مبدأ أساسى منها ،هو عامل أساسى ومؤثر على مستوى تطبيق برامج العلاقات العامة سواء الإتصالية ،أو تلك الخاصة بإدارة علاقات المنظمة بجماهيرها الداخلية أو الخارجية على السواء ،وبالتالى مدى قدرة العلاقات العامة على تحقيق أهداف برامجها المتخصصة، و من ثم أهداف المنظمة ،حيث أن بناء علاقات متبادلة مع الجماهير الاستراتيجية للمنظمة يُعزز من القدرات الإنتاجية والتنافسية للمنظمة،ومن سمعتها وصورتها الذهنية لدى جماهيرها المتعددة ،وفيما يلى عرض لهذه المبادىء الأساسية الآزم توافرها لتحقق أسس العلاقات العامة الممتازة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716913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51330" y="34321"/>
            <a:ext cx="10962192" cy="6644834"/>
            <a:chOff x="757952" y="47907"/>
            <a:chExt cx="10812720" cy="6644834"/>
          </a:xfrm>
        </p:grpSpPr>
        <p:sp>
          <p:nvSpPr>
            <p:cNvPr id="4" name="Rectangle: Rounded Corners 24"/>
            <p:cNvSpPr/>
            <p:nvPr/>
          </p:nvSpPr>
          <p:spPr>
            <a:xfrm>
              <a:off x="757952" y="156701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EG" sz="1400" dirty="0">
                <a:solidFill>
                  <a:schemeClr val="tx1"/>
                </a:solidFill>
                <a:latin typeface="Alexandria" pitchFamily="2" charset="-78"/>
                <a:cs typeface="Alexandria" pitchFamily="2" charset="-78"/>
              </a:endParaRPr>
            </a:p>
            <a:p>
              <a:pPr marL="342900" marR="0" lvl="0" indent="-342900" algn="just" rtl="1">
                <a:lnSpc>
                  <a:spcPct val="150000"/>
                </a:lnSpc>
                <a:spcBef>
                  <a:spcPts val="0"/>
                </a:spcBef>
                <a:spcAft>
                  <a:spcPts val="0"/>
                </a:spcAft>
                <a:buFont typeface="+mj-lt"/>
                <a:buAutoNum type="arabicPeriod"/>
                <a:tabLst>
                  <a:tab pos="457200" algn="l"/>
                </a:tabLst>
              </a:pPr>
              <a:r>
                <a:rPr lang="ar-EG" sz="1400" b="1" u="sng" dirty="0">
                  <a:solidFill>
                    <a:schemeClr val="tx1"/>
                  </a:solidFill>
                  <a:effectLst/>
                  <a:latin typeface="Alexandria" pitchFamily="2" charset="-78"/>
                  <a:ea typeface="Times New Roman" panose="02020603050405020304" pitchFamily="18" charset="0"/>
                  <a:cs typeface="Alexandria" pitchFamily="2" charset="-78"/>
                </a:rPr>
                <a:t>الإدارة الإستراتيجية للإتصالات الداخلية والخارجية: </a:t>
              </a:r>
              <a:r>
                <a:rPr lang="ar-EG" sz="1400" dirty="0">
                  <a:solidFill>
                    <a:schemeClr val="tx1"/>
                  </a:solidFill>
                  <a:effectLst/>
                  <a:latin typeface="Alexandria" pitchFamily="2" charset="-78"/>
                  <a:ea typeface="Times New Roman" panose="02020603050405020304" pitchFamily="18" charset="0"/>
                  <a:cs typeface="Alexandria" pitchFamily="2" charset="-78"/>
                </a:rPr>
                <a:t> تستطيع العلاقات العامة من خلال إدارة برامج اتصالية استراتيجية مساعدة المنظمة فى تحقيق أهدافها فى تحقيق التفاهم بين المنظمة وجماهيرها،و بناء علاقات قائمة على المنفعة المتبادلة مع مجموعات المصالح التى تمثل فرصاً للمنظمة أو تهديداً لوجودها،كما أنها تضمن تمكن الإدارة من توقع المشكلات/الأزمات، و تقليل احتمال ظهورها،والاستجابة الفورية لها فى حالة حدوثها .</a:t>
              </a:r>
            </a:p>
            <a:p>
              <a:pPr marL="342900" marR="0" lvl="0" indent="-342900" algn="just" rtl="1">
                <a:lnSpc>
                  <a:spcPct val="150000"/>
                </a:lnSpc>
                <a:spcBef>
                  <a:spcPts val="0"/>
                </a:spcBef>
                <a:spcAft>
                  <a:spcPts val="0"/>
                </a:spcAft>
                <a:buFont typeface="+mj-lt"/>
                <a:buAutoNum type="arabicPeriod"/>
                <a:tabLst>
                  <a:tab pos="457200" algn="l"/>
                </a:tabLs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tabLst>
                  <a:tab pos="457200" algn="l"/>
                </a:tabLst>
              </a:pPr>
              <a:r>
                <a:rPr lang="ar-EG" sz="1400" b="1" u="sng" dirty="0">
                  <a:solidFill>
                    <a:schemeClr val="tx1"/>
                  </a:solidFill>
                  <a:effectLst/>
                  <a:latin typeface="Alexandria" pitchFamily="2" charset="-78"/>
                  <a:ea typeface="Times New Roman" panose="02020603050405020304" pitchFamily="18" charset="0"/>
                  <a:cs typeface="Alexandria" pitchFamily="2" charset="-78"/>
                </a:rPr>
                <a:t>إستقلالية الوظائف الإتصالية للعلاقات العامة : </a:t>
              </a:r>
              <a:r>
                <a:rPr lang="ar-EG" sz="1400" dirty="0">
                  <a:solidFill>
                    <a:schemeClr val="tx1"/>
                  </a:solidFill>
                  <a:effectLst/>
                  <a:latin typeface="Alexandria" pitchFamily="2" charset="-78"/>
                  <a:ea typeface="Times New Roman" panose="02020603050405020304" pitchFamily="18" charset="0"/>
                  <a:cs typeface="Alexandria" pitchFamily="2" charset="-78"/>
                </a:rPr>
                <a:t>فالعديد من المنظمات يمزق و ظيفة العلاقات العامة من خلال جعلها أداة للأقسام الأخرى مثل التسويق، أوتنمية الموارد البشرية،أو التمويل، أو الشئون القانونية . وتجزئة  العلاقات العامة لا يسمح بتحريك الموارد الاتصالية </a:t>
              </a:r>
              <a:r>
                <a:rPr lang="en-US" sz="1400" dirty="0">
                  <a:solidFill>
                    <a:schemeClr val="tx1"/>
                  </a:solidFill>
                  <a:effectLst/>
                  <a:latin typeface="Alexandria" pitchFamily="2" charset="-78"/>
                  <a:ea typeface="Times New Roman" panose="02020603050405020304" pitchFamily="18" charset="0"/>
                  <a:cs typeface="Alexandria" pitchFamily="2" charset="-78"/>
                </a:rPr>
                <a:t>Communicative Resources</a:t>
              </a:r>
              <a:r>
                <a:rPr lang="ar-EG" sz="1400" dirty="0">
                  <a:solidFill>
                    <a:schemeClr val="tx1"/>
                  </a:solidFill>
                  <a:effectLst/>
                  <a:latin typeface="Alexandria" pitchFamily="2" charset="-78"/>
                  <a:ea typeface="Times New Roman" panose="02020603050405020304" pitchFamily="18" charset="0"/>
                  <a:cs typeface="Alexandria" pitchFamily="2" charset="-78"/>
                </a:rPr>
                <a:t> من أحد الجماهير الإستراتيجية إالى جمهور آخر مما يقلل من كفاءة اتصالات المنظمة.</a:t>
              </a:r>
            </a:p>
            <a:p>
              <a:pPr marL="342900" marR="0" lvl="0" indent="-342900" algn="just" rtl="1">
                <a:lnSpc>
                  <a:spcPct val="150000"/>
                </a:lnSpc>
                <a:spcBef>
                  <a:spcPts val="0"/>
                </a:spcBef>
                <a:spcAft>
                  <a:spcPts val="0"/>
                </a:spcAft>
                <a:buFont typeface="+mj-lt"/>
                <a:buAutoNum type="arabicPeriod"/>
                <a:tabLst>
                  <a:tab pos="457200" algn="l"/>
                </a:tabLs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tabLst>
                  <a:tab pos="457200" algn="l"/>
                </a:tabLst>
              </a:pPr>
              <a:r>
                <a:rPr lang="ar-EG" sz="1400" b="1" u="sng" dirty="0">
                  <a:solidFill>
                    <a:schemeClr val="tx1"/>
                  </a:solidFill>
                  <a:effectLst/>
                  <a:latin typeface="Alexandria" pitchFamily="2" charset="-78"/>
                  <a:ea typeface="Times New Roman" panose="02020603050405020304" pitchFamily="18" charset="0"/>
                  <a:cs typeface="Alexandria" pitchFamily="2" charset="-78"/>
                </a:rPr>
                <a:t>تكاملية وظائف العلاقات العامة الإدارية: </a:t>
              </a:r>
              <a:r>
                <a:rPr lang="ar-EG" sz="1400" dirty="0">
                  <a:solidFill>
                    <a:schemeClr val="tx1"/>
                  </a:solidFill>
                  <a:effectLst/>
                  <a:latin typeface="Alexandria" pitchFamily="2" charset="-78"/>
                  <a:ea typeface="Times New Roman" panose="02020603050405020304" pitchFamily="18" charset="0"/>
                  <a:cs typeface="Alexandria" pitchFamily="2" charset="-78"/>
                </a:rPr>
                <a:t>فالمنظمات الممتازة تتضمن قسماً متكاملاً يقوم بجميع وظائف العلاقات العامة الاتصالية، و لديه المرونة لتحويل المصادر المالية و البشرية للإستجابة للبيئة الديناميكية المتغيرة .و هو ما يتوقف على موقف الإدارة العليا منها كوظيفة ضرورية و تقدير اهميتها البالغة فى إدارة علاقات المنظمة الداخلية و الخارجية معاً.</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8812465" y="47907"/>
              <a:ext cx="2616200" cy="6644834"/>
              <a:chOff x="8812465" y="47907"/>
              <a:chExt cx="2616200" cy="6644834"/>
            </a:xfrm>
          </p:grpSpPr>
          <p:sp>
            <p:nvSpPr>
              <p:cNvPr id="7" name="TextBox 6"/>
              <p:cNvSpPr txBox="1"/>
              <p:nvPr/>
            </p:nvSpPr>
            <p:spPr>
              <a:xfrm>
                <a:off x="881246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4722" y="47907"/>
                <a:ext cx="2305141" cy="1076343"/>
              </a:xfrm>
              <a:prstGeom prst="rect">
                <a:avLst/>
              </a:prstGeom>
            </p:spPr>
          </p:pic>
        </p:grpSp>
      </p:grpSp>
      <p:sp>
        <p:nvSpPr>
          <p:cNvPr id="9" name="Rectangle 8"/>
          <p:cNvSpPr/>
          <p:nvPr/>
        </p:nvSpPr>
        <p:spPr>
          <a:xfrm>
            <a:off x="831850" y="3028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2" name="Rectangle 11">
            <a:extLst>
              <a:ext uri="{FF2B5EF4-FFF2-40B4-BE49-F238E27FC236}">
                <a16:creationId xmlns:a16="http://schemas.microsoft.com/office/drawing/2014/main" id="{2A9A6933-2F60-452E-BCA4-3266CA310AEC}"/>
              </a:ext>
            </a:extLst>
          </p:cNvPr>
          <p:cNvSpPr/>
          <p:nvPr/>
        </p:nvSpPr>
        <p:spPr>
          <a:xfrm>
            <a:off x="4101151" y="776152"/>
            <a:ext cx="3342582" cy="584775"/>
          </a:xfrm>
          <a:prstGeom prst="rect">
            <a:avLst/>
          </a:prstGeom>
        </p:spPr>
        <p:txBody>
          <a:bodyPr wrap="none">
            <a:spAutoFit/>
          </a:bodyPr>
          <a:lstStyle/>
          <a:p>
            <a:pPr algn="ctr" rtl="1"/>
            <a:r>
              <a:rPr lang="ar-EG" sz="1600" b="1" dirty="0">
                <a:effectLst/>
                <a:latin typeface="Alexandria" pitchFamily="2" charset="-78"/>
                <a:ea typeface="Times New Roman" panose="02020603050405020304" pitchFamily="18" charset="0"/>
                <a:cs typeface="Alexandria" pitchFamily="2" charset="-78"/>
              </a:rPr>
              <a:t>مبادئ العلاقات العامة الممتازة</a:t>
            </a:r>
          </a:p>
          <a:p>
            <a:pPr algn="ctr" rtl="1"/>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2"/>
          <p:cNvSpPr/>
          <p:nvPr/>
        </p:nvSpPr>
        <p:spPr>
          <a:xfrm>
            <a:off x="858886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31583"/>
            <a:ext cx="10911865" cy="6775458"/>
            <a:chOff x="617280" y="-82717"/>
            <a:chExt cx="10911865"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82717"/>
              <a:ext cx="9015995" cy="6775458"/>
              <a:chOff x="2513150" y="-82717"/>
              <a:chExt cx="9015995" cy="677545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6" name="Rectangle 15"/>
          <p:cNvSpPr/>
          <p:nvPr/>
        </p:nvSpPr>
        <p:spPr>
          <a:xfrm>
            <a:off x="1041009" y="2153950"/>
            <a:ext cx="10046091" cy="2964401"/>
          </a:xfrm>
          <a:prstGeom prst="rect">
            <a:avLst/>
          </a:prstGeom>
        </p:spPr>
        <p:txBody>
          <a:bodyPr wrap="square">
            <a:spAutoFit/>
          </a:bodyPr>
          <a:lstStyle/>
          <a:p>
            <a:pPr marR="0" lvl="0" algn="just" rtl="1">
              <a:lnSpc>
                <a:spcPct val="150000"/>
              </a:lnSpc>
              <a:spcBef>
                <a:spcPts val="0"/>
              </a:spcBef>
              <a:spcAft>
                <a:spcPts val="0"/>
              </a:spcAft>
              <a:tabLst>
                <a:tab pos="457200" algn="l"/>
              </a:tabLst>
            </a:pPr>
            <a:r>
              <a:rPr lang="ar-EG" sz="1400" b="1" u="sng" dirty="0">
                <a:latin typeface="Alexandria" pitchFamily="2" charset="-78"/>
                <a:ea typeface="Times New Roman" panose="02020603050405020304" pitchFamily="18" charset="0"/>
                <a:cs typeface="Alexandria" pitchFamily="2" charset="-78"/>
              </a:rPr>
              <a:t>4. ا</a:t>
            </a:r>
            <a:r>
              <a:rPr lang="ar-EG" sz="1400" b="1" u="sng" dirty="0">
                <a:effectLst/>
                <a:latin typeface="Alexandria" pitchFamily="2" charset="-78"/>
                <a:ea typeface="Times New Roman" panose="02020603050405020304" pitchFamily="18" charset="0"/>
                <a:cs typeface="Alexandria" pitchFamily="2" charset="-78"/>
              </a:rPr>
              <a:t>لعلاقات العامة جزء من ائتلاف القوى الميسطر </a:t>
            </a:r>
            <a:r>
              <a:rPr lang="en-US" sz="1400" b="1" u="sng" dirty="0">
                <a:effectLst/>
                <a:latin typeface="Alexandria" pitchFamily="2" charset="-78"/>
                <a:ea typeface="Times New Roman" panose="02020603050405020304" pitchFamily="18" charset="0"/>
                <a:cs typeface="Alexandria" pitchFamily="2" charset="-78"/>
              </a:rPr>
              <a:t>Dominant Coalition</a:t>
            </a:r>
            <a:r>
              <a:rPr lang="ar-EG" sz="1400" b="1" dirty="0">
                <a:effectLst/>
                <a:latin typeface="Alexandria" pitchFamily="2" charset="-78"/>
                <a:ea typeface="Times New Roman" panose="02020603050405020304" pitchFamily="18" charset="0"/>
                <a:cs typeface="Alexandria" pitchFamily="2" charset="-78"/>
              </a:rPr>
              <a:t>:</a:t>
            </a:r>
            <a:r>
              <a:rPr lang="ar-EG" sz="1400" dirty="0">
                <a:effectLst/>
                <a:latin typeface="Alexandria" pitchFamily="2" charset="-78"/>
                <a:ea typeface="Times New Roman" panose="02020603050405020304" pitchFamily="18" charset="0"/>
                <a:cs typeface="Alexandria" pitchFamily="2" charset="-78"/>
              </a:rPr>
              <a:t> تُعد عضوية مدير العلاقات العامة فى الإدارة العليا و عملية صنع القرار التنظيمي أو على أقل تقدير إمكانية دخوله إلى القائمين على هذه العملية (</a:t>
            </a:r>
            <a:r>
              <a:rPr lang="en-US" sz="1400" dirty="0">
                <a:effectLst/>
                <a:latin typeface="Alexandria" pitchFamily="2" charset="-78"/>
                <a:ea typeface="Times New Roman" panose="02020603050405020304" pitchFamily="18" charset="0"/>
                <a:cs typeface="Alexandria" pitchFamily="2" charset="-78"/>
              </a:rPr>
              <a:t>(Senior Managers</a:t>
            </a:r>
            <a:r>
              <a:rPr lang="ar-EG" sz="1400" dirty="0">
                <a:effectLst/>
                <a:latin typeface="Alexandria" pitchFamily="2" charset="-78"/>
                <a:ea typeface="Times New Roman" panose="02020603050405020304" pitchFamily="18" charset="0"/>
                <a:cs typeface="Alexandria" pitchFamily="2" charset="-78"/>
              </a:rPr>
              <a:t> أحد الخصائص المهمة فى ممارسة العلاقات العامة الممتازة  .و هو ما يشير إلى أن نمط القيادة و ثقافتها عامل حاكم فى مدى منح جهاز العلاقات العامة السلطات و الدعم الذى يمكنه من العمل بكفاءة.</a:t>
            </a:r>
            <a:endParaRPr lang="ar-EG" sz="1400" dirty="0">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tabLst>
                <a:tab pos="457200" algn="l"/>
              </a:tabLst>
            </a:pPr>
            <a:endParaRPr lang="ar-EG" sz="1400" b="1" u="sng" dirty="0">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tabLst>
                <a:tab pos="457200" algn="l"/>
              </a:tabLst>
            </a:pPr>
            <a:r>
              <a:rPr lang="ar-EG" sz="1400" b="1" u="sng" dirty="0">
                <a:effectLst/>
                <a:latin typeface="Alexandria" pitchFamily="2" charset="-78"/>
                <a:ea typeface="Times New Roman" panose="02020603050405020304" pitchFamily="18" charset="0"/>
                <a:cs typeface="Alexandria" pitchFamily="2" charset="-78"/>
              </a:rPr>
              <a:t>5. تطبيق الاتصال المتناسق فى اتجاهين </a:t>
            </a:r>
            <a:r>
              <a:rPr lang="en-US" sz="1400" b="1" u="sng" dirty="0">
                <a:effectLst/>
                <a:latin typeface="Alexandria" pitchFamily="2" charset="-78"/>
                <a:ea typeface="Times New Roman" panose="02020603050405020304" pitchFamily="18" charset="0"/>
                <a:cs typeface="Alexandria" pitchFamily="2" charset="-78"/>
              </a:rPr>
              <a:t>Two Way Symmetrical Communication</a:t>
            </a:r>
            <a:r>
              <a:rPr lang="ar-EG" sz="1400" b="1" dirty="0">
                <a:effectLst/>
                <a:latin typeface="Alexandria" pitchFamily="2" charset="-78"/>
                <a:ea typeface="Times New Roman" panose="02020603050405020304" pitchFamily="18" charset="0"/>
                <a:cs typeface="Alexandria" pitchFamily="2" charset="-78"/>
              </a:rPr>
              <a:t>:</a:t>
            </a:r>
            <a:r>
              <a:rPr lang="ar-EG" sz="1400" dirty="0">
                <a:effectLst/>
                <a:latin typeface="Alexandria" pitchFamily="2" charset="-78"/>
                <a:ea typeface="Times New Roman" panose="02020603050405020304" pitchFamily="18" charset="0"/>
                <a:cs typeface="Alexandria" pitchFamily="2" charset="-78"/>
              </a:rPr>
              <a:t>تؤكد البرامج الاتصالية الممتازة على التفاعل مع الجماهير الاستراتيجية فى اتجاهين . حيث تهدف هذه البرامج إدارة النزاع </a:t>
            </a:r>
            <a:r>
              <a:rPr lang="en-US" sz="1400" dirty="0">
                <a:effectLst/>
                <a:latin typeface="Alexandria" pitchFamily="2" charset="-78"/>
                <a:ea typeface="Times New Roman" panose="02020603050405020304" pitchFamily="18" charset="0"/>
                <a:cs typeface="Alexandria" pitchFamily="2" charset="-78"/>
              </a:rPr>
              <a:t>Conflict Management </a:t>
            </a:r>
            <a:r>
              <a:rPr lang="ar-EG" sz="1400" dirty="0">
                <a:effectLst/>
                <a:latin typeface="Alexandria" pitchFamily="2" charset="-78"/>
                <a:ea typeface="Times New Roman" panose="02020603050405020304" pitchFamily="18" charset="0"/>
                <a:cs typeface="Alexandria" pitchFamily="2" charset="-78"/>
              </a:rPr>
              <a:t> و تحقيق الفهم المشترك مع الجماهير . كما أضافت نتائج الدراسة أن العلاقات العامة الممتازة تزيد من الرضا الوظيفى للعاملين من خلال الاتصالات الداخلية المتماثلة .</a:t>
            </a:r>
            <a:r>
              <a:rPr lang="ar-EG" sz="1400" b="1"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357310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829772" y="-118232"/>
            <a:ext cx="10812720" cy="6867636"/>
            <a:chOff x="617280" y="-32477"/>
            <a:chExt cx="10812720" cy="6867636"/>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32477"/>
              <a:ext cx="8847865" cy="6867636"/>
              <a:chOff x="2513150" y="-32477"/>
              <a:chExt cx="8847865" cy="6867636"/>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528050" y="643504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5874" y="-32477"/>
                <a:ext cx="2305141" cy="1076343"/>
              </a:xfrm>
              <a:prstGeom prst="rect">
                <a:avLst/>
              </a:prstGeom>
            </p:spPr>
          </p:pic>
        </p:grpSp>
      </p:grpSp>
      <p:sp>
        <p:nvSpPr>
          <p:cNvPr id="9" name="Rectangle 8"/>
          <p:cNvSpPr/>
          <p:nvPr/>
        </p:nvSpPr>
        <p:spPr>
          <a:xfrm>
            <a:off x="831850" y="4804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1" name="Rectangle 10"/>
          <p:cNvSpPr/>
          <p:nvPr/>
        </p:nvSpPr>
        <p:spPr>
          <a:xfrm>
            <a:off x="1197030" y="2169616"/>
            <a:ext cx="10057049" cy="1994905"/>
          </a:xfrm>
          <a:prstGeom prst="rect">
            <a:avLst/>
          </a:prstGeom>
        </p:spPr>
        <p:txBody>
          <a:bodyPr wrap="square">
            <a:spAutoFit/>
          </a:bodyPr>
          <a:lstStyle/>
          <a:p>
            <a:pPr marR="0" lvl="0" algn="just" rtl="1">
              <a:lnSpc>
                <a:spcPct val="150000"/>
              </a:lnSpc>
              <a:spcBef>
                <a:spcPts val="0"/>
              </a:spcBef>
              <a:spcAft>
                <a:spcPts val="0"/>
              </a:spcAft>
              <a:tabLst>
                <a:tab pos="457200" algn="l"/>
              </a:tabLst>
            </a:pPr>
            <a:r>
              <a:rPr lang="ar-EG" sz="1400" b="1" u="sng" dirty="0">
                <a:effectLst/>
                <a:latin typeface="Alexandria" pitchFamily="2" charset="-78"/>
                <a:ea typeface="Times New Roman" panose="02020603050405020304" pitchFamily="18" charset="0"/>
                <a:cs typeface="Alexandria" pitchFamily="2" charset="-78"/>
              </a:rPr>
              <a:t>6. جمع مهارات الكوادر الفنية و الإدارية</a:t>
            </a:r>
            <a:r>
              <a:rPr lang="ar-EG" sz="1400" b="1" dirty="0">
                <a:effectLst/>
                <a:latin typeface="Alexandria" pitchFamily="2" charset="-78"/>
                <a:ea typeface="Times New Roman" panose="02020603050405020304" pitchFamily="18" charset="0"/>
                <a:cs typeface="Alexandria" pitchFamily="2" charset="-78"/>
              </a:rPr>
              <a:t> : </a:t>
            </a:r>
            <a:r>
              <a:rPr lang="ar-EG" sz="1400" dirty="0">
                <a:effectLst/>
                <a:latin typeface="Alexandria" pitchFamily="2" charset="-78"/>
                <a:ea typeface="Times New Roman" panose="02020603050405020304" pitchFamily="18" charset="0"/>
                <a:cs typeface="Alexandria" pitchFamily="2" charset="-78"/>
              </a:rPr>
              <a:t>القيادة التى تمتلك رؤية و رسالة تحفز جهاز العلاقات العامة على</a:t>
            </a:r>
            <a:r>
              <a:rPr lang="ar-EG" sz="1400" b="1"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عادة ما يكون لممارس العلاقات العامة دور أساسى من دورين مهمين فى المنظمة ، </a:t>
            </a:r>
            <a:r>
              <a:rPr lang="ar-EG" sz="1400" b="1" dirty="0">
                <a:effectLst/>
                <a:latin typeface="Alexandria" pitchFamily="2" charset="-78"/>
                <a:ea typeface="Times New Roman" panose="02020603050405020304" pitchFamily="18" charset="0"/>
                <a:cs typeface="Alexandria" pitchFamily="2" charset="-78"/>
              </a:rPr>
              <a:t>الأول :</a:t>
            </a:r>
            <a:r>
              <a:rPr lang="ar-EG" sz="1400" dirty="0">
                <a:effectLst/>
                <a:latin typeface="Alexandria" pitchFamily="2" charset="-78"/>
                <a:ea typeface="Times New Roman" panose="02020603050405020304" pitchFamily="18" charset="0"/>
                <a:cs typeface="Alexandria" pitchFamily="2" charset="-78"/>
              </a:rPr>
              <a:t> هو الدور الإدارى </a:t>
            </a:r>
            <a:r>
              <a:rPr lang="en-US" sz="1400" dirty="0">
                <a:effectLst/>
                <a:latin typeface="Alexandria" pitchFamily="2" charset="-78"/>
                <a:ea typeface="Times New Roman" panose="02020603050405020304" pitchFamily="18" charset="0"/>
                <a:cs typeface="Alexandria" pitchFamily="2" charset="-78"/>
              </a:rPr>
              <a:t>Managerial </a:t>
            </a:r>
            <a:r>
              <a:rPr lang="ar-EG" sz="1400" dirty="0">
                <a:effectLst/>
                <a:latin typeface="Alexandria" pitchFamily="2" charset="-78"/>
                <a:ea typeface="Times New Roman" panose="02020603050405020304" pitchFamily="18" charset="0"/>
                <a:cs typeface="Alexandria" pitchFamily="2" charset="-78"/>
              </a:rPr>
              <a:t>،</a:t>
            </a:r>
            <a:r>
              <a:rPr lang="en-US" sz="1400"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a:t>
            </a:r>
            <a:r>
              <a:rPr lang="ar-EG" sz="1400" dirty="0">
                <a:latin typeface="Alexandria" pitchFamily="2" charset="-78"/>
                <a:ea typeface="Times New Roman" panose="02020603050405020304" pitchFamily="18" charset="0"/>
                <a:cs typeface="Alexandria" pitchFamily="2" charset="-78"/>
              </a:rPr>
              <a:t>مدير الاتصالات)</a:t>
            </a:r>
            <a:r>
              <a:rPr lang="ar-EG" sz="1400" dirty="0">
                <a:effectLst/>
                <a:latin typeface="Alexandria" pitchFamily="2" charset="-78"/>
                <a:ea typeface="Times New Roman" panose="02020603050405020304" pitchFamily="18" charset="0"/>
                <a:cs typeface="Alexandria" pitchFamily="2" charset="-78"/>
              </a:rPr>
              <a:t> و فيه يقوم بالإشراف على برامج الاتصال و إدارتها، </a:t>
            </a:r>
            <a:r>
              <a:rPr lang="ar-EG" sz="1400" b="1" dirty="0">
                <a:effectLst/>
                <a:latin typeface="Alexandria" pitchFamily="2" charset="-78"/>
                <a:ea typeface="Times New Roman" panose="02020603050405020304" pitchFamily="18" charset="0"/>
                <a:cs typeface="Alexandria" pitchFamily="2" charset="-78"/>
              </a:rPr>
              <a:t>الثانى:</a:t>
            </a:r>
            <a:r>
              <a:rPr lang="ar-EG" sz="1400" dirty="0">
                <a:effectLst/>
                <a:latin typeface="Alexandria" pitchFamily="2" charset="-78"/>
                <a:ea typeface="Times New Roman" panose="02020603050405020304" pitchFamily="18" charset="0"/>
                <a:cs typeface="Alexandria" pitchFamily="2" charset="-78"/>
              </a:rPr>
              <a:t> هو الدور الفنى </a:t>
            </a:r>
            <a:r>
              <a:rPr lang="en-US" sz="1400" dirty="0">
                <a:effectLst/>
                <a:latin typeface="Alexandria" pitchFamily="2" charset="-78"/>
                <a:ea typeface="Times New Roman" panose="02020603050405020304" pitchFamily="18" charset="0"/>
                <a:cs typeface="Alexandria" pitchFamily="2" charset="-78"/>
              </a:rPr>
              <a:t>Technician</a:t>
            </a:r>
            <a:r>
              <a:rPr lang="ar-EG" sz="1400" dirty="0">
                <a:effectLst/>
                <a:latin typeface="Alexandria" pitchFamily="2" charset="-78"/>
                <a:ea typeface="Times New Roman" panose="02020603050405020304" pitchFamily="18" charset="0"/>
                <a:cs typeface="Alexandria" pitchFamily="2" charset="-78"/>
              </a:rPr>
              <a:t>، (فني الاتصالات) و فيه يقوم بالكتابة و التحرير و تصميم المطبوعات و ترتيب الأحداث الخاصة .و يجب أن يرأس إدرة العلاقات العامة مديراً تنفيذياً لها و ليس فني اتصال، و إلا ستوجه هذه الوظيفة الإدارية من خلال أعضاء آخرين فى الإئتلاف المسيطر و الذين لا يمتلكون علماً كافياً يمكنهم من الاتصال أو بناء العلاقات</a:t>
            </a:r>
            <a:r>
              <a:rPr lang="ar-EG" sz="1400" b="1" dirty="0">
                <a:effectLst/>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629"/>
            <a:ext cx="10992249" cy="6805602"/>
            <a:chOff x="617280" y="-112861"/>
            <a:chExt cx="10992249"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8993329" y="-112861"/>
              <a:ext cx="2616200" cy="6805602"/>
              <a:chOff x="8993329" y="-112861"/>
              <a:chExt cx="2616200" cy="6805602"/>
            </a:xfrm>
          </p:grpSpPr>
          <p:sp>
            <p:nvSpPr>
              <p:cNvPr id="7" name="TextBox 6"/>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6" name="Rectangle 5"/>
          <p:cNvSpPr/>
          <p:nvPr/>
        </p:nvSpPr>
        <p:spPr>
          <a:xfrm>
            <a:off x="1139483" y="1780199"/>
            <a:ext cx="9866567" cy="4257063"/>
          </a:xfrm>
          <a:prstGeom prst="rect">
            <a:avLst/>
          </a:prstGeom>
        </p:spPr>
        <p:txBody>
          <a:bodyPr wrap="square">
            <a:spAutoFit/>
          </a:bodyPr>
          <a:lstStyle/>
          <a:p>
            <a:pPr marR="0" lvl="0" algn="just" rtl="1">
              <a:lnSpc>
                <a:spcPct val="150000"/>
              </a:lnSpc>
              <a:spcBef>
                <a:spcPts val="0"/>
              </a:spcBef>
              <a:spcAft>
                <a:spcPts val="0"/>
              </a:spcAft>
              <a:tabLst>
                <a:tab pos="457200" algn="l"/>
              </a:tabLst>
            </a:pPr>
            <a:r>
              <a:rPr lang="ar-EG" sz="1400" b="1" u="sng" dirty="0">
                <a:latin typeface="Alexandria" pitchFamily="2" charset="-78"/>
                <a:ea typeface="Times New Roman" panose="02020603050405020304" pitchFamily="18" charset="0"/>
                <a:cs typeface="Alexandria" pitchFamily="2" charset="-78"/>
              </a:rPr>
              <a:t>7. ا</a:t>
            </a:r>
            <a:r>
              <a:rPr lang="ar-EG" sz="1400" b="1" u="sng" dirty="0">
                <a:effectLst/>
                <a:latin typeface="Alexandria" pitchFamily="2" charset="-78"/>
                <a:ea typeface="Times New Roman" panose="02020603050405020304" pitchFamily="18" charset="0"/>
                <a:cs typeface="Alexandria" pitchFamily="2" charset="-78"/>
              </a:rPr>
              <a:t>لعضوية النشطة للعلاقات العامة فى الاتحادات المهنية و الاطلاع على أدبيات المهنة</a:t>
            </a:r>
            <a:r>
              <a:rPr lang="ar-EG" sz="1400" b="1" dirty="0">
                <a:effectLst/>
                <a:latin typeface="Alexandria" pitchFamily="2" charset="-78"/>
                <a:ea typeface="Times New Roman" panose="02020603050405020304" pitchFamily="18" charset="0"/>
                <a:cs typeface="Alexandria" pitchFamily="2" charset="-78"/>
              </a:rPr>
              <a:t>.</a:t>
            </a:r>
            <a:endParaRPr lang="ar-EG" sz="1400" dirty="0">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tabLst>
                <a:tab pos="457200" algn="l"/>
              </a:tabLst>
            </a:pPr>
            <a:endParaRPr lang="ar-EG" sz="1400" b="1" u="sng" dirty="0">
              <a:effectLst/>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tabLst>
                <a:tab pos="457200" algn="l"/>
              </a:tabLst>
            </a:pPr>
            <a:r>
              <a:rPr lang="ar-EG" sz="1400" b="1" u="sng" dirty="0">
                <a:latin typeface="Alexandria" pitchFamily="2" charset="-78"/>
                <a:ea typeface="Times New Roman" panose="02020603050405020304" pitchFamily="18" charset="0"/>
                <a:cs typeface="Alexandria" pitchFamily="2" charset="-78"/>
              </a:rPr>
              <a:t>8. </a:t>
            </a:r>
            <a:r>
              <a:rPr lang="ar-EG" sz="1400" b="1" u="sng" dirty="0">
                <a:effectLst/>
                <a:latin typeface="Alexandria" pitchFamily="2" charset="-78"/>
                <a:ea typeface="Times New Roman" panose="02020603050405020304" pitchFamily="18" charset="0"/>
                <a:cs typeface="Alexandria" pitchFamily="2" charset="-78"/>
              </a:rPr>
              <a:t>تطبيق مبدأ الفاعلية (المبادرة بالعمل بدلاً من رد الفعل ): </a:t>
            </a:r>
            <a:r>
              <a:rPr lang="ar-EG" sz="1400" dirty="0">
                <a:effectLst/>
                <a:latin typeface="Alexandria" pitchFamily="2" charset="-78"/>
                <a:ea typeface="Times New Roman" panose="02020603050405020304" pitchFamily="18" charset="0"/>
                <a:cs typeface="Alexandria" pitchFamily="2" charset="-78"/>
              </a:rPr>
              <a:t>أخذ زمام المبادرة و دراسة البيئة الخارجية  و رصد تطوراتها و تحديد القضايا التى يمكن أن تمثل مشكلات للمنظمة و تصميم البرامج المناسبة للتعامل مع هذه القضايا،حتى تقلل من ضغط الجماعات النشطة على المنظمات و تهديدها لإستقرارها.</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startAt="9"/>
              <a:tabLst>
                <a:tab pos="457200" algn="l"/>
              </a:tabLst>
            </a:pPr>
            <a:r>
              <a:rPr lang="ar-EG" sz="1400" b="1" u="sng" dirty="0">
                <a:effectLst/>
                <a:latin typeface="Alexandria" pitchFamily="2" charset="-78"/>
                <a:ea typeface="Times New Roman" panose="02020603050405020304" pitchFamily="18" charset="0"/>
                <a:cs typeface="Alexandria" pitchFamily="2" charset="-78"/>
              </a:rPr>
              <a:t>ضرورة وجود سياق تنظيمى مدعم</a:t>
            </a:r>
            <a:r>
              <a:rPr lang="ar-EG" sz="1400" b="1"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 يتحقق السياق  التنظيمى المدعم للعلاقات العامة من خلال درجة توافر أربعة عناصر هى: أن يعتمد الهيكل الإدارى اللامركزية ( </a:t>
            </a:r>
            <a:r>
              <a:rPr lang="ar-EG" sz="1400" b="1" dirty="0">
                <a:effectLst/>
                <a:latin typeface="Alexandria" pitchFamily="2" charset="-78"/>
                <a:ea typeface="Times New Roman" panose="02020603050405020304" pitchFamily="18" charset="0"/>
                <a:cs typeface="Alexandria" pitchFamily="2" charset="-78"/>
              </a:rPr>
              <a:t>هياكل تنظيمية مستعرضة</a:t>
            </a:r>
            <a:r>
              <a:rPr lang="ar-EG" sz="1400" dirty="0">
                <a:effectLst/>
                <a:latin typeface="Alexandria" pitchFamily="2" charset="-78"/>
                <a:ea typeface="Times New Roman" panose="02020603050405020304" pitchFamily="18" charset="0"/>
                <a:cs typeface="Alexandria" pitchFamily="2" charset="-78"/>
              </a:rPr>
              <a:t> يسهل الإتصال بين وحداتها ،ويعزز استقلالية العاملين و يسمح لهم بالخطأ غير المقصود)،و كذلك أن تدعم </a:t>
            </a:r>
            <a:r>
              <a:rPr lang="ar-EG" sz="1400" b="1" dirty="0">
                <a:effectLst/>
                <a:latin typeface="Alexandria" pitchFamily="2" charset="-78"/>
                <a:ea typeface="Times New Roman" panose="02020603050405020304" pitchFamily="18" charset="0"/>
                <a:cs typeface="Alexandria" pitchFamily="2" charset="-78"/>
              </a:rPr>
              <a:t>ثقافة المنظمة التى هى فى الأصل ثقافة القيادة مبدأ</a:t>
            </a:r>
            <a:r>
              <a:rPr lang="ar-EG" sz="1400" dirty="0">
                <a:effectLst/>
                <a:latin typeface="Alexandria" pitchFamily="2" charset="-78"/>
                <a:ea typeface="Times New Roman" panose="02020603050405020304" pitchFamily="18" charset="0"/>
                <a:cs typeface="Alexandria" pitchFamily="2" charset="-78"/>
              </a:rPr>
              <a:t> المشاركة فى صنع القرار التنظيمى و عدم السلطوية و اعتماد توزيع السلطة حتى يمكن تنفيذ البرامج الاتصالية المخطط لها، أم الاتصال الداخلى يجب أن يكون مفتوحاً لا يتقيد بالهيراركية .وأن تعكس </a:t>
            </a:r>
            <a:r>
              <a:rPr lang="ar-EG" sz="1400" b="1" dirty="0">
                <a:effectLst/>
                <a:latin typeface="Alexandria" pitchFamily="2" charset="-78"/>
                <a:ea typeface="Times New Roman" panose="02020603050405020304" pitchFamily="18" charset="0"/>
                <a:cs typeface="Alexandria" pitchFamily="2" charset="-78"/>
              </a:rPr>
              <a:t>طبيعة عمل المرأة</a:t>
            </a:r>
            <a:r>
              <a:rPr lang="ar-EG" sz="1400" dirty="0">
                <a:effectLst/>
                <a:latin typeface="Alexandria" pitchFamily="2" charset="-78"/>
                <a:ea typeface="Times New Roman" panose="02020603050405020304" pitchFamily="18" charset="0"/>
                <a:cs typeface="Alexandria" pitchFamily="2" charset="-78"/>
              </a:rPr>
              <a:t>  نسبة وجودها الفعلى فى الوظيفة (تمثل المرأة 60 % من ممارسين العلاقات العامة فى الولايات المتحدة،80% من دارسيها).</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52159"/>
            <a:ext cx="11002297" cy="6654882"/>
            <a:chOff x="617280" y="37859"/>
            <a:chExt cx="11002297"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400544" y="37859"/>
              <a:ext cx="10219033" cy="6654882"/>
              <a:chOff x="1400544" y="37859"/>
              <a:chExt cx="10219033" cy="6654882"/>
            </a:xfrm>
          </p:grpSpPr>
          <p:sp>
            <p:nvSpPr>
              <p:cNvPr id="6" name="TextBox 5"/>
              <p:cNvSpPr txBox="1"/>
              <p:nvPr/>
            </p:nvSpPr>
            <p:spPr>
              <a:xfrm>
                <a:off x="1400544" y="740274"/>
                <a:ext cx="8631100" cy="1077218"/>
              </a:xfrm>
              <a:prstGeom prst="rect">
                <a:avLst/>
              </a:prstGeom>
              <a:noFill/>
            </p:spPr>
            <p:txBody>
              <a:bodyPr wrap="square" rtlCol="0">
                <a:spAutoFit/>
              </a:bodyPr>
              <a:lstStyle/>
              <a:p>
                <a:pPr algn="ctr"/>
                <a:r>
                  <a:rPr lang="ar-EG" sz="1600" b="1" i="1" dirty="0">
                    <a:effectLst/>
                    <a:latin typeface="Alexandria" pitchFamily="2" charset="-78"/>
                    <a:ea typeface="Times New Roman" panose="02020603050405020304" pitchFamily="18" charset="0"/>
                    <a:cs typeface="Alexandria" pitchFamily="2" charset="-78"/>
                  </a:rPr>
                  <a:t>القيادة و إدارة الإتصالات الداخلية</a:t>
                </a:r>
              </a:p>
              <a:p>
                <a:pPr algn="ctr"/>
                <a:endParaRPr lang="ar-EG" sz="1600" b="1" i="1" dirty="0">
                  <a:effectLst/>
                  <a:latin typeface="Alexandria" pitchFamily="2" charset="-78"/>
                  <a:ea typeface="Times New Roman" panose="02020603050405020304" pitchFamily="18" charset="0"/>
                  <a:cs typeface="Alexandria" pitchFamily="2" charset="-78"/>
                </a:endParaRPr>
              </a:p>
              <a:p>
                <a:pPr algn="ctr"/>
                <a:r>
                  <a:rPr lang="en-GB" sz="1600" b="1" i="1" dirty="0">
                    <a:effectLst/>
                    <a:latin typeface="Alexandria" pitchFamily="2" charset="-78"/>
                    <a:ea typeface="Times New Roman" panose="02020603050405020304" pitchFamily="18" charset="0"/>
                    <a:cs typeface="Alexandria" pitchFamily="2" charset="-78"/>
                  </a:rPr>
                  <a:t>Internal Communication Management</a:t>
                </a:r>
                <a:endParaRPr lang="en-US" sz="1600" dirty="0">
                  <a:effectLst/>
                  <a:latin typeface="Alexandria" pitchFamily="2" charset="-78"/>
                  <a:ea typeface="Times New Roman" panose="02020603050405020304" pitchFamily="18" charset="0"/>
                  <a:cs typeface="Alexandria" pitchFamily="2" charset="-78"/>
                </a:endParaRPr>
              </a:p>
              <a:p>
                <a:pPr algn="ctr"/>
                <a:endParaRPr lang="en-US" sz="16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3785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1" name="Rectangle 10"/>
          <p:cNvSpPr/>
          <p:nvPr/>
        </p:nvSpPr>
        <p:spPr>
          <a:xfrm>
            <a:off x="1252024" y="2001710"/>
            <a:ext cx="9923494" cy="3933897"/>
          </a:xfrm>
          <a:prstGeom prst="rect">
            <a:avLst/>
          </a:prstGeom>
        </p:spPr>
        <p:txBody>
          <a:bodyPr wrap="square">
            <a:spAutoFit/>
          </a:bodyPr>
          <a:lstStyle/>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تطورت الإتصالات الداخلية بين القيادة و العاملين عبر أربعة مراحل</a:t>
            </a:r>
            <a:r>
              <a:rPr lang="ar-EG" sz="1400" dirty="0">
                <a:effectLst/>
                <a:latin typeface="Alexandria" pitchFamily="2" charset="-78"/>
                <a:ea typeface="Times New Roman" panose="02020603050405020304" pitchFamily="18" charset="0"/>
                <a:cs typeface="Alexandria" pitchFamily="2" charset="-78"/>
              </a:rPr>
              <a:t>حيث بدأت فى مرحلتها الأولى فى الأربعينيات بهدف</a:t>
            </a:r>
            <a:r>
              <a:rPr lang="ar-EG" sz="1400" b="1"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تسلية العاملين</a:t>
            </a:r>
            <a:r>
              <a:rPr lang="en-US" sz="1400" dirty="0">
                <a:effectLst/>
                <a:latin typeface="Alexandria" pitchFamily="2" charset="-78"/>
                <a:ea typeface="Times New Roman" panose="02020603050405020304" pitchFamily="18" charset="0"/>
                <a:cs typeface="Alexandria" pitchFamily="2" charset="-78"/>
              </a:rPr>
              <a:t>Entertaining employees in the 1940s </a:t>
            </a:r>
            <a:r>
              <a:rPr lang="ar-EG" sz="1400" dirty="0">
                <a:effectLst/>
                <a:latin typeface="Alexandria" pitchFamily="2" charset="-78"/>
                <a:ea typeface="Times New Roman" panose="02020603050405020304" pitchFamily="18" charset="0"/>
                <a:cs typeface="Alexandria" pitchFamily="2" charset="-78"/>
              </a:rPr>
              <a:t>  ،ثم مرحلة إعلام العاملين فى الخمسينيات </a:t>
            </a:r>
            <a:r>
              <a:rPr lang="en-US" sz="1400" dirty="0">
                <a:effectLst/>
                <a:latin typeface="Alexandria" pitchFamily="2" charset="-78"/>
                <a:ea typeface="Times New Roman" panose="02020603050405020304" pitchFamily="18" charset="0"/>
                <a:cs typeface="Alexandria" pitchFamily="2" charset="-78"/>
              </a:rPr>
              <a:t>Informing employees in the 1950s </a:t>
            </a:r>
            <a:r>
              <a:rPr lang="ar-SA" sz="1400" dirty="0">
                <a:effectLst/>
                <a:latin typeface="Alexandria" pitchFamily="2" charset="-78"/>
                <a:ea typeface="Times New Roman" panose="02020603050405020304" pitchFamily="18" charset="0"/>
                <a:cs typeface="Alexandria" pitchFamily="2" charset="-78"/>
              </a:rPr>
              <a:t>، تلتها مرحلة إقناع العاملين فى الستينيات </a:t>
            </a:r>
            <a:r>
              <a:rPr lang="en-US" sz="1400" dirty="0">
                <a:effectLst/>
                <a:latin typeface="Alexandria" pitchFamily="2" charset="-78"/>
                <a:ea typeface="Times New Roman" panose="02020603050405020304" pitchFamily="18" charset="0"/>
                <a:cs typeface="Alexandria" pitchFamily="2" charset="-78"/>
              </a:rPr>
              <a:t>Persuading employees in the 1960s</a:t>
            </a:r>
            <a:r>
              <a:rPr lang="ar-EG" sz="1400" dirty="0">
                <a:effectLst/>
                <a:latin typeface="Alexandria" pitchFamily="2" charset="-78"/>
                <a:ea typeface="Times New Roman" panose="02020603050405020304" pitchFamily="18" charset="0"/>
                <a:cs typeface="Alexandria" pitchFamily="2" charset="-78"/>
              </a:rPr>
              <a:t>،ثم المرحلة الرابعة والأخيرة وهى إشـــــــــــــــــــــــــــراك و تمكين العاملين فى المعلومات منذ الثمانينيات و حتى بداية القرن الحادى و العشرين </a:t>
            </a:r>
            <a:r>
              <a:rPr lang="en-US" sz="1400" dirty="0">
                <a:effectLst/>
                <a:latin typeface="Alexandria" pitchFamily="2" charset="-78"/>
                <a:ea typeface="Times New Roman" panose="02020603050405020304" pitchFamily="18" charset="0"/>
                <a:cs typeface="Alexandria" pitchFamily="2" charset="-78"/>
              </a:rPr>
              <a:t>Sharing &amp; Empowering employees</a:t>
            </a:r>
            <a:r>
              <a:rPr lang="ar-EG" sz="1400" dirty="0">
                <a:effectLst/>
                <a:latin typeface="Alexandria" pitchFamily="2" charset="-78"/>
                <a:ea typeface="Times New Roman" panose="02020603050405020304" pitchFamily="18" charset="0"/>
                <a:cs typeface="Alexandria" pitchFamily="2" charset="-78"/>
              </a:rPr>
              <a:t>.</a:t>
            </a:r>
          </a:p>
          <a:p>
            <a:pPr marL="0" marR="0" algn="just" rtl="1">
              <a:lnSpc>
                <a:spcPct val="150000"/>
              </a:lnSpc>
              <a:spcBef>
                <a:spcPts val="0"/>
              </a:spcBef>
              <a:spcAft>
                <a:spcPts val="0"/>
              </a:spcAft>
            </a:pPr>
            <a:endParaRPr lang="ar-EG" sz="1400" dirty="0">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ولما كان من حق أفراد المنظمة الحصول على المعلومات، فإن قوانين دول كثيرة تنظم هذا الحق،فالفرد الذى يلتحق بوظيفة فى منظمة ما من حقه أن يعلم كل شروط التوظيف ( الأجر، التعويضات المختلفـــــــــــــة، الأجازات، الحقــــــــــــــــــــــــــوق و الواجبات، نظام العلاج، .....). و بصرف النظر عن الحق القانونى للعامل فى أن يعرف، فإن العلاقات العامة تتطلب أن يعلم الموظف التطورات المتوقعة فى مستقبل المنظمة، و أن يعلم أيضاً المشكلات التى تواجهها،  و ليس هذا مجرد حق له، و إنما هو ضرورة لتحقيق تفهم العاملين للقرارات التى تصدرها الإدارة لضمان تعاونه فى تنفيذ هذه القرارات، كضرورة لنجاح خطة المنظمة.</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182880" y="-38753"/>
            <a:ext cx="11419740" cy="6845794"/>
            <a:chOff x="617280" y="-153053"/>
            <a:chExt cx="11042489" cy="684579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2870" marR="0" algn="just" rtl="1">
                <a:lnSpc>
                  <a:spcPct val="150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و</a:t>
              </a:r>
              <a:r>
                <a:rPr lang="ar-EG" sz="1400" b="1" u="sng" dirty="0">
                  <a:solidFill>
                    <a:schemeClr val="tx1"/>
                  </a:solidFill>
                  <a:effectLst/>
                  <a:latin typeface="Alexandria" pitchFamily="2" charset="-78"/>
                  <a:ea typeface="Times New Roman" panose="02020603050405020304" pitchFamily="18" charset="0"/>
                  <a:cs typeface="Alexandria" pitchFamily="2" charset="-78"/>
                </a:rPr>
                <a:t>قد أشارت بعض الدراسات السابقة إلى إهتمام العاملين بمعرفة الكثير من المعلومات عن المنظمة التى يعملون فيها، و من أهمها ما يلى:</a:t>
              </a:r>
              <a:r>
                <a:rPr lang="ar-EG" sz="1400" b="1" baseline="30000"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تاريخ المنظمة و نشاتها و تطورها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السياسة العامة للمنظمة، و الأسس االتى وُضعت بناء عليها هذه السياسة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سياسة التوظف و سياسات اللإراد الأخرى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منتجات المنظمة و علاقاتها ببعضها.</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مشكلات التسويق التى تواجه المنظمة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البحوث العلمية التى تجريها المنظمة.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خطط التوسع، و مستقبل الصناعة و ما تواجهه من تحديات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شخصيات المديرين و الرؤساء.</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التنظيم الإدارى للمنظمة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355825" y="-153053"/>
              <a:ext cx="9303944" cy="6845794"/>
              <a:chOff x="2355825" y="-153053"/>
              <a:chExt cx="9303944" cy="6845794"/>
            </a:xfrm>
          </p:grpSpPr>
          <p:sp>
            <p:nvSpPr>
              <p:cNvPr id="6" name="TextBox 5"/>
              <p:cNvSpPr txBox="1"/>
              <p:nvPr/>
            </p:nvSpPr>
            <p:spPr>
              <a:xfrm>
                <a:off x="2355825" y="948729"/>
                <a:ext cx="8631100" cy="369332"/>
              </a:xfrm>
              <a:prstGeom prst="rect">
                <a:avLst/>
              </a:prstGeom>
              <a:noFill/>
            </p:spPr>
            <p:txBody>
              <a:bodyPr wrap="square" rtlCol="0">
                <a:spAutoFit/>
              </a:bodyPr>
              <a:lstStyle/>
              <a:p>
                <a:endParaRPr lang="en-US" b="1" dirty="0">
                  <a:latin typeface="Alexandria" charset="0"/>
                  <a:cs typeface="Alexandria" charset="0"/>
                </a:endParaRPr>
              </a:p>
            </p:txBody>
          </p:sp>
          <p:sp>
            <p:nvSpPr>
              <p:cNvPr id="7" name="TextBox 6"/>
              <p:cNvSpPr txBox="1"/>
              <p:nvPr/>
            </p:nvSpPr>
            <p:spPr>
              <a:xfrm>
                <a:off x="904356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6306" y="-15305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1600" b="1" dirty="0">
              <a:solidFill>
                <a:schemeClr val="bg1"/>
              </a:solidFill>
              <a:ea typeface="Roboto Light" panose="02000000000000000000" pitchFamily="2" charset="0"/>
            </a:endParaRPr>
          </a:p>
          <a:p>
            <a:pPr algn="ctr"/>
            <a:r>
              <a:rPr lang="ar-EG" sz="1600" b="1" dirty="0">
                <a:solidFill>
                  <a:schemeClr val="bg1"/>
                </a:solidFill>
                <a:ea typeface="Roboto Light" panose="02000000000000000000" pitchFamily="2" charset="0"/>
              </a:rPr>
              <a:t>الفصل</a:t>
            </a:r>
          </a:p>
          <a:p>
            <a:pPr algn="ctr"/>
            <a:r>
              <a:rPr lang="ar-EG" sz="4000" b="1" dirty="0">
                <a:solidFill>
                  <a:schemeClr val="bg1"/>
                </a:solidFill>
                <a:ea typeface="Roboto Light" panose="02000000000000000000" pitchFamily="2" charset="0"/>
              </a:rPr>
              <a:t>5</a:t>
            </a:r>
          </a:p>
          <a:p>
            <a:pPr algn="ctr"/>
            <a:endParaRPr lang="en-US" sz="16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5783255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439"/>
            <a:ext cx="10911865" cy="6805602"/>
            <a:chOff x="617280" y="-112861"/>
            <a:chExt cx="10911865"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597489" y="-112861"/>
              <a:ext cx="9931656" cy="6805602"/>
              <a:chOff x="1597489" y="-112861"/>
              <a:chExt cx="9931656" cy="6805602"/>
            </a:xfrm>
          </p:grpSpPr>
          <p:sp>
            <p:nvSpPr>
              <p:cNvPr id="6" name="TextBox 5"/>
              <p:cNvSpPr txBox="1"/>
              <p:nvPr/>
            </p:nvSpPr>
            <p:spPr>
              <a:xfrm>
                <a:off x="1597489" y="1019069"/>
                <a:ext cx="8631100" cy="338554"/>
              </a:xfrm>
              <a:prstGeom prst="rect">
                <a:avLst/>
              </a:prstGeom>
              <a:noFill/>
            </p:spPr>
            <p:txBody>
              <a:bodyPr wrap="square" rtlCol="0">
                <a:spAutoFit/>
              </a:bodyPr>
              <a:lstStyle/>
              <a:p>
                <a:pPr algn="ctr"/>
                <a:endParaRPr lang="en-US" sz="1600"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25730"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3C8416D9-23C6-4705-91E3-B4C454269C34}"/>
              </a:ext>
            </a:extLst>
          </p:cNvPr>
          <p:cNvSpPr txBox="1"/>
          <p:nvPr/>
        </p:nvSpPr>
        <p:spPr>
          <a:xfrm>
            <a:off x="2665467" y="1234908"/>
            <a:ext cx="6119446" cy="355354"/>
          </a:xfrm>
          <a:prstGeom prst="rect">
            <a:avLst/>
          </a:prstGeom>
          <a:noFill/>
        </p:spPr>
        <p:txBody>
          <a:bodyPr wrap="square">
            <a:spAutoFit/>
          </a:bodyPr>
          <a:lstStyle/>
          <a:p>
            <a:pPr marL="0" marR="0" algn="ctr" rtl="1">
              <a:lnSpc>
                <a:spcPct val="115000"/>
              </a:lnSpc>
              <a:spcBef>
                <a:spcPts val="0"/>
              </a:spcBef>
              <a:spcAft>
                <a:spcPts val="0"/>
              </a:spcAft>
            </a:pPr>
            <a:r>
              <a:rPr lang="ar-EG" sz="1600" b="1" dirty="0">
                <a:effectLst/>
                <a:latin typeface="Alexandria" pitchFamily="2" charset="-78"/>
                <a:ea typeface="Times New Roman" panose="02020603050405020304" pitchFamily="18" charset="0"/>
                <a:cs typeface="Alexandria" pitchFamily="2" charset="-78"/>
              </a:rPr>
              <a:t>أنماط الاتصالات الداخلية </a:t>
            </a:r>
            <a:endParaRPr lang="en-US" sz="1600" b="1" dirty="0">
              <a:effectLst/>
              <a:latin typeface="Alexandria" pitchFamily="2" charset="-78"/>
              <a:ea typeface="Times New Roman" panose="02020603050405020304" pitchFamily="18" charset="0"/>
              <a:cs typeface="Alexandria" pitchFamily="2" charset="-78"/>
            </a:endParaRPr>
          </a:p>
        </p:txBody>
      </p:sp>
      <p:sp>
        <p:nvSpPr>
          <p:cNvPr id="15" name="TextBox 14">
            <a:extLst>
              <a:ext uri="{FF2B5EF4-FFF2-40B4-BE49-F238E27FC236}">
                <a16:creationId xmlns:a16="http://schemas.microsoft.com/office/drawing/2014/main" id="{70B0D4FD-B3DE-4CB4-9072-ED76CCC8FDC5}"/>
              </a:ext>
            </a:extLst>
          </p:cNvPr>
          <p:cNvSpPr txBox="1"/>
          <p:nvPr/>
        </p:nvSpPr>
        <p:spPr>
          <a:xfrm>
            <a:off x="659275" y="2240308"/>
            <a:ext cx="10243187" cy="3544047"/>
          </a:xfrm>
          <a:prstGeom prst="rect">
            <a:avLst/>
          </a:prstGeom>
          <a:noFill/>
        </p:spPr>
        <p:txBody>
          <a:bodyPr wrap="square">
            <a:spAutoFit/>
          </a:bodyPr>
          <a:lstStyle/>
          <a:p>
            <a:pPr marL="0" marR="0" algn="just" rtl="1">
              <a:lnSpc>
                <a:spcPct val="150000"/>
              </a:lnSpc>
              <a:spcBef>
                <a:spcPts val="0"/>
              </a:spcBef>
              <a:spcAft>
                <a:spcPts val="0"/>
              </a:spcAft>
            </a:pPr>
            <a:r>
              <a:rPr lang="ar-EG" sz="1400" b="1" i="1" dirty="0">
                <a:effectLst/>
                <a:latin typeface="Alexandria" pitchFamily="2" charset="-78"/>
                <a:ea typeface="Times New Roman" panose="02020603050405020304" pitchFamily="18" charset="0"/>
                <a:cs typeface="Alexandria" pitchFamily="2" charset="-78"/>
              </a:rPr>
              <a:t>و </a:t>
            </a:r>
            <a:r>
              <a:rPr lang="ar-EG" sz="1400" b="1" dirty="0">
                <a:effectLst/>
                <a:latin typeface="Alexandria" pitchFamily="2" charset="-78"/>
                <a:ea typeface="Times New Roman" panose="02020603050405020304" pitchFamily="18" charset="0"/>
                <a:cs typeface="Alexandria" pitchFamily="2" charset="-78"/>
              </a:rPr>
              <a:t>يتم إدارة الإتصالات الداخلية للمنظمة – بكل انماطها- من خلال مجموعة متنوعة من تكنيكـــــات الاتصال، و التى تعنى الأســــــــــاليب و الطرق/الوسائل المختلفة المستخدمة فى تطبيق الاستراتيجيات الاتصالية بشكل عملى .وقد صنفت الباحثة هذه التكنيكات لنمطين رئيسيين: </a:t>
            </a:r>
          </a:p>
          <a:p>
            <a:pPr marL="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تكنيكات الاتصال المباشر/ الشخصي</a:t>
            </a:r>
            <a:r>
              <a:rPr lang="ar-EG" sz="1400" dirty="0">
                <a:effectLst/>
                <a:latin typeface="Alexandria" pitchFamily="2" charset="-78"/>
                <a:ea typeface="Times New Roman" panose="02020603050405020304" pitchFamily="18" charset="0"/>
                <a:cs typeface="Alexandria" pitchFamily="2" charset="-78"/>
              </a:rPr>
              <a:t>: و هى تلك التكنيكات التى لا تستخدم وسيطاً إعلامياً ،وإنما تستخدم الاتصال المواجهى الفعال، و تعد التكنيكات المباشرة هى الأكثر فعالية خاصة عند نقل التعليمات لأول مرة، التدريب، الاستشارة، التفويض، حل النزاعات، ، والتعامل مع الأمور العاجلة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تكنيكات الاتصال غير المباشر</a:t>
            </a:r>
            <a:r>
              <a:rPr lang="ar-EG" sz="1400" dirty="0">
                <a:effectLst/>
                <a:latin typeface="Alexandria" pitchFamily="2" charset="-78"/>
                <a:ea typeface="Times New Roman" panose="02020603050405020304" pitchFamily="18" charset="0"/>
                <a:cs typeface="Alexandria" pitchFamily="2" charset="-78"/>
              </a:rPr>
              <a:t>/ :وهى تلك التكنيكات التى تتم من خلال وسيط إعلامى،و تستخدم قناتين  رئيسيتين هما :</a:t>
            </a:r>
            <a:r>
              <a:rPr lang="ar-EG" sz="1400" b="1" i="1" dirty="0">
                <a:solidFill>
                  <a:srgbClr val="632423"/>
                </a:solidFill>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EG" sz="1400" b="1" dirty="0">
                <a:effectLst/>
                <a:latin typeface="Alexandria" pitchFamily="2" charset="-78"/>
                <a:ea typeface="Times New Roman" panose="02020603050405020304" pitchFamily="18" charset="0"/>
                <a:cs typeface="Alexandria" pitchFamily="2" charset="-78"/>
              </a:rPr>
              <a:t>أ- الاتصالات المطبوعة</a:t>
            </a:r>
            <a:r>
              <a:rPr lang="ar-EG" sz="1400" dirty="0">
                <a:effectLst/>
                <a:latin typeface="Alexandria" pitchFamily="2" charset="-78"/>
                <a:ea typeface="Times New Roman" panose="02020603050405020304" pitchFamily="18" charset="0"/>
                <a:cs typeface="Alexandria" pitchFamily="2" charset="-78"/>
              </a:rPr>
              <a:t>: على الرغم من تكنولوجيا الاتصال الجديد، إلا ان المطبوعات لا تزال الوسيلة الأساسية للإتصالات الداخلية فى معظم المنظمات وتتسم بأنها وظيفية ومتنوعة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30830" y="52398"/>
            <a:ext cx="11052537" cy="6755362"/>
            <a:chOff x="617280" y="-112861"/>
            <a:chExt cx="11052537" cy="675536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00B0F0"/>
                </a:solidFill>
                <a:latin typeface="Alexandria" pitchFamily="2" charset="-78"/>
                <a:cs typeface="Alexandria" pitchFamily="2" charset="-78"/>
              </a:endParaRPr>
            </a:p>
          </p:txBody>
        </p:sp>
        <p:grpSp>
          <p:nvGrpSpPr>
            <p:cNvPr id="5" name="Group 4"/>
            <p:cNvGrpSpPr/>
            <p:nvPr/>
          </p:nvGrpSpPr>
          <p:grpSpPr>
            <a:xfrm>
              <a:off x="1515650" y="-112861"/>
              <a:ext cx="10154167" cy="6755362"/>
              <a:chOff x="1515650" y="-112861"/>
              <a:chExt cx="10154167" cy="6755362"/>
            </a:xfrm>
          </p:grpSpPr>
          <p:sp>
            <p:nvSpPr>
              <p:cNvPr id="6" name="TextBox 5"/>
              <p:cNvSpPr txBox="1"/>
              <p:nvPr/>
            </p:nvSpPr>
            <p:spPr>
              <a:xfrm>
                <a:off x="15156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9053617" y="624239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6834"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1">
            <a:extLst>
              <a:ext uri="{FF2B5EF4-FFF2-40B4-BE49-F238E27FC236}">
                <a16:creationId xmlns:a16="http://schemas.microsoft.com/office/drawing/2014/main" id="{8084622E-CE81-4F7D-9E0D-F676A7D68BD2}"/>
              </a:ext>
            </a:extLst>
          </p:cNvPr>
          <p:cNvSpPr>
            <a:spLocks noChangeArrowheads="1"/>
          </p:cNvSpPr>
          <p:nvPr/>
        </p:nvSpPr>
        <p:spPr bwMode="auto">
          <a:xfrm>
            <a:off x="3146425" y="2746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4" name="TextBox 13">
            <a:extLst>
              <a:ext uri="{FF2B5EF4-FFF2-40B4-BE49-F238E27FC236}">
                <a16:creationId xmlns:a16="http://schemas.microsoft.com/office/drawing/2014/main" id="{A814B9E5-5FB5-47FD-B6A7-F85BDC8C66FF}"/>
              </a:ext>
            </a:extLst>
          </p:cNvPr>
          <p:cNvSpPr txBox="1"/>
          <p:nvPr/>
        </p:nvSpPr>
        <p:spPr>
          <a:xfrm>
            <a:off x="1139485" y="2051092"/>
            <a:ext cx="9503214" cy="3605602"/>
          </a:xfrm>
          <a:prstGeom prst="rect">
            <a:avLst/>
          </a:prstGeom>
          <a:noFill/>
        </p:spPr>
        <p:txBody>
          <a:bodyPr wrap="square">
            <a:spAutoFit/>
          </a:bodyPr>
          <a:lstStyle/>
          <a:p>
            <a:pPr marR="0" lvl="0" algn="just" rtl="1">
              <a:lnSpc>
                <a:spcPct val="150000"/>
              </a:lnSpc>
              <a:spcBef>
                <a:spcPts val="0"/>
              </a:spcBef>
              <a:spcAft>
                <a:spcPts val="1000"/>
              </a:spcAft>
            </a:pPr>
            <a:r>
              <a:rPr lang="ar-EG" sz="1400" b="1" i="1" dirty="0">
                <a:effectLst/>
                <a:latin typeface="Alexandria" pitchFamily="2" charset="-78"/>
                <a:ea typeface="Times New Roman" panose="02020603050405020304" pitchFamily="18" charset="0"/>
                <a:cs typeface="Alexandria" pitchFamily="2" charset="-78"/>
              </a:rPr>
              <a:t>و تسمح للإدارة بالقيام بعدة وظائف هامة هى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effectLst/>
                <a:latin typeface="Alexandria" pitchFamily="2" charset="-78"/>
                <a:ea typeface="Times New Roman" panose="02020603050405020304" pitchFamily="18" charset="0"/>
                <a:cs typeface="Alexandria" pitchFamily="2" charset="-78"/>
              </a:rPr>
              <a:t>توثيق وحفظ المعلومات الهامة الخاصة برؤرية ورسالة المنظمة،وخطة العمل الإستراتيجى والتنفيذى.</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effectLst/>
                <a:latin typeface="Alexandria" pitchFamily="2" charset="-78"/>
                <a:ea typeface="Times New Roman" panose="02020603050405020304" pitchFamily="18" charset="0"/>
                <a:cs typeface="Alexandria" pitchFamily="2" charset="-78"/>
              </a:rPr>
              <a:t>نقل رسائل  معينة إلى فئة محددة من الجماهير الداخلية للمنظمة دون غيرها.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effectLst/>
                <a:latin typeface="Alexandria" pitchFamily="2" charset="-78"/>
                <a:ea typeface="Times New Roman" panose="02020603050405020304" pitchFamily="18" charset="0"/>
                <a:cs typeface="Alexandria" pitchFamily="2" charset="-78"/>
              </a:rPr>
              <a:t>دقة نقل المعلومات والتعبير عن الأفكار والمعانى ،وعدم قابليتها للتحريف أو التشويه.</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effectLst/>
                <a:latin typeface="Alexandria" pitchFamily="2" charset="-78"/>
                <a:ea typeface="Times New Roman" panose="02020603050405020304" pitchFamily="18" charset="0"/>
                <a:cs typeface="Alexandria" pitchFamily="2" charset="-78"/>
              </a:rPr>
              <a:t>تستخدم كوسائل للإتصال </a:t>
            </a:r>
            <a:r>
              <a:rPr lang="ar-EG" sz="1400" b="1" dirty="0">
                <a:effectLst/>
                <a:latin typeface="Alexandria" pitchFamily="2" charset="-78"/>
                <a:ea typeface="Times New Roman" panose="02020603050405020304" pitchFamily="18" charset="0"/>
                <a:cs typeface="Alexandria" pitchFamily="2" charset="-78"/>
              </a:rPr>
              <a:t>الموثق</a:t>
            </a:r>
            <a:r>
              <a:rPr lang="ar-EG" sz="1400" dirty="0">
                <a:effectLst/>
                <a:latin typeface="Alexandria" pitchFamily="2" charset="-78"/>
                <a:ea typeface="Times New Roman" panose="02020603050405020304" pitchFamily="18" charset="0"/>
                <a:cs typeface="Alexandria" pitchFamily="2" charset="-78"/>
              </a:rPr>
              <a:t> الثنائى الإتجاه ،وذلك فيما يتعلق بالتماس التعليقات و المداخـلات،أو الرفض على بعض الطلبات أوالإجراءات كتابياً بما يحفظ الحقوق الإدارية والقانونية للمنظمة ،ويمكن من تقييم رشد الأداء لكل من الرؤساء والمرؤوسين،وكذلك عرض نتائج قياسات الرأى والبحوث. فالمطبوعات الداخلية تقدم ميكانيزمات ممتازة لرجع الصدى .</a:t>
            </a:r>
            <a:endParaRPr lang="en-US" sz="1400" dirty="0">
              <a:effectLst/>
              <a:latin typeface="Alexandria" pitchFamily="2" charset="-78"/>
              <a:ea typeface="Times New Roman" panose="02020603050405020304" pitchFamily="18" charset="0"/>
              <a:cs typeface="Alexandria" pitchFamily="2" charset="-78"/>
            </a:endParaRPr>
          </a:p>
          <a:p>
            <a:pPr marL="967740" marR="0" algn="just" rtl="1">
              <a:lnSpc>
                <a:spcPct val="150000"/>
              </a:lnSpc>
              <a:spcBef>
                <a:spcPts val="0"/>
              </a:spcBef>
              <a:spcAft>
                <a:spcPts val="100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242591"/>
            <a:ext cx="10911865" cy="6564450"/>
            <a:chOff x="617280" y="128291"/>
            <a:chExt cx="10911865" cy="6564450"/>
          </a:xfrm>
        </p:grpSpPr>
        <p:sp>
          <p:nvSpPr>
            <p:cNvPr id="4" name="Rectangle: Rounded Corners 24"/>
            <p:cNvSpPr/>
            <p:nvPr/>
          </p:nvSpPr>
          <p:spPr>
            <a:xfrm>
              <a:off x="617280" y="16283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1972600" y="128291"/>
              <a:ext cx="9556545" cy="6564450"/>
              <a:chOff x="1972600" y="128291"/>
              <a:chExt cx="9556545" cy="6564450"/>
            </a:xfrm>
          </p:grpSpPr>
          <p:sp>
            <p:nvSpPr>
              <p:cNvPr id="6" name="TextBox 5"/>
              <p:cNvSpPr txBox="1"/>
              <p:nvPr/>
            </p:nvSpPr>
            <p:spPr>
              <a:xfrm>
                <a:off x="1972600" y="1044469"/>
                <a:ext cx="8631100" cy="338554"/>
              </a:xfrm>
              <a:prstGeom prst="rect">
                <a:avLst/>
              </a:prstGeom>
              <a:noFill/>
            </p:spPr>
            <p:txBody>
              <a:bodyPr wrap="square" rtlCol="0">
                <a:spAutoFit/>
              </a:bodyPr>
              <a:lstStyle/>
              <a:p>
                <a:pPr algn="ctr"/>
                <a:endParaRPr lang="en-US" sz="1600"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12829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5D15C3A8-719B-4E89-8681-CB21F836E9BD}"/>
              </a:ext>
            </a:extLst>
          </p:cNvPr>
          <p:cNvSpPr txBox="1"/>
          <p:nvPr/>
        </p:nvSpPr>
        <p:spPr>
          <a:xfrm>
            <a:off x="1645450" y="2203543"/>
            <a:ext cx="9327349" cy="3605602"/>
          </a:xfrm>
          <a:prstGeom prst="rect">
            <a:avLst/>
          </a:prstGeom>
          <a:noFill/>
        </p:spPr>
        <p:txBody>
          <a:bodyPr wrap="square">
            <a:spAutoFit/>
          </a:bodyPr>
          <a:lstStyle/>
          <a:p>
            <a:pPr marR="0" lvl="0" algn="just" rtl="1">
              <a:lnSpc>
                <a:spcPct val="150000"/>
              </a:lnSpc>
              <a:spcBef>
                <a:spcPts val="0"/>
              </a:spcBef>
              <a:spcAft>
                <a:spcPts val="1000"/>
              </a:spcAft>
            </a:pPr>
            <a:r>
              <a:rPr lang="ar-EG" sz="1400" b="1" dirty="0">
                <a:latin typeface="Alexandria" pitchFamily="2" charset="-78"/>
                <a:ea typeface="Times New Roman" panose="02020603050405020304" pitchFamily="18" charset="0"/>
                <a:cs typeface="Alexandria" pitchFamily="2" charset="-78"/>
              </a:rPr>
              <a:t>ب- </a:t>
            </a:r>
            <a:r>
              <a:rPr lang="ar-EG" sz="1400" b="1" dirty="0">
                <a:effectLst/>
                <a:latin typeface="Alexandria" pitchFamily="2" charset="-78"/>
                <a:ea typeface="Times New Roman" panose="02020603050405020304" pitchFamily="18" charset="0"/>
                <a:cs typeface="Alexandria" pitchFamily="2" charset="-78"/>
              </a:rPr>
              <a:t>الاتصالات الالكترونية</a:t>
            </a:r>
            <a:r>
              <a:rPr lang="ar-EG" sz="1400" dirty="0">
                <a:effectLst/>
                <a:latin typeface="Alexandria" pitchFamily="2" charset="-78"/>
                <a:ea typeface="Times New Roman" panose="02020603050405020304" pitchFamily="18" charset="0"/>
                <a:cs typeface="Alexandria" pitchFamily="2" charset="-78"/>
              </a:rPr>
              <a:t>:  </a:t>
            </a:r>
            <a:r>
              <a:rPr lang="ar-EG" sz="1400" b="1" dirty="0">
                <a:effectLst/>
                <a:latin typeface="Alexandria" pitchFamily="2" charset="-78"/>
                <a:ea typeface="Times New Roman" panose="02020603050405020304" pitchFamily="18" charset="0"/>
                <a:cs typeface="Alexandria" pitchFamily="2" charset="-78"/>
              </a:rPr>
              <a:t>وذلك عبر شبكة الإنترانت </a:t>
            </a:r>
            <a:r>
              <a:rPr lang="en-GB" sz="1400" b="1" dirty="0">
                <a:effectLst/>
                <a:latin typeface="Alexandria" pitchFamily="2" charset="-78"/>
                <a:ea typeface="Times New Roman" panose="02020603050405020304" pitchFamily="18" charset="0"/>
                <a:cs typeface="Alexandria" pitchFamily="2" charset="-78"/>
              </a:rPr>
              <a:t>Intranet Network</a:t>
            </a:r>
            <a:r>
              <a:rPr lang="ar-EG" sz="1400" b="1" dirty="0">
                <a:effectLst/>
                <a:latin typeface="Alexandria" pitchFamily="2" charset="-78"/>
                <a:ea typeface="Times New Roman" panose="02020603050405020304" pitchFamily="18" charset="0"/>
                <a:cs typeface="Alexandria" pitchFamily="2" charset="-78"/>
              </a:rPr>
              <a:t> ،والتى تتميز الإتصالات الداخلية التى تتم من خلالها بعدة مميزات هى:</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Calibri" panose="020F0502020204030204" pitchFamily="34" charset="0"/>
              <a:buChar char="-"/>
            </a:pPr>
            <a:r>
              <a:rPr lang="ar-EG" sz="1400" dirty="0">
                <a:effectLst/>
                <a:latin typeface="Alexandria" pitchFamily="2" charset="-78"/>
                <a:ea typeface="Times New Roman" panose="02020603050405020304" pitchFamily="18" charset="0"/>
                <a:cs typeface="Alexandria" pitchFamily="2" charset="-78"/>
              </a:rPr>
              <a:t>نشر المعلومات على نطاق واسع و بسرعة فائقة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Calibri" panose="020F0502020204030204" pitchFamily="34" charset="0"/>
              <a:buChar char="-"/>
            </a:pPr>
            <a:r>
              <a:rPr lang="ar-EG" sz="1400" dirty="0">
                <a:effectLst/>
                <a:latin typeface="Alexandria" pitchFamily="2" charset="-78"/>
                <a:ea typeface="Times New Roman" panose="02020603050405020304" pitchFamily="18" charset="0"/>
                <a:cs typeface="Alexandria" pitchFamily="2" charset="-78"/>
              </a:rPr>
              <a:t> التفاعلية و سهولة تبادل الإتصالات المتبادلة فى نفس وقت الحدث.</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Calibri" panose="020F0502020204030204" pitchFamily="34" charset="0"/>
              <a:buChar char="-"/>
            </a:pPr>
            <a:r>
              <a:rPr lang="ar-EG" sz="1400" dirty="0">
                <a:effectLst/>
                <a:latin typeface="Alexandria" pitchFamily="2" charset="-78"/>
                <a:ea typeface="Times New Roman" panose="02020603050405020304" pitchFamily="18" charset="0"/>
                <a:cs typeface="Alexandria" pitchFamily="2" charset="-78"/>
              </a:rPr>
              <a:t>المرونة وتخطى العوائق الزمانية التى يستغرقها إنتقال المعلومات فى الأشكال الإتصالية التقليدية التى تتم عبر مستويات الهيكل التنظيمى للمنظمة.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Calibri" panose="020F0502020204030204" pitchFamily="34" charset="0"/>
              <a:buChar char="-"/>
            </a:pPr>
            <a:r>
              <a:rPr lang="ar-EG" sz="1400" dirty="0">
                <a:effectLst/>
                <a:latin typeface="Alexandria" pitchFamily="2" charset="-78"/>
                <a:ea typeface="Times New Roman" panose="02020603050405020304" pitchFamily="18" charset="0"/>
                <a:cs typeface="Alexandria" pitchFamily="2" charset="-78"/>
              </a:rPr>
              <a:t>تقدم للعاملين مدخلاً جاهزا للمعلومات التى يحتاجونها لإتمام مهام العمل.</a:t>
            </a:r>
            <a:endParaRPr lang="en-US" sz="1400" dirty="0">
              <a:effectLst/>
              <a:latin typeface="Alexandria" pitchFamily="2" charset="-78"/>
              <a:ea typeface="Times New Roman" panose="02020603050405020304" pitchFamily="18" charset="0"/>
              <a:cs typeface="Alexandria" pitchFamily="2" charset="-78"/>
            </a:endParaRPr>
          </a:p>
          <a:p>
            <a:pPr algn="r" rtl="1">
              <a:lnSpc>
                <a:spcPct val="150000"/>
              </a:lnSpc>
            </a:pPr>
            <a:r>
              <a:rPr lang="ar-EG" sz="1400" dirty="0">
                <a:effectLst/>
                <a:latin typeface="Alexandria" pitchFamily="2" charset="-78"/>
                <a:ea typeface="Times New Roman" panose="02020603050405020304" pitchFamily="18" charset="0"/>
                <a:cs typeface="Alexandria" pitchFamily="2" charset="-78"/>
              </a:rPr>
              <a:t>- تتغلب على العوائق الجغرافية، حيث يستطيع الأفراد فى المواقع البعيدة أن يعملوا معاً فى المشروعات، فالإتصال من المحتمل أن يكون أكثر تكراراً و أن يكون ثنائى الإتجاه فى جماعات العمل التى تستخدم الانترانت</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72494"/>
            <a:ext cx="10911865" cy="6745314"/>
            <a:chOff x="617280" y="-92765"/>
            <a:chExt cx="10911865" cy="674531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197275" y="-92765"/>
              <a:ext cx="9331870" cy="6745314"/>
              <a:chOff x="2197275" y="-92765"/>
              <a:chExt cx="9331870" cy="6745314"/>
            </a:xfrm>
          </p:grpSpPr>
          <p:sp>
            <p:nvSpPr>
              <p:cNvPr id="6" name="TextBox 5"/>
              <p:cNvSpPr txBox="1"/>
              <p:nvPr/>
            </p:nvSpPr>
            <p:spPr>
              <a:xfrm>
                <a:off x="2197275"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5243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6594" y="-9276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E0757FC8-7C86-4CCF-BEB5-E5A75407A12E}"/>
              </a:ext>
            </a:extLst>
          </p:cNvPr>
          <p:cNvSpPr txBox="1"/>
          <p:nvPr/>
        </p:nvSpPr>
        <p:spPr>
          <a:xfrm>
            <a:off x="3848022" y="817844"/>
            <a:ext cx="6119446" cy="1107996"/>
          </a:xfrm>
          <a:prstGeom prst="rect">
            <a:avLst/>
          </a:prstGeom>
          <a:noFill/>
        </p:spPr>
        <p:txBody>
          <a:bodyPr wrap="square">
            <a:spAutoFit/>
          </a:bodyPr>
          <a:lstStyle/>
          <a:p>
            <a:r>
              <a:rPr lang="ar-EG" b="1" dirty="0">
                <a:effectLst/>
                <a:latin typeface="Alexandria" pitchFamily="2" charset="-78"/>
                <a:ea typeface="Times New Roman" panose="02020603050405020304" pitchFamily="18" charset="0"/>
                <a:cs typeface="Alexandria" pitchFamily="2" charset="-78"/>
              </a:rPr>
              <a:t>قنوات الاتصالات التنظيمية الداخلية</a:t>
            </a:r>
          </a:p>
          <a:p>
            <a:endParaRPr lang="ar-EG" sz="1600" b="1" dirty="0">
              <a:effectLst/>
              <a:latin typeface="Alexandria" pitchFamily="2" charset="-78"/>
              <a:ea typeface="Times New Roman" panose="02020603050405020304" pitchFamily="18" charset="0"/>
              <a:cs typeface="Alexandria" pitchFamily="2" charset="-78"/>
            </a:endParaRPr>
          </a:p>
          <a:p>
            <a:r>
              <a:rPr lang="ar-EG" sz="1600" b="1" dirty="0">
                <a:solidFill>
                  <a:srgbClr val="00B0F0"/>
                </a:solidFill>
                <a:latin typeface="Alexandria" pitchFamily="2" charset="-78"/>
                <a:cs typeface="Alexandria" pitchFamily="2" charset="-78"/>
              </a:rPr>
              <a:t>أولاً : قنوات الاتصال الشخصي المباشر</a:t>
            </a:r>
          </a:p>
          <a:p>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DBCEC8AA-6774-4D50-B58C-97AEE5629607}"/>
              </a:ext>
            </a:extLst>
          </p:cNvPr>
          <p:cNvSpPr txBox="1"/>
          <p:nvPr/>
        </p:nvSpPr>
        <p:spPr>
          <a:xfrm>
            <a:off x="720005" y="1864412"/>
            <a:ext cx="10652845" cy="5226559"/>
          </a:xfrm>
          <a:prstGeom prst="rect">
            <a:avLst/>
          </a:prstGeom>
          <a:noFill/>
        </p:spPr>
        <p:txBody>
          <a:bodyPr wrap="square">
            <a:spAutoFit/>
          </a:bodyPr>
          <a:lstStyle/>
          <a:p>
            <a:pPr marL="800100" marR="0" indent="-342900" algn="justLow" rtl="1">
              <a:lnSpc>
                <a:spcPct val="15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جولات العمل الميدانية</a:t>
            </a:r>
            <a:r>
              <a:rPr lang="ar-EG" sz="1400" dirty="0">
                <a:effectLst/>
                <a:latin typeface="Alexandria" pitchFamily="2" charset="-78"/>
                <a:ea typeface="Times New Roman" panose="02020603050405020304" pitchFamily="18" charset="0"/>
                <a:cs typeface="Alexandria" pitchFamily="2" charset="-78"/>
              </a:rPr>
              <a:t> </a:t>
            </a:r>
            <a:r>
              <a:rPr lang="en-US" sz="1400" dirty="0">
                <a:effectLst/>
                <a:latin typeface="Alexandria" pitchFamily="2" charset="-78"/>
                <a:ea typeface="Times New Roman" panose="02020603050405020304" pitchFamily="18" charset="0"/>
                <a:cs typeface="Alexandria" pitchFamily="2" charset="-78"/>
              </a:rPr>
              <a:t>Managing By Walking Around</a:t>
            </a:r>
            <a:r>
              <a:rPr lang="ar-EG" sz="1400" dirty="0">
                <a:effectLst/>
                <a:latin typeface="Alexandria" pitchFamily="2" charset="-78"/>
                <a:ea typeface="Times New Roman" panose="02020603050405020304" pitchFamily="18" charset="0"/>
                <a:cs typeface="Alexandria" pitchFamily="2" charset="-78"/>
              </a:rPr>
              <a:t> : من أقوى الأساليب  الاتصالية التى يفضلها العاملون ، و التى تمكن القادة من شرح و توضيح رؤيتـــهم ، و كذلك إظهار اهتمامهم بالعاملين .</a:t>
            </a:r>
            <a:endParaRPr lang="ar-EG" sz="1400" dirty="0">
              <a:latin typeface="Alexandria" pitchFamily="2" charset="-78"/>
              <a:ea typeface="Times New Roman" panose="02020603050405020304" pitchFamily="18" charset="0"/>
              <a:cs typeface="Alexandria" pitchFamily="2" charset="-78"/>
            </a:endParaRPr>
          </a:p>
          <a:p>
            <a:pPr marL="800100" marR="0" indent="-342900" algn="justLow" rtl="1">
              <a:lnSpc>
                <a:spcPct val="150000"/>
              </a:lnSpc>
              <a:spcBef>
                <a:spcPts val="0"/>
              </a:spcBef>
              <a:spcAft>
                <a:spcPts val="0"/>
              </a:spcAft>
              <a:buFont typeface="+mj-lt"/>
              <a:buAutoNum type="arabicPeriod"/>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   المناقشات الفردية</a:t>
            </a:r>
            <a:r>
              <a:rPr lang="en-US" sz="1400" dirty="0">
                <a:effectLst/>
                <a:latin typeface="Alexandria" pitchFamily="2" charset="-78"/>
                <a:ea typeface="Times New Roman" panose="02020603050405020304" pitchFamily="18" charset="0"/>
                <a:cs typeface="Alexandria" pitchFamily="2" charset="-78"/>
              </a:rPr>
              <a:t>One-on-One Discussion</a:t>
            </a:r>
            <a:r>
              <a:rPr lang="ar-EG" sz="1400" dirty="0">
                <a:effectLst/>
                <a:latin typeface="Alexandria" pitchFamily="2" charset="-78"/>
                <a:ea typeface="Times New Roman" panose="02020603050405020304" pitchFamily="18" charset="0"/>
                <a:cs typeface="Alexandria" pitchFamily="2" charset="-78"/>
              </a:rPr>
              <a:t>: تعطى هذه المناقشات فرصة للعاملين لمعالجة القضايا فى بيئة مفتوحة و ودودة، حيث تطرح الإدارة الأسئلة للموظفين، و كذلك تستمع إليهم. و قد تأخذ هذه المحادثات دقائق أو ثوانى قـــليلة،و لكنها بالغة الأهمية لخطة الاتصالات الاستراتيجية .</a:t>
            </a:r>
          </a:p>
          <a:p>
            <a:pPr marL="342900" marR="0" lvl="0" indent="-342900" algn="just" rtl="1">
              <a:lnSpc>
                <a:spcPct val="150000"/>
              </a:lnSpc>
              <a:spcBef>
                <a:spcPts val="0"/>
              </a:spcBef>
              <a:spcAft>
                <a:spcPts val="0"/>
              </a:spcAft>
              <a:buFont typeface="+mj-lt"/>
              <a:buAutoNum type="arabicPeriod"/>
            </a:pPr>
            <a:endParaRPr lang="ar-EG" sz="1400" dirty="0">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إجتماعات الفريق</a:t>
            </a:r>
            <a:r>
              <a:rPr lang="en-US" sz="1400" dirty="0">
                <a:effectLst/>
                <a:latin typeface="Alexandria" pitchFamily="2" charset="-78"/>
                <a:ea typeface="Times New Roman" panose="02020603050405020304" pitchFamily="18" charset="0"/>
                <a:cs typeface="Alexandria" pitchFamily="2" charset="-78"/>
              </a:rPr>
              <a:t>Group Meetings</a:t>
            </a:r>
            <a:r>
              <a:rPr lang="ar-EG" sz="1400" dirty="0">
                <a:effectLst/>
                <a:latin typeface="Alexandria" pitchFamily="2" charset="-78"/>
                <a:ea typeface="Times New Roman" panose="02020603050405020304" pitchFamily="18" charset="0"/>
                <a:cs typeface="Alexandria" pitchFamily="2" charset="-78"/>
              </a:rPr>
              <a:t>: </a:t>
            </a:r>
            <a:r>
              <a:rPr lang="ar-EG" sz="1400" dirty="0">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قد تحدث مرتين أو ثلاثة أو أربعة مرات سنوياً،</a:t>
            </a:r>
            <a:r>
              <a:rPr lang="ar-EG" sz="1400" dirty="0">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حيث يشرح المديرون ماذا يفعــــلون و لماذا، و يجيبون على أسئلة العاملين، تجنباً لسو ء الفهم الذى قد يحدث.</a:t>
            </a:r>
            <a:endParaRPr lang="ar-EG" sz="1400" dirty="0">
              <a:latin typeface="Alexandria" pitchFamily="2" charset="-78"/>
              <a:ea typeface="Times New Roman" panose="02020603050405020304" pitchFamily="18" charset="0"/>
              <a:cs typeface="Alexandria" pitchFamily="2" charset="-78"/>
            </a:endParaRPr>
          </a:p>
          <a:p>
            <a:pPr marL="342900" marR="0" indent="-342900" algn="just" rtl="1">
              <a:lnSpc>
                <a:spcPct val="150000"/>
              </a:lnSpc>
              <a:spcBef>
                <a:spcPts val="0"/>
              </a:spcBef>
              <a:spcAft>
                <a:spcPts val="0"/>
              </a:spcAft>
              <a:buFont typeface="+mj-lt"/>
              <a:buAutoNum type="arabicPeriod"/>
            </a:pPr>
            <a:endParaRPr lang="ar-EG" sz="1400" dirty="0">
              <a:latin typeface="Alexandria" pitchFamily="2" charset="-78"/>
              <a:ea typeface="Times New Roman" panose="02020603050405020304" pitchFamily="18" charset="0"/>
              <a:cs typeface="Alexandria" pitchFamily="2" charset="-78"/>
            </a:endParaRPr>
          </a:p>
          <a:p>
            <a:pPr marL="342900" marR="0" indent="-342900" algn="just" rtl="1">
              <a:lnSpc>
                <a:spcPct val="15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جلسات الإحاطة الإعلامية</a:t>
            </a:r>
            <a:r>
              <a:rPr lang="en-US" sz="1400" dirty="0">
                <a:effectLst/>
                <a:latin typeface="Alexandria" pitchFamily="2" charset="-78"/>
                <a:ea typeface="Times New Roman" panose="02020603050405020304" pitchFamily="18" charset="0"/>
                <a:cs typeface="Alexandria" pitchFamily="2" charset="-78"/>
              </a:rPr>
              <a:t> Compliance Sessions</a:t>
            </a:r>
            <a:r>
              <a:rPr lang="ar-EG" sz="1400" dirty="0">
                <a:effectLst/>
                <a:latin typeface="Alexandria" pitchFamily="2" charset="-78"/>
                <a:ea typeface="Times New Roman" panose="02020603050405020304" pitchFamily="18" charset="0"/>
                <a:cs typeface="Alexandria" pitchFamily="2" charset="-78"/>
              </a:rPr>
              <a:t>  : و تعقد هذه الاجتماعات شهرياً، ولا تتعدى الساعة، و تحدث خلال عمل اليوم و تقدم الإدارة التطورات الخاصة بالقضايا الهامة،وتشجع الموظفين على مناقشة أى جانب من سياسة الشركة أو الأمور العادية مثل تلك المتعلقة بالمتقاعدين يحاول الطرفان الوصول إلى إجماع أو اتفاق مشترك و هى طريقة فعالة لصيانة مستوى من الرضا بين جميع العاملين .</a:t>
            </a:r>
            <a:endParaRPr lang="en-US" sz="1400" dirty="0">
              <a:effectLst/>
              <a:latin typeface="Alexandria" pitchFamily="2" charset="-78"/>
              <a:ea typeface="Times New Roman" panose="02020603050405020304" pitchFamily="18" charset="0"/>
              <a:cs typeface="Alexandria" pitchFamily="2" charset="-78"/>
            </a:endParaRPr>
          </a:p>
          <a:p>
            <a:pPr marR="0" lvl="0" algn="justLow"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457200" marR="0" algn="just" rtl="1">
              <a:lnSpc>
                <a:spcPct val="150000"/>
              </a:lnSpc>
              <a:spcBef>
                <a:spcPts val="0"/>
              </a:spcBef>
              <a:spcAft>
                <a:spcPts val="0"/>
              </a:spcAft>
            </a:pPr>
            <a:r>
              <a:rPr lang="en-US" sz="1400" dirty="0">
                <a:effectLst/>
                <a:latin typeface="Alexandria" pitchFamily="2" charset="-78"/>
                <a:ea typeface="Times New Roman" panose="02020603050405020304" pitchFamily="18" charset="0"/>
                <a:cs typeface="Alexandria" pitchFamily="2" charset="-78"/>
              </a:rPr>
              <a:t> </a:t>
            </a:r>
          </a:p>
        </p:txBody>
      </p:sp>
    </p:spTree>
    <p:extLst>
      <p:ext uri="{BB962C8B-B14F-4D97-AF65-F5344CB8AC3E}">
        <p14:creationId xmlns:p14="http://schemas.microsoft.com/office/powerpoint/2010/main" val="255892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8609"/>
            <a:ext cx="10861625" cy="6815650"/>
            <a:chOff x="617280" y="-122909"/>
            <a:chExt cx="10861625" cy="681565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22909"/>
              <a:ext cx="8965755" cy="6815650"/>
              <a:chOff x="2513150" y="-122909"/>
              <a:chExt cx="8965755" cy="6815650"/>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2290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819150" y="1845593"/>
            <a:ext cx="10434109" cy="3933897"/>
          </a:xfrm>
          <a:prstGeom prst="rect">
            <a:avLst/>
          </a:prstGeom>
        </p:spPr>
        <p:txBody>
          <a:bodyPr wrap="square">
            <a:spAutoFit/>
          </a:bodyPr>
          <a:lstStyle/>
          <a:p>
            <a:pPr marR="0" lvl="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5. اجتماعات دوائر الجودة</a:t>
            </a:r>
            <a:r>
              <a:rPr lang="en-US" sz="1400" dirty="0">
                <a:effectLst/>
                <a:latin typeface="Alexandria" pitchFamily="2" charset="-78"/>
                <a:ea typeface="Times New Roman" panose="02020603050405020304" pitchFamily="18" charset="0"/>
                <a:cs typeface="Alexandria" pitchFamily="2" charset="-78"/>
              </a:rPr>
              <a:t>Quality Circles /</a:t>
            </a:r>
            <a:r>
              <a:rPr lang="ar-EG" sz="1400" dirty="0">
                <a:effectLst/>
                <a:latin typeface="Alexandria" pitchFamily="2" charset="-78"/>
                <a:ea typeface="Times New Roman" panose="02020603050405020304" pitchFamily="18" charset="0"/>
                <a:cs typeface="Alexandria" pitchFamily="2" charset="-78"/>
              </a:rPr>
              <a:t>الجماعات الصغيرة: و تتكون هذه الجلسات من جماعات صغيرة من الموظفين، مما يجعل من هذه الجلسات أكثر حميمية من الطرق السابقة و بالتالى فهى الأكثر فعالية فى معالجة مشكلات العمل، و فحص الإنتاجية، و تقديم المقترحات لتحسين العمل بكفاءة من خلال حوار مباشر بين المدير و العاملين، مما يجعل العاملين يشعرون بقدراتهم و كفائتهم.</a:t>
            </a:r>
            <a:endParaRPr lang="ar-EG" sz="1400" dirty="0">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pPr>
            <a:endParaRPr lang="ar-EG" sz="1400" b="1" dirty="0">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5. اجتماعات كبار الموظفين</a:t>
            </a:r>
            <a:r>
              <a:rPr lang="en-US" sz="1400" dirty="0">
                <a:effectLst/>
                <a:latin typeface="Alexandria" pitchFamily="2" charset="-78"/>
                <a:ea typeface="Times New Roman" panose="02020603050405020304" pitchFamily="18" charset="0"/>
                <a:cs typeface="Alexandria" pitchFamily="2" charset="-78"/>
              </a:rPr>
              <a:t>Meetings for Senior  Employees</a:t>
            </a:r>
            <a:r>
              <a:rPr lang="ar-EG" sz="1400" dirty="0">
                <a:effectLst/>
                <a:latin typeface="Alexandria" pitchFamily="2" charset="-78"/>
                <a:ea typeface="Times New Roman" panose="02020603050405020304" pitchFamily="18" charset="0"/>
                <a:cs typeface="Alexandria" pitchFamily="2" charset="-78"/>
              </a:rPr>
              <a:t>: و قد أثبتت أنها وسيلة فعالة فى نقل تقدير الإدارة لإلتزامات العاملين طويلة المدى نحو المنظمة . و من الضرورى للإدارة أن تعرض أن هؤلاء العاملين يتم تقديرهم لإهتمامهم بتحقيق مصلحة المنظمة .</a:t>
            </a:r>
          </a:p>
          <a:p>
            <a:pPr marL="342900" marR="0" lvl="0" indent="-342900" algn="just" rtl="1">
              <a:lnSpc>
                <a:spcPct val="150000"/>
              </a:lnSpc>
              <a:spcBef>
                <a:spcPts val="0"/>
              </a:spcBef>
              <a:spcAft>
                <a:spcPts val="0"/>
              </a:spcAft>
              <a:buFont typeface="+mj-lt"/>
              <a:buAutoNum type="arabicPeriod"/>
            </a:pPr>
            <a:endParaRPr lang="en-US" sz="1400"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EG" sz="1400" b="1" dirty="0">
                <a:latin typeface="Alexandria" pitchFamily="2" charset="-78"/>
                <a:ea typeface="Times New Roman" panose="02020603050405020304" pitchFamily="18" charset="0"/>
                <a:cs typeface="Alexandria" pitchFamily="2" charset="-78"/>
              </a:rPr>
              <a:t>6. ا</a:t>
            </a:r>
            <a:r>
              <a:rPr lang="ar-EG" sz="1400" b="1" dirty="0">
                <a:effectLst/>
                <a:latin typeface="Alexandria" pitchFamily="2" charset="-78"/>
                <a:ea typeface="Times New Roman" panose="02020603050405020304" pitchFamily="18" charset="0"/>
                <a:cs typeface="Alexandria" pitchFamily="2" charset="-78"/>
              </a:rPr>
              <a:t>لمؤتمرات الإدارية</a:t>
            </a:r>
            <a:r>
              <a:rPr lang="en-US" sz="1400" dirty="0">
                <a:effectLst/>
                <a:latin typeface="Alexandria" pitchFamily="2" charset="-78"/>
                <a:ea typeface="Times New Roman" panose="02020603050405020304" pitchFamily="18" charset="0"/>
                <a:cs typeface="Alexandria" pitchFamily="2" charset="-78"/>
              </a:rPr>
              <a:t>Management Conferences : </a:t>
            </a:r>
            <a:r>
              <a:rPr lang="ar-EG" sz="1400" dirty="0">
                <a:effectLst/>
                <a:latin typeface="Alexandria" pitchFamily="2" charset="-78"/>
                <a:ea typeface="Times New Roman" panose="02020603050405020304" pitchFamily="18" charset="0"/>
                <a:cs typeface="Alexandria" pitchFamily="2" charset="-78"/>
              </a:rPr>
              <a:t>هى تكنيك للإتصال المواجهى، حيث يجتمع المدير التنفيذى </a:t>
            </a:r>
            <a:r>
              <a:rPr lang="en-US" sz="1400" dirty="0">
                <a:effectLst/>
                <a:latin typeface="Alexandria" pitchFamily="2" charset="-78"/>
                <a:ea typeface="Times New Roman" panose="02020603050405020304" pitchFamily="18" charset="0"/>
                <a:cs typeface="Alexandria" pitchFamily="2" charset="-78"/>
              </a:rPr>
              <a:t>CEO</a:t>
            </a:r>
            <a:r>
              <a:rPr lang="ar-EG" sz="1400" dirty="0">
                <a:effectLst/>
                <a:latin typeface="Alexandria" pitchFamily="2" charset="-78"/>
                <a:ea typeface="Times New Roman" panose="02020603050405020304" pitchFamily="18" charset="0"/>
                <a:cs typeface="Alexandria" pitchFamily="2" charset="-78"/>
              </a:rPr>
              <a:t> مع جميع العاملين لمناقشة القضايا ونقل رسائل العمل الاساسية الهامة، و قد تنعقد ورش عمـــــــــــل تقــــــــــوم على تفاعــــــــــــــــــل و مشاركة العاملين على هامش هذه المؤتمرات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212739"/>
            <a:ext cx="3272911" cy="51941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914400" y="11487"/>
            <a:ext cx="10812720" cy="6795554"/>
            <a:chOff x="971550" y="-102813"/>
            <a:chExt cx="10812720" cy="6795554"/>
          </a:xfrm>
        </p:grpSpPr>
        <p:grpSp>
          <p:nvGrpSpPr>
            <p:cNvPr id="5" name="Group 4"/>
            <p:cNvGrpSpPr/>
            <p:nvPr/>
          </p:nvGrpSpPr>
          <p:grpSpPr>
            <a:xfrm>
              <a:off x="1695450" y="-102813"/>
              <a:ext cx="9956957" cy="6795554"/>
              <a:chOff x="1695450" y="-102813"/>
              <a:chExt cx="9956957" cy="6795554"/>
            </a:xfrm>
          </p:grpSpPr>
          <p:sp>
            <p:nvSpPr>
              <p:cNvPr id="6" name="TextBox 5"/>
              <p:cNvSpPr txBox="1"/>
              <p:nvPr/>
            </p:nvSpPr>
            <p:spPr>
              <a:xfrm>
                <a:off x="1695450" y="407192"/>
                <a:ext cx="8953500" cy="646331"/>
              </a:xfrm>
              <a:prstGeom prst="rect">
                <a:avLst/>
              </a:prstGeom>
              <a:noFill/>
            </p:spPr>
            <p:txBody>
              <a:bodyPr wrap="square" rtlCol="0">
                <a:spAutoFit/>
              </a:bodyPr>
              <a:lstStyle/>
              <a:p>
                <a:pPr algn="ctr"/>
                <a:endParaRPr lang="ar-EG" sz="2000" b="1" i="1" dirty="0">
                  <a:solidFill>
                    <a:srgbClr val="00B0F0"/>
                  </a:solidFill>
                  <a:latin typeface="Alexandria" pitchFamily="2" charset="-78"/>
                  <a:ea typeface="Times New Roman" pitchFamily="18" charset="0"/>
                  <a:cs typeface="Alexandria" pitchFamily="2" charset="-78"/>
                </a:endParaRPr>
              </a:p>
              <a:p>
                <a:pPr algn="ctr"/>
                <a:r>
                  <a:rPr lang="ar-EG" sz="1600" b="1" dirty="0">
                    <a:solidFill>
                      <a:srgbClr val="00B0F0"/>
                    </a:solidFill>
                    <a:latin typeface="Alexandria" pitchFamily="2" charset="-78"/>
                    <a:cs typeface="Alexandria" pitchFamily="2" charset="-78"/>
                  </a:rPr>
                  <a:t>ثانياً : قنوات الاتصال غير المباشر</a:t>
                </a:r>
                <a:endParaRPr lang="en-US" sz="1600" b="1" dirty="0">
                  <a:solidFill>
                    <a:srgbClr val="00B0F0"/>
                  </a:solidFill>
                  <a:latin typeface="Alexandria" pitchFamily="2" charset="-78"/>
                  <a:cs typeface="Alexandria" pitchFamily="2" charset="-78"/>
                </a:endParaRPr>
              </a:p>
            </p:txBody>
          </p:sp>
          <p:sp>
            <p:nvSpPr>
              <p:cNvPr id="7" name="TextBox 6"/>
              <p:cNvSpPr txBox="1"/>
              <p:nvPr/>
            </p:nvSpPr>
            <p:spPr>
              <a:xfrm>
                <a:off x="897323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102813"/>
                <a:ext cx="2305141" cy="1076343"/>
              </a:xfrm>
              <a:prstGeom prst="rect">
                <a:avLst/>
              </a:prstGeom>
            </p:spPr>
          </p:pic>
        </p:grpSp>
        <p:sp>
          <p:nvSpPr>
            <p:cNvPr id="4" name="Rectangle: Rounded Corners 24"/>
            <p:cNvSpPr/>
            <p:nvPr/>
          </p:nvSpPr>
          <p:spPr>
            <a:xfrm>
              <a:off x="971550" y="1261630"/>
              <a:ext cx="10812720" cy="4737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b="1" dirty="0">
                <a:solidFill>
                  <a:schemeClr val="tx1"/>
                </a:solidFill>
                <a:latin typeface="Alexandria" pitchFamily="2" charset="-78"/>
                <a:cs typeface="Alexandria" pitchFamily="2" charset="-78"/>
              </a:endParaRPr>
            </a:p>
          </p:txBody>
        </p:sp>
      </p:grpSp>
      <p:sp>
        <p:nvSpPr>
          <p:cNvPr id="9" name="Rectangle 8"/>
          <p:cNvSpPr/>
          <p:nvPr/>
        </p:nvSpPr>
        <p:spPr>
          <a:xfrm>
            <a:off x="560130" y="5360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1" name="Rectangle 10"/>
          <p:cNvSpPr/>
          <p:nvPr/>
        </p:nvSpPr>
        <p:spPr>
          <a:xfrm>
            <a:off x="1219200" y="1526528"/>
            <a:ext cx="10164521" cy="4677178"/>
          </a:xfrm>
          <a:prstGeom prst="rect">
            <a:avLst/>
          </a:prstGeom>
        </p:spPr>
        <p:txBody>
          <a:bodyPr wrap="square">
            <a:spAutoFit/>
          </a:bodyPr>
          <a:lstStyle/>
          <a:p>
            <a:pPr marL="457200" marR="0" algn="r" rtl="1">
              <a:lnSpc>
                <a:spcPct val="150000"/>
              </a:lnSpc>
              <a:spcBef>
                <a:spcPts val="0"/>
              </a:spcBef>
              <a:spcAft>
                <a:spcPts val="0"/>
              </a:spcAft>
            </a:pPr>
            <a:r>
              <a:rPr lang="ar-EG" sz="1400" b="1" u="sng" dirty="0">
                <a:effectLst/>
                <a:latin typeface="Alexandria" pitchFamily="2" charset="-78"/>
                <a:ea typeface="Times New Roman" panose="02020603050405020304" pitchFamily="18" charset="0"/>
                <a:cs typeface="Alexandria" pitchFamily="2" charset="-78"/>
              </a:rPr>
              <a:t>أ- الاتصالات المطبوعة </a:t>
            </a:r>
          </a:p>
          <a:p>
            <a:pPr marL="457200" marR="0" algn="r"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اليبانات الإخبارية</a:t>
            </a:r>
            <a:r>
              <a:rPr lang="ar-EG" sz="1400" dirty="0">
                <a:effectLst/>
                <a:latin typeface="Alexandria" pitchFamily="2" charset="-78"/>
                <a:ea typeface="Times New Roman" panose="02020603050405020304" pitchFamily="18" charset="0"/>
                <a:cs typeface="Alexandria" pitchFamily="2" charset="-78"/>
              </a:rPr>
              <a:t> </a:t>
            </a:r>
            <a:r>
              <a:rPr lang="en-US" sz="1400" dirty="0">
                <a:effectLst/>
                <a:latin typeface="Alexandria" pitchFamily="2" charset="-78"/>
                <a:ea typeface="Times New Roman" panose="02020603050405020304" pitchFamily="18" charset="0"/>
                <a:cs typeface="Alexandria" pitchFamily="2" charset="-78"/>
              </a:rPr>
              <a:t>News letters</a:t>
            </a:r>
            <a:r>
              <a:rPr lang="ar-EG" sz="1400" dirty="0">
                <a:effectLst/>
                <a:latin typeface="Alexandria" pitchFamily="2" charset="-78"/>
                <a:ea typeface="Times New Roman" panose="02020603050405020304" pitchFamily="18" charset="0"/>
                <a:cs typeface="Alexandria" pitchFamily="2" charset="-78"/>
              </a:rPr>
              <a:t>:  الوسيلة الأكثر دورية و استخداماً، وقد ترسل فى بيان مطبوعة أو من خلال البريد الإليكترونى، تكتب بإسلوب صحفى إعلامى لإخبار العاملين ببرامج و أخبار الشركة.</a:t>
            </a:r>
          </a:p>
          <a:p>
            <a:pPr marL="342900" marR="0" lvl="0" indent="-342900" algn="justLow" rtl="1">
              <a:lnSpc>
                <a:spcPct val="150000"/>
              </a:lnSpc>
              <a:spcBef>
                <a:spcPts val="0"/>
              </a:spcBef>
              <a:spcAft>
                <a:spcPts val="0"/>
              </a:spcAft>
              <a:buFont typeface="+mj-lt"/>
              <a:buAutoNum type="arabicPeriod"/>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الخطابات الشخصية</a:t>
            </a:r>
            <a:r>
              <a:rPr lang="en-US" sz="1400" dirty="0">
                <a:effectLst/>
                <a:latin typeface="Alexandria" pitchFamily="2" charset="-78"/>
                <a:ea typeface="Times New Roman" panose="02020603050405020304" pitchFamily="18" charset="0"/>
                <a:cs typeface="Alexandria" pitchFamily="2" charset="-78"/>
              </a:rPr>
              <a:t>Personal letters</a:t>
            </a:r>
            <a:r>
              <a:rPr lang="ar-EG" sz="1400" dirty="0">
                <a:effectLst/>
                <a:latin typeface="Alexandria" pitchFamily="2" charset="-78"/>
                <a:ea typeface="Times New Roman" panose="02020603050405020304" pitchFamily="18" charset="0"/>
                <a:cs typeface="Alexandria" pitchFamily="2" charset="-78"/>
              </a:rPr>
              <a:t>: ترسل بالأيميل، لتقدم الشكر للعاملين على مساعدتهم، أو لتهنئتهم على إنهاء تدريب أو أى إنجازات أخرى .</a:t>
            </a:r>
          </a:p>
          <a:p>
            <a:pPr marL="342900" marR="0" lvl="0" indent="-342900" algn="r" rtl="1">
              <a:lnSpc>
                <a:spcPct val="150000"/>
              </a:lnSpc>
              <a:spcBef>
                <a:spcPts val="0"/>
              </a:spcBef>
              <a:spcAft>
                <a:spcPts val="0"/>
              </a:spcAft>
              <a:buFont typeface="+mj-lt"/>
              <a:buAutoNum type="arabicPeriod"/>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المذكرات الخاصة</a:t>
            </a:r>
            <a:r>
              <a:rPr lang="en-US" sz="1400" dirty="0">
                <a:effectLst/>
                <a:latin typeface="Alexandria" pitchFamily="2" charset="-78"/>
                <a:ea typeface="Times New Roman" panose="02020603050405020304" pitchFamily="18" charset="0"/>
                <a:cs typeface="Alexandria" pitchFamily="2" charset="-78"/>
              </a:rPr>
              <a:t>Personal Memos</a:t>
            </a:r>
            <a:r>
              <a:rPr lang="ar-EG" sz="1400" dirty="0">
                <a:effectLst/>
                <a:latin typeface="Alexandria" pitchFamily="2" charset="-78"/>
                <a:ea typeface="Times New Roman" panose="02020603050405020304" pitchFamily="18" charset="0"/>
                <a:cs typeface="Alexandria" pitchFamily="2" charset="-78"/>
              </a:rPr>
              <a:t>:  تنقل للعاملين تذكيرات هامة، أو توضح إعتراف الإدارة بإنجازهم للأهداف المطلوبة منهم.</a:t>
            </a:r>
          </a:p>
          <a:p>
            <a:pPr marL="342900" marR="0" lvl="0" indent="-342900" algn="r" rtl="1">
              <a:lnSpc>
                <a:spcPct val="150000"/>
              </a:lnSpc>
              <a:spcBef>
                <a:spcPts val="0"/>
              </a:spcBef>
              <a:spcAft>
                <a:spcPts val="0"/>
              </a:spcAft>
              <a:buFont typeface="+mj-lt"/>
              <a:buAutoNum type="arabicPeriod"/>
            </a:pPr>
            <a:endParaRPr lang="ar-EG" sz="1400" dirty="0">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لوحة الملاحظات</a:t>
            </a:r>
            <a:r>
              <a:rPr lang="en-US" sz="1400" dirty="0">
                <a:effectLst/>
                <a:latin typeface="Alexandria" pitchFamily="2" charset="-78"/>
                <a:ea typeface="Times New Roman" panose="02020603050405020304" pitchFamily="18" charset="0"/>
                <a:cs typeface="Alexandria" pitchFamily="2" charset="-78"/>
              </a:rPr>
              <a:t>Public Notices</a:t>
            </a:r>
            <a:r>
              <a:rPr lang="ar-EG" sz="1400" dirty="0">
                <a:effectLst/>
                <a:latin typeface="Alexandria" pitchFamily="2" charset="-78"/>
                <a:ea typeface="Times New Roman" panose="02020603050405020304" pitchFamily="18" charset="0"/>
                <a:cs typeface="Alexandria" pitchFamily="2" charset="-78"/>
              </a:rPr>
              <a:t> .</a:t>
            </a:r>
          </a:p>
          <a:p>
            <a:pPr marL="342900" marR="0" lvl="0" indent="-342900" algn="r" rtl="1">
              <a:lnSpc>
                <a:spcPct val="115000"/>
              </a:lnSpc>
              <a:spcBef>
                <a:spcPts val="0"/>
              </a:spcBef>
              <a:spcAft>
                <a:spcPts val="0"/>
              </a:spcAft>
              <a:buFont typeface="+mj-lt"/>
              <a:buAutoNum type="arabicPeriod"/>
            </a:pPr>
            <a:endParaRPr lang="en-US" sz="12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التقييمات الذاتية</a:t>
            </a:r>
            <a:r>
              <a:rPr lang="ar-EG" sz="1400" dirty="0">
                <a:effectLst/>
                <a:latin typeface="Alexandria" pitchFamily="2" charset="-78"/>
                <a:ea typeface="Times New Roman" panose="02020603050405020304" pitchFamily="18" charset="0"/>
                <a:cs typeface="Alexandria" pitchFamily="2" charset="-78"/>
              </a:rPr>
              <a:t> </a:t>
            </a:r>
            <a:r>
              <a:rPr lang="en-US" sz="1400" dirty="0">
                <a:effectLst/>
                <a:latin typeface="Alexandria" pitchFamily="2" charset="-78"/>
                <a:ea typeface="Times New Roman" panose="02020603050405020304" pitchFamily="18" charset="0"/>
                <a:cs typeface="Alexandria" pitchFamily="2" charset="-78"/>
              </a:rPr>
              <a:t>Self Appraisal</a:t>
            </a:r>
            <a:r>
              <a:rPr lang="ar-EG" sz="1400" dirty="0">
                <a:effectLst/>
                <a:latin typeface="Alexandria" pitchFamily="2" charset="-78"/>
                <a:ea typeface="Times New Roman" panose="02020603050405020304" pitchFamily="18" charset="0"/>
                <a:cs typeface="Alexandria" pitchFamily="2" charset="-78"/>
              </a:rPr>
              <a:t>: تستخدم شكل بسيط فى الكتابة ،و تعطى العاملين الفرصة للكتابة عن أنفســــــــهم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mj-lt"/>
              <a:buAutoNum type="arabicPeriod"/>
            </a:pP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9350341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0812720" cy="6765410"/>
            <a:chOff x="617280" y="-72669"/>
            <a:chExt cx="10812720"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lnSpc>
                  <a:spcPct val="150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6. اللوحات الإعلانية</a:t>
              </a:r>
              <a:r>
                <a:rPr lang="en-US" sz="1400" dirty="0">
                  <a:solidFill>
                    <a:schemeClr val="tx1"/>
                  </a:solidFill>
                  <a:effectLst/>
                  <a:latin typeface="Alexandria" pitchFamily="2" charset="-78"/>
                  <a:ea typeface="Times New Roman" panose="02020603050405020304" pitchFamily="18" charset="0"/>
                  <a:cs typeface="Alexandria" pitchFamily="2" charset="-78"/>
                </a:rPr>
                <a:t>Bulletin Boards</a:t>
              </a:r>
              <a:r>
                <a:rPr lang="ar-EG" sz="1400" dirty="0">
                  <a:solidFill>
                    <a:schemeClr val="tx1"/>
                  </a:solidFill>
                  <a:effectLst/>
                  <a:latin typeface="Alexandria" pitchFamily="2" charset="-78"/>
                  <a:ea typeface="Times New Roman" panose="02020603050405020304" pitchFamily="18" charset="0"/>
                  <a:cs typeface="Alexandria" pitchFamily="2" charset="-78"/>
                </a:rPr>
                <a:t>: تعمل كصحيفة للمنظمة، تقدم الاعلانات الهامة، و تعرض ملاحظات عن سياسة المنظمة، قواعد العمل، أحداث العاملين، متطلبات الوظائف .     و ينبغى أن توضع فى مكان يتيح لجميع العاملين رؤيتها، وأن يتم تحديثها باستمرار.</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pPr>
              <a:r>
                <a:rPr lang="ar-EG" sz="1400" b="1" dirty="0">
                  <a:solidFill>
                    <a:schemeClr val="tx1"/>
                  </a:solidFill>
                  <a:latin typeface="Alexandria" pitchFamily="2" charset="-78"/>
                  <a:ea typeface="Times New Roman" panose="02020603050405020304" pitchFamily="18" charset="0"/>
                  <a:cs typeface="Alexandria" pitchFamily="2" charset="-78"/>
                </a:rPr>
                <a:t>7.ا</a:t>
              </a:r>
              <a:r>
                <a:rPr lang="ar-EG" sz="1400" b="1" dirty="0">
                  <a:solidFill>
                    <a:schemeClr val="tx1"/>
                  </a:solidFill>
                  <a:effectLst/>
                  <a:latin typeface="Alexandria" pitchFamily="2" charset="-78"/>
                  <a:ea typeface="Times New Roman" panose="02020603050405020304" pitchFamily="18" charset="0"/>
                  <a:cs typeface="Alexandria" pitchFamily="2" charset="-78"/>
                </a:rPr>
                <a:t>لملصقات</a:t>
              </a:r>
              <a:r>
                <a:rPr lang="ar-EG" sz="1400" dirty="0">
                  <a:solidFill>
                    <a:schemeClr val="tx1"/>
                  </a:solidFill>
                  <a:effectLst/>
                  <a:latin typeface="Alexandria" pitchFamily="2" charset="-78"/>
                  <a:ea typeface="Times New Roman" panose="02020603050405020304" pitchFamily="18" charset="0"/>
                  <a:cs typeface="Alexandria" pitchFamily="2" charset="-78"/>
                </a:rPr>
                <a:t> .</a:t>
              </a:r>
              <a:r>
                <a:rPr lang="en-US" sz="1400" dirty="0">
                  <a:solidFill>
                    <a:schemeClr val="tx1"/>
                  </a:solidFill>
                  <a:effectLst/>
                  <a:latin typeface="Alexandria" pitchFamily="2" charset="-78"/>
                  <a:ea typeface="Times New Roman" panose="02020603050405020304" pitchFamily="18" charset="0"/>
                  <a:cs typeface="Alexandria" pitchFamily="2" charset="-78"/>
                </a:rPr>
                <a:t> Posters</a:t>
              </a:r>
            </a:p>
            <a:p>
              <a:pPr marR="0" lvl="0" algn="just" rtl="1">
                <a:lnSpc>
                  <a:spcPct val="150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8.المطويات و الكتيبات</a:t>
              </a:r>
              <a:r>
                <a:rPr lang="ar-EG" sz="1400" dirty="0">
                  <a:solidFill>
                    <a:schemeClr val="tx1"/>
                  </a:solidFill>
                  <a:effectLst/>
                  <a:latin typeface="Alexandria" pitchFamily="2" charset="-78"/>
                  <a:ea typeface="Times New Roman" panose="02020603050405020304" pitchFamily="18" charset="0"/>
                  <a:cs typeface="Alexandria" pitchFamily="2" charset="-78"/>
                </a:rPr>
                <a:t> : </a:t>
              </a:r>
              <a:r>
                <a:rPr lang="en-US" sz="1400" dirty="0">
                  <a:solidFill>
                    <a:schemeClr val="tx1"/>
                  </a:solidFill>
                  <a:effectLst/>
                  <a:latin typeface="Alexandria" pitchFamily="2" charset="-78"/>
                  <a:ea typeface="Times New Roman" panose="02020603050405020304" pitchFamily="18" charset="0"/>
                  <a:cs typeface="Alexandria" pitchFamily="2" charset="-78"/>
                </a:rPr>
                <a:t>Brochures </a:t>
              </a:r>
              <a:r>
                <a:rPr lang="ar-EG" sz="1400" dirty="0">
                  <a:solidFill>
                    <a:schemeClr val="tx1"/>
                  </a:solidFill>
                  <a:effectLst/>
                  <a:latin typeface="Alexandria" pitchFamily="2" charset="-78"/>
                  <a:ea typeface="Times New Roman" panose="02020603050405020304" pitchFamily="18" charset="0"/>
                  <a:cs typeface="Alexandria" pitchFamily="2" charset="-78"/>
                </a:rPr>
                <a:t>إعلامية أو تعليمية .</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pPr>
              <a:r>
                <a:rPr lang="ar-EG" sz="1400" dirty="0">
                  <a:solidFill>
                    <a:schemeClr val="tx1"/>
                  </a:solidFill>
                  <a:effectLst/>
                  <a:latin typeface="Alexandria" pitchFamily="2" charset="-78"/>
                  <a:ea typeface="Times New Roman" panose="02020603050405020304" pitchFamily="18" charset="0"/>
                  <a:cs typeface="Alexandria" pitchFamily="2" charset="-78"/>
                </a:rPr>
                <a:t>9. النشرات الإخبارية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10.مجلة المنظمة  الداخلية</a:t>
              </a:r>
              <a:r>
                <a:rPr lang="ar-EG" sz="1400" dirty="0">
                  <a:solidFill>
                    <a:schemeClr val="tx1"/>
                  </a:solidFill>
                  <a:effectLst/>
                  <a:latin typeface="Alexandria" pitchFamily="2" charset="-78"/>
                  <a:ea typeface="Times New Roman" panose="02020603050405020304" pitchFamily="18" charset="0"/>
                  <a:cs typeface="Alexandria" pitchFamily="2" charset="-78"/>
                </a:rPr>
                <a:t> :</a:t>
              </a:r>
              <a:r>
                <a:rPr lang="en-US" sz="1400" dirty="0">
                  <a:solidFill>
                    <a:schemeClr val="tx1"/>
                  </a:solidFill>
                  <a:effectLst/>
                  <a:latin typeface="Alexandria" pitchFamily="2" charset="-78"/>
                  <a:ea typeface="Times New Roman" panose="02020603050405020304" pitchFamily="18" charset="0"/>
                  <a:cs typeface="Alexandria" pitchFamily="2" charset="-78"/>
                </a:rPr>
                <a:t>House Organ</a:t>
              </a:r>
              <a:r>
                <a:rPr lang="ar-EG" sz="1400" dirty="0">
                  <a:solidFill>
                    <a:schemeClr val="tx1"/>
                  </a:solidFill>
                  <a:effectLst/>
                  <a:latin typeface="Alexandria" pitchFamily="2" charset="-78"/>
                  <a:ea typeface="Times New Roman" panose="02020603050405020304" pitchFamily="18" charset="0"/>
                  <a:cs typeface="Alexandria" pitchFamily="2" charset="-78"/>
                </a:rPr>
                <a:t> تنقل أخبار المنظمة / عناصر إجتماعية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11. صحيفة المنظمة</a:t>
              </a:r>
              <a:r>
                <a:rPr lang="ar-EG" sz="1400" dirty="0">
                  <a:solidFill>
                    <a:schemeClr val="tx1"/>
                  </a:solidFill>
                  <a:effectLst/>
                  <a:latin typeface="Alexandria" pitchFamily="2" charset="-78"/>
                  <a:ea typeface="Times New Roman" panose="02020603050405020304" pitchFamily="18" charset="0"/>
                  <a:cs typeface="Alexandria" pitchFamily="2" charset="-78"/>
                </a:rPr>
                <a:t>.</a:t>
              </a:r>
              <a:r>
                <a:rPr lang="en-US" sz="1400" dirty="0">
                  <a:solidFill>
                    <a:schemeClr val="tx1"/>
                  </a:solidFill>
                  <a:effectLst/>
                  <a:latin typeface="Alexandria" pitchFamily="2" charset="-78"/>
                  <a:ea typeface="Times New Roman" panose="02020603050405020304" pitchFamily="18" charset="0"/>
                  <a:cs typeface="Alexandria" pitchFamily="2" charset="-78"/>
                </a:rPr>
                <a:t> News Paper</a:t>
              </a:r>
            </a:p>
            <a:p>
              <a:pPr algn="just" rtl="1">
                <a:lnSpc>
                  <a:spcPct val="150000"/>
                </a:lnSpc>
              </a:pPr>
              <a:r>
                <a:rPr lang="ar-EG" sz="1400" b="1" dirty="0">
                  <a:solidFill>
                    <a:schemeClr val="tx1"/>
                  </a:solidFill>
                  <a:latin typeface="Alexandria" pitchFamily="2" charset="-78"/>
                  <a:ea typeface="Times New Roman" panose="02020603050405020304" pitchFamily="18" charset="0"/>
                  <a:cs typeface="Alexandria" pitchFamily="2" charset="-78"/>
                </a:rPr>
                <a:t>12 . </a:t>
              </a:r>
              <a:r>
                <a:rPr lang="ar-EG" sz="1400" b="1" dirty="0">
                  <a:solidFill>
                    <a:schemeClr val="tx1"/>
                  </a:solidFill>
                  <a:effectLst/>
                  <a:latin typeface="Alexandria" pitchFamily="2" charset="-78"/>
                  <a:ea typeface="Times New Roman" panose="02020603050405020304" pitchFamily="18" charset="0"/>
                  <a:cs typeface="Alexandria" pitchFamily="2" charset="-78"/>
                </a:rPr>
                <a:t>الوثائق الإعلامية</a:t>
              </a:r>
              <a:r>
                <a:rPr lang="ar-EG" sz="1400" dirty="0">
                  <a:solidFill>
                    <a:schemeClr val="tx1"/>
                  </a:solidFill>
                  <a:effectLst/>
                  <a:latin typeface="Alexandria" pitchFamily="2" charset="-78"/>
                  <a:ea typeface="Times New Roman" panose="02020603050405020304" pitchFamily="18" charset="0"/>
                  <a:cs typeface="Alexandria" pitchFamily="2" charset="-78"/>
                </a:rPr>
                <a:t>.</a:t>
              </a:r>
              <a:r>
                <a:rPr lang="en-US" sz="1400" dirty="0">
                  <a:solidFill>
                    <a:schemeClr val="tx1"/>
                  </a:solidFill>
                  <a:effectLst/>
                  <a:latin typeface="Alexandria" pitchFamily="2" charset="-78"/>
                  <a:ea typeface="Times New Roman" panose="02020603050405020304" pitchFamily="18" charset="0"/>
                  <a:cs typeface="Alexandria" pitchFamily="2" charset="-78"/>
                </a:rPr>
                <a:t> </a:t>
              </a:r>
              <a:r>
                <a:rPr lang="ar-EG" sz="1400" dirty="0">
                  <a:solidFill>
                    <a:schemeClr val="tx1"/>
                  </a:solidFill>
                  <a:effectLst/>
                  <a:latin typeface="Alexandria" pitchFamily="2" charset="-78"/>
                  <a:ea typeface="Times New Roman" panose="02020603050405020304" pitchFamily="18" charset="0"/>
                  <a:cs typeface="Alexandria" pitchFamily="2" charset="-78"/>
                </a:rPr>
                <a:t> </a:t>
              </a:r>
            </a:p>
            <a:p>
              <a:pPr marR="0" lvl="0" algn="r" rtl="1">
                <a:lnSpc>
                  <a:spcPct val="150000"/>
                </a:lnSpc>
                <a:spcBef>
                  <a:spcPts val="0"/>
                </a:spcBef>
                <a:spcAft>
                  <a:spcPts val="0"/>
                </a:spcAft>
              </a:pPr>
              <a:r>
                <a:rPr lang="ar-EG" sz="1400" dirty="0">
                  <a:solidFill>
                    <a:schemeClr val="tx1"/>
                  </a:solidFill>
                  <a:latin typeface="Alexandria" pitchFamily="2" charset="-78"/>
                  <a:ea typeface="Times New Roman" panose="02020603050405020304" pitchFamily="18" charset="0"/>
                  <a:cs typeface="Alexandria" pitchFamily="2" charset="-78"/>
                </a:rPr>
                <a:t>13. </a:t>
              </a:r>
              <a:r>
                <a:rPr lang="ar-EG" sz="1400" b="1" dirty="0">
                  <a:solidFill>
                    <a:schemeClr val="tx1"/>
                  </a:solidFill>
                  <a:effectLst/>
                  <a:latin typeface="Alexandria" pitchFamily="2" charset="-78"/>
                  <a:ea typeface="Times New Roman" panose="02020603050405020304" pitchFamily="18" charset="0"/>
                  <a:cs typeface="Alexandria" pitchFamily="2" charset="-78"/>
                </a:rPr>
                <a:t>الكتب التذكارية</a:t>
              </a:r>
              <a:r>
                <a:rPr lang="ar-EG" sz="1400" dirty="0">
                  <a:solidFill>
                    <a:schemeClr val="tx1"/>
                  </a:solidFill>
                  <a:effectLst/>
                  <a:latin typeface="Alexandria" pitchFamily="2" charset="-78"/>
                  <a:ea typeface="Times New Roman" panose="02020603050405020304" pitchFamily="18" charset="0"/>
                  <a:cs typeface="Alexandria" pitchFamily="2" charset="-78"/>
                </a:rPr>
                <a:t> .</a:t>
              </a:r>
            </a:p>
            <a:p>
              <a:pPr marR="0" lvl="0" algn="r" rtl="1">
                <a:lnSpc>
                  <a:spcPct val="150000"/>
                </a:lnSpc>
                <a:spcBef>
                  <a:spcPts val="0"/>
                </a:spcBef>
                <a:spcAft>
                  <a:spcPts val="0"/>
                </a:spcAft>
              </a:pPr>
              <a:r>
                <a:rPr lang="ar-EG" sz="1400" dirty="0">
                  <a:solidFill>
                    <a:schemeClr val="tx1"/>
                  </a:solidFill>
                  <a:latin typeface="Alexandria" pitchFamily="2" charset="-78"/>
                  <a:ea typeface="Times New Roman" panose="02020603050405020304" pitchFamily="18" charset="0"/>
                  <a:cs typeface="Alexandria" pitchFamily="2" charset="-78"/>
                </a:rPr>
                <a:t>14.</a:t>
              </a:r>
              <a:r>
                <a:rPr lang="ar-EG" sz="1400" dirty="0">
                  <a:solidFill>
                    <a:schemeClr val="tx1"/>
                  </a:solidFill>
                  <a:effectLst/>
                  <a:latin typeface="Alexandria" pitchFamily="2" charset="-78"/>
                  <a:ea typeface="Times New Roman" panose="02020603050405020304" pitchFamily="18" charset="0"/>
                  <a:cs typeface="Alexandria" pitchFamily="2" charset="-78"/>
                </a:rPr>
                <a:t>التقارير السنوية.</a:t>
              </a:r>
              <a:r>
                <a:rPr lang="en-US" sz="1400" dirty="0">
                  <a:solidFill>
                    <a:schemeClr val="tx1"/>
                  </a:solidFill>
                  <a:effectLst/>
                  <a:latin typeface="Alexandria" pitchFamily="2" charset="-78"/>
                  <a:ea typeface="Times New Roman" panose="02020603050405020304" pitchFamily="18" charset="0"/>
                  <a:cs typeface="Alexandria" pitchFamily="2" charset="-78"/>
                </a:rPr>
                <a:t>Annual Reports</a:t>
              </a:r>
              <a:endParaRPr lang="ar-EG" sz="1400" dirty="0">
                <a:solidFill>
                  <a:schemeClr val="tx1"/>
                </a:solidFill>
                <a:effectLst/>
                <a:latin typeface="Alexandria" pitchFamily="2" charset="-78"/>
                <a:ea typeface="Times New Roman" panose="02020603050405020304" pitchFamily="18" charset="0"/>
                <a:cs typeface="Alexandria" pitchFamily="2" charset="-78"/>
              </a:endParaRPr>
            </a:p>
            <a:p>
              <a:pPr marR="0" lvl="0" algn="r" rtl="1">
                <a:lnSpc>
                  <a:spcPct val="150000"/>
                </a:lnSpc>
                <a:spcBef>
                  <a:spcPts val="0"/>
                </a:spcBef>
                <a:spcAft>
                  <a:spcPts val="0"/>
                </a:spcAft>
              </a:pPr>
              <a:r>
                <a:rPr lang="ar-EG" sz="1400" dirty="0">
                  <a:solidFill>
                    <a:schemeClr val="tx1"/>
                  </a:solidFill>
                  <a:latin typeface="Alexandria" pitchFamily="2" charset="-78"/>
                  <a:ea typeface="Times New Roman" panose="02020603050405020304" pitchFamily="18" charset="0"/>
                  <a:cs typeface="Alexandria" pitchFamily="2" charset="-78"/>
                </a:rPr>
                <a:t>15. </a:t>
              </a:r>
              <a:r>
                <a:rPr lang="ar-EG" sz="1400" dirty="0">
                  <a:solidFill>
                    <a:schemeClr val="tx1"/>
                  </a:solidFill>
                  <a:effectLst/>
                  <a:latin typeface="Alexandria" pitchFamily="2" charset="-78"/>
                  <a:ea typeface="Times New Roman" panose="02020603050405020304" pitchFamily="18" charset="0"/>
                  <a:cs typeface="Alexandria" pitchFamily="2" charset="-78"/>
                </a:rPr>
                <a:t>ا</a:t>
              </a:r>
              <a:r>
                <a:rPr lang="ar-EG" sz="1400" b="1" dirty="0">
                  <a:solidFill>
                    <a:schemeClr val="tx1"/>
                  </a:solidFill>
                  <a:effectLst/>
                  <a:latin typeface="Alexandria" pitchFamily="2" charset="-78"/>
                  <a:ea typeface="Times New Roman" panose="02020603050405020304" pitchFamily="18" charset="0"/>
                  <a:cs typeface="Alexandria" pitchFamily="2" charset="-78"/>
                </a:rPr>
                <a:t>لنشرات</a:t>
              </a:r>
              <a:r>
                <a:rPr lang="ar-EG" sz="1400" dirty="0">
                  <a:solidFill>
                    <a:schemeClr val="tx1"/>
                  </a:solidFill>
                  <a:effectLst/>
                  <a:latin typeface="Alexandria" pitchFamily="2" charset="-78"/>
                  <a:ea typeface="Times New Roman" panose="02020603050405020304" pitchFamily="18" charset="0"/>
                  <a:cs typeface="Alexandria" pitchFamily="2" charset="-78"/>
                </a:rPr>
                <a:t>.</a:t>
              </a:r>
              <a:r>
                <a:rPr lang="en-US" sz="1400" dirty="0">
                  <a:solidFill>
                    <a:schemeClr val="tx1"/>
                  </a:solidFill>
                  <a:effectLst/>
                  <a:latin typeface="Alexandria" pitchFamily="2" charset="-78"/>
                  <a:ea typeface="Times New Roman" panose="02020603050405020304" pitchFamily="18" charset="0"/>
                  <a:cs typeface="Alexandria" pitchFamily="2" charset="-78"/>
                </a:rPr>
                <a:t>Publications</a:t>
              </a:r>
            </a:p>
          </p:txBody>
        </p:sp>
        <p:grpSp>
          <p:nvGrpSpPr>
            <p:cNvPr id="5" name="Group 4"/>
            <p:cNvGrpSpPr/>
            <p:nvPr/>
          </p:nvGrpSpPr>
          <p:grpSpPr>
            <a:xfrm>
              <a:off x="1636850" y="-72669"/>
              <a:ext cx="9751623" cy="6765410"/>
              <a:chOff x="1636850" y="-72669"/>
              <a:chExt cx="9751623" cy="6765410"/>
            </a:xfrm>
          </p:grpSpPr>
          <p:sp>
            <p:nvSpPr>
              <p:cNvPr id="6" name="TextBox 5"/>
              <p:cNvSpPr txBox="1"/>
              <p:nvPr/>
            </p:nvSpPr>
            <p:spPr>
              <a:xfrm>
                <a:off x="1636850" y="771419"/>
                <a:ext cx="8631100" cy="369332"/>
              </a:xfrm>
              <a:prstGeom prst="rect">
                <a:avLst/>
              </a:prstGeom>
              <a:noFill/>
            </p:spPr>
            <p:txBody>
              <a:bodyPr wrap="square" rtlCol="0">
                <a:spAutoFit/>
              </a:bodyPr>
              <a:lstStyle/>
              <a:p>
                <a:pPr algn="ctr"/>
                <a:endParaRPr lang="en-US" b="1" dirty="0">
                  <a:latin typeface="Alexandria" pitchFamily="2" charset="-78"/>
                  <a:cs typeface="Alexandria" pitchFamily="2" charset="-78"/>
                </a:endParaRPr>
              </a:p>
            </p:txBody>
          </p:sp>
          <p:sp>
            <p:nvSpPr>
              <p:cNvPr id="7" name="TextBox 6"/>
              <p:cNvSpPr txBox="1"/>
              <p:nvPr/>
            </p:nvSpPr>
            <p:spPr>
              <a:xfrm>
                <a:off x="877227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687264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11967"/>
            <a:ext cx="10962105" cy="6695074"/>
            <a:chOff x="617280" y="-2333"/>
            <a:chExt cx="10962105" cy="6695074"/>
          </a:xfrm>
        </p:grpSpPr>
        <p:sp>
          <p:nvSpPr>
            <p:cNvPr id="4" name="Rectangle: Rounded Corners 24"/>
            <p:cNvSpPr/>
            <p:nvPr/>
          </p:nvSpPr>
          <p:spPr>
            <a:xfrm>
              <a:off x="617280" y="15902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itchFamily="2" charset="2"/>
                <a:buChar char="§"/>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2333"/>
              <a:ext cx="9599635" cy="6695074"/>
              <a:chOff x="1979750" y="-2333"/>
              <a:chExt cx="9599635" cy="6695074"/>
            </a:xfrm>
          </p:grpSpPr>
          <p:sp>
            <p:nvSpPr>
              <p:cNvPr id="6" name="TextBox 5"/>
              <p:cNvSpPr txBox="1"/>
              <p:nvPr/>
            </p:nvSpPr>
            <p:spPr>
              <a:xfrm>
                <a:off x="1979750" y="1057169"/>
                <a:ext cx="8631100" cy="369332"/>
              </a:xfrm>
              <a:prstGeom prst="rect">
                <a:avLst/>
              </a:prstGeom>
              <a:noFill/>
            </p:spPr>
            <p:txBody>
              <a:bodyPr wrap="square" rtlCol="0">
                <a:spAutoFit/>
              </a:bodyPr>
              <a:lstStyle/>
              <a:p>
                <a:pPr algn="ctr"/>
                <a:endParaRPr lang="en-US" b="1" dirty="0">
                  <a:latin typeface="Alexandria" pitchFamily="2" charset="-78"/>
                  <a:cs typeface="Alexandria" pitchFamily="2" charset="-78"/>
                </a:endParaRPr>
              </a:p>
            </p:txBody>
          </p:sp>
          <p:sp>
            <p:nvSpPr>
              <p:cNvPr id="7" name="TextBox 6"/>
              <p:cNvSpPr txBox="1"/>
              <p:nvPr/>
            </p:nvSpPr>
            <p:spPr>
              <a:xfrm>
                <a:off x="896318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233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113B084A-503F-438A-B9F1-8E2D6B322815}"/>
              </a:ext>
            </a:extLst>
          </p:cNvPr>
          <p:cNvSpPr txBox="1"/>
          <p:nvPr/>
        </p:nvSpPr>
        <p:spPr>
          <a:xfrm>
            <a:off x="1352648" y="1729178"/>
            <a:ext cx="9678571" cy="3818481"/>
          </a:xfrm>
          <a:prstGeom prst="rect">
            <a:avLst/>
          </a:prstGeom>
          <a:noFill/>
        </p:spPr>
        <p:txBody>
          <a:bodyPr wrap="square">
            <a:spAutoFit/>
          </a:bodyPr>
          <a:lstStyle/>
          <a:p>
            <a:pPr marR="0" lvl="0" algn="r" rtl="1">
              <a:lnSpc>
                <a:spcPct val="150000"/>
              </a:lnSpc>
              <a:spcBef>
                <a:spcPts val="0"/>
              </a:spcBef>
              <a:spcAft>
                <a:spcPts val="0"/>
              </a:spcAft>
            </a:pPr>
            <a:r>
              <a:rPr lang="ar-EG" sz="1400" b="1" i="1" u="sng" dirty="0">
                <a:effectLst/>
                <a:latin typeface="Alexandria" pitchFamily="2" charset="-78"/>
                <a:ea typeface="Times New Roman" panose="02020603050405020304" pitchFamily="18" charset="0"/>
                <a:cs typeface="Alexandria" pitchFamily="2" charset="-78"/>
              </a:rPr>
              <a:t>ب- الاتصالات الإلكترونية :</a:t>
            </a:r>
          </a:p>
          <a:p>
            <a:pPr marR="0" lvl="0" algn="r" rtl="1">
              <a:lnSpc>
                <a:spcPct val="150000"/>
              </a:lnSpc>
              <a:spcBef>
                <a:spcPts val="0"/>
              </a:spcBef>
              <a:spcAft>
                <a:spcPts val="0"/>
              </a:spcAft>
            </a:pPr>
            <a:endParaRPr lang="en-US" sz="9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 شبكة الإنترانت.</a:t>
            </a:r>
            <a:r>
              <a:rPr lang="en-US" sz="1400" b="1" dirty="0">
                <a:effectLst/>
                <a:latin typeface="Alexandria" pitchFamily="2" charset="-78"/>
                <a:ea typeface="Times New Roman" panose="02020603050405020304" pitchFamily="18" charset="0"/>
                <a:cs typeface="Alexandria" pitchFamily="2" charset="-78"/>
              </a:rPr>
              <a:t>Intranet</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مواقع الشبكات الإجتماعية مثل: </a:t>
            </a:r>
            <a:r>
              <a:rPr lang="en-US" sz="1400" b="1" dirty="0">
                <a:effectLst/>
                <a:latin typeface="Alexandria" pitchFamily="2" charset="-78"/>
                <a:ea typeface="Times New Roman" panose="02020603050405020304" pitchFamily="18" charset="0"/>
                <a:cs typeface="Alexandria" pitchFamily="2" charset="-78"/>
              </a:rPr>
              <a:t>Face book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المدونات </a:t>
            </a:r>
            <a:r>
              <a:rPr lang="en-US" sz="1400" b="1" dirty="0">
                <a:effectLst/>
                <a:latin typeface="Alexandria" pitchFamily="2" charset="-78"/>
                <a:ea typeface="Times New Roman" panose="02020603050405020304" pitchFamily="18" charset="0"/>
                <a:cs typeface="Alexandria" pitchFamily="2" charset="-78"/>
              </a:rPr>
              <a:t>Blogs</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البريد الإلكترونى .</a:t>
            </a:r>
            <a:r>
              <a:rPr lang="en-US" sz="1400" b="1" dirty="0">
                <a:effectLst/>
                <a:latin typeface="Alexandria" pitchFamily="2" charset="-78"/>
                <a:ea typeface="Times New Roman" panose="02020603050405020304" pitchFamily="18" charset="0"/>
                <a:cs typeface="Alexandria" pitchFamily="2" charset="-78"/>
              </a:rPr>
              <a:t>E-Mail</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en-US" sz="1400" b="1" dirty="0" err="1">
                <a:effectLst/>
                <a:latin typeface="Alexandria" pitchFamily="2" charset="-78"/>
                <a:ea typeface="Times New Roman" panose="02020603050405020304" pitchFamily="18" charset="0"/>
                <a:cs typeface="Alexandria" pitchFamily="2" charset="-78"/>
              </a:rPr>
              <a:t>CD.Rom</a:t>
            </a:r>
            <a:r>
              <a:rPr lang="ar-EG" sz="1400" b="1" dirty="0">
                <a:effectLst/>
                <a:latin typeface="Alexandria" pitchFamily="2" charset="-78"/>
                <a:ea typeface="Times New Roman" panose="02020603050405020304" pitchFamily="18" charset="0"/>
                <a:cs typeface="Alexandria" pitchFamily="2" charset="-78"/>
              </a:rPr>
              <a:t> و الأقراص المدمجة </a:t>
            </a:r>
            <a:r>
              <a:rPr lang="en-US" sz="1400" b="1" dirty="0">
                <a:effectLst/>
                <a:latin typeface="Alexandria" pitchFamily="2" charset="-78"/>
                <a:ea typeface="Times New Roman" panose="02020603050405020304" pitchFamily="18" charset="0"/>
                <a:cs typeface="Alexandria" pitchFamily="2" charset="-78"/>
              </a:rPr>
              <a:t>D.V.D</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شرائط الفيديو أو الكاسيت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مؤتمرات الصوتية </a:t>
            </a:r>
            <a:r>
              <a:rPr lang="en-US" sz="1400" b="1" dirty="0">
                <a:effectLst/>
                <a:latin typeface="Alexandria" pitchFamily="2" charset="-78"/>
                <a:ea typeface="Times New Roman" panose="02020603050405020304" pitchFamily="18" charset="0"/>
                <a:cs typeface="Alexandria" pitchFamily="2" charset="-78"/>
              </a:rPr>
              <a:t>conference calling</a:t>
            </a:r>
            <a:r>
              <a:rPr lang="ar-EG" sz="1400" b="1" dirty="0">
                <a:effectLst/>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العروض التقديمية .</a:t>
            </a:r>
            <a:r>
              <a:rPr lang="en-US" sz="1400" b="1" dirty="0">
                <a:effectLst/>
                <a:latin typeface="Alexandria" pitchFamily="2" charset="-78"/>
                <a:ea typeface="Times New Roman" panose="02020603050405020304" pitchFamily="18" charset="0"/>
                <a:cs typeface="Alexandria" pitchFamily="2" charset="-78"/>
              </a:rPr>
              <a:t>Presentations</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البريد الصوتى.</a:t>
            </a:r>
            <a:r>
              <a:rPr lang="en-US" sz="1400" b="1" dirty="0">
                <a:effectLst/>
                <a:latin typeface="Alexandria" pitchFamily="2" charset="-78"/>
                <a:ea typeface="Times New Roman" panose="02020603050405020304" pitchFamily="18" charset="0"/>
                <a:cs typeface="Alexandria" pitchFamily="2" charset="-78"/>
              </a:rPr>
              <a:t> Voice Mail</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مؤتمرات الفيديو </a:t>
            </a:r>
            <a:r>
              <a:rPr lang="en-US" sz="1400" b="1" dirty="0">
                <a:effectLst/>
                <a:latin typeface="Alexandria" pitchFamily="2" charset="-78"/>
                <a:ea typeface="Times New Roman" panose="02020603050405020304" pitchFamily="18" charset="0"/>
                <a:cs typeface="Alexandria" pitchFamily="2" charset="-78"/>
              </a:rPr>
              <a:t>Video conference</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43100" y="-82717"/>
              <a:ext cx="9709307" cy="6775458"/>
              <a:chOff x="1943100" y="-82717"/>
              <a:chExt cx="9709307" cy="6775458"/>
            </a:xfrm>
          </p:grpSpPr>
          <p:sp>
            <p:nvSpPr>
              <p:cNvPr id="6" name="TextBox 5"/>
              <p:cNvSpPr txBox="1"/>
              <p:nvPr/>
            </p:nvSpPr>
            <p:spPr>
              <a:xfrm>
                <a:off x="1943100" y="1019070"/>
                <a:ext cx="8458200" cy="338554"/>
              </a:xfrm>
              <a:prstGeom prst="rect">
                <a:avLst/>
              </a:prstGeom>
              <a:noFill/>
            </p:spPr>
            <p:txBody>
              <a:bodyPr wrap="square" rtlCol="0">
                <a:spAutoFit/>
              </a:bodyPr>
              <a:lstStyle/>
              <a:p>
                <a:pPr algn="ctr"/>
                <a:endParaRPr lang="en-US" sz="1600" b="1" dirty="0">
                  <a:solidFill>
                    <a:srgbClr val="00B0F0"/>
                  </a:solidFill>
                  <a:latin typeface="Alexandria" pitchFamily="2" charset="-78"/>
                  <a:cs typeface="Alexandria" pitchFamily="2" charset="-78"/>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C6CC30FE-98CC-4DDF-B753-87CF4895E648}"/>
              </a:ext>
            </a:extLst>
          </p:cNvPr>
          <p:cNvSpPr txBox="1"/>
          <p:nvPr/>
        </p:nvSpPr>
        <p:spPr>
          <a:xfrm>
            <a:off x="831850" y="1772527"/>
            <a:ext cx="10225355" cy="2964401"/>
          </a:xfrm>
          <a:prstGeom prst="rect">
            <a:avLst/>
          </a:prstGeom>
          <a:noFill/>
        </p:spPr>
        <p:txBody>
          <a:bodyPr wrap="square">
            <a:spAutoFit/>
          </a:bodyPr>
          <a:lstStyle/>
          <a:p>
            <a:pPr marL="342900" marR="0" lvl="0" indent="-342900" algn="r" rtl="1">
              <a:lnSpc>
                <a:spcPct val="150000"/>
              </a:lnSpc>
              <a:spcBef>
                <a:spcPts val="0"/>
              </a:spcBef>
              <a:spcAft>
                <a:spcPts val="0"/>
              </a:spcAft>
              <a:buFont typeface="Arial" panose="020B0604020202020204" pitchFamily="34" charset="0"/>
              <a:buChar char="•"/>
            </a:pPr>
            <a:endParaRPr lang="ar-EG" sz="1400" b="1"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غرف المحادثة </a:t>
            </a:r>
            <a:r>
              <a:rPr lang="en-US" sz="1400" b="1" dirty="0">
                <a:effectLst/>
                <a:latin typeface="Alexandria" pitchFamily="2" charset="-78"/>
                <a:ea typeface="Times New Roman" panose="02020603050405020304" pitchFamily="18" charset="0"/>
                <a:cs typeface="Alexandria" pitchFamily="2" charset="-78"/>
              </a:rPr>
              <a:t>Designated chat Rooms</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الخطوط الساخنة:</a:t>
            </a:r>
            <a:r>
              <a:rPr lang="en-US" sz="1400" b="1" dirty="0">
                <a:effectLst/>
                <a:latin typeface="Alexandria" pitchFamily="2" charset="-78"/>
                <a:ea typeface="Times New Roman" panose="02020603050405020304" pitchFamily="18" charset="0"/>
                <a:cs typeface="Alexandria" pitchFamily="2" charset="-78"/>
              </a:rPr>
              <a:t>Hot Lines </a:t>
            </a:r>
            <a:endParaRPr lang="en-US" sz="1400" dirty="0">
              <a:effectLst/>
              <a:latin typeface="Alexandria" pitchFamily="2" charset="-78"/>
              <a:ea typeface="Times New Roman" panose="02020603050405020304" pitchFamily="18" charset="0"/>
              <a:cs typeface="Alexandria" pitchFamily="2" charset="-78"/>
            </a:endParaRPr>
          </a:p>
          <a:p>
            <a:pPr marL="694690" marR="0" indent="-28575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تنقل المعلومات الأساسية العاجلة.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اعلانات البريد الإلكترونى</a:t>
            </a:r>
            <a:r>
              <a:rPr lang="en-US" sz="1400" b="1" dirty="0">
                <a:effectLst/>
                <a:latin typeface="Alexandria" pitchFamily="2" charset="-78"/>
                <a:ea typeface="Times New Roman" panose="02020603050405020304" pitchFamily="18" charset="0"/>
                <a:cs typeface="Alexandria" pitchFamily="2" charset="-78"/>
              </a:rPr>
              <a:t> E- Adv.</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النشرة الإلكترونية:  </a:t>
            </a:r>
            <a:r>
              <a:rPr lang="en-GB" sz="1400" b="1" dirty="0">
                <a:effectLst/>
                <a:latin typeface="Alexandria" pitchFamily="2" charset="-78"/>
                <a:ea typeface="Times New Roman" panose="02020603050405020304" pitchFamily="18" charset="0"/>
                <a:cs typeface="Alexandria" pitchFamily="2" charset="-78"/>
              </a:rPr>
              <a:t>E- Publication</a:t>
            </a:r>
            <a:endParaRPr lang="en-US" sz="1400" dirty="0">
              <a:effectLst/>
              <a:latin typeface="Alexandria" pitchFamily="2" charset="-78"/>
              <a:ea typeface="Times New Roman" panose="02020603050405020304" pitchFamily="18" charset="0"/>
              <a:cs typeface="Alexandria" pitchFamily="2" charset="-78"/>
            </a:endParaRPr>
          </a:p>
          <a:p>
            <a:pPr marL="694690" marR="0" indent="-28575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نسخة الكترونية من المجلة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الشبكة التليفزيونية المغلقة .</a:t>
            </a:r>
            <a:r>
              <a:rPr lang="en-US" sz="1400" b="1" dirty="0">
                <a:effectLst/>
                <a:latin typeface="Alexandria" pitchFamily="2" charset="-78"/>
                <a:ea typeface="Times New Roman" panose="02020603050405020304" pitchFamily="18" charset="0"/>
                <a:cs typeface="Alexandria" pitchFamily="2" charset="-78"/>
              </a:rPr>
              <a:t>Closed TV Networks</a:t>
            </a:r>
            <a:endParaRPr lang="en-US" sz="1400" dirty="0">
              <a:effectLst/>
              <a:latin typeface="Alexandria" pitchFamily="2" charset="-78"/>
              <a:ea typeface="Times New Roman" panose="02020603050405020304" pitchFamily="18" charset="0"/>
              <a:cs typeface="Alexandria" pitchFamily="2" charset="-78"/>
            </a:endParaRPr>
          </a:p>
          <a:p>
            <a:pPr marL="285750" indent="-285750" algn="r" rtl="1">
              <a:lnSpc>
                <a:spcPct val="150000"/>
              </a:lnSpc>
              <a:buFont typeface="Arial" panose="020B0604020202020204" pitchFamily="34" charset="0"/>
              <a:buChar char="•"/>
            </a:pPr>
            <a:r>
              <a:rPr lang="ar-EG" sz="1400" b="1" dirty="0">
                <a:effectLst/>
                <a:latin typeface="Alexandria" pitchFamily="2" charset="-78"/>
                <a:ea typeface="Times New Roman" panose="02020603050405020304" pitchFamily="18" charset="0"/>
                <a:cs typeface="Alexandria" pitchFamily="2" charset="-78"/>
              </a:rPr>
              <a:t>رسائل الجيل الثانى و الثالث من التليفون المحمول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43100" y="-82717"/>
              <a:ext cx="9709307" cy="6775458"/>
              <a:chOff x="1943100" y="-82717"/>
              <a:chExt cx="9709307" cy="6775458"/>
            </a:xfrm>
          </p:grpSpPr>
          <p:sp>
            <p:nvSpPr>
              <p:cNvPr id="6" name="TextBox 5"/>
              <p:cNvSpPr txBox="1"/>
              <p:nvPr/>
            </p:nvSpPr>
            <p:spPr>
              <a:xfrm>
                <a:off x="1943100" y="1019070"/>
                <a:ext cx="84582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EAE4F138-BADC-422F-8D12-D9DB4ABFE67F}"/>
              </a:ext>
            </a:extLst>
          </p:cNvPr>
          <p:cNvSpPr txBox="1"/>
          <p:nvPr/>
        </p:nvSpPr>
        <p:spPr>
          <a:xfrm>
            <a:off x="1011457" y="2105888"/>
            <a:ext cx="10169085" cy="3933897"/>
          </a:xfrm>
          <a:prstGeom prst="rect">
            <a:avLst/>
          </a:prstGeom>
          <a:noFill/>
        </p:spPr>
        <p:txBody>
          <a:bodyPr wrap="square">
            <a:spAutoFit/>
          </a:bodyPr>
          <a:lstStyle/>
          <a:p>
            <a:pPr marL="0" marR="0" algn="just" rtl="1">
              <a:lnSpc>
                <a:spcPct val="150000"/>
              </a:lnSpc>
              <a:spcBef>
                <a:spcPts val="0"/>
              </a:spcBef>
              <a:spcAft>
                <a:spcPts val="0"/>
              </a:spcAft>
            </a:pPr>
            <a:r>
              <a:rPr lang="ar-EG" sz="1400" i="1" dirty="0">
                <a:effectLst/>
                <a:latin typeface="Alexandria" pitchFamily="2" charset="-78"/>
                <a:ea typeface="Times New Roman" panose="02020603050405020304" pitchFamily="18" charset="0"/>
                <a:cs typeface="Alexandria" pitchFamily="2" charset="-78"/>
              </a:rPr>
              <a:t>يتضح من العرض السابق أن تكنيكات الاتصالات الداخلية قد تكون مواجهية أو عن بُعد عبر وسيط إتصالى، و قد تكون شفوية، أو مكتوبة، أو إلكترونية، و كذلك قد تكون أحادية أو ثنائية أو جمعية، و كما أشارت نتائج البحوث فإن الموظفين يفضلون الاتصالات الشخصية وجهاً لوجه مع المشرفين . كما أن هناك قاعدة عامة  تفيد بأن تطوير العلاقات الشخصية مع العاملين يتطلب اتصالاً مواجهياً، و لكنه ليس دائماً ممكنا او واقعياً . كما انه لا يعكس تفضيلات جميع العاملين فبرامج العلاقات يجب أن تحاول الوصول إلى كل فرد، و ليس فقط الأغلبية .</a:t>
            </a:r>
            <a:r>
              <a:rPr lang="en-US" sz="1400" i="1" dirty="0">
                <a:effectLst/>
                <a:latin typeface="Alexandria" pitchFamily="2" charset="-78"/>
                <a:ea typeface="Times New Roman" panose="02020603050405020304" pitchFamily="18" charset="0"/>
                <a:cs typeface="Alexandria" pitchFamily="2" charset="-78"/>
              </a:rPr>
              <a:t>,</a:t>
            </a:r>
            <a:r>
              <a:rPr lang="ar-EG" sz="1400" i="1" dirty="0">
                <a:effectLst/>
                <a:latin typeface="Alexandria" pitchFamily="2" charset="-78"/>
                <a:ea typeface="Times New Roman" panose="02020603050405020304" pitchFamily="18" charset="0"/>
                <a:cs typeface="Alexandria" pitchFamily="2" charset="-78"/>
              </a:rPr>
              <a:t>ويتمثل التوجه السليم فى وضع وتنفيذ برنامج  إتصالى يتضمن مزيجاً من الوسائل      و الطرق الإتصالية التى تشمل شيئاً أساسياً مثل </a:t>
            </a:r>
            <a:r>
              <a:rPr lang="en-US" sz="1400" i="1" dirty="0">
                <a:effectLst/>
                <a:latin typeface="Alexandria" pitchFamily="2" charset="-78"/>
                <a:ea typeface="Times New Roman" panose="02020603050405020304" pitchFamily="18" charset="0"/>
                <a:cs typeface="Alexandria" pitchFamily="2" charset="-78"/>
              </a:rPr>
              <a:t>Suggestion boxes</a:t>
            </a:r>
            <a:r>
              <a:rPr lang="ar-EG" sz="1400" i="1" dirty="0">
                <a:effectLst/>
                <a:latin typeface="Alexandria" pitchFamily="2" charset="-78"/>
                <a:ea typeface="Times New Roman" panose="02020603050405020304" pitchFamily="18" charset="0"/>
                <a:cs typeface="Alexandria" pitchFamily="2" charset="-78"/>
              </a:rPr>
              <a:t> و التى لا تزال تستخدم  تحت أسماء متنوعة مثل </a:t>
            </a:r>
            <a:r>
              <a:rPr lang="en-US" sz="1400" i="1" dirty="0">
                <a:effectLst/>
                <a:latin typeface="Alexandria" pitchFamily="2" charset="-78"/>
                <a:ea typeface="Times New Roman" panose="02020603050405020304" pitchFamily="18" charset="0"/>
                <a:cs typeface="Alexandria" pitchFamily="2" charset="-78"/>
              </a:rPr>
              <a:t>Team information input channels</a:t>
            </a:r>
            <a:r>
              <a:rPr lang="ar-EG" sz="1400" i="1" dirty="0">
                <a:effectLst/>
                <a:latin typeface="Alexandria" pitchFamily="2" charset="-78"/>
                <a:ea typeface="Times New Roman" panose="02020603050405020304" pitchFamily="18" charset="0"/>
                <a:cs typeface="Alexandria" pitchFamily="2" charset="-78"/>
              </a:rPr>
              <a:t> حيث يستطيع الموظفون وضع تعليقاتهم  بتوقيعاتهم أو دون توقيع،  و كذلك الإعلام الجديد من خلال كل من الإنترانت و الانترنت ( الموقع الإلكترونى للمنظمة، مواقع الشبكات الإجتماعية، المدونات) أصبحت تتيح خاصية التفاعلية بين الطرفين و إمكانية تلقى الاتصالات الصاعدة من خلالها و بالتالى  يستطيع المتصلون الإختيار من بين مدى واسع و مستمر من وسائل الاتصال و يعتمد الإختيار على الغرض من الرسالة، مضمونها، درجة عاجليتها، و الجمهور المستهدف و الموارد المتاحة.</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en-US" sz="1400" dirty="0">
                <a:effectLst/>
                <a:latin typeface="Alexandria" pitchFamily="2" charset="-78"/>
                <a:ea typeface="Times New Roman" panose="02020603050405020304" pitchFamily="18" charset="0"/>
                <a:cs typeface="Alexandria" pitchFamily="2" charset="-78"/>
              </a:rPr>
              <a:t> </a:t>
            </a:r>
          </a:p>
        </p:txBody>
      </p:sp>
    </p:spTree>
    <p:extLst>
      <p:ext uri="{BB962C8B-B14F-4D97-AF65-F5344CB8AC3E}">
        <p14:creationId xmlns:p14="http://schemas.microsoft.com/office/powerpoint/2010/main" val="1807065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46062"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8000" y="-82717"/>
              <a:ext cx="9874407" cy="6775458"/>
              <a:chOff x="1778000" y="-82717"/>
              <a:chExt cx="9874407" cy="6775458"/>
            </a:xfrm>
          </p:grpSpPr>
          <p:sp>
            <p:nvSpPr>
              <p:cNvPr id="6" name="TextBox 5"/>
              <p:cNvSpPr txBox="1"/>
              <p:nvPr/>
            </p:nvSpPr>
            <p:spPr>
              <a:xfrm>
                <a:off x="1778000" y="1133370"/>
                <a:ext cx="84582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69C5F504-25CB-44DA-9B67-C3295C3E7998}"/>
              </a:ext>
            </a:extLst>
          </p:cNvPr>
          <p:cNvSpPr txBox="1"/>
          <p:nvPr/>
        </p:nvSpPr>
        <p:spPr>
          <a:xfrm>
            <a:off x="661182" y="1830292"/>
            <a:ext cx="10325686" cy="3738972"/>
          </a:xfrm>
          <a:prstGeom prst="rect">
            <a:avLst/>
          </a:prstGeom>
          <a:noFill/>
        </p:spPr>
        <p:txBody>
          <a:bodyPr wrap="square">
            <a:spAutoFit/>
          </a:bodyPr>
          <a:lstStyle/>
          <a:p>
            <a:pPr marL="0" marR="0" algn="just" rtl="1">
              <a:lnSpc>
                <a:spcPct val="150000"/>
              </a:lnSpc>
              <a:spcBef>
                <a:spcPts val="0"/>
              </a:spcBef>
              <a:spcAft>
                <a:spcPts val="0"/>
              </a:spcAft>
            </a:pPr>
            <a:r>
              <a:rPr lang="ar-EG" sz="1400" b="1" i="1" dirty="0">
                <a:effectLst/>
                <a:latin typeface="Alexandria" pitchFamily="2" charset="-78"/>
                <a:ea typeface="Times New Roman" panose="02020603050405020304" pitchFamily="18" charset="0"/>
                <a:cs typeface="Alexandria" pitchFamily="2" charset="-78"/>
              </a:rPr>
              <a:t>التحول من إدارة الاتصالات إلى إدارة العلاقات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1000"/>
              </a:spcAft>
            </a:pPr>
            <a:r>
              <a:rPr lang="ar-EG" sz="1400" dirty="0">
                <a:effectLst/>
                <a:latin typeface="Alexandria" pitchFamily="2" charset="-78"/>
                <a:ea typeface="Times New Roman" panose="02020603050405020304" pitchFamily="18" charset="0"/>
                <a:cs typeface="Alexandria" pitchFamily="2" charset="-78"/>
              </a:rPr>
              <a:t>سعى أصحاب هذا الاتجاه إلى التأصيل العلمى لإتجاه بعض المنظمات فى الولايات المتحدة و اوروبا  للتحول بوظيفة العلاقات العامة من إدارة إتصالاتها إلى إدارة علاقاتها مع الجماهير،و يشمل هذا التحول المجالين الأكاديمى و المهنى للعلاقات العامة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و تضمن تعريف الباحثين</a:t>
            </a:r>
            <a:r>
              <a:rPr lang="en-US" sz="1400" dirty="0">
                <a:effectLst/>
                <a:latin typeface="Alexandria" pitchFamily="2" charset="-78"/>
                <a:ea typeface="Times New Roman" panose="02020603050405020304" pitchFamily="18" charset="0"/>
                <a:cs typeface="Alexandria" pitchFamily="2" charset="-78"/>
              </a:rPr>
              <a:t>1985 </a:t>
            </a:r>
            <a:r>
              <a:rPr lang="en-US" sz="1400" dirty="0" err="1">
                <a:effectLst/>
                <a:latin typeface="Alexandria" pitchFamily="2" charset="-78"/>
                <a:ea typeface="Times New Roman" panose="02020603050405020304" pitchFamily="18" charset="0"/>
                <a:cs typeface="Alexandria" pitchFamily="2" charset="-78"/>
              </a:rPr>
              <a:t>Cutlip</a:t>
            </a:r>
            <a:r>
              <a:rPr lang="en-US" sz="1400" dirty="0">
                <a:effectLst/>
                <a:latin typeface="Alexandria" pitchFamily="2" charset="-78"/>
                <a:ea typeface="Times New Roman" panose="02020603050405020304" pitchFamily="18" charset="0"/>
                <a:cs typeface="Alexandria" pitchFamily="2" charset="-78"/>
              </a:rPr>
              <a:t> ,Center &amp;Broom </a:t>
            </a:r>
            <a:r>
              <a:rPr lang="ar-EG" sz="1400" dirty="0">
                <a:effectLst/>
                <a:latin typeface="Alexandria" pitchFamily="2" charset="-78"/>
                <a:ea typeface="Times New Roman" panose="02020603050405020304" pitchFamily="18" charset="0"/>
                <a:cs typeface="Alexandria" pitchFamily="2" charset="-78"/>
              </a:rPr>
              <a:t>للعلاقات العامة أنها الوظيفة الإدارية التى تُعنى بإنشاء و صيانة العلاقات النافعة و المتبادلة بين المنظمة و جماهيرها،والتى يتوقف عليها نجاح أو فشل المنظمـة ", وعلى الرغم من شيوع هذا التعريف و قبوله من جانب الأكاديميين و الممارسين على السواء ،</a:t>
            </a:r>
            <a:r>
              <a:rPr lang="ar-EG" sz="1400" b="1" dirty="0">
                <a:effectLst/>
                <a:latin typeface="Alexandria" pitchFamily="2" charset="-78"/>
                <a:ea typeface="Times New Roman" panose="02020603050405020304" pitchFamily="18" charset="0"/>
                <a:cs typeface="Alexandria" pitchFamily="2" charset="-78"/>
              </a:rPr>
              <a:t> شهدت التسعينيات اهتماماً كبيراً من جانب عدد كبير من الباحثين بالدراسات المعنية بمفهوم إدارة العلاقات و قياس مخرجاتها ، و قد أكدت هذه الدراسات أن إدارة علاقات المنظمة  لها تأثيرات إيجابية على الأهداف التنظيمية , و أن بناء علاقات إيجابية بين المنظمة و جماهيرها تساهم فى تحقيق مخرجات هامة مثل الفعالية التنظيمية ،كما وأنها تزيد من الأرباح و المبيعات</a:t>
            </a:r>
            <a:r>
              <a:rPr lang="ar-EG" sz="1400" dirty="0">
                <a:effectLst/>
                <a:latin typeface="Alexandria" pitchFamily="2" charset="-78"/>
                <a:ea typeface="Times New Roman" panose="02020603050405020304" pitchFamily="18" charset="0"/>
                <a:cs typeface="Alexandria" pitchFamily="2" charset="-78"/>
              </a:rPr>
              <a:t> </a:t>
            </a:r>
            <a:r>
              <a:rPr lang="ar-EG" sz="1400" b="1" i="1" dirty="0">
                <a:effectLst/>
                <a:latin typeface="Alexandria" pitchFamily="2" charset="-78"/>
                <a:ea typeface="Times New Roman" panose="02020603050405020304" pitchFamily="18" charset="0"/>
                <a:cs typeface="Alexandria" pitchFamily="2" charset="-78"/>
              </a:rPr>
              <a:t>، وقد ركزت هذه الدراسات على كيفية إدارة</a:t>
            </a:r>
            <a:r>
              <a:rPr lang="ar-EG" sz="1400" dirty="0">
                <a:effectLst/>
                <a:latin typeface="Alexandria" pitchFamily="2" charset="-78"/>
                <a:ea typeface="Times New Roman" panose="02020603050405020304" pitchFamily="18" charset="0"/>
                <a:cs typeface="Alexandria" pitchFamily="2" charset="-78"/>
              </a:rPr>
              <a:t>العلاقات بين المنظمة و جماهيرها الاستراتيجية ،ووضعت مقاييس لجودة هذة العلاقات  </a:t>
            </a:r>
            <a:r>
              <a:rPr lang="ar-EG" sz="1400" b="1" i="1" dirty="0">
                <a:effectLst/>
                <a:latin typeface="Alexandria" pitchFamily="2" charset="-78"/>
                <a:ea typeface="Times New Roman" panose="02020603050405020304" pitchFamily="18" charset="0"/>
                <a:cs typeface="Alexandria" pitchFamily="2" charset="-78"/>
              </a:rPr>
              <a:t>،كما إهتمت بالربط بين إدارة</a:t>
            </a:r>
            <a:r>
              <a:rPr lang="ar-EG" sz="1400" dirty="0">
                <a:effectLst/>
                <a:latin typeface="Alexandria" pitchFamily="2" charset="-78"/>
                <a:ea typeface="Times New Roman" panose="02020603050405020304" pitchFamily="18" charset="0"/>
                <a:cs typeface="Alexandria" pitchFamily="2" charset="-78"/>
              </a:rPr>
              <a:t> العلاقات بين المنظمة و الجماهير ،والمخرجات المؤسسية المتحققة منها</a:t>
            </a:r>
            <a:r>
              <a:rPr lang="en-US" sz="1400" dirty="0">
                <a:effectLst/>
                <a:latin typeface="Alexandria" pitchFamily="2" charset="-78"/>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p:txBody>
      </p:sp>
      <p:sp>
        <p:nvSpPr>
          <p:cNvPr id="12" name="TextBox 11">
            <a:extLst>
              <a:ext uri="{FF2B5EF4-FFF2-40B4-BE49-F238E27FC236}">
                <a16:creationId xmlns:a16="http://schemas.microsoft.com/office/drawing/2014/main" id="{6A5434A0-4A11-4B13-99A7-B9CBF79DE60E}"/>
              </a:ext>
            </a:extLst>
          </p:cNvPr>
          <p:cNvSpPr txBox="1"/>
          <p:nvPr/>
        </p:nvSpPr>
        <p:spPr>
          <a:xfrm>
            <a:off x="1453834" y="1121059"/>
            <a:ext cx="6119446" cy="605679"/>
          </a:xfrm>
          <a:prstGeom prst="rect">
            <a:avLst/>
          </a:prstGeom>
          <a:noFill/>
        </p:spPr>
        <p:txBody>
          <a:bodyPr wrap="square">
            <a:spAutoFit/>
          </a:bodyPr>
          <a:lstStyle/>
          <a:p>
            <a:pPr marL="0" marR="0" algn="r" rtl="1">
              <a:lnSpc>
                <a:spcPct val="115000"/>
              </a:lnSpc>
              <a:spcBef>
                <a:spcPts val="0"/>
              </a:spcBef>
              <a:spcAft>
                <a:spcPts val="0"/>
              </a:spcAft>
            </a:pPr>
            <a:r>
              <a:rPr lang="ar-EG" sz="1600" b="1" dirty="0">
                <a:effectLst/>
                <a:latin typeface="Alexandria" pitchFamily="2" charset="-78"/>
                <a:ea typeface="Times New Roman" panose="02020603050405020304" pitchFamily="18" charset="0"/>
                <a:cs typeface="Alexandria" pitchFamily="2" charset="-78"/>
              </a:rPr>
              <a:t>تطبيقات نظرية إدارة العلاقات :</a:t>
            </a:r>
            <a:endParaRPr lang="en-US" sz="1600" b="1" dirty="0">
              <a:effectLst/>
              <a:latin typeface="Alexandria" pitchFamily="2" charset="-78"/>
              <a:ea typeface="Times New Roman" panose="02020603050405020304" pitchFamily="18" charset="0"/>
              <a:cs typeface="Alexandria" pitchFamily="2" charset="-78"/>
            </a:endParaRPr>
          </a:p>
          <a:p>
            <a:pPr marL="0" marR="0" algn="r" rtl="1">
              <a:lnSpc>
                <a:spcPct val="115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8070651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38554"/>
              </a:xfrm>
              <a:prstGeom prst="rect">
                <a:avLst/>
              </a:prstGeom>
              <a:noFill/>
            </p:spPr>
            <p:txBody>
              <a:bodyPr wrap="square" rtlCol="0">
                <a:spAutoFit/>
              </a:bodyPr>
              <a:lstStyle/>
              <a:p>
                <a:pPr algn="ctr"/>
                <a:r>
                  <a:rPr lang="ar-EG" sz="1600" b="1" dirty="0">
                    <a:latin typeface="Alexandria" pitchFamily="2" charset="-78"/>
                    <a:cs typeface="Alexandria" pitchFamily="2" charset="-78"/>
                  </a:rPr>
                  <a:t>ادارة العلاقات الفعالة</a:t>
                </a:r>
                <a:endParaRPr lang="en-US" sz="16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819150" y="1704001"/>
            <a:ext cx="10278683" cy="5053050"/>
          </a:xfrm>
          <a:prstGeom prst="rect">
            <a:avLst/>
          </a:prstGeom>
        </p:spPr>
        <p:txBody>
          <a:bodyPr wrap="square">
            <a:spAutoFit/>
          </a:bodyPr>
          <a:lstStyle/>
          <a:p>
            <a:pPr marL="0" marR="0" algn="r" rtl="1">
              <a:lnSpc>
                <a:spcPct val="150000"/>
              </a:lnSpc>
              <a:spcBef>
                <a:spcPts val="0"/>
              </a:spcBef>
              <a:spcAft>
                <a:spcPts val="1000"/>
              </a:spcAft>
            </a:pPr>
            <a:r>
              <a:rPr lang="ar-EG" sz="1400" b="1" i="1" dirty="0">
                <a:effectLst/>
                <a:latin typeface="Alexandria" pitchFamily="2" charset="-78"/>
                <a:ea typeface="Times New Roman" panose="02020603050405020304" pitchFamily="18" charset="0"/>
                <a:cs typeface="Alexandria" pitchFamily="2" charset="-78"/>
              </a:rPr>
              <a:t>. خصائص عملية إدارة" العلاقات" بين المنظمة و جماهيرها الداخلية:</a:t>
            </a:r>
            <a:endParaRPr lang="en-US" sz="1400" dirty="0">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توصل</a:t>
            </a:r>
            <a:r>
              <a:rPr lang="en-US" sz="1400" dirty="0">
                <a:effectLst/>
                <a:latin typeface="Alexandria" pitchFamily="2" charset="-78"/>
                <a:ea typeface="Times New Roman" panose="02020603050405020304" pitchFamily="18" charset="0"/>
                <a:cs typeface="Alexandria" pitchFamily="2" charset="-78"/>
              </a:rPr>
              <a:t> </a:t>
            </a:r>
            <a:r>
              <a:rPr lang="en-US" sz="1400" dirty="0" err="1">
                <a:effectLst/>
                <a:latin typeface="Alexandria" pitchFamily="2" charset="-78"/>
                <a:ea typeface="Times New Roman" panose="02020603050405020304" pitchFamily="18" charset="0"/>
                <a:cs typeface="Alexandria" pitchFamily="2" charset="-78"/>
              </a:rPr>
              <a:t>Bruning</a:t>
            </a:r>
            <a:r>
              <a:rPr lang="en-US" sz="1400" dirty="0">
                <a:effectLst/>
                <a:latin typeface="Alexandria" pitchFamily="2" charset="-78"/>
                <a:ea typeface="Times New Roman" panose="02020603050405020304" pitchFamily="18" charset="0"/>
                <a:cs typeface="Alexandria" pitchFamily="2" charset="-78"/>
              </a:rPr>
              <a:t> &amp; </a:t>
            </a:r>
            <a:r>
              <a:rPr lang="en-US" sz="1400" dirty="0" err="1">
                <a:effectLst/>
                <a:latin typeface="Alexandria" pitchFamily="2" charset="-78"/>
                <a:ea typeface="Times New Roman" panose="02020603050405020304" pitchFamily="18" charset="0"/>
                <a:cs typeface="Alexandria" pitchFamily="2" charset="-78"/>
              </a:rPr>
              <a:t>Ledingham</a:t>
            </a:r>
            <a:r>
              <a:rPr lang="en-US" sz="1400" dirty="0">
                <a:effectLst/>
                <a:latin typeface="Alexandria" pitchFamily="2" charset="-78"/>
                <a:ea typeface="Times New Roman" panose="02020603050405020304" pitchFamily="18" charset="0"/>
                <a:cs typeface="Alexandria" pitchFamily="2" charset="-78"/>
              </a:rPr>
              <a:t> 1998  </a:t>
            </a:r>
            <a:r>
              <a:rPr lang="ar-EG" sz="1400" dirty="0">
                <a:effectLst/>
                <a:latin typeface="Alexandria" pitchFamily="2" charset="-78"/>
                <a:ea typeface="Times New Roman" panose="02020603050405020304" pitchFamily="18" charset="0"/>
                <a:cs typeface="Alexandria" pitchFamily="2" charset="-78"/>
              </a:rPr>
              <a:t>لتعريف مفهوم إدارة العلاقات "بأنها الحـــــــــالة التى توجــــــــد بين المنظمــــــــــــــــــــــة و جماهيرها الأساسية و التى تتضمن حدوث منافع متبادلة إقتصادية و اجتماعية و سياسية       و ثقافية للطرفين , و التى تتميز بنظرة إيجابية متبادلة تحقق الثقة بينهما </a:t>
            </a:r>
            <a:endParaRPr lang="en-US" sz="1400" dirty="0">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وواصل الباحثون جهودهم لوضع تعريف إجرائى يمكن قياسه، و إقترحوا أبعاداً متنوعة تحدد خصائص العلاقة بين المنظمة و الجمهور، حيث اقترحت </a:t>
            </a:r>
            <a:r>
              <a:rPr lang="en-US" sz="1400" b="1" dirty="0" err="1">
                <a:effectLst/>
                <a:latin typeface="Alexandria" pitchFamily="2" charset="-78"/>
                <a:ea typeface="Times New Roman" panose="02020603050405020304" pitchFamily="18" charset="0"/>
                <a:cs typeface="Alexandria" pitchFamily="2" charset="-78"/>
              </a:rPr>
              <a:t>Furgson</a:t>
            </a:r>
            <a:r>
              <a:rPr lang="en-US" sz="1400" b="1" dirty="0">
                <a:effectLst/>
                <a:latin typeface="Alexandria" pitchFamily="2" charset="-78"/>
                <a:ea typeface="Times New Roman" panose="02020603050405020304" pitchFamily="18" charset="0"/>
                <a:cs typeface="Alexandria" pitchFamily="2" charset="-78"/>
              </a:rPr>
              <a:t> 1984</a:t>
            </a:r>
            <a:r>
              <a:rPr lang="ar-EG" sz="1400" b="1" dirty="0">
                <a:effectLst/>
                <a:latin typeface="Alexandria" pitchFamily="2" charset="-78"/>
                <a:ea typeface="Times New Roman" panose="02020603050405020304" pitchFamily="18" charset="0"/>
                <a:cs typeface="Alexandria" pitchFamily="2" charset="-78"/>
              </a:rPr>
              <a:t>  خمس خصائص رئيسية للعلاقات هى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الديناميكية /عدم الثبات </a:t>
            </a:r>
            <a:r>
              <a:rPr lang="en-US" sz="1400" dirty="0">
                <a:effectLst/>
                <a:latin typeface="Alexandria" pitchFamily="2" charset="-78"/>
                <a:ea typeface="Times New Roman" panose="02020603050405020304" pitchFamily="18" charset="0"/>
                <a:cs typeface="Alexandria" pitchFamily="2" charset="-78"/>
              </a:rPr>
              <a:t>Dynamic Vs Static</a:t>
            </a:r>
          </a:p>
          <a:p>
            <a:pPr marL="342900" marR="0" lvl="0" indent="-342900" algn="justLow" rtl="1">
              <a:lnSpc>
                <a:spcPct val="15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الإنفتاح /عدم الإنغلاق </a:t>
            </a:r>
            <a:r>
              <a:rPr lang="en-US" sz="1400" dirty="0">
                <a:effectLst/>
                <a:latin typeface="Alexandria" pitchFamily="2" charset="-78"/>
                <a:ea typeface="Times New Roman" panose="02020603050405020304" pitchFamily="18" charset="0"/>
                <a:cs typeface="Alexandria" pitchFamily="2" charset="-78"/>
              </a:rPr>
              <a:t>Openness Vs Closed</a:t>
            </a:r>
          </a:p>
          <a:p>
            <a:pPr marL="342900" marR="0" lvl="0" indent="-342900" algn="justLow" rtl="1">
              <a:lnSpc>
                <a:spcPct val="15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درجة رضا كل من المنظمة و الجماهير عن العلاقة </a:t>
            </a:r>
            <a:r>
              <a:rPr lang="en-US" sz="1400" dirty="0">
                <a:effectLst/>
                <a:latin typeface="Alexandria" pitchFamily="2" charset="-78"/>
                <a:ea typeface="Times New Roman" panose="02020603050405020304" pitchFamily="18" charset="0"/>
                <a:cs typeface="Alexandria" pitchFamily="2" charset="-78"/>
              </a:rPr>
              <a:t>The degree to which both an organization and its public with the relationship</a:t>
            </a:r>
          </a:p>
          <a:p>
            <a:pPr marL="342900" marR="0" lvl="0" indent="-342900" algn="justLow" rtl="1">
              <a:lnSpc>
                <a:spcPct val="15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توزيع القوة </a:t>
            </a:r>
            <a:r>
              <a:rPr lang="en-US" sz="1400" dirty="0">
                <a:effectLst/>
                <a:latin typeface="Alexandria" pitchFamily="2" charset="-78"/>
                <a:ea typeface="Times New Roman" panose="02020603050405020304" pitchFamily="18" charset="0"/>
                <a:cs typeface="Alexandria" pitchFamily="2" charset="-78"/>
              </a:rPr>
              <a:t>Distribution  of Power</a:t>
            </a:r>
          </a:p>
          <a:p>
            <a:pPr marL="342900" marR="0" lvl="0" indent="-342900" algn="justLow" rtl="1">
              <a:lnSpc>
                <a:spcPct val="15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الفهم المتبادل و الإجماع </a:t>
            </a:r>
            <a:r>
              <a:rPr lang="en-US" sz="1400" dirty="0">
                <a:effectLst/>
                <a:latin typeface="Alexandria" pitchFamily="2" charset="-78"/>
                <a:ea typeface="Times New Roman" panose="02020603050405020304" pitchFamily="18" charset="0"/>
                <a:cs typeface="Alexandria" pitchFamily="2" charset="-78"/>
              </a:rPr>
              <a:t>Mutual Understanding &amp; Agreement Consensus</a:t>
            </a:r>
          </a:p>
          <a:p>
            <a:pPr marL="0" marR="0" algn="justLow"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justLow" rtl="1">
              <a:lnSpc>
                <a:spcPct val="115000"/>
              </a:lnSpc>
              <a:spcBef>
                <a:spcPts val="0"/>
              </a:spcBef>
              <a:spcAft>
                <a:spcPts val="0"/>
              </a:spcAft>
            </a:pPr>
            <a:r>
              <a:rPr lang="ar-EG" sz="1800"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3552672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just" rtl="1">
                <a:lnSpc>
                  <a:spcPct val="150000"/>
                </a:lnSpc>
                <a:spcBef>
                  <a:spcPts val="0"/>
                </a:spcBef>
                <a:spcAft>
                  <a:spcPts val="0"/>
                </a:spcAft>
              </a:pPr>
              <a:r>
                <a:rPr lang="ar-EG" sz="1400" b="1" i="1" u="sng" dirty="0">
                  <a:solidFill>
                    <a:schemeClr val="tx1"/>
                  </a:solidFill>
                  <a:effectLst/>
                  <a:latin typeface="Alexandria" pitchFamily="2" charset="-78"/>
                  <a:ea typeface="Times New Roman" panose="02020603050405020304" pitchFamily="18" charset="0"/>
                  <a:cs typeface="Alexandria" pitchFamily="2" charset="-78"/>
                </a:rPr>
                <a:t>إدارة العلاقات داخل المنظمة </a:t>
              </a:r>
              <a:r>
                <a:rPr lang="en-US" sz="1400" b="1" i="1" u="sng" dirty="0">
                  <a:solidFill>
                    <a:schemeClr val="tx1"/>
                  </a:solidFill>
                  <a:effectLst/>
                  <a:latin typeface="Alexandria" pitchFamily="2" charset="-78"/>
                  <a:ea typeface="Times New Roman" panose="02020603050405020304" pitchFamily="18" charset="0"/>
                  <a:cs typeface="Alexandria" pitchFamily="2" charset="-78"/>
                </a:rPr>
                <a:t>Internal-Organizational Relationships</a:t>
              </a:r>
              <a:r>
                <a:rPr lang="ar-EG" sz="1400" b="1" i="1" u="sng" dirty="0">
                  <a:solidFill>
                    <a:schemeClr val="tx1"/>
                  </a:solidFill>
                  <a:effectLst/>
                  <a:latin typeface="Alexandria" pitchFamily="2" charset="-78"/>
                  <a:ea typeface="Times New Roman" panose="02020603050405020304" pitchFamily="18" charset="0"/>
                  <a:cs typeface="Alexandria" pitchFamily="2" charset="-78"/>
                </a:rPr>
                <a:t>/ أو ما يطلق عليه  </a:t>
              </a:r>
              <a:r>
                <a:rPr lang="en-US" sz="1400" b="1" i="1" u="sng" dirty="0">
                  <a:solidFill>
                    <a:schemeClr val="tx1"/>
                  </a:solidFill>
                  <a:effectLst/>
                  <a:latin typeface="Alexandria" pitchFamily="2" charset="-78"/>
                  <a:ea typeface="Times New Roman" panose="02020603050405020304" pitchFamily="18" charset="0"/>
                  <a:cs typeface="Alexandria" pitchFamily="2" charset="-78"/>
                </a:rPr>
                <a:t>Employee-Organization relationships </a:t>
              </a:r>
              <a:r>
                <a:rPr lang="ar-EG" sz="1400" b="1" i="1" u="sng" dirty="0">
                  <a:solidFill>
                    <a:schemeClr val="tx1"/>
                  </a:solidFill>
                  <a:effectLst/>
                  <a:latin typeface="Alexandria" pitchFamily="2" charset="-78"/>
                  <a:ea typeface="Times New Roman" panose="02020603050405020304" pitchFamily="18" charset="0"/>
                  <a:cs typeface="Alexandria" pitchFamily="2" charset="-78"/>
                </a:rPr>
                <a:t>بصفة خاصة</a:t>
              </a:r>
              <a:r>
                <a:rPr lang="ar-EG" sz="1400" dirty="0">
                  <a:solidFill>
                    <a:schemeClr val="tx1"/>
                  </a:solidFill>
                  <a:effectLst/>
                  <a:latin typeface="Alexandria" pitchFamily="2" charset="-78"/>
                  <a:ea typeface="Times New Roman" panose="02020603050405020304" pitchFamily="18" charset="0"/>
                  <a:cs typeface="Alexandria" pitchFamily="2" charset="-78"/>
                </a:rPr>
                <a:t>،  فالمرؤوسيين من بين مجموعات المصالح المختلفة التى تحرص المنظمات على بناء و صيانة علاقات فعالة معها، توضح تأثير إختلاف أنماط القيادة على ممارسات العلاقات العامة الداخلية مع توضيح مخرجات هذه العلاقات . وبإعتبار العاملين أحد الجماهير الإستراتيجية الهامة للمنظمة، فإن فهم طبيعة العلاقات التنظيمية معهم و مخرجات هذه العلاقات يتطلب فهم نظرية إدارة العلاقات مع الجماهير     و التى تشرح استراتيجيات بناء العلاقات الجيدة مع كافة الجماهير التنظيمية بما فى ذلك جمهور العاملين .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584775"/>
              </a:xfrm>
              <a:prstGeom prst="rect">
                <a:avLst/>
              </a:prstGeom>
              <a:noFill/>
            </p:spPr>
            <p:txBody>
              <a:bodyPr wrap="square" rtlCol="0">
                <a:spAutoFit/>
              </a:bodyPr>
              <a:lstStyle/>
              <a:p>
                <a:pPr algn="ctr" rtl="1"/>
                <a:r>
                  <a:rPr lang="en-US" sz="1600" b="1" i="1" dirty="0">
                    <a:effectLst/>
                    <a:latin typeface="Alexandria" pitchFamily="2" charset="-78"/>
                    <a:ea typeface="Times New Roman" panose="02020603050405020304" pitchFamily="18" charset="0"/>
                    <a:cs typeface="Alexandria" pitchFamily="2" charset="-78"/>
                    <a:sym typeface="Wingdings" panose="05000000000000000000" pitchFamily="2" charset="2"/>
                  </a:rPr>
                  <a:t></a:t>
                </a:r>
                <a:r>
                  <a:rPr lang="en-US" sz="1600" b="1" i="1" dirty="0">
                    <a:effectLst/>
                    <a:latin typeface="Alexandria" pitchFamily="2" charset="-78"/>
                    <a:ea typeface="Times New Roman" panose="02020603050405020304" pitchFamily="18" charset="0"/>
                    <a:cs typeface="Alexandria" pitchFamily="2" charset="-78"/>
                  </a:rPr>
                  <a:t> </a:t>
                </a:r>
                <a:r>
                  <a:rPr lang="ar-EG" sz="1600" b="1" i="1" dirty="0">
                    <a:effectLst/>
                    <a:latin typeface="Alexandria" pitchFamily="2" charset="-78"/>
                    <a:ea typeface="Times New Roman" panose="02020603050405020304" pitchFamily="18" charset="0"/>
                    <a:cs typeface="Alexandria" pitchFamily="2" charset="-78"/>
                  </a:rPr>
                  <a:t>مراحل إدارة علاقات المنظمة :</a:t>
                </a:r>
                <a:endParaRPr lang="en-US" sz="1600" dirty="0">
                  <a:effectLst/>
                  <a:latin typeface="Alexandria" pitchFamily="2" charset="-78"/>
                  <a:ea typeface="Times New Roman" panose="02020603050405020304" pitchFamily="18" charset="0"/>
                  <a:cs typeface="Alexandria" pitchFamily="2" charset="-78"/>
                </a:endParaRPr>
              </a:p>
              <a:p>
                <a:pPr algn="ctr" rtl="1"/>
                <a:endParaRPr lang="en-US" sz="16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8385527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485791" y="101559"/>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07968" y="7715"/>
              <a:ext cx="9783671" cy="6654882"/>
              <a:chOff x="1707968" y="7715"/>
              <a:chExt cx="9783671" cy="6654882"/>
            </a:xfrm>
          </p:grpSpPr>
          <p:sp>
            <p:nvSpPr>
              <p:cNvPr id="6" name="TextBox 5"/>
              <p:cNvSpPr txBox="1"/>
              <p:nvPr/>
            </p:nvSpPr>
            <p:spPr>
              <a:xfrm>
                <a:off x="1707968" y="1240760"/>
                <a:ext cx="8631100" cy="338554"/>
              </a:xfrm>
              <a:prstGeom prst="rect">
                <a:avLst/>
              </a:prstGeom>
              <a:noFill/>
            </p:spPr>
            <p:txBody>
              <a:bodyPr wrap="square" rtlCol="0">
                <a:spAutoFit/>
              </a:bodyPr>
              <a:lstStyle/>
              <a:p>
                <a:pPr algn="ctr" rtl="1"/>
                <a:endParaRPr lang="en-US" sz="1600" b="1" dirty="0">
                  <a:latin typeface="Alexandria" pitchFamily="2" charset="-78"/>
                  <a:cs typeface="Alexandria" pitchFamily="2" charset="-78"/>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2" name="Rectangle 11"/>
          <p:cNvSpPr/>
          <p:nvPr/>
        </p:nvSpPr>
        <p:spPr>
          <a:xfrm>
            <a:off x="819150" y="1803897"/>
            <a:ext cx="10408629" cy="2666884"/>
          </a:xfrm>
          <a:prstGeom prst="rect">
            <a:avLst/>
          </a:prstGeom>
        </p:spPr>
        <p:txBody>
          <a:bodyPr wrap="square">
            <a:spAutoFit/>
          </a:bodyPr>
          <a:lstStyle/>
          <a:p>
            <a:pPr marL="274320" marR="0" algn="justLow" rtl="1">
              <a:lnSpc>
                <a:spcPct val="150000"/>
              </a:lnSpc>
              <a:spcBef>
                <a:spcPts val="0"/>
              </a:spcBef>
              <a:spcAft>
                <a:spcPts val="1000"/>
              </a:spcAft>
            </a:pPr>
            <a:endParaRPr lang="ar-EG" sz="1800" b="1" u="sng"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274320" marR="0" algn="justLow" rtl="1">
              <a:lnSpc>
                <a:spcPct val="150000"/>
              </a:lnSpc>
              <a:spcBef>
                <a:spcPts val="0"/>
              </a:spcBef>
              <a:spcAft>
                <a:spcPts val="1000"/>
              </a:spcAft>
            </a:pPr>
            <a:r>
              <a:rPr lang="ar-EG" sz="1400" b="1" u="sng" dirty="0">
                <a:effectLst/>
                <a:latin typeface="Alexandria" pitchFamily="2" charset="-78"/>
                <a:ea typeface="Times New Roman" panose="02020603050405020304" pitchFamily="18" charset="0"/>
                <a:cs typeface="Alexandria" pitchFamily="2" charset="-78"/>
              </a:rPr>
              <a:t>وتتكون نظرية </a:t>
            </a:r>
            <a:r>
              <a:rPr lang="ar-SA" sz="1400" b="1" u="sng" dirty="0">
                <a:effectLst/>
                <a:latin typeface="Alexandria" pitchFamily="2" charset="-78"/>
                <a:ea typeface="Times New Roman" panose="02020603050405020304" pitchFamily="18" charset="0"/>
                <a:cs typeface="Alexandria" pitchFamily="2" charset="-78"/>
              </a:rPr>
              <a:t>إدارة العلاقات بين المنظمة و جماهيرها من عدة مراحل قدرها البعض على أنها ثلاثة  ،واضاف لها آخرون مرحلة رابعة ،وذلك على النحو التالى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SzPts val="1200"/>
              <a:buFont typeface="+mj-lt"/>
              <a:buAutoNum type="arabicPeriod"/>
              <a:tabLst>
                <a:tab pos="816610" algn="l"/>
              </a:tabLst>
            </a:pPr>
            <a:r>
              <a:rPr lang="ar-SA" sz="1400" b="1" dirty="0">
                <a:effectLst/>
                <a:latin typeface="Alexandria" pitchFamily="2" charset="-78"/>
                <a:ea typeface="Times New Roman" panose="02020603050405020304" pitchFamily="18" charset="0"/>
                <a:cs typeface="Alexandria" pitchFamily="2" charset="-78"/>
              </a:rPr>
              <a:t>مقدمات العلاقة / الشروط المسبقة للعلاقة </a:t>
            </a:r>
            <a:r>
              <a:rPr lang="en-US" sz="1400" b="1" dirty="0">
                <a:effectLst/>
                <a:latin typeface="Alexandria" pitchFamily="2" charset="-78"/>
                <a:ea typeface="Times New Roman" panose="02020603050405020304" pitchFamily="18" charset="0"/>
                <a:cs typeface="Alexandria" pitchFamily="2" charset="-78"/>
              </a:rPr>
              <a:t>Antecedents of Relationships</a:t>
            </a:r>
            <a:r>
              <a:rPr lang="ar-EG" sz="1400" b="1" dirty="0">
                <a:effectLst/>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0"/>
              </a:spcAft>
              <a:buSzPts val="1200"/>
              <a:buFont typeface="+mj-lt"/>
              <a:buAutoNum type="arabicPeriod"/>
              <a:tabLst>
                <a:tab pos="816610" algn="l"/>
              </a:tabLst>
            </a:pPr>
            <a:r>
              <a:rPr lang="ar-SA" sz="1400" b="1" dirty="0">
                <a:effectLst/>
                <a:latin typeface="Alexandria" pitchFamily="2" charset="-78"/>
                <a:ea typeface="Times New Roman" panose="02020603050405020304" pitchFamily="18" charset="0"/>
                <a:cs typeface="Alexandria" pitchFamily="2" charset="-78"/>
              </a:rPr>
              <a:t>أنواع العلاقات</a:t>
            </a:r>
            <a:r>
              <a:rPr lang="en-US" sz="1400" b="1" dirty="0">
                <a:effectLst/>
                <a:latin typeface="Alexandria" pitchFamily="2" charset="-78"/>
                <a:ea typeface="Times New Roman" panose="02020603050405020304" pitchFamily="18" charset="0"/>
                <a:cs typeface="Alexandria" pitchFamily="2" charset="-78"/>
              </a:rPr>
              <a:t> Dimensions&amp; Types of Relationship</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SzPts val="1200"/>
              <a:buFont typeface="+mj-lt"/>
              <a:buAutoNum type="arabicPeriod"/>
              <a:tabLst>
                <a:tab pos="816610" algn="l"/>
              </a:tabLst>
            </a:pPr>
            <a:r>
              <a:rPr lang="ar-SA" sz="1400" b="1" dirty="0">
                <a:effectLst/>
                <a:latin typeface="Alexandria" pitchFamily="2" charset="-78"/>
                <a:ea typeface="Times New Roman" panose="02020603050405020304" pitchFamily="18" charset="0"/>
                <a:cs typeface="Alexandria" pitchFamily="2" charset="-78"/>
              </a:rPr>
              <a:t>استراتيجيات البناء </a:t>
            </a:r>
            <a:r>
              <a:rPr lang="en-US" sz="1400" b="1" dirty="0">
                <a:effectLst/>
                <a:latin typeface="Alexandria" pitchFamily="2" charset="-78"/>
                <a:ea typeface="Times New Roman" panose="02020603050405020304" pitchFamily="18" charset="0"/>
                <a:cs typeface="Alexandria" pitchFamily="2" charset="-78"/>
              </a:rPr>
              <a:t>Cultivation Strategies</a:t>
            </a:r>
            <a:r>
              <a:rPr lang="ar-SA" sz="1400" b="1" dirty="0">
                <a:effectLst/>
                <a:latin typeface="Alexandria" pitchFamily="2" charset="-78"/>
                <a:ea typeface="Times New Roman" panose="02020603050405020304" pitchFamily="18" charset="0"/>
                <a:cs typeface="Alexandria" pitchFamily="2" charset="-78"/>
              </a:rPr>
              <a:t>.</a:t>
            </a:r>
            <a:endParaRPr lang="ar-EG" sz="1400" b="1" dirty="0">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SzPts val="1200"/>
              <a:buFont typeface="+mj-lt"/>
              <a:buAutoNum type="arabicPeriod"/>
              <a:tabLst>
                <a:tab pos="816610" algn="l"/>
              </a:tabLst>
            </a:pPr>
            <a:r>
              <a:rPr lang="ar-SA" sz="1400" b="1" dirty="0">
                <a:effectLst/>
                <a:latin typeface="Alexandria" pitchFamily="2" charset="-78"/>
                <a:ea typeface="Times New Roman" panose="02020603050405020304" pitchFamily="18" charset="0"/>
                <a:cs typeface="Alexandria" pitchFamily="2" charset="-78"/>
              </a:rPr>
              <a:t>مخرجات العلاقة </a:t>
            </a:r>
            <a:r>
              <a:rPr lang="en-US" sz="1400" b="1" dirty="0">
                <a:effectLst/>
                <a:latin typeface="Alexandria" pitchFamily="2" charset="-78"/>
                <a:ea typeface="Times New Roman" panose="02020603050405020304" pitchFamily="18" charset="0"/>
                <a:cs typeface="Alexandria" pitchFamily="2" charset="-78"/>
              </a:rPr>
              <a:t>Relationships Outcomes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53550" y="1976633"/>
            <a:ext cx="9933549" cy="44305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1">
              <a:lnSpc>
                <a:spcPct val="150000"/>
              </a:lnSpc>
              <a:spcBef>
                <a:spcPts val="0"/>
              </a:spcBef>
              <a:spcAft>
                <a:spcPts val="0"/>
              </a:spcAft>
              <a:buFont typeface="+mj-lt"/>
              <a:buAutoNum type="arabicPeriod"/>
            </a:pPr>
            <a:r>
              <a:rPr lang="ar-SA" sz="1400" b="1" i="1" dirty="0">
                <a:effectLst/>
                <a:latin typeface="Alexandria" pitchFamily="2" charset="-78"/>
                <a:ea typeface="Times New Roman" panose="02020603050405020304" pitchFamily="18" charset="0"/>
                <a:cs typeface="Alexandria" pitchFamily="2" charset="-78"/>
              </a:rPr>
              <a:t>مقدمات العلاقة ،وشروطها  :</a:t>
            </a:r>
            <a:endParaRPr lang="en-US" sz="1400" dirty="0">
              <a:effectLst/>
              <a:latin typeface="Alexandria" pitchFamily="2" charset="-78"/>
              <a:ea typeface="Times New Roman" panose="02020603050405020304" pitchFamily="18" charset="0"/>
              <a:cs typeface="Alexandria" pitchFamily="2" charset="-78"/>
            </a:endParaRPr>
          </a:p>
          <a:p>
            <a:pPr marL="0" marR="0" indent="0" algn="just" rtl="1">
              <a:lnSpc>
                <a:spcPct val="150000"/>
              </a:lnSpc>
              <a:spcBef>
                <a:spcPts val="0"/>
              </a:spcBef>
              <a:spcAft>
                <a:spcPts val="0"/>
              </a:spcAft>
              <a:buNone/>
            </a:pPr>
            <a:r>
              <a:rPr lang="ar-EG" sz="1400" dirty="0">
                <a:latin typeface="Alexandria" pitchFamily="2" charset="-78"/>
                <a:ea typeface="Times New Roman" panose="02020603050405020304" pitchFamily="18" charset="0"/>
                <a:cs typeface="Alexandria" pitchFamily="2" charset="-78"/>
              </a:rPr>
              <a:t>ي</a:t>
            </a:r>
            <a:r>
              <a:rPr lang="ar-SA" sz="1400" dirty="0">
                <a:effectLst/>
                <a:latin typeface="Alexandria" pitchFamily="2" charset="-78"/>
                <a:ea typeface="Times New Roman" panose="02020603050405020304" pitchFamily="18" charset="0"/>
                <a:cs typeface="Alexandria" pitchFamily="2" charset="-78"/>
              </a:rPr>
              <a:t>عد البحث فى المقدمات أو الشروط المسبقة أمراً حتمياً فى دراسة إدارة العلاقات بين المنظمة و جماهيرها، ما الذى يبنى العلاقة ؟، و ما أسباب إقامة المنظمات لعلاقات مع الجماهير ؟، و ما الذى يؤثر على أنماط و مخرجات هذه العلاقات ؟. وتشكل هذه الأسئلة أهمية كبيرة لفهم طبيعة العلاقات المؤسسية، و على الرغم من أهمية مقدمات العلاقات و الاعتراف بها من جانب باحثى العلاقات العامة، إلا أنه القليل من البحوث هى فقط التى حاولت فحص طبيعتها و وظائفها وخاصة من منظور العلاقات مع الموظفين .</a:t>
            </a:r>
            <a:endParaRPr lang="en-US" sz="1400" dirty="0">
              <a:effectLst/>
              <a:latin typeface="Alexandria" pitchFamily="2" charset="-78"/>
              <a:ea typeface="Times New Roman" panose="02020603050405020304" pitchFamily="18" charset="0"/>
              <a:cs typeface="Alexandria" pitchFamily="2" charset="-78"/>
            </a:endParaRPr>
          </a:p>
          <a:p>
            <a:pPr marL="0" marR="0" indent="0" algn="just"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a:p>
            <a:pPr marL="0" marR="0" indent="0" algn="just" rtl="1">
              <a:lnSpc>
                <a:spcPct val="150000"/>
              </a:lnSpc>
              <a:spcBef>
                <a:spcPts val="0"/>
              </a:spcBef>
              <a:spcAft>
                <a:spcPts val="0"/>
              </a:spcAft>
              <a:buNone/>
            </a:pPr>
            <a:r>
              <a:rPr lang="ar-SA" sz="1400" dirty="0">
                <a:effectLst/>
                <a:latin typeface="Alexandria" pitchFamily="2" charset="-78"/>
                <a:ea typeface="Times New Roman" panose="02020603050405020304" pitchFamily="18" charset="0"/>
                <a:cs typeface="Alexandria" pitchFamily="2" charset="-78"/>
              </a:rPr>
              <a:t>و تعد دراسة </a:t>
            </a:r>
            <a:r>
              <a:rPr lang="en-US" sz="1400" dirty="0">
                <a:effectLst/>
                <a:latin typeface="Alexandria" pitchFamily="2" charset="-78"/>
                <a:ea typeface="Times New Roman" panose="02020603050405020304" pitchFamily="18" charset="0"/>
                <a:cs typeface="Alexandria" pitchFamily="2" charset="-78"/>
              </a:rPr>
              <a:t>(Broom et al 2000)</a:t>
            </a:r>
            <a:r>
              <a:rPr lang="ar-SA" sz="1400" dirty="0">
                <a:effectLst/>
                <a:latin typeface="Alexandria" pitchFamily="2" charset="-78"/>
                <a:ea typeface="Times New Roman" panose="02020603050405020304" pitchFamily="18" charset="0"/>
                <a:cs typeface="Alexandria" pitchFamily="2" charset="-78"/>
              </a:rPr>
              <a:t> و التى فحصت أسباب دخول المنظمات فى علاقات مع جماهير محددة من الدراسات الرائدة فى مقدمات العلاقات- على مستوى المفاهيم- ، حيث ذكروا أن "مقدمات العلاقات تشمل</a:t>
            </a:r>
            <a:r>
              <a:rPr lang="ar-SA" sz="1400" b="1" dirty="0">
                <a:effectLst/>
                <a:latin typeface="Alexandria" pitchFamily="2" charset="-78"/>
                <a:ea typeface="Times New Roman" panose="02020603050405020304" pitchFamily="18" charset="0"/>
                <a:cs typeface="Alexandria" pitchFamily="2" charset="-78"/>
              </a:rPr>
              <a:t>: المدركات، الدوافع، الإحتياجات،السلوكيات"، و هكذا افترضها  كحالات طا</a:t>
            </a:r>
            <a:r>
              <a:rPr lang="ar-EG" sz="1400" b="1" dirty="0">
                <a:effectLst/>
                <a:latin typeface="Alexandria" pitchFamily="2" charset="-78"/>
                <a:ea typeface="Times New Roman" panose="02020603050405020304" pitchFamily="18" charset="0"/>
                <a:cs typeface="Alexandria" pitchFamily="2" charset="-78"/>
              </a:rPr>
              <a:t>ر</a:t>
            </a:r>
            <a:r>
              <a:rPr lang="ar-SA" sz="1400" b="1" dirty="0">
                <a:effectLst/>
                <a:latin typeface="Alexandria" pitchFamily="2" charset="-78"/>
                <a:ea typeface="Times New Roman" panose="02020603050405020304" pitchFamily="18" charset="0"/>
                <a:cs typeface="Alexandria" pitchFamily="2" charset="-78"/>
              </a:rPr>
              <a:t>ئة </a:t>
            </a:r>
            <a:r>
              <a:rPr lang="en-US" sz="1400" b="1" dirty="0">
                <a:effectLst/>
                <a:latin typeface="Alexandria" pitchFamily="2" charset="-78"/>
                <a:ea typeface="Times New Roman" panose="02020603050405020304" pitchFamily="18" charset="0"/>
                <a:cs typeface="Alexandria" pitchFamily="2" charset="-78"/>
              </a:rPr>
              <a:t>Contingencies </a:t>
            </a:r>
            <a:r>
              <a:rPr lang="ar-EG" sz="1400" b="1" dirty="0">
                <a:effectLst/>
                <a:latin typeface="Alexandria" pitchFamily="2" charset="-78"/>
                <a:ea typeface="Times New Roman" panose="02020603050405020304" pitchFamily="18" charset="0"/>
                <a:cs typeface="Alexandria" pitchFamily="2" charset="-78"/>
              </a:rPr>
              <a:t>أو كأسباب فى تشكيل العلاقة . كما أنها فسرت أن ضغوط البيئة الخارجية للتغيير تنشئ هذه العلاقات و ذلك فى نماذج النظم المفتوحة</a:t>
            </a:r>
            <a:r>
              <a:rPr lang="en-US" sz="1400" dirty="0">
                <a:effectLst/>
                <a:latin typeface="Alexandria" pitchFamily="2" charset="-78"/>
                <a:cs typeface="Alexandria" pitchFamily="2" charset="-78"/>
              </a:rPr>
              <a:t> </a:t>
            </a:r>
            <a:endParaRPr lang="ar-EG" sz="1400" dirty="0">
              <a:effectLst/>
              <a:latin typeface="Alexandria" pitchFamily="2" charset="-78"/>
              <a:cs typeface="Alexandria" pitchFamily="2" charset="-78"/>
            </a:endParaRPr>
          </a:p>
          <a:p>
            <a:pPr marL="0" marR="0" algn="just">
              <a:lnSpc>
                <a:spcPct val="150000"/>
              </a:lnSpc>
              <a:spcBef>
                <a:spcPts val="0"/>
              </a:spcBef>
              <a:spcAft>
                <a:spcPts val="0"/>
              </a:spcAft>
            </a:pPr>
            <a:r>
              <a:rPr lang="en-US" sz="1400" dirty="0">
                <a:effectLst/>
                <a:latin typeface="Alexandria" pitchFamily="2" charset="-78"/>
                <a:ea typeface="Times New Roman" panose="02020603050405020304" pitchFamily="18" charset="0"/>
                <a:cs typeface="Alexandria" pitchFamily="2" charset="-78"/>
              </a:rPr>
              <a:t> </a:t>
            </a:r>
          </a:p>
        </p:txBody>
      </p:sp>
    </p:spTree>
    <p:extLst>
      <p:ext uri="{BB962C8B-B14F-4D97-AF65-F5344CB8AC3E}">
        <p14:creationId xmlns:p14="http://schemas.microsoft.com/office/powerpoint/2010/main" val="14478036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04900" y="1944650"/>
            <a:ext cx="9982200" cy="48244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1717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و بينما اهتمت دراسة </a:t>
            </a:r>
            <a:r>
              <a:rPr lang="en-US" sz="1400" dirty="0">
                <a:effectLst/>
                <a:latin typeface="Alexandria" pitchFamily="2" charset="-78"/>
                <a:ea typeface="Times New Roman" panose="02020603050405020304" pitchFamily="18" charset="0"/>
                <a:cs typeface="Alexandria" pitchFamily="2" charset="-78"/>
              </a:rPr>
              <a:t>Broom</a:t>
            </a:r>
            <a:r>
              <a:rPr lang="ar-EG" sz="1400" dirty="0">
                <a:effectLst/>
                <a:latin typeface="Alexandria" pitchFamily="2" charset="-78"/>
                <a:ea typeface="Times New Roman" panose="02020603050405020304" pitchFamily="18" charset="0"/>
                <a:cs typeface="Alexandria" pitchFamily="2" charset="-78"/>
              </a:rPr>
              <a:t> بشرح أسباب اتجاه المنظمات إلى بناء علاقات مع جماهيرها، فإن دراسة</a:t>
            </a:r>
            <a:r>
              <a:rPr lang="en-US" sz="1400" dirty="0">
                <a:effectLst/>
                <a:latin typeface="Alexandria" pitchFamily="2" charset="-78"/>
                <a:ea typeface="Times New Roman" panose="02020603050405020304" pitchFamily="18" charset="0"/>
                <a:cs typeface="Alexandria" pitchFamily="2" charset="-78"/>
              </a:rPr>
              <a:t>   </a:t>
            </a:r>
            <a:r>
              <a:rPr lang="en-US" sz="1400" dirty="0" err="1">
                <a:effectLst/>
                <a:latin typeface="Alexandria" pitchFamily="2" charset="-78"/>
                <a:ea typeface="Times New Roman" panose="02020603050405020304" pitchFamily="18" charset="0"/>
                <a:cs typeface="Alexandria" pitchFamily="2" charset="-78"/>
              </a:rPr>
              <a:t>Grunig</a:t>
            </a:r>
            <a:r>
              <a:rPr lang="en-US" sz="1400" dirty="0">
                <a:effectLst/>
                <a:latin typeface="Alexandria" pitchFamily="2" charset="-78"/>
                <a:ea typeface="Times New Roman" panose="02020603050405020304" pitchFamily="18" charset="0"/>
                <a:cs typeface="Alexandria" pitchFamily="2" charset="-78"/>
              </a:rPr>
              <a:t> &amp; Huang 2000</a:t>
            </a:r>
            <a:r>
              <a:rPr lang="ar-EG" sz="1400" dirty="0">
                <a:effectLst/>
                <a:latin typeface="Alexandria" pitchFamily="2" charset="-78"/>
                <a:ea typeface="Times New Roman" panose="02020603050405020304" pitchFamily="18" charset="0"/>
                <a:cs typeface="Alexandria" pitchFamily="2" charset="-78"/>
              </a:rPr>
              <a:t> قد ركزت على النواحى الموقفية للمنظمة، و لاحظوا أن الضغوط البيئية قد لا تؤثر كثيراً على الموارد و التبادلات. و أكدت أن العلاقات تستند على مواقف محددة، و مخرجات سلوكية معينة للجماهير يتم قياسها من خلال المسح البيئى لكل من الجمهور و الإدارة .</a:t>
            </a:r>
          </a:p>
          <a:p>
            <a:pPr marL="0" marR="0" indent="0" algn="just"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a:p>
            <a:pPr marL="160020" marR="0" algn="justLow"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و يمكن إعتبار كل من ثقافة المنظمة، و الاتصالات الداخلية المتوازنة ( العلاقات العامة الداخلية الممتازة)- و هما متغيران تابعان لنمط القيادة- مقدمات أو شروط مسبقة للعلاقات بين المنظمة و العاملين .حيث أوضحت نتائج الدراسات التى أشارت إلى ارتباط الاتصال المتوازن فى إتجاهين بمخرجات العلاقات الفعالة / الجيدة و هى: الثقة، الرضا الوظيفى، الإلتزام التنظيمي، و تبادلية السيطرة.و قياساً على ذلك فإنه من المتوقع أن تساهم اتصالات العاملين المتوازنة فى اتجاهين فى بناء علاقات مفتوحة، تقوم على الثقة و الاعتمادية  مع العاملين، فالعلاقات الجيدة مع العاملين تساعد المنظمة على البقاء خلال الأزمات، كما تساعدها فى حل النزاعات. </a:t>
            </a:r>
            <a:endParaRPr lang="en-US" sz="1400" dirty="0">
              <a:effectLst/>
              <a:latin typeface="Alexandria" pitchFamily="2" charset="-78"/>
              <a:ea typeface="Times New Roman" panose="02020603050405020304" pitchFamily="18" charset="0"/>
              <a:cs typeface="Alexandria" pitchFamily="2" charset="-78"/>
            </a:endParaRPr>
          </a:p>
          <a:p>
            <a:pPr marL="0" marR="0" indent="0">
              <a:lnSpc>
                <a:spcPct val="150000"/>
              </a:lnSpc>
              <a:spcBef>
                <a:spcPts val="0"/>
              </a:spcBef>
              <a:spcAft>
                <a:spcPts val="0"/>
              </a:spcAft>
              <a:buNone/>
            </a:pPr>
            <a:r>
              <a:rPr lang="en-US" sz="1400" dirty="0">
                <a:effectLst/>
                <a:latin typeface="Alexandria" pitchFamily="2" charset="-78"/>
                <a:ea typeface="Times New Roman" panose="02020603050405020304" pitchFamily="18" charset="0"/>
                <a:cs typeface="Alexandria" pitchFamily="2" charset="-78"/>
              </a:rPr>
              <a:t> </a:t>
            </a:r>
          </a:p>
        </p:txBody>
      </p:sp>
    </p:spTree>
    <p:extLst>
      <p:ext uri="{BB962C8B-B14F-4D97-AF65-F5344CB8AC3E}">
        <p14:creationId xmlns:p14="http://schemas.microsoft.com/office/powerpoint/2010/main" val="14478036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014333" y="7715"/>
              <a:ext cx="9477306" cy="6654882"/>
              <a:chOff x="2014333" y="7715"/>
              <a:chExt cx="9477306" cy="6654882"/>
            </a:xfrm>
          </p:grpSpPr>
          <p:sp>
            <p:nvSpPr>
              <p:cNvPr id="6" name="TextBox 5"/>
              <p:cNvSpPr txBox="1"/>
              <p:nvPr/>
            </p:nvSpPr>
            <p:spPr>
              <a:xfrm>
                <a:off x="2014333" y="1093330"/>
                <a:ext cx="86311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27762" y="1871005"/>
            <a:ext cx="10327899"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Low" rtl="1">
              <a:lnSpc>
                <a:spcPct val="200000"/>
              </a:lnSpc>
              <a:spcBef>
                <a:spcPts val="0"/>
              </a:spcBef>
              <a:spcAft>
                <a:spcPts val="0"/>
              </a:spcAft>
              <a:buNone/>
            </a:pPr>
            <a:endParaRPr lang="ar-EG" sz="1400" b="1" dirty="0">
              <a:effectLst/>
              <a:latin typeface="Alexandria" pitchFamily="2" charset="-78"/>
              <a:ea typeface="Times New Roman" panose="02020603050405020304" pitchFamily="18" charset="0"/>
              <a:cs typeface="Alexandria" pitchFamily="2" charset="-78"/>
            </a:endParaRPr>
          </a:p>
          <a:p>
            <a:pPr marL="0" marR="0" indent="0" algn="justLow" rtl="1">
              <a:lnSpc>
                <a:spcPct val="200000"/>
              </a:lnSpc>
              <a:spcBef>
                <a:spcPts val="0"/>
              </a:spcBef>
              <a:spcAft>
                <a:spcPts val="0"/>
              </a:spcAft>
              <a:buNone/>
            </a:pPr>
            <a:r>
              <a:rPr lang="ar-EG" sz="1400" b="1" dirty="0">
                <a:effectLst/>
                <a:latin typeface="Alexandria" pitchFamily="2" charset="-78"/>
                <a:ea typeface="Times New Roman" panose="02020603050405020304" pitchFamily="18" charset="0"/>
                <a:cs typeface="Alexandria" pitchFamily="2" charset="-78"/>
              </a:rPr>
              <a:t>و كذلك فإن تطبيق الثقافات المشاركة -التى تعززها القيادة التحويلية – تساهم فى تدعيم الاتصال المتوازن من خلال تدعيمها للتفويض واستراتيجيات مشاركة العاملين فى صناعة القرارات التنظيمية، مما يدعم من استقلالية الأفراد و تقلل من العوائق و النزاعات، بل يزيد من احتمالية تحقق المخرجات التنظيمية المرتبطة بالعلاقات الفعالة القوية السابق ذكرها</a:t>
            </a:r>
            <a:r>
              <a:rPr lang="ar-EG" sz="1400" b="1" dirty="0">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560130" y="1982600"/>
            <a:ext cx="10437425"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r" rtl="1">
              <a:lnSpc>
                <a:spcPct val="150000"/>
              </a:lnSpc>
              <a:spcBef>
                <a:spcPts val="0"/>
              </a:spcBef>
              <a:spcAft>
                <a:spcPts val="1000"/>
              </a:spcAft>
            </a:pPr>
            <a:r>
              <a:rPr lang="ar-SA" sz="1400" b="1" u="sng" dirty="0">
                <a:effectLst/>
                <a:latin typeface="Alexandria" pitchFamily="2" charset="-78"/>
                <a:ea typeface="Times New Roman" panose="02020603050405020304" pitchFamily="18" charset="0"/>
                <a:cs typeface="Alexandria" pitchFamily="2" charset="-78"/>
              </a:rPr>
              <a:t>قدم </a:t>
            </a:r>
            <a:r>
              <a:rPr lang="ar-EG" sz="1400" b="1" u="sng" dirty="0">
                <a:effectLst/>
                <a:latin typeface="Alexandria" pitchFamily="2" charset="-78"/>
                <a:ea typeface="Times New Roman" panose="02020603050405020304" pitchFamily="18" charset="0"/>
                <a:cs typeface="Alexandria" pitchFamily="2" charset="-78"/>
              </a:rPr>
              <a:t>الباحثان </a:t>
            </a:r>
            <a:r>
              <a:rPr lang="en-US" sz="1400" b="1" u="sng" dirty="0">
                <a:effectLst/>
                <a:latin typeface="Alexandria" pitchFamily="2" charset="-78"/>
                <a:ea typeface="Times New Roman" panose="02020603050405020304" pitchFamily="18" charset="0"/>
                <a:cs typeface="Alexandria" pitchFamily="2" charset="-78"/>
              </a:rPr>
              <a:t> (</a:t>
            </a:r>
            <a:r>
              <a:rPr lang="en-US" sz="1400" b="1" u="sng" dirty="0" err="1">
                <a:effectLst/>
                <a:latin typeface="Alexandria" pitchFamily="2" charset="-78"/>
                <a:ea typeface="Times New Roman" panose="02020603050405020304" pitchFamily="18" charset="0"/>
                <a:cs typeface="Alexandria" pitchFamily="2" charset="-78"/>
              </a:rPr>
              <a:t>Bruning</a:t>
            </a:r>
            <a:r>
              <a:rPr lang="en-US" sz="1400" b="1" u="sng" dirty="0">
                <a:effectLst/>
                <a:latin typeface="Alexandria" pitchFamily="2" charset="-78"/>
                <a:ea typeface="Times New Roman" panose="02020603050405020304" pitchFamily="18" charset="0"/>
                <a:cs typeface="Alexandria" pitchFamily="2" charset="-78"/>
              </a:rPr>
              <a:t> and </a:t>
            </a:r>
            <a:r>
              <a:rPr lang="en-US" sz="1400" b="1" u="sng" dirty="0" err="1">
                <a:effectLst/>
                <a:latin typeface="Alexandria" pitchFamily="2" charset="-78"/>
                <a:ea typeface="Times New Roman" panose="02020603050405020304" pitchFamily="18" charset="0"/>
                <a:cs typeface="Alexandria" pitchFamily="2" charset="-78"/>
              </a:rPr>
              <a:t>Ledingham</a:t>
            </a:r>
            <a:r>
              <a:rPr lang="en-US" sz="1400" b="1" u="sng" dirty="0">
                <a:effectLst/>
                <a:latin typeface="Alexandria" pitchFamily="2" charset="-78"/>
                <a:ea typeface="Times New Roman" panose="02020603050405020304" pitchFamily="18" charset="0"/>
                <a:cs typeface="Alexandria" pitchFamily="2" charset="-78"/>
              </a:rPr>
              <a:t>)</a:t>
            </a:r>
            <a:r>
              <a:rPr lang="ar-EG" sz="1400" b="1" u="sng" dirty="0">
                <a:effectLst/>
                <a:latin typeface="Alexandria" pitchFamily="2" charset="-78"/>
                <a:ea typeface="Times New Roman" panose="02020603050405020304" pitchFamily="18" charset="0"/>
                <a:cs typeface="Alexandria" pitchFamily="2" charset="-78"/>
              </a:rPr>
              <a:t>مقياساً متعـــدد الأبعـــــاد لإدارة العلاقات التنظيمية  </a:t>
            </a:r>
            <a:r>
              <a:rPr lang="en-US" sz="1400" b="1" u="sng" dirty="0">
                <a:effectLst/>
                <a:latin typeface="Alexandria" pitchFamily="2" charset="-78"/>
                <a:ea typeface="Times New Roman" panose="02020603050405020304" pitchFamily="18" charset="0"/>
                <a:cs typeface="Alexandria" pitchFamily="2" charset="-78"/>
              </a:rPr>
              <a:t>Multi-item&amp; Multidimension scale  </a:t>
            </a:r>
            <a:r>
              <a:rPr lang="en-US" sz="1400" b="1" u="sng" dirty="0">
                <a:latin typeface="Alexandria" pitchFamily="2" charset="-78"/>
                <a:ea typeface="Times New Roman" panose="02020603050405020304" pitchFamily="18" charset="0"/>
                <a:cs typeface="Alexandria" pitchFamily="2" charset="-78"/>
              </a:rPr>
              <a:t> </a:t>
            </a:r>
            <a:r>
              <a:rPr lang="ar-EG" sz="1400" b="1" u="sng" dirty="0">
                <a:latin typeface="Alexandria" pitchFamily="2" charset="-78"/>
                <a:ea typeface="Times New Roman" panose="02020603050405020304" pitchFamily="18" charset="0"/>
                <a:cs typeface="Alexandria" pitchFamily="2" charset="-78"/>
              </a:rPr>
              <a:t> ي</a:t>
            </a:r>
            <a:r>
              <a:rPr lang="ar-EG" sz="1400" b="1" u="sng" dirty="0">
                <a:effectLst/>
                <a:latin typeface="Alexandria" pitchFamily="2" charset="-78"/>
                <a:ea typeface="Times New Roman" panose="02020603050405020304" pitchFamily="18" charset="0"/>
                <a:cs typeface="Alexandria" pitchFamily="2" charset="-78"/>
              </a:rPr>
              <a:t>قوم على أن المنظمة تربطها بجماهيرها علاقة ذات ثلاثة أبعاد هى:.</a:t>
            </a:r>
            <a:endParaRPr lang="en-US" sz="1400" dirty="0">
              <a:effectLst/>
              <a:latin typeface="Alexandria" pitchFamily="2" charset="-78"/>
              <a:ea typeface="Times New Roman" panose="02020603050405020304" pitchFamily="18" charset="0"/>
              <a:cs typeface="Alexandria" pitchFamily="2" charset="-78"/>
            </a:endParaRPr>
          </a:p>
          <a:p>
            <a:pPr marL="0" marR="0" indent="0" algn="justLow" rtl="1">
              <a:lnSpc>
                <a:spcPct val="150000"/>
              </a:lnSpc>
              <a:spcBef>
                <a:spcPts val="0"/>
              </a:spcBef>
              <a:spcAft>
                <a:spcPts val="1000"/>
              </a:spcAft>
              <a:buNone/>
            </a:pPr>
            <a:r>
              <a:rPr lang="en-US" sz="1400" b="1" i="1" dirty="0">
                <a:effectLst/>
                <a:latin typeface="Alexandria" pitchFamily="2" charset="-78"/>
                <a:ea typeface="Times New Roman" panose="02020603050405020304" pitchFamily="18" charset="0"/>
                <a:cs typeface="Alexandria" pitchFamily="2" charset="-78"/>
                <a:sym typeface="Wingdings" panose="05000000000000000000" pitchFamily="2" charset="2"/>
              </a:rPr>
              <a:t></a:t>
            </a:r>
            <a:r>
              <a:rPr lang="ar-EG" sz="1400" b="1" i="1" dirty="0">
                <a:effectLst/>
                <a:latin typeface="Alexandria" pitchFamily="2" charset="-78"/>
                <a:ea typeface="Times New Roman" panose="02020603050405020304" pitchFamily="18" charset="0"/>
                <a:cs typeface="Alexandria" pitchFamily="2" charset="-78"/>
              </a:rPr>
              <a:t>البعد المهنى</a:t>
            </a:r>
            <a:r>
              <a:rPr lang="ar-EG" sz="1400" dirty="0">
                <a:effectLst/>
                <a:latin typeface="Alexandria" pitchFamily="2" charset="-78"/>
                <a:ea typeface="Times New Roman" panose="02020603050405020304" pitchFamily="18" charset="0"/>
                <a:cs typeface="Alexandria" pitchFamily="2" charset="-78"/>
              </a:rPr>
              <a:t> </a:t>
            </a:r>
            <a:r>
              <a:rPr lang="en-US" sz="1400" b="1" u="sng" dirty="0">
                <a:effectLst/>
                <a:latin typeface="Alexandria" pitchFamily="2" charset="-78"/>
                <a:ea typeface="Times New Roman" panose="02020603050405020304" pitchFamily="18" charset="0"/>
                <a:cs typeface="Alexandria" pitchFamily="2" charset="-78"/>
              </a:rPr>
              <a:t>Professional</a:t>
            </a:r>
            <a:r>
              <a:rPr lang="ar-EG" sz="1400" dirty="0">
                <a:effectLst/>
                <a:latin typeface="Alexandria" pitchFamily="2" charset="-78"/>
                <a:ea typeface="Times New Roman" panose="02020603050405020304" pitchFamily="18" charset="0"/>
                <a:cs typeface="Alexandria" pitchFamily="2" charset="-78"/>
              </a:rPr>
              <a:t>: يقصد به" العلاقات المهنية بين المنظمة و جماهيرها فى ضوء طبيعة عمل المنظمة سواء كانت إنتاجية أم خدمية أم منظمة غير ربحية "،فالجمهور يريد من المنظمات أداءاً مهنياً يتمشى مع احتياجاته.</a:t>
            </a:r>
            <a:endParaRPr lang="en-US" sz="1400" dirty="0">
              <a:effectLst/>
              <a:latin typeface="Alexandria" pitchFamily="2" charset="-78"/>
              <a:ea typeface="Times New Roman" panose="02020603050405020304" pitchFamily="18" charset="0"/>
              <a:cs typeface="Alexandria" pitchFamily="2" charset="-78"/>
            </a:endParaRPr>
          </a:p>
          <a:p>
            <a:pPr marL="0" marR="0" indent="0" algn="justLow" rtl="1">
              <a:lnSpc>
                <a:spcPct val="150000"/>
              </a:lnSpc>
              <a:spcBef>
                <a:spcPts val="0"/>
              </a:spcBef>
              <a:spcAft>
                <a:spcPts val="1000"/>
              </a:spcAft>
              <a:buNone/>
            </a:pPr>
            <a:r>
              <a:rPr lang="en-US" sz="1400" b="1" i="1" dirty="0">
                <a:effectLst/>
                <a:latin typeface="Alexandria" pitchFamily="2" charset="-78"/>
                <a:ea typeface="Times New Roman" panose="02020603050405020304" pitchFamily="18" charset="0"/>
                <a:cs typeface="Alexandria" pitchFamily="2" charset="-78"/>
                <a:sym typeface="Wingdings" panose="05000000000000000000" pitchFamily="2" charset="2"/>
              </a:rPr>
              <a:t></a:t>
            </a:r>
            <a:r>
              <a:rPr lang="en-US" sz="1400" b="1" i="1" dirty="0">
                <a:effectLst/>
                <a:latin typeface="Alexandria" pitchFamily="2" charset="-78"/>
                <a:ea typeface="Times New Roman" panose="02020603050405020304" pitchFamily="18" charset="0"/>
                <a:cs typeface="Alexandria" pitchFamily="2" charset="-78"/>
              </a:rPr>
              <a:t> </a:t>
            </a:r>
            <a:r>
              <a:rPr lang="ar-EG" sz="1400" b="1" i="1" dirty="0">
                <a:effectLst/>
                <a:latin typeface="Alexandria" pitchFamily="2" charset="-78"/>
                <a:ea typeface="Times New Roman" panose="02020603050405020304" pitchFamily="18" charset="0"/>
                <a:cs typeface="Alexandria" pitchFamily="2" charset="-78"/>
              </a:rPr>
              <a:t>البعد الشخصى</a:t>
            </a:r>
            <a:r>
              <a:rPr lang="en-US" sz="1400" b="1" u="sng" dirty="0">
                <a:effectLst/>
                <a:latin typeface="Alexandria" pitchFamily="2" charset="-78"/>
                <a:ea typeface="Times New Roman" panose="02020603050405020304" pitchFamily="18" charset="0"/>
                <a:cs typeface="Alexandria" pitchFamily="2" charset="-78"/>
              </a:rPr>
              <a:t>Personal</a:t>
            </a:r>
            <a:r>
              <a:rPr lang="ar-EG" sz="1400" b="1" i="1" dirty="0">
                <a:effectLst/>
                <a:latin typeface="Alexandria" pitchFamily="2" charset="-78"/>
                <a:ea typeface="Times New Roman" panose="02020603050405020304" pitchFamily="18" charset="0"/>
                <a:cs typeface="Alexandria" pitchFamily="2" charset="-78"/>
              </a:rPr>
              <a:t>:</a:t>
            </a:r>
            <a:r>
              <a:rPr lang="ar-EG" sz="1400" dirty="0">
                <a:effectLst/>
                <a:latin typeface="Alexandria" pitchFamily="2" charset="-78"/>
                <a:ea typeface="Times New Roman" panose="02020603050405020304" pitchFamily="18" charset="0"/>
                <a:cs typeface="Alexandria" pitchFamily="2" charset="-78"/>
              </a:rPr>
              <a:t> يقصد به العلاقات التى تبنيها المنظمة مع جمهورها على أساس شخصى ، و ليس باعتبارهم افراداً مجهولين أو مجموعة من التابعين السلبيين , أى انها عليها أن تسعى لكسب احترامهم و ثقتهم كأفراد .</a:t>
            </a:r>
            <a:endParaRPr lang="en-US" sz="1400" dirty="0">
              <a:effectLst/>
              <a:latin typeface="Alexandria" pitchFamily="2" charset="-78"/>
              <a:ea typeface="Times New Roman" panose="02020603050405020304" pitchFamily="18" charset="0"/>
              <a:cs typeface="Alexandria" pitchFamily="2" charset="-78"/>
            </a:endParaRPr>
          </a:p>
          <a:p>
            <a:pPr marL="0" marR="0" indent="0" algn="r" rtl="1">
              <a:lnSpc>
                <a:spcPct val="150000"/>
              </a:lnSpc>
              <a:spcBef>
                <a:spcPts val="0"/>
              </a:spcBef>
              <a:spcAft>
                <a:spcPts val="0"/>
              </a:spcAft>
              <a:buNone/>
            </a:pPr>
            <a:r>
              <a:rPr lang="en-US" sz="1400" b="1" i="1" dirty="0">
                <a:effectLst/>
                <a:latin typeface="Alexandria" pitchFamily="2" charset="-78"/>
                <a:ea typeface="Times New Roman" panose="02020603050405020304" pitchFamily="18" charset="0"/>
                <a:cs typeface="Alexandria" pitchFamily="2" charset="-78"/>
                <a:sym typeface="Wingdings" panose="05000000000000000000" pitchFamily="2" charset="2"/>
              </a:rPr>
              <a:t></a:t>
            </a:r>
            <a:r>
              <a:rPr lang="ar-EG" sz="1400" b="1" i="1" dirty="0">
                <a:effectLst/>
                <a:latin typeface="Alexandria" pitchFamily="2" charset="-78"/>
                <a:ea typeface="Times New Roman" panose="02020603050405020304" pitchFamily="18" charset="0"/>
                <a:cs typeface="Alexandria" pitchFamily="2" charset="-78"/>
              </a:rPr>
              <a:t>البعد المجتمعى </a:t>
            </a:r>
            <a:r>
              <a:rPr lang="en-GB" sz="1400" b="1" i="1" dirty="0" err="1">
                <a:effectLst/>
                <a:latin typeface="Alexandria" pitchFamily="2" charset="-78"/>
                <a:ea typeface="Times New Roman" panose="02020603050405020304" pitchFamily="18" charset="0"/>
                <a:cs typeface="Alexandria" pitchFamily="2" charset="-78"/>
              </a:rPr>
              <a:t>Comunity</a:t>
            </a:r>
            <a:r>
              <a:rPr lang="ar-EG" sz="1400" i="1" dirty="0">
                <a:effectLst/>
                <a:latin typeface="Alexandria" pitchFamily="2" charset="-78"/>
                <a:ea typeface="Times New Roman" panose="02020603050405020304" pitchFamily="18" charset="0"/>
                <a:cs typeface="Alexandria" pitchFamily="2" charset="-78"/>
              </a:rPr>
              <a:t>: يقصد به</a:t>
            </a:r>
            <a:r>
              <a:rPr lang="ar-EG" sz="1400" dirty="0">
                <a:effectLst/>
                <a:latin typeface="Alexandria" pitchFamily="2" charset="-78"/>
                <a:ea typeface="Times New Roman" panose="02020603050405020304" pitchFamily="18" charset="0"/>
                <a:cs typeface="Alexandria" pitchFamily="2" charset="-78"/>
              </a:rPr>
              <a:t> التزام المنظمة فى علاقة جماهيرها الداخلية بجماهيرها الخارجية بالإلتزام باحتياجات و اهتمامات و قيم الجماهير من جانب ،والجماهير العامة فى المجتمع من جانب آخر ،وحث موظفى الشركة على المشاركة فى أنشطة المسئولية الإجتماعية للمنظمة </a:t>
            </a:r>
          </a:p>
          <a:p>
            <a:pPr marL="0" marR="0" indent="0" algn="just"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id="{25E04945-86C2-4397-B63D-B2D383C2B093}"/>
              </a:ext>
            </a:extLst>
          </p:cNvPr>
          <p:cNvSpPr txBox="1"/>
          <p:nvPr/>
        </p:nvSpPr>
        <p:spPr>
          <a:xfrm>
            <a:off x="2623104" y="1131524"/>
            <a:ext cx="6119446" cy="338554"/>
          </a:xfrm>
          <a:prstGeom prst="rect">
            <a:avLst/>
          </a:prstGeom>
          <a:noFill/>
        </p:spPr>
        <p:txBody>
          <a:bodyPr wrap="square">
            <a:spAutoFit/>
          </a:bodyPr>
          <a:lstStyle/>
          <a:p>
            <a:pPr algn="ctr"/>
            <a:r>
              <a:rPr lang="ar-EG" sz="1600" b="1" i="1" dirty="0">
                <a:effectLst/>
                <a:latin typeface="Alexandria" pitchFamily="2" charset="-78"/>
                <a:ea typeface="Times New Roman" panose="02020603050405020304" pitchFamily="18" charset="0"/>
                <a:cs typeface="Alexandria" pitchFamily="2" charset="-78"/>
              </a:rPr>
              <a:t>أبعاد و</a:t>
            </a:r>
            <a:r>
              <a:rPr lang="ar-SA" sz="1600" b="1" i="1" dirty="0">
                <a:effectLst/>
                <a:latin typeface="Alexandria" pitchFamily="2" charset="-78"/>
                <a:ea typeface="Times New Roman" panose="02020603050405020304" pitchFamily="18" charset="0"/>
                <a:cs typeface="Alexandria" pitchFamily="2" charset="-78"/>
              </a:rPr>
              <a:t>أنواع العلاقات بين المنظمة وجماهيرها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0416307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670419" y="7715"/>
              <a:ext cx="9821220" cy="6654882"/>
              <a:chOff x="1670419" y="7715"/>
              <a:chExt cx="9821220" cy="6654882"/>
            </a:xfrm>
          </p:grpSpPr>
          <p:sp>
            <p:nvSpPr>
              <p:cNvPr id="6" name="TextBox 5"/>
              <p:cNvSpPr txBox="1"/>
              <p:nvPr/>
            </p:nvSpPr>
            <p:spPr>
              <a:xfrm>
                <a:off x="1670419" y="1031452"/>
                <a:ext cx="8631100" cy="338554"/>
              </a:xfrm>
              <a:prstGeom prst="rect">
                <a:avLst/>
              </a:prstGeom>
              <a:noFill/>
            </p:spPr>
            <p:txBody>
              <a:bodyPr wrap="square" rtlCol="0">
                <a:spAutoFit/>
              </a:bodyPr>
              <a:lstStyle/>
              <a:p>
                <a:pPr algn="ctr"/>
                <a:r>
                  <a:rPr lang="ar-EG" sz="1600" b="1" dirty="0">
                    <a:latin typeface="Alexandria" charset="0"/>
                    <a:cs typeface="Alexandria" charset="0"/>
                  </a:rPr>
                  <a:t>أنواع العلاقات بين المنظمة وجماهيرها</a:t>
                </a: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19150" y="1973242"/>
            <a:ext cx="103365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Low" rtl="1">
              <a:lnSpc>
                <a:spcPct val="150000"/>
              </a:lnSpc>
              <a:spcBef>
                <a:spcPts val="0"/>
              </a:spcBef>
              <a:spcAft>
                <a:spcPts val="1000"/>
              </a:spcAft>
            </a:pPr>
            <a:r>
              <a:rPr lang="en-US" sz="1400" dirty="0">
                <a:effectLst/>
                <a:latin typeface="Alexandria" pitchFamily="2" charset="-78"/>
                <a:ea typeface="Times New Roman" panose="02020603050405020304" pitchFamily="18" charset="0"/>
                <a:cs typeface="Alexandria" pitchFamily="2" charset="-78"/>
              </a:rPr>
              <a:t> </a:t>
            </a:r>
            <a:r>
              <a:rPr lang="ar-EG" sz="1400" b="1" i="1" dirty="0">
                <a:effectLst/>
                <a:latin typeface="Alexandria" pitchFamily="2" charset="-78"/>
                <a:ea typeface="Times New Roman" panose="02020603050405020304" pitchFamily="18" charset="0"/>
                <a:cs typeface="Alexandria" pitchFamily="2" charset="-78"/>
              </a:rPr>
              <a:t>وقد </a:t>
            </a:r>
            <a:r>
              <a:rPr lang="ar-SA" sz="1400" b="1" i="1" dirty="0">
                <a:effectLst/>
                <a:latin typeface="Alexandria" pitchFamily="2" charset="-78"/>
                <a:ea typeface="Times New Roman" panose="02020603050405020304" pitchFamily="18" charset="0"/>
                <a:cs typeface="Alexandria" pitchFamily="2" charset="-78"/>
              </a:rPr>
              <a:t>طور الباحثان </a:t>
            </a:r>
            <a:r>
              <a:rPr lang="en-US" sz="1400" b="1" i="1" dirty="0">
                <a:effectLst/>
                <a:latin typeface="Alexandria" pitchFamily="2" charset="-78"/>
                <a:ea typeface="Times New Roman" panose="02020603050405020304" pitchFamily="18" charset="0"/>
                <a:cs typeface="Alexandria" pitchFamily="2" charset="-78"/>
              </a:rPr>
              <a:t>Mills &amp; </a:t>
            </a:r>
            <a:r>
              <a:rPr lang="en-US" sz="1400" b="1" i="1" dirty="0" err="1">
                <a:effectLst/>
                <a:latin typeface="Alexandria" pitchFamily="2" charset="-78"/>
                <a:ea typeface="Times New Roman" panose="02020603050405020304" pitchFamily="18" charset="0"/>
                <a:cs typeface="Alexandria" pitchFamily="2" charset="-78"/>
              </a:rPr>
              <a:t>Clarck</a:t>
            </a:r>
            <a:r>
              <a:rPr lang="en-US" sz="1400" b="1" i="1" dirty="0">
                <a:effectLst/>
                <a:latin typeface="Alexandria" pitchFamily="2" charset="-78"/>
                <a:ea typeface="Times New Roman" panose="02020603050405020304" pitchFamily="18" charset="0"/>
                <a:cs typeface="Alexandria" pitchFamily="2" charset="-78"/>
              </a:rPr>
              <a:t> 1994</a:t>
            </a:r>
            <a:r>
              <a:rPr lang="ar-SA" sz="1400" b="1" i="1" dirty="0">
                <a:effectLst/>
                <a:latin typeface="Alexandria" pitchFamily="2" charset="-78"/>
                <a:ea typeface="Times New Roman" panose="02020603050405020304" pitchFamily="18" charset="0"/>
                <a:cs typeface="Alexandria" pitchFamily="2" charset="-78"/>
              </a:rPr>
              <a:t> نمطين أساسيين للعلاقات-مذكورين فى البداية- يتم استخدامهما بصورة متكررة فى دراسة العلاقات بين المنظمات و جماهيرها فى مجال العلاقات العامة،</a:t>
            </a:r>
            <a:r>
              <a:rPr lang="ar-SA" sz="1400" b="1" u="sng" dirty="0">
                <a:effectLst/>
                <a:latin typeface="Alexandria" pitchFamily="2" charset="-78"/>
                <a:ea typeface="Times New Roman" panose="02020603050405020304" pitchFamily="18" charset="0"/>
                <a:cs typeface="Alexandria" pitchFamily="2" charset="-78"/>
              </a:rPr>
              <a:t> ثم لاحقاً تبنى </a:t>
            </a:r>
            <a:r>
              <a:rPr lang="en-US" sz="1400" b="1" u="sng" dirty="0">
                <a:effectLst/>
                <a:latin typeface="Alexandria" pitchFamily="2" charset="-78"/>
                <a:ea typeface="Times New Roman" panose="02020603050405020304" pitchFamily="18" charset="0"/>
                <a:cs typeface="Alexandria" pitchFamily="2" charset="-78"/>
              </a:rPr>
              <a:t>Hung,2002, 2005</a:t>
            </a:r>
            <a:r>
              <a:rPr lang="ar-EG" sz="1400" b="1" u="sng" dirty="0">
                <a:effectLst/>
                <a:latin typeface="Alexandria" pitchFamily="2" charset="-78"/>
                <a:ea typeface="Times New Roman" panose="02020603050405020304" pitchFamily="18" charset="0"/>
                <a:cs typeface="Alexandria" pitchFamily="2" charset="-78"/>
              </a:rPr>
              <a:t> هذين النمطين وقام </a:t>
            </a:r>
            <a:r>
              <a:rPr lang="ar-SA" sz="1400" b="1" u="sng" dirty="0">
                <a:effectLst/>
                <a:latin typeface="Alexandria" pitchFamily="2" charset="-78"/>
                <a:ea typeface="Times New Roman" panose="02020603050405020304" pitchFamily="18" charset="0"/>
                <a:cs typeface="Alexandria" pitchFamily="2" charset="-78"/>
              </a:rPr>
              <a:t>بتطوير ستة أنماط إضافية من العلاقات بين المنظمة و جماهيرها وهى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Wingdings" panose="05000000000000000000" pitchFamily="2" charset="2"/>
              <a:buChar char=""/>
              <a:tabLst>
                <a:tab pos="685800" algn="l"/>
              </a:tabLst>
            </a:pPr>
            <a:r>
              <a:rPr lang="ar-EG" sz="1400" b="1" dirty="0">
                <a:effectLst/>
                <a:latin typeface="Alexandria" pitchFamily="2" charset="-78"/>
                <a:ea typeface="Times New Roman" panose="02020603050405020304" pitchFamily="18" charset="0"/>
                <a:cs typeface="Alexandria" pitchFamily="2" charset="-78"/>
              </a:rPr>
              <a:t> </a:t>
            </a:r>
            <a:r>
              <a:rPr lang="ar-SA" sz="1400" b="1" dirty="0">
                <a:effectLst/>
                <a:latin typeface="Alexandria" pitchFamily="2" charset="-78"/>
                <a:ea typeface="Times New Roman" panose="02020603050405020304" pitchFamily="18" charset="0"/>
                <a:cs typeface="Alexandria" pitchFamily="2" charset="-78"/>
              </a:rPr>
              <a:t>علاقات المنفعة المشروطة </a:t>
            </a:r>
            <a:r>
              <a:rPr lang="en-US" sz="1400" dirty="0">
                <a:effectLst/>
                <a:latin typeface="Alexandria" pitchFamily="2" charset="-78"/>
                <a:ea typeface="Times New Roman" panose="02020603050405020304" pitchFamily="18" charset="0"/>
                <a:cs typeface="Alexandria" pitchFamily="2" charset="-78"/>
              </a:rPr>
              <a:t> Exchange Relationships</a:t>
            </a:r>
            <a:r>
              <a:rPr lang="ar-SA" sz="1400" dirty="0">
                <a:effectLst/>
                <a:latin typeface="Alexandria" pitchFamily="2" charset="-78"/>
                <a:ea typeface="Times New Roman" panose="02020603050405020304" pitchFamily="18" charset="0"/>
                <a:cs typeface="Alexandria" pitchFamily="2" charset="-78"/>
              </a:rPr>
              <a:t>: يقدم كل طرف منافعاً مشروطة بتلقيه منافعاً من الطرف الآخر فى الماضى أو من المتوقع أن يتلقاها فى المستقبل .</a:t>
            </a:r>
            <a:endParaRPr lang="en-US" sz="1400" dirty="0">
              <a:effectLst/>
              <a:latin typeface="Alexandria" pitchFamily="2" charset="-78"/>
              <a:ea typeface="Times New Roman" panose="02020603050405020304" pitchFamily="18" charset="0"/>
              <a:cs typeface="Alexandria" pitchFamily="2" charset="-78"/>
            </a:endParaRPr>
          </a:p>
          <a:p>
            <a:pPr marL="502920" marR="0" algn="just" rtl="1">
              <a:lnSpc>
                <a:spcPct val="150000"/>
              </a:lnSpc>
              <a:spcBef>
                <a:spcPts val="0"/>
              </a:spcBef>
              <a:spcAft>
                <a:spcPts val="0"/>
              </a:spcAft>
            </a:pPr>
            <a:r>
              <a:rPr lang="ar-SA"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600"/>
              </a:spcAft>
              <a:buFont typeface="Wingdings" panose="05000000000000000000" pitchFamily="2" charset="2"/>
              <a:buChar char=""/>
              <a:tabLst>
                <a:tab pos="685800" algn="l"/>
              </a:tabLst>
            </a:pPr>
            <a:r>
              <a:rPr lang="ar-SA" sz="1400" b="1" dirty="0">
                <a:effectLst/>
                <a:latin typeface="Alexandria" pitchFamily="2" charset="-78"/>
                <a:ea typeface="Times New Roman" panose="02020603050405020304" pitchFamily="18" charset="0"/>
                <a:cs typeface="Alexandria" pitchFamily="2" charset="-78"/>
              </a:rPr>
              <a:t>علاقات المنفعة المتبادلة</a:t>
            </a:r>
            <a:r>
              <a:rPr lang="ar-SA" sz="1400" dirty="0">
                <a:effectLst/>
                <a:latin typeface="Alexandria" pitchFamily="2" charset="-78"/>
                <a:ea typeface="Times New Roman" panose="02020603050405020304" pitchFamily="18" charset="0"/>
                <a:cs typeface="Alexandria" pitchFamily="2" charset="-78"/>
              </a:rPr>
              <a:t> </a:t>
            </a:r>
            <a:r>
              <a:rPr lang="en-US" sz="1400" dirty="0">
                <a:effectLst/>
                <a:latin typeface="Alexandria" pitchFamily="2" charset="-78"/>
                <a:ea typeface="Times New Roman" panose="02020603050405020304" pitchFamily="18" charset="0"/>
                <a:cs typeface="Alexandria" pitchFamily="2" charset="-78"/>
              </a:rPr>
              <a:t>Communal Relationships</a:t>
            </a:r>
            <a:r>
              <a:rPr lang="ar-SA" sz="1400" dirty="0">
                <a:effectLst/>
                <a:latin typeface="Alexandria" pitchFamily="2" charset="-78"/>
                <a:ea typeface="Times New Roman" panose="02020603050405020304" pitchFamily="18" charset="0"/>
                <a:cs typeface="Alexandria" pitchFamily="2" charset="-78"/>
              </a:rPr>
              <a:t>:</a:t>
            </a:r>
            <a:r>
              <a:rPr lang="ar-SA" sz="1400" b="1"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حيث يقدم كلا الطرفين منافعاً للآخر كونه يهتم </a:t>
            </a:r>
            <a:r>
              <a:rPr lang="ar-SA" sz="1400" b="1"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بتحقيق مصلحته، حتى إن لم يحصل على شىء فى مقابل ذلك . </a:t>
            </a:r>
            <a:endParaRPr lang="en-US" sz="12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600"/>
              </a:spcAft>
              <a:buFont typeface="Wingdings" panose="05000000000000000000" pitchFamily="2" charset="2"/>
              <a:buChar char=""/>
              <a:tabLst>
                <a:tab pos="685800" algn="l"/>
              </a:tabLst>
            </a:pPr>
            <a:r>
              <a:rPr lang="ar-SA" sz="1400" b="1" dirty="0">
                <a:effectLst/>
                <a:latin typeface="Alexandria" pitchFamily="2" charset="-78"/>
                <a:ea typeface="Times New Roman" panose="02020603050405020304" pitchFamily="18" charset="0"/>
                <a:cs typeface="Alexandria" pitchFamily="2" charset="-78"/>
              </a:rPr>
              <a:t>العلاقات الاستغلالية</a:t>
            </a:r>
            <a:r>
              <a:rPr lang="en-US" sz="1400" dirty="0">
                <a:effectLst/>
                <a:latin typeface="Alexandria" pitchFamily="2" charset="-78"/>
                <a:ea typeface="Times New Roman" panose="02020603050405020304" pitchFamily="18" charset="0"/>
                <a:cs typeface="Alexandria" pitchFamily="2" charset="-78"/>
              </a:rPr>
              <a:t>Exploitive Relationships</a:t>
            </a:r>
            <a:r>
              <a:rPr lang="ar-SA" sz="1400" dirty="0">
                <a:effectLst/>
                <a:latin typeface="Alexandria" pitchFamily="2" charset="-78"/>
                <a:ea typeface="Times New Roman" panose="02020603050405020304" pitchFamily="18" charset="0"/>
                <a:cs typeface="Alexandria" pitchFamily="2" charset="-78"/>
              </a:rPr>
              <a:t>: عندما يستغل أحد الطرفين الآخر و لا يلتزم معه فى علاقة تبادلية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600"/>
              </a:spcAft>
              <a:buFont typeface="Wingdings" panose="05000000000000000000" pitchFamily="2" charset="2"/>
              <a:buChar char=""/>
              <a:tabLst>
                <a:tab pos="685800" algn="l"/>
              </a:tabLst>
            </a:pPr>
            <a:r>
              <a:rPr lang="ar-SA" sz="1400" b="1" dirty="0">
                <a:effectLst/>
                <a:latin typeface="Alexandria" pitchFamily="2" charset="-78"/>
                <a:ea typeface="Times New Roman" panose="02020603050405020304" pitchFamily="18" charset="0"/>
                <a:cs typeface="Alexandria" pitchFamily="2" charset="-78"/>
              </a:rPr>
              <a:t>علاقات المناورة</a:t>
            </a:r>
            <a:r>
              <a:rPr lang="en-US" sz="1400" dirty="0">
                <a:effectLst/>
                <a:latin typeface="Alexandria" pitchFamily="2" charset="-78"/>
                <a:ea typeface="Times New Roman" panose="02020603050405020304" pitchFamily="18" charset="0"/>
                <a:cs typeface="Alexandria" pitchFamily="2" charset="-78"/>
              </a:rPr>
              <a:t>Manipulation Relationship</a:t>
            </a:r>
            <a:r>
              <a:rPr lang="ar-SA" sz="1400" dirty="0">
                <a:effectLst/>
                <a:latin typeface="Alexandria" pitchFamily="2" charset="-78"/>
                <a:ea typeface="Times New Roman" panose="02020603050405020304" pitchFamily="18" charset="0"/>
                <a:cs typeface="Alexandria" pitchFamily="2" charset="-78"/>
              </a:rPr>
              <a:t>: عندما تطبق منظمة - تعلم جيداً ماذا يريد الجماهير – مداخلاً اتصالية متماثلة او غير متماثلة لخدمة مصالحها الخاصة، و تحدث عادة فى العلاقات الاعلامية، عندما تستخدم المنظمات هذه العلاقات لتحقيق أهدافها.</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2001057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67618" y="1867537"/>
            <a:ext cx="9988043" cy="41417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1">
              <a:lnSpc>
                <a:spcPct val="150000"/>
              </a:lnSpc>
              <a:spcBef>
                <a:spcPts val="0"/>
              </a:spcBef>
              <a:spcAft>
                <a:spcPts val="600"/>
              </a:spcAft>
              <a:buFont typeface="Wingdings" panose="05000000000000000000" pitchFamily="2" charset="2"/>
              <a:buChar char=""/>
              <a:tabLst>
                <a:tab pos="685800" algn="l"/>
              </a:tabLst>
            </a:pPr>
            <a:r>
              <a:rPr lang="ar-SA" sz="1400" b="1" dirty="0">
                <a:effectLst/>
                <a:latin typeface="Alexandria" pitchFamily="2" charset="-78"/>
                <a:ea typeface="Times New Roman" panose="02020603050405020304" pitchFamily="18" charset="0"/>
                <a:cs typeface="Alexandria" pitchFamily="2" charset="-78"/>
              </a:rPr>
              <a:t>علاقات التكافل /التعايش </a:t>
            </a:r>
            <a:r>
              <a:rPr lang="en-US" sz="1400" dirty="0">
                <a:effectLst/>
                <a:latin typeface="Alexandria" pitchFamily="2" charset="-78"/>
                <a:ea typeface="Times New Roman" panose="02020603050405020304" pitchFamily="18" charset="0"/>
                <a:cs typeface="Alexandria" pitchFamily="2" charset="-78"/>
              </a:rPr>
              <a:t>Symbiotic</a:t>
            </a:r>
            <a:r>
              <a:rPr lang="ar-SA" sz="1400" dirty="0">
                <a:effectLst/>
                <a:latin typeface="Alexandria" pitchFamily="2" charset="-78"/>
                <a:ea typeface="Times New Roman" panose="02020603050405020304" pitchFamily="18" charset="0"/>
                <a:cs typeface="Alexandria" pitchFamily="2" charset="-78"/>
              </a:rPr>
              <a:t>: تعنى أن الأطراف المختلفة تعتمد على بعضها من أجل بقائها أو تحقيق أهدافها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600"/>
              </a:spcAft>
              <a:buFont typeface="Wingdings" panose="05000000000000000000" pitchFamily="2" charset="2"/>
              <a:buChar char=""/>
              <a:tabLst>
                <a:tab pos="685800" algn="l"/>
              </a:tabLst>
            </a:pPr>
            <a:r>
              <a:rPr lang="ar-SA" sz="1400" b="1" dirty="0">
                <a:effectLst/>
                <a:latin typeface="Alexandria" pitchFamily="2" charset="-78"/>
                <a:ea typeface="Times New Roman" panose="02020603050405020304" pitchFamily="18" charset="0"/>
                <a:cs typeface="Alexandria" pitchFamily="2" charset="-78"/>
              </a:rPr>
              <a:t>العلاقات التعاهدية </a:t>
            </a:r>
            <a:r>
              <a:rPr lang="en-US" sz="1400" dirty="0">
                <a:effectLst/>
                <a:latin typeface="Alexandria" pitchFamily="2" charset="-78"/>
                <a:ea typeface="Times New Roman" panose="02020603050405020304" pitchFamily="18" charset="0"/>
                <a:cs typeface="Alexandria" pitchFamily="2" charset="-78"/>
              </a:rPr>
              <a:t>Covenantal Relationships</a:t>
            </a:r>
            <a:r>
              <a:rPr lang="ar-SA" sz="1400" dirty="0">
                <a:effectLst/>
                <a:latin typeface="Alexandria" pitchFamily="2" charset="-78"/>
                <a:ea typeface="Times New Roman" panose="02020603050405020304" pitchFamily="18" charset="0"/>
                <a:cs typeface="Alexandria" pitchFamily="2" charset="-78"/>
              </a:rPr>
              <a:t>:  يلتزم الجانبان بالصالح العام من خلال تبادلات مفتوحة و معياراً للتبادل.</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600"/>
              </a:spcAft>
              <a:buFont typeface="Wingdings" panose="05000000000000000000" pitchFamily="2" charset="2"/>
              <a:buChar char=""/>
              <a:tabLst>
                <a:tab pos="685800" algn="l"/>
              </a:tabLst>
            </a:pPr>
            <a:r>
              <a:rPr lang="ar-SA" sz="1400" dirty="0">
                <a:effectLst/>
                <a:latin typeface="Alexandria" pitchFamily="2" charset="-78"/>
                <a:ea typeface="Times New Roman" panose="02020603050405020304" pitchFamily="18" charset="0"/>
                <a:cs typeface="Alexandria" pitchFamily="2" charset="-78"/>
              </a:rPr>
              <a:t>ا</a:t>
            </a:r>
            <a:r>
              <a:rPr lang="ar-SA" sz="1400" b="1" dirty="0">
                <a:effectLst/>
                <a:latin typeface="Alexandria" pitchFamily="2" charset="-78"/>
                <a:ea typeface="Times New Roman" panose="02020603050405020304" pitchFamily="18" charset="0"/>
                <a:cs typeface="Alexandria" pitchFamily="2" charset="-78"/>
              </a:rPr>
              <a:t>لعلاقات التعاقدية </a:t>
            </a:r>
            <a:r>
              <a:rPr lang="en-US" sz="1400" dirty="0">
                <a:effectLst/>
                <a:latin typeface="Alexandria" pitchFamily="2" charset="-78"/>
                <a:ea typeface="Times New Roman" panose="02020603050405020304" pitchFamily="18" charset="0"/>
                <a:cs typeface="Alexandria" pitchFamily="2" charset="-78"/>
              </a:rPr>
              <a:t>Contractual Relationships </a:t>
            </a:r>
            <a:r>
              <a:rPr lang="ar-SA" sz="1400" dirty="0">
                <a:effectLst/>
                <a:latin typeface="Alexandria" pitchFamily="2" charset="-78"/>
                <a:ea typeface="Times New Roman" panose="02020603050405020304" pitchFamily="18" charset="0"/>
                <a:cs typeface="Alexandria" pitchFamily="2" charset="-78"/>
              </a:rPr>
              <a:t>: تبدأ عندما يتفق الجانبان على ماذا يجب على كلِ منهما فعله فى العلاقة، هذه العلاقات قد لا تضمن علاقات متكافئة بسبب عدم توازن القوة.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600"/>
              </a:spcAft>
              <a:buFont typeface="Wingdings" panose="05000000000000000000" pitchFamily="2" charset="2"/>
              <a:buChar char=""/>
              <a:tabLst>
                <a:tab pos="685800" algn="l"/>
              </a:tabLst>
            </a:pPr>
            <a:r>
              <a:rPr lang="ar-SA" sz="1400" b="1" dirty="0">
                <a:effectLst/>
                <a:latin typeface="Alexandria" pitchFamily="2" charset="-78"/>
                <a:ea typeface="Times New Roman" panose="02020603050405020304" pitchFamily="18" charset="0"/>
                <a:cs typeface="Alexandria" pitchFamily="2" charset="-78"/>
              </a:rPr>
              <a:t>العلاقات التبادلية  مع فئة محددة من الجماهير</a:t>
            </a:r>
            <a:r>
              <a:rPr lang="en-US" sz="1400" dirty="0">
                <a:effectLst/>
                <a:latin typeface="Alexandria" pitchFamily="2" charset="-78"/>
                <a:ea typeface="Times New Roman" panose="02020603050405020304" pitchFamily="18" charset="0"/>
                <a:cs typeface="Alexandria" pitchFamily="2" charset="-78"/>
              </a:rPr>
              <a:t>Mutual Communal Relationships</a:t>
            </a:r>
            <a:r>
              <a:rPr lang="ar-SA" sz="1400" dirty="0">
                <a:effectLst/>
                <a:latin typeface="Alexandria" pitchFamily="2" charset="-78"/>
                <a:ea typeface="Times New Roman" panose="02020603050405020304" pitchFamily="18" charset="0"/>
                <a:cs typeface="Alexandria" pitchFamily="2" charset="-78"/>
              </a:rPr>
              <a:t>: والتى تعنى النية النفسية لكل طرف</a:t>
            </a:r>
            <a:r>
              <a:rPr lang="ar-SA" sz="1400" b="1"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فى صيانة مصلحة الطرف الآخر.</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4195955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485791" y="203118"/>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7715"/>
              <a:ext cx="9511889" cy="6654882"/>
              <a:chOff x="1979750" y="7715"/>
              <a:chExt cx="9511889" cy="6654882"/>
            </a:xfrm>
          </p:grpSpPr>
          <p:sp>
            <p:nvSpPr>
              <p:cNvPr id="6" name="TextBox 5"/>
              <p:cNvSpPr txBox="1"/>
              <p:nvPr/>
            </p:nvSpPr>
            <p:spPr>
              <a:xfrm>
                <a:off x="1979750" y="1255108"/>
                <a:ext cx="8631100" cy="338554"/>
              </a:xfrm>
              <a:prstGeom prst="rect">
                <a:avLst/>
              </a:prstGeom>
              <a:noFill/>
            </p:spPr>
            <p:txBody>
              <a:bodyPr wrap="square" rtlCol="0">
                <a:spAutoFit/>
              </a:bodyPr>
              <a:lstStyle/>
              <a:p>
                <a:pPr algn="ctr"/>
                <a:r>
                  <a:rPr lang="en-US" sz="1600" b="1" dirty="0">
                    <a:latin typeface="Alexandria" charset="0"/>
                    <a:cs typeface="Alexandria" charset="0"/>
                  </a:rPr>
                  <a:t> </a:t>
                </a:r>
                <a:r>
                  <a:rPr lang="ar-EG" sz="1600" b="1" dirty="0">
                    <a:latin typeface="Alexandria" charset="0"/>
                    <a:cs typeface="Alexandria" charset="0"/>
                  </a:rPr>
                  <a:t> </a:t>
                </a:r>
                <a:r>
                  <a:rPr lang="en-US" sz="1600" b="1" dirty="0">
                    <a:latin typeface="Alexandria" charset="0"/>
                    <a:cs typeface="Alexandria" charset="0"/>
                  </a:rPr>
                  <a:t>  </a:t>
                </a: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30534" y="1933185"/>
            <a:ext cx="10325128"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Low" rtl="1">
              <a:lnSpc>
                <a:spcPct val="150000"/>
              </a:lnSpc>
              <a:spcBef>
                <a:spcPts val="0"/>
              </a:spcBef>
              <a:spcAft>
                <a:spcPts val="0"/>
              </a:spcAft>
              <a:buNone/>
            </a:pPr>
            <a:r>
              <a:rPr lang="ar-SA" sz="1400" b="1" i="1" dirty="0">
                <a:effectLst/>
                <a:latin typeface="Alexandria" pitchFamily="2" charset="-78"/>
                <a:ea typeface="Times New Roman" panose="02020603050405020304" pitchFamily="18" charset="0"/>
                <a:cs typeface="Alexandria" pitchFamily="2" charset="-78"/>
              </a:rPr>
              <a:t>قدم الباحثون</a:t>
            </a:r>
            <a:r>
              <a:rPr lang="en-US" sz="1400" b="1" i="1" dirty="0">
                <a:effectLst/>
                <a:latin typeface="Alexandria" pitchFamily="2" charset="-78"/>
                <a:ea typeface="Times New Roman" panose="02020603050405020304" pitchFamily="18" charset="0"/>
                <a:cs typeface="Alexandria" pitchFamily="2" charset="-78"/>
              </a:rPr>
              <a:t> Canary &amp; Stafford (1994), Plowman (1996) Huang Hon &amp; (1997), </a:t>
            </a:r>
            <a:r>
              <a:rPr lang="en-US" sz="1400" b="1" i="1" dirty="0" err="1">
                <a:effectLst/>
                <a:latin typeface="Alexandria" pitchFamily="2" charset="-78"/>
                <a:ea typeface="Times New Roman" panose="02020603050405020304" pitchFamily="18" charset="0"/>
                <a:cs typeface="Alexandria" pitchFamily="2" charset="-78"/>
              </a:rPr>
              <a:t>J.Grunig</a:t>
            </a:r>
            <a:r>
              <a:rPr lang="en-US" sz="1400" b="1" i="1" dirty="0">
                <a:effectLst/>
                <a:latin typeface="Alexandria" pitchFamily="2" charset="-78"/>
                <a:ea typeface="Times New Roman" panose="02020603050405020304" pitchFamily="18" charset="0"/>
                <a:cs typeface="Alexandria" pitchFamily="2" charset="-78"/>
              </a:rPr>
              <a:t> (1999) </a:t>
            </a:r>
            <a:r>
              <a:rPr lang="en-US" sz="1400" b="1" i="1" dirty="0" err="1">
                <a:effectLst/>
                <a:latin typeface="Alexandria" pitchFamily="2" charset="-78"/>
                <a:ea typeface="Times New Roman" panose="02020603050405020304" pitchFamily="18" charset="0"/>
                <a:cs typeface="Alexandria" pitchFamily="2" charset="-78"/>
              </a:rPr>
              <a:t>Grunig</a:t>
            </a:r>
            <a:r>
              <a:rPr lang="en-US" sz="1400" b="1" i="1" dirty="0">
                <a:effectLst/>
                <a:latin typeface="Alexandria" pitchFamily="2" charset="-78"/>
                <a:ea typeface="Times New Roman" panose="02020603050405020304" pitchFamily="18" charset="0"/>
                <a:cs typeface="Alexandria" pitchFamily="2" charset="-78"/>
              </a:rPr>
              <a:t> &amp; Huang (2000)</a:t>
            </a:r>
            <a:r>
              <a:rPr lang="ar-SA" sz="1400" b="1" i="1" dirty="0">
                <a:effectLst/>
                <a:latin typeface="Alexandria" pitchFamily="2" charset="-78"/>
                <a:ea typeface="Times New Roman" panose="02020603050405020304" pitchFamily="18" charset="0"/>
                <a:cs typeface="Alexandria" pitchFamily="2" charset="-78"/>
              </a:rPr>
              <a:t>،مفهوماً لاستراتيجيات بناء العلاقات المتوازنة و غير المتوازنة</a:t>
            </a:r>
            <a:r>
              <a:rPr lang="en-US" sz="1400" b="1" i="1" dirty="0">
                <a:effectLst/>
                <a:latin typeface="Alexandria" pitchFamily="2" charset="-78"/>
                <a:ea typeface="Times New Roman" panose="02020603050405020304" pitchFamily="18" charset="0"/>
                <a:cs typeface="Alexandria" pitchFamily="2" charset="-78"/>
              </a:rPr>
              <a:t>symmetrical&amp; asymmetrical relationship strategies</a:t>
            </a:r>
            <a:r>
              <a:rPr lang="ar-SA" sz="1400" b="1" i="1" dirty="0">
                <a:effectLst/>
                <a:latin typeface="Alexandria" pitchFamily="2" charset="-78"/>
                <a:ea typeface="Times New Roman" panose="02020603050405020304" pitchFamily="18" charset="0"/>
                <a:cs typeface="Alexandria" pitchFamily="2" charset="-78"/>
              </a:rPr>
              <a:t>، و التى تنبع من نماذج العلاقات العامة، الاتصال الشخصى، و حل النزاع </a:t>
            </a:r>
            <a:r>
              <a:rPr lang="ar-EG" sz="1400" b="1" i="1" dirty="0">
                <a:effectLst/>
                <a:latin typeface="Alexandria" pitchFamily="2" charset="-78"/>
                <a:ea typeface="Times New Roman" panose="02020603050405020304" pitchFamily="18" charset="0"/>
                <a:cs typeface="Alexandria" pitchFamily="2" charset="-78"/>
              </a:rPr>
              <a:t>.</a:t>
            </a:r>
            <a:r>
              <a:rPr lang="ar-EG" sz="1400" b="1" i="1" u="sng" dirty="0">
                <a:effectLst/>
                <a:latin typeface="Alexandria" pitchFamily="2" charset="-78"/>
                <a:ea typeface="Times New Roman" panose="02020603050405020304" pitchFamily="18" charset="0"/>
                <a:cs typeface="Alexandria" pitchFamily="2" charset="-78"/>
              </a:rPr>
              <a:t>و </a:t>
            </a:r>
            <a:r>
              <a:rPr lang="ar-SA" sz="1400" b="1" i="1" u="sng" dirty="0">
                <a:effectLst/>
                <a:latin typeface="Alexandria" pitchFamily="2" charset="-78"/>
                <a:ea typeface="Times New Roman" panose="02020603050405020304" pitchFamily="18" charset="0"/>
                <a:cs typeface="Alexandria" pitchFamily="2" charset="-78"/>
              </a:rPr>
              <a:t>تشمل </a:t>
            </a:r>
            <a:r>
              <a:rPr lang="ar-EG" sz="1400" b="1" i="1" u="sng" dirty="0">
                <a:effectLst/>
                <a:latin typeface="Alexandria" pitchFamily="2" charset="-78"/>
                <a:ea typeface="Times New Roman" panose="02020603050405020304" pitchFamily="18" charset="0"/>
                <a:cs typeface="Alexandria" pitchFamily="2" charset="-78"/>
              </a:rPr>
              <a:t>ا</a:t>
            </a:r>
            <a:r>
              <a:rPr lang="ar-SA" sz="1400" b="1" i="1" u="sng" dirty="0">
                <a:effectLst/>
                <a:latin typeface="Alexandria" pitchFamily="2" charset="-78"/>
                <a:ea typeface="Times New Roman" panose="02020603050405020304" pitchFamily="18" charset="0"/>
                <a:cs typeface="Alexandria" pitchFamily="2" charset="-78"/>
              </a:rPr>
              <a:t>لاستراتيجيات المتوازن</a:t>
            </a:r>
            <a:r>
              <a:rPr lang="ar-EG" sz="1400" b="1" i="1" u="sng" dirty="0">
                <a:effectLst/>
                <a:latin typeface="Alexandria" pitchFamily="2" charset="-78"/>
                <a:ea typeface="Times New Roman" panose="02020603050405020304" pitchFamily="18" charset="0"/>
                <a:cs typeface="Alexandria" pitchFamily="2" charset="-78"/>
              </a:rPr>
              <a:t>ة</a:t>
            </a:r>
            <a:r>
              <a:rPr lang="en-US" sz="1400" b="1" i="1" u="sng" dirty="0">
                <a:effectLst/>
                <a:latin typeface="Alexandria" pitchFamily="2" charset="-78"/>
                <a:ea typeface="Times New Roman" panose="02020603050405020304" pitchFamily="18" charset="0"/>
                <a:cs typeface="Alexandria" pitchFamily="2" charset="-78"/>
              </a:rPr>
              <a:t> Symmetrical Strategies</a:t>
            </a:r>
            <a:r>
              <a:rPr lang="ar-SA" sz="1400" b="1" i="1" u="sng" dirty="0">
                <a:effectLst/>
                <a:latin typeface="Alexandria" pitchFamily="2" charset="-78"/>
                <a:ea typeface="Times New Roman" panose="02020603050405020304" pitchFamily="18" charset="0"/>
                <a:cs typeface="Alexandria" pitchFamily="2" charset="-78"/>
              </a:rPr>
              <a:t> الآتى :</a:t>
            </a:r>
            <a:endParaRPr lang="ar-EG" sz="1400" b="1" i="1" u="sng" dirty="0">
              <a:latin typeface="Alexandria" pitchFamily="2" charset="-78"/>
              <a:ea typeface="Times New Roman" panose="02020603050405020304" pitchFamily="18" charset="0"/>
              <a:cs typeface="Alexandria" pitchFamily="2" charset="-78"/>
            </a:endParaRPr>
          </a:p>
          <a:p>
            <a:pPr marL="0" marR="0" indent="0" algn="justLow"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Font typeface="Wingdings" panose="05000000000000000000" pitchFamily="2" charset="2"/>
              <a:buChar char=""/>
            </a:pPr>
            <a:r>
              <a:rPr lang="ar-SA" sz="1400" b="1" dirty="0">
                <a:effectLst/>
                <a:latin typeface="Alexandria" pitchFamily="2" charset="-78"/>
                <a:ea typeface="Times New Roman" panose="02020603050405020304" pitchFamily="18" charset="0"/>
                <a:cs typeface="Alexandria" pitchFamily="2" charset="-78"/>
              </a:rPr>
              <a:t>استراتيجية الوصول </a:t>
            </a:r>
            <a:r>
              <a:rPr lang="en-US" sz="1400" b="1" dirty="0">
                <a:effectLst/>
                <a:latin typeface="Alexandria" pitchFamily="2" charset="-78"/>
                <a:ea typeface="Times New Roman" panose="02020603050405020304" pitchFamily="18" charset="0"/>
                <a:cs typeface="Alexandria" pitchFamily="2" charset="-78"/>
              </a:rPr>
              <a:t>Access</a:t>
            </a:r>
            <a:r>
              <a:rPr lang="ar-SA" sz="1400" b="1"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حيث يقدم أعضاء الجماهير أو قادة الرأى مدخلات هامةً لممارسى العلاقات العامة أو مديرى الإدارة العليا</a:t>
            </a:r>
            <a:r>
              <a:rPr lang="en-US" sz="1400" dirty="0">
                <a:effectLst/>
                <a:latin typeface="Alexandria" pitchFamily="2" charset="-78"/>
                <a:ea typeface="Times New Roman" panose="02020603050405020304" pitchFamily="18" charset="0"/>
                <a:cs typeface="Alexandria" pitchFamily="2" charset="-78"/>
              </a:rPr>
              <a:t>senior managers</a:t>
            </a:r>
            <a:r>
              <a:rPr lang="ar-SA" sz="1400" dirty="0">
                <a:effectLst/>
                <a:latin typeface="Alexandria" pitchFamily="2" charset="-78"/>
                <a:ea typeface="Times New Roman" panose="02020603050405020304" pitchFamily="18" charset="0"/>
                <a:cs typeface="Alexandria" pitchFamily="2" charset="-78"/>
              </a:rPr>
              <a:t>، و الذين يقدمون بدورهم  هذه المدخلات فى عمليات صناعة القرار التنظيمي . فكل طرف يمكن أن يتصل تليفونياً بالآخر، أو يرسل له رسالة بريد إالكترونى، و بالتالى عندما يريد الجمهور تقديم شكوى أو استفسار فإنه يتصل بالمنظمة بشكل مباشر بدلاً من إتخاذ ردود أفعال سلبية نحو طرف ثالث.</a:t>
            </a:r>
            <a:endParaRPr lang="en-US" sz="1400" dirty="0">
              <a:effectLst/>
              <a:latin typeface="Alexandria" pitchFamily="2" charset="-78"/>
              <a:ea typeface="Times New Roman" panose="02020603050405020304" pitchFamily="18" charset="0"/>
              <a:cs typeface="Alexandria" pitchFamily="2" charset="-78"/>
            </a:endParaRPr>
          </a:p>
          <a:p>
            <a:pPr marL="0" marR="0" indent="0" algn="justLow"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Font typeface="Wingdings" panose="05000000000000000000" pitchFamily="2" charset="2"/>
              <a:buChar char=""/>
            </a:pPr>
            <a:r>
              <a:rPr lang="ar-SA" sz="1400" b="1" dirty="0">
                <a:effectLst/>
                <a:latin typeface="Alexandria" pitchFamily="2" charset="-78"/>
                <a:ea typeface="Times New Roman" panose="02020603050405020304" pitchFamily="18" charset="0"/>
                <a:cs typeface="Alexandria" pitchFamily="2" charset="-78"/>
              </a:rPr>
              <a:t>الايجابية </a:t>
            </a:r>
            <a:r>
              <a:rPr lang="en-US" sz="1400" b="1" dirty="0">
                <a:effectLst/>
                <a:latin typeface="Alexandria" pitchFamily="2" charset="-78"/>
                <a:ea typeface="Times New Roman" panose="02020603050405020304" pitchFamily="18" charset="0"/>
                <a:cs typeface="Alexandria" pitchFamily="2" charset="-78"/>
              </a:rPr>
              <a:t>Positivity:</a:t>
            </a:r>
            <a:r>
              <a:rPr lang="ar-SA" sz="1400" b="1" dirty="0">
                <a:effectLst/>
                <a:latin typeface="Alexandria" pitchFamily="2" charset="-78"/>
                <a:ea typeface="Times New Roman" panose="02020603050405020304" pitchFamily="18" charset="0"/>
                <a:cs typeface="Alexandria" pitchFamily="2" charset="-78"/>
              </a:rPr>
              <a:t>:</a:t>
            </a:r>
            <a:r>
              <a:rPr lang="ar-SA" sz="1400" dirty="0">
                <a:effectLst/>
                <a:latin typeface="Alexandria" pitchFamily="2" charset="-78"/>
                <a:ea typeface="Times New Roman" panose="02020603050405020304" pitchFamily="18" charset="0"/>
                <a:cs typeface="Alexandria" pitchFamily="2" charset="-78"/>
              </a:rPr>
              <a:t>تعنى وفقاً لأدبيات العلاقات العامة أى شئ تفعله المنظمة أو الجمهور لجعل العلاقة أكثر إمتاعاً للطرفين " ، و يتطلب ذلك </a:t>
            </a:r>
            <a:r>
              <a:rPr lang="ar-SA" sz="1400" u="sng" dirty="0">
                <a:effectLst/>
                <a:latin typeface="Alexandria" pitchFamily="2" charset="-78"/>
                <a:ea typeface="Times New Roman" panose="02020603050405020304" pitchFamily="18" charset="0"/>
                <a:cs typeface="Alexandria" pitchFamily="2" charset="-78"/>
              </a:rPr>
              <a:t>أ</a:t>
            </a:r>
            <a:r>
              <a:rPr lang="ar-SA" sz="1400" dirty="0">
                <a:effectLst/>
                <a:latin typeface="Alexandria" pitchFamily="2" charset="-78"/>
                <a:ea typeface="Times New Roman" panose="02020603050405020304" pitchFamily="18" charset="0"/>
                <a:cs typeface="Alexandria" pitchFamily="2" charset="-78"/>
              </a:rPr>
              <a:t>ن تفعل المنظمات ما هو ضرورى لجعل الجماهير تشعر برضا أكبر فى العلاقــــة، و  يتحقق ذلك من خلال سلوكيات اتصالية مثل: اللياقة فى المحادثة , تجنب انتقاد الجانب الآخر .</a:t>
            </a:r>
            <a:endParaRPr lang="en-US" sz="1400" dirty="0">
              <a:effectLst/>
              <a:latin typeface="Alexandria" pitchFamily="2" charset="-78"/>
              <a:ea typeface="Times New Roman" panose="02020603050405020304" pitchFamily="18" charset="0"/>
              <a:cs typeface="Alexandria" pitchFamily="2" charset="-78"/>
            </a:endParaRPr>
          </a:p>
          <a:p>
            <a:pPr marL="0" marR="0" indent="0" algn="r" rtl="1">
              <a:lnSpc>
                <a:spcPct val="150000"/>
              </a:lnSpc>
              <a:spcBef>
                <a:spcPts val="0"/>
              </a:spcBef>
              <a:spcAft>
                <a:spcPts val="0"/>
              </a:spcAft>
              <a:buNone/>
            </a:pPr>
            <a:r>
              <a:rPr lang="en-US" sz="1400" dirty="0">
                <a:effectLst/>
                <a:latin typeface="Alexandria" pitchFamily="2" charset="-78"/>
                <a:ea typeface="Times New Roman" panose="02020603050405020304" pitchFamily="18" charset="0"/>
                <a:cs typeface="Alexandria" pitchFamily="2" charset="-78"/>
              </a:rPr>
              <a:t> </a:t>
            </a:r>
          </a:p>
        </p:txBody>
      </p:sp>
      <p:sp>
        <p:nvSpPr>
          <p:cNvPr id="14" name="TextBox 13">
            <a:extLst>
              <a:ext uri="{FF2B5EF4-FFF2-40B4-BE49-F238E27FC236}">
                <a16:creationId xmlns:a16="http://schemas.microsoft.com/office/drawing/2014/main" id="{A8436054-0867-4BBA-BEC9-6E39FABD1848}"/>
              </a:ext>
            </a:extLst>
          </p:cNvPr>
          <p:cNvSpPr txBox="1"/>
          <p:nvPr/>
        </p:nvSpPr>
        <p:spPr>
          <a:xfrm>
            <a:off x="2832428" y="1243871"/>
            <a:ext cx="6119446" cy="338554"/>
          </a:xfrm>
          <a:prstGeom prst="rect">
            <a:avLst/>
          </a:prstGeom>
          <a:noFill/>
        </p:spPr>
        <p:txBody>
          <a:bodyPr wrap="square">
            <a:spAutoFit/>
          </a:bodyPr>
          <a:lstStyle/>
          <a:p>
            <a:r>
              <a:rPr lang="en-US" sz="1600" b="1" i="1" dirty="0">
                <a:effectLst/>
                <a:latin typeface="Alexandria" pitchFamily="2" charset="-78"/>
                <a:ea typeface="Times New Roman" panose="02020603050405020304" pitchFamily="18" charset="0"/>
                <a:cs typeface="Alexandria" pitchFamily="2" charset="-78"/>
              </a:rPr>
              <a:t> </a:t>
            </a:r>
            <a:r>
              <a:rPr lang="ar-SA" sz="1600" b="1" i="1" dirty="0">
                <a:effectLst/>
                <a:latin typeface="Alexandria" pitchFamily="2" charset="-78"/>
                <a:ea typeface="Times New Roman" panose="02020603050405020304" pitchFamily="18" charset="0"/>
                <a:cs typeface="Alexandria" pitchFamily="2" charset="-78"/>
              </a:rPr>
              <a:t>استراتيجيات </a:t>
            </a:r>
            <a:r>
              <a:rPr lang="ar-EG" sz="1600" b="1" i="1" dirty="0">
                <a:effectLst/>
                <a:latin typeface="Alexandria" pitchFamily="2" charset="-78"/>
                <a:ea typeface="Times New Roman" panose="02020603050405020304" pitchFamily="18" charset="0"/>
                <a:cs typeface="Alexandria" pitchFamily="2" charset="-78"/>
              </a:rPr>
              <a:t>إدارة</a:t>
            </a:r>
            <a:r>
              <a:rPr lang="ar-SA" sz="1600" b="1" i="1" dirty="0">
                <a:effectLst/>
                <a:latin typeface="Alexandria" pitchFamily="2" charset="-78"/>
                <a:ea typeface="Times New Roman" panose="02020603050405020304" pitchFamily="18" charset="0"/>
                <a:cs typeface="Alexandria" pitchFamily="2" charset="-78"/>
              </a:rPr>
              <a:t> العلاقات التنظيمية</a:t>
            </a:r>
            <a:r>
              <a:rPr lang="ar-EG" sz="1600" b="1" i="1" dirty="0">
                <a:effectLst/>
                <a:latin typeface="Alexandria" pitchFamily="2" charset="-78"/>
                <a:ea typeface="Times New Roman" panose="02020603050405020304" pitchFamily="18" charset="0"/>
                <a:cs typeface="Alexandria" pitchFamily="2" charset="-78"/>
              </a:rPr>
              <a:t> المتوازنة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469816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rtl="1">
                <a:lnSpc>
                  <a:spcPct val="150000"/>
                </a:lnSpc>
                <a:spcBef>
                  <a:spcPts val="0"/>
                </a:spcBef>
                <a:spcAft>
                  <a:spcPts val="0"/>
                </a:spcAft>
                <a:buFont typeface="Wingdings" panose="05000000000000000000" pitchFamily="2" charset="2"/>
                <a:buChar char=""/>
              </a:pPr>
              <a:endParaRPr lang="ar-EG" sz="1400" b="1"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Font typeface="Wingdings" panose="05000000000000000000" pitchFamily="2" charset="2"/>
                <a:buChar char=""/>
              </a:pPr>
              <a:r>
                <a:rPr lang="ar-SA" sz="1400" b="1" dirty="0">
                  <a:solidFill>
                    <a:schemeClr val="tx1"/>
                  </a:solidFill>
                  <a:effectLst/>
                  <a:latin typeface="Alexandria" pitchFamily="2" charset="-78"/>
                  <a:ea typeface="Times New Roman" panose="02020603050405020304" pitchFamily="18" charset="0"/>
                  <a:cs typeface="Alexandria" pitchFamily="2" charset="-78"/>
                </a:rPr>
                <a:t>الانفتاح و المكاشفة  </a:t>
              </a:r>
              <a:r>
                <a:rPr lang="en-US" sz="1400" b="1" dirty="0">
                  <a:solidFill>
                    <a:schemeClr val="tx1"/>
                  </a:solidFill>
                  <a:effectLst/>
                  <a:latin typeface="Alexandria" pitchFamily="2" charset="-78"/>
                  <a:ea typeface="Times New Roman" panose="02020603050405020304" pitchFamily="18" charset="0"/>
                  <a:cs typeface="Alexandria" pitchFamily="2" charset="-78"/>
                </a:rPr>
                <a:t>Disclosure</a:t>
              </a:r>
              <a:r>
                <a:rPr lang="ar-SA" sz="1400" b="1" dirty="0">
                  <a:solidFill>
                    <a:schemeClr val="tx1"/>
                  </a:solidFill>
                  <a:effectLst/>
                  <a:latin typeface="Alexandria" pitchFamily="2" charset="-78"/>
                  <a:ea typeface="Times New Roman" panose="02020603050405020304" pitchFamily="18" charset="0"/>
                  <a:cs typeface="Alexandria" pitchFamily="2" charset="-78"/>
                </a:rPr>
                <a:t>&amp;</a:t>
              </a:r>
              <a:r>
                <a:rPr lang="en-US" sz="1400" b="1" dirty="0">
                  <a:solidFill>
                    <a:schemeClr val="tx1"/>
                  </a:solidFill>
                  <a:effectLst/>
                  <a:latin typeface="Alexandria" pitchFamily="2" charset="-78"/>
                  <a:ea typeface="Times New Roman" panose="02020603050405020304" pitchFamily="18" charset="0"/>
                  <a:cs typeface="Alexandria" pitchFamily="2" charset="-78"/>
                </a:rPr>
                <a:t>Openness</a:t>
              </a:r>
              <a:r>
                <a:rPr lang="ar-SA" sz="1400" dirty="0">
                  <a:solidFill>
                    <a:schemeClr val="tx1"/>
                  </a:solidFill>
                  <a:effectLst/>
                  <a:latin typeface="Alexandria" pitchFamily="2" charset="-78"/>
                  <a:ea typeface="Times New Roman" panose="02020603050405020304" pitchFamily="18" charset="0"/>
                  <a:cs typeface="Alexandria" pitchFamily="2" charset="-78"/>
                </a:rPr>
                <a:t>: بُنيت نظرية الإمتياز، و نماذج العلاقات العامة على مفهوم التوازن </a:t>
              </a:r>
              <a:r>
                <a:rPr lang="en-US" sz="1400" dirty="0">
                  <a:solidFill>
                    <a:schemeClr val="tx1"/>
                  </a:solidFill>
                  <a:effectLst/>
                  <a:latin typeface="Alexandria" pitchFamily="2" charset="-78"/>
                  <a:ea typeface="Times New Roman" panose="02020603050405020304" pitchFamily="18" charset="0"/>
                  <a:cs typeface="Alexandria" pitchFamily="2" charset="-78"/>
                </a:rPr>
                <a:t>Symmetrical</a:t>
              </a:r>
              <a:r>
                <a:rPr lang="ar-SA" sz="1400" dirty="0">
                  <a:solidFill>
                    <a:schemeClr val="tx1"/>
                  </a:solidFill>
                  <a:effectLst/>
                  <a:latin typeface="Alexandria" pitchFamily="2" charset="-78"/>
                  <a:ea typeface="Times New Roman" panose="02020603050405020304" pitchFamily="18" charset="0"/>
                  <a:cs typeface="Alexandria" pitchFamily="2" charset="-78"/>
                </a:rPr>
                <a:t>، </a:t>
              </a:r>
              <a:r>
                <a:rPr lang="ar-EG" sz="1400" dirty="0">
                  <a:solidFill>
                    <a:schemeClr val="tx1"/>
                  </a:solidFill>
                  <a:effectLst/>
                  <a:latin typeface="Alexandria" pitchFamily="2" charset="-78"/>
                  <a:ea typeface="Times New Roman" panose="02020603050405020304" pitchFamily="18" charset="0"/>
                  <a:cs typeface="Alexandria" pitchFamily="2" charset="-78"/>
                </a:rPr>
                <a:t>فالشركاء فى علاقة ما وفقاً لهذه النظرية ينبغى أن يتبادلوا المعلومات بإنفتاح وعدالة </a:t>
              </a:r>
              <a:r>
                <a:rPr lang="ar-SA" sz="1400" dirty="0">
                  <a:solidFill>
                    <a:schemeClr val="tx1"/>
                  </a:solidFill>
                  <a:effectLst/>
                  <a:latin typeface="Alexandria" pitchFamily="2" charset="-78"/>
                  <a:ea typeface="Times New Roman" panose="02020603050405020304" pitchFamily="18" charset="0"/>
                  <a:cs typeface="Alexandria" pitchFamily="2" charset="-78"/>
                </a:rPr>
                <a:t>،وكذلك التص</a:t>
              </a:r>
              <a:r>
                <a:rPr lang="ar-EG" sz="1400" dirty="0">
                  <a:solidFill>
                    <a:schemeClr val="tx1"/>
                  </a:solidFill>
                  <a:effectLst/>
                  <a:latin typeface="Alexandria" pitchFamily="2" charset="-78"/>
                  <a:ea typeface="Times New Roman" panose="02020603050405020304" pitchFamily="18" charset="0"/>
                  <a:cs typeface="Alexandria" pitchFamily="2" charset="-78"/>
                </a:rPr>
                <a:t>ر</a:t>
              </a:r>
              <a:r>
                <a:rPr lang="ar-SA" sz="1400" dirty="0">
                  <a:solidFill>
                    <a:schemeClr val="tx1"/>
                  </a:solidFill>
                  <a:effectLst/>
                  <a:latin typeface="Alexandria" pitchFamily="2" charset="-78"/>
                  <a:ea typeface="Times New Roman" panose="02020603050405020304" pitchFamily="18" charset="0"/>
                  <a:cs typeface="Alexandria" pitchFamily="2" charset="-78"/>
                </a:rPr>
                <a:t>ف بشكل أخلاقى مع المعلومات الواردة .</a:t>
              </a:r>
              <a:r>
                <a:rPr lang="ar-EG" sz="1400" dirty="0">
                  <a:solidFill>
                    <a:schemeClr val="tx1"/>
                  </a:solidFill>
                  <a:effectLst/>
                  <a:latin typeface="Alexandria" pitchFamily="2" charset="-78"/>
                  <a:ea typeface="Times New Roman" panose="02020603050405020304" pitchFamily="18" charset="0"/>
                  <a:cs typeface="Alexandria" pitchFamily="2" charset="-78"/>
                </a:rPr>
                <a:t>ف</a:t>
              </a:r>
              <a:r>
                <a:rPr lang="ar-SA" sz="1400" dirty="0">
                  <a:solidFill>
                    <a:schemeClr val="tx1"/>
                  </a:solidFill>
                  <a:effectLst/>
                  <a:latin typeface="Alexandria" pitchFamily="2" charset="-78"/>
                  <a:ea typeface="Times New Roman" panose="02020603050405020304" pitchFamily="18" charset="0"/>
                  <a:cs typeface="Alexandria" pitchFamily="2" charset="-78"/>
                </a:rPr>
                <a:t>المكاشفة أمر أساسى فى أخلاقيات العلاقات العامة، كما ان الانفتاح يعنى المشاركة فى مناقشات مباشرة عن طبيعة العلاقات ( كشف الأفكار و المشاعر بين الاطراف المتضمنة فى العلاقة ) .و لكن قد لا يضمن الانفتاح تحقيق علاقات ذات جودة عالية  بسبب اختلاف القوى، فهؤلاء الذين يتمتعون بقوة أكبر يلتزمون باثبات أن حماية/حفظ المعلومات يحقق مصلحة أولئك الذين يتمتعون بقوة أقل .</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Font typeface="Wingdings" panose="05000000000000000000" pitchFamily="2" charset="2"/>
                <a:buChar char=""/>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Font typeface="Wingdings" panose="05000000000000000000" pitchFamily="2" charset="2"/>
                <a:buChar char=""/>
              </a:pPr>
              <a:r>
                <a:rPr lang="ar-SA" sz="1400" b="1" dirty="0">
                  <a:solidFill>
                    <a:schemeClr val="tx1"/>
                  </a:solidFill>
                  <a:effectLst/>
                  <a:latin typeface="Alexandria" pitchFamily="2" charset="-78"/>
                  <a:ea typeface="Times New Roman" panose="02020603050405020304" pitchFamily="18" charset="0"/>
                  <a:cs typeface="Alexandria" pitchFamily="2" charset="-78"/>
                </a:rPr>
                <a:t>تأكيد الشرعية </a:t>
              </a:r>
              <a:r>
                <a:rPr lang="en-US" sz="1400" b="1" dirty="0">
                  <a:solidFill>
                    <a:schemeClr val="tx1"/>
                  </a:solidFill>
                  <a:effectLst/>
                  <a:latin typeface="Alexandria" pitchFamily="2" charset="-78"/>
                  <a:ea typeface="Times New Roman" panose="02020603050405020304" pitchFamily="18" charset="0"/>
                  <a:cs typeface="Alexandria" pitchFamily="2" charset="-78"/>
                </a:rPr>
                <a:t>Assurance of Legitimacy</a:t>
              </a:r>
              <a:r>
                <a:rPr lang="ar-SA" sz="1400" u="sng" dirty="0">
                  <a:solidFill>
                    <a:schemeClr val="tx1"/>
                  </a:solidFill>
                  <a:effectLst/>
                  <a:latin typeface="Alexandria" pitchFamily="2" charset="-78"/>
                  <a:ea typeface="Times New Roman" panose="02020603050405020304" pitchFamily="18" charset="0"/>
                  <a:cs typeface="Alexandria" pitchFamily="2" charset="-78"/>
                </a:rPr>
                <a:t>: </a:t>
              </a:r>
              <a:r>
                <a:rPr lang="ar-SA" sz="1400" dirty="0">
                  <a:solidFill>
                    <a:schemeClr val="tx1"/>
                  </a:solidFill>
                  <a:effectLst/>
                  <a:latin typeface="Alexandria" pitchFamily="2" charset="-78"/>
                  <a:ea typeface="Times New Roman" panose="02020603050405020304" pitchFamily="18" charset="0"/>
                  <a:cs typeface="Alexandria" pitchFamily="2" charset="-78"/>
                </a:rPr>
                <a:t>أن تتفاعل المنظمة مع بيئتها، فكسب الشرعية من جانب الجماهير يتطلب أن تمنح المنظمة أولاً الشرعية لتلك الجماهير، و ضمان هذه الشرعية يتطلب جهوداً من طرفى العلاقة للإعتراف بأن مصالح كل منهما شرعية، و كذلك للتعبير عن التزامهم نحو صيانة هذه العلاقة.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179070" marR="0" algn="justLow" rtl="1">
                <a:lnSpc>
                  <a:spcPct val="150000"/>
                </a:lnSpc>
                <a:spcBef>
                  <a:spcPts val="0"/>
                </a:spcBef>
                <a:spcAft>
                  <a:spcPts val="0"/>
                </a:spcAft>
              </a:pPr>
              <a:r>
                <a:rPr lang="ar-EG" sz="1400" u="none" strike="noStrike"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0"/>
                </a:spcAft>
                <a:buFont typeface="Wingdings" panose="05000000000000000000" pitchFamily="2" charset="2"/>
                <a:buChar char=""/>
              </a:pPr>
              <a:r>
                <a:rPr lang="ar-SA" sz="1400" b="1" dirty="0">
                  <a:solidFill>
                    <a:schemeClr val="tx1"/>
                  </a:solidFill>
                  <a:effectLst/>
                  <a:latin typeface="Alexandria" pitchFamily="2" charset="-78"/>
                  <a:ea typeface="Times New Roman" panose="02020603050405020304" pitchFamily="18" charset="0"/>
                  <a:cs typeface="Alexandria" pitchFamily="2" charset="-78"/>
                </a:rPr>
                <a:t>بناء الشبكات </a:t>
              </a:r>
              <a:r>
                <a:rPr lang="en-US" sz="1400" b="1" dirty="0">
                  <a:solidFill>
                    <a:schemeClr val="tx1"/>
                  </a:solidFill>
                  <a:effectLst/>
                  <a:latin typeface="Alexandria" pitchFamily="2" charset="-78"/>
                  <a:ea typeface="Times New Roman" panose="02020603050405020304" pitchFamily="18" charset="0"/>
                  <a:cs typeface="Alexandria" pitchFamily="2" charset="-78"/>
                </a:rPr>
                <a:t>Networking</a:t>
              </a:r>
              <a:r>
                <a:rPr lang="ar-SA" sz="1400" b="1" dirty="0">
                  <a:solidFill>
                    <a:schemeClr val="tx1"/>
                  </a:solidFill>
                  <a:effectLst/>
                  <a:latin typeface="Alexandria" pitchFamily="2" charset="-78"/>
                  <a:ea typeface="Times New Roman" panose="02020603050405020304" pitchFamily="18" charset="0"/>
                  <a:cs typeface="Alexandria" pitchFamily="2" charset="-78"/>
                </a:rPr>
                <a:t>:</a:t>
              </a:r>
              <a:r>
                <a:rPr lang="ar-SA" sz="1400" dirty="0">
                  <a:solidFill>
                    <a:schemeClr val="tx1"/>
                  </a:solidFill>
                  <a:effectLst/>
                  <a:latin typeface="Alexandria" pitchFamily="2" charset="-78"/>
                  <a:ea typeface="Times New Roman" panose="02020603050405020304" pitchFamily="18" charset="0"/>
                  <a:cs typeface="Alexandria" pitchFamily="2" charset="-78"/>
                </a:rPr>
                <a:t>هى تلك الجهود التى تبذلها المنظمة من أجل بناء شبكات /علاقات أو إتحادات مع نفس الجماعات التى ترتبط بها جماهيرها مثل أنصار البيئة، النقابات، و الجماعات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algn="just" rtl="1">
                <a:lnSpc>
                  <a:spcPct val="150000"/>
                </a:lnSpc>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762225"/>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9233116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7458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rtl="1">
                <a:lnSpc>
                  <a:spcPct val="150000"/>
                </a:lnSpc>
                <a:spcBef>
                  <a:spcPts val="0"/>
                </a:spcBef>
                <a:spcAft>
                  <a:spcPts val="0"/>
                </a:spcAft>
                <a:buFont typeface="Wingdings" panose="05000000000000000000" pitchFamily="2" charset="2"/>
                <a:buChar char=""/>
              </a:pPr>
              <a:r>
                <a:rPr lang="ar-SA" sz="1400" b="1" dirty="0">
                  <a:solidFill>
                    <a:schemeClr val="tx1"/>
                  </a:solidFill>
                  <a:effectLst/>
                  <a:latin typeface="Alexandria" pitchFamily="2" charset="-78"/>
                  <a:ea typeface="Times New Roman" panose="02020603050405020304" pitchFamily="18" charset="0"/>
                  <a:cs typeface="Alexandria" pitchFamily="2" charset="-78"/>
                </a:rPr>
                <a:t>الاشتراك فى المهام </a:t>
              </a:r>
              <a:r>
                <a:rPr lang="en-US" sz="1400" b="1" dirty="0">
                  <a:solidFill>
                    <a:schemeClr val="tx1"/>
                  </a:solidFill>
                  <a:effectLst/>
                  <a:latin typeface="Alexandria" pitchFamily="2" charset="-78"/>
                  <a:ea typeface="Times New Roman" panose="02020603050405020304" pitchFamily="18" charset="0"/>
                  <a:cs typeface="Alexandria" pitchFamily="2" charset="-78"/>
                </a:rPr>
                <a:t>Sharing of tasks</a:t>
              </a:r>
              <a:r>
                <a:rPr lang="ar-SA" sz="1400" b="1" dirty="0">
                  <a:solidFill>
                    <a:schemeClr val="tx1"/>
                  </a:solidFill>
                  <a:effectLst/>
                  <a:latin typeface="Alexandria" pitchFamily="2" charset="-78"/>
                  <a:ea typeface="Times New Roman" panose="02020603050405020304" pitchFamily="18" charset="0"/>
                  <a:cs typeface="Alexandria" pitchFamily="2" charset="-78"/>
                </a:rPr>
                <a:t>:  </a:t>
              </a:r>
              <a:r>
                <a:rPr lang="ar-SA" sz="1400" dirty="0">
                  <a:solidFill>
                    <a:schemeClr val="tx1"/>
                  </a:solidFill>
                  <a:effectLst/>
                  <a:latin typeface="Alexandria" pitchFamily="2" charset="-78"/>
                  <a:ea typeface="Times New Roman" panose="02020603050405020304" pitchFamily="18" charset="0"/>
                  <a:cs typeface="Alexandria" pitchFamily="2" charset="-78"/>
                </a:rPr>
                <a:t>فالمنظمات و الجماهير يشتركون بعدالة فى حل المشكلات التى ترتبط بمصلحة المنظمة او الجماهير أو كليهما، وذلك من خلال اشتراكهما عملياً فى مهمة محددة مثل: الحد من التلوث، إدارة قضايا المجتمع، تقديم فرص توظيف، البقاء فى العمل </a:t>
              </a:r>
              <a:r>
                <a:rPr lang="en-US" sz="1400" dirty="0">
                  <a:solidFill>
                    <a:schemeClr val="tx1"/>
                  </a:solidFill>
                  <a:effectLst/>
                  <a:latin typeface="Alexandria" pitchFamily="2" charset="-78"/>
                  <a:ea typeface="Times New Roman" panose="02020603050405020304" pitchFamily="18" charset="0"/>
                  <a:cs typeface="Alexandria" pitchFamily="2" charset="-78"/>
                </a:rPr>
                <a:t>stay in Business</a:t>
              </a:r>
              <a:r>
                <a:rPr lang="ar-EG" sz="1400" dirty="0">
                  <a:solidFill>
                    <a:schemeClr val="tx1"/>
                  </a:solidFill>
                  <a:effectLst/>
                  <a:latin typeface="Alexandria" pitchFamily="2" charset="-78"/>
                  <a:ea typeface="Times New Roman" panose="02020603050405020304" pitchFamily="18" charset="0"/>
                  <a:cs typeface="Alexandria" pitchFamily="2" charset="-78"/>
                </a:rPr>
                <a:t>، </a:t>
              </a:r>
              <a:r>
                <a:rPr lang="ar-SA" sz="1400" dirty="0">
                  <a:solidFill>
                    <a:schemeClr val="tx1"/>
                  </a:solidFill>
                  <a:effectLst/>
                  <a:latin typeface="Alexandria" pitchFamily="2" charset="-78"/>
                  <a:ea typeface="Times New Roman" panose="02020603050405020304" pitchFamily="18" charset="0"/>
                  <a:cs typeface="Alexandria" pitchFamily="2" charset="-78"/>
                </a:rPr>
                <a:t>تحقيق الربح </a:t>
              </a:r>
              <a:r>
                <a:rPr lang="en-US" sz="1400" dirty="0">
                  <a:solidFill>
                    <a:schemeClr val="tx1"/>
                  </a:solidFill>
                  <a:effectLst/>
                  <a:latin typeface="Alexandria" pitchFamily="2" charset="-78"/>
                  <a:ea typeface="Times New Roman" panose="02020603050405020304" pitchFamily="18" charset="0"/>
                  <a:cs typeface="Alexandria" pitchFamily="2" charset="-78"/>
                </a:rPr>
                <a:t>making a profit</a:t>
              </a:r>
              <a:r>
                <a:rPr lang="ar-SA" sz="1400"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228600" marR="0" algn="justLow" rtl="1">
                <a:lnSpc>
                  <a:spcPct val="150000"/>
                </a:lnSpc>
                <a:spcBef>
                  <a:spcPts val="0"/>
                </a:spcBef>
                <a:spcAft>
                  <a:spcPts val="0"/>
                </a:spcAft>
                <a:tabLst>
                  <a:tab pos="768350" algn="l"/>
                </a:tabLst>
              </a:pPr>
              <a:r>
                <a:rPr lang="ar-EG" sz="1400" u="none" strike="noStrike"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3458013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7458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1000"/>
                </a:spcAft>
                <a:buFont typeface="Wingdings" panose="05000000000000000000" pitchFamily="2" charset="2"/>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استراتيجية التوجيه و الارشاد </a:t>
              </a:r>
              <a:r>
                <a:rPr lang="en-US" sz="1400" b="1" dirty="0">
                  <a:solidFill>
                    <a:schemeClr val="tx1"/>
                  </a:solidFill>
                  <a:effectLst/>
                  <a:latin typeface="Alexandria" pitchFamily="2" charset="-78"/>
                  <a:ea typeface="Times New Roman" panose="02020603050405020304" pitchFamily="18" charset="0"/>
                  <a:cs typeface="Alexandria" pitchFamily="2" charset="-78"/>
                </a:rPr>
                <a:t>Guidance Strategy </a:t>
              </a:r>
              <a:r>
                <a:rPr lang="ar-EG" sz="1400" b="1" dirty="0">
                  <a:solidFill>
                    <a:schemeClr val="tx1"/>
                  </a:solidFill>
                  <a:effectLst/>
                  <a:latin typeface="Alexandria" pitchFamily="2" charset="-78"/>
                  <a:ea typeface="Times New Roman" panose="02020603050405020304" pitchFamily="18" charset="0"/>
                  <a:cs typeface="Alexandria" pitchFamily="2" charset="-78"/>
                </a:rPr>
                <a:t>:</a:t>
              </a:r>
              <a:r>
                <a:rPr lang="ar-EG" sz="1400" dirty="0">
                  <a:solidFill>
                    <a:schemeClr val="tx1"/>
                  </a:solidFill>
                  <a:effectLst/>
                  <a:latin typeface="Alexandria" pitchFamily="2" charset="-78"/>
                  <a:ea typeface="Times New Roman" panose="02020603050405020304" pitchFamily="18" charset="0"/>
                  <a:cs typeface="Alexandria" pitchFamily="2" charset="-78"/>
                </a:rPr>
                <a:t> و هى تتشابه مع استراتيجية تقديم النصيحة</a:t>
              </a:r>
              <a:r>
                <a:rPr lang="en-US" sz="1400" dirty="0">
                  <a:solidFill>
                    <a:schemeClr val="tx1"/>
                  </a:solidFill>
                  <a:effectLst/>
                  <a:latin typeface="Alexandria" pitchFamily="2" charset="-78"/>
                  <a:ea typeface="Times New Roman" panose="02020603050405020304" pitchFamily="18" charset="0"/>
                  <a:cs typeface="Alexandria" pitchFamily="2" charset="-78"/>
                </a:rPr>
                <a:t>Strategy of Advice </a:t>
              </a:r>
              <a:r>
                <a:rPr lang="ar-EG" sz="1400" dirty="0">
                  <a:solidFill>
                    <a:schemeClr val="tx1"/>
                  </a:solidFill>
                  <a:effectLst/>
                  <a:latin typeface="Alexandria" pitchFamily="2" charset="-78"/>
                  <a:ea typeface="Times New Roman" panose="02020603050405020304" pitchFamily="18" charset="0"/>
                  <a:cs typeface="Alexandria" pitchFamily="2" charset="-78"/>
                </a:rPr>
                <a:t> فى أدبيات العلاقات الشخصية و التى تلعب دوراً هاماً فى العلاقـــــــــــــــــــات العاطفية </a:t>
              </a:r>
              <a:r>
                <a:rPr lang="en-US" sz="1400" dirty="0">
                  <a:solidFill>
                    <a:schemeClr val="tx1"/>
                  </a:solidFill>
                  <a:effectLst/>
                  <a:latin typeface="Alexandria" pitchFamily="2" charset="-78"/>
                  <a:ea typeface="Times New Roman" panose="02020603050405020304" pitchFamily="18" charset="0"/>
                  <a:cs typeface="Alexandria" pitchFamily="2" charset="-78"/>
                </a:rPr>
                <a:t>Romantic Relationships</a:t>
              </a:r>
              <a:r>
                <a:rPr lang="ar-EG" sz="1400" dirty="0">
                  <a:solidFill>
                    <a:schemeClr val="tx1"/>
                  </a:solidFill>
                  <a:effectLst/>
                  <a:latin typeface="Alexandria" pitchFamily="2" charset="-78"/>
                  <a:ea typeface="Times New Roman" panose="02020603050405020304" pitchFamily="18" charset="0"/>
                  <a:cs typeface="Alexandria" pitchFamily="2" charset="-78"/>
                </a:rPr>
                <a:t> . و يعنى التوجيه النصيحة، المساعدة، و الدعم . فقد يقدم أحد الطرفين التوجيه من خلال تقديم المشورة، تطوير المبادئ التوجيهية، توضيح الحدود الفاصلة، المساعدة فى إتخاذ القرارات، و تقديم المعلومات بنية المساعدة أو كمصدر للأفكار يمكن الإعتماد عليه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18770" marR="0" algn="justLow" rtl="1">
                <a:lnSpc>
                  <a:spcPct val="150000"/>
                </a:lnSpc>
                <a:spcBef>
                  <a:spcPts val="0"/>
                </a:spcBef>
                <a:spcAft>
                  <a:spcPts val="1000"/>
                </a:spcAft>
              </a:pPr>
              <a:r>
                <a:rPr lang="ar-EG" sz="1400" u="none" strike="noStrike" dirty="0">
                  <a:solidFill>
                    <a:schemeClr val="tx1"/>
                  </a:solidFill>
                  <a:effectLst/>
                  <a:latin typeface="Alexandria" pitchFamily="2" charset="-78"/>
                  <a:ea typeface="Times New Roman" panose="02020603050405020304" pitchFamily="18" charset="0"/>
                  <a:cs typeface="Alexandria" pitchFamily="2" charset="-78"/>
                </a:rPr>
                <a:t> </a:t>
              </a:r>
              <a:r>
                <a:rPr lang="ar-EG" sz="1400" b="1" dirty="0">
                  <a:solidFill>
                    <a:schemeClr val="tx1"/>
                  </a:solidFill>
                  <a:effectLst/>
                  <a:latin typeface="Alexandria" pitchFamily="2" charset="-78"/>
                  <a:ea typeface="Times New Roman" panose="02020603050405020304" pitchFamily="18" charset="0"/>
                  <a:cs typeface="Alexandria" pitchFamily="2" charset="-78"/>
                </a:rPr>
                <a:t>استراتيجيات الاهتمام الثنائى </a:t>
              </a:r>
              <a:r>
                <a:rPr lang="en-US" sz="1400" b="1" dirty="0">
                  <a:solidFill>
                    <a:schemeClr val="tx1"/>
                  </a:solidFill>
                  <a:effectLst/>
                  <a:latin typeface="Alexandria" pitchFamily="2" charset="-78"/>
                  <a:ea typeface="Times New Roman" panose="02020603050405020304" pitchFamily="18" charset="0"/>
                  <a:cs typeface="Alexandria" pitchFamily="2" charset="-78"/>
                </a:rPr>
                <a:t>Dual Concern</a:t>
              </a:r>
              <a:r>
                <a:rPr lang="ar-EG" sz="1400" b="1" dirty="0">
                  <a:solidFill>
                    <a:schemeClr val="tx1"/>
                  </a:solidFill>
                  <a:effectLst/>
                  <a:latin typeface="Alexandria" pitchFamily="2" charset="-78"/>
                  <a:ea typeface="Times New Roman" panose="02020603050405020304" pitchFamily="18" charset="0"/>
                  <a:cs typeface="Alexandria" pitchFamily="2" charset="-78"/>
                </a:rPr>
                <a:t> :</a:t>
              </a:r>
              <a:r>
                <a:rPr lang="ar-EG" sz="1400" dirty="0">
                  <a:solidFill>
                    <a:schemeClr val="tx1"/>
                  </a:solidFill>
                  <a:effectLst/>
                  <a:latin typeface="Alexandria" pitchFamily="2" charset="-78"/>
                  <a:ea typeface="Times New Roman" panose="02020603050405020304" pitchFamily="18" charset="0"/>
                  <a:cs typeface="Alexandria" pitchFamily="2" charset="-78"/>
                </a:rPr>
                <a:t>تأخذ فى اعتبارها تحقيق التوازن بين مصالح الجمـــــــــاهير و مصالح المنظمة</a:t>
              </a:r>
              <a:r>
                <a:rPr lang="ar-EG" sz="1400" b="1" u="sng" dirty="0">
                  <a:solidFill>
                    <a:schemeClr val="tx1"/>
                  </a:solidFill>
                  <a:effectLst/>
                  <a:latin typeface="Alexandria" pitchFamily="2" charset="-78"/>
                  <a:ea typeface="Times New Roman" panose="02020603050405020304" pitchFamily="18" charset="0"/>
                  <a:cs typeface="Alexandria" pitchFamily="2" charset="-78"/>
                </a:rPr>
                <a:t> على المدى الطويل، و هذه الاستراتيجيات هى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       ●</a:t>
              </a:r>
              <a:r>
                <a:rPr lang="ar-SA" sz="1400" b="1" dirty="0">
                  <a:solidFill>
                    <a:schemeClr val="tx1"/>
                  </a:solidFill>
                  <a:effectLst/>
                  <a:latin typeface="Alexandria" pitchFamily="2" charset="-78"/>
                  <a:ea typeface="Times New Roman" panose="02020603050405020304" pitchFamily="18" charset="0"/>
                  <a:cs typeface="Alexandria" pitchFamily="2" charset="-78"/>
                </a:rPr>
                <a:t>التعاون </a:t>
              </a:r>
              <a:r>
                <a:rPr lang="en-US" sz="1400" b="1" dirty="0">
                  <a:solidFill>
                    <a:schemeClr val="tx1"/>
                  </a:solidFill>
                  <a:effectLst/>
                  <a:latin typeface="Alexandria" pitchFamily="2" charset="-78"/>
                  <a:ea typeface="Times New Roman" panose="02020603050405020304" pitchFamily="18" charset="0"/>
                  <a:cs typeface="Alexandria" pitchFamily="2" charset="-78"/>
                </a:rPr>
                <a:t>Cooperating</a:t>
              </a:r>
              <a:r>
                <a:rPr lang="ar-SA" sz="1400" b="1" dirty="0">
                  <a:solidFill>
                    <a:schemeClr val="tx1"/>
                  </a:solidFill>
                  <a:effectLst/>
                  <a:latin typeface="Alexandria" pitchFamily="2" charset="-78"/>
                  <a:ea typeface="Times New Roman" panose="02020603050405020304" pitchFamily="18" charset="0"/>
                  <a:cs typeface="Alexandria" pitchFamily="2" charset="-78"/>
                </a:rPr>
                <a:t>: </a:t>
              </a:r>
              <a:r>
                <a:rPr lang="ar-EG" sz="1400" dirty="0">
                  <a:solidFill>
                    <a:schemeClr val="tx1"/>
                  </a:solidFill>
                  <a:effectLst/>
                  <a:latin typeface="Alexandria" pitchFamily="2" charset="-78"/>
                  <a:ea typeface="Times New Roman" panose="02020603050405020304" pitchFamily="18" charset="0"/>
                  <a:cs typeface="Alexandria" pitchFamily="2" charset="-78"/>
                </a:rPr>
                <a:t>يعمل </a:t>
              </a:r>
              <a:r>
                <a:rPr lang="ar-SA" sz="1400" dirty="0">
                  <a:solidFill>
                    <a:schemeClr val="tx1"/>
                  </a:solidFill>
                  <a:effectLst/>
                  <a:latin typeface="Alexandria" pitchFamily="2" charset="-78"/>
                  <a:ea typeface="Times New Roman" panose="02020603050405020304" pitchFamily="18" charset="0"/>
                  <a:cs typeface="Alexandria" pitchFamily="2" charset="-78"/>
                </a:rPr>
                <a:t>كل من المنظمة و الجمهور سوياً لتسوية مصالحهما معاً و للوصول إلى علاقة ذات منفعة متبادلة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0"/>
                </a:spcAft>
              </a:pPr>
              <a:r>
                <a:rPr lang="ar-SA" sz="1400" b="1" dirty="0">
                  <a:solidFill>
                    <a:schemeClr val="tx1"/>
                  </a:solidFill>
                  <a:effectLst/>
                  <a:latin typeface="Alexandria" pitchFamily="2" charset="-78"/>
                  <a:ea typeface="Times New Roman" panose="02020603050405020304" pitchFamily="18" charset="0"/>
                  <a:cs typeface="Alexandria" pitchFamily="2" charset="-78"/>
                </a:rPr>
                <a:t>       ●البناء غير المشروط </a:t>
              </a:r>
              <a:r>
                <a:rPr lang="en-US" sz="1400" b="1" dirty="0">
                  <a:solidFill>
                    <a:schemeClr val="tx1"/>
                  </a:solidFill>
                  <a:effectLst/>
                  <a:latin typeface="Alexandria" pitchFamily="2" charset="-78"/>
                  <a:ea typeface="Times New Roman" panose="02020603050405020304" pitchFamily="18" charset="0"/>
                  <a:cs typeface="Alexandria" pitchFamily="2" charset="-78"/>
                </a:rPr>
                <a:t>Being Unconditionally Constructive</a:t>
              </a:r>
              <a:r>
                <a:rPr lang="ar-SA" sz="1400" b="1" dirty="0">
                  <a:solidFill>
                    <a:schemeClr val="tx1"/>
                  </a:solidFill>
                  <a:effectLst/>
                  <a:latin typeface="Alexandria" pitchFamily="2" charset="-78"/>
                  <a:ea typeface="Times New Roman" panose="02020603050405020304" pitchFamily="18" charset="0"/>
                  <a:cs typeface="Alexandria" pitchFamily="2" charset="-78"/>
                </a:rPr>
                <a:t>: </a:t>
              </a:r>
              <a:r>
                <a:rPr lang="ar-SA" sz="1400" dirty="0">
                  <a:solidFill>
                    <a:schemeClr val="tx1"/>
                  </a:solidFill>
                  <a:effectLst/>
                  <a:latin typeface="Alexandria" pitchFamily="2" charset="-78"/>
                  <a:ea typeface="Times New Roman" panose="02020603050405020304" pitchFamily="18" charset="0"/>
                  <a:cs typeface="Alexandria" pitchFamily="2" charset="-78"/>
                </a:rPr>
                <a:t> تفعل المنظمة ما تعتبره الأفضل  للعلاقة، وإن كان ذلك يعنى أن تتخلى عن قدر من مكانتها، </a:t>
              </a:r>
              <a:r>
                <a:rPr lang="ar-EG" sz="1400" dirty="0">
                  <a:solidFill>
                    <a:schemeClr val="tx1"/>
                  </a:solidFill>
                  <a:effectLst/>
                  <a:latin typeface="Alexandria" pitchFamily="2" charset="-78"/>
                  <a:ea typeface="Times New Roman" panose="02020603050405020304" pitchFamily="18" charset="0"/>
                  <a:cs typeface="Alexandria" pitchFamily="2" charset="-78"/>
                </a:rPr>
                <a:t>أو إذا لم يبادلها الجمهور النوايا الصالحة</a:t>
              </a:r>
              <a:r>
                <a:rPr lang="ar-EG" sz="1400" b="1" dirty="0">
                  <a:solidFill>
                    <a:schemeClr val="tx1"/>
                  </a:solidFill>
                  <a:effectLst/>
                  <a:latin typeface="Alexandria" pitchFamily="2" charset="-78"/>
                  <a:ea typeface="Times New Roman" panose="02020603050405020304" pitchFamily="18" charset="0"/>
                  <a:cs typeface="Alexandria" pitchFamily="2" charset="-78"/>
                </a:rPr>
                <a:t>.</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457200" marR="0" algn="justLow" rtl="1">
                <a:lnSpc>
                  <a:spcPct val="150000"/>
                </a:lnSpc>
                <a:spcBef>
                  <a:spcPts val="0"/>
                </a:spcBef>
                <a:spcAft>
                  <a:spcPts val="1000"/>
                </a:spcAft>
              </a:pPr>
              <a:r>
                <a:rPr lang="ar-EG" sz="1400" u="none" strike="noStrike"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417730" y="1550630"/>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EB38F329-569C-49B7-A74B-7FAC86C7F67F}"/>
              </a:ext>
            </a:extLst>
          </p:cNvPr>
          <p:cNvSpPr txBox="1"/>
          <p:nvPr/>
        </p:nvSpPr>
        <p:spPr>
          <a:xfrm>
            <a:off x="1654662" y="1293974"/>
            <a:ext cx="6898203" cy="419987"/>
          </a:xfrm>
          <a:prstGeom prst="rect">
            <a:avLst/>
          </a:prstGeom>
          <a:noFill/>
        </p:spPr>
        <p:txBody>
          <a:bodyPr wrap="square">
            <a:spAutoFit/>
          </a:bodyPr>
          <a:lstStyle/>
          <a:p>
            <a:pPr marL="0" marR="0" algn="justLow" rtl="1">
              <a:lnSpc>
                <a:spcPct val="150000"/>
              </a:lnSpc>
              <a:spcBef>
                <a:spcPts val="0"/>
              </a:spcBef>
              <a:spcAft>
                <a:spcPts val="0"/>
              </a:spcAft>
            </a:pPr>
            <a:r>
              <a:rPr lang="ar-EG" sz="1600" b="1" i="1" dirty="0">
                <a:solidFill>
                  <a:schemeClr val="tx1"/>
                </a:solidFill>
                <a:effectLst/>
                <a:latin typeface="Alexandria" pitchFamily="2" charset="-78"/>
                <a:ea typeface="Times New Roman" panose="02020603050405020304" pitchFamily="18" charset="0"/>
                <a:cs typeface="Alexandria" pitchFamily="2" charset="-78"/>
              </a:rPr>
              <a:t> </a:t>
            </a:r>
            <a:r>
              <a:rPr lang="ar-EG" sz="1600" b="1" i="1" u="sng" dirty="0">
                <a:solidFill>
                  <a:schemeClr val="tx1"/>
                </a:solidFill>
                <a:effectLst/>
                <a:latin typeface="Alexandria" pitchFamily="2" charset="-78"/>
                <a:ea typeface="Times New Roman" panose="02020603050405020304" pitchFamily="18" charset="0"/>
                <a:cs typeface="Alexandria" pitchFamily="2" charset="-78"/>
              </a:rPr>
              <a:t>وإنفردت دراسة (</a:t>
            </a:r>
            <a:r>
              <a:rPr lang="en-US" sz="1600" b="1" i="1" u="sng" dirty="0" err="1">
                <a:solidFill>
                  <a:schemeClr val="tx1"/>
                </a:solidFill>
                <a:effectLst/>
                <a:latin typeface="Alexandria" pitchFamily="2" charset="-78"/>
                <a:ea typeface="Times New Roman" panose="02020603050405020304" pitchFamily="18" charset="0"/>
                <a:cs typeface="Alexandria" pitchFamily="2" charset="-78"/>
              </a:rPr>
              <a:t>Bortree</a:t>
            </a:r>
            <a:r>
              <a:rPr lang="en-US" sz="1600" b="1" i="1" u="sng" dirty="0">
                <a:solidFill>
                  <a:schemeClr val="tx1"/>
                </a:solidFill>
                <a:effectLst/>
                <a:latin typeface="Alexandria" pitchFamily="2" charset="-78"/>
                <a:ea typeface="Times New Roman" panose="02020603050405020304" pitchFamily="18" charset="0"/>
                <a:cs typeface="Alexandria" pitchFamily="2" charset="-78"/>
              </a:rPr>
              <a:t> 2008</a:t>
            </a:r>
            <a:r>
              <a:rPr lang="ar-EG" sz="1600" b="1" i="1" u="sng" dirty="0">
                <a:solidFill>
                  <a:schemeClr val="tx1"/>
                </a:solidFill>
                <a:effectLst/>
                <a:latin typeface="Alexandria" pitchFamily="2" charset="-78"/>
                <a:ea typeface="Times New Roman" panose="02020603050405020304" pitchFamily="18" charset="0"/>
                <a:cs typeface="Alexandria" pitchFamily="2" charset="-78"/>
              </a:rPr>
              <a:t>) بإقتراح استراتيجية إضافية هى :</a:t>
            </a:r>
          </a:p>
        </p:txBody>
      </p:sp>
    </p:spTree>
    <p:extLst>
      <p:ext uri="{BB962C8B-B14F-4D97-AF65-F5344CB8AC3E}">
        <p14:creationId xmlns:p14="http://schemas.microsoft.com/office/powerpoint/2010/main" val="9605506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1631870" cy="6654882"/>
            <a:chOff x="617280" y="7715"/>
            <a:chExt cx="11631870" cy="6654882"/>
          </a:xfrm>
        </p:grpSpPr>
        <p:sp>
          <p:nvSpPr>
            <p:cNvPr id="4" name="Rectangle: Rounded Corners 24"/>
            <p:cNvSpPr/>
            <p:nvPr/>
          </p:nvSpPr>
          <p:spPr>
            <a:xfrm>
              <a:off x="617280" y="17458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0"/>
                </a:spcAft>
                <a:buFont typeface="Wingdings" panose="05000000000000000000" pitchFamily="2" charset="2"/>
                <a:buChar char=""/>
                <a:tabLst>
                  <a:tab pos="685800" algn="l"/>
                </a:tabLst>
              </a:pPr>
              <a:r>
                <a:rPr lang="ar-SA" sz="1300" b="1" dirty="0">
                  <a:solidFill>
                    <a:schemeClr val="tx1"/>
                  </a:solidFill>
                  <a:effectLst/>
                  <a:latin typeface="Alexandria" pitchFamily="2" charset="-78"/>
                  <a:ea typeface="Times New Roman" panose="02020603050405020304" pitchFamily="18" charset="0"/>
                  <a:cs typeface="Alexandria" pitchFamily="2" charset="-78"/>
                </a:rPr>
                <a:t>الاستراتيجية الفردية </a:t>
              </a:r>
              <a:r>
                <a:rPr lang="en-US" sz="1300" b="1" dirty="0">
                  <a:solidFill>
                    <a:schemeClr val="tx1"/>
                  </a:solidFill>
                  <a:effectLst/>
                  <a:latin typeface="Alexandria" pitchFamily="2" charset="-78"/>
                  <a:ea typeface="Times New Roman" panose="02020603050405020304" pitchFamily="18" charset="0"/>
                  <a:cs typeface="Alexandria" pitchFamily="2" charset="-78"/>
                </a:rPr>
                <a:t>Distributive</a:t>
              </a:r>
              <a:r>
                <a:rPr lang="ar-EG" sz="1300" dirty="0">
                  <a:solidFill>
                    <a:schemeClr val="tx1"/>
                  </a:solidFill>
                  <a:effectLst/>
                  <a:latin typeface="Alexandria" pitchFamily="2" charset="-78"/>
                  <a:ea typeface="Times New Roman" panose="02020603050405020304" pitchFamily="18" charset="0"/>
                  <a:cs typeface="Alexandria" pitchFamily="2" charset="-78"/>
                </a:rPr>
                <a:t>: وفقاً لنظريات إدارة النزاع </a:t>
              </a:r>
              <a:r>
                <a:rPr lang="en-US" sz="1300" dirty="0">
                  <a:solidFill>
                    <a:schemeClr val="tx1"/>
                  </a:solidFill>
                  <a:effectLst/>
                  <a:latin typeface="Alexandria" pitchFamily="2" charset="-78"/>
                  <a:ea typeface="Times New Roman" panose="02020603050405020304" pitchFamily="18" charset="0"/>
                  <a:cs typeface="Alexandria" pitchFamily="2" charset="-78"/>
                </a:rPr>
                <a:t>Conflict management theories</a:t>
              </a:r>
              <a:r>
                <a:rPr lang="ar-EG" sz="1300" dirty="0">
                  <a:solidFill>
                    <a:schemeClr val="tx1"/>
                  </a:solidFill>
                  <a:effectLst/>
                  <a:latin typeface="Alexandria" pitchFamily="2" charset="-78"/>
                  <a:ea typeface="Times New Roman" panose="02020603050405020304" pitchFamily="18" charset="0"/>
                  <a:cs typeface="Alexandria" pitchFamily="2" charset="-78"/>
                </a:rPr>
                <a:t> هى إستراتيجية غير متوازنة حيث يستفيد طرف واحد فقط فى مقابل خسارة الطرف الآخر </a:t>
              </a:r>
              <a:r>
                <a:rPr lang="en-US" sz="1300" dirty="0">
                  <a:solidFill>
                    <a:schemeClr val="tx1"/>
                  </a:solidFill>
                  <a:effectLst/>
                  <a:latin typeface="Alexandria" pitchFamily="2" charset="-78"/>
                  <a:ea typeface="Times New Roman" panose="02020603050405020304" pitchFamily="18" charset="0"/>
                  <a:cs typeface="Alexandria" pitchFamily="2" charset="-78"/>
                </a:rPr>
                <a:t>Win-Lose Situation</a:t>
              </a:r>
              <a:r>
                <a:rPr lang="ar-EG" sz="1300" dirty="0">
                  <a:solidFill>
                    <a:schemeClr val="tx1"/>
                  </a:solidFill>
                  <a:effectLst/>
                  <a:latin typeface="Alexandria" pitchFamily="2" charset="-78"/>
                  <a:ea typeface="Times New Roman" panose="02020603050405020304" pitchFamily="18" charset="0"/>
                  <a:cs typeface="Alexandria" pitchFamily="2" charset="-78"/>
                </a:rPr>
                <a:t> .</a:t>
              </a:r>
              <a:endParaRPr lang="en-US" sz="1100" dirty="0">
                <a:solidFill>
                  <a:schemeClr val="tx1"/>
                </a:solidFill>
                <a:effectLst/>
                <a:latin typeface="Alexandria" pitchFamily="2" charset="-78"/>
                <a:ea typeface="Times New Roman" panose="02020603050405020304" pitchFamily="18" charset="0"/>
                <a:cs typeface="Alexandria" pitchFamily="2" charset="-78"/>
              </a:endParaRPr>
            </a:p>
            <a:p>
              <a:pPr marL="685800" marR="0" algn="just" rtl="1">
                <a:lnSpc>
                  <a:spcPct val="150000"/>
                </a:lnSpc>
                <a:spcBef>
                  <a:spcPts val="0"/>
                </a:spcBef>
                <a:spcAft>
                  <a:spcPts val="0"/>
                </a:spcAft>
              </a:pPr>
              <a:r>
                <a:rPr lang="en-US" sz="700" dirty="0">
                  <a:solidFill>
                    <a:schemeClr val="tx1"/>
                  </a:solidFill>
                  <a:effectLst/>
                  <a:latin typeface="Alexandria" pitchFamily="2" charset="-78"/>
                  <a:ea typeface="Times New Roman" panose="02020603050405020304" pitchFamily="18" charset="0"/>
                  <a:cs typeface="Alexandria" pitchFamily="2" charset="-78"/>
                </a:rPr>
                <a:t> </a:t>
              </a:r>
              <a:endParaRPr lang="en-US" sz="11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Wingdings" panose="05000000000000000000" pitchFamily="2" charset="2"/>
                <a:buChar char=""/>
                <a:tabLst>
                  <a:tab pos="685800" algn="l"/>
                </a:tabLst>
              </a:pPr>
              <a:r>
                <a:rPr lang="ar-EG" sz="1300" b="1" dirty="0">
                  <a:solidFill>
                    <a:schemeClr val="tx1"/>
                  </a:solidFill>
                  <a:effectLst/>
                  <a:latin typeface="Alexandria" pitchFamily="2" charset="-78"/>
                  <a:ea typeface="Times New Roman" panose="02020603050405020304" pitchFamily="18" charset="0"/>
                  <a:cs typeface="Alexandria" pitchFamily="2" charset="-78"/>
                </a:rPr>
                <a:t>بعض استراتيجيات الاهتمام الثنائى </a:t>
              </a:r>
              <a:r>
                <a:rPr lang="en-US" sz="1300" b="1" dirty="0">
                  <a:solidFill>
                    <a:schemeClr val="tx1"/>
                  </a:solidFill>
                  <a:effectLst/>
                  <a:latin typeface="Alexandria" pitchFamily="2" charset="-78"/>
                  <a:ea typeface="Times New Roman" panose="02020603050405020304" pitchFamily="18" charset="0"/>
                  <a:cs typeface="Alexandria" pitchFamily="2" charset="-78"/>
                </a:rPr>
                <a:t>Dual Concern</a:t>
              </a:r>
              <a:r>
                <a:rPr lang="ar-EG" sz="1300" b="1" dirty="0">
                  <a:solidFill>
                    <a:schemeClr val="tx1"/>
                  </a:solidFill>
                  <a:effectLst/>
                  <a:latin typeface="Alexandria" pitchFamily="2" charset="-78"/>
                  <a:ea typeface="Times New Roman" panose="02020603050405020304" pitchFamily="18" charset="0"/>
                  <a:cs typeface="Alexandria" pitchFamily="2" charset="-78"/>
                </a:rPr>
                <a:t>  غير متوازنة لأنها تحقق مصلحة المنظمة بغض النظر عن مصلحة الجماهير أو العكس، و بالتالى قد تكون غير فعالة فى تنمية و صيانة العلاقات الفعالة على المدى الطويل، </a:t>
              </a:r>
              <a:r>
                <a:rPr lang="ar-EG" sz="1300" b="1" u="sng" dirty="0">
                  <a:solidFill>
                    <a:schemeClr val="tx1"/>
                  </a:solidFill>
                  <a:effectLst/>
                  <a:latin typeface="Alexandria" pitchFamily="2" charset="-78"/>
                  <a:ea typeface="Times New Roman" panose="02020603050405020304" pitchFamily="18" charset="0"/>
                  <a:cs typeface="Alexandria" pitchFamily="2" charset="-78"/>
                </a:rPr>
                <a:t>ومن هذه الاستراتيجيات ما يلى :</a:t>
              </a:r>
              <a:endParaRPr lang="en-US" sz="1100" dirty="0">
                <a:solidFill>
                  <a:schemeClr val="tx1"/>
                </a:solidFill>
                <a:effectLst/>
                <a:latin typeface="Alexandria" pitchFamily="2" charset="-78"/>
                <a:ea typeface="Times New Roman" panose="02020603050405020304" pitchFamily="18" charset="0"/>
                <a:cs typeface="Alexandria" pitchFamily="2" charset="-78"/>
              </a:endParaRPr>
            </a:p>
            <a:p>
              <a:pPr marL="742950" marR="0" lvl="1" indent="-285750" algn="just" rtl="1">
                <a:lnSpc>
                  <a:spcPct val="150000"/>
                </a:lnSpc>
                <a:spcBef>
                  <a:spcPts val="0"/>
                </a:spcBef>
                <a:spcAft>
                  <a:spcPts val="0"/>
                </a:spcAft>
                <a:buFont typeface="Symbol" panose="05050102010706020507" pitchFamily="18" charset="2"/>
                <a:buChar char=""/>
                <a:tabLst>
                  <a:tab pos="1143000" algn="l"/>
                </a:tabLst>
              </a:pPr>
              <a:r>
                <a:rPr lang="ar-EG" sz="1300" b="1" dirty="0">
                  <a:solidFill>
                    <a:schemeClr val="tx1"/>
                  </a:solidFill>
                  <a:effectLst/>
                  <a:latin typeface="Alexandria" pitchFamily="2" charset="-78"/>
                  <a:ea typeface="Times New Roman" panose="02020603050405020304" pitchFamily="18" charset="0"/>
                  <a:cs typeface="Alexandria" pitchFamily="2" charset="-78"/>
                </a:rPr>
                <a:t>استراتيجية المجادلة  </a:t>
              </a:r>
              <a:r>
                <a:rPr lang="en-US" sz="1300" b="1" dirty="0">
                  <a:solidFill>
                    <a:schemeClr val="tx1"/>
                  </a:solidFill>
                  <a:effectLst/>
                  <a:latin typeface="Alexandria" pitchFamily="2" charset="-78"/>
                  <a:ea typeface="Times New Roman" panose="02020603050405020304" pitchFamily="18" charset="0"/>
                  <a:cs typeface="Alexandria" pitchFamily="2" charset="-78"/>
                </a:rPr>
                <a:t>Contending</a:t>
              </a:r>
              <a:r>
                <a:rPr lang="ar-EG" sz="1300" b="1" dirty="0">
                  <a:solidFill>
                    <a:schemeClr val="tx1"/>
                  </a:solidFill>
                  <a:effectLst/>
                  <a:latin typeface="Alexandria" pitchFamily="2" charset="-78"/>
                  <a:ea typeface="Times New Roman" panose="02020603050405020304" pitchFamily="18" charset="0"/>
                  <a:cs typeface="Alexandria" pitchFamily="2" charset="-78"/>
                </a:rPr>
                <a:t>: </a:t>
              </a:r>
              <a:r>
                <a:rPr lang="ar-EG" sz="1300" dirty="0">
                  <a:solidFill>
                    <a:schemeClr val="tx1"/>
                  </a:solidFill>
                  <a:effectLst/>
                  <a:latin typeface="Alexandria" pitchFamily="2" charset="-78"/>
                  <a:ea typeface="Times New Roman" panose="02020603050405020304" pitchFamily="18" charset="0"/>
                  <a:cs typeface="Alexandria" pitchFamily="2" charset="-78"/>
                </a:rPr>
                <a:t>تحاول المنظمة اقناع الجمهور بقبول مركزها</a:t>
              </a:r>
              <a:r>
                <a:rPr lang="ar-EG" sz="1300" b="1" dirty="0">
                  <a:solidFill>
                    <a:schemeClr val="tx1"/>
                  </a:solidFill>
                  <a:effectLst/>
                  <a:latin typeface="Alexandria" pitchFamily="2" charset="-78"/>
                  <a:ea typeface="Times New Roman" panose="02020603050405020304" pitchFamily="18" charset="0"/>
                  <a:cs typeface="Alexandria" pitchFamily="2" charset="-78"/>
                </a:rPr>
                <a:t>.</a:t>
              </a:r>
              <a:endParaRPr lang="en-US" sz="1100" dirty="0">
                <a:solidFill>
                  <a:schemeClr val="tx1"/>
                </a:solidFill>
                <a:effectLst/>
                <a:latin typeface="Alexandria" pitchFamily="2" charset="-78"/>
                <a:ea typeface="Times New Roman" panose="02020603050405020304" pitchFamily="18" charset="0"/>
                <a:cs typeface="Alexandria" pitchFamily="2" charset="-78"/>
              </a:endParaRPr>
            </a:p>
            <a:p>
              <a:pPr marL="742950" marR="0" lvl="1" indent="-285750" algn="just" rtl="1">
                <a:lnSpc>
                  <a:spcPct val="150000"/>
                </a:lnSpc>
                <a:spcBef>
                  <a:spcPts val="0"/>
                </a:spcBef>
                <a:spcAft>
                  <a:spcPts val="0"/>
                </a:spcAft>
                <a:buFont typeface="Symbol" panose="05050102010706020507" pitchFamily="18" charset="2"/>
                <a:buChar char=""/>
                <a:tabLst>
                  <a:tab pos="1143000" algn="l"/>
                </a:tabLst>
              </a:pPr>
              <a:r>
                <a:rPr lang="ar-EG" sz="1300" b="1" dirty="0">
                  <a:solidFill>
                    <a:schemeClr val="tx1"/>
                  </a:solidFill>
                  <a:effectLst/>
                  <a:latin typeface="Alexandria" pitchFamily="2" charset="-78"/>
                  <a:ea typeface="Times New Roman" panose="02020603050405020304" pitchFamily="18" charset="0"/>
                  <a:cs typeface="Alexandria" pitchFamily="2" charset="-78"/>
                </a:rPr>
                <a:t>استراتيجية التجنب </a:t>
              </a:r>
              <a:r>
                <a:rPr lang="en-US" sz="1300" b="1" dirty="0">
                  <a:solidFill>
                    <a:schemeClr val="tx1"/>
                  </a:solidFill>
                  <a:effectLst/>
                  <a:latin typeface="Alexandria" pitchFamily="2" charset="-78"/>
                  <a:ea typeface="Times New Roman" panose="02020603050405020304" pitchFamily="18" charset="0"/>
                  <a:cs typeface="Alexandria" pitchFamily="2" charset="-78"/>
                </a:rPr>
                <a:t>Avoiding</a:t>
              </a:r>
              <a:r>
                <a:rPr lang="ar-EG" sz="1300" b="1" dirty="0">
                  <a:solidFill>
                    <a:schemeClr val="tx1"/>
                  </a:solidFill>
                  <a:effectLst/>
                  <a:latin typeface="Alexandria" pitchFamily="2" charset="-78"/>
                  <a:ea typeface="Times New Roman" panose="02020603050405020304" pitchFamily="18" charset="0"/>
                  <a:cs typeface="Alexandria" pitchFamily="2" charset="-78"/>
                </a:rPr>
                <a:t>: </a:t>
              </a:r>
              <a:r>
                <a:rPr lang="ar-EG" sz="1300" dirty="0">
                  <a:solidFill>
                    <a:schemeClr val="tx1"/>
                  </a:solidFill>
                  <a:effectLst/>
                  <a:latin typeface="Alexandria" pitchFamily="2" charset="-78"/>
                  <a:ea typeface="Times New Roman" panose="02020603050405020304" pitchFamily="18" charset="0"/>
                  <a:cs typeface="Alexandria" pitchFamily="2" charset="-78"/>
                </a:rPr>
                <a:t>تتجاهل المنظمة النزاع مادياً و نفسياً .</a:t>
              </a:r>
              <a:endParaRPr lang="en-US" sz="1100" dirty="0">
                <a:solidFill>
                  <a:schemeClr val="tx1"/>
                </a:solidFill>
                <a:effectLst/>
                <a:latin typeface="Alexandria" pitchFamily="2" charset="-78"/>
                <a:ea typeface="Times New Roman" panose="02020603050405020304" pitchFamily="18" charset="0"/>
                <a:cs typeface="Alexandria" pitchFamily="2" charset="-78"/>
              </a:endParaRPr>
            </a:p>
            <a:p>
              <a:pPr marL="742950" marR="0" lvl="1" indent="-285750" algn="just" rtl="1">
                <a:lnSpc>
                  <a:spcPct val="150000"/>
                </a:lnSpc>
                <a:spcBef>
                  <a:spcPts val="0"/>
                </a:spcBef>
                <a:spcAft>
                  <a:spcPts val="0"/>
                </a:spcAft>
                <a:buFont typeface="Symbol" panose="05050102010706020507" pitchFamily="18" charset="2"/>
                <a:buChar char=""/>
                <a:tabLst>
                  <a:tab pos="1143000" algn="l"/>
                </a:tabLst>
              </a:pPr>
              <a:r>
                <a:rPr lang="ar-EG" sz="1300" b="1" dirty="0">
                  <a:solidFill>
                    <a:schemeClr val="tx1"/>
                  </a:solidFill>
                  <a:effectLst/>
                  <a:latin typeface="Alexandria" pitchFamily="2" charset="-78"/>
                  <a:ea typeface="Times New Roman" panose="02020603050405020304" pitchFamily="18" charset="0"/>
                  <a:cs typeface="Alexandria" pitchFamily="2" charset="-78"/>
                </a:rPr>
                <a:t>الملاينة </a:t>
              </a:r>
              <a:r>
                <a:rPr lang="en-US" sz="1300" b="1" dirty="0">
                  <a:solidFill>
                    <a:schemeClr val="tx1"/>
                  </a:solidFill>
                  <a:effectLst/>
                  <a:latin typeface="Alexandria" pitchFamily="2" charset="-78"/>
                  <a:ea typeface="Times New Roman" panose="02020603050405020304" pitchFamily="18" charset="0"/>
                  <a:cs typeface="Alexandria" pitchFamily="2" charset="-78"/>
                </a:rPr>
                <a:t>Accommodating</a:t>
              </a:r>
              <a:r>
                <a:rPr lang="ar-EG" sz="1300" b="1" dirty="0">
                  <a:solidFill>
                    <a:schemeClr val="tx1"/>
                  </a:solidFill>
                  <a:effectLst/>
                  <a:latin typeface="Alexandria" pitchFamily="2" charset="-78"/>
                  <a:ea typeface="Times New Roman" panose="02020603050405020304" pitchFamily="18" charset="0"/>
                  <a:cs typeface="Alexandria" pitchFamily="2" charset="-78"/>
                </a:rPr>
                <a:t>: </a:t>
              </a:r>
              <a:r>
                <a:rPr lang="ar-EG" sz="1300" dirty="0">
                  <a:solidFill>
                    <a:schemeClr val="tx1"/>
                  </a:solidFill>
                  <a:effectLst/>
                  <a:latin typeface="Alexandria" pitchFamily="2" charset="-78"/>
                  <a:ea typeface="Times New Roman" panose="02020603050405020304" pitchFamily="18" charset="0"/>
                  <a:cs typeface="Alexandria" pitchFamily="2" charset="-78"/>
                </a:rPr>
                <a:t>تتخلى المنظمة -على الأقل- عن جزء من مكانتها،     و تخفض من تطلعاتها .</a:t>
              </a:r>
              <a:endParaRPr lang="en-US" sz="1100" dirty="0">
                <a:solidFill>
                  <a:schemeClr val="tx1"/>
                </a:solidFill>
                <a:effectLst/>
                <a:latin typeface="Alexandria" pitchFamily="2" charset="-78"/>
                <a:ea typeface="Times New Roman" panose="02020603050405020304" pitchFamily="18" charset="0"/>
                <a:cs typeface="Alexandria" pitchFamily="2" charset="-78"/>
              </a:endParaRPr>
            </a:p>
            <a:p>
              <a:pPr marL="742950" marR="0" lvl="1" indent="-285750" algn="just" rtl="1">
                <a:lnSpc>
                  <a:spcPct val="150000"/>
                </a:lnSpc>
                <a:spcBef>
                  <a:spcPts val="0"/>
                </a:spcBef>
                <a:spcAft>
                  <a:spcPts val="0"/>
                </a:spcAft>
                <a:buFont typeface="Symbol" panose="05050102010706020507" pitchFamily="18" charset="2"/>
                <a:buChar char=""/>
                <a:tabLst>
                  <a:tab pos="1143000" algn="l"/>
                </a:tabLst>
              </a:pPr>
              <a:r>
                <a:rPr lang="ar-EG" sz="1300" b="1" dirty="0">
                  <a:solidFill>
                    <a:schemeClr val="tx1"/>
                  </a:solidFill>
                  <a:effectLst/>
                  <a:latin typeface="Alexandria" pitchFamily="2" charset="-78"/>
                  <a:ea typeface="Times New Roman" panose="02020603050405020304" pitchFamily="18" charset="0"/>
                  <a:cs typeface="Alexandria" pitchFamily="2" charset="-78"/>
                </a:rPr>
                <a:t>المساومة </a:t>
              </a:r>
              <a:r>
                <a:rPr lang="en-US" sz="1300" b="1" dirty="0">
                  <a:solidFill>
                    <a:schemeClr val="tx1"/>
                  </a:solidFill>
                  <a:effectLst/>
                  <a:latin typeface="Alexandria" pitchFamily="2" charset="-78"/>
                  <a:ea typeface="Times New Roman" panose="02020603050405020304" pitchFamily="18" charset="0"/>
                  <a:cs typeface="Alexandria" pitchFamily="2" charset="-78"/>
                </a:rPr>
                <a:t>Compromising</a:t>
              </a:r>
              <a:r>
                <a:rPr lang="ar-EG" sz="1300" b="1" dirty="0">
                  <a:solidFill>
                    <a:schemeClr val="tx1"/>
                  </a:solidFill>
                  <a:effectLst/>
                  <a:latin typeface="Alexandria" pitchFamily="2" charset="-78"/>
                  <a:ea typeface="Times New Roman" panose="02020603050405020304" pitchFamily="18" charset="0"/>
                  <a:cs typeface="Alexandria" pitchFamily="2" charset="-78"/>
                </a:rPr>
                <a:t> :</a:t>
              </a:r>
              <a:r>
                <a:rPr lang="ar-EG" sz="1300" dirty="0">
                  <a:solidFill>
                    <a:schemeClr val="tx1"/>
                  </a:solidFill>
                  <a:effectLst/>
                  <a:latin typeface="Alexandria" pitchFamily="2" charset="-78"/>
                  <a:ea typeface="Times New Roman" panose="02020603050405020304" pitchFamily="18" charset="0"/>
                  <a:cs typeface="Alexandria" pitchFamily="2" charset="-78"/>
                </a:rPr>
                <a:t>تقابل فيها المنظمة إهتمامات الجماهير جزئياً وفقاً لموقفها المفضل،وليس كما يرغب الجمهور فى تحقيقة،ويُرضية.</a:t>
              </a:r>
              <a:endParaRPr lang="en-US" sz="11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3618050" y="7715"/>
              <a:ext cx="8631100" cy="6654882"/>
              <a:chOff x="3618050" y="7715"/>
              <a:chExt cx="8631100" cy="6654882"/>
            </a:xfrm>
          </p:grpSpPr>
          <p:sp>
            <p:nvSpPr>
              <p:cNvPr id="6" name="TextBox 5"/>
              <p:cNvSpPr txBox="1"/>
              <p:nvPr/>
            </p:nvSpPr>
            <p:spPr>
              <a:xfrm>
                <a:off x="3618050" y="874742"/>
                <a:ext cx="8631100" cy="738664"/>
              </a:xfrm>
              <a:prstGeom prst="rect">
                <a:avLst/>
              </a:prstGeom>
              <a:noFill/>
            </p:spPr>
            <p:txBody>
              <a:bodyPr wrap="square" rtlCol="0">
                <a:spAutoFit/>
              </a:bodyPr>
              <a:lstStyle/>
              <a:p>
                <a:r>
                  <a:rPr lang="ar-SA" sz="1400" b="1" dirty="0">
                    <a:effectLst/>
                    <a:latin typeface="Alexandria" pitchFamily="2" charset="-78"/>
                    <a:ea typeface="Times New Roman" panose="02020603050405020304" pitchFamily="18" charset="0"/>
                    <a:cs typeface="Alexandria" pitchFamily="2" charset="-78"/>
                  </a:rPr>
                  <a:t>الاستراتيجيات غير المتوازنة لبناء العلاقات</a:t>
                </a:r>
                <a:endParaRPr lang="ar-EG" sz="1400" b="1" dirty="0">
                  <a:effectLst/>
                  <a:latin typeface="Alexandria" pitchFamily="2" charset="-78"/>
                  <a:ea typeface="Times New Roman" panose="02020603050405020304" pitchFamily="18" charset="0"/>
                  <a:cs typeface="Alexandria" pitchFamily="2" charset="-78"/>
                </a:endParaRPr>
              </a:p>
              <a:p>
                <a:r>
                  <a:rPr lang="ar-SA" sz="1400" b="1" dirty="0">
                    <a:effectLst/>
                    <a:latin typeface="Alexandria" pitchFamily="2" charset="-78"/>
                    <a:ea typeface="Times New Roman" panose="02020603050405020304" pitchFamily="18" charset="0"/>
                    <a:cs typeface="Alexandria" pitchFamily="2" charset="-78"/>
                  </a:rPr>
                  <a:t>  </a:t>
                </a:r>
                <a:endParaRPr lang="ar-EG" sz="1400" b="1" dirty="0">
                  <a:effectLst/>
                  <a:latin typeface="Alexandria" pitchFamily="2" charset="-78"/>
                  <a:ea typeface="Times New Roman" panose="02020603050405020304" pitchFamily="18" charset="0"/>
                  <a:cs typeface="Alexandria" pitchFamily="2" charset="-78"/>
                </a:endParaRPr>
              </a:p>
              <a:p>
                <a:r>
                  <a:rPr lang="en-US" sz="1400" b="1" dirty="0">
                    <a:effectLst/>
                    <a:latin typeface="Alexandria" pitchFamily="2" charset="-78"/>
                    <a:ea typeface="Times New Roman" panose="02020603050405020304" pitchFamily="18" charset="0"/>
                    <a:cs typeface="Alexandria" pitchFamily="2" charset="-78"/>
                  </a:rPr>
                  <a:t>Asymmetrical Relationship Strategies</a:t>
                </a:r>
                <a:endParaRPr lang="en-US" sz="1400" b="1" dirty="0">
                  <a:latin typeface="Alexandria" pitchFamily="2" charset="-78"/>
                  <a:cs typeface="Alexandria" pitchFamily="2" charset="-78"/>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5019877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1511708" cy="6654882"/>
            <a:chOff x="617280" y="7715"/>
            <a:chExt cx="11511708" cy="6654882"/>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0"/>
                </a:spcAft>
              </a:pPr>
              <a:r>
                <a:rPr lang="ar-EG" sz="1400" dirty="0">
                  <a:solidFill>
                    <a:schemeClr val="tx1"/>
                  </a:solidFill>
                  <a:effectLst/>
                  <a:latin typeface="Alexandria" pitchFamily="2" charset="-78"/>
                  <a:ea typeface="Times New Roman" panose="02020603050405020304" pitchFamily="18" charset="0"/>
                  <a:cs typeface="Alexandria" pitchFamily="2" charset="-78"/>
                </a:rPr>
                <a:t>استراتيجيات و تكنيكات اتصالات إدارة العلاقات:  و تنفذ الاستراتيجيات المتوازنة فى إدارة العلاقات مع المرؤوسيين من خلال مجموعة من الاستراتيجيات التفصيليـــــــــــــــــة و التى يمكننا أن نطلق علىها استراتيجيات الاتصالات المساندة </a:t>
              </a:r>
              <a:r>
                <a:rPr lang="en-US" sz="1400" b="1" dirty="0">
                  <a:solidFill>
                    <a:schemeClr val="tx1"/>
                  </a:solidFill>
                  <a:effectLst/>
                  <a:latin typeface="Alexandria" pitchFamily="2" charset="-78"/>
                  <a:ea typeface="Times New Roman" panose="02020603050405020304" pitchFamily="18" charset="0"/>
                  <a:cs typeface="Alexandria" pitchFamily="2" charset="-78"/>
                </a:rPr>
                <a:t>Supportive Communication</a:t>
              </a:r>
              <a:r>
                <a:rPr lang="ar-EG" sz="1400" dirty="0">
                  <a:solidFill>
                    <a:schemeClr val="tx1"/>
                  </a:solidFill>
                  <a:effectLst/>
                  <a:latin typeface="Alexandria" pitchFamily="2" charset="-78"/>
                  <a:ea typeface="Times New Roman" panose="02020603050405020304" pitchFamily="18" charset="0"/>
                  <a:cs typeface="Alexandria" pitchFamily="2" charset="-78"/>
                </a:rPr>
                <a:t> التى تشجع الإنفتاح، الثقة،</a:t>
              </a:r>
              <a:r>
                <a:rPr lang="en-US" sz="1400" dirty="0">
                  <a:solidFill>
                    <a:schemeClr val="tx1"/>
                  </a:solidFill>
                  <a:effectLst/>
                  <a:latin typeface="Alexandria" pitchFamily="2" charset="-78"/>
                  <a:ea typeface="Times New Roman" panose="02020603050405020304" pitchFamily="18" charset="0"/>
                  <a:cs typeface="Alexandria" pitchFamily="2" charset="-78"/>
                </a:rPr>
                <a:t> </a:t>
              </a:r>
              <a:r>
                <a:rPr lang="ar-EG" sz="1400" dirty="0">
                  <a:solidFill>
                    <a:schemeClr val="tx1"/>
                  </a:solidFill>
                  <a:effectLst/>
                  <a:latin typeface="Alexandria" pitchFamily="2" charset="-78"/>
                  <a:ea typeface="Times New Roman" panose="02020603050405020304" pitchFamily="18" charset="0"/>
                  <a:cs typeface="Alexandria" pitchFamily="2" charset="-78"/>
                </a:rPr>
                <a:t>و المصداقية بين العاملين و القادة، و مساندة الأفكار كذلك  تساهم فى تحقيق الفهم المتبادل بينهما . حيث تسمح للأفراد بالتركيز على قضايا العمل و تحدياته بدون الشعور بالحاجة إلى الدفاع عن أنفسهم، مما يسفر عن تدعيم الإتجاهات و المشاعر الإيجابية و قوة العلاقة بين الأفراد، فتتحسن قدرة المنظمة على المنافسة و النجاح . وهذه الاستراتيجيات هى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3497888" y="7715"/>
              <a:ext cx="8631100" cy="6654882"/>
              <a:chOff x="3497888" y="7715"/>
              <a:chExt cx="8631100" cy="6654882"/>
            </a:xfrm>
          </p:grpSpPr>
          <p:sp>
            <p:nvSpPr>
              <p:cNvPr id="6" name="TextBox 5"/>
              <p:cNvSpPr txBox="1"/>
              <p:nvPr/>
            </p:nvSpPr>
            <p:spPr>
              <a:xfrm>
                <a:off x="3497888" y="1086073"/>
                <a:ext cx="8631100" cy="338554"/>
              </a:xfrm>
              <a:prstGeom prst="rect">
                <a:avLst/>
              </a:prstGeom>
              <a:noFill/>
            </p:spPr>
            <p:txBody>
              <a:bodyPr wrap="square" rtlCol="0">
                <a:spAutoFit/>
              </a:bodyPr>
              <a:lstStyle/>
              <a:p>
                <a:r>
                  <a:rPr lang="ar-EG" sz="1600" b="1" dirty="0">
                    <a:latin typeface="Alexandria" charset="0"/>
                    <a:cs typeface="Alexandria" charset="0"/>
                  </a:rPr>
                  <a:t>استراتيجيات إدارة العلاقات مع الموظفين</a:t>
                </a: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3562180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just" rtl="1">
                <a:lnSpc>
                  <a:spcPct val="150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استراتيجية الإستجابة لتساؤلات العاملين </a:t>
              </a:r>
              <a:r>
                <a:rPr lang="en-US" sz="1400" b="1" dirty="0">
                  <a:solidFill>
                    <a:schemeClr val="tx1"/>
                  </a:solidFill>
                  <a:effectLst/>
                  <a:latin typeface="Alexandria" pitchFamily="2" charset="-78"/>
                  <a:ea typeface="Times New Roman" panose="02020603050405020304" pitchFamily="18" charset="0"/>
                  <a:cs typeface="Alexandria" pitchFamily="2" charset="-78"/>
                </a:rPr>
                <a:t>Asking Strategy</a:t>
              </a:r>
              <a:r>
                <a:rPr lang="ar-EG" sz="1400" dirty="0">
                  <a:solidFill>
                    <a:schemeClr val="tx1"/>
                  </a:solidFill>
                  <a:effectLst/>
                  <a:latin typeface="Alexandria" pitchFamily="2" charset="-78"/>
                  <a:ea typeface="Times New Roman" panose="02020603050405020304" pitchFamily="18" charset="0"/>
                  <a:cs typeface="Alexandria" pitchFamily="2" charset="-78"/>
                </a:rPr>
                <a:t>: هى استراتيجية تقوم على الاتصالات المفتوحة المستمرة والقائمة على الاستماع </a:t>
              </a:r>
              <a:r>
                <a:rPr lang="en-US" sz="1400" dirty="0">
                  <a:solidFill>
                    <a:schemeClr val="tx1"/>
                  </a:solidFill>
                  <a:effectLst/>
                  <a:latin typeface="Alexandria" pitchFamily="2" charset="-78"/>
                  <a:ea typeface="Times New Roman" panose="02020603050405020304" pitchFamily="18" charset="0"/>
                  <a:cs typeface="Alexandria" pitchFamily="2" charset="-78"/>
                </a:rPr>
                <a:t>“Listening"</a:t>
              </a:r>
              <a:r>
                <a:rPr lang="ar-EG" sz="1400" dirty="0">
                  <a:solidFill>
                    <a:schemeClr val="tx1"/>
                  </a:solidFill>
                  <a:effectLst/>
                  <a:latin typeface="Alexandria" pitchFamily="2" charset="-78"/>
                  <a:ea typeface="Times New Roman" panose="02020603050405020304" pitchFamily="18" charset="0"/>
                  <a:cs typeface="Alexandria" pitchFamily="2" charset="-78"/>
                </a:rPr>
                <a:t>، و الاستجابة </a:t>
              </a:r>
              <a:r>
                <a:rPr lang="en-US" sz="1400" dirty="0">
                  <a:solidFill>
                    <a:schemeClr val="tx1"/>
                  </a:solidFill>
                  <a:effectLst/>
                  <a:latin typeface="Alexandria" pitchFamily="2" charset="-78"/>
                  <a:ea typeface="Times New Roman" panose="02020603050405020304" pitchFamily="18" charset="0"/>
                  <a:cs typeface="Alexandria" pitchFamily="2" charset="-78"/>
                </a:rPr>
                <a:t>“Responding”</a:t>
              </a:r>
              <a:r>
                <a:rPr lang="ar-EG" sz="1400" dirty="0">
                  <a:solidFill>
                    <a:schemeClr val="tx1"/>
                  </a:solidFill>
                  <a:effectLst/>
                  <a:latin typeface="Alexandria" pitchFamily="2" charset="-78"/>
                  <a:ea typeface="Times New Roman" panose="02020603050405020304" pitchFamily="18" charset="0"/>
                  <a:cs typeface="Alexandria" pitchFamily="2" charset="-78"/>
                </a:rPr>
                <a:t> .فهذه الاستراتيجية تعتبر الموظفين من أهم مجموعات المصالح التى تتأثر بالمنظمة و تؤثر فيها. فالأفراد الذين يعملون العمل الحقيقى للشركة هم غالباً يمتلكون أفضل الإقتراحات لتحسين العمل وتطويره . ولكن غالباً فإن فريق الإدارة لا يمتلك استراتيجية السؤال لأن أعضاء هذا الفريق يؤمنون أنهم يمتلكون جميع الأجوبة، و بالتالى قد يشعر العاملون بالغربة و تنشئ المنظمة و ترعى علاقة من الخصومة مع عامليها .و لكن على العكس حينما يستمع كل من الإدارة و الموظفين كل منهما للآخــــــــــــــــــــــــــــــــــــر و يسعيان لحل المشكلات معاً ينتج عن ذلك تولد الثقة المتبادلة بين الطرفين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570199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1000"/>
                </a:spcAft>
                <a:buFont typeface="Wingdings" panose="05000000000000000000" pitchFamily="2" charset="2"/>
                <a:buChar char=""/>
              </a:pPr>
              <a:r>
                <a:rPr lang="ar-EG" sz="1400" b="1" u="sng" dirty="0">
                  <a:solidFill>
                    <a:schemeClr val="tx1"/>
                  </a:solidFill>
                  <a:effectLst/>
                  <a:latin typeface="Alexandria" pitchFamily="2" charset="-78"/>
                  <a:ea typeface="Times New Roman" panose="02020603050405020304" pitchFamily="18" charset="0"/>
                  <a:cs typeface="Alexandria" pitchFamily="2" charset="-78"/>
                </a:rPr>
                <a:t>و تستخدم هذه الاستراتيجية عدة آليات لتطبيقها فعلياً مثل </a:t>
              </a:r>
              <a:r>
                <a:rPr lang="ar-EG" sz="1400" b="1" u="sng" dirty="0">
                  <a:solidFill>
                    <a:schemeClr val="tx1"/>
                  </a:solidFill>
                  <a:latin typeface="Alexandria" pitchFamily="2" charset="-78"/>
                  <a:ea typeface="Times New Roman" panose="02020603050405020304" pitchFamily="18" charset="0"/>
                  <a:cs typeface="Alexandria" pitchFamily="2" charset="-78"/>
                </a:rPr>
                <a:t>:</a:t>
              </a:r>
              <a:r>
                <a:rPr lang="ar-EG" sz="1400"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خلق آليات رسمية لرجع صدى : </a:t>
              </a:r>
              <a:r>
                <a:rPr lang="en-US" sz="1400" b="1" dirty="0">
                  <a:solidFill>
                    <a:schemeClr val="tx1"/>
                  </a:solidFill>
                  <a:effectLst/>
                  <a:latin typeface="Alexandria" pitchFamily="2" charset="-78"/>
                  <a:ea typeface="Times New Roman" panose="02020603050405020304" pitchFamily="18" charset="0"/>
                  <a:cs typeface="Alexandria" pitchFamily="2" charset="-78"/>
                </a:rPr>
                <a:t>Formal Feedback Mechanisms </a:t>
              </a:r>
              <a:r>
                <a:rPr lang="ar-EG" sz="1400" dirty="0">
                  <a:solidFill>
                    <a:schemeClr val="tx1"/>
                  </a:solidFill>
                  <a:effectLst/>
                  <a:latin typeface="Alexandria" pitchFamily="2" charset="-78"/>
                  <a:ea typeface="Times New Roman" panose="02020603050405020304" pitchFamily="18" charset="0"/>
                  <a:cs typeface="Alexandria" pitchFamily="2" charset="-78"/>
                </a:rPr>
                <a:t>مثل صناديق الإقتراحات أو الخطوط الساخنة مع ضمان هذه الآليات عدم كشف الموظف عن هويته إذا لزم الأمر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أخذ هذه المدخلات من المعلومات بجدية </a:t>
              </a:r>
              <a:r>
                <a:rPr lang="en-US" sz="1400" b="1" dirty="0">
                  <a:solidFill>
                    <a:schemeClr val="tx1"/>
                  </a:solidFill>
                  <a:effectLst/>
                  <a:latin typeface="Alexandria" pitchFamily="2" charset="-78"/>
                  <a:ea typeface="Times New Roman" panose="02020603050405020304" pitchFamily="18" charset="0"/>
                  <a:cs typeface="Alexandria" pitchFamily="2" charset="-78"/>
                </a:rPr>
                <a:t>Take input seriously </a:t>
              </a:r>
              <a:r>
                <a:rPr lang="ar-EG" sz="1400" dirty="0">
                  <a:solidFill>
                    <a:schemeClr val="tx1"/>
                  </a:solidFill>
                  <a:effectLst/>
                  <a:latin typeface="Alexandria" pitchFamily="2" charset="-78"/>
                  <a:ea typeface="Times New Roman" panose="02020603050405020304" pitchFamily="18" charset="0"/>
                  <a:cs typeface="Alexandria" pitchFamily="2" charset="-78"/>
                </a:rPr>
                <a:t>بأن تلجأ الإدارة إلى التطبيق الفعلى للإقتراحات التى تصلح للتطبيق , و تقدم تفسيراً للإقتراحات التى لم تطبق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أن تراجع الإدارة إتجاهاتها </a:t>
              </a:r>
              <a:r>
                <a:rPr lang="en-US" sz="1400" b="1" dirty="0">
                  <a:solidFill>
                    <a:schemeClr val="tx1"/>
                  </a:solidFill>
                  <a:effectLst/>
                  <a:latin typeface="Alexandria" pitchFamily="2" charset="-78"/>
                  <a:ea typeface="Times New Roman" panose="02020603050405020304" pitchFamily="18" charset="0"/>
                  <a:cs typeface="Alexandria" pitchFamily="2" charset="-78"/>
                </a:rPr>
                <a:t>Take input seriously </a:t>
              </a:r>
              <a:r>
                <a:rPr lang="ar-EG" sz="1400" dirty="0">
                  <a:solidFill>
                    <a:schemeClr val="tx1"/>
                  </a:solidFill>
                  <a:effectLst/>
                  <a:latin typeface="Alexandria" pitchFamily="2" charset="-78"/>
                  <a:ea typeface="Times New Roman" panose="02020603050405020304" pitchFamily="18" charset="0"/>
                  <a:cs typeface="Alexandria" pitchFamily="2" charset="-78"/>
                </a:rPr>
                <a:t> فى حالة إذا أدرك العاملون أن ثقافة الشركة محبطــــــــــــة و أنها تعادى صراحة أسئلة العاملين، فإذا اعتقد العاملون أن سياسة الشركة غير عادلة فإنهم سوف يلتزمون الصمت مما يولد علاقات غير جيدة بين القائد  و الموظف.</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Times New Roman" panose="02020603050405020304" pitchFamily="18"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مراجعة نظم المكافآت </a:t>
              </a:r>
              <a:r>
                <a:rPr lang="en-US" sz="1400" b="1" dirty="0">
                  <a:solidFill>
                    <a:schemeClr val="tx1"/>
                  </a:solidFill>
                  <a:effectLst/>
                  <a:latin typeface="Alexandria" pitchFamily="2" charset="-78"/>
                  <a:ea typeface="Times New Roman" panose="02020603050405020304" pitchFamily="18" charset="0"/>
                  <a:cs typeface="Alexandria" pitchFamily="2" charset="-78"/>
                </a:rPr>
                <a:t>Reward Feedback </a:t>
              </a:r>
              <a:r>
                <a:rPr lang="ar-EG" sz="1400" dirty="0">
                  <a:solidFill>
                    <a:schemeClr val="tx1"/>
                  </a:solidFill>
                  <a:effectLst/>
                  <a:latin typeface="Alexandria" pitchFamily="2" charset="-78"/>
                  <a:ea typeface="Times New Roman" panose="02020603050405020304" pitchFamily="18" charset="0"/>
                  <a:cs typeface="Alexandria" pitchFamily="2" charset="-78"/>
                </a:rPr>
                <a:t>حيث يجد العاملون صعوبة فى الموازنة بين المخاطر الفورية التى قد تلحق بهم جراء التحدث لأعلى، و بين عدم تأكدهم من أن الإدارة سوف تقدر و تكافئ مساهماتهـــــــــــــــــــــم. و لذلك ينبغى على الإدارة ان تفصل نظم للمكافآت تشجع الموظفين على مزيد من المشاركة المباشرة و تقديم الأفكار التطوعية التى تساهم فى زيادة عوائد المنظمة و تقليل التكاليف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5221444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1000"/>
                </a:spcAft>
                <a:buFont typeface="Wingdings" panose="05000000000000000000" pitchFamily="2" charset="2"/>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استراتيجية التوقيت </a:t>
              </a:r>
              <a:r>
                <a:rPr lang="en-US" sz="1400" b="1" dirty="0">
                  <a:solidFill>
                    <a:schemeClr val="tx1"/>
                  </a:solidFill>
                  <a:effectLst/>
                  <a:latin typeface="Alexandria" pitchFamily="2" charset="-78"/>
                  <a:ea typeface="Times New Roman" panose="02020603050405020304" pitchFamily="18" charset="0"/>
                  <a:cs typeface="Alexandria" pitchFamily="2" charset="-78"/>
                </a:rPr>
                <a:t>Timing Strategy </a:t>
              </a:r>
              <a:r>
                <a:rPr lang="ar-EG" sz="1400" dirty="0">
                  <a:solidFill>
                    <a:schemeClr val="tx1"/>
                  </a:solidFill>
                  <a:effectLst/>
                  <a:latin typeface="Alexandria" pitchFamily="2" charset="-78"/>
                  <a:ea typeface="Times New Roman" panose="02020603050405020304" pitchFamily="18" charset="0"/>
                  <a:cs typeface="Alexandria" pitchFamily="2" charset="-78"/>
                </a:rPr>
                <a:t>يعد أكبر الأخطاء التى يصنعها المديرون هى الفشل فى فتح أبواب الاتصالات قبل أن تظهر مشكلات العمالة . فغالباً ما يتم ذلك فى وقت متأخر جدا و عندئذ يشك العاملون فى الهدف من وراء الحوافز و يربطون كافة المعلومات التى تقدمها الإدارة إليهم فى هذا التوقيت بعدم التصديــــــــــــــــــق، و بالتالى فمن الضرورى أن تتسم الاتصالات المفتوحة بالاستمرار وألا تنتظر وقوع المشكلات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Wingdings" panose="05000000000000000000" pitchFamily="2" charset="2"/>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استراتيجية بناء الثقة من خلال بناء المصداقية </a:t>
              </a:r>
              <a:r>
                <a:rPr lang="en-US" sz="1400" b="1" dirty="0">
                  <a:solidFill>
                    <a:schemeClr val="tx1"/>
                  </a:solidFill>
                  <a:effectLst/>
                  <a:latin typeface="Alexandria" pitchFamily="2" charset="-78"/>
                  <a:ea typeface="Times New Roman" panose="02020603050405020304" pitchFamily="18" charset="0"/>
                  <a:cs typeface="Alexandria" pitchFamily="2" charset="-78"/>
                </a:rPr>
                <a:t>Building Trust by Building Credibility</a:t>
              </a:r>
              <a:r>
                <a:rPr lang="ar-EG" sz="1400" b="1" dirty="0">
                  <a:solidFill>
                    <a:schemeClr val="tx1"/>
                  </a:solidFill>
                  <a:effectLst/>
                  <a:latin typeface="Alexandria" pitchFamily="2" charset="-78"/>
                  <a:ea typeface="Times New Roman" panose="02020603050405020304" pitchFamily="18" charset="0"/>
                  <a:cs typeface="Alexandria" pitchFamily="2" charset="-78"/>
                </a:rPr>
                <a:t>         </a:t>
              </a:r>
              <a:r>
                <a:rPr lang="ar-EG" sz="1400" dirty="0">
                  <a:solidFill>
                    <a:schemeClr val="tx1"/>
                  </a:solidFill>
                  <a:effectLst/>
                  <a:latin typeface="Alexandria" pitchFamily="2" charset="-78"/>
                  <a:ea typeface="Times New Roman" panose="02020603050405020304" pitchFamily="18" charset="0"/>
                  <a:cs typeface="Alexandria" pitchFamily="2" charset="-78"/>
                </a:rPr>
                <a:t>و هى نتيجة طبيعية لتطبيق الاستراتيجيتين السابقتين، فالاتصالات المقتوحة المستمرة التى تقوم على الاستمــــــــــاع و التحدث مع العاملين بصراحة وشفافية و الاستجابة لاحتياجاتهم و قضاياهم يعرض مصداقية الإدارة و تدعم الثقة و الفهم المتبادل . و يتطلب السؤال و الاستماع و التحدث بإخلاص من جانب المديرين أن يكونوا على علم جيد بالموظفين الذين يتحدثون إليهم بداية من اسم كل عامل ،التوصيف الوظيفى ،سجل الأداء لكل عامل، إلى أهم القضايا و المشكلات التى تهمهم  هذا إلى جانب المحادثات غير الرسمية التى لا تقوم على مصالح متبادلة و التى تعد مناسبات ممتازة لمتابعة إنجاز العاملين و كذلك اكتشاف المشكلات قبل ظهورها، كما أنه أيضاً قد تكون أداة تحفيز قوية.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4825071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just" rtl="1">
                <a:lnSpc>
                  <a:spcPct val="150000"/>
                </a:lnSpc>
                <a:spcBef>
                  <a:spcPts val="0"/>
                </a:spcBef>
                <a:spcAft>
                  <a:spcPts val="0"/>
                </a:spcAft>
              </a:pPr>
              <a:r>
                <a:rPr lang="ar-EG" sz="1400" dirty="0">
                  <a:solidFill>
                    <a:schemeClr val="tx1"/>
                  </a:solidFill>
                  <a:effectLst/>
                  <a:latin typeface="Alexandria" pitchFamily="2" charset="-78"/>
                  <a:ea typeface="Times New Roman" panose="02020603050405020304" pitchFamily="18" charset="0"/>
                  <a:cs typeface="Alexandria" pitchFamily="2" charset="-78"/>
                </a:rPr>
                <a:t>و كذلك هناك تكنيكات أخرى إلى جانب الاستماع و السؤال تؤدى إى بناء الثقة مع العاملين أهمها رعاية العاملين و تحقيق مصالحهم و تقديم مجموعة من المنافع الفعالة مثل تقديم قروض صغيرة قصيرة الأجل و بدون فائدة فى حالة الطوارئ، أو ارسال كروت المعايدة، إقامة حفلات العشاء للإحتفال بأعياد الميلاد، بعض الترتيبات الخاصة برعاية الأطفال، تقديم المعلومات مثل المعلومات المالية عن استثمارات المعاشات، فصول الللياقة البدنية و الحد من التوتر. و تجعل مثل هذه المنافع الإضافية الموظفين يشعرون بأنهم مقدرون فى المنظمة و تزداد ثقتهم فى الإدارة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42775438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1000"/>
                </a:spcAft>
                <a:buFont typeface="Wingdings" panose="05000000000000000000" pitchFamily="2" charset="2"/>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استراتيجية مشاركة العاملين </a:t>
              </a:r>
              <a:r>
                <a:rPr lang="en-US" sz="1400" b="1" dirty="0">
                  <a:solidFill>
                    <a:schemeClr val="tx1"/>
                  </a:solidFill>
                  <a:effectLst/>
                  <a:latin typeface="Alexandria" pitchFamily="2" charset="-78"/>
                  <a:ea typeface="Times New Roman" panose="02020603050405020304" pitchFamily="18" charset="0"/>
                  <a:cs typeface="Alexandria" pitchFamily="2" charset="-78"/>
                </a:rPr>
                <a:t>Get Employees Involved</a:t>
              </a:r>
              <a:r>
                <a:rPr lang="ar-EG" sz="1400" b="1" dirty="0">
                  <a:solidFill>
                    <a:schemeClr val="tx1"/>
                  </a:solidFill>
                  <a:effectLst/>
                  <a:latin typeface="Alexandria" pitchFamily="2" charset="-78"/>
                  <a:ea typeface="Times New Roman" panose="02020603050405020304" pitchFamily="18" charset="0"/>
                  <a:cs typeface="Alexandria" pitchFamily="2" charset="-78"/>
                </a:rPr>
                <a:t>: </a:t>
              </a:r>
              <a:r>
                <a:rPr lang="ar-EG" sz="1400" dirty="0">
                  <a:solidFill>
                    <a:schemeClr val="tx1"/>
                  </a:solidFill>
                  <a:effectLst/>
                  <a:latin typeface="Alexandria" pitchFamily="2" charset="-78"/>
                  <a:ea typeface="Times New Roman" panose="02020603050405020304" pitchFamily="18" charset="0"/>
                  <a:cs typeface="Alexandria" pitchFamily="2" charset="-78"/>
                </a:rPr>
                <a:t>و يتم ذلك من الناحية العملية من خلال اللجوء إلى ممثل للعاملين </a:t>
              </a:r>
              <a:r>
                <a:rPr lang="en-US" sz="1400" dirty="0">
                  <a:solidFill>
                    <a:schemeClr val="tx1"/>
                  </a:solidFill>
                  <a:effectLst/>
                  <a:latin typeface="Alexandria" pitchFamily="2" charset="-78"/>
                  <a:ea typeface="Times New Roman" panose="02020603050405020304" pitchFamily="18" charset="0"/>
                  <a:cs typeface="Alexandria" pitchFamily="2" charset="-78"/>
                </a:rPr>
                <a:t>An Employee-Assistance Representative(EAR)</a:t>
              </a:r>
              <a:r>
                <a:rPr lang="ar-EG" sz="1400" dirty="0">
                  <a:solidFill>
                    <a:schemeClr val="tx1"/>
                  </a:solidFill>
                  <a:effectLst/>
                  <a:latin typeface="Alexandria" pitchFamily="2" charset="-78"/>
                  <a:ea typeface="Times New Roman" panose="02020603050405020304" pitchFamily="18" charset="0"/>
                  <a:cs typeface="Alexandria" pitchFamily="2" charset="-78"/>
                </a:rPr>
                <a:t> يحضر جميع الإجتماعات للتأكد من أن جميع القضايا قد تمت مناقشتها، و يختار كل من العاملين و الإدارة هذا الممثل و هو يعمل مع إدارة الموارد البشرية للشركة، و الهدف من وجوده هو نقل اهتمام الإدارة للعاملين من خلال الاستجابة و التصرف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Wingdings" panose="05000000000000000000" pitchFamily="2" charset="2"/>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استراتيجية التوجه بالمشكلة </a:t>
              </a:r>
              <a:r>
                <a:rPr lang="en-US" sz="1400" b="1" dirty="0">
                  <a:solidFill>
                    <a:schemeClr val="tx1"/>
                  </a:solidFill>
                  <a:effectLst/>
                  <a:latin typeface="Alexandria" pitchFamily="2" charset="-78"/>
                  <a:ea typeface="Times New Roman" panose="02020603050405020304" pitchFamily="18" charset="0"/>
                  <a:cs typeface="Alexandria" pitchFamily="2" charset="-78"/>
                </a:rPr>
                <a:t>Problem Oriented </a:t>
              </a:r>
              <a:r>
                <a:rPr lang="ar-EG" sz="1400" dirty="0">
                  <a:solidFill>
                    <a:schemeClr val="tx1"/>
                  </a:solidFill>
                  <a:effectLst/>
                  <a:latin typeface="Alexandria" pitchFamily="2" charset="-78"/>
                  <a:ea typeface="Times New Roman" panose="02020603050405020304" pitchFamily="18" charset="0"/>
                  <a:cs typeface="Alexandria" pitchFamily="2" charset="-78"/>
                </a:rPr>
                <a:t>أى التركيز على المشكلة و ليس الفرد و يتحقق ذلك من خلال اشراك العاملين فى حل المشكلة و مناقشتها بموضوعية دون فرض قيم او وجهات نظر أو حلول شخصية مخططة على العاملين .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Wingdings" panose="05000000000000000000" pitchFamily="2" charset="2"/>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استراتيجية اشعار العاملين بالتقدير </a:t>
              </a:r>
              <a:r>
                <a:rPr lang="en-US" sz="1400" b="1" dirty="0">
                  <a:solidFill>
                    <a:schemeClr val="tx1"/>
                  </a:solidFill>
                  <a:effectLst/>
                  <a:latin typeface="Alexandria" pitchFamily="2" charset="-78"/>
                  <a:ea typeface="Times New Roman" panose="02020603050405020304" pitchFamily="18" charset="0"/>
                  <a:cs typeface="Alexandria" pitchFamily="2" charset="-78"/>
                </a:rPr>
                <a:t>Giving employees their due  </a:t>
              </a:r>
              <a:r>
                <a:rPr lang="ar-EG" sz="1400" dirty="0">
                  <a:solidFill>
                    <a:schemeClr val="tx1"/>
                  </a:solidFill>
                  <a:effectLst/>
                  <a:latin typeface="Alexandria" pitchFamily="2" charset="-78"/>
                  <a:ea typeface="Times New Roman" panose="02020603050405020304" pitchFamily="18" charset="0"/>
                  <a:cs typeface="Alexandria" pitchFamily="2" charset="-78"/>
                </a:rPr>
                <a:t>تعد برامج المكافآت أداة أخرى تستخدمها الإدارة لتقدير الموظفين، حيث تساعد هذه البرامج المنظمة على الإحتفاظ بأفضل موظفيها من خلال الإعتراف بمساهماتهم فى النجاح الكلى للشركة فهى تبنى التقدير الذاتى للموظف       و تدعم السلوكيات المرغوبة و تساعد فى خلق و صيانة مناخ من الثقة و التقدير . و لزيادة التأثير الإيجابى لهذه المكافآت، ينبغى على الإدارة أن تقدمها فى أحداث خاصة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457200" marR="0" algn="just" rtl="1">
                <a:lnSpc>
                  <a:spcPct val="150000"/>
                </a:lnSpc>
                <a:spcBef>
                  <a:spcPts val="0"/>
                </a:spcBef>
                <a:spcAft>
                  <a:spcPts val="1000"/>
                </a:spcAft>
              </a:pPr>
              <a:r>
                <a:rPr lang="ar-EG" sz="1400"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457200" marR="0" algn="just" rtl="1">
                <a:lnSpc>
                  <a:spcPct val="150000"/>
                </a:lnSpc>
                <a:spcBef>
                  <a:spcPts val="0"/>
                </a:spcBef>
                <a:spcAft>
                  <a:spcPts val="1000"/>
                </a:spcAft>
              </a:pPr>
              <a:r>
                <a:rPr lang="en-US" sz="1400" dirty="0">
                  <a:solidFill>
                    <a:schemeClr val="tx1"/>
                  </a:solidFill>
                  <a:effectLst/>
                  <a:latin typeface="Alexandria" pitchFamily="2" charset="-78"/>
                  <a:ea typeface="Times New Roman" panose="02020603050405020304" pitchFamily="18" charset="0"/>
                  <a:cs typeface="Alexandria" pitchFamily="2" charset="-78"/>
                </a:rPr>
                <a:t> </a:t>
              </a: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816793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1000"/>
                </a:spcAft>
                <a:buFont typeface="Wingdings" panose="05000000000000000000" pitchFamily="2" charset="2"/>
                <a:buChar char=""/>
              </a:pPr>
              <a:endParaRPr lang="ar-EG" sz="1400" b="1"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Wingdings" panose="05000000000000000000" pitchFamily="2" charset="2"/>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استراتيجية المقابلات مع العاملين المتقاعدين</a:t>
              </a:r>
              <a:r>
                <a:rPr lang="en-US" sz="1400" b="1" dirty="0">
                  <a:solidFill>
                    <a:schemeClr val="tx1"/>
                  </a:solidFill>
                  <a:effectLst/>
                  <a:latin typeface="Alexandria" pitchFamily="2" charset="-78"/>
                  <a:ea typeface="Times New Roman" panose="02020603050405020304" pitchFamily="18" charset="0"/>
                  <a:cs typeface="Alexandria" pitchFamily="2" charset="-78"/>
                </a:rPr>
                <a:t>An Untapped Resource: Exit Interviews </a:t>
              </a:r>
              <a:r>
                <a:rPr lang="ar-EG" sz="1400" dirty="0">
                  <a:solidFill>
                    <a:schemeClr val="tx1"/>
                  </a:solidFill>
                  <a:effectLst/>
                  <a:latin typeface="Alexandria" pitchFamily="2" charset="-78"/>
                  <a:ea typeface="Times New Roman" panose="02020603050405020304" pitchFamily="18" charset="0"/>
                  <a:cs typeface="Alexandria" pitchFamily="2" charset="-78"/>
                </a:rPr>
                <a:t>يعد إجراء المقابلات مع الموظفين السابقين للشركة أحد أفضل الفرص للإدارة لكسب التقييم المخلص للشركة من العاملين . فعندما يترك الموظفون الشركة من المحتمل أن يشعروا بالحرية فى تقديم الآراء     و النصيحة و الاهتمامات المخلصة، حيث يناقش المشكلات التى كانت تواجهه عندما كان يعمل فى الشركةو يمد الإدارة بمعلومــــــــــــــــــــــــــات و مقترحات قيمة لتحسين ظروف عملها مما يعزز من مستويات الإنتاجية و الكفاءة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Wingdings" panose="05000000000000000000" pitchFamily="2" charset="2"/>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الاستراتيجية الفورية </a:t>
              </a:r>
              <a:r>
                <a:rPr lang="en-US" sz="1400" b="1" dirty="0">
                  <a:solidFill>
                    <a:schemeClr val="tx1"/>
                  </a:solidFill>
                  <a:effectLst/>
                  <a:latin typeface="Alexandria" pitchFamily="2" charset="-78"/>
                  <a:ea typeface="Times New Roman" panose="02020603050405020304" pitchFamily="18" charset="0"/>
                  <a:cs typeface="Alexandria" pitchFamily="2" charset="-78"/>
                </a:rPr>
                <a:t>Immediacy </a:t>
              </a:r>
              <a:r>
                <a:rPr lang="ar-EG" sz="1400" dirty="0">
                  <a:solidFill>
                    <a:schemeClr val="tx1"/>
                  </a:solidFill>
                  <a:effectLst/>
                  <a:latin typeface="Alexandria" pitchFamily="2" charset="-78"/>
                  <a:ea typeface="Times New Roman" panose="02020603050405020304" pitchFamily="18" charset="0"/>
                  <a:cs typeface="Alexandria" pitchFamily="2" charset="-78"/>
                </a:rPr>
                <a:t>أثبتت الابحاث أن العاملين يرغبون فى مشرف يستجيب لرغباتهم بشكل فورى، و يشعر المرؤوسون انهم يستطيعون أن يعملوا بشكل أفضل تحت قيادة هذا النمط، فالمشرف الفورى أكثر قبولاً و يكتسب التعاون من مرؤوسيه بدون استخدام سلطة الاجبار، فالتعاون هو مفتاح النجاح لأى منظمــــــــــــــــــــــة. و تتم هذه الاستراتيجية من خلال فتح قنوات للإتصال الفورى بين الرئيس و مرؤوسييه، و تحسن هذه الاستراتيجية من الاتصالات  و العلاقات الإيجابية بين الطرفين، مما يحفز المرؤوسيين و يزيد من رضاهم الوظيفى . و يعيب هذه الاستراتيجية أن  الرئيس قد يتلقى اتصالات اكثر مما يستطيع معالجته بفعالية، لذلك ينبغى على المشرف الفعال أن يتعلم ما هى الاتصالات اللازم معالجتها، و ما هى الاتصالات اللازم تفويضها . إلى جانب أنه قد يدرك المرؤوس رئيسه بأنه غير مسيطر، أو أنه متساهل معهم بشكل زائد عن الحد، و يتغلب الرئيس على ذلك من خلال أن يحافظ على المسافة بين الأدوار مع مرؤسييه خاصة عند وجود رئيسه الأعلى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457200" marR="0">
                <a:lnSpc>
                  <a:spcPct val="150000"/>
                </a:lnSpc>
                <a:spcBef>
                  <a:spcPts val="0"/>
                </a:spcBef>
                <a:spcAft>
                  <a:spcPts val="1000"/>
                </a:spcAft>
              </a:pPr>
              <a:r>
                <a:rPr lang="ar-EG" sz="1400"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364681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15000"/>
                </a:lnSpc>
                <a:spcBef>
                  <a:spcPts val="0"/>
                </a:spcBef>
                <a:spcAft>
                  <a:spcPts val="1000"/>
                </a:spcAft>
                <a:buFont typeface="Wingdings" panose="05000000000000000000" pitchFamily="2" charset="2"/>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استراتيجية التأكد من استماع و فهم الجمهور للرسالة </a:t>
              </a:r>
              <a:r>
                <a:rPr lang="en-US" sz="1400" b="1" dirty="0">
                  <a:solidFill>
                    <a:schemeClr val="tx1"/>
                  </a:solidFill>
                  <a:effectLst/>
                  <a:latin typeface="Alexandria" pitchFamily="2" charset="-78"/>
                  <a:ea typeface="Times New Roman" panose="02020603050405020304" pitchFamily="18" charset="0"/>
                  <a:cs typeface="Alexandria" pitchFamily="2" charset="-78"/>
                </a:rPr>
                <a:t>Make Sure Your Message Is Heard  </a:t>
              </a:r>
              <a:r>
                <a:rPr lang="ar-EG" sz="1400" dirty="0">
                  <a:solidFill>
                    <a:schemeClr val="tx1"/>
                  </a:solidFill>
                  <a:effectLst/>
                  <a:latin typeface="Alexandria" pitchFamily="2" charset="-78"/>
                  <a:ea typeface="Times New Roman" panose="02020603050405020304" pitchFamily="18" charset="0"/>
                  <a:cs typeface="Alexandria" pitchFamily="2" charset="-78"/>
                </a:rPr>
                <a:t>فطريقة نقل الرسالة  غالباً لا تقل أهمية عن مضمون الرسالة نفسها . و تستخدم هذه الاستراتيجية عدة آليات منها:</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Font typeface="Times New Roman" panose="02020603050405020304" pitchFamily="18" charset="0"/>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أن يقوم القائم بالإتصال بتقييم قدراته الخاصة</a:t>
              </a:r>
              <a:r>
                <a:rPr lang="ar-EG" sz="1400" dirty="0">
                  <a:solidFill>
                    <a:schemeClr val="tx1"/>
                  </a:solidFill>
                  <a:effectLst/>
                  <a:latin typeface="Alexandria" pitchFamily="2" charset="-78"/>
                  <a:ea typeface="Times New Roman" panose="02020603050405020304" pitchFamily="18" charset="0"/>
                  <a:cs typeface="Alexandria" pitchFamily="2" charset="-78"/>
                </a:rPr>
                <a:t>: أى تحديد نقاط القوة و الضعف . ففى بعض الاحيان قد تشمل خاصية واحدة نقاط قوة و ضعف فى نفس الوقت، فمثلاً الفرد الواثق من نفسه من المحتمل أن يجرى إجتماعاً جيداً، و يعرض آرائه و فى نفس الوقت يحافظ على تركيز العاملين . على الجانب الآخر، بعض الأفراد المسيطرين جداً قد يتسببوا بإسلوبهم فى إحباط المدخلات الإبتكارية من مرؤوسيهم.</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Font typeface="Times New Roman" panose="02020603050405020304" pitchFamily="18" charset="0"/>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التركيز و الوضوح فى الرسالة</a:t>
              </a:r>
              <a:r>
                <a:rPr lang="en-US" sz="1400" b="1" dirty="0">
                  <a:solidFill>
                    <a:schemeClr val="tx1"/>
                  </a:solidFill>
                  <a:effectLst/>
                  <a:latin typeface="Alexandria" pitchFamily="2" charset="-78"/>
                  <a:ea typeface="Times New Roman" panose="02020603050405020304" pitchFamily="18" charset="0"/>
                  <a:cs typeface="Alexandria" pitchFamily="2" charset="-78"/>
                </a:rPr>
                <a:t>Sharpen your message</a:t>
              </a:r>
              <a:r>
                <a:rPr lang="ar-EG" sz="1400" dirty="0">
                  <a:solidFill>
                    <a:schemeClr val="tx1"/>
                  </a:solidFill>
                  <a:effectLst/>
                  <a:latin typeface="Alexandria" pitchFamily="2" charset="-78"/>
                  <a:ea typeface="Times New Roman" panose="02020603050405020304" pitchFamily="18" charset="0"/>
                  <a:cs typeface="Alexandria" pitchFamily="2" charset="-78"/>
                </a:rPr>
                <a:t>: أكدت الدراسات أن الأفراد يتذكرون بشكل طبيعى فقط ثلاثة أو خمسة نقاط من أى رسالة اتصالية، لذلك ينبغى على القائد أن يحافظ على الرسالة قصيرة و مركزة ويتحقق ذلك بصفة خاصة فى الرسائل المكتوبة مثل البريد الإلكترونى          و المذكرات حيث تُكتب النقاط الرئيسية فى الأعلى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1000"/>
                </a:spcAft>
                <a:buFont typeface="Times New Roman" panose="02020603050405020304" pitchFamily="18" charset="0"/>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أن تعترف الرسالة بالعمل الجيد: </a:t>
              </a:r>
              <a:r>
                <a:rPr lang="ar-EG" sz="1400" dirty="0">
                  <a:solidFill>
                    <a:schemeClr val="tx1"/>
                  </a:solidFill>
                  <a:effectLst/>
                  <a:latin typeface="Alexandria" pitchFamily="2" charset="-78"/>
                  <a:ea typeface="Times New Roman" panose="02020603050405020304" pitchFamily="18" charset="0"/>
                  <a:cs typeface="Alexandria" pitchFamily="2" charset="-78"/>
                </a:rPr>
                <a:t> أن توازن الرسالة بين الإنتقاد و المديح، فإذا كانت الرسالة سلبية دائماً، فلن تُسمع .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457200" marR="0">
                <a:lnSpc>
                  <a:spcPct val="115000"/>
                </a:lnSpc>
                <a:spcBef>
                  <a:spcPts val="0"/>
                </a:spcBef>
                <a:spcAft>
                  <a:spcPts val="0"/>
                </a:spcAft>
              </a:pPr>
              <a:r>
                <a:rPr lang="ar-EG" sz="1400"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Font typeface="Times New Roman" panose="02020603050405020304" pitchFamily="18" charset="0"/>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تفصيل الرسالة على الجمهور: </a:t>
              </a:r>
              <a:r>
                <a:rPr lang="ar-EG" sz="1400" dirty="0">
                  <a:solidFill>
                    <a:schemeClr val="tx1"/>
                  </a:solidFill>
                  <a:effectLst/>
                  <a:latin typeface="Alexandria" pitchFamily="2" charset="-78"/>
                  <a:ea typeface="Times New Roman" panose="02020603050405020304" pitchFamily="18" charset="0"/>
                  <a:cs typeface="Alexandria" pitchFamily="2" charset="-78"/>
                </a:rPr>
                <a:t>يجب أن يخطط المتصل لما سوف ينقله للآخرين و كيف سيقوله بما يتوافق مع خصائصهم التى تمت دراستها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8064406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15000"/>
                </a:lnSpc>
                <a:spcBef>
                  <a:spcPts val="0"/>
                </a:spcBef>
                <a:spcAft>
                  <a:spcPts val="1000"/>
                </a:spcAft>
                <a:buFont typeface="Times New Roman" panose="02020603050405020304" pitchFamily="18" charset="0"/>
                <a:buChar char="-"/>
              </a:pPr>
              <a:r>
                <a:rPr lang="ar-EG" sz="1400" dirty="0">
                  <a:solidFill>
                    <a:schemeClr val="tx1"/>
                  </a:solidFill>
                  <a:effectLst/>
                  <a:latin typeface="Alexandria" pitchFamily="2" charset="-78"/>
                  <a:ea typeface="Times New Roman" panose="02020603050405020304" pitchFamily="18" charset="0"/>
                  <a:cs typeface="Alexandria" pitchFamily="2" charset="-78"/>
                </a:rPr>
                <a:t>-</a:t>
              </a:r>
              <a:r>
                <a:rPr lang="ar-EG" sz="1400" b="1" dirty="0">
                  <a:solidFill>
                    <a:schemeClr val="tx1"/>
                  </a:solidFill>
                  <a:effectLst/>
                  <a:latin typeface="Alexandria" pitchFamily="2" charset="-78"/>
                  <a:ea typeface="Times New Roman" panose="02020603050405020304" pitchFamily="18" charset="0"/>
                  <a:cs typeface="Alexandria" pitchFamily="2" charset="-78"/>
                </a:rPr>
                <a:t>إختيار الوسيلة أو الطريقة المناسبة لنقل الرسالة إلى الجمهور: </a:t>
              </a:r>
              <a:r>
                <a:rPr lang="ar-EG" sz="1400" dirty="0">
                  <a:solidFill>
                    <a:schemeClr val="tx1"/>
                  </a:solidFill>
                  <a:effectLst/>
                  <a:latin typeface="Alexandria" pitchFamily="2" charset="-78"/>
                  <a:ea typeface="Times New Roman" panose="02020603050405020304" pitchFamily="18" charset="0"/>
                  <a:cs typeface="Alexandria" pitchFamily="2" charset="-78"/>
                </a:rPr>
                <a:t>التى قد تكون شخصية أو مكتوبة، رسمية أو غير رسمية، و يتوقف اختيار الطريقة او الوسيلة على ثقافة المنظمة . فالإيميل مثلا أصبح مقبولاً بشكل متزايد حتى فى نقل المعلومات الهامة و لكن توجد استثناءات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Font typeface="Times New Roman" panose="02020603050405020304" pitchFamily="18" charset="0"/>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-التوافق بين اللغة اللفظية و غير اللفظية: </a:t>
              </a:r>
              <a:r>
                <a:rPr lang="ar-EG" sz="1400" dirty="0">
                  <a:solidFill>
                    <a:schemeClr val="tx1"/>
                  </a:solidFill>
                  <a:effectLst/>
                  <a:latin typeface="Alexandria" pitchFamily="2" charset="-78"/>
                  <a:ea typeface="Times New Roman" panose="02020603050405020304" pitchFamily="18" charset="0"/>
                  <a:cs typeface="Alexandria" pitchFamily="2" charset="-78"/>
                </a:rPr>
                <a:t> توافق تعبيرات الوجه و الإيماءات و الأفعال مع الرسائل، حيث تشكل اللغة غير اللفظية أكثر من نصف اتصالات الفرد . وكذلك عدم إظهار مشاعر الغضب فى الاتصال أو نقل الرسائل الهامة بإسلوب به شئ من المزاح و عدم الجدية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Font typeface="Times New Roman" panose="02020603050405020304" pitchFamily="18" charset="0"/>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الموضوعية فى نقل الرسالة</a:t>
              </a:r>
              <a:r>
                <a:rPr lang="ar-EG" sz="1400" dirty="0">
                  <a:solidFill>
                    <a:schemeClr val="tx1"/>
                  </a:solidFill>
                  <a:effectLst/>
                  <a:latin typeface="Alexandria" pitchFamily="2" charset="-78"/>
                  <a:ea typeface="Times New Roman" panose="02020603050405020304" pitchFamily="18" charset="0"/>
                  <a:cs typeface="Alexandria" pitchFamily="2" charset="-78"/>
                </a:rPr>
                <a:t>: بدون إعطاء أية مؤشرات أنه يريد أن يغير اتجاه أو سلوك المتلقى، فالكلمات أو الأفعال التى توضح تقييماً للفرد تخلق عائقاً للاتصالات الفعالة . فالعبيرات، طريقة التحدث، أو نغمة الصوت تستطيع أن تجعل المتلقى يشعر أنه يتم تقييمه أو الحكم عليه .و بالتالى أفضل طريقة للتعامل مع الاتصال هى وصف الحدث، السلوك، أو الظروف بطريقة موضوعية و ذلك بالتركيز على السلوك و رد الفعل و ليس خصائص الفرد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6784876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15000"/>
                </a:lnSpc>
                <a:spcBef>
                  <a:spcPts val="0"/>
                </a:spcBef>
                <a:spcAft>
                  <a:spcPts val="1000"/>
                </a:spcAft>
                <a:buFont typeface="Times New Roman" panose="02020603050405020304" pitchFamily="18" charset="0"/>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تقدير و احترام المتلقى: فالحوار يجعل الأفراد يشعرون أنهم معترف بجهودهم، مقدرين ،و مفهومين . </a:t>
              </a:r>
              <a:r>
                <a:rPr lang="ar-EG" sz="1400" dirty="0">
                  <a:solidFill>
                    <a:schemeClr val="tx1"/>
                  </a:solidFill>
                  <a:effectLst/>
                  <a:latin typeface="Alexandria" pitchFamily="2" charset="-78"/>
                  <a:ea typeface="Times New Roman" panose="02020603050405020304" pitchFamily="18" charset="0"/>
                  <a:cs typeface="Alexandria" pitchFamily="2" charset="-78"/>
                </a:rPr>
                <a:t>من المهم خلق فرص متساوية الاتصال بين المرسل و المتلقى بغض النظر عن الإختلاف بينهما فى الموقع الوظيفى و المكانة، احترام الإختلاف فى وجهات النظر و الآراء المخالفة.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457200" marR="0">
                <a:lnSpc>
                  <a:spcPct val="115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Font typeface="Times New Roman" panose="02020603050405020304" pitchFamily="18" charset="0"/>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التركيز على قضايا محددة </a:t>
              </a:r>
              <a:r>
                <a:rPr lang="en-US" sz="1400" b="1" dirty="0">
                  <a:solidFill>
                    <a:schemeClr val="tx1"/>
                  </a:solidFill>
                  <a:effectLst/>
                  <a:latin typeface="Alexandria" pitchFamily="2" charset="-78"/>
                  <a:ea typeface="Times New Roman" panose="02020603050405020304" pitchFamily="18" charset="0"/>
                  <a:cs typeface="Alexandria" pitchFamily="2" charset="-78"/>
                </a:rPr>
                <a:t>Specific Issues</a:t>
              </a:r>
              <a:r>
                <a:rPr lang="ar-EG" sz="1400" dirty="0">
                  <a:solidFill>
                    <a:schemeClr val="tx1"/>
                  </a:solidFill>
                  <a:effectLst/>
                  <a:latin typeface="Alexandria" pitchFamily="2" charset="-78"/>
                  <a:ea typeface="Times New Roman" panose="02020603050405020304" pitchFamily="18" charset="0"/>
                  <a:cs typeface="Alexandria" pitchFamily="2" charset="-78"/>
                </a:rPr>
                <a:t>: يجب أن تكون الاتصالات بشأن قضايا محددة، ليست أشياء عامة لا يعرفها المتلقى . فالمعلومات العامة او غير الكاملة تتسبب فى إرباك الموظفين، فالاتصال المباشر بشأن قضايا محددة أو مع أفراد محددين يسهل من إدراك و فهم الرسالة بشكل صحيح.</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Font typeface="Times New Roman" panose="02020603050405020304" pitchFamily="18" charset="0"/>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التحدث باستخدام ضمير المتكلم </a:t>
              </a:r>
              <a:r>
                <a:rPr lang="en-US" sz="1400" b="1" dirty="0">
                  <a:solidFill>
                    <a:schemeClr val="tx1"/>
                  </a:solidFill>
                  <a:effectLst/>
                  <a:latin typeface="Alexandria" pitchFamily="2" charset="-78"/>
                  <a:ea typeface="Times New Roman" panose="02020603050405020304" pitchFamily="18" charset="0"/>
                  <a:cs typeface="Alexandria" pitchFamily="2" charset="-78"/>
                </a:rPr>
                <a:t>Owned communication</a:t>
              </a:r>
              <a:r>
                <a:rPr lang="ar-EG" sz="1400" b="1" dirty="0">
                  <a:solidFill>
                    <a:schemeClr val="tx1"/>
                  </a:solidFill>
                  <a:effectLst/>
                  <a:latin typeface="Alexandria" pitchFamily="2" charset="-78"/>
                  <a:ea typeface="Times New Roman" panose="02020603050405020304" pitchFamily="18" charset="0"/>
                  <a:cs typeface="Alexandria" pitchFamily="2" charset="-78"/>
                </a:rPr>
                <a:t>: </a:t>
              </a:r>
              <a:r>
                <a:rPr lang="ar-EG" sz="1400" dirty="0">
                  <a:solidFill>
                    <a:schemeClr val="tx1"/>
                  </a:solidFill>
                  <a:effectLst/>
                  <a:latin typeface="Alexandria" pitchFamily="2" charset="-78"/>
                  <a:ea typeface="Times New Roman" panose="02020603050405020304" pitchFamily="18" charset="0"/>
                  <a:cs typeface="Alexandria" pitchFamily="2" charset="-78"/>
                </a:rPr>
                <a:t>مناقشة القضايا باستخدام: أنا"،     و "نحن" لأنها تعطى إنطباع بأن المتصل يقدر المتلقين، بينما استخدام "هم"، "بعض الناس" تعطى إنطباعاً أن المتصل يتتحدث لأى شخص و انه لا يمتلك معرفة مباشرة أو اهتمام شخصى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457200" marR="0" algn="just" rtl="1">
                <a:lnSpc>
                  <a:spcPct val="115000"/>
                </a:lnSpc>
                <a:spcBef>
                  <a:spcPts val="0"/>
                </a:spcBef>
                <a:spcAft>
                  <a:spcPts val="0"/>
                </a:spcAft>
              </a:pPr>
              <a:r>
                <a:rPr lang="en-US" sz="1400" dirty="0">
                  <a:solidFill>
                    <a:schemeClr val="tx1"/>
                  </a:solidFill>
                  <a:effectLst/>
                  <a:latin typeface="Alexandria" pitchFamily="2" charset="-78"/>
                  <a:ea typeface="Times New Roman" panose="02020603050405020304" pitchFamily="18" charset="0"/>
                  <a:cs typeface="Alexandria" pitchFamily="2" charset="-78"/>
                </a:rPr>
                <a:t> </a:t>
              </a:r>
            </a:p>
            <a:p>
              <a:pPr marL="342900" marR="0" lvl="0" indent="-342900" algn="just" rtl="1">
                <a:lnSpc>
                  <a:spcPct val="115000"/>
                </a:lnSpc>
                <a:spcBef>
                  <a:spcPts val="0"/>
                </a:spcBef>
                <a:spcAft>
                  <a:spcPts val="1000"/>
                </a:spcAft>
                <a:buFont typeface="Times New Roman" panose="02020603050405020304" pitchFamily="18" charset="0"/>
                <a:buChar char="-"/>
              </a:pPr>
              <a:r>
                <a:rPr lang="ar-EG" sz="1400" b="1" dirty="0">
                  <a:solidFill>
                    <a:schemeClr val="tx1"/>
                  </a:solidFill>
                  <a:effectLst/>
                  <a:latin typeface="Alexandria" pitchFamily="2" charset="-78"/>
                  <a:ea typeface="Times New Roman" panose="02020603050405020304" pitchFamily="18" charset="0"/>
                  <a:cs typeface="Alexandria" pitchFamily="2" charset="-78"/>
                </a:rPr>
                <a:t>الأمانة فى التعبير  </a:t>
              </a:r>
              <a:r>
                <a:rPr lang="en-US" sz="1400" b="1" dirty="0">
                  <a:solidFill>
                    <a:schemeClr val="tx1"/>
                  </a:solidFill>
                  <a:effectLst/>
                  <a:latin typeface="Alexandria" pitchFamily="2" charset="-78"/>
                  <a:ea typeface="Times New Roman" panose="02020603050405020304" pitchFamily="18" charset="0"/>
                  <a:cs typeface="Alexandria" pitchFamily="2" charset="-78"/>
                </a:rPr>
                <a:t>Expressed Honesty</a:t>
              </a:r>
              <a:r>
                <a:rPr lang="en-US" sz="1400" dirty="0">
                  <a:solidFill>
                    <a:schemeClr val="tx1"/>
                  </a:solidFill>
                  <a:effectLst/>
                  <a:latin typeface="Alexandria" pitchFamily="2" charset="-78"/>
                  <a:ea typeface="Times New Roman" panose="02020603050405020304" pitchFamily="18" charset="0"/>
                  <a:cs typeface="Alexandria" pitchFamily="2" charset="-78"/>
                </a:rPr>
                <a:t> </a:t>
              </a:r>
              <a:r>
                <a:rPr lang="ar-EG" sz="1400" dirty="0">
                  <a:solidFill>
                    <a:schemeClr val="tx1"/>
                  </a:solidFill>
                  <a:effectLst/>
                  <a:latin typeface="Alexandria" pitchFamily="2" charset="-78"/>
                  <a:ea typeface="Times New Roman" panose="02020603050405020304" pitchFamily="18" charset="0"/>
                  <a:cs typeface="Alexandria" pitchFamily="2" charset="-78"/>
                </a:rPr>
                <a:t> ألا يعطى المتصل إنطباعاً بأنه يسحب المعلومات من المتلقى لأن ذلك يوحى ان المتصل لا يمتلك محفزات أو لا يمتلك أجندة مخططة مسبقاً لخلق مناخ داعم .كما أن الاتصلات الامينة تعنى أن نقول ما يجب ان يُقال، كما أن رجع الصدى الأمينضرورة لدعم الأفراد فى الوصول إلى الهدف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8025293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89946" y="70098"/>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1000"/>
                </a:spcAft>
              </a:pPr>
              <a:r>
                <a:rPr lang="ar-EG" sz="1400" dirty="0">
                  <a:solidFill>
                    <a:schemeClr val="tx1"/>
                  </a:solidFill>
                  <a:effectLst/>
                  <a:latin typeface="Alexandria" pitchFamily="2" charset="-78"/>
                  <a:ea typeface="Times New Roman" panose="02020603050405020304" pitchFamily="18" charset="0"/>
                  <a:cs typeface="Alexandria" pitchFamily="2" charset="-78"/>
                </a:rPr>
                <a:t>استناداً على دراسات </a:t>
              </a:r>
              <a:r>
                <a:rPr lang="en-US" sz="1400" dirty="0">
                  <a:solidFill>
                    <a:schemeClr val="tx1"/>
                  </a:solidFill>
                  <a:effectLst/>
                  <a:latin typeface="Alexandria" pitchFamily="2" charset="-78"/>
                  <a:ea typeface="Times New Roman" panose="02020603050405020304" pitchFamily="18" charset="0"/>
                  <a:cs typeface="Alexandria" pitchFamily="2" charset="-78"/>
                </a:rPr>
                <a:t>Stafford &amp; Canary1991 </a:t>
              </a:r>
              <a:r>
                <a:rPr lang="ar-EG" sz="1400" dirty="0">
                  <a:solidFill>
                    <a:schemeClr val="tx1"/>
                  </a:solidFill>
                  <a:effectLst/>
                  <a:latin typeface="Alexandria" pitchFamily="2" charset="-78"/>
                  <a:ea typeface="Times New Roman" panose="02020603050405020304" pitchFamily="18" charset="0"/>
                  <a:cs typeface="Alexandria" pitchFamily="2" charset="-78"/>
                </a:rPr>
                <a:t>، </a:t>
              </a:r>
              <a:r>
                <a:rPr lang="ar-SA" sz="1400" dirty="0">
                  <a:solidFill>
                    <a:schemeClr val="tx1"/>
                  </a:solidFill>
                  <a:effectLst/>
                  <a:latin typeface="Alexandria" pitchFamily="2" charset="-78"/>
                  <a:ea typeface="Times New Roman" panose="02020603050405020304" pitchFamily="18" charset="0"/>
                  <a:cs typeface="Alexandria" pitchFamily="2" charset="-78"/>
                </a:rPr>
                <a:t>قدم</a:t>
              </a:r>
              <a:r>
                <a:rPr lang="en-US" sz="1400" dirty="0">
                  <a:solidFill>
                    <a:schemeClr val="tx1"/>
                  </a:solidFill>
                  <a:effectLst/>
                  <a:latin typeface="Alexandria" pitchFamily="2" charset="-78"/>
                  <a:ea typeface="Times New Roman" panose="02020603050405020304" pitchFamily="18" charset="0"/>
                  <a:cs typeface="Alexandria" pitchFamily="2" charset="-78"/>
                </a:rPr>
                <a:t> Huang 1997 </a:t>
              </a:r>
              <a:r>
                <a:rPr lang="ar-EG" sz="1400" dirty="0">
                  <a:solidFill>
                    <a:schemeClr val="tx1"/>
                  </a:solidFill>
                  <a:effectLst/>
                  <a:latin typeface="Alexandria" pitchFamily="2" charset="-78"/>
                  <a:ea typeface="Times New Roman" panose="02020603050405020304" pitchFamily="18" charset="0"/>
                  <a:cs typeface="Alexandria" pitchFamily="2" charset="-78"/>
                </a:rPr>
                <a:t>لأول مرة مفهوم مخرجات العلاقة، فقد </a:t>
              </a:r>
              <a:r>
                <a:rPr lang="ar-EG" sz="1400" b="1" dirty="0">
                  <a:solidFill>
                    <a:schemeClr val="tx1"/>
                  </a:solidFill>
                  <a:effectLst/>
                  <a:latin typeface="Alexandria" pitchFamily="2" charset="-78"/>
                  <a:ea typeface="Times New Roman" panose="02020603050405020304" pitchFamily="18" charset="0"/>
                  <a:cs typeface="Alexandria" pitchFamily="2" charset="-78"/>
                </a:rPr>
                <a:t>حدد</a:t>
              </a:r>
              <a:r>
                <a:rPr lang="ar-SA" sz="1400" b="1" dirty="0">
                  <a:solidFill>
                    <a:schemeClr val="tx1"/>
                  </a:solidFill>
                  <a:effectLst/>
                  <a:latin typeface="Alexandria" pitchFamily="2" charset="-78"/>
                  <a:ea typeface="Times New Roman" panose="02020603050405020304" pitchFamily="18" charset="0"/>
                  <a:cs typeface="Alexandria" pitchFamily="2" charset="-78"/>
                </a:rPr>
                <a:t> أربع مؤشرات للعلاقة</a:t>
              </a:r>
              <a:r>
                <a:rPr lang="ar-SA" sz="1400" dirty="0">
                  <a:solidFill>
                    <a:schemeClr val="tx1"/>
                  </a:solidFill>
                  <a:effectLst/>
                  <a:latin typeface="Alexandria" pitchFamily="2" charset="-78"/>
                  <a:ea typeface="Times New Roman" panose="02020603050405020304" pitchFamily="18" charset="0"/>
                  <a:cs typeface="Alexandria" pitchFamily="2" charset="-78"/>
                </a:rPr>
                <a:t> هى: </a:t>
              </a:r>
              <a:r>
                <a:rPr lang="ar-SA" sz="1400" i="1" dirty="0">
                  <a:solidFill>
                    <a:schemeClr val="tx1"/>
                  </a:solidFill>
                  <a:effectLst/>
                  <a:latin typeface="Alexandria" pitchFamily="2" charset="-78"/>
                  <a:ea typeface="Times New Roman" panose="02020603050405020304" pitchFamily="18" charset="0"/>
                  <a:cs typeface="Alexandria" pitchFamily="2" charset="-78"/>
                </a:rPr>
                <a:t>الثقة </a:t>
              </a:r>
              <a:r>
                <a:rPr lang="en-US" sz="1400" i="1" dirty="0">
                  <a:solidFill>
                    <a:schemeClr val="tx1"/>
                  </a:solidFill>
                  <a:effectLst/>
                  <a:latin typeface="Alexandria" pitchFamily="2" charset="-78"/>
                  <a:ea typeface="Times New Roman" panose="02020603050405020304" pitchFamily="18" charset="0"/>
                  <a:cs typeface="Alexandria" pitchFamily="2" charset="-78"/>
                </a:rPr>
                <a:t>Trust</a:t>
              </a:r>
              <a:r>
                <a:rPr lang="ar-SA" sz="1400" i="1" dirty="0">
                  <a:solidFill>
                    <a:schemeClr val="tx1"/>
                  </a:solidFill>
                  <a:effectLst/>
                  <a:latin typeface="Alexandria" pitchFamily="2" charset="-78"/>
                  <a:ea typeface="Times New Roman" panose="02020603050405020304" pitchFamily="18" charset="0"/>
                  <a:cs typeface="Alexandria" pitchFamily="2" charset="-78"/>
                </a:rPr>
                <a:t> ،تبادل السيطرة </a:t>
              </a:r>
              <a:r>
                <a:rPr lang="en-US" sz="1400" i="1" dirty="0">
                  <a:solidFill>
                    <a:schemeClr val="tx1"/>
                  </a:solidFill>
                  <a:effectLst/>
                  <a:latin typeface="Alexandria" pitchFamily="2" charset="-78"/>
                  <a:ea typeface="Times New Roman" panose="02020603050405020304" pitchFamily="18" charset="0"/>
                  <a:cs typeface="Alexandria" pitchFamily="2" charset="-78"/>
                </a:rPr>
                <a:t>Control Mutuality</a:t>
              </a:r>
              <a:r>
                <a:rPr lang="ar-SA" sz="1400" i="1" dirty="0">
                  <a:solidFill>
                    <a:schemeClr val="tx1"/>
                  </a:solidFill>
                  <a:effectLst/>
                  <a:latin typeface="Alexandria" pitchFamily="2" charset="-78"/>
                  <a:ea typeface="Times New Roman" panose="02020603050405020304" pitchFamily="18" charset="0"/>
                  <a:cs typeface="Alexandria" pitchFamily="2" charset="-78"/>
                </a:rPr>
                <a:t> ،الالتزام </a:t>
              </a:r>
              <a:r>
                <a:rPr lang="en-US" sz="1400" i="1" dirty="0">
                  <a:solidFill>
                    <a:schemeClr val="tx1"/>
                  </a:solidFill>
                  <a:effectLst/>
                  <a:latin typeface="Alexandria" pitchFamily="2" charset="-78"/>
                  <a:ea typeface="Times New Roman" panose="02020603050405020304" pitchFamily="18" charset="0"/>
                  <a:cs typeface="Alexandria" pitchFamily="2" charset="-78"/>
                </a:rPr>
                <a:t>Commitment</a:t>
              </a:r>
              <a:r>
                <a:rPr lang="ar-SA" sz="1400" i="1" dirty="0">
                  <a:solidFill>
                    <a:schemeClr val="tx1"/>
                  </a:solidFill>
                  <a:effectLst/>
                  <a:latin typeface="Alexandria" pitchFamily="2" charset="-78"/>
                  <a:ea typeface="Times New Roman" panose="02020603050405020304" pitchFamily="18" charset="0"/>
                  <a:cs typeface="Alexandria" pitchFamily="2" charset="-78"/>
                </a:rPr>
                <a:t>   ،الرضا </a:t>
              </a:r>
              <a:r>
                <a:rPr lang="en-US" sz="1400" i="1" dirty="0">
                  <a:solidFill>
                    <a:schemeClr val="tx1"/>
                  </a:solidFill>
                  <a:effectLst/>
                  <a:latin typeface="Alexandria" pitchFamily="2" charset="-78"/>
                  <a:ea typeface="Times New Roman" panose="02020603050405020304" pitchFamily="18" charset="0"/>
                  <a:cs typeface="Alexandria" pitchFamily="2" charset="-78"/>
                </a:rPr>
                <a:t>Satisfaction</a:t>
              </a:r>
              <a:r>
                <a:rPr lang="ar-SA" sz="1400" i="1" dirty="0">
                  <a:solidFill>
                    <a:schemeClr val="tx1"/>
                  </a:solidFill>
                  <a:effectLst/>
                  <a:latin typeface="Alexandria" pitchFamily="2" charset="-78"/>
                  <a:ea typeface="Times New Roman" panose="02020603050405020304" pitchFamily="18" charset="0"/>
                  <a:cs typeface="Alexandria" pitchFamily="2" charset="-78"/>
                </a:rPr>
                <a:t> و هذه المتغيرات قد تم تبنيها فى دراسات عديدة</a:t>
              </a:r>
              <a:r>
                <a:rPr lang="ar-EG" sz="1400" i="1" dirty="0">
                  <a:solidFill>
                    <a:schemeClr val="tx1"/>
                  </a:solidFill>
                  <a:effectLst/>
                  <a:latin typeface="Alexandria" pitchFamily="2" charset="-78"/>
                  <a:ea typeface="Times New Roman" panose="02020603050405020304" pitchFamily="18" charset="0"/>
                  <a:cs typeface="Alexandria" pitchFamily="2" charset="-78"/>
                </a:rPr>
                <a:t> مثل: </a:t>
              </a:r>
              <a:r>
                <a:rPr lang="en-US" sz="1400" i="1" dirty="0">
                  <a:solidFill>
                    <a:schemeClr val="tx1"/>
                  </a:solidFill>
                  <a:effectLst/>
                  <a:latin typeface="Alexandria" pitchFamily="2" charset="-78"/>
                  <a:ea typeface="Times New Roman" panose="02020603050405020304" pitchFamily="18" charset="0"/>
                  <a:cs typeface="Alexandria" pitchFamily="2" charset="-78"/>
                </a:rPr>
                <a:t> (J. </a:t>
              </a:r>
              <a:r>
                <a:rPr lang="en-US" sz="1400" i="1" dirty="0" err="1">
                  <a:solidFill>
                    <a:schemeClr val="tx1"/>
                  </a:solidFill>
                  <a:effectLst/>
                  <a:latin typeface="Alexandria" pitchFamily="2" charset="-78"/>
                  <a:ea typeface="Times New Roman" panose="02020603050405020304" pitchFamily="18" charset="0"/>
                  <a:cs typeface="Alexandria" pitchFamily="2" charset="-78"/>
                </a:rPr>
                <a:t>Grunig</a:t>
              </a:r>
              <a:r>
                <a:rPr lang="en-US" sz="1400" i="1" dirty="0">
                  <a:solidFill>
                    <a:schemeClr val="tx1"/>
                  </a:solidFill>
                  <a:effectLst/>
                  <a:latin typeface="Alexandria" pitchFamily="2" charset="-78"/>
                  <a:ea typeface="Times New Roman" panose="02020603050405020304" pitchFamily="18" charset="0"/>
                  <a:cs typeface="Alexandria" pitchFamily="2" charset="-78"/>
                </a:rPr>
                <a:t> &amp; Hung, 2000; Hung, 2000a Brunner, 2000; Len-Rios, 2001</a:t>
              </a:r>
              <a:r>
                <a:rPr lang="en-US" sz="1400" i="1" baseline="30000" dirty="0">
                  <a:solidFill>
                    <a:schemeClr val="tx1"/>
                  </a:solidFill>
                  <a:effectLst/>
                  <a:latin typeface="Alexandria" pitchFamily="2" charset="-78"/>
                  <a:ea typeface="Times New Roman" panose="02020603050405020304" pitchFamily="18" charset="0"/>
                  <a:cs typeface="Alexandria" pitchFamily="2" charset="-78"/>
                </a:rPr>
                <a:t>(</a:t>
              </a:r>
              <a:r>
                <a:rPr lang="ar-SA" sz="1400" i="1" u="sng" baseline="30000" dirty="0">
                  <a:solidFill>
                    <a:schemeClr val="tx1"/>
                  </a:solidFill>
                  <a:effectLst/>
                  <a:latin typeface="Alexandria" pitchFamily="2" charset="-78"/>
                  <a:ea typeface="Times New Roman" panose="02020603050405020304" pitchFamily="18" charset="0"/>
                  <a:cs typeface="Alexandria" pitchFamily="2" charset="-78"/>
                  <a:sym typeface="Symbol" panose="05050102010706020507" pitchFamily="18" charset="2"/>
                  <a:hlinkClick r:id="rId2" action="ppaction://hlinkfile">
                    <a:extLst>
                      <a:ext uri="{A12FA001-AC4F-418D-AE19-62706E023703}">
                        <ahyp:hlinkClr xmlns:ahyp="http://schemas.microsoft.com/office/drawing/2018/hyperlinkcolor" val="tx"/>
                      </a:ext>
                    </a:extLst>
                  </a:hlinkClick>
                </a:rPr>
                <a:t></a:t>
              </a:r>
              <a:r>
                <a:rPr lang="en-US" sz="1400" i="1" baseline="30000" dirty="0">
                  <a:solidFill>
                    <a:schemeClr val="tx1"/>
                  </a:solidFill>
                  <a:effectLst/>
                  <a:latin typeface="Alexandria" pitchFamily="2" charset="-78"/>
                  <a:ea typeface="Times New Roman" panose="02020603050405020304" pitchFamily="18" charset="0"/>
                  <a:cs typeface="Alexandria" pitchFamily="2" charset="-78"/>
                </a:rPr>
                <a:t>) </a:t>
              </a:r>
              <a:r>
                <a:rPr lang="ar-SA" sz="1400" i="1" dirty="0">
                  <a:solidFill>
                    <a:schemeClr val="tx1"/>
                  </a:solidFill>
                  <a:effectLst/>
                  <a:latin typeface="Alexandria" pitchFamily="2" charset="-78"/>
                  <a:ea typeface="Times New Roman" panose="02020603050405020304" pitchFamily="18" charset="0"/>
                  <a:cs typeface="Alexandria" pitchFamily="2" charset="-78"/>
                </a:rPr>
                <a:t>وسنعرض لها تفصيليا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pPr>
              <a:r>
                <a:rPr lang="ar-EG" sz="1400" b="1" u="sng" dirty="0">
                  <a:solidFill>
                    <a:schemeClr val="tx1"/>
                  </a:solidFill>
                  <a:effectLst/>
                  <a:latin typeface="Alexandria" pitchFamily="2" charset="-78"/>
                  <a:ea typeface="Times New Roman" panose="02020603050405020304" pitchFamily="18" charset="0"/>
                  <a:cs typeface="Alexandria" pitchFamily="2" charset="-78"/>
                </a:rPr>
                <a:t>1. الثقة </a:t>
              </a:r>
              <a:r>
                <a:rPr lang="en-US" sz="1400" b="1" u="sng" dirty="0">
                  <a:solidFill>
                    <a:schemeClr val="tx1"/>
                  </a:solidFill>
                  <a:effectLst/>
                  <a:latin typeface="Alexandria" pitchFamily="2" charset="-78"/>
                  <a:ea typeface="Times New Roman" panose="02020603050405020304" pitchFamily="18" charset="0"/>
                  <a:cs typeface="Alexandria" pitchFamily="2" charset="-78"/>
                </a:rPr>
                <a:t> trust</a:t>
              </a:r>
              <a:r>
                <a:rPr lang="ar-EG" sz="1400" b="1" u="sng" dirty="0">
                  <a:solidFill>
                    <a:schemeClr val="tx1"/>
                  </a:solidFill>
                  <a:effectLst/>
                  <a:latin typeface="Alexandria" pitchFamily="2" charset="-78"/>
                  <a:ea typeface="Times New Roman" panose="02020603050405020304" pitchFamily="18" charset="0"/>
                  <a:cs typeface="Alexandria" pitchFamily="2" charset="-78"/>
                </a:rPr>
                <a:t>: عرفها كل من </a:t>
              </a:r>
              <a:r>
                <a:rPr lang="en-US" sz="1400" b="1" u="sng" dirty="0">
                  <a:solidFill>
                    <a:schemeClr val="tx1"/>
                  </a:solidFill>
                  <a:effectLst/>
                  <a:latin typeface="Alexandria" pitchFamily="2" charset="-78"/>
                  <a:ea typeface="Times New Roman" panose="02020603050405020304" pitchFamily="18" charset="0"/>
                  <a:cs typeface="Alexandria" pitchFamily="2" charset="-78"/>
                </a:rPr>
                <a:t>Hon &amp; </a:t>
              </a:r>
              <a:r>
                <a:rPr lang="en-US" sz="1400" b="1" u="sng" dirty="0" err="1">
                  <a:solidFill>
                    <a:schemeClr val="tx1"/>
                  </a:solidFill>
                  <a:effectLst/>
                  <a:latin typeface="Alexandria" pitchFamily="2" charset="-78"/>
                  <a:ea typeface="Times New Roman" panose="02020603050405020304" pitchFamily="18" charset="0"/>
                  <a:cs typeface="Alexandria" pitchFamily="2" charset="-78"/>
                </a:rPr>
                <a:t>J.Grunig</a:t>
              </a:r>
              <a:r>
                <a:rPr lang="en-US" sz="1400" b="1" u="sng" dirty="0">
                  <a:solidFill>
                    <a:schemeClr val="tx1"/>
                  </a:solidFill>
                  <a:effectLst/>
                  <a:latin typeface="Alexandria" pitchFamily="2" charset="-78"/>
                  <a:ea typeface="Times New Roman" panose="02020603050405020304" pitchFamily="18" charset="0"/>
                  <a:cs typeface="Alexandria" pitchFamily="2" charset="-78"/>
                </a:rPr>
                <a:t> 1999 </a:t>
              </a:r>
              <a:r>
                <a:rPr lang="ar-EG" sz="1400" b="1" u="sng" dirty="0">
                  <a:solidFill>
                    <a:schemeClr val="tx1"/>
                  </a:solidFill>
                  <a:effectLst/>
                  <a:latin typeface="Alexandria" pitchFamily="2" charset="-78"/>
                  <a:ea typeface="Times New Roman" panose="02020603050405020304" pitchFamily="18" charset="0"/>
                  <a:cs typeface="Alexandria" pitchFamily="2" charset="-78"/>
                </a:rPr>
                <a:t>بأنها " مستوى ثقة/ائتمان أحد طرفى العلاقة فى الآخر و رغبته فى الانفتاح على هذا الطرف الآخر"، و ُتقاس الثقة اجرائياً من خلال الأبعاد التالية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Wingdings" panose="05000000000000000000" pitchFamily="2" charset="2"/>
                <a:buChar char=""/>
                <a:tabLst>
                  <a:tab pos="457200" algn="l"/>
                </a:tabLst>
              </a:pPr>
              <a:r>
                <a:rPr lang="ar-EG" sz="1400" dirty="0">
                  <a:solidFill>
                    <a:schemeClr val="tx1"/>
                  </a:solidFill>
                  <a:effectLst/>
                  <a:latin typeface="Alexandria" pitchFamily="2" charset="-78"/>
                  <a:ea typeface="Times New Roman" panose="02020603050405020304" pitchFamily="18" charset="0"/>
                  <a:cs typeface="Alexandria" pitchFamily="2" charset="-78"/>
                </a:rPr>
                <a:t>مستوى سلامة الاداء التنظيمي </a:t>
              </a:r>
              <a:r>
                <a:rPr lang="en-US" sz="1400" dirty="0">
                  <a:solidFill>
                    <a:schemeClr val="tx1"/>
                  </a:solidFill>
                  <a:effectLst/>
                  <a:latin typeface="Alexandria" pitchFamily="2" charset="-78"/>
                  <a:ea typeface="Times New Roman" panose="02020603050405020304" pitchFamily="18" charset="0"/>
                  <a:cs typeface="Alexandria" pitchFamily="2" charset="-78"/>
                </a:rPr>
                <a:t>Integrity</a:t>
              </a:r>
              <a:r>
                <a:rPr lang="ar-EG" sz="1400" dirty="0">
                  <a:solidFill>
                    <a:schemeClr val="tx1"/>
                  </a:solidFill>
                  <a:effectLst/>
                  <a:latin typeface="Alexandria" pitchFamily="2" charset="-78"/>
                  <a:ea typeface="Times New Roman" panose="02020603050405020304" pitchFamily="18" charset="0"/>
                  <a:cs typeface="Alexandria" pitchFamily="2" charset="-78"/>
                </a:rPr>
                <a:t>: الاعتقاد بأن المنظمة عادلة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Wingdings" panose="05000000000000000000" pitchFamily="2" charset="2"/>
                <a:buChar char=""/>
                <a:tabLst>
                  <a:tab pos="457200" algn="l"/>
                </a:tabLst>
              </a:pPr>
              <a:r>
                <a:rPr lang="ar-EG" sz="1400" dirty="0">
                  <a:solidFill>
                    <a:schemeClr val="tx1"/>
                  </a:solidFill>
                  <a:effectLst/>
                  <a:latin typeface="Alexandria" pitchFamily="2" charset="-78"/>
                  <a:ea typeface="Times New Roman" panose="02020603050405020304" pitchFamily="18" charset="0"/>
                  <a:cs typeface="Alexandria" pitchFamily="2" charset="-78"/>
                </a:rPr>
                <a:t>درجة الاعتمادية </a:t>
              </a:r>
              <a:r>
                <a:rPr lang="en-US" sz="1400" dirty="0">
                  <a:solidFill>
                    <a:schemeClr val="tx1"/>
                  </a:solidFill>
                  <a:effectLst/>
                  <a:latin typeface="Alexandria" pitchFamily="2" charset="-78"/>
                  <a:ea typeface="Times New Roman" panose="02020603050405020304" pitchFamily="18" charset="0"/>
                  <a:cs typeface="Alexandria" pitchFamily="2" charset="-78"/>
                </a:rPr>
                <a:t>Dependability </a:t>
              </a:r>
              <a:r>
                <a:rPr lang="ar-EG" sz="1400" dirty="0">
                  <a:solidFill>
                    <a:schemeClr val="tx1"/>
                  </a:solidFill>
                  <a:effectLst/>
                  <a:latin typeface="Alexandria" pitchFamily="2" charset="-78"/>
                  <a:ea typeface="Times New Roman" panose="02020603050405020304" pitchFamily="18" charset="0"/>
                  <a:cs typeface="Alexandria" pitchFamily="2" charset="-78"/>
                </a:rPr>
                <a:t>: الاعتقاد بان المنظمة ستفعل ما تقوله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Wingdings" panose="05000000000000000000" pitchFamily="2" charset="2"/>
                <a:buChar char=""/>
                <a:tabLst>
                  <a:tab pos="457200" algn="l"/>
                </a:tabLst>
              </a:pPr>
              <a:r>
                <a:rPr lang="ar-EG" sz="1400" dirty="0">
                  <a:solidFill>
                    <a:schemeClr val="tx1"/>
                  </a:solidFill>
                  <a:effectLst/>
                  <a:latin typeface="Alexandria" pitchFamily="2" charset="-78"/>
                  <a:ea typeface="Times New Roman" panose="02020603050405020304" pitchFamily="18" charset="0"/>
                  <a:cs typeface="Alexandria" pitchFamily="2" charset="-78"/>
                </a:rPr>
                <a:t>مستوى الجدارة  </a:t>
              </a:r>
              <a:r>
                <a:rPr lang="en-US" sz="1400" dirty="0">
                  <a:solidFill>
                    <a:schemeClr val="tx1"/>
                  </a:solidFill>
                  <a:effectLst/>
                  <a:latin typeface="Alexandria" pitchFamily="2" charset="-78"/>
                  <a:ea typeface="Times New Roman" panose="02020603050405020304" pitchFamily="18" charset="0"/>
                  <a:cs typeface="Alexandria" pitchFamily="2" charset="-78"/>
                </a:rPr>
                <a:t>Competence</a:t>
              </a:r>
              <a:r>
                <a:rPr lang="ar-EG" sz="1400" dirty="0">
                  <a:solidFill>
                    <a:schemeClr val="tx1"/>
                  </a:solidFill>
                  <a:effectLst/>
                  <a:latin typeface="Alexandria" pitchFamily="2" charset="-78"/>
                  <a:ea typeface="Times New Roman" panose="02020603050405020304" pitchFamily="18" charset="0"/>
                  <a:cs typeface="Alexandria" pitchFamily="2" charset="-78"/>
                </a:rPr>
                <a:t>: الاعتقاد بأن المنظمة لديها القدرة على فعل ما تقوله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484464" y="900479"/>
            <a:ext cx="9421720" cy="917559"/>
          </a:xfrm>
          <a:prstGeom prst="rect">
            <a:avLst/>
          </a:prstGeom>
        </p:spPr>
        <p:txBody>
          <a:bodyPr wrap="square">
            <a:spAutoFit/>
          </a:bodyPr>
          <a:lstStyle/>
          <a:p>
            <a:pPr marR="0" algn="ctr" rtl="1">
              <a:lnSpc>
                <a:spcPct val="150000"/>
              </a:lnSpc>
              <a:spcBef>
                <a:spcPts val="0"/>
              </a:spcBef>
              <a:spcAft>
                <a:spcPts val="1000"/>
              </a:spcAft>
            </a:pPr>
            <a:r>
              <a:rPr lang="ar-SA" sz="1600" b="1" i="1" dirty="0">
                <a:solidFill>
                  <a:schemeClr val="tx1"/>
                </a:solidFill>
                <a:effectLst/>
                <a:latin typeface="Alexandria" pitchFamily="2" charset="-78"/>
                <a:ea typeface="Times New Roman" panose="02020603050405020304" pitchFamily="18" charset="0"/>
                <a:cs typeface="Alexandria" pitchFamily="2" charset="-78"/>
              </a:rPr>
              <a:t>قياس مخرجات إدارة العلاقة</a:t>
            </a:r>
            <a:endParaRPr lang="ar-EG" sz="1600" b="1" i="1" dirty="0">
              <a:solidFill>
                <a:schemeClr val="tx1"/>
              </a:solidFill>
              <a:effectLst/>
              <a:latin typeface="Alexandria" pitchFamily="2" charset="-78"/>
              <a:ea typeface="Times New Roman" panose="02020603050405020304" pitchFamily="18" charset="0"/>
              <a:cs typeface="Alexandria" pitchFamily="2" charset="-78"/>
            </a:endParaRPr>
          </a:p>
          <a:p>
            <a:pPr marR="0" algn="ctr" rtl="1">
              <a:lnSpc>
                <a:spcPct val="150000"/>
              </a:lnSpc>
              <a:spcBef>
                <a:spcPts val="0"/>
              </a:spcBef>
              <a:spcAft>
                <a:spcPts val="1000"/>
              </a:spcAft>
            </a:pPr>
            <a:r>
              <a:rPr lang="ar-SA" sz="1600" b="1" i="1" dirty="0">
                <a:solidFill>
                  <a:schemeClr val="tx1"/>
                </a:solidFill>
                <a:effectLst/>
                <a:latin typeface="Alexandria" pitchFamily="2" charset="-78"/>
                <a:ea typeface="Times New Roman" panose="02020603050405020304" pitchFamily="18" charset="0"/>
                <a:cs typeface="Alexandria" pitchFamily="2" charset="-78"/>
              </a:rPr>
              <a:t> </a:t>
            </a:r>
            <a:r>
              <a:rPr lang="en-US" sz="1600" b="1" i="1" dirty="0">
                <a:solidFill>
                  <a:schemeClr val="tx1"/>
                </a:solidFill>
                <a:effectLst/>
                <a:latin typeface="Alexandria" pitchFamily="2" charset="-78"/>
                <a:ea typeface="Times New Roman" panose="02020603050405020304" pitchFamily="18" charset="0"/>
                <a:cs typeface="Alexandria" pitchFamily="2" charset="-78"/>
              </a:rPr>
              <a:t>Relationship outcomes</a:t>
            </a:r>
            <a:r>
              <a:rPr lang="ar-SA" sz="1600" b="1" dirty="0">
                <a:solidFill>
                  <a:schemeClr val="tx1"/>
                </a:solidFill>
                <a:effectLst/>
                <a:latin typeface="Alexandria" pitchFamily="2" charset="-78"/>
                <a:ea typeface="Times New Roman" panose="02020603050405020304" pitchFamily="18" charset="0"/>
                <a:cs typeface="Alexandria" pitchFamily="2" charset="-78"/>
              </a:rPr>
              <a:t>:</a:t>
            </a:r>
            <a:endParaRPr lang="en-US" sz="1600" dirty="0">
              <a:solidFill>
                <a:schemeClr val="tx1"/>
              </a:solidFill>
              <a:effectLst/>
              <a:latin typeface="Alexandria" pitchFamily="2" charset="-78"/>
              <a:ea typeface="Times New Roman" panose="02020603050405020304" pitchFamily="18" charset="0"/>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1505513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17170" marR="0" algn="just" rtl="1">
                <a:lnSpc>
                  <a:spcPct val="150000"/>
                </a:lnSpc>
                <a:spcBef>
                  <a:spcPts val="0"/>
                </a:spcBef>
                <a:spcAft>
                  <a:spcPts val="0"/>
                </a:spcAft>
              </a:pPr>
              <a:endParaRPr lang="ar-EG" sz="1400" b="1" i="1" dirty="0">
                <a:solidFill>
                  <a:schemeClr val="tx1"/>
                </a:solidFill>
                <a:effectLst/>
                <a:latin typeface="Alexandria" pitchFamily="2" charset="-78"/>
                <a:ea typeface="Times New Roman" panose="02020603050405020304" pitchFamily="18" charset="0"/>
                <a:cs typeface="Alexandria" pitchFamily="2" charset="-78"/>
              </a:endParaRPr>
            </a:p>
            <a:p>
              <a:pPr marL="217170" marR="0" algn="just" rtl="1">
                <a:lnSpc>
                  <a:spcPct val="150000"/>
                </a:lnSpc>
                <a:spcBef>
                  <a:spcPts val="0"/>
                </a:spcBef>
                <a:spcAft>
                  <a:spcPts val="0"/>
                </a:spcAft>
              </a:pPr>
              <a:endParaRPr lang="ar-EG" sz="1400" b="1" i="1" dirty="0">
                <a:solidFill>
                  <a:schemeClr val="tx1"/>
                </a:solidFill>
                <a:latin typeface="Alexandria" pitchFamily="2" charset="-78"/>
                <a:ea typeface="Times New Roman" panose="02020603050405020304" pitchFamily="18" charset="0"/>
                <a:cs typeface="Alexandria" pitchFamily="2" charset="-78"/>
              </a:endParaRPr>
            </a:p>
            <a:p>
              <a:pPr marL="217170" marR="0" algn="just" rtl="1">
                <a:lnSpc>
                  <a:spcPct val="150000"/>
                </a:lnSpc>
                <a:spcBef>
                  <a:spcPts val="0"/>
                </a:spcBef>
                <a:spcAft>
                  <a:spcPts val="0"/>
                </a:spcAft>
              </a:pPr>
              <a:r>
                <a:rPr lang="ar-EG" sz="1400" b="1" i="1" dirty="0">
                  <a:solidFill>
                    <a:schemeClr val="tx1"/>
                  </a:solidFill>
                  <a:effectLst/>
                  <a:latin typeface="Alexandria" pitchFamily="2" charset="-78"/>
                  <a:ea typeface="Times New Roman" panose="02020603050405020304" pitchFamily="18" charset="0"/>
                  <a:cs typeface="Alexandria" pitchFamily="2" charset="-78"/>
                </a:rPr>
                <a:t>و بناءاً على نظرية التبادل الإجتماعى، فإن التبادلات بين الطرفين ( المنظمة و الجمهور) يمكن أن تنقسم إلى تبادلات إقتصادية، و تبادلات إجتماعية . و تقوم التبادلات الإجتماعية على الثقة، حيث لا تشترط عوائد محددة مقابل المنافع المستلمة، فى حين تستند التبادلات الإقتصادية على هيكل قانونى</a:t>
              </a:r>
              <a:r>
                <a:rPr lang="ar-EG" sz="1400" dirty="0">
                  <a:solidFill>
                    <a:schemeClr val="tx1"/>
                  </a:solidFill>
                  <a:effectLst/>
                  <a:latin typeface="Alexandria" pitchFamily="2" charset="-78"/>
                  <a:ea typeface="Times New Roman" panose="02020603050405020304" pitchFamily="18" charset="0"/>
                  <a:cs typeface="Alexandria" pitchFamily="2" charset="-78"/>
                </a:rPr>
                <a:t>.</a:t>
              </a:r>
            </a:p>
            <a:p>
              <a:pPr marL="217170" marR="0" algn="just" rtl="1">
                <a:lnSpc>
                  <a:spcPct val="150000"/>
                </a:lnSpc>
                <a:spcBef>
                  <a:spcPts val="0"/>
                </a:spcBef>
                <a:spcAft>
                  <a:spcPts val="0"/>
                </a:spcAft>
              </a:pPr>
              <a:endParaRPr lang="ar-EG" sz="1400" dirty="0">
                <a:solidFill>
                  <a:schemeClr val="tx1"/>
                </a:solidFill>
                <a:effectLst/>
                <a:latin typeface="Alexandria" pitchFamily="2" charset="-78"/>
                <a:ea typeface="Times New Roman" panose="02020603050405020304" pitchFamily="18" charset="0"/>
                <a:cs typeface="Alexandria" pitchFamily="2" charset="-78"/>
              </a:endParaRPr>
            </a:p>
            <a:p>
              <a:pPr marL="217170" marR="0" algn="just" rtl="1">
                <a:lnSpc>
                  <a:spcPct val="150000"/>
                </a:lnSpc>
                <a:spcBef>
                  <a:spcPts val="0"/>
                </a:spcBef>
                <a:spcAft>
                  <a:spcPts val="0"/>
                </a:spcAft>
              </a:pPr>
              <a:r>
                <a:rPr lang="ar-EG" sz="1400" dirty="0">
                  <a:solidFill>
                    <a:schemeClr val="tx1"/>
                  </a:solidFill>
                  <a:latin typeface="Alexandria" pitchFamily="2" charset="-78"/>
                  <a:ea typeface="Times New Roman" panose="02020603050405020304" pitchFamily="18" charset="0"/>
                  <a:cs typeface="Alexandria" pitchFamily="2" charset="-78"/>
                </a:rPr>
                <a:t>2. </a:t>
              </a:r>
              <a:r>
                <a:rPr lang="ar-SA" sz="1400" b="1" dirty="0">
                  <a:solidFill>
                    <a:schemeClr val="tx1"/>
                  </a:solidFill>
                  <a:effectLst/>
                  <a:latin typeface="Alexandria" pitchFamily="2" charset="-78"/>
                  <a:ea typeface="Times New Roman" panose="02020603050405020304" pitchFamily="18" charset="0"/>
                  <a:cs typeface="Alexandria" pitchFamily="2" charset="-78"/>
                </a:rPr>
                <a:t>تبادل السيطرة </a:t>
              </a:r>
              <a:r>
                <a:rPr lang="en-US" sz="1400" b="1" dirty="0">
                  <a:solidFill>
                    <a:schemeClr val="tx1"/>
                  </a:solidFill>
                  <a:effectLst/>
                  <a:latin typeface="Alexandria" pitchFamily="2" charset="-78"/>
                  <a:ea typeface="Times New Roman" panose="02020603050405020304" pitchFamily="18" charset="0"/>
                  <a:cs typeface="Alexandria" pitchFamily="2" charset="-78"/>
                </a:rPr>
                <a:t>Control Mutuality</a:t>
              </a:r>
              <a:r>
                <a:rPr lang="ar-EG" sz="1400" dirty="0">
                  <a:solidFill>
                    <a:schemeClr val="tx1"/>
                  </a:solidFill>
                  <a:effectLst/>
                  <a:latin typeface="Alexandria" pitchFamily="2" charset="-78"/>
                  <a:ea typeface="Times New Roman" panose="02020603050405020304" pitchFamily="18" charset="0"/>
                  <a:cs typeface="Alexandria" pitchFamily="2" charset="-78"/>
                </a:rPr>
                <a:t>: درجة رضا كل طرف فى العلاقة عن حجم التأثير الذي يمتلكه عبر العلاقة (درجة التأثير المتبادل: إلى أى مدى تؤثر المنظمة على الجماهير و كذا العكس)، و درجة اتفاق طرفى أو بمعنى آخرجة درجة إتفاق طرفى العلاقة بشأن من منهم ينبغى أن يقرر أهداف العلاقة و الإجراءات السلوكية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228600" marR="0" algn="just" rtl="1">
                <a:lnSpc>
                  <a:spcPct val="150000"/>
                </a:lnSpc>
                <a:spcBef>
                  <a:spcPts val="0"/>
                </a:spcBef>
                <a:spcAft>
                  <a:spcPts val="0"/>
                </a:spcAft>
              </a:pPr>
              <a:r>
                <a:rPr lang="ar-SA" sz="1400" dirty="0">
                  <a:solidFill>
                    <a:schemeClr val="tx1"/>
                  </a:solidFill>
                  <a:effectLst/>
                  <a:latin typeface="Alexandria" pitchFamily="2" charset="-78"/>
                  <a:ea typeface="Times New Roman" panose="02020603050405020304" pitchFamily="18" charset="0"/>
                  <a:cs typeface="Alexandria" pitchFamily="2" charset="-78"/>
                </a:rPr>
                <a:t>و عند</a:t>
              </a:r>
              <a:r>
                <a:rPr lang="ar-EG" sz="1400" dirty="0">
                  <a:solidFill>
                    <a:schemeClr val="tx1"/>
                  </a:solidFill>
                  <a:effectLst/>
                  <a:latin typeface="Alexandria" pitchFamily="2" charset="-78"/>
                  <a:ea typeface="Times New Roman" panose="02020603050405020304" pitchFamily="18" charset="0"/>
                  <a:cs typeface="Alexandria" pitchFamily="2" charset="-78"/>
                </a:rPr>
                <a:t> مناقشة تبادلية السيطرة من الضرورى الأخذ بعين الإعتبار قضية الإختلال فى ميزان القوة داخل العلاقة. فالإختلافات فى القوة ( النفوذ </a:t>
              </a:r>
              <a:r>
                <a:rPr lang="en-US" sz="1400" dirty="0">
                  <a:solidFill>
                    <a:schemeClr val="tx1"/>
                  </a:solidFill>
                  <a:effectLst/>
                  <a:latin typeface="Alexandria" pitchFamily="2" charset="-78"/>
                  <a:ea typeface="Times New Roman" panose="02020603050405020304" pitchFamily="18" charset="0"/>
                  <a:cs typeface="Alexandria" pitchFamily="2" charset="-78"/>
                </a:rPr>
                <a:t>Power</a:t>
              </a:r>
              <a:r>
                <a:rPr lang="ar-EG" sz="1400" dirty="0">
                  <a:solidFill>
                    <a:schemeClr val="tx1"/>
                  </a:solidFill>
                  <a:effectLst/>
                  <a:latin typeface="Alexandria" pitchFamily="2" charset="-78"/>
                  <a:ea typeface="Times New Roman" panose="02020603050405020304" pitchFamily="18" charset="0"/>
                  <a:cs typeface="Alexandria" pitchFamily="2" charset="-78"/>
                </a:rPr>
                <a:t>) تُعد جزءاً من السياق الإجتماعى، و الذى يؤثر فى حد ذاته على التبادلات الإجتماعية . و بناءاً على مدخل الإعتماد على الموارد الخاص بنظرية التبادل الإجتماعى، فإن تبادلية السيطرة يمكن تفسيرها، بأن تركيز القوة/ النفوذ أمر لا مفر منه و ذلك لأن الموارد محدودة، و تتداخل الرغبة فى امتلاك هذه الموارد بين الأطراف المختلفة. و بالتالى، فإن العلاقة بين المنظمات و الجماهير لا تستطيع أن تهرب من قضية اختلال القوى، و مع ذلك، فهناك حاجة إلى تقييد مناسب لكل طرف لصيانة علاقة مستمرة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228600" marR="0" algn="just" rtl="1">
                <a:lnSpc>
                  <a:spcPct val="150000"/>
                </a:lnSpc>
                <a:spcBef>
                  <a:spcPts val="0"/>
                </a:spcBef>
                <a:spcAft>
                  <a:spcPts val="0"/>
                </a:spcAft>
              </a:pPr>
              <a:r>
                <a:rPr lang="ar-EG" sz="1400"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nSpc>
                  <a:spcPct val="150000"/>
                </a:lnSpc>
                <a:spcBef>
                  <a:spcPts val="0"/>
                </a:spcBef>
                <a:spcAft>
                  <a:spcPts val="0"/>
                </a:spcAft>
              </a:pPr>
              <a:r>
                <a:rPr lang="en-US" sz="1400" dirty="0">
                  <a:solidFill>
                    <a:schemeClr val="tx1"/>
                  </a:solidFill>
                  <a:effectLst/>
                  <a:latin typeface="Alexandria" pitchFamily="2" charset="-78"/>
                  <a:ea typeface="Times New Roman" panose="02020603050405020304" pitchFamily="18" charset="0"/>
                  <a:cs typeface="Alexandria" pitchFamily="2" charset="-78"/>
                </a:rPr>
                <a:t>-</a:t>
              </a: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5837026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50000"/>
                </a:lnSpc>
                <a:spcBef>
                  <a:spcPts val="0"/>
                </a:spcBef>
                <a:spcAft>
                  <a:spcPts val="0"/>
                </a:spcAft>
                <a:buAutoNum type="arabicPeriod" startAt="3"/>
              </a:pPr>
              <a:r>
                <a:rPr lang="ar-SA" sz="1400" b="1" dirty="0">
                  <a:solidFill>
                    <a:schemeClr val="tx1"/>
                  </a:solidFill>
                  <a:effectLst/>
                  <a:latin typeface="Alexandria" pitchFamily="2" charset="-78"/>
                  <a:ea typeface="Times New Roman" panose="02020603050405020304" pitchFamily="18" charset="0"/>
                  <a:cs typeface="Alexandria" pitchFamily="2" charset="-78"/>
                </a:rPr>
                <a:t>الالتزام </a:t>
              </a:r>
              <a:r>
                <a:rPr lang="en-US" sz="1400" b="1" dirty="0">
                  <a:solidFill>
                    <a:schemeClr val="tx1"/>
                  </a:solidFill>
                  <a:effectLst/>
                  <a:latin typeface="Alexandria" pitchFamily="2" charset="-78"/>
                  <a:ea typeface="Times New Roman" panose="02020603050405020304" pitchFamily="18" charset="0"/>
                  <a:cs typeface="Alexandria" pitchFamily="2" charset="-78"/>
                </a:rPr>
                <a:t>Commitment</a:t>
              </a:r>
              <a:r>
                <a:rPr lang="ar-EG" sz="1400" dirty="0">
                  <a:solidFill>
                    <a:schemeClr val="tx1"/>
                  </a:solidFill>
                  <a:effectLst/>
                  <a:latin typeface="Alexandria" pitchFamily="2" charset="-78"/>
                  <a:ea typeface="Times New Roman" panose="02020603050405020304" pitchFamily="18" charset="0"/>
                  <a:cs typeface="Alexandria" pitchFamily="2" charset="-78"/>
                </a:rPr>
                <a:t>: يعنى وفقاً لــــــ </a:t>
              </a:r>
              <a:r>
                <a:rPr lang="en-US" sz="1400" dirty="0">
                  <a:solidFill>
                    <a:schemeClr val="tx1"/>
                  </a:solidFill>
                  <a:effectLst/>
                  <a:latin typeface="Alexandria" pitchFamily="2" charset="-78"/>
                  <a:ea typeface="Times New Roman" panose="02020603050405020304" pitchFamily="18" charset="0"/>
                  <a:cs typeface="Alexandria" pitchFamily="2" charset="-78"/>
                </a:rPr>
                <a:t>Hon &amp;</a:t>
              </a:r>
              <a:r>
                <a:rPr lang="en-US" sz="1400" dirty="0" err="1">
                  <a:solidFill>
                    <a:schemeClr val="tx1"/>
                  </a:solidFill>
                  <a:effectLst/>
                  <a:latin typeface="Alexandria" pitchFamily="2" charset="-78"/>
                  <a:ea typeface="Times New Roman" panose="02020603050405020304" pitchFamily="18" charset="0"/>
                  <a:cs typeface="Alexandria" pitchFamily="2" charset="-78"/>
                </a:rPr>
                <a:t>Grunig</a:t>
              </a:r>
              <a:r>
                <a:rPr lang="en-US" sz="1400" dirty="0">
                  <a:solidFill>
                    <a:schemeClr val="tx1"/>
                  </a:solidFill>
                  <a:effectLst/>
                  <a:latin typeface="Alexandria" pitchFamily="2" charset="-78"/>
                  <a:ea typeface="Times New Roman" panose="02020603050405020304" pitchFamily="18" charset="0"/>
                  <a:cs typeface="Alexandria" pitchFamily="2" charset="-78"/>
                </a:rPr>
                <a:t> 1999 </a:t>
              </a:r>
              <a:r>
                <a:rPr lang="ar-EG" sz="1400" dirty="0">
                  <a:solidFill>
                    <a:schemeClr val="tx1"/>
                  </a:solidFill>
                  <a:effectLst/>
                  <a:latin typeface="Alexandria" pitchFamily="2" charset="-78"/>
                  <a:ea typeface="Times New Roman" panose="02020603050405020304" pitchFamily="18" charset="0"/>
                  <a:cs typeface="Alexandria" pitchFamily="2" charset="-78"/>
                </a:rPr>
                <a:t> مدى اعتقاد الطرفين   ( المنظمة / الجماهير ) بأهمية العلاقة، و مدى رغبة كل منهما فى بذل الجهد من اجل صيانة هذه العلاقة.و قد حددا جانبين للإلتزام هما: الإلتزام الفعال </a:t>
              </a:r>
              <a:r>
                <a:rPr lang="en-US" sz="1400" dirty="0">
                  <a:solidFill>
                    <a:schemeClr val="tx1"/>
                  </a:solidFill>
                  <a:effectLst/>
                  <a:latin typeface="Alexandria" pitchFamily="2" charset="-78"/>
                  <a:ea typeface="Times New Roman" panose="02020603050405020304" pitchFamily="18" charset="0"/>
                  <a:cs typeface="Alexandria" pitchFamily="2" charset="-78"/>
                </a:rPr>
                <a:t>Effective Commitment</a:t>
              </a:r>
              <a:r>
                <a:rPr lang="ar-EG" sz="1400" dirty="0">
                  <a:solidFill>
                    <a:schemeClr val="tx1"/>
                  </a:solidFill>
                  <a:effectLst/>
                  <a:latin typeface="Alexandria" pitchFamily="2" charset="-78"/>
                  <a:ea typeface="Times New Roman" panose="02020603050405020304" pitchFamily="18" charset="0"/>
                  <a:cs typeface="Alexandria" pitchFamily="2" charset="-78"/>
                </a:rPr>
                <a:t> و يرتبط بالعاطفة، و الإلتزام المستمر </a:t>
              </a:r>
              <a:r>
                <a:rPr lang="en-US" sz="1400" dirty="0">
                  <a:solidFill>
                    <a:schemeClr val="tx1"/>
                  </a:solidFill>
                  <a:effectLst/>
                  <a:latin typeface="Alexandria" pitchFamily="2" charset="-78"/>
                  <a:ea typeface="Times New Roman" panose="02020603050405020304" pitchFamily="18" charset="0"/>
                  <a:cs typeface="Alexandria" pitchFamily="2" charset="-78"/>
                </a:rPr>
                <a:t>Continuance Commitment</a:t>
              </a:r>
              <a:r>
                <a:rPr lang="ar-EG" sz="1400" dirty="0">
                  <a:solidFill>
                    <a:schemeClr val="tx1"/>
                  </a:solidFill>
                  <a:effectLst/>
                  <a:latin typeface="Alexandria" pitchFamily="2" charset="-78"/>
                  <a:ea typeface="Times New Roman" panose="02020603050405020304" pitchFamily="18" charset="0"/>
                  <a:cs typeface="Alexandria" pitchFamily="2" charset="-78"/>
                </a:rPr>
                <a:t> و هو نحو نمط محدد من الأفعال، أى يرتبط بالسلوك </a:t>
              </a:r>
              <a:r>
                <a:rPr lang="ar-EG" sz="1400" dirty="0">
                  <a:solidFill>
                    <a:schemeClr val="tx1"/>
                  </a:solidFill>
                  <a:latin typeface="Alexandria" pitchFamily="2" charset="-78"/>
                  <a:ea typeface="Times New Roman" panose="02020603050405020304" pitchFamily="18" charset="0"/>
                  <a:cs typeface="Alexandria" pitchFamily="2" charset="-78"/>
                </a:rPr>
                <a:t>.</a:t>
              </a:r>
              <a:r>
                <a:rPr lang="ar-EG" sz="1400" dirty="0">
                  <a:solidFill>
                    <a:schemeClr val="tx1"/>
                  </a:solidFill>
                  <a:effectLst/>
                  <a:latin typeface="Alexandria" pitchFamily="2" charset="-78"/>
                  <a:ea typeface="Times New Roman" panose="02020603050405020304" pitchFamily="18" charset="0"/>
                  <a:cs typeface="Alexandria" pitchFamily="2" charset="-78"/>
                </a:rPr>
                <a:t> و وفقاً لنظرية التبادل الإجتماعى فإن كل علاقة تتسم بوجود تفاعل بين الأطراف، و أن جميع العلاقات المتبادلة ترتبط بأنشطة تنطوى على اعتماد متبادل أو تقاسم للموارد. و بالتالى فكلما زاد الإعتماد على الشريك، كلما ازدادت الرغبة فى استمرار العلاقة و صيانتها على الأمد البعيد .</a:t>
              </a:r>
            </a:p>
            <a:p>
              <a:pPr marR="0" lvl="0" algn="just" rtl="1">
                <a:lnSpc>
                  <a:spcPct val="150000"/>
                </a:lnSpc>
                <a:spcBef>
                  <a:spcPts val="0"/>
                </a:spcBef>
                <a:spcAft>
                  <a:spcPts val="0"/>
                </a:spcAft>
              </a:pPr>
              <a:endParaRPr lang="ar-EG" sz="1400" dirty="0">
                <a:solidFill>
                  <a:schemeClr val="tx1"/>
                </a:solidFill>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0"/>
                </a:spcAft>
              </a:pPr>
              <a:r>
                <a:rPr lang="ar-EG" sz="1400" b="1" dirty="0">
                  <a:solidFill>
                    <a:schemeClr val="tx1"/>
                  </a:solidFill>
                  <a:latin typeface="Alexandria" pitchFamily="2" charset="-78"/>
                  <a:ea typeface="Times New Roman" panose="02020603050405020304" pitchFamily="18" charset="0"/>
                  <a:cs typeface="Alexandria" pitchFamily="2" charset="-78"/>
                </a:rPr>
                <a:t>4.</a:t>
              </a:r>
              <a:r>
                <a:rPr lang="ar-EG" sz="1400" b="1" dirty="0">
                  <a:solidFill>
                    <a:schemeClr val="tx1"/>
                  </a:solidFill>
                  <a:effectLst/>
                  <a:latin typeface="Alexandria" pitchFamily="2" charset="-78"/>
                  <a:ea typeface="Times New Roman" panose="02020603050405020304" pitchFamily="18" charset="0"/>
                  <a:cs typeface="Alexandria" pitchFamily="2" charset="-78"/>
                </a:rPr>
                <a:t> </a:t>
              </a:r>
              <a:r>
                <a:rPr lang="ar-SA" sz="1400" b="1" dirty="0">
                  <a:solidFill>
                    <a:schemeClr val="tx1"/>
                  </a:solidFill>
                  <a:effectLst/>
                  <a:latin typeface="Alexandria" pitchFamily="2" charset="-78"/>
                  <a:ea typeface="Times New Roman" panose="02020603050405020304" pitchFamily="18" charset="0"/>
                  <a:cs typeface="Alexandria" pitchFamily="2" charset="-78"/>
                </a:rPr>
                <a:t>الرضا </a:t>
              </a:r>
              <a:r>
                <a:rPr lang="en-US" sz="1400" b="1" dirty="0">
                  <a:solidFill>
                    <a:schemeClr val="tx1"/>
                  </a:solidFill>
                  <a:effectLst/>
                  <a:latin typeface="Alexandria" pitchFamily="2" charset="-78"/>
                  <a:ea typeface="Times New Roman" panose="02020603050405020304" pitchFamily="18" charset="0"/>
                  <a:cs typeface="Alexandria" pitchFamily="2" charset="-78"/>
                </a:rPr>
                <a:t>Satisfaction</a:t>
              </a:r>
              <a:r>
                <a:rPr lang="ar-EG" sz="1400" dirty="0">
                  <a:solidFill>
                    <a:schemeClr val="tx1"/>
                  </a:solidFill>
                  <a:effectLst/>
                  <a:latin typeface="Alexandria" pitchFamily="2" charset="-78"/>
                  <a:ea typeface="Times New Roman" panose="02020603050405020304" pitchFamily="18" charset="0"/>
                  <a:cs typeface="Alexandria" pitchFamily="2" charset="-78"/>
                </a:rPr>
                <a:t>:  درجة رضا(الشعور الإيجابى ) كل طرف نحو الآخر لأنه حقق توقعاته الإيجابية عن العلاقة .</a:t>
              </a:r>
              <a:r>
                <a:rPr lang="ar-SA" sz="1400" dirty="0">
                  <a:solidFill>
                    <a:schemeClr val="tx1"/>
                  </a:solidFill>
                  <a:effectLst/>
                  <a:latin typeface="Alexandria" pitchFamily="2" charset="-78"/>
                  <a:ea typeface="Times New Roman" panose="02020603050405020304" pitchFamily="18" charset="0"/>
                  <a:cs typeface="Alexandria" pitchFamily="2" charset="-78"/>
                </a:rPr>
                <a:t>و من منظور التبادل الإجتماعى </a:t>
              </a:r>
              <a:r>
                <a:rPr lang="en-US" sz="1400" dirty="0">
                  <a:solidFill>
                    <a:schemeClr val="tx1"/>
                  </a:solidFill>
                  <a:effectLst/>
                  <a:latin typeface="Alexandria" pitchFamily="2" charset="-78"/>
                  <a:ea typeface="Times New Roman" panose="02020603050405020304" pitchFamily="18" charset="0"/>
                  <a:cs typeface="Alexandria" pitchFamily="2" charset="-78"/>
                </a:rPr>
                <a:t>social exchange</a:t>
              </a:r>
              <a:r>
                <a:rPr lang="ar-EG" sz="1400" dirty="0">
                  <a:solidFill>
                    <a:schemeClr val="tx1"/>
                  </a:solidFill>
                  <a:effectLst/>
                  <a:latin typeface="Alexandria" pitchFamily="2" charset="-78"/>
                  <a:ea typeface="Times New Roman" panose="02020603050405020304" pitchFamily="18" charset="0"/>
                  <a:cs typeface="Alexandria" pitchFamily="2" charset="-78"/>
                </a:rPr>
                <a:t>، فإن  كل الأطراف تشعر بالرضا عن العلاقة عندما يتحقق توازن بين المكافآت و التكاليف . و قد لاحظ </a:t>
              </a:r>
              <a:r>
                <a:rPr lang="en-US" sz="1400" dirty="0">
                  <a:solidFill>
                    <a:schemeClr val="tx1"/>
                  </a:solidFill>
                  <a:effectLst/>
                  <a:latin typeface="Alexandria" pitchFamily="2" charset="-78"/>
                  <a:ea typeface="Times New Roman" panose="02020603050405020304" pitchFamily="18" charset="0"/>
                  <a:cs typeface="Alexandria" pitchFamily="2" charset="-78"/>
                </a:rPr>
                <a:t>(</a:t>
              </a:r>
              <a:r>
                <a:rPr lang="en-US" sz="1400" dirty="0" err="1">
                  <a:solidFill>
                    <a:schemeClr val="tx1"/>
                  </a:solidFill>
                  <a:effectLst/>
                  <a:latin typeface="Alexandria" pitchFamily="2" charset="-78"/>
                  <a:ea typeface="Times New Roman" panose="02020603050405020304" pitchFamily="18" charset="0"/>
                  <a:cs typeface="Alexandria" pitchFamily="2" charset="-78"/>
                </a:rPr>
                <a:t>Grunig</a:t>
              </a:r>
              <a:r>
                <a:rPr lang="en-US" sz="1400" dirty="0">
                  <a:solidFill>
                    <a:schemeClr val="tx1"/>
                  </a:solidFill>
                  <a:effectLst/>
                  <a:latin typeface="Alexandria" pitchFamily="2" charset="-78"/>
                  <a:ea typeface="Times New Roman" panose="02020603050405020304" pitchFamily="18" charset="0"/>
                  <a:cs typeface="Alexandria" pitchFamily="2" charset="-78"/>
                </a:rPr>
                <a:t> &amp;Huang 2000)</a:t>
              </a:r>
              <a:r>
                <a:rPr lang="ar-EG" sz="1400" dirty="0">
                  <a:solidFill>
                    <a:schemeClr val="tx1"/>
                  </a:solidFill>
                  <a:effectLst/>
                  <a:latin typeface="Alexandria" pitchFamily="2" charset="-78"/>
                  <a:ea typeface="Times New Roman" panose="02020603050405020304" pitchFamily="18" charset="0"/>
                  <a:cs typeface="Alexandria" pitchFamily="2" charset="-78"/>
                </a:rPr>
                <a:t> أن الرضا ينطوى على العاطفة بينما تتضمن الثقة و تبادلية السيطرة أبعاداً إدراكية </a:t>
              </a:r>
              <a:r>
                <a:rPr lang="en-US" sz="1400" dirty="0">
                  <a:solidFill>
                    <a:schemeClr val="tx1"/>
                  </a:solidFill>
                  <a:effectLst/>
                  <a:latin typeface="Alexandria" pitchFamily="2" charset="-78"/>
                  <a:ea typeface="Times New Roman" panose="02020603050405020304" pitchFamily="18" charset="0"/>
                  <a:cs typeface="Alexandria" pitchFamily="2" charset="-78"/>
                </a:rPr>
                <a:t>Cognitive</a:t>
              </a:r>
              <a:r>
                <a:rPr lang="ar-EG" sz="1400" dirty="0">
                  <a:solidFill>
                    <a:schemeClr val="tx1"/>
                  </a:solidFill>
                  <a:effectLst/>
                  <a:latin typeface="Alexandria" pitchFamily="2" charset="-78"/>
                  <a:ea typeface="Times New Roman" panose="02020603050405020304" pitchFamily="18" charset="0"/>
                  <a:cs typeface="Alexandria" pitchFamily="2" charset="-78"/>
                </a:rPr>
                <a:t>.</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nSpc>
                  <a:spcPct val="150000"/>
                </a:lnSpc>
                <a:spcBef>
                  <a:spcPts val="0"/>
                </a:spcBef>
                <a:spcAft>
                  <a:spcPts val="0"/>
                </a:spcAft>
              </a:pPr>
              <a:r>
                <a:rPr lang="en-US" sz="1400" dirty="0">
                  <a:solidFill>
                    <a:schemeClr val="tx1"/>
                  </a:solidFill>
                  <a:effectLst/>
                  <a:latin typeface="Alexandria" pitchFamily="2" charset="-78"/>
                  <a:ea typeface="Times New Roman" panose="02020603050405020304" pitchFamily="18" charset="0"/>
                  <a:cs typeface="Alexandria" pitchFamily="2" charset="-78"/>
                </a:rPr>
                <a:t>-</a:t>
              </a: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6434324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justLow" rtl="1">
                <a:lnSpc>
                  <a:spcPct val="150000"/>
                </a:lnSpc>
                <a:spcBef>
                  <a:spcPts val="0"/>
                </a:spcBef>
                <a:spcAft>
                  <a:spcPts val="1000"/>
                </a:spcAft>
              </a:pPr>
              <a:r>
                <a:rPr lang="ar-EG" sz="1400" b="1" i="1" dirty="0">
                  <a:solidFill>
                    <a:schemeClr val="tx1"/>
                  </a:solidFill>
                  <a:effectLst/>
                  <a:latin typeface="Alexandria" pitchFamily="2" charset="-78"/>
                  <a:ea typeface="Times New Roman" panose="02020603050405020304" pitchFamily="18" charset="0"/>
                  <a:cs typeface="Alexandria" pitchFamily="2" charset="-78"/>
                </a:rPr>
                <a:t>- قياس مخرجات إدارة العلاقات بين المنظمة و الجماهير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228600" marR="0" algn="justLow" rtl="1">
                <a:lnSpc>
                  <a:spcPct val="150000"/>
                </a:lnSpc>
                <a:spcBef>
                  <a:spcPts val="0"/>
                </a:spcBef>
                <a:spcAft>
                  <a:spcPts val="1000"/>
                </a:spcAft>
              </a:pPr>
              <a:r>
                <a:rPr lang="ar-EG" sz="1400" b="1" i="1" dirty="0">
                  <a:solidFill>
                    <a:schemeClr val="tx1"/>
                  </a:solidFill>
                  <a:effectLst/>
                  <a:latin typeface="Alexandria" pitchFamily="2" charset="-78"/>
                  <a:ea typeface="Times New Roman" panose="02020603050405020304" pitchFamily="18" charset="0"/>
                  <a:cs typeface="Alexandria" pitchFamily="2" charset="-78"/>
                </a:rPr>
                <a:t>يُعنى بقياس تأثير أنشطة العلاقات العامة على المخرجات التنظيمية الهامة حيث قام كل من</a:t>
              </a:r>
              <a:r>
                <a:rPr lang="en-US" sz="1400" b="1" i="1" dirty="0">
                  <a:solidFill>
                    <a:schemeClr val="tx1"/>
                  </a:solidFill>
                  <a:effectLst/>
                  <a:latin typeface="Alexandria" pitchFamily="2" charset="-78"/>
                  <a:ea typeface="Times New Roman" panose="02020603050405020304" pitchFamily="18" charset="0"/>
                  <a:cs typeface="Alexandria" pitchFamily="2" charset="-78"/>
                </a:rPr>
                <a:t> </a:t>
              </a:r>
              <a:r>
                <a:rPr lang="en-US" sz="1400" b="1" i="1" dirty="0" err="1">
                  <a:solidFill>
                    <a:schemeClr val="tx1"/>
                  </a:solidFill>
                  <a:effectLst/>
                  <a:latin typeface="Alexandria" pitchFamily="2" charset="-78"/>
                  <a:ea typeface="Times New Roman" panose="02020603050405020304" pitchFamily="18" charset="0"/>
                  <a:cs typeface="Alexandria" pitchFamily="2" charset="-78"/>
                </a:rPr>
                <a:t>Ledingham</a:t>
              </a:r>
              <a:r>
                <a:rPr lang="en-US" sz="1400" b="1" i="1" dirty="0">
                  <a:solidFill>
                    <a:schemeClr val="tx1"/>
                  </a:solidFill>
                  <a:effectLst/>
                  <a:latin typeface="Alexandria" pitchFamily="2" charset="-78"/>
                  <a:ea typeface="Times New Roman" panose="02020603050405020304" pitchFamily="18" charset="0"/>
                  <a:cs typeface="Alexandria" pitchFamily="2" charset="-78"/>
                </a:rPr>
                <a:t>, </a:t>
              </a:r>
              <a:r>
                <a:rPr lang="en-US" sz="1400" b="1" i="1" dirty="0" err="1">
                  <a:solidFill>
                    <a:schemeClr val="tx1"/>
                  </a:solidFill>
                  <a:effectLst/>
                  <a:latin typeface="Alexandria" pitchFamily="2" charset="-78"/>
                  <a:ea typeface="Times New Roman" panose="02020603050405020304" pitchFamily="18" charset="0"/>
                  <a:cs typeface="Alexandria" pitchFamily="2" charset="-78"/>
                </a:rPr>
                <a:t>Bruning</a:t>
              </a:r>
              <a:r>
                <a:rPr lang="en-US" sz="1400" b="1" i="1" dirty="0">
                  <a:solidFill>
                    <a:schemeClr val="tx1"/>
                  </a:solidFill>
                  <a:effectLst/>
                  <a:latin typeface="Alexandria" pitchFamily="2" charset="-78"/>
                  <a:ea typeface="Times New Roman" panose="02020603050405020304" pitchFamily="18" charset="0"/>
                  <a:cs typeface="Alexandria" pitchFamily="2" charset="-78"/>
                </a:rPr>
                <a:t>, Thomlison, and Lesko 1997</a:t>
              </a:r>
              <a:r>
                <a:rPr lang="ar-EG" sz="1400" b="1" i="1" dirty="0">
                  <a:solidFill>
                    <a:schemeClr val="tx1"/>
                  </a:solidFill>
                  <a:effectLst/>
                  <a:latin typeface="Alexandria" pitchFamily="2" charset="-78"/>
                  <a:ea typeface="Times New Roman" panose="02020603050405020304" pitchFamily="18" charset="0"/>
                  <a:cs typeface="Alexandria" pitchFamily="2" charset="-78"/>
                </a:rPr>
                <a:t> بفحص 17 بعداً- لنوعية العلاقات بين المنظمة و جماهيرها - تم اشتقاقها من أدبيات العلاقات الشخصية، العلاقات العامة و التسويق- وخلصوا إلى أن العديد من العوامل تؤثر على العلاقات بين المنظمة و جمهورها ،وهـــى:</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1000"/>
                </a:spcAft>
                <a:buFont typeface="+mj-lt"/>
                <a:buAutoNum type="arabicPeriod"/>
              </a:pPr>
              <a:r>
                <a:rPr lang="ar-EG" sz="1400" b="1" i="1" dirty="0">
                  <a:solidFill>
                    <a:schemeClr val="tx1"/>
                  </a:solidFill>
                  <a:effectLst/>
                  <a:latin typeface="Alexandria" pitchFamily="2" charset="-78"/>
                  <a:ea typeface="Times New Roman" panose="02020603050405020304" pitchFamily="18" charset="0"/>
                  <a:cs typeface="Alexandria" pitchFamily="2" charset="-78"/>
                </a:rPr>
                <a:t>الثقة </a:t>
              </a:r>
              <a:r>
                <a:rPr lang="en-US" sz="1400" b="1" i="1" dirty="0">
                  <a:solidFill>
                    <a:schemeClr val="tx1"/>
                  </a:solidFill>
                  <a:effectLst/>
                  <a:latin typeface="Alexandria" pitchFamily="2" charset="-78"/>
                  <a:ea typeface="Times New Roman" panose="02020603050405020304" pitchFamily="18" charset="0"/>
                  <a:cs typeface="Alexandria" pitchFamily="2" charset="-78"/>
                </a:rPr>
                <a:t>Trust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1000"/>
                </a:spcAft>
                <a:buFont typeface="+mj-lt"/>
                <a:buAutoNum type="arabicPeriod"/>
              </a:pPr>
              <a:r>
                <a:rPr lang="ar-EG" sz="1400" b="1" i="1" dirty="0">
                  <a:solidFill>
                    <a:schemeClr val="tx1"/>
                  </a:solidFill>
                  <a:effectLst/>
                  <a:latin typeface="Alexandria" pitchFamily="2" charset="-78"/>
                  <a:ea typeface="Times New Roman" panose="02020603050405020304" pitchFamily="18" charset="0"/>
                  <a:cs typeface="Alexandria" pitchFamily="2" charset="-78"/>
                </a:rPr>
                <a:t> الانفتاح </a:t>
              </a:r>
              <a:r>
                <a:rPr lang="en-US" sz="1400" b="1" i="1" dirty="0">
                  <a:solidFill>
                    <a:schemeClr val="tx1"/>
                  </a:solidFill>
                  <a:effectLst/>
                  <a:latin typeface="Alexandria" pitchFamily="2" charset="-78"/>
                  <a:ea typeface="Times New Roman" panose="02020603050405020304" pitchFamily="18" charset="0"/>
                  <a:cs typeface="Alexandria" pitchFamily="2" charset="-78"/>
                </a:rPr>
                <a:t>Openness</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1000"/>
                </a:spcAft>
                <a:buFont typeface="+mj-lt"/>
                <a:buAutoNum type="arabicPeriod"/>
              </a:pPr>
              <a:r>
                <a:rPr lang="ar-EG" sz="1400" b="1" i="1" dirty="0">
                  <a:solidFill>
                    <a:schemeClr val="tx1"/>
                  </a:solidFill>
                  <a:effectLst/>
                  <a:latin typeface="Alexandria" pitchFamily="2" charset="-78"/>
                  <a:ea typeface="Times New Roman" panose="02020603050405020304" pitchFamily="18" charset="0"/>
                  <a:cs typeface="Alexandria" pitchFamily="2" charset="-78"/>
                </a:rPr>
                <a:t>المشاركة </a:t>
              </a:r>
              <a:r>
                <a:rPr lang="en-US" sz="1400" b="1" i="1" dirty="0">
                  <a:solidFill>
                    <a:schemeClr val="tx1"/>
                  </a:solidFill>
                  <a:effectLst/>
                  <a:latin typeface="Alexandria" pitchFamily="2" charset="-78"/>
                  <a:ea typeface="Times New Roman" panose="02020603050405020304" pitchFamily="18" charset="0"/>
                  <a:cs typeface="Alexandria" pitchFamily="2" charset="-78"/>
                </a:rPr>
                <a:t>Involvement</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1000"/>
                </a:spcAft>
                <a:buFont typeface="+mj-lt"/>
                <a:buAutoNum type="arabicPeriod"/>
              </a:pPr>
              <a:r>
                <a:rPr lang="ar-EG" sz="1400" b="1" i="1" dirty="0">
                  <a:solidFill>
                    <a:schemeClr val="tx1"/>
                  </a:solidFill>
                  <a:effectLst/>
                  <a:latin typeface="Alexandria" pitchFamily="2" charset="-78"/>
                  <a:ea typeface="Times New Roman" panose="02020603050405020304" pitchFamily="18" charset="0"/>
                  <a:cs typeface="Alexandria" pitchFamily="2" charset="-78"/>
                </a:rPr>
                <a:t> الاستثمار </a:t>
              </a:r>
              <a:r>
                <a:rPr lang="en-US" sz="1400" b="1" i="1" dirty="0">
                  <a:solidFill>
                    <a:schemeClr val="tx1"/>
                  </a:solidFill>
                  <a:effectLst/>
                  <a:latin typeface="Alexandria" pitchFamily="2" charset="-78"/>
                  <a:ea typeface="Times New Roman" panose="02020603050405020304" pitchFamily="18" charset="0"/>
                  <a:cs typeface="Alexandria" pitchFamily="2" charset="-78"/>
                </a:rPr>
                <a:t>Investment</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Low" rtl="1">
                <a:lnSpc>
                  <a:spcPct val="150000"/>
                </a:lnSpc>
                <a:spcBef>
                  <a:spcPts val="0"/>
                </a:spcBef>
                <a:spcAft>
                  <a:spcPts val="1000"/>
                </a:spcAft>
                <a:buFont typeface="+mj-lt"/>
                <a:buAutoNum type="arabicPeriod"/>
              </a:pPr>
              <a:r>
                <a:rPr lang="ar-EG" sz="1400" b="1" i="1" dirty="0">
                  <a:solidFill>
                    <a:schemeClr val="tx1"/>
                  </a:solidFill>
                  <a:effectLst/>
                  <a:latin typeface="Alexandria" pitchFamily="2" charset="-78"/>
                  <a:ea typeface="Times New Roman" panose="02020603050405020304" pitchFamily="18" charset="0"/>
                  <a:cs typeface="Alexandria" pitchFamily="2" charset="-78"/>
                </a:rPr>
                <a:t> الإلتزام </a:t>
              </a:r>
              <a:r>
                <a:rPr lang="en-US" sz="1400" b="1" i="1" dirty="0">
                  <a:solidFill>
                    <a:schemeClr val="tx1"/>
                  </a:solidFill>
                  <a:effectLst/>
                  <a:latin typeface="Alexandria" pitchFamily="2" charset="-78"/>
                  <a:ea typeface="Times New Roman" panose="02020603050405020304" pitchFamily="18" charset="0"/>
                  <a:cs typeface="Alexandria" pitchFamily="2" charset="-78"/>
                </a:rPr>
                <a:t>Commitment</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881152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1000"/>
                </a:spcAft>
              </a:pPr>
              <a:r>
                <a:rPr lang="ar-EG" sz="1400" i="1" u="sng" dirty="0">
                  <a:solidFill>
                    <a:schemeClr val="tx1"/>
                  </a:solidFill>
                  <a:effectLst/>
                  <a:latin typeface="Alexandria" pitchFamily="2" charset="-78"/>
                  <a:ea typeface="Times New Roman" panose="02020603050405020304" pitchFamily="18" charset="0"/>
                  <a:cs typeface="Alexandria" pitchFamily="2" charset="-78"/>
                </a:rPr>
                <a:t>وقد أضاف </a:t>
              </a:r>
              <a:r>
                <a:rPr lang="en-US" sz="1400" i="1" u="sng" dirty="0">
                  <a:solidFill>
                    <a:schemeClr val="tx1"/>
                  </a:solidFill>
                  <a:effectLst/>
                  <a:latin typeface="Alexandria" pitchFamily="2" charset="-78"/>
                  <a:ea typeface="Times New Roman" panose="02020603050405020304" pitchFamily="18" charset="0"/>
                  <a:cs typeface="Alexandria" pitchFamily="2" charset="-78"/>
                </a:rPr>
                <a:t>Hong &amp; </a:t>
              </a:r>
              <a:r>
                <a:rPr lang="en-US" sz="1400" i="1" u="sng" dirty="0" err="1">
                  <a:solidFill>
                    <a:schemeClr val="tx1"/>
                  </a:solidFill>
                  <a:effectLst/>
                  <a:latin typeface="Alexandria" pitchFamily="2" charset="-78"/>
                  <a:ea typeface="Times New Roman" panose="02020603050405020304" pitchFamily="18" charset="0"/>
                  <a:cs typeface="Alexandria" pitchFamily="2" charset="-78"/>
                </a:rPr>
                <a:t>Grunig</a:t>
              </a:r>
              <a:r>
                <a:rPr lang="ar-EG" sz="1400" i="1" u="sng" dirty="0">
                  <a:solidFill>
                    <a:schemeClr val="tx1"/>
                  </a:solidFill>
                  <a:effectLst/>
                  <a:latin typeface="Alexandria" pitchFamily="2" charset="-78"/>
                  <a:ea typeface="Times New Roman" panose="02020603050405020304" pitchFamily="18" charset="0"/>
                  <a:cs typeface="Alexandria" pitchFamily="2" charset="-78"/>
                </a:rPr>
                <a:t> مقياسا آخر لجودة العلاقات  المؤسسية </a:t>
              </a:r>
              <a:r>
                <a:rPr lang="en-US" sz="1400" i="1" u="sng" dirty="0">
                  <a:solidFill>
                    <a:schemeClr val="tx1"/>
                  </a:solidFill>
                  <a:effectLst/>
                  <a:latin typeface="Alexandria" pitchFamily="2" charset="-78"/>
                  <a:ea typeface="Times New Roman" panose="02020603050405020304" pitchFamily="18" charset="0"/>
                  <a:cs typeface="Alexandria" pitchFamily="2" charset="-78"/>
                </a:rPr>
                <a:t> Relationship quality</a:t>
              </a:r>
              <a:r>
                <a:rPr lang="ar-EG" sz="1400" i="1" u="sng" dirty="0">
                  <a:solidFill>
                    <a:schemeClr val="tx1"/>
                  </a:solidFill>
                  <a:effectLst/>
                  <a:latin typeface="Alexandria" pitchFamily="2" charset="-78"/>
                  <a:ea typeface="Times New Roman" panose="02020603050405020304" pitchFamily="18" charset="0"/>
                  <a:cs typeface="Alexandria" pitchFamily="2" charset="-78"/>
                </a:rPr>
                <a:t>يُبُنى على قياس نوعية العلاقة من خلال قياس مؤشرات محددة  تتضمن العناصر الخمس السابقة ،ويضيف عليها أخرى هى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1000"/>
                </a:spcAft>
              </a:pPr>
              <a:r>
                <a:rPr lang="ar-EG" sz="1400" dirty="0">
                  <a:solidFill>
                    <a:schemeClr val="tx1"/>
                  </a:solidFill>
                  <a:effectLst/>
                  <a:latin typeface="Alexandria" pitchFamily="2" charset="-78"/>
                  <a:ea typeface="Times New Roman" panose="02020603050405020304" pitchFamily="18" charset="0"/>
                  <a:cs typeface="Alexandria" pitchFamily="2" charset="-78"/>
                </a:rPr>
                <a:t>6</a:t>
              </a:r>
              <a:r>
                <a:rPr lang="ar-EG" sz="1400" b="1" i="1" dirty="0">
                  <a:solidFill>
                    <a:schemeClr val="tx1"/>
                  </a:solidFill>
                  <a:effectLst/>
                  <a:latin typeface="Alexandria" pitchFamily="2" charset="-78"/>
                  <a:ea typeface="Times New Roman" panose="02020603050405020304" pitchFamily="18" charset="0"/>
                  <a:cs typeface="Alexandria" pitchFamily="2" charset="-78"/>
                </a:rPr>
                <a:t>-السيطرة /التحكم المتبادل </a:t>
              </a:r>
              <a:r>
                <a:rPr lang="en-US" sz="1400" b="1" i="1" dirty="0">
                  <a:solidFill>
                    <a:schemeClr val="tx1"/>
                  </a:solidFill>
                  <a:effectLst/>
                  <a:latin typeface="Alexandria" pitchFamily="2" charset="-78"/>
                  <a:ea typeface="Times New Roman" panose="02020603050405020304" pitchFamily="18" charset="0"/>
                  <a:cs typeface="Alexandria" pitchFamily="2" charset="-78"/>
                </a:rPr>
                <a:t>Control Mutuality</a:t>
              </a:r>
              <a:r>
                <a:rPr lang="ar-EG" sz="1400" b="1" i="1"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1000"/>
                </a:spcAft>
              </a:pPr>
              <a:r>
                <a:rPr lang="ar-EG" sz="1400" b="1" i="1" dirty="0">
                  <a:solidFill>
                    <a:schemeClr val="tx1"/>
                  </a:solidFill>
                  <a:effectLst/>
                  <a:latin typeface="Alexandria" pitchFamily="2" charset="-78"/>
                  <a:ea typeface="Times New Roman" panose="02020603050405020304" pitchFamily="18" charset="0"/>
                  <a:cs typeface="Alexandria" pitchFamily="2" charset="-78"/>
                </a:rPr>
                <a:t>7-الرضا </a:t>
              </a:r>
              <a:r>
                <a:rPr lang="en-US" sz="1400" b="1" i="1" dirty="0">
                  <a:solidFill>
                    <a:schemeClr val="tx1"/>
                  </a:solidFill>
                  <a:effectLst/>
                  <a:latin typeface="Alexandria" pitchFamily="2" charset="-78"/>
                  <a:ea typeface="Times New Roman" panose="02020603050405020304" pitchFamily="18" charset="0"/>
                  <a:cs typeface="Alexandria" pitchFamily="2" charset="-78"/>
                </a:rPr>
                <a:t>Satisfaction</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1000"/>
                </a:spcAft>
              </a:pPr>
              <a:r>
                <a:rPr lang="ar-EG" sz="1400" b="1" i="1" dirty="0">
                  <a:solidFill>
                    <a:schemeClr val="tx1"/>
                  </a:solidFill>
                  <a:effectLst/>
                  <a:latin typeface="Alexandria" pitchFamily="2" charset="-78"/>
                  <a:ea typeface="Times New Roman" panose="02020603050405020304" pitchFamily="18" charset="0"/>
                  <a:cs typeface="Alexandria" pitchFamily="2" charset="-78"/>
                </a:rPr>
                <a:t>8-العلاقة المتبادلة </a:t>
              </a:r>
              <a:r>
                <a:rPr lang="en-US" sz="1400" b="1" i="1" dirty="0">
                  <a:solidFill>
                    <a:schemeClr val="tx1"/>
                  </a:solidFill>
                  <a:effectLst/>
                  <a:latin typeface="Alexandria" pitchFamily="2" charset="-78"/>
                  <a:ea typeface="Times New Roman" panose="02020603050405020304" pitchFamily="18" charset="0"/>
                  <a:cs typeface="Alexandria" pitchFamily="2" charset="-78"/>
                </a:rPr>
                <a:t>Exchange Relationship</a:t>
              </a:r>
              <a:r>
                <a:rPr lang="ar-EG" sz="1400" b="1" i="1"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1000"/>
                </a:spcAft>
              </a:pPr>
              <a:r>
                <a:rPr lang="ar-EG" sz="1400" b="1" i="1" dirty="0">
                  <a:solidFill>
                    <a:schemeClr val="tx1"/>
                  </a:solidFill>
                  <a:effectLst/>
                  <a:latin typeface="Alexandria" pitchFamily="2" charset="-78"/>
                  <a:ea typeface="Times New Roman" panose="02020603050405020304" pitchFamily="18" charset="0"/>
                  <a:cs typeface="Alexandria" pitchFamily="2" charset="-78"/>
                </a:rPr>
                <a:t>9-العلاقة الخاصة بفئة محددة من الجماهير </a:t>
              </a:r>
              <a:r>
                <a:rPr lang="en-US" sz="1400" b="1" i="1" dirty="0">
                  <a:solidFill>
                    <a:schemeClr val="tx1"/>
                  </a:solidFill>
                  <a:effectLst/>
                  <a:latin typeface="Alexandria" pitchFamily="2" charset="-78"/>
                  <a:ea typeface="Times New Roman" panose="02020603050405020304" pitchFamily="18" charset="0"/>
                  <a:cs typeface="Alexandria" pitchFamily="2" charset="-78"/>
                </a:rPr>
                <a:t>Communal Relationship</a:t>
              </a:r>
              <a:r>
                <a:rPr lang="ar-EG" sz="1400" b="1" i="1" dirty="0">
                  <a:solidFill>
                    <a:schemeClr val="tx1"/>
                  </a:solidFill>
                  <a:effectLst/>
                  <a:latin typeface="Alexandria" pitchFamily="2" charset="-78"/>
                  <a:ea typeface="Times New Roman" panose="02020603050405020304" pitchFamily="18" charset="0"/>
                  <a:cs typeface="Alexandria" pitchFamily="2" charset="-78"/>
                </a:rPr>
                <a:t>(عاملين-مستثمرين.....)</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6873440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9006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1000"/>
                </a:spcAft>
              </a:pPr>
              <a:r>
                <a:rPr lang="ar-EG" sz="1400" i="1" u="sng" dirty="0">
                  <a:solidFill>
                    <a:schemeClr val="tx1"/>
                  </a:solidFill>
                  <a:effectLst/>
                  <a:latin typeface="Alexandria" pitchFamily="2" charset="-78"/>
                  <a:ea typeface="Times New Roman" panose="02020603050405020304" pitchFamily="18" charset="0"/>
                  <a:cs typeface="Alexandria" pitchFamily="2" charset="-78"/>
                </a:rPr>
                <a:t>وقد أضاف </a:t>
              </a:r>
              <a:r>
                <a:rPr lang="en-US" sz="1400" i="1" u="sng" dirty="0">
                  <a:solidFill>
                    <a:schemeClr val="tx1"/>
                  </a:solidFill>
                  <a:effectLst/>
                  <a:latin typeface="Alexandria" pitchFamily="2" charset="-78"/>
                  <a:ea typeface="Times New Roman" panose="02020603050405020304" pitchFamily="18" charset="0"/>
                  <a:cs typeface="Alexandria" pitchFamily="2" charset="-78"/>
                </a:rPr>
                <a:t>Hong &amp; </a:t>
              </a:r>
              <a:r>
                <a:rPr lang="en-US" sz="1400" i="1" u="sng" dirty="0" err="1">
                  <a:solidFill>
                    <a:schemeClr val="tx1"/>
                  </a:solidFill>
                  <a:effectLst/>
                  <a:latin typeface="Alexandria" pitchFamily="2" charset="-78"/>
                  <a:ea typeface="Times New Roman" panose="02020603050405020304" pitchFamily="18" charset="0"/>
                  <a:cs typeface="Alexandria" pitchFamily="2" charset="-78"/>
                </a:rPr>
                <a:t>Grunig</a:t>
              </a:r>
              <a:r>
                <a:rPr lang="ar-EG" sz="1400" i="1" u="sng" dirty="0">
                  <a:solidFill>
                    <a:schemeClr val="tx1"/>
                  </a:solidFill>
                  <a:effectLst/>
                  <a:latin typeface="Alexandria" pitchFamily="2" charset="-78"/>
                  <a:ea typeface="Times New Roman" panose="02020603050405020304" pitchFamily="18" charset="0"/>
                  <a:cs typeface="Alexandria" pitchFamily="2" charset="-78"/>
                </a:rPr>
                <a:t> مقياسا آخر لجودة العلاقات  المؤسسية </a:t>
              </a:r>
              <a:r>
                <a:rPr lang="en-US" sz="1400" i="1" u="sng" dirty="0">
                  <a:solidFill>
                    <a:schemeClr val="tx1"/>
                  </a:solidFill>
                  <a:effectLst/>
                  <a:latin typeface="Alexandria" pitchFamily="2" charset="-78"/>
                  <a:ea typeface="Times New Roman" panose="02020603050405020304" pitchFamily="18" charset="0"/>
                  <a:cs typeface="Alexandria" pitchFamily="2" charset="-78"/>
                </a:rPr>
                <a:t> Relationship quality</a:t>
              </a:r>
              <a:r>
                <a:rPr lang="ar-EG" sz="1400" i="1" u="sng" dirty="0">
                  <a:solidFill>
                    <a:schemeClr val="tx1"/>
                  </a:solidFill>
                  <a:effectLst/>
                  <a:latin typeface="Alexandria" pitchFamily="2" charset="-78"/>
                  <a:ea typeface="Times New Roman" panose="02020603050405020304" pitchFamily="18" charset="0"/>
                  <a:cs typeface="Alexandria" pitchFamily="2" charset="-78"/>
                </a:rPr>
                <a:t>يُبُنى على قياس نوعية العلاقة من خلال قياس مؤشرات محددة  تتضمن العناصر الخمس السابقة ،ويضيف عليها أخرى هى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1000"/>
                </a:spcAft>
              </a:pPr>
              <a:r>
                <a:rPr lang="ar-EG" sz="1400" dirty="0">
                  <a:solidFill>
                    <a:schemeClr val="tx1"/>
                  </a:solidFill>
                  <a:effectLst/>
                  <a:latin typeface="Alexandria" pitchFamily="2" charset="-78"/>
                  <a:ea typeface="Times New Roman" panose="02020603050405020304" pitchFamily="18" charset="0"/>
                  <a:cs typeface="Alexandria" pitchFamily="2" charset="-78"/>
                </a:rPr>
                <a:t>6</a:t>
              </a:r>
              <a:r>
                <a:rPr lang="ar-EG" sz="1400" b="1" i="1" dirty="0">
                  <a:solidFill>
                    <a:schemeClr val="tx1"/>
                  </a:solidFill>
                  <a:effectLst/>
                  <a:latin typeface="Alexandria" pitchFamily="2" charset="-78"/>
                  <a:ea typeface="Times New Roman" panose="02020603050405020304" pitchFamily="18" charset="0"/>
                  <a:cs typeface="Alexandria" pitchFamily="2" charset="-78"/>
                </a:rPr>
                <a:t>-السيطرة /التحكم المتبادل </a:t>
              </a:r>
              <a:r>
                <a:rPr lang="en-US" sz="1400" b="1" i="1" dirty="0">
                  <a:solidFill>
                    <a:schemeClr val="tx1"/>
                  </a:solidFill>
                  <a:effectLst/>
                  <a:latin typeface="Alexandria" pitchFamily="2" charset="-78"/>
                  <a:ea typeface="Times New Roman" panose="02020603050405020304" pitchFamily="18" charset="0"/>
                  <a:cs typeface="Alexandria" pitchFamily="2" charset="-78"/>
                </a:rPr>
                <a:t>Control Mutuality</a:t>
              </a:r>
              <a:r>
                <a:rPr lang="ar-EG" sz="1400" b="1" i="1"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1000"/>
                </a:spcAft>
              </a:pPr>
              <a:r>
                <a:rPr lang="ar-EG" sz="1400" b="1" i="1" dirty="0">
                  <a:solidFill>
                    <a:schemeClr val="tx1"/>
                  </a:solidFill>
                  <a:effectLst/>
                  <a:latin typeface="Alexandria" pitchFamily="2" charset="-78"/>
                  <a:ea typeface="Times New Roman" panose="02020603050405020304" pitchFamily="18" charset="0"/>
                  <a:cs typeface="Alexandria" pitchFamily="2" charset="-78"/>
                </a:rPr>
                <a:t>7-الرضا </a:t>
              </a:r>
              <a:r>
                <a:rPr lang="en-US" sz="1400" b="1" i="1" dirty="0">
                  <a:solidFill>
                    <a:schemeClr val="tx1"/>
                  </a:solidFill>
                  <a:effectLst/>
                  <a:latin typeface="Alexandria" pitchFamily="2" charset="-78"/>
                  <a:ea typeface="Times New Roman" panose="02020603050405020304" pitchFamily="18" charset="0"/>
                  <a:cs typeface="Alexandria" pitchFamily="2" charset="-78"/>
                </a:rPr>
                <a:t>Satisfaction</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1000"/>
                </a:spcAft>
              </a:pPr>
              <a:r>
                <a:rPr lang="ar-EG" sz="1400" b="1" i="1" dirty="0">
                  <a:solidFill>
                    <a:schemeClr val="tx1"/>
                  </a:solidFill>
                  <a:effectLst/>
                  <a:latin typeface="Alexandria" pitchFamily="2" charset="-78"/>
                  <a:ea typeface="Times New Roman" panose="02020603050405020304" pitchFamily="18" charset="0"/>
                  <a:cs typeface="Alexandria" pitchFamily="2" charset="-78"/>
                </a:rPr>
                <a:t>8-العلاقة المتبادلة </a:t>
              </a:r>
              <a:r>
                <a:rPr lang="en-US" sz="1400" b="1" i="1" dirty="0">
                  <a:solidFill>
                    <a:schemeClr val="tx1"/>
                  </a:solidFill>
                  <a:effectLst/>
                  <a:latin typeface="Alexandria" pitchFamily="2" charset="-78"/>
                  <a:ea typeface="Times New Roman" panose="02020603050405020304" pitchFamily="18" charset="0"/>
                  <a:cs typeface="Alexandria" pitchFamily="2" charset="-78"/>
                </a:rPr>
                <a:t>Exchange Relationship</a:t>
              </a:r>
              <a:r>
                <a:rPr lang="ar-EG" sz="1400" b="1" i="1"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Low" rtl="1">
                <a:lnSpc>
                  <a:spcPct val="150000"/>
                </a:lnSpc>
                <a:spcBef>
                  <a:spcPts val="0"/>
                </a:spcBef>
                <a:spcAft>
                  <a:spcPts val="1000"/>
                </a:spcAft>
              </a:pPr>
              <a:r>
                <a:rPr lang="ar-EG" sz="1400" b="1" i="1" dirty="0">
                  <a:solidFill>
                    <a:schemeClr val="tx1"/>
                  </a:solidFill>
                  <a:effectLst/>
                  <a:latin typeface="Alexandria" pitchFamily="2" charset="-78"/>
                  <a:ea typeface="Times New Roman" panose="02020603050405020304" pitchFamily="18" charset="0"/>
                  <a:cs typeface="Alexandria" pitchFamily="2" charset="-78"/>
                </a:rPr>
                <a:t>9-العلاقة الخاصة بفئة محددة من الجماهير </a:t>
              </a:r>
              <a:r>
                <a:rPr lang="en-US" sz="1400" b="1" i="1" dirty="0">
                  <a:solidFill>
                    <a:schemeClr val="tx1"/>
                  </a:solidFill>
                  <a:effectLst/>
                  <a:latin typeface="Alexandria" pitchFamily="2" charset="-78"/>
                  <a:ea typeface="Times New Roman" panose="02020603050405020304" pitchFamily="18" charset="0"/>
                  <a:cs typeface="Alexandria" pitchFamily="2" charset="-78"/>
                </a:rPr>
                <a:t>Communal Relationship</a:t>
              </a:r>
              <a:r>
                <a:rPr lang="ar-EG" sz="1400" b="1" i="1" dirty="0">
                  <a:solidFill>
                    <a:schemeClr val="tx1"/>
                  </a:solidFill>
                  <a:effectLst/>
                  <a:latin typeface="Alexandria" pitchFamily="2" charset="-78"/>
                  <a:ea typeface="Times New Roman" panose="02020603050405020304" pitchFamily="18" charset="0"/>
                  <a:cs typeface="Alexandria" pitchFamily="2" charset="-78"/>
                </a:rPr>
                <a:t>(عاملين-مستثمرين.....)</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5</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632279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050" y="1716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35044" y="365846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7125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8426" y="462181"/>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29FAFB-10EB-4946-883E-2E9CD705785E}">
  <ds:schemaRefs>
    <ds:schemaRef ds:uri="http://schemas.microsoft.com/sharepoint/v3/contenttype/forms"/>
  </ds:schemaRefs>
</ds:datastoreItem>
</file>

<file path=customXml/itemProps2.xml><?xml version="1.0" encoding="utf-8"?>
<ds:datastoreItem xmlns:ds="http://schemas.openxmlformats.org/officeDocument/2006/customXml" ds:itemID="{7D78755A-8844-4C85-8453-A7E270FCD18A}">
  <ds:schemaRefs>
    <ds:schemaRef ds:uri="http://schemas.microsoft.com/office/2006/documentManagement/types"/>
    <ds:schemaRef ds:uri="http://purl.org/dc/elements/1.1/"/>
    <ds:schemaRef ds:uri="http://www.w3.org/XML/1998/namespace"/>
    <ds:schemaRef ds:uri="http://purl.org/dc/terms/"/>
    <ds:schemaRef ds:uri="49100919-8a76-4266-be0c-7dc583902cb4"/>
    <ds:schemaRef ds:uri="http://schemas.microsoft.com/office/infopath/2007/PartnerControls"/>
    <ds:schemaRef ds:uri="http://schemas.openxmlformats.org/package/2006/metadata/core-properties"/>
    <ds:schemaRef ds:uri="d13aca44-ef33-4cf4-9980-7f0b00e6eeb9"/>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8DD03C3B-8B8F-4004-B9E1-B2B456D9B5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4723</TotalTime>
  <Words>7537</Words>
  <Application>Microsoft Office PowerPoint</Application>
  <PresentationFormat>Widescreen</PresentationFormat>
  <Paragraphs>459</Paragraphs>
  <Slides>52</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Alexandria</vt: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Hend Mohamed</cp:lastModifiedBy>
  <cp:revision>1097</cp:revision>
  <cp:lastPrinted>2024-02-14T08:52:56Z</cp:lastPrinted>
  <dcterms:created xsi:type="dcterms:W3CDTF">2023-04-29T09:08:00Z</dcterms:created>
  <dcterms:modified xsi:type="dcterms:W3CDTF">2024-02-27T17:35:15Z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