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480" r:id="rId5"/>
    <p:sldId id="271" r:id="rId6"/>
    <p:sldId id="256" r:id="rId7"/>
    <p:sldId id="490" r:id="rId8"/>
    <p:sldId id="491" r:id="rId9"/>
    <p:sldId id="306" r:id="rId10"/>
    <p:sldId id="494" r:id="rId11"/>
    <p:sldId id="493" r:id="rId12"/>
    <p:sldId id="498" r:id="rId13"/>
    <p:sldId id="497" r:id="rId14"/>
    <p:sldId id="313" r:id="rId15"/>
    <p:sldId id="496" r:id="rId16"/>
    <p:sldId id="3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256"/>
            <p14:sldId id="490"/>
            <p14:sldId id="491"/>
            <p14:sldId id="306"/>
            <p14:sldId id="494"/>
            <p14:sldId id="493"/>
            <p14:sldId id="498"/>
            <p14:sldId id="497"/>
            <p14:sldId id="313"/>
            <p14:sldId id="49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تهاني" initials="تهاني" lastIdx="1" clrIdx="0">
    <p:extLst>
      <p:ext uri="{19B8F6BF-5375-455C-9EA6-DF929625EA0E}">
        <p15:presenceInfo xmlns:p15="http://schemas.microsoft.com/office/powerpoint/2012/main" userId="تهاني"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6E0"/>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2E81A-6747-F681-318D-62ED71CB2650}" v="1" dt="2024-09-21T05:09:37.288"/>
    <p1510:client id="{91EB9C1F-E7D6-BA36-75A7-CF6A855DD9FF}" v="4" dt="2024-09-19T19:19:56.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62" autoAdjust="0"/>
    <p:restoredTop sz="93738" autoAdjust="0"/>
  </p:normalViewPr>
  <p:slideViewPr>
    <p:cSldViewPr snapToGrid="0">
      <p:cViewPr varScale="1">
        <p:scale>
          <a:sx n="80" d="100"/>
          <a:sy n="80" d="100"/>
        </p:scale>
        <p:origin x="11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12/22/2025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7" r:id="rId15"/>
    <p:sldLayoutId id="2147483668" r:id="rId16"/>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221" y="0"/>
            <a:ext cx="12311979" cy="6858000"/>
          </a:xfrm>
          <a:prstGeom prst="rect">
            <a:avLst/>
          </a:prstGeom>
        </p:spPr>
      </p:pic>
      <p:pic>
        <p:nvPicPr>
          <p:cNvPr id="4" name="Picture 3" descr="Midocean 02-03">
            <a:extLst>
              <a:ext uri="{FF2B5EF4-FFF2-40B4-BE49-F238E27FC236}">
                <a16:creationId xmlns:a16="http://schemas.microsoft.com/office/drawing/2014/main" id="{6D8D422E-3241-39FD-1D16-0601737BE4D3}"/>
              </a:ext>
            </a:extLst>
          </p:cNvPr>
          <p:cNvPicPr>
            <a:picLocks noChangeAspect="1"/>
          </p:cNvPicPr>
          <p:nvPr/>
        </p:nvPicPr>
        <p:blipFill>
          <a:blip r:embed="rId4"/>
          <a:stretch>
            <a:fillRect/>
          </a:stretch>
        </p:blipFill>
        <p:spPr>
          <a:xfrm>
            <a:off x="51956" y="-254733"/>
            <a:ext cx="1953517" cy="1302483"/>
          </a:xfrm>
          <a:prstGeom prst="rect">
            <a:avLst/>
          </a:prstGeom>
        </p:spPr>
      </p:pic>
      <p:sp>
        <p:nvSpPr>
          <p:cNvPr id="10" name="مربع نص 9">
            <a:extLst>
              <a:ext uri="{FF2B5EF4-FFF2-40B4-BE49-F238E27FC236}">
                <a16:creationId xmlns:a16="http://schemas.microsoft.com/office/drawing/2014/main" id="{06B01AE8-B243-6931-D89C-8D065E2E2CD3}"/>
              </a:ext>
            </a:extLst>
          </p:cNvPr>
          <p:cNvSpPr txBox="1"/>
          <p:nvPr/>
        </p:nvSpPr>
        <p:spPr>
          <a:xfrm>
            <a:off x="-38100" y="1596956"/>
            <a:ext cx="6278880" cy="1200329"/>
          </a:xfrm>
          <a:prstGeom prst="rect">
            <a:avLst/>
          </a:prstGeom>
          <a:noFill/>
        </p:spPr>
        <p:txBody>
          <a:bodyPr wrap="square">
            <a:spAutoFit/>
          </a:bodyPr>
          <a:lstStyle/>
          <a:p>
            <a:pPr algn="ctr" rtl="1"/>
            <a:r>
              <a:rPr lang="ar-SA" sz="2400" b="1" dirty="0">
                <a:solidFill>
                  <a:schemeClr val="bg1"/>
                </a:solidFill>
                <a:latin typeface="Sakkal Majalla" panose="02000000000000000000" pitchFamily="2" charset="-78"/>
                <a:cs typeface="Sakkal Majalla" panose="02000000000000000000" pitchFamily="2" charset="-78"/>
              </a:rPr>
              <a:t> دور التسويق الفيروسي للمتاجر الإلكترونية عبر  مواقع التواصل الاجتماعي على الوعي بالعلامة التجارية في المملكة العربية السعودية: (دراسة ميدانية)</a:t>
            </a:r>
          </a:p>
        </p:txBody>
      </p:sp>
      <p:sp>
        <p:nvSpPr>
          <p:cNvPr id="12" name="مربع نص 11">
            <a:extLst>
              <a:ext uri="{FF2B5EF4-FFF2-40B4-BE49-F238E27FC236}">
                <a16:creationId xmlns:a16="http://schemas.microsoft.com/office/drawing/2014/main" id="{87E6A351-8466-B83C-B463-78B2E631596F}"/>
              </a:ext>
            </a:extLst>
          </p:cNvPr>
          <p:cNvSpPr txBox="1"/>
          <p:nvPr/>
        </p:nvSpPr>
        <p:spPr>
          <a:xfrm>
            <a:off x="-95131" y="3269814"/>
            <a:ext cx="6234112" cy="3108543"/>
          </a:xfrm>
          <a:prstGeom prst="rect">
            <a:avLst/>
          </a:prstGeom>
          <a:noFill/>
        </p:spPr>
        <p:txBody>
          <a:bodyPr wrap="square">
            <a:spAutoFit/>
          </a:bodyPr>
          <a:lstStyle/>
          <a:p>
            <a:pPr algn="ctr" rtl="1"/>
            <a:r>
              <a:rPr lang="ar-SA" sz="2000" b="1" dirty="0">
                <a:solidFill>
                  <a:schemeClr val="bg1"/>
                </a:solidFill>
                <a:latin typeface="Sakkal Majalla" panose="02000000000000000000" pitchFamily="2" charset="-78"/>
                <a:cs typeface="Sakkal Majalla" panose="02000000000000000000" pitchFamily="2" charset="-78"/>
              </a:rPr>
              <a:t>اسم الباحثة</a:t>
            </a:r>
          </a:p>
          <a:p>
            <a:pPr algn="ctr" rtl="1"/>
            <a:r>
              <a:rPr lang="ar-SA" sz="2000" dirty="0">
                <a:solidFill>
                  <a:schemeClr val="bg1"/>
                </a:solidFill>
                <a:latin typeface="Sakkal Majalla" panose="02000000000000000000" pitchFamily="2" charset="-78"/>
                <a:cs typeface="Sakkal Majalla" panose="02000000000000000000" pitchFamily="2" charset="-78"/>
              </a:rPr>
              <a:t>تهاني علي ناصر اسماعيل</a:t>
            </a:r>
          </a:p>
          <a:p>
            <a:pPr algn="ctr" rtl="1"/>
            <a:endParaRPr lang="ar-SA" sz="4000" dirty="0">
              <a:solidFill>
                <a:schemeClr val="bg1"/>
              </a:solidFill>
              <a:latin typeface="Sakkal Majalla" panose="02000000000000000000" pitchFamily="2" charset="-78"/>
              <a:cs typeface="Sakkal Majalla" panose="02000000000000000000" pitchFamily="2" charset="-78"/>
            </a:endParaRPr>
          </a:p>
          <a:p>
            <a:pPr algn="ctr" rtl="1"/>
            <a:r>
              <a:rPr lang="ar-SA" sz="2000" b="1" dirty="0">
                <a:solidFill>
                  <a:schemeClr val="bg1"/>
                </a:solidFill>
                <a:latin typeface="Sakkal Majalla" panose="02000000000000000000" pitchFamily="2" charset="-78"/>
                <a:cs typeface="Sakkal Majalla" panose="02000000000000000000" pitchFamily="2" charset="-78"/>
              </a:rPr>
              <a:t>رسالة بحثية لنيل درجة الماجستير في التسويق الرقمي</a:t>
            </a:r>
          </a:p>
          <a:p>
            <a:pPr algn="ctr" rtl="1"/>
            <a:r>
              <a:rPr lang="ar-SA" sz="2000" dirty="0">
                <a:solidFill>
                  <a:schemeClr val="bg1"/>
                </a:solidFill>
                <a:latin typeface="Sakkal Majalla" panose="02000000000000000000" pitchFamily="2" charset="-78"/>
                <a:cs typeface="Sakkal Majalla" panose="02000000000000000000" pitchFamily="2" charset="-78"/>
              </a:rPr>
              <a:t>كلية الاعلام والتسويق – جامعة </a:t>
            </a:r>
            <a:r>
              <a:rPr lang="ar-SA" sz="2000" dirty="0" err="1">
                <a:solidFill>
                  <a:schemeClr val="bg1"/>
                </a:solidFill>
                <a:latin typeface="Sakkal Majalla" panose="02000000000000000000" pitchFamily="2" charset="-78"/>
                <a:cs typeface="Sakkal Majalla" panose="02000000000000000000" pitchFamily="2" charset="-78"/>
              </a:rPr>
              <a:t>ميدأوشن</a:t>
            </a:r>
            <a:r>
              <a:rPr lang="ar-SA" sz="2000" dirty="0">
                <a:solidFill>
                  <a:schemeClr val="bg1"/>
                </a:solidFill>
                <a:latin typeface="Sakkal Majalla" panose="02000000000000000000" pitchFamily="2" charset="-78"/>
                <a:cs typeface="Sakkal Majalla" panose="02000000000000000000" pitchFamily="2" charset="-78"/>
              </a:rPr>
              <a:t> </a:t>
            </a:r>
          </a:p>
          <a:p>
            <a:pPr algn="ctr" rtl="1"/>
            <a:endParaRPr lang="ar-SA" sz="3600" dirty="0">
              <a:solidFill>
                <a:schemeClr val="bg1"/>
              </a:solidFill>
              <a:latin typeface="Sakkal Majalla" panose="02000000000000000000" pitchFamily="2" charset="-78"/>
              <a:cs typeface="Sakkal Majalla" panose="02000000000000000000" pitchFamily="2" charset="-78"/>
            </a:endParaRPr>
          </a:p>
          <a:p>
            <a:pPr algn="ctr" rtl="1"/>
            <a:r>
              <a:rPr lang="ar-SA" sz="2000" b="1" dirty="0">
                <a:solidFill>
                  <a:schemeClr val="bg1"/>
                </a:solidFill>
                <a:latin typeface="Sakkal Majalla" panose="02000000000000000000" pitchFamily="2" charset="-78"/>
                <a:cs typeface="Sakkal Majalla" panose="02000000000000000000" pitchFamily="2" charset="-78"/>
              </a:rPr>
              <a:t>إشراف</a:t>
            </a:r>
          </a:p>
          <a:p>
            <a:pPr algn="ctr" rtl="1"/>
            <a:r>
              <a:rPr lang="ar-SA" sz="2000" dirty="0">
                <a:solidFill>
                  <a:schemeClr val="bg1"/>
                </a:solidFill>
                <a:latin typeface="Sakkal Majalla" panose="02000000000000000000" pitchFamily="2" charset="-78"/>
                <a:cs typeface="Sakkal Majalla" panose="02000000000000000000" pitchFamily="2" charset="-78"/>
              </a:rPr>
              <a:t>د. محمد عويس</a:t>
            </a:r>
          </a:p>
        </p:txBody>
      </p:sp>
      <p:pic>
        <p:nvPicPr>
          <p:cNvPr id="5" name="صورة 4">
            <a:extLst>
              <a:ext uri="{FF2B5EF4-FFF2-40B4-BE49-F238E27FC236}">
                <a16:creationId xmlns:a16="http://schemas.microsoft.com/office/drawing/2014/main" id="{8E686412-149F-8B3A-9557-25C0E59B9135}"/>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6446957" y="757237"/>
            <a:ext cx="5602168" cy="5476875"/>
          </a:xfrm>
          <a:prstGeom prst="roundRect">
            <a:avLst/>
          </a:prstGeom>
        </p:spPr>
      </p:pic>
      <p:sp>
        <p:nvSpPr>
          <p:cNvPr id="8" name="مستطيل: زوايا مستديرة 7">
            <a:extLst>
              <a:ext uri="{FF2B5EF4-FFF2-40B4-BE49-F238E27FC236}">
                <a16:creationId xmlns:a16="http://schemas.microsoft.com/office/drawing/2014/main" id="{EBF4EDE6-939F-2AC3-56B8-4BF962AD2A84}"/>
              </a:ext>
            </a:extLst>
          </p:cNvPr>
          <p:cNvSpPr/>
          <p:nvPr/>
        </p:nvSpPr>
        <p:spPr>
          <a:xfrm>
            <a:off x="9572625" y="1047750"/>
            <a:ext cx="2238375" cy="549206"/>
          </a:xfrm>
          <a:prstGeom prst="roundRect">
            <a:avLst/>
          </a:prstGeom>
          <a:solidFill>
            <a:srgbClr val="FFF6E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a:p>
        </p:txBody>
      </p:sp>
    </p:spTree>
    <p:extLst>
      <p:ext uri="{BB962C8B-B14F-4D97-AF65-F5344CB8AC3E}">
        <p14:creationId xmlns:p14="http://schemas.microsoft.com/office/powerpoint/2010/main" val="37749847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مستطيل: زوايا مستديرة 11">
            <a:extLst>
              <a:ext uri="{FF2B5EF4-FFF2-40B4-BE49-F238E27FC236}">
                <a16:creationId xmlns:a16="http://schemas.microsoft.com/office/drawing/2014/main" id="{1188D90D-6719-B3D2-7AD4-569C11A18ED0}"/>
              </a:ext>
            </a:extLst>
          </p:cNvPr>
          <p:cNvSpPr/>
          <p:nvPr/>
        </p:nvSpPr>
        <p:spPr>
          <a:xfrm>
            <a:off x="4686300" y="840460"/>
            <a:ext cx="2847975" cy="60061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6" name="Rectangle 5">
            <a:extLst>
              <a:ext uri="{FF2B5EF4-FFF2-40B4-BE49-F238E27FC236}">
                <a16:creationId xmlns:a16="http://schemas.microsoft.com/office/drawing/2014/main" id="{625A65B4-F2A8-05FC-5604-83D2080647B6}"/>
              </a:ext>
            </a:extLst>
          </p:cNvPr>
          <p:cNvSpPr/>
          <p:nvPr/>
        </p:nvSpPr>
        <p:spPr>
          <a:xfrm>
            <a:off x="2492828" y="586625"/>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2"/>
            <a:ext cx="2233822" cy="1489487"/>
          </a:xfrm>
          <a:prstGeom prst="rect">
            <a:avLst/>
          </a:prstGeom>
        </p:spPr>
      </p:pic>
      <p:sp>
        <p:nvSpPr>
          <p:cNvPr id="21" name="مربع نص 20">
            <a:extLst>
              <a:ext uri="{FF2B5EF4-FFF2-40B4-BE49-F238E27FC236}">
                <a16:creationId xmlns:a16="http://schemas.microsoft.com/office/drawing/2014/main" id="{9B8AAC28-3840-C597-B5F8-C902C0859241}"/>
              </a:ext>
            </a:extLst>
          </p:cNvPr>
          <p:cNvSpPr txBox="1"/>
          <p:nvPr/>
        </p:nvSpPr>
        <p:spPr>
          <a:xfrm>
            <a:off x="438515" y="2188756"/>
            <a:ext cx="11305809" cy="3831818"/>
          </a:xfrm>
          <a:prstGeom prst="rect">
            <a:avLst/>
          </a:prstGeom>
          <a:noFill/>
        </p:spPr>
        <p:txBody>
          <a:bodyPr wrap="square">
            <a:spAutoFit/>
          </a:bodyPr>
          <a:lstStyle/>
          <a:p>
            <a:pPr algn="just" rtl="1"/>
            <a:r>
              <a:rPr lang="ar-SA" sz="2700" b="1" dirty="0">
                <a:solidFill>
                  <a:schemeClr val="bg1"/>
                </a:solidFill>
                <a:latin typeface="Sakkal Majalla" panose="02000000000000000000" pitchFamily="2" charset="-78"/>
                <a:cs typeface="Sakkal Majalla" panose="02000000000000000000" pitchFamily="2" charset="-78"/>
              </a:rPr>
              <a:t>في ظل التطور المتسارع لتكنولوجيا المعلومات والاتصالات، وزيادة الاعتماد على وسائل التواصل الاجتماعي، أصبحت المتاجر الإلكترونية تواجه منافسة شديدة، مما دفعها إلى تبني أساليب تسويقية حديثة وأكثر فاعلية. ويُعد التسويق الفيروسي أحد أبرز أساليب التسويق الرقمي الحديثة التي تعتمد على تفاعل المستهلكين ونشر الرسائل التسويقية بشكل طوعي، مما يساعد في زيادة انتشار الحملات التسويقية للمتاجر الإلكترونية وتقليل تكاليفها.</a:t>
            </a:r>
          </a:p>
          <a:p>
            <a:pPr algn="just" rtl="1"/>
            <a:endParaRPr lang="ar-SA" sz="2700" b="1" dirty="0">
              <a:solidFill>
                <a:schemeClr val="bg1"/>
              </a:solidFill>
              <a:latin typeface="Sakkal Majalla" panose="02000000000000000000" pitchFamily="2" charset="-78"/>
              <a:cs typeface="Sakkal Majalla" panose="02000000000000000000" pitchFamily="2" charset="-78"/>
            </a:endParaRPr>
          </a:p>
          <a:p>
            <a:pPr algn="just" rtl="1"/>
            <a:r>
              <a:rPr lang="ar-SA" sz="2700" b="1" dirty="0">
                <a:solidFill>
                  <a:schemeClr val="bg1"/>
                </a:solidFill>
                <a:latin typeface="Sakkal Majalla" panose="02000000000000000000" pitchFamily="2" charset="-78"/>
                <a:cs typeface="Sakkal Majalla" panose="02000000000000000000" pitchFamily="2" charset="-78"/>
              </a:rPr>
              <a:t>وفي هذا السياق، يُعد الوعي بالعلامة التجارية من المفاهيم الأساسية في مجال التسويق، إذ يساعد المستهلكين على التعرف على العلامات التجارية للمتاجر الإلكترونية وتمييزها عن غيرها، الأمر الذي يزيد من احتمالية اختيارهم لمنتجاتها أو خدماتها.</a:t>
            </a:r>
          </a:p>
          <a:p>
            <a:pPr algn="just" rtl="1"/>
            <a:endParaRPr lang="ar-SA" sz="2700" b="1" dirty="0">
              <a:solidFill>
                <a:schemeClr val="bg1"/>
              </a:solidFill>
              <a:latin typeface="Sakkal Majalla" panose="02000000000000000000" pitchFamily="2" charset="-78"/>
              <a:cs typeface="Sakkal Majalla" panose="02000000000000000000" pitchFamily="2" charset="-78"/>
            </a:endParaRPr>
          </a:p>
        </p:txBody>
      </p:sp>
      <p:sp>
        <p:nvSpPr>
          <p:cNvPr id="17" name="مربع نص 16">
            <a:extLst>
              <a:ext uri="{FF2B5EF4-FFF2-40B4-BE49-F238E27FC236}">
                <a16:creationId xmlns:a16="http://schemas.microsoft.com/office/drawing/2014/main" id="{6F04B657-2BBB-3C79-A1D7-E59A2A401D40}"/>
              </a:ext>
            </a:extLst>
          </p:cNvPr>
          <p:cNvSpPr txBox="1"/>
          <p:nvPr/>
        </p:nvSpPr>
        <p:spPr>
          <a:xfrm>
            <a:off x="2821782" y="829573"/>
            <a:ext cx="6624636"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المقدمة</a:t>
            </a:r>
          </a:p>
        </p:txBody>
      </p:sp>
    </p:spTree>
    <p:extLst>
      <p:ext uri="{BB962C8B-B14F-4D97-AF65-F5344CB8AC3E}">
        <p14:creationId xmlns:p14="http://schemas.microsoft.com/office/powerpoint/2010/main" val="22573880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359478" y="624725"/>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11" name="مربع نص 10">
            <a:extLst>
              <a:ext uri="{FF2B5EF4-FFF2-40B4-BE49-F238E27FC236}">
                <a16:creationId xmlns:a16="http://schemas.microsoft.com/office/drawing/2014/main" id="{2F2A4C5D-391B-8D6B-1FDD-B51C1CC26555}"/>
              </a:ext>
            </a:extLst>
          </p:cNvPr>
          <p:cNvSpPr txBox="1"/>
          <p:nvPr/>
        </p:nvSpPr>
        <p:spPr>
          <a:xfrm>
            <a:off x="457200" y="2615111"/>
            <a:ext cx="11277600" cy="2893100"/>
          </a:xfrm>
          <a:prstGeom prst="rect">
            <a:avLst/>
          </a:prstGeom>
          <a:noFill/>
        </p:spPr>
        <p:txBody>
          <a:bodyPr wrap="square">
            <a:spAutoFit/>
          </a:bodyPr>
          <a:lstStyle/>
          <a:p>
            <a:pPr algn="just" rtl="1"/>
            <a:r>
              <a:rPr lang="ar-SA" sz="2600" b="1" dirty="0">
                <a:solidFill>
                  <a:schemeClr val="bg1"/>
                </a:solidFill>
                <a:latin typeface="Sakkal Majalla" panose="02000000000000000000" pitchFamily="2" charset="-78"/>
                <a:cs typeface="Sakkal Majalla" panose="02000000000000000000" pitchFamily="2" charset="-78"/>
              </a:rPr>
              <a:t>على الرغم من تعدد الدراسات التي تناولت التسويق الرقمي والتجارة الإلكترونية والتسويق الفيروسي والوعي بالعلامة التجارية، إلا أن معظمها ركز على دراسة كل متغير على حدا، دون التعمق في العلاقة بين هذه المتغيرات مجتمعة، وتأثيرها على وعي المستهلك بالعلامة التجارية.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ومن هنا تبرز  مشكلة هذه الدراسة في تحليل العلاقة بين التسويق الفيروسي للتجارة الإلكترونية ودوره في تعزيز الوعي بالعلامة التجارية، في ظل التحديات التي تواجهها العديد من المتاجر الالكترونية، مثل صعوبة ابتكار محتوى تسويقي جذاب وقابل للمشاركة، ونقص في فهم سلوك المستهلكين على المنصات الرقمية.</a:t>
            </a:r>
          </a:p>
        </p:txBody>
      </p:sp>
      <p:sp>
        <p:nvSpPr>
          <p:cNvPr id="6" name="مستطيل: زوايا مستديرة 5">
            <a:extLst>
              <a:ext uri="{FF2B5EF4-FFF2-40B4-BE49-F238E27FC236}">
                <a16:creationId xmlns:a16="http://schemas.microsoft.com/office/drawing/2014/main" id="{15E912B6-7636-0F2E-09DE-A51B9DF303EC}"/>
              </a:ext>
            </a:extLst>
          </p:cNvPr>
          <p:cNvSpPr/>
          <p:nvPr/>
        </p:nvSpPr>
        <p:spPr>
          <a:xfrm>
            <a:off x="4733925" y="1200549"/>
            <a:ext cx="2647950" cy="592057"/>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13" name="مربع نص 12">
            <a:extLst>
              <a:ext uri="{FF2B5EF4-FFF2-40B4-BE49-F238E27FC236}">
                <a16:creationId xmlns:a16="http://schemas.microsoft.com/office/drawing/2014/main" id="{450DF4AE-490A-C495-BD5F-E35125B332F2}"/>
              </a:ext>
            </a:extLst>
          </p:cNvPr>
          <p:cNvSpPr txBox="1"/>
          <p:nvPr/>
        </p:nvSpPr>
        <p:spPr>
          <a:xfrm>
            <a:off x="2959894" y="1200549"/>
            <a:ext cx="6272212"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المشكلة</a:t>
            </a:r>
          </a:p>
        </p:txBody>
      </p:sp>
    </p:spTree>
    <p:extLst>
      <p:ext uri="{BB962C8B-B14F-4D97-AF65-F5344CB8AC3E}">
        <p14:creationId xmlns:p14="http://schemas.microsoft.com/office/powerpoint/2010/main" val="343439664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5" name="مربع نص 4">
            <a:extLst>
              <a:ext uri="{FF2B5EF4-FFF2-40B4-BE49-F238E27FC236}">
                <a16:creationId xmlns:a16="http://schemas.microsoft.com/office/drawing/2014/main" id="{F998C1ED-1344-91EE-2A8B-8BC6F8055F6A}"/>
              </a:ext>
            </a:extLst>
          </p:cNvPr>
          <p:cNvSpPr txBox="1"/>
          <p:nvPr/>
        </p:nvSpPr>
        <p:spPr>
          <a:xfrm>
            <a:off x="1350567" y="2306270"/>
            <a:ext cx="9677400" cy="3877985"/>
          </a:xfrm>
          <a:prstGeom prst="rect">
            <a:avLst/>
          </a:prstGeom>
          <a:noFill/>
        </p:spPr>
        <p:txBody>
          <a:bodyPr wrap="square">
            <a:spAutoFit/>
          </a:bodyPr>
          <a:lstStyle/>
          <a:p>
            <a:pPr algn="just" rtl="1"/>
            <a:r>
              <a:rPr lang="ar-SA" sz="2600" b="1" dirty="0">
                <a:solidFill>
                  <a:schemeClr val="bg1"/>
                </a:solidFill>
                <a:latin typeface="Sakkal Majalla" panose="02000000000000000000" pitchFamily="2" charset="-78"/>
                <a:cs typeface="Sakkal Majalla" panose="02000000000000000000" pitchFamily="2" charset="-78"/>
              </a:rPr>
              <a:t>أولًا: الأهمية النظرية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3200" b="1" dirty="0">
                <a:solidFill>
                  <a:schemeClr val="bg1"/>
                </a:solidFill>
                <a:latin typeface="Sakkal Majalla" panose="02000000000000000000" pitchFamily="2" charset="-78"/>
                <a:cs typeface="Sakkal Majalla" panose="02000000000000000000" pitchFamily="2" charset="-78"/>
              </a:rPr>
              <a:t>•</a:t>
            </a:r>
            <a:r>
              <a:rPr lang="ar-SA" sz="2600" b="1" dirty="0">
                <a:solidFill>
                  <a:schemeClr val="bg1"/>
                </a:solidFill>
                <a:latin typeface="Sakkal Majalla" panose="02000000000000000000" pitchFamily="2" charset="-78"/>
                <a:cs typeface="Sakkal Majalla" panose="02000000000000000000" pitchFamily="2" charset="-78"/>
              </a:rPr>
              <a:t> تسهم الدراسة في إثراء الأدبيات العلمية في مجال التسويق الرقمي من خلال توضيح العلاقة بين استراتيجيات التسويق الفيروسي ومستويات الوعي بالعلامة التجارية في المتاجر الإلكترونية، وهو مجال لا يزال بحاجة إلى المزيد من البحث والتحليل.</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3200" b="1" dirty="0">
                <a:solidFill>
                  <a:schemeClr val="bg1"/>
                </a:solidFill>
                <a:latin typeface="Sakkal Majalla" panose="02000000000000000000" pitchFamily="2" charset="-78"/>
                <a:cs typeface="Sakkal Majalla" panose="02000000000000000000" pitchFamily="2" charset="-78"/>
              </a:rPr>
              <a:t>•</a:t>
            </a:r>
            <a:r>
              <a:rPr lang="ar-SA" sz="2600" b="1" dirty="0">
                <a:solidFill>
                  <a:schemeClr val="bg1"/>
                </a:solidFill>
                <a:latin typeface="Sakkal Majalla" panose="02000000000000000000" pitchFamily="2" charset="-78"/>
                <a:cs typeface="Sakkal Majalla" panose="02000000000000000000" pitchFamily="2" charset="-78"/>
              </a:rPr>
              <a:t> استكشاف العلاقة بين طبيعة المحتوى الفيروسي ومستوى استجابة المستهلكين، بما يوضح تأثير نوعية الرسائل التسويقية المتداولة عبر  مواقع التواصل الاجتماعي في تشكيل الوعي بالعلامة التجارية.</a:t>
            </a:r>
          </a:p>
        </p:txBody>
      </p:sp>
      <p:pic>
        <p:nvPicPr>
          <p:cNvPr id="4" name="صورة 3">
            <a:extLst>
              <a:ext uri="{FF2B5EF4-FFF2-40B4-BE49-F238E27FC236}">
                <a16:creationId xmlns:a16="http://schemas.microsoft.com/office/drawing/2014/main" id="{FE56FA61-6498-6010-9DBF-5DC7D1F1E51F}"/>
              </a:ext>
            </a:extLst>
          </p:cNvPr>
          <p:cNvPicPr>
            <a:picLocks noChangeAspect="1"/>
          </p:cNvPicPr>
          <p:nvPr/>
        </p:nvPicPr>
        <p:blipFill>
          <a:blip r:embed="rId3"/>
          <a:stretch>
            <a:fillRect/>
          </a:stretch>
        </p:blipFill>
        <p:spPr>
          <a:xfrm>
            <a:off x="4729858" y="1155274"/>
            <a:ext cx="2645893" cy="591363"/>
          </a:xfrm>
          <a:prstGeom prst="rect">
            <a:avLst/>
          </a:prstGeom>
        </p:spPr>
      </p:pic>
      <p:sp>
        <p:nvSpPr>
          <p:cNvPr id="7" name="مربع نص 6">
            <a:extLst>
              <a:ext uri="{FF2B5EF4-FFF2-40B4-BE49-F238E27FC236}">
                <a16:creationId xmlns:a16="http://schemas.microsoft.com/office/drawing/2014/main" id="{FCDB8BBB-2D93-C32C-D2DF-D9772DFA1DC7}"/>
              </a:ext>
            </a:extLst>
          </p:cNvPr>
          <p:cNvSpPr txBox="1"/>
          <p:nvPr/>
        </p:nvSpPr>
        <p:spPr>
          <a:xfrm>
            <a:off x="2976230" y="1155274"/>
            <a:ext cx="6191250"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الأهمية</a:t>
            </a:r>
          </a:p>
        </p:txBody>
      </p:sp>
    </p:spTree>
    <p:extLst>
      <p:ext uri="{BB962C8B-B14F-4D97-AF65-F5344CB8AC3E}">
        <p14:creationId xmlns:p14="http://schemas.microsoft.com/office/powerpoint/2010/main" val="182279461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5" name="مربع نص 4">
            <a:extLst>
              <a:ext uri="{FF2B5EF4-FFF2-40B4-BE49-F238E27FC236}">
                <a16:creationId xmlns:a16="http://schemas.microsoft.com/office/drawing/2014/main" id="{F998C1ED-1344-91EE-2A8B-8BC6F8055F6A}"/>
              </a:ext>
            </a:extLst>
          </p:cNvPr>
          <p:cNvSpPr txBox="1"/>
          <p:nvPr/>
        </p:nvSpPr>
        <p:spPr>
          <a:xfrm>
            <a:off x="1009650" y="2153870"/>
            <a:ext cx="10323117" cy="4370427"/>
          </a:xfrm>
          <a:prstGeom prst="rect">
            <a:avLst/>
          </a:prstGeom>
          <a:noFill/>
        </p:spPr>
        <p:txBody>
          <a:bodyPr wrap="square">
            <a:spAutoFit/>
          </a:bodyPr>
          <a:lstStyle/>
          <a:p>
            <a:pPr algn="just" rtl="1"/>
            <a:r>
              <a:rPr lang="ar-SA" sz="2600" b="1" dirty="0">
                <a:solidFill>
                  <a:schemeClr val="bg1"/>
                </a:solidFill>
                <a:latin typeface="Sakkal Majalla" panose="02000000000000000000" pitchFamily="2" charset="-78"/>
                <a:cs typeface="Sakkal Majalla" panose="02000000000000000000" pitchFamily="2" charset="-78"/>
              </a:rPr>
              <a:t>ثانيًا: الأهمية التطبيقية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 </a:t>
            </a:r>
            <a:r>
              <a:rPr lang="ar-SA" sz="3200" b="1" dirty="0">
                <a:solidFill>
                  <a:schemeClr val="bg1"/>
                </a:solidFill>
                <a:latin typeface="Sakkal Majalla" panose="02000000000000000000" pitchFamily="2" charset="-78"/>
                <a:cs typeface="Sakkal Majalla" panose="02000000000000000000" pitchFamily="2" charset="-78"/>
              </a:rPr>
              <a:t>•</a:t>
            </a:r>
            <a:r>
              <a:rPr lang="ar-SA" sz="2600" b="1" dirty="0">
                <a:solidFill>
                  <a:schemeClr val="bg1"/>
                </a:solidFill>
                <a:latin typeface="Sakkal Majalla" panose="02000000000000000000" pitchFamily="2" charset="-78"/>
                <a:cs typeface="Sakkal Majalla" panose="02000000000000000000" pitchFamily="2" charset="-78"/>
              </a:rPr>
              <a:t> تقديم حلول للمشكلات التسويقية التي تواجه المتاجر الإلكترونية، من خلال التركيز على الأبعاد الإبداعية لاستراتيجيات التسويق الفيروسي.</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3200" b="1" dirty="0">
                <a:solidFill>
                  <a:schemeClr val="bg1"/>
                </a:solidFill>
                <a:latin typeface="Sakkal Majalla" panose="02000000000000000000" pitchFamily="2" charset="-78"/>
                <a:cs typeface="Sakkal Majalla" panose="02000000000000000000" pitchFamily="2" charset="-78"/>
              </a:rPr>
              <a:t>•</a:t>
            </a:r>
            <a:r>
              <a:rPr lang="ar-SA" sz="2600" b="1" dirty="0">
                <a:solidFill>
                  <a:schemeClr val="bg1"/>
                </a:solidFill>
                <a:latin typeface="Sakkal Majalla" panose="02000000000000000000" pitchFamily="2" charset="-78"/>
                <a:cs typeface="Sakkal Majalla" panose="02000000000000000000" pitchFamily="2" charset="-78"/>
              </a:rPr>
              <a:t> تزويد المسوقين ومديري العلامات التجارية بأدوات عملية لقياس أثر الحملات الفيروسية على الوعي بالعلامة التجارية، بما يساعدهم على تصميم محتوى يتناسب مع الجمهور المستهدف والأهداف التسويقية.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3200" b="1" dirty="0">
                <a:solidFill>
                  <a:schemeClr val="bg1"/>
                </a:solidFill>
                <a:latin typeface="Sakkal Majalla" panose="02000000000000000000" pitchFamily="2" charset="-78"/>
                <a:cs typeface="Sakkal Majalla" panose="02000000000000000000" pitchFamily="2" charset="-78"/>
              </a:rPr>
              <a:t>•</a:t>
            </a:r>
            <a:r>
              <a:rPr lang="ar-SA" sz="2600" b="1" dirty="0">
                <a:solidFill>
                  <a:schemeClr val="bg1"/>
                </a:solidFill>
                <a:latin typeface="Sakkal Majalla" panose="02000000000000000000" pitchFamily="2" charset="-78"/>
                <a:cs typeface="Sakkal Majalla" panose="02000000000000000000" pitchFamily="2" charset="-78"/>
              </a:rPr>
              <a:t> توضيح دور  وسائل التواصل الاجتماعي كأداة فعّالة في بناء الإدراك الذهني للعلامة التجارية والتأثير  في سلوك المستهلكين.</a:t>
            </a:r>
          </a:p>
        </p:txBody>
      </p:sp>
      <p:pic>
        <p:nvPicPr>
          <p:cNvPr id="4" name="صورة 3">
            <a:extLst>
              <a:ext uri="{FF2B5EF4-FFF2-40B4-BE49-F238E27FC236}">
                <a16:creationId xmlns:a16="http://schemas.microsoft.com/office/drawing/2014/main" id="{FE56FA61-6498-6010-9DBF-5DC7D1F1E51F}"/>
              </a:ext>
            </a:extLst>
          </p:cNvPr>
          <p:cNvPicPr>
            <a:picLocks noChangeAspect="1"/>
          </p:cNvPicPr>
          <p:nvPr/>
        </p:nvPicPr>
        <p:blipFill>
          <a:blip r:embed="rId3"/>
          <a:stretch>
            <a:fillRect/>
          </a:stretch>
        </p:blipFill>
        <p:spPr>
          <a:xfrm>
            <a:off x="4729858" y="1155274"/>
            <a:ext cx="2645893" cy="591363"/>
          </a:xfrm>
          <a:prstGeom prst="rect">
            <a:avLst/>
          </a:prstGeom>
        </p:spPr>
      </p:pic>
      <p:sp>
        <p:nvSpPr>
          <p:cNvPr id="7" name="مربع نص 6">
            <a:extLst>
              <a:ext uri="{FF2B5EF4-FFF2-40B4-BE49-F238E27FC236}">
                <a16:creationId xmlns:a16="http://schemas.microsoft.com/office/drawing/2014/main" id="{FCDB8BBB-2D93-C32C-D2DF-D9772DFA1DC7}"/>
              </a:ext>
            </a:extLst>
          </p:cNvPr>
          <p:cNvSpPr txBox="1"/>
          <p:nvPr/>
        </p:nvSpPr>
        <p:spPr>
          <a:xfrm>
            <a:off x="2976230" y="1155274"/>
            <a:ext cx="6191250"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الأهمية</a:t>
            </a:r>
          </a:p>
        </p:txBody>
      </p:sp>
    </p:spTree>
    <p:extLst>
      <p:ext uri="{BB962C8B-B14F-4D97-AF65-F5344CB8AC3E}">
        <p14:creationId xmlns:p14="http://schemas.microsoft.com/office/powerpoint/2010/main" val="50214009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4457700" y="685800"/>
            <a:ext cx="2847975"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20" name="مربع نص 19">
            <a:extLst>
              <a:ext uri="{FF2B5EF4-FFF2-40B4-BE49-F238E27FC236}">
                <a16:creationId xmlns:a16="http://schemas.microsoft.com/office/drawing/2014/main" id="{47F83EE0-2F48-F587-2FA5-96923C8746B2}"/>
              </a:ext>
            </a:extLst>
          </p:cNvPr>
          <p:cNvSpPr txBox="1"/>
          <p:nvPr/>
        </p:nvSpPr>
        <p:spPr>
          <a:xfrm>
            <a:off x="190501" y="1577191"/>
            <a:ext cx="11820524" cy="5293757"/>
          </a:xfrm>
          <a:prstGeom prst="rect">
            <a:avLst/>
          </a:prstGeom>
          <a:noFill/>
        </p:spPr>
        <p:txBody>
          <a:bodyPr wrap="square">
            <a:spAutoFit/>
          </a:bodyPr>
          <a:lstStyle/>
          <a:p>
            <a:pPr algn="just" rtl="1"/>
            <a:r>
              <a:rPr lang="ar-SA" sz="2600" b="1" u="sng" dirty="0">
                <a:solidFill>
                  <a:schemeClr val="bg1"/>
                </a:solidFill>
                <a:latin typeface="Sakkal Majalla" panose="02000000000000000000" pitchFamily="2" charset="-78"/>
                <a:cs typeface="Sakkal Majalla" panose="02000000000000000000" pitchFamily="2" charset="-78"/>
              </a:rPr>
              <a:t>الهدف العام:</a:t>
            </a:r>
          </a:p>
          <a:p>
            <a:pPr algn="just" rtl="1"/>
            <a:r>
              <a:rPr lang="ar-SA" sz="2600" b="1" dirty="0">
                <a:solidFill>
                  <a:schemeClr val="bg1"/>
                </a:solidFill>
                <a:latin typeface="Sakkal Majalla" panose="02000000000000000000" pitchFamily="2" charset="-78"/>
                <a:cs typeface="Sakkal Majalla" panose="02000000000000000000" pitchFamily="2" charset="-78"/>
              </a:rPr>
              <a:t>تهدف الدراسة إلى دراسة دور التسويق الفيروسي في تعزيز الوعي بالعلامة التجارية لدى المتاجر الإلكترونية.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u="sng" dirty="0">
                <a:solidFill>
                  <a:schemeClr val="bg1"/>
                </a:solidFill>
                <a:latin typeface="Sakkal Majalla" panose="02000000000000000000" pitchFamily="2" charset="-78"/>
                <a:cs typeface="Sakkal Majalla" panose="02000000000000000000" pitchFamily="2" charset="-78"/>
              </a:rPr>
              <a:t>ويتفرع من هذا الهدف الأهداف الفرعية التالية:</a:t>
            </a:r>
          </a:p>
          <a:p>
            <a:pPr algn="just" rtl="1"/>
            <a:endParaRPr lang="ar-SA" sz="14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 1. تحليل أثر عناصر التسويق الفيروسي (جاذبية المحتوى، سهولة المشاركة، الحوافز) عبر وسائل التواصل الاجتماعي على مستوى الوعي بالعلامة التجارية للمتاجر الإلكترونية، من خلال دراسة تفاعل المستهلكين مع المحتوى الفيروسي ومشاركتهم له.</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 2. التعرّف على العلاقة بين سلوك المستهلك على وسائل التواصل الاجتماعي ودوره في تعزيز الثقة والانتماء للعلامة التجارية، وانعكاس ذلك على نية الشراء والولاء المستقبلي.</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 3. دراسة العلاقة بين مشاركة المستهلك للمحتوى الفيروسي ومستوى إدراكه للعلامة التجارية، لمعرفة ما إذا كانت هذه المشاركة تسهم في زيادة الوعي بالعلامة التجارية أو تقتصر على تفاعل لحظي.</a:t>
            </a:r>
          </a:p>
        </p:txBody>
      </p:sp>
      <p:sp>
        <p:nvSpPr>
          <p:cNvPr id="21" name="مربع نص 20">
            <a:extLst>
              <a:ext uri="{FF2B5EF4-FFF2-40B4-BE49-F238E27FC236}">
                <a16:creationId xmlns:a16="http://schemas.microsoft.com/office/drawing/2014/main" id="{E808B972-55E9-F445-2AF0-D7E2E9E45FC2}"/>
              </a:ext>
            </a:extLst>
          </p:cNvPr>
          <p:cNvSpPr txBox="1"/>
          <p:nvPr/>
        </p:nvSpPr>
        <p:spPr>
          <a:xfrm>
            <a:off x="2786062" y="717650"/>
            <a:ext cx="6191250"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الأهداف</a:t>
            </a:r>
          </a:p>
        </p:txBody>
      </p:sp>
    </p:spTree>
    <p:extLst>
      <p:ext uri="{BB962C8B-B14F-4D97-AF65-F5344CB8AC3E}">
        <p14:creationId xmlns:p14="http://schemas.microsoft.com/office/powerpoint/2010/main" val="152078484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4457700" y="933450"/>
            <a:ext cx="2847975"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6" name="مربع نص 5">
            <a:extLst>
              <a:ext uri="{FF2B5EF4-FFF2-40B4-BE49-F238E27FC236}">
                <a16:creationId xmlns:a16="http://schemas.microsoft.com/office/drawing/2014/main" id="{665B0350-5D0D-BB14-4172-485B8FEF66CA}"/>
              </a:ext>
            </a:extLst>
          </p:cNvPr>
          <p:cNvSpPr txBox="1"/>
          <p:nvPr/>
        </p:nvSpPr>
        <p:spPr>
          <a:xfrm>
            <a:off x="1057275" y="1905338"/>
            <a:ext cx="10315575" cy="4708981"/>
          </a:xfrm>
          <a:prstGeom prst="rect">
            <a:avLst/>
          </a:prstGeom>
          <a:noFill/>
        </p:spPr>
        <p:txBody>
          <a:bodyPr wrap="square">
            <a:spAutoFit/>
          </a:bodyPr>
          <a:lstStyle/>
          <a:p>
            <a:pPr algn="just" rtl="1"/>
            <a:r>
              <a:rPr lang="ar-SA" sz="2600" b="1" u="sng" dirty="0">
                <a:solidFill>
                  <a:schemeClr val="bg1"/>
                </a:solidFill>
                <a:latin typeface="Sakkal Majalla" panose="02000000000000000000" pitchFamily="2" charset="-78"/>
                <a:cs typeface="Sakkal Majalla" panose="02000000000000000000" pitchFamily="2" charset="-78"/>
              </a:rPr>
              <a:t>الدراسة الحالية تهدف الى الإجابة على السؤال الرئيسي:</a:t>
            </a:r>
            <a:r>
              <a:rPr lang="ar-SA" sz="2600" b="1" dirty="0">
                <a:solidFill>
                  <a:schemeClr val="bg1"/>
                </a:solidFill>
                <a:latin typeface="Sakkal Majalla" panose="02000000000000000000" pitchFamily="2" charset="-78"/>
                <a:cs typeface="Sakkal Majalla" panose="02000000000000000000" pitchFamily="2" charset="-78"/>
              </a:rPr>
              <a:t> ما مدى تأثير التسويق الفيروسي عبر  مواقع التواصل الاجتماعي على تعزيز الوعي بالعلامة التجارية للمتاجر الالكترونية؟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u="sng" dirty="0">
                <a:solidFill>
                  <a:schemeClr val="bg1"/>
                </a:solidFill>
                <a:latin typeface="Sakkal Majalla" panose="02000000000000000000" pitchFamily="2" charset="-78"/>
                <a:cs typeface="Sakkal Majalla" panose="02000000000000000000" pitchFamily="2" charset="-78"/>
              </a:rPr>
              <a:t>وتتفرع منه التساؤلات الفرعية للدراسة:</a:t>
            </a:r>
          </a:p>
          <a:p>
            <a:pPr algn="just" rtl="1"/>
            <a:endParaRPr lang="ar-SA" sz="1400" b="1" u="sng"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1. كيف تساعد جاذبية المحتوى للمتاجر الالكترونية على مستوى وعي العملاء بالعلامة التجارية؟</a:t>
            </a:r>
          </a:p>
          <a:p>
            <a:pPr algn="just" rtl="1"/>
            <a:r>
              <a:rPr lang="ar-SA" sz="2600" b="1" dirty="0">
                <a:solidFill>
                  <a:schemeClr val="bg1"/>
                </a:solidFill>
                <a:latin typeface="Sakkal Majalla" panose="02000000000000000000" pitchFamily="2" charset="-78"/>
                <a:cs typeface="Sakkal Majalla" panose="02000000000000000000" pitchFamily="2" charset="-78"/>
              </a:rPr>
              <a:t>2. ما مستوى تفاعل المستهلكين مع حملات التسويق الفيروسي التي تصلهم عبر  مواقع التواصل الاجتماعي؟</a:t>
            </a:r>
          </a:p>
          <a:p>
            <a:pPr algn="just" rtl="1"/>
            <a:r>
              <a:rPr lang="ar-SA" sz="2600" b="1" dirty="0">
                <a:solidFill>
                  <a:schemeClr val="bg1"/>
                </a:solidFill>
                <a:latin typeface="Sakkal Majalla" panose="02000000000000000000" pitchFamily="2" charset="-78"/>
                <a:cs typeface="Sakkal Majalla" panose="02000000000000000000" pitchFamily="2" charset="-78"/>
              </a:rPr>
              <a:t>3. ماهي أكثر المنصات التي تستخدمها لمتابعة المتاجر الالكترونية؟  </a:t>
            </a:r>
          </a:p>
          <a:p>
            <a:pPr algn="just" rtl="1"/>
            <a:r>
              <a:rPr lang="ar-SA" sz="2600" b="1" dirty="0">
                <a:solidFill>
                  <a:schemeClr val="bg1"/>
                </a:solidFill>
                <a:latin typeface="Sakkal Majalla" panose="02000000000000000000" pitchFamily="2" charset="-78"/>
                <a:cs typeface="Sakkal Majalla" panose="02000000000000000000" pitchFamily="2" charset="-78"/>
              </a:rPr>
              <a:t>4. هل يوجد تأثير  في استخدام المؤثرين لنقل المعلومات والمحتوى الخاص بالمتاجر الإلكترونية لدى المستهلكين؟</a:t>
            </a:r>
          </a:p>
          <a:p>
            <a:pPr algn="just" rtl="1"/>
            <a:r>
              <a:rPr lang="ar-SA" sz="2600" b="1" dirty="0">
                <a:solidFill>
                  <a:schemeClr val="bg1"/>
                </a:solidFill>
                <a:latin typeface="Sakkal Majalla" panose="02000000000000000000" pitchFamily="2" charset="-78"/>
                <a:cs typeface="Sakkal Majalla" panose="02000000000000000000" pitchFamily="2" charset="-78"/>
              </a:rPr>
              <a:t>5. ما مدى كثافة استخدام المستهلكين لمواقع التواصل الاجتماعي في التعرف على العلامة التجارية؟</a:t>
            </a:r>
          </a:p>
        </p:txBody>
      </p:sp>
      <p:sp>
        <p:nvSpPr>
          <p:cNvPr id="8" name="مربع نص 7">
            <a:extLst>
              <a:ext uri="{FF2B5EF4-FFF2-40B4-BE49-F238E27FC236}">
                <a16:creationId xmlns:a16="http://schemas.microsoft.com/office/drawing/2014/main" id="{135F0244-658A-184D-79C5-C634182EDA72}"/>
              </a:ext>
            </a:extLst>
          </p:cNvPr>
          <p:cNvSpPr txBox="1"/>
          <p:nvPr/>
        </p:nvSpPr>
        <p:spPr>
          <a:xfrm>
            <a:off x="2786062" y="1005306"/>
            <a:ext cx="6191250" cy="646331"/>
          </a:xfrm>
          <a:prstGeom prst="rect">
            <a:avLst/>
          </a:prstGeom>
          <a:noFill/>
        </p:spPr>
        <p:txBody>
          <a:bodyPr wrap="square">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التساؤلات</a:t>
            </a:r>
          </a:p>
        </p:txBody>
      </p:sp>
    </p:spTree>
    <p:extLst>
      <p:ext uri="{BB962C8B-B14F-4D97-AF65-F5344CB8AC3E}">
        <p14:creationId xmlns:p14="http://schemas.microsoft.com/office/powerpoint/2010/main" val="86416191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3314700" y="838200"/>
            <a:ext cx="5162550"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8" name="مربع نص 7">
            <a:extLst>
              <a:ext uri="{FF2B5EF4-FFF2-40B4-BE49-F238E27FC236}">
                <a16:creationId xmlns:a16="http://schemas.microsoft.com/office/drawing/2014/main" id="{4A2F4168-24D6-BDA8-80C7-ACF8F610D2E7}"/>
              </a:ext>
            </a:extLst>
          </p:cNvPr>
          <p:cNvSpPr txBox="1"/>
          <p:nvPr/>
        </p:nvSpPr>
        <p:spPr>
          <a:xfrm>
            <a:off x="2786062" y="863649"/>
            <a:ext cx="6191250" cy="646331"/>
          </a:xfrm>
          <a:prstGeom prst="rect">
            <a:avLst/>
          </a:prstGeom>
          <a:noFill/>
        </p:spPr>
        <p:txBody>
          <a:bodyPr wrap="square">
            <a:spAutoFit/>
          </a:bodyPr>
          <a:lstStyle/>
          <a:p>
            <a:pPr algn="ctr" rtl="1"/>
            <a:r>
              <a:rPr lang="ar-SA" sz="3600" b="1" dirty="0">
                <a:solidFill>
                  <a:schemeClr val="bg1"/>
                </a:solidFill>
                <a:latin typeface="Sakkal Majalla" panose="02000000000000000000" pitchFamily="2" charset="-78"/>
                <a:cs typeface="Sakkal Majalla" panose="02000000000000000000" pitchFamily="2" charset="-78"/>
              </a:rPr>
              <a:t>منهجية الدراسة وأدوات جمع البيانات</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6" name="مربع نص 5">
            <a:extLst>
              <a:ext uri="{FF2B5EF4-FFF2-40B4-BE49-F238E27FC236}">
                <a16:creationId xmlns:a16="http://schemas.microsoft.com/office/drawing/2014/main" id="{205946A6-C71A-A6E2-79F3-256B31558A37}"/>
              </a:ext>
            </a:extLst>
          </p:cNvPr>
          <p:cNvSpPr txBox="1"/>
          <p:nvPr/>
        </p:nvSpPr>
        <p:spPr>
          <a:xfrm>
            <a:off x="876300" y="2296988"/>
            <a:ext cx="10439400" cy="2893100"/>
          </a:xfrm>
          <a:prstGeom prst="rect">
            <a:avLst/>
          </a:prstGeom>
          <a:noFill/>
        </p:spPr>
        <p:txBody>
          <a:bodyPr wrap="square">
            <a:spAutoFit/>
          </a:bodyPr>
          <a:lstStyle/>
          <a:p>
            <a:pPr algn="just" rtl="1"/>
            <a:r>
              <a:rPr lang="ar-SA" sz="26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منهج الدراسة: اعتمدت الدراسة على المنهج الكمي لملاءمته لطبيعة الدراسة التي تهدف إلى وصف العلاقة بين التسويق الفيروسي والوعي بالعلامة التجارية.</a:t>
            </a:r>
            <a:endParaRPr lang="en-US" sz="26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مجتمع الدراسة: جميع مستخدمي مواقع التواصل الاجتماعي والمهتمين للمتاجر الالكترونية بشكل عام.</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rPr>
              <a:t>أدوات جمع البيانات: تم استخدام الاستبيان الإلكتروني كأداة رئيسية لجمع البيانات من أفراد العينة.</a:t>
            </a:r>
            <a:endParaRPr lang="en-US" sz="2600" b="1" dirty="0">
              <a:solidFill>
                <a:schemeClr val="bg1"/>
              </a:solidFill>
              <a:effectLst/>
              <a:latin typeface="Sakkal Majalla" panose="02000000000000000000" pitchFamily="2" charset="-78"/>
              <a:ea typeface="Calibri" panose="020F0502020204030204" pitchFamily="34" charset="0"/>
              <a:cs typeface="Sakkal Majalla" panose="02000000000000000000" pitchFamily="2" charset="-78"/>
            </a:endParaRPr>
          </a:p>
          <a:p>
            <a:pPr algn="just" rtl="1"/>
            <a:endParaRPr lang="ar-SA" sz="2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174729763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4457700" y="962025"/>
            <a:ext cx="2847975"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6" name="مربع نص 5">
            <a:extLst>
              <a:ext uri="{FF2B5EF4-FFF2-40B4-BE49-F238E27FC236}">
                <a16:creationId xmlns:a16="http://schemas.microsoft.com/office/drawing/2014/main" id="{CB5589CE-6DD3-3677-8FA1-193F8753E49C}"/>
              </a:ext>
            </a:extLst>
          </p:cNvPr>
          <p:cNvSpPr txBox="1"/>
          <p:nvPr/>
        </p:nvSpPr>
        <p:spPr>
          <a:xfrm>
            <a:off x="885825" y="2264539"/>
            <a:ext cx="10458449" cy="4093428"/>
          </a:xfrm>
          <a:prstGeom prst="rect">
            <a:avLst/>
          </a:prstGeom>
          <a:noFill/>
        </p:spPr>
        <p:txBody>
          <a:bodyPr wrap="square">
            <a:spAutoFit/>
          </a:bodyPr>
          <a:lstStyle/>
          <a:p>
            <a:pPr algn="just" rtl="1"/>
            <a:r>
              <a:rPr lang="ar-SA" sz="2600" b="1" dirty="0">
                <a:solidFill>
                  <a:schemeClr val="bg1"/>
                </a:solidFill>
                <a:latin typeface="Sakkal Majalla" panose="02000000000000000000" pitchFamily="2" charset="-78"/>
                <a:cs typeface="Sakkal Majalla" panose="02000000000000000000" pitchFamily="2" charset="-78"/>
              </a:rPr>
              <a:t>توصلت نتائج الدراسة إلى أن للتسويق الفيروسي دورًا مهمًا في تعزيز  وعي المستهلكين بالعلامة التجارية، وخاصةً من خلال جاذبية المحتوى، وانتشار الرسالة، وبناء الثقة والأمان في التعامل الإلكتروني، حيث أظهرت النتائج ارتفاع مستويات التعرف والتذكّر  والتمييز  بين العلامات التجارية لدى أفراد العينة. </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كما أظهرت الدراسة أن اختلاف معدلات استخدام مواقع التواصل الاجتماعي لا يمنع من تأثير الحملات التسويقية الفيروسية في إدراك المستهلكين للعلامة التجارية.</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وعلى الرغم من بعض القيود المرتبطة بطبيعة العينة وأدوات القياس، فإن الدراسة تساعد في إثراء الأدبيات العلمية المتعلقة بالتسويق الفيروسي والوعي بالعلامة التجارية، وتقديم مؤشرات عملية يمكن أن تستفيد منها المتاجر الإلكترونية في تطوير استراتيجياتها التسويقية عبر  مواقع التواصل الاجتماعي. </a:t>
            </a:r>
          </a:p>
        </p:txBody>
      </p:sp>
      <p:sp>
        <p:nvSpPr>
          <p:cNvPr id="8" name="مربع نص 7">
            <a:extLst>
              <a:ext uri="{FF2B5EF4-FFF2-40B4-BE49-F238E27FC236}">
                <a16:creationId xmlns:a16="http://schemas.microsoft.com/office/drawing/2014/main" id="{836506A7-A3D1-4941-4EEC-6D8D1DB2D304}"/>
              </a:ext>
            </a:extLst>
          </p:cNvPr>
          <p:cNvSpPr txBox="1"/>
          <p:nvPr/>
        </p:nvSpPr>
        <p:spPr>
          <a:xfrm>
            <a:off x="2786062" y="988398"/>
            <a:ext cx="6191250" cy="646331"/>
          </a:xfrm>
          <a:prstGeom prst="rect">
            <a:avLst/>
          </a:prstGeom>
          <a:noFill/>
        </p:spPr>
        <p:txBody>
          <a:bodyPr wrap="square">
            <a:spAutoFit/>
          </a:bodyPr>
          <a:lstStyle/>
          <a:p>
            <a:pPr algn="ctr" rtl="1"/>
            <a:r>
              <a:rPr lang="ar-SA" sz="3600" b="1" dirty="0">
                <a:solidFill>
                  <a:schemeClr val="bg1"/>
                </a:solidFill>
                <a:latin typeface="Sakkal Majalla" panose="02000000000000000000" pitchFamily="2" charset="-78"/>
                <a:cs typeface="Sakkal Majalla" panose="02000000000000000000" pitchFamily="2" charset="-78"/>
              </a:rPr>
              <a:t>نتائج الدراسة</a:t>
            </a:r>
          </a:p>
        </p:txBody>
      </p:sp>
    </p:spTree>
    <p:extLst>
      <p:ext uri="{BB962C8B-B14F-4D97-AF65-F5344CB8AC3E}">
        <p14:creationId xmlns:p14="http://schemas.microsoft.com/office/powerpoint/2010/main" val="27504556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4257675" y="857250"/>
            <a:ext cx="3267075"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6" name="مربع نص 5">
            <a:extLst>
              <a:ext uri="{FF2B5EF4-FFF2-40B4-BE49-F238E27FC236}">
                <a16:creationId xmlns:a16="http://schemas.microsoft.com/office/drawing/2014/main" id="{5A69E368-02A6-777D-EC4B-C77758197703}"/>
              </a:ext>
            </a:extLst>
          </p:cNvPr>
          <p:cNvSpPr txBox="1"/>
          <p:nvPr/>
        </p:nvSpPr>
        <p:spPr>
          <a:xfrm>
            <a:off x="676275" y="2284363"/>
            <a:ext cx="10610850" cy="2893100"/>
          </a:xfrm>
          <a:prstGeom prst="rect">
            <a:avLst/>
          </a:prstGeom>
          <a:noFill/>
        </p:spPr>
        <p:txBody>
          <a:bodyPr wrap="square">
            <a:spAutoFit/>
          </a:bodyPr>
          <a:lstStyle/>
          <a:p>
            <a:pPr marL="457200" indent="-457200" algn="just" rtl="1">
              <a:buFont typeface="Wingdings" panose="05000000000000000000" pitchFamily="2" charset="2"/>
              <a:buChar char="ü"/>
            </a:pPr>
            <a:r>
              <a:rPr lang="ar-SA" sz="2600" b="1" dirty="0">
                <a:solidFill>
                  <a:schemeClr val="bg1"/>
                </a:solidFill>
                <a:latin typeface="Sakkal Majalla" panose="02000000000000000000" pitchFamily="2" charset="-78"/>
                <a:cs typeface="Sakkal Majalla" panose="02000000000000000000" pitchFamily="2" charset="-78"/>
              </a:rPr>
              <a:t>التركيز على جاذبية المحتوى التسويقي من حيث التصميم، والوضوح، وتنوع المحتوى (فيديو، صور، قصص).</a:t>
            </a:r>
          </a:p>
          <a:p>
            <a:pPr marL="457200" indent="-457200" algn="just" rtl="1">
              <a:buFont typeface="Wingdings" panose="05000000000000000000" pitchFamily="2" charset="2"/>
              <a:buChar char="ü"/>
            </a:pPr>
            <a:r>
              <a:rPr lang="ar-SA" sz="2600" b="1" dirty="0">
                <a:solidFill>
                  <a:schemeClr val="bg1"/>
                </a:solidFill>
                <a:latin typeface="Sakkal Majalla" panose="02000000000000000000" pitchFamily="2" charset="-78"/>
                <a:cs typeface="Sakkal Majalla" panose="02000000000000000000" pitchFamily="2" charset="-78"/>
              </a:rPr>
              <a:t>الاهتمام ببناء الثقة والأمان في التعامل الإلكتروني، وإبراز التقييمات والتوصيات الإيجابية من العملاء.</a:t>
            </a:r>
          </a:p>
          <a:p>
            <a:pPr marL="457200" indent="-457200" algn="just" rtl="1">
              <a:buFont typeface="Wingdings" panose="05000000000000000000" pitchFamily="2" charset="2"/>
              <a:buChar char="ü"/>
            </a:pPr>
            <a:r>
              <a:rPr lang="ar-SA" sz="2600" b="1" dirty="0">
                <a:solidFill>
                  <a:schemeClr val="bg1"/>
                </a:solidFill>
                <a:latin typeface="Sakkal Majalla" panose="02000000000000000000" pitchFamily="2" charset="-78"/>
                <a:cs typeface="Sakkal Majalla" panose="02000000000000000000" pitchFamily="2" charset="-78"/>
              </a:rPr>
              <a:t>تقديم عروض وخصومات ترويجية مدروسة تسهم في جذب انتباه المستهلكين وزيادة تفاعلهم مع المحتوى التسويقي للمتاجر الإلكترونية.</a:t>
            </a:r>
          </a:p>
          <a:p>
            <a:pPr marL="457200" indent="-457200" algn="just" rtl="1">
              <a:buFont typeface="Wingdings" panose="05000000000000000000" pitchFamily="2" charset="2"/>
              <a:buChar char="ü"/>
            </a:pPr>
            <a:r>
              <a:rPr lang="ar-SA" sz="2600" b="1" dirty="0">
                <a:solidFill>
                  <a:schemeClr val="bg1"/>
                </a:solidFill>
                <a:latin typeface="Sakkal Majalla" panose="02000000000000000000" pitchFamily="2" charset="-78"/>
                <a:cs typeface="Sakkal Majalla" panose="02000000000000000000" pitchFamily="2" charset="-78"/>
              </a:rPr>
              <a:t> الاستفادة من المنصات الأكثر استخدامًا لدى المستهلكين ، مثل تيك توك وسناب شات وغيرها، عند التخطيط للحملات التسويقية الفيروسية.</a:t>
            </a:r>
          </a:p>
        </p:txBody>
      </p:sp>
      <p:sp>
        <p:nvSpPr>
          <p:cNvPr id="8" name="مربع نص 7">
            <a:extLst>
              <a:ext uri="{FF2B5EF4-FFF2-40B4-BE49-F238E27FC236}">
                <a16:creationId xmlns:a16="http://schemas.microsoft.com/office/drawing/2014/main" id="{7590C890-937F-2907-7892-B042460E9352}"/>
              </a:ext>
            </a:extLst>
          </p:cNvPr>
          <p:cNvSpPr txBox="1"/>
          <p:nvPr/>
        </p:nvSpPr>
        <p:spPr>
          <a:xfrm>
            <a:off x="2786062" y="882699"/>
            <a:ext cx="6191250" cy="646331"/>
          </a:xfrm>
          <a:prstGeom prst="rect">
            <a:avLst/>
          </a:prstGeom>
          <a:noFill/>
        </p:spPr>
        <p:txBody>
          <a:bodyPr wrap="square">
            <a:spAutoFit/>
          </a:bodyPr>
          <a:lstStyle/>
          <a:p>
            <a:pPr algn="ctr" rtl="1"/>
            <a:r>
              <a:rPr lang="ar-SA" sz="3600" b="1" dirty="0">
                <a:solidFill>
                  <a:schemeClr val="bg1"/>
                </a:solidFill>
                <a:latin typeface="Sakkal Majalla" panose="02000000000000000000" pitchFamily="2" charset="-78"/>
                <a:cs typeface="Sakkal Majalla" panose="02000000000000000000" pitchFamily="2" charset="-78"/>
              </a:rPr>
              <a:t>التوصيات</a:t>
            </a:r>
          </a:p>
        </p:txBody>
      </p:sp>
    </p:spTree>
    <p:extLst>
      <p:ext uri="{BB962C8B-B14F-4D97-AF65-F5344CB8AC3E}">
        <p14:creationId xmlns:p14="http://schemas.microsoft.com/office/powerpoint/2010/main" val="406665356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5E30A49-6736-ECBA-A034-3B17B6F12642}"/>
              </a:ext>
            </a:extLst>
          </p:cNvPr>
          <p:cNvSpPr/>
          <p:nvPr/>
        </p:nvSpPr>
        <p:spPr>
          <a:xfrm>
            <a:off x="1905270" y="424492"/>
            <a:ext cx="6516914"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rot="10800000" flipV="1">
            <a:off x="7042555" y="9525"/>
            <a:ext cx="5158969" cy="5182964"/>
          </a:xfrm>
        </p:spPr>
      </p:pic>
      <p:sp>
        <p:nvSpPr>
          <p:cNvPr id="2" name="Right Triangle 1">
            <a:extLst>
              <a:ext uri="{FF2B5EF4-FFF2-40B4-BE49-F238E27FC236}">
                <a16:creationId xmlns:a16="http://schemas.microsoft.com/office/drawing/2014/main" id="{D52E2043-1E7F-4FB3-99FA-88B6CF1F2478}"/>
              </a:ext>
            </a:extLst>
          </p:cNvPr>
          <p:cNvSpPr/>
          <p:nvPr/>
        </p:nvSpPr>
        <p:spPr>
          <a:xfrm rot="10800000">
            <a:off x="11220449" y="4174"/>
            <a:ext cx="982928" cy="903587"/>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13" name="Picture 12" descr="Midocean 02-03"/>
          <p:cNvPicPr>
            <a:picLocks noChangeAspect="1"/>
          </p:cNvPicPr>
          <p:nvPr/>
        </p:nvPicPr>
        <p:blipFill>
          <a:blip r:embed="rId4"/>
          <a:stretch>
            <a:fillRect/>
          </a:stretch>
        </p:blipFill>
        <p:spPr>
          <a:xfrm>
            <a:off x="0" y="-194086"/>
            <a:ext cx="1905270" cy="1270412"/>
          </a:xfrm>
          <a:prstGeom prst="rect">
            <a:avLst/>
          </a:prstGeom>
        </p:spPr>
      </p:pic>
      <p:sp>
        <p:nvSpPr>
          <p:cNvPr id="14" name="مربع نص 13">
            <a:extLst>
              <a:ext uri="{FF2B5EF4-FFF2-40B4-BE49-F238E27FC236}">
                <a16:creationId xmlns:a16="http://schemas.microsoft.com/office/drawing/2014/main" id="{4A88065D-E746-A7E4-27A2-5582C7335B11}"/>
              </a:ext>
            </a:extLst>
          </p:cNvPr>
          <p:cNvSpPr txBox="1"/>
          <p:nvPr/>
        </p:nvSpPr>
        <p:spPr>
          <a:xfrm>
            <a:off x="1321595" y="592791"/>
            <a:ext cx="6100762" cy="584775"/>
          </a:xfrm>
          <a:prstGeom prst="rect">
            <a:avLst/>
          </a:prstGeom>
          <a:noFill/>
        </p:spPr>
        <p:txBody>
          <a:bodyPr wrap="square">
            <a:spAutoFit/>
          </a:bodyPr>
          <a:lstStyle/>
          <a:p>
            <a:pPr algn="ctr"/>
            <a:r>
              <a:rPr lang="ar-SA" sz="3200" b="1" dirty="0">
                <a:solidFill>
                  <a:schemeClr val="bg1"/>
                </a:solidFill>
                <a:latin typeface="Sakkal Majalla" panose="02000000000000000000" pitchFamily="2" charset="-78"/>
                <a:cs typeface="Sakkal Majalla" panose="02000000000000000000" pitchFamily="2" charset="-78"/>
              </a:rPr>
              <a:t>الإهداء</a:t>
            </a:r>
          </a:p>
        </p:txBody>
      </p:sp>
      <p:sp>
        <p:nvSpPr>
          <p:cNvPr id="15" name="مربع نص 14">
            <a:extLst>
              <a:ext uri="{FF2B5EF4-FFF2-40B4-BE49-F238E27FC236}">
                <a16:creationId xmlns:a16="http://schemas.microsoft.com/office/drawing/2014/main" id="{9986F2D8-6C31-10F4-A5E0-2BA27700F641}"/>
              </a:ext>
            </a:extLst>
          </p:cNvPr>
          <p:cNvSpPr txBox="1"/>
          <p:nvPr/>
        </p:nvSpPr>
        <p:spPr>
          <a:xfrm>
            <a:off x="400051" y="1634285"/>
            <a:ext cx="7943850" cy="4678204"/>
          </a:xfrm>
          <a:prstGeom prst="rect">
            <a:avLst/>
          </a:prstGeom>
          <a:noFill/>
        </p:spPr>
        <p:txBody>
          <a:bodyPr wrap="square">
            <a:spAutoFit/>
          </a:bodyPr>
          <a:lstStyle/>
          <a:p>
            <a:pPr algn="ctr" rtl="1"/>
            <a:r>
              <a:rPr lang="ar-SA" sz="2400" b="1" dirty="0">
                <a:solidFill>
                  <a:schemeClr val="bg1"/>
                </a:solidFill>
                <a:latin typeface="Sakkal Majalla" panose="02000000000000000000" pitchFamily="2" charset="-78"/>
                <a:cs typeface="Sakkal Majalla" panose="02000000000000000000" pitchFamily="2" charset="-78"/>
              </a:rPr>
              <a:t>وفي الختام أود أن أهدي هذا الإنجاز  إلى من تمنيت أن يكون حاضرًا بيننا في هذه اللحظة، شاهدًا حصاد ما غرس. (أبي رحمه الله)</a:t>
            </a:r>
          </a:p>
          <a:p>
            <a:pPr algn="ctr" rtl="1"/>
            <a:endParaRPr lang="ar-SA" sz="1400" b="1" dirty="0">
              <a:solidFill>
                <a:schemeClr val="bg1"/>
              </a:solidFill>
              <a:latin typeface="Sakkal Majalla" panose="02000000000000000000" pitchFamily="2" charset="-78"/>
              <a:cs typeface="Sakkal Majalla" panose="02000000000000000000" pitchFamily="2" charset="-78"/>
            </a:endParaRPr>
          </a:p>
          <a:p>
            <a:pPr algn="ctr" rtl="1"/>
            <a:r>
              <a:rPr lang="ar-SA" sz="2400" b="1" dirty="0">
                <a:solidFill>
                  <a:schemeClr val="bg1"/>
                </a:solidFill>
                <a:latin typeface="Sakkal Majalla" panose="02000000000000000000" pitchFamily="2" charset="-78"/>
                <a:cs typeface="Sakkal Majalla" panose="02000000000000000000" pitchFamily="2" charset="-78"/>
              </a:rPr>
              <a:t>وإلى من سهَلت لي الشدائد بدعائها، وسر  قوتي ونجاحي ومصباح دربي. (أمي)</a:t>
            </a:r>
          </a:p>
          <a:p>
            <a:pPr algn="ctr" rtl="1"/>
            <a:endParaRPr lang="ar-SA" sz="1400" b="1" dirty="0">
              <a:solidFill>
                <a:schemeClr val="bg1"/>
              </a:solidFill>
              <a:latin typeface="Sakkal Majalla" panose="02000000000000000000" pitchFamily="2" charset="-78"/>
              <a:cs typeface="Sakkal Majalla" panose="02000000000000000000" pitchFamily="2" charset="-78"/>
            </a:endParaRPr>
          </a:p>
          <a:p>
            <a:pPr algn="ctr" rtl="1"/>
            <a:r>
              <a:rPr lang="ar-SA" sz="2400" b="1" dirty="0">
                <a:solidFill>
                  <a:schemeClr val="bg1"/>
                </a:solidFill>
                <a:latin typeface="Sakkal Majalla" panose="02000000000000000000" pitchFamily="2" charset="-78"/>
                <a:cs typeface="Sakkal Majalla" panose="02000000000000000000" pitchFamily="2" charset="-78"/>
              </a:rPr>
              <a:t>إلى ضلعي الثابت وأمان أيامي، إلى من شددت عضدي بهم، إلى خيرة ايامي وصفوتها (إخواني)</a:t>
            </a:r>
          </a:p>
          <a:p>
            <a:pPr algn="ctr" rtl="1"/>
            <a:r>
              <a:rPr lang="ar-SA" sz="2400" b="1" dirty="0">
                <a:solidFill>
                  <a:schemeClr val="bg1"/>
                </a:solidFill>
                <a:latin typeface="Sakkal Majalla" panose="02000000000000000000" pitchFamily="2" charset="-78"/>
                <a:cs typeface="Sakkal Majalla" panose="02000000000000000000" pitchFamily="2" charset="-78"/>
              </a:rPr>
              <a:t>ولا أنسى مصدر سعادتي والداعمة التي وثقت بها في كل خطوة، إلى من كان حضورها بجانبي ركيزة استمد منها القوة دائمًا (أختي)</a:t>
            </a:r>
          </a:p>
          <a:p>
            <a:pPr algn="ctr" rtl="1"/>
            <a:endParaRPr lang="ar-SA" sz="2400" b="1" dirty="0">
              <a:solidFill>
                <a:schemeClr val="bg1"/>
              </a:solidFill>
              <a:latin typeface="Sakkal Majalla" panose="02000000000000000000" pitchFamily="2" charset="-78"/>
              <a:cs typeface="Sakkal Majalla" panose="02000000000000000000" pitchFamily="2" charset="-78"/>
            </a:endParaRPr>
          </a:p>
          <a:p>
            <a:pPr algn="ctr" rtl="1"/>
            <a:r>
              <a:rPr lang="ar-SA" sz="2400" b="1" dirty="0">
                <a:solidFill>
                  <a:schemeClr val="bg1"/>
                </a:solidFill>
                <a:latin typeface="Sakkal Majalla" panose="02000000000000000000" pitchFamily="2" charset="-78"/>
                <a:cs typeface="Sakkal Majalla" panose="02000000000000000000" pitchFamily="2" charset="-78"/>
              </a:rPr>
              <a:t>إلى كل من ساهم في هذا البحث:‍</a:t>
            </a:r>
          </a:p>
          <a:p>
            <a:pPr algn="ctr" rtl="1"/>
            <a:r>
              <a:rPr lang="ar-SA" sz="2400" b="1" dirty="0">
                <a:solidFill>
                  <a:schemeClr val="bg1"/>
                </a:solidFill>
                <a:latin typeface="Sakkal Majalla" panose="02000000000000000000" pitchFamily="2" charset="-78"/>
                <a:cs typeface="Sakkal Majalla" panose="02000000000000000000" pitchFamily="2" charset="-78"/>
              </a:rPr>
              <a:t>أقدر  مساهماتكم وتفانيكم بدون دعمكم، لم يكن ليكتمل.‍</a:t>
            </a:r>
          </a:p>
          <a:p>
            <a:pPr algn="ctr" rtl="1"/>
            <a:r>
              <a:rPr lang="ar-SA" sz="2400" b="1" dirty="0">
                <a:solidFill>
                  <a:schemeClr val="bg1"/>
                </a:solidFill>
                <a:latin typeface="Sakkal Majalla" panose="02000000000000000000" pitchFamily="2" charset="-78"/>
                <a:cs typeface="Sakkal Majalla" panose="02000000000000000000" pitchFamily="2" charset="-78"/>
              </a:rPr>
              <a:t>أهدي هذا البحث إليكم جميعًا، مع خالص تقديري وامتناني.‍</a:t>
            </a:r>
          </a:p>
        </p:txBody>
      </p:sp>
    </p:spTree>
    <p:extLst>
      <p:ext uri="{BB962C8B-B14F-4D97-AF65-F5344CB8AC3E}">
        <p14:creationId xmlns:p14="http://schemas.microsoft.com/office/powerpoint/2010/main" val="256940814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2407104" y="550431"/>
            <a:ext cx="9975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2"/>
          <a:stretch>
            <a:fillRect/>
          </a:stretch>
        </p:blipFill>
        <p:spPr>
          <a:xfrm>
            <a:off x="276590" y="-135291"/>
            <a:ext cx="2147955" cy="1432232"/>
          </a:xfrm>
          <a:prstGeom prst="rect">
            <a:avLst/>
          </a:prstGeom>
        </p:spPr>
      </p:pic>
      <p:sp>
        <p:nvSpPr>
          <p:cNvPr id="9" name="مستطيل: زوايا مستديرة 8">
            <a:extLst>
              <a:ext uri="{FF2B5EF4-FFF2-40B4-BE49-F238E27FC236}">
                <a16:creationId xmlns:a16="http://schemas.microsoft.com/office/drawing/2014/main" id="{5CC8E5CC-84E2-5EB1-FCA8-24158360E22B}"/>
              </a:ext>
            </a:extLst>
          </p:cNvPr>
          <p:cNvSpPr/>
          <p:nvPr/>
        </p:nvSpPr>
        <p:spPr>
          <a:xfrm>
            <a:off x="4457700" y="895350"/>
            <a:ext cx="2847975" cy="697231"/>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1" anchor="ctr"/>
          <a:lstStyle/>
          <a:p>
            <a:pPr algn="ctr"/>
            <a:endParaRPr lang="ar-SA"/>
          </a:p>
        </p:txBody>
      </p:sp>
      <p:sp>
        <p:nvSpPr>
          <p:cNvPr id="6" name="مربع نص 5">
            <a:extLst>
              <a:ext uri="{FF2B5EF4-FFF2-40B4-BE49-F238E27FC236}">
                <a16:creationId xmlns:a16="http://schemas.microsoft.com/office/drawing/2014/main" id="{B0D0C297-8781-6317-E1B9-F0A9F91BF8E7}"/>
              </a:ext>
            </a:extLst>
          </p:cNvPr>
          <p:cNvSpPr txBox="1"/>
          <p:nvPr/>
        </p:nvSpPr>
        <p:spPr>
          <a:xfrm>
            <a:off x="775504" y="1974951"/>
            <a:ext cx="10578295" cy="4893647"/>
          </a:xfrm>
          <a:prstGeom prst="rect">
            <a:avLst/>
          </a:prstGeom>
          <a:noFill/>
        </p:spPr>
        <p:txBody>
          <a:bodyPr wrap="square">
            <a:spAutoFit/>
          </a:bodyPr>
          <a:lstStyle/>
          <a:p>
            <a:pPr algn="just" rtl="1"/>
            <a:r>
              <a:rPr lang="ar-SA" sz="2600" b="1" dirty="0">
                <a:solidFill>
                  <a:schemeClr val="bg1"/>
                </a:solidFill>
                <a:latin typeface="Sakkal Majalla" panose="02000000000000000000" pitchFamily="2" charset="-78"/>
                <a:cs typeface="Sakkal Majalla" panose="02000000000000000000" pitchFamily="2" charset="-78"/>
              </a:rPr>
              <a:t>أتقدر  بجزيل الشكر  والعرفان إلى أستاذي الفاضل الدكتور/ محمد عويس، المشرف على هذه الرسالة، لما بذلة من جهدٍ وتوجيه سديد ساهم في إثراء هذا العمل. كانت توجيهاته ونصائحه بمثابة المنارة التي استعنت بها في كامل عملي البحثي، فأسأل الله أن يجازيه خير الجزاء.</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وأيضا أتوجه بخالص الشكر  والتقدير  للأستاذة/ أميرة النوحي، مشرفة الدعم التقني، لجهودها وصبرها في حل المشكلات التقنية التي واجهتني، فقد كانت عونًا لا يقدر  بثمن.</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كما أود ان أشكر لجنة المحكمين على جهودهم المتميزة في قراءة وتقييم هذا العمل، ملاحظاتكم القيمة أثرت البحث وأضافت إليه قيمة كبيرة، ولكم مني أعمق الشكر  والتقدير.</a:t>
            </a:r>
          </a:p>
          <a:p>
            <a:pPr algn="just" rtl="1"/>
            <a:endParaRPr lang="ar-SA" sz="2600" b="1" dirty="0">
              <a:solidFill>
                <a:schemeClr val="bg1"/>
              </a:solidFill>
              <a:latin typeface="Sakkal Majalla" panose="02000000000000000000" pitchFamily="2" charset="-78"/>
              <a:cs typeface="Sakkal Majalla" panose="02000000000000000000" pitchFamily="2" charset="-78"/>
            </a:endParaRPr>
          </a:p>
          <a:p>
            <a:pPr algn="just" rtl="1"/>
            <a:r>
              <a:rPr lang="ar-SA" sz="2600" b="1" dirty="0">
                <a:solidFill>
                  <a:schemeClr val="bg1"/>
                </a:solidFill>
                <a:latin typeface="Sakkal Majalla" panose="02000000000000000000" pitchFamily="2" charset="-78"/>
                <a:cs typeface="Sakkal Majalla" panose="02000000000000000000" pitchFamily="2" charset="-78"/>
              </a:rPr>
              <a:t>وأسأل الله أن أكون قد وفقت في عرضي، فإن أصبت فمن الله وإن أخطأت فمن نفسي والشيطان، والحمد لله رب العالمين.</a:t>
            </a:r>
          </a:p>
        </p:txBody>
      </p:sp>
      <p:sp>
        <p:nvSpPr>
          <p:cNvPr id="8" name="مربع نص 7">
            <a:extLst>
              <a:ext uri="{FF2B5EF4-FFF2-40B4-BE49-F238E27FC236}">
                <a16:creationId xmlns:a16="http://schemas.microsoft.com/office/drawing/2014/main" id="{CE7C16F3-CB55-AF4D-6425-158A4844D134}"/>
              </a:ext>
            </a:extLst>
          </p:cNvPr>
          <p:cNvSpPr txBox="1"/>
          <p:nvPr/>
        </p:nvSpPr>
        <p:spPr>
          <a:xfrm>
            <a:off x="2786061" y="914980"/>
            <a:ext cx="6191250" cy="646331"/>
          </a:xfrm>
          <a:prstGeom prst="rect">
            <a:avLst/>
          </a:prstGeom>
          <a:noFill/>
        </p:spPr>
        <p:txBody>
          <a:bodyPr wrap="square">
            <a:spAutoFit/>
          </a:bodyPr>
          <a:lstStyle/>
          <a:p>
            <a:pPr algn="ctr" rtl="1"/>
            <a:r>
              <a:rPr lang="ar-SA" sz="3600" b="1" dirty="0">
                <a:solidFill>
                  <a:schemeClr val="bg1"/>
                </a:solidFill>
                <a:latin typeface="Sakkal Majalla" panose="02000000000000000000" pitchFamily="2" charset="-78"/>
                <a:cs typeface="Sakkal Majalla" panose="02000000000000000000" pitchFamily="2" charset="-78"/>
              </a:rPr>
              <a:t>شكر وتقدير</a:t>
            </a:r>
          </a:p>
        </p:txBody>
      </p:sp>
    </p:spTree>
    <p:extLst>
      <p:ext uri="{BB962C8B-B14F-4D97-AF65-F5344CB8AC3E}">
        <p14:creationId xmlns:p14="http://schemas.microsoft.com/office/powerpoint/2010/main" val="301161699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21399" y="18037"/>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11" name="Picture 10" descr="Midocean 02-03"/>
          <p:cNvPicPr>
            <a:picLocks noChangeAspect="1"/>
          </p:cNvPicPr>
          <p:nvPr/>
        </p:nvPicPr>
        <p:blipFill>
          <a:blip r:embed="rId5"/>
          <a:stretch>
            <a:fillRect/>
          </a:stretch>
        </p:blipFill>
        <p:spPr>
          <a:xfrm>
            <a:off x="276590" y="-1"/>
            <a:ext cx="2233822" cy="1489487"/>
          </a:xfrm>
          <a:prstGeom prst="rect">
            <a:avLst/>
          </a:prstGeom>
        </p:spPr>
      </p:pic>
    </p:spTree>
    <p:extLst>
      <p:ext uri="{BB962C8B-B14F-4D97-AF65-F5344CB8AC3E}">
        <p14:creationId xmlns:p14="http://schemas.microsoft.com/office/powerpoint/2010/main" val="2269687913"/>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Props1.xml><?xml version="1.0" encoding="utf-8"?>
<ds:datastoreItem xmlns:ds="http://schemas.openxmlformats.org/officeDocument/2006/customXml" ds:itemID="{E5CED97C-B6FB-48E2-BA80-56FF7B367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157290-02EC-4DCF-BA8E-CD08B55A8E8F}">
  <ds:schemaRefs>
    <ds:schemaRef ds:uri="http://schemas.microsoft.com/sharepoint/v3/contenttype/forms"/>
  </ds:schemaRefs>
</ds:datastoreItem>
</file>

<file path=customXml/itemProps3.xml><?xml version="1.0" encoding="utf-8"?>
<ds:datastoreItem xmlns:ds="http://schemas.openxmlformats.org/officeDocument/2006/customXml" ds:itemID="{A4AB8AE5-4CEF-4BC2-A292-D7A73A7B3FEF}">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docProps/app.xml><?xml version="1.0" encoding="utf-8"?>
<Properties xmlns="http://schemas.openxmlformats.org/officeDocument/2006/extended-properties" xmlns:vt="http://schemas.openxmlformats.org/officeDocument/2006/docPropsVTypes">
  <TotalTime>2506</TotalTime>
  <Words>1140</Words>
  <Application>Microsoft Office PowerPoint</Application>
  <PresentationFormat>شاشة عريضة</PresentationFormat>
  <Paragraphs>92</Paragraphs>
  <Slides>13</Slides>
  <Notes>2</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13</vt:i4>
      </vt:variant>
    </vt:vector>
  </HeadingPairs>
  <TitlesOfParts>
    <vt:vector size="20" baseType="lpstr">
      <vt:lpstr>Arial</vt:lpstr>
      <vt:lpstr>Calibri</vt:lpstr>
      <vt:lpstr>Calibri Light</vt:lpstr>
      <vt:lpstr>Sakkal Majalla</vt:lpstr>
      <vt:lpstr>Times New Roman</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تهاني</cp:lastModifiedBy>
  <cp:revision>63</cp:revision>
  <dcterms:created xsi:type="dcterms:W3CDTF">2023-04-29T09:08:23Z</dcterms:created>
  <dcterms:modified xsi:type="dcterms:W3CDTF">2025-12-22T19:33:43Z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0x010100DC69378573D04C4981F1C0E645EFE562</vt:lpwstr>
  </property>
  <property fmtid="{D5CDD505-2E9C-101B-9397-08002B2CF9AE}" pid="3" name="MediaServiceImageTags">
    <vt:lpwstr/>
  </property>
</Properties>
</file>