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Lst>
  <p:notesMasterIdLst>
    <p:notesMasterId r:id="rId45"/>
  </p:notesMasterIdLst>
  <p:sldIdLst>
    <p:sldId id="480" r:id="rId5"/>
    <p:sldId id="502" r:id="rId6"/>
    <p:sldId id="4337" r:id="rId7"/>
    <p:sldId id="4331" r:id="rId8"/>
    <p:sldId id="4332" r:id="rId9"/>
    <p:sldId id="257" r:id="rId10"/>
    <p:sldId id="4333" r:id="rId11"/>
    <p:sldId id="482" r:id="rId12"/>
    <p:sldId id="258" r:id="rId13"/>
    <p:sldId id="4341" r:id="rId14"/>
    <p:sldId id="259" r:id="rId15"/>
    <p:sldId id="260" r:id="rId16"/>
    <p:sldId id="516" r:id="rId17"/>
    <p:sldId id="4346" r:id="rId18"/>
    <p:sldId id="4355" r:id="rId19"/>
    <p:sldId id="4340" r:id="rId20"/>
    <p:sldId id="4339" r:id="rId21"/>
    <p:sldId id="4358" r:id="rId22"/>
    <p:sldId id="4347" r:id="rId23"/>
    <p:sldId id="4356" r:id="rId24"/>
    <p:sldId id="269" r:id="rId25"/>
    <p:sldId id="4342" r:id="rId26"/>
    <p:sldId id="270" r:id="rId27"/>
    <p:sldId id="4359" r:id="rId28"/>
    <p:sldId id="261" r:id="rId29"/>
    <p:sldId id="272" r:id="rId30"/>
    <p:sldId id="4343" r:id="rId31"/>
    <p:sldId id="4334" r:id="rId32"/>
    <p:sldId id="4344" r:id="rId33"/>
    <p:sldId id="4348" r:id="rId34"/>
    <p:sldId id="4357" r:id="rId35"/>
    <p:sldId id="4335" r:id="rId36"/>
    <p:sldId id="4349" r:id="rId37"/>
    <p:sldId id="4336" r:id="rId38"/>
    <p:sldId id="4352" r:id="rId39"/>
    <p:sldId id="4353" r:id="rId40"/>
    <p:sldId id="4329" r:id="rId41"/>
    <p:sldId id="4328" r:id="rId42"/>
    <p:sldId id="4360" r:id="rId43"/>
    <p:sldId id="349" r:id="rId44"/>
  </p:sldIdLst>
  <p:sldSz cx="18288000" cy="10287000"/>
  <p:notesSz cx="6858000" cy="9144000"/>
  <p:embeddedFontLst>
    <p:embeddedFont>
      <p:font typeface="Alexandria" panose="020B0604020202020204" charset="-78"/>
      <p:regular r:id="rId46"/>
    </p:embeddedFont>
    <p:embeddedFont>
      <p:font typeface="Alexandria Bold" panose="020B0604020202020204" charset="-78"/>
      <p:regular r:id="rId47"/>
      <p:bold r:id="rId48"/>
    </p:embeddedFont>
    <p:embeddedFont>
      <p:font typeface="Open Sans" panose="020B0606030504020204" pitchFamily="34" charset="0"/>
      <p:regular r:id="rId49"/>
      <p:bold r:id="rId50"/>
      <p:italic r:id="rId51"/>
      <p:boldItalic r:id="rId52"/>
    </p:embeddedFont>
    <p:embeddedFont>
      <p:font typeface="Poppins" panose="00000500000000000000" pitchFamily="2" charset="0"/>
      <p:regular r:id="rId53"/>
      <p:bold r:id="rId54"/>
      <p:italic r:id="rId55"/>
      <p:boldItalic r:id="rId56"/>
    </p:embeddedFont>
    <p:embeddedFont>
      <p:font typeface="Poppins Bold" panose="00000800000000000000" pitchFamily="2" charset="0"/>
      <p:regular r:id="rId57"/>
      <p:bold r:id="rId58"/>
    </p:embeddedFont>
    <p:embeddedFont>
      <p:font typeface="Roboto Light" panose="02000000000000000000" pitchFamily="2" charset="0"/>
      <p:regular r:id="rId59"/>
      <p:italic r:id="rId60"/>
    </p:embeddedFont>
    <p:embeddedFont>
      <p:font typeface="Times New Roman Bold" panose="02020803070505020304" pitchFamily="18" charset="0"/>
      <p:regular r:id="rId61"/>
      <p:bold r:id="rId62"/>
      <p:italic r:id="rId63"/>
      <p:boldItalic r:id="rId6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5FCE4D-E4DF-8C4A-9357-272A6E8D9745}" v="1" dt="2026-06-02T01:16:41.787"/>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162" autoAdjust="0"/>
    <p:restoredTop sz="94590" autoAdjust="0"/>
  </p:normalViewPr>
  <p:slideViewPr>
    <p:cSldViewPr>
      <p:cViewPr varScale="1">
        <p:scale>
          <a:sx n="65" d="100"/>
          <a:sy n="65" d="100"/>
        </p:scale>
        <p:origin x="248" y="3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font" Target="fonts/font2.fntdata"/><Relationship Id="rId63" Type="http://schemas.openxmlformats.org/officeDocument/2006/relationships/font" Target="fonts/font18.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16.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9.fntdata"/><Relationship Id="rId62" Type="http://schemas.openxmlformats.org/officeDocument/2006/relationships/font" Target="fonts/font17.fntdata"/><Relationship Id="rId7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57" Type="http://schemas.openxmlformats.org/officeDocument/2006/relationships/font" Target="fonts/font12.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font" Target="fonts/font5.fntdata"/><Relationship Id="rId55" Type="http://schemas.openxmlformats.org/officeDocument/2006/relationships/font" Target="fonts/font10.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979F711C-3F23-57FD-A52E-3262B8A324AB}"/>
    <pc:docChg chg="undo custSel modSld">
      <pc:chgData name="Ahmed Hassan" userId="47750a22-629f-416f-a96d-609d36c2ca96" providerId="ADAL" clId="{979F711C-3F23-57FD-A52E-3262B8A324AB}" dt="2026-06-02T21:53:12.219" v="22" actId="478"/>
      <pc:docMkLst>
        <pc:docMk/>
      </pc:docMkLst>
      <pc:sldChg chg="delSp mod">
        <pc:chgData name="Ahmed Hassan" userId="47750a22-629f-416f-a96d-609d36c2ca96" providerId="ADAL" clId="{979F711C-3F23-57FD-A52E-3262B8A324AB}" dt="2026-06-02T21:52:29.554" v="15" actId="478"/>
        <pc:sldMkLst>
          <pc:docMk/>
          <pc:sldMk cId="0" sldId="261"/>
        </pc:sldMkLst>
        <pc:spChg chg="del">
          <ac:chgData name="Ahmed Hassan" userId="47750a22-629f-416f-a96d-609d36c2ca96" providerId="ADAL" clId="{979F711C-3F23-57FD-A52E-3262B8A324AB}" dt="2026-06-02T21:52:29.554" v="15" actId="478"/>
          <ac:spMkLst>
            <pc:docMk/>
            <pc:sldMk cId="0" sldId="261"/>
            <ac:spMk id="51" creationId="{C7519DD3-3E32-66CE-D3FE-DD8366D3A01A}"/>
          </ac:spMkLst>
        </pc:spChg>
        <pc:spChg chg="del">
          <ac:chgData name="Ahmed Hassan" userId="47750a22-629f-416f-a96d-609d36c2ca96" providerId="ADAL" clId="{979F711C-3F23-57FD-A52E-3262B8A324AB}" dt="2026-06-02T21:52:29.554" v="15" actId="478"/>
          <ac:spMkLst>
            <pc:docMk/>
            <pc:sldMk cId="0" sldId="261"/>
            <ac:spMk id="52" creationId="{26DF91C9-2F20-150A-66EC-B14630C2CF7C}"/>
          </ac:spMkLst>
        </pc:spChg>
      </pc:sldChg>
      <pc:sldChg chg="delSp mod">
        <pc:chgData name="Ahmed Hassan" userId="47750a22-629f-416f-a96d-609d36c2ca96" providerId="ADAL" clId="{979F711C-3F23-57FD-A52E-3262B8A324AB}" dt="2026-06-02T21:52:54.744" v="19" actId="478"/>
        <pc:sldMkLst>
          <pc:docMk/>
          <pc:sldMk cId="0" sldId="269"/>
        </pc:sldMkLst>
        <pc:spChg chg="del">
          <ac:chgData name="Ahmed Hassan" userId="47750a22-629f-416f-a96d-609d36c2ca96" providerId="ADAL" clId="{979F711C-3F23-57FD-A52E-3262B8A324AB}" dt="2026-06-02T21:52:54.744" v="19" actId="478"/>
          <ac:spMkLst>
            <pc:docMk/>
            <pc:sldMk cId="0" sldId="269"/>
            <ac:spMk id="30" creationId="{9DBF1AF2-D53A-B2D1-036A-5DE7EB78FDE8}"/>
          </ac:spMkLst>
        </pc:spChg>
        <pc:spChg chg="del">
          <ac:chgData name="Ahmed Hassan" userId="47750a22-629f-416f-a96d-609d36c2ca96" providerId="ADAL" clId="{979F711C-3F23-57FD-A52E-3262B8A324AB}" dt="2026-06-02T21:52:54.744" v="19" actId="478"/>
          <ac:spMkLst>
            <pc:docMk/>
            <pc:sldMk cId="0" sldId="269"/>
            <ac:spMk id="31" creationId="{CAA9FB69-9A1C-E576-752D-EAF40DEBB424}"/>
          </ac:spMkLst>
        </pc:spChg>
      </pc:sldChg>
      <pc:sldChg chg="delSp mod">
        <pc:chgData name="Ahmed Hassan" userId="47750a22-629f-416f-a96d-609d36c2ca96" providerId="ADAL" clId="{979F711C-3F23-57FD-A52E-3262B8A324AB}" dt="2026-06-02T21:52:43.331" v="17" actId="478"/>
        <pc:sldMkLst>
          <pc:docMk/>
          <pc:sldMk cId="0" sldId="270"/>
        </pc:sldMkLst>
        <pc:spChg chg="del">
          <ac:chgData name="Ahmed Hassan" userId="47750a22-629f-416f-a96d-609d36c2ca96" providerId="ADAL" clId="{979F711C-3F23-57FD-A52E-3262B8A324AB}" dt="2026-06-02T21:52:43.331" v="17" actId="478"/>
          <ac:spMkLst>
            <pc:docMk/>
            <pc:sldMk cId="0" sldId="270"/>
            <ac:spMk id="16" creationId="{71BCB027-D5A2-0F46-6EA2-AE72BED2356F}"/>
          </ac:spMkLst>
        </pc:spChg>
        <pc:spChg chg="del">
          <ac:chgData name="Ahmed Hassan" userId="47750a22-629f-416f-a96d-609d36c2ca96" providerId="ADAL" clId="{979F711C-3F23-57FD-A52E-3262B8A324AB}" dt="2026-06-02T21:52:43.331" v="17" actId="478"/>
          <ac:spMkLst>
            <pc:docMk/>
            <pc:sldMk cId="0" sldId="270"/>
            <ac:spMk id="17" creationId="{CE11D643-83DD-B5B8-2AE9-D90F7FABEF3F}"/>
          </ac:spMkLst>
        </pc:spChg>
      </pc:sldChg>
      <pc:sldChg chg="delSp modSp mod">
        <pc:chgData name="Ahmed Hassan" userId="47750a22-629f-416f-a96d-609d36c2ca96" providerId="ADAL" clId="{979F711C-3F23-57FD-A52E-3262B8A324AB}" dt="2026-06-02T21:51:01.393" v="6" actId="478"/>
        <pc:sldMkLst>
          <pc:docMk/>
          <pc:sldMk cId="0" sldId="272"/>
        </pc:sldMkLst>
        <pc:spChg chg="del">
          <ac:chgData name="Ahmed Hassan" userId="47750a22-629f-416f-a96d-609d36c2ca96" providerId="ADAL" clId="{979F711C-3F23-57FD-A52E-3262B8A324AB}" dt="2026-06-02T21:51:01.393" v="6" actId="478"/>
          <ac:spMkLst>
            <pc:docMk/>
            <pc:sldMk cId="0" sldId="272"/>
            <ac:spMk id="36" creationId="{DF770EBE-D7A0-C520-DECD-FC63E19D9F9E}"/>
          </ac:spMkLst>
        </pc:spChg>
        <pc:spChg chg="del mod">
          <ac:chgData name="Ahmed Hassan" userId="47750a22-629f-416f-a96d-609d36c2ca96" providerId="ADAL" clId="{979F711C-3F23-57FD-A52E-3262B8A324AB}" dt="2026-06-02T21:51:01.393" v="6" actId="478"/>
          <ac:spMkLst>
            <pc:docMk/>
            <pc:sldMk cId="0" sldId="272"/>
            <ac:spMk id="37" creationId="{29DFB422-E330-0740-A2DE-7139AC8439DD}"/>
          </ac:spMkLst>
        </pc:spChg>
      </pc:sldChg>
      <pc:sldChg chg="delSp mod">
        <pc:chgData name="Ahmed Hassan" userId="47750a22-629f-416f-a96d-609d36c2ca96" providerId="ADAL" clId="{979F711C-3F23-57FD-A52E-3262B8A324AB}" dt="2026-06-02T21:51:23.021" v="9" actId="478"/>
        <pc:sldMkLst>
          <pc:docMk/>
          <pc:sldMk cId="69536468" sldId="4334"/>
        </pc:sldMkLst>
        <pc:spChg chg="del">
          <ac:chgData name="Ahmed Hassan" userId="47750a22-629f-416f-a96d-609d36c2ca96" providerId="ADAL" clId="{979F711C-3F23-57FD-A52E-3262B8A324AB}" dt="2026-06-02T21:51:23.021" v="9" actId="478"/>
          <ac:spMkLst>
            <pc:docMk/>
            <pc:sldMk cId="69536468" sldId="4334"/>
            <ac:spMk id="26" creationId="{96C1BAE5-F52A-B6E4-A50D-C22C00B65DFB}"/>
          </ac:spMkLst>
        </pc:spChg>
        <pc:spChg chg="del">
          <ac:chgData name="Ahmed Hassan" userId="47750a22-629f-416f-a96d-609d36c2ca96" providerId="ADAL" clId="{979F711C-3F23-57FD-A52E-3262B8A324AB}" dt="2026-06-02T21:51:23.021" v="9" actId="478"/>
          <ac:spMkLst>
            <pc:docMk/>
            <pc:sldMk cId="69536468" sldId="4334"/>
            <ac:spMk id="27" creationId="{6C4172B9-857C-7462-6D9A-355F53B680D0}"/>
          </ac:spMkLst>
        </pc:spChg>
      </pc:sldChg>
      <pc:sldChg chg="delSp mod">
        <pc:chgData name="Ahmed Hassan" userId="47750a22-629f-416f-a96d-609d36c2ca96" providerId="ADAL" clId="{979F711C-3F23-57FD-A52E-3262B8A324AB}" dt="2026-06-02T21:51:43.469" v="11" actId="478"/>
        <pc:sldMkLst>
          <pc:docMk/>
          <pc:sldMk cId="235496716" sldId="4335"/>
        </pc:sldMkLst>
        <pc:spChg chg="del">
          <ac:chgData name="Ahmed Hassan" userId="47750a22-629f-416f-a96d-609d36c2ca96" providerId="ADAL" clId="{979F711C-3F23-57FD-A52E-3262B8A324AB}" dt="2026-06-02T21:51:43.469" v="11" actId="478"/>
          <ac:spMkLst>
            <pc:docMk/>
            <pc:sldMk cId="235496716" sldId="4335"/>
            <ac:spMk id="20" creationId="{1DFE074B-AC37-A11D-073A-EA1389EAE4EC}"/>
          </ac:spMkLst>
        </pc:spChg>
        <pc:spChg chg="del">
          <ac:chgData name="Ahmed Hassan" userId="47750a22-629f-416f-a96d-609d36c2ca96" providerId="ADAL" clId="{979F711C-3F23-57FD-A52E-3262B8A324AB}" dt="2026-06-02T21:51:43.469" v="11" actId="478"/>
          <ac:spMkLst>
            <pc:docMk/>
            <pc:sldMk cId="235496716" sldId="4335"/>
            <ac:spMk id="21" creationId="{A7EA426F-6B41-A4C1-0771-8E7F85F47DC7}"/>
          </ac:spMkLst>
        </pc:spChg>
      </pc:sldChg>
      <pc:sldChg chg="delSp mod">
        <pc:chgData name="Ahmed Hassan" userId="47750a22-629f-416f-a96d-609d36c2ca96" providerId="ADAL" clId="{979F711C-3F23-57FD-A52E-3262B8A324AB}" dt="2026-06-02T21:52:06.539" v="14" actId="478"/>
        <pc:sldMkLst>
          <pc:docMk/>
          <pc:sldMk cId="2793156269" sldId="4336"/>
        </pc:sldMkLst>
        <pc:spChg chg="del">
          <ac:chgData name="Ahmed Hassan" userId="47750a22-629f-416f-a96d-609d36c2ca96" providerId="ADAL" clId="{979F711C-3F23-57FD-A52E-3262B8A324AB}" dt="2026-06-02T21:51:56.976" v="13" actId="478"/>
          <ac:spMkLst>
            <pc:docMk/>
            <pc:sldMk cId="2793156269" sldId="4336"/>
            <ac:spMk id="24" creationId="{7E0C7F32-8EB5-2ACF-472B-16F754C92D51}"/>
          </ac:spMkLst>
        </pc:spChg>
        <pc:spChg chg="del">
          <ac:chgData name="Ahmed Hassan" userId="47750a22-629f-416f-a96d-609d36c2ca96" providerId="ADAL" clId="{979F711C-3F23-57FD-A52E-3262B8A324AB}" dt="2026-06-02T21:52:06.539" v="14" actId="478"/>
          <ac:spMkLst>
            <pc:docMk/>
            <pc:sldMk cId="2793156269" sldId="4336"/>
            <ac:spMk id="25" creationId="{B179FB30-07A5-1EDF-8EC5-64DBF5EA3B5D}"/>
          </ac:spMkLst>
        </pc:spChg>
      </pc:sldChg>
      <pc:sldChg chg="delSp mod">
        <pc:chgData name="Ahmed Hassan" userId="47750a22-629f-416f-a96d-609d36c2ca96" providerId="ADAL" clId="{979F711C-3F23-57FD-A52E-3262B8A324AB}" dt="2026-06-02T20:55:59.958" v="4" actId="478"/>
        <pc:sldMkLst>
          <pc:docMk/>
          <pc:sldMk cId="3792037178" sldId="4339"/>
        </pc:sldMkLst>
        <pc:spChg chg="del">
          <ac:chgData name="Ahmed Hassan" userId="47750a22-629f-416f-a96d-609d36c2ca96" providerId="ADAL" clId="{979F711C-3F23-57FD-A52E-3262B8A324AB}" dt="2026-06-02T20:55:59.958" v="4" actId="478"/>
          <ac:spMkLst>
            <pc:docMk/>
            <pc:sldMk cId="3792037178" sldId="4339"/>
            <ac:spMk id="22" creationId="{1D58A8D7-C2F5-F884-7BC3-B2AF0405B92B}"/>
          </ac:spMkLst>
        </pc:spChg>
        <pc:spChg chg="del">
          <ac:chgData name="Ahmed Hassan" userId="47750a22-629f-416f-a96d-609d36c2ca96" providerId="ADAL" clId="{979F711C-3F23-57FD-A52E-3262B8A324AB}" dt="2026-06-02T20:55:59.958" v="4" actId="478"/>
          <ac:spMkLst>
            <pc:docMk/>
            <pc:sldMk cId="3792037178" sldId="4339"/>
            <ac:spMk id="23" creationId="{E809E159-8CDA-85F1-AB03-99761D3DA6A3}"/>
          </ac:spMkLst>
        </pc:spChg>
      </pc:sldChg>
      <pc:sldChg chg="addSp delSp mod">
        <pc:chgData name="Ahmed Hassan" userId="47750a22-629f-416f-a96d-609d36c2ca96" providerId="ADAL" clId="{979F711C-3F23-57FD-A52E-3262B8A324AB}" dt="2026-06-02T20:41:53.736" v="2" actId="478"/>
        <pc:sldMkLst>
          <pc:docMk/>
          <pc:sldMk cId="3469324876" sldId="4340"/>
        </pc:sldMkLst>
        <pc:spChg chg="add del">
          <ac:chgData name="Ahmed Hassan" userId="47750a22-629f-416f-a96d-609d36c2ca96" providerId="ADAL" clId="{979F711C-3F23-57FD-A52E-3262B8A324AB}" dt="2026-06-02T20:41:45.103" v="1" actId="478"/>
          <ac:spMkLst>
            <pc:docMk/>
            <pc:sldMk cId="3469324876" sldId="4340"/>
            <ac:spMk id="17" creationId="{831CFF6D-BDFC-B671-E8A0-29A777499551}"/>
          </ac:spMkLst>
        </pc:spChg>
        <pc:spChg chg="add del">
          <ac:chgData name="Ahmed Hassan" userId="47750a22-629f-416f-a96d-609d36c2ca96" providerId="ADAL" clId="{979F711C-3F23-57FD-A52E-3262B8A324AB}" dt="2026-06-02T20:41:45.103" v="1" actId="478"/>
          <ac:spMkLst>
            <pc:docMk/>
            <pc:sldMk cId="3469324876" sldId="4340"/>
            <ac:spMk id="19" creationId="{F4F9D927-6960-6DA9-B7A4-BAB3D9B463EB}"/>
          </ac:spMkLst>
        </pc:spChg>
        <pc:spChg chg="add del">
          <ac:chgData name="Ahmed Hassan" userId="47750a22-629f-416f-a96d-609d36c2ca96" providerId="ADAL" clId="{979F711C-3F23-57FD-A52E-3262B8A324AB}" dt="2026-06-02T20:41:45.103" v="1" actId="478"/>
          <ac:spMkLst>
            <pc:docMk/>
            <pc:sldMk cId="3469324876" sldId="4340"/>
            <ac:spMk id="22" creationId="{61AE8720-0CE3-AEE6-353C-11C4CA32CA26}"/>
          </ac:spMkLst>
        </pc:spChg>
        <pc:spChg chg="add del">
          <ac:chgData name="Ahmed Hassan" userId="47750a22-629f-416f-a96d-609d36c2ca96" providerId="ADAL" clId="{979F711C-3F23-57FD-A52E-3262B8A324AB}" dt="2026-06-02T20:41:45.103" v="1" actId="478"/>
          <ac:spMkLst>
            <pc:docMk/>
            <pc:sldMk cId="3469324876" sldId="4340"/>
            <ac:spMk id="23" creationId="{BC8DFA3E-813C-F70E-E620-DB88EB5666A5}"/>
          </ac:spMkLst>
        </pc:spChg>
        <pc:spChg chg="add del">
          <ac:chgData name="Ahmed Hassan" userId="47750a22-629f-416f-a96d-609d36c2ca96" providerId="ADAL" clId="{979F711C-3F23-57FD-A52E-3262B8A324AB}" dt="2026-06-02T20:41:45.103" v="1" actId="478"/>
          <ac:spMkLst>
            <pc:docMk/>
            <pc:sldMk cId="3469324876" sldId="4340"/>
            <ac:spMk id="26" creationId="{7570E17D-FA84-146A-07AF-1D51EE5499B6}"/>
          </ac:spMkLst>
        </pc:spChg>
        <pc:spChg chg="add del">
          <ac:chgData name="Ahmed Hassan" userId="47750a22-629f-416f-a96d-609d36c2ca96" providerId="ADAL" clId="{979F711C-3F23-57FD-A52E-3262B8A324AB}" dt="2026-06-02T20:41:45.103" v="1" actId="478"/>
          <ac:spMkLst>
            <pc:docMk/>
            <pc:sldMk cId="3469324876" sldId="4340"/>
            <ac:spMk id="29" creationId="{F7232BED-B7AE-E6EB-C31B-63716D0A3965}"/>
          </ac:spMkLst>
        </pc:spChg>
        <pc:spChg chg="add del">
          <ac:chgData name="Ahmed Hassan" userId="47750a22-629f-416f-a96d-609d36c2ca96" providerId="ADAL" clId="{979F711C-3F23-57FD-A52E-3262B8A324AB}" dt="2026-06-02T20:41:53.736" v="2" actId="478"/>
          <ac:spMkLst>
            <pc:docMk/>
            <pc:sldMk cId="3469324876" sldId="4340"/>
            <ac:spMk id="44" creationId="{54280520-57D8-7F27-7CF5-E1AE3F4C44BD}"/>
          </ac:spMkLst>
        </pc:spChg>
        <pc:spChg chg="add del">
          <ac:chgData name="Ahmed Hassan" userId="47750a22-629f-416f-a96d-609d36c2ca96" providerId="ADAL" clId="{979F711C-3F23-57FD-A52E-3262B8A324AB}" dt="2026-06-02T20:41:45.103" v="1" actId="478"/>
          <ac:spMkLst>
            <pc:docMk/>
            <pc:sldMk cId="3469324876" sldId="4340"/>
            <ac:spMk id="45" creationId="{587625AA-F022-16B2-C9A5-CFA1E471EB02}"/>
          </ac:spMkLst>
        </pc:spChg>
      </pc:sldChg>
      <pc:sldChg chg="delSp mod">
        <pc:chgData name="Ahmed Hassan" userId="47750a22-629f-416f-a96d-609d36c2ca96" providerId="ADAL" clId="{979F711C-3F23-57FD-A52E-3262B8A324AB}" dt="2026-06-02T21:52:48.214" v="18" actId="478"/>
        <pc:sldMkLst>
          <pc:docMk/>
          <pc:sldMk cId="2891232260" sldId="4342"/>
        </pc:sldMkLst>
        <pc:spChg chg="del">
          <ac:chgData name="Ahmed Hassan" userId="47750a22-629f-416f-a96d-609d36c2ca96" providerId="ADAL" clId="{979F711C-3F23-57FD-A52E-3262B8A324AB}" dt="2026-06-02T21:52:48.214" v="18" actId="478"/>
          <ac:spMkLst>
            <pc:docMk/>
            <pc:sldMk cId="2891232260" sldId="4342"/>
            <ac:spMk id="26" creationId="{A1E309B1-712D-DA50-F9F2-3C33CD81B9C4}"/>
          </ac:spMkLst>
        </pc:spChg>
        <pc:spChg chg="del">
          <ac:chgData name="Ahmed Hassan" userId="47750a22-629f-416f-a96d-609d36c2ca96" providerId="ADAL" clId="{979F711C-3F23-57FD-A52E-3262B8A324AB}" dt="2026-06-02T21:52:48.214" v="18" actId="478"/>
          <ac:spMkLst>
            <pc:docMk/>
            <pc:sldMk cId="2891232260" sldId="4342"/>
            <ac:spMk id="27" creationId="{FA345C78-D8B4-4B43-A32D-52B362839234}"/>
          </ac:spMkLst>
        </pc:spChg>
      </pc:sldChg>
      <pc:sldChg chg="delSp mod">
        <pc:chgData name="Ahmed Hassan" userId="47750a22-629f-416f-a96d-609d36c2ca96" providerId="ADAL" clId="{979F711C-3F23-57FD-A52E-3262B8A324AB}" dt="2026-06-02T21:51:30.381" v="10" actId="478"/>
        <pc:sldMkLst>
          <pc:docMk/>
          <pc:sldMk cId="3402725546" sldId="4343"/>
        </pc:sldMkLst>
        <pc:spChg chg="del">
          <ac:chgData name="Ahmed Hassan" userId="47750a22-629f-416f-a96d-609d36c2ca96" providerId="ADAL" clId="{979F711C-3F23-57FD-A52E-3262B8A324AB}" dt="2026-06-02T21:51:30.381" v="10" actId="478"/>
          <ac:spMkLst>
            <pc:docMk/>
            <pc:sldMk cId="3402725546" sldId="4343"/>
            <ac:spMk id="30" creationId="{0B185E7F-8CD2-1E96-2DF8-98D6CB87ED9C}"/>
          </ac:spMkLst>
        </pc:spChg>
        <pc:spChg chg="del">
          <ac:chgData name="Ahmed Hassan" userId="47750a22-629f-416f-a96d-609d36c2ca96" providerId="ADAL" clId="{979F711C-3F23-57FD-A52E-3262B8A324AB}" dt="2026-06-02T21:51:30.381" v="10" actId="478"/>
          <ac:spMkLst>
            <pc:docMk/>
            <pc:sldMk cId="3402725546" sldId="4343"/>
            <ac:spMk id="31" creationId="{0A0F42FB-91FB-D718-119E-A2CA989A2547}"/>
          </ac:spMkLst>
        </pc:spChg>
      </pc:sldChg>
      <pc:sldChg chg="delSp modSp mod">
        <pc:chgData name="Ahmed Hassan" userId="47750a22-629f-416f-a96d-609d36c2ca96" providerId="ADAL" clId="{979F711C-3F23-57FD-A52E-3262B8A324AB}" dt="2026-06-02T21:51:14.244" v="8" actId="478"/>
        <pc:sldMkLst>
          <pc:docMk/>
          <pc:sldMk cId="292719393" sldId="4344"/>
        </pc:sldMkLst>
        <pc:spChg chg="del">
          <ac:chgData name="Ahmed Hassan" userId="47750a22-629f-416f-a96d-609d36c2ca96" providerId="ADAL" clId="{979F711C-3F23-57FD-A52E-3262B8A324AB}" dt="2026-06-02T21:51:14.244" v="8" actId="478"/>
          <ac:spMkLst>
            <pc:docMk/>
            <pc:sldMk cId="292719393" sldId="4344"/>
            <ac:spMk id="20" creationId="{D1B5FFB6-6BF0-4955-1F2E-3EA92B4502DF}"/>
          </ac:spMkLst>
        </pc:spChg>
        <pc:spChg chg="del mod">
          <ac:chgData name="Ahmed Hassan" userId="47750a22-629f-416f-a96d-609d36c2ca96" providerId="ADAL" clId="{979F711C-3F23-57FD-A52E-3262B8A324AB}" dt="2026-06-02T21:51:14.244" v="8" actId="478"/>
          <ac:spMkLst>
            <pc:docMk/>
            <pc:sldMk cId="292719393" sldId="4344"/>
            <ac:spMk id="21" creationId="{1280E693-DA0A-047F-E8E6-7E65FADE7F29}"/>
          </ac:spMkLst>
        </pc:spChg>
      </pc:sldChg>
      <pc:sldChg chg="delSp mod">
        <pc:chgData name="Ahmed Hassan" userId="47750a22-629f-416f-a96d-609d36c2ca96" providerId="ADAL" clId="{979F711C-3F23-57FD-A52E-3262B8A324AB}" dt="2026-06-02T21:53:01.283" v="20" actId="478"/>
        <pc:sldMkLst>
          <pc:docMk/>
          <pc:sldMk cId="3758978276" sldId="4347"/>
        </pc:sldMkLst>
        <pc:spChg chg="del">
          <ac:chgData name="Ahmed Hassan" userId="47750a22-629f-416f-a96d-609d36c2ca96" providerId="ADAL" clId="{979F711C-3F23-57FD-A52E-3262B8A324AB}" dt="2026-06-02T21:53:01.283" v="20" actId="478"/>
          <ac:spMkLst>
            <pc:docMk/>
            <pc:sldMk cId="3758978276" sldId="4347"/>
            <ac:spMk id="15" creationId="{304EA1ED-5CF4-5FEB-D3D4-D3C56F202160}"/>
          </ac:spMkLst>
        </pc:spChg>
      </pc:sldChg>
      <pc:sldChg chg="delSp mod">
        <pc:chgData name="Ahmed Hassan" userId="47750a22-629f-416f-a96d-609d36c2ca96" providerId="ADAL" clId="{979F711C-3F23-57FD-A52E-3262B8A324AB}" dt="2026-06-02T21:51:48.900" v="12" actId="478"/>
        <pc:sldMkLst>
          <pc:docMk/>
          <pc:sldMk cId="3111403185" sldId="4349"/>
        </pc:sldMkLst>
        <pc:spChg chg="del">
          <ac:chgData name="Ahmed Hassan" userId="47750a22-629f-416f-a96d-609d36c2ca96" providerId="ADAL" clId="{979F711C-3F23-57FD-A52E-3262B8A324AB}" dt="2026-06-02T21:51:48.900" v="12" actId="478"/>
          <ac:spMkLst>
            <pc:docMk/>
            <pc:sldMk cId="3111403185" sldId="4349"/>
            <ac:spMk id="26" creationId="{143DE160-C304-91C6-184A-D43FDD8B6906}"/>
          </ac:spMkLst>
        </pc:spChg>
        <pc:spChg chg="del">
          <ac:chgData name="Ahmed Hassan" userId="47750a22-629f-416f-a96d-609d36c2ca96" providerId="ADAL" clId="{979F711C-3F23-57FD-A52E-3262B8A324AB}" dt="2026-06-02T21:51:48.900" v="12" actId="478"/>
          <ac:spMkLst>
            <pc:docMk/>
            <pc:sldMk cId="3111403185" sldId="4349"/>
            <ac:spMk id="27" creationId="{A612D206-55D4-06C8-881B-1EF6C21A94B1}"/>
          </ac:spMkLst>
        </pc:spChg>
      </pc:sldChg>
      <pc:sldChg chg="delSp mod">
        <pc:chgData name="Ahmed Hassan" userId="47750a22-629f-416f-a96d-609d36c2ca96" providerId="ADAL" clId="{979F711C-3F23-57FD-A52E-3262B8A324AB}" dt="2026-06-02T20:55:26.406" v="3" actId="478"/>
        <pc:sldMkLst>
          <pc:docMk/>
          <pc:sldMk cId="3922106901" sldId="4355"/>
        </pc:sldMkLst>
        <pc:spChg chg="del">
          <ac:chgData name="Ahmed Hassan" userId="47750a22-629f-416f-a96d-609d36c2ca96" providerId="ADAL" clId="{979F711C-3F23-57FD-A52E-3262B8A324AB}" dt="2026-06-02T20:55:26.406" v="3" actId="478"/>
          <ac:spMkLst>
            <pc:docMk/>
            <pc:sldMk cId="3922106901" sldId="4355"/>
            <ac:spMk id="50" creationId="{8E2648CD-CA50-E972-B6F8-09EE55C9F987}"/>
          </ac:spMkLst>
        </pc:spChg>
        <pc:spChg chg="del">
          <ac:chgData name="Ahmed Hassan" userId="47750a22-629f-416f-a96d-609d36c2ca96" providerId="ADAL" clId="{979F711C-3F23-57FD-A52E-3262B8A324AB}" dt="2026-06-02T20:55:26.406" v="3" actId="478"/>
          <ac:spMkLst>
            <pc:docMk/>
            <pc:sldMk cId="3922106901" sldId="4355"/>
            <ac:spMk id="51" creationId="{8742740A-F6B9-F8F8-53F1-C4732CBB67E2}"/>
          </ac:spMkLst>
        </pc:spChg>
      </pc:sldChg>
      <pc:sldChg chg="delSp mod">
        <pc:chgData name="Ahmed Hassan" userId="47750a22-629f-416f-a96d-609d36c2ca96" providerId="ADAL" clId="{979F711C-3F23-57FD-A52E-3262B8A324AB}" dt="2026-06-02T21:53:12.219" v="22" actId="478"/>
        <pc:sldMkLst>
          <pc:docMk/>
          <pc:sldMk cId="1403856253" sldId="4358"/>
        </pc:sldMkLst>
        <pc:spChg chg="del">
          <ac:chgData name="Ahmed Hassan" userId="47750a22-629f-416f-a96d-609d36c2ca96" providerId="ADAL" clId="{979F711C-3F23-57FD-A52E-3262B8A324AB}" dt="2026-06-02T21:53:08.895" v="21" actId="478"/>
          <ac:spMkLst>
            <pc:docMk/>
            <pc:sldMk cId="1403856253" sldId="4358"/>
            <ac:spMk id="18" creationId="{B8A9703F-9716-99F0-D5D5-CB9863FEB790}"/>
          </ac:spMkLst>
        </pc:spChg>
        <pc:spChg chg="del">
          <ac:chgData name="Ahmed Hassan" userId="47750a22-629f-416f-a96d-609d36c2ca96" providerId="ADAL" clId="{979F711C-3F23-57FD-A52E-3262B8A324AB}" dt="2026-06-02T21:53:12.219" v="22" actId="478"/>
          <ac:spMkLst>
            <pc:docMk/>
            <pc:sldMk cId="1403856253" sldId="4358"/>
            <ac:spMk id="19" creationId="{5B27F4A7-BEDD-C221-8EC8-0C742D19DC3D}"/>
          </ac:spMkLst>
        </pc:spChg>
      </pc:sldChg>
      <pc:sldChg chg="delSp mod">
        <pc:chgData name="Ahmed Hassan" userId="47750a22-629f-416f-a96d-609d36c2ca96" providerId="ADAL" clId="{979F711C-3F23-57FD-A52E-3262B8A324AB}" dt="2026-06-02T21:52:37.363" v="16" actId="478"/>
        <pc:sldMkLst>
          <pc:docMk/>
          <pc:sldMk cId="879174511" sldId="4359"/>
        </pc:sldMkLst>
        <pc:spChg chg="del">
          <ac:chgData name="Ahmed Hassan" userId="47750a22-629f-416f-a96d-609d36c2ca96" providerId="ADAL" clId="{979F711C-3F23-57FD-A52E-3262B8A324AB}" dt="2026-06-02T21:52:37.363" v="16" actId="478"/>
          <ac:spMkLst>
            <pc:docMk/>
            <pc:sldMk cId="879174511" sldId="4359"/>
            <ac:spMk id="16" creationId="{6000C8E6-5449-1E98-630E-3B4E1FB2502A}"/>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5" Type="http://schemas.openxmlformats.org/officeDocument/2006/relationships/image" Target="../media/image21.svg"/><Relationship Id="rId4"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image" Target="../media/image17.svg"/><Relationship Id="rId5" Type="http://schemas.openxmlformats.org/officeDocument/2006/relationships/image" Target="../media/image21.sv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E96356-8AAB-1B4A-A49F-F957B36A0761}" type="doc">
      <dgm:prSet loTypeId="urn:microsoft.com/office/officeart/2005/8/layout/pList2" loCatId="" qsTypeId="urn:microsoft.com/office/officeart/2005/8/quickstyle/simple1" qsCatId="simple" csTypeId="urn:microsoft.com/office/officeart/2005/8/colors/accent1_2" csCatId="accent1" phldr="1"/>
      <dgm:spPr/>
      <dgm:t>
        <a:bodyPr/>
        <a:lstStyle/>
        <a:p>
          <a:endParaRPr lang="en-US"/>
        </a:p>
      </dgm:t>
    </dgm:pt>
    <dgm:pt modelId="{CE3076F1-F607-794D-AB4A-CF45AB99A4C6}">
      <dgm:prSet phldrT="[Text]" custT="1"/>
      <dgm:spPr/>
      <dgm:t>
        <a:bodyPr/>
        <a:lstStyle/>
        <a:p>
          <a:pPr algn="ctr"/>
          <a:r>
            <a:rPr lang="en-US" sz="2400" b="1" dirty="0"/>
            <a:t>Too Much Data</a:t>
          </a:r>
        </a:p>
        <a:p>
          <a:pPr algn="ctr"/>
          <a:endParaRPr lang="en-US" sz="1100" dirty="0"/>
        </a:p>
        <a:p>
          <a:pPr algn="ctr"/>
          <a:r>
            <a:rPr lang="en-EG" sz="1800" dirty="0"/>
            <a:t>Organizations often collect everything.</a:t>
          </a:r>
        </a:p>
        <a:p>
          <a:pPr algn="ctr">
            <a:buNone/>
          </a:pPr>
          <a:r>
            <a:rPr lang="en-EG" sz="1800" dirty="0"/>
            <a:t>Examples:</a:t>
          </a:r>
        </a:p>
        <a:p>
          <a:pPr algn="l">
            <a:buFont typeface="Arial" panose="020B0604020202020204" pitchFamily="34" charset="0"/>
            <a:buChar char="•"/>
          </a:pPr>
          <a:r>
            <a:rPr lang="en-EG" sz="1800" dirty="0"/>
            <a:t>- Sales data</a:t>
          </a:r>
        </a:p>
        <a:p>
          <a:pPr algn="l">
            <a:buFont typeface="Arial" panose="020B0604020202020204" pitchFamily="34" charset="0"/>
            <a:buChar char="•"/>
          </a:pPr>
          <a:r>
            <a:rPr lang="en-EG" sz="1800" dirty="0"/>
            <a:t>- Customer data</a:t>
          </a:r>
        </a:p>
        <a:p>
          <a:pPr algn="l">
            <a:buFont typeface="Arial" panose="020B0604020202020204" pitchFamily="34" charset="0"/>
            <a:buChar char="•"/>
          </a:pPr>
          <a:r>
            <a:rPr lang="en-EG" sz="1800" dirty="0"/>
            <a:t>- Operational data</a:t>
          </a:r>
        </a:p>
        <a:p>
          <a:pPr algn="l">
            <a:buFont typeface="Arial" panose="020B0604020202020204" pitchFamily="34" charset="0"/>
            <a:buChar char="•"/>
          </a:pPr>
          <a:r>
            <a:rPr lang="en-EG" sz="1800" dirty="0"/>
            <a:t>- Marketing data</a:t>
          </a:r>
        </a:p>
        <a:p>
          <a:pPr algn="ctr">
            <a:buNone/>
          </a:pPr>
          <a:r>
            <a:rPr lang="en-EG" sz="1800" dirty="0"/>
            <a:t>The challenge is turning data into meaningful information.</a:t>
          </a:r>
          <a:endParaRPr lang="en-US" sz="1800" dirty="0"/>
        </a:p>
      </dgm:t>
    </dgm:pt>
    <dgm:pt modelId="{40BA8B44-17C5-8746-B3D5-9FC20940FE50}" type="parTrans" cxnId="{9F531154-395E-CF4C-89A8-04BCE90C3A64}">
      <dgm:prSet/>
      <dgm:spPr/>
      <dgm:t>
        <a:bodyPr/>
        <a:lstStyle/>
        <a:p>
          <a:endParaRPr lang="en-US"/>
        </a:p>
      </dgm:t>
    </dgm:pt>
    <dgm:pt modelId="{3DC7C471-D563-DE40-BC53-300448743DE8}" type="sibTrans" cxnId="{9F531154-395E-CF4C-89A8-04BCE90C3A64}">
      <dgm:prSet phldrT="1" phldr="0"/>
      <dgm:spPr/>
    </dgm:pt>
    <dgm:pt modelId="{1AE176EE-687B-2C41-BEF2-393FB9AAA150}">
      <dgm:prSet phldrT="[Text]" custT="1"/>
      <dgm:spPr/>
      <dgm:t>
        <a:bodyPr/>
        <a:lstStyle/>
        <a:p>
          <a:pPr algn="ctr" rtl="0"/>
          <a:r>
            <a:rPr lang="en-US" sz="2400" b="1" dirty="0"/>
            <a:t>Data Silos</a:t>
          </a:r>
        </a:p>
        <a:p>
          <a:pPr algn="ctr" rtl="0"/>
          <a:endParaRPr lang="en-US" sz="1100" dirty="0"/>
        </a:p>
        <a:p>
          <a:pPr algn="ctr" rtl="0"/>
          <a:r>
            <a:rPr lang="en-EG" sz="1800" dirty="0"/>
            <a:t>Departments operate independently.</a:t>
          </a:r>
        </a:p>
        <a:p>
          <a:pPr algn="ctr">
            <a:buNone/>
          </a:pPr>
          <a:r>
            <a:rPr lang="en-EG" sz="1800" dirty="0"/>
            <a:t>Examples:</a:t>
          </a:r>
        </a:p>
        <a:p>
          <a:pPr algn="l">
            <a:buFont typeface="Arial" panose="020B0604020202020204" pitchFamily="34" charset="0"/>
            <a:buChar char="•"/>
          </a:pPr>
          <a:r>
            <a:rPr lang="en-EG" sz="1800" dirty="0"/>
            <a:t>- Finance systems.</a:t>
          </a:r>
        </a:p>
        <a:p>
          <a:pPr algn="l">
            <a:buFont typeface="Arial" panose="020B0604020202020204" pitchFamily="34" charset="0"/>
            <a:buChar char="•"/>
          </a:pPr>
          <a:r>
            <a:rPr lang="en-EG" sz="1800" dirty="0"/>
            <a:t>- Sales systems.</a:t>
          </a:r>
        </a:p>
        <a:p>
          <a:pPr algn="l">
            <a:buFont typeface="Arial" panose="020B0604020202020204" pitchFamily="34" charset="0"/>
            <a:buChar char="•"/>
          </a:pPr>
          <a:r>
            <a:rPr lang="en-EG" sz="1800" dirty="0"/>
            <a:t>- Operations systems.</a:t>
          </a:r>
        </a:p>
        <a:p>
          <a:pPr algn="ctr">
            <a:buNone/>
          </a:pPr>
          <a:r>
            <a:rPr lang="en-EG" sz="1800" dirty="0"/>
            <a:t>As a result:</a:t>
          </a:r>
        </a:p>
        <a:p>
          <a:pPr algn="ctr">
            <a:buNone/>
          </a:pPr>
          <a:r>
            <a:rPr lang="en-EG" sz="1800" dirty="0"/>
            <a:t>No single version of the truth exists.</a:t>
          </a:r>
          <a:endParaRPr lang="en-US" sz="1800" dirty="0"/>
        </a:p>
      </dgm:t>
    </dgm:pt>
    <dgm:pt modelId="{A114046B-01FE-6C4D-A755-1863A46187B4}" type="parTrans" cxnId="{C70F308B-E7EC-7446-84C6-2A85FE35377F}">
      <dgm:prSet/>
      <dgm:spPr/>
      <dgm:t>
        <a:bodyPr/>
        <a:lstStyle/>
        <a:p>
          <a:endParaRPr lang="en-US"/>
        </a:p>
      </dgm:t>
    </dgm:pt>
    <dgm:pt modelId="{593B708F-E56B-9145-9C55-3E8B83CF6854}" type="sibTrans" cxnId="{C70F308B-E7EC-7446-84C6-2A85FE35377F}">
      <dgm:prSet phldrT="2" phldr="0"/>
      <dgm:spPr/>
    </dgm:pt>
    <dgm:pt modelId="{BE364678-EB53-7D4E-A299-E876D3FCEA1C}">
      <dgm:prSet phldrT="[Text]" custT="1"/>
      <dgm:spPr/>
      <dgm:t>
        <a:bodyPr/>
        <a:lstStyle/>
        <a:p>
          <a:pPr algn="ctr" rtl="0"/>
          <a:r>
            <a:rPr lang="en-US" sz="2400" b="1" dirty="0"/>
            <a:t>Poor Data Quality</a:t>
          </a:r>
        </a:p>
        <a:p>
          <a:pPr algn="ctr" rtl="0"/>
          <a:endParaRPr lang="en-US" sz="1100" dirty="0"/>
        </a:p>
        <a:p>
          <a:pPr algn="ctr" rtl="0"/>
          <a:r>
            <a:rPr lang="en-EG" sz="1800" dirty="0"/>
            <a:t>Common issues:</a:t>
          </a:r>
        </a:p>
        <a:p>
          <a:pPr algn="l">
            <a:buFont typeface="Arial" panose="020B0604020202020204" pitchFamily="34" charset="0"/>
            <a:buChar char="•"/>
          </a:pPr>
          <a:r>
            <a:rPr lang="en-EG" sz="1800" dirty="0"/>
            <a:t>- Missing values</a:t>
          </a:r>
        </a:p>
        <a:p>
          <a:pPr algn="l">
            <a:buFont typeface="Arial" panose="020B0604020202020204" pitchFamily="34" charset="0"/>
            <a:buChar char="•"/>
          </a:pPr>
          <a:r>
            <a:rPr lang="en-EG" sz="1800" dirty="0"/>
            <a:t>- Duplicate records</a:t>
          </a:r>
        </a:p>
        <a:p>
          <a:pPr algn="l">
            <a:buFont typeface="Arial" panose="020B0604020202020204" pitchFamily="34" charset="0"/>
            <a:buChar char="•"/>
          </a:pPr>
          <a:r>
            <a:rPr lang="en-EG" sz="1800" dirty="0"/>
            <a:t>- Inconsistent formats</a:t>
          </a:r>
        </a:p>
        <a:p>
          <a:pPr algn="ctr">
            <a:buNone/>
          </a:pPr>
          <a:r>
            <a:rPr lang="en-EG" sz="1800" dirty="0"/>
            <a:t>Poor-quality data leads to poor decisions.</a:t>
          </a:r>
          <a:endParaRPr lang="en-US" sz="1800" dirty="0"/>
        </a:p>
      </dgm:t>
    </dgm:pt>
    <dgm:pt modelId="{15D7A6AE-2218-FC41-92B5-F7C1881F36E0}" type="parTrans" cxnId="{BD0EAD81-A4CC-4F43-91EA-C0A0CB4332C8}">
      <dgm:prSet/>
      <dgm:spPr/>
      <dgm:t>
        <a:bodyPr/>
        <a:lstStyle/>
        <a:p>
          <a:endParaRPr lang="en-US"/>
        </a:p>
      </dgm:t>
    </dgm:pt>
    <dgm:pt modelId="{6F2FCB4C-45F2-9946-B32F-382EA202FA8C}" type="sibTrans" cxnId="{BD0EAD81-A4CC-4F43-91EA-C0A0CB4332C8}">
      <dgm:prSet phldrT="3" phldr="0"/>
      <dgm:spPr/>
    </dgm:pt>
    <dgm:pt modelId="{3B3D69CF-3847-3B4C-B9AD-2BC63137F711}">
      <dgm:prSet phldrT="[Text]" custT="1"/>
      <dgm:spPr/>
      <dgm:t>
        <a:bodyPr/>
        <a:lstStyle/>
        <a:p>
          <a:pPr algn="ctr" rtl="0"/>
          <a:r>
            <a:rPr lang="en-US" sz="2400" b="1" dirty="0"/>
            <a:t>Reporting without Analysis</a:t>
          </a:r>
        </a:p>
        <a:p>
          <a:pPr algn="ctr" rtl="0"/>
          <a:endParaRPr lang="en-US" sz="1100" dirty="0"/>
        </a:p>
        <a:p>
          <a:pPr algn="l" rtl="0"/>
          <a:r>
            <a:rPr lang="en-EG" sz="1900" dirty="0"/>
            <a:t>- Many reports answer:</a:t>
          </a:r>
        </a:p>
        <a:p>
          <a:pPr algn="l">
            <a:buNone/>
          </a:pPr>
          <a:r>
            <a:rPr lang="en-EG" sz="1900" dirty="0"/>
            <a:t>“What happened?”</a:t>
          </a:r>
        </a:p>
        <a:p>
          <a:pPr algn="l">
            <a:buNone/>
          </a:pPr>
          <a:r>
            <a:rPr lang="en-EG" sz="1900" dirty="0"/>
            <a:t>- Few answer:</a:t>
          </a:r>
        </a:p>
        <a:p>
          <a:pPr algn="l">
            <a:buNone/>
          </a:pPr>
          <a:r>
            <a:rPr lang="en-EG" sz="1900" dirty="0"/>
            <a:t>“Why did it happen?”</a:t>
          </a:r>
        </a:p>
        <a:p>
          <a:pPr algn="l">
            <a:buNone/>
          </a:pPr>
          <a:r>
            <a:rPr lang="en-EG" sz="1900" dirty="0"/>
            <a:t>or</a:t>
          </a:r>
        </a:p>
        <a:p>
          <a:pPr algn="l">
            <a:buNone/>
          </a:pPr>
          <a:r>
            <a:rPr lang="en-EG" sz="1900" dirty="0"/>
            <a:t>“What should we do next?”</a:t>
          </a:r>
          <a:endParaRPr lang="en-US" sz="1900" dirty="0"/>
        </a:p>
      </dgm:t>
    </dgm:pt>
    <dgm:pt modelId="{C3501DAC-D20C-E041-80E5-873E6F030C2D}" type="parTrans" cxnId="{C0F996B4-B492-014C-A2E3-7FC9D5F118FC}">
      <dgm:prSet/>
      <dgm:spPr/>
      <dgm:t>
        <a:bodyPr/>
        <a:lstStyle/>
        <a:p>
          <a:endParaRPr lang="en-US"/>
        </a:p>
      </dgm:t>
    </dgm:pt>
    <dgm:pt modelId="{EE567F16-2D5E-FE47-A7E5-E8CCF853EC8E}" type="sibTrans" cxnId="{C0F996B4-B492-014C-A2E3-7FC9D5F118FC}">
      <dgm:prSet phldrT="4" phldr="0"/>
      <dgm:spPr/>
    </dgm:pt>
    <dgm:pt modelId="{B391337A-4C9D-E345-8947-01E6C9397FAB}">
      <dgm:prSet phldrT="[Text]" custT="1"/>
      <dgm:spPr/>
      <dgm:t>
        <a:bodyPr/>
        <a:lstStyle/>
        <a:p>
          <a:pPr algn="ctr" rtl="0"/>
          <a:r>
            <a:rPr lang="en-US" sz="2400" b="1" dirty="0"/>
            <a:t>Lack of Data Culture</a:t>
          </a:r>
        </a:p>
        <a:p>
          <a:pPr algn="ctr" rtl="0"/>
          <a:endParaRPr lang="en-US" sz="1900" dirty="0"/>
        </a:p>
        <a:p>
          <a:pPr algn="ctr" rtl="0"/>
          <a:r>
            <a:rPr lang="en-EG" sz="1900" dirty="0"/>
            <a:t>Organizations fail when:</a:t>
          </a:r>
        </a:p>
        <a:p>
          <a:pPr algn="l">
            <a:buFont typeface="Arial" panose="020B0604020202020204" pitchFamily="34" charset="0"/>
            <a:buChar char="•"/>
          </a:pPr>
          <a:r>
            <a:rPr lang="en-EG" sz="1900" dirty="0"/>
            <a:t>- Leaders ignore data</a:t>
          </a:r>
        </a:p>
        <a:p>
          <a:pPr algn="l">
            <a:buFont typeface="Arial" panose="020B0604020202020204" pitchFamily="34" charset="0"/>
            <a:buChar char="•"/>
          </a:pPr>
          <a:r>
            <a:rPr lang="en-EG" sz="1900" dirty="0"/>
            <a:t>- Decisions are based solely on opinions</a:t>
          </a:r>
        </a:p>
        <a:p>
          <a:pPr algn="l">
            <a:buFont typeface="Arial" panose="020B0604020202020204" pitchFamily="34" charset="0"/>
            <a:buChar char="•"/>
          </a:pPr>
          <a:r>
            <a:rPr lang="en-EG" sz="1900" dirty="0"/>
            <a:t>- Teams don’t trust reports</a:t>
          </a:r>
          <a:endParaRPr lang="en-US" sz="1900" dirty="0"/>
        </a:p>
      </dgm:t>
    </dgm:pt>
    <dgm:pt modelId="{58418E07-B9DB-AC46-A150-ED217E228ADF}" type="parTrans" cxnId="{C604B0F5-9176-084D-8432-E3BD8F89ED6B}">
      <dgm:prSet/>
      <dgm:spPr/>
      <dgm:t>
        <a:bodyPr/>
        <a:lstStyle/>
        <a:p>
          <a:endParaRPr lang="en-US"/>
        </a:p>
      </dgm:t>
    </dgm:pt>
    <dgm:pt modelId="{A6EA2138-8381-8F4D-A6DA-F0D6D97B8699}" type="sibTrans" cxnId="{C604B0F5-9176-084D-8432-E3BD8F89ED6B}">
      <dgm:prSet phldrT="5" phldr="0"/>
      <dgm:spPr/>
    </dgm:pt>
    <dgm:pt modelId="{B5B2E49E-D9A2-2741-BEB3-1D9A07A3F36A}" type="pres">
      <dgm:prSet presAssocID="{34E96356-8AAB-1B4A-A49F-F957B36A0761}" presName="Name0" presStyleCnt="0">
        <dgm:presLayoutVars>
          <dgm:dir/>
          <dgm:resizeHandles val="exact"/>
        </dgm:presLayoutVars>
      </dgm:prSet>
      <dgm:spPr/>
    </dgm:pt>
    <dgm:pt modelId="{FDE220D7-9408-0B44-BE38-4093799B319B}" type="pres">
      <dgm:prSet presAssocID="{34E96356-8AAB-1B4A-A49F-F957B36A0761}" presName="bkgdShp" presStyleLbl="alignAccFollowNode1" presStyleIdx="0" presStyleCnt="1"/>
      <dgm:spPr/>
    </dgm:pt>
    <dgm:pt modelId="{6E768CD2-6C77-B745-BCE2-2642CD7BD81E}" type="pres">
      <dgm:prSet presAssocID="{34E96356-8AAB-1B4A-A49F-F957B36A0761}" presName="linComp" presStyleCnt="0"/>
      <dgm:spPr/>
    </dgm:pt>
    <dgm:pt modelId="{119F85F9-567A-BB4E-B233-3FB3B32C7223}" type="pres">
      <dgm:prSet presAssocID="{CE3076F1-F607-794D-AB4A-CF45AB99A4C6}" presName="compNode" presStyleCnt="0"/>
      <dgm:spPr/>
    </dgm:pt>
    <dgm:pt modelId="{E8D76F7E-53A2-2D45-9C7E-418FF00C3568}" type="pres">
      <dgm:prSet presAssocID="{CE3076F1-F607-794D-AB4A-CF45AB99A4C6}" presName="node" presStyleLbl="node1" presStyleIdx="0" presStyleCnt="5">
        <dgm:presLayoutVars>
          <dgm:bulletEnabled val="1"/>
        </dgm:presLayoutVars>
      </dgm:prSet>
      <dgm:spPr/>
    </dgm:pt>
    <dgm:pt modelId="{39EC9A78-9D39-F840-A25E-B7242FC1F28C}" type="pres">
      <dgm:prSet presAssocID="{CE3076F1-F607-794D-AB4A-CF45AB99A4C6}" presName="invisiNode" presStyleLbl="node1" presStyleIdx="0" presStyleCnt="5"/>
      <dgm:spPr/>
    </dgm:pt>
    <dgm:pt modelId="{92FF8E05-3327-0941-B1FA-876A1DACB361}" type="pres">
      <dgm:prSet presAssocID="{CE3076F1-F607-794D-AB4A-CF45AB99A4C6}" presName="imagNode" presStyleLbl="fgImgPlace1" presStyleIdx="0" presStyleCnt="5"/>
      <dgm:spPr>
        <a:blipFill>
          <a:blip xmlns:r="http://schemas.openxmlformats.org/officeDocument/2006/relationships">
            <a:extLst>
              <a:ext uri="{96DAC541-7B7A-43D3-8B79-37D633B846F1}">
                <asvg:svgBlip xmlns:asvg="http://schemas.microsoft.com/office/drawing/2016/SVG/main" r:embed="rId1"/>
              </a:ext>
            </a:extLst>
          </a:blip>
          <a:srcRect/>
          <a:stretch>
            <a:fillRect t="-8000" b="-8000"/>
          </a:stretch>
        </a:blipFill>
      </dgm:spPr>
      <dgm:extLst>
        <a:ext uri="{E40237B7-FDA0-4F09-8148-C483321AD2D9}">
          <dgm14:cNvPr xmlns:dgm14="http://schemas.microsoft.com/office/drawing/2010/diagram" id="0" name="" descr="Server with solid fill"/>
        </a:ext>
      </dgm:extLst>
    </dgm:pt>
    <dgm:pt modelId="{DBD8F67A-579F-564C-BBD2-CFEEB05D26EB}" type="pres">
      <dgm:prSet presAssocID="{3DC7C471-D563-DE40-BC53-300448743DE8}" presName="sibTrans" presStyleLbl="sibTrans2D1" presStyleIdx="0" presStyleCnt="0"/>
      <dgm:spPr/>
    </dgm:pt>
    <dgm:pt modelId="{4B1C3384-D3CD-F145-9C33-1D64D080A391}" type="pres">
      <dgm:prSet presAssocID="{1AE176EE-687B-2C41-BEF2-393FB9AAA150}" presName="compNode" presStyleCnt="0"/>
      <dgm:spPr/>
    </dgm:pt>
    <dgm:pt modelId="{68DB585A-99A5-B546-A5AE-9EF67DF7CAF7}" type="pres">
      <dgm:prSet presAssocID="{1AE176EE-687B-2C41-BEF2-393FB9AAA150}" presName="node" presStyleLbl="node1" presStyleIdx="1" presStyleCnt="5">
        <dgm:presLayoutVars>
          <dgm:bulletEnabled val="1"/>
        </dgm:presLayoutVars>
      </dgm:prSet>
      <dgm:spPr/>
    </dgm:pt>
    <dgm:pt modelId="{CC4D336F-F560-944E-AF4F-2F1E300FC25F}" type="pres">
      <dgm:prSet presAssocID="{1AE176EE-687B-2C41-BEF2-393FB9AAA150}" presName="invisiNode" presStyleLbl="node1" presStyleIdx="1" presStyleCnt="5"/>
      <dgm:spPr/>
    </dgm:pt>
    <dgm:pt modelId="{4BCF1F1E-8EDE-EC41-BD32-989FC2F15FE7}" type="pres">
      <dgm:prSet presAssocID="{1AE176EE-687B-2C41-BEF2-393FB9AAA150}" presName="imagNode" presStyleLbl="fgImgPlace1" presStyleIdx="1" presStyleCnt="5"/>
      <dgm:spPr>
        <a:blipFill>
          <a:blip xmlns:r="http://schemas.openxmlformats.org/officeDocument/2006/relationships">
            <a:extLst>
              <a:ext uri="{96DAC541-7B7A-43D3-8B79-37D633B846F1}">
                <asvg:svgBlip xmlns:asvg="http://schemas.microsoft.com/office/drawing/2016/SVG/main" r:embed="rId2"/>
              </a:ext>
            </a:extLst>
          </a:blip>
          <a:srcRect/>
          <a:stretch>
            <a:fillRect t="-8000" b="-8000"/>
          </a:stretch>
        </a:blipFill>
      </dgm:spPr>
      <dgm:extLst>
        <a:ext uri="{E40237B7-FDA0-4F09-8148-C483321AD2D9}">
          <dgm14:cNvPr xmlns:dgm14="http://schemas.microsoft.com/office/drawing/2010/diagram" id="0" name="" descr="Silo with solid fill"/>
        </a:ext>
      </dgm:extLst>
    </dgm:pt>
    <dgm:pt modelId="{A2F66788-C0C1-E44E-BFD9-013AA6DEEF12}" type="pres">
      <dgm:prSet presAssocID="{593B708F-E56B-9145-9C55-3E8B83CF6854}" presName="sibTrans" presStyleLbl="sibTrans2D1" presStyleIdx="0" presStyleCnt="0"/>
      <dgm:spPr/>
    </dgm:pt>
    <dgm:pt modelId="{688DEA7C-690C-6C42-B021-185BF7C85D26}" type="pres">
      <dgm:prSet presAssocID="{BE364678-EB53-7D4E-A299-E876D3FCEA1C}" presName="compNode" presStyleCnt="0"/>
      <dgm:spPr/>
    </dgm:pt>
    <dgm:pt modelId="{F2C4F602-A15A-FA4C-A2EF-9BEBE431FD38}" type="pres">
      <dgm:prSet presAssocID="{BE364678-EB53-7D4E-A299-E876D3FCEA1C}" presName="node" presStyleLbl="node1" presStyleIdx="2" presStyleCnt="5">
        <dgm:presLayoutVars>
          <dgm:bulletEnabled val="1"/>
        </dgm:presLayoutVars>
      </dgm:prSet>
      <dgm:spPr/>
    </dgm:pt>
    <dgm:pt modelId="{00798F51-C16A-2B43-AA7F-FAC3C2B8181F}" type="pres">
      <dgm:prSet presAssocID="{BE364678-EB53-7D4E-A299-E876D3FCEA1C}" presName="invisiNode" presStyleLbl="node1" presStyleIdx="2" presStyleCnt="5"/>
      <dgm:spPr/>
    </dgm:pt>
    <dgm:pt modelId="{37B1B39E-EA02-514C-8ABA-E16AB758435A}" type="pres">
      <dgm:prSet presAssocID="{BE364678-EB53-7D4E-A299-E876D3FCEA1C}" presName="imagNode" presStyleLbl="fgImgPlace1" presStyleIdx="2" presStyleCnt="5"/>
      <dgm:spPr>
        <a:blipFill>
          <a:blip xmlns:r="http://schemas.openxmlformats.org/officeDocument/2006/relationships">
            <a:extLst>
              <a:ext uri="{96DAC541-7B7A-43D3-8B79-37D633B846F1}">
                <asvg:svgBlip xmlns:asvg="http://schemas.microsoft.com/office/drawing/2016/SVG/main" r:embed="rId3"/>
              </a:ext>
            </a:extLst>
          </a:blip>
          <a:srcRect/>
          <a:stretch>
            <a:fillRect t="-8000" b="-8000"/>
          </a:stretch>
        </a:blipFill>
      </dgm:spPr>
      <dgm:extLst>
        <a:ext uri="{E40237B7-FDA0-4F09-8148-C483321AD2D9}">
          <dgm14:cNvPr xmlns:dgm14="http://schemas.microsoft.com/office/drawing/2010/diagram" id="0" name="" descr="Rating 1 Star with solid fill"/>
        </a:ext>
      </dgm:extLst>
    </dgm:pt>
    <dgm:pt modelId="{44B0BB43-B145-2140-8E7B-F86F03FCD2C8}" type="pres">
      <dgm:prSet presAssocID="{6F2FCB4C-45F2-9946-B32F-382EA202FA8C}" presName="sibTrans" presStyleLbl="sibTrans2D1" presStyleIdx="0" presStyleCnt="0"/>
      <dgm:spPr/>
    </dgm:pt>
    <dgm:pt modelId="{44543EA2-4438-E048-A6DF-9C9B51FB2483}" type="pres">
      <dgm:prSet presAssocID="{3B3D69CF-3847-3B4C-B9AD-2BC63137F711}" presName="compNode" presStyleCnt="0"/>
      <dgm:spPr/>
    </dgm:pt>
    <dgm:pt modelId="{DA798EF5-D51C-4C44-A4F5-2325313E486E}" type="pres">
      <dgm:prSet presAssocID="{3B3D69CF-3847-3B4C-B9AD-2BC63137F711}" presName="node" presStyleLbl="node1" presStyleIdx="3" presStyleCnt="5">
        <dgm:presLayoutVars>
          <dgm:bulletEnabled val="1"/>
        </dgm:presLayoutVars>
      </dgm:prSet>
      <dgm:spPr/>
    </dgm:pt>
    <dgm:pt modelId="{BEA92D87-FAE2-7049-8D33-FE68E5E59EB2}" type="pres">
      <dgm:prSet presAssocID="{3B3D69CF-3847-3B4C-B9AD-2BC63137F711}" presName="invisiNode" presStyleLbl="node1" presStyleIdx="3" presStyleCnt="5"/>
      <dgm:spPr/>
    </dgm:pt>
    <dgm:pt modelId="{03965614-2632-1A4A-AB93-A794F2A4582E}" type="pres">
      <dgm:prSet presAssocID="{3B3D69CF-3847-3B4C-B9AD-2BC63137F711}" presName="imagNode" presStyleLbl="fgImgPlace1" presStyleIdx="3" presStyleCnt="5"/>
      <dgm:spPr>
        <a:blipFill>
          <a:blip xmlns:r="http://schemas.openxmlformats.org/officeDocument/2006/relationships">
            <a:extLst>
              <a:ext uri="{96DAC541-7B7A-43D3-8B79-37D633B846F1}">
                <asvg:svgBlip xmlns:asvg="http://schemas.microsoft.com/office/drawing/2016/SVG/main" r:embed="rId4"/>
              </a:ext>
            </a:extLst>
          </a:blip>
          <a:srcRect/>
          <a:stretch>
            <a:fillRect t="-8000" b="-8000"/>
          </a:stretch>
        </a:blipFill>
      </dgm:spPr>
      <dgm:extLst>
        <a:ext uri="{E40237B7-FDA0-4F09-8148-C483321AD2D9}">
          <dgm14:cNvPr xmlns:dgm14="http://schemas.microsoft.com/office/drawing/2010/diagram" id="0" name="" descr="Table with solid fill"/>
        </a:ext>
      </dgm:extLst>
    </dgm:pt>
    <dgm:pt modelId="{34EB8253-3170-B14F-8F00-85BBF19CF150}" type="pres">
      <dgm:prSet presAssocID="{EE567F16-2D5E-FE47-A7E5-E8CCF853EC8E}" presName="sibTrans" presStyleLbl="sibTrans2D1" presStyleIdx="0" presStyleCnt="0"/>
      <dgm:spPr/>
    </dgm:pt>
    <dgm:pt modelId="{6D6229D0-78E7-F040-BD1E-8CA361493A51}" type="pres">
      <dgm:prSet presAssocID="{B391337A-4C9D-E345-8947-01E6C9397FAB}" presName="compNode" presStyleCnt="0"/>
      <dgm:spPr/>
    </dgm:pt>
    <dgm:pt modelId="{87463847-C795-8A45-9383-73A2960CDBA4}" type="pres">
      <dgm:prSet presAssocID="{B391337A-4C9D-E345-8947-01E6C9397FAB}" presName="node" presStyleLbl="node1" presStyleIdx="4" presStyleCnt="5">
        <dgm:presLayoutVars>
          <dgm:bulletEnabled val="1"/>
        </dgm:presLayoutVars>
      </dgm:prSet>
      <dgm:spPr/>
    </dgm:pt>
    <dgm:pt modelId="{0D973462-905E-694C-B058-5434568C2C19}" type="pres">
      <dgm:prSet presAssocID="{B391337A-4C9D-E345-8947-01E6C9397FAB}" presName="invisiNode" presStyleLbl="node1" presStyleIdx="4" presStyleCnt="5"/>
      <dgm:spPr/>
    </dgm:pt>
    <dgm:pt modelId="{231B81B6-7C82-9941-9556-45822D46D3E4}" type="pres">
      <dgm:prSet presAssocID="{B391337A-4C9D-E345-8947-01E6C9397FAB}" presName="imagNode" presStyleLbl="fgImgPlace1" presStyleIdx="4" presStyleCnt="5"/>
      <dgm:spPr>
        <a:blipFill>
          <a:blip xmlns:r="http://schemas.openxmlformats.org/officeDocument/2006/relationships">
            <a:extLst>
              <a:ext uri="{96DAC541-7B7A-43D3-8B79-37D633B846F1}">
                <asvg:svgBlip xmlns:asvg="http://schemas.microsoft.com/office/drawing/2016/SVG/main" r:embed="rId5"/>
              </a:ext>
            </a:extLst>
          </a:blip>
          <a:srcRect/>
          <a:stretch>
            <a:fillRect t="-8000" b="-8000"/>
          </a:stretch>
        </a:blipFill>
      </dgm:spPr>
      <dgm:extLst>
        <a:ext uri="{E40237B7-FDA0-4F09-8148-C483321AD2D9}">
          <dgm14:cNvPr xmlns:dgm14="http://schemas.microsoft.com/office/drawing/2010/diagram" id="0" name="" descr="Group of people with solid fill"/>
        </a:ext>
      </dgm:extLst>
    </dgm:pt>
  </dgm:ptLst>
  <dgm:cxnLst>
    <dgm:cxn modelId="{95F3E607-13F5-534B-9919-04D06EB41CBE}" type="presOf" srcId="{593B708F-E56B-9145-9C55-3E8B83CF6854}" destId="{A2F66788-C0C1-E44E-BFD9-013AA6DEEF12}" srcOrd="0" destOrd="0" presId="urn:microsoft.com/office/officeart/2005/8/layout/pList2"/>
    <dgm:cxn modelId="{0B788213-7002-894B-9E17-B734CEA66464}" type="presOf" srcId="{1AE176EE-687B-2C41-BEF2-393FB9AAA150}" destId="{68DB585A-99A5-B546-A5AE-9EF67DF7CAF7}" srcOrd="0" destOrd="0" presId="urn:microsoft.com/office/officeart/2005/8/layout/pList2"/>
    <dgm:cxn modelId="{D7281B29-F99D-854C-B80F-59B3F4B8B9BE}" type="presOf" srcId="{6F2FCB4C-45F2-9946-B32F-382EA202FA8C}" destId="{44B0BB43-B145-2140-8E7B-F86F03FCD2C8}" srcOrd="0" destOrd="0" presId="urn:microsoft.com/office/officeart/2005/8/layout/pList2"/>
    <dgm:cxn modelId="{184B8A66-961E-884C-8D22-BE5157FDEE0F}" type="presOf" srcId="{3B3D69CF-3847-3B4C-B9AD-2BC63137F711}" destId="{DA798EF5-D51C-4C44-A4F5-2325313E486E}" srcOrd="0" destOrd="0" presId="urn:microsoft.com/office/officeart/2005/8/layout/pList2"/>
    <dgm:cxn modelId="{A72E2748-426F-AD47-9B74-5664B0DF1EFA}" type="presOf" srcId="{B391337A-4C9D-E345-8947-01E6C9397FAB}" destId="{87463847-C795-8A45-9383-73A2960CDBA4}" srcOrd="0" destOrd="0" presId="urn:microsoft.com/office/officeart/2005/8/layout/pList2"/>
    <dgm:cxn modelId="{9F531154-395E-CF4C-89A8-04BCE90C3A64}" srcId="{34E96356-8AAB-1B4A-A49F-F957B36A0761}" destId="{CE3076F1-F607-794D-AB4A-CF45AB99A4C6}" srcOrd="0" destOrd="0" parTransId="{40BA8B44-17C5-8746-B3D5-9FC20940FE50}" sibTransId="{3DC7C471-D563-DE40-BC53-300448743DE8}"/>
    <dgm:cxn modelId="{DE2DFD80-04E3-D54A-AEDF-E45DBC7C483C}" type="presOf" srcId="{3DC7C471-D563-DE40-BC53-300448743DE8}" destId="{DBD8F67A-579F-564C-BBD2-CFEEB05D26EB}" srcOrd="0" destOrd="0" presId="urn:microsoft.com/office/officeart/2005/8/layout/pList2"/>
    <dgm:cxn modelId="{BD0EAD81-A4CC-4F43-91EA-C0A0CB4332C8}" srcId="{34E96356-8AAB-1B4A-A49F-F957B36A0761}" destId="{BE364678-EB53-7D4E-A299-E876D3FCEA1C}" srcOrd="2" destOrd="0" parTransId="{15D7A6AE-2218-FC41-92B5-F7C1881F36E0}" sibTransId="{6F2FCB4C-45F2-9946-B32F-382EA202FA8C}"/>
    <dgm:cxn modelId="{682E3886-6A76-D44C-BE22-8A3DF5F7CB30}" type="presOf" srcId="{CE3076F1-F607-794D-AB4A-CF45AB99A4C6}" destId="{E8D76F7E-53A2-2D45-9C7E-418FF00C3568}" srcOrd="0" destOrd="0" presId="urn:microsoft.com/office/officeart/2005/8/layout/pList2"/>
    <dgm:cxn modelId="{C70F308B-E7EC-7446-84C6-2A85FE35377F}" srcId="{34E96356-8AAB-1B4A-A49F-F957B36A0761}" destId="{1AE176EE-687B-2C41-BEF2-393FB9AAA150}" srcOrd="1" destOrd="0" parTransId="{A114046B-01FE-6C4D-A755-1863A46187B4}" sibTransId="{593B708F-E56B-9145-9C55-3E8B83CF6854}"/>
    <dgm:cxn modelId="{C0F996B4-B492-014C-A2E3-7FC9D5F118FC}" srcId="{34E96356-8AAB-1B4A-A49F-F957B36A0761}" destId="{3B3D69CF-3847-3B4C-B9AD-2BC63137F711}" srcOrd="3" destOrd="0" parTransId="{C3501DAC-D20C-E041-80E5-873E6F030C2D}" sibTransId="{EE567F16-2D5E-FE47-A7E5-E8CCF853EC8E}"/>
    <dgm:cxn modelId="{540812BC-2FB4-6E4C-B2F2-80C0B7E08A5E}" type="presOf" srcId="{EE567F16-2D5E-FE47-A7E5-E8CCF853EC8E}" destId="{34EB8253-3170-B14F-8F00-85BBF19CF150}" srcOrd="0" destOrd="0" presId="urn:microsoft.com/office/officeart/2005/8/layout/pList2"/>
    <dgm:cxn modelId="{09A7A1BD-7FC3-8140-8559-42788A660D91}" type="presOf" srcId="{34E96356-8AAB-1B4A-A49F-F957B36A0761}" destId="{B5B2E49E-D9A2-2741-BEB3-1D9A07A3F36A}" srcOrd="0" destOrd="0" presId="urn:microsoft.com/office/officeart/2005/8/layout/pList2"/>
    <dgm:cxn modelId="{5A0522ED-B3DA-114C-B585-D6831C91FBB8}" type="presOf" srcId="{BE364678-EB53-7D4E-A299-E876D3FCEA1C}" destId="{F2C4F602-A15A-FA4C-A2EF-9BEBE431FD38}" srcOrd="0" destOrd="0" presId="urn:microsoft.com/office/officeart/2005/8/layout/pList2"/>
    <dgm:cxn modelId="{C604B0F5-9176-084D-8432-E3BD8F89ED6B}" srcId="{34E96356-8AAB-1B4A-A49F-F957B36A0761}" destId="{B391337A-4C9D-E345-8947-01E6C9397FAB}" srcOrd="4" destOrd="0" parTransId="{58418E07-B9DB-AC46-A150-ED217E228ADF}" sibTransId="{A6EA2138-8381-8F4D-A6DA-F0D6D97B8699}"/>
    <dgm:cxn modelId="{9BE8445E-CB77-9649-BFA4-0AD44764EF05}" type="presParOf" srcId="{B5B2E49E-D9A2-2741-BEB3-1D9A07A3F36A}" destId="{FDE220D7-9408-0B44-BE38-4093799B319B}" srcOrd="0" destOrd="0" presId="urn:microsoft.com/office/officeart/2005/8/layout/pList2"/>
    <dgm:cxn modelId="{567902BC-F3DA-824B-851D-1136521BD162}" type="presParOf" srcId="{B5B2E49E-D9A2-2741-BEB3-1D9A07A3F36A}" destId="{6E768CD2-6C77-B745-BCE2-2642CD7BD81E}" srcOrd="1" destOrd="0" presId="urn:microsoft.com/office/officeart/2005/8/layout/pList2"/>
    <dgm:cxn modelId="{20B62CD6-C5FB-4A46-ABA7-41E869B23FE1}" type="presParOf" srcId="{6E768CD2-6C77-B745-BCE2-2642CD7BD81E}" destId="{119F85F9-567A-BB4E-B233-3FB3B32C7223}" srcOrd="0" destOrd="0" presId="urn:microsoft.com/office/officeart/2005/8/layout/pList2"/>
    <dgm:cxn modelId="{7AC18C4D-26F5-364D-8965-079D9C3D07E1}" type="presParOf" srcId="{119F85F9-567A-BB4E-B233-3FB3B32C7223}" destId="{E8D76F7E-53A2-2D45-9C7E-418FF00C3568}" srcOrd="0" destOrd="0" presId="urn:microsoft.com/office/officeart/2005/8/layout/pList2"/>
    <dgm:cxn modelId="{971946F6-2EC2-A749-8768-007EA908D2D2}" type="presParOf" srcId="{119F85F9-567A-BB4E-B233-3FB3B32C7223}" destId="{39EC9A78-9D39-F840-A25E-B7242FC1F28C}" srcOrd="1" destOrd="0" presId="urn:microsoft.com/office/officeart/2005/8/layout/pList2"/>
    <dgm:cxn modelId="{B1A08989-8C7B-B44A-AA24-895B9337C8F5}" type="presParOf" srcId="{119F85F9-567A-BB4E-B233-3FB3B32C7223}" destId="{92FF8E05-3327-0941-B1FA-876A1DACB361}" srcOrd="2" destOrd="0" presId="urn:microsoft.com/office/officeart/2005/8/layout/pList2"/>
    <dgm:cxn modelId="{F3CB0E51-ECBD-F54F-AD38-27E54B808222}" type="presParOf" srcId="{6E768CD2-6C77-B745-BCE2-2642CD7BD81E}" destId="{DBD8F67A-579F-564C-BBD2-CFEEB05D26EB}" srcOrd="1" destOrd="0" presId="urn:microsoft.com/office/officeart/2005/8/layout/pList2"/>
    <dgm:cxn modelId="{5D02BB2D-62BC-174D-AA0B-E3B74A5660FE}" type="presParOf" srcId="{6E768CD2-6C77-B745-BCE2-2642CD7BD81E}" destId="{4B1C3384-D3CD-F145-9C33-1D64D080A391}" srcOrd="2" destOrd="0" presId="urn:microsoft.com/office/officeart/2005/8/layout/pList2"/>
    <dgm:cxn modelId="{E31D5AD5-C898-1E43-9648-FE8C69A65D38}" type="presParOf" srcId="{4B1C3384-D3CD-F145-9C33-1D64D080A391}" destId="{68DB585A-99A5-B546-A5AE-9EF67DF7CAF7}" srcOrd="0" destOrd="0" presId="urn:microsoft.com/office/officeart/2005/8/layout/pList2"/>
    <dgm:cxn modelId="{A6EA6F47-7D09-AC46-8F78-561911C349BA}" type="presParOf" srcId="{4B1C3384-D3CD-F145-9C33-1D64D080A391}" destId="{CC4D336F-F560-944E-AF4F-2F1E300FC25F}" srcOrd="1" destOrd="0" presId="urn:microsoft.com/office/officeart/2005/8/layout/pList2"/>
    <dgm:cxn modelId="{7167E8E2-AF50-C349-88CF-29BBABE55297}" type="presParOf" srcId="{4B1C3384-D3CD-F145-9C33-1D64D080A391}" destId="{4BCF1F1E-8EDE-EC41-BD32-989FC2F15FE7}" srcOrd="2" destOrd="0" presId="urn:microsoft.com/office/officeart/2005/8/layout/pList2"/>
    <dgm:cxn modelId="{9233F4B6-CF17-9F4D-A8D7-20DC9D126404}" type="presParOf" srcId="{6E768CD2-6C77-B745-BCE2-2642CD7BD81E}" destId="{A2F66788-C0C1-E44E-BFD9-013AA6DEEF12}" srcOrd="3" destOrd="0" presId="urn:microsoft.com/office/officeart/2005/8/layout/pList2"/>
    <dgm:cxn modelId="{63D0DC92-4CE6-724C-81DC-5493E10B7C09}" type="presParOf" srcId="{6E768CD2-6C77-B745-BCE2-2642CD7BD81E}" destId="{688DEA7C-690C-6C42-B021-185BF7C85D26}" srcOrd="4" destOrd="0" presId="urn:microsoft.com/office/officeart/2005/8/layout/pList2"/>
    <dgm:cxn modelId="{A986D203-885F-9F40-8A6D-C253F205ADA0}" type="presParOf" srcId="{688DEA7C-690C-6C42-B021-185BF7C85D26}" destId="{F2C4F602-A15A-FA4C-A2EF-9BEBE431FD38}" srcOrd="0" destOrd="0" presId="urn:microsoft.com/office/officeart/2005/8/layout/pList2"/>
    <dgm:cxn modelId="{C29D3527-0312-B04A-8E72-5C32E9197B3A}" type="presParOf" srcId="{688DEA7C-690C-6C42-B021-185BF7C85D26}" destId="{00798F51-C16A-2B43-AA7F-FAC3C2B8181F}" srcOrd="1" destOrd="0" presId="urn:microsoft.com/office/officeart/2005/8/layout/pList2"/>
    <dgm:cxn modelId="{98128FE3-9A22-004B-8111-95BCA167F6D6}" type="presParOf" srcId="{688DEA7C-690C-6C42-B021-185BF7C85D26}" destId="{37B1B39E-EA02-514C-8ABA-E16AB758435A}" srcOrd="2" destOrd="0" presId="urn:microsoft.com/office/officeart/2005/8/layout/pList2"/>
    <dgm:cxn modelId="{B520B477-EDC5-A445-ACBD-4CDA9E5C8335}" type="presParOf" srcId="{6E768CD2-6C77-B745-BCE2-2642CD7BD81E}" destId="{44B0BB43-B145-2140-8E7B-F86F03FCD2C8}" srcOrd="5" destOrd="0" presId="urn:microsoft.com/office/officeart/2005/8/layout/pList2"/>
    <dgm:cxn modelId="{2C6EA0F2-4D13-5049-8226-A22F154EEE9D}" type="presParOf" srcId="{6E768CD2-6C77-B745-BCE2-2642CD7BD81E}" destId="{44543EA2-4438-E048-A6DF-9C9B51FB2483}" srcOrd="6" destOrd="0" presId="urn:microsoft.com/office/officeart/2005/8/layout/pList2"/>
    <dgm:cxn modelId="{F44AE928-53DA-F646-BCF6-F6CDCFEDBD9A}" type="presParOf" srcId="{44543EA2-4438-E048-A6DF-9C9B51FB2483}" destId="{DA798EF5-D51C-4C44-A4F5-2325313E486E}" srcOrd="0" destOrd="0" presId="urn:microsoft.com/office/officeart/2005/8/layout/pList2"/>
    <dgm:cxn modelId="{AC4A8029-ACB2-344B-B972-6DDF4D432490}" type="presParOf" srcId="{44543EA2-4438-E048-A6DF-9C9B51FB2483}" destId="{BEA92D87-FAE2-7049-8D33-FE68E5E59EB2}" srcOrd="1" destOrd="0" presId="urn:microsoft.com/office/officeart/2005/8/layout/pList2"/>
    <dgm:cxn modelId="{CAB644AF-9C47-644E-9400-CE747DDD6945}" type="presParOf" srcId="{44543EA2-4438-E048-A6DF-9C9B51FB2483}" destId="{03965614-2632-1A4A-AB93-A794F2A4582E}" srcOrd="2" destOrd="0" presId="urn:microsoft.com/office/officeart/2005/8/layout/pList2"/>
    <dgm:cxn modelId="{8647D2DD-C08D-7247-97D7-B4B3805FD354}" type="presParOf" srcId="{6E768CD2-6C77-B745-BCE2-2642CD7BD81E}" destId="{34EB8253-3170-B14F-8F00-85BBF19CF150}" srcOrd="7" destOrd="0" presId="urn:microsoft.com/office/officeart/2005/8/layout/pList2"/>
    <dgm:cxn modelId="{DF066C84-082E-AA4D-A70E-5559E3129BBC}" type="presParOf" srcId="{6E768CD2-6C77-B745-BCE2-2642CD7BD81E}" destId="{6D6229D0-78E7-F040-BD1E-8CA361493A51}" srcOrd="8" destOrd="0" presId="urn:microsoft.com/office/officeart/2005/8/layout/pList2"/>
    <dgm:cxn modelId="{92161D38-EF59-DA4D-A198-FC11A24D295F}" type="presParOf" srcId="{6D6229D0-78E7-F040-BD1E-8CA361493A51}" destId="{87463847-C795-8A45-9383-73A2960CDBA4}" srcOrd="0" destOrd="0" presId="urn:microsoft.com/office/officeart/2005/8/layout/pList2"/>
    <dgm:cxn modelId="{82106552-4DB1-0349-852F-4EFEF9D86F21}" type="presParOf" srcId="{6D6229D0-78E7-F040-BD1E-8CA361493A51}" destId="{0D973462-905E-694C-B058-5434568C2C19}" srcOrd="1" destOrd="0" presId="urn:microsoft.com/office/officeart/2005/8/layout/pList2"/>
    <dgm:cxn modelId="{875BCD33-D8E7-894F-862C-004D99C93B40}" type="presParOf" srcId="{6D6229D0-78E7-F040-BD1E-8CA361493A51}" destId="{231B81B6-7C82-9941-9556-45822D46D3E4}" srcOrd="2" destOrd="0" presId="urn:microsoft.com/office/officeart/2005/8/layout/p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7B33F7-51AE-564D-B5D9-E03369F2003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59DB4AC-56A7-8B4E-BDC4-E38540A81ED2}">
      <dgm:prSet/>
      <dgm:spPr/>
      <dgm:t>
        <a:bodyPr/>
        <a:lstStyle/>
        <a:p>
          <a:r>
            <a:rPr lang="en-EG" b="1" dirty="0"/>
            <a:t>Better Decisions</a:t>
          </a:r>
          <a:endParaRPr lang="en-EG" dirty="0"/>
        </a:p>
      </dgm:t>
    </dgm:pt>
    <dgm:pt modelId="{5FD12E67-4A71-1B4B-87BA-37ACED9308BB}" type="parTrans" cxnId="{2853EA13-03F6-A64F-BB8D-064766616BE3}">
      <dgm:prSet/>
      <dgm:spPr/>
      <dgm:t>
        <a:bodyPr/>
        <a:lstStyle/>
        <a:p>
          <a:endParaRPr lang="en-US"/>
        </a:p>
      </dgm:t>
    </dgm:pt>
    <dgm:pt modelId="{237E7790-3D18-364E-A1DA-C4906F131137}" type="sibTrans" cxnId="{2853EA13-03F6-A64F-BB8D-064766616BE3}">
      <dgm:prSet/>
      <dgm:spPr/>
      <dgm:t>
        <a:bodyPr/>
        <a:lstStyle/>
        <a:p>
          <a:endParaRPr lang="en-US"/>
        </a:p>
      </dgm:t>
    </dgm:pt>
    <dgm:pt modelId="{77B19638-52E4-5F42-8469-B4D67C772D66}">
      <dgm:prSet/>
      <dgm:spPr/>
      <dgm:t>
        <a:bodyPr/>
        <a:lstStyle/>
        <a:p>
          <a:r>
            <a:rPr lang="en-EG" dirty="0"/>
            <a:t>Managers make decisions based on facts rather than assumptions.</a:t>
          </a:r>
        </a:p>
      </dgm:t>
    </dgm:pt>
    <dgm:pt modelId="{A894E83B-6C3E-F14E-B0FF-FFFD8DD416DC}" type="parTrans" cxnId="{F2CFE344-4F57-DB47-856D-8D0CB9037D44}">
      <dgm:prSet/>
      <dgm:spPr/>
      <dgm:t>
        <a:bodyPr/>
        <a:lstStyle/>
        <a:p>
          <a:endParaRPr lang="en-US"/>
        </a:p>
      </dgm:t>
    </dgm:pt>
    <dgm:pt modelId="{3E8A3972-4453-7242-9185-9504E7604C19}" type="sibTrans" cxnId="{F2CFE344-4F57-DB47-856D-8D0CB9037D44}">
      <dgm:prSet/>
      <dgm:spPr/>
      <dgm:t>
        <a:bodyPr/>
        <a:lstStyle/>
        <a:p>
          <a:endParaRPr lang="en-US"/>
        </a:p>
      </dgm:t>
    </dgm:pt>
    <dgm:pt modelId="{AF6C2B04-87B2-B641-8976-A0BB9B472E12}">
      <dgm:prSet/>
      <dgm:spPr/>
      <dgm:t>
        <a:bodyPr/>
        <a:lstStyle/>
        <a:p>
          <a:r>
            <a:rPr lang="en-EG" b="1" dirty="0"/>
            <a:t>Faster Decisions</a:t>
          </a:r>
          <a:endParaRPr lang="en-EG" dirty="0"/>
        </a:p>
      </dgm:t>
    </dgm:pt>
    <dgm:pt modelId="{28E61154-60FB-3E41-927B-93AB1E6E8187}" type="parTrans" cxnId="{CE563BBA-19E8-EB4B-BF9D-58BF0EE60D87}">
      <dgm:prSet/>
      <dgm:spPr/>
      <dgm:t>
        <a:bodyPr/>
        <a:lstStyle/>
        <a:p>
          <a:endParaRPr lang="en-US"/>
        </a:p>
      </dgm:t>
    </dgm:pt>
    <dgm:pt modelId="{2D6116DB-69E6-0146-8021-75DF050450AD}" type="sibTrans" cxnId="{CE563BBA-19E8-EB4B-BF9D-58BF0EE60D87}">
      <dgm:prSet/>
      <dgm:spPr/>
      <dgm:t>
        <a:bodyPr/>
        <a:lstStyle/>
        <a:p>
          <a:endParaRPr lang="en-US"/>
        </a:p>
      </dgm:t>
    </dgm:pt>
    <dgm:pt modelId="{2558A7BE-10BE-7149-8C1C-D91698C6526A}">
      <dgm:prSet/>
      <dgm:spPr/>
      <dgm:t>
        <a:bodyPr/>
        <a:lstStyle/>
        <a:p>
          <a:r>
            <a:rPr lang="en-EG" dirty="0"/>
            <a:t>Information becomes available immediately.</a:t>
          </a:r>
        </a:p>
      </dgm:t>
    </dgm:pt>
    <dgm:pt modelId="{E4A57F82-8C05-0944-8F1C-49DEE69F78A5}" type="parTrans" cxnId="{01848719-7801-8843-B71A-A32924D438A2}">
      <dgm:prSet/>
      <dgm:spPr/>
      <dgm:t>
        <a:bodyPr/>
        <a:lstStyle/>
        <a:p>
          <a:endParaRPr lang="en-US"/>
        </a:p>
      </dgm:t>
    </dgm:pt>
    <dgm:pt modelId="{B9E2A5EA-844B-7149-8A3B-8144D3F28660}" type="sibTrans" cxnId="{01848719-7801-8843-B71A-A32924D438A2}">
      <dgm:prSet/>
      <dgm:spPr/>
      <dgm:t>
        <a:bodyPr/>
        <a:lstStyle/>
        <a:p>
          <a:endParaRPr lang="en-US"/>
        </a:p>
      </dgm:t>
    </dgm:pt>
    <dgm:pt modelId="{288416C4-69D9-1740-BDAD-1C1E593AF071}">
      <dgm:prSet/>
      <dgm:spPr/>
      <dgm:t>
        <a:bodyPr/>
        <a:lstStyle/>
        <a:p>
          <a:r>
            <a:rPr lang="en-EG" b="1" dirty="0"/>
            <a:t>Improved Performance</a:t>
          </a:r>
          <a:endParaRPr lang="en-EG" dirty="0"/>
        </a:p>
      </dgm:t>
    </dgm:pt>
    <dgm:pt modelId="{D4E4C9F0-0057-ED48-B257-03BCF18D6B34}" type="parTrans" cxnId="{08CD3D22-B808-A445-8DD2-2CED5801AF12}">
      <dgm:prSet/>
      <dgm:spPr/>
      <dgm:t>
        <a:bodyPr/>
        <a:lstStyle/>
        <a:p>
          <a:endParaRPr lang="en-US"/>
        </a:p>
      </dgm:t>
    </dgm:pt>
    <dgm:pt modelId="{53AA417E-F989-AC43-A158-8B2A0121190D}" type="sibTrans" cxnId="{08CD3D22-B808-A445-8DD2-2CED5801AF12}">
      <dgm:prSet/>
      <dgm:spPr/>
      <dgm:t>
        <a:bodyPr/>
        <a:lstStyle/>
        <a:p>
          <a:endParaRPr lang="en-US"/>
        </a:p>
      </dgm:t>
    </dgm:pt>
    <dgm:pt modelId="{F05FD8B1-ECFD-6B45-A203-B40A1924256F}">
      <dgm:prSet/>
      <dgm:spPr/>
      <dgm:t>
        <a:bodyPr/>
        <a:lstStyle/>
        <a:p>
          <a:r>
            <a:rPr lang="en-EG" dirty="0"/>
            <a:t>Organizations can identify inefficiencies and opportunities.</a:t>
          </a:r>
        </a:p>
      </dgm:t>
    </dgm:pt>
    <dgm:pt modelId="{A40FAB0E-9F04-0F49-A829-FAB565007816}" type="parTrans" cxnId="{15576400-C5D3-D547-9480-699253D4C950}">
      <dgm:prSet/>
      <dgm:spPr/>
      <dgm:t>
        <a:bodyPr/>
        <a:lstStyle/>
        <a:p>
          <a:endParaRPr lang="en-US"/>
        </a:p>
      </dgm:t>
    </dgm:pt>
    <dgm:pt modelId="{E0F43204-2474-DB45-8388-8B289506234E}" type="sibTrans" cxnId="{15576400-C5D3-D547-9480-699253D4C950}">
      <dgm:prSet/>
      <dgm:spPr/>
      <dgm:t>
        <a:bodyPr/>
        <a:lstStyle/>
        <a:p>
          <a:endParaRPr lang="en-US"/>
        </a:p>
      </dgm:t>
    </dgm:pt>
    <dgm:pt modelId="{91AC4E22-A150-6143-8550-F3181E6111CD}">
      <dgm:prSet/>
      <dgm:spPr/>
      <dgm:t>
        <a:bodyPr/>
        <a:lstStyle/>
        <a:p>
          <a:r>
            <a:rPr lang="en-EG" b="1" dirty="0"/>
            <a:t>Competitive Advantage</a:t>
          </a:r>
          <a:endParaRPr lang="en-EG" dirty="0"/>
        </a:p>
      </dgm:t>
    </dgm:pt>
    <dgm:pt modelId="{DB7880A3-5F7A-3442-A7A5-0607782BAD4A}" type="parTrans" cxnId="{AED7E7E1-DA64-B64C-B04F-CEBFED263CA0}">
      <dgm:prSet/>
      <dgm:spPr/>
      <dgm:t>
        <a:bodyPr/>
        <a:lstStyle/>
        <a:p>
          <a:endParaRPr lang="en-US"/>
        </a:p>
      </dgm:t>
    </dgm:pt>
    <dgm:pt modelId="{6DDB3807-4289-D042-97E0-534604F0C490}" type="sibTrans" cxnId="{AED7E7E1-DA64-B64C-B04F-CEBFED263CA0}">
      <dgm:prSet/>
      <dgm:spPr/>
      <dgm:t>
        <a:bodyPr/>
        <a:lstStyle/>
        <a:p>
          <a:endParaRPr lang="en-US"/>
        </a:p>
      </dgm:t>
    </dgm:pt>
    <dgm:pt modelId="{4DB1EB22-DABA-E840-955D-8BF8F25967AC}">
      <dgm:prSet/>
      <dgm:spPr/>
      <dgm:t>
        <a:bodyPr/>
        <a:lstStyle/>
        <a:p>
          <a:r>
            <a:rPr lang="en-EG" dirty="0"/>
            <a:t>Businesses respond faster to market changes.</a:t>
          </a:r>
        </a:p>
      </dgm:t>
    </dgm:pt>
    <dgm:pt modelId="{FD5C958A-1A49-594C-91EF-123AA9D39B6A}" type="parTrans" cxnId="{363A3B33-A61E-2B42-B801-52B3901BCFBE}">
      <dgm:prSet/>
      <dgm:spPr/>
      <dgm:t>
        <a:bodyPr/>
        <a:lstStyle/>
        <a:p>
          <a:endParaRPr lang="en-US"/>
        </a:p>
      </dgm:t>
    </dgm:pt>
    <dgm:pt modelId="{1A5835A4-A945-8D4F-87C9-92EF91B2BAC3}" type="sibTrans" cxnId="{363A3B33-A61E-2B42-B801-52B3901BCFBE}">
      <dgm:prSet/>
      <dgm:spPr/>
      <dgm:t>
        <a:bodyPr/>
        <a:lstStyle/>
        <a:p>
          <a:endParaRPr lang="en-US"/>
        </a:p>
      </dgm:t>
    </dgm:pt>
    <dgm:pt modelId="{8D453E82-9E62-5747-A29C-B673929E1139}" type="pres">
      <dgm:prSet presAssocID="{087B33F7-51AE-564D-B5D9-E03369F20030}" presName="Name0" presStyleCnt="0">
        <dgm:presLayoutVars>
          <dgm:dir/>
          <dgm:animLvl val="lvl"/>
          <dgm:resizeHandles val="exact"/>
        </dgm:presLayoutVars>
      </dgm:prSet>
      <dgm:spPr/>
    </dgm:pt>
    <dgm:pt modelId="{C1930BC3-8030-264D-B4F0-C05F7F2C5A85}" type="pres">
      <dgm:prSet presAssocID="{D59DB4AC-56A7-8B4E-BDC4-E38540A81ED2}" presName="linNode" presStyleCnt="0"/>
      <dgm:spPr/>
    </dgm:pt>
    <dgm:pt modelId="{DBC66F7C-6F59-5A41-B321-8611847654A2}" type="pres">
      <dgm:prSet presAssocID="{D59DB4AC-56A7-8B4E-BDC4-E38540A81ED2}" presName="parentText" presStyleLbl="node1" presStyleIdx="0" presStyleCnt="4">
        <dgm:presLayoutVars>
          <dgm:chMax val="1"/>
          <dgm:bulletEnabled val="1"/>
        </dgm:presLayoutVars>
      </dgm:prSet>
      <dgm:spPr/>
    </dgm:pt>
    <dgm:pt modelId="{7DFC5689-4B89-D347-A359-B704DCEFEA09}" type="pres">
      <dgm:prSet presAssocID="{D59DB4AC-56A7-8B4E-BDC4-E38540A81ED2}" presName="descendantText" presStyleLbl="alignAccFollowNode1" presStyleIdx="0" presStyleCnt="4">
        <dgm:presLayoutVars>
          <dgm:bulletEnabled val="1"/>
        </dgm:presLayoutVars>
      </dgm:prSet>
      <dgm:spPr/>
    </dgm:pt>
    <dgm:pt modelId="{0850EC17-09A8-864E-B6F7-C75010F4B2AE}" type="pres">
      <dgm:prSet presAssocID="{237E7790-3D18-364E-A1DA-C4906F131137}" presName="sp" presStyleCnt="0"/>
      <dgm:spPr/>
    </dgm:pt>
    <dgm:pt modelId="{19BF40A5-FB16-FA4D-A798-00DA3E79A7AB}" type="pres">
      <dgm:prSet presAssocID="{AF6C2B04-87B2-B641-8976-A0BB9B472E12}" presName="linNode" presStyleCnt="0"/>
      <dgm:spPr/>
    </dgm:pt>
    <dgm:pt modelId="{7E192AAB-76EE-A740-996A-A1FC7C74E8FC}" type="pres">
      <dgm:prSet presAssocID="{AF6C2B04-87B2-B641-8976-A0BB9B472E12}" presName="parentText" presStyleLbl="node1" presStyleIdx="1" presStyleCnt="4">
        <dgm:presLayoutVars>
          <dgm:chMax val="1"/>
          <dgm:bulletEnabled val="1"/>
        </dgm:presLayoutVars>
      </dgm:prSet>
      <dgm:spPr/>
    </dgm:pt>
    <dgm:pt modelId="{5CFB84B7-C1D1-EE41-B531-DF4DDF6F1308}" type="pres">
      <dgm:prSet presAssocID="{AF6C2B04-87B2-B641-8976-A0BB9B472E12}" presName="descendantText" presStyleLbl="alignAccFollowNode1" presStyleIdx="1" presStyleCnt="4">
        <dgm:presLayoutVars>
          <dgm:bulletEnabled val="1"/>
        </dgm:presLayoutVars>
      </dgm:prSet>
      <dgm:spPr/>
    </dgm:pt>
    <dgm:pt modelId="{EE7151D3-DEB3-C041-8633-EE92D4BD14E5}" type="pres">
      <dgm:prSet presAssocID="{2D6116DB-69E6-0146-8021-75DF050450AD}" presName="sp" presStyleCnt="0"/>
      <dgm:spPr/>
    </dgm:pt>
    <dgm:pt modelId="{20477CC5-518B-0940-90CB-96E4CFC3D74B}" type="pres">
      <dgm:prSet presAssocID="{288416C4-69D9-1740-BDAD-1C1E593AF071}" presName="linNode" presStyleCnt="0"/>
      <dgm:spPr/>
    </dgm:pt>
    <dgm:pt modelId="{32EB2FBC-5D36-7644-BCAC-A37003992749}" type="pres">
      <dgm:prSet presAssocID="{288416C4-69D9-1740-BDAD-1C1E593AF071}" presName="parentText" presStyleLbl="node1" presStyleIdx="2" presStyleCnt="4">
        <dgm:presLayoutVars>
          <dgm:chMax val="1"/>
          <dgm:bulletEnabled val="1"/>
        </dgm:presLayoutVars>
      </dgm:prSet>
      <dgm:spPr/>
    </dgm:pt>
    <dgm:pt modelId="{3416CEE0-F87E-364B-935B-349AE3BD33F0}" type="pres">
      <dgm:prSet presAssocID="{288416C4-69D9-1740-BDAD-1C1E593AF071}" presName="descendantText" presStyleLbl="alignAccFollowNode1" presStyleIdx="2" presStyleCnt="4">
        <dgm:presLayoutVars>
          <dgm:bulletEnabled val="1"/>
        </dgm:presLayoutVars>
      </dgm:prSet>
      <dgm:spPr/>
    </dgm:pt>
    <dgm:pt modelId="{DA1EDE64-90B4-9D41-BACF-110AC03A52CA}" type="pres">
      <dgm:prSet presAssocID="{53AA417E-F989-AC43-A158-8B2A0121190D}" presName="sp" presStyleCnt="0"/>
      <dgm:spPr/>
    </dgm:pt>
    <dgm:pt modelId="{17A7F53D-F731-CA43-8419-381DEFD70392}" type="pres">
      <dgm:prSet presAssocID="{91AC4E22-A150-6143-8550-F3181E6111CD}" presName="linNode" presStyleCnt="0"/>
      <dgm:spPr/>
    </dgm:pt>
    <dgm:pt modelId="{01244F41-4F2E-D54D-AB3A-82CA879A534D}" type="pres">
      <dgm:prSet presAssocID="{91AC4E22-A150-6143-8550-F3181E6111CD}" presName="parentText" presStyleLbl="node1" presStyleIdx="3" presStyleCnt="4">
        <dgm:presLayoutVars>
          <dgm:chMax val="1"/>
          <dgm:bulletEnabled val="1"/>
        </dgm:presLayoutVars>
      </dgm:prSet>
      <dgm:spPr/>
    </dgm:pt>
    <dgm:pt modelId="{A810B63B-5A97-8044-9E09-A4929B7F45D6}" type="pres">
      <dgm:prSet presAssocID="{91AC4E22-A150-6143-8550-F3181E6111CD}" presName="descendantText" presStyleLbl="alignAccFollowNode1" presStyleIdx="3" presStyleCnt="4">
        <dgm:presLayoutVars>
          <dgm:bulletEnabled val="1"/>
        </dgm:presLayoutVars>
      </dgm:prSet>
      <dgm:spPr/>
    </dgm:pt>
  </dgm:ptLst>
  <dgm:cxnLst>
    <dgm:cxn modelId="{15576400-C5D3-D547-9480-699253D4C950}" srcId="{288416C4-69D9-1740-BDAD-1C1E593AF071}" destId="{F05FD8B1-ECFD-6B45-A203-B40A1924256F}" srcOrd="0" destOrd="0" parTransId="{A40FAB0E-9F04-0F49-A829-FAB565007816}" sibTransId="{E0F43204-2474-DB45-8388-8B289506234E}"/>
    <dgm:cxn modelId="{2853EA13-03F6-A64F-BB8D-064766616BE3}" srcId="{087B33F7-51AE-564D-B5D9-E03369F20030}" destId="{D59DB4AC-56A7-8B4E-BDC4-E38540A81ED2}" srcOrd="0" destOrd="0" parTransId="{5FD12E67-4A71-1B4B-87BA-37ACED9308BB}" sibTransId="{237E7790-3D18-364E-A1DA-C4906F131137}"/>
    <dgm:cxn modelId="{01848719-7801-8843-B71A-A32924D438A2}" srcId="{AF6C2B04-87B2-B641-8976-A0BB9B472E12}" destId="{2558A7BE-10BE-7149-8C1C-D91698C6526A}" srcOrd="0" destOrd="0" parTransId="{E4A57F82-8C05-0944-8F1C-49DEE69F78A5}" sibTransId="{B9E2A5EA-844B-7149-8A3B-8144D3F28660}"/>
    <dgm:cxn modelId="{EB74C719-34D2-3144-BC23-EEC67A8BB5C7}" type="presOf" srcId="{087B33F7-51AE-564D-B5D9-E03369F20030}" destId="{8D453E82-9E62-5747-A29C-B673929E1139}" srcOrd="0" destOrd="0" presId="urn:microsoft.com/office/officeart/2005/8/layout/vList5"/>
    <dgm:cxn modelId="{CED44520-77CC-2B4E-88BD-583C1B097C05}" type="presOf" srcId="{F05FD8B1-ECFD-6B45-A203-B40A1924256F}" destId="{3416CEE0-F87E-364B-935B-349AE3BD33F0}" srcOrd="0" destOrd="0" presId="urn:microsoft.com/office/officeart/2005/8/layout/vList5"/>
    <dgm:cxn modelId="{08CD3D22-B808-A445-8DD2-2CED5801AF12}" srcId="{087B33F7-51AE-564D-B5D9-E03369F20030}" destId="{288416C4-69D9-1740-BDAD-1C1E593AF071}" srcOrd="2" destOrd="0" parTransId="{D4E4C9F0-0057-ED48-B257-03BCF18D6B34}" sibTransId="{53AA417E-F989-AC43-A158-8B2A0121190D}"/>
    <dgm:cxn modelId="{363A3B33-A61E-2B42-B801-52B3901BCFBE}" srcId="{91AC4E22-A150-6143-8550-F3181E6111CD}" destId="{4DB1EB22-DABA-E840-955D-8BF8F25967AC}" srcOrd="0" destOrd="0" parTransId="{FD5C958A-1A49-594C-91EF-123AA9D39B6A}" sibTransId="{1A5835A4-A945-8D4F-87C9-92EF91B2BAC3}"/>
    <dgm:cxn modelId="{10B69237-B6FA-EE45-AD1B-F304A1A6689F}" type="presOf" srcId="{91AC4E22-A150-6143-8550-F3181E6111CD}" destId="{01244F41-4F2E-D54D-AB3A-82CA879A534D}" srcOrd="0" destOrd="0" presId="urn:microsoft.com/office/officeart/2005/8/layout/vList5"/>
    <dgm:cxn modelId="{F2CFE344-4F57-DB47-856D-8D0CB9037D44}" srcId="{D59DB4AC-56A7-8B4E-BDC4-E38540A81ED2}" destId="{77B19638-52E4-5F42-8469-B4D67C772D66}" srcOrd="0" destOrd="0" parTransId="{A894E83B-6C3E-F14E-B0FF-FFFD8DD416DC}" sibTransId="{3E8A3972-4453-7242-9185-9504E7604C19}"/>
    <dgm:cxn modelId="{7050214B-ED2B-5941-9F8A-CB1D7C5F4962}" type="presOf" srcId="{2558A7BE-10BE-7149-8C1C-D91698C6526A}" destId="{5CFB84B7-C1D1-EE41-B531-DF4DDF6F1308}" srcOrd="0" destOrd="0" presId="urn:microsoft.com/office/officeart/2005/8/layout/vList5"/>
    <dgm:cxn modelId="{55B20557-DDB2-2A44-A400-59AAFA0EE4E7}" type="presOf" srcId="{AF6C2B04-87B2-B641-8976-A0BB9B472E12}" destId="{7E192AAB-76EE-A740-996A-A1FC7C74E8FC}" srcOrd="0" destOrd="0" presId="urn:microsoft.com/office/officeart/2005/8/layout/vList5"/>
    <dgm:cxn modelId="{0387EF7A-F003-B348-B4FF-9387C8B45EA5}" type="presOf" srcId="{288416C4-69D9-1740-BDAD-1C1E593AF071}" destId="{32EB2FBC-5D36-7644-BCAC-A37003992749}" srcOrd="0" destOrd="0" presId="urn:microsoft.com/office/officeart/2005/8/layout/vList5"/>
    <dgm:cxn modelId="{55D60383-B36F-4344-B2F2-D2A0B94339D0}" type="presOf" srcId="{D59DB4AC-56A7-8B4E-BDC4-E38540A81ED2}" destId="{DBC66F7C-6F59-5A41-B321-8611847654A2}" srcOrd="0" destOrd="0" presId="urn:microsoft.com/office/officeart/2005/8/layout/vList5"/>
    <dgm:cxn modelId="{CE563BBA-19E8-EB4B-BF9D-58BF0EE60D87}" srcId="{087B33F7-51AE-564D-B5D9-E03369F20030}" destId="{AF6C2B04-87B2-B641-8976-A0BB9B472E12}" srcOrd="1" destOrd="0" parTransId="{28E61154-60FB-3E41-927B-93AB1E6E8187}" sibTransId="{2D6116DB-69E6-0146-8021-75DF050450AD}"/>
    <dgm:cxn modelId="{A0FD27CA-915C-5842-99EB-FA56D01C49A7}" type="presOf" srcId="{77B19638-52E4-5F42-8469-B4D67C772D66}" destId="{7DFC5689-4B89-D347-A359-B704DCEFEA09}" srcOrd="0" destOrd="0" presId="urn:microsoft.com/office/officeart/2005/8/layout/vList5"/>
    <dgm:cxn modelId="{AED7E7E1-DA64-B64C-B04F-CEBFED263CA0}" srcId="{087B33F7-51AE-564D-B5D9-E03369F20030}" destId="{91AC4E22-A150-6143-8550-F3181E6111CD}" srcOrd="3" destOrd="0" parTransId="{DB7880A3-5F7A-3442-A7A5-0607782BAD4A}" sibTransId="{6DDB3807-4289-D042-97E0-534604F0C490}"/>
    <dgm:cxn modelId="{3C33F1E3-41FD-5E40-A606-FCA109D5FDCA}" type="presOf" srcId="{4DB1EB22-DABA-E840-955D-8BF8F25967AC}" destId="{A810B63B-5A97-8044-9E09-A4929B7F45D6}" srcOrd="0" destOrd="0" presId="urn:microsoft.com/office/officeart/2005/8/layout/vList5"/>
    <dgm:cxn modelId="{FE327775-6A5A-A145-AE87-0FF99204FEC5}" type="presParOf" srcId="{8D453E82-9E62-5747-A29C-B673929E1139}" destId="{C1930BC3-8030-264D-B4F0-C05F7F2C5A85}" srcOrd="0" destOrd="0" presId="urn:microsoft.com/office/officeart/2005/8/layout/vList5"/>
    <dgm:cxn modelId="{44B56216-0086-6741-B87A-662EEFF4CDE1}" type="presParOf" srcId="{C1930BC3-8030-264D-B4F0-C05F7F2C5A85}" destId="{DBC66F7C-6F59-5A41-B321-8611847654A2}" srcOrd="0" destOrd="0" presId="urn:microsoft.com/office/officeart/2005/8/layout/vList5"/>
    <dgm:cxn modelId="{4A1F1D1B-407C-F149-84DA-F18136505326}" type="presParOf" srcId="{C1930BC3-8030-264D-B4F0-C05F7F2C5A85}" destId="{7DFC5689-4B89-D347-A359-B704DCEFEA09}" srcOrd="1" destOrd="0" presId="urn:microsoft.com/office/officeart/2005/8/layout/vList5"/>
    <dgm:cxn modelId="{51E7CD38-B184-BC4A-83BE-C38B61E47F4E}" type="presParOf" srcId="{8D453E82-9E62-5747-A29C-B673929E1139}" destId="{0850EC17-09A8-864E-B6F7-C75010F4B2AE}" srcOrd="1" destOrd="0" presId="urn:microsoft.com/office/officeart/2005/8/layout/vList5"/>
    <dgm:cxn modelId="{72A11FB8-E428-D84B-BD2A-55C1725A0105}" type="presParOf" srcId="{8D453E82-9E62-5747-A29C-B673929E1139}" destId="{19BF40A5-FB16-FA4D-A798-00DA3E79A7AB}" srcOrd="2" destOrd="0" presId="urn:microsoft.com/office/officeart/2005/8/layout/vList5"/>
    <dgm:cxn modelId="{8C014C7B-9F33-E84F-B3A9-C935FC5C3090}" type="presParOf" srcId="{19BF40A5-FB16-FA4D-A798-00DA3E79A7AB}" destId="{7E192AAB-76EE-A740-996A-A1FC7C74E8FC}" srcOrd="0" destOrd="0" presId="urn:microsoft.com/office/officeart/2005/8/layout/vList5"/>
    <dgm:cxn modelId="{9607222C-2792-C741-9072-1C2E1817CEFA}" type="presParOf" srcId="{19BF40A5-FB16-FA4D-A798-00DA3E79A7AB}" destId="{5CFB84B7-C1D1-EE41-B531-DF4DDF6F1308}" srcOrd="1" destOrd="0" presId="urn:microsoft.com/office/officeart/2005/8/layout/vList5"/>
    <dgm:cxn modelId="{388C377B-C9F8-9F49-B089-692601C9F3E2}" type="presParOf" srcId="{8D453E82-9E62-5747-A29C-B673929E1139}" destId="{EE7151D3-DEB3-C041-8633-EE92D4BD14E5}" srcOrd="3" destOrd="0" presId="urn:microsoft.com/office/officeart/2005/8/layout/vList5"/>
    <dgm:cxn modelId="{782952F0-4B2D-CE4B-8E69-2244F1E87C88}" type="presParOf" srcId="{8D453E82-9E62-5747-A29C-B673929E1139}" destId="{20477CC5-518B-0940-90CB-96E4CFC3D74B}" srcOrd="4" destOrd="0" presId="urn:microsoft.com/office/officeart/2005/8/layout/vList5"/>
    <dgm:cxn modelId="{2407B55E-FCA9-5443-A131-849E7B6770AB}" type="presParOf" srcId="{20477CC5-518B-0940-90CB-96E4CFC3D74B}" destId="{32EB2FBC-5D36-7644-BCAC-A37003992749}" srcOrd="0" destOrd="0" presId="urn:microsoft.com/office/officeart/2005/8/layout/vList5"/>
    <dgm:cxn modelId="{853D5B85-EBFE-B64B-B83A-58EF1E1229AF}" type="presParOf" srcId="{20477CC5-518B-0940-90CB-96E4CFC3D74B}" destId="{3416CEE0-F87E-364B-935B-349AE3BD33F0}" srcOrd="1" destOrd="0" presId="urn:microsoft.com/office/officeart/2005/8/layout/vList5"/>
    <dgm:cxn modelId="{4731AB28-684B-C24B-AA52-C29D4057E7C9}" type="presParOf" srcId="{8D453E82-9E62-5747-A29C-B673929E1139}" destId="{DA1EDE64-90B4-9D41-BACF-110AC03A52CA}" srcOrd="5" destOrd="0" presId="urn:microsoft.com/office/officeart/2005/8/layout/vList5"/>
    <dgm:cxn modelId="{925C9C35-8C97-C74D-BDDE-917E7D28A89E}" type="presParOf" srcId="{8D453E82-9E62-5747-A29C-B673929E1139}" destId="{17A7F53D-F731-CA43-8419-381DEFD70392}" srcOrd="6" destOrd="0" presId="urn:microsoft.com/office/officeart/2005/8/layout/vList5"/>
    <dgm:cxn modelId="{55BE627E-F9CC-3843-A8A8-86B23CF96344}" type="presParOf" srcId="{17A7F53D-F731-CA43-8419-381DEFD70392}" destId="{01244F41-4F2E-D54D-AB3A-82CA879A534D}" srcOrd="0" destOrd="0" presId="urn:microsoft.com/office/officeart/2005/8/layout/vList5"/>
    <dgm:cxn modelId="{37A5AA3F-38CE-4F41-9463-A040168E0356}" type="presParOf" srcId="{17A7F53D-F731-CA43-8419-381DEFD70392}" destId="{A810B63B-5A97-8044-9E09-A4929B7F45D6}"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8F838A-267C-1246-8700-CA64ED463BC6}" type="doc">
      <dgm:prSet loTypeId="urn:microsoft.com/office/officeart/2024/layout/NumberedLinearArrowProcess" loCatId="" qsTypeId="urn:microsoft.com/office/officeart/2005/8/quickstyle/simple1" qsCatId="simple" csTypeId="urn:microsoft.com/office/officeart/2005/8/colors/accent1_2" csCatId="accent1" phldr="1"/>
      <dgm:spPr/>
      <dgm:t>
        <a:bodyPr/>
        <a:lstStyle/>
        <a:p>
          <a:endParaRPr lang="en-US"/>
        </a:p>
      </dgm:t>
    </dgm:pt>
    <dgm:pt modelId="{0811BACF-6BAE-004E-B8A4-D02911040F06}">
      <dgm:prSet custT="1"/>
      <dgm:spPr/>
      <dgm:t>
        <a:bodyPr/>
        <a:lstStyle/>
        <a:p>
          <a:pPr>
            <a:buNone/>
          </a:pPr>
          <a:r>
            <a:rPr lang="en-EG" sz="3200" dirty="0"/>
            <a:t>Define the business question</a:t>
          </a:r>
        </a:p>
      </dgm:t>
    </dgm:pt>
    <dgm:pt modelId="{F0BF459F-C286-2047-8C78-06E82946FE27}" type="parTrans" cxnId="{E416CE6F-5B5F-1248-AA09-9A7A629845A8}">
      <dgm:prSet/>
      <dgm:spPr/>
      <dgm:t>
        <a:bodyPr/>
        <a:lstStyle/>
        <a:p>
          <a:endParaRPr lang="en-US" sz="4800"/>
        </a:p>
      </dgm:t>
    </dgm:pt>
    <dgm:pt modelId="{F9CCF79A-5939-B24F-A1CB-24E0FE9FEB6B}" type="sibTrans" cxnId="{E416CE6F-5B5F-1248-AA09-9A7A629845A8}">
      <dgm:prSet phldrT="1" phldr="0" custT="1"/>
      <dgm:spPr/>
      <dgm:t>
        <a:bodyPr/>
        <a:lstStyle/>
        <a:p>
          <a:r>
            <a:rPr lang="en-US" sz="6000"/>
            <a:t>1</a:t>
          </a:r>
        </a:p>
      </dgm:t>
    </dgm:pt>
    <dgm:pt modelId="{2FF5D229-A07E-3444-A711-DAD4B9E0AFEB}">
      <dgm:prSet custT="1"/>
      <dgm:spPr/>
      <dgm:t>
        <a:bodyPr/>
        <a:lstStyle/>
        <a:p>
          <a:pPr>
            <a:buNone/>
          </a:pPr>
          <a:r>
            <a:rPr lang="en-EG" sz="3200" dirty="0"/>
            <a:t>Collect relevant data</a:t>
          </a:r>
        </a:p>
      </dgm:t>
    </dgm:pt>
    <dgm:pt modelId="{507BBA76-547C-944C-9A23-4E5BD744C83E}" type="parTrans" cxnId="{EE298CD1-3D68-8147-A448-58DD0DC62EC4}">
      <dgm:prSet/>
      <dgm:spPr/>
      <dgm:t>
        <a:bodyPr/>
        <a:lstStyle/>
        <a:p>
          <a:endParaRPr lang="en-US" sz="4800"/>
        </a:p>
      </dgm:t>
    </dgm:pt>
    <dgm:pt modelId="{78111BDA-B87C-8D4A-8AA5-FFCC77869987}" type="sibTrans" cxnId="{EE298CD1-3D68-8147-A448-58DD0DC62EC4}">
      <dgm:prSet phldrT="2" phldr="0" custT="1"/>
      <dgm:spPr/>
      <dgm:t>
        <a:bodyPr/>
        <a:lstStyle/>
        <a:p>
          <a:r>
            <a:rPr lang="en-US" sz="6000"/>
            <a:t>2</a:t>
          </a:r>
        </a:p>
      </dgm:t>
    </dgm:pt>
    <dgm:pt modelId="{84784FE5-7A47-DB43-B611-31CAC7E35B27}">
      <dgm:prSet custT="1"/>
      <dgm:spPr/>
      <dgm:t>
        <a:bodyPr/>
        <a:lstStyle/>
        <a:p>
          <a:pPr>
            <a:buNone/>
          </a:pPr>
          <a:r>
            <a:rPr lang="en-EG" sz="3200" dirty="0"/>
            <a:t>Analyze patterns</a:t>
          </a:r>
        </a:p>
      </dgm:t>
    </dgm:pt>
    <dgm:pt modelId="{439E58FF-88A5-7545-A6AA-DF5AB7EE9278}" type="parTrans" cxnId="{3C295D17-E144-4847-A137-02E7F1AF44AE}">
      <dgm:prSet/>
      <dgm:spPr/>
      <dgm:t>
        <a:bodyPr/>
        <a:lstStyle/>
        <a:p>
          <a:endParaRPr lang="en-US" sz="4800"/>
        </a:p>
      </dgm:t>
    </dgm:pt>
    <dgm:pt modelId="{C1BCF2C2-533C-B749-96A2-5E6DDC51C664}" type="sibTrans" cxnId="{3C295D17-E144-4847-A137-02E7F1AF44AE}">
      <dgm:prSet phldrT="3" phldr="0" custT="1"/>
      <dgm:spPr/>
      <dgm:t>
        <a:bodyPr/>
        <a:lstStyle/>
        <a:p>
          <a:r>
            <a:rPr lang="en-US" sz="6000"/>
            <a:t>3</a:t>
          </a:r>
        </a:p>
      </dgm:t>
    </dgm:pt>
    <dgm:pt modelId="{8CEA8C20-56FC-1841-85EF-59547D2F0098}">
      <dgm:prSet custT="1"/>
      <dgm:spPr/>
      <dgm:t>
        <a:bodyPr/>
        <a:lstStyle/>
        <a:p>
          <a:pPr>
            <a:buNone/>
          </a:pPr>
          <a:r>
            <a:rPr lang="en-EG" sz="3200" dirty="0"/>
            <a:t>Generate insights</a:t>
          </a:r>
        </a:p>
      </dgm:t>
    </dgm:pt>
    <dgm:pt modelId="{DF6DC4BB-166E-5F42-8DAD-F0661235EA78}" type="parTrans" cxnId="{267C7B0B-7332-484E-BE4C-2562DD427F01}">
      <dgm:prSet/>
      <dgm:spPr/>
      <dgm:t>
        <a:bodyPr/>
        <a:lstStyle/>
        <a:p>
          <a:endParaRPr lang="en-US" sz="4800"/>
        </a:p>
      </dgm:t>
    </dgm:pt>
    <dgm:pt modelId="{F27603A6-6F23-0A44-BFF6-F1462AD93A0A}" type="sibTrans" cxnId="{267C7B0B-7332-484E-BE4C-2562DD427F01}">
      <dgm:prSet phldrT="4" phldr="0" custT="1"/>
      <dgm:spPr/>
      <dgm:t>
        <a:bodyPr/>
        <a:lstStyle/>
        <a:p>
          <a:r>
            <a:rPr lang="en-US" sz="6000"/>
            <a:t>4</a:t>
          </a:r>
        </a:p>
      </dgm:t>
    </dgm:pt>
    <dgm:pt modelId="{C324354B-3E60-7D4B-AAFE-008BDE82C9F6}">
      <dgm:prSet custT="1"/>
      <dgm:spPr/>
      <dgm:t>
        <a:bodyPr/>
        <a:lstStyle/>
        <a:p>
          <a:pPr>
            <a:buNone/>
          </a:pPr>
          <a:r>
            <a:rPr lang="en-EG" sz="3200" dirty="0"/>
            <a:t>Make decisions</a:t>
          </a:r>
        </a:p>
      </dgm:t>
    </dgm:pt>
    <dgm:pt modelId="{7342EFAF-7967-A54B-884F-36A64DA565D3}" type="parTrans" cxnId="{3B9DAD9D-8C6D-0041-B402-323BB1617CF4}">
      <dgm:prSet/>
      <dgm:spPr/>
      <dgm:t>
        <a:bodyPr/>
        <a:lstStyle/>
        <a:p>
          <a:endParaRPr lang="en-US" sz="4800"/>
        </a:p>
      </dgm:t>
    </dgm:pt>
    <dgm:pt modelId="{89B90542-15C1-114E-8925-70D1F3A42B9F}" type="sibTrans" cxnId="{3B9DAD9D-8C6D-0041-B402-323BB1617CF4}">
      <dgm:prSet phldrT="5" phldr="0" custT="1"/>
      <dgm:spPr/>
      <dgm:t>
        <a:bodyPr/>
        <a:lstStyle/>
        <a:p>
          <a:r>
            <a:rPr lang="en-US" sz="6000"/>
            <a:t>5</a:t>
          </a:r>
        </a:p>
      </dgm:t>
    </dgm:pt>
    <dgm:pt modelId="{53A22CE0-267F-984C-985F-601F4C186E84}">
      <dgm:prSet custT="1"/>
      <dgm:spPr/>
      <dgm:t>
        <a:bodyPr/>
        <a:lstStyle/>
        <a:p>
          <a:pPr>
            <a:buNone/>
          </a:pPr>
          <a:r>
            <a:rPr lang="en-EG" sz="3200" dirty="0"/>
            <a:t>Measure results</a:t>
          </a:r>
        </a:p>
      </dgm:t>
    </dgm:pt>
    <dgm:pt modelId="{232ED5A4-4938-474B-BBFF-CB44A281EBAC}" type="parTrans" cxnId="{77922494-F5B4-6B48-B175-08F19A5779BF}">
      <dgm:prSet/>
      <dgm:spPr/>
      <dgm:t>
        <a:bodyPr/>
        <a:lstStyle/>
        <a:p>
          <a:endParaRPr lang="en-US" sz="4800"/>
        </a:p>
      </dgm:t>
    </dgm:pt>
    <dgm:pt modelId="{9A2D8468-FA98-DD42-BCF5-B3766C0AB824}" type="sibTrans" cxnId="{77922494-F5B4-6B48-B175-08F19A5779BF}">
      <dgm:prSet phldrT="6" phldr="0" custT="1"/>
      <dgm:spPr/>
      <dgm:t>
        <a:bodyPr/>
        <a:lstStyle/>
        <a:p>
          <a:r>
            <a:rPr lang="en-US" sz="6000"/>
            <a:t>6</a:t>
          </a:r>
        </a:p>
      </dgm:t>
    </dgm:pt>
    <dgm:pt modelId="{51143933-7B65-0149-8DF5-C7AFC3A57706}" type="pres">
      <dgm:prSet presAssocID="{268F838A-267C-1246-8700-CA64ED463BC6}" presName="linearFlow" presStyleCnt="0">
        <dgm:presLayoutVars>
          <dgm:dir/>
          <dgm:animLvl val="lvl"/>
          <dgm:resizeHandles val="exact"/>
        </dgm:presLayoutVars>
      </dgm:prSet>
      <dgm:spPr/>
    </dgm:pt>
    <dgm:pt modelId="{1A71EF55-1C98-4146-8ACA-FDF50B37086F}" type="pres">
      <dgm:prSet presAssocID="{0811BACF-6BAE-004E-B8A4-D02911040F06}" presName="compositeNode" presStyleCnt="0"/>
      <dgm:spPr/>
    </dgm:pt>
    <dgm:pt modelId="{24C5265F-82FA-934B-BBD5-79F7758A56B6}" type="pres">
      <dgm:prSet presAssocID="{0811BACF-6BAE-004E-B8A4-D02911040F06}" presName="parTx" presStyleLbl="node1" presStyleIdx="0" presStyleCnt="0">
        <dgm:presLayoutVars>
          <dgm:chMax val="0"/>
          <dgm:chPref val="0"/>
          <dgm:bulletEnabled val="1"/>
        </dgm:presLayoutVars>
      </dgm:prSet>
      <dgm:spPr/>
    </dgm:pt>
    <dgm:pt modelId="{C4B38C56-DF7B-8E4F-A191-640935D29744}" type="pres">
      <dgm:prSet presAssocID="{0811BACF-6BAE-004E-B8A4-D02911040F06}" presName="parSh" presStyleCnt="0"/>
      <dgm:spPr/>
    </dgm:pt>
    <dgm:pt modelId="{43CFF0D1-CF64-D14F-AB8F-23708A56CE02}" type="pres">
      <dgm:prSet presAssocID="{0811BACF-6BAE-004E-B8A4-D02911040F06}" presName="lineNode" presStyleLbl="alignNode1" presStyleIdx="0" presStyleCnt="18"/>
      <dgm:spPr/>
    </dgm:pt>
    <dgm:pt modelId="{E4B60EC6-1900-1C47-9BDD-EC3817B50EBF}" type="pres">
      <dgm:prSet presAssocID="{0811BACF-6BAE-004E-B8A4-D02911040F06}" presName="lineArrowNode" presStyleLbl="alignNode1" presStyleIdx="1" presStyleCnt="18"/>
      <dgm:spPr/>
    </dgm:pt>
    <dgm:pt modelId="{B3205EAD-259F-0A4A-B26A-2C8FA139A7AB}" type="pres">
      <dgm:prSet presAssocID="{F9CCF79A-5939-B24F-A1CB-24E0FE9FEB6B}" presName="sibTransNodeCircle" presStyleLbl="alignNode1" presStyleIdx="2" presStyleCnt="18">
        <dgm:presLayoutVars>
          <dgm:chMax val="0"/>
          <dgm:bulletEnabled/>
        </dgm:presLayoutVars>
      </dgm:prSet>
      <dgm:spPr/>
    </dgm:pt>
    <dgm:pt modelId="{18492C93-B847-5549-8459-7D5C77B3581A}" type="pres">
      <dgm:prSet presAssocID="{F9CCF79A-5939-B24F-A1CB-24E0FE9FEB6B}" presName="spacerBetweenCircleAndCallout" presStyleCnt="0">
        <dgm:presLayoutVars/>
      </dgm:prSet>
      <dgm:spPr/>
    </dgm:pt>
    <dgm:pt modelId="{BAD24767-1123-8847-977D-C97D96E24FCD}" type="pres">
      <dgm:prSet presAssocID="{F9CCF79A-5939-B24F-A1CB-24E0FE9FEB6B}" presName="verticalConnector" presStyleLbl="alignAccFollowNode1" presStyleIdx="0" presStyleCnt="6"/>
      <dgm:spPr/>
    </dgm:pt>
    <dgm:pt modelId="{C33D6B05-F35C-D546-B5D7-E78C38C4BEE2}" type="pres">
      <dgm:prSet presAssocID="{0811BACF-6BAE-004E-B8A4-D02911040F06}" presName="nodeText" presStyleLbl="fgAcc1" presStyleIdx="0" presStyleCnt="6">
        <dgm:presLayoutVars>
          <dgm:bulletEnabled val="1"/>
        </dgm:presLayoutVars>
      </dgm:prSet>
      <dgm:spPr/>
    </dgm:pt>
    <dgm:pt modelId="{621EF1BB-91B3-0D4E-8DEB-CDEF430F9E31}" type="pres">
      <dgm:prSet presAssocID="{F9CCF79A-5939-B24F-A1CB-24E0FE9FEB6B}" presName="sibTransComposite" presStyleCnt="0"/>
      <dgm:spPr/>
    </dgm:pt>
    <dgm:pt modelId="{16B3A3F4-5057-4846-B274-C31A23AEF3A6}" type="pres">
      <dgm:prSet presAssocID="{2FF5D229-A07E-3444-A711-DAD4B9E0AFEB}" presName="compositeNode" presStyleCnt="0"/>
      <dgm:spPr/>
    </dgm:pt>
    <dgm:pt modelId="{0F4AA97D-19E5-4B43-A0CA-56667A1C5D47}" type="pres">
      <dgm:prSet presAssocID="{2FF5D229-A07E-3444-A711-DAD4B9E0AFEB}" presName="parTx" presStyleLbl="node1" presStyleIdx="0" presStyleCnt="0">
        <dgm:presLayoutVars>
          <dgm:chMax val="0"/>
          <dgm:chPref val="0"/>
          <dgm:bulletEnabled val="1"/>
        </dgm:presLayoutVars>
      </dgm:prSet>
      <dgm:spPr/>
    </dgm:pt>
    <dgm:pt modelId="{B4015AAF-21B3-B94E-AA99-4AB9962A6B55}" type="pres">
      <dgm:prSet presAssocID="{2FF5D229-A07E-3444-A711-DAD4B9E0AFEB}" presName="parSh" presStyleCnt="0"/>
      <dgm:spPr/>
    </dgm:pt>
    <dgm:pt modelId="{59AE5AA3-DDF5-9448-9630-C21EABC6BFCC}" type="pres">
      <dgm:prSet presAssocID="{2FF5D229-A07E-3444-A711-DAD4B9E0AFEB}" presName="lineNode" presStyleLbl="alignNode1" presStyleIdx="3" presStyleCnt="18"/>
      <dgm:spPr/>
    </dgm:pt>
    <dgm:pt modelId="{3497ADBF-664B-4A47-820D-BB22B49C6ADD}" type="pres">
      <dgm:prSet presAssocID="{2FF5D229-A07E-3444-A711-DAD4B9E0AFEB}" presName="lineArrowNode" presStyleLbl="alignNode1" presStyleIdx="4" presStyleCnt="18"/>
      <dgm:spPr/>
    </dgm:pt>
    <dgm:pt modelId="{4B386029-4406-7346-8599-7A7A70B5A471}" type="pres">
      <dgm:prSet presAssocID="{78111BDA-B87C-8D4A-8AA5-FFCC77869987}" presName="sibTransNodeCircle" presStyleLbl="alignNode1" presStyleIdx="5" presStyleCnt="18">
        <dgm:presLayoutVars>
          <dgm:chMax val="0"/>
          <dgm:bulletEnabled/>
        </dgm:presLayoutVars>
      </dgm:prSet>
      <dgm:spPr/>
    </dgm:pt>
    <dgm:pt modelId="{1794582B-29D8-6244-AB5B-583DE939444F}" type="pres">
      <dgm:prSet presAssocID="{78111BDA-B87C-8D4A-8AA5-FFCC77869987}" presName="spacerBetweenCircleAndCallout" presStyleCnt="0">
        <dgm:presLayoutVars/>
      </dgm:prSet>
      <dgm:spPr/>
    </dgm:pt>
    <dgm:pt modelId="{DB6BEB2B-457D-244A-8716-5655C1835161}" type="pres">
      <dgm:prSet presAssocID="{78111BDA-B87C-8D4A-8AA5-FFCC77869987}" presName="verticalConnector" presStyleLbl="alignAccFollowNode1" presStyleIdx="1" presStyleCnt="6"/>
      <dgm:spPr/>
    </dgm:pt>
    <dgm:pt modelId="{4A4FA893-5E85-CE45-9031-ACA9C2A73F94}" type="pres">
      <dgm:prSet presAssocID="{2FF5D229-A07E-3444-A711-DAD4B9E0AFEB}" presName="nodeText" presStyleLbl="fgAcc1" presStyleIdx="1" presStyleCnt="6">
        <dgm:presLayoutVars>
          <dgm:bulletEnabled val="1"/>
        </dgm:presLayoutVars>
      </dgm:prSet>
      <dgm:spPr/>
    </dgm:pt>
    <dgm:pt modelId="{B8CE58B7-CEA4-AC4C-BBB7-3FA9BC40B6FC}" type="pres">
      <dgm:prSet presAssocID="{78111BDA-B87C-8D4A-8AA5-FFCC77869987}" presName="sibTransComposite" presStyleCnt="0"/>
      <dgm:spPr/>
    </dgm:pt>
    <dgm:pt modelId="{3EE24B60-F6F2-4C46-B1F9-DD9E2BB20095}" type="pres">
      <dgm:prSet presAssocID="{84784FE5-7A47-DB43-B611-31CAC7E35B27}" presName="compositeNode" presStyleCnt="0"/>
      <dgm:spPr/>
    </dgm:pt>
    <dgm:pt modelId="{872BA3FF-27AF-DF47-A96D-BCA3FD3B720A}" type="pres">
      <dgm:prSet presAssocID="{84784FE5-7A47-DB43-B611-31CAC7E35B27}" presName="parTx" presStyleLbl="node1" presStyleIdx="0" presStyleCnt="0">
        <dgm:presLayoutVars>
          <dgm:chMax val="0"/>
          <dgm:chPref val="0"/>
          <dgm:bulletEnabled val="1"/>
        </dgm:presLayoutVars>
      </dgm:prSet>
      <dgm:spPr/>
    </dgm:pt>
    <dgm:pt modelId="{8AA2AAA3-6ADF-F845-8FA8-09CB31E4F771}" type="pres">
      <dgm:prSet presAssocID="{84784FE5-7A47-DB43-B611-31CAC7E35B27}" presName="parSh" presStyleCnt="0"/>
      <dgm:spPr/>
    </dgm:pt>
    <dgm:pt modelId="{8DDB7A3B-D9FB-5D40-89C9-23E112B0E24B}" type="pres">
      <dgm:prSet presAssocID="{84784FE5-7A47-DB43-B611-31CAC7E35B27}" presName="lineNode" presStyleLbl="alignNode1" presStyleIdx="6" presStyleCnt="18"/>
      <dgm:spPr/>
    </dgm:pt>
    <dgm:pt modelId="{40A0E93C-0CBF-F045-9E21-A0DF3CB32A70}" type="pres">
      <dgm:prSet presAssocID="{84784FE5-7A47-DB43-B611-31CAC7E35B27}" presName="lineArrowNode" presStyleLbl="alignNode1" presStyleIdx="7" presStyleCnt="18"/>
      <dgm:spPr/>
    </dgm:pt>
    <dgm:pt modelId="{1149FA75-4753-AB4C-84E0-7AD0AFDA3C47}" type="pres">
      <dgm:prSet presAssocID="{C1BCF2C2-533C-B749-96A2-5E6DDC51C664}" presName="sibTransNodeCircle" presStyleLbl="alignNode1" presStyleIdx="8" presStyleCnt="18">
        <dgm:presLayoutVars>
          <dgm:chMax val="0"/>
          <dgm:bulletEnabled/>
        </dgm:presLayoutVars>
      </dgm:prSet>
      <dgm:spPr/>
    </dgm:pt>
    <dgm:pt modelId="{85343BC2-60A3-E441-8397-D80A3CC0F74E}" type="pres">
      <dgm:prSet presAssocID="{C1BCF2C2-533C-B749-96A2-5E6DDC51C664}" presName="spacerBetweenCircleAndCallout" presStyleCnt="0">
        <dgm:presLayoutVars/>
      </dgm:prSet>
      <dgm:spPr/>
    </dgm:pt>
    <dgm:pt modelId="{C4218ABE-0D8B-1D4A-A8A1-1EB5CD8F1ECE}" type="pres">
      <dgm:prSet presAssocID="{C1BCF2C2-533C-B749-96A2-5E6DDC51C664}" presName="verticalConnector" presStyleLbl="alignAccFollowNode1" presStyleIdx="2" presStyleCnt="6"/>
      <dgm:spPr/>
    </dgm:pt>
    <dgm:pt modelId="{27234D4A-4578-534B-9B07-C55033BDC3C9}" type="pres">
      <dgm:prSet presAssocID="{84784FE5-7A47-DB43-B611-31CAC7E35B27}" presName="nodeText" presStyleLbl="fgAcc1" presStyleIdx="2" presStyleCnt="6">
        <dgm:presLayoutVars>
          <dgm:bulletEnabled val="1"/>
        </dgm:presLayoutVars>
      </dgm:prSet>
      <dgm:spPr/>
    </dgm:pt>
    <dgm:pt modelId="{C62C2D16-DDD1-CC40-BC66-56B133627777}" type="pres">
      <dgm:prSet presAssocID="{C1BCF2C2-533C-B749-96A2-5E6DDC51C664}" presName="sibTransComposite" presStyleCnt="0"/>
      <dgm:spPr/>
    </dgm:pt>
    <dgm:pt modelId="{13CB9F7B-FF68-B848-9E7E-36D4058986F7}" type="pres">
      <dgm:prSet presAssocID="{8CEA8C20-56FC-1841-85EF-59547D2F0098}" presName="compositeNode" presStyleCnt="0"/>
      <dgm:spPr/>
    </dgm:pt>
    <dgm:pt modelId="{64343F8C-3799-CA40-8138-18454C5492FF}" type="pres">
      <dgm:prSet presAssocID="{8CEA8C20-56FC-1841-85EF-59547D2F0098}" presName="parTx" presStyleLbl="node1" presStyleIdx="0" presStyleCnt="0">
        <dgm:presLayoutVars>
          <dgm:chMax val="0"/>
          <dgm:chPref val="0"/>
          <dgm:bulletEnabled val="1"/>
        </dgm:presLayoutVars>
      </dgm:prSet>
      <dgm:spPr/>
    </dgm:pt>
    <dgm:pt modelId="{68DA4DCF-816C-B348-A87C-9D4444F13FA8}" type="pres">
      <dgm:prSet presAssocID="{8CEA8C20-56FC-1841-85EF-59547D2F0098}" presName="parSh" presStyleCnt="0"/>
      <dgm:spPr/>
    </dgm:pt>
    <dgm:pt modelId="{589B7D48-C6BA-9F42-B6C1-EC367173F5B1}" type="pres">
      <dgm:prSet presAssocID="{8CEA8C20-56FC-1841-85EF-59547D2F0098}" presName="lineNode" presStyleLbl="alignNode1" presStyleIdx="9" presStyleCnt="18"/>
      <dgm:spPr/>
    </dgm:pt>
    <dgm:pt modelId="{05FBB200-FA84-D34C-B9FB-9A69D70E8BF4}" type="pres">
      <dgm:prSet presAssocID="{8CEA8C20-56FC-1841-85EF-59547D2F0098}" presName="lineArrowNode" presStyleLbl="alignNode1" presStyleIdx="10" presStyleCnt="18"/>
      <dgm:spPr/>
    </dgm:pt>
    <dgm:pt modelId="{FDD72EF4-C965-5C47-8EAC-043E2ED533CD}" type="pres">
      <dgm:prSet presAssocID="{F27603A6-6F23-0A44-BFF6-F1462AD93A0A}" presName="sibTransNodeCircle" presStyleLbl="alignNode1" presStyleIdx="11" presStyleCnt="18">
        <dgm:presLayoutVars>
          <dgm:chMax val="0"/>
          <dgm:bulletEnabled/>
        </dgm:presLayoutVars>
      </dgm:prSet>
      <dgm:spPr/>
    </dgm:pt>
    <dgm:pt modelId="{D235E948-5740-5C44-85E2-B952C36DDAF1}" type="pres">
      <dgm:prSet presAssocID="{F27603A6-6F23-0A44-BFF6-F1462AD93A0A}" presName="spacerBetweenCircleAndCallout" presStyleCnt="0">
        <dgm:presLayoutVars/>
      </dgm:prSet>
      <dgm:spPr/>
    </dgm:pt>
    <dgm:pt modelId="{6B718031-6CBE-B443-8321-59D80829EF48}" type="pres">
      <dgm:prSet presAssocID="{F27603A6-6F23-0A44-BFF6-F1462AD93A0A}" presName="verticalConnector" presStyleLbl="alignAccFollowNode1" presStyleIdx="3" presStyleCnt="6"/>
      <dgm:spPr/>
    </dgm:pt>
    <dgm:pt modelId="{A942F93A-0717-CF4F-83EF-AE0D05976C47}" type="pres">
      <dgm:prSet presAssocID="{8CEA8C20-56FC-1841-85EF-59547D2F0098}" presName="nodeText" presStyleLbl="fgAcc1" presStyleIdx="3" presStyleCnt="6">
        <dgm:presLayoutVars>
          <dgm:bulletEnabled val="1"/>
        </dgm:presLayoutVars>
      </dgm:prSet>
      <dgm:spPr/>
    </dgm:pt>
    <dgm:pt modelId="{1E11FB59-C961-1B4E-A8AB-1656090FB864}" type="pres">
      <dgm:prSet presAssocID="{F27603A6-6F23-0A44-BFF6-F1462AD93A0A}" presName="sibTransComposite" presStyleCnt="0"/>
      <dgm:spPr/>
    </dgm:pt>
    <dgm:pt modelId="{ABF7008B-83A0-8645-9D84-A5E2D092A48A}" type="pres">
      <dgm:prSet presAssocID="{C324354B-3E60-7D4B-AAFE-008BDE82C9F6}" presName="compositeNode" presStyleCnt="0"/>
      <dgm:spPr/>
    </dgm:pt>
    <dgm:pt modelId="{A13D9074-F2D5-C84B-A6C0-D8912399D302}" type="pres">
      <dgm:prSet presAssocID="{C324354B-3E60-7D4B-AAFE-008BDE82C9F6}" presName="parTx" presStyleLbl="node1" presStyleIdx="0" presStyleCnt="0">
        <dgm:presLayoutVars>
          <dgm:chMax val="0"/>
          <dgm:chPref val="0"/>
          <dgm:bulletEnabled val="1"/>
        </dgm:presLayoutVars>
      </dgm:prSet>
      <dgm:spPr/>
    </dgm:pt>
    <dgm:pt modelId="{32577A93-24B1-CC47-8589-64D8445E24CE}" type="pres">
      <dgm:prSet presAssocID="{C324354B-3E60-7D4B-AAFE-008BDE82C9F6}" presName="parSh" presStyleCnt="0"/>
      <dgm:spPr/>
    </dgm:pt>
    <dgm:pt modelId="{9B93EE3F-FC38-5A4B-B3BA-EBEF213E3369}" type="pres">
      <dgm:prSet presAssocID="{C324354B-3E60-7D4B-AAFE-008BDE82C9F6}" presName="lineNode" presStyleLbl="alignNode1" presStyleIdx="12" presStyleCnt="18"/>
      <dgm:spPr/>
    </dgm:pt>
    <dgm:pt modelId="{1C7D389D-CF7E-D045-8FC0-E1BC9233B670}" type="pres">
      <dgm:prSet presAssocID="{C324354B-3E60-7D4B-AAFE-008BDE82C9F6}" presName="lineArrowNode" presStyleLbl="alignNode1" presStyleIdx="13" presStyleCnt="18"/>
      <dgm:spPr/>
    </dgm:pt>
    <dgm:pt modelId="{E890BC88-B231-6D43-96CD-0B56E77F1FEC}" type="pres">
      <dgm:prSet presAssocID="{89B90542-15C1-114E-8925-70D1F3A42B9F}" presName="sibTransNodeCircle" presStyleLbl="alignNode1" presStyleIdx="14" presStyleCnt="18">
        <dgm:presLayoutVars>
          <dgm:chMax val="0"/>
          <dgm:bulletEnabled/>
        </dgm:presLayoutVars>
      </dgm:prSet>
      <dgm:spPr/>
    </dgm:pt>
    <dgm:pt modelId="{D9495157-BC15-1A4D-9F86-2756DDFF592F}" type="pres">
      <dgm:prSet presAssocID="{89B90542-15C1-114E-8925-70D1F3A42B9F}" presName="spacerBetweenCircleAndCallout" presStyleCnt="0">
        <dgm:presLayoutVars/>
      </dgm:prSet>
      <dgm:spPr/>
    </dgm:pt>
    <dgm:pt modelId="{81E44440-4EE4-344D-A30B-A9B644349332}" type="pres">
      <dgm:prSet presAssocID="{89B90542-15C1-114E-8925-70D1F3A42B9F}" presName="verticalConnector" presStyleLbl="alignAccFollowNode1" presStyleIdx="4" presStyleCnt="6"/>
      <dgm:spPr/>
    </dgm:pt>
    <dgm:pt modelId="{5B633B77-A2EC-B749-AF96-8859C916DFC7}" type="pres">
      <dgm:prSet presAssocID="{C324354B-3E60-7D4B-AAFE-008BDE82C9F6}" presName="nodeText" presStyleLbl="fgAcc1" presStyleIdx="4" presStyleCnt="6">
        <dgm:presLayoutVars>
          <dgm:bulletEnabled val="1"/>
        </dgm:presLayoutVars>
      </dgm:prSet>
      <dgm:spPr/>
    </dgm:pt>
    <dgm:pt modelId="{BDAEFB77-7866-474F-9E6A-846023555152}" type="pres">
      <dgm:prSet presAssocID="{89B90542-15C1-114E-8925-70D1F3A42B9F}" presName="sibTransComposite" presStyleCnt="0"/>
      <dgm:spPr/>
    </dgm:pt>
    <dgm:pt modelId="{4AE1EA55-6490-7743-8C61-B84C39469496}" type="pres">
      <dgm:prSet presAssocID="{53A22CE0-267F-984C-985F-601F4C186E84}" presName="compositeNode" presStyleCnt="0"/>
      <dgm:spPr/>
    </dgm:pt>
    <dgm:pt modelId="{1157CDFF-A7B0-0F4F-B8E0-25DE306A9133}" type="pres">
      <dgm:prSet presAssocID="{53A22CE0-267F-984C-985F-601F4C186E84}" presName="parTx" presStyleLbl="node1" presStyleIdx="0" presStyleCnt="0">
        <dgm:presLayoutVars>
          <dgm:chMax val="0"/>
          <dgm:chPref val="0"/>
          <dgm:bulletEnabled val="1"/>
        </dgm:presLayoutVars>
      </dgm:prSet>
      <dgm:spPr/>
    </dgm:pt>
    <dgm:pt modelId="{81F14972-78D8-0E4B-9F68-33B317F5D190}" type="pres">
      <dgm:prSet presAssocID="{53A22CE0-267F-984C-985F-601F4C186E84}" presName="parSh" presStyleCnt="0"/>
      <dgm:spPr/>
    </dgm:pt>
    <dgm:pt modelId="{C76C0981-AA41-004F-88CF-59C0B662B182}" type="pres">
      <dgm:prSet presAssocID="{53A22CE0-267F-984C-985F-601F4C186E84}" presName="lineNode" presStyleLbl="alignNode1" presStyleIdx="15" presStyleCnt="18"/>
      <dgm:spPr/>
    </dgm:pt>
    <dgm:pt modelId="{164567D7-8413-784D-9979-EEE9DBAAA9CF}" type="pres">
      <dgm:prSet presAssocID="{53A22CE0-267F-984C-985F-601F4C186E84}" presName="lineArrowNode" presStyleLbl="alignNode1" presStyleIdx="16" presStyleCnt="18"/>
      <dgm:spPr/>
    </dgm:pt>
    <dgm:pt modelId="{4A115DD1-2BEC-1C43-AA3D-48C647F38730}" type="pres">
      <dgm:prSet presAssocID="{9A2D8468-FA98-DD42-BCF5-B3766C0AB824}" presName="sibTransNodeCircle" presStyleLbl="alignNode1" presStyleIdx="17" presStyleCnt="18">
        <dgm:presLayoutVars>
          <dgm:chMax val="0"/>
          <dgm:bulletEnabled/>
        </dgm:presLayoutVars>
      </dgm:prSet>
      <dgm:spPr/>
    </dgm:pt>
    <dgm:pt modelId="{9CDFF77F-F7AC-874A-AE2F-D9E9336A4A8F}" type="pres">
      <dgm:prSet presAssocID="{9A2D8468-FA98-DD42-BCF5-B3766C0AB824}" presName="spacerBetweenCircleAndCallout" presStyleCnt="0">
        <dgm:presLayoutVars/>
      </dgm:prSet>
      <dgm:spPr/>
    </dgm:pt>
    <dgm:pt modelId="{F4C17304-4793-784C-BD19-36DC009FB2FC}" type="pres">
      <dgm:prSet presAssocID="{9A2D8468-FA98-DD42-BCF5-B3766C0AB824}" presName="verticalConnector" presStyleLbl="alignAccFollowNode1" presStyleIdx="5" presStyleCnt="6"/>
      <dgm:spPr/>
    </dgm:pt>
    <dgm:pt modelId="{F66FD67E-EC32-E647-A794-170FD74837E7}" type="pres">
      <dgm:prSet presAssocID="{53A22CE0-267F-984C-985F-601F4C186E84}" presName="nodeText" presStyleLbl="fgAcc1" presStyleIdx="5" presStyleCnt="6">
        <dgm:presLayoutVars>
          <dgm:bulletEnabled val="1"/>
        </dgm:presLayoutVars>
      </dgm:prSet>
      <dgm:spPr/>
    </dgm:pt>
  </dgm:ptLst>
  <dgm:cxnLst>
    <dgm:cxn modelId="{267C7B0B-7332-484E-BE4C-2562DD427F01}" srcId="{268F838A-267C-1246-8700-CA64ED463BC6}" destId="{8CEA8C20-56FC-1841-85EF-59547D2F0098}" srcOrd="3" destOrd="0" parTransId="{DF6DC4BB-166E-5F42-8DAD-F0661235EA78}" sibTransId="{F27603A6-6F23-0A44-BFF6-F1462AD93A0A}"/>
    <dgm:cxn modelId="{3D662715-72C9-544E-BF1B-51B7CB03990E}" type="presOf" srcId="{268F838A-267C-1246-8700-CA64ED463BC6}" destId="{51143933-7B65-0149-8DF5-C7AFC3A57706}" srcOrd="0" destOrd="0" presId="urn:microsoft.com/office/officeart/2024/layout/NumberedLinearArrowProcess"/>
    <dgm:cxn modelId="{3C295D17-E144-4847-A137-02E7F1AF44AE}" srcId="{268F838A-267C-1246-8700-CA64ED463BC6}" destId="{84784FE5-7A47-DB43-B611-31CAC7E35B27}" srcOrd="2" destOrd="0" parTransId="{439E58FF-88A5-7545-A6AA-DF5AB7EE9278}" sibTransId="{C1BCF2C2-533C-B749-96A2-5E6DDC51C664}"/>
    <dgm:cxn modelId="{D50D1A38-B895-2E4B-B741-5E54D479DEC0}" type="presOf" srcId="{F27603A6-6F23-0A44-BFF6-F1462AD93A0A}" destId="{FDD72EF4-C965-5C47-8EAC-043E2ED533CD}" srcOrd="0" destOrd="0" presId="urn:microsoft.com/office/officeart/2024/layout/NumberedLinearArrowProcess"/>
    <dgm:cxn modelId="{AFAD493B-981E-CD44-BBE1-EFC1B895F9F6}" type="presOf" srcId="{8CEA8C20-56FC-1841-85EF-59547D2F0098}" destId="{05FBB200-FA84-D34C-B9FB-9A69D70E8BF4}" srcOrd="0" destOrd="0" presId="urn:microsoft.com/office/officeart/2024/layout/NumberedLinearArrowProcess"/>
    <dgm:cxn modelId="{058F705C-361F-4E42-A36B-71EE27A67599}" type="presOf" srcId="{2FF5D229-A07E-3444-A711-DAD4B9E0AFEB}" destId="{3497ADBF-664B-4A47-820D-BB22B49C6ADD}" srcOrd="0" destOrd="0" presId="urn:microsoft.com/office/officeart/2024/layout/NumberedLinearArrowProcess"/>
    <dgm:cxn modelId="{409F776A-0CEF-2F43-AA00-FA676E875C54}" type="presOf" srcId="{C324354B-3E60-7D4B-AAFE-008BDE82C9F6}" destId="{5B633B77-A2EC-B749-AF96-8859C916DFC7}" srcOrd="1" destOrd="0" presId="urn:microsoft.com/office/officeart/2024/layout/NumberedLinearArrowProcess"/>
    <dgm:cxn modelId="{B10E906D-1797-0347-86FD-A4E419E5B6DE}" type="presOf" srcId="{89B90542-15C1-114E-8925-70D1F3A42B9F}" destId="{E890BC88-B231-6D43-96CD-0B56E77F1FEC}" srcOrd="0" destOrd="0" presId="urn:microsoft.com/office/officeart/2024/layout/NumberedLinearArrowProcess"/>
    <dgm:cxn modelId="{1926244E-E343-8F44-8AAF-C82569B2F2AE}" type="presOf" srcId="{84784FE5-7A47-DB43-B611-31CAC7E35B27}" destId="{27234D4A-4578-534B-9B07-C55033BDC3C9}" srcOrd="1" destOrd="0" presId="urn:microsoft.com/office/officeart/2024/layout/NumberedLinearArrowProcess"/>
    <dgm:cxn modelId="{E416CE6F-5B5F-1248-AA09-9A7A629845A8}" srcId="{268F838A-267C-1246-8700-CA64ED463BC6}" destId="{0811BACF-6BAE-004E-B8A4-D02911040F06}" srcOrd="0" destOrd="0" parTransId="{F0BF459F-C286-2047-8C78-06E82946FE27}" sibTransId="{F9CCF79A-5939-B24F-A1CB-24E0FE9FEB6B}"/>
    <dgm:cxn modelId="{2235A155-05F4-1644-A2B9-FEBDFED82B6E}" type="presOf" srcId="{84784FE5-7A47-DB43-B611-31CAC7E35B27}" destId="{40A0E93C-0CBF-F045-9E21-A0DF3CB32A70}" srcOrd="0" destOrd="0" presId="urn:microsoft.com/office/officeart/2024/layout/NumberedLinearArrowProcess"/>
    <dgm:cxn modelId="{1F977A77-75C1-0249-B2EF-D922B3830D3C}" type="presOf" srcId="{53A22CE0-267F-984C-985F-601F4C186E84}" destId="{164567D7-8413-784D-9979-EEE9DBAAA9CF}" srcOrd="0" destOrd="0" presId="urn:microsoft.com/office/officeart/2024/layout/NumberedLinearArrowProcess"/>
    <dgm:cxn modelId="{BA2DA68D-3BA3-B342-B2E6-2B668AAC313F}" type="presOf" srcId="{0811BACF-6BAE-004E-B8A4-D02911040F06}" destId="{E4B60EC6-1900-1C47-9BDD-EC3817B50EBF}" srcOrd="0" destOrd="0" presId="urn:microsoft.com/office/officeart/2024/layout/NumberedLinearArrowProcess"/>
    <dgm:cxn modelId="{77922494-F5B4-6B48-B175-08F19A5779BF}" srcId="{268F838A-267C-1246-8700-CA64ED463BC6}" destId="{53A22CE0-267F-984C-985F-601F4C186E84}" srcOrd="5" destOrd="0" parTransId="{232ED5A4-4938-474B-BBFF-CB44A281EBAC}" sibTransId="{9A2D8468-FA98-DD42-BCF5-B3766C0AB824}"/>
    <dgm:cxn modelId="{E98D5C95-0E7B-C340-9449-7B66DB22FB4D}" type="presOf" srcId="{F9CCF79A-5939-B24F-A1CB-24E0FE9FEB6B}" destId="{B3205EAD-259F-0A4A-B26A-2C8FA139A7AB}" srcOrd="0" destOrd="0" presId="urn:microsoft.com/office/officeart/2024/layout/NumberedLinearArrowProcess"/>
    <dgm:cxn modelId="{0BA88896-FBBB-FE4A-A4A7-F0D8171F95FA}" type="presOf" srcId="{78111BDA-B87C-8D4A-8AA5-FFCC77869987}" destId="{4B386029-4406-7346-8599-7A7A70B5A471}" srcOrd="0" destOrd="0" presId="urn:microsoft.com/office/officeart/2024/layout/NumberedLinearArrowProcess"/>
    <dgm:cxn modelId="{3B9DAD9D-8C6D-0041-B402-323BB1617CF4}" srcId="{268F838A-267C-1246-8700-CA64ED463BC6}" destId="{C324354B-3E60-7D4B-AAFE-008BDE82C9F6}" srcOrd="4" destOrd="0" parTransId="{7342EFAF-7967-A54B-884F-36A64DA565D3}" sibTransId="{89B90542-15C1-114E-8925-70D1F3A42B9F}"/>
    <dgm:cxn modelId="{BE1165A8-CA13-8845-8B10-9758EA7D865F}" type="presOf" srcId="{C1BCF2C2-533C-B749-96A2-5E6DDC51C664}" destId="{1149FA75-4753-AB4C-84E0-7AD0AFDA3C47}" srcOrd="0" destOrd="0" presId="urn:microsoft.com/office/officeart/2024/layout/NumberedLinearArrowProcess"/>
    <dgm:cxn modelId="{21C721AD-8AA1-CD49-AEBA-6107D9D3D4F0}" type="presOf" srcId="{0811BACF-6BAE-004E-B8A4-D02911040F06}" destId="{C33D6B05-F35C-D546-B5D7-E78C38C4BEE2}" srcOrd="1" destOrd="0" presId="urn:microsoft.com/office/officeart/2024/layout/NumberedLinearArrowProcess"/>
    <dgm:cxn modelId="{9D43E9B4-CCE0-E141-AB4E-BF7EC7929714}" type="presOf" srcId="{9A2D8468-FA98-DD42-BCF5-B3766C0AB824}" destId="{4A115DD1-2BEC-1C43-AA3D-48C647F38730}" srcOrd="0" destOrd="0" presId="urn:microsoft.com/office/officeart/2024/layout/NumberedLinearArrowProcess"/>
    <dgm:cxn modelId="{149B0BB5-6AE1-924D-8AD3-B8CEA12FBEEB}" type="presOf" srcId="{C324354B-3E60-7D4B-AAFE-008BDE82C9F6}" destId="{1C7D389D-CF7E-D045-8FC0-E1BC9233B670}" srcOrd="0" destOrd="0" presId="urn:microsoft.com/office/officeart/2024/layout/NumberedLinearArrowProcess"/>
    <dgm:cxn modelId="{D2F6A4C2-FC78-214C-A5AD-A0A763824652}" type="presOf" srcId="{53A22CE0-267F-984C-985F-601F4C186E84}" destId="{F66FD67E-EC32-E647-A794-170FD74837E7}" srcOrd="1" destOrd="0" presId="urn:microsoft.com/office/officeart/2024/layout/NumberedLinearArrowProcess"/>
    <dgm:cxn modelId="{A5427AC7-D730-EE41-B2C9-5CA3774FFAED}" type="presOf" srcId="{2FF5D229-A07E-3444-A711-DAD4B9E0AFEB}" destId="{4A4FA893-5E85-CE45-9031-ACA9C2A73F94}" srcOrd="1" destOrd="0" presId="urn:microsoft.com/office/officeart/2024/layout/NumberedLinearArrowProcess"/>
    <dgm:cxn modelId="{EE298CD1-3D68-8147-A448-58DD0DC62EC4}" srcId="{268F838A-267C-1246-8700-CA64ED463BC6}" destId="{2FF5D229-A07E-3444-A711-DAD4B9E0AFEB}" srcOrd="1" destOrd="0" parTransId="{507BBA76-547C-944C-9A23-4E5BD744C83E}" sibTransId="{78111BDA-B87C-8D4A-8AA5-FFCC77869987}"/>
    <dgm:cxn modelId="{658C0EE3-C984-4C43-8C4B-8E0375D59018}" type="presOf" srcId="{8CEA8C20-56FC-1841-85EF-59547D2F0098}" destId="{A942F93A-0717-CF4F-83EF-AE0D05976C47}" srcOrd="1" destOrd="0" presId="urn:microsoft.com/office/officeart/2024/layout/NumberedLinearArrowProcess"/>
    <dgm:cxn modelId="{8F1CB275-00B9-E44F-BEB8-7E27D56303A8}" type="presParOf" srcId="{51143933-7B65-0149-8DF5-C7AFC3A57706}" destId="{1A71EF55-1C98-4146-8ACA-FDF50B37086F}" srcOrd="0" destOrd="0" presId="urn:microsoft.com/office/officeart/2024/layout/NumberedLinearArrowProcess"/>
    <dgm:cxn modelId="{12B78746-DA38-C844-AD3D-5F4E71C9D406}" type="presParOf" srcId="{1A71EF55-1C98-4146-8ACA-FDF50B37086F}" destId="{24C5265F-82FA-934B-BBD5-79F7758A56B6}" srcOrd="0" destOrd="0" presId="urn:microsoft.com/office/officeart/2024/layout/NumberedLinearArrowProcess"/>
    <dgm:cxn modelId="{030193C6-1798-3548-9383-30C4842B8E11}" type="presParOf" srcId="{1A71EF55-1C98-4146-8ACA-FDF50B37086F}" destId="{C4B38C56-DF7B-8E4F-A191-640935D29744}" srcOrd="1" destOrd="0" presId="urn:microsoft.com/office/officeart/2024/layout/NumberedLinearArrowProcess"/>
    <dgm:cxn modelId="{6E53588F-0B70-CD49-87A8-5BBE8BA65FD1}" type="presParOf" srcId="{C4B38C56-DF7B-8E4F-A191-640935D29744}" destId="{43CFF0D1-CF64-D14F-AB8F-23708A56CE02}" srcOrd="0" destOrd="0" presId="urn:microsoft.com/office/officeart/2024/layout/NumberedLinearArrowProcess"/>
    <dgm:cxn modelId="{DB977377-722A-EF45-98D5-EA0C61661A12}" type="presParOf" srcId="{C4B38C56-DF7B-8E4F-A191-640935D29744}" destId="{E4B60EC6-1900-1C47-9BDD-EC3817B50EBF}" srcOrd="1" destOrd="0" presId="urn:microsoft.com/office/officeart/2024/layout/NumberedLinearArrowProcess"/>
    <dgm:cxn modelId="{428E3C3A-09D9-AA43-B386-C6280575009D}" type="presParOf" srcId="{C4B38C56-DF7B-8E4F-A191-640935D29744}" destId="{B3205EAD-259F-0A4A-B26A-2C8FA139A7AB}" srcOrd="2" destOrd="0" presId="urn:microsoft.com/office/officeart/2024/layout/NumberedLinearArrowProcess"/>
    <dgm:cxn modelId="{EFDBBE5C-F4DA-3D4A-9EF1-534A38708F33}" type="presParOf" srcId="{C4B38C56-DF7B-8E4F-A191-640935D29744}" destId="{18492C93-B847-5549-8459-7D5C77B3581A}" srcOrd="3" destOrd="0" presId="urn:microsoft.com/office/officeart/2024/layout/NumberedLinearArrowProcess"/>
    <dgm:cxn modelId="{1245834D-186B-D747-988E-3BD10FEE791A}" type="presParOf" srcId="{C4B38C56-DF7B-8E4F-A191-640935D29744}" destId="{BAD24767-1123-8847-977D-C97D96E24FCD}" srcOrd="4" destOrd="0" presId="urn:microsoft.com/office/officeart/2024/layout/NumberedLinearArrowProcess"/>
    <dgm:cxn modelId="{B0E5CF6B-CB43-9C44-AD79-E156ACDC0266}" type="presParOf" srcId="{1A71EF55-1C98-4146-8ACA-FDF50B37086F}" destId="{C33D6B05-F35C-D546-B5D7-E78C38C4BEE2}" srcOrd="2" destOrd="0" presId="urn:microsoft.com/office/officeart/2024/layout/NumberedLinearArrowProcess"/>
    <dgm:cxn modelId="{20C26D8E-E037-7940-AD4A-732F622A22DF}" type="presParOf" srcId="{51143933-7B65-0149-8DF5-C7AFC3A57706}" destId="{621EF1BB-91B3-0D4E-8DEB-CDEF430F9E31}" srcOrd="1" destOrd="0" presId="urn:microsoft.com/office/officeart/2024/layout/NumberedLinearArrowProcess"/>
    <dgm:cxn modelId="{1931555A-86F2-D74B-8EBB-77333CBB91F1}" type="presParOf" srcId="{51143933-7B65-0149-8DF5-C7AFC3A57706}" destId="{16B3A3F4-5057-4846-B274-C31A23AEF3A6}" srcOrd="2" destOrd="0" presId="urn:microsoft.com/office/officeart/2024/layout/NumberedLinearArrowProcess"/>
    <dgm:cxn modelId="{4C24B82F-641F-174D-83DE-3E3BDF17A017}" type="presParOf" srcId="{16B3A3F4-5057-4846-B274-C31A23AEF3A6}" destId="{0F4AA97D-19E5-4B43-A0CA-56667A1C5D47}" srcOrd="0" destOrd="0" presId="urn:microsoft.com/office/officeart/2024/layout/NumberedLinearArrowProcess"/>
    <dgm:cxn modelId="{3604AFF4-4747-044F-9A1D-F24D4F5351D7}" type="presParOf" srcId="{16B3A3F4-5057-4846-B274-C31A23AEF3A6}" destId="{B4015AAF-21B3-B94E-AA99-4AB9962A6B55}" srcOrd="1" destOrd="0" presId="urn:microsoft.com/office/officeart/2024/layout/NumberedLinearArrowProcess"/>
    <dgm:cxn modelId="{9D0F5FA2-88E0-1B40-91C4-1C7AB4A5CCBA}" type="presParOf" srcId="{B4015AAF-21B3-B94E-AA99-4AB9962A6B55}" destId="{59AE5AA3-DDF5-9448-9630-C21EABC6BFCC}" srcOrd="0" destOrd="0" presId="urn:microsoft.com/office/officeart/2024/layout/NumberedLinearArrowProcess"/>
    <dgm:cxn modelId="{A9152987-1D8E-1542-A4A7-0DC68E0E9188}" type="presParOf" srcId="{B4015AAF-21B3-B94E-AA99-4AB9962A6B55}" destId="{3497ADBF-664B-4A47-820D-BB22B49C6ADD}" srcOrd="1" destOrd="0" presId="urn:microsoft.com/office/officeart/2024/layout/NumberedLinearArrowProcess"/>
    <dgm:cxn modelId="{60916B4F-1B65-1145-9319-70E8C4C44E13}" type="presParOf" srcId="{B4015AAF-21B3-B94E-AA99-4AB9962A6B55}" destId="{4B386029-4406-7346-8599-7A7A70B5A471}" srcOrd="2" destOrd="0" presId="urn:microsoft.com/office/officeart/2024/layout/NumberedLinearArrowProcess"/>
    <dgm:cxn modelId="{D54F52A7-1D0E-3245-A4B3-B5AB01AB9B62}" type="presParOf" srcId="{B4015AAF-21B3-B94E-AA99-4AB9962A6B55}" destId="{1794582B-29D8-6244-AB5B-583DE939444F}" srcOrd="3" destOrd="0" presId="urn:microsoft.com/office/officeart/2024/layout/NumberedLinearArrowProcess"/>
    <dgm:cxn modelId="{9DDB8DB4-1393-F247-B808-8DB50866509E}" type="presParOf" srcId="{B4015AAF-21B3-B94E-AA99-4AB9962A6B55}" destId="{DB6BEB2B-457D-244A-8716-5655C1835161}" srcOrd="4" destOrd="0" presId="urn:microsoft.com/office/officeart/2024/layout/NumberedLinearArrowProcess"/>
    <dgm:cxn modelId="{E5D20DEA-E61E-8642-9984-E9F5CE6A8317}" type="presParOf" srcId="{16B3A3F4-5057-4846-B274-C31A23AEF3A6}" destId="{4A4FA893-5E85-CE45-9031-ACA9C2A73F94}" srcOrd="2" destOrd="0" presId="urn:microsoft.com/office/officeart/2024/layout/NumberedLinearArrowProcess"/>
    <dgm:cxn modelId="{6FB5C156-7672-4B49-8D02-62D687B9D480}" type="presParOf" srcId="{51143933-7B65-0149-8DF5-C7AFC3A57706}" destId="{B8CE58B7-CEA4-AC4C-BBB7-3FA9BC40B6FC}" srcOrd="3" destOrd="0" presId="urn:microsoft.com/office/officeart/2024/layout/NumberedLinearArrowProcess"/>
    <dgm:cxn modelId="{9C794519-17E7-6A4C-B968-C436F2DC6EA8}" type="presParOf" srcId="{51143933-7B65-0149-8DF5-C7AFC3A57706}" destId="{3EE24B60-F6F2-4C46-B1F9-DD9E2BB20095}" srcOrd="4" destOrd="0" presId="urn:microsoft.com/office/officeart/2024/layout/NumberedLinearArrowProcess"/>
    <dgm:cxn modelId="{5590BF37-AFAE-DC45-A9D3-2D3ADD71858E}" type="presParOf" srcId="{3EE24B60-F6F2-4C46-B1F9-DD9E2BB20095}" destId="{872BA3FF-27AF-DF47-A96D-BCA3FD3B720A}" srcOrd="0" destOrd="0" presId="urn:microsoft.com/office/officeart/2024/layout/NumberedLinearArrowProcess"/>
    <dgm:cxn modelId="{43AE79DF-6A26-E543-BC2A-01A00485B743}" type="presParOf" srcId="{3EE24B60-F6F2-4C46-B1F9-DD9E2BB20095}" destId="{8AA2AAA3-6ADF-F845-8FA8-09CB31E4F771}" srcOrd="1" destOrd="0" presId="urn:microsoft.com/office/officeart/2024/layout/NumberedLinearArrowProcess"/>
    <dgm:cxn modelId="{16D25A92-3065-6F4E-A09A-485D1F3BD0B3}" type="presParOf" srcId="{8AA2AAA3-6ADF-F845-8FA8-09CB31E4F771}" destId="{8DDB7A3B-D9FB-5D40-89C9-23E112B0E24B}" srcOrd="0" destOrd="0" presId="urn:microsoft.com/office/officeart/2024/layout/NumberedLinearArrowProcess"/>
    <dgm:cxn modelId="{93600CDA-3A44-AA48-9F01-F223994E08D0}" type="presParOf" srcId="{8AA2AAA3-6ADF-F845-8FA8-09CB31E4F771}" destId="{40A0E93C-0CBF-F045-9E21-A0DF3CB32A70}" srcOrd="1" destOrd="0" presId="urn:microsoft.com/office/officeart/2024/layout/NumberedLinearArrowProcess"/>
    <dgm:cxn modelId="{EA7E609E-1B5E-B54A-A877-F0273DD1A126}" type="presParOf" srcId="{8AA2AAA3-6ADF-F845-8FA8-09CB31E4F771}" destId="{1149FA75-4753-AB4C-84E0-7AD0AFDA3C47}" srcOrd="2" destOrd="0" presId="urn:microsoft.com/office/officeart/2024/layout/NumberedLinearArrowProcess"/>
    <dgm:cxn modelId="{56FCDC7A-D4F0-5F42-8488-2092F96E3E32}" type="presParOf" srcId="{8AA2AAA3-6ADF-F845-8FA8-09CB31E4F771}" destId="{85343BC2-60A3-E441-8397-D80A3CC0F74E}" srcOrd="3" destOrd="0" presId="urn:microsoft.com/office/officeart/2024/layout/NumberedLinearArrowProcess"/>
    <dgm:cxn modelId="{CB0F3A73-FA2C-F845-89ED-3A6E9BA548A2}" type="presParOf" srcId="{8AA2AAA3-6ADF-F845-8FA8-09CB31E4F771}" destId="{C4218ABE-0D8B-1D4A-A8A1-1EB5CD8F1ECE}" srcOrd="4" destOrd="0" presId="urn:microsoft.com/office/officeart/2024/layout/NumberedLinearArrowProcess"/>
    <dgm:cxn modelId="{00BC28A7-0CBF-9640-9848-3528966D5047}" type="presParOf" srcId="{3EE24B60-F6F2-4C46-B1F9-DD9E2BB20095}" destId="{27234D4A-4578-534B-9B07-C55033BDC3C9}" srcOrd="2" destOrd="0" presId="urn:microsoft.com/office/officeart/2024/layout/NumberedLinearArrowProcess"/>
    <dgm:cxn modelId="{1085A54B-107B-EA4A-BC76-DEE63D30BC24}" type="presParOf" srcId="{51143933-7B65-0149-8DF5-C7AFC3A57706}" destId="{C62C2D16-DDD1-CC40-BC66-56B133627777}" srcOrd="5" destOrd="0" presId="urn:microsoft.com/office/officeart/2024/layout/NumberedLinearArrowProcess"/>
    <dgm:cxn modelId="{E6920A15-CB8D-4547-8382-201F1DDB212E}" type="presParOf" srcId="{51143933-7B65-0149-8DF5-C7AFC3A57706}" destId="{13CB9F7B-FF68-B848-9E7E-36D4058986F7}" srcOrd="6" destOrd="0" presId="urn:microsoft.com/office/officeart/2024/layout/NumberedLinearArrowProcess"/>
    <dgm:cxn modelId="{EA368F5B-CF1D-604A-9975-8A49FCDDA631}" type="presParOf" srcId="{13CB9F7B-FF68-B848-9E7E-36D4058986F7}" destId="{64343F8C-3799-CA40-8138-18454C5492FF}" srcOrd="0" destOrd="0" presId="urn:microsoft.com/office/officeart/2024/layout/NumberedLinearArrowProcess"/>
    <dgm:cxn modelId="{CA9A70E3-6DAB-5449-94BB-BE454FB662B7}" type="presParOf" srcId="{13CB9F7B-FF68-B848-9E7E-36D4058986F7}" destId="{68DA4DCF-816C-B348-A87C-9D4444F13FA8}" srcOrd="1" destOrd="0" presId="urn:microsoft.com/office/officeart/2024/layout/NumberedLinearArrowProcess"/>
    <dgm:cxn modelId="{9F7BBDE2-5428-A34B-B4C2-10D1E8044D88}" type="presParOf" srcId="{68DA4DCF-816C-B348-A87C-9D4444F13FA8}" destId="{589B7D48-C6BA-9F42-B6C1-EC367173F5B1}" srcOrd="0" destOrd="0" presId="urn:microsoft.com/office/officeart/2024/layout/NumberedLinearArrowProcess"/>
    <dgm:cxn modelId="{070A3958-640E-5048-A84A-CF691B348F8D}" type="presParOf" srcId="{68DA4DCF-816C-B348-A87C-9D4444F13FA8}" destId="{05FBB200-FA84-D34C-B9FB-9A69D70E8BF4}" srcOrd="1" destOrd="0" presId="urn:microsoft.com/office/officeart/2024/layout/NumberedLinearArrowProcess"/>
    <dgm:cxn modelId="{1540141C-476C-5044-A040-3C7F21FC3A57}" type="presParOf" srcId="{68DA4DCF-816C-B348-A87C-9D4444F13FA8}" destId="{FDD72EF4-C965-5C47-8EAC-043E2ED533CD}" srcOrd="2" destOrd="0" presId="urn:microsoft.com/office/officeart/2024/layout/NumberedLinearArrowProcess"/>
    <dgm:cxn modelId="{31317D27-0104-A64E-A924-82187FEAC923}" type="presParOf" srcId="{68DA4DCF-816C-B348-A87C-9D4444F13FA8}" destId="{D235E948-5740-5C44-85E2-B952C36DDAF1}" srcOrd="3" destOrd="0" presId="urn:microsoft.com/office/officeart/2024/layout/NumberedLinearArrowProcess"/>
    <dgm:cxn modelId="{6487C27D-7317-634A-89ED-4C228FCBD1D0}" type="presParOf" srcId="{68DA4DCF-816C-B348-A87C-9D4444F13FA8}" destId="{6B718031-6CBE-B443-8321-59D80829EF48}" srcOrd="4" destOrd="0" presId="urn:microsoft.com/office/officeart/2024/layout/NumberedLinearArrowProcess"/>
    <dgm:cxn modelId="{0F6DD499-3298-0F4C-8D36-088C1BDD844C}" type="presParOf" srcId="{13CB9F7B-FF68-B848-9E7E-36D4058986F7}" destId="{A942F93A-0717-CF4F-83EF-AE0D05976C47}" srcOrd="2" destOrd="0" presId="urn:microsoft.com/office/officeart/2024/layout/NumberedLinearArrowProcess"/>
    <dgm:cxn modelId="{D8A3FF95-B810-4849-9679-47BD368FC476}" type="presParOf" srcId="{51143933-7B65-0149-8DF5-C7AFC3A57706}" destId="{1E11FB59-C961-1B4E-A8AB-1656090FB864}" srcOrd="7" destOrd="0" presId="urn:microsoft.com/office/officeart/2024/layout/NumberedLinearArrowProcess"/>
    <dgm:cxn modelId="{6FB506E9-2F26-C348-9A1C-511E094E78E0}" type="presParOf" srcId="{51143933-7B65-0149-8DF5-C7AFC3A57706}" destId="{ABF7008B-83A0-8645-9D84-A5E2D092A48A}" srcOrd="8" destOrd="0" presId="urn:microsoft.com/office/officeart/2024/layout/NumberedLinearArrowProcess"/>
    <dgm:cxn modelId="{FC9A36DC-19BC-BE4C-9290-5B176D049C9E}" type="presParOf" srcId="{ABF7008B-83A0-8645-9D84-A5E2D092A48A}" destId="{A13D9074-F2D5-C84B-A6C0-D8912399D302}" srcOrd="0" destOrd="0" presId="urn:microsoft.com/office/officeart/2024/layout/NumberedLinearArrowProcess"/>
    <dgm:cxn modelId="{1A1B3299-0BE3-2C4E-B59A-961A466B33C0}" type="presParOf" srcId="{ABF7008B-83A0-8645-9D84-A5E2D092A48A}" destId="{32577A93-24B1-CC47-8589-64D8445E24CE}" srcOrd="1" destOrd="0" presId="urn:microsoft.com/office/officeart/2024/layout/NumberedLinearArrowProcess"/>
    <dgm:cxn modelId="{A5621371-3BEF-0B45-9E9E-3A3C616E668F}" type="presParOf" srcId="{32577A93-24B1-CC47-8589-64D8445E24CE}" destId="{9B93EE3F-FC38-5A4B-B3BA-EBEF213E3369}" srcOrd="0" destOrd="0" presId="urn:microsoft.com/office/officeart/2024/layout/NumberedLinearArrowProcess"/>
    <dgm:cxn modelId="{F312795B-5EA4-164B-8A8B-A92A2354163D}" type="presParOf" srcId="{32577A93-24B1-CC47-8589-64D8445E24CE}" destId="{1C7D389D-CF7E-D045-8FC0-E1BC9233B670}" srcOrd="1" destOrd="0" presId="urn:microsoft.com/office/officeart/2024/layout/NumberedLinearArrowProcess"/>
    <dgm:cxn modelId="{2CD5463A-1D69-EA48-AD6B-CC30961A45BA}" type="presParOf" srcId="{32577A93-24B1-CC47-8589-64D8445E24CE}" destId="{E890BC88-B231-6D43-96CD-0B56E77F1FEC}" srcOrd="2" destOrd="0" presId="urn:microsoft.com/office/officeart/2024/layout/NumberedLinearArrowProcess"/>
    <dgm:cxn modelId="{2AA14878-2B42-214B-AB43-3ECDE08F4F69}" type="presParOf" srcId="{32577A93-24B1-CC47-8589-64D8445E24CE}" destId="{D9495157-BC15-1A4D-9F86-2756DDFF592F}" srcOrd="3" destOrd="0" presId="urn:microsoft.com/office/officeart/2024/layout/NumberedLinearArrowProcess"/>
    <dgm:cxn modelId="{0BC20F4D-779E-B547-ACA6-ADCEA15D5B26}" type="presParOf" srcId="{32577A93-24B1-CC47-8589-64D8445E24CE}" destId="{81E44440-4EE4-344D-A30B-A9B644349332}" srcOrd="4" destOrd="0" presId="urn:microsoft.com/office/officeart/2024/layout/NumberedLinearArrowProcess"/>
    <dgm:cxn modelId="{7BD5C2DF-8269-9A42-8523-DC01E6BC2D46}" type="presParOf" srcId="{ABF7008B-83A0-8645-9D84-A5E2D092A48A}" destId="{5B633B77-A2EC-B749-AF96-8859C916DFC7}" srcOrd="2" destOrd="0" presId="urn:microsoft.com/office/officeart/2024/layout/NumberedLinearArrowProcess"/>
    <dgm:cxn modelId="{4523C7AC-CAA5-B44C-B209-2FAE132F424B}" type="presParOf" srcId="{51143933-7B65-0149-8DF5-C7AFC3A57706}" destId="{BDAEFB77-7866-474F-9E6A-846023555152}" srcOrd="9" destOrd="0" presId="urn:microsoft.com/office/officeart/2024/layout/NumberedLinearArrowProcess"/>
    <dgm:cxn modelId="{044ABB36-880B-7C45-95E3-FF87356F19F9}" type="presParOf" srcId="{51143933-7B65-0149-8DF5-C7AFC3A57706}" destId="{4AE1EA55-6490-7743-8C61-B84C39469496}" srcOrd="10" destOrd="0" presId="urn:microsoft.com/office/officeart/2024/layout/NumberedLinearArrowProcess"/>
    <dgm:cxn modelId="{314C549A-5F5C-1E4E-BC69-F0AC6C891CA8}" type="presParOf" srcId="{4AE1EA55-6490-7743-8C61-B84C39469496}" destId="{1157CDFF-A7B0-0F4F-B8E0-25DE306A9133}" srcOrd="0" destOrd="0" presId="urn:microsoft.com/office/officeart/2024/layout/NumberedLinearArrowProcess"/>
    <dgm:cxn modelId="{A330FECD-CE45-6246-8C46-DF312C4C5F72}" type="presParOf" srcId="{4AE1EA55-6490-7743-8C61-B84C39469496}" destId="{81F14972-78D8-0E4B-9F68-33B317F5D190}" srcOrd="1" destOrd="0" presId="urn:microsoft.com/office/officeart/2024/layout/NumberedLinearArrowProcess"/>
    <dgm:cxn modelId="{AA6DCA80-FDA5-C54D-B11E-DAC58A5385AE}" type="presParOf" srcId="{81F14972-78D8-0E4B-9F68-33B317F5D190}" destId="{C76C0981-AA41-004F-88CF-59C0B662B182}" srcOrd="0" destOrd="0" presId="urn:microsoft.com/office/officeart/2024/layout/NumberedLinearArrowProcess"/>
    <dgm:cxn modelId="{9BF7AFE7-8660-DF48-BB15-A24B92F2A90A}" type="presParOf" srcId="{81F14972-78D8-0E4B-9F68-33B317F5D190}" destId="{164567D7-8413-784D-9979-EEE9DBAAA9CF}" srcOrd="1" destOrd="0" presId="urn:microsoft.com/office/officeart/2024/layout/NumberedLinearArrowProcess"/>
    <dgm:cxn modelId="{A85D3B0A-EF49-E648-BE6D-71504DC74C31}" type="presParOf" srcId="{81F14972-78D8-0E4B-9F68-33B317F5D190}" destId="{4A115DD1-2BEC-1C43-AA3D-48C647F38730}" srcOrd="2" destOrd="0" presId="urn:microsoft.com/office/officeart/2024/layout/NumberedLinearArrowProcess"/>
    <dgm:cxn modelId="{97D8D909-876C-FE49-84F8-CB65FEC4BFE1}" type="presParOf" srcId="{81F14972-78D8-0E4B-9F68-33B317F5D190}" destId="{9CDFF77F-F7AC-874A-AE2F-D9E9336A4A8F}" srcOrd="3" destOrd="0" presId="urn:microsoft.com/office/officeart/2024/layout/NumberedLinearArrowProcess"/>
    <dgm:cxn modelId="{F8B95CC4-50ED-1544-9EA0-C4846F95F960}" type="presParOf" srcId="{81F14972-78D8-0E4B-9F68-33B317F5D190}" destId="{F4C17304-4793-784C-BD19-36DC009FB2FC}" srcOrd="4" destOrd="0" presId="urn:microsoft.com/office/officeart/2024/layout/NumberedLinearArrowProcess"/>
    <dgm:cxn modelId="{0891972B-740E-4343-B55E-6FB5F48DC145}" type="presParOf" srcId="{4AE1EA55-6490-7743-8C61-B84C39469496}" destId="{F66FD67E-EC32-E647-A794-170FD74837E7}" srcOrd="2" destOrd="0" presId="urn:microsoft.com/office/officeart/2024/layout/NumberedLinearArrow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33B752-0E6E-1642-821F-781068BB08AB}" type="doc">
      <dgm:prSet loTypeId="urn:microsoft.com/office/officeart/2005/8/layout/hProcess11" loCatId="" qsTypeId="urn:microsoft.com/office/officeart/2005/8/quickstyle/simple1" qsCatId="simple" csTypeId="urn:microsoft.com/office/officeart/2005/8/colors/accent1_2" csCatId="accent1" phldr="1"/>
      <dgm:spPr/>
    </dgm:pt>
    <dgm:pt modelId="{DD091FD0-ECCF-0A41-AEF1-B9373D476800}">
      <dgm:prSet phldrT="[Text]" custT="1"/>
      <dgm:spPr/>
      <dgm:t>
        <a:bodyPr/>
        <a:lstStyle/>
        <a:p>
          <a:r>
            <a:rPr lang="en-US" sz="2800" dirty="0"/>
            <a:t>Connect Data</a:t>
          </a:r>
        </a:p>
      </dgm:t>
    </dgm:pt>
    <dgm:pt modelId="{B3CFF934-BE4A-A24F-9D9E-9555D2E9FA1E}" type="parTrans" cxnId="{CC4DFF50-A115-2C42-A43B-339F539CA11B}">
      <dgm:prSet/>
      <dgm:spPr/>
      <dgm:t>
        <a:bodyPr/>
        <a:lstStyle/>
        <a:p>
          <a:endParaRPr lang="en-US" sz="4000"/>
        </a:p>
      </dgm:t>
    </dgm:pt>
    <dgm:pt modelId="{0F6B02A6-E89C-9B45-ACF9-F5646C34E580}" type="sibTrans" cxnId="{CC4DFF50-A115-2C42-A43B-339F539CA11B}">
      <dgm:prSet/>
      <dgm:spPr/>
      <dgm:t>
        <a:bodyPr/>
        <a:lstStyle/>
        <a:p>
          <a:endParaRPr lang="en-US" sz="4000"/>
        </a:p>
      </dgm:t>
    </dgm:pt>
    <dgm:pt modelId="{29DE7446-F244-964F-AEF9-E52853E08B76}">
      <dgm:prSet phldrT="[Text]" custT="1"/>
      <dgm:spPr/>
      <dgm:t>
        <a:bodyPr/>
        <a:lstStyle/>
        <a:p>
          <a:r>
            <a:rPr lang="en-US" sz="2800" dirty="0"/>
            <a:t>Model Data</a:t>
          </a:r>
        </a:p>
      </dgm:t>
    </dgm:pt>
    <dgm:pt modelId="{34E4558F-D17C-424F-A412-2CED33B5F5D2}" type="parTrans" cxnId="{7F51542A-C011-6244-990C-E97BA0CB9F2F}">
      <dgm:prSet/>
      <dgm:spPr/>
      <dgm:t>
        <a:bodyPr/>
        <a:lstStyle/>
        <a:p>
          <a:endParaRPr lang="en-US" sz="4000"/>
        </a:p>
      </dgm:t>
    </dgm:pt>
    <dgm:pt modelId="{DA112110-1B07-2C4E-BA1B-6604DDADB84E}" type="sibTrans" cxnId="{7F51542A-C011-6244-990C-E97BA0CB9F2F}">
      <dgm:prSet/>
      <dgm:spPr/>
      <dgm:t>
        <a:bodyPr/>
        <a:lstStyle/>
        <a:p>
          <a:endParaRPr lang="en-US" sz="4000"/>
        </a:p>
      </dgm:t>
    </dgm:pt>
    <dgm:pt modelId="{35BCB91D-493C-C844-B542-0DA551A40AC6}">
      <dgm:prSet phldrT="[Text]" custT="1"/>
      <dgm:spPr/>
      <dgm:t>
        <a:bodyPr/>
        <a:lstStyle/>
        <a:p>
          <a:r>
            <a:rPr lang="en-US" sz="2800" dirty="0"/>
            <a:t>Create Visualizations</a:t>
          </a:r>
        </a:p>
      </dgm:t>
    </dgm:pt>
    <dgm:pt modelId="{6B9DE8FF-590A-2E4E-8486-43B81E9CBECD}" type="parTrans" cxnId="{CEACCB0D-3A70-0C42-A228-48CAAF42355A}">
      <dgm:prSet/>
      <dgm:spPr/>
      <dgm:t>
        <a:bodyPr/>
        <a:lstStyle/>
        <a:p>
          <a:endParaRPr lang="en-US" sz="4000"/>
        </a:p>
      </dgm:t>
    </dgm:pt>
    <dgm:pt modelId="{17B61092-5544-3C4C-86C3-FC339A81F24E}" type="sibTrans" cxnId="{CEACCB0D-3A70-0C42-A228-48CAAF42355A}">
      <dgm:prSet/>
      <dgm:spPr/>
      <dgm:t>
        <a:bodyPr/>
        <a:lstStyle/>
        <a:p>
          <a:endParaRPr lang="en-US" sz="4000"/>
        </a:p>
      </dgm:t>
    </dgm:pt>
    <dgm:pt modelId="{9A40A588-46EA-BC4D-B568-398673C63F5D}">
      <dgm:prSet phldrT="[Text]" custT="1"/>
      <dgm:spPr/>
      <dgm:t>
        <a:bodyPr/>
        <a:lstStyle/>
        <a:p>
          <a:r>
            <a:rPr lang="en-US" sz="2800" dirty="0"/>
            <a:t>Transform Data</a:t>
          </a:r>
        </a:p>
      </dgm:t>
    </dgm:pt>
    <dgm:pt modelId="{157FB7C3-443E-0940-A2B7-B7AE7C6BFBE2}" type="parTrans" cxnId="{19551785-1DBA-C048-9678-51763352A561}">
      <dgm:prSet/>
      <dgm:spPr/>
      <dgm:t>
        <a:bodyPr/>
        <a:lstStyle/>
        <a:p>
          <a:endParaRPr lang="en-US" sz="4000"/>
        </a:p>
      </dgm:t>
    </dgm:pt>
    <dgm:pt modelId="{B4D22B74-F3D9-4C42-8372-A1FED27E8C04}" type="sibTrans" cxnId="{19551785-1DBA-C048-9678-51763352A561}">
      <dgm:prSet/>
      <dgm:spPr/>
      <dgm:t>
        <a:bodyPr/>
        <a:lstStyle/>
        <a:p>
          <a:endParaRPr lang="en-US" sz="4000"/>
        </a:p>
      </dgm:t>
    </dgm:pt>
    <dgm:pt modelId="{28F5F05B-27F7-7E47-8D6D-866DC0510BD7}">
      <dgm:prSet phldrT="[Text]" custT="1"/>
      <dgm:spPr/>
      <dgm:t>
        <a:bodyPr/>
        <a:lstStyle/>
        <a:p>
          <a:r>
            <a:rPr lang="en-US" sz="2800" dirty="0"/>
            <a:t>Build Reports/ Dashboards</a:t>
          </a:r>
        </a:p>
      </dgm:t>
    </dgm:pt>
    <dgm:pt modelId="{33C9C568-6A03-294B-8F25-28658B9493E8}" type="parTrans" cxnId="{A9C8EEC3-D96C-9842-A444-497F1DF96B45}">
      <dgm:prSet/>
      <dgm:spPr/>
      <dgm:t>
        <a:bodyPr/>
        <a:lstStyle/>
        <a:p>
          <a:endParaRPr lang="en-US" sz="4000"/>
        </a:p>
      </dgm:t>
    </dgm:pt>
    <dgm:pt modelId="{12553D40-2768-A44F-B71A-0B980431A0EE}" type="sibTrans" cxnId="{A9C8EEC3-D96C-9842-A444-497F1DF96B45}">
      <dgm:prSet/>
      <dgm:spPr/>
      <dgm:t>
        <a:bodyPr/>
        <a:lstStyle/>
        <a:p>
          <a:endParaRPr lang="en-US" sz="4000"/>
        </a:p>
      </dgm:t>
    </dgm:pt>
    <dgm:pt modelId="{F4316595-94F8-BC4E-BB68-A989CDE5E7AB}">
      <dgm:prSet phldrT="[Text]" custT="1"/>
      <dgm:spPr/>
      <dgm:t>
        <a:bodyPr/>
        <a:lstStyle/>
        <a:p>
          <a:r>
            <a:rPr lang="en-US" sz="2800" dirty="0"/>
            <a:t>Publish/ Share</a:t>
          </a:r>
        </a:p>
      </dgm:t>
    </dgm:pt>
    <dgm:pt modelId="{113B598A-29DF-454E-B4F2-1EDE180C24E7}" type="parTrans" cxnId="{CD2BFE64-B08F-184D-92F6-5CC157B75393}">
      <dgm:prSet/>
      <dgm:spPr/>
      <dgm:t>
        <a:bodyPr/>
        <a:lstStyle/>
        <a:p>
          <a:endParaRPr lang="en-US" sz="4000"/>
        </a:p>
      </dgm:t>
    </dgm:pt>
    <dgm:pt modelId="{9400EB64-9E31-FA4F-A1EE-1C22A3B62B32}" type="sibTrans" cxnId="{CD2BFE64-B08F-184D-92F6-5CC157B75393}">
      <dgm:prSet/>
      <dgm:spPr/>
      <dgm:t>
        <a:bodyPr/>
        <a:lstStyle/>
        <a:p>
          <a:endParaRPr lang="en-US" sz="4000"/>
        </a:p>
      </dgm:t>
    </dgm:pt>
    <dgm:pt modelId="{F1158BC9-79AA-B245-AE9B-25A1FA584254}">
      <dgm:prSet phldrT="[Text]" custT="1"/>
      <dgm:spPr/>
      <dgm:t>
        <a:bodyPr/>
        <a:lstStyle/>
        <a:p>
          <a:r>
            <a:rPr lang="en-US" sz="2800" dirty="0"/>
            <a:t>Make Decision</a:t>
          </a:r>
        </a:p>
      </dgm:t>
    </dgm:pt>
    <dgm:pt modelId="{2E6EC4FB-1213-6749-8655-3A2DA238003E}" type="parTrans" cxnId="{7F5E8CB0-9849-7D41-A6B6-4AECE9AA234F}">
      <dgm:prSet/>
      <dgm:spPr/>
      <dgm:t>
        <a:bodyPr/>
        <a:lstStyle/>
        <a:p>
          <a:endParaRPr lang="en-US" sz="4000"/>
        </a:p>
      </dgm:t>
    </dgm:pt>
    <dgm:pt modelId="{E573D1DE-2667-5C4D-BCAE-5310DFB68696}" type="sibTrans" cxnId="{7F5E8CB0-9849-7D41-A6B6-4AECE9AA234F}">
      <dgm:prSet/>
      <dgm:spPr/>
      <dgm:t>
        <a:bodyPr/>
        <a:lstStyle/>
        <a:p>
          <a:endParaRPr lang="en-US" sz="4000"/>
        </a:p>
      </dgm:t>
    </dgm:pt>
    <dgm:pt modelId="{CF1D173C-C468-ED43-85FE-6599087B212B}" type="pres">
      <dgm:prSet presAssocID="{2C33B752-0E6E-1642-821F-781068BB08AB}" presName="Name0" presStyleCnt="0">
        <dgm:presLayoutVars>
          <dgm:dir/>
          <dgm:resizeHandles val="exact"/>
        </dgm:presLayoutVars>
      </dgm:prSet>
      <dgm:spPr/>
    </dgm:pt>
    <dgm:pt modelId="{C8025CCF-CA4C-634D-A948-B4C716D3FFB5}" type="pres">
      <dgm:prSet presAssocID="{2C33B752-0E6E-1642-821F-781068BB08AB}" presName="arrow" presStyleLbl="bgShp" presStyleIdx="0" presStyleCnt="1"/>
      <dgm:spPr/>
    </dgm:pt>
    <dgm:pt modelId="{1F460B43-435F-A748-A43F-AD530AABCB75}" type="pres">
      <dgm:prSet presAssocID="{2C33B752-0E6E-1642-821F-781068BB08AB}" presName="points" presStyleCnt="0"/>
      <dgm:spPr/>
    </dgm:pt>
    <dgm:pt modelId="{799FA79F-A41C-AC46-81C7-79502735D632}" type="pres">
      <dgm:prSet presAssocID="{DD091FD0-ECCF-0A41-AEF1-B9373D476800}" presName="compositeA" presStyleCnt="0"/>
      <dgm:spPr/>
    </dgm:pt>
    <dgm:pt modelId="{9342D05A-43EF-1648-9B70-3B6889972A61}" type="pres">
      <dgm:prSet presAssocID="{DD091FD0-ECCF-0A41-AEF1-B9373D476800}" presName="textA" presStyleLbl="revTx" presStyleIdx="0" presStyleCnt="7">
        <dgm:presLayoutVars>
          <dgm:bulletEnabled val="1"/>
        </dgm:presLayoutVars>
      </dgm:prSet>
      <dgm:spPr/>
    </dgm:pt>
    <dgm:pt modelId="{DADC73AA-2EF0-7545-B12D-9411E0C79541}" type="pres">
      <dgm:prSet presAssocID="{DD091FD0-ECCF-0A41-AEF1-B9373D476800}" presName="circleA" presStyleLbl="node1" presStyleIdx="0" presStyleCnt="7"/>
      <dgm:spPr/>
    </dgm:pt>
    <dgm:pt modelId="{2200C8C2-9C0A-DF42-A714-D00E4F8F35DA}" type="pres">
      <dgm:prSet presAssocID="{DD091FD0-ECCF-0A41-AEF1-B9373D476800}" presName="spaceA" presStyleCnt="0"/>
      <dgm:spPr/>
    </dgm:pt>
    <dgm:pt modelId="{91518FE7-3748-B541-81F5-F5429D0B75F2}" type="pres">
      <dgm:prSet presAssocID="{0F6B02A6-E89C-9B45-ACF9-F5646C34E580}" presName="space" presStyleCnt="0"/>
      <dgm:spPr/>
    </dgm:pt>
    <dgm:pt modelId="{885ECA60-BC22-3B4D-991B-CB77A0E0A3D3}" type="pres">
      <dgm:prSet presAssocID="{9A40A588-46EA-BC4D-B568-398673C63F5D}" presName="compositeB" presStyleCnt="0"/>
      <dgm:spPr/>
    </dgm:pt>
    <dgm:pt modelId="{11C7992F-23E8-BF4D-A815-740BC675EFAF}" type="pres">
      <dgm:prSet presAssocID="{9A40A588-46EA-BC4D-B568-398673C63F5D}" presName="textB" presStyleLbl="revTx" presStyleIdx="1" presStyleCnt="7" custScaleX="103373">
        <dgm:presLayoutVars>
          <dgm:bulletEnabled val="1"/>
        </dgm:presLayoutVars>
      </dgm:prSet>
      <dgm:spPr/>
    </dgm:pt>
    <dgm:pt modelId="{E27FC20B-5773-854E-AA44-6E0702A29E4B}" type="pres">
      <dgm:prSet presAssocID="{9A40A588-46EA-BC4D-B568-398673C63F5D}" presName="circleB" presStyleLbl="node1" presStyleIdx="1" presStyleCnt="7"/>
      <dgm:spPr/>
    </dgm:pt>
    <dgm:pt modelId="{C29199C3-42CA-F84A-815B-E47D74FDF097}" type="pres">
      <dgm:prSet presAssocID="{9A40A588-46EA-BC4D-B568-398673C63F5D}" presName="spaceB" presStyleCnt="0"/>
      <dgm:spPr/>
    </dgm:pt>
    <dgm:pt modelId="{C8B9D906-E985-894F-895F-E0E44E5246DF}" type="pres">
      <dgm:prSet presAssocID="{B4D22B74-F3D9-4C42-8372-A1FED27E8C04}" presName="space" presStyleCnt="0"/>
      <dgm:spPr/>
    </dgm:pt>
    <dgm:pt modelId="{E384561F-96C9-694F-A845-1C17FA496659}" type="pres">
      <dgm:prSet presAssocID="{29DE7446-F244-964F-AEF9-E52853E08B76}" presName="compositeA" presStyleCnt="0"/>
      <dgm:spPr/>
    </dgm:pt>
    <dgm:pt modelId="{D092F3CB-CE1C-A74F-AA36-B7BA90369AF2}" type="pres">
      <dgm:prSet presAssocID="{29DE7446-F244-964F-AEF9-E52853E08B76}" presName="textA" presStyleLbl="revTx" presStyleIdx="2" presStyleCnt="7">
        <dgm:presLayoutVars>
          <dgm:bulletEnabled val="1"/>
        </dgm:presLayoutVars>
      </dgm:prSet>
      <dgm:spPr/>
    </dgm:pt>
    <dgm:pt modelId="{A2182512-CD80-664A-AF5E-6089D4BC4AD2}" type="pres">
      <dgm:prSet presAssocID="{29DE7446-F244-964F-AEF9-E52853E08B76}" presName="circleA" presStyleLbl="node1" presStyleIdx="2" presStyleCnt="7"/>
      <dgm:spPr/>
    </dgm:pt>
    <dgm:pt modelId="{D28B796C-6E8C-3646-BED3-473F0DC53C46}" type="pres">
      <dgm:prSet presAssocID="{29DE7446-F244-964F-AEF9-E52853E08B76}" presName="spaceA" presStyleCnt="0"/>
      <dgm:spPr/>
    </dgm:pt>
    <dgm:pt modelId="{159B738D-2398-E442-B5A4-1784DABB4FEB}" type="pres">
      <dgm:prSet presAssocID="{DA112110-1B07-2C4E-BA1B-6604DDADB84E}" presName="space" presStyleCnt="0"/>
      <dgm:spPr/>
    </dgm:pt>
    <dgm:pt modelId="{1BED01B0-A031-8244-A91C-6FAE1591A566}" type="pres">
      <dgm:prSet presAssocID="{35BCB91D-493C-C844-B542-0DA551A40AC6}" presName="compositeB" presStyleCnt="0"/>
      <dgm:spPr/>
    </dgm:pt>
    <dgm:pt modelId="{92BA7B90-8CCA-F94D-9EAC-C56E9AF2B101}" type="pres">
      <dgm:prSet presAssocID="{35BCB91D-493C-C844-B542-0DA551A40AC6}" presName="textB" presStyleLbl="revTx" presStyleIdx="3" presStyleCnt="7" custScaleX="133644">
        <dgm:presLayoutVars>
          <dgm:bulletEnabled val="1"/>
        </dgm:presLayoutVars>
      </dgm:prSet>
      <dgm:spPr/>
    </dgm:pt>
    <dgm:pt modelId="{3FE0A918-45B6-FC40-922C-283F74A36957}" type="pres">
      <dgm:prSet presAssocID="{35BCB91D-493C-C844-B542-0DA551A40AC6}" presName="circleB" presStyleLbl="node1" presStyleIdx="3" presStyleCnt="7"/>
      <dgm:spPr/>
    </dgm:pt>
    <dgm:pt modelId="{2B0B50C1-8D5E-0B46-9213-FEA78A521A6C}" type="pres">
      <dgm:prSet presAssocID="{35BCB91D-493C-C844-B542-0DA551A40AC6}" presName="spaceB" presStyleCnt="0"/>
      <dgm:spPr/>
    </dgm:pt>
    <dgm:pt modelId="{7789B323-9672-F649-B743-0C5EBDDE2A84}" type="pres">
      <dgm:prSet presAssocID="{17B61092-5544-3C4C-86C3-FC339A81F24E}" presName="space" presStyleCnt="0"/>
      <dgm:spPr/>
    </dgm:pt>
    <dgm:pt modelId="{9150146E-E74F-2044-AC0F-3ED3F583D24D}" type="pres">
      <dgm:prSet presAssocID="{28F5F05B-27F7-7E47-8D6D-866DC0510BD7}" presName="compositeA" presStyleCnt="0"/>
      <dgm:spPr/>
    </dgm:pt>
    <dgm:pt modelId="{25DFA08A-B099-E744-AC6E-1E556192CC32}" type="pres">
      <dgm:prSet presAssocID="{28F5F05B-27F7-7E47-8D6D-866DC0510BD7}" presName="textA" presStyleLbl="revTx" presStyleIdx="4" presStyleCnt="7" custScaleX="116841">
        <dgm:presLayoutVars>
          <dgm:bulletEnabled val="1"/>
        </dgm:presLayoutVars>
      </dgm:prSet>
      <dgm:spPr/>
    </dgm:pt>
    <dgm:pt modelId="{36AF1E28-725B-F84B-A36E-1D1D65FEE82C}" type="pres">
      <dgm:prSet presAssocID="{28F5F05B-27F7-7E47-8D6D-866DC0510BD7}" presName="circleA" presStyleLbl="node1" presStyleIdx="4" presStyleCnt="7"/>
      <dgm:spPr/>
    </dgm:pt>
    <dgm:pt modelId="{AACD8CC4-E8C6-AC40-B66E-83F62BAFE633}" type="pres">
      <dgm:prSet presAssocID="{28F5F05B-27F7-7E47-8D6D-866DC0510BD7}" presName="spaceA" presStyleCnt="0"/>
      <dgm:spPr/>
    </dgm:pt>
    <dgm:pt modelId="{4442FEA7-551C-DF48-B59C-EF1BEAA949C6}" type="pres">
      <dgm:prSet presAssocID="{12553D40-2768-A44F-B71A-0B980431A0EE}" presName="space" presStyleCnt="0"/>
      <dgm:spPr/>
    </dgm:pt>
    <dgm:pt modelId="{762D8D3E-8AB1-9F4C-9E8D-4FCFF1A6F1E2}" type="pres">
      <dgm:prSet presAssocID="{F4316595-94F8-BC4E-BB68-A989CDE5E7AB}" presName="compositeB" presStyleCnt="0"/>
      <dgm:spPr/>
    </dgm:pt>
    <dgm:pt modelId="{F0CAF6FE-2C28-AC48-9ABC-C5B1892D6744}" type="pres">
      <dgm:prSet presAssocID="{F4316595-94F8-BC4E-BB68-A989CDE5E7AB}" presName="textB" presStyleLbl="revTx" presStyleIdx="5" presStyleCnt="7">
        <dgm:presLayoutVars>
          <dgm:bulletEnabled val="1"/>
        </dgm:presLayoutVars>
      </dgm:prSet>
      <dgm:spPr/>
    </dgm:pt>
    <dgm:pt modelId="{8E002AE7-50EC-4345-A582-D309EF44B6AF}" type="pres">
      <dgm:prSet presAssocID="{F4316595-94F8-BC4E-BB68-A989CDE5E7AB}" presName="circleB" presStyleLbl="node1" presStyleIdx="5" presStyleCnt="7"/>
      <dgm:spPr/>
    </dgm:pt>
    <dgm:pt modelId="{4C451D12-7DD5-404B-A41F-4A3127C73B44}" type="pres">
      <dgm:prSet presAssocID="{F4316595-94F8-BC4E-BB68-A989CDE5E7AB}" presName="spaceB" presStyleCnt="0"/>
      <dgm:spPr/>
    </dgm:pt>
    <dgm:pt modelId="{B17D4BAE-8119-C94B-B121-A4B9D5676E66}" type="pres">
      <dgm:prSet presAssocID="{9400EB64-9E31-FA4F-A1EE-1C22A3B62B32}" presName="space" presStyleCnt="0"/>
      <dgm:spPr/>
    </dgm:pt>
    <dgm:pt modelId="{7B1E7099-DF4A-1140-84DA-D48978663B3D}" type="pres">
      <dgm:prSet presAssocID="{F1158BC9-79AA-B245-AE9B-25A1FA584254}" presName="compositeA" presStyleCnt="0"/>
      <dgm:spPr/>
    </dgm:pt>
    <dgm:pt modelId="{32DA7467-EA13-CE43-9309-1666173FEE96}" type="pres">
      <dgm:prSet presAssocID="{F1158BC9-79AA-B245-AE9B-25A1FA584254}" presName="textA" presStyleLbl="revTx" presStyleIdx="6" presStyleCnt="7">
        <dgm:presLayoutVars>
          <dgm:bulletEnabled val="1"/>
        </dgm:presLayoutVars>
      </dgm:prSet>
      <dgm:spPr/>
    </dgm:pt>
    <dgm:pt modelId="{04613EEC-45FE-2241-A0C7-972FA8ECF4F9}" type="pres">
      <dgm:prSet presAssocID="{F1158BC9-79AA-B245-AE9B-25A1FA584254}" presName="circleA" presStyleLbl="node1" presStyleIdx="6" presStyleCnt="7"/>
      <dgm:spPr/>
    </dgm:pt>
    <dgm:pt modelId="{975541DC-9DBB-A642-8F7D-1784E896EDA9}" type="pres">
      <dgm:prSet presAssocID="{F1158BC9-79AA-B245-AE9B-25A1FA584254}" presName="spaceA" presStyleCnt="0"/>
      <dgm:spPr/>
    </dgm:pt>
  </dgm:ptLst>
  <dgm:cxnLst>
    <dgm:cxn modelId="{CEACCB0D-3A70-0C42-A228-48CAAF42355A}" srcId="{2C33B752-0E6E-1642-821F-781068BB08AB}" destId="{35BCB91D-493C-C844-B542-0DA551A40AC6}" srcOrd="3" destOrd="0" parTransId="{6B9DE8FF-590A-2E4E-8486-43B81E9CBECD}" sibTransId="{17B61092-5544-3C4C-86C3-FC339A81F24E}"/>
    <dgm:cxn modelId="{BDDB9923-F59B-E548-B5EF-2A414E4F1D0F}" type="presOf" srcId="{28F5F05B-27F7-7E47-8D6D-866DC0510BD7}" destId="{25DFA08A-B099-E744-AC6E-1E556192CC32}" srcOrd="0" destOrd="0" presId="urn:microsoft.com/office/officeart/2005/8/layout/hProcess11"/>
    <dgm:cxn modelId="{7F51542A-C011-6244-990C-E97BA0CB9F2F}" srcId="{2C33B752-0E6E-1642-821F-781068BB08AB}" destId="{29DE7446-F244-964F-AEF9-E52853E08B76}" srcOrd="2" destOrd="0" parTransId="{34E4558F-D17C-424F-A412-2CED33B5F5D2}" sibTransId="{DA112110-1B07-2C4E-BA1B-6604DDADB84E}"/>
    <dgm:cxn modelId="{0B289C5D-D1A1-944E-BAAE-0F57E381FDF7}" type="presOf" srcId="{9A40A588-46EA-BC4D-B568-398673C63F5D}" destId="{11C7992F-23E8-BF4D-A815-740BC675EFAF}" srcOrd="0" destOrd="0" presId="urn:microsoft.com/office/officeart/2005/8/layout/hProcess11"/>
    <dgm:cxn modelId="{CD2BFE64-B08F-184D-92F6-5CC157B75393}" srcId="{2C33B752-0E6E-1642-821F-781068BB08AB}" destId="{F4316595-94F8-BC4E-BB68-A989CDE5E7AB}" srcOrd="5" destOrd="0" parTransId="{113B598A-29DF-454E-B4F2-1EDE180C24E7}" sibTransId="{9400EB64-9E31-FA4F-A1EE-1C22A3B62B32}"/>
    <dgm:cxn modelId="{92608A69-7234-7E44-8244-AE81A0174626}" type="presOf" srcId="{F4316595-94F8-BC4E-BB68-A989CDE5E7AB}" destId="{F0CAF6FE-2C28-AC48-9ABC-C5B1892D6744}" srcOrd="0" destOrd="0" presId="urn:microsoft.com/office/officeart/2005/8/layout/hProcess11"/>
    <dgm:cxn modelId="{CC4DFF50-A115-2C42-A43B-339F539CA11B}" srcId="{2C33B752-0E6E-1642-821F-781068BB08AB}" destId="{DD091FD0-ECCF-0A41-AEF1-B9373D476800}" srcOrd="0" destOrd="0" parTransId="{B3CFF934-BE4A-A24F-9D9E-9555D2E9FA1E}" sibTransId="{0F6B02A6-E89C-9B45-ACF9-F5646C34E580}"/>
    <dgm:cxn modelId="{15BA2972-C31C-324C-87B1-830E9DCF74DC}" type="presOf" srcId="{F1158BC9-79AA-B245-AE9B-25A1FA584254}" destId="{32DA7467-EA13-CE43-9309-1666173FEE96}" srcOrd="0" destOrd="0" presId="urn:microsoft.com/office/officeart/2005/8/layout/hProcess11"/>
    <dgm:cxn modelId="{FDDC0179-A105-5D48-B67F-7C131852A82E}" type="presOf" srcId="{29DE7446-F244-964F-AEF9-E52853E08B76}" destId="{D092F3CB-CE1C-A74F-AA36-B7BA90369AF2}" srcOrd="0" destOrd="0" presId="urn:microsoft.com/office/officeart/2005/8/layout/hProcess11"/>
    <dgm:cxn modelId="{19551785-1DBA-C048-9678-51763352A561}" srcId="{2C33B752-0E6E-1642-821F-781068BB08AB}" destId="{9A40A588-46EA-BC4D-B568-398673C63F5D}" srcOrd="1" destOrd="0" parTransId="{157FB7C3-443E-0940-A2B7-B7AE7C6BFBE2}" sibTransId="{B4D22B74-F3D9-4C42-8372-A1FED27E8C04}"/>
    <dgm:cxn modelId="{78D830A7-32C6-5948-AE19-ACD56FEBCED6}" type="presOf" srcId="{35BCB91D-493C-C844-B542-0DA551A40AC6}" destId="{92BA7B90-8CCA-F94D-9EAC-C56E9AF2B101}" srcOrd="0" destOrd="0" presId="urn:microsoft.com/office/officeart/2005/8/layout/hProcess11"/>
    <dgm:cxn modelId="{7F5E8CB0-9849-7D41-A6B6-4AECE9AA234F}" srcId="{2C33B752-0E6E-1642-821F-781068BB08AB}" destId="{F1158BC9-79AA-B245-AE9B-25A1FA584254}" srcOrd="6" destOrd="0" parTransId="{2E6EC4FB-1213-6749-8655-3A2DA238003E}" sibTransId="{E573D1DE-2667-5C4D-BCAE-5310DFB68696}"/>
    <dgm:cxn modelId="{0B14F1B0-4D46-F947-A7C6-324F0148E32F}" type="presOf" srcId="{2C33B752-0E6E-1642-821F-781068BB08AB}" destId="{CF1D173C-C468-ED43-85FE-6599087B212B}" srcOrd="0" destOrd="0" presId="urn:microsoft.com/office/officeart/2005/8/layout/hProcess11"/>
    <dgm:cxn modelId="{A9C8EEC3-D96C-9842-A444-497F1DF96B45}" srcId="{2C33B752-0E6E-1642-821F-781068BB08AB}" destId="{28F5F05B-27F7-7E47-8D6D-866DC0510BD7}" srcOrd="4" destOrd="0" parTransId="{33C9C568-6A03-294B-8F25-28658B9493E8}" sibTransId="{12553D40-2768-A44F-B71A-0B980431A0EE}"/>
    <dgm:cxn modelId="{0F8271DC-C537-2545-BD0F-85EF9B2DE0A8}" type="presOf" srcId="{DD091FD0-ECCF-0A41-AEF1-B9373D476800}" destId="{9342D05A-43EF-1648-9B70-3B6889972A61}" srcOrd="0" destOrd="0" presId="urn:microsoft.com/office/officeart/2005/8/layout/hProcess11"/>
    <dgm:cxn modelId="{7F375E31-F1AD-2946-B093-2E1B0AC64A8E}" type="presParOf" srcId="{CF1D173C-C468-ED43-85FE-6599087B212B}" destId="{C8025CCF-CA4C-634D-A948-B4C716D3FFB5}" srcOrd="0" destOrd="0" presId="urn:microsoft.com/office/officeart/2005/8/layout/hProcess11"/>
    <dgm:cxn modelId="{4FCEAA07-3A87-F141-A07B-2E15C5D3783B}" type="presParOf" srcId="{CF1D173C-C468-ED43-85FE-6599087B212B}" destId="{1F460B43-435F-A748-A43F-AD530AABCB75}" srcOrd="1" destOrd="0" presId="urn:microsoft.com/office/officeart/2005/8/layout/hProcess11"/>
    <dgm:cxn modelId="{48D41D71-EA44-4148-B5A1-BDCDEEBA57B7}" type="presParOf" srcId="{1F460B43-435F-A748-A43F-AD530AABCB75}" destId="{799FA79F-A41C-AC46-81C7-79502735D632}" srcOrd="0" destOrd="0" presId="urn:microsoft.com/office/officeart/2005/8/layout/hProcess11"/>
    <dgm:cxn modelId="{003D13B4-A320-3047-9BF5-9AA63C262687}" type="presParOf" srcId="{799FA79F-A41C-AC46-81C7-79502735D632}" destId="{9342D05A-43EF-1648-9B70-3B6889972A61}" srcOrd="0" destOrd="0" presId="urn:microsoft.com/office/officeart/2005/8/layout/hProcess11"/>
    <dgm:cxn modelId="{13048F2C-A142-F74B-BFF3-F58078CB8F78}" type="presParOf" srcId="{799FA79F-A41C-AC46-81C7-79502735D632}" destId="{DADC73AA-2EF0-7545-B12D-9411E0C79541}" srcOrd="1" destOrd="0" presId="urn:microsoft.com/office/officeart/2005/8/layout/hProcess11"/>
    <dgm:cxn modelId="{B7AED43A-99E1-614D-9A9D-8C9F63B8BDE5}" type="presParOf" srcId="{799FA79F-A41C-AC46-81C7-79502735D632}" destId="{2200C8C2-9C0A-DF42-A714-D00E4F8F35DA}" srcOrd="2" destOrd="0" presId="urn:microsoft.com/office/officeart/2005/8/layout/hProcess11"/>
    <dgm:cxn modelId="{58CA8E77-E63C-4D43-B143-922CEF0F8FD0}" type="presParOf" srcId="{1F460B43-435F-A748-A43F-AD530AABCB75}" destId="{91518FE7-3748-B541-81F5-F5429D0B75F2}" srcOrd="1" destOrd="0" presId="urn:microsoft.com/office/officeart/2005/8/layout/hProcess11"/>
    <dgm:cxn modelId="{E368A014-9CF5-BF4F-BE48-383B3C2B50AC}" type="presParOf" srcId="{1F460B43-435F-A748-A43F-AD530AABCB75}" destId="{885ECA60-BC22-3B4D-991B-CB77A0E0A3D3}" srcOrd="2" destOrd="0" presId="urn:microsoft.com/office/officeart/2005/8/layout/hProcess11"/>
    <dgm:cxn modelId="{1C9A80EE-4D31-D14C-87BC-D2C29620773B}" type="presParOf" srcId="{885ECA60-BC22-3B4D-991B-CB77A0E0A3D3}" destId="{11C7992F-23E8-BF4D-A815-740BC675EFAF}" srcOrd="0" destOrd="0" presId="urn:microsoft.com/office/officeart/2005/8/layout/hProcess11"/>
    <dgm:cxn modelId="{3EB1D4E5-0469-DD40-97FD-206BDFBC0ADB}" type="presParOf" srcId="{885ECA60-BC22-3B4D-991B-CB77A0E0A3D3}" destId="{E27FC20B-5773-854E-AA44-6E0702A29E4B}" srcOrd="1" destOrd="0" presId="urn:microsoft.com/office/officeart/2005/8/layout/hProcess11"/>
    <dgm:cxn modelId="{842A374F-457F-6947-9145-3191D187C06E}" type="presParOf" srcId="{885ECA60-BC22-3B4D-991B-CB77A0E0A3D3}" destId="{C29199C3-42CA-F84A-815B-E47D74FDF097}" srcOrd="2" destOrd="0" presId="urn:microsoft.com/office/officeart/2005/8/layout/hProcess11"/>
    <dgm:cxn modelId="{4ADCAD2B-F738-3844-AA31-90AEF56DDC13}" type="presParOf" srcId="{1F460B43-435F-A748-A43F-AD530AABCB75}" destId="{C8B9D906-E985-894F-895F-E0E44E5246DF}" srcOrd="3" destOrd="0" presId="urn:microsoft.com/office/officeart/2005/8/layout/hProcess11"/>
    <dgm:cxn modelId="{5237B2F6-70F2-3E4B-BA47-BEAD660B85C6}" type="presParOf" srcId="{1F460B43-435F-A748-A43F-AD530AABCB75}" destId="{E384561F-96C9-694F-A845-1C17FA496659}" srcOrd="4" destOrd="0" presId="urn:microsoft.com/office/officeart/2005/8/layout/hProcess11"/>
    <dgm:cxn modelId="{20C12F5A-1B9C-9C4E-A1DE-9543F2855A2E}" type="presParOf" srcId="{E384561F-96C9-694F-A845-1C17FA496659}" destId="{D092F3CB-CE1C-A74F-AA36-B7BA90369AF2}" srcOrd="0" destOrd="0" presId="urn:microsoft.com/office/officeart/2005/8/layout/hProcess11"/>
    <dgm:cxn modelId="{7C699699-DE8D-4945-9681-C3CB347041D1}" type="presParOf" srcId="{E384561F-96C9-694F-A845-1C17FA496659}" destId="{A2182512-CD80-664A-AF5E-6089D4BC4AD2}" srcOrd="1" destOrd="0" presId="urn:microsoft.com/office/officeart/2005/8/layout/hProcess11"/>
    <dgm:cxn modelId="{932FF047-842D-5E48-91E1-2CEBD2F70370}" type="presParOf" srcId="{E384561F-96C9-694F-A845-1C17FA496659}" destId="{D28B796C-6E8C-3646-BED3-473F0DC53C46}" srcOrd="2" destOrd="0" presId="urn:microsoft.com/office/officeart/2005/8/layout/hProcess11"/>
    <dgm:cxn modelId="{59F3C3D3-5473-B246-B19D-DBD54586CE6B}" type="presParOf" srcId="{1F460B43-435F-A748-A43F-AD530AABCB75}" destId="{159B738D-2398-E442-B5A4-1784DABB4FEB}" srcOrd="5" destOrd="0" presId="urn:microsoft.com/office/officeart/2005/8/layout/hProcess11"/>
    <dgm:cxn modelId="{55619D31-4272-A945-8BCD-224440DF15FF}" type="presParOf" srcId="{1F460B43-435F-A748-A43F-AD530AABCB75}" destId="{1BED01B0-A031-8244-A91C-6FAE1591A566}" srcOrd="6" destOrd="0" presId="urn:microsoft.com/office/officeart/2005/8/layout/hProcess11"/>
    <dgm:cxn modelId="{672ED58B-1367-524D-A12B-5E875849C422}" type="presParOf" srcId="{1BED01B0-A031-8244-A91C-6FAE1591A566}" destId="{92BA7B90-8CCA-F94D-9EAC-C56E9AF2B101}" srcOrd="0" destOrd="0" presId="urn:microsoft.com/office/officeart/2005/8/layout/hProcess11"/>
    <dgm:cxn modelId="{AF0D9775-613E-5242-9975-9BDE7E814289}" type="presParOf" srcId="{1BED01B0-A031-8244-A91C-6FAE1591A566}" destId="{3FE0A918-45B6-FC40-922C-283F74A36957}" srcOrd="1" destOrd="0" presId="urn:microsoft.com/office/officeart/2005/8/layout/hProcess11"/>
    <dgm:cxn modelId="{DB0F3DA0-58DE-C741-A3B9-06E65A8D5EAD}" type="presParOf" srcId="{1BED01B0-A031-8244-A91C-6FAE1591A566}" destId="{2B0B50C1-8D5E-0B46-9213-FEA78A521A6C}" srcOrd="2" destOrd="0" presId="urn:microsoft.com/office/officeart/2005/8/layout/hProcess11"/>
    <dgm:cxn modelId="{1A2A33B0-C2F1-6B49-858A-D4273D11674B}" type="presParOf" srcId="{1F460B43-435F-A748-A43F-AD530AABCB75}" destId="{7789B323-9672-F649-B743-0C5EBDDE2A84}" srcOrd="7" destOrd="0" presId="urn:microsoft.com/office/officeart/2005/8/layout/hProcess11"/>
    <dgm:cxn modelId="{462000D3-6C06-C14B-B3EC-1B46A4E73D32}" type="presParOf" srcId="{1F460B43-435F-A748-A43F-AD530AABCB75}" destId="{9150146E-E74F-2044-AC0F-3ED3F583D24D}" srcOrd="8" destOrd="0" presId="urn:microsoft.com/office/officeart/2005/8/layout/hProcess11"/>
    <dgm:cxn modelId="{AE0B057B-9777-C348-8054-C9730C87F44D}" type="presParOf" srcId="{9150146E-E74F-2044-AC0F-3ED3F583D24D}" destId="{25DFA08A-B099-E744-AC6E-1E556192CC32}" srcOrd="0" destOrd="0" presId="urn:microsoft.com/office/officeart/2005/8/layout/hProcess11"/>
    <dgm:cxn modelId="{80D99E5D-544F-E840-93E8-0BB0CA958D13}" type="presParOf" srcId="{9150146E-E74F-2044-AC0F-3ED3F583D24D}" destId="{36AF1E28-725B-F84B-A36E-1D1D65FEE82C}" srcOrd="1" destOrd="0" presId="urn:microsoft.com/office/officeart/2005/8/layout/hProcess11"/>
    <dgm:cxn modelId="{16140714-5A98-E24B-B3AF-CE72DFEC83E5}" type="presParOf" srcId="{9150146E-E74F-2044-AC0F-3ED3F583D24D}" destId="{AACD8CC4-E8C6-AC40-B66E-83F62BAFE633}" srcOrd="2" destOrd="0" presId="urn:microsoft.com/office/officeart/2005/8/layout/hProcess11"/>
    <dgm:cxn modelId="{9BF3E1B4-DE1C-D245-A69F-4A907DB367FD}" type="presParOf" srcId="{1F460B43-435F-A748-A43F-AD530AABCB75}" destId="{4442FEA7-551C-DF48-B59C-EF1BEAA949C6}" srcOrd="9" destOrd="0" presId="urn:microsoft.com/office/officeart/2005/8/layout/hProcess11"/>
    <dgm:cxn modelId="{26AAFE8E-F650-0645-B1A5-C6989F682C76}" type="presParOf" srcId="{1F460B43-435F-A748-A43F-AD530AABCB75}" destId="{762D8D3E-8AB1-9F4C-9E8D-4FCFF1A6F1E2}" srcOrd="10" destOrd="0" presId="urn:microsoft.com/office/officeart/2005/8/layout/hProcess11"/>
    <dgm:cxn modelId="{67BDF30D-97E7-0D43-80A8-3B02E99FF931}" type="presParOf" srcId="{762D8D3E-8AB1-9F4C-9E8D-4FCFF1A6F1E2}" destId="{F0CAF6FE-2C28-AC48-9ABC-C5B1892D6744}" srcOrd="0" destOrd="0" presId="urn:microsoft.com/office/officeart/2005/8/layout/hProcess11"/>
    <dgm:cxn modelId="{CF967270-9180-F547-9021-3520CA35A075}" type="presParOf" srcId="{762D8D3E-8AB1-9F4C-9E8D-4FCFF1A6F1E2}" destId="{8E002AE7-50EC-4345-A582-D309EF44B6AF}" srcOrd="1" destOrd="0" presId="urn:microsoft.com/office/officeart/2005/8/layout/hProcess11"/>
    <dgm:cxn modelId="{1365774F-3D23-6745-BD16-EF6AF92A6B78}" type="presParOf" srcId="{762D8D3E-8AB1-9F4C-9E8D-4FCFF1A6F1E2}" destId="{4C451D12-7DD5-404B-A41F-4A3127C73B44}" srcOrd="2" destOrd="0" presId="urn:microsoft.com/office/officeart/2005/8/layout/hProcess11"/>
    <dgm:cxn modelId="{AA93D656-436F-8A4E-8265-4B821C356B6A}" type="presParOf" srcId="{1F460B43-435F-A748-A43F-AD530AABCB75}" destId="{B17D4BAE-8119-C94B-B121-A4B9D5676E66}" srcOrd="11" destOrd="0" presId="urn:microsoft.com/office/officeart/2005/8/layout/hProcess11"/>
    <dgm:cxn modelId="{AF05FBC6-B12A-A645-8F49-8E2B7614F5A1}" type="presParOf" srcId="{1F460B43-435F-A748-A43F-AD530AABCB75}" destId="{7B1E7099-DF4A-1140-84DA-D48978663B3D}" srcOrd="12" destOrd="0" presId="urn:microsoft.com/office/officeart/2005/8/layout/hProcess11"/>
    <dgm:cxn modelId="{AC6EDFF7-A047-E747-9768-B1D25C61CD89}" type="presParOf" srcId="{7B1E7099-DF4A-1140-84DA-D48978663B3D}" destId="{32DA7467-EA13-CE43-9309-1666173FEE96}" srcOrd="0" destOrd="0" presId="urn:microsoft.com/office/officeart/2005/8/layout/hProcess11"/>
    <dgm:cxn modelId="{BB532A5A-137B-CA49-9621-6A4C9B4B6489}" type="presParOf" srcId="{7B1E7099-DF4A-1140-84DA-D48978663B3D}" destId="{04613EEC-45FE-2241-A0C7-972FA8ECF4F9}" srcOrd="1" destOrd="0" presId="urn:microsoft.com/office/officeart/2005/8/layout/hProcess11"/>
    <dgm:cxn modelId="{C73DC76F-1CB5-EC42-B3C1-BDEC9ABDB890}" type="presParOf" srcId="{7B1E7099-DF4A-1140-84DA-D48978663B3D}" destId="{975541DC-9DBB-A642-8F7D-1784E896EDA9}"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EG" dirty="0"/>
            <a:t>Data alone does not create value, Information explains what happened, and Insights explain why it happened.</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3583CDE5-67BB-E24E-9D01-04D538A2510D}">
      <dgm:prSet/>
      <dgm:spPr/>
      <dgm:t>
        <a:bodyPr/>
        <a:lstStyle/>
        <a:p>
          <a:pPr>
            <a:buNone/>
          </a:pPr>
          <a:r>
            <a:rPr lang="en-EG" dirty="0"/>
            <a:t>Business Intelligence supports better and faster decisions leading to competitive advantage.</a:t>
          </a:r>
        </a:p>
      </dgm:t>
    </dgm:pt>
    <dgm:pt modelId="{5376E091-4D16-F641-9BA9-D3DA5ED7856B}" type="parTrans" cxnId="{C74AA1B2-6315-6B48-8946-E69FFF4094FB}">
      <dgm:prSet/>
      <dgm:spPr/>
      <dgm:t>
        <a:bodyPr/>
        <a:lstStyle/>
        <a:p>
          <a:endParaRPr lang="en-US"/>
        </a:p>
      </dgm:t>
    </dgm:pt>
    <dgm:pt modelId="{AF6F82CD-368E-9842-B53D-5C0058C1DBEB}" type="sibTrans" cxnId="{C74AA1B2-6315-6B48-8946-E69FFF4094FB}">
      <dgm:prSet/>
      <dgm:spPr/>
      <dgm:t>
        <a:bodyPr/>
        <a:lstStyle/>
        <a:p>
          <a:endParaRPr lang="en-US"/>
        </a:p>
      </dgm:t>
    </dgm:pt>
    <dgm:pt modelId="{8812B3DA-2FA5-F443-ACF1-20E874919777}">
      <dgm:prSet/>
      <dgm:spPr/>
      <dgm:t>
        <a:bodyPr/>
        <a:lstStyle/>
        <a:p>
          <a:pPr>
            <a:buNone/>
          </a:pPr>
          <a:r>
            <a:rPr lang="en-EG" dirty="0"/>
            <a:t>Power BI transforms business data into actionable insights.</a:t>
          </a:r>
        </a:p>
      </dgm:t>
    </dgm:pt>
    <dgm:pt modelId="{BDCE32E1-2550-3445-A44C-32C9EAB08828}" type="parTrans" cxnId="{BE0C3B55-1F81-AD4A-BE92-0FD4BF7E73E0}">
      <dgm:prSet/>
      <dgm:spPr/>
      <dgm:t>
        <a:bodyPr/>
        <a:lstStyle/>
        <a:p>
          <a:endParaRPr lang="en-US"/>
        </a:p>
      </dgm:t>
    </dgm:pt>
    <dgm:pt modelId="{1D78762B-FB79-A643-B3F4-397629D68025}" type="sibTrans" cxnId="{BE0C3B55-1F81-AD4A-BE92-0FD4BF7E73E0}">
      <dgm:prSet/>
      <dgm:spPr/>
      <dgm:t>
        <a:bodyPr/>
        <a:lstStyle/>
        <a:p>
          <a:endParaRPr lang="en-US"/>
        </a:p>
      </dgm:t>
    </dgm:pt>
    <dgm:pt modelId="{BE10363E-712F-B14B-929D-96DD5CBB6972}">
      <dgm:prSet/>
      <dgm:spPr/>
      <dgm:t>
        <a:bodyPr/>
        <a:lstStyle/>
        <a:p>
          <a:pPr>
            <a:buNone/>
          </a:pPr>
          <a:r>
            <a:rPr lang="en-EG" dirty="0"/>
            <a:t>Signing up is free using your work or school/university account</a:t>
          </a:r>
        </a:p>
      </dgm:t>
    </dgm:pt>
    <dgm:pt modelId="{EDB6F43B-7E85-E944-A7F9-7B71510FDC29}" type="parTrans" cxnId="{6CCF24FC-E743-7749-B4D5-2FDC0999AB2E}">
      <dgm:prSet/>
      <dgm:spPr/>
      <dgm:t>
        <a:bodyPr/>
        <a:lstStyle/>
        <a:p>
          <a:endParaRPr lang="en-US"/>
        </a:p>
      </dgm:t>
    </dgm:pt>
    <dgm:pt modelId="{821B7BE9-ECDC-A64A-8A86-8228B9FFCD84}" type="sibTrans" cxnId="{6CCF24FC-E743-7749-B4D5-2FDC0999AB2E}">
      <dgm:prSet/>
      <dgm:spPr/>
      <dgm:t>
        <a:bodyPr/>
        <a:lstStyle/>
        <a:p>
          <a:endParaRPr lang="en-US"/>
        </a:p>
      </dgm:t>
    </dgm:pt>
    <dgm:pt modelId="{06A20AEB-DF58-FD46-BB2A-10CC749AB1C3}">
      <dgm:prSet/>
      <dgm:spPr/>
      <dgm:t>
        <a:bodyPr/>
        <a:lstStyle/>
        <a:p>
          <a:pPr>
            <a:buNone/>
          </a:pPr>
          <a:r>
            <a:rPr lang="en-EG" dirty="0"/>
            <a:t>Power BI has 4 core components: Power BI Desktop, Power BI Service, Power BI Mobile, and Power BI Gateway.</a:t>
          </a:r>
        </a:p>
      </dgm:t>
    </dgm:pt>
    <dgm:pt modelId="{ABFFFDDB-387E-4B49-8838-D966C8B17679}" type="parTrans" cxnId="{1A7E3F88-0DB6-A847-AD6D-6E128BBDA449}">
      <dgm:prSet/>
      <dgm:spPr/>
      <dgm:t>
        <a:bodyPr/>
        <a:lstStyle/>
        <a:p>
          <a:endParaRPr lang="en-US"/>
        </a:p>
      </dgm:t>
    </dgm:pt>
    <dgm:pt modelId="{10D3F856-F0BB-4649-AAD6-F4B4886F2C1F}" type="sibTrans" cxnId="{1A7E3F88-0DB6-A847-AD6D-6E128BBDA449}">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DB9DCF60-F204-324B-9A0C-A553E8C6B8BB}" type="pres">
      <dgm:prSet presAssocID="{3583CDE5-67BB-E24E-9D01-04D538A2510D}" presName="parentText" presStyleLbl="node1" presStyleIdx="1" presStyleCnt="5">
        <dgm:presLayoutVars>
          <dgm:chMax val="0"/>
          <dgm:bulletEnabled val="1"/>
        </dgm:presLayoutVars>
      </dgm:prSet>
      <dgm:spPr/>
    </dgm:pt>
    <dgm:pt modelId="{10A5EF87-2FDF-A448-955C-066CF2BE3685}" type="pres">
      <dgm:prSet presAssocID="{AF6F82CD-368E-9842-B53D-5C0058C1DBEB}" presName="spacer" presStyleCnt="0"/>
      <dgm:spPr/>
    </dgm:pt>
    <dgm:pt modelId="{86947839-D8A3-DC45-937A-2C36B029BCFA}" type="pres">
      <dgm:prSet presAssocID="{8812B3DA-2FA5-F443-ACF1-20E874919777}" presName="parentText" presStyleLbl="node1" presStyleIdx="2" presStyleCnt="5">
        <dgm:presLayoutVars>
          <dgm:chMax val="0"/>
          <dgm:bulletEnabled val="1"/>
        </dgm:presLayoutVars>
      </dgm:prSet>
      <dgm:spPr/>
    </dgm:pt>
    <dgm:pt modelId="{D7378D5F-669C-B144-8C47-49EE97597144}" type="pres">
      <dgm:prSet presAssocID="{1D78762B-FB79-A643-B3F4-397629D68025}" presName="spacer" presStyleCnt="0"/>
      <dgm:spPr/>
    </dgm:pt>
    <dgm:pt modelId="{9E1437F6-413E-8D4C-AD8D-56A3B05369C8}" type="pres">
      <dgm:prSet presAssocID="{06A20AEB-DF58-FD46-BB2A-10CC749AB1C3}" presName="parentText" presStyleLbl="node1" presStyleIdx="3" presStyleCnt="5">
        <dgm:presLayoutVars>
          <dgm:chMax val="0"/>
          <dgm:bulletEnabled val="1"/>
        </dgm:presLayoutVars>
      </dgm:prSet>
      <dgm:spPr/>
    </dgm:pt>
    <dgm:pt modelId="{F630453F-49A9-CF42-852C-1396780C1F4E}" type="pres">
      <dgm:prSet presAssocID="{10D3F856-F0BB-4649-AAD6-F4B4886F2C1F}" presName="spacer" presStyleCnt="0"/>
      <dgm:spPr/>
    </dgm:pt>
    <dgm:pt modelId="{5AAFDAED-A1A0-F34D-98AA-0B2C1E18B20B}" type="pres">
      <dgm:prSet presAssocID="{BE10363E-712F-B14B-929D-96DD5CBB6972}" presName="parentText" presStyleLbl="node1" presStyleIdx="4" presStyleCnt="5">
        <dgm:presLayoutVars>
          <dgm:chMax val="0"/>
          <dgm:bulletEnabled val="1"/>
        </dgm:presLayoutVars>
      </dgm:prSet>
      <dgm:spPr/>
    </dgm:pt>
  </dgm:ptLst>
  <dgm:cxnLst>
    <dgm:cxn modelId="{3AC87D03-F40C-9E44-8C73-5B2C6AB2C791}" type="presOf" srcId="{06A20AEB-DF58-FD46-BB2A-10CC749AB1C3}" destId="{9E1437F6-413E-8D4C-AD8D-56A3B05369C8}"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C2FE755E-EF01-BD4D-9312-64681E559F63}" type="presOf" srcId="{8812B3DA-2FA5-F443-ACF1-20E874919777}" destId="{86947839-D8A3-DC45-937A-2C36B029BCFA}"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BE0C3B55-1F81-AD4A-BE92-0FD4BF7E73E0}" srcId="{86B1F3D8-D957-B14D-87E1-B0D1D6D72F90}" destId="{8812B3DA-2FA5-F443-ACF1-20E874919777}" srcOrd="2" destOrd="0" parTransId="{BDCE32E1-2550-3445-A44C-32C9EAB08828}" sibTransId="{1D78762B-FB79-A643-B3F4-397629D68025}"/>
    <dgm:cxn modelId="{1A7E3F88-0DB6-A847-AD6D-6E128BBDA449}" srcId="{86B1F3D8-D957-B14D-87E1-B0D1D6D72F90}" destId="{06A20AEB-DF58-FD46-BB2A-10CC749AB1C3}" srcOrd="3" destOrd="0" parTransId="{ABFFFDDB-387E-4B49-8838-D966C8B17679}" sibTransId="{10D3F856-F0BB-4649-AAD6-F4B4886F2C1F}"/>
    <dgm:cxn modelId="{C74AA1B2-6315-6B48-8946-E69FFF4094FB}" srcId="{86B1F3D8-D957-B14D-87E1-B0D1D6D72F90}" destId="{3583CDE5-67BB-E24E-9D01-04D538A2510D}" srcOrd="1" destOrd="0" parTransId="{5376E091-4D16-F641-9BA9-D3DA5ED7856B}" sibTransId="{AF6F82CD-368E-9842-B53D-5C0058C1DBEB}"/>
    <dgm:cxn modelId="{6EA6A7D5-182F-F14B-8877-2B44E7F10BF0}" type="presOf" srcId="{654E1FAB-E659-0644-A4E3-1F16F3B0BCF7}" destId="{9E2E74E5-16AB-A84F-8AF0-27AF8F6D8599}" srcOrd="0" destOrd="0" presId="urn:microsoft.com/office/officeart/2005/8/layout/vList2"/>
    <dgm:cxn modelId="{F0C9FEE0-4866-C640-9500-27B788CA11CE}" type="presOf" srcId="{3583CDE5-67BB-E24E-9D01-04D538A2510D}" destId="{DB9DCF60-F204-324B-9A0C-A553E8C6B8BB}" srcOrd="0" destOrd="0" presId="urn:microsoft.com/office/officeart/2005/8/layout/vList2"/>
    <dgm:cxn modelId="{6CCF24FC-E743-7749-B4D5-2FDC0999AB2E}" srcId="{86B1F3D8-D957-B14D-87E1-B0D1D6D72F90}" destId="{BE10363E-712F-B14B-929D-96DD5CBB6972}" srcOrd="4" destOrd="0" parTransId="{EDB6F43B-7E85-E944-A7F9-7B71510FDC29}" sibTransId="{821B7BE9-ECDC-A64A-8A86-8228B9FFCD84}"/>
    <dgm:cxn modelId="{B4DB2FFC-2D09-E64A-9234-DA9DAFECB88B}" type="presOf" srcId="{BE10363E-712F-B14B-929D-96DD5CBB6972}" destId="{5AAFDAED-A1A0-F34D-98AA-0B2C1E18B20B}"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F4BABC46-9879-AD48-BBFD-327DC7FBACB7}" type="presParOf" srcId="{D80DA091-FED0-1B4D-827F-FFA5C4DA7BE3}" destId="{DB9DCF60-F204-324B-9A0C-A553E8C6B8BB}" srcOrd="2" destOrd="0" presId="urn:microsoft.com/office/officeart/2005/8/layout/vList2"/>
    <dgm:cxn modelId="{ABF0C5A0-E4AD-0740-A865-EB271DD869DF}" type="presParOf" srcId="{D80DA091-FED0-1B4D-827F-FFA5C4DA7BE3}" destId="{10A5EF87-2FDF-A448-955C-066CF2BE3685}" srcOrd="3" destOrd="0" presId="urn:microsoft.com/office/officeart/2005/8/layout/vList2"/>
    <dgm:cxn modelId="{E0E9698B-4649-8C41-AEE8-DD77389991C6}" type="presParOf" srcId="{D80DA091-FED0-1B4D-827F-FFA5C4DA7BE3}" destId="{86947839-D8A3-DC45-937A-2C36B029BCFA}" srcOrd="4" destOrd="0" presId="urn:microsoft.com/office/officeart/2005/8/layout/vList2"/>
    <dgm:cxn modelId="{15B4FDF4-0C63-6D46-A765-E8DFD2165B35}" type="presParOf" srcId="{D80DA091-FED0-1B4D-827F-FFA5C4DA7BE3}" destId="{D7378D5F-669C-B144-8C47-49EE97597144}" srcOrd="5" destOrd="0" presId="urn:microsoft.com/office/officeart/2005/8/layout/vList2"/>
    <dgm:cxn modelId="{186EAFEF-00DC-F84B-B3CA-19A75C657CD9}" type="presParOf" srcId="{D80DA091-FED0-1B4D-827F-FFA5C4DA7BE3}" destId="{9E1437F6-413E-8D4C-AD8D-56A3B05369C8}" srcOrd="6" destOrd="0" presId="urn:microsoft.com/office/officeart/2005/8/layout/vList2"/>
    <dgm:cxn modelId="{60B3BE59-5A8B-6A42-949D-2B20520B2FB7}" type="presParOf" srcId="{D80DA091-FED0-1B4D-827F-FFA5C4DA7BE3}" destId="{F630453F-49A9-CF42-852C-1396780C1F4E}" srcOrd="7" destOrd="0" presId="urn:microsoft.com/office/officeart/2005/8/layout/vList2"/>
    <dgm:cxn modelId="{7D53AD68-FFE5-8D42-A10F-1516C3073934}" type="presParOf" srcId="{D80DA091-FED0-1B4D-827F-FFA5C4DA7BE3}" destId="{5AAFDAED-A1A0-F34D-98AA-0B2C1E18B20B}"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E220D7-9408-0B44-BE38-4093799B319B}">
      <dsp:nvSpPr>
        <dsp:cNvPr id="0" name=""/>
        <dsp:cNvSpPr/>
      </dsp:nvSpPr>
      <dsp:spPr>
        <a:xfrm>
          <a:off x="0" y="0"/>
          <a:ext cx="17636267" cy="3251877"/>
        </a:xfrm>
        <a:prstGeom prst="roundRect">
          <a:avLst>
            <a:gd name="adj" fmla="val 1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FF8E05-3327-0941-B1FA-876A1DACB361}">
      <dsp:nvSpPr>
        <dsp:cNvPr id="0" name=""/>
        <dsp:cNvSpPr/>
      </dsp:nvSpPr>
      <dsp:spPr>
        <a:xfrm>
          <a:off x="534754" y="433583"/>
          <a:ext cx="3067918" cy="2384710"/>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1"/>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D76F7E-53A2-2D45-9C7E-418FF00C3568}">
      <dsp:nvSpPr>
        <dsp:cNvPr id="0" name=""/>
        <dsp:cNvSpPr/>
      </dsp:nvSpPr>
      <dsp:spPr>
        <a:xfrm rot="10800000">
          <a:off x="534754" y="3251877"/>
          <a:ext cx="3067918" cy="397451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1" kern="1200" dirty="0"/>
            <a:t>Too Much Data</a:t>
          </a:r>
        </a:p>
        <a:p>
          <a:pPr marL="0" lvl="0" indent="0" algn="ctr" defTabSz="1066800">
            <a:lnSpc>
              <a:spcPct val="90000"/>
            </a:lnSpc>
            <a:spcBef>
              <a:spcPct val="0"/>
            </a:spcBef>
            <a:spcAft>
              <a:spcPct val="35000"/>
            </a:spcAft>
            <a:buNone/>
          </a:pPr>
          <a:endParaRPr lang="en-US" sz="1100" kern="1200" dirty="0"/>
        </a:p>
        <a:p>
          <a:pPr marL="0" lvl="0" indent="0" algn="ctr" defTabSz="1066800">
            <a:lnSpc>
              <a:spcPct val="90000"/>
            </a:lnSpc>
            <a:spcBef>
              <a:spcPct val="0"/>
            </a:spcBef>
            <a:spcAft>
              <a:spcPct val="35000"/>
            </a:spcAft>
            <a:buNone/>
          </a:pPr>
          <a:r>
            <a:rPr lang="en-EG" sz="1800" kern="1200" dirty="0"/>
            <a:t>Organizations often collect everything.</a:t>
          </a:r>
        </a:p>
        <a:p>
          <a:pPr marL="0" lvl="0" indent="0" algn="ctr" defTabSz="1066800">
            <a:lnSpc>
              <a:spcPct val="90000"/>
            </a:lnSpc>
            <a:spcBef>
              <a:spcPct val="0"/>
            </a:spcBef>
            <a:spcAft>
              <a:spcPct val="35000"/>
            </a:spcAft>
            <a:buNone/>
          </a:pPr>
          <a:r>
            <a:rPr lang="en-EG" sz="1800" kern="1200" dirty="0"/>
            <a:t>Examples: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Sales data</a:t>
          </a:r>
        </a:p>
        <a:p>
          <a:pPr marL="0" lvl="0" indent="0" algn="l" defTabSz="1066800">
            <a:lnSpc>
              <a:spcPct val="90000"/>
            </a:lnSpc>
            <a:spcBef>
              <a:spcPct val="0"/>
            </a:spcBef>
            <a:spcAft>
              <a:spcPct val="35000"/>
            </a:spcAft>
            <a:buFont typeface="Arial" panose="020B0604020202020204" pitchFamily="34" charset="0"/>
            <a:buNone/>
          </a:pPr>
          <a:r>
            <a:rPr lang="en-EG" sz="1800" kern="1200" dirty="0"/>
            <a:t>- Customer data</a:t>
          </a:r>
        </a:p>
        <a:p>
          <a:pPr marL="0" lvl="0" indent="0" algn="l" defTabSz="1066800">
            <a:lnSpc>
              <a:spcPct val="90000"/>
            </a:lnSpc>
            <a:spcBef>
              <a:spcPct val="0"/>
            </a:spcBef>
            <a:spcAft>
              <a:spcPct val="35000"/>
            </a:spcAft>
            <a:buFont typeface="Arial" panose="020B0604020202020204" pitchFamily="34" charset="0"/>
            <a:buNone/>
          </a:pPr>
          <a:r>
            <a:rPr lang="en-EG" sz="1800" kern="1200" dirty="0"/>
            <a:t>- Operational data</a:t>
          </a:r>
        </a:p>
        <a:p>
          <a:pPr marL="0" lvl="0" indent="0" algn="l" defTabSz="1066800">
            <a:lnSpc>
              <a:spcPct val="90000"/>
            </a:lnSpc>
            <a:spcBef>
              <a:spcPct val="0"/>
            </a:spcBef>
            <a:spcAft>
              <a:spcPct val="35000"/>
            </a:spcAft>
            <a:buFont typeface="Arial" panose="020B0604020202020204" pitchFamily="34" charset="0"/>
            <a:buNone/>
          </a:pPr>
          <a:r>
            <a:rPr lang="en-EG" sz="1800" kern="1200" dirty="0"/>
            <a:t>- Marketing data</a:t>
          </a:r>
        </a:p>
        <a:p>
          <a:pPr marL="0" lvl="0" indent="0" algn="ctr" defTabSz="1066800">
            <a:lnSpc>
              <a:spcPct val="90000"/>
            </a:lnSpc>
            <a:spcBef>
              <a:spcPct val="0"/>
            </a:spcBef>
            <a:spcAft>
              <a:spcPct val="35000"/>
            </a:spcAft>
            <a:buNone/>
          </a:pPr>
          <a:r>
            <a:rPr lang="en-EG" sz="1800" kern="1200" dirty="0"/>
            <a:t>The challenge is turning data into meaningful information.</a:t>
          </a:r>
          <a:endParaRPr lang="en-US" sz="1800" kern="1200" dirty="0"/>
        </a:p>
      </dsp:txBody>
      <dsp:txXfrm rot="10800000">
        <a:off x="629103" y="3251877"/>
        <a:ext cx="2879220" cy="3880167"/>
      </dsp:txXfrm>
    </dsp:sp>
    <dsp:sp modelId="{4BCF1F1E-8EDE-EC41-BD32-989FC2F15FE7}">
      <dsp:nvSpPr>
        <dsp:cNvPr id="0" name=""/>
        <dsp:cNvSpPr/>
      </dsp:nvSpPr>
      <dsp:spPr>
        <a:xfrm>
          <a:off x="3909464" y="433583"/>
          <a:ext cx="3067918" cy="2384710"/>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2"/>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DB585A-99A5-B546-A5AE-9EF67DF7CAF7}">
      <dsp:nvSpPr>
        <dsp:cNvPr id="0" name=""/>
        <dsp:cNvSpPr/>
      </dsp:nvSpPr>
      <dsp:spPr>
        <a:xfrm rot="10800000">
          <a:off x="3909464" y="3251877"/>
          <a:ext cx="3067918" cy="397451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rtl="0">
            <a:lnSpc>
              <a:spcPct val="90000"/>
            </a:lnSpc>
            <a:spcBef>
              <a:spcPct val="0"/>
            </a:spcBef>
            <a:spcAft>
              <a:spcPct val="35000"/>
            </a:spcAft>
            <a:buNone/>
          </a:pPr>
          <a:r>
            <a:rPr lang="en-US" sz="2400" b="1" kern="1200" dirty="0"/>
            <a:t>Data Silos</a:t>
          </a:r>
        </a:p>
        <a:p>
          <a:pPr marL="0" lvl="0" indent="0" algn="ctr" defTabSz="1066800" rtl="0">
            <a:lnSpc>
              <a:spcPct val="90000"/>
            </a:lnSpc>
            <a:spcBef>
              <a:spcPct val="0"/>
            </a:spcBef>
            <a:spcAft>
              <a:spcPct val="35000"/>
            </a:spcAft>
            <a:buNone/>
          </a:pPr>
          <a:endParaRPr lang="en-US" sz="1100" kern="1200" dirty="0"/>
        </a:p>
        <a:p>
          <a:pPr marL="0" lvl="0" indent="0" algn="ctr" defTabSz="1066800" rtl="0">
            <a:lnSpc>
              <a:spcPct val="90000"/>
            </a:lnSpc>
            <a:spcBef>
              <a:spcPct val="0"/>
            </a:spcBef>
            <a:spcAft>
              <a:spcPct val="35000"/>
            </a:spcAft>
            <a:buNone/>
          </a:pPr>
          <a:r>
            <a:rPr lang="en-EG" sz="1800" kern="1200" dirty="0"/>
            <a:t>Departments operate independently.</a:t>
          </a:r>
        </a:p>
        <a:p>
          <a:pPr marL="0" lvl="0" indent="0" algn="ctr" defTabSz="1066800">
            <a:lnSpc>
              <a:spcPct val="90000"/>
            </a:lnSpc>
            <a:spcBef>
              <a:spcPct val="0"/>
            </a:spcBef>
            <a:spcAft>
              <a:spcPct val="35000"/>
            </a:spcAft>
            <a:buNone/>
          </a:pPr>
          <a:r>
            <a:rPr lang="en-EG" sz="1800" kern="1200" dirty="0"/>
            <a:t>Examples: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Finance systems.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Sales systems.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Operations systems.</a:t>
          </a:r>
        </a:p>
        <a:p>
          <a:pPr marL="0" lvl="0" indent="0" algn="ctr" defTabSz="1066800">
            <a:lnSpc>
              <a:spcPct val="90000"/>
            </a:lnSpc>
            <a:spcBef>
              <a:spcPct val="0"/>
            </a:spcBef>
            <a:spcAft>
              <a:spcPct val="35000"/>
            </a:spcAft>
            <a:buNone/>
          </a:pPr>
          <a:r>
            <a:rPr lang="en-EG" sz="1800" kern="1200" dirty="0"/>
            <a:t>As a result:</a:t>
          </a:r>
        </a:p>
        <a:p>
          <a:pPr marL="0" lvl="0" indent="0" algn="ctr" defTabSz="1066800">
            <a:lnSpc>
              <a:spcPct val="90000"/>
            </a:lnSpc>
            <a:spcBef>
              <a:spcPct val="0"/>
            </a:spcBef>
            <a:spcAft>
              <a:spcPct val="35000"/>
            </a:spcAft>
            <a:buNone/>
          </a:pPr>
          <a:r>
            <a:rPr lang="en-EG" sz="1800" kern="1200" dirty="0"/>
            <a:t>No single version of the truth exists.</a:t>
          </a:r>
          <a:endParaRPr lang="en-US" sz="1800" kern="1200" dirty="0"/>
        </a:p>
      </dsp:txBody>
      <dsp:txXfrm rot="10800000">
        <a:off x="4003813" y="3251877"/>
        <a:ext cx="2879220" cy="3880167"/>
      </dsp:txXfrm>
    </dsp:sp>
    <dsp:sp modelId="{37B1B39E-EA02-514C-8ABA-E16AB758435A}">
      <dsp:nvSpPr>
        <dsp:cNvPr id="0" name=""/>
        <dsp:cNvSpPr/>
      </dsp:nvSpPr>
      <dsp:spPr>
        <a:xfrm>
          <a:off x="7284174" y="433583"/>
          <a:ext cx="3067918" cy="2384710"/>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3"/>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C4F602-A15A-FA4C-A2EF-9BEBE431FD38}">
      <dsp:nvSpPr>
        <dsp:cNvPr id="0" name=""/>
        <dsp:cNvSpPr/>
      </dsp:nvSpPr>
      <dsp:spPr>
        <a:xfrm rot="10800000">
          <a:off x="7284174" y="3251877"/>
          <a:ext cx="3067918" cy="397451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rtl="0">
            <a:lnSpc>
              <a:spcPct val="90000"/>
            </a:lnSpc>
            <a:spcBef>
              <a:spcPct val="0"/>
            </a:spcBef>
            <a:spcAft>
              <a:spcPct val="35000"/>
            </a:spcAft>
            <a:buNone/>
          </a:pPr>
          <a:r>
            <a:rPr lang="en-US" sz="2400" b="1" kern="1200" dirty="0"/>
            <a:t>Poor Data Quality</a:t>
          </a:r>
        </a:p>
        <a:p>
          <a:pPr marL="0" lvl="0" indent="0" algn="ctr" defTabSz="1066800" rtl="0">
            <a:lnSpc>
              <a:spcPct val="90000"/>
            </a:lnSpc>
            <a:spcBef>
              <a:spcPct val="0"/>
            </a:spcBef>
            <a:spcAft>
              <a:spcPct val="35000"/>
            </a:spcAft>
            <a:buNone/>
          </a:pPr>
          <a:endParaRPr lang="en-US" sz="1100" kern="1200" dirty="0"/>
        </a:p>
        <a:p>
          <a:pPr marL="0" lvl="0" indent="0" algn="ctr" defTabSz="1066800" rtl="0">
            <a:lnSpc>
              <a:spcPct val="90000"/>
            </a:lnSpc>
            <a:spcBef>
              <a:spcPct val="0"/>
            </a:spcBef>
            <a:spcAft>
              <a:spcPct val="35000"/>
            </a:spcAft>
            <a:buNone/>
          </a:pPr>
          <a:r>
            <a:rPr lang="en-EG" sz="1800" kern="1200" dirty="0"/>
            <a:t>Common issues: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Missing values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Duplicate records</a:t>
          </a:r>
        </a:p>
        <a:p>
          <a:pPr marL="0" lvl="0" indent="0" algn="l" defTabSz="1066800">
            <a:lnSpc>
              <a:spcPct val="90000"/>
            </a:lnSpc>
            <a:spcBef>
              <a:spcPct val="0"/>
            </a:spcBef>
            <a:spcAft>
              <a:spcPct val="35000"/>
            </a:spcAft>
            <a:buFont typeface="Arial" panose="020B0604020202020204" pitchFamily="34" charset="0"/>
            <a:buNone/>
          </a:pPr>
          <a:r>
            <a:rPr lang="en-EG" sz="1800" kern="1200" dirty="0"/>
            <a:t>- Inconsistent formats</a:t>
          </a:r>
        </a:p>
        <a:p>
          <a:pPr marL="0" lvl="0" indent="0" algn="ctr" defTabSz="1066800">
            <a:lnSpc>
              <a:spcPct val="90000"/>
            </a:lnSpc>
            <a:spcBef>
              <a:spcPct val="0"/>
            </a:spcBef>
            <a:spcAft>
              <a:spcPct val="35000"/>
            </a:spcAft>
            <a:buNone/>
          </a:pPr>
          <a:r>
            <a:rPr lang="en-EG" sz="1800" kern="1200" dirty="0"/>
            <a:t>Poor-quality data leads to poor decisions.</a:t>
          </a:r>
          <a:endParaRPr lang="en-US" sz="1800" kern="1200" dirty="0"/>
        </a:p>
      </dsp:txBody>
      <dsp:txXfrm rot="10800000">
        <a:off x="7378523" y="3251877"/>
        <a:ext cx="2879220" cy="3880167"/>
      </dsp:txXfrm>
    </dsp:sp>
    <dsp:sp modelId="{03965614-2632-1A4A-AB93-A794F2A4582E}">
      <dsp:nvSpPr>
        <dsp:cNvPr id="0" name=""/>
        <dsp:cNvSpPr/>
      </dsp:nvSpPr>
      <dsp:spPr>
        <a:xfrm>
          <a:off x="10658884" y="433583"/>
          <a:ext cx="3067918" cy="2384710"/>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4"/>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A798EF5-D51C-4C44-A4F5-2325313E486E}">
      <dsp:nvSpPr>
        <dsp:cNvPr id="0" name=""/>
        <dsp:cNvSpPr/>
      </dsp:nvSpPr>
      <dsp:spPr>
        <a:xfrm rot="10800000">
          <a:off x="10658884" y="3251877"/>
          <a:ext cx="3067918" cy="397451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rtl="0">
            <a:lnSpc>
              <a:spcPct val="90000"/>
            </a:lnSpc>
            <a:spcBef>
              <a:spcPct val="0"/>
            </a:spcBef>
            <a:spcAft>
              <a:spcPct val="35000"/>
            </a:spcAft>
            <a:buNone/>
          </a:pPr>
          <a:r>
            <a:rPr lang="en-US" sz="2400" b="1" kern="1200" dirty="0"/>
            <a:t>Reporting without Analysis</a:t>
          </a:r>
        </a:p>
        <a:p>
          <a:pPr marL="0" lvl="0" indent="0" algn="ctr" defTabSz="1066800" rtl="0">
            <a:lnSpc>
              <a:spcPct val="90000"/>
            </a:lnSpc>
            <a:spcBef>
              <a:spcPct val="0"/>
            </a:spcBef>
            <a:spcAft>
              <a:spcPct val="35000"/>
            </a:spcAft>
            <a:buNone/>
          </a:pPr>
          <a:endParaRPr lang="en-US" sz="1100" kern="1200" dirty="0"/>
        </a:p>
        <a:p>
          <a:pPr marL="0" lvl="0" indent="0" algn="l" defTabSz="1066800" rtl="0">
            <a:lnSpc>
              <a:spcPct val="90000"/>
            </a:lnSpc>
            <a:spcBef>
              <a:spcPct val="0"/>
            </a:spcBef>
            <a:spcAft>
              <a:spcPct val="35000"/>
            </a:spcAft>
            <a:buNone/>
          </a:pPr>
          <a:r>
            <a:rPr lang="en-EG" sz="1900" kern="1200" dirty="0"/>
            <a:t>- Many reports answer:</a:t>
          </a:r>
        </a:p>
        <a:p>
          <a:pPr marL="0" lvl="0" indent="0" algn="l" defTabSz="1066800">
            <a:lnSpc>
              <a:spcPct val="90000"/>
            </a:lnSpc>
            <a:spcBef>
              <a:spcPct val="0"/>
            </a:spcBef>
            <a:spcAft>
              <a:spcPct val="35000"/>
            </a:spcAft>
            <a:buNone/>
          </a:pPr>
          <a:r>
            <a:rPr lang="en-EG" sz="1900" kern="1200" dirty="0"/>
            <a:t>“What happened?”</a:t>
          </a:r>
        </a:p>
        <a:p>
          <a:pPr marL="0" lvl="0" indent="0" algn="l" defTabSz="1066800">
            <a:lnSpc>
              <a:spcPct val="90000"/>
            </a:lnSpc>
            <a:spcBef>
              <a:spcPct val="0"/>
            </a:spcBef>
            <a:spcAft>
              <a:spcPct val="35000"/>
            </a:spcAft>
            <a:buNone/>
          </a:pPr>
          <a:r>
            <a:rPr lang="en-EG" sz="1900" kern="1200" dirty="0"/>
            <a:t>- Few answer:</a:t>
          </a:r>
        </a:p>
        <a:p>
          <a:pPr marL="0" lvl="0" indent="0" algn="l" defTabSz="1066800">
            <a:lnSpc>
              <a:spcPct val="90000"/>
            </a:lnSpc>
            <a:spcBef>
              <a:spcPct val="0"/>
            </a:spcBef>
            <a:spcAft>
              <a:spcPct val="35000"/>
            </a:spcAft>
            <a:buNone/>
          </a:pPr>
          <a:r>
            <a:rPr lang="en-EG" sz="1900" kern="1200" dirty="0"/>
            <a:t>“Why did it happen?”</a:t>
          </a:r>
        </a:p>
        <a:p>
          <a:pPr marL="0" lvl="0" indent="0" algn="l" defTabSz="1066800">
            <a:lnSpc>
              <a:spcPct val="90000"/>
            </a:lnSpc>
            <a:spcBef>
              <a:spcPct val="0"/>
            </a:spcBef>
            <a:spcAft>
              <a:spcPct val="35000"/>
            </a:spcAft>
            <a:buNone/>
          </a:pPr>
          <a:r>
            <a:rPr lang="en-EG" sz="1900" kern="1200" dirty="0"/>
            <a:t>or</a:t>
          </a:r>
        </a:p>
        <a:p>
          <a:pPr marL="0" lvl="0" indent="0" algn="l" defTabSz="1066800">
            <a:lnSpc>
              <a:spcPct val="90000"/>
            </a:lnSpc>
            <a:spcBef>
              <a:spcPct val="0"/>
            </a:spcBef>
            <a:spcAft>
              <a:spcPct val="35000"/>
            </a:spcAft>
            <a:buNone/>
          </a:pPr>
          <a:r>
            <a:rPr lang="en-EG" sz="1900" kern="1200" dirty="0"/>
            <a:t>“What should we do next?”</a:t>
          </a:r>
          <a:endParaRPr lang="en-US" sz="1900" kern="1200" dirty="0"/>
        </a:p>
      </dsp:txBody>
      <dsp:txXfrm rot="10800000">
        <a:off x="10753233" y="3251877"/>
        <a:ext cx="2879220" cy="3880167"/>
      </dsp:txXfrm>
    </dsp:sp>
    <dsp:sp modelId="{231B81B6-7C82-9941-9556-45822D46D3E4}">
      <dsp:nvSpPr>
        <dsp:cNvPr id="0" name=""/>
        <dsp:cNvSpPr/>
      </dsp:nvSpPr>
      <dsp:spPr>
        <a:xfrm>
          <a:off x="14033594" y="433583"/>
          <a:ext cx="3067918" cy="2384710"/>
        </a:xfrm>
        <a:prstGeom prst="roundRect">
          <a:avLst>
            <a:gd name="adj" fmla="val 10000"/>
          </a:avLst>
        </a:prstGeom>
        <a:blipFill>
          <a:blip xmlns:r="http://schemas.openxmlformats.org/officeDocument/2006/relationships">
            <a:extLst>
              <a:ext uri="{96DAC541-7B7A-43D3-8B79-37D633B846F1}">
                <asvg:svgBlip xmlns:asvg="http://schemas.microsoft.com/office/drawing/2016/SVG/main" r:embed="rId5"/>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463847-C795-8A45-9383-73A2960CDBA4}">
      <dsp:nvSpPr>
        <dsp:cNvPr id="0" name=""/>
        <dsp:cNvSpPr/>
      </dsp:nvSpPr>
      <dsp:spPr>
        <a:xfrm rot="10800000">
          <a:off x="14033594" y="3251877"/>
          <a:ext cx="3067918" cy="397451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rtl="0">
            <a:lnSpc>
              <a:spcPct val="90000"/>
            </a:lnSpc>
            <a:spcBef>
              <a:spcPct val="0"/>
            </a:spcBef>
            <a:spcAft>
              <a:spcPct val="35000"/>
            </a:spcAft>
            <a:buNone/>
          </a:pPr>
          <a:r>
            <a:rPr lang="en-US" sz="2400" b="1" kern="1200" dirty="0"/>
            <a:t>Lack of Data Culture</a:t>
          </a:r>
        </a:p>
        <a:p>
          <a:pPr marL="0" lvl="0" indent="0" algn="ctr" defTabSz="1066800" rtl="0">
            <a:lnSpc>
              <a:spcPct val="90000"/>
            </a:lnSpc>
            <a:spcBef>
              <a:spcPct val="0"/>
            </a:spcBef>
            <a:spcAft>
              <a:spcPct val="35000"/>
            </a:spcAft>
            <a:buNone/>
          </a:pPr>
          <a:endParaRPr lang="en-US" sz="1900" kern="1200" dirty="0"/>
        </a:p>
        <a:p>
          <a:pPr marL="0" lvl="0" indent="0" algn="ctr" defTabSz="1066800" rtl="0">
            <a:lnSpc>
              <a:spcPct val="90000"/>
            </a:lnSpc>
            <a:spcBef>
              <a:spcPct val="0"/>
            </a:spcBef>
            <a:spcAft>
              <a:spcPct val="35000"/>
            </a:spcAft>
            <a:buNone/>
          </a:pPr>
          <a:r>
            <a:rPr lang="en-EG" sz="1900" kern="1200" dirty="0"/>
            <a:t>Organizations fail when:</a:t>
          </a:r>
        </a:p>
        <a:p>
          <a:pPr marL="0" lvl="0" indent="0" algn="l" defTabSz="1066800">
            <a:lnSpc>
              <a:spcPct val="90000"/>
            </a:lnSpc>
            <a:spcBef>
              <a:spcPct val="0"/>
            </a:spcBef>
            <a:spcAft>
              <a:spcPct val="35000"/>
            </a:spcAft>
            <a:buFont typeface="Arial" panose="020B0604020202020204" pitchFamily="34" charset="0"/>
            <a:buNone/>
          </a:pPr>
          <a:r>
            <a:rPr lang="en-EG" sz="1900" kern="1200" dirty="0"/>
            <a:t>- Leaders ignore data</a:t>
          </a:r>
        </a:p>
        <a:p>
          <a:pPr marL="0" lvl="0" indent="0" algn="l" defTabSz="1066800">
            <a:lnSpc>
              <a:spcPct val="90000"/>
            </a:lnSpc>
            <a:spcBef>
              <a:spcPct val="0"/>
            </a:spcBef>
            <a:spcAft>
              <a:spcPct val="35000"/>
            </a:spcAft>
            <a:buFont typeface="Arial" panose="020B0604020202020204" pitchFamily="34" charset="0"/>
            <a:buNone/>
          </a:pPr>
          <a:r>
            <a:rPr lang="en-EG" sz="1900" kern="1200" dirty="0"/>
            <a:t>- Decisions are based solely on opinions</a:t>
          </a:r>
        </a:p>
        <a:p>
          <a:pPr marL="0" lvl="0" indent="0" algn="l" defTabSz="1066800">
            <a:lnSpc>
              <a:spcPct val="90000"/>
            </a:lnSpc>
            <a:spcBef>
              <a:spcPct val="0"/>
            </a:spcBef>
            <a:spcAft>
              <a:spcPct val="35000"/>
            </a:spcAft>
            <a:buFont typeface="Arial" panose="020B0604020202020204" pitchFamily="34" charset="0"/>
            <a:buNone/>
          </a:pPr>
          <a:r>
            <a:rPr lang="en-EG" sz="1900" kern="1200" dirty="0"/>
            <a:t>- Teams don’t trust reports</a:t>
          </a:r>
          <a:endParaRPr lang="en-US" sz="1900" kern="1200" dirty="0"/>
        </a:p>
      </dsp:txBody>
      <dsp:txXfrm rot="10800000">
        <a:off x="14127943" y="3251877"/>
        <a:ext cx="2879220" cy="38801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FC5689-4B89-D347-A359-B704DCEFEA09}">
      <dsp:nvSpPr>
        <dsp:cNvPr id="0" name=""/>
        <dsp:cNvSpPr/>
      </dsp:nvSpPr>
      <dsp:spPr>
        <a:xfrm rot="5400000">
          <a:off x="10504172" y="-4362607"/>
          <a:ext cx="1479799" cy="1058265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en-EG" sz="4200" kern="1200" dirty="0"/>
            <a:t>Managers make decisions based on facts rather than assumptions.</a:t>
          </a:r>
        </a:p>
      </dsp:txBody>
      <dsp:txXfrm rot="-5400000">
        <a:off x="5952744" y="261059"/>
        <a:ext cx="10510418" cy="1335323"/>
      </dsp:txXfrm>
    </dsp:sp>
    <dsp:sp modelId="{DBC66F7C-6F59-5A41-B321-8611847654A2}">
      <dsp:nvSpPr>
        <dsp:cNvPr id="0" name=""/>
        <dsp:cNvSpPr/>
      </dsp:nvSpPr>
      <dsp:spPr>
        <a:xfrm>
          <a:off x="0" y="3845"/>
          <a:ext cx="5952744" cy="18497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en-EG" sz="5200" b="1" kern="1200" dirty="0"/>
            <a:t>Better Decisions</a:t>
          </a:r>
          <a:endParaRPr lang="en-EG" sz="5200" kern="1200" dirty="0"/>
        </a:p>
      </dsp:txBody>
      <dsp:txXfrm>
        <a:off x="90297" y="94142"/>
        <a:ext cx="5772150" cy="1669155"/>
      </dsp:txXfrm>
    </dsp:sp>
    <dsp:sp modelId="{5CFB84B7-C1D1-EE41-B531-DF4DDF6F1308}">
      <dsp:nvSpPr>
        <dsp:cNvPr id="0" name=""/>
        <dsp:cNvSpPr/>
      </dsp:nvSpPr>
      <dsp:spPr>
        <a:xfrm rot="5400000">
          <a:off x="10504172" y="-2420370"/>
          <a:ext cx="1479799" cy="1058265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en-EG" sz="4200" kern="1200" dirty="0"/>
            <a:t>Information becomes available immediately.</a:t>
          </a:r>
        </a:p>
      </dsp:txBody>
      <dsp:txXfrm rot="-5400000">
        <a:off x="5952744" y="2203296"/>
        <a:ext cx="10510418" cy="1335323"/>
      </dsp:txXfrm>
    </dsp:sp>
    <dsp:sp modelId="{7E192AAB-76EE-A740-996A-A1FC7C74E8FC}">
      <dsp:nvSpPr>
        <dsp:cNvPr id="0" name=""/>
        <dsp:cNvSpPr/>
      </dsp:nvSpPr>
      <dsp:spPr>
        <a:xfrm>
          <a:off x="0" y="1946082"/>
          <a:ext cx="5952744" cy="18497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en-EG" sz="5200" b="1" kern="1200" dirty="0"/>
            <a:t>Faster Decisions</a:t>
          </a:r>
          <a:endParaRPr lang="en-EG" sz="5200" kern="1200" dirty="0"/>
        </a:p>
      </dsp:txBody>
      <dsp:txXfrm>
        <a:off x="90297" y="2036379"/>
        <a:ext cx="5772150" cy="1669155"/>
      </dsp:txXfrm>
    </dsp:sp>
    <dsp:sp modelId="{3416CEE0-F87E-364B-935B-349AE3BD33F0}">
      <dsp:nvSpPr>
        <dsp:cNvPr id="0" name=""/>
        <dsp:cNvSpPr/>
      </dsp:nvSpPr>
      <dsp:spPr>
        <a:xfrm rot="5400000">
          <a:off x="10504172" y="-478134"/>
          <a:ext cx="1479799" cy="1058265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en-EG" sz="4200" kern="1200" dirty="0"/>
            <a:t>Organizations can identify inefficiencies and opportunities.</a:t>
          </a:r>
        </a:p>
      </dsp:txBody>
      <dsp:txXfrm rot="-5400000">
        <a:off x="5952744" y="4145532"/>
        <a:ext cx="10510418" cy="1335323"/>
      </dsp:txXfrm>
    </dsp:sp>
    <dsp:sp modelId="{32EB2FBC-5D36-7644-BCAC-A37003992749}">
      <dsp:nvSpPr>
        <dsp:cNvPr id="0" name=""/>
        <dsp:cNvSpPr/>
      </dsp:nvSpPr>
      <dsp:spPr>
        <a:xfrm>
          <a:off x="0" y="3888319"/>
          <a:ext cx="5952744" cy="18497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en-EG" sz="5200" b="1" kern="1200" dirty="0"/>
            <a:t>Improved Performance</a:t>
          </a:r>
          <a:endParaRPr lang="en-EG" sz="5200" kern="1200" dirty="0"/>
        </a:p>
      </dsp:txBody>
      <dsp:txXfrm>
        <a:off x="90297" y="3978616"/>
        <a:ext cx="5772150" cy="1669155"/>
      </dsp:txXfrm>
    </dsp:sp>
    <dsp:sp modelId="{A810B63B-5A97-8044-9E09-A4929B7F45D6}">
      <dsp:nvSpPr>
        <dsp:cNvPr id="0" name=""/>
        <dsp:cNvSpPr/>
      </dsp:nvSpPr>
      <dsp:spPr>
        <a:xfrm rot="5400000">
          <a:off x="10504172" y="1464102"/>
          <a:ext cx="1479799" cy="1058265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en-EG" sz="4200" kern="1200" dirty="0"/>
            <a:t>Businesses respond faster to market changes.</a:t>
          </a:r>
        </a:p>
      </dsp:txBody>
      <dsp:txXfrm rot="-5400000">
        <a:off x="5952744" y="6087768"/>
        <a:ext cx="10510418" cy="1335323"/>
      </dsp:txXfrm>
    </dsp:sp>
    <dsp:sp modelId="{01244F41-4F2E-D54D-AB3A-82CA879A534D}">
      <dsp:nvSpPr>
        <dsp:cNvPr id="0" name=""/>
        <dsp:cNvSpPr/>
      </dsp:nvSpPr>
      <dsp:spPr>
        <a:xfrm>
          <a:off x="0" y="5830555"/>
          <a:ext cx="5952744" cy="18497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marL="0" lvl="0" indent="0" algn="ctr" defTabSz="2311400">
            <a:lnSpc>
              <a:spcPct val="90000"/>
            </a:lnSpc>
            <a:spcBef>
              <a:spcPct val="0"/>
            </a:spcBef>
            <a:spcAft>
              <a:spcPct val="35000"/>
            </a:spcAft>
            <a:buNone/>
          </a:pPr>
          <a:r>
            <a:rPr lang="en-EG" sz="5200" b="1" kern="1200" dirty="0"/>
            <a:t>Competitive Advantage</a:t>
          </a:r>
          <a:endParaRPr lang="en-EG" sz="5200" kern="1200" dirty="0"/>
        </a:p>
      </dsp:txBody>
      <dsp:txXfrm>
        <a:off x="90297" y="5920852"/>
        <a:ext cx="5772150" cy="16691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FF0D1-CF64-D14F-AB8F-23708A56CE02}">
      <dsp:nvSpPr>
        <dsp:cNvPr id="0" name=""/>
        <dsp:cNvSpPr/>
      </dsp:nvSpPr>
      <dsp:spPr>
        <a:xfrm>
          <a:off x="1539788" y="2236781"/>
          <a:ext cx="969521"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B60EC6-1900-1C47-9BDD-EC3817B50EBF}">
      <dsp:nvSpPr>
        <dsp:cNvPr id="0" name=""/>
        <dsp:cNvSpPr/>
      </dsp:nvSpPr>
      <dsp:spPr>
        <a:xfrm>
          <a:off x="2426208" y="2123688"/>
          <a:ext cx="127422" cy="239494"/>
        </a:xfrm>
        <a:prstGeom prst="chevron">
          <a:avLst>
            <a:gd name="adj" fmla="val 9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Define the business question</a:t>
          </a:r>
        </a:p>
      </dsp:txBody>
      <dsp:txXfrm>
        <a:off x="206739" y="3223096"/>
        <a:ext cx="2389091" cy="1670836"/>
      </dsp:txXfrm>
    </dsp:sp>
    <dsp:sp modelId="{B3205EAD-259F-0A4A-B26A-2C8FA139A7AB}">
      <dsp:nvSpPr>
        <dsp:cNvPr id="0" name=""/>
        <dsp:cNvSpPr/>
      </dsp:nvSpPr>
      <dsp:spPr>
        <a:xfrm>
          <a:off x="1004732" y="1840264"/>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1</a:t>
          </a:r>
        </a:p>
      </dsp:txBody>
      <dsp:txXfrm>
        <a:off x="1120880" y="1956412"/>
        <a:ext cx="560809" cy="560809"/>
      </dsp:txXfrm>
    </dsp:sp>
    <dsp:sp modelId="{BAD24767-1123-8847-977D-C97D96E24FCD}">
      <dsp:nvSpPr>
        <dsp:cNvPr id="0" name=""/>
        <dsp:cNvSpPr/>
      </dsp:nvSpPr>
      <dsp:spPr>
        <a:xfrm>
          <a:off x="1401249" y="2705348"/>
          <a:ext cx="72" cy="465682"/>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3D6B05-F35C-D546-B5D7-E78C38C4BEE2}">
      <dsp:nvSpPr>
        <dsp:cNvPr id="0" name=""/>
        <dsp:cNvSpPr/>
      </dsp:nvSpPr>
      <dsp:spPr>
        <a:xfrm>
          <a:off x="154757" y="3171114"/>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Define the business question</a:t>
          </a:r>
        </a:p>
      </dsp:txBody>
      <dsp:txXfrm>
        <a:off x="206739" y="3223096"/>
        <a:ext cx="2389091" cy="1670836"/>
      </dsp:txXfrm>
    </dsp:sp>
    <dsp:sp modelId="{59AE5AA3-DDF5-9448-9630-C21EABC6BFCC}">
      <dsp:nvSpPr>
        <dsp:cNvPr id="0" name=""/>
        <dsp:cNvSpPr/>
      </dsp:nvSpPr>
      <dsp:spPr>
        <a:xfrm>
          <a:off x="2786316" y="2236732"/>
          <a:ext cx="2493055"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97ADBF-664B-4A47-820D-BB22B49C6ADD}">
      <dsp:nvSpPr>
        <dsp:cNvPr id="0" name=""/>
        <dsp:cNvSpPr/>
      </dsp:nvSpPr>
      <dsp:spPr>
        <a:xfrm>
          <a:off x="5196269" y="2123639"/>
          <a:ext cx="127422" cy="239537"/>
        </a:xfrm>
        <a:prstGeom prst="chevron">
          <a:avLst>
            <a:gd name="adj" fmla="val 9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Collect relevant data</a:t>
          </a:r>
        </a:p>
      </dsp:txBody>
      <dsp:txXfrm>
        <a:off x="2976801" y="3223096"/>
        <a:ext cx="2389091" cy="1670836"/>
      </dsp:txXfrm>
    </dsp:sp>
    <dsp:sp modelId="{4B386029-4406-7346-8599-7A7A70B5A471}">
      <dsp:nvSpPr>
        <dsp:cNvPr id="0" name=""/>
        <dsp:cNvSpPr/>
      </dsp:nvSpPr>
      <dsp:spPr>
        <a:xfrm>
          <a:off x="3774794" y="1840215"/>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2</a:t>
          </a:r>
        </a:p>
      </dsp:txBody>
      <dsp:txXfrm>
        <a:off x="3890942" y="1956363"/>
        <a:ext cx="560809" cy="560809"/>
      </dsp:txXfrm>
    </dsp:sp>
    <dsp:sp modelId="{DB6BEB2B-457D-244A-8716-5655C1835161}">
      <dsp:nvSpPr>
        <dsp:cNvPr id="0" name=""/>
        <dsp:cNvSpPr/>
      </dsp:nvSpPr>
      <dsp:spPr>
        <a:xfrm>
          <a:off x="4171311" y="2705312"/>
          <a:ext cx="72" cy="465767"/>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4FA893-5E85-CE45-9031-ACA9C2A73F94}">
      <dsp:nvSpPr>
        <dsp:cNvPr id="0" name=""/>
        <dsp:cNvSpPr/>
      </dsp:nvSpPr>
      <dsp:spPr>
        <a:xfrm>
          <a:off x="2924819" y="3171114"/>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Collect relevant data</a:t>
          </a:r>
        </a:p>
      </dsp:txBody>
      <dsp:txXfrm>
        <a:off x="2976801" y="3223096"/>
        <a:ext cx="2389091" cy="1670836"/>
      </dsp:txXfrm>
    </dsp:sp>
    <dsp:sp modelId="{8DDB7A3B-D9FB-5D40-89C9-23E112B0E24B}">
      <dsp:nvSpPr>
        <dsp:cNvPr id="0" name=""/>
        <dsp:cNvSpPr/>
      </dsp:nvSpPr>
      <dsp:spPr>
        <a:xfrm>
          <a:off x="5556377" y="2236710"/>
          <a:ext cx="2493055"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A0E93C-0CBF-F045-9E21-A0DF3CB32A70}">
      <dsp:nvSpPr>
        <dsp:cNvPr id="0" name=""/>
        <dsp:cNvSpPr/>
      </dsp:nvSpPr>
      <dsp:spPr>
        <a:xfrm>
          <a:off x="7966331" y="2123617"/>
          <a:ext cx="127422" cy="239555"/>
        </a:xfrm>
        <a:prstGeom prst="chevron">
          <a:avLst>
            <a:gd name="adj" fmla="val 9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Analyze patterns</a:t>
          </a:r>
        </a:p>
      </dsp:txBody>
      <dsp:txXfrm>
        <a:off x="5746862" y="3223092"/>
        <a:ext cx="2389091" cy="1670836"/>
      </dsp:txXfrm>
    </dsp:sp>
    <dsp:sp modelId="{1149FA75-4753-AB4C-84E0-7AD0AFDA3C47}">
      <dsp:nvSpPr>
        <dsp:cNvPr id="0" name=""/>
        <dsp:cNvSpPr/>
      </dsp:nvSpPr>
      <dsp:spPr>
        <a:xfrm>
          <a:off x="6544855" y="1840193"/>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3</a:t>
          </a:r>
        </a:p>
      </dsp:txBody>
      <dsp:txXfrm>
        <a:off x="6661003" y="1956341"/>
        <a:ext cx="560809" cy="560809"/>
      </dsp:txXfrm>
    </dsp:sp>
    <dsp:sp modelId="{C4218ABE-0D8B-1D4A-A8A1-1EB5CD8F1ECE}">
      <dsp:nvSpPr>
        <dsp:cNvPr id="0" name=""/>
        <dsp:cNvSpPr/>
      </dsp:nvSpPr>
      <dsp:spPr>
        <a:xfrm>
          <a:off x="6941372" y="2705295"/>
          <a:ext cx="72" cy="465802"/>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7234D4A-4578-534B-9B07-C55033BDC3C9}">
      <dsp:nvSpPr>
        <dsp:cNvPr id="0" name=""/>
        <dsp:cNvSpPr/>
      </dsp:nvSpPr>
      <dsp:spPr>
        <a:xfrm>
          <a:off x="5694880" y="3171110"/>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Analyze patterns</a:t>
          </a:r>
        </a:p>
      </dsp:txBody>
      <dsp:txXfrm>
        <a:off x="5746862" y="3223092"/>
        <a:ext cx="2389091" cy="1670836"/>
      </dsp:txXfrm>
    </dsp:sp>
    <dsp:sp modelId="{589B7D48-C6BA-9F42-B6C1-EC367173F5B1}">
      <dsp:nvSpPr>
        <dsp:cNvPr id="0" name=""/>
        <dsp:cNvSpPr/>
      </dsp:nvSpPr>
      <dsp:spPr>
        <a:xfrm>
          <a:off x="8326439" y="2236702"/>
          <a:ext cx="2493055"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FBB200-FA84-D34C-B9FB-9A69D70E8BF4}">
      <dsp:nvSpPr>
        <dsp:cNvPr id="0" name=""/>
        <dsp:cNvSpPr/>
      </dsp:nvSpPr>
      <dsp:spPr>
        <a:xfrm>
          <a:off x="10736393" y="2123609"/>
          <a:ext cx="127422" cy="239562"/>
        </a:xfrm>
        <a:prstGeom prst="chevron">
          <a:avLst>
            <a:gd name="adj" fmla="val 9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Generate insights</a:t>
          </a:r>
        </a:p>
      </dsp:txBody>
      <dsp:txXfrm>
        <a:off x="8516924" y="3223092"/>
        <a:ext cx="2389091" cy="1670836"/>
      </dsp:txXfrm>
    </dsp:sp>
    <dsp:sp modelId="{FDD72EF4-C965-5C47-8EAC-043E2ED533CD}">
      <dsp:nvSpPr>
        <dsp:cNvPr id="0" name=""/>
        <dsp:cNvSpPr/>
      </dsp:nvSpPr>
      <dsp:spPr>
        <a:xfrm>
          <a:off x="9314917" y="1840185"/>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4</a:t>
          </a:r>
        </a:p>
      </dsp:txBody>
      <dsp:txXfrm>
        <a:off x="9431065" y="1956333"/>
        <a:ext cx="560809" cy="560809"/>
      </dsp:txXfrm>
    </dsp:sp>
    <dsp:sp modelId="{6B718031-6CBE-B443-8321-59D80829EF48}">
      <dsp:nvSpPr>
        <dsp:cNvPr id="0" name=""/>
        <dsp:cNvSpPr/>
      </dsp:nvSpPr>
      <dsp:spPr>
        <a:xfrm>
          <a:off x="9711434" y="2705290"/>
          <a:ext cx="72" cy="465815"/>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42F93A-0717-CF4F-83EF-AE0D05976C47}">
      <dsp:nvSpPr>
        <dsp:cNvPr id="0" name=""/>
        <dsp:cNvSpPr/>
      </dsp:nvSpPr>
      <dsp:spPr>
        <a:xfrm>
          <a:off x="8464942" y="3171110"/>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Generate insights</a:t>
          </a:r>
        </a:p>
      </dsp:txBody>
      <dsp:txXfrm>
        <a:off x="8516924" y="3223092"/>
        <a:ext cx="2389091" cy="1670836"/>
      </dsp:txXfrm>
    </dsp:sp>
    <dsp:sp modelId="{9B93EE3F-FC38-5A4B-B3BA-EBEF213E3369}">
      <dsp:nvSpPr>
        <dsp:cNvPr id="0" name=""/>
        <dsp:cNvSpPr/>
      </dsp:nvSpPr>
      <dsp:spPr>
        <a:xfrm>
          <a:off x="11096501" y="2236699"/>
          <a:ext cx="2493055"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7D389D-CF7E-D045-8FC0-E1BC9233B670}">
      <dsp:nvSpPr>
        <dsp:cNvPr id="0" name=""/>
        <dsp:cNvSpPr/>
      </dsp:nvSpPr>
      <dsp:spPr>
        <a:xfrm>
          <a:off x="13506454" y="2123606"/>
          <a:ext cx="127422" cy="239565"/>
        </a:xfrm>
        <a:prstGeom prst="chevron">
          <a:avLst>
            <a:gd name="adj" fmla="val 9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Make decisions</a:t>
          </a:r>
        </a:p>
      </dsp:txBody>
      <dsp:txXfrm>
        <a:off x="11286986" y="3223092"/>
        <a:ext cx="2389091" cy="1670836"/>
      </dsp:txXfrm>
    </dsp:sp>
    <dsp:sp modelId="{E890BC88-B231-6D43-96CD-0B56E77F1FEC}">
      <dsp:nvSpPr>
        <dsp:cNvPr id="0" name=""/>
        <dsp:cNvSpPr/>
      </dsp:nvSpPr>
      <dsp:spPr>
        <a:xfrm>
          <a:off x="12084979" y="1840182"/>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5</a:t>
          </a:r>
        </a:p>
      </dsp:txBody>
      <dsp:txXfrm>
        <a:off x="12201127" y="1956330"/>
        <a:ext cx="560809" cy="560809"/>
      </dsp:txXfrm>
    </dsp:sp>
    <dsp:sp modelId="{81E44440-4EE4-344D-A30B-A9B644349332}">
      <dsp:nvSpPr>
        <dsp:cNvPr id="0" name=""/>
        <dsp:cNvSpPr/>
      </dsp:nvSpPr>
      <dsp:spPr>
        <a:xfrm>
          <a:off x="12481495" y="2705287"/>
          <a:ext cx="72" cy="46582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B633B77-A2EC-B749-AF96-8859C916DFC7}">
      <dsp:nvSpPr>
        <dsp:cNvPr id="0" name=""/>
        <dsp:cNvSpPr/>
      </dsp:nvSpPr>
      <dsp:spPr>
        <a:xfrm>
          <a:off x="11235004" y="3171110"/>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Make decisions</a:t>
          </a:r>
        </a:p>
      </dsp:txBody>
      <dsp:txXfrm>
        <a:off x="11286986" y="3223092"/>
        <a:ext cx="2389091" cy="1670836"/>
      </dsp:txXfrm>
    </dsp:sp>
    <dsp:sp modelId="{C76C0981-AA41-004F-88CF-59C0B662B182}">
      <dsp:nvSpPr>
        <dsp:cNvPr id="0" name=""/>
        <dsp:cNvSpPr/>
      </dsp:nvSpPr>
      <dsp:spPr>
        <a:xfrm>
          <a:off x="13866562" y="2236698"/>
          <a:ext cx="1385030" cy="71"/>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115DD1-2BEC-1C43-AA3D-48C647F38730}">
      <dsp:nvSpPr>
        <dsp:cNvPr id="0" name=""/>
        <dsp:cNvSpPr/>
      </dsp:nvSpPr>
      <dsp:spPr>
        <a:xfrm>
          <a:off x="14855040" y="1840181"/>
          <a:ext cx="793105" cy="793105"/>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777" tIns="30777" rIns="30777" bIns="30777" numCol="1" spcCol="1270" anchor="ctr" anchorCtr="0">
          <a:noAutofit/>
        </a:bodyPr>
        <a:lstStyle/>
        <a:p>
          <a:pPr marL="0" lvl="0" indent="0" algn="ctr" defTabSz="2667000">
            <a:lnSpc>
              <a:spcPct val="90000"/>
            </a:lnSpc>
            <a:spcBef>
              <a:spcPct val="0"/>
            </a:spcBef>
            <a:spcAft>
              <a:spcPct val="35000"/>
            </a:spcAft>
            <a:buNone/>
          </a:pPr>
          <a:r>
            <a:rPr lang="en-US" sz="6000" kern="1200"/>
            <a:t>6</a:t>
          </a:r>
        </a:p>
      </dsp:txBody>
      <dsp:txXfrm>
        <a:off x="14971188" y="1956329"/>
        <a:ext cx="560809" cy="560809"/>
      </dsp:txXfrm>
    </dsp:sp>
    <dsp:sp modelId="{F4C17304-4793-784C-BD19-36DC009FB2FC}">
      <dsp:nvSpPr>
        <dsp:cNvPr id="0" name=""/>
        <dsp:cNvSpPr/>
      </dsp:nvSpPr>
      <dsp:spPr>
        <a:xfrm>
          <a:off x="15251557" y="2705286"/>
          <a:ext cx="72" cy="465823"/>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6FD67E-EC32-E647-A794-170FD74837E7}">
      <dsp:nvSpPr>
        <dsp:cNvPr id="0" name=""/>
        <dsp:cNvSpPr/>
      </dsp:nvSpPr>
      <dsp:spPr>
        <a:xfrm>
          <a:off x="14005065" y="3171110"/>
          <a:ext cx="2493055" cy="17748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975" tIns="165100" rIns="43975" bIns="165100" numCol="1" spcCol="1270" anchor="t" anchorCtr="0">
          <a:noAutofit/>
        </a:bodyPr>
        <a:lstStyle/>
        <a:p>
          <a:pPr marL="0" lvl="0" indent="0" algn="ctr" defTabSz="1422400">
            <a:lnSpc>
              <a:spcPct val="90000"/>
            </a:lnSpc>
            <a:spcBef>
              <a:spcPct val="0"/>
            </a:spcBef>
            <a:spcAft>
              <a:spcPct val="35000"/>
            </a:spcAft>
            <a:buNone/>
          </a:pPr>
          <a:r>
            <a:rPr lang="en-EG" sz="3200" kern="1200" dirty="0"/>
            <a:t>Measure results</a:t>
          </a:r>
        </a:p>
      </dsp:txBody>
      <dsp:txXfrm>
        <a:off x="14057047" y="3223092"/>
        <a:ext cx="2389091" cy="16708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5CCF-CA4C-634D-A948-B4C716D3FFB5}">
      <dsp:nvSpPr>
        <dsp:cNvPr id="0" name=""/>
        <dsp:cNvSpPr/>
      </dsp:nvSpPr>
      <dsp:spPr>
        <a:xfrm>
          <a:off x="0" y="2027590"/>
          <a:ext cx="15788678" cy="270345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2D05A-43EF-1648-9B70-3B6889972A61}">
      <dsp:nvSpPr>
        <dsp:cNvPr id="0" name=""/>
        <dsp:cNvSpPr/>
      </dsp:nvSpPr>
      <dsp:spPr>
        <a:xfrm>
          <a:off x="7391"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Connect Data</a:t>
          </a:r>
        </a:p>
      </dsp:txBody>
      <dsp:txXfrm>
        <a:off x="7391" y="0"/>
        <a:ext cx="1810918" cy="2703454"/>
      </dsp:txXfrm>
    </dsp:sp>
    <dsp:sp modelId="{DADC73AA-2EF0-7545-B12D-9411E0C79541}">
      <dsp:nvSpPr>
        <dsp:cNvPr id="0" name=""/>
        <dsp:cNvSpPr/>
      </dsp:nvSpPr>
      <dsp:spPr>
        <a:xfrm>
          <a:off x="574918"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C7992F-23E8-BF4D-A815-740BC675EFAF}">
      <dsp:nvSpPr>
        <dsp:cNvPr id="0" name=""/>
        <dsp:cNvSpPr/>
      </dsp:nvSpPr>
      <dsp:spPr>
        <a:xfrm>
          <a:off x="1908855" y="4055181"/>
          <a:ext cx="1872000"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Transform Data</a:t>
          </a:r>
        </a:p>
      </dsp:txBody>
      <dsp:txXfrm>
        <a:off x="1908855" y="4055181"/>
        <a:ext cx="1872000" cy="2703454"/>
      </dsp:txXfrm>
    </dsp:sp>
    <dsp:sp modelId="{E27FC20B-5773-854E-AA44-6E0702A29E4B}">
      <dsp:nvSpPr>
        <dsp:cNvPr id="0" name=""/>
        <dsp:cNvSpPr/>
      </dsp:nvSpPr>
      <dsp:spPr>
        <a:xfrm>
          <a:off x="2506924"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92F3CB-CE1C-A74F-AA36-B7BA90369AF2}">
      <dsp:nvSpPr>
        <dsp:cNvPr id="0" name=""/>
        <dsp:cNvSpPr/>
      </dsp:nvSpPr>
      <dsp:spPr>
        <a:xfrm>
          <a:off x="3871402"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Model Data</a:t>
          </a:r>
        </a:p>
      </dsp:txBody>
      <dsp:txXfrm>
        <a:off x="3871402" y="0"/>
        <a:ext cx="1810918" cy="2703454"/>
      </dsp:txXfrm>
    </dsp:sp>
    <dsp:sp modelId="{A2182512-CD80-664A-AF5E-6089D4BC4AD2}">
      <dsp:nvSpPr>
        <dsp:cNvPr id="0" name=""/>
        <dsp:cNvSpPr/>
      </dsp:nvSpPr>
      <dsp:spPr>
        <a:xfrm>
          <a:off x="4438929"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BA7B90-8CCA-F94D-9EAC-C56E9AF2B101}">
      <dsp:nvSpPr>
        <dsp:cNvPr id="0" name=""/>
        <dsp:cNvSpPr/>
      </dsp:nvSpPr>
      <dsp:spPr>
        <a:xfrm>
          <a:off x="5772866" y="4055181"/>
          <a:ext cx="2420183"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Create Visualizations</a:t>
          </a:r>
        </a:p>
      </dsp:txBody>
      <dsp:txXfrm>
        <a:off x="5772866" y="4055181"/>
        <a:ext cx="2420183" cy="2703454"/>
      </dsp:txXfrm>
    </dsp:sp>
    <dsp:sp modelId="{3FE0A918-45B6-FC40-922C-283F74A36957}">
      <dsp:nvSpPr>
        <dsp:cNvPr id="0" name=""/>
        <dsp:cNvSpPr/>
      </dsp:nvSpPr>
      <dsp:spPr>
        <a:xfrm>
          <a:off x="6645026"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DFA08A-B099-E744-AC6E-1E556192CC32}">
      <dsp:nvSpPr>
        <dsp:cNvPr id="0" name=""/>
        <dsp:cNvSpPr/>
      </dsp:nvSpPr>
      <dsp:spPr>
        <a:xfrm>
          <a:off x="8283595" y="0"/>
          <a:ext cx="2115894"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Build Reports/ Dashboards</a:t>
          </a:r>
        </a:p>
      </dsp:txBody>
      <dsp:txXfrm>
        <a:off x="8283595" y="0"/>
        <a:ext cx="2115894" cy="2703454"/>
      </dsp:txXfrm>
    </dsp:sp>
    <dsp:sp modelId="{36AF1E28-725B-F84B-A36E-1D1D65FEE82C}">
      <dsp:nvSpPr>
        <dsp:cNvPr id="0" name=""/>
        <dsp:cNvSpPr/>
      </dsp:nvSpPr>
      <dsp:spPr>
        <a:xfrm>
          <a:off x="9003611"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CAF6FE-2C28-AC48-9ABC-C5B1892D6744}">
      <dsp:nvSpPr>
        <dsp:cNvPr id="0" name=""/>
        <dsp:cNvSpPr/>
      </dsp:nvSpPr>
      <dsp:spPr>
        <a:xfrm>
          <a:off x="10490036" y="4055181"/>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Publish/ Share</a:t>
          </a:r>
        </a:p>
      </dsp:txBody>
      <dsp:txXfrm>
        <a:off x="10490036" y="4055181"/>
        <a:ext cx="1810918" cy="2703454"/>
      </dsp:txXfrm>
    </dsp:sp>
    <dsp:sp modelId="{8E002AE7-50EC-4345-A582-D309EF44B6AF}">
      <dsp:nvSpPr>
        <dsp:cNvPr id="0" name=""/>
        <dsp:cNvSpPr/>
      </dsp:nvSpPr>
      <dsp:spPr>
        <a:xfrm>
          <a:off x="11057563"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DA7467-EA13-CE43-9309-1666173FEE96}">
      <dsp:nvSpPr>
        <dsp:cNvPr id="0" name=""/>
        <dsp:cNvSpPr/>
      </dsp:nvSpPr>
      <dsp:spPr>
        <a:xfrm>
          <a:off x="12391500"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Make Decision</a:t>
          </a:r>
        </a:p>
      </dsp:txBody>
      <dsp:txXfrm>
        <a:off x="12391500" y="0"/>
        <a:ext cx="1810918" cy="2703454"/>
      </dsp:txXfrm>
    </dsp:sp>
    <dsp:sp modelId="{04613EEC-45FE-2241-A0C7-972FA8ECF4F9}">
      <dsp:nvSpPr>
        <dsp:cNvPr id="0" name=""/>
        <dsp:cNvSpPr/>
      </dsp:nvSpPr>
      <dsp:spPr>
        <a:xfrm>
          <a:off x="12959027"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61054"/>
          <a:ext cx="12890195" cy="1034280"/>
        </a:xfrm>
        <a:prstGeom prst="round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Font typeface="Arial" panose="020B0604020202020204" pitchFamily="34" charset="0"/>
            <a:buNone/>
          </a:pPr>
          <a:r>
            <a:rPr lang="en-EG" sz="2600" kern="1200" dirty="0"/>
            <a:t>Data alone does not create value, Information explains what happened, and Insights explain why it happened.</a:t>
          </a:r>
          <a:endParaRPr lang="en-US" sz="2600" kern="1200" dirty="0"/>
        </a:p>
      </dsp:txBody>
      <dsp:txXfrm>
        <a:off x="50489" y="111543"/>
        <a:ext cx="12789217" cy="933302"/>
      </dsp:txXfrm>
    </dsp:sp>
    <dsp:sp modelId="{DB9DCF60-F204-324B-9A0C-A553E8C6B8BB}">
      <dsp:nvSpPr>
        <dsp:cNvPr id="0" name=""/>
        <dsp:cNvSpPr/>
      </dsp:nvSpPr>
      <dsp:spPr>
        <a:xfrm>
          <a:off x="0" y="1170214"/>
          <a:ext cx="12890195" cy="1034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EG" sz="2600" kern="1200" dirty="0"/>
            <a:t>Business Intelligence supports better and faster decisions leading to competitive advantage.</a:t>
          </a:r>
        </a:p>
      </dsp:txBody>
      <dsp:txXfrm>
        <a:off x="50489" y="1220703"/>
        <a:ext cx="12789217" cy="933302"/>
      </dsp:txXfrm>
    </dsp:sp>
    <dsp:sp modelId="{86947839-D8A3-DC45-937A-2C36B029BCFA}">
      <dsp:nvSpPr>
        <dsp:cNvPr id="0" name=""/>
        <dsp:cNvSpPr/>
      </dsp:nvSpPr>
      <dsp:spPr>
        <a:xfrm>
          <a:off x="0" y="2279374"/>
          <a:ext cx="12890195" cy="1034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EG" sz="2600" kern="1200" dirty="0"/>
            <a:t>Power BI transforms business data into actionable insights.</a:t>
          </a:r>
        </a:p>
      </dsp:txBody>
      <dsp:txXfrm>
        <a:off x="50489" y="2329863"/>
        <a:ext cx="12789217" cy="933302"/>
      </dsp:txXfrm>
    </dsp:sp>
    <dsp:sp modelId="{9E1437F6-413E-8D4C-AD8D-56A3B05369C8}">
      <dsp:nvSpPr>
        <dsp:cNvPr id="0" name=""/>
        <dsp:cNvSpPr/>
      </dsp:nvSpPr>
      <dsp:spPr>
        <a:xfrm>
          <a:off x="0" y="3388534"/>
          <a:ext cx="12890195" cy="1034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EG" sz="2600" kern="1200" dirty="0"/>
            <a:t>Power BI has 4 core components: Power BI Desktop, Power BI Service, Power BI Mobile, and Power BI Gateway.</a:t>
          </a:r>
        </a:p>
      </dsp:txBody>
      <dsp:txXfrm>
        <a:off x="50489" y="3439023"/>
        <a:ext cx="12789217" cy="933302"/>
      </dsp:txXfrm>
    </dsp:sp>
    <dsp:sp modelId="{5AAFDAED-A1A0-F34D-98AA-0B2C1E18B20B}">
      <dsp:nvSpPr>
        <dsp:cNvPr id="0" name=""/>
        <dsp:cNvSpPr/>
      </dsp:nvSpPr>
      <dsp:spPr>
        <a:xfrm>
          <a:off x="0" y="4497694"/>
          <a:ext cx="12890195" cy="10342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EG" sz="2600" kern="1200" dirty="0"/>
            <a:t>Signing up is free using your work or school/university account</a:t>
          </a:r>
        </a:p>
      </dsp:txBody>
      <dsp:txXfrm>
        <a:off x="50489" y="4548183"/>
        <a:ext cx="12789217" cy="933302"/>
      </dsp:txXfrm>
    </dsp:sp>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24/layout/NumberedLinearArrowProcess">
  <dgm:title val=""/>
  <dgm:desc val=""/>
  <dgm:catLst>
    <dgm:cat type="process" pri="1700"/>
  </dgm:catLst>
  <dgm:sampData>
    <dgm:dataModel>
      <dgm:ptLst>
        <dgm:pt modelId="0" type="doc"/>
        <dgm:pt modelId="1">
          <dgm:prSet phldr="1"/>
        </dgm:pt>
        <dgm:pt modelId="2">
          <dgm:prSet phldr="1"/>
        </dgm:pt>
        <dgm:pt modelId="3">
          <dgm:prSet phldr="1"/>
        </dgm:pt>
        <dgm:pt modelId="101" type="sibTrans" cxnId="{1255473B-E2A5-BF4C-99DE-9A9F4E707087}">
          <dgm:prSet phldrT="1"/>
          <dgm:t>
            <a:bodyPr/>
            <a:lstStyle/>
            <a:p>
              <a:r>
                <a:t>1</a:t>
              </a:r>
            </a:p>
          </dgm:t>
        </dgm:pt>
        <dgm:pt modelId="201" type="sibTrans" cxnId="{43246634-8AA8-EF43-8D6A-86EB0EA53755}">
          <dgm:prSet phldrT="2"/>
          <dgm:t>
            <a:bodyPr/>
            <a:lstStyle/>
            <a:p>
              <a:r>
                <a:t>2</a:t>
              </a:r>
            </a:p>
          </dgm:t>
        </dgm:pt>
        <dgm:pt modelId="301" type="sibTrans" cxnId="{B8369291-EE38-E94E-8DBC-84813216E604}">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Lst>
      <dgm:bg/>
      <dgm:whole/>
    </dgm:dataModel>
  </dgm:sampData>
  <dgm:style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43" srcId="4" destId="41" srcOrd="0" destOrd="0"/>
      </dgm:cxnLst>
      <dgm:bg/>
      <dgm:whole/>
    </dgm:dataModel>
  </dgm:clrData>
  <dgm:layoutNode name="linearFlow">
    <dgm:varLst>
      <dgm:dir/>
      <dgm:animLvl val="lvl"/>
      <dgm:resizeHandles val="exact"/>
    </dgm:varLst>
    <dgm:choose name="dirChoose">
      <dgm:if name="dirNorm" func="var" arg="dir" op="equ" val="norm">
        <dgm:alg type="lin">
          <dgm:param type="linDir" val="fromL"/>
          <dgm:param type="nodeVertAlign" val="t"/>
        </dgm:alg>
      </dgm:if>
      <dgm:else name="dirRev">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9"/>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1.7"/>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ctrX" for="ch" forName="nodeText" refType="w" fact="0.5"/>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ctrX" for="ch" forName="nodeText" refType="w" fact="0.5"/>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ifMoreThanOneNode">
                  <dgm:choose name="firstNodeDirChoose">
                    <dgm:if name="firstNodeDirNorm" func="var" arg="dir" op="equ" val="norm">
                      <dgm:constrLst>
                        <dgm:constr type="h"/>
                        <dgm:constr type="h" for="ch" forName="lineNode" val="0.002"/>
                        <dgm:constr type="w" for="ch" forName="lineNode" refType="w" fact="0.35"/>
                        <dgm:constr type="l" for="ch" forName="lineNode" refType="w" fact="0.55"/>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firstNodeDirRev">
                      <dgm:constrLst>
                        <dgm:constr type="h"/>
                        <dgm:constr type="h" for="ch" forName="lineNode" val="0.002"/>
                        <dgm:constr type="w" for="ch" forName="lineNode" refType="w" fact="0.35"/>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if>
            <dgm:if name="ifLastNode" axis="self" ptType="node" func="revPos" op="equ" val="1">
              <dgm:choose name="lastNodeDirChoose">
                <dgm:if name="lastNodeDirNorm" func="var" arg="dir" op="equ" val="norm">
                  <dgm:constrLst>
                    <dgm:constr type="h"/>
                    <dgm:constr type="h" for="ch" forName="lineNode" val="0.002"/>
                    <dgm:constr type="w"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lastNodeDirRev">
                  <dgm:constrLst>
                    <dgm:constr type="h"/>
                    <dgm:constr type="h" for="ch" forName="lineNode" val="0.002"/>
                    <dgm:constr type="w" for="ch" forName="lineNode" refType="w" fact="0.5"/>
                    <dgm:constr type="l" for="ch" forName="lineNode" refType="w" fact="0.5"/>
                    <dgm:constr type="w" for="ch" forName="lineArrowNode" refType="w" fact="0"/>
                    <dgm:constr type="h" for="ch" forName="lineArrowNode" refType="h" fact="0"/>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if>
            <dgm:else name="allOtherNodes">
              <dgm:choose name="middleNodeDirChoose">
                <dgm:if name="middleNodeDirNorm" func="var" arg="dir" op="equ" val="norm">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87"/>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if>
                <dgm:else name="middleNodeDirRev">
                  <dgm:constrLst>
                    <dgm:constr type="h"/>
                    <dgm:constr type="h" for="ch" forName="lineNode" val="0.002"/>
                    <dgm:constr type="w" for="ch" forName="lineNode" refType="w" fact="0.9"/>
                    <dgm:constr type="l" for="ch" forName="lineNode" refType="w" fact="0.1"/>
                    <dgm:constr type="w" for="ch" forName="lineArrowNode" refType="w" fact="0.046"/>
                    <dgm:constr type="h" for="ch" forName="lineArrowNode" refType="h" fact="0.18"/>
                    <dgm:constr type="l" for="ch" forName="lineArrowNode" refType="w" fact="0.084"/>
                    <dgm:constr type="t" for="ch" forName="lineArrowNode" refType="h" fact="0.165"/>
                    <dgm:constr type="ctrY" for="ch" forName="lineNode" refType="ctrY" refFor="ch" refForName="sibTransNodeCircle"/>
                    <dgm:constr type="h" for="ch" forName="sibTransNodeCircle" refType="h" fact="0.608"/>
                    <dgm:constr type="h" for="ch" forName="sibTransNodeCircle" refType="w" op="lte" fact="0.54"/>
                    <dgm:constr type="w" for="ch" forName="sibTransNodeCircle" refType="h" refFor="ch" refForName="sibTransNodeCircle"/>
                    <dgm:constr type="ctrX" for="ch" forName="sibTransNodeCircle" refType="w" fact="0.5"/>
                    <dgm:constr type="ctrY" for="ch" forName="sibTransNodeCircle" refType="h" fact="0.25"/>
                    <dgm:constr type="t" for="ch" forName="spacerBetweenCircleAndCallout" refType="b" refFor="ch" refForName="sibTransNodeCircle"/>
                    <dgm:constr type="h" for="ch" forName="spacerBetweenCircleAndCallout" val="2"/>
                    <dgm:constr type="t" for="ch" forName="verticalConnector" refType="b" refFor="ch" refForName="spacerBetweenCircleAndCallout"/>
                    <dgm:constr type="h" for="ch" forName="verticalConnector" refType="h" fact="0.35"/>
                    <dgm:constr type="w" for="ch" forName="verticalConnector" val="0.002"/>
                    <dgm:constr type="ctrX" for="ch" forName="verticalConnector" refType="ctrX" refFor="ch" refForName="sibTransNodeCircle"/>
                  </dgm:constrLst>
                </dgm:else>
              </dgm:choose>
            </dgm:else>
          </dgm:choose>
          <dgm:layoutNode name="lineNode" styleLbl="alignNode1">
            <dgm:alg type="sp"/>
            <dgm:shape xmlns:r="http://schemas.openxmlformats.org/officeDocument/2006/relationships" type="rect" r:blip="">
              <dgm:adjLst/>
            </dgm:shape>
            <dgm:presOf/>
            <dgm:constrLst/>
            <dgm:ruleLst/>
          </dgm:layoutNode>
          <dgm:layoutNode name="lineArrowNode" styleLbl="alignNode1">
            <dgm:alg type="sp"/>
            <dgm:choose name="arrowDirChoose">
              <dgm:if name="arrowNorm" func="var" arg="dir" op="equ" val="norm">
                <dgm:shape xmlns:r="http://schemas.openxmlformats.org/officeDocument/2006/relationships" type="chevron" r:blip="">
                  <dgm:adjLst>
                    <dgm:adj idx="1" val="0.9"/>
                  </dgm:adjLst>
                </dgm:shape>
              </dgm:if>
              <dgm:else name="arrowRev">
                <dgm:shape xmlns:r="http://schemas.openxmlformats.org/officeDocument/2006/relationships" rot="180" type="chevron" r:blip="">
                  <dgm:adjLst>
                    <dgm:adj idx="1" val="0.9"/>
                  </dgm:adjLst>
                </dgm:shape>
              </dgm:else>
            </dgm:choose>
            <dgm:presOf axis="self" ptType="node"/>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layoutNode name="verticalConnector" styleLbl="alignAccFollowNode1">
              <dgm:alg type="sp"/>
              <dgm:shape xmlns:r="http://schemas.openxmlformats.org/officeDocument/2006/relationships" type="rect" r:blip="">
                <dgm:adjLst/>
              </dgm:shape>
              <dgm:presOf/>
              <dgm:constrLst/>
              <dgm:ruleLst/>
            </dgm:layoutNode>
          </dgm:forEach>
          <dgm:presOf/>
          <dgm:ruleLst/>
        </dgm:layoutNode>
        <dgm:layoutNode name="nodeText" styleLbl="fgAcc1">
          <dgm:varLst>
            <dgm:bulletEnabled val="1"/>
          </dgm:varLst>
          <dgm:alg type="tx">
            <dgm:param type="parTxLTRAlign" val="ctr"/>
            <dgm:param type="parTxRTLAlign" val="r"/>
            <dgm:param type="txAnchorVert" val="t"/>
          </dgm:alg>
          <dgm:shape xmlns:r="http://schemas.openxmlformats.org/officeDocument/2006/relationships" type="roundRect" r:blip="">
            <dgm:adjLst>
              <dgm:adj idx="1" val="0.1"/>
            </dgm:adjLst>
          </dgm:shape>
          <dgm:presOf axis="desOrSelf" ptType="node"/>
          <dgm:constrLst>
            <dgm:constr type="secFontSz" val="16"/>
            <dgm:constr type="primFontSz" val="18"/>
            <dgm:constr type="h"/>
            <dgm:constr type="tMarg" val="13"/>
            <dgm:constr type="lMarg" refType="w" fact="0.05"/>
            <dgm:constr type="rMarg" refType="w" fact="0.05"/>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03.06.2026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1952022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1553167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Managers drew upon years of industry knowledge and past successes to guide their decisions, learning from what worked and what didn't over time.</a:t>
            </a:r>
          </a:p>
          <a:p>
            <a:endParaRPr lang="en-US" dirty="0"/>
          </a:p>
          <a:p>
            <a:r>
              <a:rPr lang="en-US" dirty="0"/>
              <a:t>Gut feelings and instincts played a major role in decision-making, with leaders trusting their sense of what felt right for the business.</a:t>
            </a:r>
          </a:p>
          <a:p>
            <a:endParaRPr lang="en-US" dirty="0"/>
          </a:p>
          <a:p>
            <a:r>
              <a:rPr lang="en-US" dirty="0"/>
              <a:t>Individual assessment and reasoning formed the basis for strategic choices, relying on each manager's unique perspective and expertise.</a:t>
            </a:r>
          </a:p>
          <a:p>
            <a:r>
              <a:rPr lang="en-US" dirty="0"/>
              <a:t>Scheduled financial statements and performance summaries provided snapshots of business health, often delivered monthly or quarterly.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3474033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F4690-7A65-7534-4674-07ED0C0B1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E1E27-01F3-F6BC-BF25-15DB7B315E9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58B7EF2B-A4C6-D51D-DBF1-A099CFB1598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ECE3470C-2F5F-AE1F-72AA-4C8FC4803682}"/>
              </a:ext>
            </a:extLst>
          </p:cNvPr>
          <p:cNvSpPr>
            <a:spLocks noGrp="1"/>
          </p:cNvSpPr>
          <p:nvPr>
            <p:ph type="sldNum" sz="quarter" idx="5"/>
          </p:nvPr>
        </p:nvSpPr>
        <p:spPr/>
        <p:txBody>
          <a:bodyPr/>
          <a:lstStyle/>
          <a:p>
            <a:fld id="{871B2431-D351-4C6E-A3CF-9DFAC0E3E050}" type="slidenum">
              <a:rPr lang="cs-CZ" smtClean="0"/>
              <a:t>17</a:t>
            </a:fld>
            <a:endParaRPr lang="cs-CZ"/>
          </a:p>
        </p:txBody>
      </p:sp>
    </p:spTree>
    <p:extLst>
      <p:ext uri="{BB962C8B-B14F-4D97-AF65-F5344CB8AC3E}">
        <p14:creationId xmlns:p14="http://schemas.microsoft.com/office/powerpoint/2010/main" val="2558710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116D8-479D-A950-7213-09D6CA5D38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425079-182E-B97F-76CF-86E8714E9D6B}"/>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1E69E08A-6BDE-A1EE-248B-2E98788524F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A6452758-167F-DE49-2C4E-64C1EE2B8F38}"/>
              </a:ext>
            </a:extLst>
          </p:cNvPr>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2362181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68A1F5-D35E-1AD5-3F7B-291D6CAC9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935044-FFF1-CC05-7CD5-5D9D8A0304A6}"/>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635F3F69-CC6C-CBB7-ABF6-AB87ACA9CE37}"/>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63697A1A-EFDB-D727-DC6B-C4469463E65F}"/>
              </a:ext>
            </a:extLst>
          </p:cNvPr>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1845173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987622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2944876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DB6A2-33B6-777C-501B-B73128F9CC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D238B5-6B1E-DF57-BC31-5DFA728BD2C5}"/>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81095D5A-D412-C647-6330-27F08F894932}"/>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873667D-A1BE-E345-C11A-FD01A599AB69}"/>
              </a:ext>
            </a:extLst>
          </p:cNvPr>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2411866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18413-AFF8-0199-76BB-3AEB21F9D3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538991-5655-51CD-6E59-5F3DC0BA632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BB64DFB4-D7BD-B81D-5ECA-5DCDC9AE640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E0237E8-5F90-6332-98A4-A77030838E42}"/>
              </a:ext>
            </a:extLst>
          </p:cNvPr>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4107168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08714-EC67-0B4E-DCC9-574516E6C6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78D72-AD36-2AA6-6DC9-5E108557C7B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19AF16A2-2F18-3E71-BEFC-B127EE791AF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3AD89A8D-F833-6522-F15E-DCAD03F336FF}"/>
              </a:ext>
            </a:extLst>
          </p:cNvPr>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282599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8288000" cy="10287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0395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10633387" y="763231"/>
            <a:ext cx="5552771" cy="7776086"/>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2400">
                <a:solidFill>
                  <a:schemeClr val="tx1">
                    <a:lumMod val="50000"/>
                    <a:lumOff val="50000"/>
                  </a:schemeClr>
                </a:solidFill>
              </a:defRPr>
            </a:lvl1pPr>
          </a:lstStyle>
          <a:p>
            <a:endParaRPr lang="id-ID" dirty="0"/>
          </a:p>
        </p:txBody>
      </p:sp>
    </p:spTree>
    <p:extLst>
      <p:ext uri="{BB962C8B-B14F-4D97-AF65-F5344CB8AC3E}">
        <p14:creationId xmlns:p14="http://schemas.microsoft.com/office/powerpoint/2010/main" val="89095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9144000" y="1400175"/>
            <a:ext cx="7443219" cy="3743325"/>
          </a:xfrm>
          <a:prstGeom prst="rect">
            <a:avLst/>
          </a:prstGeom>
          <a:solidFill>
            <a:schemeClr val="bg1">
              <a:lumMod val="85000"/>
              <a:alpha val="50000"/>
            </a:schemeClr>
          </a:solidFill>
        </p:spPr>
        <p:txBody>
          <a:bodyPr/>
          <a:lstStyle>
            <a:lvl1pPr marL="0" indent="0">
              <a:buNone/>
              <a:defRPr sz="2400">
                <a:solidFill>
                  <a:schemeClr val="bg1">
                    <a:lumMod val="50000"/>
                  </a:schemeClr>
                </a:solidFill>
              </a:defRPr>
            </a:lvl1pPr>
          </a:lstStyle>
          <a:p>
            <a:endParaRPr lang="id-ID" dirty="0"/>
          </a:p>
        </p:txBody>
      </p:sp>
    </p:spTree>
    <p:extLst>
      <p:ext uri="{BB962C8B-B14F-4D97-AF65-F5344CB8AC3E}">
        <p14:creationId xmlns:p14="http://schemas.microsoft.com/office/powerpoint/2010/main" val="213853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5178974" y="-5"/>
            <a:ext cx="13109027" cy="10287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800"/>
            </a:lvl1pPr>
          </a:lstStyle>
          <a:p>
            <a:endParaRPr lang="id-ID" dirty="0"/>
          </a:p>
        </p:txBody>
      </p:sp>
    </p:spTree>
    <p:extLst>
      <p:ext uri="{BB962C8B-B14F-4D97-AF65-F5344CB8AC3E}">
        <p14:creationId xmlns:p14="http://schemas.microsoft.com/office/powerpoint/2010/main" val="355395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10633387" y="763231"/>
            <a:ext cx="5552771" cy="7776086"/>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txBody>
          <a:bodyPr/>
          <a:lstStyle/>
          <a:p>
            <a:endParaRPr lang="en-EG"/>
          </a:p>
        </p:txBody>
      </p:sp>
    </p:spTree>
    <p:extLst>
      <p:ext uri="{BB962C8B-B14F-4D97-AF65-F5344CB8AC3E}">
        <p14:creationId xmlns:p14="http://schemas.microsoft.com/office/powerpoint/2010/main" val="367294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691640" y="1685925"/>
            <a:ext cx="14904720" cy="691515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2400">
                <a:solidFill>
                  <a:schemeClr val="bg1">
                    <a:lumMod val="50000"/>
                  </a:schemeClr>
                </a:solidFill>
              </a:defRPr>
            </a:lvl1pPr>
          </a:lstStyle>
          <a:p>
            <a:endParaRPr lang="id-ID"/>
          </a:p>
        </p:txBody>
      </p:sp>
    </p:spTree>
    <p:extLst>
      <p:ext uri="{BB962C8B-B14F-4D97-AF65-F5344CB8AC3E}">
        <p14:creationId xmlns:p14="http://schemas.microsoft.com/office/powerpoint/2010/main" val="57686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notesSlide" Target="../notesSlides/notesSlide5.xml"/><Relationship Id="rId7" Type="http://schemas.openxmlformats.org/officeDocument/2006/relationships/diagramLayout" Target="../diagrams/layout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Data" Target="../diagrams/data1.xml"/><Relationship Id="rId5" Type="http://schemas.openxmlformats.org/officeDocument/2006/relationships/image" Target="../media/image2.pn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8.sv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5.png"/><Relationship Id="rId9" Type="http://schemas.microsoft.com/office/2007/relationships/diagramDrawing" Target="../diagrams/drawing2.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png"/><Relationship Id="rId9" Type="http://schemas.microsoft.com/office/2007/relationships/diagramDrawing" Target="../diagrams/drawing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svg"/><Relationship Id="rId4" Type="http://schemas.openxmlformats.org/officeDocument/2006/relationships/image" Target="../media/image31.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hyperlink" Target="http://app.powerbi.com/"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hyperlink" Target="https://www.google.com/url?sa=t&amp;source=web&amp;rct=j&amp;opi=89978449&amp;url=https://www.microsoft.com/en-us/power-platform/products/power-bi&amp;ved=2ahUKEwik27Xz5-OUAxVffKQEHQsuDlgQFnoECCUQAQ&amp;usg=AOvVaw2a22SjGJ_-3ro1ZqInNbuk"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44.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jpeg"/><Relationship Id="rId1" Type="http://schemas.openxmlformats.org/officeDocument/2006/relationships/slideLayout" Target="../slideLayouts/slideLayout15.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9081644" y="-1081087"/>
            <a:ext cx="11673536" cy="113680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30" name="TextBox 29"/>
          <p:cNvSpPr txBox="1"/>
          <p:nvPr/>
        </p:nvSpPr>
        <p:spPr>
          <a:xfrm>
            <a:off x="493904" y="5715033"/>
            <a:ext cx="8319846" cy="2308324"/>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Prepared by Eng. Ahmed Hussein, MBA, PfMP©, PMP©, CMP APMG</a:t>
            </a:r>
          </a:p>
          <a:p>
            <a:endParaRPr lang="en-US" sz="3600" dirty="0">
              <a:latin typeface="Times New Roman" panose="02020603050405020304" pitchFamily="18" charset="0"/>
              <a:cs typeface="Times New Roman" panose="02020603050405020304" pitchFamily="18" charset="0"/>
            </a:endParaRPr>
          </a:p>
          <a:p>
            <a:endParaRPr lang="en-US" sz="36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93904" y="3636056"/>
            <a:ext cx="9823162" cy="2123658"/>
          </a:xfrm>
          <a:prstGeom prst="rect">
            <a:avLst/>
          </a:prstGeom>
          <a:noFill/>
        </p:spPr>
        <p:txBody>
          <a:bodyPr wrap="square" rtlCol="0">
            <a:spAutoFit/>
          </a:bodyPr>
          <a:lstStyle/>
          <a:p>
            <a:r>
              <a:rPr lang="en-US" sz="6600" b="1" dirty="0">
                <a:solidFill>
                  <a:srgbClr val="00B0F0"/>
                </a:solidFill>
                <a:latin typeface="Times New Roman" panose="02020603050405020304" pitchFamily="18" charset="0"/>
                <a:cs typeface="Times New Roman" panose="02020603050405020304" pitchFamily="18" charset="0"/>
              </a:rPr>
              <a:t>From Data to Decisions</a:t>
            </a:r>
          </a:p>
          <a:p>
            <a:r>
              <a:rPr lang="en-US" sz="6600" b="1" dirty="0">
                <a:solidFill>
                  <a:srgbClr val="00B0F0"/>
                </a:solidFill>
                <a:latin typeface="Times New Roman" panose="02020603050405020304" pitchFamily="18" charset="0"/>
                <a:cs typeface="Times New Roman" panose="02020603050405020304" pitchFamily="18" charset="0"/>
              </a:rPr>
              <a:t>using Power BI</a:t>
            </a:r>
          </a:p>
        </p:txBody>
      </p:sp>
      <p:sp>
        <p:nvSpPr>
          <p:cNvPr id="34" name="Rectangle: Rounded Corners 33"/>
          <p:cNvSpPr/>
          <p:nvPr/>
        </p:nvSpPr>
        <p:spPr>
          <a:xfrm>
            <a:off x="-810398" y="8765486"/>
            <a:ext cx="7329693" cy="79375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200" b="1" dirty="0">
                <a:solidFill>
                  <a:schemeClr val="bg1"/>
                </a:solidFill>
                <a:latin typeface="Times New Roman" panose="02020603050405020304" pitchFamily="18" charset="0"/>
                <a:cs typeface="Times New Roman" panose="02020603050405020304" pitchFamily="18" charset="0"/>
              </a:rPr>
              <a:t>Lecture 01</a:t>
            </a:r>
          </a:p>
        </p:txBody>
      </p:sp>
      <p:sp>
        <p:nvSpPr>
          <p:cNvPr id="46" name="TextBox 45"/>
          <p:cNvSpPr txBox="1"/>
          <p:nvPr/>
        </p:nvSpPr>
        <p:spPr>
          <a:xfrm>
            <a:off x="493904" y="7656361"/>
            <a:ext cx="1274708" cy="1015663"/>
          </a:xfrm>
          <a:prstGeom prst="rect">
            <a:avLst/>
          </a:prstGeom>
          <a:noFill/>
        </p:spPr>
        <p:txBody>
          <a:bodyPr wrap="none" rtlCol="0">
            <a:spAutoFit/>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Course</a:t>
            </a:r>
          </a:p>
        </p:txBody>
      </p:sp>
      <p:sp>
        <p:nvSpPr>
          <p:cNvPr id="14" name="Oval 13"/>
          <p:cNvSpPr/>
          <p:nvPr/>
        </p:nvSpPr>
        <p:spPr>
          <a:xfrm>
            <a:off x="9300515" y="-481013"/>
            <a:ext cx="11115675" cy="111156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926" y="404480"/>
            <a:ext cx="4431983" cy="20694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D7D718F-DEF6-5C35-14D6-ABFBBA9C88F6}"/>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a:p>
        </p:txBody>
      </p:sp>
      <p:pic>
        <p:nvPicPr>
          <p:cNvPr id="5" name="Picture Placeholder 4" descr="A person in a suit and tie&#10;&#10;Description automatically generated">
            <a:extLst>
              <a:ext uri="{FF2B5EF4-FFF2-40B4-BE49-F238E27FC236}">
                <a16:creationId xmlns:a16="http://schemas.microsoft.com/office/drawing/2014/main" id="{1BCF96DA-2E7A-BCEB-FA92-7E3E3899F9B5}"/>
              </a:ext>
            </a:extLst>
          </p:cNvPr>
          <p:cNvPicPr>
            <a:picLocks noGrp="1" noChangeAspect="1"/>
          </p:cNvPicPr>
          <p:nvPr>
            <p:ph type="pic" idx="2"/>
          </p:nvPr>
        </p:nvPicPr>
        <p:blipFill>
          <a:blip r:embed="rId5"/>
          <a:srcRect l="14292" r="14292"/>
          <a:stretch/>
        </p:blipFill>
        <p:spPr>
          <a:xfrm>
            <a:off x="11125200" y="1918488"/>
            <a:ext cx="5552771" cy="7776086"/>
          </a:xfrm>
        </p:spPr>
      </p:pic>
      <p:sp>
        <p:nvSpPr>
          <p:cNvPr id="6" name="Title 5">
            <a:extLst>
              <a:ext uri="{FF2B5EF4-FFF2-40B4-BE49-F238E27FC236}">
                <a16:creationId xmlns:a16="http://schemas.microsoft.com/office/drawing/2014/main" id="{B6CEED4B-33E4-F194-1465-0F72064630F8}"/>
              </a:ext>
            </a:extLst>
          </p:cNvPr>
          <p:cNvSpPr>
            <a:spLocks noGrp="1"/>
          </p:cNvSpPr>
          <p:nvPr>
            <p:ph type="title" idx="4294967295"/>
          </p:nvPr>
        </p:nvSpPr>
        <p:spPr>
          <a:xfrm>
            <a:off x="518318" y="176213"/>
            <a:ext cx="10852945" cy="2400300"/>
          </a:xfrm>
        </p:spPr>
        <p:txBody>
          <a:bodyPr>
            <a:noAutofit/>
          </a:bodyPr>
          <a:lstStyle/>
          <a:p>
            <a:pPr algn="l"/>
            <a:r>
              <a:rPr lang="en-US" sz="4200" dirty="0">
                <a:latin typeface="Times New Roman" panose="02020603050405020304" pitchFamily="18" charset="0"/>
                <a:ea typeface="Arial Unicode MS" panose="020B0604020202020204" pitchFamily="34" charset="-128"/>
                <a:cs typeface="Times New Roman" panose="02020603050405020304" pitchFamily="18" charset="0"/>
              </a:rPr>
              <a:t>Eng. Ahmed Hussein, MBA, PfMP©, PMP© and</a:t>
            </a:r>
            <a:br>
              <a:rPr lang="en-US" sz="4200" dirty="0">
                <a:latin typeface="Times New Roman" panose="02020603050405020304" pitchFamily="18" charset="0"/>
                <a:ea typeface="Arial Unicode MS" panose="020B0604020202020204" pitchFamily="34" charset="-128"/>
                <a:cs typeface="Times New Roman" panose="02020603050405020304" pitchFamily="18" charset="0"/>
              </a:rPr>
            </a:br>
            <a:r>
              <a:rPr lang="en-US" sz="4200" dirty="0">
                <a:latin typeface="Times New Roman" panose="02020603050405020304" pitchFamily="18" charset="0"/>
                <a:ea typeface="Arial Unicode MS" panose="020B0604020202020204" pitchFamily="34" charset="-128"/>
                <a:cs typeface="Times New Roman" panose="02020603050405020304" pitchFamily="18" charset="0"/>
              </a:rPr>
              <a:t>APMG-Change Management Practitioner</a:t>
            </a:r>
            <a:endParaRPr lang="ar-SA" sz="4200" dirty="0">
              <a:latin typeface="Times New Roman" panose="02020603050405020304" pitchFamily="18" charset="0"/>
              <a:cs typeface="Times New Roman" panose="02020603050405020304" pitchFamily="18" charset="0"/>
            </a:endParaRPr>
          </a:p>
        </p:txBody>
      </p:sp>
      <p:sp>
        <p:nvSpPr>
          <p:cNvPr id="7" name="Text Placeholder 6">
            <a:extLst>
              <a:ext uri="{FF2B5EF4-FFF2-40B4-BE49-F238E27FC236}">
                <a16:creationId xmlns:a16="http://schemas.microsoft.com/office/drawing/2014/main" id="{3924C701-1736-5D9C-CC8B-145D379F064A}"/>
              </a:ext>
            </a:extLst>
          </p:cNvPr>
          <p:cNvSpPr>
            <a:spLocks noGrp="1"/>
          </p:cNvSpPr>
          <p:nvPr>
            <p:ph type="body" idx="4294967295"/>
          </p:nvPr>
        </p:nvSpPr>
        <p:spPr>
          <a:xfrm>
            <a:off x="518318" y="2247501"/>
            <a:ext cx="10334625" cy="7776086"/>
          </a:xfrm>
        </p:spPr>
        <p:txBody>
          <a:bodyPr>
            <a:noAutofit/>
          </a:bodyPr>
          <a:lstStyle/>
          <a:p>
            <a:pPr marL="771525" marR="478155" indent="-428625">
              <a:lnSpc>
                <a:spcPct val="150000"/>
              </a:lnSpc>
              <a:spcBef>
                <a:spcPts val="600"/>
              </a:spcBef>
            </a:pPr>
            <a:r>
              <a:rPr lang="en-US" sz="2700" dirty="0">
                <a:latin typeface="Times New Roman" panose="02020603050405020304" pitchFamily="18" charset="0"/>
                <a:ea typeface="Arial Unicode MS" panose="020B0604020202020204" pitchFamily="34" charset="-128"/>
                <a:cs typeface="Times New Roman" panose="02020603050405020304" pitchFamily="18" charset="0"/>
              </a:rPr>
              <a:t>Lecturer and management consultant with &gt;30 years of executive management experience</a:t>
            </a:r>
          </a:p>
          <a:p>
            <a:pPr marL="771525" marR="478155" indent="-428625">
              <a:lnSpc>
                <a:spcPct val="150000"/>
              </a:lnSpc>
              <a:spcBef>
                <a:spcPts val="600"/>
              </a:spcBef>
            </a:pPr>
            <a:r>
              <a:rPr lang="en-US" sz="2700" dirty="0">
                <a:latin typeface="Times New Roman" panose="02020603050405020304" pitchFamily="18" charset="0"/>
                <a:ea typeface="Arial Unicode MS" panose="020B0604020202020204" pitchFamily="34" charset="-128"/>
                <a:cs typeface="Times New Roman" panose="02020603050405020304" pitchFamily="18" charset="0"/>
              </a:rPr>
              <a:t>Lecturing experience over 15 years on:</a:t>
            </a:r>
          </a:p>
          <a:p>
            <a:pPr marL="1457325" marR="478155" lvl="1" indent="-428625">
              <a:lnSpc>
                <a:spcPct val="150000"/>
              </a:lnSpc>
              <a:spcBef>
                <a:spcPts val="600"/>
              </a:spcBef>
              <a:buFont typeface="Arial" panose="020B0604020202020204" pitchFamily="34" charset="0"/>
              <a:buChar char="•"/>
            </a:pPr>
            <a:r>
              <a:rPr lang="en-US" sz="2400" dirty="0">
                <a:latin typeface="Times New Roman" panose="02020603050405020304" pitchFamily="18" charset="0"/>
                <a:ea typeface="Arial Unicode MS" panose="020B0604020202020204" pitchFamily="34" charset="-128"/>
                <a:cs typeface="Times New Roman" panose="02020603050405020304" pitchFamily="18" charset="0"/>
              </a:rPr>
              <a:t>Portfolio/ Program / Project Management, </a:t>
            </a:r>
          </a:p>
          <a:p>
            <a:pPr marL="1457325" marR="478155" lvl="1" indent="-428625">
              <a:lnSpc>
                <a:spcPct val="150000"/>
              </a:lnSpc>
              <a:spcBef>
                <a:spcPts val="600"/>
              </a:spcBef>
              <a:buFont typeface="Arial" panose="020B0604020202020204" pitchFamily="34" charset="0"/>
              <a:buChar char="•"/>
            </a:pPr>
            <a:r>
              <a:rPr lang="en-US" sz="2400" dirty="0">
                <a:latin typeface="Times New Roman" panose="02020603050405020304" pitchFamily="18" charset="0"/>
                <a:ea typeface="Arial Unicode MS" panose="020B0604020202020204" pitchFamily="34" charset="-128"/>
                <a:cs typeface="Times New Roman" panose="02020603050405020304" pitchFamily="18" charset="0"/>
              </a:rPr>
              <a:t>Strategic Management and Organizational Change Management and Business Transformation, </a:t>
            </a:r>
          </a:p>
          <a:p>
            <a:pPr marL="1457325" marR="478155" lvl="1" indent="-428625">
              <a:lnSpc>
                <a:spcPct val="150000"/>
              </a:lnSpc>
              <a:spcBef>
                <a:spcPts val="600"/>
              </a:spcBef>
              <a:buFont typeface="Arial" panose="020B0604020202020204" pitchFamily="34" charset="0"/>
              <a:buChar char="•"/>
            </a:pPr>
            <a:r>
              <a:rPr lang="en-US" sz="2400" dirty="0">
                <a:latin typeface="Times New Roman" panose="02020603050405020304" pitchFamily="18" charset="0"/>
                <a:ea typeface="Arial Unicode MS" panose="020B0604020202020204" pitchFamily="34" charset="-128"/>
                <a:cs typeface="Times New Roman" panose="02020603050405020304" pitchFamily="18" charset="0"/>
              </a:rPr>
              <a:t>Business Analytics and Performance Improvement</a:t>
            </a:r>
          </a:p>
          <a:p>
            <a:pPr marL="860625" marR="478155" lvl="1" indent="-457200">
              <a:spcBef>
                <a:spcPts val="300"/>
              </a:spcBef>
              <a:buFont typeface="Arial" panose="020B0604020202020204" pitchFamily="34" charset="0"/>
              <a:buChar char="•"/>
            </a:pPr>
            <a:r>
              <a:rPr lang="en-US" sz="2700" dirty="0">
                <a:latin typeface="Times New Roman" panose="02020603050405020304" pitchFamily="18" charset="0"/>
                <a:ea typeface="Arial Unicode MS" panose="020B0604020202020204" pitchFamily="34" charset="-128"/>
                <a:cs typeface="Times New Roman" panose="02020603050405020304" pitchFamily="18" charset="0"/>
              </a:rPr>
              <a:t>Over 20 years in Data Analysis and Business Intelligence</a:t>
            </a:r>
          </a:p>
          <a:p>
            <a:pPr marL="860625" marR="478155" lvl="1" indent="-457200">
              <a:spcBef>
                <a:spcPts val="300"/>
              </a:spcBef>
              <a:buFont typeface="Arial" panose="020B0604020202020204" pitchFamily="34" charset="0"/>
              <a:buChar char="•"/>
            </a:pPr>
            <a:r>
              <a:rPr lang="en-US" sz="2700" dirty="0">
                <a:latin typeface="Times New Roman" panose="02020603050405020304" pitchFamily="18" charset="0"/>
                <a:ea typeface="Arial Unicode MS" panose="020B0604020202020204" pitchFamily="34" charset="-128"/>
                <a:cs typeface="Times New Roman" panose="02020603050405020304" pitchFamily="18" charset="0"/>
              </a:rPr>
              <a:t>Worked as DGM for Strategy and Change Management at a major Egyptian bank, Planning Director at a  Regional Supply Chain company, and Commercial Administration Director at a manufacturing company, I was responsible for setting, monitoring, and improving organizational and departmental performance using KPIs, OKRs and utilizing the latest business intelligence tools.</a:t>
            </a:r>
          </a:p>
          <a:p>
            <a:pPr marL="771525" marR="478155" indent="-428625">
              <a:lnSpc>
                <a:spcPct val="150000"/>
              </a:lnSpc>
              <a:spcBef>
                <a:spcPts val="600"/>
              </a:spcBef>
            </a:pPr>
            <a:endParaRPr lang="en-EG" sz="2700" dirty="0">
              <a:latin typeface="Times New Roman" panose="02020603050405020304" pitchFamily="18" charset="0"/>
              <a:ea typeface="Arial Unicode MS" panose="020B0604020202020204" pitchFamily="34" charset="-128"/>
              <a:cs typeface="Times New Roman" panose="02020603050405020304" pitchFamily="18" charset="0"/>
            </a:endParaRPr>
          </a:p>
        </p:txBody>
      </p:sp>
      <p:grpSp>
        <p:nvGrpSpPr>
          <p:cNvPr id="2" name="Group 15">
            <a:extLst>
              <a:ext uri="{FF2B5EF4-FFF2-40B4-BE49-F238E27FC236}">
                <a16:creationId xmlns:a16="http://schemas.microsoft.com/office/drawing/2014/main" id="{A189ECE2-F2CC-8A56-E2DF-51402910715D}"/>
              </a:ext>
            </a:extLst>
          </p:cNvPr>
          <p:cNvGrpSpPr/>
          <p:nvPr/>
        </p:nvGrpSpPr>
        <p:grpSpPr>
          <a:xfrm>
            <a:off x="14674501" y="89687"/>
            <a:ext cx="3457708" cy="1614516"/>
            <a:chOff x="0" y="0"/>
            <a:chExt cx="4610278" cy="2152688"/>
          </a:xfrm>
        </p:grpSpPr>
        <p:sp>
          <p:nvSpPr>
            <p:cNvPr id="3" name="Freeform 16">
              <a:extLst>
                <a:ext uri="{FF2B5EF4-FFF2-40B4-BE49-F238E27FC236}">
                  <a16:creationId xmlns:a16="http://schemas.microsoft.com/office/drawing/2014/main" id="{65EA6E4D-494A-DD28-6300-7A64373963D8}"/>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6"/>
              <a:stretch>
                <a:fillRect t="-59703" r="-1" b="-54463"/>
              </a:stretch>
            </a:blipFill>
          </p:spPr>
          <p:txBody>
            <a:bodyPr/>
            <a:lstStyle/>
            <a:p>
              <a:endParaRPr lang="en-EG"/>
            </a:p>
          </p:txBody>
        </p:sp>
      </p:grpSp>
    </p:spTree>
    <p:custDataLst>
      <p:tags r:id="rId1"/>
    </p:custDataLst>
    <p:extLst>
      <p:ext uri="{BB962C8B-B14F-4D97-AF65-F5344CB8AC3E}">
        <p14:creationId xmlns:p14="http://schemas.microsoft.com/office/powerpoint/2010/main" val="614189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linds(horizontal)">
                                      <p:cBhvr>
                                        <p:cTn id="12" dur="500"/>
                                        <p:tgtEl>
                                          <p:spTgt spid="7">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blinds(horizontal)">
                                      <p:cBhvr>
                                        <p:cTn id="15" dur="500"/>
                                        <p:tgtEl>
                                          <p:spTgt spid="7">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blinds(horizontal)">
                                      <p:cBhvr>
                                        <p:cTn id="18" dur="500"/>
                                        <p:tgtEl>
                                          <p:spTgt spid="7">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blinds(horizontal)">
                                      <p:cBhvr>
                                        <p:cTn id="21" dur="500"/>
                                        <p:tgtEl>
                                          <p:spTgt spid="7">
                                            <p:txEl>
                                              <p:pRg st="4" end="4"/>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blinds(horizontal)">
                                      <p:cBhvr>
                                        <p:cTn id="24" dur="500"/>
                                        <p:tgtEl>
                                          <p:spTgt spid="7">
                                            <p:txEl>
                                              <p:pRg st="5" end="5"/>
                                            </p:txEl>
                                          </p:spTgt>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blinds(horizontal)">
                                      <p:cBhvr>
                                        <p:cTn id="2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31A34-765E-3AE3-C862-7D13741E325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A65E940-E769-161C-D240-06BB08E5FEAC}"/>
              </a:ext>
            </a:extLst>
          </p:cNvPr>
          <p:cNvSpPr/>
          <p:nvPr/>
        </p:nvSpPr>
        <p:spPr>
          <a:xfrm>
            <a:off x="0" y="2667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6CBB8F2C-1B4E-9490-52E1-89383B233F11}"/>
              </a:ext>
            </a:extLst>
          </p:cNvPr>
          <p:cNvGrpSpPr/>
          <p:nvPr/>
        </p:nvGrpSpPr>
        <p:grpSpPr>
          <a:xfrm>
            <a:off x="14518272" y="403441"/>
            <a:ext cx="3457708" cy="1614516"/>
            <a:chOff x="0" y="0"/>
            <a:chExt cx="4610278" cy="2152688"/>
          </a:xfrm>
        </p:grpSpPr>
        <p:sp>
          <p:nvSpPr>
            <p:cNvPr id="4" name="Freeform 4">
              <a:extLst>
                <a:ext uri="{FF2B5EF4-FFF2-40B4-BE49-F238E27FC236}">
                  <a16:creationId xmlns:a16="http://schemas.microsoft.com/office/drawing/2014/main" id="{AA607C76-8A6D-6964-DE90-1EAD2D335550}"/>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5" name="TextBox 5">
            <a:extLst>
              <a:ext uri="{FF2B5EF4-FFF2-40B4-BE49-F238E27FC236}">
                <a16:creationId xmlns:a16="http://schemas.microsoft.com/office/drawing/2014/main" id="{8B9A7BD5-E79A-9810-0D55-640D395D9369}"/>
              </a:ext>
            </a:extLst>
          </p:cNvPr>
          <p:cNvSpPr txBox="1"/>
          <p:nvPr/>
        </p:nvSpPr>
        <p:spPr>
          <a:xfrm>
            <a:off x="3861168" y="1574321"/>
            <a:ext cx="4945261" cy="638175"/>
          </a:xfrm>
          <a:prstGeom prst="rect">
            <a:avLst/>
          </a:prstGeom>
        </p:spPr>
        <p:txBody>
          <a:bodyPr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Course Overview</a:t>
            </a:r>
          </a:p>
        </p:txBody>
      </p:sp>
      <p:sp>
        <p:nvSpPr>
          <p:cNvPr id="6" name="TextBox 6">
            <a:extLst>
              <a:ext uri="{FF2B5EF4-FFF2-40B4-BE49-F238E27FC236}">
                <a16:creationId xmlns:a16="http://schemas.microsoft.com/office/drawing/2014/main" id="{9A3BB675-33A1-497D-196B-8A95FEB82F06}"/>
              </a:ext>
            </a:extLst>
          </p:cNvPr>
          <p:cNvSpPr txBox="1"/>
          <p:nvPr/>
        </p:nvSpPr>
        <p:spPr>
          <a:xfrm>
            <a:off x="1758820" y="1509684"/>
            <a:ext cx="1607544" cy="462563"/>
          </a:xfrm>
          <a:prstGeom prst="rect">
            <a:avLst/>
          </a:prstGeom>
        </p:spPr>
        <p:txBody>
          <a:bodyPr lIns="0" tIns="0" rIns="0" bIns="0" rtlCol="0" anchor="t">
            <a:spAutoFit/>
          </a:bodyPr>
          <a:lstStyle/>
          <a:p>
            <a:pPr algn="ctr">
              <a:lnSpc>
                <a:spcPts val="3240"/>
              </a:lnSpc>
            </a:pPr>
            <a:r>
              <a:rPr lang="en-US" sz="2700">
                <a:solidFill>
                  <a:srgbClr val="FFFFFF"/>
                </a:solidFill>
                <a:latin typeface="Alexandria"/>
                <a:ea typeface="Alexandria"/>
                <a:cs typeface="Alexandria"/>
                <a:sym typeface="Alexandria"/>
              </a:rPr>
              <a:t>Chapter</a:t>
            </a:r>
          </a:p>
        </p:txBody>
      </p:sp>
      <p:sp>
        <p:nvSpPr>
          <p:cNvPr id="7" name="TextBox 7">
            <a:extLst>
              <a:ext uri="{FF2B5EF4-FFF2-40B4-BE49-F238E27FC236}">
                <a16:creationId xmlns:a16="http://schemas.microsoft.com/office/drawing/2014/main" id="{597B8A43-5BC0-A1D5-CEAE-C79B97532777}"/>
              </a:ext>
            </a:extLst>
          </p:cNvPr>
          <p:cNvSpPr txBox="1"/>
          <p:nvPr/>
        </p:nvSpPr>
        <p:spPr>
          <a:xfrm>
            <a:off x="1912706" y="1883883"/>
            <a:ext cx="1266463" cy="1070610"/>
          </a:xfrm>
          <a:prstGeom prst="rect">
            <a:avLst/>
          </a:prstGeom>
        </p:spPr>
        <p:txBody>
          <a:bodyPr lIns="0" tIns="0" rIns="0" bIns="0" rtlCol="0" anchor="t">
            <a:spAutoFit/>
          </a:bodyPr>
          <a:lstStyle/>
          <a:p>
            <a:pPr algn="ctr">
              <a:lnSpc>
                <a:spcPts val="7920"/>
              </a:lnSpc>
            </a:pPr>
            <a:r>
              <a:rPr lang="en-US" sz="6600" b="1">
                <a:solidFill>
                  <a:srgbClr val="FFFFFF"/>
                </a:solidFill>
                <a:latin typeface="Alexandria Bold"/>
                <a:ea typeface="Alexandria Bold"/>
                <a:cs typeface="Alexandria Bold"/>
                <a:sym typeface="Alexandria Bold"/>
              </a:rPr>
              <a:t>02</a:t>
            </a:r>
          </a:p>
        </p:txBody>
      </p:sp>
      <p:grpSp>
        <p:nvGrpSpPr>
          <p:cNvPr id="8" name="Group 8">
            <a:extLst>
              <a:ext uri="{FF2B5EF4-FFF2-40B4-BE49-F238E27FC236}">
                <a16:creationId xmlns:a16="http://schemas.microsoft.com/office/drawing/2014/main" id="{E7EC1F30-83D2-E782-9F2B-99A639E28C00}"/>
              </a:ext>
            </a:extLst>
          </p:cNvPr>
          <p:cNvGrpSpPr/>
          <p:nvPr/>
        </p:nvGrpSpPr>
        <p:grpSpPr>
          <a:xfrm>
            <a:off x="897341" y="2509190"/>
            <a:ext cx="16276234" cy="6612769"/>
            <a:chOff x="0" y="0"/>
            <a:chExt cx="21701646" cy="8817026"/>
          </a:xfrm>
        </p:grpSpPr>
        <p:sp>
          <p:nvSpPr>
            <p:cNvPr id="9" name="Freeform 9">
              <a:extLst>
                <a:ext uri="{FF2B5EF4-FFF2-40B4-BE49-F238E27FC236}">
                  <a16:creationId xmlns:a16="http://schemas.microsoft.com/office/drawing/2014/main" id="{09687356-67BE-D61C-5214-D5799AB26C6D}"/>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10" name="TextBox 10">
            <a:extLst>
              <a:ext uri="{FF2B5EF4-FFF2-40B4-BE49-F238E27FC236}">
                <a16:creationId xmlns:a16="http://schemas.microsoft.com/office/drawing/2014/main" id="{1CC2C815-2EF9-3D5D-A35A-6B4CDD28725E}"/>
              </a:ext>
            </a:extLst>
          </p:cNvPr>
          <p:cNvSpPr txBox="1"/>
          <p:nvPr/>
        </p:nvSpPr>
        <p:spPr>
          <a:xfrm>
            <a:off x="1408317" y="3111868"/>
            <a:ext cx="11240883" cy="5319854"/>
          </a:xfrm>
          <a:prstGeom prst="rect">
            <a:avLst/>
          </a:prstGeom>
        </p:spPr>
        <p:txBody>
          <a:bodyPr wrap="square" lIns="0" tIns="0" rIns="0" bIns="0" rtlCol="0" anchor="t">
            <a:spAutoFit/>
          </a:bodyPr>
          <a:lstStyle/>
          <a:p>
            <a:pPr marL="342900" indent="-342900" algn="l">
              <a:lnSpc>
                <a:spcPts val="3777"/>
              </a:lnSpc>
              <a:spcBef>
                <a:spcPct val="0"/>
              </a:spcBef>
              <a:buFont typeface="Arial" panose="020B0604020202020204" pitchFamily="34" charset="0"/>
              <a:buChar char="•"/>
            </a:pPr>
            <a:r>
              <a:rPr lang="en-US" sz="2400" dirty="0">
                <a:solidFill>
                  <a:srgbClr val="000000"/>
                </a:solidFill>
                <a:latin typeface="+mj-lt"/>
                <a:ea typeface="Alexandria Bold"/>
                <a:cs typeface="Alexandria Bold"/>
                <a:sym typeface="Alexandria Bold"/>
              </a:rPr>
              <a:t>Organizations today generate vast amounts of data, but turning that data into meaningful insights requires the right tools and skills. </a:t>
            </a:r>
          </a:p>
          <a:p>
            <a:pPr marL="342900" indent="-342900" algn="l">
              <a:lnSpc>
                <a:spcPts val="3777"/>
              </a:lnSpc>
              <a:spcBef>
                <a:spcPct val="0"/>
              </a:spcBef>
              <a:buFont typeface="Arial" panose="020B0604020202020204" pitchFamily="34" charset="0"/>
              <a:buChar char="•"/>
            </a:pPr>
            <a:r>
              <a:rPr lang="en-US" sz="2400" dirty="0">
                <a:solidFill>
                  <a:srgbClr val="000000"/>
                </a:solidFill>
                <a:latin typeface="+mj-lt"/>
                <a:ea typeface="Alexandria Bold"/>
                <a:cs typeface="Alexandria Bold"/>
                <a:sym typeface="Alexandria Bold"/>
              </a:rPr>
              <a:t>This hands-on course is designed to help business professionals leverage Microsoft Power BI to transform raw data into interactive reports, compelling visualizations, and executive dashboards that support informed decision-making.</a:t>
            </a:r>
          </a:p>
          <a:p>
            <a:pPr marL="342900" indent="-342900" algn="l">
              <a:lnSpc>
                <a:spcPts val="3777"/>
              </a:lnSpc>
              <a:spcBef>
                <a:spcPct val="0"/>
              </a:spcBef>
              <a:buFont typeface="Arial" panose="020B0604020202020204" pitchFamily="34" charset="0"/>
              <a:buChar char="•"/>
            </a:pPr>
            <a:r>
              <a:rPr lang="en-US" sz="2400" dirty="0">
                <a:solidFill>
                  <a:srgbClr val="000000"/>
                </a:solidFill>
                <a:latin typeface="+mj-lt"/>
                <a:ea typeface="Alexandria Bold"/>
                <a:cs typeface="Alexandria Bold"/>
                <a:sym typeface="Alexandria Bold"/>
              </a:rPr>
              <a:t>Participants will learn how to use Power BI to connect to multiple data sources, prepare and model data, create impactful visualizations, develop key performance indicators (KPIs), and build interactive dashboards tailored to business needs. </a:t>
            </a:r>
          </a:p>
          <a:p>
            <a:pPr marL="342900" indent="-342900" algn="l">
              <a:lnSpc>
                <a:spcPts val="3777"/>
              </a:lnSpc>
              <a:spcBef>
                <a:spcPct val="0"/>
              </a:spcBef>
              <a:buFont typeface="Arial" panose="020B0604020202020204" pitchFamily="34" charset="0"/>
              <a:buChar char="•"/>
            </a:pPr>
            <a:r>
              <a:rPr lang="en-US" sz="2400" dirty="0">
                <a:solidFill>
                  <a:srgbClr val="000000"/>
                </a:solidFill>
                <a:latin typeface="+mj-lt"/>
                <a:ea typeface="Alexandria Bold"/>
                <a:cs typeface="Alexandria Bold"/>
                <a:sym typeface="Alexandria Bold"/>
              </a:rPr>
              <a:t>Through practical demonstrations, real-world business scenarios, and guided exercises, learners will gain the confidence to analyze business performance, uncover actionable insights, and communicate findings effectively to stakeholders.</a:t>
            </a:r>
          </a:p>
        </p:txBody>
      </p:sp>
      <p:grpSp>
        <p:nvGrpSpPr>
          <p:cNvPr id="11" name="Group 11">
            <a:extLst>
              <a:ext uri="{FF2B5EF4-FFF2-40B4-BE49-F238E27FC236}">
                <a16:creationId xmlns:a16="http://schemas.microsoft.com/office/drawing/2014/main" id="{910A981F-C3F4-6284-3640-68EAFE1FFE6F}"/>
              </a:ext>
            </a:extLst>
          </p:cNvPr>
          <p:cNvGrpSpPr/>
          <p:nvPr/>
        </p:nvGrpSpPr>
        <p:grpSpPr>
          <a:xfrm>
            <a:off x="1384887" y="1374515"/>
            <a:ext cx="2163832" cy="1806150"/>
            <a:chOff x="0" y="0"/>
            <a:chExt cx="2885110" cy="2408199"/>
          </a:xfrm>
        </p:grpSpPr>
        <p:sp>
          <p:nvSpPr>
            <p:cNvPr id="12" name="Freeform 12">
              <a:extLst>
                <a:ext uri="{FF2B5EF4-FFF2-40B4-BE49-F238E27FC236}">
                  <a16:creationId xmlns:a16="http://schemas.microsoft.com/office/drawing/2014/main" id="{172BEB5D-2B12-4F84-2323-4B1A33FFC291}"/>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pic>
        <p:nvPicPr>
          <p:cNvPr id="15" name="Picture 14">
            <a:extLst>
              <a:ext uri="{FF2B5EF4-FFF2-40B4-BE49-F238E27FC236}">
                <a16:creationId xmlns:a16="http://schemas.microsoft.com/office/drawing/2014/main" id="{C241A52E-0E12-620C-A581-AEAFF592DB54}"/>
              </a:ext>
            </a:extLst>
          </p:cNvPr>
          <p:cNvPicPr>
            <a:picLocks noChangeAspect="1"/>
          </p:cNvPicPr>
          <p:nvPr/>
        </p:nvPicPr>
        <p:blipFill>
          <a:blip r:embed="rId4"/>
          <a:stretch>
            <a:fillRect/>
          </a:stretch>
        </p:blipFill>
        <p:spPr>
          <a:xfrm>
            <a:off x="13042159" y="3771900"/>
            <a:ext cx="3837524" cy="3505886"/>
          </a:xfrm>
          <a:prstGeom prst="rect">
            <a:avLst/>
          </a:prstGeom>
        </p:spPr>
      </p:pic>
      <p:sp>
        <p:nvSpPr>
          <p:cNvPr id="16" name="TextBox 15">
            <a:extLst>
              <a:ext uri="{FF2B5EF4-FFF2-40B4-BE49-F238E27FC236}">
                <a16:creationId xmlns:a16="http://schemas.microsoft.com/office/drawing/2014/main" id="{D696EB22-FD18-4ADC-4BAA-E0892D1E0FD6}"/>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7" name="TextBox 16">
            <a:extLst>
              <a:ext uri="{FF2B5EF4-FFF2-40B4-BE49-F238E27FC236}">
                <a16:creationId xmlns:a16="http://schemas.microsoft.com/office/drawing/2014/main" id="{82637DD3-5DE1-2B13-184D-06942CA4D281}"/>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40" name="Footer Placeholder 39">
            <a:extLst>
              <a:ext uri="{FF2B5EF4-FFF2-40B4-BE49-F238E27FC236}">
                <a16:creationId xmlns:a16="http://schemas.microsoft.com/office/drawing/2014/main" id="{2178E822-670E-97E1-14A8-6EA737F8226E}"/>
              </a:ext>
            </a:extLst>
          </p:cNvPr>
          <p:cNvSpPr>
            <a:spLocks noGrp="1"/>
          </p:cNvSpPr>
          <p:nvPr>
            <p:ph type="ftr" sz="quarter" idx="11"/>
          </p:nvPr>
        </p:nvSpPr>
        <p:spPr/>
        <p:txBody>
          <a:bodyPr/>
          <a:lstStyle/>
          <a:p>
            <a:endParaRPr lang="en-US"/>
          </a:p>
        </p:txBody>
      </p:sp>
      <p:sp>
        <p:nvSpPr>
          <p:cNvPr id="41" name="Slide Number Placeholder 40">
            <a:extLst>
              <a:ext uri="{FF2B5EF4-FFF2-40B4-BE49-F238E27FC236}">
                <a16:creationId xmlns:a16="http://schemas.microsoft.com/office/drawing/2014/main" id="{54CC1CDF-0A7F-639B-954D-2B6526C5B474}"/>
              </a:ext>
            </a:extLst>
          </p:cNvPr>
          <p:cNvSpPr>
            <a:spLocks noGrp="1"/>
          </p:cNvSpPr>
          <p:nvPr>
            <p:ph type="sldNum" sz="quarter" idx="12"/>
          </p:nvPr>
        </p:nvSpPr>
        <p:spPr/>
        <p:txBody>
          <a:bodyPr/>
          <a:lstStyle/>
          <a:p>
            <a:fld id="{B6F15528-21DE-4FAA-801E-634DDDAF4B2B}" type="slidenum">
              <a:rPr lang="en-US" smtClean="0"/>
              <a:pPr/>
              <a:t>3</a:t>
            </a:fld>
            <a:endParaRPr lang="en-US"/>
          </a:p>
        </p:txBody>
      </p:sp>
    </p:spTree>
    <p:extLst>
      <p:ext uri="{BB962C8B-B14F-4D97-AF65-F5344CB8AC3E}">
        <p14:creationId xmlns:p14="http://schemas.microsoft.com/office/powerpoint/2010/main" val="1061913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897341" y="2499665"/>
            <a:ext cx="16276234" cy="6612769"/>
            <a:chOff x="0" y="0"/>
            <a:chExt cx="21701646" cy="8817026"/>
          </a:xfrm>
        </p:grpSpPr>
        <p:sp>
          <p:nvSpPr>
            <p:cNvPr id="4" name="Freeform 4"/>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p:cNvSpPr txBox="1"/>
          <p:nvPr/>
        </p:nvSpPr>
        <p:spPr>
          <a:xfrm>
            <a:off x="3861168" y="1555271"/>
            <a:ext cx="10316137" cy="641201"/>
          </a:xfrm>
          <a:prstGeom prst="rect">
            <a:avLst/>
          </a:prstGeom>
        </p:spPr>
        <p:txBody>
          <a:bodyPr lIns="0" tIns="0" rIns="0" bIns="0" rtlCol="0" anchor="t">
            <a:spAutoFit/>
          </a:bodyPr>
          <a:lstStyle/>
          <a:p>
            <a:pPr algn="l">
              <a:lnSpc>
                <a:spcPts val="5040"/>
              </a:lnSpc>
            </a:pPr>
            <a:r>
              <a:rPr lang="en-US" sz="4200" b="1" dirty="0">
                <a:solidFill>
                  <a:srgbClr val="000000"/>
                </a:solidFill>
                <a:latin typeface="Times New Roman Bold"/>
                <a:ea typeface="Times New Roman Bold"/>
                <a:cs typeface="Times New Roman Bold"/>
                <a:sym typeface="Times New Roman Bold"/>
              </a:rPr>
              <a:t>Course Learning Outcomes</a:t>
            </a:r>
          </a:p>
        </p:txBody>
      </p:sp>
      <p:grpSp>
        <p:nvGrpSpPr>
          <p:cNvPr id="8" name="Group 8"/>
          <p:cNvGrpSpPr/>
          <p:nvPr/>
        </p:nvGrpSpPr>
        <p:grpSpPr>
          <a:xfrm>
            <a:off x="14518272" y="403441"/>
            <a:ext cx="3457708" cy="1614516"/>
            <a:chOff x="0" y="0"/>
            <a:chExt cx="4610278" cy="2152688"/>
          </a:xfrm>
        </p:grpSpPr>
        <p:sp>
          <p:nvSpPr>
            <p:cNvPr id="9" name="Freeform 9"/>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11" name="TextBox 11"/>
          <p:cNvSpPr txBox="1"/>
          <p:nvPr/>
        </p:nvSpPr>
        <p:spPr>
          <a:xfrm>
            <a:off x="1585760" y="1864833"/>
            <a:ext cx="1746199" cy="1183634"/>
          </a:xfrm>
          <a:prstGeom prst="rect">
            <a:avLst/>
          </a:prstGeom>
        </p:spPr>
        <p:txBody>
          <a:bodyPr lIns="0" tIns="0" rIns="0" bIns="0" rtlCol="0" anchor="t">
            <a:spAutoFit/>
          </a:bodyPr>
          <a:lstStyle/>
          <a:p>
            <a:pPr algn="ctr">
              <a:lnSpc>
                <a:spcPts val="4320"/>
              </a:lnSpc>
            </a:pPr>
            <a:r>
              <a:rPr lang="en-US" sz="3600" b="1">
                <a:solidFill>
                  <a:srgbClr val="FFFFFF"/>
                </a:solidFill>
                <a:latin typeface="Times New Roman Bold"/>
                <a:ea typeface="Times New Roman Bold"/>
                <a:cs typeface="Times New Roman Bold"/>
                <a:sym typeface="Times New Roman Bold"/>
              </a:rPr>
              <a:t>Lecture</a:t>
            </a:r>
          </a:p>
        </p:txBody>
      </p:sp>
      <p:grpSp>
        <p:nvGrpSpPr>
          <p:cNvPr id="12" name="Group 12"/>
          <p:cNvGrpSpPr/>
          <p:nvPr/>
        </p:nvGrpSpPr>
        <p:grpSpPr>
          <a:xfrm rot="5400000">
            <a:off x="8928592" y="-2829296"/>
            <a:ext cx="897807" cy="13014007"/>
            <a:chOff x="0" y="0"/>
            <a:chExt cx="1197077" cy="17352010"/>
          </a:xfrm>
        </p:grpSpPr>
        <p:sp>
          <p:nvSpPr>
            <p:cNvPr id="13" name="Freeform 13"/>
            <p:cNvSpPr/>
            <p:nvPr/>
          </p:nvSpPr>
          <p:spPr>
            <a:xfrm>
              <a:off x="0" y="0"/>
              <a:ext cx="1197102" cy="17352011"/>
            </a:xfrm>
            <a:custGeom>
              <a:avLst/>
              <a:gdLst/>
              <a:ahLst/>
              <a:cxnLst/>
              <a:rect l="l" t="t" r="r" b="b"/>
              <a:pathLst>
                <a:path w="1197102" h="17352011">
                  <a:moveTo>
                    <a:pt x="199517" y="0"/>
                  </a:moveTo>
                  <a:lnTo>
                    <a:pt x="997585" y="0"/>
                  </a:lnTo>
                  <a:cubicBezTo>
                    <a:pt x="1107821" y="0"/>
                    <a:pt x="1197102" y="89281"/>
                    <a:pt x="1197102" y="199517"/>
                  </a:cubicBezTo>
                  <a:lnTo>
                    <a:pt x="1197102" y="17352011"/>
                  </a:lnTo>
                  <a:lnTo>
                    <a:pt x="0" y="17352011"/>
                  </a:lnTo>
                  <a:lnTo>
                    <a:pt x="0" y="199517"/>
                  </a:lnTo>
                  <a:cubicBezTo>
                    <a:pt x="0" y="89281"/>
                    <a:pt x="89281" y="0"/>
                    <a:pt x="199517" y="0"/>
                  </a:cubicBezTo>
                  <a:close/>
                </a:path>
              </a:pathLst>
            </a:custGeom>
            <a:solidFill>
              <a:srgbClr val="CFD5EA">
                <a:alpha val="80784"/>
              </a:srgbClr>
            </a:solidFill>
            <a:ln w="19050" cap="sq">
              <a:solidFill>
                <a:srgbClr val="CFD5EA"/>
              </a:solidFill>
              <a:prstDash val="solid"/>
              <a:miter/>
            </a:ln>
          </p:spPr>
          <p:txBody>
            <a:bodyPr/>
            <a:lstStyle/>
            <a:p>
              <a:endParaRPr lang="en-EG"/>
            </a:p>
          </p:txBody>
        </p:sp>
      </p:grpSp>
      <p:grpSp>
        <p:nvGrpSpPr>
          <p:cNvPr id="14" name="Group 14"/>
          <p:cNvGrpSpPr/>
          <p:nvPr/>
        </p:nvGrpSpPr>
        <p:grpSpPr>
          <a:xfrm>
            <a:off x="2870492" y="3271695"/>
            <a:ext cx="12971107" cy="812016"/>
            <a:chOff x="0" y="0"/>
            <a:chExt cx="17294809" cy="1082688"/>
          </a:xfrm>
        </p:grpSpPr>
        <p:sp>
          <p:nvSpPr>
            <p:cNvPr id="15" name="Freeform 15"/>
            <p:cNvSpPr/>
            <p:nvPr/>
          </p:nvSpPr>
          <p:spPr>
            <a:xfrm>
              <a:off x="0" y="0"/>
              <a:ext cx="17294809" cy="1082686"/>
            </a:xfrm>
            <a:custGeom>
              <a:avLst/>
              <a:gdLst/>
              <a:ahLst/>
              <a:cxnLst/>
              <a:rect l="l" t="t" r="r" b="b"/>
              <a:pathLst>
                <a:path w="17294809" h="1082686">
                  <a:moveTo>
                    <a:pt x="0" y="0"/>
                  </a:moveTo>
                  <a:lnTo>
                    <a:pt x="17294809" y="0"/>
                  </a:lnTo>
                  <a:lnTo>
                    <a:pt x="17294809" y="1082686"/>
                  </a:lnTo>
                  <a:lnTo>
                    <a:pt x="0" y="1082686"/>
                  </a:lnTo>
                  <a:close/>
                </a:path>
              </a:pathLst>
            </a:custGeom>
            <a:blipFill>
              <a:blip r:embed="rId4">
                <a:alphaModFix amt="0"/>
              </a:blip>
              <a:stretch>
                <a:fillRect t="-261253" b="-261253"/>
              </a:stretch>
            </a:blipFill>
          </p:spPr>
          <p:txBody>
            <a:bodyPr/>
            <a:lstStyle/>
            <a:p>
              <a:endParaRPr lang="en-EG"/>
            </a:p>
          </p:txBody>
        </p:sp>
        <p:sp>
          <p:nvSpPr>
            <p:cNvPr id="16" name="TextBox 16"/>
            <p:cNvSpPr txBox="1"/>
            <p:nvPr/>
          </p:nvSpPr>
          <p:spPr>
            <a:xfrm>
              <a:off x="0" y="19050"/>
              <a:ext cx="17294809" cy="1063638"/>
            </a:xfrm>
            <a:prstGeom prst="rect">
              <a:avLst/>
            </a:prstGeom>
          </p:spPr>
          <p:txBody>
            <a:bodyPr lIns="0" tIns="0" rIns="0" bIns="0" rtlCol="0" anchor="ctr"/>
            <a:lstStyle/>
            <a:p>
              <a:pPr marL="289560" lvl="2" algn="l">
                <a:lnSpc>
                  <a:spcPts val="2592"/>
                </a:lnSpc>
              </a:pPr>
              <a:r>
                <a:rPr lang="en-US" sz="2400" dirty="0">
                  <a:solidFill>
                    <a:srgbClr val="000000"/>
                  </a:solidFill>
                  <a:latin typeface="Times New Roman"/>
                  <a:ea typeface="Times New Roman"/>
                  <a:cs typeface="Times New Roman"/>
                  <a:sym typeface="Times New Roman"/>
                </a:rPr>
                <a:t> Use Power BI to connect, clean, and transform data from multiple sources into structured datasets for analysis.</a:t>
              </a:r>
            </a:p>
          </p:txBody>
        </p:sp>
      </p:grpSp>
      <p:grpSp>
        <p:nvGrpSpPr>
          <p:cNvPr id="17" name="Group 17"/>
          <p:cNvGrpSpPr/>
          <p:nvPr/>
        </p:nvGrpSpPr>
        <p:grpSpPr>
          <a:xfrm>
            <a:off x="1942795" y="3118952"/>
            <a:ext cx="946747" cy="1117502"/>
            <a:chOff x="0" y="0"/>
            <a:chExt cx="1262329" cy="1490002"/>
          </a:xfrm>
        </p:grpSpPr>
        <p:sp>
          <p:nvSpPr>
            <p:cNvPr id="18" name="Freeform 18"/>
            <p:cNvSpPr/>
            <p:nvPr/>
          </p:nvSpPr>
          <p:spPr>
            <a:xfrm>
              <a:off x="0" y="0"/>
              <a:ext cx="1262380" cy="1490091"/>
            </a:xfrm>
            <a:custGeom>
              <a:avLst/>
              <a:gdLst/>
              <a:ahLst/>
              <a:cxnLst/>
              <a:rect l="l" t="t" r="r" b="b"/>
              <a:pathLst>
                <a:path w="1262380" h="1490091">
                  <a:moveTo>
                    <a:pt x="0" y="210439"/>
                  </a:moveTo>
                  <a:cubicBezTo>
                    <a:pt x="0" y="94234"/>
                    <a:pt x="94234" y="0"/>
                    <a:pt x="210439" y="0"/>
                  </a:cubicBezTo>
                  <a:lnTo>
                    <a:pt x="1051941" y="0"/>
                  </a:lnTo>
                  <a:cubicBezTo>
                    <a:pt x="1168146" y="0"/>
                    <a:pt x="1262380" y="94234"/>
                    <a:pt x="1262380" y="210439"/>
                  </a:cubicBezTo>
                  <a:lnTo>
                    <a:pt x="1262380" y="1279652"/>
                  </a:lnTo>
                  <a:cubicBezTo>
                    <a:pt x="1262380" y="1395857"/>
                    <a:pt x="1168146" y="1490091"/>
                    <a:pt x="1051941" y="1490091"/>
                  </a:cubicBezTo>
                  <a:lnTo>
                    <a:pt x="210439" y="1490091"/>
                  </a:lnTo>
                  <a:cubicBezTo>
                    <a:pt x="94234" y="1489964"/>
                    <a:pt x="0" y="1395857"/>
                    <a:pt x="0" y="1279652"/>
                  </a:cubicBezTo>
                  <a:close/>
                </a:path>
              </a:pathLst>
            </a:custGeom>
            <a:solidFill>
              <a:srgbClr val="4472C4"/>
            </a:solidFill>
            <a:ln w="19050" cap="sq">
              <a:solidFill>
                <a:srgbClr val="FFFFFF"/>
              </a:solidFill>
              <a:prstDash val="solid"/>
              <a:miter/>
            </a:ln>
          </p:spPr>
          <p:txBody>
            <a:bodyPr/>
            <a:lstStyle/>
            <a:p>
              <a:endParaRPr lang="en-EG"/>
            </a:p>
          </p:txBody>
        </p:sp>
      </p:grpSp>
      <p:grpSp>
        <p:nvGrpSpPr>
          <p:cNvPr id="19" name="Group 19"/>
          <p:cNvGrpSpPr/>
          <p:nvPr/>
        </p:nvGrpSpPr>
        <p:grpSpPr>
          <a:xfrm>
            <a:off x="1988087" y="3164234"/>
            <a:ext cx="856174" cy="1026928"/>
            <a:chOff x="0" y="0"/>
            <a:chExt cx="1141565" cy="1369238"/>
          </a:xfrm>
        </p:grpSpPr>
        <p:sp>
          <p:nvSpPr>
            <p:cNvPr id="20" name="Freeform 20"/>
            <p:cNvSpPr/>
            <p:nvPr/>
          </p:nvSpPr>
          <p:spPr>
            <a:xfrm>
              <a:off x="0" y="0"/>
              <a:ext cx="1141566" cy="1369234"/>
            </a:xfrm>
            <a:custGeom>
              <a:avLst/>
              <a:gdLst/>
              <a:ahLst/>
              <a:cxnLst/>
              <a:rect l="l" t="t" r="r" b="b"/>
              <a:pathLst>
                <a:path w="1141566" h="1369234">
                  <a:moveTo>
                    <a:pt x="0" y="0"/>
                  </a:moveTo>
                  <a:lnTo>
                    <a:pt x="1141566" y="0"/>
                  </a:lnTo>
                  <a:lnTo>
                    <a:pt x="1141566" y="1369234"/>
                  </a:lnTo>
                  <a:lnTo>
                    <a:pt x="0" y="1369234"/>
                  </a:lnTo>
                  <a:close/>
                </a:path>
              </a:pathLst>
            </a:custGeom>
            <a:blipFill>
              <a:blip r:embed="rId4">
                <a:alphaModFix amt="0"/>
              </a:blip>
              <a:stretch>
                <a:fillRect l="-103892" r="-103892"/>
              </a:stretch>
            </a:blipFill>
          </p:spPr>
          <p:txBody>
            <a:bodyPr/>
            <a:lstStyle/>
            <a:p>
              <a:endParaRPr lang="en-EG"/>
            </a:p>
          </p:txBody>
        </p:sp>
        <p:sp>
          <p:nvSpPr>
            <p:cNvPr id="21" name="TextBox 21"/>
            <p:cNvSpPr txBox="1"/>
            <p:nvPr/>
          </p:nvSpPr>
          <p:spPr>
            <a:xfrm>
              <a:off x="0" y="9525"/>
              <a:ext cx="1141565" cy="1359713"/>
            </a:xfrm>
            <a:prstGeom prst="rect">
              <a:avLst/>
            </a:prstGeom>
          </p:spPr>
          <p:txBody>
            <a:bodyPr lIns="0" tIns="0" rIns="0" bIns="0" rtlCol="0" anchor="ctr"/>
            <a:lstStyle/>
            <a:p>
              <a:pPr algn="ctr">
                <a:lnSpc>
                  <a:spcPts val="3240"/>
                </a:lnSpc>
              </a:pPr>
              <a:r>
                <a:rPr lang="en-US" sz="3000">
                  <a:solidFill>
                    <a:srgbClr val="FFFFFF"/>
                  </a:solidFill>
                  <a:latin typeface="Times New Roman"/>
                  <a:ea typeface="Times New Roman"/>
                  <a:cs typeface="Times New Roman"/>
                  <a:sym typeface="Times New Roman"/>
                </a:rPr>
                <a:t>1</a:t>
              </a:r>
            </a:p>
          </p:txBody>
        </p:sp>
      </p:grpSp>
      <p:grpSp>
        <p:nvGrpSpPr>
          <p:cNvPr id="22" name="Group 22"/>
          <p:cNvGrpSpPr/>
          <p:nvPr/>
        </p:nvGrpSpPr>
        <p:grpSpPr>
          <a:xfrm rot="5400000">
            <a:off x="8928592" y="-1675933"/>
            <a:ext cx="897807" cy="13014007"/>
            <a:chOff x="0" y="0"/>
            <a:chExt cx="1197077" cy="17352010"/>
          </a:xfrm>
        </p:grpSpPr>
        <p:sp>
          <p:nvSpPr>
            <p:cNvPr id="23" name="Freeform 23"/>
            <p:cNvSpPr/>
            <p:nvPr/>
          </p:nvSpPr>
          <p:spPr>
            <a:xfrm>
              <a:off x="0" y="0"/>
              <a:ext cx="1197102" cy="17352011"/>
            </a:xfrm>
            <a:custGeom>
              <a:avLst/>
              <a:gdLst/>
              <a:ahLst/>
              <a:cxnLst/>
              <a:rect l="l" t="t" r="r" b="b"/>
              <a:pathLst>
                <a:path w="1197102" h="17352011">
                  <a:moveTo>
                    <a:pt x="199517" y="0"/>
                  </a:moveTo>
                  <a:lnTo>
                    <a:pt x="997585" y="0"/>
                  </a:lnTo>
                  <a:cubicBezTo>
                    <a:pt x="1107821" y="0"/>
                    <a:pt x="1197102" y="89281"/>
                    <a:pt x="1197102" y="199517"/>
                  </a:cubicBezTo>
                  <a:lnTo>
                    <a:pt x="1197102" y="17352011"/>
                  </a:lnTo>
                  <a:lnTo>
                    <a:pt x="0" y="17352011"/>
                  </a:lnTo>
                  <a:lnTo>
                    <a:pt x="0" y="199517"/>
                  </a:lnTo>
                  <a:cubicBezTo>
                    <a:pt x="0" y="89281"/>
                    <a:pt x="89281" y="0"/>
                    <a:pt x="199517" y="0"/>
                  </a:cubicBezTo>
                  <a:close/>
                </a:path>
              </a:pathLst>
            </a:custGeom>
            <a:solidFill>
              <a:srgbClr val="CFD5EA">
                <a:alpha val="80784"/>
              </a:srgbClr>
            </a:solidFill>
            <a:ln w="19050" cap="sq">
              <a:solidFill>
                <a:srgbClr val="CFD5EA"/>
              </a:solidFill>
              <a:prstDash val="solid"/>
              <a:miter/>
            </a:ln>
          </p:spPr>
          <p:txBody>
            <a:bodyPr/>
            <a:lstStyle/>
            <a:p>
              <a:endParaRPr lang="en-EG"/>
            </a:p>
          </p:txBody>
        </p:sp>
      </p:grpSp>
      <p:grpSp>
        <p:nvGrpSpPr>
          <p:cNvPr id="24" name="Group 24"/>
          <p:cNvGrpSpPr/>
          <p:nvPr/>
        </p:nvGrpSpPr>
        <p:grpSpPr>
          <a:xfrm>
            <a:off x="2870492" y="4425067"/>
            <a:ext cx="12971107" cy="812016"/>
            <a:chOff x="0" y="0"/>
            <a:chExt cx="17294809" cy="1082688"/>
          </a:xfrm>
        </p:grpSpPr>
        <p:sp>
          <p:nvSpPr>
            <p:cNvPr id="25" name="Freeform 25"/>
            <p:cNvSpPr/>
            <p:nvPr/>
          </p:nvSpPr>
          <p:spPr>
            <a:xfrm>
              <a:off x="0" y="0"/>
              <a:ext cx="17294809" cy="1082686"/>
            </a:xfrm>
            <a:custGeom>
              <a:avLst/>
              <a:gdLst/>
              <a:ahLst/>
              <a:cxnLst/>
              <a:rect l="l" t="t" r="r" b="b"/>
              <a:pathLst>
                <a:path w="17294809" h="1082686">
                  <a:moveTo>
                    <a:pt x="0" y="0"/>
                  </a:moveTo>
                  <a:lnTo>
                    <a:pt x="17294809" y="0"/>
                  </a:lnTo>
                  <a:lnTo>
                    <a:pt x="17294809" y="1082686"/>
                  </a:lnTo>
                  <a:lnTo>
                    <a:pt x="0" y="1082686"/>
                  </a:lnTo>
                  <a:close/>
                </a:path>
              </a:pathLst>
            </a:custGeom>
            <a:blipFill>
              <a:blip r:embed="rId4">
                <a:alphaModFix amt="0"/>
              </a:blip>
              <a:stretch>
                <a:fillRect t="-261253" b="-261253"/>
              </a:stretch>
            </a:blipFill>
          </p:spPr>
          <p:txBody>
            <a:bodyPr/>
            <a:lstStyle/>
            <a:p>
              <a:endParaRPr lang="en-EG"/>
            </a:p>
          </p:txBody>
        </p:sp>
        <p:sp>
          <p:nvSpPr>
            <p:cNvPr id="26" name="TextBox 26"/>
            <p:cNvSpPr txBox="1"/>
            <p:nvPr/>
          </p:nvSpPr>
          <p:spPr>
            <a:xfrm>
              <a:off x="0" y="19050"/>
              <a:ext cx="17294809" cy="1063638"/>
            </a:xfrm>
            <a:prstGeom prst="rect">
              <a:avLst/>
            </a:prstGeom>
          </p:spPr>
          <p:txBody>
            <a:bodyPr lIns="0" tIns="0" rIns="0" bIns="0" rtlCol="0" anchor="ctr"/>
            <a:lstStyle/>
            <a:p>
              <a:pPr marL="289560" lvl="2" algn="l">
                <a:lnSpc>
                  <a:spcPts val="2592"/>
                </a:lnSpc>
              </a:pPr>
              <a:r>
                <a:rPr lang="en-US" sz="2400" dirty="0">
                  <a:solidFill>
                    <a:srgbClr val="000000"/>
                  </a:solidFill>
                  <a:latin typeface="Times New Roman"/>
                  <a:ea typeface="Times New Roman"/>
                  <a:cs typeface="Times New Roman"/>
                  <a:sym typeface="Times New Roman"/>
                </a:rPr>
                <a:t> Create interactive reports and dashboards in Power BI that effectively monitor business performance and key performance indicators (KPIs).</a:t>
              </a:r>
            </a:p>
          </p:txBody>
        </p:sp>
      </p:grpSp>
      <p:grpSp>
        <p:nvGrpSpPr>
          <p:cNvPr id="27" name="Group 27"/>
          <p:cNvGrpSpPr/>
          <p:nvPr/>
        </p:nvGrpSpPr>
        <p:grpSpPr>
          <a:xfrm>
            <a:off x="1942795" y="4272324"/>
            <a:ext cx="946747" cy="1117502"/>
            <a:chOff x="0" y="0"/>
            <a:chExt cx="1262329" cy="1490002"/>
          </a:xfrm>
        </p:grpSpPr>
        <p:sp>
          <p:nvSpPr>
            <p:cNvPr id="28" name="Freeform 28"/>
            <p:cNvSpPr/>
            <p:nvPr/>
          </p:nvSpPr>
          <p:spPr>
            <a:xfrm>
              <a:off x="0" y="0"/>
              <a:ext cx="1262380" cy="1490091"/>
            </a:xfrm>
            <a:custGeom>
              <a:avLst/>
              <a:gdLst/>
              <a:ahLst/>
              <a:cxnLst/>
              <a:rect l="l" t="t" r="r" b="b"/>
              <a:pathLst>
                <a:path w="1262380" h="1490091">
                  <a:moveTo>
                    <a:pt x="0" y="210439"/>
                  </a:moveTo>
                  <a:cubicBezTo>
                    <a:pt x="0" y="94234"/>
                    <a:pt x="94234" y="0"/>
                    <a:pt x="210439" y="0"/>
                  </a:cubicBezTo>
                  <a:lnTo>
                    <a:pt x="1051941" y="0"/>
                  </a:lnTo>
                  <a:cubicBezTo>
                    <a:pt x="1168146" y="0"/>
                    <a:pt x="1262380" y="94234"/>
                    <a:pt x="1262380" y="210439"/>
                  </a:cubicBezTo>
                  <a:lnTo>
                    <a:pt x="1262380" y="1279652"/>
                  </a:lnTo>
                  <a:cubicBezTo>
                    <a:pt x="1262380" y="1395857"/>
                    <a:pt x="1168146" y="1490091"/>
                    <a:pt x="1051941" y="1490091"/>
                  </a:cubicBezTo>
                  <a:lnTo>
                    <a:pt x="210439" y="1490091"/>
                  </a:lnTo>
                  <a:cubicBezTo>
                    <a:pt x="94234" y="1489964"/>
                    <a:pt x="0" y="1395857"/>
                    <a:pt x="0" y="1279652"/>
                  </a:cubicBezTo>
                  <a:close/>
                </a:path>
              </a:pathLst>
            </a:custGeom>
            <a:solidFill>
              <a:srgbClr val="4472C4"/>
            </a:solidFill>
            <a:ln w="19050" cap="sq">
              <a:solidFill>
                <a:srgbClr val="FFFFFF"/>
              </a:solidFill>
              <a:prstDash val="solid"/>
              <a:miter/>
            </a:ln>
          </p:spPr>
          <p:txBody>
            <a:bodyPr/>
            <a:lstStyle/>
            <a:p>
              <a:endParaRPr lang="en-EG"/>
            </a:p>
          </p:txBody>
        </p:sp>
      </p:grpSp>
      <p:grpSp>
        <p:nvGrpSpPr>
          <p:cNvPr id="29" name="Group 29"/>
          <p:cNvGrpSpPr/>
          <p:nvPr/>
        </p:nvGrpSpPr>
        <p:grpSpPr>
          <a:xfrm>
            <a:off x="1988087" y="4317606"/>
            <a:ext cx="856174" cy="1026928"/>
            <a:chOff x="0" y="0"/>
            <a:chExt cx="1141565" cy="1369238"/>
          </a:xfrm>
        </p:grpSpPr>
        <p:sp>
          <p:nvSpPr>
            <p:cNvPr id="30" name="Freeform 30"/>
            <p:cNvSpPr/>
            <p:nvPr/>
          </p:nvSpPr>
          <p:spPr>
            <a:xfrm>
              <a:off x="0" y="0"/>
              <a:ext cx="1141566" cy="1369234"/>
            </a:xfrm>
            <a:custGeom>
              <a:avLst/>
              <a:gdLst/>
              <a:ahLst/>
              <a:cxnLst/>
              <a:rect l="l" t="t" r="r" b="b"/>
              <a:pathLst>
                <a:path w="1141566" h="1369234">
                  <a:moveTo>
                    <a:pt x="0" y="0"/>
                  </a:moveTo>
                  <a:lnTo>
                    <a:pt x="1141566" y="0"/>
                  </a:lnTo>
                  <a:lnTo>
                    <a:pt x="1141566" y="1369234"/>
                  </a:lnTo>
                  <a:lnTo>
                    <a:pt x="0" y="1369234"/>
                  </a:lnTo>
                  <a:close/>
                </a:path>
              </a:pathLst>
            </a:custGeom>
            <a:blipFill>
              <a:blip r:embed="rId4">
                <a:alphaModFix amt="0"/>
              </a:blip>
              <a:stretch>
                <a:fillRect l="-103892" r="-103892"/>
              </a:stretch>
            </a:blipFill>
          </p:spPr>
          <p:txBody>
            <a:bodyPr/>
            <a:lstStyle/>
            <a:p>
              <a:endParaRPr lang="en-EG"/>
            </a:p>
          </p:txBody>
        </p:sp>
        <p:sp>
          <p:nvSpPr>
            <p:cNvPr id="31" name="TextBox 31"/>
            <p:cNvSpPr txBox="1"/>
            <p:nvPr/>
          </p:nvSpPr>
          <p:spPr>
            <a:xfrm>
              <a:off x="0" y="9525"/>
              <a:ext cx="1141565" cy="1359713"/>
            </a:xfrm>
            <a:prstGeom prst="rect">
              <a:avLst/>
            </a:prstGeom>
          </p:spPr>
          <p:txBody>
            <a:bodyPr lIns="0" tIns="0" rIns="0" bIns="0" rtlCol="0" anchor="ctr"/>
            <a:lstStyle/>
            <a:p>
              <a:pPr algn="ctr">
                <a:lnSpc>
                  <a:spcPts val="3240"/>
                </a:lnSpc>
              </a:pPr>
              <a:r>
                <a:rPr lang="en-US" sz="3000">
                  <a:solidFill>
                    <a:srgbClr val="FFFFFF"/>
                  </a:solidFill>
                  <a:latin typeface="Times New Roman"/>
                  <a:ea typeface="Times New Roman"/>
                  <a:cs typeface="Times New Roman"/>
                  <a:sym typeface="Times New Roman"/>
                </a:rPr>
                <a:t>2</a:t>
              </a:r>
            </a:p>
          </p:txBody>
        </p:sp>
      </p:grpSp>
      <p:grpSp>
        <p:nvGrpSpPr>
          <p:cNvPr id="32" name="Group 32"/>
          <p:cNvGrpSpPr/>
          <p:nvPr/>
        </p:nvGrpSpPr>
        <p:grpSpPr>
          <a:xfrm rot="5400000">
            <a:off x="8928592" y="-522561"/>
            <a:ext cx="897807" cy="13014007"/>
            <a:chOff x="0" y="0"/>
            <a:chExt cx="1197077" cy="17352010"/>
          </a:xfrm>
        </p:grpSpPr>
        <p:sp>
          <p:nvSpPr>
            <p:cNvPr id="33" name="Freeform 33"/>
            <p:cNvSpPr/>
            <p:nvPr/>
          </p:nvSpPr>
          <p:spPr>
            <a:xfrm>
              <a:off x="0" y="0"/>
              <a:ext cx="1197102" cy="17352011"/>
            </a:xfrm>
            <a:custGeom>
              <a:avLst/>
              <a:gdLst/>
              <a:ahLst/>
              <a:cxnLst/>
              <a:rect l="l" t="t" r="r" b="b"/>
              <a:pathLst>
                <a:path w="1197102" h="17352011">
                  <a:moveTo>
                    <a:pt x="199517" y="0"/>
                  </a:moveTo>
                  <a:lnTo>
                    <a:pt x="997585" y="0"/>
                  </a:lnTo>
                  <a:cubicBezTo>
                    <a:pt x="1107821" y="0"/>
                    <a:pt x="1197102" y="89281"/>
                    <a:pt x="1197102" y="199517"/>
                  </a:cubicBezTo>
                  <a:lnTo>
                    <a:pt x="1197102" y="17352011"/>
                  </a:lnTo>
                  <a:lnTo>
                    <a:pt x="0" y="17352011"/>
                  </a:lnTo>
                  <a:lnTo>
                    <a:pt x="0" y="199517"/>
                  </a:lnTo>
                  <a:cubicBezTo>
                    <a:pt x="0" y="89281"/>
                    <a:pt x="89281" y="0"/>
                    <a:pt x="199517" y="0"/>
                  </a:cubicBezTo>
                  <a:close/>
                </a:path>
              </a:pathLst>
            </a:custGeom>
            <a:solidFill>
              <a:srgbClr val="CFD5EA">
                <a:alpha val="80784"/>
              </a:srgbClr>
            </a:solidFill>
            <a:ln w="19050" cap="sq">
              <a:solidFill>
                <a:srgbClr val="CFD5EA"/>
              </a:solidFill>
              <a:prstDash val="solid"/>
              <a:miter/>
            </a:ln>
          </p:spPr>
          <p:txBody>
            <a:bodyPr/>
            <a:lstStyle/>
            <a:p>
              <a:endParaRPr lang="en-EG"/>
            </a:p>
          </p:txBody>
        </p:sp>
      </p:grpSp>
      <p:grpSp>
        <p:nvGrpSpPr>
          <p:cNvPr id="34" name="Group 34"/>
          <p:cNvGrpSpPr/>
          <p:nvPr/>
        </p:nvGrpSpPr>
        <p:grpSpPr>
          <a:xfrm>
            <a:off x="2870492" y="5578440"/>
            <a:ext cx="12971107" cy="812016"/>
            <a:chOff x="0" y="0"/>
            <a:chExt cx="17294809" cy="1082688"/>
          </a:xfrm>
        </p:grpSpPr>
        <p:sp>
          <p:nvSpPr>
            <p:cNvPr id="35" name="Freeform 35"/>
            <p:cNvSpPr/>
            <p:nvPr/>
          </p:nvSpPr>
          <p:spPr>
            <a:xfrm>
              <a:off x="0" y="0"/>
              <a:ext cx="17294809" cy="1082686"/>
            </a:xfrm>
            <a:custGeom>
              <a:avLst/>
              <a:gdLst/>
              <a:ahLst/>
              <a:cxnLst/>
              <a:rect l="l" t="t" r="r" b="b"/>
              <a:pathLst>
                <a:path w="17294809" h="1082686">
                  <a:moveTo>
                    <a:pt x="0" y="0"/>
                  </a:moveTo>
                  <a:lnTo>
                    <a:pt x="17294809" y="0"/>
                  </a:lnTo>
                  <a:lnTo>
                    <a:pt x="17294809" y="1082686"/>
                  </a:lnTo>
                  <a:lnTo>
                    <a:pt x="0" y="1082686"/>
                  </a:lnTo>
                  <a:close/>
                </a:path>
              </a:pathLst>
            </a:custGeom>
            <a:blipFill>
              <a:blip r:embed="rId4">
                <a:alphaModFix amt="0"/>
              </a:blip>
              <a:stretch>
                <a:fillRect t="-261253" b="-261253"/>
              </a:stretch>
            </a:blipFill>
          </p:spPr>
          <p:txBody>
            <a:bodyPr/>
            <a:lstStyle/>
            <a:p>
              <a:endParaRPr lang="en-EG"/>
            </a:p>
          </p:txBody>
        </p:sp>
        <p:sp>
          <p:nvSpPr>
            <p:cNvPr id="36" name="TextBox 36"/>
            <p:cNvSpPr txBox="1"/>
            <p:nvPr/>
          </p:nvSpPr>
          <p:spPr>
            <a:xfrm>
              <a:off x="0" y="19050"/>
              <a:ext cx="17294809" cy="1063638"/>
            </a:xfrm>
            <a:prstGeom prst="rect">
              <a:avLst/>
            </a:prstGeom>
          </p:spPr>
          <p:txBody>
            <a:bodyPr lIns="0" tIns="0" rIns="0" bIns="0" rtlCol="0" anchor="ctr"/>
            <a:lstStyle/>
            <a:p>
              <a:pPr marL="289560" lvl="2" algn="l">
                <a:lnSpc>
                  <a:spcPts val="2592"/>
                </a:lnSpc>
              </a:pPr>
              <a:r>
                <a:rPr lang="en-US" sz="2400" dirty="0">
                  <a:solidFill>
                    <a:srgbClr val="000000"/>
                  </a:solidFill>
                  <a:latin typeface="Times New Roman"/>
                  <a:ea typeface="Times New Roman"/>
                  <a:cs typeface="Times New Roman"/>
                  <a:sym typeface="Times New Roman"/>
                </a:rPr>
                <a:t> Apply Power BI’s data modeling and analytical capabilities to explore trends, identify patterns, and generate actionable business insights.</a:t>
              </a:r>
            </a:p>
          </p:txBody>
        </p:sp>
      </p:grpSp>
      <p:grpSp>
        <p:nvGrpSpPr>
          <p:cNvPr id="37" name="Group 37"/>
          <p:cNvGrpSpPr/>
          <p:nvPr/>
        </p:nvGrpSpPr>
        <p:grpSpPr>
          <a:xfrm>
            <a:off x="1942795" y="5425697"/>
            <a:ext cx="946747" cy="1117502"/>
            <a:chOff x="0" y="0"/>
            <a:chExt cx="1262329" cy="1490002"/>
          </a:xfrm>
        </p:grpSpPr>
        <p:sp>
          <p:nvSpPr>
            <p:cNvPr id="38" name="Freeform 38"/>
            <p:cNvSpPr/>
            <p:nvPr/>
          </p:nvSpPr>
          <p:spPr>
            <a:xfrm>
              <a:off x="0" y="0"/>
              <a:ext cx="1262380" cy="1490091"/>
            </a:xfrm>
            <a:custGeom>
              <a:avLst/>
              <a:gdLst/>
              <a:ahLst/>
              <a:cxnLst/>
              <a:rect l="l" t="t" r="r" b="b"/>
              <a:pathLst>
                <a:path w="1262380" h="1490091">
                  <a:moveTo>
                    <a:pt x="0" y="210439"/>
                  </a:moveTo>
                  <a:cubicBezTo>
                    <a:pt x="0" y="94234"/>
                    <a:pt x="94234" y="0"/>
                    <a:pt x="210439" y="0"/>
                  </a:cubicBezTo>
                  <a:lnTo>
                    <a:pt x="1051941" y="0"/>
                  </a:lnTo>
                  <a:cubicBezTo>
                    <a:pt x="1168146" y="0"/>
                    <a:pt x="1262380" y="94234"/>
                    <a:pt x="1262380" y="210439"/>
                  </a:cubicBezTo>
                  <a:lnTo>
                    <a:pt x="1262380" y="1279652"/>
                  </a:lnTo>
                  <a:cubicBezTo>
                    <a:pt x="1262380" y="1395857"/>
                    <a:pt x="1168146" y="1490091"/>
                    <a:pt x="1051941" y="1490091"/>
                  </a:cubicBezTo>
                  <a:lnTo>
                    <a:pt x="210439" y="1490091"/>
                  </a:lnTo>
                  <a:cubicBezTo>
                    <a:pt x="94234" y="1489964"/>
                    <a:pt x="0" y="1395857"/>
                    <a:pt x="0" y="1279652"/>
                  </a:cubicBezTo>
                  <a:close/>
                </a:path>
              </a:pathLst>
            </a:custGeom>
            <a:solidFill>
              <a:srgbClr val="4472C4"/>
            </a:solidFill>
            <a:ln w="19050" cap="sq">
              <a:solidFill>
                <a:srgbClr val="FFFFFF"/>
              </a:solidFill>
              <a:prstDash val="solid"/>
              <a:miter/>
            </a:ln>
          </p:spPr>
          <p:txBody>
            <a:bodyPr/>
            <a:lstStyle/>
            <a:p>
              <a:endParaRPr lang="en-EG"/>
            </a:p>
          </p:txBody>
        </p:sp>
      </p:grpSp>
      <p:grpSp>
        <p:nvGrpSpPr>
          <p:cNvPr id="39" name="Group 39"/>
          <p:cNvGrpSpPr/>
          <p:nvPr/>
        </p:nvGrpSpPr>
        <p:grpSpPr>
          <a:xfrm>
            <a:off x="1988087" y="5470979"/>
            <a:ext cx="856174" cy="1026928"/>
            <a:chOff x="0" y="0"/>
            <a:chExt cx="1141565" cy="1369238"/>
          </a:xfrm>
        </p:grpSpPr>
        <p:sp>
          <p:nvSpPr>
            <p:cNvPr id="40" name="Freeform 40"/>
            <p:cNvSpPr/>
            <p:nvPr/>
          </p:nvSpPr>
          <p:spPr>
            <a:xfrm>
              <a:off x="0" y="0"/>
              <a:ext cx="1141566" cy="1369234"/>
            </a:xfrm>
            <a:custGeom>
              <a:avLst/>
              <a:gdLst/>
              <a:ahLst/>
              <a:cxnLst/>
              <a:rect l="l" t="t" r="r" b="b"/>
              <a:pathLst>
                <a:path w="1141566" h="1369234">
                  <a:moveTo>
                    <a:pt x="0" y="0"/>
                  </a:moveTo>
                  <a:lnTo>
                    <a:pt x="1141566" y="0"/>
                  </a:lnTo>
                  <a:lnTo>
                    <a:pt x="1141566" y="1369234"/>
                  </a:lnTo>
                  <a:lnTo>
                    <a:pt x="0" y="1369234"/>
                  </a:lnTo>
                  <a:close/>
                </a:path>
              </a:pathLst>
            </a:custGeom>
            <a:blipFill>
              <a:blip r:embed="rId4">
                <a:alphaModFix amt="0"/>
              </a:blip>
              <a:stretch>
                <a:fillRect l="-103892" r="-103892"/>
              </a:stretch>
            </a:blipFill>
          </p:spPr>
          <p:txBody>
            <a:bodyPr/>
            <a:lstStyle/>
            <a:p>
              <a:endParaRPr lang="en-EG"/>
            </a:p>
          </p:txBody>
        </p:sp>
        <p:sp>
          <p:nvSpPr>
            <p:cNvPr id="41" name="TextBox 41"/>
            <p:cNvSpPr txBox="1"/>
            <p:nvPr/>
          </p:nvSpPr>
          <p:spPr>
            <a:xfrm>
              <a:off x="0" y="9525"/>
              <a:ext cx="1141565" cy="1359713"/>
            </a:xfrm>
            <a:prstGeom prst="rect">
              <a:avLst/>
            </a:prstGeom>
          </p:spPr>
          <p:txBody>
            <a:bodyPr lIns="0" tIns="0" rIns="0" bIns="0" rtlCol="0" anchor="ctr"/>
            <a:lstStyle/>
            <a:p>
              <a:pPr algn="ctr">
                <a:lnSpc>
                  <a:spcPts val="3240"/>
                </a:lnSpc>
              </a:pPr>
              <a:r>
                <a:rPr lang="en-US" sz="3000">
                  <a:solidFill>
                    <a:srgbClr val="FFFFFF"/>
                  </a:solidFill>
                  <a:latin typeface="Times New Roman"/>
                  <a:ea typeface="Times New Roman"/>
                  <a:cs typeface="Times New Roman"/>
                  <a:sym typeface="Times New Roman"/>
                </a:rPr>
                <a:t>3</a:t>
              </a:r>
            </a:p>
          </p:txBody>
        </p:sp>
      </p:grpSp>
      <p:grpSp>
        <p:nvGrpSpPr>
          <p:cNvPr id="42" name="Group 42"/>
          <p:cNvGrpSpPr/>
          <p:nvPr/>
        </p:nvGrpSpPr>
        <p:grpSpPr>
          <a:xfrm rot="5400000">
            <a:off x="8928592" y="630812"/>
            <a:ext cx="897807" cy="13014007"/>
            <a:chOff x="0" y="0"/>
            <a:chExt cx="1197077" cy="17352010"/>
          </a:xfrm>
        </p:grpSpPr>
        <p:sp>
          <p:nvSpPr>
            <p:cNvPr id="43" name="Freeform 43"/>
            <p:cNvSpPr/>
            <p:nvPr/>
          </p:nvSpPr>
          <p:spPr>
            <a:xfrm>
              <a:off x="0" y="0"/>
              <a:ext cx="1197102" cy="17352011"/>
            </a:xfrm>
            <a:custGeom>
              <a:avLst/>
              <a:gdLst/>
              <a:ahLst/>
              <a:cxnLst/>
              <a:rect l="l" t="t" r="r" b="b"/>
              <a:pathLst>
                <a:path w="1197102" h="17352011">
                  <a:moveTo>
                    <a:pt x="199517" y="0"/>
                  </a:moveTo>
                  <a:lnTo>
                    <a:pt x="997585" y="0"/>
                  </a:lnTo>
                  <a:cubicBezTo>
                    <a:pt x="1107821" y="0"/>
                    <a:pt x="1197102" y="89281"/>
                    <a:pt x="1197102" y="199517"/>
                  </a:cubicBezTo>
                  <a:lnTo>
                    <a:pt x="1197102" y="17352011"/>
                  </a:lnTo>
                  <a:lnTo>
                    <a:pt x="0" y="17352011"/>
                  </a:lnTo>
                  <a:lnTo>
                    <a:pt x="0" y="199517"/>
                  </a:lnTo>
                  <a:cubicBezTo>
                    <a:pt x="0" y="89281"/>
                    <a:pt x="89281" y="0"/>
                    <a:pt x="199517" y="0"/>
                  </a:cubicBezTo>
                  <a:close/>
                </a:path>
              </a:pathLst>
            </a:custGeom>
            <a:solidFill>
              <a:srgbClr val="CFD5EA">
                <a:alpha val="80784"/>
              </a:srgbClr>
            </a:solidFill>
            <a:ln w="19050" cap="sq">
              <a:solidFill>
                <a:srgbClr val="CFD5EA"/>
              </a:solidFill>
              <a:prstDash val="solid"/>
              <a:miter/>
            </a:ln>
          </p:spPr>
          <p:txBody>
            <a:bodyPr/>
            <a:lstStyle/>
            <a:p>
              <a:endParaRPr lang="en-EG"/>
            </a:p>
          </p:txBody>
        </p:sp>
      </p:grpSp>
      <p:grpSp>
        <p:nvGrpSpPr>
          <p:cNvPr id="44" name="Group 44"/>
          <p:cNvGrpSpPr/>
          <p:nvPr/>
        </p:nvGrpSpPr>
        <p:grpSpPr>
          <a:xfrm>
            <a:off x="2870492" y="6731803"/>
            <a:ext cx="12971107" cy="812016"/>
            <a:chOff x="0" y="0"/>
            <a:chExt cx="17294809" cy="1082688"/>
          </a:xfrm>
        </p:grpSpPr>
        <p:sp>
          <p:nvSpPr>
            <p:cNvPr id="45" name="Freeform 45"/>
            <p:cNvSpPr/>
            <p:nvPr/>
          </p:nvSpPr>
          <p:spPr>
            <a:xfrm>
              <a:off x="0" y="0"/>
              <a:ext cx="17294809" cy="1082686"/>
            </a:xfrm>
            <a:custGeom>
              <a:avLst/>
              <a:gdLst/>
              <a:ahLst/>
              <a:cxnLst/>
              <a:rect l="l" t="t" r="r" b="b"/>
              <a:pathLst>
                <a:path w="17294809" h="1082686">
                  <a:moveTo>
                    <a:pt x="0" y="0"/>
                  </a:moveTo>
                  <a:lnTo>
                    <a:pt x="17294809" y="0"/>
                  </a:lnTo>
                  <a:lnTo>
                    <a:pt x="17294809" y="1082686"/>
                  </a:lnTo>
                  <a:lnTo>
                    <a:pt x="0" y="1082686"/>
                  </a:lnTo>
                  <a:close/>
                </a:path>
              </a:pathLst>
            </a:custGeom>
            <a:blipFill>
              <a:blip r:embed="rId4">
                <a:alphaModFix amt="0"/>
              </a:blip>
              <a:stretch>
                <a:fillRect t="-261253" b="-261253"/>
              </a:stretch>
            </a:blipFill>
          </p:spPr>
          <p:txBody>
            <a:bodyPr/>
            <a:lstStyle/>
            <a:p>
              <a:endParaRPr lang="en-EG"/>
            </a:p>
          </p:txBody>
        </p:sp>
        <p:sp>
          <p:nvSpPr>
            <p:cNvPr id="46" name="TextBox 46"/>
            <p:cNvSpPr txBox="1"/>
            <p:nvPr/>
          </p:nvSpPr>
          <p:spPr>
            <a:xfrm>
              <a:off x="0" y="19050"/>
              <a:ext cx="17294809" cy="1063638"/>
            </a:xfrm>
            <a:prstGeom prst="rect">
              <a:avLst/>
            </a:prstGeom>
          </p:spPr>
          <p:txBody>
            <a:bodyPr lIns="0" tIns="0" rIns="0" bIns="0" rtlCol="0" anchor="ctr"/>
            <a:lstStyle/>
            <a:p>
              <a:pPr marL="289560" lvl="2" algn="l">
                <a:lnSpc>
                  <a:spcPts val="2592"/>
                </a:lnSpc>
              </a:pPr>
              <a:r>
                <a:rPr lang="en-US" sz="2400" dirty="0">
                  <a:solidFill>
                    <a:srgbClr val="000000"/>
                  </a:solidFill>
                  <a:latin typeface="Times New Roman"/>
                  <a:ea typeface="Times New Roman"/>
                  <a:cs typeface="Times New Roman"/>
                  <a:sym typeface="Times New Roman"/>
                </a:rPr>
                <a:t> Design professional data visualizations and executive dashboards using Power BI to support strategic and operational decision-making.</a:t>
              </a:r>
            </a:p>
          </p:txBody>
        </p:sp>
      </p:grpSp>
      <p:grpSp>
        <p:nvGrpSpPr>
          <p:cNvPr id="47" name="Group 47"/>
          <p:cNvGrpSpPr/>
          <p:nvPr/>
        </p:nvGrpSpPr>
        <p:grpSpPr>
          <a:xfrm>
            <a:off x="1942795" y="6579060"/>
            <a:ext cx="946747" cy="1117502"/>
            <a:chOff x="0" y="0"/>
            <a:chExt cx="1262329" cy="1490002"/>
          </a:xfrm>
        </p:grpSpPr>
        <p:sp>
          <p:nvSpPr>
            <p:cNvPr id="48" name="Freeform 48"/>
            <p:cNvSpPr/>
            <p:nvPr/>
          </p:nvSpPr>
          <p:spPr>
            <a:xfrm>
              <a:off x="0" y="0"/>
              <a:ext cx="1262380" cy="1490091"/>
            </a:xfrm>
            <a:custGeom>
              <a:avLst/>
              <a:gdLst/>
              <a:ahLst/>
              <a:cxnLst/>
              <a:rect l="l" t="t" r="r" b="b"/>
              <a:pathLst>
                <a:path w="1262380" h="1490091">
                  <a:moveTo>
                    <a:pt x="0" y="210439"/>
                  </a:moveTo>
                  <a:cubicBezTo>
                    <a:pt x="0" y="94234"/>
                    <a:pt x="94234" y="0"/>
                    <a:pt x="210439" y="0"/>
                  </a:cubicBezTo>
                  <a:lnTo>
                    <a:pt x="1051941" y="0"/>
                  </a:lnTo>
                  <a:cubicBezTo>
                    <a:pt x="1168146" y="0"/>
                    <a:pt x="1262380" y="94234"/>
                    <a:pt x="1262380" y="210439"/>
                  </a:cubicBezTo>
                  <a:lnTo>
                    <a:pt x="1262380" y="1279652"/>
                  </a:lnTo>
                  <a:cubicBezTo>
                    <a:pt x="1262380" y="1395857"/>
                    <a:pt x="1168146" y="1490091"/>
                    <a:pt x="1051941" y="1490091"/>
                  </a:cubicBezTo>
                  <a:lnTo>
                    <a:pt x="210439" y="1490091"/>
                  </a:lnTo>
                  <a:cubicBezTo>
                    <a:pt x="94234" y="1489964"/>
                    <a:pt x="0" y="1395857"/>
                    <a:pt x="0" y="1279652"/>
                  </a:cubicBezTo>
                  <a:close/>
                </a:path>
              </a:pathLst>
            </a:custGeom>
            <a:solidFill>
              <a:srgbClr val="4472C4"/>
            </a:solidFill>
            <a:ln w="19050" cap="sq">
              <a:solidFill>
                <a:srgbClr val="FFFFFF"/>
              </a:solidFill>
              <a:prstDash val="solid"/>
              <a:miter/>
            </a:ln>
          </p:spPr>
          <p:txBody>
            <a:bodyPr/>
            <a:lstStyle/>
            <a:p>
              <a:endParaRPr lang="en-EG"/>
            </a:p>
          </p:txBody>
        </p:sp>
      </p:grpSp>
      <p:grpSp>
        <p:nvGrpSpPr>
          <p:cNvPr id="49" name="Group 49"/>
          <p:cNvGrpSpPr/>
          <p:nvPr/>
        </p:nvGrpSpPr>
        <p:grpSpPr>
          <a:xfrm>
            <a:off x="1988087" y="6624352"/>
            <a:ext cx="856174" cy="1026928"/>
            <a:chOff x="0" y="0"/>
            <a:chExt cx="1141565" cy="1369238"/>
          </a:xfrm>
        </p:grpSpPr>
        <p:sp>
          <p:nvSpPr>
            <p:cNvPr id="50" name="Freeform 50"/>
            <p:cNvSpPr/>
            <p:nvPr/>
          </p:nvSpPr>
          <p:spPr>
            <a:xfrm>
              <a:off x="0" y="0"/>
              <a:ext cx="1141566" cy="1369234"/>
            </a:xfrm>
            <a:custGeom>
              <a:avLst/>
              <a:gdLst/>
              <a:ahLst/>
              <a:cxnLst/>
              <a:rect l="l" t="t" r="r" b="b"/>
              <a:pathLst>
                <a:path w="1141566" h="1369234">
                  <a:moveTo>
                    <a:pt x="0" y="0"/>
                  </a:moveTo>
                  <a:lnTo>
                    <a:pt x="1141566" y="0"/>
                  </a:lnTo>
                  <a:lnTo>
                    <a:pt x="1141566" y="1369234"/>
                  </a:lnTo>
                  <a:lnTo>
                    <a:pt x="0" y="1369234"/>
                  </a:lnTo>
                  <a:close/>
                </a:path>
              </a:pathLst>
            </a:custGeom>
            <a:blipFill>
              <a:blip r:embed="rId4">
                <a:alphaModFix amt="0"/>
              </a:blip>
              <a:stretch>
                <a:fillRect l="-103892" r="-103892"/>
              </a:stretch>
            </a:blipFill>
          </p:spPr>
          <p:txBody>
            <a:bodyPr/>
            <a:lstStyle/>
            <a:p>
              <a:endParaRPr lang="en-EG"/>
            </a:p>
          </p:txBody>
        </p:sp>
        <p:sp>
          <p:nvSpPr>
            <p:cNvPr id="51" name="TextBox 51"/>
            <p:cNvSpPr txBox="1"/>
            <p:nvPr/>
          </p:nvSpPr>
          <p:spPr>
            <a:xfrm>
              <a:off x="0" y="9525"/>
              <a:ext cx="1141565" cy="1359713"/>
            </a:xfrm>
            <a:prstGeom prst="rect">
              <a:avLst/>
            </a:prstGeom>
          </p:spPr>
          <p:txBody>
            <a:bodyPr lIns="0" tIns="0" rIns="0" bIns="0" rtlCol="0" anchor="ctr"/>
            <a:lstStyle/>
            <a:p>
              <a:pPr algn="ctr">
                <a:lnSpc>
                  <a:spcPts val="3240"/>
                </a:lnSpc>
              </a:pPr>
              <a:r>
                <a:rPr lang="en-US" sz="3000">
                  <a:solidFill>
                    <a:srgbClr val="FFFFFF"/>
                  </a:solidFill>
                  <a:latin typeface="Times New Roman"/>
                  <a:ea typeface="Times New Roman"/>
                  <a:cs typeface="Times New Roman"/>
                  <a:sym typeface="Times New Roman"/>
                </a:rPr>
                <a:t>4</a:t>
              </a:r>
            </a:p>
          </p:txBody>
        </p:sp>
      </p:grpSp>
      <p:grpSp>
        <p:nvGrpSpPr>
          <p:cNvPr id="52" name="Group 52"/>
          <p:cNvGrpSpPr/>
          <p:nvPr/>
        </p:nvGrpSpPr>
        <p:grpSpPr>
          <a:xfrm rot="5400000">
            <a:off x="8928592" y="1784185"/>
            <a:ext cx="897807" cy="13014007"/>
            <a:chOff x="0" y="0"/>
            <a:chExt cx="1197077" cy="17352010"/>
          </a:xfrm>
        </p:grpSpPr>
        <p:sp>
          <p:nvSpPr>
            <p:cNvPr id="53" name="Freeform 53"/>
            <p:cNvSpPr/>
            <p:nvPr/>
          </p:nvSpPr>
          <p:spPr>
            <a:xfrm>
              <a:off x="0" y="0"/>
              <a:ext cx="1197102" cy="17352011"/>
            </a:xfrm>
            <a:custGeom>
              <a:avLst/>
              <a:gdLst/>
              <a:ahLst/>
              <a:cxnLst/>
              <a:rect l="l" t="t" r="r" b="b"/>
              <a:pathLst>
                <a:path w="1197102" h="17352011">
                  <a:moveTo>
                    <a:pt x="199517" y="0"/>
                  </a:moveTo>
                  <a:lnTo>
                    <a:pt x="997585" y="0"/>
                  </a:lnTo>
                  <a:cubicBezTo>
                    <a:pt x="1107821" y="0"/>
                    <a:pt x="1197102" y="89281"/>
                    <a:pt x="1197102" y="199517"/>
                  </a:cubicBezTo>
                  <a:lnTo>
                    <a:pt x="1197102" y="17352011"/>
                  </a:lnTo>
                  <a:lnTo>
                    <a:pt x="0" y="17352011"/>
                  </a:lnTo>
                  <a:lnTo>
                    <a:pt x="0" y="199517"/>
                  </a:lnTo>
                  <a:cubicBezTo>
                    <a:pt x="0" y="89281"/>
                    <a:pt x="89281" y="0"/>
                    <a:pt x="199517" y="0"/>
                  </a:cubicBezTo>
                  <a:close/>
                </a:path>
              </a:pathLst>
            </a:custGeom>
            <a:solidFill>
              <a:srgbClr val="CFD5EA">
                <a:alpha val="80784"/>
              </a:srgbClr>
            </a:solidFill>
            <a:ln w="19050" cap="sq">
              <a:solidFill>
                <a:srgbClr val="CFD5EA"/>
              </a:solidFill>
              <a:prstDash val="solid"/>
              <a:miter/>
            </a:ln>
          </p:spPr>
          <p:txBody>
            <a:bodyPr/>
            <a:lstStyle/>
            <a:p>
              <a:endParaRPr lang="en-EG"/>
            </a:p>
          </p:txBody>
        </p:sp>
      </p:grpSp>
      <p:grpSp>
        <p:nvGrpSpPr>
          <p:cNvPr id="54" name="Group 54"/>
          <p:cNvGrpSpPr/>
          <p:nvPr/>
        </p:nvGrpSpPr>
        <p:grpSpPr>
          <a:xfrm>
            <a:off x="2870492" y="7885176"/>
            <a:ext cx="12971107" cy="812016"/>
            <a:chOff x="0" y="0"/>
            <a:chExt cx="17294809" cy="1082688"/>
          </a:xfrm>
        </p:grpSpPr>
        <p:sp>
          <p:nvSpPr>
            <p:cNvPr id="55" name="Freeform 55"/>
            <p:cNvSpPr/>
            <p:nvPr/>
          </p:nvSpPr>
          <p:spPr>
            <a:xfrm>
              <a:off x="0" y="0"/>
              <a:ext cx="17294809" cy="1082686"/>
            </a:xfrm>
            <a:custGeom>
              <a:avLst/>
              <a:gdLst/>
              <a:ahLst/>
              <a:cxnLst/>
              <a:rect l="l" t="t" r="r" b="b"/>
              <a:pathLst>
                <a:path w="17294809" h="1082686">
                  <a:moveTo>
                    <a:pt x="0" y="0"/>
                  </a:moveTo>
                  <a:lnTo>
                    <a:pt x="17294809" y="0"/>
                  </a:lnTo>
                  <a:lnTo>
                    <a:pt x="17294809" y="1082686"/>
                  </a:lnTo>
                  <a:lnTo>
                    <a:pt x="0" y="1082686"/>
                  </a:lnTo>
                  <a:close/>
                </a:path>
              </a:pathLst>
            </a:custGeom>
            <a:blipFill>
              <a:blip r:embed="rId4">
                <a:alphaModFix amt="0"/>
              </a:blip>
              <a:stretch>
                <a:fillRect t="-261253" b="-261253"/>
              </a:stretch>
            </a:blipFill>
          </p:spPr>
          <p:txBody>
            <a:bodyPr/>
            <a:lstStyle/>
            <a:p>
              <a:endParaRPr lang="en-EG"/>
            </a:p>
          </p:txBody>
        </p:sp>
        <p:sp>
          <p:nvSpPr>
            <p:cNvPr id="56" name="TextBox 56"/>
            <p:cNvSpPr txBox="1"/>
            <p:nvPr/>
          </p:nvSpPr>
          <p:spPr>
            <a:xfrm>
              <a:off x="0" y="19050"/>
              <a:ext cx="17294809" cy="1063638"/>
            </a:xfrm>
            <a:prstGeom prst="rect">
              <a:avLst/>
            </a:prstGeom>
          </p:spPr>
          <p:txBody>
            <a:bodyPr lIns="0" tIns="0" rIns="0" bIns="0" rtlCol="0" anchor="ctr"/>
            <a:lstStyle/>
            <a:p>
              <a:pPr marL="289560" lvl="2" algn="l">
                <a:lnSpc>
                  <a:spcPts val="2592"/>
                </a:lnSpc>
              </a:pPr>
              <a:r>
                <a:rPr lang="en-US" sz="2400" dirty="0">
                  <a:solidFill>
                    <a:srgbClr val="000000"/>
                  </a:solidFill>
                  <a:latin typeface="Times New Roman"/>
                  <a:ea typeface="Times New Roman"/>
                  <a:cs typeface="Times New Roman"/>
                  <a:sym typeface="Times New Roman"/>
                </a:rPr>
                <a:t> Publish, share, and communicate insights through Power BI reports and dashboards, enabling collaboration and data-driven decision-making across the organization.</a:t>
              </a:r>
            </a:p>
          </p:txBody>
        </p:sp>
      </p:grpSp>
      <p:grpSp>
        <p:nvGrpSpPr>
          <p:cNvPr id="57" name="Group 57"/>
          <p:cNvGrpSpPr/>
          <p:nvPr/>
        </p:nvGrpSpPr>
        <p:grpSpPr>
          <a:xfrm>
            <a:off x="1942795" y="7732433"/>
            <a:ext cx="946747" cy="1117502"/>
            <a:chOff x="0" y="0"/>
            <a:chExt cx="1262329" cy="1490002"/>
          </a:xfrm>
        </p:grpSpPr>
        <p:sp>
          <p:nvSpPr>
            <p:cNvPr id="58" name="Freeform 58"/>
            <p:cNvSpPr/>
            <p:nvPr/>
          </p:nvSpPr>
          <p:spPr>
            <a:xfrm>
              <a:off x="0" y="0"/>
              <a:ext cx="1262380" cy="1490091"/>
            </a:xfrm>
            <a:custGeom>
              <a:avLst/>
              <a:gdLst/>
              <a:ahLst/>
              <a:cxnLst/>
              <a:rect l="l" t="t" r="r" b="b"/>
              <a:pathLst>
                <a:path w="1262380" h="1490091">
                  <a:moveTo>
                    <a:pt x="0" y="210439"/>
                  </a:moveTo>
                  <a:cubicBezTo>
                    <a:pt x="0" y="94234"/>
                    <a:pt x="94234" y="0"/>
                    <a:pt x="210439" y="0"/>
                  </a:cubicBezTo>
                  <a:lnTo>
                    <a:pt x="1051941" y="0"/>
                  </a:lnTo>
                  <a:cubicBezTo>
                    <a:pt x="1168146" y="0"/>
                    <a:pt x="1262380" y="94234"/>
                    <a:pt x="1262380" y="210439"/>
                  </a:cubicBezTo>
                  <a:lnTo>
                    <a:pt x="1262380" y="1279652"/>
                  </a:lnTo>
                  <a:cubicBezTo>
                    <a:pt x="1262380" y="1395857"/>
                    <a:pt x="1168146" y="1490091"/>
                    <a:pt x="1051941" y="1490091"/>
                  </a:cubicBezTo>
                  <a:lnTo>
                    <a:pt x="210439" y="1490091"/>
                  </a:lnTo>
                  <a:cubicBezTo>
                    <a:pt x="94234" y="1489964"/>
                    <a:pt x="0" y="1395857"/>
                    <a:pt x="0" y="1279652"/>
                  </a:cubicBezTo>
                  <a:close/>
                </a:path>
              </a:pathLst>
            </a:custGeom>
            <a:solidFill>
              <a:srgbClr val="4472C4"/>
            </a:solidFill>
            <a:ln w="19050" cap="sq">
              <a:solidFill>
                <a:srgbClr val="FFFFFF"/>
              </a:solidFill>
              <a:prstDash val="solid"/>
              <a:miter/>
            </a:ln>
          </p:spPr>
          <p:txBody>
            <a:bodyPr/>
            <a:lstStyle/>
            <a:p>
              <a:endParaRPr lang="en-EG"/>
            </a:p>
          </p:txBody>
        </p:sp>
      </p:grpSp>
      <p:grpSp>
        <p:nvGrpSpPr>
          <p:cNvPr id="59" name="Group 59"/>
          <p:cNvGrpSpPr/>
          <p:nvPr/>
        </p:nvGrpSpPr>
        <p:grpSpPr>
          <a:xfrm>
            <a:off x="1988087" y="7777724"/>
            <a:ext cx="856174" cy="1026928"/>
            <a:chOff x="0" y="0"/>
            <a:chExt cx="1141565" cy="1369238"/>
          </a:xfrm>
        </p:grpSpPr>
        <p:sp>
          <p:nvSpPr>
            <p:cNvPr id="60" name="Freeform 60"/>
            <p:cNvSpPr/>
            <p:nvPr/>
          </p:nvSpPr>
          <p:spPr>
            <a:xfrm>
              <a:off x="0" y="0"/>
              <a:ext cx="1141566" cy="1369234"/>
            </a:xfrm>
            <a:custGeom>
              <a:avLst/>
              <a:gdLst/>
              <a:ahLst/>
              <a:cxnLst/>
              <a:rect l="l" t="t" r="r" b="b"/>
              <a:pathLst>
                <a:path w="1141566" h="1369234">
                  <a:moveTo>
                    <a:pt x="0" y="0"/>
                  </a:moveTo>
                  <a:lnTo>
                    <a:pt x="1141566" y="0"/>
                  </a:lnTo>
                  <a:lnTo>
                    <a:pt x="1141566" y="1369234"/>
                  </a:lnTo>
                  <a:lnTo>
                    <a:pt x="0" y="1369234"/>
                  </a:lnTo>
                  <a:close/>
                </a:path>
              </a:pathLst>
            </a:custGeom>
            <a:blipFill>
              <a:blip r:embed="rId4">
                <a:alphaModFix amt="0"/>
              </a:blip>
              <a:stretch>
                <a:fillRect l="-103892" r="-103892"/>
              </a:stretch>
            </a:blipFill>
          </p:spPr>
          <p:txBody>
            <a:bodyPr/>
            <a:lstStyle/>
            <a:p>
              <a:endParaRPr lang="en-EG"/>
            </a:p>
          </p:txBody>
        </p:sp>
        <p:sp>
          <p:nvSpPr>
            <p:cNvPr id="61" name="TextBox 61"/>
            <p:cNvSpPr txBox="1"/>
            <p:nvPr/>
          </p:nvSpPr>
          <p:spPr>
            <a:xfrm>
              <a:off x="0" y="9525"/>
              <a:ext cx="1141565" cy="1359713"/>
            </a:xfrm>
            <a:prstGeom prst="rect">
              <a:avLst/>
            </a:prstGeom>
          </p:spPr>
          <p:txBody>
            <a:bodyPr lIns="0" tIns="0" rIns="0" bIns="0" rtlCol="0" anchor="ctr"/>
            <a:lstStyle/>
            <a:p>
              <a:pPr algn="ctr">
                <a:lnSpc>
                  <a:spcPts val="3240"/>
                </a:lnSpc>
              </a:pPr>
              <a:r>
                <a:rPr lang="en-US" sz="3000">
                  <a:solidFill>
                    <a:srgbClr val="FFFFFF"/>
                  </a:solidFill>
                  <a:latin typeface="Times New Roman"/>
                  <a:ea typeface="Times New Roman"/>
                  <a:cs typeface="Times New Roman"/>
                  <a:sym typeface="Times New Roman"/>
                </a:rPr>
                <a:t>5</a:t>
              </a:r>
            </a:p>
          </p:txBody>
        </p:sp>
      </p:grpSp>
      <p:grpSp>
        <p:nvGrpSpPr>
          <p:cNvPr id="62" name="Group 5">
            <a:extLst>
              <a:ext uri="{FF2B5EF4-FFF2-40B4-BE49-F238E27FC236}">
                <a16:creationId xmlns:a16="http://schemas.microsoft.com/office/drawing/2014/main" id="{E147EE30-AC07-E661-AC0B-239A8393667B}"/>
              </a:ext>
            </a:extLst>
          </p:cNvPr>
          <p:cNvGrpSpPr/>
          <p:nvPr/>
        </p:nvGrpSpPr>
        <p:grpSpPr>
          <a:xfrm>
            <a:off x="1384887" y="1374515"/>
            <a:ext cx="2163832" cy="1806150"/>
            <a:chOff x="0" y="0"/>
            <a:chExt cx="2885110" cy="2408199"/>
          </a:xfrm>
        </p:grpSpPr>
        <p:sp>
          <p:nvSpPr>
            <p:cNvPr id="63" name="Freeform 6">
              <a:extLst>
                <a:ext uri="{FF2B5EF4-FFF2-40B4-BE49-F238E27FC236}">
                  <a16:creationId xmlns:a16="http://schemas.microsoft.com/office/drawing/2014/main" id="{49C0A4F3-A285-5921-7315-E857F75D0BFC}"/>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64" name="TextBox 15">
            <a:extLst>
              <a:ext uri="{FF2B5EF4-FFF2-40B4-BE49-F238E27FC236}">
                <a16:creationId xmlns:a16="http://schemas.microsoft.com/office/drawing/2014/main" id="{0BA72D10-F891-226D-CED5-B05CBF056198}"/>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65" name="TextBox 16">
            <a:extLst>
              <a:ext uri="{FF2B5EF4-FFF2-40B4-BE49-F238E27FC236}">
                <a16:creationId xmlns:a16="http://schemas.microsoft.com/office/drawing/2014/main" id="{9EFF6B6B-527D-A2B9-B213-2C1282662173}"/>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80" name="Footer Placeholder 79">
            <a:extLst>
              <a:ext uri="{FF2B5EF4-FFF2-40B4-BE49-F238E27FC236}">
                <a16:creationId xmlns:a16="http://schemas.microsoft.com/office/drawing/2014/main" id="{5D24AB63-E316-F80A-B60A-1B29CC58B230}"/>
              </a:ext>
            </a:extLst>
          </p:cNvPr>
          <p:cNvSpPr>
            <a:spLocks noGrp="1"/>
          </p:cNvSpPr>
          <p:nvPr>
            <p:ph type="ftr" sz="quarter" idx="11"/>
          </p:nvPr>
        </p:nvSpPr>
        <p:spPr/>
        <p:txBody>
          <a:bodyPr/>
          <a:lstStyle/>
          <a:p>
            <a:endParaRPr lang="en-US"/>
          </a:p>
        </p:txBody>
      </p:sp>
      <p:sp>
        <p:nvSpPr>
          <p:cNvPr id="81" name="Slide Number Placeholder 80">
            <a:extLst>
              <a:ext uri="{FF2B5EF4-FFF2-40B4-BE49-F238E27FC236}">
                <a16:creationId xmlns:a16="http://schemas.microsoft.com/office/drawing/2014/main" id="{EC06BC2A-501D-FD3A-7685-5AEBD6664A82}"/>
              </a:ext>
            </a:extLst>
          </p:cNvPr>
          <p:cNvSpPr>
            <a:spLocks noGrp="1"/>
          </p:cNvSpPr>
          <p:nvPr>
            <p:ph type="sldNum" sz="quarter" idx="12"/>
          </p:nvPr>
        </p:nvSpPr>
        <p:spPr/>
        <p:txBody>
          <a:bodyPr/>
          <a:lstStyle/>
          <a:p>
            <a:fld id="{B6F15528-21DE-4FAA-801E-634DDDAF4B2B}" type="slidenum">
              <a:rPr lang="en-US" smtClean="0"/>
              <a:pPr/>
              <a:t>4</a:t>
            </a:fld>
            <a:endParaRPr lang="en-US"/>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1257300" y="547688"/>
            <a:ext cx="15773400" cy="1988345"/>
            <a:chOff x="0" y="0"/>
            <a:chExt cx="21031200" cy="2651126"/>
          </a:xfrm>
        </p:grpSpPr>
        <p:sp>
          <p:nvSpPr>
            <p:cNvPr id="4" name="Freeform 4"/>
            <p:cNvSpPr/>
            <p:nvPr/>
          </p:nvSpPr>
          <p:spPr>
            <a:xfrm>
              <a:off x="0" y="0"/>
              <a:ext cx="21031200" cy="2651127"/>
            </a:xfrm>
            <a:custGeom>
              <a:avLst/>
              <a:gdLst/>
              <a:ahLst/>
              <a:cxnLst/>
              <a:rect l="l" t="t" r="r" b="b"/>
              <a:pathLst>
                <a:path w="21031200" h="2651127">
                  <a:moveTo>
                    <a:pt x="0" y="0"/>
                  </a:moveTo>
                  <a:lnTo>
                    <a:pt x="21031200" y="0"/>
                  </a:lnTo>
                  <a:lnTo>
                    <a:pt x="21031200" y="2651127"/>
                  </a:lnTo>
                  <a:lnTo>
                    <a:pt x="0" y="2651127"/>
                  </a:lnTo>
                  <a:close/>
                </a:path>
              </a:pathLst>
            </a:custGeom>
            <a:blipFill>
              <a:blip r:embed="rId3">
                <a:alphaModFix amt="0"/>
              </a:blip>
              <a:stretch>
                <a:fillRect t="-347142" b="-347142"/>
              </a:stretch>
            </a:blipFill>
          </p:spPr>
          <p:txBody>
            <a:bodyPr/>
            <a:lstStyle/>
            <a:p>
              <a:endParaRPr lang="en-EG"/>
            </a:p>
          </p:txBody>
        </p:sp>
        <p:sp>
          <p:nvSpPr>
            <p:cNvPr id="5" name="TextBox 5"/>
            <p:cNvSpPr txBox="1"/>
            <p:nvPr/>
          </p:nvSpPr>
          <p:spPr>
            <a:xfrm>
              <a:off x="0" y="66675"/>
              <a:ext cx="21031200" cy="2584451"/>
            </a:xfrm>
            <a:prstGeom prst="rect">
              <a:avLst/>
            </a:prstGeom>
          </p:spPr>
          <p:txBody>
            <a:bodyPr lIns="0" tIns="0" rIns="0" bIns="0" rtlCol="0" anchor="ctr"/>
            <a:lstStyle/>
            <a:p>
              <a:pPr algn="l">
                <a:lnSpc>
                  <a:spcPts val="7128"/>
                </a:lnSpc>
              </a:pPr>
              <a:r>
                <a:rPr lang="en-US" sz="6600" b="1">
                  <a:solidFill>
                    <a:srgbClr val="000000"/>
                  </a:solidFill>
                  <a:latin typeface="Alexandria Bold"/>
                  <a:ea typeface="Alexandria Bold"/>
                  <a:cs typeface="Alexandria Bold"/>
                  <a:sym typeface="Alexandria Bold"/>
                </a:rPr>
                <a:t>Course Schedule and Topics</a:t>
              </a:r>
            </a:p>
          </p:txBody>
        </p:sp>
      </p:grpSp>
      <p:graphicFrame>
        <p:nvGraphicFramePr>
          <p:cNvPr id="6" name="Table 6"/>
          <p:cNvGraphicFramePr>
            <a:graphicFrameLocks noGrp="1"/>
          </p:cNvGraphicFramePr>
          <p:nvPr>
            <p:extLst>
              <p:ext uri="{D42A27DB-BD31-4B8C-83A1-F6EECF244321}">
                <p14:modId xmlns:p14="http://schemas.microsoft.com/office/powerpoint/2010/main" val="3102606651"/>
              </p:ext>
            </p:extLst>
          </p:nvPr>
        </p:nvGraphicFramePr>
        <p:xfrm>
          <a:off x="1583474" y="2188710"/>
          <a:ext cx="15675826" cy="7808922"/>
        </p:xfrm>
        <a:graphic>
          <a:graphicData uri="http://schemas.openxmlformats.org/drawingml/2006/table">
            <a:tbl>
              <a:tblPr/>
              <a:tblGrid>
                <a:gridCol w="3316875">
                  <a:extLst>
                    <a:ext uri="{9D8B030D-6E8A-4147-A177-3AD203B41FA5}">
                      <a16:colId xmlns:a16="http://schemas.microsoft.com/office/drawing/2014/main" val="20000"/>
                    </a:ext>
                  </a:extLst>
                </a:gridCol>
                <a:gridCol w="12358951">
                  <a:extLst>
                    <a:ext uri="{9D8B030D-6E8A-4147-A177-3AD203B41FA5}">
                      <a16:colId xmlns:a16="http://schemas.microsoft.com/office/drawing/2014/main" val="20001"/>
                    </a:ext>
                  </a:extLst>
                </a:gridCol>
              </a:tblGrid>
              <a:tr h="744377">
                <a:tc>
                  <a:txBody>
                    <a:bodyPr/>
                    <a:lstStyle/>
                    <a:p>
                      <a:pPr algn="ctr">
                        <a:lnSpc>
                          <a:spcPts val="1800"/>
                        </a:lnSpc>
                        <a:defRPr/>
                      </a:pPr>
                      <a:r>
                        <a:rPr lang="en-US" sz="2800" dirty="0">
                          <a:solidFill>
                            <a:srgbClr val="000000"/>
                          </a:solidFill>
                          <a:latin typeface="Alexandria"/>
                          <a:ea typeface="Alexandria"/>
                          <a:cs typeface="Alexandria"/>
                          <a:sym typeface="Alexandria"/>
                        </a:rPr>
                        <a:t>Lecture</a:t>
                      </a:r>
                      <a:endParaRPr lang="en-US" sz="2000" dirty="0"/>
                    </a:p>
                  </a:txBody>
                  <a:tcPr marT="91440" marB="91440"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00B0F0"/>
                    </a:solidFill>
                  </a:tcPr>
                </a:tc>
                <a:tc>
                  <a:txBody>
                    <a:bodyPr/>
                    <a:lstStyle/>
                    <a:p>
                      <a:pPr algn="ctr">
                        <a:lnSpc>
                          <a:spcPts val="1800"/>
                        </a:lnSpc>
                        <a:defRPr/>
                      </a:pPr>
                      <a:r>
                        <a:rPr lang="en-US" sz="2800">
                          <a:solidFill>
                            <a:srgbClr val="000000"/>
                          </a:solidFill>
                          <a:latin typeface="Alexandria"/>
                          <a:ea typeface="Alexandria"/>
                          <a:cs typeface="Alexandria"/>
                          <a:sym typeface="Alexandria"/>
                        </a:rPr>
                        <a:t>Lecture Topic</a:t>
                      </a:r>
                      <a:endParaRPr lang="en-US" sz="2000"/>
                    </a:p>
                  </a:txBody>
                  <a:tcPr marT="91440" marB="91440"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0"/>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1</a:t>
                      </a:r>
                      <a:endParaRPr lang="en-US" sz="2000" dirty="0"/>
                    </a:p>
                  </a:txBody>
                  <a:tcPr marT="91440" marB="91440"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1800"/>
                        </a:lnSpc>
                        <a:defRPr/>
                      </a:pPr>
                      <a:r>
                        <a:rPr lang="en-US" sz="2800">
                          <a:solidFill>
                            <a:srgbClr val="000000"/>
                          </a:solidFill>
                          <a:latin typeface="Alexandria"/>
                          <a:ea typeface="Alexandria"/>
                          <a:cs typeface="Alexandria"/>
                          <a:sym typeface="Alexandria"/>
                        </a:rPr>
                        <a:t>Power BI Overview</a:t>
                      </a:r>
                      <a:endParaRPr lang="en-US" sz="2000"/>
                    </a:p>
                  </a:txBody>
                  <a:tcPr marT="91440" marB="91440"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2</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a:solidFill>
                            <a:srgbClr val="000000"/>
                          </a:solidFill>
                          <a:latin typeface="Alexandria"/>
                          <a:ea typeface="Alexandria"/>
                          <a:cs typeface="Alexandria"/>
                          <a:sym typeface="Alexandria"/>
                        </a:rPr>
                        <a:t>Connecting and Preparing Data</a:t>
                      </a: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3</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Data Modeling for Business Reporting</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4</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Creating Powerful Visualizations</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5</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Calculations and Business Metrics with DAX</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00624">
                <a:tc>
                  <a:txBody>
                    <a:bodyPr/>
                    <a:lstStyle/>
                    <a:p>
                      <a:pPr algn="ctr">
                        <a:lnSpc>
                          <a:spcPts val="1800"/>
                        </a:lnSpc>
                        <a:defRPr/>
                      </a:pPr>
                      <a:r>
                        <a:rPr lang="en-US" sz="2800" dirty="0">
                          <a:solidFill>
                            <a:srgbClr val="000000"/>
                          </a:solidFill>
                          <a:latin typeface="Alexandria"/>
                          <a:ea typeface="Alexandria"/>
                          <a:cs typeface="Alexandria"/>
                          <a:sym typeface="Alexandria"/>
                        </a:rPr>
                        <a:t>Lecture 6</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Interactive Dashboards and User Experience</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600624">
                <a:tc>
                  <a:txBody>
                    <a:bodyPr/>
                    <a:lstStyle/>
                    <a:p>
                      <a:pPr algn="ctr">
                        <a:lnSpc>
                          <a:spcPts val="1800"/>
                        </a:lnSpc>
                        <a:defRPr/>
                      </a:pPr>
                      <a:r>
                        <a:rPr lang="en-US" sz="2800">
                          <a:solidFill>
                            <a:srgbClr val="000000"/>
                          </a:solidFill>
                          <a:latin typeface="Alexandria"/>
                          <a:ea typeface="Alexandria"/>
                          <a:cs typeface="Alexandria"/>
                          <a:sym typeface="Alexandria"/>
                        </a:rPr>
                        <a:t>Lecture 7</a:t>
                      </a: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Advanced Business Analysis Techniques</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744377">
                <a:tc>
                  <a:txBody>
                    <a:bodyPr/>
                    <a:lstStyle/>
                    <a:p>
                      <a:pPr algn="ctr">
                        <a:lnSpc>
                          <a:spcPts val="1800"/>
                        </a:lnSpc>
                        <a:defRPr/>
                      </a:pPr>
                      <a:r>
                        <a:rPr lang="en-US" sz="2800">
                          <a:solidFill>
                            <a:srgbClr val="000000"/>
                          </a:solidFill>
                          <a:latin typeface="Alexandria"/>
                          <a:ea typeface="Alexandria"/>
                          <a:cs typeface="Alexandria"/>
                          <a:sym typeface="Alexandria"/>
                        </a:rPr>
                        <a:t>Lecture 8</a:t>
                      </a: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Real-World Department Use Cases</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600624">
                <a:tc>
                  <a:txBody>
                    <a:bodyPr/>
                    <a:lstStyle/>
                    <a:p>
                      <a:pPr algn="ctr">
                        <a:lnSpc>
                          <a:spcPts val="1800"/>
                        </a:lnSpc>
                        <a:defRPr/>
                      </a:pPr>
                      <a:r>
                        <a:rPr lang="en-US" sz="2800">
                          <a:solidFill>
                            <a:srgbClr val="000000"/>
                          </a:solidFill>
                          <a:latin typeface="Alexandria"/>
                          <a:ea typeface="Alexandria"/>
                          <a:cs typeface="Alexandria"/>
                          <a:sym typeface="Alexandria"/>
                        </a:rPr>
                        <a:t>Lecture 9</a:t>
                      </a: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Publishing, Sharing, and Collaboration</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757588">
                <a:tc>
                  <a:txBody>
                    <a:bodyPr/>
                    <a:lstStyle/>
                    <a:p>
                      <a:pPr algn="ctr">
                        <a:lnSpc>
                          <a:spcPts val="1800"/>
                        </a:lnSpc>
                        <a:defRPr/>
                      </a:pPr>
                      <a:r>
                        <a:rPr lang="en-US" sz="2800">
                          <a:solidFill>
                            <a:srgbClr val="000000"/>
                          </a:solidFill>
                          <a:latin typeface="Alexandria"/>
                          <a:ea typeface="Alexandria"/>
                          <a:cs typeface="Alexandria"/>
                          <a:sym typeface="Alexandria"/>
                        </a:rPr>
                        <a:t>Lecture 10</a:t>
                      </a: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Capstone Project and Executive Presentation</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757588">
                <a:tc>
                  <a:txBody>
                    <a:bodyPr/>
                    <a:lstStyle/>
                    <a:p>
                      <a:pPr algn="ctr">
                        <a:lnSpc>
                          <a:spcPts val="1800"/>
                        </a:lnSpc>
                        <a:defRPr/>
                      </a:pPr>
                      <a:endParaRPr lang="en-US" sz="200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ts val="1800"/>
                        </a:lnSpc>
                        <a:defRPr/>
                      </a:pPr>
                      <a:r>
                        <a:rPr lang="en-US" sz="2800" dirty="0">
                          <a:solidFill>
                            <a:srgbClr val="000000"/>
                          </a:solidFill>
                          <a:latin typeface="Alexandria"/>
                          <a:ea typeface="Alexandria"/>
                          <a:cs typeface="Alexandria"/>
                          <a:sym typeface="Alexandria"/>
                        </a:rPr>
                        <a:t>Final Exam</a:t>
                      </a:r>
                      <a:endParaRPr lang="en-US" sz="2000" dirty="0"/>
                    </a:p>
                  </a:txBody>
                  <a:tcPr marT="91440" marB="9144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19" name="Footer Placeholder 18">
            <a:extLst>
              <a:ext uri="{FF2B5EF4-FFF2-40B4-BE49-F238E27FC236}">
                <a16:creationId xmlns:a16="http://schemas.microsoft.com/office/drawing/2014/main" id="{EED6A2A7-F5A1-0E38-128C-9A404B75D787}"/>
              </a:ext>
            </a:extLst>
          </p:cNvPr>
          <p:cNvSpPr>
            <a:spLocks noGrp="1"/>
          </p:cNvSpPr>
          <p:nvPr>
            <p:ph type="ftr" sz="quarter" idx="11"/>
          </p:nvPr>
        </p:nvSpPr>
        <p:spPr/>
        <p:txBody>
          <a:bodyPr/>
          <a:lstStyle/>
          <a:p>
            <a:endParaRPr lang="en-US"/>
          </a:p>
        </p:txBody>
      </p:sp>
      <p:sp>
        <p:nvSpPr>
          <p:cNvPr id="20" name="Slide Number Placeholder 19">
            <a:extLst>
              <a:ext uri="{FF2B5EF4-FFF2-40B4-BE49-F238E27FC236}">
                <a16:creationId xmlns:a16="http://schemas.microsoft.com/office/drawing/2014/main" id="{447FBE20-4E00-B843-A74E-FC4B30ADB580}"/>
              </a:ext>
            </a:extLst>
          </p:cNvPr>
          <p:cNvSpPr>
            <a:spLocks noGrp="1"/>
          </p:cNvSpPr>
          <p:nvPr>
            <p:ph type="sldNum" sz="quarter" idx="12"/>
          </p:nvPr>
        </p:nvSpPr>
        <p:spPr/>
        <p:txBody>
          <a:bodyPr/>
          <a:lstStyle/>
          <a:p>
            <a:fld id="{B6F15528-21DE-4FAA-801E-634DDDAF4B2B}"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89992" y="-87087"/>
            <a:ext cx="18995631" cy="10580913"/>
            <a:chOff x="0" y="0"/>
            <a:chExt cx="25327508" cy="14107884"/>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3"/>
              <a:stretch>
                <a:fillRect t="-39763" b="-39763"/>
              </a:stretch>
            </a:blipFill>
          </p:spPr>
          <p:txBody>
            <a:bodyPr/>
            <a:lstStyle/>
            <a:p>
              <a:endParaRPr lang="en-EG"/>
            </a:p>
          </p:txBody>
        </p:sp>
      </p:grpSp>
      <p:grpSp>
        <p:nvGrpSpPr>
          <p:cNvPr id="5" name="Group 5"/>
          <p:cNvGrpSpPr/>
          <p:nvPr/>
        </p:nvGrpSpPr>
        <p:grpSpPr>
          <a:xfrm>
            <a:off x="-19050" y="-65313"/>
            <a:ext cx="18288000" cy="8724681"/>
            <a:chOff x="0" y="0"/>
            <a:chExt cx="24384000" cy="11632908"/>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txBody>
            <a:bodyPr/>
            <a:lstStyle/>
            <a:p>
              <a:endParaRPr lang="en-EG"/>
            </a:p>
          </p:txBody>
        </p:sp>
      </p:grpSp>
      <p:grpSp>
        <p:nvGrpSpPr>
          <p:cNvPr id="7" name="Group 7"/>
          <p:cNvGrpSpPr/>
          <p:nvPr/>
        </p:nvGrpSpPr>
        <p:grpSpPr>
          <a:xfrm>
            <a:off x="-89992" y="89687"/>
            <a:ext cx="12989500" cy="7951194"/>
            <a:chOff x="0" y="0"/>
            <a:chExt cx="17319333" cy="10601592"/>
          </a:xfrm>
        </p:grpSpPr>
        <p:sp>
          <p:nvSpPr>
            <p:cNvPr id="8" name="Freeform 8"/>
            <p:cNvSpPr/>
            <p:nvPr/>
          </p:nvSpPr>
          <p:spPr>
            <a:xfrm>
              <a:off x="0" y="0"/>
              <a:ext cx="17319371" cy="10601579"/>
            </a:xfrm>
            <a:custGeom>
              <a:avLst/>
              <a:gdLst/>
              <a:ahLst/>
              <a:cxnLst/>
              <a:rect l="l" t="t" r="r" b="b"/>
              <a:pathLst>
                <a:path w="17319371" h="10601579">
                  <a:moveTo>
                    <a:pt x="0" y="0"/>
                  </a:moveTo>
                  <a:lnTo>
                    <a:pt x="17319371" y="0"/>
                  </a:lnTo>
                  <a:lnTo>
                    <a:pt x="17319371" y="10601579"/>
                  </a:lnTo>
                  <a:lnTo>
                    <a:pt x="0" y="10601579"/>
                  </a:lnTo>
                  <a:lnTo>
                    <a:pt x="0" y="0"/>
                  </a:lnTo>
                  <a:close/>
                </a:path>
              </a:pathLst>
            </a:custGeom>
            <a:blipFill>
              <a:blip r:embed="rId4"/>
              <a:stretch>
                <a:fillRect l="-4556" r="-4570"/>
              </a:stretch>
            </a:blipFill>
          </p:spPr>
          <p:txBody>
            <a:bodyPr/>
            <a:lstStyle/>
            <a:p>
              <a:endParaRPr lang="en-EG"/>
            </a:p>
          </p:txBody>
        </p:sp>
      </p:grpSp>
      <p:sp>
        <p:nvSpPr>
          <p:cNvPr id="9" name="TextBox 9"/>
          <p:cNvSpPr txBox="1"/>
          <p:nvPr/>
        </p:nvSpPr>
        <p:spPr>
          <a:xfrm>
            <a:off x="9553289" y="4214755"/>
            <a:ext cx="7060882" cy="2009775"/>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Power BI Overview</a:t>
            </a:r>
          </a:p>
        </p:txBody>
      </p:sp>
      <p:grpSp>
        <p:nvGrpSpPr>
          <p:cNvPr id="10" name="Group 10"/>
          <p:cNvGrpSpPr/>
          <p:nvPr/>
        </p:nvGrpSpPr>
        <p:grpSpPr>
          <a:xfrm>
            <a:off x="9567586" y="6338868"/>
            <a:ext cx="5293966" cy="1252804"/>
            <a:chOff x="0" y="0"/>
            <a:chExt cx="7058622" cy="1670406"/>
          </a:xfrm>
        </p:grpSpPr>
        <p:sp>
          <p:nvSpPr>
            <p:cNvPr id="11" name="Freeform 11"/>
            <p:cNvSpPr/>
            <p:nvPr/>
          </p:nvSpPr>
          <p:spPr>
            <a:xfrm>
              <a:off x="0" y="0"/>
              <a:ext cx="7058533" cy="1670347"/>
            </a:xfrm>
            <a:custGeom>
              <a:avLst/>
              <a:gdLst/>
              <a:ahLst/>
              <a:cxnLst/>
              <a:rect l="l" t="t" r="r" b="b"/>
              <a:pathLst>
                <a:path w="7058533" h="1670347">
                  <a:moveTo>
                    <a:pt x="0" y="278359"/>
                  </a:moveTo>
                  <a:cubicBezTo>
                    <a:pt x="0" y="124694"/>
                    <a:pt x="80899" y="0"/>
                    <a:pt x="180594" y="0"/>
                  </a:cubicBezTo>
                  <a:lnTo>
                    <a:pt x="6877939" y="0"/>
                  </a:lnTo>
                  <a:cubicBezTo>
                    <a:pt x="6977634" y="0"/>
                    <a:pt x="7058533" y="124694"/>
                    <a:pt x="7058533" y="278359"/>
                  </a:cubicBezTo>
                  <a:lnTo>
                    <a:pt x="7058533" y="1391988"/>
                  </a:lnTo>
                  <a:cubicBezTo>
                    <a:pt x="7058533" y="1545653"/>
                    <a:pt x="6977634" y="1670347"/>
                    <a:pt x="6877939" y="1670347"/>
                  </a:cubicBezTo>
                  <a:lnTo>
                    <a:pt x="180594" y="1670347"/>
                  </a:lnTo>
                  <a:cubicBezTo>
                    <a:pt x="80899" y="1670347"/>
                    <a:pt x="0" y="1545849"/>
                    <a:pt x="0" y="1391988"/>
                  </a:cubicBezTo>
                  <a:close/>
                </a:path>
              </a:pathLst>
            </a:custGeom>
            <a:solidFill>
              <a:srgbClr val="FFFFFF"/>
            </a:solidFill>
            <a:ln w="19050" cap="sq">
              <a:solidFill>
                <a:srgbClr val="8E5A6D"/>
              </a:solidFill>
              <a:prstDash val="solid"/>
              <a:miter/>
            </a:ln>
          </p:spPr>
          <p:txBody>
            <a:bodyPr/>
            <a:lstStyle/>
            <a:p>
              <a:endParaRPr lang="en-EG"/>
            </a:p>
          </p:txBody>
        </p:sp>
        <p:sp>
          <p:nvSpPr>
            <p:cNvPr id="12" name="TextBox 12"/>
            <p:cNvSpPr txBox="1"/>
            <p:nvPr/>
          </p:nvSpPr>
          <p:spPr>
            <a:xfrm>
              <a:off x="0" y="0"/>
              <a:ext cx="7058622" cy="1670406"/>
            </a:xfrm>
            <a:prstGeom prst="rect">
              <a:avLst/>
            </a:prstGeom>
          </p:spPr>
          <p:txBody>
            <a:bodyPr lIns="50800" tIns="50800" rIns="50800" bIns="50800" rtlCol="0" anchor="ctr"/>
            <a:lstStyle/>
            <a:p>
              <a:pPr algn="ctr">
                <a:lnSpc>
                  <a:spcPts val="5040"/>
                </a:lnSpc>
              </a:pPr>
              <a:r>
                <a:rPr lang="en-US" sz="4200" b="1" dirty="0">
                  <a:solidFill>
                    <a:srgbClr val="000000"/>
                  </a:solidFill>
                  <a:latin typeface="Alexandria Bold"/>
                  <a:ea typeface="Alexandria Bold"/>
                  <a:cs typeface="Alexandria Bold"/>
                  <a:sym typeface="Alexandria Bold"/>
                </a:rPr>
                <a:t>Lecture 01</a:t>
              </a:r>
            </a:p>
          </p:txBody>
        </p:sp>
      </p:grpSp>
      <p:sp>
        <p:nvSpPr>
          <p:cNvPr id="13" name="TextBox 13"/>
          <p:cNvSpPr txBox="1"/>
          <p:nvPr/>
        </p:nvSpPr>
        <p:spPr>
          <a:xfrm>
            <a:off x="780221" y="9327033"/>
            <a:ext cx="11335579" cy="641201"/>
          </a:xfrm>
          <a:prstGeom prst="rect">
            <a:avLst/>
          </a:prstGeom>
        </p:spPr>
        <p:txBody>
          <a:bodyPr wrap="square" lIns="0" tIns="0" rIns="0" bIns="0" rtlCol="0" anchor="t">
            <a:spAutoFit/>
          </a:bodyPr>
          <a:lstStyle/>
          <a:p>
            <a:pPr algn="l">
              <a:lnSpc>
                <a:spcPts val="5040"/>
              </a:lnSpc>
            </a:pPr>
            <a:r>
              <a:rPr lang="en-US" sz="4200" b="1" dirty="0">
                <a:solidFill>
                  <a:srgbClr val="00B0F0"/>
                </a:solidFill>
                <a:latin typeface="Alexandria Bold"/>
                <a:ea typeface="Alexandria Bold"/>
                <a:cs typeface="Alexandria Bold"/>
                <a:sym typeface="Alexandria Bold"/>
              </a:rPr>
              <a:t>Eng. Ahmed Hussein</a:t>
            </a:r>
          </a:p>
        </p:txBody>
      </p:sp>
      <p:sp>
        <p:nvSpPr>
          <p:cNvPr id="14" name="TextBox 14"/>
          <p:cNvSpPr txBox="1"/>
          <p:nvPr/>
        </p:nvSpPr>
        <p:spPr>
          <a:xfrm>
            <a:off x="780221" y="8792166"/>
            <a:ext cx="7146817" cy="599122"/>
          </a:xfrm>
          <a:prstGeom prst="rect">
            <a:avLst/>
          </a:prstGeom>
        </p:spPr>
        <p:txBody>
          <a:bodyPr lIns="0" tIns="0" rIns="0" bIns="0" rtlCol="0" anchor="t">
            <a:spAutoFit/>
          </a:bodyPr>
          <a:lstStyle/>
          <a:p>
            <a:pPr algn="l">
              <a:lnSpc>
                <a:spcPts val="4320"/>
              </a:lnSpc>
            </a:pPr>
            <a:r>
              <a:rPr lang="en-US" sz="3600" dirty="0">
                <a:solidFill>
                  <a:srgbClr val="00B0F0"/>
                </a:solidFill>
                <a:latin typeface="Alexandria"/>
                <a:ea typeface="Alexandria"/>
                <a:cs typeface="Alexandria"/>
                <a:sym typeface="Alexandria"/>
              </a:rPr>
              <a:t>Prepared by</a:t>
            </a:r>
          </a:p>
        </p:txBody>
      </p:sp>
      <p:grpSp>
        <p:nvGrpSpPr>
          <p:cNvPr id="15" name="Group 15"/>
          <p:cNvGrpSpPr/>
          <p:nvPr/>
        </p:nvGrpSpPr>
        <p:grpSpPr>
          <a:xfrm>
            <a:off x="14674501" y="89687"/>
            <a:ext cx="3457708" cy="1614516"/>
            <a:chOff x="0" y="0"/>
            <a:chExt cx="4610278" cy="2152688"/>
          </a:xfrm>
        </p:grpSpPr>
        <p:sp>
          <p:nvSpPr>
            <p:cNvPr id="16" name="Freeform 16"/>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5"/>
              <a:stretch>
                <a:fillRect t="-59703" r="-1" b="-54463"/>
              </a:stretch>
            </a:blipFill>
          </p:spPr>
          <p:txBody>
            <a:bodyPr/>
            <a:lstStyle/>
            <a:p>
              <a:endParaRPr lang="en-EG"/>
            </a:p>
          </p:txBody>
        </p:sp>
      </p:grpSp>
      <p:sp>
        <p:nvSpPr>
          <p:cNvPr id="29" name="Footer Placeholder 28">
            <a:extLst>
              <a:ext uri="{FF2B5EF4-FFF2-40B4-BE49-F238E27FC236}">
                <a16:creationId xmlns:a16="http://schemas.microsoft.com/office/drawing/2014/main" id="{A10E7414-0BB3-C8C5-1DF1-02FF53F3EF2E}"/>
              </a:ext>
            </a:extLst>
          </p:cNvPr>
          <p:cNvSpPr>
            <a:spLocks noGrp="1"/>
          </p:cNvSpPr>
          <p:nvPr>
            <p:ph type="ftr" sz="quarter" idx="11"/>
          </p:nvPr>
        </p:nvSpPr>
        <p:spPr/>
        <p:txBody>
          <a:bodyPr/>
          <a:lstStyle/>
          <a:p>
            <a:endParaRPr lang="en-US"/>
          </a:p>
        </p:txBody>
      </p:sp>
      <p:sp>
        <p:nvSpPr>
          <p:cNvPr id="30" name="Slide Number Placeholder 29">
            <a:extLst>
              <a:ext uri="{FF2B5EF4-FFF2-40B4-BE49-F238E27FC236}">
                <a16:creationId xmlns:a16="http://schemas.microsoft.com/office/drawing/2014/main" id="{566E023C-AE0D-5D12-C363-8A8A9948695B}"/>
              </a:ext>
            </a:extLst>
          </p:cNvPr>
          <p:cNvSpPr>
            <a:spLocks noGrp="1"/>
          </p:cNvSpPr>
          <p:nvPr>
            <p:ph type="sldNum" sz="quarter" idx="12"/>
          </p:nvPr>
        </p:nvSpPr>
        <p:spPr/>
        <p:txBody>
          <a:bodyPr/>
          <a:lstStyle/>
          <a:p>
            <a:fld id="{B6F15528-21DE-4FAA-801E-634DDDAF4B2B}"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667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4210" y="0"/>
            <a:ext cx="8321526" cy="8360235"/>
            <a:chOff x="0" y="0"/>
            <a:chExt cx="11095368" cy="11146980"/>
          </a:xfrm>
        </p:grpSpPr>
        <p:sp>
          <p:nvSpPr>
            <p:cNvPr id="4" name="Freeform 4"/>
            <p:cNvSpPr/>
            <p:nvPr/>
          </p:nvSpPr>
          <p:spPr>
            <a:xfrm>
              <a:off x="0" y="0"/>
              <a:ext cx="11095355" cy="11146917"/>
            </a:xfrm>
            <a:custGeom>
              <a:avLst/>
              <a:gdLst/>
              <a:ahLst/>
              <a:cxnLst/>
              <a:rect l="l" t="t" r="r" b="b"/>
              <a:pathLst>
                <a:path w="11095355" h="11146917">
                  <a:moveTo>
                    <a:pt x="0" y="0"/>
                  </a:moveTo>
                  <a:lnTo>
                    <a:pt x="11095355" y="0"/>
                  </a:lnTo>
                  <a:lnTo>
                    <a:pt x="11095355" y="11146917"/>
                  </a:lnTo>
                  <a:lnTo>
                    <a:pt x="0" y="11146917"/>
                  </a:lnTo>
                  <a:lnTo>
                    <a:pt x="0" y="0"/>
                  </a:lnTo>
                  <a:close/>
                </a:path>
              </a:pathLst>
            </a:custGeom>
            <a:blipFill>
              <a:blip r:embed="rId3"/>
              <a:stretch>
                <a:fillRect l="-19298" r="-19298"/>
              </a:stretch>
            </a:blipFill>
          </p:spPr>
          <p:txBody>
            <a:bodyPr/>
            <a:lstStyle/>
            <a:p>
              <a:endParaRPr lang="en-EG"/>
            </a:p>
          </p:txBody>
        </p:sp>
      </p:grpSp>
      <p:grpSp>
        <p:nvGrpSpPr>
          <p:cNvPr id="5" name="Group 5"/>
          <p:cNvGrpSpPr/>
          <p:nvPr/>
        </p:nvGrpSpPr>
        <p:grpSpPr>
          <a:xfrm rot="5400000">
            <a:off x="-6258" y="6267"/>
            <a:ext cx="2698956" cy="2686431"/>
            <a:chOff x="0" y="0"/>
            <a:chExt cx="3598608" cy="3581908"/>
          </a:xfrm>
        </p:grpSpPr>
        <p:sp>
          <p:nvSpPr>
            <p:cNvPr id="6" name="Freeform 6"/>
            <p:cNvSpPr/>
            <p:nvPr/>
          </p:nvSpPr>
          <p:spPr>
            <a:xfrm>
              <a:off x="0" y="0"/>
              <a:ext cx="3598545" cy="3581908"/>
            </a:xfrm>
            <a:custGeom>
              <a:avLst/>
              <a:gdLst/>
              <a:ahLst/>
              <a:cxnLst/>
              <a:rect l="l" t="t" r="r" b="b"/>
              <a:pathLst>
                <a:path w="3598545" h="3581908">
                  <a:moveTo>
                    <a:pt x="0" y="3581908"/>
                  </a:moveTo>
                  <a:lnTo>
                    <a:pt x="0" y="0"/>
                  </a:lnTo>
                  <a:lnTo>
                    <a:pt x="3598545" y="3581908"/>
                  </a:lnTo>
                  <a:close/>
                </a:path>
              </a:pathLst>
            </a:custGeom>
            <a:solidFill>
              <a:srgbClr val="FFFFFF"/>
            </a:solidFill>
          </p:spPr>
          <p:txBody>
            <a:bodyPr/>
            <a:lstStyle/>
            <a:p>
              <a:endParaRPr lang="en-EG"/>
            </a:p>
          </p:txBody>
        </p:sp>
      </p:grpSp>
      <p:grpSp>
        <p:nvGrpSpPr>
          <p:cNvPr id="7" name="Group 7"/>
          <p:cNvGrpSpPr/>
          <p:nvPr/>
        </p:nvGrpSpPr>
        <p:grpSpPr>
          <a:xfrm rot="-5400000">
            <a:off x="-959729" y="6149235"/>
            <a:ext cx="8360226" cy="3715655"/>
            <a:chOff x="0" y="0"/>
            <a:chExt cx="11146968" cy="4954206"/>
          </a:xfrm>
        </p:grpSpPr>
        <p:sp>
          <p:nvSpPr>
            <p:cNvPr id="8" name="Freeform 8"/>
            <p:cNvSpPr/>
            <p:nvPr/>
          </p:nvSpPr>
          <p:spPr>
            <a:xfrm>
              <a:off x="0" y="0"/>
              <a:ext cx="11147044" cy="4954270"/>
            </a:xfrm>
            <a:custGeom>
              <a:avLst/>
              <a:gdLst/>
              <a:ahLst/>
              <a:cxnLst/>
              <a:rect l="l" t="t" r="r" b="b"/>
              <a:pathLst>
                <a:path w="11147044" h="4954270">
                  <a:moveTo>
                    <a:pt x="0" y="0"/>
                  </a:moveTo>
                  <a:lnTo>
                    <a:pt x="4977384" y="4954270"/>
                  </a:lnTo>
                  <a:lnTo>
                    <a:pt x="11147044" y="4954270"/>
                  </a:lnTo>
                  <a:lnTo>
                    <a:pt x="6169660" y="0"/>
                  </a:lnTo>
                  <a:close/>
                </a:path>
              </a:pathLst>
            </a:custGeom>
            <a:solidFill>
              <a:srgbClr val="669BBC">
                <a:alpha val="7059"/>
              </a:srgbClr>
            </a:solidFill>
          </p:spPr>
          <p:txBody>
            <a:bodyPr/>
            <a:lstStyle/>
            <a:p>
              <a:endParaRPr lang="en-EG"/>
            </a:p>
          </p:txBody>
        </p:sp>
      </p:grpSp>
      <p:sp>
        <p:nvSpPr>
          <p:cNvPr id="9" name="TextBox 9"/>
          <p:cNvSpPr txBox="1"/>
          <p:nvPr/>
        </p:nvSpPr>
        <p:spPr>
          <a:xfrm>
            <a:off x="7125329" y="2146097"/>
            <a:ext cx="5987967" cy="712441"/>
          </a:xfrm>
          <a:prstGeom prst="rect">
            <a:avLst/>
          </a:prstGeom>
        </p:spPr>
        <p:txBody>
          <a:bodyPr lIns="0" tIns="0" rIns="0" bIns="0" rtlCol="0" anchor="t">
            <a:spAutoFit/>
          </a:bodyPr>
          <a:lstStyle/>
          <a:p>
            <a:pPr algn="l">
              <a:lnSpc>
                <a:spcPts val="5040"/>
              </a:lnSpc>
            </a:pPr>
            <a:r>
              <a:rPr lang="en-US" sz="4200" b="1">
                <a:solidFill>
                  <a:srgbClr val="00B0F0"/>
                </a:solidFill>
                <a:latin typeface="Times New Roman Bold"/>
                <a:ea typeface="Times New Roman Bold"/>
                <a:cs typeface="Times New Roman Bold"/>
                <a:sym typeface="Times New Roman Bold"/>
              </a:rPr>
              <a:t>What we will cover</a:t>
            </a:r>
          </a:p>
        </p:txBody>
      </p:sp>
      <p:grpSp>
        <p:nvGrpSpPr>
          <p:cNvPr id="10" name="Group 10"/>
          <p:cNvGrpSpPr/>
          <p:nvPr/>
        </p:nvGrpSpPr>
        <p:grpSpPr>
          <a:xfrm>
            <a:off x="4726238" y="875167"/>
            <a:ext cx="9775374" cy="68580"/>
            <a:chOff x="0" y="0"/>
            <a:chExt cx="13033832" cy="91440"/>
          </a:xfrm>
        </p:grpSpPr>
        <p:sp>
          <p:nvSpPr>
            <p:cNvPr id="11" name="Freeform 11"/>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EG"/>
            </a:p>
          </p:txBody>
        </p:sp>
      </p:grpSp>
      <p:sp>
        <p:nvSpPr>
          <p:cNvPr id="12" name="TextBox 12"/>
          <p:cNvSpPr txBox="1"/>
          <p:nvPr/>
        </p:nvSpPr>
        <p:spPr>
          <a:xfrm>
            <a:off x="8156503" y="3559664"/>
            <a:ext cx="9775413" cy="3052118"/>
          </a:xfrm>
          <a:prstGeom prst="rect">
            <a:avLst/>
          </a:prstGeom>
        </p:spPr>
        <p:txBody>
          <a:bodyPr wrap="square" lIns="0" tIns="0" rIns="0" bIns="0" rtlCol="0" anchor="t">
            <a:spAutoFit/>
          </a:bodyPr>
          <a:lstStyle/>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Business Intelligence Overview</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Introduction to Power BI</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Signing up and Installing Power BI</a:t>
            </a:r>
          </a:p>
          <a:p>
            <a:pPr marL="651510" lvl="1" indent="-325755" algn="l">
              <a:lnSpc>
                <a:spcPts val="4320"/>
              </a:lnSpc>
            </a:pPr>
            <a:endParaRPr lang="en-US" sz="3600" dirty="0">
              <a:solidFill>
                <a:srgbClr val="000000"/>
              </a:solidFill>
              <a:latin typeface="Times New Roman"/>
              <a:ea typeface="Times New Roman"/>
              <a:cs typeface="Times New Roman"/>
              <a:sym typeface="Times New Roman"/>
            </a:endParaRPr>
          </a:p>
        </p:txBody>
      </p:sp>
      <p:sp>
        <p:nvSpPr>
          <p:cNvPr id="15" name="TextBox 15"/>
          <p:cNvSpPr txBox="1"/>
          <p:nvPr/>
        </p:nvSpPr>
        <p:spPr>
          <a:xfrm>
            <a:off x="5054660" y="2021100"/>
            <a:ext cx="1844240" cy="481613"/>
          </a:xfrm>
          <a:prstGeom prst="rect">
            <a:avLst/>
          </a:prstGeom>
        </p:spPr>
        <p:txBody>
          <a:bodyPr lIns="0" tIns="0" rIns="0" bIns="0" rtlCol="0" anchor="t">
            <a:spAutoFit/>
          </a:bodyPr>
          <a:lstStyle/>
          <a:p>
            <a:pPr algn="ctr">
              <a:lnSpc>
                <a:spcPts val="3240"/>
              </a:lnSpc>
            </a:pPr>
            <a:r>
              <a:rPr lang="en-US" sz="2700">
                <a:solidFill>
                  <a:srgbClr val="FFFFFF"/>
                </a:solidFill>
                <a:latin typeface="Times New Roman"/>
                <a:ea typeface="Times New Roman"/>
                <a:cs typeface="Times New Roman"/>
                <a:sym typeface="Times New Roman"/>
              </a:rPr>
              <a:t>Orientation</a:t>
            </a:r>
          </a:p>
        </p:txBody>
      </p:sp>
      <p:sp>
        <p:nvSpPr>
          <p:cNvPr id="16" name="TextBox 16"/>
          <p:cNvSpPr txBox="1"/>
          <p:nvPr/>
        </p:nvSpPr>
        <p:spPr>
          <a:xfrm>
            <a:off x="5169656" y="2426589"/>
            <a:ext cx="1604610" cy="481613"/>
          </a:xfrm>
          <a:prstGeom prst="rect">
            <a:avLst/>
          </a:prstGeom>
        </p:spPr>
        <p:txBody>
          <a:bodyPr lIns="0" tIns="0" rIns="0" bIns="0" rtlCol="0" anchor="t">
            <a:spAutoFit/>
          </a:bodyPr>
          <a:lstStyle/>
          <a:p>
            <a:pPr algn="ctr">
              <a:lnSpc>
                <a:spcPts val="3240"/>
              </a:lnSpc>
            </a:pPr>
            <a:r>
              <a:rPr lang="en-US" sz="2700" b="1">
                <a:solidFill>
                  <a:srgbClr val="FFFFFF"/>
                </a:solidFill>
                <a:latin typeface="Times New Roman Bold"/>
                <a:ea typeface="Times New Roman Bold"/>
                <a:cs typeface="Times New Roman Bold"/>
                <a:sym typeface="Times New Roman Bold"/>
              </a:rPr>
              <a:t>Lecture</a:t>
            </a:r>
          </a:p>
        </p:txBody>
      </p:sp>
      <p:grpSp>
        <p:nvGrpSpPr>
          <p:cNvPr id="17" name="Group 17"/>
          <p:cNvGrpSpPr/>
          <p:nvPr/>
        </p:nvGrpSpPr>
        <p:grpSpPr>
          <a:xfrm>
            <a:off x="14674501" y="89687"/>
            <a:ext cx="3457708" cy="1614516"/>
            <a:chOff x="0" y="0"/>
            <a:chExt cx="4610278" cy="2152688"/>
          </a:xfrm>
        </p:grpSpPr>
        <p:sp>
          <p:nvSpPr>
            <p:cNvPr id="18" name="Freeform 18"/>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sp>
        <p:nvSpPr>
          <p:cNvPr id="35" name="Footer Placeholder 34">
            <a:extLst>
              <a:ext uri="{FF2B5EF4-FFF2-40B4-BE49-F238E27FC236}">
                <a16:creationId xmlns:a16="http://schemas.microsoft.com/office/drawing/2014/main" id="{C93FA9C2-9298-EE6E-14A8-2F350B42E094}"/>
              </a:ext>
            </a:extLst>
          </p:cNvPr>
          <p:cNvSpPr>
            <a:spLocks noGrp="1"/>
          </p:cNvSpPr>
          <p:nvPr>
            <p:ph type="ftr" sz="quarter" idx="11"/>
          </p:nvPr>
        </p:nvSpPr>
        <p:spPr/>
        <p:txBody>
          <a:bodyPr/>
          <a:lstStyle/>
          <a:p>
            <a:endParaRPr lang="en-US"/>
          </a:p>
        </p:txBody>
      </p:sp>
      <p:sp>
        <p:nvSpPr>
          <p:cNvPr id="36" name="Slide Number Placeholder 35">
            <a:extLst>
              <a:ext uri="{FF2B5EF4-FFF2-40B4-BE49-F238E27FC236}">
                <a16:creationId xmlns:a16="http://schemas.microsoft.com/office/drawing/2014/main" id="{9D64BE18-A566-9D37-24DB-C119C49BD9F9}"/>
              </a:ext>
            </a:extLst>
          </p:cNvPr>
          <p:cNvSpPr>
            <a:spLocks noGrp="1"/>
          </p:cNvSpPr>
          <p:nvPr>
            <p:ph type="sldNum" sz="quarter" idx="12"/>
          </p:nvPr>
        </p:nvSpPr>
        <p:spPr/>
        <p:txBody>
          <a:bodyPr/>
          <a:lstStyle/>
          <a:p>
            <a:fld id="{B6F15528-21DE-4FAA-801E-634DDDAF4B2B}" type="slidenum">
              <a:rPr lang="en-US" smtClean="0"/>
              <a:pPr/>
              <a:t>7</a:t>
            </a:fld>
            <a:endParaRPr lang="en-US"/>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FF2B5EF4-FFF2-40B4-BE49-F238E27FC236}">
                <a16:creationId xmlns:a16="http://schemas.microsoft.com/office/drawing/2014/main" id="{56DCE2F0-986C-F4C5-FCB9-074E5949CF8E}"/>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F9D0A813-852E-427D-AC34-C1F0054B73D8}"/>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FFBC9732-D32E-DCF9-3982-D4B68F971747}"/>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452009" y="1410624"/>
            <a:ext cx="6715300" cy="1569660"/>
          </a:xfrm>
          <a:prstGeom prst="rect">
            <a:avLst/>
          </a:prstGeom>
          <a:noFill/>
        </p:spPr>
        <p:txBody>
          <a:bodyPr wrap="none" rtlCol="0">
            <a:spAutoFit/>
          </a:bodyPr>
          <a:lstStyle/>
          <a:p>
            <a:pPr marL="914400" indent="-914400">
              <a:buAutoNum type="arabicPeriod"/>
            </a:pPr>
            <a:r>
              <a:rPr lang="en-US" sz="4800" b="1" dirty="0">
                <a:solidFill>
                  <a:srgbClr val="00B0F0"/>
                </a:solidFill>
                <a:latin typeface="Times New Roman"/>
                <a:ea typeface="Times New Roman"/>
                <a:cs typeface="Times New Roman"/>
                <a:sym typeface="Times New Roman"/>
              </a:rPr>
              <a:t>Business Intelligence </a:t>
            </a:r>
          </a:p>
          <a:p>
            <a:r>
              <a:rPr lang="en-US" sz="4800" b="1" dirty="0">
                <a:solidFill>
                  <a:srgbClr val="00B0F0"/>
                </a:solidFill>
                <a:latin typeface="Times New Roman"/>
                <a:ea typeface="Times New Roman"/>
                <a:cs typeface="Times New Roman"/>
                <a:sym typeface="Times New Roman"/>
              </a:rPr>
              <a:t>	Overview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01</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p:cNvGrpSpPr/>
          <p:nvPr/>
        </p:nvGrpSpPr>
        <p:grpSpPr>
          <a:xfrm>
            <a:off x="11684369" y="2869209"/>
            <a:ext cx="6739198" cy="10583255"/>
            <a:chOff x="0" y="0"/>
            <a:chExt cx="21004886" cy="32986129"/>
          </a:xfrm>
        </p:grpSpPr>
        <p:sp>
          <p:nvSpPr>
            <p:cNvPr id="4" name="Freeform 4"/>
            <p:cNvSpPr/>
            <p:nvPr/>
          </p:nvSpPr>
          <p:spPr>
            <a:xfrm>
              <a:off x="0" y="0"/>
              <a:ext cx="21004785" cy="32986092"/>
            </a:xfrm>
            <a:custGeom>
              <a:avLst/>
              <a:gdLst/>
              <a:ahLst/>
              <a:cxnLst/>
              <a:rect l="l" t="t" r="r" b="b"/>
              <a:pathLst>
                <a:path w="21004785" h="32986092">
                  <a:moveTo>
                    <a:pt x="3160014" y="0"/>
                  </a:moveTo>
                  <a:lnTo>
                    <a:pt x="0" y="9356090"/>
                  </a:lnTo>
                  <a:lnTo>
                    <a:pt x="13488924" y="32986092"/>
                  </a:lnTo>
                  <a:lnTo>
                    <a:pt x="21004785" y="32986092"/>
                  </a:lnTo>
                  <a:lnTo>
                    <a:pt x="21004785" y="0"/>
                  </a:lnTo>
                  <a:close/>
                </a:path>
              </a:pathLst>
            </a:custGeom>
            <a:blipFill>
              <a:blip r:embed="rId4"/>
              <a:stretch>
                <a:fillRect l="-2903" r="-2903"/>
              </a:stretch>
            </a:blipFill>
          </p:spPr>
          <p:txBody>
            <a:bodyPr/>
            <a:lstStyle/>
            <a:p>
              <a:endParaRPr lang="en-EG"/>
            </a:p>
          </p:txBody>
        </p:sp>
      </p:grpSp>
      <p:grpSp>
        <p:nvGrpSpPr>
          <p:cNvPr id="5" name="Group 5"/>
          <p:cNvGrpSpPr/>
          <p:nvPr/>
        </p:nvGrpSpPr>
        <p:grpSpPr>
          <a:xfrm rot="3614395">
            <a:off x="7988275" y="7998995"/>
            <a:ext cx="11058055" cy="802493"/>
            <a:chOff x="0" y="0"/>
            <a:chExt cx="3139792" cy="227858"/>
          </a:xfrm>
        </p:grpSpPr>
        <p:sp>
          <p:nvSpPr>
            <p:cNvPr id="6" name="Freeform 6"/>
            <p:cNvSpPr/>
            <p:nvPr/>
          </p:nvSpPr>
          <p:spPr>
            <a:xfrm>
              <a:off x="0" y="0"/>
              <a:ext cx="3139792" cy="227858"/>
            </a:xfrm>
            <a:custGeom>
              <a:avLst/>
              <a:gdLst/>
              <a:ahLst/>
              <a:cxnLst/>
              <a:rect l="l" t="t" r="r" b="b"/>
              <a:pathLst>
                <a:path w="3139792" h="227858">
                  <a:moveTo>
                    <a:pt x="2936592" y="0"/>
                  </a:moveTo>
                  <a:lnTo>
                    <a:pt x="0" y="0"/>
                  </a:lnTo>
                  <a:lnTo>
                    <a:pt x="203200" y="227858"/>
                  </a:lnTo>
                  <a:lnTo>
                    <a:pt x="3139792" y="227858"/>
                  </a:lnTo>
                  <a:lnTo>
                    <a:pt x="2936592" y="0"/>
                  </a:lnTo>
                  <a:close/>
                </a:path>
              </a:pathLst>
            </a:custGeom>
            <a:solidFill>
              <a:srgbClr val="FFFFFF"/>
            </a:solidFill>
          </p:spPr>
          <p:txBody>
            <a:bodyPr/>
            <a:lstStyle/>
            <a:p>
              <a:endParaRPr lang="en-EG"/>
            </a:p>
          </p:txBody>
        </p:sp>
        <p:sp>
          <p:nvSpPr>
            <p:cNvPr id="7" name="TextBox 7"/>
            <p:cNvSpPr txBox="1"/>
            <p:nvPr/>
          </p:nvSpPr>
          <p:spPr>
            <a:xfrm>
              <a:off x="101600" y="-38100"/>
              <a:ext cx="2936592" cy="265958"/>
            </a:xfrm>
            <a:prstGeom prst="rect">
              <a:avLst/>
            </a:prstGeom>
          </p:spPr>
          <p:txBody>
            <a:bodyPr lIns="50800" tIns="50800" rIns="50800" bIns="50800" rtlCol="0" anchor="ctr"/>
            <a:lstStyle/>
            <a:p>
              <a:pPr marL="0" lvl="0" indent="0" algn="ctr">
                <a:lnSpc>
                  <a:spcPts val="2659"/>
                </a:lnSpc>
                <a:spcBef>
                  <a:spcPct val="0"/>
                </a:spcBef>
              </a:pPr>
              <a:endParaRPr/>
            </a:p>
          </p:txBody>
        </p:sp>
      </p:grpSp>
      <p:grpSp>
        <p:nvGrpSpPr>
          <p:cNvPr id="8" name="Group 8"/>
          <p:cNvGrpSpPr/>
          <p:nvPr/>
        </p:nvGrpSpPr>
        <p:grpSpPr>
          <a:xfrm>
            <a:off x="1028700" y="4553673"/>
            <a:ext cx="4383823" cy="2230380"/>
            <a:chOff x="0" y="0"/>
            <a:chExt cx="1244490" cy="633166"/>
          </a:xfrm>
        </p:grpSpPr>
        <p:sp>
          <p:nvSpPr>
            <p:cNvPr id="9" name="Freeform 9"/>
            <p:cNvSpPr/>
            <p:nvPr/>
          </p:nvSpPr>
          <p:spPr>
            <a:xfrm>
              <a:off x="0" y="0"/>
              <a:ext cx="1244490" cy="633166"/>
            </a:xfrm>
            <a:custGeom>
              <a:avLst/>
              <a:gdLst/>
              <a:ahLst/>
              <a:cxnLst/>
              <a:rect l="l" t="t" r="r" b="b"/>
              <a:pathLst>
                <a:path w="1244490" h="633166">
                  <a:moveTo>
                    <a:pt x="0" y="0"/>
                  </a:moveTo>
                  <a:lnTo>
                    <a:pt x="1244490" y="0"/>
                  </a:lnTo>
                  <a:lnTo>
                    <a:pt x="1244490" y="633166"/>
                  </a:lnTo>
                  <a:lnTo>
                    <a:pt x="0" y="633166"/>
                  </a:lnTo>
                  <a:close/>
                </a:path>
              </a:pathLst>
            </a:custGeom>
            <a:solidFill>
              <a:srgbClr val="FFFFFF"/>
            </a:solidFill>
          </p:spPr>
          <p:txBody>
            <a:bodyPr/>
            <a:lstStyle/>
            <a:p>
              <a:endParaRPr lang="en-EG"/>
            </a:p>
          </p:txBody>
        </p:sp>
        <p:sp>
          <p:nvSpPr>
            <p:cNvPr id="10" name="TextBox 10"/>
            <p:cNvSpPr txBox="1"/>
            <p:nvPr/>
          </p:nvSpPr>
          <p:spPr>
            <a:xfrm>
              <a:off x="0" y="-38100"/>
              <a:ext cx="1244490" cy="671266"/>
            </a:xfrm>
            <a:prstGeom prst="rect">
              <a:avLst/>
            </a:prstGeom>
          </p:spPr>
          <p:txBody>
            <a:bodyPr lIns="50800" tIns="50800" rIns="50800" bIns="50800" rtlCol="0" anchor="ctr"/>
            <a:lstStyle/>
            <a:p>
              <a:pPr marL="0" lvl="0" indent="0" algn="ctr">
                <a:lnSpc>
                  <a:spcPts val="2659"/>
                </a:lnSpc>
              </a:pPr>
              <a:endParaRPr/>
            </a:p>
          </p:txBody>
        </p:sp>
      </p:grpSp>
      <p:grpSp>
        <p:nvGrpSpPr>
          <p:cNvPr id="11" name="Group 11"/>
          <p:cNvGrpSpPr/>
          <p:nvPr/>
        </p:nvGrpSpPr>
        <p:grpSpPr>
          <a:xfrm>
            <a:off x="5775309" y="4553673"/>
            <a:ext cx="4432685" cy="2230380"/>
            <a:chOff x="0" y="0"/>
            <a:chExt cx="1258361" cy="633166"/>
          </a:xfrm>
        </p:grpSpPr>
        <p:sp>
          <p:nvSpPr>
            <p:cNvPr id="12" name="Freeform 12"/>
            <p:cNvSpPr/>
            <p:nvPr/>
          </p:nvSpPr>
          <p:spPr>
            <a:xfrm>
              <a:off x="0" y="0"/>
              <a:ext cx="1258361" cy="633166"/>
            </a:xfrm>
            <a:custGeom>
              <a:avLst/>
              <a:gdLst/>
              <a:ahLst/>
              <a:cxnLst/>
              <a:rect l="l" t="t" r="r" b="b"/>
              <a:pathLst>
                <a:path w="1258361" h="633166">
                  <a:moveTo>
                    <a:pt x="0" y="0"/>
                  </a:moveTo>
                  <a:lnTo>
                    <a:pt x="1258361" y="0"/>
                  </a:lnTo>
                  <a:lnTo>
                    <a:pt x="1258361" y="633166"/>
                  </a:lnTo>
                  <a:lnTo>
                    <a:pt x="0" y="633166"/>
                  </a:lnTo>
                  <a:close/>
                </a:path>
              </a:pathLst>
            </a:custGeom>
            <a:solidFill>
              <a:srgbClr val="81B6D8"/>
            </a:solidFill>
          </p:spPr>
          <p:txBody>
            <a:bodyPr/>
            <a:lstStyle/>
            <a:p>
              <a:endParaRPr lang="en-EG"/>
            </a:p>
          </p:txBody>
        </p:sp>
        <p:sp>
          <p:nvSpPr>
            <p:cNvPr id="13" name="TextBox 13"/>
            <p:cNvSpPr txBox="1"/>
            <p:nvPr/>
          </p:nvSpPr>
          <p:spPr>
            <a:xfrm>
              <a:off x="0" y="-38100"/>
              <a:ext cx="1258361" cy="671266"/>
            </a:xfrm>
            <a:prstGeom prst="rect">
              <a:avLst/>
            </a:prstGeom>
          </p:spPr>
          <p:txBody>
            <a:bodyPr lIns="50800" tIns="50800" rIns="50800" bIns="50800" rtlCol="0" anchor="ctr"/>
            <a:lstStyle/>
            <a:p>
              <a:pPr marL="0" lvl="0" indent="0" algn="ctr">
                <a:lnSpc>
                  <a:spcPts val="2659"/>
                </a:lnSpc>
              </a:pPr>
              <a:endParaRPr/>
            </a:p>
          </p:txBody>
        </p:sp>
      </p:grpSp>
      <p:grpSp>
        <p:nvGrpSpPr>
          <p:cNvPr id="14" name="Group 14"/>
          <p:cNvGrpSpPr/>
          <p:nvPr/>
        </p:nvGrpSpPr>
        <p:grpSpPr>
          <a:xfrm>
            <a:off x="1028700" y="7045647"/>
            <a:ext cx="4383823" cy="2230380"/>
            <a:chOff x="0" y="0"/>
            <a:chExt cx="1244490" cy="633166"/>
          </a:xfrm>
        </p:grpSpPr>
        <p:sp>
          <p:nvSpPr>
            <p:cNvPr id="15" name="Freeform 15"/>
            <p:cNvSpPr/>
            <p:nvPr/>
          </p:nvSpPr>
          <p:spPr>
            <a:xfrm>
              <a:off x="0" y="0"/>
              <a:ext cx="1244490" cy="633166"/>
            </a:xfrm>
            <a:custGeom>
              <a:avLst/>
              <a:gdLst/>
              <a:ahLst/>
              <a:cxnLst/>
              <a:rect l="l" t="t" r="r" b="b"/>
              <a:pathLst>
                <a:path w="1244490" h="633166">
                  <a:moveTo>
                    <a:pt x="0" y="0"/>
                  </a:moveTo>
                  <a:lnTo>
                    <a:pt x="1244490" y="0"/>
                  </a:lnTo>
                  <a:lnTo>
                    <a:pt x="1244490" y="633166"/>
                  </a:lnTo>
                  <a:lnTo>
                    <a:pt x="0" y="633166"/>
                  </a:lnTo>
                  <a:close/>
                </a:path>
              </a:pathLst>
            </a:custGeom>
            <a:solidFill>
              <a:srgbClr val="81B6D8"/>
            </a:solidFill>
          </p:spPr>
          <p:txBody>
            <a:bodyPr/>
            <a:lstStyle/>
            <a:p>
              <a:endParaRPr lang="en-EG"/>
            </a:p>
          </p:txBody>
        </p:sp>
        <p:sp>
          <p:nvSpPr>
            <p:cNvPr id="16" name="TextBox 16"/>
            <p:cNvSpPr txBox="1"/>
            <p:nvPr/>
          </p:nvSpPr>
          <p:spPr>
            <a:xfrm>
              <a:off x="0" y="-38100"/>
              <a:ext cx="1244490" cy="671266"/>
            </a:xfrm>
            <a:prstGeom prst="rect">
              <a:avLst/>
            </a:prstGeom>
          </p:spPr>
          <p:txBody>
            <a:bodyPr lIns="50800" tIns="50800" rIns="50800" bIns="50800" rtlCol="0" anchor="ctr"/>
            <a:lstStyle/>
            <a:p>
              <a:pPr marL="0" lvl="0" indent="0" algn="ctr">
                <a:lnSpc>
                  <a:spcPts val="2659"/>
                </a:lnSpc>
              </a:pPr>
              <a:endParaRPr/>
            </a:p>
          </p:txBody>
        </p:sp>
      </p:grpSp>
      <p:grpSp>
        <p:nvGrpSpPr>
          <p:cNvPr id="17" name="Group 17"/>
          <p:cNvGrpSpPr/>
          <p:nvPr/>
        </p:nvGrpSpPr>
        <p:grpSpPr>
          <a:xfrm>
            <a:off x="5775309" y="7045647"/>
            <a:ext cx="4432685" cy="2230380"/>
            <a:chOff x="0" y="0"/>
            <a:chExt cx="1258361" cy="633166"/>
          </a:xfrm>
        </p:grpSpPr>
        <p:sp>
          <p:nvSpPr>
            <p:cNvPr id="18" name="Freeform 18"/>
            <p:cNvSpPr/>
            <p:nvPr/>
          </p:nvSpPr>
          <p:spPr>
            <a:xfrm>
              <a:off x="0" y="0"/>
              <a:ext cx="1258361" cy="633166"/>
            </a:xfrm>
            <a:custGeom>
              <a:avLst/>
              <a:gdLst/>
              <a:ahLst/>
              <a:cxnLst/>
              <a:rect l="l" t="t" r="r" b="b"/>
              <a:pathLst>
                <a:path w="1258361" h="633166">
                  <a:moveTo>
                    <a:pt x="0" y="0"/>
                  </a:moveTo>
                  <a:lnTo>
                    <a:pt x="1258361" y="0"/>
                  </a:lnTo>
                  <a:lnTo>
                    <a:pt x="1258361" y="633166"/>
                  </a:lnTo>
                  <a:lnTo>
                    <a:pt x="0" y="633166"/>
                  </a:lnTo>
                  <a:close/>
                </a:path>
              </a:pathLst>
            </a:custGeom>
            <a:solidFill>
              <a:srgbClr val="FFFFFF"/>
            </a:solidFill>
          </p:spPr>
          <p:txBody>
            <a:bodyPr/>
            <a:lstStyle/>
            <a:p>
              <a:endParaRPr lang="en-EG"/>
            </a:p>
          </p:txBody>
        </p:sp>
        <p:sp>
          <p:nvSpPr>
            <p:cNvPr id="19" name="TextBox 19"/>
            <p:cNvSpPr txBox="1"/>
            <p:nvPr/>
          </p:nvSpPr>
          <p:spPr>
            <a:xfrm>
              <a:off x="0" y="-38100"/>
              <a:ext cx="1258361" cy="671266"/>
            </a:xfrm>
            <a:prstGeom prst="rect">
              <a:avLst/>
            </a:prstGeom>
          </p:spPr>
          <p:txBody>
            <a:bodyPr lIns="50800" tIns="50800" rIns="50800" bIns="50800" rtlCol="0" anchor="ctr"/>
            <a:lstStyle/>
            <a:p>
              <a:pPr marL="0" lvl="0" indent="0" algn="ctr">
                <a:lnSpc>
                  <a:spcPts val="2659"/>
                </a:lnSpc>
              </a:pPr>
              <a:endParaRPr/>
            </a:p>
          </p:txBody>
        </p:sp>
      </p:grpSp>
      <p:grpSp>
        <p:nvGrpSpPr>
          <p:cNvPr id="20" name="Group 20"/>
          <p:cNvGrpSpPr/>
          <p:nvPr/>
        </p:nvGrpSpPr>
        <p:grpSpPr>
          <a:xfrm>
            <a:off x="747652" y="4129222"/>
            <a:ext cx="987812" cy="848901"/>
            <a:chOff x="0" y="0"/>
            <a:chExt cx="812800" cy="698500"/>
          </a:xfrm>
        </p:grpSpPr>
        <p:sp>
          <p:nvSpPr>
            <p:cNvPr id="21" name="Freeform 21"/>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81B6D8"/>
            </a:solidFill>
            <a:ln w="57150" cap="sq">
              <a:solidFill>
                <a:srgbClr val="FFFFFF"/>
              </a:solidFill>
              <a:prstDash val="solid"/>
              <a:miter/>
            </a:ln>
          </p:spPr>
          <p:txBody>
            <a:bodyPr/>
            <a:lstStyle/>
            <a:p>
              <a:endParaRPr lang="en-EG"/>
            </a:p>
          </p:txBody>
        </p:sp>
        <p:sp>
          <p:nvSpPr>
            <p:cNvPr id="22" name="TextBox 22"/>
            <p:cNvSpPr txBox="1"/>
            <p:nvPr/>
          </p:nvSpPr>
          <p:spPr>
            <a:xfrm>
              <a:off x="114300" y="-38100"/>
              <a:ext cx="584200" cy="736600"/>
            </a:xfrm>
            <a:prstGeom prst="rect">
              <a:avLst/>
            </a:prstGeom>
          </p:spPr>
          <p:txBody>
            <a:bodyPr lIns="50800" tIns="50800" rIns="50800" bIns="50800" rtlCol="0" anchor="ctr"/>
            <a:lstStyle/>
            <a:p>
              <a:pPr marL="0" lvl="0" indent="0" algn="ctr">
                <a:lnSpc>
                  <a:spcPts val="2659"/>
                </a:lnSpc>
              </a:pPr>
              <a:endParaRPr/>
            </a:p>
          </p:txBody>
        </p:sp>
      </p:grpSp>
      <p:grpSp>
        <p:nvGrpSpPr>
          <p:cNvPr id="23" name="Group 23"/>
          <p:cNvGrpSpPr/>
          <p:nvPr/>
        </p:nvGrpSpPr>
        <p:grpSpPr>
          <a:xfrm>
            <a:off x="5494893" y="4129222"/>
            <a:ext cx="987812" cy="848901"/>
            <a:chOff x="0" y="0"/>
            <a:chExt cx="812800" cy="698500"/>
          </a:xfrm>
        </p:grpSpPr>
        <p:sp>
          <p:nvSpPr>
            <p:cNvPr id="24" name="Freeform 24"/>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a:ln w="57150" cap="sq">
              <a:solidFill>
                <a:srgbClr val="FFFFFF"/>
              </a:solidFill>
              <a:prstDash val="solid"/>
              <a:miter/>
            </a:ln>
          </p:spPr>
          <p:txBody>
            <a:bodyPr/>
            <a:lstStyle/>
            <a:p>
              <a:endParaRPr lang="en-EG"/>
            </a:p>
          </p:txBody>
        </p:sp>
        <p:sp>
          <p:nvSpPr>
            <p:cNvPr id="25" name="TextBox 25"/>
            <p:cNvSpPr txBox="1"/>
            <p:nvPr/>
          </p:nvSpPr>
          <p:spPr>
            <a:xfrm>
              <a:off x="114300" y="-38100"/>
              <a:ext cx="584200" cy="736600"/>
            </a:xfrm>
            <a:prstGeom prst="rect">
              <a:avLst/>
            </a:prstGeom>
          </p:spPr>
          <p:txBody>
            <a:bodyPr lIns="50800" tIns="50800" rIns="50800" bIns="50800" rtlCol="0" anchor="ctr"/>
            <a:lstStyle/>
            <a:p>
              <a:pPr marL="0" lvl="0" indent="0" algn="ctr">
                <a:lnSpc>
                  <a:spcPts val="2659"/>
                </a:lnSpc>
              </a:pPr>
              <a:endParaRPr/>
            </a:p>
          </p:txBody>
        </p:sp>
      </p:grpSp>
      <p:grpSp>
        <p:nvGrpSpPr>
          <p:cNvPr id="26" name="Group 26"/>
          <p:cNvGrpSpPr/>
          <p:nvPr/>
        </p:nvGrpSpPr>
        <p:grpSpPr>
          <a:xfrm>
            <a:off x="747652" y="6621196"/>
            <a:ext cx="987812" cy="848901"/>
            <a:chOff x="0" y="0"/>
            <a:chExt cx="812800" cy="698500"/>
          </a:xfrm>
        </p:grpSpPr>
        <p:sp>
          <p:nvSpPr>
            <p:cNvPr id="27" name="Freeform 27"/>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a:ln w="57150" cap="sq">
              <a:solidFill>
                <a:srgbClr val="FFFFFF"/>
              </a:solidFill>
              <a:prstDash val="solid"/>
              <a:miter/>
            </a:ln>
          </p:spPr>
          <p:txBody>
            <a:bodyPr/>
            <a:lstStyle/>
            <a:p>
              <a:endParaRPr lang="en-EG"/>
            </a:p>
          </p:txBody>
        </p:sp>
        <p:sp>
          <p:nvSpPr>
            <p:cNvPr id="28" name="TextBox 28"/>
            <p:cNvSpPr txBox="1"/>
            <p:nvPr/>
          </p:nvSpPr>
          <p:spPr>
            <a:xfrm>
              <a:off x="114300" y="-38100"/>
              <a:ext cx="584200" cy="736600"/>
            </a:xfrm>
            <a:prstGeom prst="rect">
              <a:avLst/>
            </a:prstGeom>
          </p:spPr>
          <p:txBody>
            <a:bodyPr lIns="50800" tIns="50800" rIns="50800" bIns="50800" rtlCol="0" anchor="ctr"/>
            <a:lstStyle/>
            <a:p>
              <a:pPr marL="0" lvl="0" indent="0" algn="ctr">
                <a:lnSpc>
                  <a:spcPts val="2659"/>
                </a:lnSpc>
              </a:pPr>
              <a:endParaRPr/>
            </a:p>
          </p:txBody>
        </p:sp>
      </p:grpSp>
      <p:grpSp>
        <p:nvGrpSpPr>
          <p:cNvPr id="29" name="Group 29"/>
          <p:cNvGrpSpPr/>
          <p:nvPr/>
        </p:nvGrpSpPr>
        <p:grpSpPr>
          <a:xfrm>
            <a:off x="5494893" y="6621196"/>
            <a:ext cx="987812" cy="848901"/>
            <a:chOff x="0" y="0"/>
            <a:chExt cx="812800" cy="698500"/>
          </a:xfrm>
        </p:grpSpPr>
        <p:sp>
          <p:nvSpPr>
            <p:cNvPr id="30" name="Freeform 30"/>
            <p:cNvSpPr/>
            <p:nvPr/>
          </p:nvSpPr>
          <p:spPr>
            <a:xfrm>
              <a:off x="0" y="0"/>
              <a:ext cx="812800" cy="698500"/>
            </a:xfrm>
            <a:custGeom>
              <a:avLst/>
              <a:gdLst/>
              <a:ahLst/>
              <a:cxnLst/>
              <a:rect l="l" t="t" r="r" b="b"/>
              <a:pathLst>
                <a:path w="812800" h="698500">
                  <a:moveTo>
                    <a:pt x="812800" y="349250"/>
                  </a:moveTo>
                  <a:lnTo>
                    <a:pt x="609600" y="698500"/>
                  </a:lnTo>
                  <a:lnTo>
                    <a:pt x="203200" y="698500"/>
                  </a:lnTo>
                  <a:lnTo>
                    <a:pt x="0" y="349250"/>
                  </a:lnTo>
                  <a:lnTo>
                    <a:pt x="203200" y="0"/>
                  </a:lnTo>
                  <a:lnTo>
                    <a:pt x="609600" y="0"/>
                  </a:lnTo>
                  <a:lnTo>
                    <a:pt x="812800" y="349250"/>
                  </a:lnTo>
                  <a:close/>
                </a:path>
              </a:pathLst>
            </a:custGeom>
            <a:solidFill>
              <a:srgbClr val="81B6D8"/>
            </a:solidFill>
            <a:ln w="57150" cap="sq">
              <a:solidFill>
                <a:srgbClr val="FFFFFF"/>
              </a:solidFill>
              <a:prstDash val="solid"/>
              <a:miter/>
            </a:ln>
          </p:spPr>
          <p:txBody>
            <a:bodyPr/>
            <a:lstStyle/>
            <a:p>
              <a:endParaRPr lang="en-EG"/>
            </a:p>
          </p:txBody>
        </p:sp>
        <p:sp>
          <p:nvSpPr>
            <p:cNvPr id="31" name="TextBox 31"/>
            <p:cNvSpPr txBox="1"/>
            <p:nvPr/>
          </p:nvSpPr>
          <p:spPr>
            <a:xfrm>
              <a:off x="114300" y="-38100"/>
              <a:ext cx="584200" cy="736600"/>
            </a:xfrm>
            <a:prstGeom prst="rect">
              <a:avLst/>
            </a:prstGeom>
          </p:spPr>
          <p:txBody>
            <a:bodyPr lIns="50800" tIns="50800" rIns="50800" bIns="50800" rtlCol="0" anchor="ctr"/>
            <a:lstStyle/>
            <a:p>
              <a:pPr marL="0" lvl="0" indent="0" algn="ctr">
                <a:lnSpc>
                  <a:spcPts val="2659"/>
                </a:lnSpc>
              </a:pPr>
              <a:endParaRPr/>
            </a:p>
          </p:txBody>
        </p:sp>
      </p:grpSp>
      <p:sp>
        <p:nvSpPr>
          <p:cNvPr id="32" name="Freeform 32"/>
          <p:cNvSpPr/>
          <p:nvPr/>
        </p:nvSpPr>
        <p:spPr>
          <a:xfrm>
            <a:off x="969500" y="4317323"/>
            <a:ext cx="544115" cy="472700"/>
          </a:xfrm>
          <a:custGeom>
            <a:avLst/>
            <a:gdLst/>
            <a:ahLst/>
            <a:cxnLst/>
            <a:rect l="l" t="t" r="r" b="b"/>
            <a:pathLst>
              <a:path w="544115" h="472700">
                <a:moveTo>
                  <a:pt x="0" y="0"/>
                </a:moveTo>
                <a:lnTo>
                  <a:pt x="544116" y="0"/>
                </a:lnTo>
                <a:lnTo>
                  <a:pt x="544116" y="472700"/>
                </a:lnTo>
                <a:lnTo>
                  <a:pt x="0" y="4727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EG"/>
          </a:p>
        </p:txBody>
      </p:sp>
      <p:sp>
        <p:nvSpPr>
          <p:cNvPr id="33" name="Freeform 33"/>
          <p:cNvSpPr/>
          <p:nvPr/>
        </p:nvSpPr>
        <p:spPr>
          <a:xfrm>
            <a:off x="5716741" y="6809297"/>
            <a:ext cx="544115" cy="472700"/>
          </a:xfrm>
          <a:custGeom>
            <a:avLst/>
            <a:gdLst/>
            <a:ahLst/>
            <a:cxnLst/>
            <a:rect l="l" t="t" r="r" b="b"/>
            <a:pathLst>
              <a:path w="544115" h="472700">
                <a:moveTo>
                  <a:pt x="0" y="0"/>
                </a:moveTo>
                <a:lnTo>
                  <a:pt x="544116" y="0"/>
                </a:lnTo>
                <a:lnTo>
                  <a:pt x="544116" y="472700"/>
                </a:lnTo>
                <a:lnTo>
                  <a:pt x="0" y="47270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EG"/>
          </a:p>
        </p:txBody>
      </p:sp>
      <p:sp>
        <p:nvSpPr>
          <p:cNvPr id="34" name="Freeform 34"/>
          <p:cNvSpPr/>
          <p:nvPr/>
        </p:nvSpPr>
        <p:spPr>
          <a:xfrm>
            <a:off x="5716741" y="4317323"/>
            <a:ext cx="544115" cy="472700"/>
          </a:xfrm>
          <a:custGeom>
            <a:avLst/>
            <a:gdLst/>
            <a:ahLst/>
            <a:cxnLst/>
            <a:rect l="l" t="t" r="r" b="b"/>
            <a:pathLst>
              <a:path w="544115" h="472700">
                <a:moveTo>
                  <a:pt x="0" y="0"/>
                </a:moveTo>
                <a:lnTo>
                  <a:pt x="544116" y="0"/>
                </a:lnTo>
                <a:lnTo>
                  <a:pt x="544116" y="472700"/>
                </a:lnTo>
                <a:lnTo>
                  <a:pt x="0" y="4727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EG"/>
          </a:p>
        </p:txBody>
      </p:sp>
      <p:sp>
        <p:nvSpPr>
          <p:cNvPr id="35" name="Freeform 35"/>
          <p:cNvSpPr/>
          <p:nvPr/>
        </p:nvSpPr>
        <p:spPr>
          <a:xfrm>
            <a:off x="968838" y="6809297"/>
            <a:ext cx="544115" cy="472700"/>
          </a:xfrm>
          <a:custGeom>
            <a:avLst/>
            <a:gdLst/>
            <a:ahLst/>
            <a:cxnLst/>
            <a:rect l="l" t="t" r="r" b="b"/>
            <a:pathLst>
              <a:path w="544115" h="472700">
                <a:moveTo>
                  <a:pt x="0" y="0"/>
                </a:moveTo>
                <a:lnTo>
                  <a:pt x="544115" y="0"/>
                </a:lnTo>
                <a:lnTo>
                  <a:pt x="544115" y="472700"/>
                </a:lnTo>
                <a:lnTo>
                  <a:pt x="0" y="4727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EG"/>
          </a:p>
        </p:txBody>
      </p:sp>
      <p:sp>
        <p:nvSpPr>
          <p:cNvPr id="36" name="TextBox 36"/>
          <p:cNvSpPr txBox="1"/>
          <p:nvPr/>
        </p:nvSpPr>
        <p:spPr>
          <a:xfrm>
            <a:off x="1028700" y="1887037"/>
            <a:ext cx="8767645" cy="1795363"/>
          </a:xfrm>
          <a:prstGeom prst="rect">
            <a:avLst/>
          </a:prstGeom>
        </p:spPr>
        <p:txBody>
          <a:bodyPr lIns="0" tIns="0" rIns="0" bIns="0" rtlCol="0" anchor="t">
            <a:spAutoFit/>
          </a:bodyPr>
          <a:lstStyle/>
          <a:p>
            <a:pPr marL="0" lvl="0" indent="0" algn="just">
              <a:lnSpc>
                <a:spcPts val="2838"/>
              </a:lnSpc>
            </a:pPr>
            <a:r>
              <a:rPr lang="en-US" sz="2385" dirty="0">
                <a:solidFill>
                  <a:srgbClr val="000000"/>
                </a:solidFill>
                <a:latin typeface="Alexandria"/>
                <a:ea typeface="Alexandria"/>
                <a:cs typeface="Alexandria"/>
                <a:sym typeface="Alexandria"/>
              </a:rPr>
              <a:t>Historically, managers relied on traditional approaches to make business decisions. </a:t>
            </a:r>
          </a:p>
          <a:p>
            <a:pPr marL="0" lvl="0" indent="0" algn="just">
              <a:lnSpc>
                <a:spcPts val="2838"/>
              </a:lnSpc>
            </a:pPr>
            <a:r>
              <a:rPr lang="en-US" sz="2385" dirty="0">
                <a:solidFill>
                  <a:srgbClr val="000000"/>
                </a:solidFill>
                <a:latin typeface="Alexandria"/>
                <a:ea typeface="Alexandria"/>
                <a:cs typeface="Alexandria"/>
                <a:sym typeface="Alexandria"/>
              </a:rPr>
              <a:t>While experience remains valuable, today's business environment generates massive volumes of data that require new tools and methods.</a:t>
            </a:r>
          </a:p>
        </p:txBody>
      </p:sp>
      <p:sp>
        <p:nvSpPr>
          <p:cNvPr id="37" name="TextBox 37"/>
          <p:cNvSpPr txBox="1"/>
          <p:nvPr/>
        </p:nvSpPr>
        <p:spPr>
          <a:xfrm>
            <a:off x="1028700" y="1047750"/>
            <a:ext cx="7081258" cy="517560"/>
          </a:xfrm>
          <a:prstGeom prst="rect">
            <a:avLst/>
          </a:prstGeom>
        </p:spPr>
        <p:txBody>
          <a:bodyPr lIns="0" tIns="0" rIns="0" bIns="0" rtlCol="0" anchor="t">
            <a:spAutoFit/>
          </a:bodyPr>
          <a:lstStyle/>
          <a:p>
            <a:pPr marL="0" lvl="0" indent="0" algn="l">
              <a:lnSpc>
                <a:spcPts val="4040"/>
              </a:lnSpc>
            </a:pPr>
            <a:r>
              <a:rPr lang="en-US" sz="3575" b="1">
                <a:solidFill>
                  <a:srgbClr val="00B0F0"/>
                </a:solidFill>
                <a:latin typeface="Alexandria Bold"/>
                <a:ea typeface="Alexandria Bold"/>
                <a:cs typeface="Alexandria Bold"/>
                <a:sym typeface="Alexandria Bold"/>
              </a:rPr>
              <a:t>What Is Business Intelligence?</a:t>
            </a:r>
          </a:p>
        </p:txBody>
      </p:sp>
      <p:sp>
        <p:nvSpPr>
          <p:cNvPr id="38" name="TextBox 38"/>
          <p:cNvSpPr txBox="1"/>
          <p:nvPr/>
        </p:nvSpPr>
        <p:spPr>
          <a:xfrm>
            <a:off x="2025521" y="5601758"/>
            <a:ext cx="2427678" cy="261867"/>
          </a:xfrm>
          <a:prstGeom prst="rect">
            <a:avLst/>
          </a:prstGeom>
        </p:spPr>
        <p:txBody>
          <a:bodyPr lIns="0" tIns="0" rIns="0" bIns="0" rtlCol="0" anchor="t">
            <a:spAutoFit/>
          </a:bodyPr>
          <a:lstStyle/>
          <a:p>
            <a:pPr marL="0" lvl="0" indent="0" algn="ctr">
              <a:lnSpc>
                <a:spcPts val="1828"/>
              </a:lnSpc>
            </a:pPr>
            <a:r>
              <a:rPr lang="en-US" sz="2800" dirty="0">
                <a:solidFill>
                  <a:srgbClr val="000000"/>
                </a:solidFill>
                <a:latin typeface="Alexandria"/>
                <a:ea typeface="Alexandria"/>
                <a:cs typeface="Alexandria"/>
                <a:sym typeface="Alexandria"/>
              </a:rPr>
              <a:t>Experience</a:t>
            </a:r>
          </a:p>
        </p:txBody>
      </p:sp>
      <p:sp>
        <p:nvSpPr>
          <p:cNvPr id="39" name="TextBox 39"/>
          <p:cNvSpPr txBox="1"/>
          <p:nvPr/>
        </p:nvSpPr>
        <p:spPr>
          <a:xfrm>
            <a:off x="1503143" y="8088472"/>
            <a:ext cx="3434936" cy="492699"/>
          </a:xfrm>
          <a:prstGeom prst="rect">
            <a:avLst/>
          </a:prstGeom>
        </p:spPr>
        <p:txBody>
          <a:bodyPr lIns="0" tIns="0" rIns="0" bIns="0" rtlCol="0" anchor="t">
            <a:spAutoFit/>
          </a:bodyPr>
          <a:lstStyle/>
          <a:p>
            <a:pPr marL="0" lvl="0" indent="0" algn="ctr">
              <a:lnSpc>
                <a:spcPts val="1828"/>
              </a:lnSpc>
            </a:pPr>
            <a:r>
              <a:rPr lang="en-US" sz="2800" dirty="0">
                <a:solidFill>
                  <a:srgbClr val="000000"/>
                </a:solidFill>
                <a:latin typeface="Alexandria"/>
                <a:ea typeface="Alexandria"/>
                <a:cs typeface="Alexandria"/>
                <a:sym typeface="Alexandria"/>
              </a:rPr>
              <a:t>Personal Judgment</a:t>
            </a:r>
          </a:p>
        </p:txBody>
      </p:sp>
      <p:sp>
        <p:nvSpPr>
          <p:cNvPr id="40" name="TextBox 40"/>
          <p:cNvSpPr txBox="1"/>
          <p:nvPr/>
        </p:nvSpPr>
        <p:spPr>
          <a:xfrm>
            <a:off x="6274183" y="5584252"/>
            <a:ext cx="3434936" cy="261867"/>
          </a:xfrm>
          <a:prstGeom prst="rect">
            <a:avLst/>
          </a:prstGeom>
        </p:spPr>
        <p:txBody>
          <a:bodyPr lIns="0" tIns="0" rIns="0" bIns="0" rtlCol="0" anchor="t">
            <a:spAutoFit/>
          </a:bodyPr>
          <a:lstStyle/>
          <a:p>
            <a:pPr marL="0" lvl="0" indent="0" algn="ctr">
              <a:lnSpc>
                <a:spcPts val="1828"/>
              </a:lnSpc>
            </a:pPr>
            <a:r>
              <a:rPr lang="en-US" sz="2800" dirty="0">
                <a:solidFill>
                  <a:srgbClr val="000000"/>
                </a:solidFill>
                <a:latin typeface="Alexandria"/>
                <a:ea typeface="Alexandria"/>
                <a:cs typeface="Alexandria"/>
                <a:sym typeface="Alexandria"/>
              </a:rPr>
              <a:t>Intuition</a:t>
            </a:r>
          </a:p>
        </p:txBody>
      </p:sp>
      <p:sp>
        <p:nvSpPr>
          <p:cNvPr id="41" name="TextBox 41"/>
          <p:cNvSpPr txBox="1"/>
          <p:nvPr/>
        </p:nvSpPr>
        <p:spPr>
          <a:xfrm>
            <a:off x="6959527" y="8039100"/>
            <a:ext cx="2100609" cy="492699"/>
          </a:xfrm>
          <a:prstGeom prst="rect">
            <a:avLst/>
          </a:prstGeom>
        </p:spPr>
        <p:txBody>
          <a:bodyPr lIns="0" tIns="0" rIns="0" bIns="0" rtlCol="0" anchor="t">
            <a:spAutoFit/>
          </a:bodyPr>
          <a:lstStyle/>
          <a:p>
            <a:pPr marL="0" lvl="0" indent="0" algn="ctr">
              <a:lnSpc>
                <a:spcPts val="1828"/>
              </a:lnSpc>
            </a:pPr>
            <a:r>
              <a:rPr lang="en-US" sz="2800" dirty="0">
                <a:solidFill>
                  <a:srgbClr val="000000"/>
                </a:solidFill>
                <a:latin typeface="Alexandria"/>
                <a:ea typeface="Alexandria"/>
                <a:cs typeface="Alexandria"/>
                <a:sym typeface="Alexandria"/>
              </a:rPr>
              <a:t>Periodic Reports</a:t>
            </a:r>
          </a:p>
        </p:txBody>
      </p:sp>
      <p:pic>
        <p:nvPicPr>
          <p:cNvPr id="44" name="Graphic 21">
            <a:extLst>
              <a:ext uri="{FF2B5EF4-FFF2-40B4-BE49-F238E27FC236}">
                <a16:creationId xmlns:a16="http://schemas.microsoft.com/office/drawing/2014/main" id="{5C8EC5E2-8955-35CB-C21E-0E42BAEA615B}"/>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49" name="Footer Placeholder 48">
            <a:extLst>
              <a:ext uri="{FF2B5EF4-FFF2-40B4-BE49-F238E27FC236}">
                <a16:creationId xmlns:a16="http://schemas.microsoft.com/office/drawing/2014/main" id="{5224DB74-EBE9-C3C3-E6C6-FB066074BFE8}"/>
              </a:ext>
            </a:extLst>
          </p:cNvPr>
          <p:cNvSpPr>
            <a:spLocks noGrp="1"/>
          </p:cNvSpPr>
          <p:nvPr>
            <p:ph type="ftr" sz="quarter" idx="11"/>
          </p:nvPr>
        </p:nvSpPr>
        <p:spPr/>
        <p:txBody>
          <a:bodyPr/>
          <a:lstStyle/>
          <a:p>
            <a:endParaRPr lang="en-US"/>
          </a:p>
        </p:txBody>
      </p:sp>
      <p:sp>
        <p:nvSpPr>
          <p:cNvPr id="50" name="Slide Number Placeholder 49">
            <a:extLst>
              <a:ext uri="{FF2B5EF4-FFF2-40B4-BE49-F238E27FC236}">
                <a16:creationId xmlns:a16="http://schemas.microsoft.com/office/drawing/2014/main" id="{1B5AC7E1-BC2A-B40B-4C99-E8267F34DC0D}"/>
              </a:ext>
            </a:extLst>
          </p:cNvPr>
          <p:cNvSpPr>
            <a:spLocks noGrp="1"/>
          </p:cNvSpPr>
          <p:nvPr>
            <p:ph type="sldNum" sz="quarter" idx="12"/>
          </p:nvPr>
        </p:nvSpPr>
        <p:spPr/>
        <p:txBody>
          <a:bodyPr/>
          <a:lstStyle/>
          <a:p>
            <a:fld id="{B6F15528-21DE-4FAA-801E-634DDDAF4B2B}"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E103-1517-0BBD-55FE-034A1B643E6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44C06F93-99B2-349F-A597-36690A3B817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sp>
        <p:nvSpPr>
          <p:cNvPr id="2" name="Title 1">
            <a:extLst>
              <a:ext uri="{FF2B5EF4-FFF2-40B4-BE49-F238E27FC236}">
                <a16:creationId xmlns:a16="http://schemas.microsoft.com/office/drawing/2014/main" id="{3680DBFE-0C45-1C4E-5EA0-FFD24DBA21A6}"/>
              </a:ext>
            </a:extLst>
          </p:cNvPr>
          <p:cNvSpPr>
            <a:spLocks noGrp="1"/>
          </p:cNvSpPr>
          <p:nvPr>
            <p:ph type="title"/>
          </p:nvPr>
        </p:nvSpPr>
        <p:spPr>
          <a:xfrm>
            <a:off x="339721" y="639202"/>
            <a:ext cx="11374400" cy="1143000"/>
          </a:xfrm>
        </p:spPr>
        <p:txBody>
          <a:bodyPr>
            <a:normAutofit/>
          </a:bodyPr>
          <a:lstStyle/>
          <a:p>
            <a:r>
              <a:rPr lang="en-US" sz="5400" b="1" dirty="0"/>
              <a:t>Why Organizations Fail with Data?</a:t>
            </a:r>
            <a:endParaRPr lang="ar-SA" sz="5400" b="1" dirty="0"/>
          </a:p>
        </p:txBody>
      </p:sp>
      <p:pic>
        <p:nvPicPr>
          <p:cNvPr id="4" name="Graphic 21">
            <a:extLst>
              <a:ext uri="{FF2B5EF4-FFF2-40B4-BE49-F238E27FC236}">
                <a16:creationId xmlns:a16="http://schemas.microsoft.com/office/drawing/2014/main" id="{08698B98-AF46-7874-31D7-01E229112F0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graphicFrame>
        <p:nvGraphicFramePr>
          <p:cNvPr id="60" name="Diagram 59">
            <a:extLst>
              <a:ext uri="{FF2B5EF4-FFF2-40B4-BE49-F238E27FC236}">
                <a16:creationId xmlns:a16="http://schemas.microsoft.com/office/drawing/2014/main" id="{8C205FF5-2C60-5989-063E-878D4B6A191A}"/>
              </a:ext>
            </a:extLst>
          </p:cNvPr>
          <p:cNvGraphicFramePr/>
          <p:nvPr>
            <p:extLst>
              <p:ext uri="{D42A27DB-BD31-4B8C-83A1-F6EECF244321}">
                <p14:modId xmlns:p14="http://schemas.microsoft.com/office/powerpoint/2010/main" val="1164011823"/>
              </p:ext>
            </p:extLst>
          </p:nvPr>
        </p:nvGraphicFramePr>
        <p:xfrm>
          <a:off x="370201" y="2421404"/>
          <a:ext cx="17636267" cy="722639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5" name="Footer Placeholder 74">
            <a:extLst>
              <a:ext uri="{FF2B5EF4-FFF2-40B4-BE49-F238E27FC236}">
                <a16:creationId xmlns:a16="http://schemas.microsoft.com/office/drawing/2014/main" id="{2C8D23EC-8FCA-3012-C8D9-E721C0DCBEF1}"/>
              </a:ext>
            </a:extLst>
          </p:cNvPr>
          <p:cNvSpPr>
            <a:spLocks noGrp="1"/>
          </p:cNvSpPr>
          <p:nvPr>
            <p:ph type="ftr" sz="quarter" idx="11"/>
          </p:nvPr>
        </p:nvSpPr>
        <p:spPr/>
        <p:txBody>
          <a:bodyPr/>
          <a:lstStyle/>
          <a:p>
            <a:endParaRPr lang="en-US"/>
          </a:p>
        </p:txBody>
      </p:sp>
      <p:sp>
        <p:nvSpPr>
          <p:cNvPr id="76" name="Slide Number Placeholder 75">
            <a:extLst>
              <a:ext uri="{FF2B5EF4-FFF2-40B4-BE49-F238E27FC236}">
                <a16:creationId xmlns:a16="http://schemas.microsoft.com/office/drawing/2014/main" id="{429C2452-F999-BA46-0B5C-89A713AEB8B8}"/>
              </a:ext>
            </a:extLst>
          </p:cNvPr>
          <p:cNvSpPr>
            <a:spLocks noGrp="1"/>
          </p:cNvSpPr>
          <p:nvPr>
            <p:ph type="sldNum" sz="quarter" idx="12"/>
          </p:nvPr>
        </p:nvSpPr>
        <p:spPr/>
        <p:txBody>
          <a:bodyPr/>
          <a:lstStyle/>
          <a:p>
            <a:fld id="{B6F15528-21DE-4FAA-801E-634DDDAF4B2B}" type="slidenum">
              <a:rPr lang="en-US" smtClean="0"/>
              <a:pPr/>
              <a:t>10</a:t>
            </a:fld>
            <a:endParaRPr lang="en-US"/>
          </a:p>
        </p:txBody>
      </p:sp>
    </p:spTree>
    <p:custDataLst>
      <p:tags r:id="rId1"/>
    </p:custDataLst>
    <p:extLst>
      <p:ext uri="{BB962C8B-B14F-4D97-AF65-F5344CB8AC3E}">
        <p14:creationId xmlns:p14="http://schemas.microsoft.com/office/powerpoint/2010/main" val="393502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6100956" y="4357989"/>
            <a:ext cx="6086088" cy="4919361"/>
            <a:chOff x="0" y="0"/>
            <a:chExt cx="1602920" cy="1295634"/>
          </a:xfrm>
        </p:grpSpPr>
        <p:sp>
          <p:nvSpPr>
            <p:cNvPr id="4" name="Freeform 4"/>
            <p:cNvSpPr/>
            <p:nvPr/>
          </p:nvSpPr>
          <p:spPr>
            <a:xfrm>
              <a:off x="0" y="0"/>
              <a:ext cx="1602920" cy="1295634"/>
            </a:xfrm>
            <a:custGeom>
              <a:avLst/>
              <a:gdLst/>
              <a:ahLst/>
              <a:cxnLst/>
              <a:rect l="l" t="t" r="r" b="b"/>
              <a:pathLst>
                <a:path w="1602920" h="1295634">
                  <a:moveTo>
                    <a:pt x="0" y="0"/>
                  </a:moveTo>
                  <a:lnTo>
                    <a:pt x="1602920" y="0"/>
                  </a:lnTo>
                  <a:lnTo>
                    <a:pt x="1602920" y="1295634"/>
                  </a:lnTo>
                  <a:lnTo>
                    <a:pt x="0" y="1295634"/>
                  </a:lnTo>
                  <a:close/>
                </a:path>
              </a:pathLst>
            </a:custGeom>
            <a:solidFill>
              <a:srgbClr val="0088B6"/>
            </a:solidFill>
          </p:spPr>
          <p:txBody>
            <a:bodyPr/>
            <a:lstStyle/>
            <a:p>
              <a:endParaRPr lang="en-EG"/>
            </a:p>
          </p:txBody>
        </p:sp>
        <p:sp>
          <p:nvSpPr>
            <p:cNvPr id="5" name="TextBox 5"/>
            <p:cNvSpPr txBox="1"/>
            <p:nvPr/>
          </p:nvSpPr>
          <p:spPr>
            <a:xfrm>
              <a:off x="0" y="-38100"/>
              <a:ext cx="1602920" cy="1333734"/>
            </a:xfrm>
            <a:prstGeom prst="rect">
              <a:avLst/>
            </a:prstGeom>
          </p:spPr>
          <p:txBody>
            <a:bodyPr lIns="50800" tIns="50800" rIns="50800" bIns="50800" rtlCol="0" anchor="ctr"/>
            <a:lstStyle/>
            <a:p>
              <a:pPr marL="0" lvl="0" indent="0" algn="ctr">
                <a:lnSpc>
                  <a:spcPts val="2659"/>
                </a:lnSpc>
              </a:pPr>
              <a:endParaRPr/>
            </a:p>
          </p:txBody>
        </p:sp>
      </p:grpSp>
      <p:grpSp>
        <p:nvGrpSpPr>
          <p:cNvPr id="6" name="Group 6"/>
          <p:cNvGrpSpPr/>
          <p:nvPr/>
        </p:nvGrpSpPr>
        <p:grpSpPr>
          <a:xfrm>
            <a:off x="2401708" y="3224928"/>
            <a:ext cx="2266123" cy="2266123"/>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a:p>
          </p:txBody>
        </p:sp>
        <p:sp>
          <p:nvSpPr>
            <p:cNvPr id="8" name="TextBox 8"/>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grpSp>
        <p:nvGrpSpPr>
          <p:cNvPr id="9" name="Group 9"/>
          <p:cNvGrpSpPr/>
          <p:nvPr/>
        </p:nvGrpSpPr>
        <p:grpSpPr>
          <a:xfrm>
            <a:off x="8010939" y="3224928"/>
            <a:ext cx="2266123" cy="2266123"/>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dirty="0"/>
            </a:p>
          </p:txBody>
        </p:sp>
        <p:sp>
          <p:nvSpPr>
            <p:cNvPr id="11" name="TextBox 11"/>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grpSp>
        <p:nvGrpSpPr>
          <p:cNvPr id="12" name="Group 12"/>
          <p:cNvGrpSpPr/>
          <p:nvPr/>
        </p:nvGrpSpPr>
        <p:grpSpPr>
          <a:xfrm>
            <a:off x="13615794" y="3224928"/>
            <a:ext cx="2266123" cy="2266123"/>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dirty="0"/>
            </a:p>
          </p:txBody>
        </p:sp>
        <p:sp>
          <p:nvSpPr>
            <p:cNvPr id="14" name="TextBox 14"/>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sp>
        <p:nvSpPr>
          <p:cNvPr id="15" name="Freeform 15"/>
          <p:cNvSpPr/>
          <p:nvPr/>
        </p:nvSpPr>
        <p:spPr>
          <a:xfrm>
            <a:off x="3041435" y="3892939"/>
            <a:ext cx="1098342" cy="1401775"/>
          </a:xfrm>
          <a:custGeom>
            <a:avLst/>
            <a:gdLst/>
            <a:ahLst/>
            <a:cxnLst/>
            <a:rect l="l" t="t" r="r" b="b"/>
            <a:pathLst>
              <a:path w="1098342" h="1401775">
                <a:moveTo>
                  <a:pt x="0" y="0"/>
                </a:moveTo>
                <a:lnTo>
                  <a:pt x="1098342" y="0"/>
                </a:lnTo>
                <a:lnTo>
                  <a:pt x="1098342" y="1401776"/>
                </a:lnTo>
                <a:lnTo>
                  <a:pt x="0" y="1401776"/>
                </a:lnTo>
                <a:lnTo>
                  <a:pt x="0" y="0"/>
                </a:lnTo>
                <a:close/>
              </a:path>
            </a:pathLst>
          </a:custGeom>
          <a:blipFill>
            <a:blip r:embed="rId3"/>
            <a:stretch>
              <a:fillRect/>
            </a:stretch>
          </a:blipFill>
        </p:spPr>
        <p:txBody>
          <a:bodyPr/>
          <a:lstStyle/>
          <a:p>
            <a:endParaRPr lang="en-EG"/>
          </a:p>
        </p:txBody>
      </p:sp>
      <p:sp>
        <p:nvSpPr>
          <p:cNvPr id="16" name="TextBox 16"/>
          <p:cNvSpPr txBox="1"/>
          <p:nvPr/>
        </p:nvSpPr>
        <p:spPr>
          <a:xfrm>
            <a:off x="5114044" y="1009650"/>
            <a:ext cx="8059912" cy="1109856"/>
          </a:xfrm>
          <a:prstGeom prst="rect">
            <a:avLst/>
          </a:prstGeom>
        </p:spPr>
        <p:txBody>
          <a:bodyPr lIns="0" tIns="0" rIns="0" bIns="0" rtlCol="0" anchor="t">
            <a:spAutoFit/>
          </a:bodyPr>
          <a:lstStyle/>
          <a:p>
            <a:pPr marL="0" lvl="0" indent="0" algn="ctr">
              <a:lnSpc>
                <a:spcPts val="4331"/>
              </a:lnSpc>
            </a:pPr>
            <a:r>
              <a:rPr lang="en-US" sz="3766" b="1" dirty="0">
                <a:solidFill>
                  <a:srgbClr val="000000"/>
                </a:solidFill>
                <a:latin typeface="Poppins Bold"/>
                <a:ea typeface="Poppins Bold"/>
                <a:cs typeface="Poppins Bold"/>
                <a:sym typeface="Poppins Bold"/>
              </a:rPr>
              <a:t>Organizations Today Need</a:t>
            </a:r>
          </a:p>
          <a:p>
            <a:pPr marL="0" lvl="0" indent="0" algn="ctr">
              <a:lnSpc>
                <a:spcPts val="4331"/>
              </a:lnSpc>
            </a:pPr>
            <a:r>
              <a:rPr lang="en-US" sz="3766" b="1" dirty="0">
                <a:solidFill>
                  <a:srgbClr val="000000"/>
                </a:solidFill>
                <a:latin typeface="Poppins Bold"/>
                <a:ea typeface="Poppins Bold"/>
                <a:cs typeface="Poppins Bold"/>
                <a:sym typeface="Poppins Bold"/>
              </a:rPr>
              <a:t>Tools That Can:</a:t>
            </a:r>
          </a:p>
        </p:txBody>
      </p:sp>
      <p:sp>
        <p:nvSpPr>
          <p:cNvPr id="17" name="TextBox 17"/>
          <p:cNvSpPr txBox="1"/>
          <p:nvPr/>
        </p:nvSpPr>
        <p:spPr>
          <a:xfrm>
            <a:off x="1077434" y="5837498"/>
            <a:ext cx="4914671" cy="457187"/>
          </a:xfrm>
          <a:prstGeom prst="rect">
            <a:avLst/>
          </a:prstGeom>
        </p:spPr>
        <p:txBody>
          <a:bodyPr lIns="0" tIns="0" rIns="0" bIns="0" rtlCol="0" anchor="t">
            <a:spAutoFit/>
          </a:bodyPr>
          <a:lstStyle/>
          <a:p>
            <a:pPr marL="0" lvl="0" indent="0" algn="ctr">
              <a:lnSpc>
                <a:spcPts val="3447"/>
              </a:lnSpc>
            </a:pPr>
            <a:r>
              <a:rPr lang="en-US" sz="2997" b="1" dirty="0">
                <a:solidFill>
                  <a:schemeClr val="tx2">
                    <a:lumMod val="60000"/>
                    <a:lumOff val="40000"/>
                  </a:schemeClr>
                </a:solidFill>
                <a:latin typeface="Poppins Bold"/>
                <a:ea typeface="Poppins Bold"/>
                <a:cs typeface="Poppins Bold"/>
                <a:sym typeface="Poppins Bold"/>
              </a:rPr>
              <a:t>Collect Data</a:t>
            </a:r>
          </a:p>
        </p:txBody>
      </p:sp>
      <p:sp>
        <p:nvSpPr>
          <p:cNvPr id="18" name="TextBox 18"/>
          <p:cNvSpPr txBox="1"/>
          <p:nvPr/>
        </p:nvSpPr>
        <p:spPr>
          <a:xfrm>
            <a:off x="6971659" y="5837498"/>
            <a:ext cx="4235831" cy="457187"/>
          </a:xfrm>
          <a:prstGeom prst="rect">
            <a:avLst/>
          </a:prstGeom>
        </p:spPr>
        <p:txBody>
          <a:bodyPr lIns="0" tIns="0" rIns="0" bIns="0" rtlCol="0" anchor="t">
            <a:spAutoFit/>
          </a:bodyPr>
          <a:lstStyle/>
          <a:p>
            <a:pPr marL="0" lvl="0" indent="0" algn="ctr">
              <a:lnSpc>
                <a:spcPts val="3447"/>
              </a:lnSpc>
            </a:pPr>
            <a:r>
              <a:rPr lang="en-US" sz="2997" b="1">
                <a:solidFill>
                  <a:srgbClr val="FFFFFF"/>
                </a:solidFill>
                <a:latin typeface="Poppins Bold"/>
                <a:ea typeface="Poppins Bold"/>
                <a:cs typeface="Poppins Bold"/>
                <a:sym typeface="Poppins Bold"/>
              </a:rPr>
              <a:t>Organize Data</a:t>
            </a:r>
          </a:p>
        </p:txBody>
      </p:sp>
      <p:sp>
        <p:nvSpPr>
          <p:cNvPr id="19" name="TextBox 19"/>
          <p:cNvSpPr txBox="1"/>
          <p:nvPr/>
        </p:nvSpPr>
        <p:spPr>
          <a:xfrm>
            <a:off x="13292672" y="5837498"/>
            <a:ext cx="2912965" cy="457187"/>
          </a:xfrm>
          <a:prstGeom prst="rect">
            <a:avLst/>
          </a:prstGeom>
        </p:spPr>
        <p:txBody>
          <a:bodyPr lIns="0" tIns="0" rIns="0" bIns="0" rtlCol="0" anchor="t">
            <a:spAutoFit/>
          </a:bodyPr>
          <a:lstStyle/>
          <a:p>
            <a:pPr marL="0" lvl="0" indent="0" algn="ctr">
              <a:lnSpc>
                <a:spcPts val="3447"/>
              </a:lnSpc>
            </a:pPr>
            <a:r>
              <a:rPr lang="en-US" sz="2997" b="1">
                <a:solidFill>
                  <a:schemeClr val="tx2">
                    <a:lumMod val="60000"/>
                    <a:lumOff val="40000"/>
                  </a:schemeClr>
                </a:solidFill>
                <a:latin typeface="Poppins Bold"/>
                <a:ea typeface="Poppins Bold"/>
                <a:cs typeface="Poppins Bold"/>
                <a:sym typeface="Poppins Bold"/>
              </a:rPr>
              <a:t>Analyze Data</a:t>
            </a:r>
          </a:p>
        </p:txBody>
      </p:sp>
      <p:sp>
        <p:nvSpPr>
          <p:cNvPr id="20" name="TextBox 20"/>
          <p:cNvSpPr txBox="1"/>
          <p:nvPr/>
        </p:nvSpPr>
        <p:spPr>
          <a:xfrm>
            <a:off x="957950" y="6560094"/>
            <a:ext cx="5023522" cy="1846596"/>
          </a:xfrm>
          <a:prstGeom prst="rect">
            <a:avLst/>
          </a:prstGeom>
        </p:spPr>
        <p:txBody>
          <a:bodyPr lIns="0" tIns="0" rIns="0" bIns="0" rtlCol="0" anchor="t">
            <a:spAutoFit/>
          </a:bodyPr>
          <a:lstStyle/>
          <a:p>
            <a:pPr marL="0" lvl="0" indent="0" algn="just">
              <a:lnSpc>
                <a:spcPts val="2379"/>
              </a:lnSpc>
            </a:pPr>
            <a:r>
              <a:rPr lang="en-US" sz="1999" dirty="0">
                <a:solidFill>
                  <a:schemeClr val="tx2">
                    <a:lumMod val="60000"/>
                    <a:lumOff val="40000"/>
                  </a:schemeClr>
                </a:solidFill>
                <a:latin typeface="Poppins"/>
                <a:ea typeface="Poppins"/>
                <a:cs typeface="Poppins"/>
                <a:sym typeface="Poppins"/>
              </a:rPr>
              <a:t>Today's business environment generates massive volumes of data. Organizations need efficient tools to gather information from multiple sources, databases, and systems into centralized repositories.</a:t>
            </a:r>
          </a:p>
        </p:txBody>
      </p:sp>
      <p:sp>
        <p:nvSpPr>
          <p:cNvPr id="21" name="TextBox 21"/>
          <p:cNvSpPr txBox="1"/>
          <p:nvPr/>
        </p:nvSpPr>
        <p:spPr>
          <a:xfrm>
            <a:off x="6632239" y="6524575"/>
            <a:ext cx="5023522" cy="1793240"/>
          </a:xfrm>
          <a:prstGeom prst="rect">
            <a:avLst/>
          </a:prstGeom>
        </p:spPr>
        <p:txBody>
          <a:bodyPr lIns="0" tIns="0" rIns="0" bIns="0" rtlCol="0" anchor="t">
            <a:spAutoFit/>
          </a:bodyPr>
          <a:lstStyle/>
          <a:p>
            <a:pPr marL="0" lvl="0" indent="0" algn="just">
              <a:lnSpc>
                <a:spcPts val="2379"/>
              </a:lnSpc>
            </a:pPr>
            <a:r>
              <a:rPr lang="en-US" sz="1999">
                <a:solidFill>
                  <a:srgbClr val="FFFFFF"/>
                </a:solidFill>
                <a:latin typeface="Poppins"/>
                <a:ea typeface="Poppins"/>
                <a:cs typeface="Poppins"/>
                <a:sym typeface="Poppins"/>
              </a:rPr>
              <a:t>Raw data must be structured and categorized effectively. Modern tools help sort, clean, and arrange data into meaningful formats that enable quick access and reliable storage for future use.</a:t>
            </a:r>
          </a:p>
        </p:txBody>
      </p:sp>
      <p:sp>
        <p:nvSpPr>
          <p:cNvPr id="22" name="TextBox 22"/>
          <p:cNvSpPr txBox="1"/>
          <p:nvPr/>
        </p:nvSpPr>
        <p:spPr>
          <a:xfrm>
            <a:off x="12291819" y="6524575"/>
            <a:ext cx="5023522" cy="1846596"/>
          </a:xfrm>
          <a:prstGeom prst="rect">
            <a:avLst/>
          </a:prstGeom>
        </p:spPr>
        <p:txBody>
          <a:bodyPr lIns="0" tIns="0" rIns="0" bIns="0" rtlCol="0" anchor="t">
            <a:spAutoFit/>
          </a:bodyPr>
          <a:lstStyle/>
          <a:p>
            <a:pPr marL="0" lvl="0" indent="0" algn="just">
              <a:lnSpc>
                <a:spcPts val="2379"/>
              </a:lnSpc>
            </a:pPr>
            <a:r>
              <a:rPr lang="en-US" sz="1999">
                <a:solidFill>
                  <a:schemeClr val="tx2">
                    <a:lumMod val="60000"/>
                    <a:lumOff val="40000"/>
                  </a:schemeClr>
                </a:solidFill>
                <a:latin typeface="Poppins"/>
                <a:ea typeface="Poppins"/>
                <a:cs typeface="Poppins"/>
                <a:sym typeface="Poppins"/>
              </a:rPr>
              <a:t>Beyond collection and organization, businesses need to extract insights from their data. Analytical tools identify patterns, trends, and correlations that inform strategic decisions and drive growth.</a:t>
            </a:r>
          </a:p>
        </p:txBody>
      </p:sp>
      <p:pic>
        <p:nvPicPr>
          <p:cNvPr id="25" name="Graphic 21">
            <a:extLst>
              <a:ext uri="{FF2B5EF4-FFF2-40B4-BE49-F238E27FC236}">
                <a16:creationId xmlns:a16="http://schemas.microsoft.com/office/drawing/2014/main" id="{EE6D6B2A-5A52-DB36-167A-6837C5E4DE1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pic>
        <p:nvPicPr>
          <p:cNvPr id="31" name="Graphic 30" descr="Server with solid fill">
            <a:extLst>
              <a:ext uri="{FF2B5EF4-FFF2-40B4-BE49-F238E27FC236}">
                <a16:creationId xmlns:a16="http://schemas.microsoft.com/office/drawing/2014/main" id="{ACC613B8-5A9D-580B-C8A0-41669A3D78E9}"/>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8485686" y="3627778"/>
            <a:ext cx="1316628" cy="1316628"/>
          </a:xfrm>
          <a:prstGeom prst="rect">
            <a:avLst/>
          </a:prstGeom>
        </p:spPr>
      </p:pic>
      <p:pic>
        <p:nvPicPr>
          <p:cNvPr id="33" name="Graphic 32" descr="Research with solid fill">
            <a:extLst>
              <a:ext uri="{FF2B5EF4-FFF2-40B4-BE49-F238E27FC236}">
                <a16:creationId xmlns:a16="http://schemas.microsoft.com/office/drawing/2014/main" id="{6F025456-EA2C-6A04-5119-5FF15946843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4097027" y="3656836"/>
            <a:ext cx="1486664" cy="1486664"/>
          </a:xfrm>
          <a:prstGeom prst="rect">
            <a:avLst/>
          </a:prstGeom>
        </p:spPr>
      </p:pic>
      <p:sp>
        <p:nvSpPr>
          <p:cNvPr id="40" name="Footer Placeholder 39">
            <a:extLst>
              <a:ext uri="{FF2B5EF4-FFF2-40B4-BE49-F238E27FC236}">
                <a16:creationId xmlns:a16="http://schemas.microsoft.com/office/drawing/2014/main" id="{A8BE47CD-5F94-5042-949A-5463A9FFC57B}"/>
              </a:ext>
            </a:extLst>
          </p:cNvPr>
          <p:cNvSpPr>
            <a:spLocks noGrp="1"/>
          </p:cNvSpPr>
          <p:nvPr>
            <p:ph type="ftr" sz="quarter" idx="11"/>
          </p:nvPr>
        </p:nvSpPr>
        <p:spPr/>
        <p:txBody>
          <a:bodyPr/>
          <a:lstStyle/>
          <a:p>
            <a:endParaRPr lang="en-US"/>
          </a:p>
        </p:txBody>
      </p:sp>
      <p:sp>
        <p:nvSpPr>
          <p:cNvPr id="41" name="Slide Number Placeholder 40">
            <a:extLst>
              <a:ext uri="{FF2B5EF4-FFF2-40B4-BE49-F238E27FC236}">
                <a16:creationId xmlns:a16="http://schemas.microsoft.com/office/drawing/2014/main" id="{731219FE-47E9-C313-DC59-D26986DDF185}"/>
              </a:ext>
            </a:extLst>
          </p:cNvPr>
          <p:cNvSpPr>
            <a:spLocks noGrp="1"/>
          </p:cNvSpPr>
          <p:nvPr>
            <p:ph type="sldNum" sz="quarter" idx="12"/>
          </p:nvPr>
        </p:nvSpPr>
        <p:spPr/>
        <p:txBody>
          <a:bodyPr/>
          <a:lstStyle/>
          <a:p>
            <a:fld id="{B6F15528-21DE-4FAA-801E-634DDDAF4B2B}"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712764" y="4502886"/>
            <a:ext cx="19000764" cy="6212091"/>
            <a:chOff x="0" y="0"/>
            <a:chExt cx="5004316" cy="1636106"/>
          </a:xfrm>
        </p:grpSpPr>
        <p:sp>
          <p:nvSpPr>
            <p:cNvPr id="4" name="Freeform 4"/>
            <p:cNvSpPr/>
            <p:nvPr/>
          </p:nvSpPr>
          <p:spPr>
            <a:xfrm>
              <a:off x="0" y="0"/>
              <a:ext cx="5004317" cy="1636106"/>
            </a:xfrm>
            <a:custGeom>
              <a:avLst/>
              <a:gdLst/>
              <a:ahLst/>
              <a:cxnLst/>
              <a:rect l="l" t="t" r="r" b="b"/>
              <a:pathLst>
                <a:path w="5004317" h="1636106">
                  <a:moveTo>
                    <a:pt x="0" y="0"/>
                  </a:moveTo>
                  <a:lnTo>
                    <a:pt x="5004317" y="0"/>
                  </a:lnTo>
                  <a:lnTo>
                    <a:pt x="5004317" y="1636106"/>
                  </a:lnTo>
                  <a:lnTo>
                    <a:pt x="0" y="1636106"/>
                  </a:lnTo>
                  <a:close/>
                </a:path>
              </a:pathLst>
            </a:custGeom>
            <a:solidFill>
              <a:srgbClr val="2B4865"/>
            </a:solidFill>
          </p:spPr>
          <p:txBody>
            <a:bodyPr/>
            <a:lstStyle/>
            <a:p>
              <a:endParaRPr lang="en-EG"/>
            </a:p>
          </p:txBody>
        </p:sp>
        <p:sp>
          <p:nvSpPr>
            <p:cNvPr id="5" name="TextBox 5"/>
            <p:cNvSpPr txBox="1"/>
            <p:nvPr/>
          </p:nvSpPr>
          <p:spPr>
            <a:xfrm>
              <a:off x="0" y="-38100"/>
              <a:ext cx="5004316" cy="1674206"/>
            </a:xfrm>
            <a:prstGeom prst="rect">
              <a:avLst/>
            </a:prstGeom>
          </p:spPr>
          <p:txBody>
            <a:bodyPr lIns="50800" tIns="50800" rIns="50800" bIns="50800" rtlCol="0" anchor="ctr"/>
            <a:lstStyle/>
            <a:p>
              <a:pPr marL="0" lvl="0" indent="0" algn="ctr">
                <a:lnSpc>
                  <a:spcPts val="2659"/>
                </a:lnSpc>
              </a:pPr>
              <a:endParaRPr/>
            </a:p>
          </p:txBody>
        </p:sp>
      </p:grpSp>
      <p:grpSp>
        <p:nvGrpSpPr>
          <p:cNvPr id="6" name="Group 6"/>
          <p:cNvGrpSpPr/>
          <p:nvPr/>
        </p:nvGrpSpPr>
        <p:grpSpPr>
          <a:xfrm>
            <a:off x="2311237" y="3224928"/>
            <a:ext cx="2555915" cy="2555915"/>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a:p>
          </p:txBody>
        </p:sp>
        <p:sp>
          <p:nvSpPr>
            <p:cNvPr id="8" name="TextBox 8"/>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grpSp>
        <p:nvGrpSpPr>
          <p:cNvPr id="9" name="Group 9"/>
          <p:cNvGrpSpPr/>
          <p:nvPr/>
        </p:nvGrpSpPr>
        <p:grpSpPr>
          <a:xfrm>
            <a:off x="7866042" y="3224928"/>
            <a:ext cx="2555915" cy="2555915"/>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a:p>
          </p:txBody>
        </p:sp>
        <p:sp>
          <p:nvSpPr>
            <p:cNvPr id="11" name="TextBox 11"/>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grpSp>
        <p:nvGrpSpPr>
          <p:cNvPr id="12" name="Group 12"/>
          <p:cNvGrpSpPr/>
          <p:nvPr/>
        </p:nvGrpSpPr>
        <p:grpSpPr>
          <a:xfrm>
            <a:off x="13422333" y="3224928"/>
            <a:ext cx="2555915" cy="2555915"/>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88B6"/>
            </a:solidFill>
            <a:ln w="104775" cap="sq">
              <a:solidFill>
                <a:srgbClr val="FFFFFF"/>
              </a:solidFill>
              <a:prstDash val="solid"/>
              <a:miter/>
            </a:ln>
          </p:spPr>
          <p:txBody>
            <a:bodyPr/>
            <a:lstStyle/>
            <a:p>
              <a:endParaRPr lang="en-EG"/>
            </a:p>
          </p:txBody>
        </p:sp>
        <p:sp>
          <p:nvSpPr>
            <p:cNvPr id="14" name="TextBox 14"/>
            <p:cNvSpPr txBox="1"/>
            <p:nvPr/>
          </p:nvSpPr>
          <p:spPr>
            <a:xfrm>
              <a:off x="76200" y="38100"/>
              <a:ext cx="660400" cy="698500"/>
            </a:xfrm>
            <a:prstGeom prst="rect">
              <a:avLst/>
            </a:prstGeom>
          </p:spPr>
          <p:txBody>
            <a:bodyPr lIns="50800" tIns="50800" rIns="50800" bIns="50800" rtlCol="0" anchor="ctr"/>
            <a:lstStyle/>
            <a:p>
              <a:pPr marL="0" lvl="0" indent="0" algn="ctr">
                <a:lnSpc>
                  <a:spcPts val="2659"/>
                </a:lnSpc>
              </a:pPr>
              <a:endParaRPr/>
            </a:p>
          </p:txBody>
        </p:sp>
      </p:grpSp>
      <p:sp>
        <p:nvSpPr>
          <p:cNvPr id="15" name="Freeform 15"/>
          <p:cNvSpPr/>
          <p:nvPr/>
        </p:nvSpPr>
        <p:spPr>
          <a:xfrm>
            <a:off x="2912893" y="3818768"/>
            <a:ext cx="1442948" cy="1280905"/>
          </a:xfrm>
          <a:custGeom>
            <a:avLst/>
            <a:gdLst/>
            <a:ahLst/>
            <a:cxnLst/>
            <a:rect l="l" t="t" r="r" b="b"/>
            <a:pathLst>
              <a:path w="1442948" h="1280905">
                <a:moveTo>
                  <a:pt x="0" y="0"/>
                </a:moveTo>
                <a:lnTo>
                  <a:pt x="1442948" y="0"/>
                </a:lnTo>
                <a:lnTo>
                  <a:pt x="1442948" y="1280905"/>
                </a:lnTo>
                <a:lnTo>
                  <a:pt x="0" y="1280905"/>
                </a:lnTo>
                <a:lnTo>
                  <a:pt x="0" y="0"/>
                </a:lnTo>
                <a:close/>
              </a:path>
            </a:pathLst>
          </a:custGeom>
          <a:blipFill>
            <a:blip r:embed="rId3"/>
            <a:stretch>
              <a:fillRect/>
            </a:stretch>
          </a:blipFill>
        </p:spPr>
        <p:txBody>
          <a:bodyPr/>
          <a:lstStyle/>
          <a:p>
            <a:endParaRPr lang="en-EG"/>
          </a:p>
        </p:txBody>
      </p:sp>
      <p:sp>
        <p:nvSpPr>
          <p:cNvPr id="16" name="TextBox 16"/>
          <p:cNvSpPr txBox="1"/>
          <p:nvPr/>
        </p:nvSpPr>
        <p:spPr>
          <a:xfrm>
            <a:off x="4995328" y="1009650"/>
            <a:ext cx="8297344" cy="704850"/>
          </a:xfrm>
          <a:prstGeom prst="rect">
            <a:avLst/>
          </a:prstGeom>
        </p:spPr>
        <p:txBody>
          <a:bodyPr lIns="0" tIns="0" rIns="0" bIns="0" rtlCol="0" anchor="t">
            <a:spAutoFit/>
          </a:bodyPr>
          <a:lstStyle/>
          <a:p>
            <a:pPr marL="0" lvl="0" indent="0" algn="ctr">
              <a:lnSpc>
                <a:spcPts val="5174"/>
              </a:lnSpc>
            </a:pPr>
            <a:r>
              <a:rPr lang="en-US" sz="4500" b="1">
                <a:solidFill>
                  <a:srgbClr val="000000"/>
                </a:solidFill>
                <a:latin typeface="Poppins Bold"/>
                <a:ea typeface="Poppins Bold"/>
                <a:cs typeface="Poppins Bold"/>
                <a:sym typeface="Poppins Bold"/>
              </a:rPr>
              <a:t>Modern BI Capabilities</a:t>
            </a:r>
          </a:p>
        </p:txBody>
      </p:sp>
      <p:sp>
        <p:nvSpPr>
          <p:cNvPr id="17" name="TextBox 17"/>
          <p:cNvSpPr txBox="1"/>
          <p:nvPr/>
        </p:nvSpPr>
        <p:spPr>
          <a:xfrm>
            <a:off x="1077434" y="6187433"/>
            <a:ext cx="4914671" cy="457187"/>
          </a:xfrm>
          <a:prstGeom prst="rect">
            <a:avLst/>
          </a:prstGeom>
        </p:spPr>
        <p:txBody>
          <a:bodyPr lIns="0" tIns="0" rIns="0" bIns="0" rtlCol="0" anchor="t">
            <a:spAutoFit/>
          </a:bodyPr>
          <a:lstStyle/>
          <a:p>
            <a:pPr marL="0" lvl="0" indent="0" algn="ctr">
              <a:lnSpc>
                <a:spcPts val="3447"/>
              </a:lnSpc>
            </a:pPr>
            <a:r>
              <a:rPr lang="en-US" sz="2997" b="1">
                <a:solidFill>
                  <a:srgbClr val="FFFFFF"/>
                </a:solidFill>
                <a:latin typeface="Poppins Bold"/>
                <a:ea typeface="Poppins Bold"/>
                <a:cs typeface="Poppins Bold"/>
                <a:sym typeface="Poppins Bold"/>
              </a:rPr>
              <a:t>Visualize Data</a:t>
            </a:r>
          </a:p>
        </p:txBody>
      </p:sp>
      <p:sp>
        <p:nvSpPr>
          <p:cNvPr id="18" name="TextBox 18"/>
          <p:cNvSpPr txBox="1"/>
          <p:nvPr/>
        </p:nvSpPr>
        <p:spPr>
          <a:xfrm>
            <a:off x="6971659" y="6187433"/>
            <a:ext cx="4235831" cy="457187"/>
          </a:xfrm>
          <a:prstGeom prst="rect">
            <a:avLst/>
          </a:prstGeom>
        </p:spPr>
        <p:txBody>
          <a:bodyPr lIns="0" tIns="0" rIns="0" bIns="0" rtlCol="0" anchor="t">
            <a:spAutoFit/>
          </a:bodyPr>
          <a:lstStyle/>
          <a:p>
            <a:pPr marL="0" lvl="0" indent="0" algn="ctr">
              <a:lnSpc>
                <a:spcPts val="3447"/>
              </a:lnSpc>
            </a:pPr>
            <a:r>
              <a:rPr lang="en-US" sz="2997" b="1">
                <a:solidFill>
                  <a:srgbClr val="FFFFFF"/>
                </a:solidFill>
                <a:latin typeface="Poppins Bold"/>
                <a:ea typeface="Poppins Bold"/>
                <a:cs typeface="Poppins Bold"/>
                <a:sym typeface="Poppins Bold"/>
              </a:rPr>
              <a:t>Support Decisions</a:t>
            </a:r>
          </a:p>
        </p:txBody>
      </p:sp>
      <p:sp>
        <p:nvSpPr>
          <p:cNvPr id="19" name="TextBox 19"/>
          <p:cNvSpPr txBox="1"/>
          <p:nvPr/>
        </p:nvSpPr>
        <p:spPr>
          <a:xfrm>
            <a:off x="12428189" y="6187433"/>
            <a:ext cx="4641931" cy="457187"/>
          </a:xfrm>
          <a:prstGeom prst="rect">
            <a:avLst/>
          </a:prstGeom>
        </p:spPr>
        <p:txBody>
          <a:bodyPr lIns="0" tIns="0" rIns="0" bIns="0" rtlCol="0" anchor="t">
            <a:spAutoFit/>
          </a:bodyPr>
          <a:lstStyle/>
          <a:p>
            <a:pPr marL="0" lvl="0" indent="0" algn="ctr">
              <a:lnSpc>
                <a:spcPts val="3447"/>
              </a:lnSpc>
            </a:pPr>
            <a:r>
              <a:rPr lang="en-US" sz="2997" b="1">
                <a:solidFill>
                  <a:srgbClr val="FFFFFF"/>
                </a:solidFill>
                <a:latin typeface="Poppins Bold"/>
                <a:ea typeface="Poppins Bold"/>
                <a:cs typeface="Poppins Bold"/>
                <a:sym typeface="Poppins Bold"/>
              </a:rPr>
              <a:t>Transform Insights</a:t>
            </a:r>
          </a:p>
        </p:txBody>
      </p:sp>
      <p:sp>
        <p:nvSpPr>
          <p:cNvPr id="20" name="TextBox 20"/>
          <p:cNvSpPr txBox="1"/>
          <p:nvPr/>
        </p:nvSpPr>
        <p:spPr>
          <a:xfrm>
            <a:off x="1077434" y="6874510"/>
            <a:ext cx="5023522" cy="1497965"/>
          </a:xfrm>
          <a:prstGeom prst="rect">
            <a:avLst/>
          </a:prstGeom>
        </p:spPr>
        <p:txBody>
          <a:bodyPr lIns="0" tIns="0" rIns="0" bIns="0" rtlCol="0" anchor="t">
            <a:spAutoFit/>
          </a:bodyPr>
          <a:lstStyle/>
          <a:p>
            <a:pPr marL="0" lvl="0" indent="0" algn="just">
              <a:lnSpc>
                <a:spcPts val="2379"/>
              </a:lnSpc>
            </a:pPr>
            <a:r>
              <a:rPr lang="en-US" sz="1999">
                <a:solidFill>
                  <a:srgbClr val="FFFFFF"/>
                </a:solidFill>
                <a:latin typeface="Poppins"/>
                <a:ea typeface="Poppins"/>
                <a:cs typeface="Poppins"/>
                <a:sym typeface="Poppins"/>
              </a:rPr>
              <a:t>Convert complex datasets into intuitive charts, graphs, and dashboards that reveal patterns and trends at a glance, making information accessible to all stakeholders.</a:t>
            </a:r>
          </a:p>
        </p:txBody>
      </p:sp>
      <p:sp>
        <p:nvSpPr>
          <p:cNvPr id="21" name="TextBox 21"/>
          <p:cNvSpPr txBox="1"/>
          <p:nvPr/>
        </p:nvSpPr>
        <p:spPr>
          <a:xfrm>
            <a:off x="6632239" y="6874510"/>
            <a:ext cx="5023522" cy="1793240"/>
          </a:xfrm>
          <a:prstGeom prst="rect">
            <a:avLst/>
          </a:prstGeom>
        </p:spPr>
        <p:txBody>
          <a:bodyPr lIns="0" tIns="0" rIns="0" bIns="0" rtlCol="0" anchor="t">
            <a:spAutoFit/>
          </a:bodyPr>
          <a:lstStyle/>
          <a:p>
            <a:pPr marL="0" lvl="0" indent="0" algn="just">
              <a:lnSpc>
                <a:spcPts val="2379"/>
              </a:lnSpc>
            </a:pPr>
            <a:r>
              <a:rPr lang="en-US" sz="1999">
                <a:solidFill>
                  <a:srgbClr val="FFFFFF"/>
                </a:solidFill>
                <a:latin typeface="Poppins"/>
                <a:ea typeface="Poppins"/>
                <a:cs typeface="Poppins"/>
                <a:sym typeface="Poppins"/>
              </a:rPr>
              <a:t>Empower leaders with real-time insights and data-driven recommendations, replacing guesswork with evidence-based strategies for confident decision-making.</a:t>
            </a:r>
          </a:p>
        </p:txBody>
      </p:sp>
      <p:sp>
        <p:nvSpPr>
          <p:cNvPr id="22" name="TextBox 22"/>
          <p:cNvSpPr txBox="1"/>
          <p:nvPr/>
        </p:nvSpPr>
        <p:spPr>
          <a:xfrm>
            <a:off x="12291819" y="6874510"/>
            <a:ext cx="5023522" cy="1202690"/>
          </a:xfrm>
          <a:prstGeom prst="rect">
            <a:avLst/>
          </a:prstGeom>
        </p:spPr>
        <p:txBody>
          <a:bodyPr lIns="0" tIns="0" rIns="0" bIns="0" rtlCol="0" anchor="t">
            <a:spAutoFit/>
          </a:bodyPr>
          <a:lstStyle/>
          <a:p>
            <a:pPr marL="0" lvl="0" indent="0" algn="just">
              <a:lnSpc>
                <a:spcPts val="2379"/>
              </a:lnSpc>
            </a:pPr>
            <a:r>
              <a:rPr lang="en-US" sz="1999">
                <a:solidFill>
                  <a:srgbClr val="FFFFFF"/>
                </a:solidFill>
                <a:latin typeface="Poppins"/>
                <a:ea typeface="Poppins"/>
                <a:cs typeface="Poppins"/>
                <a:sym typeface="Poppins"/>
              </a:rPr>
              <a:t>Turn massive volumes of raw data into actionable business intelligence, bridging the gap between information overload and strategic clarity.</a:t>
            </a:r>
          </a:p>
        </p:txBody>
      </p:sp>
      <p:pic>
        <p:nvPicPr>
          <p:cNvPr id="25" name="Graphic 21">
            <a:extLst>
              <a:ext uri="{FF2B5EF4-FFF2-40B4-BE49-F238E27FC236}">
                <a16:creationId xmlns:a16="http://schemas.microsoft.com/office/drawing/2014/main" id="{741D58B6-3DF6-381E-9C55-0E8FC6D6B10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pic>
        <p:nvPicPr>
          <p:cNvPr id="27" name="Graphic 26" descr="Decision chart with solid fill">
            <a:extLst>
              <a:ext uri="{FF2B5EF4-FFF2-40B4-BE49-F238E27FC236}">
                <a16:creationId xmlns:a16="http://schemas.microsoft.com/office/drawing/2014/main" id="{1EBBAA4C-FCA2-7C90-93D4-B110836665B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86711" y="3756795"/>
            <a:ext cx="1514576" cy="1514576"/>
          </a:xfrm>
          <a:prstGeom prst="rect">
            <a:avLst/>
          </a:prstGeom>
        </p:spPr>
      </p:pic>
      <p:pic>
        <p:nvPicPr>
          <p:cNvPr id="33" name="Graphic 32" descr="Hockey Stick Curve Graph with solid fill">
            <a:extLst>
              <a:ext uri="{FF2B5EF4-FFF2-40B4-BE49-F238E27FC236}">
                <a16:creationId xmlns:a16="http://schemas.microsoft.com/office/drawing/2014/main" id="{CE7C067A-7094-5283-6E48-393DF08CECB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936001" y="3752220"/>
            <a:ext cx="1735157" cy="1735157"/>
          </a:xfrm>
          <a:prstGeom prst="rect">
            <a:avLst/>
          </a:prstGeom>
        </p:spPr>
      </p:pic>
      <p:sp>
        <p:nvSpPr>
          <p:cNvPr id="39" name="Footer Placeholder 38">
            <a:extLst>
              <a:ext uri="{FF2B5EF4-FFF2-40B4-BE49-F238E27FC236}">
                <a16:creationId xmlns:a16="http://schemas.microsoft.com/office/drawing/2014/main" id="{D8F4CD62-18C8-8964-9478-636DE15FC81F}"/>
              </a:ext>
            </a:extLst>
          </p:cNvPr>
          <p:cNvSpPr>
            <a:spLocks noGrp="1"/>
          </p:cNvSpPr>
          <p:nvPr>
            <p:ph type="ftr" sz="quarter" idx="11"/>
          </p:nvPr>
        </p:nvSpPr>
        <p:spPr/>
        <p:txBody>
          <a:bodyPr/>
          <a:lstStyle/>
          <a:p>
            <a:endParaRPr lang="en-US"/>
          </a:p>
        </p:txBody>
      </p:sp>
      <p:sp>
        <p:nvSpPr>
          <p:cNvPr id="40" name="Slide Number Placeholder 39">
            <a:extLst>
              <a:ext uri="{FF2B5EF4-FFF2-40B4-BE49-F238E27FC236}">
                <a16:creationId xmlns:a16="http://schemas.microsoft.com/office/drawing/2014/main" id="{FFC353E4-D141-A135-C17C-929AC9382B8F}"/>
              </a:ext>
            </a:extLst>
          </p:cNvPr>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reeform 2">
            <a:extLst>
              <a:ext uri="{FF2B5EF4-FFF2-40B4-BE49-F238E27FC236}">
                <a16:creationId xmlns:a16="http://schemas.microsoft.com/office/drawing/2014/main" id="{B8298FB5-A412-C0AB-AFA5-3193E021F5C7}"/>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5" name="Rectangle: Rounded Corners 24"/>
          <p:cNvSpPr/>
          <p:nvPr/>
        </p:nvSpPr>
        <p:spPr>
          <a:xfrm>
            <a:off x="925920" y="2528243"/>
            <a:ext cx="16219080" cy="6555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3" name="TextBox 2"/>
          <p:cNvSpPr txBox="1"/>
          <p:nvPr/>
        </p:nvSpPr>
        <p:spPr>
          <a:xfrm>
            <a:off x="3793459" y="1327914"/>
            <a:ext cx="10499013" cy="738664"/>
          </a:xfrm>
          <a:prstGeom prst="rect">
            <a:avLst/>
          </a:prstGeom>
          <a:noFill/>
        </p:spPr>
        <p:txBody>
          <a:bodyPr wrap="square" rtlCol="0">
            <a:spAutoFit/>
          </a:bodyPr>
          <a:lstStyle/>
          <a:p>
            <a:r>
              <a:rPr lang="en-US" sz="4200" b="1" dirty="0">
                <a:latin typeface="Times New Roman" panose="02020603050405020304" pitchFamily="18" charset="0"/>
                <a:cs typeface="Times New Roman" panose="02020603050405020304" pitchFamily="18" charset="0"/>
              </a:rPr>
              <a:t>A New Generation of BI</a:t>
            </a:r>
          </a:p>
        </p:txBody>
      </p:sp>
      <p:sp>
        <p:nvSpPr>
          <p:cNvPr id="6" name="TextBox 5"/>
          <p:cNvSpPr txBox="1"/>
          <p:nvPr/>
        </p:nvSpPr>
        <p:spPr>
          <a:xfrm>
            <a:off x="1398814" y="1463962"/>
            <a:ext cx="2186648" cy="553998"/>
          </a:xfrm>
          <a:prstGeom prst="rect">
            <a:avLst/>
          </a:prstGeom>
          <a:noFill/>
        </p:spPr>
        <p:txBody>
          <a:bodyPr wrap="square" rtlCol="0">
            <a:spAutoFit/>
          </a:bodyPr>
          <a:lstStyle/>
          <a:p>
            <a:pPr algn="ctr"/>
            <a:r>
              <a:rPr lang="en-US" sz="3000" dirty="0">
                <a:solidFill>
                  <a:schemeClr val="bg1"/>
                </a:solidFill>
                <a:latin typeface="Times New Roman" panose="02020603050405020304" pitchFamily="18" charset="0"/>
                <a:cs typeface="Times New Roman" panose="02020603050405020304" pitchFamily="18" charset="0"/>
              </a:rPr>
              <a:t>Orientation</a:t>
            </a:r>
            <a:endParaRPr lang="en-US" sz="4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413463" y="1847684"/>
            <a:ext cx="2106686" cy="553998"/>
          </a:xfrm>
          <a:prstGeom prst="rect">
            <a:avLst/>
          </a:prstGeom>
          <a:noFill/>
        </p:spPr>
        <p:txBody>
          <a:bodyPr wrap="square" rtlCol="0">
            <a:spAutoFit/>
          </a:bodyPr>
          <a:lstStyle/>
          <a:p>
            <a:pPr algn="ctr"/>
            <a:r>
              <a:rPr lang="en-US" sz="3000" b="1" dirty="0">
                <a:solidFill>
                  <a:schemeClr val="bg1"/>
                </a:solidFill>
                <a:latin typeface="Times New Roman" panose="02020603050405020304" pitchFamily="18" charset="0"/>
                <a:cs typeface="Times New Roman" panose="02020603050405020304" pitchFamily="18" charset="0"/>
              </a:rPr>
              <a:t>Lecture</a:t>
            </a:r>
            <a:endParaRPr lang="en-US" sz="105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12" name="TextBox 11">
            <a:extLst>
              <a:ext uri="{FF2B5EF4-FFF2-40B4-BE49-F238E27FC236}">
                <a16:creationId xmlns:a16="http://schemas.microsoft.com/office/drawing/2014/main" id="{71A5FB13-2D50-4C03-3E6F-4D53FC477750}"/>
              </a:ext>
            </a:extLst>
          </p:cNvPr>
          <p:cNvSpPr txBox="1"/>
          <p:nvPr/>
        </p:nvSpPr>
        <p:spPr>
          <a:xfrm>
            <a:off x="3769725" y="2066578"/>
            <a:ext cx="14776317" cy="923330"/>
          </a:xfrm>
          <a:prstGeom prst="rect">
            <a:avLst/>
          </a:prstGeom>
          <a:noFill/>
        </p:spPr>
        <p:txBody>
          <a:bodyPr wrap="square">
            <a:spAutoFit/>
          </a:bodyPr>
          <a:lstStyle/>
          <a:p>
            <a:r>
              <a:rPr lang="en-US" sz="2700" dirty="0">
                <a:solidFill>
                  <a:srgbClr val="252525"/>
                </a:solidFill>
                <a:latin typeface="Open Sans" panose="020B0606030504020204" pitchFamily="34" charset="0"/>
              </a:rPr>
              <a:t>Today, BI extends to everyone</a:t>
            </a:r>
          </a:p>
          <a:p>
            <a:endParaRPr lang="en-US" sz="2700" dirty="0">
              <a:solidFill>
                <a:srgbClr val="252525"/>
              </a:solidFill>
              <a:latin typeface="Open Sans" panose="020B0606030504020204" pitchFamily="34" charset="0"/>
            </a:endParaRPr>
          </a:p>
        </p:txBody>
      </p:sp>
      <p:grpSp>
        <p:nvGrpSpPr>
          <p:cNvPr id="2" name="Group 5">
            <a:extLst>
              <a:ext uri="{FF2B5EF4-FFF2-40B4-BE49-F238E27FC236}">
                <a16:creationId xmlns:a16="http://schemas.microsoft.com/office/drawing/2014/main" id="{2ACE519C-21BC-7B8A-100A-E493437E455B}"/>
              </a:ext>
            </a:extLst>
          </p:cNvPr>
          <p:cNvGrpSpPr/>
          <p:nvPr/>
        </p:nvGrpSpPr>
        <p:grpSpPr>
          <a:xfrm>
            <a:off x="1384887" y="1374515"/>
            <a:ext cx="2163832" cy="1806150"/>
            <a:chOff x="0" y="0"/>
            <a:chExt cx="2885110" cy="2408199"/>
          </a:xfrm>
        </p:grpSpPr>
        <p:sp>
          <p:nvSpPr>
            <p:cNvPr id="4" name="Freeform 6">
              <a:extLst>
                <a:ext uri="{FF2B5EF4-FFF2-40B4-BE49-F238E27FC236}">
                  <a16:creationId xmlns:a16="http://schemas.microsoft.com/office/drawing/2014/main" id="{7A98CD32-58AB-116D-D0C9-0F8FDC41693A}"/>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13" name="TextBox 15">
            <a:extLst>
              <a:ext uri="{FF2B5EF4-FFF2-40B4-BE49-F238E27FC236}">
                <a16:creationId xmlns:a16="http://schemas.microsoft.com/office/drawing/2014/main" id="{342C657C-463D-CD66-F096-01E9AABC31D0}"/>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4" name="TextBox 16">
            <a:extLst>
              <a:ext uri="{FF2B5EF4-FFF2-40B4-BE49-F238E27FC236}">
                <a16:creationId xmlns:a16="http://schemas.microsoft.com/office/drawing/2014/main" id="{D3CDFDEA-95F3-99C2-285D-A1B04AE843C4}"/>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5" name="TextBox 9">
            <a:extLst>
              <a:ext uri="{FF2B5EF4-FFF2-40B4-BE49-F238E27FC236}">
                <a16:creationId xmlns:a16="http://schemas.microsoft.com/office/drawing/2014/main" id="{BDD84E17-47A9-DF30-ED58-01E3585B2B3C}"/>
              </a:ext>
            </a:extLst>
          </p:cNvPr>
          <p:cNvSpPr txBox="1"/>
          <p:nvPr/>
        </p:nvSpPr>
        <p:spPr>
          <a:xfrm>
            <a:off x="1905000" y="4610100"/>
            <a:ext cx="4191000" cy="485775"/>
          </a:xfrm>
          <a:prstGeom prst="rect">
            <a:avLst/>
          </a:prstGeom>
        </p:spPr>
        <p:txBody>
          <a:bodyPr lIns="0" tIns="0" rIns="0" bIns="0" rtlCol="0" anchor="t">
            <a:spAutoFit/>
          </a:bodyPr>
          <a:lstStyle/>
          <a:p>
            <a:pPr marL="0" lvl="0" indent="0" algn="ctr">
              <a:lnSpc>
                <a:spcPts val="3840"/>
              </a:lnSpc>
              <a:spcBef>
                <a:spcPct val="0"/>
              </a:spcBef>
            </a:pPr>
            <a:r>
              <a:rPr lang="en-US" sz="3200" b="1" u="none" strike="noStrike">
                <a:solidFill>
                  <a:srgbClr val="000000"/>
                </a:solidFill>
                <a:latin typeface="Alexandria Bold"/>
                <a:ea typeface="Alexandria Bold"/>
                <a:cs typeface="Alexandria Bold"/>
                <a:sym typeface="Alexandria Bold"/>
              </a:rPr>
              <a:t>Technical BI</a:t>
            </a:r>
          </a:p>
        </p:txBody>
      </p:sp>
      <p:sp>
        <p:nvSpPr>
          <p:cNvPr id="16" name="TextBox 10">
            <a:extLst>
              <a:ext uri="{FF2B5EF4-FFF2-40B4-BE49-F238E27FC236}">
                <a16:creationId xmlns:a16="http://schemas.microsoft.com/office/drawing/2014/main" id="{47435AD1-D184-FA84-EF96-2053735272BB}"/>
              </a:ext>
            </a:extLst>
          </p:cNvPr>
          <p:cNvSpPr txBox="1"/>
          <p:nvPr/>
        </p:nvSpPr>
        <p:spPr>
          <a:xfrm>
            <a:off x="6667500" y="4610100"/>
            <a:ext cx="4191000" cy="485775"/>
          </a:xfrm>
          <a:prstGeom prst="rect">
            <a:avLst/>
          </a:prstGeom>
        </p:spPr>
        <p:txBody>
          <a:bodyPr lIns="0" tIns="0" rIns="0" bIns="0" rtlCol="0" anchor="t">
            <a:spAutoFit/>
          </a:bodyPr>
          <a:lstStyle/>
          <a:p>
            <a:pPr marL="0" lvl="0" indent="0" algn="ctr">
              <a:lnSpc>
                <a:spcPts val="3840"/>
              </a:lnSpc>
              <a:spcBef>
                <a:spcPct val="0"/>
              </a:spcBef>
            </a:pPr>
            <a:r>
              <a:rPr lang="en-US" sz="3200" b="1" u="none" strike="noStrike">
                <a:solidFill>
                  <a:srgbClr val="000000"/>
                </a:solidFill>
                <a:latin typeface="Alexandria Bold"/>
                <a:ea typeface="Alexandria Bold"/>
                <a:cs typeface="Alexandria Bold"/>
                <a:sym typeface="Alexandria Bold"/>
              </a:rPr>
              <a:t>Self-service BI</a:t>
            </a:r>
          </a:p>
        </p:txBody>
      </p:sp>
      <p:sp>
        <p:nvSpPr>
          <p:cNvPr id="17" name="AutoShape 11">
            <a:extLst>
              <a:ext uri="{FF2B5EF4-FFF2-40B4-BE49-F238E27FC236}">
                <a16:creationId xmlns:a16="http://schemas.microsoft.com/office/drawing/2014/main" id="{CD74D6CC-352B-483B-DD58-FA55A50CA054}"/>
              </a:ext>
            </a:extLst>
          </p:cNvPr>
          <p:cNvSpPr/>
          <p:nvPr/>
        </p:nvSpPr>
        <p:spPr>
          <a:xfrm>
            <a:off x="5667375" y="4857750"/>
            <a:ext cx="571500" cy="0"/>
          </a:xfrm>
          <a:prstGeom prst="line">
            <a:avLst/>
          </a:prstGeom>
          <a:ln w="28575" cap="rnd">
            <a:solidFill>
              <a:srgbClr val="00B0F0"/>
            </a:solidFill>
            <a:prstDash val="solid"/>
            <a:headEnd type="none" w="sm" len="sm"/>
            <a:tailEnd type="triangle" w="lg" len="med"/>
          </a:ln>
        </p:spPr>
        <p:txBody>
          <a:bodyPr/>
          <a:lstStyle/>
          <a:p>
            <a:endParaRPr lang="en-EG"/>
          </a:p>
        </p:txBody>
      </p:sp>
      <p:sp>
        <p:nvSpPr>
          <p:cNvPr id="18" name="AutoShape 12">
            <a:extLst>
              <a:ext uri="{FF2B5EF4-FFF2-40B4-BE49-F238E27FC236}">
                <a16:creationId xmlns:a16="http://schemas.microsoft.com/office/drawing/2014/main" id="{ADE39356-10DD-AE4D-D443-53E04CDE06E5}"/>
              </a:ext>
            </a:extLst>
          </p:cNvPr>
          <p:cNvSpPr/>
          <p:nvPr/>
        </p:nvSpPr>
        <p:spPr>
          <a:xfrm>
            <a:off x="10429875" y="4857750"/>
            <a:ext cx="571500" cy="0"/>
          </a:xfrm>
          <a:prstGeom prst="line">
            <a:avLst/>
          </a:prstGeom>
          <a:ln w="28575" cap="rnd">
            <a:solidFill>
              <a:srgbClr val="00B0F0"/>
            </a:solidFill>
            <a:prstDash val="solid"/>
            <a:headEnd type="none" w="sm" len="sm"/>
            <a:tailEnd type="triangle" w="lg" len="med"/>
          </a:ln>
        </p:spPr>
        <p:txBody>
          <a:bodyPr/>
          <a:lstStyle/>
          <a:p>
            <a:endParaRPr lang="en-EG"/>
          </a:p>
        </p:txBody>
      </p:sp>
      <p:sp>
        <p:nvSpPr>
          <p:cNvPr id="19" name="Freeform 13">
            <a:extLst>
              <a:ext uri="{FF2B5EF4-FFF2-40B4-BE49-F238E27FC236}">
                <a16:creationId xmlns:a16="http://schemas.microsoft.com/office/drawing/2014/main" id="{4971CB48-657A-CFDA-F51A-1B2C4576375A}"/>
              </a:ext>
            </a:extLst>
          </p:cNvPr>
          <p:cNvSpPr/>
          <p:nvPr/>
        </p:nvSpPr>
        <p:spPr>
          <a:xfrm>
            <a:off x="3366364"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
        <p:nvSpPr>
          <p:cNvPr id="20" name="TextBox 19">
            <a:extLst>
              <a:ext uri="{FF2B5EF4-FFF2-40B4-BE49-F238E27FC236}">
                <a16:creationId xmlns:a16="http://schemas.microsoft.com/office/drawing/2014/main" id="{98AAB581-5316-93FF-5F06-0687D31D54C0}"/>
              </a:ext>
            </a:extLst>
          </p:cNvPr>
          <p:cNvSpPr txBox="1"/>
          <p:nvPr/>
        </p:nvSpPr>
        <p:spPr>
          <a:xfrm>
            <a:off x="1905000" y="3952875"/>
            <a:ext cx="4191000" cy="447675"/>
          </a:xfrm>
          <a:prstGeom prst="rect">
            <a:avLst/>
          </a:prstGeom>
        </p:spPr>
        <p:txBody>
          <a:bodyPr lIns="0" tIns="0" rIns="0" bIns="0" rtlCol="0" anchor="t">
            <a:spAutoFit/>
          </a:bodyPr>
          <a:lstStyle/>
          <a:p>
            <a:pPr marL="0" lvl="0" indent="0" algn="ctr">
              <a:lnSpc>
                <a:spcPts val="3359"/>
              </a:lnSpc>
              <a:spcBef>
                <a:spcPct val="0"/>
              </a:spcBef>
            </a:pPr>
            <a:r>
              <a:rPr lang="en-US" sz="2799" u="none" strike="noStrike">
                <a:solidFill>
                  <a:srgbClr val="0088B6"/>
                </a:solidFill>
                <a:latin typeface="Poppins"/>
                <a:ea typeface="Poppins"/>
                <a:cs typeface="Poppins"/>
                <a:sym typeface="Poppins"/>
              </a:rPr>
              <a:t>1st wave</a:t>
            </a:r>
          </a:p>
        </p:txBody>
      </p:sp>
      <p:sp>
        <p:nvSpPr>
          <p:cNvPr id="21" name="TextBox 20">
            <a:extLst>
              <a:ext uri="{FF2B5EF4-FFF2-40B4-BE49-F238E27FC236}">
                <a16:creationId xmlns:a16="http://schemas.microsoft.com/office/drawing/2014/main" id="{EBCEAEC6-0D6F-C926-1F37-A9D27E455B6F}"/>
              </a:ext>
            </a:extLst>
          </p:cNvPr>
          <p:cNvSpPr txBox="1"/>
          <p:nvPr/>
        </p:nvSpPr>
        <p:spPr>
          <a:xfrm>
            <a:off x="1905000" y="5248275"/>
            <a:ext cx="4191000" cy="504825"/>
          </a:xfrm>
          <a:prstGeom prst="rect">
            <a:avLst/>
          </a:prstGeom>
        </p:spPr>
        <p:txBody>
          <a:bodyPr lIns="0" tIns="0" rIns="0" bIns="0" rtlCol="0" anchor="t">
            <a:spAutoFit/>
          </a:bodyPr>
          <a:lstStyle/>
          <a:p>
            <a:pPr marL="0" lvl="0" indent="0" algn="ctr">
              <a:lnSpc>
                <a:spcPts val="3719"/>
              </a:lnSpc>
              <a:spcBef>
                <a:spcPct val="0"/>
              </a:spcBef>
            </a:pPr>
            <a:r>
              <a:rPr lang="en-US" sz="3099" u="none" strike="noStrike">
                <a:solidFill>
                  <a:srgbClr val="172C51"/>
                </a:solidFill>
                <a:latin typeface="Poppins"/>
                <a:ea typeface="Poppins"/>
                <a:cs typeface="Poppins"/>
                <a:sym typeface="Poppins"/>
              </a:rPr>
              <a:t>IT to end user</a:t>
            </a:r>
          </a:p>
        </p:txBody>
      </p:sp>
      <p:sp>
        <p:nvSpPr>
          <p:cNvPr id="22" name="TextBox 21">
            <a:extLst>
              <a:ext uri="{FF2B5EF4-FFF2-40B4-BE49-F238E27FC236}">
                <a16:creationId xmlns:a16="http://schemas.microsoft.com/office/drawing/2014/main" id="{64A42548-EEC8-5627-19D4-B27673512250}"/>
              </a:ext>
            </a:extLst>
          </p:cNvPr>
          <p:cNvSpPr txBox="1"/>
          <p:nvPr/>
        </p:nvSpPr>
        <p:spPr>
          <a:xfrm>
            <a:off x="6667500" y="3952875"/>
            <a:ext cx="4191000" cy="447675"/>
          </a:xfrm>
          <a:prstGeom prst="rect">
            <a:avLst/>
          </a:prstGeom>
        </p:spPr>
        <p:txBody>
          <a:bodyPr lIns="0" tIns="0" rIns="0" bIns="0" rtlCol="0" anchor="t">
            <a:spAutoFit/>
          </a:bodyPr>
          <a:lstStyle/>
          <a:p>
            <a:pPr marL="0" lvl="0" indent="0" algn="ctr">
              <a:lnSpc>
                <a:spcPts val="3359"/>
              </a:lnSpc>
              <a:spcBef>
                <a:spcPct val="0"/>
              </a:spcBef>
            </a:pPr>
            <a:r>
              <a:rPr lang="en-US" sz="2799" u="none" strike="noStrike">
                <a:solidFill>
                  <a:srgbClr val="0088B6"/>
                </a:solidFill>
                <a:latin typeface="Poppins"/>
                <a:ea typeface="Poppins"/>
                <a:cs typeface="Poppins"/>
                <a:sym typeface="Poppins"/>
              </a:rPr>
              <a:t>2nd wave</a:t>
            </a:r>
          </a:p>
        </p:txBody>
      </p:sp>
      <p:sp>
        <p:nvSpPr>
          <p:cNvPr id="23" name="TextBox 22">
            <a:extLst>
              <a:ext uri="{FF2B5EF4-FFF2-40B4-BE49-F238E27FC236}">
                <a16:creationId xmlns:a16="http://schemas.microsoft.com/office/drawing/2014/main" id="{5350D9BE-0022-F4A4-DB74-D3DFC95BA208}"/>
              </a:ext>
            </a:extLst>
          </p:cNvPr>
          <p:cNvSpPr txBox="1"/>
          <p:nvPr/>
        </p:nvSpPr>
        <p:spPr>
          <a:xfrm>
            <a:off x="6667500" y="5248275"/>
            <a:ext cx="4191000" cy="504825"/>
          </a:xfrm>
          <a:prstGeom prst="rect">
            <a:avLst/>
          </a:prstGeom>
        </p:spPr>
        <p:txBody>
          <a:bodyPr lIns="0" tIns="0" rIns="0" bIns="0" rtlCol="0" anchor="t">
            <a:spAutoFit/>
          </a:bodyPr>
          <a:lstStyle/>
          <a:p>
            <a:pPr marL="0" lvl="0" indent="0" algn="ctr">
              <a:lnSpc>
                <a:spcPts val="3719"/>
              </a:lnSpc>
              <a:spcBef>
                <a:spcPct val="0"/>
              </a:spcBef>
            </a:pPr>
            <a:r>
              <a:rPr lang="en-US" sz="3099" u="none" strike="noStrike">
                <a:solidFill>
                  <a:srgbClr val="172C51"/>
                </a:solidFill>
                <a:latin typeface="Poppins"/>
                <a:ea typeface="Poppins"/>
                <a:cs typeface="Poppins"/>
                <a:sym typeface="Poppins"/>
              </a:rPr>
              <a:t>Analyst to end user</a:t>
            </a:r>
          </a:p>
        </p:txBody>
      </p:sp>
      <p:sp>
        <p:nvSpPr>
          <p:cNvPr id="24" name="TextBox 23">
            <a:extLst>
              <a:ext uri="{FF2B5EF4-FFF2-40B4-BE49-F238E27FC236}">
                <a16:creationId xmlns:a16="http://schemas.microsoft.com/office/drawing/2014/main" id="{C1C91D64-E899-B9FB-0C49-77C6BDEAC015}"/>
              </a:ext>
            </a:extLst>
          </p:cNvPr>
          <p:cNvSpPr txBox="1"/>
          <p:nvPr/>
        </p:nvSpPr>
        <p:spPr>
          <a:xfrm>
            <a:off x="11430000" y="3952875"/>
            <a:ext cx="4191000" cy="447675"/>
          </a:xfrm>
          <a:prstGeom prst="rect">
            <a:avLst/>
          </a:prstGeom>
        </p:spPr>
        <p:txBody>
          <a:bodyPr lIns="0" tIns="0" rIns="0" bIns="0" rtlCol="0" anchor="t">
            <a:spAutoFit/>
          </a:bodyPr>
          <a:lstStyle/>
          <a:p>
            <a:pPr marL="0" lvl="0" indent="0" algn="ctr">
              <a:lnSpc>
                <a:spcPts val="3359"/>
              </a:lnSpc>
              <a:spcBef>
                <a:spcPct val="0"/>
              </a:spcBef>
            </a:pPr>
            <a:r>
              <a:rPr lang="en-US" sz="2799" u="none" strike="noStrike">
                <a:solidFill>
                  <a:srgbClr val="0088B6"/>
                </a:solidFill>
                <a:latin typeface="Poppins"/>
                <a:ea typeface="Poppins"/>
                <a:cs typeface="Poppins"/>
                <a:sym typeface="Poppins"/>
              </a:rPr>
              <a:t>3rd wave</a:t>
            </a:r>
          </a:p>
        </p:txBody>
      </p:sp>
      <p:sp>
        <p:nvSpPr>
          <p:cNvPr id="26" name="TextBox 24">
            <a:extLst>
              <a:ext uri="{FF2B5EF4-FFF2-40B4-BE49-F238E27FC236}">
                <a16:creationId xmlns:a16="http://schemas.microsoft.com/office/drawing/2014/main" id="{2A65AB80-90FC-2EAE-0251-37C0603A4FCA}"/>
              </a:ext>
            </a:extLst>
          </p:cNvPr>
          <p:cNvSpPr txBox="1"/>
          <p:nvPr/>
        </p:nvSpPr>
        <p:spPr>
          <a:xfrm>
            <a:off x="11430000" y="4610100"/>
            <a:ext cx="4191000" cy="485775"/>
          </a:xfrm>
          <a:prstGeom prst="rect">
            <a:avLst/>
          </a:prstGeom>
        </p:spPr>
        <p:txBody>
          <a:bodyPr lIns="0" tIns="0" rIns="0" bIns="0" rtlCol="0" anchor="t">
            <a:spAutoFit/>
          </a:bodyPr>
          <a:lstStyle/>
          <a:p>
            <a:pPr marL="0" lvl="0" indent="0" algn="ctr">
              <a:lnSpc>
                <a:spcPts val="3840"/>
              </a:lnSpc>
              <a:spcBef>
                <a:spcPct val="0"/>
              </a:spcBef>
            </a:pPr>
            <a:r>
              <a:rPr lang="en-US" sz="3200" b="1" u="none" strike="noStrike">
                <a:solidFill>
                  <a:srgbClr val="000000"/>
                </a:solidFill>
                <a:latin typeface="Alexandria Bold"/>
                <a:ea typeface="Alexandria Bold"/>
                <a:cs typeface="Alexandria Bold"/>
                <a:sym typeface="Alexandria Bold"/>
              </a:rPr>
              <a:t>End User BI</a:t>
            </a:r>
          </a:p>
        </p:txBody>
      </p:sp>
      <p:sp>
        <p:nvSpPr>
          <p:cNvPr id="27" name="TextBox 25">
            <a:extLst>
              <a:ext uri="{FF2B5EF4-FFF2-40B4-BE49-F238E27FC236}">
                <a16:creationId xmlns:a16="http://schemas.microsoft.com/office/drawing/2014/main" id="{D9335643-EB9E-AA49-9EBF-1A9607FF4227}"/>
              </a:ext>
            </a:extLst>
          </p:cNvPr>
          <p:cNvSpPr txBox="1"/>
          <p:nvPr/>
        </p:nvSpPr>
        <p:spPr>
          <a:xfrm>
            <a:off x="11430000" y="5248275"/>
            <a:ext cx="4191000" cy="504825"/>
          </a:xfrm>
          <a:prstGeom prst="rect">
            <a:avLst/>
          </a:prstGeom>
        </p:spPr>
        <p:txBody>
          <a:bodyPr lIns="0" tIns="0" rIns="0" bIns="0" rtlCol="0" anchor="t">
            <a:spAutoFit/>
          </a:bodyPr>
          <a:lstStyle/>
          <a:p>
            <a:pPr marL="0" lvl="0" indent="0" algn="ctr">
              <a:lnSpc>
                <a:spcPts val="3719"/>
              </a:lnSpc>
              <a:spcBef>
                <a:spcPct val="0"/>
              </a:spcBef>
            </a:pPr>
            <a:r>
              <a:rPr lang="en-US" sz="3099" u="none" strike="noStrike">
                <a:solidFill>
                  <a:srgbClr val="172C51"/>
                </a:solidFill>
                <a:latin typeface="Poppins"/>
                <a:ea typeface="Poppins"/>
                <a:cs typeface="Poppins"/>
                <a:sym typeface="Poppins"/>
              </a:rPr>
              <a:t>Everyone</a:t>
            </a:r>
          </a:p>
        </p:txBody>
      </p:sp>
      <p:sp>
        <p:nvSpPr>
          <p:cNvPr id="28" name="Freeform 26">
            <a:extLst>
              <a:ext uri="{FF2B5EF4-FFF2-40B4-BE49-F238E27FC236}">
                <a16:creationId xmlns:a16="http://schemas.microsoft.com/office/drawing/2014/main" id="{C07A2A3A-50C5-FBCF-342E-B7E9CD54A51A}"/>
              </a:ext>
            </a:extLst>
          </p:cNvPr>
          <p:cNvSpPr/>
          <p:nvPr/>
        </p:nvSpPr>
        <p:spPr>
          <a:xfrm>
            <a:off x="7374944"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
        <p:nvSpPr>
          <p:cNvPr id="29" name="Freeform 27">
            <a:extLst>
              <a:ext uri="{FF2B5EF4-FFF2-40B4-BE49-F238E27FC236}">
                <a16:creationId xmlns:a16="http://schemas.microsoft.com/office/drawing/2014/main" id="{90392C98-42FF-7BB2-3635-51B26A351AD3}"/>
              </a:ext>
            </a:extLst>
          </p:cNvPr>
          <p:cNvSpPr/>
          <p:nvPr/>
        </p:nvSpPr>
        <p:spPr>
          <a:xfrm>
            <a:off x="8830866"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
        <p:nvSpPr>
          <p:cNvPr id="30" name="Freeform 28">
            <a:extLst>
              <a:ext uri="{FF2B5EF4-FFF2-40B4-BE49-F238E27FC236}">
                <a16:creationId xmlns:a16="http://schemas.microsoft.com/office/drawing/2014/main" id="{E54C9481-7B8D-9452-AC09-40E8A1455C73}"/>
              </a:ext>
            </a:extLst>
          </p:cNvPr>
          <p:cNvSpPr/>
          <p:nvPr/>
        </p:nvSpPr>
        <p:spPr>
          <a:xfrm>
            <a:off x="11430000"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
        <p:nvSpPr>
          <p:cNvPr id="31" name="Freeform 29">
            <a:extLst>
              <a:ext uri="{FF2B5EF4-FFF2-40B4-BE49-F238E27FC236}">
                <a16:creationId xmlns:a16="http://schemas.microsoft.com/office/drawing/2014/main" id="{61F8607B-1360-7455-DF9E-1F27B1E1BC17}"/>
              </a:ext>
            </a:extLst>
          </p:cNvPr>
          <p:cNvSpPr/>
          <p:nvPr/>
        </p:nvSpPr>
        <p:spPr>
          <a:xfrm>
            <a:off x="12885922"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
        <p:nvSpPr>
          <p:cNvPr id="32" name="Freeform 30">
            <a:extLst>
              <a:ext uri="{FF2B5EF4-FFF2-40B4-BE49-F238E27FC236}">
                <a16:creationId xmlns:a16="http://schemas.microsoft.com/office/drawing/2014/main" id="{83F785E0-F7D8-4033-97E2-8BD2E50A5345}"/>
              </a:ext>
            </a:extLst>
          </p:cNvPr>
          <p:cNvSpPr/>
          <p:nvPr/>
        </p:nvSpPr>
        <p:spPr>
          <a:xfrm>
            <a:off x="14338659" y="6096000"/>
            <a:ext cx="1320190" cy="1731397"/>
          </a:xfrm>
          <a:custGeom>
            <a:avLst/>
            <a:gdLst/>
            <a:ahLst/>
            <a:cxnLst/>
            <a:rect l="l" t="t" r="r" b="b"/>
            <a:pathLst>
              <a:path w="1320190" h="1731397">
                <a:moveTo>
                  <a:pt x="0" y="0"/>
                </a:moveTo>
                <a:lnTo>
                  <a:pt x="1320190" y="0"/>
                </a:lnTo>
                <a:lnTo>
                  <a:pt x="1320190" y="1731397"/>
                </a:lnTo>
                <a:lnTo>
                  <a:pt x="0" y="17313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EG"/>
          </a:p>
        </p:txBody>
      </p:sp>
    </p:spTree>
    <p:extLst>
      <p:ext uri="{BB962C8B-B14F-4D97-AF65-F5344CB8AC3E}">
        <p14:creationId xmlns:p14="http://schemas.microsoft.com/office/powerpoint/2010/main" val="981957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87BCA-56FA-16F1-32C4-07C213DA3219}"/>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0F76039-6A0D-9357-25B0-A711F8F4BC2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dirty="0"/>
          </a:p>
        </p:txBody>
      </p:sp>
      <p:sp>
        <p:nvSpPr>
          <p:cNvPr id="2" name="Title 1">
            <a:extLst>
              <a:ext uri="{FF2B5EF4-FFF2-40B4-BE49-F238E27FC236}">
                <a16:creationId xmlns:a16="http://schemas.microsoft.com/office/drawing/2014/main" id="{4B348A14-A5C4-59A1-6D14-245F62E04D0A}"/>
              </a:ext>
            </a:extLst>
          </p:cNvPr>
          <p:cNvSpPr>
            <a:spLocks noGrp="1"/>
          </p:cNvSpPr>
          <p:nvPr>
            <p:ph type="title"/>
          </p:nvPr>
        </p:nvSpPr>
        <p:spPr>
          <a:xfrm>
            <a:off x="339721" y="639202"/>
            <a:ext cx="11374400" cy="1143000"/>
          </a:xfrm>
        </p:spPr>
        <p:txBody>
          <a:bodyPr>
            <a:normAutofit/>
          </a:bodyPr>
          <a:lstStyle/>
          <a:p>
            <a:r>
              <a:rPr lang="en-US" b="1" dirty="0"/>
              <a:t>Understanding Data, Information, and Insights</a:t>
            </a:r>
            <a:endParaRPr lang="ar-SA" sz="5400" b="1" dirty="0"/>
          </a:p>
        </p:txBody>
      </p:sp>
      <p:pic>
        <p:nvPicPr>
          <p:cNvPr id="4" name="Graphic 21">
            <a:extLst>
              <a:ext uri="{FF2B5EF4-FFF2-40B4-BE49-F238E27FC236}">
                <a16:creationId xmlns:a16="http://schemas.microsoft.com/office/drawing/2014/main" id="{4C4B236A-D96F-86F5-BE57-C2CCEBB28DC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6" name="TextBox 5">
            <a:extLst>
              <a:ext uri="{FF2B5EF4-FFF2-40B4-BE49-F238E27FC236}">
                <a16:creationId xmlns:a16="http://schemas.microsoft.com/office/drawing/2014/main" id="{41B3212A-D291-E845-026C-232851BF81DE}"/>
              </a:ext>
            </a:extLst>
          </p:cNvPr>
          <p:cNvSpPr txBox="1"/>
          <p:nvPr/>
        </p:nvSpPr>
        <p:spPr>
          <a:xfrm>
            <a:off x="533401" y="3187668"/>
            <a:ext cx="4876800" cy="6247864"/>
          </a:xfrm>
          <a:prstGeom prst="rect">
            <a:avLst/>
          </a:prstGeom>
          <a:noFill/>
        </p:spPr>
        <p:txBody>
          <a:bodyPr wrap="square">
            <a:spAutoFit/>
          </a:bodyPr>
          <a:lstStyle/>
          <a:p>
            <a:pPr algn="ctr">
              <a:buNone/>
            </a:pPr>
            <a:r>
              <a:rPr lang="en-EG" sz="3600" b="1" dirty="0"/>
              <a:t>Data</a:t>
            </a:r>
          </a:p>
          <a:p>
            <a:pPr>
              <a:buNone/>
            </a:pPr>
            <a:endParaRPr lang="en-EG" sz="2800" b="1" dirty="0"/>
          </a:p>
          <a:p>
            <a:pPr>
              <a:buNone/>
            </a:pPr>
            <a:r>
              <a:rPr lang="en-EG" sz="2800" dirty="0"/>
              <a:t>Data consists of raw facts.</a:t>
            </a:r>
          </a:p>
          <a:p>
            <a:pPr>
              <a:buNone/>
            </a:pPr>
            <a:endParaRPr lang="en-EG" sz="2800" dirty="0"/>
          </a:p>
          <a:p>
            <a:pPr>
              <a:buNone/>
            </a:pPr>
            <a:r>
              <a:rPr lang="en-EG" sz="2800" dirty="0"/>
              <a:t>Example:</a:t>
            </a:r>
          </a:p>
          <a:p>
            <a:pPr>
              <a:buNone/>
            </a:pPr>
            <a:endParaRPr lang="en-EG" sz="2800" dirty="0"/>
          </a:p>
          <a:p>
            <a:pPr>
              <a:buNone/>
            </a:pPr>
            <a:endParaRPr lang="en-EG" sz="2800" dirty="0"/>
          </a:p>
          <a:p>
            <a:pPr>
              <a:buNone/>
            </a:pPr>
            <a:endParaRPr lang="en-EG" sz="2800" dirty="0"/>
          </a:p>
          <a:p>
            <a:pPr>
              <a:buNone/>
            </a:pPr>
            <a:endParaRPr lang="en-EG" sz="2800" dirty="0"/>
          </a:p>
          <a:p>
            <a:pPr>
              <a:buNone/>
            </a:pPr>
            <a:endParaRPr lang="en-EG" sz="2800" dirty="0"/>
          </a:p>
          <a:p>
            <a:pPr>
              <a:buNone/>
            </a:pPr>
            <a:endParaRPr lang="en-EG" sz="2800" dirty="0"/>
          </a:p>
          <a:p>
            <a:r>
              <a:rPr lang="en-EG" sz="2800" dirty="0"/>
              <a:t>These numbers alone have little meaning.</a:t>
            </a:r>
          </a:p>
          <a:p>
            <a:pPr>
              <a:buNone/>
            </a:pPr>
            <a:endParaRPr lang="en-EG" sz="2800" dirty="0"/>
          </a:p>
        </p:txBody>
      </p:sp>
      <p:graphicFrame>
        <p:nvGraphicFramePr>
          <p:cNvPr id="7" name="Table 6">
            <a:extLst>
              <a:ext uri="{FF2B5EF4-FFF2-40B4-BE49-F238E27FC236}">
                <a16:creationId xmlns:a16="http://schemas.microsoft.com/office/drawing/2014/main" id="{A878C4EC-D021-DD2C-B42F-ACF5C73C24FB}"/>
              </a:ext>
            </a:extLst>
          </p:cNvPr>
          <p:cNvGraphicFramePr>
            <a:graphicFrameLocks noGrp="1"/>
          </p:cNvGraphicFramePr>
          <p:nvPr/>
        </p:nvGraphicFramePr>
        <p:xfrm>
          <a:off x="533400" y="5634492"/>
          <a:ext cx="5319951" cy="1706880"/>
        </p:xfrm>
        <a:graphic>
          <a:graphicData uri="http://schemas.openxmlformats.org/drawingml/2006/table">
            <a:tbl>
              <a:tblPr/>
              <a:tblGrid>
                <a:gridCol w="1773317">
                  <a:extLst>
                    <a:ext uri="{9D8B030D-6E8A-4147-A177-3AD203B41FA5}">
                      <a16:colId xmlns:a16="http://schemas.microsoft.com/office/drawing/2014/main" val="2641841736"/>
                    </a:ext>
                  </a:extLst>
                </a:gridCol>
                <a:gridCol w="1773317">
                  <a:extLst>
                    <a:ext uri="{9D8B030D-6E8A-4147-A177-3AD203B41FA5}">
                      <a16:colId xmlns:a16="http://schemas.microsoft.com/office/drawing/2014/main" val="3027892280"/>
                    </a:ext>
                  </a:extLst>
                </a:gridCol>
                <a:gridCol w="1773317">
                  <a:extLst>
                    <a:ext uri="{9D8B030D-6E8A-4147-A177-3AD203B41FA5}">
                      <a16:colId xmlns:a16="http://schemas.microsoft.com/office/drawing/2014/main" val="3880887895"/>
                    </a:ext>
                  </a:extLst>
                </a:gridCol>
              </a:tblGrid>
              <a:tr h="0">
                <a:tc>
                  <a:txBody>
                    <a:bodyPr/>
                    <a:lstStyle/>
                    <a:p>
                      <a:pPr>
                        <a:buNone/>
                      </a:pPr>
                      <a:r>
                        <a:rPr lang="en-EG" b="1">
                          <a:effectLst/>
                        </a:rPr>
                        <a:t>Date</a:t>
                      </a:r>
                      <a:endParaRPr lang="en-EG">
                        <a:effectLst/>
                      </a:endParaRP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b="1" dirty="0">
                          <a:effectLst/>
                        </a:rPr>
                        <a:t>Product</a:t>
                      </a:r>
                      <a:endParaRPr lang="en-EG" dirty="0">
                        <a:effectLst/>
                      </a:endParaRP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b="1">
                          <a:effectLst/>
                        </a:rPr>
                        <a:t>Sales</a:t>
                      </a:r>
                      <a:endParaRPr lang="en-EG">
                        <a:effectLst/>
                      </a:endParaRP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97828898"/>
                  </a:ext>
                </a:extLst>
              </a:tr>
              <a:tr h="0">
                <a:tc>
                  <a:txBody>
                    <a:bodyPr/>
                    <a:lstStyle/>
                    <a:p>
                      <a:pPr>
                        <a:buNone/>
                      </a:pPr>
                      <a:r>
                        <a:rPr lang="en-EG">
                          <a:effectLst/>
                        </a:rPr>
                        <a:t>Jan 1</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a:effectLst/>
                        </a:rPr>
                        <a:t>Product A</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a:effectLst/>
                        </a:rPr>
                        <a:t>$500</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382946073"/>
                  </a:ext>
                </a:extLst>
              </a:tr>
              <a:tr h="0">
                <a:tc>
                  <a:txBody>
                    <a:bodyPr/>
                    <a:lstStyle/>
                    <a:p>
                      <a:pPr>
                        <a:buNone/>
                      </a:pPr>
                      <a:r>
                        <a:rPr lang="en-EG">
                          <a:effectLst/>
                        </a:rPr>
                        <a:t>Jan 2</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a:effectLst/>
                        </a:rPr>
                        <a:t>Product A</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a:effectLst/>
                        </a:rPr>
                        <a:t>$600</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88440197"/>
                  </a:ext>
                </a:extLst>
              </a:tr>
              <a:tr h="0">
                <a:tc>
                  <a:txBody>
                    <a:bodyPr/>
                    <a:lstStyle/>
                    <a:p>
                      <a:pPr>
                        <a:buNone/>
                      </a:pPr>
                      <a:r>
                        <a:rPr lang="en-EG">
                          <a:effectLst/>
                        </a:rPr>
                        <a:t>Jan 3</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a:effectLst/>
                        </a:rPr>
                        <a:t>Product A</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buNone/>
                      </a:pPr>
                      <a:r>
                        <a:rPr lang="en-EG" dirty="0">
                          <a:effectLst/>
                        </a:rPr>
                        <a:t>$450</a:t>
                      </a:r>
                    </a:p>
                  </a:txBody>
                  <a:tcPr marL="114300" marR="114300" marT="76200" marB="7620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89785732"/>
                  </a:ext>
                </a:extLst>
              </a:tr>
            </a:tbl>
          </a:graphicData>
        </a:graphic>
      </p:graphicFrame>
      <p:sp>
        <p:nvSpPr>
          <p:cNvPr id="57" name="TextBox 56">
            <a:extLst>
              <a:ext uri="{FF2B5EF4-FFF2-40B4-BE49-F238E27FC236}">
                <a16:creationId xmlns:a16="http://schemas.microsoft.com/office/drawing/2014/main" id="{60303746-1B19-A566-FFED-5D945502B62C}"/>
              </a:ext>
            </a:extLst>
          </p:cNvPr>
          <p:cNvSpPr txBox="1"/>
          <p:nvPr/>
        </p:nvSpPr>
        <p:spPr>
          <a:xfrm>
            <a:off x="6432070" y="3188791"/>
            <a:ext cx="5729051" cy="5555367"/>
          </a:xfrm>
          <a:prstGeom prst="rect">
            <a:avLst/>
          </a:prstGeom>
          <a:noFill/>
        </p:spPr>
        <p:txBody>
          <a:bodyPr wrap="square">
            <a:spAutoFit/>
          </a:bodyPr>
          <a:lstStyle/>
          <a:p>
            <a:pPr algn="ctr">
              <a:buNone/>
            </a:pPr>
            <a:r>
              <a:rPr lang="en-EG" sz="3600" b="1" dirty="0"/>
              <a:t>Information</a:t>
            </a:r>
          </a:p>
          <a:p>
            <a:pPr>
              <a:buNone/>
            </a:pPr>
            <a:endParaRPr lang="en-EG" sz="2900" b="1" dirty="0"/>
          </a:p>
          <a:p>
            <a:pPr>
              <a:buNone/>
            </a:pPr>
            <a:r>
              <a:rPr lang="en-EG" sz="2900" dirty="0"/>
              <a:t>Information occurs when data is organized.</a:t>
            </a:r>
          </a:p>
          <a:p>
            <a:pPr>
              <a:buNone/>
            </a:pPr>
            <a:endParaRPr lang="en-EG" sz="2900" dirty="0"/>
          </a:p>
          <a:p>
            <a:pPr>
              <a:buNone/>
            </a:pPr>
            <a:r>
              <a:rPr lang="en-EG" sz="2900" dirty="0"/>
              <a:t>Example:</a:t>
            </a:r>
          </a:p>
          <a:p>
            <a:pPr>
              <a:buNone/>
            </a:pPr>
            <a:endParaRPr lang="en-EG" sz="2900" dirty="0"/>
          </a:p>
          <a:p>
            <a:pPr>
              <a:buNone/>
            </a:pPr>
            <a:r>
              <a:rPr lang="en-EG" sz="2900" dirty="0"/>
              <a:t>Total monthly sales = $18,000, </a:t>
            </a:r>
          </a:p>
          <a:p>
            <a:pPr>
              <a:buNone/>
            </a:pPr>
            <a:r>
              <a:rPr lang="en-US" sz="2900" dirty="0"/>
              <a:t>R</a:t>
            </a:r>
            <a:r>
              <a:rPr lang="en-EG" sz="2900" dirty="0"/>
              <a:t>eduction of 30% from last month</a:t>
            </a:r>
          </a:p>
          <a:p>
            <a:pPr>
              <a:buNone/>
            </a:pPr>
            <a:endParaRPr lang="en-EG" sz="2900" dirty="0"/>
          </a:p>
          <a:p>
            <a:pPr>
              <a:buNone/>
            </a:pPr>
            <a:endParaRPr lang="en-EG" sz="2900" dirty="0"/>
          </a:p>
          <a:p>
            <a:pPr>
              <a:buNone/>
            </a:pPr>
            <a:r>
              <a:rPr lang="en-EG" sz="2900" dirty="0"/>
              <a:t>Now we understand performance.</a:t>
            </a:r>
          </a:p>
        </p:txBody>
      </p:sp>
      <p:sp>
        <p:nvSpPr>
          <p:cNvPr id="59" name="TextBox 58">
            <a:extLst>
              <a:ext uri="{FF2B5EF4-FFF2-40B4-BE49-F238E27FC236}">
                <a16:creationId xmlns:a16="http://schemas.microsoft.com/office/drawing/2014/main" id="{9F21242A-4693-9721-B1EC-638D9683E35F}"/>
              </a:ext>
            </a:extLst>
          </p:cNvPr>
          <p:cNvSpPr txBox="1"/>
          <p:nvPr/>
        </p:nvSpPr>
        <p:spPr>
          <a:xfrm>
            <a:off x="12330740" y="3187668"/>
            <a:ext cx="5729051" cy="5386090"/>
          </a:xfrm>
          <a:prstGeom prst="rect">
            <a:avLst/>
          </a:prstGeom>
          <a:noFill/>
        </p:spPr>
        <p:txBody>
          <a:bodyPr wrap="square">
            <a:spAutoFit/>
          </a:bodyPr>
          <a:lstStyle/>
          <a:p>
            <a:pPr algn="ctr">
              <a:buNone/>
            </a:pPr>
            <a:r>
              <a:rPr lang="en-EG" sz="3600" b="1" dirty="0"/>
              <a:t>Insight</a:t>
            </a:r>
          </a:p>
          <a:p>
            <a:pPr>
              <a:buNone/>
            </a:pPr>
            <a:endParaRPr lang="en-EG" sz="2800" b="1" dirty="0"/>
          </a:p>
          <a:p>
            <a:pPr>
              <a:buNone/>
            </a:pPr>
            <a:r>
              <a:rPr lang="en-EG" sz="2800" dirty="0"/>
              <a:t>Insight explains why something happened.</a:t>
            </a:r>
          </a:p>
          <a:p>
            <a:pPr>
              <a:buNone/>
            </a:pPr>
            <a:endParaRPr lang="en-EG" sz="2800" dirty="0"/>
          </a:p>
          <a:p>
            <a:pPr>
              <a:buNone/>
            </a:pPr>
            <a:r>
              <a:rPr lang="en-EG" sz="2800" dirty="0"/>
              <a:t>Example:</a:t>
            </a:r>
          </a:p>
          <a:p>
            <a:pPr>
              <a:buNone/>
            </a:pPr>
            <a:endParaRPr lang="en-EG" sz="2800" dirty="0"/>
          </a:p>
          <a:p>
            <a:pPr>
              <a:buNone/>
            </a:pPr>
            <a:r>
              <a:rPr lang="en-EG" sz="2800" dirty="0"/>
              <a:t>Sales dropped because the highest-value customers purchased less frequently.</a:t>
            </a:r>
          </a:p>
          <a:p>
            <a:pPr>
              <a:buNone/>
            </a:pPr>
            <a:endParaRPr lang="en-EG" sz="2800" dirty="0"/>
          </a:p>
          <a:p>
            <a:pPr>
              <a:buNone/>
            </a:pPr>
            <a:r>
              <a:rPr lang="en-EG" sz="2800" dirty="0"/>
              <a:t>This is actionable.</a:t>
            </a:r>
          </a:p>
        </p:txBody>
      </p:sp>
      <p:sp>
        <p:nvSpPr>
          <p:cNvPr id="19" name="Footer Placeholder 18">
            <a:extLst>
              <a:ext uri="{FF2B5EF4-FFF2-40B4-BE49-F238E27FC236}">
                <a16:creationId xmlns:a16="http://schemas.microsoft.com/office/drawing/2014/main" id="{E0066C69-8872-1BB8-B239-2A1D8FA1A40F}"/>
              </a:ext>
            </a:extLst>
          </p:cNvPr>
          <p:cNvSpPr>
            <a:spLocks noGrp="1"/>
          </p:cNvSpPr>
          <p:nvPr>
            <p:ph type="ftr" sz="quarter" idx="11"/>
          </p:nvPr>
        </p:nvSpPr>
        <p:spPr/>
        <p:txBody>
          <a:bodyPr/>
          <a:lstStyle/>
          <a:p>
            <a:endParaRPr lang="en-US"/>
          </a:p>
        </p:txBody>
      </p:sp>
      <p:sp>
        <p:nvSpPr>
          <p:cNvPr id="20" name="Slide Number Placeholder 19">
            <a:extLst>
              <a:ext uri="{FF2B5EF4-FFF2-40B4-BE49-F238E27FC236}">
                <a16:creationId xmlns:a16="http://schemas.microsoft.com/office/drawing/2014/main" id="{644C1C54-260D-7F75-7878-18AFE8CC4C54}"/>
              </a:ext>
            </a:extLst>
          </p:cNvPr>
          <p:cNvSpPr>
            <a:spLocks noGrp="1"/>
          </p:cNvSpPr>
          <p:nvPr>
            <p:ph type="sldNum" sz="quarter" idx="12"/>
          </p:nvPr>
        </p:nvSpPr>
        <p:spPr/>
        <p:txBody>
          <a:bodyPr/>
          <a:lstStyle/>
          <a:p>
            <a:fld id="{B6F15528-21DE-4FAA-801E-634DDDAF4B2B}" type="slidenum">
              <a:rPr lang="en-US" smtClean="0"/>
              <a:pPr/>
              <a:t>14</a:t>
            </a:fld>
            <a:endParaRPr lang="en-US"/>
          </a:p>
        </p:txBody>
      </p:sp>
    </p:spTree>
    <p:custDataLst>
      <p:tags r:id="rId1"/>
    </p:custDataLst>
    <p:extLst>
      <p:ext uri="{BB962C8B-B14F-4D97-AF65-F5344CB8AC3E}">
        <p14:creationId xmlns:p14="http://schemas.microsoft.com/office/powerpoint/2010/main" val="1621379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A1A1A-6BD8-7933-46DE-6AE7E2573B8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D5DA06F-4BCC-1460-06BF-D53AF17E877B}"/>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436BD30B-6566-779B-1EFC-1D8E3D0B0E49}"/>
              </a:ext>
            </a:extLst>
          </p:cNvPr>
          <p:cNvGrpSpPr/>
          <p:nvPr/>
        </p:nvGrpSpPr>
        <p:grpSpPr>
          <a:xfrm>
            <a:off x="14518272" y="403441"/>
            <a:ext cx="3457708" cy="1614516"/>
            <a:chOff x="0" y="0"/>
            <a:chExt cx="4610278" cy="2152688"/>
          </a:xfrm>
        </p:grpSpPr>
        <p:sp>
          <p:nvSpPr>
            <p:cNvPr id="4" name="Freeform 4">
              <a:extLst>
                <a:ext uri="{FF2B5EF4-FFF2-40B4-BE49-F238E27FC236}">
                  <a16:creationId xmlns:a16="http://schemas.microsoft.com/office/drawing/2014/main" id="{B196AE93-2DCD-DE0F-CA5A-94A9E7FE4403}"/>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5" name="TextBox 5">
            <a:extLst>
              <a:ext uri="{FF2B5EF4-FFF2-40B4-BE49-F238E27FC236}">
                <a16:creationId xmlns:a16="http://schemas.microsoft.com/office/drawing/2014/main" id="{855FDBDD-8447-B0DE-D4A3-67490D5B9E76}"/>
              </a:ext>
            </a:extLst>
          </p:cNvPr>
          <p:cNvSpPr txBox="1"/>
          <p:nvPr/>
        </p:nvSpPr>
        <p:spPr>
          <a:xfrm>
            <a:off x="3632568" y="1759099"/>
            <a:ext cx="120646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Example of Data, Information, and Insight</a:t>
            </a:r>
          </a:p>
        </p:txBody>
      </p:sp>
      <p:sp>
        <p:nvSpPr>
          <p:cNvPr id="6" name="TextBox 6">
            <a:extLst>
              <a:ext uri="{FF2B5EF4-FFF2-40B4-BE49-F238E27FC236}">
                <a16:creationId xmlns:a16="http://schemas.microsoft.com/office/drawing/2014/main" id="{2A44028A-01CD-C9A9-65B7-F10085B07F08}"/>
              </a:ext>
            </a:extLst>
          </p:cNvPr>
          <p:cNvSpPr txBox="1"/>
          <p:nvPr/>
        </p:nvSpPr>
        <p:spPr>
          <a:xfrm>
            <a:off x="1758820" y="1509684"/>
            <a:ext cx="1607544" cy="462563"/>
          </a:xfrm>
          <a:prstGeom prst="rect">
            <a:avLst/>
          </a:prstGeom>
        </p:spPr>
        <p:txBody>
          <a:bodyPr lIns="0" tIns="0" rIns="0" bIns="0" rtlCol="0" anchor="t">
            <a:spAutoFit/>
          </a:bodyPr>
          <a:lstStyle/>
          <a:p>
            <a:pPr algn="ctr">
              <a:lnSpc>
                <a:spcPts val="3240"/>
              </a:lnSpc>
            </a:pPr>
            <a:r>
              <a:rPr lang="en-US" sz="2700">
                <a:solidFill>
                  <a:srgbClr val="FFFFFF"/>
                </a:solidFill>
                <a:latin typeface="Alexandria"/>
                <a:ea typeface="Alexandria"/>
                <a:cs typeface="Alexandria"/>
                <a:sym typeface="Alexandria"/>
              </a:rPr>
              <a:t>Chapter</a:t>
            </a:r>
          </a:p>
        </p:txBody>
      </p:sp>
      <p:sp>
        <p:nvSpPr>
          <p:cNvPr id="7" name="TextBox 7">
            <a:extLst>
              <a:ext uri="{FF2B5EF4-FFF2-40B4-BE49-F238E27FC236}">
                <a16:creationId xmlns:a16="http://schemas.microsoft.com/office/drawing/2014/main" id="{C75AA30E-1ED7-D5B3-4074-7B7D461376E2}"/>
              </a:ext>
            </a:extLst>
          </p:cNvPr>
          <p:cNvSpPr txBox="1"/>
          <p:nvPr/>
        </p:nvSpPr>
        <p:spPr>
          <a:xfrm>
            <a:off x="1912706" y="1883883"/>
            <a:ext cx="1266463" cy="1070610"/>
          </a:xfrm>
          <a:prstGeom prst="rect">
            <a:avLst/>
          </a:prstGeom>
        </p:spPr>
        <p:txBody>
          <a:bodyPr lIns="0" tIns="0" rIns="0" bIns="0" rtlCol="0" anchor="t">
            <a:spAutoFit/>
          </a:bodyPr>
          <a:lstStyle/>
          <a:p>
            <a:pPr algn="ctr">
              <a:lnSpc>
                <a:spcPts val="7920"/>
              </a:lnSpc>
            </a:pPr>
            <a:r>
              <a:rPr lang="en-US" sz="6600" b="1">
                <a:solidFill>
                  <a:srgbClr val="FFFFFF"/>
                </a:solidFill>
                <a:latin typeface="Alexandria Bold"/>
                <a:ea typeface="Alexandria Bold"/>
                <a:cs typeface="Alexandria Bold"/>
                <a:sym typeface="Alexandria Bold"/>
              </a:rPr>
              <a:t>02</a:t>
            </a:r>
          </a:p>
        </p:txBody>
      </p:sp>
      <p:grpSp>
        <p:nvGrpSpPr>
          <p:cNvPr id="8" name="Group 8">
            <a:extLst>
              <a:ext uri="{FF2B5EF4-FFF2-40B4-BE49-F238E27FC236}">
                <a16:creationId xmlns:a16="http://schemas.microsoft.com/office/drawing/2014/main" id="{6BE9CB68-0C18-B23F-5457-9E9968DA44EC}"/>
              </a:ext>
            </a:extLst>
          </p:cNvPr>
          <p:cNvGrpSpPr/>
          <p:nvPr/>
        </p:nvGrpSpPr>
        <p:grpSpPr>
          <a:xfrm>
            <a:off x="897341" y="2509190"/>
            <a:ext cx="16276234" cy="6612769"/>
            <a:chOff x="0" y="0"/>
            <a:chExt cx="21701646" cy="8817026"/>
          </a:xfrm>
        </p:grpSpPr>
        <p:sp>
          <p:nvSpPr>
            <p:cNvPr id="9" name="Freeform 9">
              <a:extLst>
                <a:ext uri="{FF2B5EF4-FFF2-40B4-BE49-F238E27FC236}">
                  <a16:creationId xmlns:a16="http://schemas.microsoft.com/office/drawing/2014/main" id="{A69523E7-8420-42C9-E127-D5A0AFFAF122}"/>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grpSp>
        <p:nvGrpSpPr>
          <p:cNvPr id="11" name="Group 11">
            <a:extLst>
              <a:ext uri="{FF2B5EF4-FFF2-40B4-BE49-F238E27FC236}">
                <a16:creationId xmlns:a16="http://schemas.microsoft.com/office/drawing/2014/main" id="{BA464DD1-777F-6CC0-3242-2C57D2624510}"/>
              </a:ext>
            </a:extLst>
          </p:cNvPr>
          <p:cNvGrpSpPr/>
          <p:nvPr/>
        </p:nvGrpSpPr>
        <p:grpSpPr>
          <a:xfrm>
            <a:off x="1384887" y="1374515"/>
            <a:ext cx="2163832" cy="1806150"/>
            <a:chOff x="0" y="0"/>
            <a:chExt cx="2885110" cy="2408199"/>
          </a:xfrm>
        </p:grpSpPr>
        <p:sp>
          <p:nvSpPr>
            <p:cNvPr id="12" name="Freeform 12">
              <a:extLst>
                <a:ext uri="{FF2B5EF4-FFF2-40B4-BE49-F238E27FC236}">
                  <a16:creationId xmlns:a16="http://schemas.microsoft.com/office/drawing/2014/main" id="{57B78D64-5A8D-E753-724D-898F56B2735E}"/>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15" name="TextBox 15">
            <a:extLst>
              <a:ext uri="{FF2B5EF4-FFF2-40B4-BE49-F238E27FC236}">
                <a16:creationId xmlns:a16="http://schemas.microsoft.com/office/drawing/2014/main" id="{A901124F-90D3-9C18-2F6B-781740594CF3}"/>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6" name="TextBox 16">
            <a:extLst>
              <a:ext uri="{FF2B5EF4-FFF2-40B4-BE49-F238E27FC236}">
                <a16:creationId xmlns:a16="http://schemas.microsoft.com/office/drawing/2014/main" id="{9A973954-57E2-7630-6BD1-15E1456AA941}"/>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9" name="Oval 18">
            <a:extLst>
              <a:ext uri="{FF2B5EF4-FFF2-40B4-BE49-F238E27FC236}">
                <a16:creationId xmlns:a16="http://schemas.microsoft.com/office/drawing/2014/main" id="{8BE730D3-3728-A3AC-9614-C01AA78BAE8A}"/>
              </a:ext>
            </a:extLst>
          </p:cNvPr>
          <p:cNvSpPr/>
          <p:nvPr/>
        </p:nvSpPr>
        <p:spPr>
          <a:xfrm>
            <a:off x="1752600" y="3872571"/>
            <a:ext cx="3048000"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Data</a:t>
            </a:r>
          </a:p>
        </p:txBody>
      </p:sp>
      <p:sp>
        <p:nvSpPr>
          <p:cNvPr id="20" name="Oval 19">
            <a:extLst>
              <a:ext uri="{FF2B5EF4-FFF2-40B4-BE49-F238E27FC236}">
                <a16:creationId xmlns:a16="http://schemas.microsoft.com/office/drawing/2014/main" id="{79452FB2-88DB-4F62-5A1A-5ED1432C2899}"/>
              </a:ext>
            </a:extLst>
          </p:cNvPr>
          <p:cNvSpPr/>
          <p:nvPr/>
        </p:nvSpPr>
        <p:spPr>
          <a:xfrm>
            <a:off x="7620000" y="3896156"/>
            <a:ext cx="3048000"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Information</a:t>
            </a:r>
          </a:p>
        </p:txBody>
      </p:sp>
      <p:sp>
        <p:nvSpPr>
          <p:cNvPr id="21" name="Oval 20">
            <a:extLst>
              <a:ext uri="{FF2B5EF4-FFF2-40B4-BE49-F238E27FC236}">
                <a16:creationId xmlns:a16="http://schemas.microsoft.com/office/drawing/2014/main" id="{8D08E588-5AAE-1477-34C9-3A739D5A0DCC}"/>
              </a:ext>
            </a:extLst>
          </p:cNvPr>
          <p:cNvSpPr/>
          <p:nvPr/>
        </p:nvSpPr>
        <p:spPr>
          <a:xfrm>
            <a:off x="13487400" y="3872571"/>
            <a:ext cx="3048000"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Insight</a:t>
            </a:r>
          </a:p>
        </p:txBody>
      </p:sp>
      <p:sp>
        <p:nvSpPr>
          <p:cNvPr id="13" name="TextBox 12">
            <a:extLst>
              <a:ext uri="{FF2B5EF4-FFF2-40B4-BE49-F238E27FC236}">
                <a16:creationId xmlns:a16="http://schemas.microsoft.com/office/drawing/2014/main" id="{2E5FFF6A-C805-D63D-2F24-0544555DB762}"/>
              </a:ext>
            </a:extLst>
          </p:cNvPr>
          <p:cNvSpPr txBox="1"/>
          <p:nvPr/>
        </p:nvSpPr>
        <p:spPr>
          <a:xfrm>
            <a:off x="1259886" y="5402723"/>
            <a:ext cx="3838565" cy="1077218"/>
          </a:xfrm>
          <a:prstGeom prst="rect">
            <a:avLst/>
          </a:prstGeom>
          <a:noFill/>
        </p:spPr>
        <p:txBody>
          <a:bodyPr wrap="square" rtlCol="0">
            <a:spAutoFit/>
          </a:bodyPr>
          <a:lstStyle/>
          <a:p>
            <a:pPr algn="ctr"/>
            <a:r>
              <a:rPr lang="en-EG" sz="3200" dirty="0"/>
              <a:t>Customer Complaints Increased</a:t>
            </a:r>
          </a:p>
        </p:txBody>
      </p:sp>
      <p:sp>
        <p:nvSpPr>
          <p:cNvPr id="14" name="TextBox 13">
            <a:extLst>
              <a:ext uri="{FF2B5EF4-FFF2-40B4-BE49-F238E27FC236}">
                <a16:creationId xmlns:a16="http://schemas.microsoft.com/office/drawing/2014/main" id="{3310DA9C-5613-B870-25DF-41252D564543}"/>
              </a:ext>
            </a:extLst>
          </p:cNvPr>
          <p:cNvSpPr txBox="1"/>
          <p:nvPr/>
        </p:nvSpPr>
        <p:spPr>
          <a:xfrm>
            <a:off x="7010400" y="5402723"/>
            <a:ext cx="4343399" cy="1077218"/>
          </a:xfrm>
          <a:prstGeom prst="rect">
            <a:avLst/>
          </a:prstGeom>
          <a:noFill/>
        </p:spPr>
        <p:txBody>
          <a:bodyPr wrap="square" rtlCol="0">
            <a:spAutoFit/>
          </a:bodyPr>
          <a:lstStyle/>
          <a:p>
            <a:pPr algn="ctr"/>
            <a:r>
              <a:rPr lang="en-EG" sz="3200" dirty="0"/>
              <a:t>Complaints increased by 15% in the last quarter.</a:t>
            </a:r>
          </a:p>
        </p:txBody>
      </p:sp>
      <p:sp>
        <p:nvSpPr>
          <p:cNvPr id="31" name="TextBox 30">
            <a:extLst>
              <a:ext uri="{FF2B5EF4-FFF2-40B4-BE49-F238E27FC236}">
                <a16:creationId xmlns:a16="http://schemas.microsoft.com/office/drawing/2014/main" id="{D6781A32-B910-1374-0E99-57C1B2591C27}"/>
              </a:ext>
            </a:extLst>
          </p:cNvPr>
          <p:cNvSpPr txBox="1"/>
          <p:nvPr/>
        </p:nvSpPr>
        <p:spPr>
          <a:xfrm>
            <a:off x="12839700" y="5402723"/>
            <a:ext cx="4343399" cy="1569660"/>
          </a:xfrm>
          <a:prstGeom prst="rect">
            <a:avLst/>
          </a:prstGeom>
          <a:noFill/>
        </p:spPr>
        <p:txBody>
          <a:bodyPr wrap="square" rtlCol="0">
            <a:spAutoFit/>
          </a:bodyPr>
          <a:lstStyle/>
          <a:p>
            <a:pPr algn="ctr"/>
            <a:r>
              <a:rPr lang="en-EG" sz="3200" dirty="0"/>
              <a:t>Most complaints originated from a new service process.</a:t>
            </a:r>
          </a:p>
        </p:txBody>
      </p:sp>
      <p:sp>
        <p:nvSpPr>
          <p:cNvPr id="32" name="Rounded Rectangle 31">
            <a:extLst>
              <a:ext uri="{FF2B5EF4-FFF2-40B4-BE49-F238E27FC236}">
                <a16:creationId xmlns:a16="http://schemas.microsoft.com/office/drawing/2014/main" id="{4911FDAA-9FAA-CA86-88FA-914140A44C98}"/>
              </a:ext>
            </a:extLst>
          </p:cNvPr>
          <p:cNvSpPr/>
          <p:nvPr/>
        </p:nvSpPr>
        <p:spPr>
          <a:xfrm>
            <a:off x="1752600" y="7292585"/>
            <a:ext cx="4191000" cy="1235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b="1" dirty="0"/>
              <a:t>Decision</a:t>
            </a:r>
          </a:p>
        </p:txBody>
      </p:sp>
      <p:sp>
        <p:nvSpPr>
          <p:cNvPr id="34" name="Rounded Rectangle 33">
            <a:extLst>
              <a:ext uri="{FF2B5EF4-FFF2-40B4-BE49-F238E27FC236}">
                <a16:creationId xmlns:a16="http://schemas.microsoft.com/office/drawing/2014/main" id="{6BB72BA2-8FC4-02D1-8571-46391DC18824}"/>
              </a:ext>
            </a:extLst>
          </p:cNvPr>
          <p:cNvSpPr/>
          <p:nvPr/>
        </p:nvSpPr>
        <p:spPr>
          <a:xfrm>
            <a:off x="6798859" y="7292585"/>
            <a:ext cx="8077200" cy="12353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3200" dirty="0"/>
              <a:t>Redesign the process and retrain staff.</a:t>
            </a:r>
          </a:p>
        </p:txBody>
      </p:sp>
    </p:spTree>
    <p:extLst>
      <p:ext uri="{BB962C8B-B14F-4D97-AF65-F5344CB8AC3E}">
        <p14:creationId xmlns:p14="http://schemas.microsoft.com/office/powerpoint/2010/main" val="3922106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338C2-1486-85D1-61F3-47AF600F763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5D23DD7-E049-BF45-28C1-4756358F637A}"/>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F0DACA4B-BDD1-C940-A80F-A5DBEF553E3C}"/>
              </a:ext>
            </a:extLst>
          </p:cNvPr>
          <p:cNvGrpSpPr/>
          <p:nvPr/>
        </p:nvGrpSpPr>
        <p:grpSpPr>
          <a:xfrm>
            <a:off x="14518272" y="403441"/>
            <a:ext cx="3457708" cy="1614516"/>
            <a:chOff x="0" y="0"/>
            <a:chExt cx="4610278" cy="2152688"/>
          </a:xfrm>
        </p:grpSpPr>
        <p:sp>
          <p:nvSpPr>
            <p:cNvPr id="4" name="Freeform 4">
              <a:extLst>
                <a:ext uri="{FF2B5EF4-FFF2-40B4-BE49-F238E27FC236}">
                  <a16:creationId xmlns:a16="http://schemas.microsoft.com/office/drawing/2014/main" id="{231325AE-3E3B-BA43-ED76-B02BF23ABDB6}"/>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5" name="TextBox 5">
            <a:extLst>
              <a:ext uri="{FF2B5EF4-FFF2-40B4-BE49-F238E27FC236}">
                <a16:creationId xmlns:a16="http://schemas.microsoft.com/office/drawing/2014/main" id="{E08D29A6-CFF1-3BEC-B032-D6723770FF52}"/>
              </a:ext>
            </a:extLst>
          </p:cNvPr>
          <p:cNvSpPr txBox="1"/>
          <p:nvPr/>
        </p:nvSpPr>
        <p:spPr>
          <a:xfrm>
            <a:off x="3861168" y="1574321"/>
            <a:ext cx="87118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What is Business Intelligence?</a:t>
            </a:r>
          </a:p>
        </p:txBody>
      </p:sp>
      <p:sp>
        <p:nvSpPr>
          <p:cNvPr id="6" name="TextBox 6">
            <a:extLst>
              <a:ext uri="{FF2B5EF4-FFF2-40B4-BE49-F238E27FC236}">
                <a16:creationId xmlns:a16="http://schemas.microsoft.com/office/drawing/2014/main" id="{899A310D-5F42-5046-DC23-AE7F2B7C0058}"/>
              </a:ext>
            </a:extLst>
          </p:cNvPr>
          <p:cNvSpPr txBox="1"/>
          <p:nvPr/>
        </p:nvSpPr>
        <p:spPr>
          <a:xfrm>
            <a:off x="1758820" y="1509684"/>
            <a:ext cx="1607544" cy="462563"/>
          </a:xfrm>
          <a:prstGeom prst="rect">
            <a:avLst/>
          </a:prstGeom>
        </p:spPr>
        <p:txBody>
          <a:bodyPr lIns="0" tIns="0" rIns="0" bIns="0" rtlCol="0" anchor="t">
            <a:spAutoFit/>
          </a:bodyPr>
          <a:lstStyle/>
          <a:p>
            <a:pPr algn="ctr">
              <a:lnSpc>
                <a:spcPts val="3240"/>
              </a:lnSpc>
            </a:pPr>
            <a:r>
              <a:rPr lang="en-US" sz="2700">
                <a:solidFill>
                  <a:srgbClr val="FFFFFF"/>
                </a:solidFill>
                <a:latin typeface="Alexandria"/>
                <a:ea typeface="Alexandria"/>
                <a:cs typeface="Alexandria"/>
                <a:sym typeface="Alexandria"/>
              </a:rPr>
              <a:t>Chapter</a:t>
            </a:r>
          </a:p>
        </p:txBody>
      </p:sp>
      <p:sp>
        <p:nvSpPr>
          <p:cNvPr id="7" name="TextBox 7">
            <a:extLst>
              <a:ext uri="{FF2B5EF4-FFF2-40B4-BE49-F238E27FC236}">
                <a16:creationId xmlns:a16="http://schemas.microsoft.com/office/drawing/2014/main" id="{0A2D5459-A51F-2F1B-AC38-A4F83DE647E4}"/>
              </a:ext>
            </a:extLst>
          </p:cNvPr>
          <p:cNvSpPr txBox="1"/>
          <p:nvPr/>
        </p:nvSpPr>
        <p:spPr>
          <a:xfrm>
            <a:off x="1912706" y="1883883"/>
            <a:ext cx="1266463" cy="1070610"/>
          </a:xfrm>
          <a:prstGeom prst="rect">
            <a:avLst/>
          </a:prstGeom>
        </p:spPr>
        <p:txBody>
          <a:bodyPr lIns="0" tIns="0" rIns="0" bIns="0" rtlCol="0" anchor="t">
            <a:spAutoFit/>
          </a:bodyPr>
          <a:lstStyle/>
          <a:p>
            <a:pPr algn="ctr">
              <a:lnSpc>
                <a:spcPts val="7920"/>
              </a:lnSpc>
            </a:pPr>
            <a:r>
              <a:rPr lang="en-US" sz="6600" b="1">
                <a:solidFill>
                  <a:srgbClr val="FFFFFF"/>
                </a:solidFill>
                <a:latin typeface="Alexandria Bold"/>
                <a:ea typeface="Alexandria Bold"/>
                <a:cs typeface="Alexandria Bold"/>
                <a:sym typeface="Alexandria Bold"/>
              </a:rPr>
              <a:t>02</a:t>
            </a:r>
          </a:p>
        </p:txBody>
      </p:sp>
      <p:grpSp>
        <p:nvGrpSpPr>
          <p:cNvPr id="8" name="Group 8">
            <a:extLst>
              <a:ext uri="{FF2B5EF4-FFF2-40B4-BE49-F238E27FC236}">
                <a16:creationId xmlns:a16="http://schemas.microsoft.com/office/drawing/2014/main" id="{5BA80475-B67E-1A14-2D37-F5F3C4E5D077}"/>
              </a:ext>
            </a:extLst>
          </p:cNvPr>
          <p:cNvGrpSpPr/>
          <p:nvPr/>
        </p:nvGrpSpPr>
        <p:grpSpPr>
          <a:xfrm>
            <a:off x="897341" y="2509190"/>
            <a:ext cx="16276234" cy="6612769"/>
            <a:chOff x="0" y="0"/>
            <a:chExt cx="21701646" cy="8817026"/>
          </a:xfrm>
        </p:grpSpPr>
        <p:sp>
          <p:nvSpPr>
            <p:cNvPr id="9" name="Freeform 9">
              <a:extLst>
                <a:ext uri="{FF2B5EF4-FFF2-40B4-BE49-F238E27FC236}">
                  <a16:creationId xmlns:a16="http://schemas.microsoft.com/office/drawing/2014/main" id="{CAE327CE-AF14-501D-6BF4-FAE717872269}"/>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10" name="TextBox 10">
            <a:extLst>
              <a:ext uri="{FF2B5EF4-FFF2-40B4-BE49-F238E27FC236}">
                <a16:creationId xmlns:a16="http://schemas.microsoft.com/office/drawing/2014/main" id="{3B5BAA67-FB01-0782-14C6-47893274931C}"/>
              </a:ext>
            </a:extLst>
          </p:cNvPr>
          <p:cNvSpPr txBox="1"/>
          <p:nvPr/>
        </p:nvSpPr>
        <p:spPr>
          <a:xfrm>
            <a:off x="1408316" y="3385877"/>
            <a:ext cx="15145703" cy="2462213"/>
          </a:xfrm>
          <a:prstGeom prst="rect">
            <a:avLst/>
          </a:prstGeom>
        </p:spPr>
        <p:txBody>
          <a:bodyPr lIns="0" tIns="0" rIns="0" bIns="0" rtlCol="0" anchor="t">
            <a:spAutoFit/>
          </a:bodyPr>
          <a:lstStyle/>
          <a:p>
            <a:r>
              <a:rPr lang="en-EG" sz="3200" dirty="0"/>
              <a:t>Business Intelligence (BI) refers to the processes, technologies, and tools used to transform raw data into meaningful information that supports business decisions.</a:t>
            </a:r>
          </a:p>
          <a:p>
            <a:endParaRPr lang="en-EG" sz="3200" dirty="0"/>
          </a:p>
          <a:p>
            <a:r>
              <a:rPr lang="en-EG" sz="3200" b="1" dirty="0"/>
              <a:t>Simple Formula:</a:t>
            </a:r>
          </a:p>
          <a:p>
            <a:endParaRPr lang="en-EG" sz="3200" dirty="0"/>
          </a:p>
        </p:txBody>
      </p:sp>
      <p:grpSp>
        <p:nvGrpSpPr>
          <p:cNvPr id="11" name="Group 11">
            <a:extLst>
              <a:ext uri="{FF2B5EF4-FFF2-40B4-BE49-F238E27FC236}">
                <a16:creationId xmlns:a16="http://schemas.microsoft.com/office/drawing/2014/main" id="{38B13326-C345-7F3A-FEE6-43F5B0ED7245}"/>
              </a:ext>
            </a:extLst>
          </p:cNvPr>
          <p:cNvGrpSpPr/>
          <p:nvPr/>
        </p:nvGrpSpPr>
        <p:grpSpPr>
          <a:xfrm>
            <a:off x="1384887" y="1374515"/>
            <a:ext cx="2163832" cy="1806150"/>
            <a:chOff x="0" y="0"/>
            <a:chExt cx="2885110" cy="2408199"/>
          </a:xfrm>
        </p:grpSpPr>
        <p:sp>
          <p:nvSpPr>
            <p:cNvPr id="12" name="Freeform 12">
              <a:extLst>
                <a:ext uri="{FF2B5EF4-FFF2-40B4-BE49-F238E27FC236}">
                  <a16:creationId xmlns:a16="http://schemas.microsoft.com/office/drawing/2014/main" id="{442A473A-6974-942E-09CC-F1750813C40B}"/>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15" name="TextBox 15">
            <a:extLst>
              <a:ext uri="{FF2B5EF4-FFF2-40B4-BE49-F238E27FC236}">
                <a16:creationId xmlns:a16="http://schemas.microsoft.com/office/drawing/2014/main" id="{E69F2440-EC65-C91D-B05E-968DAF727C59}"/>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6" name="TextBox 16">
            <a:extLst>
              <a:ext uri="{FF2B5EF4-FFF2-40B4-BE49-F238E27FC236}">
                <a16:creationId xmlns:a16="http://schemas.microsoft.com/office/drawing/2014/main" id="{D9375218-39F3-A9AE-E2B2-1A7E6BFB19D8}"/>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7" name="Rounded Rectangle 16">
            <a:extLst>
              <a:ext uri="{FF2B5EF4-FFF2-40B4-BE49-F238E27FC236}">
                <a16:creationId xmlns:a16="http://schemas.microsoft.com/office/drawing/2014/main" id="{831CFF6D-BDFC-B671-E8A0-29A777499551}"/>
              </a:ext>
            </a:extLst>
          </p:cNvPr>
          <p:cNvSpPr/>
          <p:nvPr/>
        </p:nvSpPr>
        <p:spPr>
          <a:xfrm>
            <a:off x="4848391" y="5902598"/>
            <a:ext cx="1821952" cy="110150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Analysis</a:t>
            </a:r>
          </a:p>
        </p:txBody>
      </p:sp>
      <p:sp>
        <p:nvSpPr>
          <p:cNvPr id="18" name="Rounded Rectangle 17">
            <a:extLst>
              <a:ext uri="{FF2B5EF4-FFF2-40B4-BE49-F238E27FC236}">
                <a16:creationId xmlns:a16="http://schemas.microsoft.com/office/drawing/2014/main" id="{ECF3A019-CEE6-8777-5138-36D20F6997AA}"/>
              </a:ext>
            </a:extLst>
          </p:cNvPr>
          <p:cNvSpPr/>
          <p:nvPr/>
        </p:nvSpPr>
        <p:spPr>
          <a:xfrm>
            <a:off x="11333921" y="5923347"/>
            <a:ext cx="1821952" cy="110150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Decision</a:t>
            </a:r>
          </a:p>
        </p:txBody>
      </p:sp>
      <p:sp>
        <p:nvSpPr>
          <p:cNvPr id="19" name="Oval 18">
            <a:extLst>
              <a:ext uri="{FF2B5EF4-FFF2-40B4-BE49-F238E27FC236}">
                <a16:creationId xmlns:a16="http://schemas.microsoft.com/office/drawing/2014/main" id="{F4F9D927-6960-6DA9-B7A4-BAB3D9B463EB}"/>
              </a:ext>
            </a:extLst>
          </p:cNvPr>
          <p:cNvSpPr/>
          <p:nvPr/>
        </p:nvSpPr>
        <p:spPr>
          <a:xfrm>
            <a:off x="1600200" y="6010601"/>
            <a:ext cx="2260968"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Raw Data</a:t>
            </a:r>
          </a:p>
        </p:txBody>
      </p:sp>
      <p:sp>
        <p:nvSpPr>
          <p:cNvPr id="20" name="Oval 19">
            <a:extLst>
              <a:ext uri="{FF2B5EF4-FFF2-40B4-BE49-F238E27FC236}">
                <a16:creationId xmlns:a16="http://schemas.microsoft.com/office/drawing/2014/main" id="{97D7FC42-EBF7-716F-3D7B-7AD32F0E23CD}"/>
              </a:ext>
            </a:extLst>
          </p:cNvPr>
          <p:cNvSpPr/>
          <p:nvPr/>
        </p:nvSpPr>
        <p:spPr>
          <a:xfrm>
            <a:off x="8085729" y="6010601"/>
            <a:ext cx="2260968"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Insight</a:t>
            </a:r>
          </a:p>
        </p:txBody>
      </p:sp>
      <p:sp>
        <p:nvSpPr>
          <p:cNvPr id="21" name="Oval 20">
            <a:extLst>
              <a:ext uri="{FF2B5EF4-FFF2-40B4-BE49-F238E27FC236}">
                <a16:creationId xmlns:a16="http://schemas.microsoft.com/office/drawing/2014/main" id="{3D377E87-177A-4326-1CF7-B187BE6FC678}"/>
              </a:ext>
            </a:extLst>
          </p:cNvPr>
          <p:cNvSpPr/>
          <p:nvPr/>
        </p:nvSpPr>
        <p:spPr>
          <a:xfrm>
            <a:off x="14571259" y="6015034"/>
            <a:ext cx="2260968" cy="88549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EG" sz="2800" dirty="0"/>
              <a:t>Action</a:t>
            </a:r>
          </a:p>
        </p:txBody>
      </p:sp>
      <p:sp>
        <p:nvSpPr>
          <p:cNvPr id="22" name="Right Arrow 21">
            <a:extLst>
              <a:ext uri="{FF2B5EF4-FFF2-40B4-BE49-F238E27FC236}">
                <a16:creationId xmlns:a16="http://schemas.microsoft.com/office/drawing/2014/main" id="{61AE8720-0CE3-AEE6-353C-11C4CA32CA26}"/>
              </a:ext>
            </a:extLst>
          </p:cNvPr>
          <p:cNvSpPr/>
          <p:nvPr/>
        </p:nvSpPr>
        <p:spPr>
          <a:xfrm flipV="1">
            <a:off x="3861168" y="6396350"/>
            <a:ext cx="987223" cy="113998"/>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3" name="Right Arrow 22">
            <a:extLst>
              <a:ext uri="{FF2B5EF4-FFF2-40B4-BE49-F238E27FC236}">
                <a16:creationId xmlns:a16="http://schemas.microsoft.com/office/drawing/2014/main" id="{BC8DFA3E-813C-F70E-E620-DB88EB5666A5}"/>
              </a:ext>
            </a:extLst>
          </p:cNvPr>
          <p:cNvSpPr/>
          <p:nvPr/>
        </p:nvSpPr>
        <p:spPr>
          <a:xfrm flipV="1">
            <a:off x="6687090" y="6396350"/>
            <a:ext cx="1398639" cy="113998"/>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4" name="Right Arrow 23">
            <a:extLst>
              <a:ext uri="{FF2B5EF4-FFF2-40B4-BE49-F238E27FC236}">
                <a16:creationId xmlns:a16="http://schemas.microsoft.com/office/drawing/2014/main" id="{7745864C-6B20-81B8-61E1-0CB9D828EEF2}"/>
              </a:ext>
            </a:extLst>
          </p:cNvPr>
          <p:cNvSpPr/>
          <p:nvPr/>
        </p:nvSpPr>
        <p:spPr>
          <a:xfrm flipV="1">
            <a:off x="10346698" y="6438021"/>
            <a:ext cx="987223" cy="113998"/>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5" name="Right Arrow 24">
            <a:extLst>
              <a:ext uri="{FF2B5EF4-FFF2-40B4-BE49-F238E27FC236}">
                <a16:creationId xmlns:a16="http://schemas.microsoft.com/office/drawing/2014/main" id="{48FA6681-E032-4339-1308-F2F1D5F1C63C}"/>
              </a:ext>
            </a:extLst>
          </p:cNvPr>
          <p:cNvSpPr/>
          <p:nvPr/>
        </p:nvSpPr>
        <p:spPr>
          <a:xfrm flipV="1">
            <a:off x="13172620" y="6438021"/>
            <a:ext cx="1398639" cy="113998"/>
          </a:xfrm>
          <a:prstGeom prst="rightArrow">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6" name="TextBox 25">
            <a:extLst>
              <a:ext uri="{FF2B5EF4-FFF2-40B4-BE49-F238E27FC236}">
                <a16:creationId xmlns:a16="http://schemas.microsoft.com/office/drawing/2014/main" id="{7570E17D-FA84-146A-07AF-1D51EE5499B6}"/>
              </a:ext>
            </a:extLst>
          </p:cNvPr>
          <p:cNvSpPr txBox="1"/>
          <p:nvPr/>
        </p:nvSpPr>
        <p:spPr>
          <a:xfrm>
            <a:off x="7010400" y="5848090"/>
            <a:ext cx="647166" cy="646331"/>
          </a:xfrm>
          <a:prstGeom prst="rect">
            <a:avLst/>
          </a:prstGeom>
          <a:noFill/>
        </p:spPr>
        <p:txBody>
          <a:bodyPr wrap="square" rtlCol="0">
            <a:spAutoFit/>
          </a:bodyPr>
          <a:lstStyle/>
          <a:p>
            <a:pPr algn="ctr"/>
            <a:r>
              <a:rPr lang="en-EG" sz="3600" dirty="0"/>
              <a:t>=</a:t>
            </a:r>
          </a:p>
        </p:txBody>
      </p:sp>
      <p:sp>
        <p:nvSpPr>
          <p:cNvPr id="27" name="TextBox 26">
            <a:extLst>
              <a:ext uri="{FF2B5EF4-FFF2-40B4-BE49-F238E27FC236}">
                <a16:creationId xmlns:a16="http://schemas.microsoft.com/office/drawing/2014/main" id="{02CF5D21-D562-23C0-C417-2917BA7C9458}"/>
              </a:ext>
            </a:extLst>
          </p:cNvPr>
          <p:cNvSpPr txBox="1"/>
          <p:nvPr/>
        </p:nvSpPr>
        <p:spPr>
          <a:xfrm>
            <a:off x="13490673" y="5885759"/>
            <a:ext cx="647166" cy="646331"/>
          </a:xfrm>
          <a:prstGeom prst="rect">
            <a:avLst/>
          </a:prstGeom>
          <a:noFill/>
        </p:spPr>
        <p:txBody>
          <a:bodyPr wrap="square" rtlCol="0">
            <a:spAutoFit/>
          </a:bodyPr>
          <a:lstStyle/>
          <a:p>
            <a:pPr algn="ctr"/>
            <a:r>
              <a:rPr lang="en-EG" sz="3600" dirty="0"/>
              <a:t>=</a:t>
            </a:r>
          </a:p>
        </p:txBody>
      </p:sp>
      <p:sp>
        <p:nvSpPr>
          <p:cNvPr id="28" name="TextBox 27">
            <a:extLst>
              <a:ext uri="{FF2B5EF4-FFF2-40B4-BE49-F238E27FC236}">
                <a16:creationId xmlns:a16="http://schemas.microsoft.com/office/drawing/2014/main" id="{1A912865-A661-7AEF-00BC-EB0383E5B5C7}"/>
              </a:ext>
            </a:extLst>
          </p:cNvPr>
          <p:cNvSpPr txBox="1"/>
          <p:nvPr/>
        </p:nvSpPr>
        <p:spPr>
          <a:xfrm>
            <a:off x="10479382" y="5885759"/>
            <a:ext cx="647166" cy="646331"/>
          </a:xfrm>
          <a:prstGeom prst="rect">
            <a:avLst/>
          </a:prstGeom>
          <a:noFill/>
        </p:spPr>
        <p:txBody>
          <a:bodyPr wrap="square" rtlCol="0">
            <a:spAutoFit/>
          </a:bodyPr>
          <a:lstStyle/>
          <a:p>
            <a:pPr algn="ctr"/>
            <a:r>
              <a:rPr lang="en-EG" sz="3600" dirty="0"/>
              <a:t>+</a:t>
            </a:r>
          </a:p>
        </p:txBody>
      </p:sp>
      <p:sp>
        <p:nvSpPr>
          <p:cNvPr id="29" name="TextBox 28">
            <a:extLst>
              <a:ext uri="{FF2B5EF4-FFF2-40B4-BE49-F238E27FC236}">
                <a16:creationId xmlns:a16="http://schemas.microsoft.com/office/drawing/2014/main" id="{F7232BED-B7AE-E6EB-C31B-63716D0A3965}"/>
              </a:ext>
            </a:extLst>
          </p:cNvPr>
          <p:cNvSpPr txBox="1"/>
          <p:nvPr/>
        </p:nvSpPr>
        <p:spPr>
          <a:xfrm>
            <a:off x="3999382" y="5809990"/>
            <a:ext cx="647166" cy="646331"/>
          </a:xfrm>
          <a:prstGeom prst="rect">
            <a:avLst/>
          </a:prstGeom>
          <a:noFill/>
        </p:spPr>
        <p:txBody>
          <a:bodyPr wrap="square" rtlCol="0">
            <a:spAutoFit/>
          </a:bodyPr>
          <a:lstStyle/>
          <a:p>
            <a:pPr algn="ctr"/>
            <a:r>
              <a:rPr lang="en-EG" sz="3600" dirty="0"/>
              <a:t>+</a:t>
            </a:r>
          </a:p>
        </p:txBody>
      </p:sp>
      <p:sp>
        <p:nvSpPr>
          <p:cNvPr id="45" name="Slide Number Placeholder 44">
            <a:extLst>
              <a:ext uri="{FF2B5EF4-FFF2-40B4-BE49-F238E27FC236}">
                <a16:creationId xmlns:a16="http://schemas.microsoft.com/office/drawing/2014/main" id="{587625AA-F022-16B2-C9A5-CFA1E471EB02}"/>
              </a:ext>
            </a:extLst>
          </p:cNvPr>
          <p:cNvSpPr>
            <a:spLocks noGrp="1"/>
          </p:cNvSpPr>
          <p:nvPr>
            <p:ph type="sldNum" sz="quarter" idx="12"/>
          </p:nvPr>
        </p:nvSpPr>
        <p:spPr/>
        <p:txBody>
          <a:bodyPr/>
          <a:lstStyle/>
          <a:p>
            <a:fld id="{B6F15528-21DE-4FAA-801E-634DDDAF4B2B}" type="slidenum">
              <a:rPr lang="en-US" smtClean="0"/>
              <a:pPr/>
              <a:t>16</a:t>
            </a:fld>
            <a:endParaRPr lang="en-US"/>
          </a:p>
        </p:txBody>
      </p:sp>
    </p:spTree>
    <p:extLst>
      <p:ext uri="{BB962C8B-B14F-4D97-AF65-F5344CB8AC3E}">
        <p14:creationId xmlns:p14="http://schemas.microsoft.com/office/powerpoint/2010/main" val="3469324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20906-4534-2542-F95D-37024E4CE61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D2DCE55-4735-5741-4D10-90B2A36A5ED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a:extLst>
              <a:ext uri="{FF2B5EF4-FFF2-40B4-BE49-F238E27FC236}">
                <a16:creationId xmlns:a16="http://schemas.microsoft.com/office/drawing/2014/main" id="{1C2A9C6B-E53B-ADC8-4D2C-EF28CC0B7996}"/>
              </a:ext>
            </a:extLst>
          </p:cNvPr>
          <p:cNvGrpSpPr/>
          <p:nvPr/>
        </p:nvGrpSpPr>
        <p:grpSpPr>
          <a:xfrm>
            <a:off x="3939264" y="751351"/>
            <a:ext cx="14883308" cy="68580"/>
            <a:chOff x="0" y="0"/>
            <a:chExt cx="19844410" cy="91440"/>
          </a:xfrm>
        </p:grpSpPr>
        <p:sp>
          <p:nvSpPr>
            <p:cNvPr id="4" name="Freeform 4">
              <a:extLst>
                <a:ext uri="{FF2B5EF4-FFF2-40B4-BE49-F238E27FC236}">
                  <a16:creationId xmlns:a16="http://schemas.microsoft.com/office/drawing/2014/main" id="{73F444B6-BCCF-FD23-4427-2CA27589E62F}"/>
                </a:ext>
              </a:extLst>
            </p:cNvPr>
            <p:cNvSpPr/>
            <p:nvPr/>
          </p:nvSpPr>
          <p:spPr>
            <a:xfrm>
              <a:off x="0" y="0"/>
              <a:ext cx="19844386" cy="91440"/>
            </a:xfrm>
            <a:custGeom>
              <a:avLst/>
              <a:gdLst/>
              <a:ahLst/>
              <a:cxnLst/>
              <a:rect l="l" t="t" r="r" b="b"/>
              <a:pathLst>
                <a:path w="19844386" h="91440">
                  <a:moveTo>
                    <a:pt x="0" y="0"/>
                  </a:moveTo>
                  <a:lnTo>
                    <a:pt x="19844386" y="0"/>
                  </a:lnTo>
                  <a:lnTo>
                    <a:pt x="19844386" y="91440"/>
                  </a:lnTo>
                  <a:lnTo>
                    <a:pt x="0" y="91440"/>
                  </a:lnTo>
                  <a:close/>
                </a:path>
              </a:pathLst>
            </a:custGeom>
            <a:solidFill>
              <a:srgbClr val="000000"/>
            </a:solidFill>
          </p:spPr>
          <p:txBody>
            <a:bodyPr/>
            <a:lstStyle/>
            <a:p>
              <a:endParaRPr lang="en-EG"/>
            </a:p>
          </p:txBody>
        </p:sp>
      </p:grpSp>
      <p:sp>
        <p:nvSpPr>
          <p:cNvPr id="5" name="TextBox 5">
            <a:extLst>
              <a:ext uri="{FF2B5EF4-FFF2-40B4-BE49-F238E27FC236}">
                <a16:creationId xmlns:a16="http://schemas.microsoft.com/office/drawing/2014/main" id="{844EC2A9-495A-39D3-93E6-D186DA7BEBD6}"/>
              </a:ext>
            </a:extLst>
          </p:cNvPr>
          <p:cNvSpPr txBox="1"/>
          <p:nvPr/>
        </p:nvSpPr>
        <p:spPr>
          <a:xfrm>
            <a:off x="4053969" y="1283867"/>
            <a:ext cx="14653898" cy="899881"/>
          </a:xfrm>
          <a:prstGeom prst="rect">
            <a:avLst/>
          </a:prstGeom>
        </p:spPr>
        <p:txBody>
          <a:bodyPr lIns="0" tIns="0" rIns="0" bIns="0" rtlCol="0" anchor="t">
            <a:spAutoFit/>
          </a:bodyPr>
          <a:lstStyle/>
          <a:p>
            <a:pPr algn="l">
              <a:lnSpc>
                <a:spcPts val="3559"/>
              </a:lnSpc>
            </a:pPr>
            <a:r>
              <a:rPr lang="en-US" sz="3600" b="1" dirty="0">
                <a:solidFill>
                  <a:srgbClr val="2D3956"/>
                </a:solidFill>
                <a:latin typeface="Alexandria"/>
                <a:ea typeface="Alexandria"/>
                <a:cs typeface="Alexandria"/>
                <a:sym typeface="Alexandria"/>
              </a:rPr>
              <a:t>Examples of Problems that Business Intelligence Solves</a:t>
            </a:r>
          </a:p>
          <a:p>
            <a:pPr algn="l">
              <a:lnSpc>
                <a:spcPts val="3559"/>
              </a:lnSpc>
            </a:pPr>
            <a:endParaRPr lang="en-US" sz="2800" dirty="0">
              <a:solidFill>
                <a:srgbClr val="2D3956"/>
              </a:solidFill>
              <a:latin typeface="Alexandria"/>
              <a:ea typeface="Alexandria"/>
              <a:cs typeface="Alexandria"/>
              <a:sym typeface="Alexandria"/>
            </a:endParaRPr>
          </a:p>
        </p:txBody>
      </p:sp>
      <p:grpSp>
        <p:nvGrpSpPr>
          <p:cNvPr id="6" name="Group 6">
            <a:extLst>
              <a:ext uri="{FF2B5EF4-FFF2-40B4-BE49-F238E27FC236}">
                <a16:creationId xmlns:a16="http://schemas.microsoft.com/office/drawing/2014/main" id="{33D215B1-EDFF-4786-206A-DD8197E74B82}"/>
              </a:ext>
            </a:extLst>
          </p:cNvPr>
          <p:cNvGrpSpPr/>
          <p:nvPr/>
        </p:nvGrpSpPr>
        <p:grpSpPr>
          <a:xfrm>
            <a:off x="270643" y="119291"/>
            <a:ext cx="3457708" cy="1614516"/>
            <a:chOff x="0" y="0"/>
            <a:chExt cx="4610278" cy="2152688"/>
          </a:xfrm>
        </p:grpSpPr>
        <p:sp>
          <p:nvSpPr>
            <p:cNvPr id="7" name="Freeform 7">
              <a:extLst>
                <a:ext uri="{FF2B5EF4-FFF2-40B4-BE49-F238E27FC236}">
                  <a16:creationId xmlns:a16="http://schemas.microsoft.com/office/drawing/2014/main" id="{1FB31A97-19E2-7356-E9E4-45AFEBC0B076}"/>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graphicFrame>
        <p:nvGraphicFramePr>
          <p:cNvPr id="9" name="Table 8">
            <a:extLst>
              <a:ext uri="{FF2B5EF4-FFF2-40B4-BE49-F238E27FC236}">
                <a16:creationId xmlns:a16="http://schemas.microsoft.com/office/drawing/2014/main" id="{3E9A6C5F-D545-5DC6-74E0-BB31F49A337A}"/>
              </a:ext>
            </a:extLst>
          </p:cNvPr>
          <p:cNvGraphicFramePr>
            <a:graphicFrameLocks noGrp="1"/>
          </p:cNvGraphicFramePr>
          <p:nvPr>
            <p:extLst>
              <p:ext uri="{D42A27DB-BD31-4B8C-83A1-F6EECF244321}">
                <p14:modId xmlns:p14="http://schemas.microsoft.com/office/powerpoint/2010/main" val="3846854254"/>
              </p:ext>
            </p:extLst>
          </p:nvPr>
        </p:nvGraphicFramePr>
        <p:xfrm>
          <a:off x="914400" y="2485130"/>
          <a:ext cx="16230600" cy="6780791"/>
        </p:xfrm>
        <a:graphic>
          <a:graphicData uri="http://schemas.openxmlformats.org/drawingml/2006/table">
            <a:tbl>
              <a:tblPr firstRow="1">
                <a:tableStyleId>{B301B821-A1FF-4177-AEE7-76D212191A09}</a:tableStyleId>
              </a:tblPr>
              <a:tblGrid>
                <a:gridCol w="4057650">
                  <a:extLst>
                    <a:ext uri="{9D8B030D-6E8A-4147-A177-3AD203B41FA5}">
                      <a16:colId xmlns:a16="http://schemas.microsoft.com/office/drawing/2014/main" val="3567214167"/>
                    </a:ext>
                  </a:extLst>
                </a:gridCol>
                <a:gridCol w="4057650">
                  <a:extLst>
                    <a:ext uri="{9D8B030D-6E8A-4147-A177-3AD203B41FA5}">
                      <a16:colId xmlns:a16="http://schemas.microsoft.com/office/drawing/2014/main" val="3675165616"/>
                    </a:ext>
                  </a:extLst>
                </a:gridCol>
                <a:gridCol w="4057650">
                  <a:extLst>
                    <a:ext uri="{9D8B030D-6E8A-4147-A177-3AD203B41FA5}">
                      <a16:colId xmlns:a16="http://schemas.microsoft.com/office/drawing/2014/main" val="3974934455"/>
                    </a:ext>
                  </a:extLst>
                </a:gridCol>
                <a:gridCol w="4057650">
                  <a:extLst>
                    <a:ext uri="{9D8B030D-6E8A-4147-A177-3AD203B41FA5}">
                      <a16:colId xmlns:a16="http://schemas.microsoft.com/office/drawing/2014/main" val="1217109908"/>
                    </a:ext>
                  </a:extLst>
                </a:gridCol>
              </a:tblGrid>
              <a:tr h="741649">
                <a:tc>
                  <a:txBody>
                    <a:bodyPr/>
                    <a:lstStyle/>
                    <a:p>
                      <a:pPr algn="ctr">
                        <a:buNone/>
                      </a:pPr>
                      <a:r>
                        <a:rPr lang="en-EG" sz="2800" b="1">
                          <a:effectLst/>
                        </a:rPr>
                        <a:t>Retail</a:t>
                      </a:r>
                      <a:endParaRPr lang="en-EG" sz="2800">
                        <a:effectLst/>
                      </a:endParaRPr>
                    </a:p>
                  </a:txBody>
                  <a:tcPr marL="114300" marR="114300" marT="76200" marB="76200" anchor="ctr"/>
                </a:tc>
                <a:tc>
                  <a:txBody>
                    <a:bodyPr/>
                    <a:lstStyle/>
                    <a:p>
                      <a:pPr algn="ctr">
                        <a:buNone/>
                      </a:pPr>
                      <a:r>
                        <a:rPr lang="en-EG" sz="2800" b="1">
                          <a:effectLst/>
                        </a:rPr>
                        <a:t>Banking</a:t>
                      </a:r>
                      <a:endParaRPr lang="en-EG" sz="2800">
                        <a:effectLst/>
                      </a:endParaRPr>
                    </a:p>
                  </a:txBody>
                  <a:tcPr marL="114300" marR="114300" marT="76200" marB="76200" anchor="ctr"/>
                </a:tc>
                <a:tc>
                  <a:txBody>
                    <a:bodyPr/>
                    <a:lstStyle/>
                    <a:p>
                      <a:pPr algn="ctr">
                        <a:buNone/>
                      </a:pPr>
                      <a:r>
                        <a:rPr lang="en-EG" sz="2800" b="1">
                          <a:effectLst/>
                        </a:rPr>
                        <a:t>Telecom</a:t>
                      </a:r>
                      <a:endParaRPr lang="en-EG" sz="2800">
                        <a:effectLst/>
                      </a:endParaRPr>
                    </a:p>
                  </a:txBody>
                  <a:tcPr marL="114300" marR="114300" marT="76200" marB="76200" anchor="ctr"/>
                </a:tc>
                <a:tc>
                  <a:txBody>
                    <a:bodyPr/>
                    <a:lstStyle/>
                    <a:p>
                      <a:pPr algn="ctr">
                        <a:buNone/>
                      </a:pPr>
                      <a:r>
                        <a:rPr lang="en-EG" sz="2800" b="1">
                          <a:effectLst/>
                        </a:rPr>
                        <a:t>Healthcare</a:t>
                      </a:r>
                      <a:endParaRPr lang="en-EG" sz="2800">
                        <a:effectLst/>
                      </a:endParaRPr>
                    </a:p>
                  </a:txBody>
                  <a:tcPr marL="114300" marR="114300" marT="76200" marB="76200" anchor="ctr"/>
                </a:tc>
                <a:extLst>
                  <a:ext uri="{0D108BD9-81ED-4DB2-BD59-A6C34878D82A}">
                    <a16:rowId xmlns:a16="http://schemas.microsoft.com/office/drawing/2014/main" val="2643185081"/>
                  </a:ext>
                </a:extLst>
              </a:tr>
              <a:tr h="2171972">
                <a:tc>
                  <a:txBody>
                    <a:bodyPr/>
                    <a:lstStyle/>
                    <a:p>
                      <a:pPr algn="ctr">
                        <a:buNone/>
                      </a:pPr>
                      <a:r>
                        <a:rPr lang="en-EG" sz="2800">
                          <a:effectLst/>
                        </a:rPr>
                        <a:t>Which products generate the highest profit?</a:t>
                      </a:r>
                    </a:p>
                  </a:txBody>
                  <a:tcPr marL="114300" marR="114300" marT="76200" marB="76200" anchor="ctr"/>
                </a:tc>
                <a:tc>
                  <a:txBody>
                    <a:bodyPr/>
                    <a:lstStyle/>
                    <a:p>
                      <a:pPr algn="ctr">
                        <a:buNone/>
                      </a:pPr>
                      <a:r>
                        <a:rPr lang="en-EG" sz="2800">
                          <a:effectLst/>
                        </a:rPr>
                        <a:t>Which customers are likely to leave?</a:t>
                      </a:r>
                    </a:p>
                  </a:txBody>
                  <a:tcPr marL="114300" marR="114300" marT="76200" marB="76200" anchor="ctr"/>
                </a:tc>
                <a:tc>
                  <a:txBody>
                    <a:bodyPr/>
                    <a:lstStyle/>
                    <a:p>
                      <a:pPr algn="ctr">
                        <a:buNone/>
                      </a:pPr>
                      <a:r>
                        <a:rPr lang="en-EG" sz="2800">
                          <a:effectLst/>
                        </a:rPr>
                        <a:t>Which regions have the highest customer complaints?</a:t>
                      </a:r>
                    </a:p>
                  </a:txBody>
                  <a:tcPr marL="114300" marR="114300" marT="76200" marB="76200" anchor="ctr"/>
                </a:tc>
                <a:tc>
                  <a:txBody>
                    <a:bodyPr/>
                    <a:lstStyle/>
                    <a:p>
                      <a:pPr algn="ctr">
                        <a:buNone/>
                      </a:pPr>
                      <a:r>
                        <a:rPr lang="en-EG" sz="2800">
                          <a:effectLst/>
                        </a:rPr>
                        <a:t>Which departments have the longest waiting times?</a:t>
                      </a:r>
                    </a:p>
                  </a:txBody>
                  <a:tcPr marL="114300" marR="114300" marT="76200" marB="76200" anchor="ctr"/>
                </a:tc>
                <a:extLst>
                  <a:ext uri="{0D108BD9-81ED-4DB2-BD59-A6C34878D82A}">
                    <a16:rowId xmlns:a16="http://schemas.microsoft.com/office/drawing/2014/main" val="1085394325"/>
                  </a:ext>
                </a:extLst>
              </a:tr>
              <a:tr h="2171972">
                <a:tc>
                  <a:txBody>
                    <a:bodyPr/>
                    <a:lstStyle/>
                    <a:p>
                      <a:pPr algn="ctr">
                        <a:buNone/>
                      </a:pPr>
                      <a:r>
                        <a:rPr lang="en-EG" sz="2800">
                          <a:effectLst/>
                        </a:rPr>
                        <a:t>Which stores are underperforming?</a:t>
                      </a:r>
                    </a:p>
                  </a:txBody>
                  <a:tcPr marL="114300" marR="114300" marT="76200" marB="76200" anchor="ctr"/>
                </a:tc>
                <a:tc>
                  <a:txBody>
                    <a:bodyPr/>
                    <a:lstStyle/>
                    <a:p>
                      <a:pPr algn="ctr">
                        <a:buNone/>
                      </a:pPr>
                      <a:r>
                        <a:rPr lang="en-EG" sz="2800">
                          <a:effectLst/>
                        </a:rPr>
                        <a:t>Which products generate the most revenue?</a:t>
                      </a:r>
                    </a:p>
                  </a:txBody>
                  <a:tcPr marL="114300" marR="114300" marT="76200" marB="76200" anchor="ctr"/>
                </a:tc>
                <a:tc>
                  <a:txBody>
                    <a:bodyPr/>
                    <a:lstStyle/>
                    <a:p>
                      <a:pPr algn="ctr">
                        <a:buNone/>
                      </a:pPr>
                      <a:r>
                        <a:rPr lang="en-EG" sz="2800">
                          <a:effectLst/>
                        </a:rPr>
                        <a:t>Which network issues affect customer satisfaction?</a:t>
                      </a:r>
                    </a:p>
                  </a:txBody>
                  <a:tcPr marL="114300" marR="114300" marT="76200" marB="76200" anchor="ctr"/>
                </a:tc>
                <a:tc>
                  <a:txBody>
                    <a:bodyPr/>
                    <a:lstStyle/>
                    <a:p>
                      <a:pPr algn="ctr">
                        <a:buNone/>
                      </a:pPr>
                      <a:r>
                        <a:rPr lang="en-EG" sz="2800">
                          <a:effectLst/>
                        </a:rPr>
                        <a:t>Which treatments produce the best outcomes?</a:t>
                      </a:r>
                    </a:p>
                  </a:txBody>
                  <a:tcPr marL="114300" marR="114300" marT="76200" marB="76200" anchor="ctr"/>
                </a:tc>
                <a:extLst>
                  <a:ext uri="{0D108BD9-81ED-4DB2-BD59-A6C34878D82A}">
                    <a16:rowId xmlns:a16="http://schemas.microsoft.com/office/drawing/2014/main" val="1515763705"/>
                  </a:ext>
                </a:extLst>
              </a:tr>
              <a:tr h="1695198">
                <a:tc>
                  <a:txBody>
                    <a:bodyPr/>
                    <a:lstStyle/>
                    <a:p>
                      <a:pPr algn="ctr">
                        <a:buNone/>
                      </a:pPr>
                      <a:r>
                        <a:rPr lang="en-EG" sz="2800">
                          <a:effectLst/>
                        </a:rPr>
                        <a:t>Which customer segments are most valuable?</a:t>
                      </a:r>
                    </a:p>
                  </a:txBody>
                  <a:tcPr marL="114300" marR="114300" marT="76200" marB="76200" anchor="ctr"/>
                </a:tc>
                <a:tc>
                  <a:txBody>
                    <a:bodyPr/>
                    <a:lstStyle/>
                    <a:p>
                      <a:pPr algn="ctr">
                        <a:buNone/>
                      </a:pPr>
                      <a:endParaRPr lang="en-EG" sz="2800">
                        <a:effectLst/>
                      </a:endParaRPr>
                    </a:p>
                  </a:txBody>
                  <a:tcPr marL="114300" marR="114300" marT="76200" marB="76200" anchor="ctr"/>
                </a:tc>
                <a:tc>
                  <a:txBody>
                    <a:bodyPr/>
                    <a:lstStyle/>
                    <a:p>
                      <a:pPr algn="ctr">
                        <a:buNone/>
                      </a:pPr>
                      <a:endParaRPr lang="en-EG" sz="2800">
                        <a:effectLst/>
                      </a:endParaRPr>
                    </a:p>
                  </a:txBody>
                  <a:tcPr marL="114300" marR="114300" marT="76200" marB="76200" anchor="ctr"/>
                </a:tc>
                <a:tc>
                  <a:txBody>
                    <a:bodyPr/>
                    <a:lstStyle/>
                    <a:p>
                      <a:pPr algn="ctr">
                        <a:buNone/>
                      </a:pPr>
                      <a:endParaRPr lang="en-EG" sz="2800" dirty="0">
                        <a:effectLst/>
                      </a:endParaRPr>
                    </a:p>
                  </a:txBody>
                  <a:tcPr marL="114300" marR="114300" marT="76200" marB="76200" anchor="ctr"/>
                </a:tc>
                <a:extLst>
                  <a:ext uri="{0D108BD9-81ED-4DB2-BD59-A6C34878D82A}">
                    <a16:rowId xmlns:a16="http://schemas.microsoft.com/office/drawing/2014/main" val="3977367515"/>
                  </a:ext>
                </a:extLst>
              </a:tr>
            </a:tbl>
          </a:graphicData>
        </a:graphic>
      </p:graphicFrame>
    </p:spTree>
    <p:extLst>
      <p:ext uri="{BB962C8B-B14F-4D97-AF65-F5344CB8AC3E}">
        <p14:creationId xmlns:p14="http://schemas.microsoft.com/office/powerpoint/2010/main" val="3792037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795B0-E6DB-F85B-F640-6F13185EE76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3FFE11C-C592-73BB-7710-83EC7D271AB4}"/>
              </a:ext>
            </a:extLst>
          </p:cNvPr>
          <p:cNvSpPr/>
          <p:nvPr/>
        </p:nvSpPr>
        <p:spPr>
          <a:xfrm>
            <a:off x="0" y="-233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dirty="0"/>
          </a:p>
        </p:txBody>
      </p:sp>
      <p:grpSp>
        <p:nvGrpSpPr>
          <p:cNvPr id="3" name="Group 3">
            <a:extLst>
              <a:ext uri="{FF2B5EF4-FFF2-40B4-BE49-F238E27FC236}">
                <a16:creationId xmlns:a16="http://schemas.microsoft.com/office/drawing/2014/main" id="{8D268A1B-3B25-AA1C-A350-01F4E49B3DE6}"/>
              </a:ext>
            </a:extLst>
          </p:cNvPr>
          <p:cNvGrpSpPr/>
          <p:nvPr/>
        </p:nvGrpSpPr>
        <p:grpSpPr>
          <a:xfrm>
            <a:off x="3939264" y="751351"/>
            <a:ext cx="14883308" cy="68580"/>
            <a:chOff x="0" y="0"/>
            <a:chExt cx="19844410" cy="91440"/>
          </a:xfrm>
        </p:grpSpPr>
        <p:sp>
          <p:nvSpPr>
            <p:cNvPr id="4" name="Freeform 4">
              <a:extLst>
                <a:ext uri="{FF2B5EF4-FFF2-40B4-BE49-F238E27FC236}">
                  <a16:creationId xmlns:a16="http://schemas.microsoft.com/office/drawing/2014/main" id="{D929B411-3D50-8266-9E54-EDAB13DF9533}"/>
                </a:ext>
              </a:extLst>
            </p:cNvPr>
            <p:cNvSpPr/>
            <p:nvPr/>
          </p:nvSpPr>
          <p:spPr>
            <a:xfrm>
              <a:off x="0" y="0"/>
              <a:ext cx="19844386" cy="91440"/>
            </a:xfrm>
            <a:custGeom>
              <a:avLst/>
              <a:gdLst/>
              <a:ahLst/>
              <a:cxnLst/>
              <a:rect l="l" t="t" r="r" b="b"/>
              <a:pathLst>
                <a:path w="19844386" h="91440">
                  <a:moveTo>
                    <a:pt x="0" y="0"/>
                  </a:moveTo>
                  <a:lnTo>
                    <a:pt x="19844386" y="0"/>
                  </a:lnTo>
                  <a:lnTo>
                    <a:pt x="19844386" y="91440"/>
                  </a:lnTo>
                  <a:lnTo>
                    <a:pt x="0" y="91440"/>
                  </a:lnTo>
                  <a:close/>
                </a:path>
              </a:pathLst>
            </a:custGeom>
            <a:solidFill>
              <a:srgbClr val="000000"/>
            </a:solidFill>
          </p:spPr>
          <p:txBody>
            <a:bodyPr/>
            <a:lstStyle/>
            <a:p>
              <a:endParaRPr lang="en-EG"/>
            </a:p>
          </p:txBody>
        </p:sp>
      </p:grpSp>
      <p:sp>
        <p:nvSpPr>
          <p:cNvPr id="5" name="TextBox 5">
            <a:extLst>
              <a:ext uri="{FF2B5EF4-FFF2-40B4-BE49-F238E27FC236}">
                <a16:creationId xmlns:a16="http://schemas.microsoft.com/office/drawing/2014/main" id="{B2374F94-4FCC-0A3E-7A83-18DF5F7664CE}"/>
              </a:ext>
            </a:extLst>
          </p:cNvPr>
          <p:cNvSpPr txBox="1"/>
          <p:nvPr/>
        </p:nvSpPr>
        <p:spPr>
          <a:xfrm>
            <a:off x="4053969" y="1283867"/>
            <a:ext cx="14653898" cy="899881"/>
          </a:xfrm>
          <a:prstGeom prst="rect">
            <a:avLst/>
          </a:prstGeom>
        </p:spPr>
        <p:txBody>
          <a:bodyPr lIns="0" tIns="0" rIns="0" bIns="0" rtlCol="0" anchor="t">
            <a:spAutoFit/>
          </a:bodyPr>
          <a:lstStyle/>
          <a:p>
            <a:pPr algn="l">
              <a:lnSpc>
                <a:spcPts val="3559"/>
              </a:lnSpc>
            </a:pPr>
            <a:r>
              <a:rPr lang="en-US" sz="3600" b="1" dirty="0">
                <a:solidFill>
                  <a:srgbClr val="2D3956"/>
                </a:solidFill>
                <a:latin typeface="Alexandria"/>
                <a:ea typeface="Alexandria"/>
                <a:cs typeface="Alexandria"/>
                <a:sym typeface="Alexandria"/>
              </a:rPr>
              <a:t>Key Business Intelligence Benefits</a:t>
            </a:r>
          </a:p>
          <a:p>
            <a:pPr algn="l">
              <a:lnSpc>
                <a:spcPts val="3559"/>
              </a:lnSpc>
            </a:pPr>
            <a:endParaRPr lang="en-US" sz="2800" dirty="0">
              <a:solidFill>
                <a:srgbClr val="2D3956"/>
              </a:solidFill>
              <a:latin typeface="Alexandria"/>
              <a:ea typeface="Alexandria"/>
              <a:cs typeface="Alexandria"/>
              <a:sym typeface="Alexandria"/>
            </a:endParaRPr>
          </a:p>
        </p:txBody>
      </p:sp>
      <p:grpSp>
        <p:nvGrpSpPr>
          <p:cNvPr id="6" name="Group 6">
            <a:extLst>
              <a:ext uri="{FF2B5EF4-FFF2-40B4-BE49-F238E27FC236}">
                <a16:creationId xmlns:a16="http://schemas.microsoft.com/office/drawing/2014/main" id="{D2DBCAD7-E00D-DE3B-BECA-39E74E9D367C}"/>
              </a:ext>
            </a:extLst>
          </p:cNvPr>
          <p:cNvGrpSpPr/>
          <p:nvPr/>
        </p:nvGrpSpPr>
        <p:grpSpPr>
          <a:xfrm>
            <a:off x="270643" y="119291"/>
            <a:ext cx="3457708" cy="1614516"/>
            <a:chOff x="0" y="0"/>
            <a:chExt cx="4610278" cy="2152688"/>
          </a:xfrm>
        </p:grpSpPr>
        <p:sp>
          <p:nvSpPr>
            <p:cNvPr id="7" name="Freeform 7">
              <a:extLst>
                <a:ext uri="{FF2B5EF4-FFF2-40B4-BE49-F238E27FC236}">
                  <a16:creationId xmlns:a16="http://schemas.microsoft.com/office/drawing/2014/main" id="{1C566BAF-CFCF-CE2F-6D63-51C8EB7BB6B1}"/>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graphicFrame>
        <p:nvGraphicFramePr>
          <p:cNvPr id="11" name="Diagram 10">
            <a:extLst>
              <a:ext uri="{FF2B5EF4-FFF2-40B4-BE49-F238E27FC236}">
                <a16:creationId xmlns:a16="http://schemas.microsoft.com/office/drawing/2014/main" id="{4FAF75BB-BFEF-10D1-5E56-7D928FA28265}"/>
              </a:ext>
            </a:extLst>
          </p:cNvPr>
          <p:cNvGraphicFramePr/>
          <p:nvPr>
            <p:extLst>
              <p:ext uri="{D42A27DB-BD31-4B8C-83A1-F6EECF244321}">
                <p14:modId xmlns:p14="http://schemas.microsoft.com/office/powerpoint/2010/main" val="1222094962"/>
              </p:ext>
            </p:extLst>
          </p:nvPr>
        </p:nvGraphicFramePr>
        <p:xfrm>
          <a:off x="533400" y="2183748"/>
          <a:ext cx="16535400" cy="76841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403856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EB3E9-3216-999C-FA50-3B454C9ACB47}"/>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0BB5712C-CCD0-F814-1834-3C65400DD5E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dirty="0"/>
          </a:p>
        </p:txBody>
      </p:sp>
      <p:sp>
        <p:nvSpPr>
          <p:cNvPr id="2" name="Title 1">
            <a:extLst>
              <a:ext uri="{FF2B5EF4-FFF2-40B4-BE49-F238E27FC236}">
                <a16:creationId xmlns:a16="http://schemas.microsoft.com/office/drawing/2014/main" id="{F9B950CB-58B2-A8E7-79F9-5BDAA3E24664}"/>
              </a:ext>
            </a:extLst>
          </p:cNvPr>
          <p:cNvSpPr>
            <a:spLocks noGrp="1"/>
          </p:cNvSpPr>
          <p:nvPr>
            <p:ph type="title"/>
          </p:nvPr>
        </p:nvSpPr>
        <p:spPr>
          <a:xfrm>
            <a:off x="339721" y="639202"/>
            <a:ext cx="11374400" cy="1143000"/>
          </a:xfrm>
        </p:spPr>
        <p:txBody>
          <a:bodyPr>
            <a:normAutofit/>
          </a:bodyPr>
          <a:lstStyle/>
          <a:p>
            <a:r>
              <a:rPr lang="en-US" b="1" dirty="0"/>
              <a:t>Data Driven Decision Framework</a:t>
            </a:r>
            <a:endParaRPr lang="ar-SA" sz="5400" b="1" dirty="0"/>
          </a:p>
        </p:txBody>
      </p:sp>
      <p:pic>
        <p:nvPicPr>
          <p:cNvPr id="4" name="Graphic 21">
            <a:extLst>
              <a:ext uri="{FF2B5EF4-FFF2-40B4-BE49-F238E27FC236}">
                <a16:creationId xmlns:a16="http://schemas.microsoft.com/office/drawing/2014/main" id="{F0B65423-8766-97BF-680E-90ECA469BE7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graphicFrame>
        <p:nvGraphicFramePr>
          <p:cNvPr id="6" name="Diagram 5">
            <a:extLst>
              <a:ext uri="{FF2B5EF4-FFF2-40B4-BE49-F238E27FC236}">
                <a16:creationId xmlns:a16="http://schemas.microsoft.com/office/drawing/2014/main" id="{59B48C75-0805-8E8A-6F07-307A85027D35}"/>
              </a:ext>
            </a:extLst>
          </p:cNvPr>
          <p:cNvGraphicFramePr/>
          <p:nvPr>
            <p:extLst>
              <p:ext uri="{D42A27DB-BD31-4B8C-83A1-F6EECF244321}">
                <p14:modId xmlns:p14="http://schemas.microsoft.com/office/powerpoint/2010/main" val="4147541931"/>
              </p:ext>
            </p:extLst>
          </p:nvPr>
        </p:nvGraphicFramePr>
        <p:xfrm>
          <a:off x="1295399" y="2421404"/>
          <a:ext cx="16652879" cy="67860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6" name="Slide Number Placeholder 15">
            <a:extLst>
              <a:ext uri="{FF2B5EF4-FFF2-40B4-BE49-F238E27FC236}">
                <a16:creationId xmlns:a16="http://schemas.microsoft.com/office/drawing/2014/main" id="{300BFDA6-3D53-E94C-8FA3-424F6906AAD1}"/>
              </a:ext>
            </a:extLst>
          </p:cNvPr>
          <p:cNvSpPr>
            <a:spLocks noGrp="1"/>
          </p:cNvSpPr>
          <p:nvPr>
            <p:ph type="sldNum" sz="quarter" idx="12"/>
          </p:nvPr>
        </p:nvSpPr>
        <p:spPr/>
        <p:txBody>
          <a:bodyPr/>
          <a:lstStyle/>
          <a:p>
            <a:fld id="{B6F15528-21DE-4FAA-801E-634DDDAF4B2B}" type="slidenum">
              <a:rPr lang="en-US" smtClean="0"/>
              <a:pPr/>
              <a:t>19</a:t>
            </a:fld>
            <a:endParaRPr lang="en-US"/>
          </a:p>
        </p:txBody>
      </p:sp>
    </p:spTree>
    <p:custDataLst>
      <p:tags r:id="rId1"/>
    </p:custDataLst>
    <p:extLst>
      <p:ext uri="{BB962C8B-B14F-4D97-AF65-F5344CB8AC3E}">
        <p14:creationId xmlns:p14="http://schemas.microsoft.com/office/powerpoint/2010/main" val="3758978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A6D3E-F3ED-842D-F662-EC4108DBBC1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0060248-1C0F-6D82-C03F-8948A6C06F32}"/>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659D26E6-01D8-3EF6-20F5-F5AEE9CD048E}"/>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3F73BCF7-1073-B0CE-6FA7-9110DB30F1D9}"/>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D347C5D4-1C87-6C9E-8C90-99E4373AA99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7AE1C81-2C4B-4262-3552-063FFEC9915A}"/>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868363BC-016F-FCC0-1122-74D0E60EE6FF}"/>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3EB61255-1577-3463-E644-CEFFB58EC990}"/>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99B4005A-BB47-D21A-1C6D-91D9CCA3F862}"/>
              </a:ext>
            </a:extLst>
          </p:cNvPr>
          <p:cNvSpPr txBox="1"/>
          <p:nvPr/>
        </p:nvSpPr>
        <p:spPr>
          <a:xfrm>
            <a:off x="9452009" y="1410624"/>
            <a:ext cx="7582781" cy="1569660"/>
          </a:xfrm>
          <a:prstGeom prst="rect">
            <a:avLst/>
          </a:prstGeom>
          <a:noFill/>
        </p:spPr>
        <p:txBody>
          <a:bodyPr wrap="none" rtlCol="0">
            <a:spAutoFit/>
          </a:bodyPr>
          <a:lstStyle/>
          <a:p>
            <a:r>
              <a:rPr lang="en-US" sz="4800" b="1" dirty="0">
                <a:solidFill>
                  <a:srgbClr val="00B0F0"/>
                </a:solidFill>
                <a:latin typeface="Times New Roman"/>
                <a:ea typeface="Times New Roman"/>
                <a:cs typeface="Times New Roman"/>
                <a:sym typeface="Times New Roman"/>
              </a:rPr>
              <a:t>2.  Introduction to Power BI</a:t>
            </a:r>
          </a:p>
          <a:p>
            <a:r>
              <a:rPr lang="en-US" sz="4800" b="1" dirty="0">
                <a:solidFill>
                  <a:srgbClr val="00B0F0"/>
                </a:solidFill>
                <a:latin typeface="Times New Roman"/>
                <a:ea typeface="Times New Roman"/>
                <a:cs typeface="Times New Roman"/>
                <a:sym typeface="Times New Roman"/>
              </a:rPr>
              <a:t>	</a:t>
            </a:r>
          </a:p>
        </p:txBody>
      </p:sp>
      <p:sp>
        <p:nvSpPr>
          <p:cNvPr id="42" name="TextBox 41">
            <a:extLst>
              <a:ext uri="{FF2B5EF4-FFF2-40B4-BE49-F238E27FC236}">
                <a16:creationId xmlns:a16="http://schemas.microsoft.com/office/drawing/2014/main" id="{FB3BCAF9-F722-435B-F15C-D30253331E4A}"/>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B2032CEB-F81D-4C5F-58E3-033390D86CEA}"/>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01</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9AA7DEB-41CC-1D54-C06B-D89733913E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Tree>
    <p:extLst>
      <p:ext uri="{BB962C8B-B14F-4D97-AF65-F5344CB8AC3E}">
        <p14:creationId xmlns:p14="http://schemas.microsoft.com/office/powerpoint/2010/main" val="39815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14518272" y="403441"/>
            <a:ext cx="3457708" cy="1614516"/>
            <a:chOff x="0" y="0"/>
            <a:chExt cx="4610278" cy="2152688"/>
          </a:xfrm>
        </p:grpSpPr>
        <p:sp>
          <p:nvSpPr>
            <p:cNvPr id="4" name="Freeform 4"/>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5" name="TextBox 5"/>
          <p:cNvSpPr txBox="1"/>
          <p:nvPr/>
        </p:nvSpPr>
        <p:spPr>
          <a:xfrm>
            <a:off x="3861168" y="1574321"/>
            <a:ext cx="4945261" cy="638175"/>
          </a:xfrm>
          <a:prstGeom prst="rect">
            <a:avLst/>
          </a:prstGeom>
        </p:spPr>
        <p:txBody>
          <a:bodyPr lIns="0" tIns="0" rIns="0" bIns="0" rtlCol="0" anchor="t">
            <a:spAutoFit/>
          </a:bodyPr>
          <a:lstStyle/>
          <a:p>
            <a:pPr algn="l">
              <a:lnSpc>
                <a:spcPts val="5040"/>
              </a:lnSpc>
            </a:pPr>
            <a:r>
              <a:rPr lang="en-US" sz="4200" b="1">
                <a:solidFill>
                  <a:srgbClr val="000000"/>
                </a:solidFill>
                <a:latin typeface="Alexandria Bold"/>
                <a:ea typeface="Alexandria Bold"/>
                <a:cs typeface="Alexandria Bold"/>
                <a:sym typeface="Alexandria Bold"/>
              </a:rPr>
              <a:t>What is Power BI?</a:t>
            </a:r>
          </a:p>
        </p:txBody>
      </p:sp>
      <p:sp>
        <p:nvSpPr>
          <p:cNvPr id="6" name="TextBox 6"/>
          <p:cNvSpPr txBox="1"/>
          <p:nvPr/>
        </p:nvSpPr>
        <p:spPr>
          <a:xfrm>
            <a:off x="1758820" y="1509684"/>
            <a:ext cx="1607544" cy="462563"/>
          </a:xfrm>
          <a:prstGeom prst="rect">
            <a:avLst/>
          </a:prstGeom>
        </p:spPr>
        <p:txBody>
          <a:bodyPr lIns="0" tIns="0" rIns="0" bIns="0" rtlCol="0" anchor="t">
            <a:spAutoFit/>
          </a:bodyPr>
          <a:lstStyle/>
          <a:p>
            <a:pPr algn="ctr">
              <a:lnSpc>
                <a:spcPts val="3240"/>
              </a:lnSpc>
            </a:pPr>
            <a:r>
              <a:rPr lang="en-US" sz="2700">
                <a:solidFill>
                  <a:srgbClr val="FFFFFF"/>
                </a:solidFill>
                <a:latin typeface="Alexandria"/>
                <a:ea typeface="Alexandria"/>
                <a:cs typeface="Alexandria"/>
                <a:sym typeface="Alexandria"/>
              </a:rPr>
              <a:t>Chapter</a:t>
            </a:r>
          </a:p>
        </p:txBody>
      </p:sp>
      <p:sp>
        <p:nvSpPr>
          <p:cNvPr id="7" name="TextBox 7"/>
          <p:cNvSpPr txBox="1"/>
          <p:nvPr/>
        </p:nvSpPr>
        <p:spPr>
          <a:xfrm>
            <a:off x="1912706" y="1883883"/>
            <a:ext cx="1266463" cy="1070610"/>
          </a:xfrm>
          <a:prstGeom prst="rect">
            <a:avLst/>
          </a:prstGeom>
        </p:spPr>
        <p:txBody>
          <a:bodyPr lIns="0" tIns="0" rIns="0" bIns="0" rtlCol="0" anchor="t">
            <a:spAutoFit/>
          </a:bodyPr>
          <a:lstStyle/>
          <a:p>
            <a:pPr algn="ctr">
              <a:lnSpc>
                <a:spcPts val="7920"/>
              </a:lnSpc>
            </a:pPr>
            <a:r>
              <a:rPr lang="en-US" sz="6600" b="1">
                <a:solidFill>
                  <a:srgbClr val="FFFFFF"/>
                </a:solidFill>
                <a:latin typeface="Alexandria Bold"/>
                <a:ea typeface="Alexandria Bold"/>
                <a:cs typeface="Alexandria Bold"/>
                <a:sym typeface="Alexandria Bold"/>
              </a:rPr>
              <a:t>02</a:t>
            </a:r>
          </a:p>
        </p:txBody>
      </p:sp>
      <p:grpSp>
        <p:nvGrpSpPr>
          <p:cNvPr id="8" name="Group 8"/>
          <p:cNvGrpSpPr/>
          <p:nvPr/>
        </p:nvGrpSpPr>
        <p:grpSpPr>
          <a:xfrm>
            <a:off x="897341" y="2509190"/>
            <a:ext cx="16276234" cy="6612769"/>
            <a:chOff x="0" y="0"/>
            <a:chExt cx="21701646" cy="8817026"/>
          </a:xfrm>
        </p:grpSpPr>
        <p:sp>
          <p:nvSpPr>
            <p:cNvPr id="9" name="Freeform 9"/>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10" name="TextBox 10"/>
          <p:cNvSpPr txBox="1"/>
          <p:nvPr/>
        </p:nvSpPr>
        <p:spPr>
          <a:xfrm>
            <a:off x="1408316" y="3162300"/>
            <a:ext cx="8591500" cy="3876382"/>
          </a:xfrm>
          <a:prstGeom prst="rect">
            <a:avLst/>
          </a:prstGeom>
        </p:spPr>
        <p:txBody>
          <a:bodyPr wrap="square" lIns="0" tIns="0" rIns="0" bIns="0" rtlCol="0" anchor="t">
            <a:spAutoFit/>
          </a:bodyPr>
          <a:lstStyle/>
          <a:p>
            <a:pPr algn="l">
              <a:lnSpc>
                <a:spcPts val="3777"/>
              </a:lnSpc>
              <a:spcBef>
                <a:spcPct val="0"/>
              </a:spcBef>
            </a:pPr>
            <a:r>
              <a:rPr lang="en-US" sz="3148" b="1" dirty="0">
                <a:solidFill>
                  <a:srgbClr val="000000"/>
                </a:solidFill>
                <a:latin typeface="Alexandria Bold"/>
                <a:ea typeface="Alexandria Bold"/>
                <a:cs typeface="Alexandria Bold"/>
                <a:sym typeface="Alexandria Bold"/>
              </a:rPr>
              <a:t>Power BI is Microsoft’s cloud-based business analytics platform that helps you turn data into actionable insights. </a:t>
            </a:r>
          </a:p>
          <a:p>
            <a:pPr algn="l">
              <a:lnSpc>
                <a:spcPts val="3777"/>
              </a:lnSpc>
              <a:spcBef>
                <a:spcPct val="0"/>
              </a:spcBef>
            </a:pPr>
            <a:r>
              <a:rPr lang="en-US" sz="3148" b="1" dirty="0">
                <a:solidFill>
                  <a:srgbClr val="000000"/>
                </a:solidFill>
                <a:latin typeface="Alexandria Bold"/>
                <a:ea typeface="Alexandria Bold"/>
                <a:cs typeface="Alexandria Bold"/>
                <a:sym typeface="Alexandria Bold"/>
              </a:rPr>
              <a:t>Used by business users, report creators, or developers, Power BI offers integrated tools and services to connect, visualize, and share data across your organization.</a:t>
            </a:r>
          </a:p>
          <a:p>
            <a:pPr algn="l">
              <a:lnSpc>
                <a:spcPts val="3777"/>
              </a:lnSpc>
            </a:pPr>
            <a:r>
              <a:rPr lang="en-US" sz="3148" dirty="0">
                <a:solidFill>
                  <a:srgbClr val="000000"/>
                </a:solidFill>
                <a:latin typeface="Alexandria"/>
                <a:ea typeface="Alexandria"/>
                <a:cs typeface="Alexandria"/>
                <a:sym typeface="Alexandria"/>
              </a:rPr>
              <a:t> </a:t>
            </a:r>
          </a:p>
        </p:txBody>
      </p:sp>
      <p:grpSp>
        <p:nvGrpSpPr>
          <p:cNvPr id="11" name="Group 11"/>
          <p:cNvGrpSpPr/>
          <p:nvPr/>
        </p:nvGrpSpPr>
        <p:grpSpPr>
          <a:xfrm>
            <a:off x="1384887" y="1374515"/>
            <a:ext cx="2163832" cy="1806150"/>
            <a:chOff x="0" y="0"/>
            <a:chExt cx="2885110" cy="2408199"/>
          </a:xfrm>
        </p:grpSpPr>
        <p:sp>
          <p:nvSpPr>
            <p:cNvPr id="12" name="Freeform 12"/>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13" name="Freeform 13"/>
          <p:cNvSpPr/>
          <p:nvPr/>
        </p:nvSpPr>
        <p:spPr>
          <a:xfrm>
            <a:off x="9999816" y="3152604"/>
            <a:ext cx="7184382" cy="5168620"/>
          </a:xfrm>
          <a:custGeom>
            <a:avLst/>
            <a:gdLst/>
            <a:ahLst/>
            <a:cxnLst/>
            <a:rect l="l" t="t" r="r" b="b"/>
            <a:pathLst>
              <a:path w="7184382" h="5168620">
                <a:moveTo>
                  <a:pt x="0" y="0"/>
                </a:moveTo>
                <a:lnTo>
                  <a:pt x="7184382" y="0"/>
                </a:lnTo>
                <a:lnTo>
                  <a:pt x="7184382" y="5168620"/>
                </a:lnTo>
                <a:lnTo>
                  <a:pt x="0" y="5168620"/>
                </a:lnTo>
                <a:lnTo>
                  <a:pt x="0" y="0"/>
                </a:lnTo>
                <a:close/>
              </a:path>
            </a:pathLst>
          </a:custGeom>
          <a:blipFill>
            <a:blip r:embed="rId4"/>
            <a:stretch>
              <a:fillRect/>
            </a:stretch>
          </a:blipFill>
        </p:spPr>
        <p:txBody>
          <a:bodyPr/>
          <a:lstStyle/>
          <a:p>
            <a:endParaRPr lang="en-EG"/>
          </a:p>
        </p:txBody>
      </p:sp>
      <p:sp>
        <p:nvSpPr>
          <p:cNvPr id="14" name="TextBox 14"/>
          <p:cNvSpPr txBox="1"/>
          <p:nvPr/>
        </p:nvSpPr>
        <p:spPr>
          <a:xfrm>
            <a:off x="1173093" y="6593136"/>
            <a:ext cx="8533252" cy="2436564"/>
          </a:xfrm>
          <a:prstGeom prst="rect">
            <a:avLst/>
          </a:prstGeom>
        </p:spPr>
        <p:txBody>
          <a:bodyPr lIns="0" tIns="0" rIns="0" bIns="0" rtlCol="0" anchor="t">
            <a:spAutoFit/>
          </a:bodyPr>
          <a:lstStyle/>
          <a:p>
            <a:pPr marL="690881" lvl="1" indent="-345440" algn="l">
              <a:lnSpc>
                <a:spcPts val="3840"/>
              </a:lnSpc>
              <a:buFont typeface="Arial"/>
              <a:buChar char="•"/>
            </a:pPr>
            <a:r>
              <a:rPr lang="en-US" sz="3200" dirty="0">
                <a:solidFill>
                  <a:srgbClr val="000000"/>
                </a:solidFill>
                <a:latin typeface="Alexandria"/>
                <a:ea typeface="Alexandria"/>
                <a:cs typeface="Alexandria"/>
                <a:sym typeface="Alexandria"/>
              </a:rPr>
              <a:t>Connect data</a:t>
            </a:r>
          </a:p>
          <a:p>
            <a:pPr marL="690881" lvl="1" indent="-345440" algn="l">
              <a:lnSpc>
                <a:spcPts val="3840"/>
              </a:lnSpc>
              <a:buFont typeface="Arial"/>
              <a:buChar char="•"/>
            </a:pPr>
            <a:r>
              <a:rPr lang="en-US" sz="3200" dirty="0">
                <a:solidFill>
                  <a:srgbClr val="000000"/>
                </a:solidFill>
                <a:latin typeface="Alexandria"/>
                <a:ea typeface="Alexandria"/>
                <a:cs typeface="Alexandria"/>
                <a:sym typeface="Alexandria"/>
              </a:rPr>
              <a:t>Analyze data</a:t>
            </a:r>
          </a:p>
          <a:p>
            <a:pPr marL="690881" lvl="1" indent="-345440" algn="l">
              <a:lnSpc>
                <a:spcPts val="3840"/>
              </a:lnSpc>
              <a:buFont typeface="Arial"/>
              <a:buChar char="•"/>
            </a:pPr>
            <a:r>
              <a:rPr lang="en-US" sz="3200" dirty="0">
                <a:solidFill>
                  <a:srgbClr val="000000"/>
                </a:solidFill>
                <a:latin typeface="Alexandria"/>
                <a:ea typeface="Alexandria"/>
                <a:cs typeface="Alexandria"/>
                <a:sym typeface="Alexandria"/>
              </a:rPr>
              <a:t>Create visualizations</a:t>
            </a:r>
          </a:p>
          <a:p>
            <a:pPr marL="690881" lvl="1" indent="-345440" algn="l">
              <a:lnSpc>
                <a:spcPts val="3840"/>
              </a:lnSpc>
              <a:buFont typeface="Arial"/>
              <a:buChar char="•"/>
            </a:pPr>
            <a:r>
              <a:rPr lang="en-US" sz="3200" dirty="0">
                <a:solidFill>
                  <a:srgbClr val="000000"/>
                </a:solidFill>
                <a:latin typeface="Alexandria"/>
                <a:ea typeface="Alexandria"/>
                <a:cs typeface="Alexandria"/>
                <a:sym typeface="Alexandria"/>
              </a:rPr>
              <a:t>Build dashboards</a:t>
            </a:r>
          </a:p>
          <a:p>
            <a:pPr marL="690881" lvl="1" indent="-345440" algn="l">
              <a:lnSpc>
                <a:spcPts val="3840"/>
              </a:lnSpc>
              <a:buFont typeface="Arial"/>
              <a:buChar char="•"/>
            </a:pPr>
            <a:r>
              <a:rPr lang="en-US" sz="3200" dirty="0">
                <a:solidFill>
                  <a:srgbClr val="000000"/>
                </a:solidFill>
                <a:latin typeface="Alexandria"/>
                <a:ea typeface="Alexandria"/>
                <a:cs typeface="Alexandria"/>
                <a:sym typeface="Alexandria"/>
              </a:rPr>
              <a:t>Share insights</a:t>
            </a:r>
          </a:p>
        </p:txBody>
      </p:sp>
      <p:sp>
        <p:nvSpPr>
          <p:cNvPr id="15" name="TextBox 15">
            <a:extLst>
              <a:ext uri="{FF2B5EF4-FFF2-40B4-BE49-F238E27FC236}">
                <a16:creationId xmlns:a16="http://schemas.microsoft.com/office/drawing/2014/main" id="{D46926F3-FF09-B539-96EC-8820BC22C0E6}"/>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6" name="TextBox 16">
            <a:extLst>
              <a:ext uri="{FF2B5EF4-FFF2-40B4-BE49-F238E27FC236}">
                <a16:creationId xmlns:a16="http://schemas.microsoft.com/office/drawing/2014/main" id="{FBDE13AA-46F2-29E5-4C3D-4C81B67247A7}"/>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5D407-758C-2078-EEBD-0C4B957FD2D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D1D544F-3DDC-486B-2626-1E499670108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a:extLst>
              <a:ext uri="{FF2B5EF4-FFF2-40B4-BE49-F238E27FC236}">
                <a16:creationId xmlns:a16="http://schemas.microsoft.com/office/drawing/2014/main" id="{A0F78F77-BA8B-F39A-06A4-8ECA8DDE008A}"/>
              </a:ext>
            </a:extLst>
          </p:cNvPr>
          <p:cNvGrpSpPr/>
          <p:nvPr/>
        </p:nvGrpSpPr>
        <p:grpSpPr>
          <a:xfrm>
            <a:off x="14518272" y="403441"/>
            <a:ext cx="3457708" cy="1614516"/>
            <a:chOff x="0" y="0"/>
            <a:chExt cx="4610278" cy="2152688"/>
          </a:xfrm>
        </p:grpSpPr>
        <p:sp>
          <p:nvSpPr>
            <p:cNvPr id="4" name="Freeform 4">
              <a:extLst>
                <a:ext uri="{FF2B5EF4-FFF2-40B4-BE49-F238E27FC236}">
                  <a16:creationId xmlns:a16="http://schemas.microsoft.com/office/drawing/2014/main" id="{3D90D203-F48C-CA12-83E3-98EE3AA7C77E}"/>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sp>
        <p:nvSpPr>
          <p:cNvPr id="5" name="TextBox 5">
            <a:extLst>
              <a:ext uri="{FF2B5EF4-FFF2-40B4-BE49-F238E27FC236}">
                <a16:creationId xmlns:a16="http://schemas.microsoft.com/office/drawing/2014/main" id="{3ADE01D8-FC05-4B6C-3596-6EBAE41AF178}"/>
              </a:ext>
            </a:extLst>
          </p:cNvPr>
          <p:cNvSpPr txBox="1"/>
          <p:nvPr/>
        </p:nvSpPr>
        <p:spPr>
          <a:xfrm>
            <a:off x="3861168" y="1574321"/>
            <a:ext cx="101183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Power BI and Microsoft Fabric</a:t>
            </a:r>
          </a:p>
        </p:txBody>
      </p:sp>
      <p:sp>
        <p:nvSpPr>
          <p:cNvPr id="6" name="TextBox 6">
            <a:extLst>
              <a:ext uri="{FF2B5EF4-FFF2-40B4-BE49-F238E27FC236}">
                <a16:creationId xmlns:a16="http://schemas.microsoft.com/office/drawing/2014/main" id="{33CF10DC-F401-C81E-0BB9-1AE5B4A7FFC9}"/>
              </a:ext>
            </a:extLst>
          </p:cNvPr>
          <p:cNvSpPr txBox="1"/>
          <p:nvPr/>
        </p:nvSpPr>
        <p:spPr>
          <a:xfrm>
            <a:off x="1758820" y="1509684"/>
            <a:ext cx="1607544" cy="462563"/>
          </a:xfrm>
          <a:prstGeom prst="rect">
            <a:avLst/>
          </a:prstGeom>
        </p:spPr>
        <p:txBody>
          <a:bodyPr lIns="0" tIns="0" rIns="0" bIns="0" rtlCol="0" anchor="t">
            <a:spAutoFit/>
          </a:bodyPr>
          <a:lstStyle/>
          <a:p>
            <a:pPr algn="ctr">
              <a:lnSpc>
                <a:spcPts val="3240"/>
              </a:lnSpc>
            </a:pPr>
            <a:r>
              <a:rPr lang="en-US" sz="2700">
                <a:solidFill>
                  <a:srgbClr val="FFFFFF"/>
                </a:solidFill>
                <a:latin typeface="Alexandria"/>
                <a:ea typeface="Alexandria"/>
                <a:cs typeface="Alexandria"/>
                <a:sym typeface="Alexandria"/>
              </a:rPr>
              <a:t>Chapter</a:t>
            </a:r>
          </a:p>
        </p:txBody>
      </p:sp>
      <p:sp>
        <p:nvSpPr>
          <p:cNvPr id="7" name="TextBox 7">
            <a:extLst>
              <a:ext uri="{FF2B5EF4-FFF2-40B4-BE49-F238E27FC236}">
                <a16:creationId xmlns:a16="http://schemas.microsoft.com/office/drawing/2014/main" id="{7427633E-3A9E-6F42-B919-B06F13440CF9}"/>
              </a:ext>
            </a:extLst>
          </p:cNvPr>
          <p:cNvSpPr txBox="1"/>
          <p:nvPr/>
        </p:nvSpPr>
        <p:spPr>
          <a:xfrm>
            <a:off x="1912706" y="1883883"/>
            <a:ext cx="1266463" cy="1070610"/>
          </a:xfrm>
          <a:prstGeom prst="rect">
            <a:avLst/>
          </a:prstGeom>
        </p:spPr>
        <p:txBody>
          <a:bodyPr lIns="0" tIns="0" rIns="0" bIns="0" rtlCol="0" anchor="t">
            <a:spAutoFit/>
          </a:bodyPr>
          <a:lstStyle/>
          <a:p>
            <a:pPr algn="ctr">
              <a:lnSpc>
                <a:spcPts val="7920"/>
              </a:lnSpc>
            </a:pPr>
            <a:r>
              <a:rPr lang="en-US" sz="6600" b="1">
                <a:solidFill>
                  <a:srgbClr val="FFFFFF"/>
                </a:solidFill>
                <a:latin typeface="Alexandria Bold"/>
                <a:ea typeface="Alexandria Bold"/>
                <a:cs typeface="Alexandria Bold"/>
                <a:sym typeface="Alexandria Bold"/>
              </a:rPr>
              <a:t>02</a:t>
            </a:r>
          </a:p>
        </p:txBody>
      </p:sp>
      <p:grpSp>
        <p:nvGrpSpPr>
          <p:cNvPr id="8" name="Group 8">
            <a:extLst>
              <a:ext uri="{FF2B5EF4-FFF2-40B4-BE49-F238E27FC236}">
                <a16:creationId xmlns:a16="http://schemas.microsoft.com/office/drawing/2014/main" id="{FEADC51A-89B3-24DB-8A1B-44219C756CF4}"/>
              </a:ext>
            </a:extLst>
          </p:cNvPr>
          <p:cNvGrpSpPr/>
          <p:nvPr/>
        </p:nvGrpSpPr>
        <p:grpSpPr>
          <a:xfrm>
            <a:off x="897341" y="2509190"/>
            <a:ext cx="16276234" cy="6612769"/>
            <a:chOff x="0" y="0"/>
            <a:chExt cx="21701646" cy="8817026"/>
          </a:xfrm>
        </p:grpSpPr>
        <p:sp>
          <p:nvSpPr>
            <p:cNvPr id="9" name="Freeform 9">
              <a:extLst>
                <a:ext uri="{FF2B5EF4-FFF2-40B4-BE49-F238E27FC236}">
                  <a16:creationId xmlns:a16="http://schemas.microsoft.com/office/drawing/2014/main" id="{0DA2F7C2-547F-7C57-FAF6-D05AD3F21284}"/>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10" name="TextBox 10">
            <a:extLst>
              <a:ext uri="{FF2B5EF4-FFF2-40B4-BE49-F238E27FC236}">
                <a16:creationId xmlns:a16="http://schemas.microsoft.com/office/drawing/2014/main" id="{5DED8984-2FF2-52CD-F766-B1199DBE98D1}"/>
              </a:ext>
            </a:extLst>
          </p:cNvPr>
          <p:cNvSpPr txBox="1"/>
          <p:nvPr/>
        </p:nvSpPr>
        <p:spPr>
          <a:xfrm>
            <a:off x="1408317" y="3385877"/>
            <a:ext cx="7735683" cy="4348691"/>
          </a:xfrm>
          <a:prstGeom prst="rect">
            <a:avLst/>
          </a:prstGeom>
        </p:spPr>
        <p:txBody>
          <a:bodyPr wrap="square" lIns="0" tIns="0" rIns="0" bIns="0" rtlCol="0" anchor="t">
            <a:spAutoFit/>
          </a:bodyPr>
          <a:lstStyle/>
          <a:p>
            <a:pPr marL="457200" indent="-457200" algn="l">
              <a:lnSpc>
                <a:spcPct val="150000"/>
              </a:lnSpc>
              <a:buFont typeface="Arial" panose="020B0604020202020204" pitchFamily="34" charset="0"/>
              <a:buChar char="•"/>
            </a:pPr>
            <a:r>
              <a:rPr lang="en-US" sz="3200" dirty="0">
                <a:solidFill>
                  <a:srgbClr val="000000"/>
                </a:solidFill>
                <a:latin typeface="Alexandria"/>
                <a:ea typeface="Alexandria"/>
                <a:cs typeface="Alexandria"/>
                <a:sym typeface="Alexandria"/>
              </a:rPr>
              <a:t>Power BI is a core component of Microsoft Fabric </a:t>
            </a:r>
          </a:p>
          <a:p>
            <a:pPr marL="457200" indent="-457200" algn="l">
              <a:lnSpc>
                <a:spcPct val="150000"/>
              </a:lnSpc>
              <a:buFont typeface="Arial" panose="020B0604020202020204" pitchFamily="34" charset="0"/>
              <a:buChar char="•"/>
            </a:pPr>
            <a:r>
              <a:rPr lang="en-US" sz="3200" dirty="0">
                <a:solidFill>
                  <a:srgbClr val="000000"/>
                </a:solidFill>
                <a:latin typeface="Alexandria"/>
                <a:ea typeface="Alexandria"/>
                <a:cs typeface="Alexandria"/>
                <a:sym typeface="Alexandria"/>
              </a:rPr>
              <a:t>Microsoft Fabric is an all-in-one analytics platform that includes Power BI as one of its core workloads. </a:t>
            </a:r>
          </a:p>
        </p:txBody>
      </p:sp>
      <p:grpSp>
        <p:nvGrpSpPr>
          <p:cNvPr id="11" name="Group 11">
            <a:extLst>
              <a:ext uri="{FF2B5EF4-FFF2-40B4-BE49-F238E27FC236}">
                <a16:creationId xmlns:a16="http://schemas.microsoft.com/office/drawing/2014/main" id="{C3DF572A-E72E-F6AD-F8BA-56F0249BF2CB}"/>
              </a:ext>
            </a:extLst>
          </p:cNvPr>
          <p:cNvGrpSpPr/>
          <p:nvPr/>
        </p:nvGrpSpPr>
        <p:grpSpPr>
          <a:xfrm>
            <a:off x="1384887" y="1374515"/>
            <a:ext cx="2163832" cy="1806150"/>
            <a:chOff x="0" y="0"/>
            <a:chExt cx="2885110" cy="2408199"/>
          </a:xfrm>
        </p:grpSpPr>
        <p:sp>
          <p:nvSpPr>
            <p:cNvPr id="12" name="Freeform 12">
              <a:extLst>
                <a:ext uri="{FF2B5EF4-FFF2-40B4-BE49-F238E27FC236}">
                  <a16:creationId xmlns:a16="http://schemas.microsoft.com/office/drawing/2014/main" id="{ECCCA871-DA24-F571-5F25-22A069CA0942}"/>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13" name="Freeform 13">
            <a:extLst>
              <a:ext uri="{FF2B5EF4-FFF2-40B4-BE49-F238E27FC236}">
                <a16:creationId xmlns:a16="http://schemas.microsoft.com/office/drawing/2014/main" id="{593AA6F2-6E07-83B2-55EE-AC888107599F}"/>
              </a:ext>
            </a:extLst>
          </p:cNvPr>
          <p:cNvSpPr/>
          <p:nvPr/>
        </p:nvSpPr>
        <p:spPr>
          <a:xfrm>
            <a:off x="9967918" y="3231293"/>
            <a:ext cx="7184382" cy="5168620"/>
          </a:xfrm>
          <a:custGeom>
            <a:avLst/>
            <a:gdLst/>
            <a:ahLst/>
            <a:cxnLst/>
            <a:rect l="l" t="t" r="r" b="b"/>
            <a:pathLst>
              <a:path w="7184382" h="5168620">
                <a:moveTo>
                  <a:pt x="0" y="0"/>
                </a:moveTo>
                <a:lnTo>
                  <a:pt x="7184382" y="0"/>
                </a:lnTo>
                <a:lnTo>
                  <a:pt x="7184382" y="5168620"/>
                </a:lnTo>
                <a:lnTo>
                  <a:pt x="0" y="5168620"/>
                </a:lnTo>
                <a:lnTo>
                  <a:pt x="0" y="0"/>
                </a:lnTo>
                <a:close/>
              </a:path>
            </a:pathLst>
          </a:custGeom>
          <a:blipFill>
            <a:blip r:embed="rId5"/>
            <a:stretch>
              <a:fillRect/>
            </a:stretch>
          </a:blipFill>
        </p:spPr>
        <p:txBody>
          <a:bodyPr/>
          <a:lstStyle/>
          <a:p>
            <a:endParaRPr lang="en-EG"/>
          </a:p>
        </p:txBody>
      </p:sp>
      <p:sp>
        <p:nvSpPr>
          <p:cNvPr id="15" name="TextBox 15">
            <a:extLst>
              <a:ext uri="{FF2B5EF4-FFF2-40B4-BE49-F238E27FC236}">
                <a16:creationId xmlns:a16="http://schemas.microsoft.com/office/drawing/2014/main" id="{1F7778EA-D094-A199-52B6-0ABDFE5279C2}"/>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6" name="TextBox 16">
            <a:extLst>
              <a:ext uri="{FF2B5EF4-FFF2-40B4-BE49-F238E27FC236}">
                <a16:creationId xmlns:a16="http://schemas.microsoft.com/office/drawing/2014/main" id="{9AAD7C68-3852-25D2-721E-E0FAEA6D5E87}"/>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Tree>
    <p:extLst>
      <p:ext uri="{BB962C8B-B14F-4D97-AF65-F5344CB8AC3E}">
        <p14:creationId xmlns:p14="http://schemas.microsoft.com/office/powerpoint/2010/main" val="2891232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p:cNvGrpSpPr/>
          <p:nvPr/>
        </p:nvGrpSpPr>
        <p:grpSpPr>
          <a:xfrm>
            <a:off x="3939264" y="751351"/>
            <a:ext cx="14883308" cy="68580"/>
            <a:chOff x="0" y="0"/>
            <a:chExt cx="19844410" cy="91440"/>
          </a:xfrm>
        </p:grpSpPr>
        <p:sp>
          <p:nvSpPr>
            <p:cNvPr id="4" name="Freeform 4"/>
            <p:cNvSpPr/>
            <p:nvPr/>
          </p:nvSpPr>
          <p:spPr>
            <a:xfrm>
              <a:off x="0" y="0"/>
              <a:ext cx="19844386" cy="91440"/>
            </a:xfrm>
            <a:custGeom>
              <a:avLst/>
              <a:gdLst/>
              <a:ahLst/>
              <a:cxnLst/>
              <a:rect l="l" t="t" r="r" b="b"/>
              <a:pathLst>
                <a:path w="19844386" h="91440">
                  <a:moveTo>
                    <a:pt x="0" y="0"/>
                  </a:moveTo>
                  <a:lnTo>
                    <a:pt x="19844386" y="0"/>
                  </a:lnTo>
                  <a:lnTo>
                    <a:pt x="19844386" y="91440"/>
                  </a:lnTo>
                  <a:lnTo>
                    <a:pt x="0" y="91440"/>
                  </a:lnTo>
                  <a:close/>
                </a:path>
              </a:pathLst>
            </a:custGeom>
            <a:solidFill>
              <a:srgbClr val="000000"/>
            </a:solidFill>
          </p:spPr>
          <p:txBody>
            <a:bodyPr/>
            <a:lstStyle/>
            <a:p>
              <a:endParaRPr lang="en-EG"/>
            </a:p>
          </p:txBody>
        </p:sp>
      </p:grpSp>
      <p:sp>
        <p:nvSpPr>
          <p:cNvPr id="5" name="TextBox 5"/>
          <p:cNvSpPr txBox="1"/>
          <p:nvPr/>
        </p:nvSpPr>
        <p:spPr>
          <a:xfrm>
            <a:off x="4053969" y="1283867"/>
            <a:ext cx="14653898" cy="899881"/>
          </a:xfrm>
          <a:prstGeom prst="rect">
            <a:avLst/>
          </a:prstGeom>
        </p:spPr>
        <p:txBody>
          <a:bodyPr lIns="0" tIns="0" rIns="0" bIns="0" rtlCol="0" anchor="t">
            <a:spAutoFit/>
          </a:bodyPr>
          <a:lstStyle/>
          <a:p>
            <a:pPr algn="l">
              <a:lnSpc>
                <a:spcPts val="3559"/>
              </a:lnSpc>
            </a:pPr>
            <a:r>
              <a:rPr lang="en-US" sz="2966">
                <a:solidFill>
                  <a:srgbClr val="2D3956"/>
                </a:solidFill>
                <a:latin typeface="Alexandria"/>
                <a:ea typeface="Alexandria"/>
                <a:cs typeface="Alexandria"/>
                <a:sym typeface="Alexandria"/>
              </a:rPr>
              <a:t>Gartner positions Microsoft as a leader in BI and Analytics Platform</a:t>
            </a:r>
          </a:p>
          <a:p>
            <a:pPr algn="l">
              <a:lnSpc>
                <a:spcPts val="3559"/>
              </a:lnSpc>
            </a:pPr>
            <a:endParaRPr lang="en-US" sz="2966">
              <a:solidFill>
                <a:srgbClr val="2D3956"/>
              </a:solidFill>
              <a:latin typeface="Alexandria"/>
              <a:ea typeface="Alexandria"/>
              <a:cs typeface="Alexandria"/>
              <a:sym typeface="Alexandria"/>
            </a:endParaRPr>
          </a:p>
        </p:txBody>
      </p:sp>
      <p:grpSp>
        <p:nvGrpSpPr>
          <p:cNvPr id="6" name="Group 6"/>
          <p:cNvGrpSpPr/>
          <p:nvPr/>
        </p:nvGrpSpPr>
        <p:grpSpPr>
          <a:xfrm>
            <a:off x="270643" y="119291"/>
            <a:ext cx="3457708" cy="1614516"/>
            <a:chOff x="0" y="0"/>
            <a:chExt cx="4610278" cy="2152688"/>
          </a:xfrm>
        </p:grpSpPr>
        <p:sp>
          <p:nvSpPr>
            <p:cNvPr id="7" name="Freeform 7"/>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sp>
        <p:nvSpPr>
          <p:cNvPr id="8" name="Freeform 8"/>
          <p:cNvSpPr/>
          <p:nvPr/>
        </p:nvSpPr>
        <p:spPr>
          <a:xfrm>
            <a:off x="5037138" y="1919090"/>
            <a:ext cx="8213724" cy="8114101"/>
          </a:xfrm>
          <a:custGeom>
            <a:avLst/>
            <a:gdLst/>
            <a:ahLst/>
            <a:cxnLst/>
            <a:rect l="l" t="t" r="r" b="b"/>
            <a:pathLst>
              <a:path w="8213724" h="8114101">
                <a:moveTo>
                  <a:pt x="0" y="0"/>
                </a:moveTo>
                <a:lnTo>
                  <a:pt x="8213724" y="0"/>
                </a:lnTo>
                <a:lnTo>
                  <a:pt x="8213724" y="8114101"/>
                </a:lnTo>
                <a:lnTo>
                  <a:pt x="0" y="8114101"/>
                </a:lnTo>
                <a:lnTo>
                  <a:pt x="0" y="0"/>
                </a:lnTo>
                <a:close/>
              </a:path>
            </a:pathLst>
          </a:custGeom>
          <a:blipFill>
            <a:blip r:embed="rId5"/>
            <a:stretch>
              <a:fillRect l="-3762" r="-8296" b="-13614"/>
            </a:stretch>
          </a:blipFill>
        </p:spPr>
        <p:txBody>
          <a:bodyPr/>
          <a:lstStyle/>
          <a:p>
            <a:endParaRPr lang="en-EG"/>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0F45B-BF50-C2D5-9C83-99B4246FB2B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7D64016-1E42-7832-D3E8-4C4F904BBFDD}"/>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a:extLst>
              <a:ext uri="{FF2B5EF4-FFF2-40B4-BE49-F238E27FC236}">
                <a16:creationId xmlns:a16="http://schemas.microsoft.com/office/drawing/2014/main" id="{86CCBE09-A33D-5CE3-0A2C-577CA92FBA78}"/>
              </a:ext>
            </a:extLst>
          </p:cNvPr>
          <p:cNvGrpSpPr/>
          <p:nvPr/>
        </p:nvGrpSpPr>
        <p:grpSpPr>
          <a:xfrm>
            <a:off x="3939264" y="751351"/>
            <a:ext cx="14883308" cy="68580"/>
            <a:chOff x="0" y="0"/>
            <a:chExt cx="19844410" cy="91440"/>
          </a:xfrm>
        </p:grpSpPr>
        <p:sp>
          <p:nvSpPr>
            <p:cNvPr id="4" name="Freeform 4">
              <a:extLst>
                <a:ext uri="{FF2B5EF4-FFF2-40B4-BE49-F238E27FC236}">
                  <a16:creationId xmlns:a16="http://schemas.microsoft.com/office/drawing/2014/main" id="{504F17EA-DD30-B00C-4105-44A320191FC2}"/>
                </a:ext>
              </a:extLst>
            </p:cNvPr>
            <p:cNvSpPr/>
            <p:nvPr/>
          </p:nvSpPr>
          <p:spPr>
            <a:xfrm>
              <a:off x="0" y="0"/>
              <a:ext cx="19844386" cy="91440"/>
            </a:xfrm>
            <a:custGeom>
              <a:avLst/>
              <a:gdLst/>
              <a:ahLst/>
              <a:cxnLst/>
              <a:rect l="l" t="t" r="r" b="b"/>
              <a:pathLst>
                <a:path w="19844386" h="91440">
                  <a:moveTo>
                    <a:pt x="0" y="0"/>
                  </a:moveTo>
                  <a:lnTo>
                    <a:pt x="19844386" y="0"/>
                  </a:lnTo>
                  <a:lnTo>
                    <a:pt x="19844386" y="91440"/>
                  </a:lnTo>
                  <a:lnTo>
                    <a:pt x="0" y="91440"/>
                  </a:lnTo>
                  <a:close/>
                </a:path>
              </a:pathLst>
            </a:custGeom>
            <a:solidFill>
              <a:srgbClr val="000000"/>
            </a:solidFill>
          </p:spPr>
          <p:txBody>
            <a:bodyPr/>
            <a:lstStyle/>
            <a:p>
              <a:endParaRPr lang="en-EG"/>
            </a:p>
          </p:txBody>
        </p:sp>
      </p:grpSp>
      <p:sp>
        <p:nvSpPr>
          <p:cNvPr id="5" name="TextBox 5">
            <a:extLst>
              <a:ext uri="{FF2B5EF4-FFF2-40B4-BE49-F238E27FC236}">
                <a16:creationId xmlns:a16="http://schemas.microsoft.com/office/drawing/2014/main" id="{BC434910-4CCA-28A3-8992-DCDF9832E299}"/>
              </a:ext>
            </a:extLst>
          </p:cNvPr>
          <p:cNvSpPr txBox="1"/>
          <p:nvPr/>
        </p:nvSpPr>
        <p:spPr>
          <a:xfrm>
            <a:off x="4053969" y="1283867"/>
            <a:ext cx="14653898" cy="899881"/>
          </a:xfrm>
          <a:prstGeom prst="rect">
            <a:avLst/>
          </a:prstGeom>
        </p:spPr>
        <p:txBody>
          <a:bodyPr lIns="0" tIns="0" rIns="0" bIns="0" rtlCol="0" anchor="t">
            <a:spAutoFit/>
          </a:bodyPr>
          <a:lstStyle/>
          <a:p>
            <a:pPr algn="l">
              <a:lnSpc>
                <a:spcPts val="3559"/>
              </a:lnSpc>
            </a:pPr>
            <a:r>
              <a:rPr lang="en-US" sz="4000" b="1" dirty="0">
                <a:solidFill>
                  <a:srgbClr val="2D3956"/>
                </a:solidFill>
                <a:latin typeface="Alexandria"/>
                <a:ea typeface="Alexandria"/>
                <a:cs typeface="Alexandria"/>
                <a:sym typeface="Alexandria"/>
              </a:rPr>
              <a:t>Reports vs. Dashboards, What is the Difference?</a:t>
            </a:r>
          </a:p>
          <a:p>
            <a:pPr algn="l">
              <a:lnSpc>
                <a:spcPts val="3559"/>
              </a:lnSpc>
            </a:pPr>
            <a:endParaRPr lang="en-US" sz="2966" dirty="0">
              <a:solidFill>
                <a:srgbClr val="2D3956"/>
              </a:solidFill>
              <a:latin typeface="Alexandria"/>
              <a:ea typeface="Alexandria"/>
              <a:cs typeface="Alexandria"/>
              <a:sym typeface="Alexandria"/>
            </a:endParaRPr>
          </a:p>
        </p:txBody>
      </p:sp>
      <p:grpSp>
        <p:nvGrpSpPr>
          <p:cNvPr id="6" name="Group 6">
            <a:extLst>
              <a:ext uri="{FF2B5EF4-FFF2-40B4-BE49-F238E27FC236}">
                <a16:creationId xmlns:a16="http://schemas.microsoft.com/office/drawing/2014/main" id="{40272299-E976-7C0A-5FAF-28C72AFEECE1}"/>
              </a:ext>
            </a:extLst>
          </p:cNvPr>
          <p:cNvGrpSpPr/>
          <p:nvPr/>
        </p:nvGrpSpPr>
        <p:grpSpPr>
          <a:xfrm>
            <a:off x="270643" y="119291"/>
            <a:ext cx="3457708" cy="1614516"/>
            <a:chOff x="0" y="0"/>
            <a:chExt cx="4610278" cy="2152688"/>
          </a:xfrm>
        </p:grpSpPr>
        <p:sp>
          <p:nvSpPr>
            <p:cNvPr id="7" name="Freeform 7">
              <a:extLst>
                <a:ext uri="{FF2B5EF4-FFF2-40B4-BE49-F238E27FC236}">
                  <a16:creationId xmlns:a16="http://schemas.microsoft.com/office/drawing/2014/main" id="{E14B19B5-85E0-BA6C-F3BD-2B1F41977EED}"/>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graphicFrame>
        <p:nvGraphicFramePr>
          <p:cNvPr id="9" name="Table 8">
            <a:extLst>
              <a:ext uri="{FF2B5EF4-FFF2-40B4-BE49-F238E27FC236}">
                <a16:creationId xmlns:a16="http://schemas.microsoft.com/office/drawing/2014/main" id="{09F135B3-D3B8-59C3-2778-56E8D83E0D8A}"/>
              </a:ext>
            </a:extLst>
          </p:cNvPr>
          <p:cNvGraphicFramePr>
            <a:graphicFrameLocks noGrp="1"/>
          </p:cNvGraphicFramePr>
          <p:nvPr>
            <p:extLst>
              <p:ext uri="{D42A27DB-BD31-4B8C-83A1-F6EECF244321}">
                <p14:modId xmlns:p14="http://schemas.microsoft.com/office/powerpoint/2010/main" val="327589298"/>
              </p:ext>
            </p:extLst>
          </p:nvPr>
        </p:nvGraphicFramePr>
        <p:xfrm>
          <a:off x="533401" y="1828633"/>
          <a:ext cx="17145000" cy="8198748"/>
        </p:xfrm>
        <a:graphic>
          <a:graphicData uri="http://schemas.openxmlformats.org/drawingml/2006/table">
            <a:tbl>
              <a:tblPr firstRow="1" firstCol="1">
                <a:tableStyleId>{5C22544A-7EE6-4342-B048-85BDC9FD1C3A}</a:tableStyleId>
              </a:tblPr>
              <a:tblGrid>
                <a:gridCol w="4361688">
                  <a:extLst>
                    <a:ext uri="{9D8B030D-6E8A-4147-A177-3AD203B41FA5}">
                      <a16:colId xmlns:a16="http://schemas.microsoft.com/office/drawing/2014/main" val="957236230"/>
                    </a:ext>
                  </a:extLst>
                </a:gridCol>
                <a:gridCol w="6089904">
                  <a:extLst>
                    <a:ext uri="{9D8B030D-6E8A-4147-A177-3AD203B41FA5}">
                      <a16:colId xmlns:a16="http://schemas.microsoft.com/office/drawing/2014/main" val="749173845"/>
                    </a:ext>
                  </a:extLst>
                </a:gridCol>
                <a:gridCol w="6693408">
                  <a:extLst>
                    <a:ext uri="{9D8B030D-6E8A-4147-A177-3AD203B41FA5}">
                      <a16:colId xmlns:a16="http://schemas.microsoft.com/office/drawing/2014/main" val="2550842185"/>
                    </a:ext>
                  </a:extLst>
                </a:gridCol>
              </a:tblGrid>
              <a:tr h="518261">
                <a:tc>
                  <a:txBody>
                    <a:bodyPr/>
                    <a:lstStyle/>
                    <a:p>
                      <a:pPr algn="ctr">
                        <a:buNone/>
                      </a:pPr>
                      <a:r>
                        <a:rPr lang="en-EG" sz="2800" b="1" dirty="0">
                          <a:effectLst/>
                        </a:rPr>
                        <a:t>Aspect</a:t>
                      </a:r>
                    </a:p>
                  </a:txBody>
                  <a:tcPr marL="99254" marR="99254" marT="66169" marB="66169" anchor="ctr"/>
                </a:tc>
                <a:tc>
                  <a:txBody>
                    <a:bodyPr/>
                    <a:lstStyle/>
                    <a:p>
                      <a:pPr algn="ctr">
                        <a:buNone/>
                      </a:pPr>
                      <a:r>
                        <a:rPr lang="en-EG" sz="2800" b="1" dirty="0">
                          <a:effectLst/>
                        </a:rPr>
                        <a:t>Reports</a:t>
                      </a:r>
                    </a:p>
                  </a:txBody>
                  <a:tcPr marL="99254" marR="99254" marT="66169" marB="66169" anchor="ctr"/>
                </a:tc>
                <a:tc>
                  <a:txBody>
                    <a:bodyPr/>
                    <a:lstStyle/>
                    <a:p>
                      <a:pPr algn="ctr">
                        <a:buNone/>
                      </a:pPr>
                      <a:r>
                        <a:rPr lang="en-EG" sz="2800" b="1" dirty="0">
                          <a:effectLst/>
                        </a:rPr>
                        <a:t>Dashboards</a:t>
                      </a:r>
                    </a:p>
                  </a:txBody>
                  <a:tcPr marL="99254" marR="99254" marT="66169" marB="66169" anchor="ctr"/>
                </a:tc>
                <a:extLst>
                  <a:ext uri="{0D108BD9-81ED-4DB2-BD59-A6C34878D82A}">
                    <a16:rowId xmlns:a16="http://schemas.microsoft.com/office/drawing/2014/main" val="4118584117"/>
                  </a:ext>
                </a:extLst>
              </a:tr>
              <a:tr h="730173">
                <a:tc>
                  <a:txBody>
                    <a:bodyPr/>
                    <a:lstStyle/>
                    <a:p>
                      <a:pPr>
                        <a:buNone/>
                      </a:pPr>
                      <a:r>
                        <a:rPr lang="en-EG" sz="2800" b="1" dirty="0">
                          <a:effectLst/>
                        </a:rPr>
                        <a:t>Purpose</a:t>
                      </a:r>
                      <a:endParaRPr lang="en-EG" sz="2800" dirty="0">
                        <a:effectLst/>
                      </a:endParaRPr>
                    </a:p>
                  </a:txBody>
                  <a:tcPr marL="99254" marR="99254" marT="66169" marB="66169" anchor="ctr"/>
                </a:tc>
                <a:tc>
                  <a:txBody>
                    <a:bodyPr/>
                    <a:lstStyle/>
                    <a:p>
                      <a:pPr>
                        <a:buNone/>
                      </a:pPr>
                      <a:r>
                        <a:rPr lang="en-EG" sz="2800" dirty="0">
                          <a:effectLst/>
                        </a:rPr>
                        <a:t>Answer detailed business questions</a:t>
                      </a:r>
                    </a:p>
                  </a:txBody>
                  <a:tcPr marL="99254" marR="99254" marT="66169" marB="66169" anchor="ctr"/>
                </a:tc>
                <a:tc>
                  <a:txBody>
                    <a:bodyPr/>
                    <a:lstStyle/>
                    <a:p>
                      <a:pPr>
                        <a:buNone/>
                      </a:pPr>
                      <a:r>
                        <a:rPr lang="en-EG" sz="2800">
                          <a:effectLst/>
                        </a:rPr>
                        <a:t>Answer executive and strategic questions</a:t>
                      </a:r>
                    </a:p>
                  </a:txBody>
                  <a:tcPr marL="99254" marR="99254" marT="66169" marB="66169" anchor="ctr"/>
                </a:tc>
                <a:extLst>
                  <a:ext uri="{0D108BD9-81ED-4DB2-BD59-A6C34878D82A}">
                    <a16:rowId xmlns:a16="http://schemas.microsoft.com/office/drawing/2014/main" val="3818410855"/>
                  </a:ext>
                </a:extLst>
              </a:tr>
              <a:tr h="518261">
                <a:tc>
                  <a:txBody>
                    <a:bodyPr/>
                    <a:lstStyle/>
                    <a:p>
                      <a:pPr>
                        <a:buNone/>
                      </a:pPr>
                      <a:r>
                        <a:rPr lang="en-EG" sz="2800" b="1" dirty="0">
                          <a:effectLst/>
                        </a:rPr>
                        <a:t>View</a:t>
                      </a:r>
                      <a:endParaRPr lang="en-EG" sz="2800" dirty="0">
                        <a:effectLst/>
                      </a:endParaRPr>
                    </a:p>
                  </a:txBody>
                  <a:tcPr marL="99254" marR="99254" marT="66169" marB="66169" anchor="ctr"/>
                </a:tc>
                <a:tc>
                  <a:txBody>
                    <a:bodyPr/>
                    <a:lstStyle/>
                    <a:p>
                      <a:pPr>
                        <a:buNone/>
                      </a:pPr>
                      <a:r>
                        <a:rPr lang="en-EG" sz="2800">
                          <a:effectLst/>
                        </a:rPr>
                        <a:t>Multiple pages</a:t>
                      </a:r>
                    </a:p>
                  </a:txBody>
                  <a:tcPr marL="99254" marR="99254" marT="66169" marB="66169" anchor="ctr"/>
                </a:tc>
                <a:tc>
                  <a:txBody>
                    <a:bodyPr/>
                    <a:lstStyle/>
                    <a:p>
                      <a:pPr>
                        <a:buNone/>
                      </a:pPr>
                      <a:r>
                        <a:rPr lang="en-EG" sz="2800">
                          <a:effectLst/>
                        </a:rPr>
                        <a:t>Single-page view</a:t>
                      </a:r>
                    </a:p>
                  </a:txBody>
                  <a:tcPr marL="99254" marR="99254" marT="66169" marB="66169" anchor="ctr"/>
                </a:tc>
                <a:extLst>
                  <a:ext uri="{0D108BD9-81ED-4DB2-BD59-A6C34878D82A}">
                    <a16:rowId xmlns:a16="http://schemas.microsoft.com/office/drawing/2014/main" val="2250552650"/>
                  </a:ext>
                </a:extLst>
              </a:tr>
              <a:tr h="518261">
                <a:tc>
                  <a:txBody>
                    <a:bodyPr/>
                    <a:lstStyle/>
                    <a:p>
                      <a:pPr>
                        <a:buNone/>
                      </a:pPr>
                      <a:r>
                        <a:rPr lang="en-EG" sz="2800" b="1" dirty="0">
                          <a:effectLst/>
                        </a:rPr>
                        <a:t>Level of Detail</a:t>
                      </a:r>
                      <a:endParaRPr lang="en-EG" sz="2800" dirty="0">
                        <a:effectLst/>
                      </a:endParaRPr>
                    </a:p>
                  </a:txBody>
                  <a:tcPr marL="99254" marR="99254" marT="66169" marB="66169" anchor="ctr"/>
                </a:tc>
                <a:tc>
                  <a:txBody>
                    <a:bodyPr/>
                    <a:lstStyle/>
                    <a:p>
                      <a:pPr>
                        <a:buNone/>
                      </a:pPr>
                      <a:r>
                        <a:rPr lang="en-EG" sz="2800">
                          <a:effectLst/>
                        </a:rPr>
                        <a:t>Detailed data exploration</a:t>
                      </a:r>
                    </a:p>
                  </a:txBody>
                  <a:tcPr marL="99254" marR="99254" marT="66169" marB="66169" anchor="ctr"/>
                </a:tc>
                <a:tc>
                  <a:txBody>
                    <a:bodyPr/>
                    <a:lstStyle/>
                    <a:p>
                      <a:pPr>
                        <a:buNone/>
                      </a:pPr>
                      <a:r>
                        <a:rPr lang="en-EG" sz="2800">
                          <a:effectLst/>
                        </a:rPr>
                        <a:t>High-level overview</a:t>
                      </a:r>
                    </a:p>
                  </a:txBody>
                  <a:tcPr marL="99254" marR="99254" marT="66169" marB="66169" anchor="ctr"/>
                </a:tc>
                <a:extLst>
                  <a:ext uri="{0D108BD9-81ED-4DB2-BD59-A6C34878D82A}">
                    <a16:rowId xmlns:a16="http://schemas.microsoft.com/office/drawing/2014/main" val="742158116"/>
                  </a:ext>
                </a:extLst>
              </a:tr>
              <a:tr h="913841">
                <a:tc>
                  <a:txBody>
                    <a:bodyPr/>
                    <a:lstStyle/>
                    <a:p>
                      <a:pPr>
                        <a:buNone/>
                      </a:pPr>
                      <a:r>
                        <a:rPr lang="en-EG" sz="2800" b="1" dirty="0">
                          <a:effectLst/>
                        </a:rPr>
                        <a:t>Interactivity</a:t>
                      </a:r>
                      <a:endParaRPr lang="en-EG" sz="2800" dirty="0">
                        <a:effectLst/>
                      </a:endParaRPr>
                    </a:p>
                  </a:txBody>
                  <a:tcPr marL="99254" marR="99254" marT="66169" marB="66169" anchor="ctr"/>
                </a:tc>
                <a:tc>
                  <a:txBody>
                    <a:bodyPr/>
                    <a:lstStyle/>
                    <a:p>
                      <a:pPr>
                        <a:buNone/>
                      </a:pPr>
                      <a:r>
                        <a:rPr lang="en-EG" sz="2800">
                          <a:effectLst/>
                        </a:rPr>
                        <a:t>Interactive analysis with drill-down capabilities</a:t>
                      </a:r>
                    </a:p>
                  </a:txBody>
                  <a:tcPr marL="99254" marR="99254" marT="66169" marB="66169" anchor="ctr"/>
                </a:tc>
                <a:tc>
                  <a:txBody>
                    <a:bodyPr/>
                    <a:lstStyle/>
                    <a:p>
                      <a:pPr>
                        <a:buNone/>
                      </a:pPr>
                      <a:r>
                        <a:rPr lang="en-EG" sz="2800">
                          <a:effectLst/>
                        </a:rPr>
                        <a:t>Summary-focused with key metrics</a:t>
                      </a:r>
                    </a:p>
                  </a:txBody>
                  <a:tcPr marL="99254" marR="99254" marT="66169" marB="66169" anchor="ctr"/>
                </a:tc>
                <a:extLst>
                  <a:ext uri="{0D108BD9-81ED-4DB2-BD59-A6C34878D82A}">
                    <a16:rowId xmlns:a16="http://schemas.microsoft.com/office/drawing/2014/main" val="2297469120"/>
                  </a:ext>
                </a:extLst>
              </a:tr>
              <a:tr h="913841">
                <a:tc>
                  <a:txBody>
                    <a:bodyPr/>
                    <a:lstStyle/>
                    <a:p>
                      <a:pPr>
                        <a:buNone/>
                      </a:pPr>
                      <a:r>
                        <a:rPr lang="en-EG" sz="2800" b="1" dirty="0">
                          <a:effectLst/>
                        </a:rPr>
                        <a:t>Primary Audience</a:t>
                      </a:r>
                      <a:endParaRPr lang="en-EG" sz="2800" dirty="0">
                        <a:effectLst/>
                      </a:endParaRPr>
                    </a:p>
                  </a:txBody>
                  <a:tcPr marL="99254" marR="99254" marT="66169" marB="66169" anchor="ctr"/>
                </a:tc>
                <a:tc>
                  <a:txBody>
                    <a:bodyPr/>
                    <a:lstStyle/>
                    <a:p>
                      <a:pPr>
                        <a:buNone/>
                      </a:pPr>
                      <a:r>
                        <a:rPr lang="en-EG" sz="2800">
                          <a:effectLst/>
                        </a:rPr>
                        <a:t>Analysts, managers, and operational users</a:t>
                      </a:r>
                    </a:p>
                  </a:txBody>
                  <a:tcPr marL="99254" marR="99254" marT="66169" marB="66169" anchor="ctr"/>
                </a:tc>
                <a:tc>
                  <a:txBody>
                    <a:bodyPr/>
                    <a:lstStyle/>
                    <a:p>
                      <a:pPr>
                        <a:buNone/>
                      </a:pPr>
                      <a:r>
                        <a:rPr lang="en-EG" sz="2800">
                          <a:effectLst/>
                        </a:rPr>
                        <a:t>Executives and senior leaders</a:t>
                      </a:r>
                    </a:p>
                  </a:txBody>
                  <a:tcPr marL="99254" marR="99254" marT="66169" marB="66169" anchor="ctr"/>
                </a:tc>
                <a:extLst>
                  <a:ext uri="{0D108BD9-81ED-4DB2-BD59-A6C34878D82A}">
                    <a16:rowId xmlns:a16="http://schemas.microsoft.com/office/drawing/2014/main" val="125185650"/>
                  </a:ext>
                </a:extLst>
              </a:tr>
              <a:tr h="730173">
                <a:tc>
                  <a:txBody>
                    <a:bodyPr/>
                    <a:lstStyle/>
                    <a:p>
                      <a:pPr>
                        <a:buNone/>
                      </a:pPr>
                      <a:r>
                        <a:rPr lang="en-EG" sz="2800" b="1">
                          <a:effectLst/>
                        </a:rPr>
                        <a:t>Focus</a:t>
                      </a:r>
                      <a:endParaRPr lang="en-EG" sz="2800">
                        <a:effectLst/>
                      </a:endParaRPr>
                    </a:p>
                  </a:txBody>
                  <a:tcPr marL="99254" marR="99254" marT="66169" marB="66169" anchor="ctr"/>
                </a:tc>
                <a:tc>
                  <a:txBody>
                    <a:bodyPr/>
                    <a:lstStyle/>
                    <a:p>
                      <a:pPr>
                        <a:buNone/>
                      </a:pPr>
                      <a:r>
                        <a:rPr lang="en-EG" sz="2800" dirty="0">
                          <a:effectLst/>
                        </a:rPr>
                        <a:t>Detailed analysis and investigation</a:t>
                      </a:r>
                    </a:p>
                  </a:txBody>
                  <a:tcPr marL="99254" marR="99254" marT="66169" marB="66169" anchor="ctr"/>
                </a:tc>
                <a:tc>
                  <a:txBody>
                    <a:bodyPr/>
                    <a:lstStyle/>
                    <a:p>
                      <a:pPr>
                        <a:buNone/>
                      </a:pPr>
                      <a:r>
                        <a:rPr lang="en-EG" sz="2800">
                          <a:effectLst/>
                        </a:rPr>
                        <a:t>KPIs and performance monitoring</a:t>
                      </a:r>
                    </a:p>
                  </a:txBody>
                  <a:tcPr marL="99254" marR="99254" marT="66169" marB="66169" anchor="ctr"/>
                </a:tc>
                <a:extLst>
                  <a:ext uri="{0D108BD9-81ED-4DB2-BD59-A6C34878D82A}">
                    <a16:rowId xmlns:a16="http://schemas.microsoft.com/office/drawing/2014/main" val="3442056886"/>
                  </a:ext>
                </a:extLst>
              </a:tr>
              <a:tr h="913841">
                <a:tc>
                  <a:txBody>
                    <a:bodyPr/>
                    <a:lstStyle/>
                    <a:p>
                      <a:pPr>
                        <a:buNone/>
                      </a:pPr>
                      <a:r>
                        <a:rPr lang="en-EG" sz="2800" b="1">
                          <a:effectLst/>
                        </a:rPr>
                        <a:t>Example</a:t>
                      </a:r>
                      <a:endParaRPr lang="en-EG" sz="2800">
                        <a:effectLst/>
                      </a:endParaRPr>
                    </a:p>
                  </a:txBody>
                  <a:tcPr marL="99254" marR="99254" marT="66169" marB="66169" anchor="ctr"/>
                </a:tc>
                <a:tc>
                  <a:txBody>
                    <a:bodyPr/>
                    <a:lstStyle/>
                    <a:p>
                      <a:pPr>
                        <a:buNone/>
                      </a:pPr>
                      <a:r>
                        <a:rPr lang="en-EG" sz="2800" dirty="0">
                          <a:effectLst/>
                        </a:rPr>
                        <a:t>Sales analysis by product, region, and customer</a:t>
                      </a:r>
                    </a:p>
                  </a:txBody>
                  <a:tcPr marL="99254" marR="99254" marT="66169" marB="66169" anchor="ctr"/>
                </a:tc>
                <a:tc>
                  <a:txBody>
                    <a:bodyPr/>
                    <a:lstStyle/>
                    <a:p>
                      <a:pPr>
                        <a:buNone/>
                      </a:pPr>
                      <a:r>
                        <a:rPr lang="en-EG" sz="2800">
                          <a:effectLst/>
                        </a:rPr>
                        <a:t>CEO Monthly Performance Dashboard</a:t>
                      </a:r>
                    </a:p>
                  </a:txBody>
                  <a:tcPr marL="99254" marR="99254" marT="66169" marB="66169" anchor="ctr"/>
                </a:tc>
                <a:extLst>
                  <a:ext uri="{0D108BD9-81ED-4DB2-BD59-A6C34878D82A}">
                    <a16:rowId xmlns:a16="http://schemas.microsoft.com/office/drawing/2014/main" val="3979953578"/>
                  </a:ext>
                </a:extLst>
              </a:tr>
              <a:tr h="518261">
                <a:tc>
                  <a:txBody>
                    <a:bodyPr/>
                    <a:lstStyle/>
                    <a:p>
                      <a:pPr>
                        <a:buNone/>
                      </a:pPr>
                      <a:r>
                        <a:rPr lang="en-EG" sz="2800" b="1">
                          <a:effectLst/>
                        </a:rPr>
                        <a:t>Analogy</a:t>
                      </a:r>
                      <a:endParaRPr lang="en-EG" sz="2800">
                        <a:effectLst/>
                      </a:endParaRPr>
                    </a:p>
                  </a:txBody>
                  <a:tcPr marL="99254" marR="99254" marT="66169" marB="66169" anchor="ctr"/>
                </a:tc>
                <a:tc>
                  <a:txBody>
                    <a:bodyPr/>
                    <a:lstStyle/>
                    <a:p>
                      <a:pPr>
                        <a:buNone/>
                      </a:pPr>
                      <a:r>
                        <a:rPr lang="en-EG" sz="2800" dirty="0">
                          <a:effectLst/>
                        </a:rPr>
                        <a:t>Detailed Book</a:t>
                      </a:r>
                    </a:p>
                  </a:txBody>
                  <a:tcPr marL="99254" marR="99254" marT="66169" marB="66169" anchor="ctr"/>
                </a:tc>
                <a:tc>
                  <a:txBody>
                    <a:bodyPr/>
                    <a:lstStyle/>
                    <a:p>
                      <a:pPr>
                        <a:buNone/>
                      </a:pPr>
                      <a:r>
                        <a:rPr lang="en-EG" sz="2800" dirty="0">
                          <a:effectLst/>
                        </a:rPr>
                        <a:t>Executive Summary</a:t>
                      </a:r>
                    </a:p>
                  </a:txBody>
                  <a:tcPr marL="99254" marR="99254" marT="66169" marB="66169" anchor="ctr"/>
                </a:tc>
                <a:extLst>
                  <a:ext uri="{0D108BD9-81ED-4DB2-BD59-A6C34878D82A}">
                    <a16:rowId xmlns:a16="http://schemas.microsoft.com/office/drawing/2014/main" val="3482700336"/>
                  </a:ext>
                </a:extLst>
              </a:tr>
              <a:tr h="518261">
                <a:tc>
                  <a:txBody>
                    <a:bodyPr/>
                    <a:lstStyle/>
                    <a:p>
                      <a:pPr>
                        <a:buNone/>
                      </a:pPr>
                      <a:endParaRPr lang="en-EG" sz="2800" dirty="0">
                        <a:effectLst/>
                      </a:endParaRPr>
                    </a:p>
                  </a:txBody>
                  <a:tcPr marL="99254" marR="99254" marT="66169" marB="66169" anchor="ctr"/>
                </a:tc>
                <a:tc>
                  <a:txBody>
                    <a:bodyPr/>
                    <a:lstStyle/>
                    <a:p>
                      <a:pPr>
                        <a:buNone/>
                      </a:pPr>
                      <a:endParaRPr lang="en-EG" sz="2800" dirty="0">
                        <a:effectLst/>
                      </a:endParaRPr>
                    </a:p>
                  </a:txBody>
                  <a:tcPr marL="99254" marR="99254" marT="66169" marB="66169" anchor="ctr"/>
                </a:tc>
                <a:tc>
                  <a:txBody>
                    <a:bodyPr/>
                    <a:lstStyle/>
                    <a:p>
                      <a:pPr>
                        <a:buNone/>
                      </a:pPr>
                      <a:endParaRPr lang="en-EG" sz="2800" dirty="0">
                        <a:effectLst/>
                      </a:endParaRPr>
                    </a:p>
                  </a:txBody>
                  <a:tcPr marL="99254" marR="99254" marT="66169" marB="66169" anchor="ctr"/>
                </a:tc>
                <a:extLst>
                  <a:ext uri="{0D108BD9-81ED-4DB2-BD59-A6C34878D82A}">
                    <a16:rowId xmlns:a16="http://schemas.microsoft.com/office/drawing/2014/main" val="3701115433"/>
                  </a:ext>
                </a:extLst>
              </a:tr>
              <a:tr h="913841">
                <a:tc>
                  <a:txBody>
                    <a:bodyPr/>
                    <a:lstStyle/>
                    <a:p>
                      <a:pPr>
                        <a:buNone/>
                      </a:pPr>
                      <a:r>
                        <a:rPr lang="en-EG" sz="2800" dirty="0">
                          <a:effectLst/>
                        </a:rPr>
                        <a:t>Summary</a:t>
                      </a:r>
                    </a:p>
                  </a:txBody>
                  <a:tcPr marL="99254" marR="99254" marT="66169" marB="66169"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EG" sz="2800" dirty="0"/>
                        <a:t>Help users understand </a:t>
                      </a:r>
                      <a:r>
                        <a:rPr lang="en-EG" sz="2800" b="1" dirty="0"/>
                        <a:t>what happened and why</a:t>
                      </a:r>
                      <a:r>
                        <a:rPr lang="en-EG" sz="2800" dirty="0"/>
                        <a:t> through detailed analysis.</a:t>
                      </a:r>
                    </a:p>
                  </a:txBody>
                  <a:tcPr marL="99254" marR="99254" marT="66169" marB="66169"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EG" sz="2800" dirty="0"/>
                        <a:t>Help leaders quickly understand </a:t>
                      </a:r>
                      <a:r>
                        <a:rPr lang="en-EG" sz="2800" b="1" dirty="0"/>
                        <a:t>how the business is performing</a:t>
                      </a:r>
                      <a:r>
                        <a:rPr lang="en-EG" sz="2800" dirty="0"/>
                        <a:t> at a glance.</a:t>
                      </a:r>
                    </a:p>
                  </a:txBody>
                  <a:tcPr marL="99254" marR="99254" marT="66169" marB="66169" anchor="ctr"/>
                </a:tc>
                <a:extLst>
                  <a:ext uri="{0D108BD9-81ED-4DB2-BD59-A6C34878D82A}">
                    <a16:rowId xmlns:a16="http://schemas.microsoft.com/office/drawing/2014/main" val="95663663"/>
                  </a:ext>
                </a:extLst>
              </a:tr>
            </a:tbl>
          </a:graphicData>
        </a:graphic>
      </p:graphicFrame>
      <p:sp>
        <p:nvSpPr>
          <p:cNvPr id="17" name="Slide Number Placeholder 16">
            <a:extLst>
              <a:ext uri="{FF2B5EF4-FFF2-40B4-BE49-F238E27FC236}">
                <a16:creationId xmlns:a16="http://schemas.microsoft.com/office/drawing/2014/main" id="{5C4E2710-2320-9373-3C39-7F0C0AB6D9DA}"/>
              </a:ext>
            </a:extLst>
          </p:cNvPr>
          <p:cNvSpPr>
            <a:spLocks noGrp="1"/>
          </p:cNvSpPr>
          <p:nvPr>
            <p:ph type="sldNum" sz="quarter" idx="12"/>
          </p:nvPr>
        </p:nvSpPr>
        <p:spPr/>
        <p:txBody>
          <a:bodyPr/>
          <a:lstStyle/>
          <a:p>
            <a:fld id="{B6F15528-21DE-4FAA-801E-634DDDAF4B2B}" type="slidenum">
              <a:rPr lang="en-US" smtClean="0"/>
              <a:pPr/>
              <a:t>24</a:t>
            </a:fld>
            <a:endParaRPr lang="en-US"/>
          </a:p>
        </p:txBody>
      </p:sp>
    </p:spTree>
    <p:extLst>
      <p:ext uri="{BB962C8B-B14F-4D97-AF65-F5344CB8AC3E}">
        <p14:creationId xmlns:p14="http://schemas.microsoft.com/office/powerpoint/2010/main" val="879174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0601" y="53479"/>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897341" y="2499665"/>
            <a:ext cx="16276234" cy="6612769"/>
            <a:chOff x="0" y="0"/>
            <a:chExt cx="21701646" cy="8817026"/>
          </a:xfrm>
        </p:grpSpPr>
        <p:sp>
          <p:nvSpPr>
            <p:cNvPr id="4" name="Freeform 4"/>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p:cNvSpPr txBox="1"/>
          <p:nvPr/>
        </p:nvSpPr>
        <p:spPr>
          <a:xfrm>
            <a:off x="3861168" y="1574321"/>
            <a:ext cx="5323433" cy="638175"/>
          </a:xfrm>
          <a:prstGeom prst="rect">
            <a:avLst/>
          </a:prstGeom>
        </p:spPr>
        <p:txBody>
          <a:bodyPr lIns="0" tIns="0" rIns="0" bIns="0" rtlCol="0" anchor="t">
            <a:spAutoFit/>
          </a:bodyPr>
          <a:lstStyle/>
          <a:p>
            <a:pPr algn="l">
              <a:lnSpc>
                <a:spcPts val="5040"/>
              </a:lnSpc>
            </a:pPr>
            <a:r>
              <a:rPr lang="en-US" sz="4200" b="1">
                <a:solidFill>
                  <a:srgbClr val="000000"/>
                </a:solidFill>
                <a:latin typeface="Alexandria Bold"/>
                <a:ea typeface="Alexandria Bold"/>
                <a:cs typeface="Alexandria Bold"/>
                <a:sym typeface="Alexandria Bold"/>
              </a:rPr>
              <a:t>Power BI Workflow</a:t>
            </a:r>
          </a:p>
        </p:txBody>
      </p:sp>
      <p:grpSp>
        <p:nvGrpSpPr>
          <p:cNvPr id="6" name="Group 6"/>
          <p:cNvGrpSpPr/>
          <p:nvPr/>
        </p:nvGrpSpPr>
        <p:grpSpPr>
          <a:xfrm>
            <a:off x="1384887" y="1374515"/>
            <a:ext cx="2163832" cy="1806150"/>
            <a:chOff x="0" y="0"/>
            <a:chExt cx="2885110" cy="2408199"/>
          </a:xfrm>
        </p:grpSpPr>
        <p:sp>
          <p:nvSpPr>
            <p:cNvPr id="7" name="Freeform 7"/>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p:cNvSpPr txBox="1"/>
          <p:nvPr/>
        </p:nvSpPr>
        <p:spPr>
          <a:xfrm>
            <a:off x="1849383" y="1883883"/>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grpSp>
        <p:nvGrpSpPr>
          <p:cNvPr id="10" name="Group 10"/>
          <p:cNvGrpSpPr/>
          <p:nvPr/>
        </p:nvGrpSpPr>
        <p:grpSpPr>
          <a:xfrm>
            <a:off x="14518272" y="403441"/>
            <a:ext cx="3457708" cy="1614516"/>
            <a:chOff x="0" y="0"/>
            <a:chExt cx="4610278" cy="2152688"/>
          </a:xfrm>
        </p:grpSpPr>
        <p:sp>
          <p:nvSpPr>
            <p:cNvPr id="11" name="Freeform 11"/>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graphicFrame>
        <p:nvGraphicFramePr>
          <p:cNvPr id="42" name="Diagram 41">
            <a:extLst>
              <a:ext uri="{FF2B5EF4-FFF2-40B4-BE49-F238E27FC236}">
                <a16:creationId xmlns:a16="http://schemas.microsoft.com/office/drawing/2014/main" id="{E889261B-138F-FE21-6D77-23C91BC363C8}"/>
              </a:ext>
            </a:extLst>
          </p:cNvPr>
          <p:cNvGraphicFramePr/>
          <p:nvPr>
            <p:extLst>
              <p:ext uri="{D42A27DB-BD31-4B8C-83A1-F6EECF244321}">
                <p14:modId xmlns:p14="http://schemas.microsoft.com/office/powerpoint/2010/main" val="434061822"/>
              </p:ext>
            </p:extLst>
          </p:nvPr>
        </p:nvGraphicFramePr>
        <p:xfrm>
          <a:off x="1114436" y="2499664"/>
          <a:ext cx="15788678" cy="67586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dirty="0"/>
          </a:p>
        </p:txBody>
      </p:sp>
      <p:grpSp>
        <p:nvGrpSpPr>
          <p:cNvPr id="3" name="Group 3"/>
          <p:cNvGrpSpPr/>
          <p:nvPr/>
        </p:nvGrpSpPr>
        <p:grpSpPr>
          <a:xfrm>
            <a:off x="281288" y="2480702"/>
            <a:ext cx="16276234" cy="6612769"/>
            <a:chOff x="0" y="0"/>
            <a:chExt cx="21701646" cy="8817026"/>
          </a:xfrm>
        </p:grpSpPr>
        <p:sp>
          <p:nvSpPr>
            <p:cNvPr id="4" name="Freeform 4"/>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dirty="0"/>
            </a:p>
          </p:txBody>
        </p:sp>
      </p:grpSp>
      <p:sp>
        <p:nvSpPr>
          <p:cNvPr id="5" name="TextBox 5"/>
          <p:cNvSpPr txBox="1"/>
          <p:nvPr/>
        </p:nvSpPr>
        <p:spPr>
          <a:xfrm>
            <a:off x="3861168" y="1574321"/>
            <a:ext cx="7645032" cy="641201"/>
          </a:xfrm>
          <a:prstGeom prst="rect">
            <a:avLst/>
          </a:prstGeom>
        </p:spPr>
        <p:txBody>
          <a:bodyPr wrap="square" lIns="0" tIns="0" rIns="0" bIns="0" rtlCol="0" anchor="t">
            <a:spAutoFit/>
          </a:bodyPr>
          <a:lstStyle/>
          <a:p>
            <a:pPr>
              <a:lnSpc>
                <a:spcPts val="5040"/>
              </a:lnSpc>
            </a:pPr>
            <a:r>
              <a:rPr lang="en-US" sz="4200" b="1" dirty="0">
                <a:solidFill>
                  <a:srgbClr val="000000"/>
                </a:solidFill>
                <a:latin typeface="Alexandria Bold"/>
                <a:ea typeface="Alexandria Bold"/>
                <a:cs typeface="Alexandria Bold"/>
                <a:sym typeface="Alexandria Bold"/>
              </a:rPr>
              <a:t>Power BI Core Components</a:t>
            </a:r>
          </a:p>
        </p:txBody>
      </p:sp>
      <p:grpSp>
        <p:nvGrpSpPr>
          <p:cNvPr id="6" name="Group 6"/>
          <p:cNvGrpSpPr/>
          <p:nvPr/>
        </p:nvGrpSpPr>
        <p:grpSpPr>
          <a:xfrm>
            <a:off x="1384887" y="1374515"/>
            <a:ext cx="2163832" cy="1806150"/>
            <a:chOff x="0" y="0"/>
            <a:chExt cx="2885110" cy="2408199"/>
          </a:xfrm>
        </p:grpSpPr>
        <p:sp>
          <p:nvSpPr>
            <p:cNvPr id="7" name="Freeform 7"/>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grpSp>
        <p:nvGrpSpPr>
          <p:cNvPr id="11" name="Group 11"/>
          <p:cNvGrpSpPr/>
          <p:nvPr/>
        </p:nvGrpSpPr>
        <p:grpSpPr>
          <a:xfrm>
            <a:off x="14518272" y="403441"/>
            <a:ext cx="3457708" cy="1614516"/>
            <a:chOff x="0" y="0"/>
            <a:chExt cx="4610278" cy="2152688"/>
          </a:xfrm>
        </p:grpSpPr>
        <p:sp>
          <p:nvSpPr>
            <p:cNvPr id="12" name="Freeform 12"/>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pic>
        <p:nvPicPr>
          <p:cNvPr id="14" name="Graphic 13" descr="Smart Phone with solid fill">
            <a:extLst>
              <a:ext uri="{FF2B5EF4-FFF2-40B4-BE49-F238E27FC236}">
                <a16:creationId xmlns:a16="http://schemas.microsoft.com/office/drawing/2014/main" id="{8E99CC3E-A24A-92A6-170A-78F2A2DED9A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40435" y="3876231"/>
            <a:ext cx="1759929" cy="1759929"/>
          </a:xfrm>
          <a:prstGeom prst="rect">
            <a:avLst/>
          </a:prstGeom>
        </p:spPr>
      </p:pic>
      <p:pic>
        <p:nvPicPr>
          <p:cNvPr id="16" name="Graphic 15" descr="Cloud Computing outline">
            <a:extLst>
              <a:ext uri="{FF2B5EF4-FFF2-40B4-BE49-F238E27FC236}">
                <a16:creationId xmlns:a16="http://schemas.microsoft.com/office/drawing/2014/main" id="{1313F167-57CC-386C-82D6-FDCEC6A9B63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978036" y="3875002"/>
            <a:ext cx="1759929" cy="1759929"/>
          </a:xfrm>
          <a:prstGeom prst="rect">
            <a:avLst/>
          </a:prstGeom>
        </p:spPr>
      </p:pic>
      <p:pic>
        <p:nvPicPr>
          <p:cNvPr id="18" name="Graphic 17" descr="Computer with solid fill">
            <a:extLst>
              <a:ext uri="{FF2B5EF4-FFF2-40B4-BE49-F238E27FC236}">
                <a16:creationId xmlns:a16="http://schemas.microsoft.com/office/drawing/2014/main" id="{CBCA52B8-9BC6-6C12-A68B-BCB90CA43C9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634636" y="3875002"/>
            <a:ext cx="1759929" cy="1759929"/>
          </a:xfrm>
          <a:prstGeom prst="rect">
            <a:avLst/>
          </a:prstGeom>
        </p:spPr>
      </p:pic>
      <p:sp>
        <p:nvSpPr>
          <p:cNvPr id="20" name="TextBox 19">
            <a:extLst>
              <a:ext uri="{FF2B5EF4-FFF2-40B4-BE49-F238E27FC236}">
                <a16:creationId xmlns:a16="http://schemas.microsoft.com/office/drawing/2014/main" id="{C064E2F7-8382-3684-4225-A6555BDF63A3}"/>
              </a:ext>
            </a:extLst>
          </p:cNvPr>
          <p:cNvSpPr txBox="1"/>
          <p:nvPr/>
        </p:nvSpPr>
        <p:spPr>
          <a:xfrm>
            <a:off x="838202" y="6350660"/>
            <a:ext cx="3809998" cy="2677656"/>
          </a:xfrm>
          <a:prstGeom prst="rect">
            <a:avLst/>
          </a:prstGeom>
          <a:noFill/>
        </p:spPr>
        <p:txBody>
          <a:bodyPr wrap="square" rtlCol="0">
            <a:spAutoFit/>
          </a:bodyPr>
          <a:lstStyle/>
          <a:p>
            <a:r>
              <a:rPr lang="en-US" sz="2400" dirty="0"/>
              <a:t>A free application for Windows that lets you connect to, transform, and visualize your data.</a:t>
            </a:r>
          </a:p>
          <a:p>
            <a:endParaRPr lang="en-US" sz="2400" dirty="0"/>
          </a:p>
          <a:p>
            <a:r>
              <a:rPr lang="en-US" sz="2400" dirty="0"/>
              <a:t>* Available for Windows only.</a:t>
            </a:r>
            <a:endParaRPr lang="en-EG" sz="2400" dirty="0"/>
          </a:p>
        </p:txBody>
      </p:sp>
      <p:sp>
        <p:nvSpPr>
          <p:cNvPr id="21" name="TextBox 20">
            <a:extLst>
              <a:ext uri="{FF2B5EF4-FFF2-40B4-BE49-F238E27FC236}">
                <a16:creationId xmlns:a16="http://schemas.microsoft.com/office/drawing/2014/main" id="{BAA95906-4D40-48EC-35EB-26CAADCDA06E}"/>
              </a:ext>
            </a:extLst>
          </p:cNvPr>
          <p:cNvSpPr txBox="1"/>
          <p:nvPr/>
        </p:nvSpPr>
        <p:spPr>
          <a:xfrm>
            <a:off x="4953000" y="6310007"/>
            <a:ext cx="3733800" cy="1938992"/>
          </a:xfrm>
          <a:prstGeom prst="rect">
            <a:avLst/>
          </a:prstGeom>
          <a:noFill/>
        </p:spPr>
        <p:txBody>
          <a:bodyPr wrap="square" rtlCol="0">
            <a:spAutoFit/>
          </a:bodyPr>
          <a:lstStyle/>
          <a:p>
            <a:r>
              <a:rPr lang="en-US" sz="2400" dirty="0"/>
              <a:t>An online service (SaaS) where users publish reports and dashboards, share insights, and collaborate with colleagues.</a:t>
            </a:r>
          </a:p>
        </p:txBody>
      </p:sp>
      <p:sp>
        <p:nvSpPr>
          <p:cNvPr id="22" name="TextBox 21">
            <a:extLst>
              <a:ext uri="{FF2B5EF4-FFF2-40B4-BE49-F238E27FC236}">
                <a16:creationId xmlns:a16="http://schemas.microsoft.com/office/drawing/2014/main" id="{B0917459-4EC6-50FA-A61E-21C582019334}"/>
              </a:ext>
            </a:extLst>
          </p:cNvPr>
          <p:cNvSpPr txBox="1"/>
          <p:nvPr/>
        </p:nvSpPr>
        <p:spPr>
          <a:xfrm>
            <a:off x="9144000" y="6309102"/>
            <a:ext cx="3305571" cy="2308324"/>
          </a:xfrm>
          <a:prstGeom prst="rect">
            <a:avLst/>
          </a:prstGeom>
          <a:noFill/>
        </p:spPr>
        <p:txBody>
          <a:bodyPr wrap="square" rtlCol="0">
            <a:spAutoFit/>
          </a:bodyPr>
          <a:lstStyle/>
          <a:p>
            <a:r>
              <a:rPr lang="en-US" sz="2400" dirty="0"/>
              <a:t>Available for Windows, iOS, and Android devices, these apps allow users to access and interact with their data on the go.</a:t>
            </a:r>
          </a:p>
        </p:txBody>
      </p:sp>
      <p:sp>
        <p:nvSpPr>
          <p:cNvPr id="24" name="TextBox 23">
            <a:extLst>
              <a:ext uri="{FF2B5EF4-FFF2-40B4-BE49-F238E27FC236}">
                <a16:creationId xmlns:a16="http://schemas.microsoft.com/office/drawing/2014/main" id="{EA7531CE-A76B-72BE-CB87-CB3021B652B4}"/>
              </a:ext>
            </a:extLst>
          </p:cNvPr>
          <p:cNvSpPr txBox="1"/>
          <p:nvPr/>
        </p:nvSpPr>
        <p:spPr>
          <a:xfrm>
            <a:off x="1130204" y="5761963"/>
            <a:ext cx="2768791" cy="461665"/>
          </a:xfrm>
          <a:prstGeom prst="rect">
            <a:avLst/>
          </a:prstGeom>
          <a:noFill/>
        </p:spPr>
        <p:txBody>
          <a:bodyPr wrap="square">
            <a:spAutoFit/>
          </a:bodyPr>
          <a:lstStyle/>
          <a:p>
            <a:pPr algn="ctr"/>
            <a:r>
              <a:rPr lang="en-US" sz="2400" b="1" dirty="0"/>
              <a:t>Power BI Desktop</a:t>
            </a:r>
          </a:p>
        </p:txBody>
      </p:sp>
      <p:sp>
        <p:nvSpPr>
          <p:cNvPr id="25" name="TextBox 24">
            <a:extLst>
              <a:ext uri="{FF2B5EF4-FFF2-40B4-BE49-F238E27FC236}">
                <a16:creationId xmlns:a16="http://schemas.microsoft.com/office/drawing/2014/main" id="{76CEBE9F-025E-EAE2-A788-2F97E5C5E90E}"/>
              </a:ext>
            </a:extLst>
          </p:cNvPr>
          <p:cNvSpPr txBox="1"/>
          <p:nvPr/>
        </p:nvSpPr>
        <p:spPr>
          <a:xfrm>
            <a:off x="9436003" y="5751793"/>
            <a:ext cx="2768791" cy="461665"/>
          </a:xfrm>
          <a:prstGeom prst="rect">
            <a:avLst/>
          </a:prstGeom>
          <a:noFill/>
        </p:spPr>
        <p:txBody>
          <a:bodyPr wrap="square">
            <a:spAutoFit/>
          </a:bodyPr>
          <a:lstStyle/>
          <a:p>
            <a:pPr algn="ctr"/>
            <a:r>
              <a:rPr lang="en-US" sz="2400" b="1" dirty="0"/>
              <a:t>Power BI Mobile</a:t>
            </a:r>
          </a:p>
        </p:txBody>
      </p:sp>
      <p:sp>
        <p:nvSpPr>
          <p:cNvPr id="26" name="TextBox 25">
            <a:extLst>
              <a:ext uri="{FF2B5EF4-FFF2-40B4-BE49-F238E27FC236}">
                <a16:creationId xmlns:a16="http://schemas.microsoft.com/office/drawing/2014/main" id="{95656120-F29D-0DED-1AB2-986ACAC81E28}"/>
              </a:ext>
            </a:extLst>
          </p:cNvPr>
          <p:cNvSpPr txBox="1"/>
          <p:nvPr/>
        </p:nvSpPr>
        <p:spPr>
          <a:xfrm>
            <a:off x="5516884" y="5748201"/>
            <a:ext cx="2768791" cy="461665"/>
          </a:xfrm>
          <a:prstGeom prst="rect">
            <a:avLst/>
          </a:prstGeom>
          <a:noFill/>
        </p:spPr>
        <p:txBody>
          <a:bodyPr wrap="square">
            <a:spAutoFit/>
          </a:bodyPr>
          <a:lstStyle/>
          <a:p>
            <a:pPr algn="ctr"/>
            <a:r>
              <a:rPr lang="en-US" sz="2400" b="1" dirty="0"/>
              <a:t>Power BI Service</a:t>
            </a:r>
          </a:p>
        </p:txBody>
      </p:sp>
      <p:sp>
        <p:nvSpPr>
          <p:cNvPr id="10" name="TextBox 15">
            <a:extLst>
              <a:ext uri="{FF2B5EF4-FFF2-40B4-BE49-F238E27FC236}">
                <a16:creationId xmlns:a16="http://schemas.microsoft.com/office/drawing/2014/main" id="{A83EC916-910F-DABB-BC0F-5847E27D89CF}"/>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3" name="TextBox 16">
            <a:extLst>
              <a:ext uri="{FF2B5EF4-FFF2-40B4-BE49-F238E27FC236}">
                <a16:creationId xmlns:a16="http://schemas.microsoft.com/office/drawing/2014/main" id="{4197D93C-702F-BFE8-4A22-5AE0D47EB9DC}"/>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5" name="TextBox 14">
            <a:extLst>
              <a:ext uri="{FF2B5EF4-FFF2-40B4-BE49-F238E27FC236}">
                <a16:creationId xmlns:a16="http://schemas.microsoft.com/office/drawing/2014/main" id="{ED8E0796-F17A-BAF9-1CC0-45A2DE4492F1}"/>
              </a:ext>
            </a:extLst>
          </p:cNvPr>
          <p:cNvSpPr txBox="1"/>
          <p:nvPr/>
        </p:nvSpPr>
        <p:spPr>
          <a:xfrm>
            <a:off x="13179111" y="6309102"/>
            <a:ext cx="3051489" cy="2308324"/>
          </a:xfrm>
          <a:prstGeom prst="rect">
            <a:avLst/>
          </a:prstGeom>
          <a:noFill/>
        </p:spPr>
        <p:txBody>
          <a:bodyPr wrap="square" rtlCol="0">
            <a:spAutoFit/>
          </a:bodyPr>
          <a:lstStyle/>
          <a:p>
            <a:r>
              <a:rPr lang="en-US" sz="2400" dirty="0"/>
              <a:t>Gateways are used to sync external data in and out of Power BI, ensuring reports and dashboards are always current.</a:t>
            </a:r>
          </a:p>
        </p:txBody>
      </p:sp>
      <p:sp>
        <p:nvSpPr>
          <p:cNvPr id="17" name="TextBox 16">
            <a:extLst>
              <a:ext uri="{FF2B5EF4-FFF2-40B4-BE49-F238E27FC236}">
                <a16:creationId xmlns:a16="http://schemas.microsoft.com/office/drawing/2014/main" id="{FA9B81A0-C358-F321-89A4-ED05AFC950CF}"/>
              </a:ext>
            </a:extLst>
          </p:cNvPr>
          <p:cNvSpPr txBox="1"/>
          <p:nvPr/>
        </p:nvSpPr>
        <p:spPr>
          <a:xfrm>
            <a:off x="13335000" y="5748201"/>
            <a:ext cx="2768791" cy="461665"/>
          </a:xfrm>
          <a:prstGeom prst="rect">
            <a:avLst/>
          </a:prstGeom>
          <a:noFill/>
        </p:spPr>
        <p:txBody>
          <a:bodyPr wrap="square">
            <a:spAutoFit/>
          </a:bodyPr>
          <a:lstStyle/>
          <a:p>
            <a:pPr algn="ctr"/>
            <a:r>
              <a:rPr lang="en-US" sz="2400" b="1" dirty="0"/>
              <a:t>Power BI Gateway</a:t>
            </a:r>
          </a:p>
        </p:txBody>
      </p:sp>
      <p:pic>
        <p:nvPicPr>
          <p:cNvPr id="19" name="Graphic 18" descr="Server with solid fill">
            <a:extLst>
              <a:ext uri="{FF2B5EF4-FFF2-40B4-BE49-F238E27FC236}">
                <a16:creationId xmlns:a16="http://schemas.microsoft.com/office/drawing/2014/main" id="{53AF2695-AB98-51CF-7887-B2AE00CAB080}"/>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13644690" y="3875002"/>
            <a:ext cx="1759929" cy="1759929"/>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A83CE-E219-95D5-845D-5E3916A8126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D2FDAB1-E2CD-0F1A-4AEC-35EE3EB445B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dirty="0"/>
          </a:p>
        </p:txBody>
      </p:sp>
      <p:grpSp>
        <p:nvGrpSpPr>
          <p:cNvPr id="3" name="Group 3">
            <a:extLst>
              <a:ext uri="{FF2B5EF4-FFF2-40B4-BE49-F238E27FC236}">
                <a16:creationId xmlns:a16="http://schemas.microsoft.com/office/drawing/2014/main" id="{41150ECE-A827-2987-B3A2-78162110BA99}"/>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E42C65FD-90F7-330D-7585-C6ABA6FE5469}"/>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dirty="0"/>
            </a:p>
          </p:txBody>
        </p:sp>
      </p:grpSp>
      <p:sp>
        <p:nvSpPr>
          <p:cNvPr id="5" name="TextBox 5">
            <a:extLst>
              <a:ext uri="{FF2B5EF4-FFF2-40B4-BE49-F238E27FC236}">
                <a16:creationId xmlns:a16="http://schemas.microsoft.com/office/drawing/2014/main" id="{DDC13953-0B2F-1E8B-2FDC-726C95A69428}"/>
              </a:ext>
            </a:extLst>
          </p:cNvPr>
          <p:cNvSpPr txBox="1"/>
          <p:nvPr/>
        </p:nvSpPr>
        <p:spPr>
          <a:xfrm>
            <a:off x="3861168" y="1574321"/>
            <a:ext cx="7645032" cy="641201"/>
          </a:xfrm>
          <a:prstGeom prst="rect">
            <a:avLst/>
          </a:prstGeom>
        </p:spPr>
        <p:txBody>
          <a:bodyPr wrap="square" lIns="0" tIns="0" rIns="0" bIns="0" rtlCol="0" anchor="t">
            <a:spAutoFit/>
          </a:bodyPr>
          <a:lstStyle/>
          <a:p>
            <a:pPr>
              <a:lnSpc>
                <a:spcPts val="5040"/>
              </a:lnSpc>
            </a:pPr>
            <a:r>
              <a:rPr lang="en-US" sz="4200" b="1" dirty="0">
                <a:solidFill>
                  <a:srgbClr val="000000"/>
                </a:solidFill>
                <a:latin typeface="Alexandria Bold"/>
                <a:ea typeface="Alexandria Bold"/>
                <a:cs typeface="Alexandria Bold"/>
                <a:sym typeface="Alexandria Bold"/>
              </a:rPr>
              <a:t>Power BI Core Components</a:t>
            </a:r>
          </a:p>
        </p:txBody>
      </p:sp>
      <p:grpSp>
        <p:nvGrpSpPr>
          <p:cNvPr id="6" name="Group 6">
            <a:extLst>
              <a:ext uri="{FF2B5EF4-FFF2-40B4-BE49-F238E27FC236}">
                <a16:creationId xmlns:a16="http://schemas.microsoft.com/office/drawing/2014/main" id="{B0F23B64-E5D4-15AB-3326-E9015BCB8D3C}"/>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DD1046B1-00DA-9E08-AE5B-54E8805A9EE3}"/>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grpSp>
        <p:nvGrpSpPr>
          <p:cNvPr id="11" name="Group 11">
            <a:extLst>
              <a:ext uri="{FF2B5EF4-FFF2-40B4-BE49-F238E27FC236}">
                <a16:creationId xmlns:a16="http://schemas.microsoft.com/office/drawing/2014/main" id="{C368F01E-B73A-8F19-1020-9058E1DD8DED}"/>
              </a:ext>
            </a:extLst>
          </p:cNvPr>
          <p:cNvGrpSpPr/>
          <p:nvPr/>
        </p:nvGrpSpPr>
        <p:grpSpPr>
          <a:xfrm>
            <a:off x="14518272" y="403441"/>
            <a:ext cx="3457708" cy="1614516"/>
            <a:chOff x="0" y="0"/>
            <a:chExt cx="4610278" cy="2152688"/>
          </a:xfrm>
        </p:grpSpPr>
        <p:sp>
          <p:nvSpPr>
            <p:cNvPr id="12" name="Freeform 12">
              <a:extLst>
                <a:ext uri="{FF2B5EF4-FFF2-40B4-BE49-F238E27FC236}">
                  <a16:creationId xmlns:a16="http://schemas.microsoft.com/office/drawing/2014/main" id="{2ADBBE1F-782A-E8BE-7B78-340C2B29EFCF}"/>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sp>
        <p:nvSpPr>
          <p:cNvPr id="10" name="TextBox 15">
            <a:extLst>
              <a:ext uri="{FF2B5EF4-FFF2-40B4-BE49-F238E27FC236}">
                <a16:creationId xmlns:a16="http://schemas.microsoft.com/office/drawing/2014/main" id="{B5A87BCF-7F34-D997-8D96-01B9091D814E}"/>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13" name="TextBox 16">
            <a:extLst>
              <a:ext uri="{FF2B5EF4-FFF2-40B4-BE49-F238E27FC236}">
                <a16:creationId xmlns:a16="http://schemas.microsoft.com/office/drawing/2014/main" id="{023405E1-8FBF-3364-FE49-FC33B2EC37A9}"/>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pic>
        <p:nvPicPr>
          <p:cNvPr id="8" name="Picture 7">
            <a:extLst>
              <a:ext uri="{FF2B5EF4-FFF2-40B4-BE49-F238E27FC236}">
                <a16:creationId xmlns:a16="http://schemas.microsoft.com/office/drawing/2014/main" id="{BFDBBD48-970E-89D1-2B9D-B216EEB93999}"/>
              </a:ext>
            </a:extLst>
          </p:cNvPr>
          <p:cNvPicPr>
            <a:picLocks noChangeAspect="1"/>
          </p:cNvPicPr>
          <p:nvPr/>
        </p:nvPicPr>
        <p:blipFill>
          <a:blip r:embed="rId4"/>
          <a:stretch>
            <a:fillRect/>
          </a:stretch>
        </p:blipFill>
        <p:spPr>
          <a:xfrm>
            <a:off x="3078995" y="3268314"/>
            <a:ext cx="11439277" cy="5719639"/>
          </a:xfrm>
          <a:prstGeom prst="rect">
            <a:avLst/>
          </a:prstGeom>
        </p:spPr>
      </p:pic>
    </p:spTree>
    <p:extLst>
      <p:ext uri="{BB962C8B-B14F-4D97-AF65-F5344CB8AC3E}">
        <p14:creationId xmlns:p14="http://schemas.microsoft.com/office/powerpoint/2010/main" val="3402725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45518-176D-0BDC-6948-7C3DD96F025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57116EA-7E61-BF80-FA1C-DD1AFCA28A3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B1483BFC-2B85-FA65-D772-FF33FAED4E8E}"/>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876CCA02-D266-D27F-F554-F970971F7047}"/>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a:extLst>
              <a:ext uri="{FF2B5EF4-FFF2-40B4-BE49-F238E27FC236}">
                <a16:creationId xmlns:a16="http://schemas.microsoft.com/office/drawing/2014/main" id="{8D262360-7638-46D2-0787-E3168CBED809}"/>
              </a:ext>
            </a:extLst>
          </p:cNvPr>
          <p:cNvSpPr txBox="1"/>
          <p:nvPr/>
        </p:nvSpPr>
        <p:spPr>
          <a:xfrm>
            <a:off x="3861168" y="1574321"/>
            <a:ext cx="6473875" cy="638175"/>
          </a:xfrm>
          <a:prstGeom prst="rect">
            <a:avLst/>
          </a:prstGeom>
        </p:spPr>
        <p:txBody>
          <a:bodyPr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Power BI Architecture</a:t>
            </a:r>
          </a:p>
        </p:txBody>
      </p:sp>
      <p:grpSp>
        <p:nvGrpSpPr>
          <p:cNvPr id="6" name="Group 6">
            <a:extLst>
              <a:ext uri="{FF2B5EF4-FFF2-40B4-BE49-F238E27FC236}">
                <a16:creationId xmlns:a16="http://schemas.microsoft.com/office/drawing/2014/main" id="{50EC26A7-BCB3-F964-CF91-48313AC058CC}"/>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B9E3D04A-9995-6C30-30DC-39A76BC8C2CF}"/>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a:extLst>
              <a:ext uri="{FF2B5EF4-FFF2-40B4-BE49-F238E27FC236}">
                <a16:creationId xmlns:a16="http://schemas.microsoft.com/office/drawing/2014/main" id="{366AE799-1C90-6B76-1DCC-76BBF5D59C5B}"/>
              </a:ext>
            </a:extLst>
          </p:cNvPr>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a:extLst>
              <a:ext uri="{FF2B5EF4-FFF2-40B4-BE49-F238E27FC236}">
                <a16:creationId xmlns:a16="http://schemas.microsoft.com/office/drawing/2014/main" id="{EFCF2D81-3F8A-C4E4-7E88-B8458BC2C1F2}"/>
              </a:ext>
            </a:extLst>
          </p:cNvPr>
          <p:cNvSpPr txBox="1"/>
          <p:nvPr/>
        </p:nvSpPr>
        <p:spPr>
          <a:xfrm>
            <a:off x="1912706" y="1883883"/>
            <a:ext cx="1266463"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0" name="TextBox 10">
            <a:extLst>
              <a:ext uri="{FF2B5EF4-FFF2-40B4-BE49-F238E27FC236}">
                <a16:creationId xmlns:a16="http://schemas.microsoft.com/office/drawing/2014/main" id="{EB9428D9-5E49-E928-C303-21A59086F823}"/>
              </a:ext>
            </a:extLst>
          </p:cNvPr>
          <p:cNvSpPr txBox="1"/>
          <p:nvPr/>
        </p:nvSpPr>
        <p:spPr>
          <a:xfrm>
            <a:off x="1424940" y="3633483"/>
            <a:ext cx="15628620" cy="2296783"/>
          </a:xfrm>
          <a:prstGeom prst="rect">
            <a:avLst/>
          </a:prstGeom>
        </p:spPr>
        <p:txBody>
          <a:bodyPr lIns="0" tIns="0" rIns="0" bIns="0" rtlCol="0" anchor="t">
            <a:spAutoFit/>
          </a:bodyPr>
          <a:lstStyle/>
          <a:p>
            <a:pPr algn="l">
              <a:lnSpc>
                <a:spcPts val="2879"/>
              </a:lnSpc>
            </a:pPr>
            <a:endParaRPr lang="en-US" sz="3599" dirty="0">
              <a:solidFill>
                <a:srgbClr val="000000"/>
              </a:solidFill>
              <a:latin typeface="Alexandria"/>
              <a:ea typeface="Alexandria"/>
              <a:cs typeface="Alexandria"/>
              <a:sym typeface="Alexandria"/>
            </a:endParaRPr>
          </a:p>
          <a:p>
            <a:pPr algn="l">
              <a:lnSpc>
                <a:spcPts val="2879"/>
              </a:lnSpc>
            </a:pPr>
            <a:endParaRPr lang="en-US" sz="3599" dirty="0">
              <a:solidFill>
                <a:srgbClr val="000000"/>
              </a:solidFill>
              <a:latin typeface="Alexandria"/>
              <a:ea typeface="Alexandria"/>
              <a:cs typeface="Alexandria"/>
              <a:sym typeface="Alexandria"/>
            </a:endParaRPr>
          </a:p>
          <a:p>
            <a:pPr algn="l">
              <a:lnSpc>
                <a:spcPts val="2879"/>
              </a:lnSpc>
            </a:pPr>
            <a:endParaRPr lang="en-US" sz="3599" dirty="0">
              <a:solidFill>
                <a:srgbClr val="000000"/>
              </a:solidFill>
              <a:latin typeface="Alexandria"/>
              <a:ea typeface="Alexandria"/>
              <a:cs typeface="Alexandria"/>
              <a:sym typeface="Alexandria"/>
            </a:endParaRPr>
          </a:p>
          <a:p>
            <a:pPr algn="l">
              <a:lnSpc>
                <a:spcPts val="2879"/>
              </a:lnSpc>
            </a:pPr>
            <a:endParaRPr lang="en-US" sz="3599" dirty="0">
              <a:solidFill>
                <a:srgbClr val="000000"/>
              </a:solidFill>
              <a:latin typeface="Alexandria"/>
              <a:ea typeface="Alexandria"/>
              <a:cs typeface="Alexandria"/>
              <a:sym typeface="Alexandria"/>
            </a:endParaRPr>
          </a:p>
          <a:p>
            <a:pPr algn="l">
              <a:lnSpc>
                <a:spcPts val="2879"/>
              </a:lnSpc>
            </a:pPr>
            <a:endParaRPr lang="en-US" sz="4999" b="1" dirty="0">
              <a:solidFill>
                <a:srgbClr val="000000"/>
              </a:solidFill>
              <a:latin typeface="Alexandria Bold"/>
              <a:ea typeface="Alexandria Bold"/>
              <a:cs typeface="Alexandria Bold"/>
              <a:sym typeface="Alexandria Bold"/>
            </a:endParaRPr>
          </a:p>
          <a:p>
            <a:pPr algn="l">
              <a:lnSpc>
                <a:spcPts val="2879"/>
              </a:lnSpc>
            </a:pPr>
            <a:endParaRPr lang="en-US" sz="4999" b="1" dirty="0">
              <a:solidFill>
                <a:srgbClr val="000000"/>
              </a:solidFill>
              <a:latin typeface="Alexandria Bold"/>
              <a:ea typeface="Alexandria Bold"/>
              <a:cs typeface="Alexandria Bold"/>
              <a:sym typeface="Alexandria Bold"/>
            </a:endParaRPr>
          </a:p>
        </p:txBody>
      </p:sp>
      <p:grpSp>
        <p:nvGrpSpPr>
          <p:cNvPr id="11" name="Group 11">
            <a:extLst>
              <a:ext uri="{FF2B5EF4-FFF2-40B4-BE49-F238E27FC236}">
                <a16:creationId xmlns:a16="http://schemas.microsoft.com/office/drawing/2014/main" id="{3D6CAFC7-54F2-A9E8-37FB-ED5638210875}"/>
              </a:ext>
            </a:extLst>
          </p:cNvPr>
          <p:cNvGrpSpPr/>
          <p:nvPr/>
        </p:nvGrpSpPr>
        <p:grpSpPr>
          <a:xfrm>
            <a:off x="14518272" y="403441"/>
            <a:ext cx="3457708" cy="1614516"/>
            <a:chOff x="0" y="0"/>
            <a:chExt cx="4610278" cy="2152688"/>
          </a:xfrm>
        </p:grpSpPr>
        <p:sp>
          <p:nvSpPr>
            <p:cNvPr id="12" name="Freeform 12">
              <a:extLst>
                <a:ext uri="{FF2B5EF4-FFF2-40B4-BE49-F238E27FC236}">
                  <a16:creationId xmlns:a16="http://schemas.microsoft.com/office/drawing/2014/main" id="{7B78D3B1-DF07-DCA4-5779-DB6CBCFEBE7A}"/>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pic>
        <p:nvPicPr>
          <p:cNvPr id="13" name="Picture 12">
            <a:extLst>
              <a:ext uri="{FF2B5EF4-FFF2-40B4-BE49-F238E27FC236}">
                <a16:creationId xmlns:a16="http://schemas.microsoft.com/office/drawing/2014/main" id="{5D3F3A99-9103-FA31-9669-A1B44560B3C3}"/>
              </a:ext>
            </a:extLst>
          </p:cNvPr>
          <p:cNvPicPr>
            <a:picLocks noChangeAspect="1"/>
          </p:cNvPicPr>
          <p:nvPr/>
        </p:nvPicPr>
        <p:blipFill>
          <a:blip r:embed="rId4"/>
          <a:stretch>
            <a:fillRect/>
          </a:stretch>
        </p:blipFill>
        <p:spPr>
          <a:xfrm>
            <a:off x="3612741" y="2597541"/>
            <a:ext cx="11957647" cy="6257835"/>
          </a:xfrm>
          <a:prstGeom prst="rect">
            <a:avLst/>
          </a:prstGeom>
        </p:spPr>
      </p:pic>
    </p:spTree>
    <p:extLst>
      <p:ext uri="{BB962C8B-B14F-4D97-AF65-F5344CB8AC3E}">
        <p14:creationId xmlns:p14="http://schemas.microsoft.com/office/powerpoint/2010/main" val="69536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B2614-16B4-7448-4D3D-A9FB236485F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CBD1494-ECE1-50E8-7548-8373E8637AC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grpSp>
        <p:nvGrpSpPr>
          <p:cNvPr id="3" name="Group 3">
            <a:extLst>
              <a:ext uri="{FF2B5EF4-FFF2-40B4-BE49-F238E27FC236}">
                <a16:creationId xmlns:a16="http://schemas.microsoft.com/office/drawing/2014/main" id="{EB96EC00-C2B0-A080-1BA0-FF3B723DAB83}"/>
              </a:ext>
            </a:extLst>
          </p:cNvPr>
          <p:cNvGrpSpPr/>
          <p:nvPr/>
        </p:nvGrpSpPr>
        <p:grpSpPr>
          <a:xfrm>
            <a:off x="3939264" y="751351"/>
            <a:ext cx="14883308" cy="68580"/>
            <a:chOff x="0" y="0"/>
            <a:chExt cx="19844410" cy="91440"/>
          </a:xfrm>
        </p:grpSpPr>
        <p:sp>
          <p:nvSpPr>
            <p:cNvPr id="4" name="Freeform 4">
              <a:extLst>
                <a:ext uri="{FF2B5EF4-FFF2-40B4-BE49-F238E27FC236}">
                  <a16:creationId xmlns:a16="http://schemas.microsoft.com/office/drawing/2014/main" id="{6B39E731-1323-5543-988E-E77A9788BFC0}"/>
                </a:ext>
              </a:extLst>
            </p:cNvPr>
            <p:cNvSpPr/>
            <p:nvPr/>
          </p:nvSpPr>
          <p:spPr>
            <a:xfrm>
              <a:off x="0" y="0"/>
              <a:ext cx="19844386" cy="91440"/>
            </a:xfrm>
            <a:custGeom>
              <a:avLst/>
              <a:gdLst/>
              <a:ahLst/>
              <a:cxnLst/>
              <a:rect l="l" t="t" r="r" b="b"/>
              <a:pathLst>
                <a:path w="19844386" h="91440">
                  <a:moveTo>
                    <a:pt x="0" y="0"/>
                  </a:moveTo>
                  <a:lnTo>
                    <a:pt x="19844386" y="0"/>
                  </a:lnTo>
                  <a:lnTo>
                    <a:pt x="19844386" y="91440"/>
                  </a:lnTo>
                  <a:lnTo>
                    <a:pt x="0" y="91440"/>
                  </a:lnTo>
                  <a:close/>
                </a:path>
              </a:pathLst>
            </a:custGeom>
            <a:solidFill>
              <a:srgbClr val="000000"/>
            </a:solidFill>
          </p:spPr>
          <p:txBody>
            <a:bodyPr/>
            <a:lstStyle/>
            <a:p>
              <a:endParaRPr lang="en-EG"/>
            </a:p>
          </p:txBody>
        </p:sp>
      </p:grpSp>
      <p:sp>
        <p:nvSpPr>
          <p:cNvPr id="5" name="TextBox 5">
            <a:extLst>
              <a:ext uri="{FF2B5EF4-FFF2-40B4-BE49-F238E27FC236}">
                <a16:creationId xmlns:a16="http://schemas.microsoft.com/office/drawing/2014/main" id="{B0D38467-0B1F-0F77-F949-AFE1E727F4DA}"/>
              </a:ext>
            </a:extLst>
          </p:cNvPr>
          <p:cNvSpPr txBox="1"/>
          <p:nvPr/>
        </p:nvSpPr>
        <p:spPr>
          <a:xfrm>
            <a:off x="4053969" y="1283867"/>
            <a:ext cx="14653898" cy="899881"/>
          </a:xfrm>
          <a:prstGeom prst="rect">
            <a:avLst/>
          </a:prstGeom>
        </p:spPr>
        <p:txBody>
          <a:bodyPr lIns="0" tIns="0" rIns="0" bIns="0" rtlCol="0" anchor="t">
            <a:spAutoFit/>
          </a:bodyPr>
          <a:lstStyle/>
          <a:p>
            <a:pPr algn="l">
              <a:lnSpc>
                <a:spcPts val="3559"/>
              </a:lnSpc>
            </a:pPr>
            <a:r>
              <a:rPr lang="en-US" sz="4400" b="1" dirty="0">
                <a:solidFill>
                  <a:srgbClr val="2D3956"/>
                </a:solidFill>
                <a:latin typeface="Alexandria"/>
                <a:ea typeface="Alexandria"/>
                <a:cs typeface="Alexandria"/>
                <a:sym typeface="Alexandria"/>
              </a:rPr>
              <a:t>Power BI Licensing</a:t>
            </a:r>
          </a:p>
          <a:p>
            <a:pPr algn="l">
              <a:lnSpc>
                <a:spcPts val="3559"/>
              </a:lnSpc>
            </a:pPr>
            <a:endParaRPr lang="en-US" sz="2966" dirty="0">
              <a:solidFill>
                <a:srgbClr val="2D3956"/>
              </a:solidFill>
              <a:latin typeface="Alexandria"/>
              <a:ea typeface="Alexandria"/>
              <a:cs typeface="Alexandria"/>
              <a:sym typeface="Alexandria"/>
            </a:endParaRPr>
          </a:p>
        </p:txBody>
      </p:sp>
      <p:grpSp>
        <p:nvGrpSpPr>
          <p:cNvPr id="6" name="Group 6">
            <a:extLst>
              <a:ext uri="{FF2B5EF4-FFF2-40B4-BE49-F238E27FC236}">
                <a16:creationId xmlns:a16="http://schemas.microsoft.com/office/drawing/2014/main" id="{B07A6D15-70E9-38F9-BA53-113599D082EC}"/>
              </a:ext>
            </a:extLst>
          </p:cNvPr>
          <p:cNvGrpSpPr/>
          <p:nvPr/>
        </p:nvGrpSpPr>
        <p:grpSpPr>
          <a:xfrm>
            <a:off x="270643" y="119291"/>
            <a:ext cx="3457708" cy="1614516"/>
            <a:chOff x="0" y="0"/>
            <a:chExt cx="4610278" cy="2152688"/>
          </a:xfrm>
        </p:grpSpPr>
        <p:sp>
          <p:nvSpPr>
            <p:cNvPr id="7" name="Freeform 7">
              <a:extLst>
                <a:ext uri="{FF2B5EF4-FFF2-40B4-BE49-F238E27FC236}">
                  <a16:creationId xmlns:a16="http://schemas.microsoft.com/office/drawing/2014/main" id="{CE1BD9CF-F602-F528-F808-BACECFF2E1C0}"/>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pic>
        <p:nvPicPr>
          <p:cNvPr id="12" name="Picture 11">
            <a:extLst>
              <a:ext uri="{FF2B5EF4-FFF2-40B4-BE49-F238E27FC236}">
                <a16:creationId xmlns:a16="http://schemas.microsoft.com/office/drawing/2014/main" id="{6FB9C2C8-297D-62D5-D4D3-0304EEA1EF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00300" y="1888596"/>
            <a:ext cx="13487400" cy="7793617"/>
          </a:xfrm>
          <a:prstGeom prst="rect">
            <a:avLst/>
          </a:prstGeom>
        </p:spPr>
      </p:pic>
    </p:spTree>
    <p:extLst>
      <p:ext uri="{BB962C8B-B14F-4D97-AF65-F5344CB8AC3E}">
        <p14:creationId xmlns:p14="http://schemas.microsoft.com/office/powerpoint/2010/main" val="292719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E5680-A317-6C1D-CD09-FC414753BE6D}"/>
            </a:ext>
          </a:extLst>
        </p:cNvPr>
        <p:cNvGrpSpPr/>
        <p:nvPr/>
      </p:nvGrpSpPr>
      <p:grpSpPr>
        <a:xfrm>
          <a:off x="0" y="0"/>
          <a:ext cx="0" cy="0"/>
          <a:chOff x="0" y="0"/>
          <a:chExt cx="0" cy="0"/>
        </a:xfrm>
      </p:grpSpPr>
      <p:sp>
        <p:nvSpPr>
          <p:cNvPr id="17" name="Freeform 2">
            <a:extLst>
              <a:ext uri="{FF2B5EF4-FFF2-40B4-BE49-F238E27FC236}">
                <a16:creationId xmlns:a16="http://schemas.microsoft.com/office/drawing/2014/main" id="{6C0A1FCF-7610-6034-5029-9908E34F7835}"/>
              </a:ext>
            </a:extLst>
          </p:cNvPr>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E9C203FE-6459-15DC-DE3E-0447FC551266}"/>
              </a:ext>
            </a:extLst>
          </p:cNvPr>
          <p:cNvSpPr/>
          <p:nvPr/>
        </p:nvSpPr>
        <p:spPr>
          <a:xfrm>
            <a:off x="11665" y="2094975"/>
            <a:ext cx="7433387" cy="6621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sp>
        <p:nvSpPr>
          <p:cNvPr id="6" name="Rectangle 5">
            <a:extLst>
              <a:ext uri="{FF2B5EF4-FFF2-40B4-BE49-F238E27FC236}">
                <a16:creationId xmlns:a16="http://schemas.microsoft.com/office/drawing/2014/main" id="{7400EB77-4F60-8DBE-4773-A7DA4E2DE180}"/>
              </a:ext>
            </a:extLst>
          </p:cNvPr>
          <p:cNvSpPr/>
          <p:nvPr/>
        </p:nvSpPr>
        <p:spPr>
          <a:xfrm>
            <a:off x="3939269" y="919844"/>
            <a:ext cx="10386331" cy="743473"/>
          </a:xfrm>
          <a:prstGeom prst="rect">
            <a:avLst/>
          </a:prstGeom>
        </p:spPr>
        <p:txBody>
          <a:bodyPr wrap="square">
            <a:spAutoFit/>
          </a:bodyPr>
          <a:lstStyle/>
          <a:p>
            <a:pPr>
              <a:lnSpc>
                <a:spcPct val="115000"/>
              </a:lnSpc>
              <a:spcAft>
                <a:spcPts val="1500"/>
              </a:spcAft>
            </a:pPr>
            <a:r>
              <a:rPr lang="en-US" sz="4000" b="1" dirty="0">
                <a:latin typeface="Times New Roman" panose="02020603050405020304" pitchFamily="18" charset="0"/>
                <a:ea typeface="Calibri" panose="020F0502020204030204" pitchFamily="34" charset="0"/>
                <a:cs typeface="Arial" panose="020B0604020202020204" pitchFamily="34" charset="0"/>
              </a:rPr>
              <a:t>Understanding License Capabilities</a:t>
            </a:r>
          </a:p>
        </p:txBody>
      </p:sp>
      <p:sp>
        <p:nvSpPr>
          <p:cNvPr id="29" name="Rectangle 28">
            <a:extLst>
              <a:ext uri="{FF2B5EF4-FFF2-40B4-BE49-F238E27FC236}">
                <a16:creationId xmlns:a16="http://schemas.microsoft.com/office/drawing/2014/main" id="{07AE843C-335D-B852-16DA-9A050761C198}"/>
              </a:ext>
            </a:extLst>
          </p:cNvPr>
          <p:cNvSpPr/>
          <p:nvPr/>
        </p:nvSpPr>
        <p:spPr>
          <a:xfrm>
            <a:off x="3939269" y="751351"/>
            <a:ext cx="9775371" cy="685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8" name="Graphic 21">
            <a:extLst>
              <a:ext uri="{FF2B5EF4-FFF2-40B4-BE49-F238E27FC236}">
                <a16:creationId xmlns:a16="http://schemas.microsoft.com/office/drawing/2014/main" id="{577ABC98-70B8-B560-8AA3-50833F425E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0647" y="119290"/>
            <a:ext cx="3457712" cy="1614515"/>
          </a:xfrm>
          <a:prstGeom prst="rect">
            <a:avLst/>
          </a:prstGeom>
        </p:spPr>
      </p:pic>
      <p:sp>
        <p:nvSpPr>
          <p:cNvPr id="7" name="TextBox 6">
            <a:extLst>
              <a:ext uri="{FF2B5EF4-FFF2-40B4-BE49-F238E27FC236}">
                <a16:creationId xmlns:a16="http://schemas.microsoft.com/office/drawing/2014/main" id="{913008CD-F9E8-A9C9-6C8C-F8AF1744674E}"/>
              </a:ext>
            </a:extLst>
          </p:cNvPr>
          <p:cNvSpPr txBox="1"/>
          <p:nvPr/>
        </p:nvSpPr>
        <p:spPr>
          <a:xfrm>
            <a:off x="4572000" y="4962521"/>
            <a:ext cx="9144000" cy="369332"/>
          </a:xfrm>
          <a:prstGeom prst="rect">
            <a:avLst/>
          </a:prstGeom>
          <a:noFill/>
        </p:spPr>
        <p:txBody>
          <a:bodyPr wrap="square">
            <a:spAutoFit/>
          </a:bodyPr>
          <a:lstStyle/>
          <a:p>
            <a:endParaRPr lang="en-EG" dirty="0"/>
          </a:p>
        </p:txBody>
      </p:sp>
      <p:graphicFrame>
        <p:nvGraphicFramePr>
          <p:cNvPr id="9" name="Table 8">
            <a:extLst>
              <a:ext uri="{FF2B5EF4-FFF2-40B4-BE49-F238E27FC236}">
                <a16:creationId xmlns:a16="http://schemas.microsoft.com/office/drawing/2014/main" id="{ED0725D1-A6B1-7807-02D9-21A2834943F1}"/>
              </a:ext>
            </a:extLst>
          </p:cNvPr>
          <p:cNvGraphicFramePr>
            <a:graphicFrameLocks noGrp="1"/>
          </p:cNvGraphicFramePr>
          <p:nvPr>
            <p:extLst>
              <p:ext uri="{D42A27DB-BD31-4B8C-83A1-F6EECF244321}">
                <p14:modId xmlns:p14="http://schemas.microsoft.com/office/powerpoint/2010/main" val="1019378387"/>
              </p:ext>
            </p:extLst>
          </p:nvPr>
        </p:nvGraphicFramePr>
        <p:xfrm>
          <a:off x="1143000" y="2344845"/>
          <a:ext cx="15735302" cy="5847181"/>
        </p:xfrm>
        <a:graphic>
          <a:graphicData uri="http://schemas.openxmlformats.org/drawingml/2006/table">
            <a:tbl>
              <a:tblPr firstRow="1">
                <a:tableStyleId>{B301B821-A1FF-4177-AEE7-76D212191A09}</a:tableStyleId>
              </a:tblPr>
              <a:tblGrid>
                <a:gridCol w="7772400">
                  <a:extLst>
                    <a:ext uri="{9D8B030D-6E8A-4147-A177-3AD203B41FA5}">
                      <a16:colId xmlns:a16="http://schemas.microsoft.com/office/drawing/2014/main" val="3170840190"/>
                    </a:ext>
                  </a:extLst>
                </a:gridCol>
                <a:gridCol w="2590800">
                  <a:extLst>
                    <a:ext uri="{9D8B030D-6E8A-4147-A177-3AD203B41FA5}">
                      <a16:colId xmlns:a16="http://schemas.microsoft.com/office/drawing/2014/main" val="700243375"/>
                    </a:ext>
                  </a:extLst>
                </a:gridCol>
                <a:gridCol w="2667000">
                  <a:extLst>
                    <a:ext uri="{9D8B030D-6E8A-4147-A177-3AD203B41FA5}">
                      <a16:colId xmlns:a16="http://schemas.microsoft.com/office/drawing/2014/main" val="3128083350"/>
                    </a:ext>
                  </a:extLst>
                </a:gridCol>
                <a:gridCol w="2705102">
                  <a:extLst>
                    <a:ext uri="{9D8B030D-6E8A-4147-A177-3AD203B41FA5}">
                      <a16:colId xmlns:a16="http://schemas.microsoft.com/office/drawing/2014/main" val="3189335221"/>
                    </a:ext>
                  </a:extLst>
                </a:gridCol>
              </a:tblGrid>
              <a:tr h="721570">
                <a:tc>
                  <a:txBody>
                    <a:bodyPr/>
                    <a:lstStyle/>
                    <a:p>
                      <a:pPr algn="ctr" fontAlgn="t">
                        <a:buNone/>
                      </a:pPr>
                      <a:r>
                        <a:rPr lang="en-EG" sz="3200" dirty="0">
                          <a:effectLst/>
                        </a:rPr>
                        <a:t>Capability</a:t>
                      </a:r>
                    </a:p>
                  </a:txBody>
                  <a:tcPr marL="74196" marR="74196" marT="37098" marB="37098"/>
                </a:tc>
                <a:tc>
                  <a:txBody>
                    <a:bodyPr/>
                    <a:lstStyle/>
                    <a:p>
                      <a:pPr algn="ctr" fontAlgn="t">
                        <a:buNone/>
                      </a:pPr>
                      <a:r>
                        <a:rPr lang="en-EG" sz="3200" dirty="0">
                          <a:effectLst/>
                        </a:rPr>
                        <a:t>Free license</a:t>
                      </a:r>
                    </a:p>
                  </a:txBody>
                  <a:tcPr marL="74196" marR="74196" marT="37098" marB="37098"/>
                </a:tc>
                <a:tc>
                  <a:txBody>
                    <a:bodyPr/>
                    <a:lstStyle/>
                    <a:p>
                      <a:pPr algn="ctr" fontAlgn="t">
                        <a:buNone/>
                      </a:pPr>
                      <a:r>
                        <a:rPr lang="en-EG" sz="3200" dirty="0">
                          <a:effectLst/>
                        </a:rPr>
                        <a:t>Pro license</a:t>
                      </a:r>
                    </a:p>
                  </a:txBody>
                  <a:tcPr marL="74196" marR="74196" marT="37098" marB="37098"/>
                </a:tc>
                <a:tc>
                  <a:txBody>
                    <a:bodyPr/>
                    <a:lstStyle/>
                    <a:p>
                      <a:pPr algn="ctr" fontAlgn="t">
                        <a:buNone/>
                      </a:pPr>
                      <a:r>
                        <a:rPr lang="en-EG" sz="3200">
                          <a:effectLst/>
                        </a:rPr>
                        <a:t>PPU license</a:t>
                      </a:r>
                    </a:p>
                  </a:txBody>
                  <a:tcPr marL="74196" marR="74196" marT="37098" marB="37098"/>
                </a:tc>
                <a:extLst>
                  <a:ext uri="{0D108BD9-81ED-4DB2-BD59-A6C34878D82A}">
                    <a16:rowId xmlns:a16="http://schemas.microsoft.com/office/drawing/2014/main" val="3499099890"/>
                  </a:ext>
                </a:extLst>
              </a:tr>
              <a:tr h="1134785">
                <a:tc>
                  <a:txBody>
                    <a:bodyPr/>
                    <a:lstStyle/>
                    <a:p>
                      <a:pPr algn="l" fontAlgn="t">
                        <a:buNone/>
                      </a:pPr>
                      <a:r>
                        <a:rPr lang="en-EG" sz="3200" dirty="0">
                          <a:effectLst/>
                        </a:rPr>
                        <a:t>View shared content in Premium capacity</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a:effectLst/>
                        </a:rPr>
                        <a:t>Yes</a:t>
                      </a:r>
                    </a:p>
                  </a:txBody>
                  <a:tcPr marL="74196" marR="74196" marT="37098" marB="37098"/>
                </a:tc>
                <a:extLst>
                  <a:ext uri="{0D108BD9-81ED-4DB2-BD59-A6C34878D82A}">
                    <a16:rowId xmlns:a16="http://schemas.microsoft.com/office/drawing/2014/main" val="440660545"/>
                  </a:ext>
                </a:extLst>
              </a:tr>
              <a:tr h="1134785">
                <a:tc>
                  <a:txBody>
                    <a:bodyPr/>
                    <a:lstStyle/>
                    <a:p>
                      <a:pPr algn="l" fontAlgn="t">
                        <a:buNone/>
                      </a:pPr>
                      <a:r>
                        <a:rPr lang="en-EG" sz="3200" dirty="0">
                          <a:effectLst/>
                        </a:rPr>
                        <a:t>View shared content in non-Premium workspaces</a:t>
                      </a:r>
                    </a:p>
                  </a:txBody>
                  <a:tcPr marL="74196" marR="74196" marT="37098" marB="37098"/>
                </a:tc>
                <a:tc>
                  <a:txBody>
                    <a:bodyPr/>
                    <a:lstStyle/>
                    <a:p>
                      <a:pPr algn="ctr" fontAlgn="t">
                        <a:buNone/>
                      </a:pPr>
                      <a:r>
                        <a:rPr lang="en-EG" sz="3200" dirty="0">
                          <a:effectLst/>
                        </a:rPr>
                        <a:t>No</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dirty="0">
                          <a:effectLst/>
                        </a:rPr>
                        <a:t>Yes</a:t>
                      </a:r>
                    </a:p>
                  </a:txBody>
                  <a:tcPr marL="74196" marR="74196" marT="37098" marB="37098"/>
                </a:tc>
                <a:extLst>
                  <a:ext uri="{0D108BD9-81ED-4DB2-BD59-A6C34878D82A}">
                    <a16:rowId xmlns:a16="http://schemas.microsoft.com/office/drawing/2014/main" val="2788113552"/>
                  </a:ext>
                </a:extLst>
              </a:tr>
              <a:tr h="872912">
                <a:tc>
                  <a:txBody>
                    <a:bodyPr/>
                    <a:lstStyle/>
                    <a:p>
                      <a:pPr algn="l" fontAlgn="t">
                        <a:buNone/>
                      </a:pPr>
                      <a:r>
                        <a:rPr lang="en-EG" sz="3200" dirty="0">
                          <a:effectLst/>
                        </a:rPr>
                        <a:t>Create content in My workspace</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a:effectLst/>
                        </a:rPr>
                        <a:t>Yes</a:t>
                      </a:r>
                    </a:p>
                  </a:txBody>
                  <a:tcPr marL="74196" marR="74196" marT="37098" marB="37098"/>
                </a:tc>
                <a:extLst>
                  <a:ext uri="{0D108BD9-81ED-4DB2-BD59-A6C34878D82A}">
                    <a16:rowId xmlns:a16="http://schemas.microsoft.com/office/drawing/2014/main" val="3361458293"/>
                  </a:ext>
                </a:extLst>
              </a:tr>
              <a:tr h="661043">
                <a:tc>
                  <a:txBody>
                    <a:bodyPr/>
                    <a:lstStyle/>
                    <a:p>
                      <a:pPr algn="l" fontAlgn="t">
                        <a:buNone/>
                      </a:pPr>
                      <a:r>
                        <a:rPr lang="en-EG" sz="3200" dirty="0">
                          <a:effectLst/>
                        </a:rPr>
                        <a:t>Publish to app workspaces</a:t>
                      </a:r>
                    </a:p>
                  </a:txBody>
                  <a:tcPr marL="74196" marR="74196" marT="37098" marB="37098"/>
                </a:tc>
                <a:tc>
                  <a:txBody>
                    <a:bodyPr/>
                    <a:lstStyle/>
                    <a:p>
                      <a:pPr algn="ctr" fontAlgn="t">
                        <a:buNone/>
                      </a:pPr>
                      <a:r>
                        <a:rPr lang="en-EG" sz="3200" dirty="0">
                          <a:effectLst/>
                        </a:rPr>
                        <a:t>No</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dirty="0">
                          <a:effectLst/>
                        </a:rPr>
                        <a:t>Yes</a:t>
                      </a:r>
                    </a:p>
                  </a:txBody>
                  <a:tcPr marL="74196" marR="74196" marT="37098" marB="37098"/>
                </a:tc>
                <a:extLst>
                  <a:ext uri="{0D108BD9-81ED-4DB2-BD59-A6C34878D82A}">
                    <a16:rowId xmlns:a16="http://schemas.microsoft.com/office/drawing/2014/main" val="1461154312"/>
                  </a:ext>
                </a:extLst>
              </a:tr>
              <a:tr h="661043">
                <a:tc>
                  <a:txBody>
                    <a:bodyPr/>
                    <a:lstStyle/>
                    <a:p>
                      <a:pPr algn="l" fontAlgn="t">
                        <a:buNone/>
                      </a:pPr>
                      <a:r>
                        <a:rPr lang="en-EG" sz="3200" dirty="0">
                          <a:effectLst/>
                        </a:rPr>
                        <a:t>Share content with others</a:t>
                      </a:r>
                    </a:p>
                  </a:txBody>
                  <a:tcPr marL="74196" marR="74196" marT="37098" marB="37098"/>
                </a:tc>
                <a:tc>
                  <a:txBody>
                    <a:bodyPr/>
                    <a:lstStyle/>
                    <a:p>
                      <a:pPr algn="ctr" fontAlgn="t">
                        <a:buNone/>
                      </a:pPr>
                      <a:r>
                        <a:rPr lang="en-EG" sz="3200" dirty="0">
                          <a:effectLst/>
                        </a:rPr>
                        <a:t>No</a:t>
                      </a:r>
                    </a:p>
                  </a:txBody>
                  <a:tcPr marL="74196" marR="74196" marT="37098" marB="37098"/>
                </a:tc>
                <a:tc>
                  <a:txBody>
                    <a:bodyPr/>
                    <a:lstStyle/>
                    <a:p>
                      <a:pPr algn="ctr" fontAlgn="t">
                        <a:buNone/>
                      </a:pPr>
                      <a:r>
                        <a:rPr lang="en-EG" sz="3200" dirty="0">
                          <a:effectLst/>
                        </a:rPr>
                        <a:t>Yes</a:t>
                      </a:r>
                    </a:p>
                  </a:txBody>
                  <a:tcPr marL="74196" marR="74196" marT="37098" marB="37098"/>
                </a:tc>
                <a:tc>
                  <a:txBody>
                    <a:bodyPr/>
                    <a:lstStyle/>
                    <a:p>
                      <a:pPr algn="ctr" fontAlgn="t">
                        <a:buNone/>
                      </a:pPr>
                      <a:r>
                        <a:rPr lang="en-EG" sz="3200" dirty="0">
                          <a:effectLst/>
                        </a:rPr>
                        <a:t>Yes</a:t>
                      </a:r>
                    </a:p>
                  </a:txBody>
                  <a:tcPr marL="74196" marR="74196" marT="37098" marB="37098"/>
                </a:tc>
                <a:extLst>
                  <a:ext uri="{0D108BD9-81ED-4DB2-BD59-A6C34878D82A}">
                    <a16:rowId xmlns:a16="http://schemas.microsoft.com/office/drawing/2014/main" val="1871188655"/>
                  </a:ext>
                </a:extLst>
              </a:tr>
              <a:tr h="661043">
                <a:tc>
                  <a:txBody>
                    <a:bodyPr/>
                    <a:lstStyle/>
                    <a:p>
                      <a:pPr algn="l" fontAlgn="t">
                        <a:buNone/>
                      </a:pPr>
                      <a:r>
                        <a:rPr lang="en-EG" sz="3200" dirty="0">
                          <a:effectLst/>
                        </a:rPr>
                        <a:t>Use PPU-only features</a:t>
                      </a:r>
                    </a:p>
                  </a:txBody>
                  <a:tcPr marL="74196" marR="74196" marT="37098" marB="37098"/>
                </a:tc>
                <a:tc>
                  <a:txBody>
                    <a:bodyPr/>
                    <a:lstStyle/>
                    <a:p>
                      <a:pPr algn="ctr" fontAlgn="t">
                        <a:buNone/>
                      </a:pPr>
                      <a:r>
                        <a:rPr lang="en-EG" sz="3200" dirty="0">
                          <a:effectLst/>
                        </a:rPr>
                        <a:t>No</a:t>
                      </a:r>
                    </a:p>
                  </a:txBody>
                  <a:tcPr marL="74196" marR="74196" marT="37098" marB="37098"/>
                </a:tc>
                <a:tc>
                  <a:txBody>
                    <a:bodyPr/>
                    <a:lstStyle/>
                    <a:p>
                      <a:pPr algn="ctr" fontAlgn="t">
                        <a:buNone/>
                      </a:pPr>
                      <a:r>
                        <a:rPr lang="en-EG" sz="3200" dirty="0">
                          <a:effectLst/>
                        </a:rPr>
                        <a:t>No</a:t>
                      </a:r>
                    </a:p>
                  </a:txBody>
                  <a:tcPr marL="74196" marR="74196" marT="37098" marB="37098"/>
                </a:tc>
                <a:tc>
                  <a:txBody>
                    <a:bodyPr/>
                    <a:lstStyle/>
                    <a:p>
                      <a:pPr algn="ctr" fontAlgn="t">
                        <a:buNone/>
                      </a:pPr>
                      <a:r>
                        <a:rPr lang="en-EG" sz="3200" dirty="0">
                          <a:effectLst/>
                        </a:rPr>
                        <a:t>Yes</a:t>
                      </a:r>
                    </a:p>
                  </a:txBody>
                  <a:tcPr marL="74196" marR="74196" marT="37098" marB="37098"/>
                </a:tc>
                <a:extLst>
                  <a:ext uri="{0D108BD9-81ED-4DB2-BD59-A6C34878D82A}">
                    <a16:rowId xmlns:a16="http://schemas.microsoft.com/office/drawing/2014/main" val="2077717792"/>
                  </a:ext>
                </a:extLst>
              </a:tr>
            </a:tbl>
          </a:graphicData>
        </a:graphic>
      </p:graphicFrame>
    </p:spTree>
    <p:extLst>
      <p:ext uri="{BB962C8B-B14F-4D97-AF65-F5344CB8AC3E}">
        <p14:creationId xmlns:p14="http://schemas.microsoft.com/office/powerpoint/2010/main" val="165742677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CE778-6288-B4EB-BAC6-D3802DB9C1D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F104555-E6FB-0F4C-B54E-87C5A8E55185}"/>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164D3440-8184-ACEB-C802-6C66E4DD01D1}"/>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D0B63538-B03A-6C4F-471E-AFFFC90882CF}"/>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E1B34EB8-E61F-C57A-52F7-9B051FFD735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DDBBC66-F242-A618-594D-0331EFCBFC26}"/>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7FEFBBF-EDD4-BED0-D599-E4192F404A95}"/>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929EC62B-5CF0-75AB-4300-8593A596B458}"/>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AE58E57-DC34-A28C-57BD-D78D52BE832A}"/>
              </a:ext>
            </a:extLst>
          </p:cNvPr>
          <p:cNvSpPr txBox="1"/>
          <p:nvPr/>
        </p:nvSpPr>
        <p:spPr>
          <a:xfrm>
            <a:off x="9452009" y="1410624"/>
            <a:ext cx="6226513" cy="2308324"/>
          </a:xfrm>
          <a:prstGeom prst="rect">
            <a:avLst/>
          </a:prstGeom>
          <a:noFill/>
        </p:spPr>
        <p:txBody>
          <a:bodyPr wrap="none" rtlCol="0">
            <a:spAutoFit/>
          </a:bodyPr>
          <a:lstStyle/>
          <a:p>
            <a:r>
              <a:rPr lang="en-US" sz="4800" b="1" dirty="0">
                <a:solidFill>
                  <a:srgbClr val="00B0F0"/>
                </a:solidFill>
                <a:latin typeface="Times New Roman"/>
                <a:ea typeface="Times New Roman"/>
                <a:cs typeface="Times New Roman"/>
                <a:sym typeface="Times New Roman"/>
              </a:rPr>
              <a:t>3.   Signing up and </a:t>
            </a:r>
          </a:p>
          <a:p>
            <a:r>
              <a:rPr lang="en-US" sz="4800" b="1" dirty="0">
                <a:solidFill>
                  <a:srgbClr val="00B0F0"/>
                </a:solidFill>
                <a:latin typeface="Times New Roman"/>
                <a:ea typeface="Times New Roman"/>
                <a:cs typeface="Times New Roman"/>
                <a:sym typeface="Times New Roman"/>
              </a:rPr>
              <a:t>	Installing Power BI</a:t>
            </a:r>
          </a:p>
          <a:p>
            <a:endParaRPr lang="en-US" sz="4800" b="1" dirty="0">
              <a:solidFill>
                <a:srgbClr val="00B0F0"/>
              </a:solidFill>
              <a:latin typeface="Times New Roman"/>
              <a:ea typeface="Times New Roman"/>
              <a:cs typeface="Times New Roman"/>
              <a:sym typeface="Times New Roman"/>
            </a:endParaRPr>
          </a:p>
        </p:txBody>
      </p:sp>
      <p:sp>
        <p:nvSpPr>
          <p:cNvPr id="42" name="TextBox 41">
            <a:extLst>
              <a:ext uri="{FF2B5EF4-FFF2-40B4-BE49-F238E27FC236}">
                <a16:creationId xmlns:a16="http://schemas.microsoft.com/office/drawing/2014/main" id="{B7CA569D-A784-F1B9-2CB2-EBA1E408B2E6}"/>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A79AF620-2021-16A2-AE5F-C27B998FE921}"/>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01</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1F7FECB-7B90-9E6A-57B2-84AEC646616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Tree>
    <p:extLst>
      <p:ext uri="{BB962C8B-B14F-4D97-AF65-F5344CB8AC3E}">
        <p14:creationId xmlns:p14="http://schemas.microsoft.com/office/powerpoint/2010/main" val="218966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976BD-04AE-FE80-7849-030601CBA77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81FA45C-752A-B27C-6043-AA12617A6994}"/>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5AEE8F35-102F-75AF-7724-FB8D341F016B}"/>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0ABDE135-0940-64D5-D111-9D826F1A6F70}"/>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a:extLst>
              <a:ext uri="{FF2B5EF4-FFF2-40B4-BE49-F238E27FC236}">
                <a16:creationId xmlns:a16="http://schemas.microsoft.com/office/drawing/2014/main" id="{0551FBEF-FC2C-033C-D5F3-51866006F407}"/>
              </a:ext>
            </a:extLst>
          </p:cNvPr>
          <p:cNvSpPr txBox="1"/>
          <p:nvPr/>
        </p:nvSpPr>
        <p:spPr>
          <a:xfrm>
            <a:off x="3861168" y="1574321"/>
            <a:ext cx="79498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Signing Up for Power BI</a:t>
            </a:r>
          </a:p>
        </p:txBody>
      </p:sp>
      <p:grpSp>
        <p:nvGrpSpPr>
          <p:cNvPr id="6" name="Group 6">
            <a:extLst>
              <a:ext uri="{FF2B5EF4-FFF2-40B4-BE49-F238E27FC236}">
                <a16:creationId xmlns:a16="http://schemas.microsoft.com/office/drawing/2014/main" id="{62264741-C0B9-EB33-B7EE-5A66588B2FA9}"/>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BB832269-9517-5F07-B26D-92147EB448A3}"/>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a:extLst>
              <a:ext uri="{FF2B5EF4-FFF2-40B4-BE49-F238E27FC236}">
                <a16:creationId xmlns:a16="http://schemas.microsoft.com/office/drawing/2014/main" id="{71A68508-AA35-E093-29A0-001EFE898D35}"/>
              </a:ext>
            </a:extLst>
          </p:cNvPr>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a:extLst>
              <a:ext uri="{FF2B5EF4-FFF2-40B4-BE49-F238E27FC236}">
                <a16:creationId xmlns:a16="http://schemas.microsoft.com/office/drawing/2014/main" id="{68FEFF5E-DF24-805C-23F2-40411E7968A5}"/>
              </a:ext>
            </a:extLst>
          </p:cNvPr>
          <p:cNvSpPr txBox="1"/>
          <p:nvPr/>
        </p:nvSpPr>
        <p:spPr>
          <a:xfrm>
            <a:off x="1912706" y="1883883"/>
            <a:ext cx="1266463"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0" name="TextBox 10">
            <a:extLst>
              <a:ext uri="{FF2B5EF4-FFF2-40B4-BE49-F238E27FC236}">
                <a16:creationId xmlns:a16="http://schemas.microsoft.com/office/drawing/2014/main" id="{2310E878-AAFD-4980-52E8-BF87B649A0B2}"/>
              </a:ext>
            </a:extLst>
          </p:cNvPr>
          <p:cNvSpPr txBox="1"/>
          <p:nvPr/>
        </p:nvSpPr>
        <p:spPr>
          <a:xfrm>
            <a:off x="1424940" y="3315815"/>
            <a:ext cx="7719060" cy="6349174"/>
          </a:xfrm>
          <a:prstGeom prst="rect">
            <a:avLst/>
          </a:prstGeom>
        </p:spPr>
        <p:txBody>
          <a:bodyPr wrap="square" lIns="0" tIns="0" rIns="0" bIns="0" rtlCol="0" anchor="t">
            <a:spAutoFit/>
          </a:bodyPr>
          <a:lstStyle/>
          <a:p>
            <a:pPr marL="457200" indent="-457200" algn="l">
              <a:lnSpc>
                <a:spcPts val="4319"/>
              </a:lnSpc>
              <a:buFont typeface="Arial" panose="020B0604020202020204" pitchFamily="34" charset="0"/>
              <a:buChar char="•"/>
            </a:pPr>
            <a:r>
              <a:rPr lang="en-US" sz="3200" dirty="0">
                <a:solidFill>
                  <a:srgbClr val="000000"/>
                </a:solidFill>
                <a:latin typeface="Alexandria"/>
                <a:ea typeface="Alexandria"/>
                <a:cs typeface="Alexandria"/>
                <a:sym typeface="Alexandria"/>
              </a:rPr>
              <a:t>Sign up is for free.</a:t>
            </a:r>
          </a:p>
          <a:p>
            <a:pPr marL="457200" indent="-457200" algn="l">
              <a:lnSpc>
                <a:spcPts val="287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571500" indent="-571500" algn="l">
              <a:lnSpc>
                <a:spcPts val="5999"/>
              </a:lnSpc>
              <a:buFont typeface="Arial" panose="020B0604020202020204" pitchFamily="34" charset="0"/>
              <a:buChar char="•"/>
            </a:pPr>
            <a:r>
              <a:rPr lang="en-US" sz="3600" b="1" dirty="0">
                <a:solidFill>
                  <a:srgbClr val="000000"/>
                </a:solidFill>
                <a:latin typeface="Alexandria Bold"/>
                <a:ea typeface="Alexandria Bold"/>
                <a:cs typeface="Alexandria Bold"/>
                <a:sym typeface="Alexandria Bold"/>
              </a:rPr>
              <a:t>Power BI works </a:t>
            </a:r>
            <a:r>
              <a:rPr lang="en-US" sz="3600" b="1" u="sng" dirty="0">
                <a:solidFill>
                  <a:srgbClr val="000000"/>
                </a:solidFill>
                <a:latin typeface="Alexandria Bold"/>
                <a:ea typeface="Alexandria Bold"/>
                <a:cs typeface="Alexandria Bold"/>
                <a:sym typeface="Alexandria Bold"/>
              </a:rPr>
              <a:t>only</a:t>
            </a:r>
            <a:r>
              <a:rPr lang="en-US" sz="3600" b="1" dirty="0">
                <a:solidFill>
                  <a:srgbClr val="000000"/>
                </a:solidFill>
                <a:latin typeface="Alexandria Bold"/>
                <a:ea typeface="Alexandria Bold"/>
                <a:cs typeface="Alexandria Bold"/>
                <a:sym typeface="Alexandria Bold"/>
              </a:rPr>
              <a:t> with an organizational account, associated with a work or school email address</a:t>
            </a:r>
            <a:r>
              <a:rPr lang="en-US" sz="4800" b="1" dirty="0">
                <a:solidFill>
                  <a:srgbClr val="000000"/>
                </a:solidFill>
                <a:latin typeface="Alexandria Bold"/>
                <a:ea typeface="Alexandria Bold"/>
                <a:cs typeface="Alexandria Bold"/>
                <a:sym typeface="Alexandria Bold"/>
              </a:rPr>
              <a:t>.</a:t>
            </a:r>
          </a:p>
          <a:p>
            <a:pPr marL="685800" indent="-685800" algn="l">
              <a:lnSpc>
                <a:spcPts val="5999"/>
              </a:lnSpc>
              <a:buFont typeface="Arial" panose="020B0604020202020204" pitchFamily="34" charset="0"/>
              <a:buChar char="•"/>
            </a:pPr>
            <a:endParaRPr lang="en-US" sz="4800" b="1" dirty="0">
              <a:solidFill>
                <a:srgbClr val="000000"/>
              </a:solidFill>
              <a:latin typeface="Alexandria Bold"/>
              <a:ea typeface="Alexandria Bold"/>
              <a:cs typeface="Alexandria Bold"/>
              <a:sym typeface="Alexandria Bold"/>
            </a:endParaRPr>
          </a:p>
          <a:p>
            <a:pPr marL="457200" indent="-457200" algn="l">
              <a:lnSpc>
                <a:spcPts val="5999"/>
              </a:lnSpc>
              <a:buFont typeface="Arial" panose="020B0604020202020204" pitchFamily="34" charset="0"/>
              <a:buChar char="•"/>
            </a:pPr>
            <a:r>
              <a:rPr lang="en-US" sz="3200" dirty="0">
                <a:solidFill>
                  <a:srgbClr val="000000"/>
                </a:solidFill>
                <a:latin typeface="Alexandria Bold"/>
                <a:ea typeface="Alexandria Bold"/>
                <a:cs typeface="Alexandria Bold"/>
                <a:sym typeface="Alexandria Bold"/>
              </a:rPr>
              <a:t>Go to: </a:t>
            </a:r>
            <a:r>
              <a:rPr lang="en-US" sz="3200" dirty="0" err="1">
                <a:solidFill>
                  <a:srgbClr val="000000"/>
                </a:solidFill>
                <a:latin typeface="Alexandria Bold"/>
                <a:ea typeface="Alexandria Bold"/>
                <a:cs typeface="Alexandria Bold"/>
                <a:sym typeface="Alexandria Bold"/>
                <a:hlinkClick r:id="rId3"/>
              </a:rPr>
              <a:t>app.powerbi.com</a:t>
            </a:r>
            <a:endParaRPr lang="en-US" sz="3200" dirty="0">
              <a:solidFill>
                <a:srgbClr val="000000"/>
              </a:solidFill>
              <a:latin typeface="Alexandria Bold"/>
              <a:ea typeface="Alexandria Bold"/>
              <a:cs typeface="Alexandria Bold"/>
              <a:sym typeface="Alexandria Bold"/>
            </a:endParaRPr>
          </a:p>
          <a:p>
            <a:pPr marL="685800" indent="-685800" algn="l">
              <a:lnSpc>
                <a:spcPts val="2879"/>
              </a:lnSpc>
              <a:buFont typeface="Arial" panose="020B0604020202020204" pitchFamily="34" charset="0"/>
              <a:buChar char="•"/>
            </a:pPr>
            <a:endParaRPr lang="en-US" sz="4999" b="1" dirty="0">
              <a:solidFill>
                <a:srgbClr val="000000"/>
              </a:solidFill>
              <a:latin typeface="Alexandria Bold"/>
              <a:ea typeface="Alexandria Bold"/>
              <a:cs typeface="Alexandria Bold"/>
              <a:sym typeface="Alexandria Bold"/>
            </a:endParaRPr>
          </a:p>
          <a:p>
            <a:pPr algn="l">
              <a:lnSpc>
                <a:spcPts val="2879"/>
              </a:lnSpc>
            </a:pPr>
            <a:endParaRPr lang="en-US" sz="4999" b="1" dirty="0">
              <a:solidFill>
                <a:srgbClr val="000000"/>
              </a:solidFill>
              <a:latin typeface="Alexandria Bold"/>
              <a:ea typeface="Alexandria Bold"/>
              <a:cs typeface="Alexandria Bold"/>
              <a:sym typeface="Alexandria Bold"/>
            </a:endParaRPr>
          </a:p>
        </p:txBody>
      </p:sp>
      <p:grpSp>
        <p:nvGrpSpPr>
          <p:cNvPr id="11" name="Group 11">
            <a:extLst>
              <a:ext uri="{FF2B5EF4-FFF2-40B4-BE49-F238E27FC236}">
                <a16:creationId xmlns:a16="http://schemas.microsoft.com/office/drawing/2014/main" id="{56A9A294-6FF8-3B44-1EB0-B666FF192FAB}"/>
              </a:ext>
            </a:extLst>
          </p:cNvPr>
          <p:cNvGrpSpPr/>
          <p:nvPr/>
        </p:nvGrpSpPr>
        <p:grpSpPr>
          <a:xfrm>
            <a:off x="14518272" y="403441"/>
            <a:ext cx="3457708" cy="1614516"/>
            <a:chOff x="0" y="0"/>
            <a:chExt cx="4610278" cy="2152688"/>
          </a:xfrm>
        </p:grpSpPr>
        <p:sp>
          <p:nvSpPr>
            <p:cNvPr id="12" name="Freeform 12">
              <a:extLst>
                <a:ext uri="{FF2B5EF4-FFF2-40B4-BE49-F238E27FC236}">
                  <a16:creationId xmlns:a16="http://schemas.microsoft.com/office/drawing/2014/main" id="{CCCA554F-00C2-22EB-282E-320BAC5D4BB5}"/>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pic>
        <p:nvPicPr>
          <p:cNvPr id="14" name="Picture 13">
            <a:extLst>
              <a:ext uri="{FF2B5EF4-FFF2-40B4-BE49-F238E27FC236}">
                <a16:creationId xmlns:a16="http://schemas.microsoft.com/office/drawing/2014/main" id="{987B448A-46C9-D8D4-F00F-C51D3F1C33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86299" y="3592250"/>
            <a:ext cx="7772400" cy="3893630"/>
          </a:xfrm>
          <a:prstGeom prst="rect">
            <a:avLst/>
          </a:prstGeom>
        </p:spPr>
      </p:pic>
    </p:spTree>
    <p:extLst>
      <p:ext uri="{BB962C8B-B14F-4D97-AF65-F5344CB8AC3E}">
        <p14:creationId xmlns:p14="http://schemas.microsoft.com/office/powerpoint/2010/main" val="2354967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8A92E-601C-A94F-D174-0261F87BC86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4B6921C-C136-B2EB-AD0B-B96630A0D98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081DDDCD-1493-E1EA-A6D8-2DAE747FD629}"/>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675FB779-D681-F581-C481-6C7E370FE69C}"/>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a:extLst>
              <a:ext uri="{FF2B5EF4-FFF2-40B4-BE49-F238E27FC236}">
                <a16:creationId xmlns:a16="http://schemas.microsoft.com/office/drawing/2014/main" id="{5C4ACF39-F231-5BF3-9491-B9E802CD5644}"/>
              </a:ext>
            </a:extLst>
          </p:cNvPr>
          <p:cNvSpPr txBox="1"/>
          <p:nvPr/>
        </p:nvSpPr>
        <p:spPr>
          <a:xfrm>
            <a:off x="3861168" y="1574321"/>
            <a:ext cx="79498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Signing Up for Power BI</a:t>
            </a:r>
          </a:p>
        </p:txBody>
      </p:sp>
      <p:grpSp>
        <p:nvGrpSpPr>
          <p:cNvPr id="6" name="Group 6">
            <a:extLst>
              <a:ext uri="{FF2B5EF4-FFF2-40B4-BE49-F238E27FC236}">
                <a16:creationId xmlns:a16="http://schemas.microsoft.com/office/drawing/2014/main" id="{D6103358-49DE-00C4-3A60-3B2483885448}"/>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D48D3E85-56B4-1718-4EE7-A02B951A3970}"/>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a:extLst>
              <a:ext uri="{FF2B5EF4-FFF2-40B4-BE49-F238E27FC236}">
                <a16:creationId xmlns:a16="http://schemas.microsoft.com/office/drawing/2014/main" id="{5045B8A2-4691-F0A7-FF7F-5062F5C16333}"/>
              </a:ext>
            </a:extLst>
          </p:cNvPr>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a:extLst>
              <a:ext uri="{FF2B5EF4-FFF2-40B4-BE49-F238E27FC236}">
                <a16:creationId xmlns:a16="http://schemas.microsoft.com/office/drawing/2014/main" id="{511799ED-0299-B0D6-ACF1-8E241C54BAB8}"/>
              </a:ext>
            </a:extLst>
          </p:cNvPr>
          <p:cNvSpPr txBox="1"/>
          <p:nvPr/>
        </p:nvSpPr>
        <p:spPr>
          <a:xfrm>
            <a:off x="1912706" y="1883883"/>
            <a:ext cx="1266463"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0" name="TextBox 10">
            <a:extLst>
              <a:ext uri="{FF2B5EF4-FFF2-40B4-BE49-F238E27FC236}">
                <a16:creationId xmlns:a16="http://schemas.microsoft.com/office/drawing/2014/main" id="{8EDBC6CA-0225-CFCA-F4F6-A868D9D4DC8B}"/>
              </a:ext>
            </a:extLst>
          </p:cNvPr>
          <p:cNvSpPr txBox="1"/>
          <p:nvPr/>
        </p:nvSpPr>
        <p:spPr>
          <a:xfrm>
            <a:off x="1424940" y="3315815"/>
            <a:ext cx="7719060" cy="6503062"/>
          </a:xfrm>
          <a:prstGeom prst="rect">
            <a:avLst/>
          </a:prstGeom>
        </p:spPr>
        <p:txBody>
          <a:bodyPr wrap="square" lIns="0" tIns="0" rIns="0" bIns="0" rtlCol="0" anchor="t">
            <a:spAutoFit/>
          </a:bodyPr>
          <a:lstStyle/>
          <a:p>
            <a:pPr marL="457200" indent="-457200" algn="l">
              <a:lnSpc>
                <a:spcPts val="4319"/>
              </a:lnSpc>
              <a:buFont typeface="Arial" panose="020B0604020202020204" pitchFamily="34" charset="0"/>
              <a:buChar char="•"/>
            </a:pPr>
            <a:r>
              <a:rPr lang="en-US" sz="3200" dirty="0">
                <a:solidFill>
                  <a:srgbClr val="000000"/>
                </a:solidFill>
                <a:latin typeface="Alexandria"/>
                <a:ea typeface="Alexandria"/>
                <a:cs typeface="Alexandria"/>
                <a:sym typeface="Alexandria"/>
              </a:rPr>
              <a:t>Enter your account details</a:t>
            </a: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endParaRPr lang="en-US" sz="3200" dirty="0">
              <a:solidFill>
                <a:srgbClr val="000000"/>
              </a:solidFill>
              <a:latin typeface="Alexandria"/>
              <a:ea typeface="Alexandria"/>
              <a:cs typeface="Alexandria"/>
              <a:sym typeface="Alexandria"/>
            </a:endParaRPr>
          </a:p>
          <a:p>
            <a:pPr marL="457200" indent="-457200" algn="l">
              <a:lnSpc>
                <a:spcPts val="4319"/>
              </a:lnSpc>
              <a:buFont typeface="Arial" panose="020B0604020202020204" pitchFamily="34" charset="0"/>
              <a:buChar char="•"/>
            </a:pPr>
            <a:r>
              <a:rPr lang="en-US" sz="3200" dirty="0">
                <a:solidFill>
                  <a:srgbClr val="000000"/>
                </a:solidFill>
                <a:latin typeface="Alexandria"/>
                <a:ea typeface="Alexandria"/>
                <a:cs typeface="Alexandria"/>
                <a:sym typeface="Alexandria"/>
              </a:rPr>
              <a:t>Click  ”Get Started” Button</a:t>
            </a:r>
          </a:p>
          <a:p>
            <a:pPr marL="685800" indent="-685800" algn="l">
              <a:lnSpc>
                <a:spcPts val="4319"/>
              </a:lnSpc>
              <a:buFont typeface="Arial" panose="020B0604020202020204" pitchFamily="34" charset="0"/>
              <a:buChar char="•"/>
            </a:pPr>
            <a:endParaRPr lang="en-US" sz="4999" b="1" dirty="0">
              <a:solidFill>
                <a:srgbClr val="000000"/>
              </a:solidFill>
              <a:latin typeface="Alexandria Bold"/>
              <a:ea typeface="Alexandria Bold"/>
              <a:cs typeface="Alexandria Bold"/>
              <a:sym typeface="Alexandria Bold"/>
            </a:endParaRPr>
          </a:p>
          <a:p>
            <a:pPr marL="685800" indent="-685800" algn="l">
              <a:lnSpc>
                <a:spcPts val="2879"/>
              </a:lnSpc>
              <a:buFont typeface="Arial" panose="020B0604020202020204" pitchFamily="34" charset="0"/>
              <a:buChar char="•"/>
            </a:pPr>
            <a:endParaRPr lang="en-US" sz="4999" b="1" dirty="0">
              <a:solidFill>
                <a:srgbClr val="000000"/>
              </a:solidFill>
              <a:latin typeface="Alexandria Bold"/>
              <a:ea typeface="Alexandria Bold"/>
              <a:cs typeface="Alexandria Bold"/>
              <a:sym typeface="Alexandria Bold"/>
            </a:endParaRPr>
          </a:p>
        </p:txBody>
      </p:sp>
      <p:grpSp>
        <p:nvGrpSpPr>
          <p:cNvPr id="11" name="Group 11">
            <a:extLst>
              <a:ext uri="{FF2B5EF4-FFF2-40B4-BE49-F238E27FC236}">
                <a16:creationId xmlns:a16="http://schemas.microsoft.com/office/drawing/2014/main" id="{5890A80F-0A96-6DBF-524D-C1DAE6F4B59C}"/>
              </a:ext>
            </a:extLst>
          </p:cNvPr>
          <p:cNvGrpSpPr/>
          <p:nvPr/>
        </p:nvGrpSpPr>
        <p:grpSpPr>
          <a:xfrm>
            <a:off x="14518272" y="403441"/>
            <a:ext cx="3457708" cy="1614516"/>
            <a:chOff x="0" y="0"/>
            <a:chExt cx="4610278" cy="2152688"/>
          </a:xfrm>
        </p:grpSpPr>
        <p:sp>
          <p:nvSpPr>
            <p:cNvPr id="12" name="Freeform 12">
              <a:extLst>
                <a:ext uri="{FF2B5EF4-FFF2-40B4-BE49-F238E27FC236}">
                  <a16:creationId xmlns:a16="http://schemas.microsoft.com/office/drawing/2014/main" id="{356912F3-E49A-A9EF-CBCF-E189B29D488C}"/>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pic>
        <p:nvPicPr>
          <p:cNvPr id="15" name="Picture 14">
            <a:extLst>
              <a:ext uri="{FF2B5EF4-FFF2-40B4-BE49-F238E27FC236}">
                <a16:creationId xmlns:a16="http://schemas.microsoft.com/office/drawing/2014/main" id="{465C691B-142B-0745-8E7B-C3774ADC0C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940" y="4126455"/>
            <a:ext cx="7772400" cy="3779100"/>
          </a:xfrm>
          <a:prstGeom prst="rect">
            <a:avLst/>
          </a:prstGeom>
        </p:spPr>
      </p:pic>
      <p:pic>
        <p:nvPicPr>
          <p:cNvPr id="17" name="Picture 16">
            <a:extLst>
              <a:ext uri="{FF2B5EF4-FFF2-40B4-BE49-F238E27FC236}">
                <a16:creationId xmlns:a16="http://schemas.microsoft.com/office/drawing/2014/main" id="{ADCEB17F-9AF4-C59E-EA57-2AE6C05571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69041" y="3143079"/>
            <a:ext cx="5098462" cy="5084512"/>
          </a:xfrm>
          <a:prstGeom prst="rect">
            <a:avLst/>
          </a:prstGeom>
        </p:spPr>
      </p:pic>
    </p:spTree>
    <p:extLst>
      <p:ext uri="{BB962C8B-B14F-4D97-AF65-F5344CB8AC3E}">
        <p14:creationId xmlns:p14="http://schemas.microsoft.com/office/powerpoint/2010/main" val="3111403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AA131-E4CD-C769-C053-394E0FB7902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B037952-945A-A693-1F37-3F529D7CB05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EB2E994F-74C9-7333-BEF7-2A17FA51758E}"/>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C7E0D369-4143-1E9B-7DB2-F478D1A0E811}"/>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a:extLst>
              <a:ext uri="{FF2B5EF4-FFF2-40B4-BE49-F238E27FC236}">
                <a16:creationId xmlns:a16="http://schemas.microsoft.com/office/drawing/2014/main" id="{7773327E-CE43-CD3A-7AC5-1374182AF516}"/>
              </a:ext>
            </a:extLst>
          </p:cNvPr>
          <p:cNvSpPr txBox="1"/>
          <p:nvPr/>
        </p:nvSpPr>
        <p:spPr>
          <a:xfrm>
            <a:off x="3861168" y="1574321"/>
            <a:ext cx="7949832"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Downloading Power BI</a:t>
            </a:r>
          </a:p>
        </p:txBody>
      </p:sp>
      <p:grpSp>
        <p:nvGrpSpPr>
          <p:cNvPr id="6" name="Group 6">
            <a:extLst>
              <a:ext uri="{FF2B5EF4-FFF2-40B4-BE49-F238E27FC236}">
                <a16:creationId xmlns:a16="http://schemas.microsoft.com/office/drawing/2014/main" id="{ED5FF56D-4C5B-3BC0-5BA3-668393C5D272}"/>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DF82DC43-202F-7512-6EAC-E4E812146075}"/>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a:extLst>
              <a:ext uri="{FF2B5EF4-FFF2-40B4-BE49-F238E27FC236}">
                <a16:creationId xmlns:a16="http://schemas.microsoft.com/office/drawing/2014/main" id="{C5707C7C-46E5-7EDA-B55F-37DA4BBA5193}"/>
              </a:ext>
            </a:extLst>
          </p:cNvPr>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a:extLst>
              <a:ext uri="{FF2B5EF4-FFF2-40B4-BE49-F238E27FC236}">
                <a16:creationId xmlns:a16="http://schemas.microsoft.com/office/drawing/2014/main" id="{0602FC2A-3ED5-516A-4536-23EA2528BDBE}"/>
              </a:ext>
            </a:extLst>
          </p:cNvPr>
          <p:cNvSpPr txBox="1"/>
          <p:nvPr/>
        </p:nvSpPr>
        <p:spPr>
          <a:xfrm>
            <a:off x="1912706" y="1883883"/>
            <a:ext cx="1266463"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0" name="TextBox 10">
            <a:extLst>
              <a:ext uri="{FF2B5EF4-FFF2-40B4-BE49-F238E27FC236}">
                <a16:creationId xmlns:a16="http://schemas.microsoft.com/office/drawing/2014/main" id="{C4A9369C-0B9B-1828-57B5-8DB29D2AE717}"/>
              </a:ext>
            </a:extLst>
          </p:cNvPr>
          <p:cNvSpPr txBox="1"/>
          <p:nvPr/>
        </p:nvSpPr>
        <p:spPr>
          <a:xfrm>
            <a:off x="1424940" y="3315815"/>
            <a:ext cx="10386060" cy="7263527"/>
          </a:xfrm>
          <a:prstGeom prst="rect">
            <a:avLst/>
          </a:prstGeom>
        </p:spPr>
        <p:txBody>
          <a:bodyPr wrap="square" lIns="0" tIns="0" rIns="0" bIns="0" rtlCol="0" anchor="t">
            <a:spAutoFit/>
          </a:bodyPr>
          <a:lstStyle/>
          <a:p>
            <a:pPr marL="457200" indent="-457200" algn="l">
              <a:buFont typeface="Arial" panose="020B0604020202020204" pitchFamily="34" charset="0"/>
              <a:buChar char="•"/>
            </a:pPr>
            <a:r>
              <a:rPr lang="en-US" sz="3200" dirty="0">
                <a:solidFill>
                  <a:srgbClr val="000000"/>
                </a:solidFill>
                <a:latin typeface="Alexandria Bold"/>
                <a:ea typeface="Alexandria Bold"/>
                <a:cs typeface="Alexandria Bold"/>
                <a:sym typeface="Alexandria Bold"/>
              </a:rPr>
              <a:t>Go to: </a:t>
            </a:r>
            <a:r>
              <a:rPr lang="en-US" sz="3200" dirty="0">
                <a:solidFill>
                  <a:srgbClr val="000000"/>
                </a:solidFill>
                <a:latin typeface="Alexandria Bold"/>
                <a:ea typeface="Alexandria Bold"/>
                <a:cs typeface="Alexandria Bold"/>
                <a:sym typeface="Alexandria Bold"/>
                <a:hlinkClick r:id="rId3"/>
              </a:rPr>
              <a:t>Microsoft Power BI Website</a:t>
            </a:r>
            <a:endParaRPr lang="en-US" sz="4999" b="1" dirty="0">
              <a:solidFill>
                <a:srgbClr val="000000"/>
              </a:solidFill>
              <a:latin typeface="Alexandria Bold"/>
              <a:ea typeface="Alexandria Bold"/>
              <a:cs typeface="Alexandria Bold"/>
              <a:sym typeface="Alexandria Bold"/>
            </a:endParaRPr>
          </a:p>
          <a:p>
            <a:pPr marL="457200" indent="-457200" algn="l">
              <a:buFont typeface="Arial" panose="020B0604020202020204" pitchFamily="34" charset="0"/>
              <a:buChar char="•"/>
            </a:pPr>
            <a:r>
              <a:rPr lang="en-US" sz="3200" b="1" dirty="0">
                <a:solidFill>
                  <a:srgbClr val="000000"/>
                </a:solidFill>
                <a:latin typeface="Alexandria Bold"/>
                <a:ea typeface="Alexandria Bold"/>
                <a:cs typeface="Alexandria Bold"/>
                <a:sym typeface="Alexandria Bold"/>
              </a:rPr>
              <a:t>Navigate to Resources </a:t>
            </a:r>
            <a:r>
              <a:rPr lang="en-US" sz="3200" b="1" dirty="0">
                <a:solidFill>
                  <a:srgbClr val="000000"/>
                </a:solidFill>
                <a:latin typeface="Alexandria Bold"/>
                <a:ea typeface="Alexandria Bold"/>
                <a:cs typeface="Alexandria Bold"/>
                <a:sym typeface="Wingdings" pitchFamily="2" charset="2"/>
              </a:rPr>
              <a:t> Downloads</a:t>
            </a:r>
          </a:p>
          <a:p>
            <a:pPr marL="457200" indent="-457200" algn="l">
              <a:buFont typeface="Arial" panose="020B0604020202020204" pitchFamily="34" charset="0"/>
              <a:buChar char="•"/>
            </a:pPr>
            <a:r>
              <a:rPr lang="en-US" sz="3200" b="1" dirty="0">
                <a:solidFill>
                  <a:srgbClr val="000000"/>
                </a:solidFill>
                <a:latin typeface="Alexandria Bold"/>
                <a:ea typeface="Alexandria Bold"/>
                <a:cs typeface="Alexandria Bold"/>
                <a:sym typeface="Wingdings" pitchFamily="2" charset="2"/>
              </a:rPr>
              <a:t>Choose your Version</a:t>
            </a: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4000"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4000" dirty="0">
              <a:solidFill>
                <a:srgbClr val="000000"/>
              </a:solidFill>
              <a:latin typeface="Alexandria Bold"/>
              <a:ea typeface="Alexandria Bold"/>
              <a:cs typeface="Alexandria Bold"/>
              <a:sym typeface="Wingdings" pitchFamily="2" charset="2"/>
            </a:endParaRPr>
          </a:p>
          <a:p>
            <a:pPr marL="457200" indent="-457200">
              <a:buFont typeface="Arial" panose="020B0604020202020204" pitchFamily="34" charset="0"/>
              <a:buChar char="•"/>
            </a:pPr>
            <a:r>
              <a:rPr lang="en-EG" sz="2400" dirty="0"/>
              <a:t>Run the EXE installer and follow the setup steps.</a:t>
            </a:r>
            <a:r>
              <a:rPr lang="en-EG" sz="4000" dirty="0"/>
              <a:t> </a:t>
            </a:r>
            <a:endParaRPr lang="en-US" sz="4000"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marL="457200" indent="-457200" algn="l">
              <a:buFont typeface="Arial" panose="020B0604020202020204" pitchFamily="34" charset="0"/>
              <a:buChar char="•"/>
            </a:pPr>
            <a:endParaRPr lang="en-US" sz="3200" b="1" dirty="0">
              <a:solidFill>
                <a:srgbClr val="000000"/>
              </a:solidFill>
              <a:latin typeface="Alexandria Bold"/>
              <a:ea typeface="Alexandria Bold"/>
              <a:cs typeface="Alexandria Bold"/>
              <a:sym typeface="Wingdings" pitchFamily="2" charset="2"/>
            </a:endParaRPr>
          </a:p>
          <a:p>
            <a:pPr algn="l"/>
            <a:endParaRPr lang="en-US" sz="3200" b="1" dirty="0">
              <a:solidFill>
                <a:srgbClr val="000000"/>
              </a:solidFill>
              <a:latin typeface="Alexandria Bold"/>
              <a:ea typeface="Alexandria Bold"/>
              <a:cs typeface="Alexandria Bold"/>
              <a:sym typeface="Alexandria Bold"/>
            </a:endParaRPr>
          </a:p>
        </p:txBody>
      </p:sp>
      <p:grpSp>
        <p:nvGrpSpPr>
          <p:cNvPr id="11" name="Group 11">
            <a:extLst>
              <a:ext uri="{FF2B5EF4-FFF2-40B4-BE49-F238E27FC236}">
                <a16:creationId xmlns:a16="http://schemas.microsoft.com/office/drawing/2014/main" id="{C033A6AC-40E2-BDCF-917E-9C099554B08C}"/>
              </a:ext>
            </a:extLst>
          </p:cNvPr>
          <p:cNvGrpSpPr/>
          <p:nvPr/>
        </p:nvGrpSpPr>
        <p:grpSpPr>
          <a:xfrm>
            <a:off x="14518272" y="403441"/>
            <a:ext cx="3457708" cy="1614516"/>
            <a:chOff x="0" y="0"/>
            <a:chExt cx="4610278" cy="2152688"/>
          </a:xfrm>
        </p:grpSpPr>
        <p:sp>
          <p:nvSpPr>
            <p:cNvPr id="12" name="Freeform 12">
              <a:extLst>
                <a:ext uri="{FF2B5EF4-FFF2-40B4-BE49-F238E27FC236}">
                  <a16:creationId xmlns:a16="http://schemas.microsoft.com/office/drawing/2014/main" id="{EEEB922A-2022-239B-D41D-5AAB2930CFA2}"/>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pic>
        <p:nvPicPr>
          <p:cNvPr id="13" name="Picture 12">
            <a:extLst>
              <a:ext uri="{FF2B5EF4-FFF2-40B4-BE49-F238E27FC236}">
                <a16:creationId xmlns:a16="http://schemas.microsoft.com/office/drawing/2014/main" id="{5FCF89EE-448A-4A09-74C1-F4497D25A4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58776" y="2654831"/>
            <a:ext cx="5816518" cy="3368525"/>
          </a:xfrm>
          <a:prstGeom prst="rect">
            <a:avLst/>
          </a:prstGeom>
        </p:spPr>
      </p:pic>
      <p:pic>
        <p:nvPicPr>
          <p:cNvPr id="16" name="Picture 15">
            <a:extLst>
              <a:ext uri="{FF2B5EF4-FFF2-40B4-BE49-F238E27FC236}">
                <a16:creationId xmlns:a16="http://schemas.microsoft.com/office/drawing/2014/main" id="{E21574CA-36A2-176F-D4D3-E6BBC65227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71941" y="4934131"/>
            <a:ext cx="7772400" cy="3102428"/>
          </a:xfrm>
          <a:prstGeom prst="rect">
            <a:avLst/>
          </a:prstGeom>
        </p:spPr>
      </p:pic>
    </p:spTree>
    <p:extLst>
      <p:ext uri="{BB962C8B-B14F-4D97-AF65-F5344CB8AC3E}">
        <p14:creationId xmlns:p14="http://schemas.microsoft.com/office/powerpoint/2010/main" val="27931562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06567-1CE5-86C1-6743-D6D827ED150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F3EF953-025E-6659-97E7-E96D71B8D7C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6" name="Rectangle 5">
            <a:extLst>
              <a:ext uri="{FF2B5EF4-FFF2-40B4-BE49-F238E27FC236}">
                <a16:creationId xmlns:a16="http://schemas.microsoft.com/office/drawing/2014/main" id="{AE466B87-8ABD-66FF-3378-4406CC182F0C}"/>
              </a:ext>
            </a:extLst>
          </p:cNvPr>
          <p:cNvSpPr/>
          <p:nvPr/>
        </p:nvSpPr>
        <p:spPr>
          <a:xfrm>
            <a:off x="3939269" y="919844"/>
            <a:ext cx="10386331" cy="743473"/>
          </a:xfrm>
          <a:prstGeom prst="rect">
            <a:avLst/>
          </a:prstGeom>
        </p:spPr>
        <p:txBody>
          <a:bodyPr wrap="square">
            <a:spAutoFit/>
          </a:bodyPr>
          <a:lstStyle/>
          <a:p>
            <a:pPr>
              <a:lnSpc>
                <a:spcPct val="115000"/>
              </a:lnSpc>
              <a:spcAft>
                <a:spcPts val="1500"/>
              </a:spcAft>
            </a:pPr>
            <a:r>
              <a:rPr lang="en-US" sz="4000" b="1" dirty="0">
                <a:latin typeface="Times New Roman" panose="02020603050405020304" pitchFamily="18" charset="0"/>
                <a:ea typeface="Calibri" panose="020F0502020204030204" pitchFamily="34" charset="0"/>
                <a:cs typeface="Arial" panose="020B0604020202020204" pitchFamily="34" charset="0"/>
              </a:rPr>
              <a:t>Power BI Desktop Overview</a:t>
            </a:r>
          </a:p>
        </p:txBody>
      </p:sp>
      <p:sp>
        <p:nvSpPr>
          <p:cNvPr id="29" name="Rectangle 28">
            <a:extLst>
              <a:ext uri="{FF2B5EF4-FFF2-40B4-BE49-F238E27FC236}">
                <a16:creationId xmlns:a16="http://schemas.microsoft.com/office/drawing/2014/main" id="{5DF91D38-2B57-167D-A4F1-BB70D852E555}"/>
              </a:ext>
            </a:extLst>
          </p:cNvPr>
          <p:cNvSpPr/>
          <p:nvPr/>
        </p:nvSpPr>
        <p:spPr>
          <a:xfrm>
            <a:off x="3939269" y="751351"/>
            <a:ext cx="9775371" cy="685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8" name="Graphic 21">
            <a:extLst>
              <a:ext uri="{FF2B5EF4-FFF2-40B4-BE49-F238E27FC236}">
                <a16:creationId xmlns:a16="http://schemas.microsoft.com/office/drawing/2014/main" id="{7CEAC171-2442-6F94-63E4-9E3337FCA4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0647" y="119290"/>
            <a:ext cx="3457712" cy="1614515"/>
          </a:xfrm>
          <a:prstGeom prst="rect">
            <a:avLst/>
          </a:prstGeom>
        </p:spPr>
      </p:pic>
      <p:sp>
        <p:nvSpPr>
          <p:cNvPr id="7" name="TextBox 6">
            <a:extLst>
              <a:ext uri="{FF2B5EF4-FFF2-40B4-BE49-F238E27FC236}">
                <a16:creationId xmlns:a16="http://schemas.microsoft.com/office/drawing/2014/main" id="{5E46D765-A6B5-A669-D07E-010496AB0C83}"/>
              </a:ext>
            </a:extLst>
          </p:cNvPr>
          <p:cNvSpPr txBox="1"/>
          <p:nvPr/>
        </p:nvSpPr>
        <p:spPr>
          <a:xfrm>
            <a:off x="4572000" y="4962521"/>
            <a:ext cx="9144000" cy="369332"/>
          </a:xfrm>
          <a:prstGeom prst="rect">
            <a:avLst/>
          </a:prstGeom>
          <a:noFill/>
        </p:spPr>
        <p:txBody>
          <a:bodyPr wrap="square">
            <a:spAutoFit/>
          </a:bodyPr>
          <a:lstStyle/>
          <a:p>
            <a:endParaRPr lang="en-EG" dirty="0"/>
          </a:p>
        </p:txBody>
      </p:sp>
      <p:pic>
        <p:nvPicPr>
          <p:cNvPr id="4" name="Picture 3">
            <a:extLst>
              <a:ext uri="{FF2B5EF4-FFF2-40B4-BE49-F238E27FC236}">
                <a16:creationId xmlns:a16="http://schemas.microsoft.com/office/drawing/2014/main" id="{DF9E3263-221B-E57F-E85B-3AF3870D01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1997" y="2624244"/>
            <a:ext cx="13136005" cy="7090144"/>
          </a:xfrm>
          <a:prstGeom prst="rect">
            <a:avLst/>
          </a:prstGeom>
        </p:spPr>
      </p:pic>
      <p:sp>
        <p:nvSpPr>
          <p:cNvPr id="5" name="TextBox 4">
            <a:extLst>
              <a:ext uri="{FF2B5EF4-FFF2-40B4-BE49-F238E27FC236}">
                <a16:creationId xmlns:a16="http://schemas.microsoft.com/office/drawing/2014/main" id="{B422E2E3-54A4-52C6-C8E3-FA43EC25362D}"/>
              </a:ext>
            </a:extLst>
          </p:cNvPr>
          <p:cNvSpPr txBox="1"/>
          <p:nvPr/>
        </p:nvSpPr>
        <p:spPr>
          <a:xfrm>
            <a:off x="351395" y="7429500"/>
            <a:ext cx="4220605" cy="461665"/>
          </a:xfrm>
          <a:prstGeom prst="rect">
            <a:avLst/>
          </a:prstGeom>
          <a:noFill/>
        </p:spPr>
        <p:txBody>
          <a:bodyPr wrap="square" rtlCol="0">
            <a:spAutoFit/>
          </a:bodyPr>
          <a:lstStyle/>
          <a:p>
            <a:r>
              <a:rPr lang="en-EG" sz="2400" b="1" dirty="0"/>
              <a:t>Saved Reports are shown here</a:t>
            </a:r>
          </a:p>
        </p:txBody>
      </p:sp>
      <p:cxnSp>
        <p:nvCxnSpPr>
          <p:cNvPr id="11" name="Straight Arrow Connector 10">
            <a:extLst>
              <a:ext uri="{FF2B5EF4-FFF2-40B4-BE49-F238E27FC236}">
                <a16:creationId xmlns:a16="http://schemas.microsoft.com/office/drawing/2014/main" id="{C91553DC-F4B2-2465-24B0-76136199B8F9}"/>
              </a:ext>
            </a:extLst>
          </p:cNvPr>
          <p:cNvCxnSpPr>
            <a:cxnSpLocks/>
          </p:cNvCxnSpPr>
          <p:nvPr/>
        </p:nvCxnSpPr>
        <p:spPr>
          <a:xfrm flipV="1">
            <a:off x="4444408" y="7578594"/>
            <a:ext cx="3175592" cy="915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719E30FB-8638-5A53-FC0A-994CC919CFDA}"/>
              </a:ext>
            </a:extLst>
          </p:cNvPr>
          <p:cNvSpPr txBox="1"/>
          <p:nvPr/>
        </p:nvSpPr>
        <p:spPr>
          <a:xfrm>
            <a:off x="9448800" y="2051632"/>
            <a:ext cx="3118759" cy="461665"/>
          </a:xfrm>
          <a:prstGeom prst="rect">
            <a:avLst/>
          </a:prstGeom>
          <a:noFill/>
        </p:spPr>
        <p:txBody>
          <a:bodyPr wrap="square" rtlCol="0">
            <a:spAutoFit/>
          </a:bodyPr>
          <a:lstStyle/>
          <a:p>
            <a:pPr algn="ctr"/>
            <a:r>
              <a:rPr lang="en-EG" sz="2400" b="1" dirty="0"/>
              <a:t>Power BI Home Page</a:t>
            </a:r>
          </a:p>
        </p:txBody>
      </p:sp>
      <p:sp>
        <p:nvSpPr>
          <p:cNvPr id="16" name="TextBox 15">
            <a:extLst>
              <a:ext uri="{FF2B5EF4-FFF2-40B4-BE49-F238E27FC236}">
                <a16:creationId xmlns:a16="http://schemas.microsoft.com/office/drawing/2014/main" id="{F5D98B4F-4868-A636-20DE-48606EAFCAF4}"/>
              </a:ext>
            </a:extLst>
          </p:cNvPr>
          <p:cNvSpPr txBox="1"/>
          <p:nvPr/>
        </p:nvSpPr>
        <p:spPr>
          <a:xfrm>
            <a:off x="258672" y="3877636"/>
            <a:ext cx="4220605" cy="461665"/>
          </a:xfrm>
          <a:prstGeom prst="rect">
            <a:avLst/>
          </a:prstGeom>
          <a:noFill/>
        </p:spPr>
        <p:txBody>
          <a:bodyPr wrap="square" rtlCol="0">
            <a:spAutoFit/>
          </a:bodyPr>
          <a:lstStyle/>
          <a:p>
            <a:r>
              <a:rPr lang="en-EG" sz="2400" b="1" dirty="0"/>
              <a:t>Click to Create Blank Report</a:t>
            </a:r>
          </a:p>
        </p:txBody>
      </p:sp>
      <p:cxnSp>
        <p:nvCxnSpPr>
          <p:cNvPr id="17" name="Straight Arrow Connector 16">
            <a:extLst>
              <a:ext uri="{FF2B5EF4-FFF2-40B4-BE49-F238E27FC236}">
                <a16:creationId xmlns:a16="http://schemas.microsoft.com/office/drawing/2014/main" id="{5515A81A-ADDC-675B-B240-73CC645802EF}"/>
              </a:ext>
            </a:extLst>
          </p:cNvPr>
          <p:cNvCxnSpPr>
            <a:cxnSpLocks/>
          </p:cNvCxnSpPr>
          <p:nvPr/>
        </p:nvCxnSpPr>
        <p:spPr>
          <a:xfrm flipV="1">
            <a:off x="4096557" y="4027598"/>
            <a:ext cx="3175592" cy="915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01228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D017C-388F-7B0B-3994-B633E24BF340}"/>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5FF933E4-56E4-ED82-75CA-F81B2113FE9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6" name="Rectangle 5">
            <a:extLst>
              <a:ext uri="{FF2B5EF4-FFF2-40B4-BE49-F238E27FC236}">
                <a16:creationId xmlns:a16="http://schemas.microsoft.com/office/drawing/2014/main" id="{044D7A07-EE21-4C80-10F6-D21C4AFD71E6}"/>
              </a:ext>
            </a:extLst>
          </p:cNvPr>
          <p:cNvSpPr/>
          <p:nvPr/>
        </p:nvSpPr>
        <p:spPr>
          <a:xfrm>
            <a:off x="3939269" y="919844"/>
            <a:ext cx="10386331" cy="743473"/>
          </a:xfrm>
          <a:prstGeom prst="rect">
            <a:avLst/>
          </a:prstGeom>
        </p:spPr>
        <p:txBody>
          <a:bodyPr wrap="square">
            <a:spAutoFit/>
          </a:bodyPr>
          <a:lstStyle/>
          <a:p>
            <a:pPr>
              <a:lnSpc>
                <a:spcPct val="115000"/>
              </a:lnSpc>
              <a:spcAft>
                <a:spcPts val="1500"/>
              </a:spcAft>
            </a:pPr>
            <a:r>
              <a:rPr lang="en-US" sz="4000" b="1" dirty="0">
                <a:latin typeface="Times New Roman" panose="02020603050405020304" pitchFamily="18" charset="0"/>
                <a:ea typeface="Calibri" panose="020F0502020204030204" pitchFamily="34" charset="0"/>
                <a:cs typeface="Arial" panose="020B0604020202020204" pitchFamily="34" charset="0"/>
              </a:rPr>
              <a:t>Power BI Desktop Overview</a:t>
            </a:r>
          </a:p>
        </p:txBody>
      </p:sp>
      <p:sp>
        <p:nvSpPr>
          <p:cNvPr id="29" name="Rectangle 28">
            <a:extLst>
              <a:ext uri="{FF2B5EF4-FFF2-40B4-BE49-F238E27FC236}">
                <a16:creationId xmlns:a16="http://schemas.microsoft.com/office/drawing/2014/main" id="{084B47DF-7E1C-2665-EE60-F3D46CEFD9BF}"/>
              </a:ext>
            </a:extLst>
          </p:cNvPr>
          <p:cNvSpPr/>
          <p:nvPr/>
        </p:nvSpPr>
        <p:spPr>
          <a:xfrm>
            <a:off x="3939269" y="751351"/>
            <a:ext cx="9775371" cy="685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8" name="Graphic 21">
            <a:extLst>
              <a:ext uri="{FF2B5EF4-FFF2-40B4-BE49-F238E27FC236}">
                <a16:creationId xmlns:a16="http://schemas.microsoft.com/office/drawing/2014/main" id="{620B50DA-8A96-1625-E32E-52924169D4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0647" y="119290"/>
            <a:ext cx="3457712" cy="1614515"/>
          </a:xfrm>
          <a:prstGeom prst="rect">
            <a:avLst/>
          </a:prstGeom>
        </p:spPr>
      </p:pic>
      <p:sp>
        <p:nvSpPr>
          <p:cNvPr id="7" name="TextBox 6">
            <a:extLst>
              <a:ext uri="{FF2B5EF4-FFF2-40B4-BE49-F238E27FC236}">
                <a16:creationId xmlns:a16="http://schemas.microsoft.com/office/drawing/2014/main" id="{2F4A6222-BB3E-2E83-6A2F-AF474EDB2914}"/>
              </a:ext>
            </a:extLst>
          </p:cNvPr>
          <p:cNvSpPr txBox="1"/>
          <p:nvPr/>
        </p:nvSpPr>
        <p:spPr>
          <a:xfrm>
            <a:off x="4572000" y="4962521"/>
            <a:ext cx="9144000" cy="369332"/>
          </a:xfrm>
          <a:prstGeom prst="rect">
            <a:avLst/>
          </a:prstGeom>
          <a:noFill/>
        </p:spPr>
        <p:txBody>
          <a:bodyPr wrap="square">
            <a:spAutoFit/>
          </a:bodyPr>
          <a:lstStyle/>
          <a:p>
            <a:endParaRPr lang="en-EG" dirty="0"/>
          </a:p>
        </p:txBody>
      </p:sp>
      <p:sp>
        <p:nvSpPr>
          <p:cNvPr id="5" name="TextBox 4">
            <a:extLst>
              <a:ext uri="{FF2B5EF4-FFF2-40B4-BE49-F238E27FC236}">
                <a16:creationId xmlns:a16="http://schemas.microsoft.com/office/drawing/2014/main" id="{560ABD8F-EF51-A733-86C8-A2C67CDC71F9}"/>
              </a:ext>
            </a:extLst>
          </p:cNvPr>
          <p:cNvSpPr txBox="1"/>
          <p:nvPr/>
        </p:nvSpPr>
        <p:spPr>
          <a:xfrm>
            <a:off x="351395" y="7429500"/>
            <a:ext cx="4220605" cy="461665"/>
          </a:xfrm>
          <a:prstGeom prst="rect">
            <a:avLst/>
          </a:prstGeom>
          <a:noFill/>
        </p:spPr>
        <p:txBody>
          <a:bodyPr wrap="square" rtlCol="0">
            <a:spAutoFit/>
          </a:bodyPr>
          <a:lstStyle/>
          <a:p>
            <a:r>
              <a:rPr lang="en-EG" sz="2400" b="1" dirty="0"/>
              <a:t>Most Common Data Sources</a:t>
            </a:r>
          </a:p>
        </p:txBody>
      </p:sp>
      <p:sp>
        <p:nvSpPr>
          <p:cNvPr id="14" name="TextBox 13">
            <a:extLst>
              <a:ext uri="{FF2B5EF4-FFF2-40B4-BE49-F238E27FC236}">
                <a16:creationId xmlns:a16="http://schemas.microsoft.com/office/drawing/2014/main" id="{3AB5C23F-AC71-C136-FEBE-ACCBC750D50C}"/>
              </a:ext>
            </a:extLst>
          </p:cNvPr>
          <p:cNvSpPr txBox="1"/>
          <p:nvPr/>
        </p:nvSpPr>
        <p:spPr>
          <a:xfrm>
            <a:off x="9448800" y="2051632"/>
            <a:ext cx="3118759" cy="461665"/>
          </a:xfrm>
          <a:prstGeom prst="rect">
            <a:avLst/>
          </a:prstGeom>
          <a:noFill/>
        </p:spPr>
        <p:txBody>
          <a:bodyPr wrap="square" rtlCol="0">
            <a:spAutoFit/>
          </a:bodyPr>
          <a:lstStyle/>
          <a:p>
            <a:pPr algn="ctr"/>
            <a:r>
              <a:rPr lang="en-EG" sz="2400" b="1" dirty="0"/>
              <a:t>Power BI Blank Report</a:t>
            </a:r>
          </a:p>
        </p:txBody>
      </p:sp>
      <p:sp>
        <p:nvSpPr>
          <p:cNvPr id="16" name="TextBox 15">
            <a:extLst>
              <a:ext uri="{FF2B5EF4-FFF2-40B4-BE49-F238E27FC236}">
                <a16:creationId xmlns:a16="http://schemas.microsoft.com/office/drawing/2014/main" id="{EE412BA5-C7C7-D739-EDCF-93C03B35B822}"/>
              </a:ext>
            </a:extLst>
          </p:cNvPr>
          <p:cNvSpPr txBox="1"/>
          <p:nvPr/>
        </p:nvSpPr>
        <p:spPr>
          <a:xfrm>
            <a:off x="1577638" y="2995065"/>
            <a:ext cx="2650477" cy="461665"/>
          </a:xfrm>
          <a:prstGeom prst="rect">
            <a:avLst/>
          </a:prstGeom>
          <a:noFill/>
        </p:spPr>
        <p:txBody>
          <a:bodyPr wrap="square" rtlCol="0">
            <a:spAutoFit/>
          </a:bodyPr>
          <a:lstStyle/>
          <a:p>
            <a:pPr algn="ctr"/>
            <a:r>
              <a:rPr lang="en-US" sz="2400" b="1" dirty="0"/>
              <a:t>Report View</a:t>
            </a:r>
            <a:endParaRPr lang="en-EG" sz="2400" b="1" dirty="0"/>
          </a:p>
        </p:txBody>
      </p:sp>
      <p:cxnSp>
        <p:nvCxnSpPr>
          <p:cNvPr id="17" name="Straight Arrow Connector 16">
            <a:extLst>
              <a:ext uri="{FF2B5EF4-FFF2-40B4-BE49-F238E27FC236}">
                <a16:creationId xmlns:a16="http://schemas.microsoft.com/office/drawing/2014/main" id="{E49EA744-E083-D784-7245-274493233A1F}"/>
              </a:ext>
            </a:extLst>
          </p:cNvPr>
          <p:cNvCxnSpPr>
            <a:cxnSpLocks/>
          </p:cNvCxnSpPr>
          <p:nvPr/>
        </p:nvCxnSpPr>
        <p:spPr>
          <a:xfrm>
            <a:off x="3939269" y="3296708"/>
            <a:ext cx="1369035" cy="6358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B469299C-F4B9-DB45-4CE2-FF661626B0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2800" y="2842320"/>
            <a:ext cx="12483805" cy="7022140"/>
          </a:xfrm>
          <a:prstGeom prst="rect">
            <a:avLst/>
          </a:prstGeom>
        </p:spPr>
      </p:pic>
      <p:sp>
        <p:nvSpPr>
          <p:cNvPr id="10" name="Oval 9">
            <a:extLst>
              <a:ext uri="{FF2B5EF4-FFF2-40B4-BE49-F238E27FC236}">
                <a16:creationId xmlns:a16="http://schemas.microsoft.com/office/drawing/2014/main" id="{60ECD809-03A3-B0E5-A1A7-09F42C865CC1}"/>
              </a:ext>
            </a:extLst>
          </p:cNvPr>
          <p:cNvSpPr/>
          <p:nvPr/>
        </p:nvSpPr>
        <p:spPr>
          <a:xfrm>
            <a:off x="14020800" y="3543300"/>
            <a:ext cx="3915805" cy="1125024"/>
          </a:xfrm>
          <a:prstGeom prst="ellipse">
            <a:avLst/>
          </a:prstGeom>
          <a:solidFill>
            <a:schemeClr val="accent1">
              <a:alpha val="29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12" name="TextBox 11">
            <a:extLst>
              <a:ext uri="{FF2B5EF4-FFF2-40B4-BE49-F238E27FC236}">
                <a16:creationId xmlns:a16="http://schemas.microsoft.com/office/drawing/2014/main" id="{444CC2C5-583C-B710-4D79-9CE8862DFE47}"/>
              </a:ext>
            </a:extLst>
          </p:cNvPr>
          <p:cNvSpPr txBox="1"/>
          <p:nvPr/>
        </p:nvSpPr>
        <p:spPr>
          <a:xfrm>
            <a:off x="15292902" y="1914310"/>
            <a:ext cx="1371600" cy="461665"/>
          </a:xfrm>
          <a:prstGeom prst="rect">
            <a:avLst/>
          </a:prstGeom>
          <a:noFill/>
        </p:spPr>
        <p:txBody>
          <a:bodyPr wrap="square" rtlCol="0">
            <a:spAutoFit/>
          </a:bodyPr>
          <a:lstStyle/>
          <a:p>
            <a:pPr algn="ctr"/>
            <a:r>
              <a:rPr lang="en-EG" sz="2400" b="1" dirty="0"/>
              <a:t>Panels</a:t>
            </a:r>
          </a:p>
        </p:txBody>
      </p:sp>
      <p:cxnSp>
        <p:nvCxnSpPr>
          <p:cNvPr id="18" name="Straight Arrow Connector 17">
            <a:extLst>
              <a:ext uri="{FF2B5EF4-FFF2-40B4-BE49-F238E27FC236}">
                <a16:creationId xmlns:a16="http://schemas.microsoft.com/office/drawing/2014/main" id="{42E47512-FEDE-F148-7888-AE0FA86A1FD5}"/>
              </a:ext>
            </a:extLst>
          </p:cNvPr>
          <p:cNvCxnSpPr/>
          <p:nvPr/>
        </p:nvCxnSpPr>
        <p:spPr>
          <a:xfrm>
            <a:off x="15978702" y="2513297"/>
            <a:ext cx="0" cy="1030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756053E3-6DB0-4668-DE3D-92C4CFD35EC7}"/>
              </a:ext>
            </a:extLst>
          </p:cNvPr>
          <p:cNvSpPr/>
          <p:nvPr/>
        </p:nvSpPr>
        <p:spPr>
          <a:xfrm>
            <a:off x="6032204" y="5612728"/>
            <a:ext cx="7988596" cy="1816772"/>
          </a:xfrm>
          <a:prstGeom prst="ellipse">
            <a:avLst/>
          </a:prstGeom>
          <a:solidFill>
            <a:schemeClr val="accent1">
              <a:alpha val="29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cxnSp>
        <p:nvCxnSpPr>
          <p:cNvPr id="11" name="Straight Arrow Connector 10">
            <a:extLst>
              <a:ext uri="{FF2B5EF4-FFF2-40B4-BE49-F238E27FC236}">
                <a16:creationId xmlns:a16="http://schemas.microsoft.com/office/drawing/2014/main" id="{A444D389-EA1C-5A66-09A0-925F6CBF7D1A}"/>
              </a:ext>
            </a:extLst>
          </p:cNvPr>
          <p:cNvCxnSpPr>
            <a:cxnSpLocks/>
          </p:cNvCxnSpPr>
          <p:nvPr/>
        </p:nvCxnSpPr>
        <p:spPr>
          <a:xfrm flipV="1">
            <a:off x="4444408" y="6703582"/>
            <a:ext cx="1727792" cy="9665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FFC04D3B-142F-C0E0-7C8B-874F6E0A2935}"/>
              </a:ext>
            </a:extLst>
          </p:cNvPr>
          <p:cNvSpPr txBox="1"/>
          <p:nvPr/>
        </p:nvSpPr>
        <p:spPr>
          <a:xfrm>
            <a:off x="2010143" y="3886788"/>
            <a:ext cx="2650477" cy="461665"/>
          </a:xfrm>
          <a:prstGeom prst="rect">
            <a:avLst/>
          </a:prstGeom>
          <a:noFill/>
        </p:spPr>
        <p:txBody>
          <a:bodyPr wrap="square" rtlCol="0">
            <a:spAutoFit/>
          </a:bodyPr>
          <a:lstStyle/>
          <a:p>
            <a:pPr algn="ctr"/>
            <a:r>
              <a:rPr lang="en-US" sz="2400" b="1" dirty="0"/>
              <a:t>Table View</a:t>
            </a:r>
            <a:endParaRPr lang="en-EG" sz="2400" b="1" dirty="0"/>
          </a:p>
        </p:txBody>
      </p:sp>
      <p:cxnSp>
        <p:nvCxnSpPr>
          <p:cNvPr id="23" name="Straight Arrow Connector 22">
            <a:extLst>
              <a:ext uri="{FF2B5EF4-FFF2-40B4-BE49-F238E27FC236}">
                <a16:creationId xmlns:a16="http://schemas.microsoft.com/office/drawing/2014/main" id="{F2C65D13-A3C8-0BE0-4150-4861489CDFA3}"/>
              </a:ext>
            </a:extLst>
          </p:cNvPr>
          <p:cNvCxnSpPr>
            <a:cxnSpLocks/>
          </p:cNvCxnSpPr>
          <p:nvPr/>
        </p:nvCxnSpPr>
        <p:spPr>
          <a:xfrm flipV="1">
            <a:off x="4223304" y="4522670"/>
            <a:ext cx="1157248" cy="324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7F4F4AF-3F87-A147-D942-C0B7516CEEBF}"/>
              </a:ext>
            </a:extLst>
          </p:cNvPr>
          <p:cNvSpPr txBox="1"/>
          <p:nvPr/>
        </p:nvSpPr>
        <p:spPr>
          <a:xfrm>
            <a:off x="1852671" y="4394784"/>
            <a:ext cx="2650477" cy="461665"/>
          </a:xfrm>
          <a:prstGeom prst="rect">
            <a:avLst/>
          </a:prstGeom>
          <a:noFill/>
        </p:spPr>
        <p:txBody>
          <a:bodyPr wrap="square" rtlCol="0">
            <a:spAutoFit/>
          </a:bodyPr>
          <a:lstStyle/>
          <a:p>
            <a:pPr algn="ctr"/>
            <a:r>
              <a:rPr lang="en-US" sz="2400" b="1" dirty="0"/>
              <a:t>Model View</a:t>
            </a:r>
            <a:endParaRPr lang="en-EG" sz="2400" b="1" dirty="0"/>
          </a:p>
        </p:txBody>
      </p:sp>
      <p:cxnSp>
        <p:nvCxnSpPr>
          <p:cNvPr id="25" name="Straight Arrow Connector 24">
            <a:extLst>
              <a:ext uri="{FF2B5EF4-FFF2-40B4-BE49-F238E27FC236}">
                <a16:creationId xmlns:a16="http://schemas.microsoft.com/office/drawing/2014/main" id="{6852FB1C-A5FF-9036-7795-5799B67C5051}"/>
              </a:ext>
            </a:extLst>
          </p:cNvPr>
          <p:cNvCxnSpPr>
            <a:cxnSpLocks/>
          </p:cNvCxnSpPr>
          <p:nvPr/>
        </p:nvCxnSpPr>
        <p:spPr>
          <a:xfrm>
            <a:off x="4257694" y="4149661"/>
            <a:ext cx="1148511" cy="89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F2DC46D-65C1-EA9B-47F4-C5DBAEAF2EDA}"/>
              </a:ext>
            </a:extLst>
          </p:cNvPr>
          <p:cNvSpPr txBox="1"/>
          <p:nvPr/>
        </p:nvSpPr>
        <p:spPr>
          <a:xfrm>
            <a:off x="1644431" y="5053291"/>
            <a:ext cx="2650477" cy="461665"/>
          </a:xfrm>
          <a:prstGeom prst="rect">
            <a:avLst/>
          </a:prstGeom>
          <a:noFill/>
        </p:spPr>
        <p:txBody>
          <a:bodyPr wrap="square" rtlCol="0">
            <a:spAutoFit/>
          </a:bodyPr>
          <a:lstStyle/>
          <a:p>
            <a:pPr algn="ctr"/>
            <a:r>
              <a:rPr lang="en-US" sz="2400" b="1" dirty="0"/>
              <a:t>DAX Query View</a:t>
            </a:r>
            <a:endParaRPr lang="en-EG" sz="2400" b="1" dirty="0"/>
          </a:p>
        </p:txBody>
      </p:sp>
      <p:cxnSp>
        <p:nvCxnSpPr>
          <p:cNvPr id="27" name="Straight Arrow Connector 26">
            <a:extLst>
              <a:ext uri="{FF2B5EF4-FFF2-40B4-BE49-F238E27FC236}">
                <a16:creationId xmlns:a16="http://schemas.microsoft.com/office/drawing/2014/main" id="{AD92000E-9519-10B9-A1AF-779D5CB69721}"/>
              </a:ext>
            </a:extLst>
          </p:cNvPr>
          <p:cNvCxnSpPr>
            <a:cxnSpLocks/>
            <a:stCxn id="26" idx="3"/>
          </p:cNvCxnSpPr>
          <p:nvPr/>
        </p:nvCxnSpPr>
        <p:spPr>
          <a:xfrm flipV="1">
            <a:off x="4294908" y="4832256"/>
            <a:ext cx="1085644" cy="4518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06929FA8-9EF0-C306-7E31-1567FA178663}"/>
              </a:ext>
            </a:extLst>
          </p:cNvPr>
          <p:cNvSpPr txBox="1"/>
          <p:nvPr/>
        </p:nvSpPr>
        <p:spPr>
          <a:xfrm>
            <a:off x="2154194" y="2126835"/>
            <a:ext cx="2650477" cy="461665"/>
          </a:xfrm>
          <a:prstGeom prst="rect">
            <a:avLst/>
          </a:prstGeom>
          <a:noFill/>
        </p:spPr>
        <p:txBody>
          <a:bodyPr wrap="square" rtlCol="0">
            <a:spAutoFit/>
          </a:bodyPr>
          <a:lstStyle/>
          <a:p>
            <a:pPr algn="ctr"/>
            <a:r>
              <a:rPr lang="en-US" sz="2400" b="1" dirty="0"/>
              <a:t>Get Data</a:t>
            </a:r>
            <a:endParaRPr lang="en-EG" sz="2400" b="1" dirty="0"/>
          </a:p>
        </p:txBody>
      </p:sp>
      <p:cxnSp>
        <p:nvCxnSpPr>
          <p:cNvPr id="41" name="Straight Arrow Connector 40">
            <a:extLst>
              <a:ext uri="{FF2B5EF4-FFF2-40B4-BE49-F238E27FC236}">
                <a16:creationId xmlns:a16="http://schemas.microsoft.com/office/drawing/2014/main" id="{21403662-F938-40CB-D5DD-51ADFEA9517F}"/>
              </a:ext>
            </a:extLst>
          </p:cNvPr>
          <p:cNvCxnSpPr>
            <a:cxnSpLocks/>
          </p:cNvCxnSpPr>
          <p:nvPr/>
        </p:nvCxnSpPr>
        <p:spPr>
          <a:xfrm>
            <a:off x="4515825" y="2428478"/>
            <a:ext cx="2088691" cy="8477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698498F8-29F9-8358-DA05-81106303535A}"/>
              </a:ext>
            </a:extLst>
          </p:cNvPr>
          <p:cNvSpPr txBox="1"/>
          <p:nvPr/>
        </p:nvSpPr>
        <p:spPr>
          <a:xfrm>
            <a:off x="783711" y="9047141"/>
            <a:ext cx="4220605" cy="461665"/>
          </a:xfrm>
          <a:prstGeom prst="rect">
            <a:avLst/>
          </a:prstGeom>
          <a:noFill/>
        </p:spPr>
        <p:txBody>
          <a:bodyPr wrap="square" rtlCol="0">
            <a:spAutoFit/>
          </a:bodyPr>
          <a:lstStyle/>
          <a:p>
            <a:r>
              <a:rPr lang="en-EG" sz="2400" b="1" dirty="0"/>
              <a:t>Report Page #, Add Page</a:t>
            </a:r>
          </a:p>
        </p:txBody>
      </p:sp>
      <p:cxnSp>
        <p:nvCxnSpPr>
          <p:cNvPr id="44" name="Straight Arrow Connector 43">
            <a:extLst>
              <a:ext uri="{FF2B5EF4-FFF2-40B4-BE49-F238E27FC236}">
                <a16:creationId xmlns:a16="http://schemas.microsoft.com/office/drawing/2014/main" id="{ED8998BF-54B3-43D3-F73A-A9737BE15BCD}"/>
              </a:ext>
            </a:extLst>
          </p:cNvPr>
          <p:cNvCxnSpPr>
            <a:cxnSpLocks/>
          </p:cNvCxnSpPr>
          <p:nvPr/>
        </p:nvCxnSpPr>
        <p:spPr>
          <a:xfrm flipV="1">
            <a:off x="4876724" y="9256894"/>
            <a:ext cx="1727792" cy="30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473912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2D228FB-0A36-8926-7FDC-FB4283D8B779}"/>
              </a:ext>
            </a:extLst>
          </p:cNvPr>
          <p:cNvSpPr/>
          <p:nvPr/>
        </p:nvSpPr>
        <p:spPr>
          <a:xfrm>
            <a:off x="6220" y="442766"/>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40AD33B2-84DB-498D-99BC-48015ABD3174}"/>
              </a:ext>
            </a:extLst>
          </p:cNvPr>
          <p:cNvSpPr/>
          <p:nvPr/>
        </p:nvSpPr>
        <p:spPr>
          <a:xfrm>
            <a:off x="1700782" y="2096521"/>
            <a:ext cx="7433387" cy="6621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144000" y="2096520"/>
            <a:ext cx="7443219" cy="3743325"/>
          </a:xfrm>
        </p:spPr>
      </p:pic>
      <p:sp>
        <p:nvSpPr>
          <p:cNvPr id="6" name="Rectangle 5">
            <a:extLst>
              <a:ext uri="{FF2B5EF4-FFF2-40B4-BE49-F238E27FC236}">
                <a16:creationId xmlns:a16="http://schemas.microsoft.com/office/drawing/2014/main" id="{0AC2650A-C51A-9ACB-723B-68D89C868D01}"/>
              </a:ext>
            </a:extLst>
          </p:cNvPr>
          <p:cNvSpPr/>
          <p:nvPr/>
        </p:nvSpPr>
        <p:spPr>
          <a:xfrm>
            <a:off x="1962447" y="2324230"/>
            <a:ext cx="6878586" cy="6555641"/>
          </a:xfrm>
          <a:prstGeom prst="rect">
            <a:avLst/>
          </a:prstGeom>
        </p:spPr>
        <p:txBody>
          <a:bodyPr wrap="square">
            <a:spAutoFit/>
          </a:bodyPr>
          <a:lstStyle/>
          <a:p>
            <a:pPr lvl="0"/>
            <a:r>
              <a:rPr lang="en-US" sz="4200" b="1" dirty="0">
                <a:latin typeface="Times New Roman" panose="02020603050405020304" pitchFamily="18" charset="0"/>
                <a:ea typeface="Calibri"/>
                <a:cs typeface="Times New Roman" panose="02020603050405020304" pitchFamily="18" charset="0"/>
                <a:sym typeface="Calibri"/>
              </a:rPr>
              <a:t>Exercise:</a:t>
            </a:r>
          </a:p>
          <a:p>
            <a:pPr lvl="0"/>
            <a:endParaRPr lang="en-US" sz="4200" b="1" dirty="0">
              <a:latin typeface="Times New Roman" panose="02020603050405020304" pitchFamily="18" charset="0"/>
              <a:ea typeface="Calibri"/>
              <a:cs typeface="Times New Roman" panose="02020603050405020304" pitchFamily="18" charset="0"/>
              <a:sym typeface="Calibri"/>
            </a:endParaRP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Sign-Up for Power BI Free and create your account</a:t>
            </a: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Download Power BI Desktop</a:t>
            </a: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Install/Setup Power BI on your Desktop</a:t>
            </a: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Get acquainted with Power BI Interface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0416372"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Exercise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8006720"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E2F05332-DB3C-38D7-92C5-54B9D3F1D77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7692C7B3-B50E-F116-DAD0-10A6346180E1}"/>
              </a:ext>
            </a:extLst>
          </p:cNvPr>
          <p:cNvSpPr txBox="1"/>
          <p:nvPr/>
        </p:nvSpPr>
        <p:spPr>
          <a:xfrm>
            <a:off x="8244750"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CCCDEEE1-CC3A-313E-5621-5C576D7E029F}"/>
              </a:ext>
            </a:extLst>
          </p:cNvPr>
          <p:cNvSpPr txBox="1"/>
          <p:nvPr/>
        </p:nvSpPr>
        <p:spPr>
          <a:xfrm>
            <a:off x="8335313"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3" name="TextBox 12">
            <a:extLst>
              <a:ext uri="{FF2B5EF4-FFF2-40B4-BE49-F238E27FC236}">
                <a16:creationId xmlns:a16="http://schemas.microsoft.com/office/drawing/2014/main" id="{566EAC16-1AD3-5704-D775-FA944FAB3C13}"/>
              </a:ext>
            </a:extLst>
          </p:cNvPr>
          <p:cNvSpPr txBox="1"/>
          <p:nvPr/>
        </p:nvSpPr>
        <p:spPr>
          <a:xfrm>
            <a:off x="4590288" y="4954262"/>
            <a:ext cx="9180576" cy="369332"/>
          </a:xfrm>
          <a:prstGeom prst="rect">
            <a:avLst/>
          </a:prstGeom>
          <a:noFill/>
        </p:spPr>
        <p:txBody>
          <a:bodyPr wrap="square">
            <a:spAutoFit/>
          </a:bodyPr>
          <a:lstStyle/>
          <a:p>
            <a:endParaRPr lang="en-EG" dirty="0"/>
          </a:p>
        </p:txBody>
      </p:sp>
    </p:spTree>
    <p:extLst>
      <p:ext uri="{BB962C8B-B14F-4D97-AF65-F5344CB8AC3E}">
        <p14:creationId xmlns:p14="http://schemas.microsoft.com/office/powerpoint/2010/main" val="358413864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25920" y="2528243"/>
            <a:ext cx="16219080" cy="6555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3" name="TextBox 2"/>
          <p:cNvSpPr txBox="1"/>
          <p:nvPr/>
        </p:nvSpPr>
        <p:spPr>
          <a:xfrm>
            <a:off x="3769725" y="1528604"/>
            <a:ext cx="13104813" cy="738664"/>
          </a:xfrm>
          <a:prstGeom prst="rect">
            <a:avLst/>
          </a:prstGeom>
          <a:noFill/>
        </p:spPr>
        <p:txBody>
          <a:bodyPr wrap="square" rtlCol="0">
            <a:spAutoFit/>
          </a:bodyPr>
          <a:lstStyle/>
          <a:p>
            <a:r>
              <a:rPr lang="en-US" sz="42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1413463" y="1403094"/>
            <a:ext cx="2106686" cy="1749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33" name="TextBox 32">
            <a:extLst>
              <a:ext uri="{FF2B5EF4-FFF2-40B4-BE49-F238E27FC236}">
                <a16:creationId xmlns:a16="http://schemas.microsoft.com/office/drawing/2014/main" id="{82E2FDAD-62C8-8729-4B16-8CA8F13ACCD4}"/>
              </a:ext>
            </a:extLst>
          </p:cNvPr>
          <p:cNvSpPr txBox="1"/>
          <p:nvPr/>
        </p:nvSpPr>
        <p:spPr>
          <a:xfrm>
            <a:off x="12051066" y="6598136"/>
            <a:ext cx="1325799" cy="461665"/>
          </a:xfrm>
          <a:prstGeom prst="rect">
            <a:avLst/>
          </a:prstGeom>
          <a:noFill/>
        </p:spPr>
        <p:txBody>
          <a:bodyPr wrap="square" rtlCol="0">
            <a:spAutoFit/>
          </a:bodyPr>
          <a:lstStyle/>
          <a:p>
            <a:pPr algn="ctr"/>
            <a:r>
              <a:rPr lang="en-US" sz="2400" dirty="0">
                <a:solidFill>
                  <a:schemeClr val="bg1"/>
                </a:solidFill>
              </a:rPr>
              <a:t>Scope</a:t>
            </a:r>
            <a:endParaRPr lang="ar-SA" sz="2400" dirty="0">
              <a:solidFill>
                <a:schemeClr val="bg1"/>
              </a:solidFill>
            </a:endParaRPr>
          </a:p>
        </p:txBody>
      </p:sp>
      <p:sp>
        <p:nvSpPr>
          <p:cNvPr id="34" name="TextBox 33">
            <a:extLst>
              <a:ext uri="{FF2B5EF4-FFF2-40B4-BE49-F238E27FC236}">
                <a16:creationId xmlns:a16="http://schemas.microsoft.com/office/drawing/2014/main" id="{778F5DC7-C50B-D0D6-2F69-4DC8280F8B5F}"/>
              </a:ext>
            </a:extLst>
          </p:cNvPr>
          <p:cNvSpPr txBox="1"/>
          <p:nvPr/>
        </p:nvSpPr>
        <p:spPr>
          <a:xfrm>
            <a:off x="13176923" y="4159702"/>
            <a:ext cx="1325799" cy="461665"/>
          </a:xfrm>
          <a:prstGeom prst="rect">
            <a:avLst/>
          </a:prstGeom>
          <a:noFill/>
        </p:spPr>
        <p:txBody>
          <a:bodyPr wrap="square" rtlCol="0">
            <a:spAutoFit/>
          </a:bodyPr>
          <a:lstStyle/>
          <a:p>
            <a:pPr algn="ctr"/>
            <a:r>
              <a:rPr lang="en-US" sz="2400" dirty="0">
                <a:solidFill>
                  <a:schemeClr val="bg1"/>
                </a:solidFill>
              </a:rPr>
              <a:t>Cost</a:t>
            </a:r>
            <a:endParaRPr lang="ar-SA" sz="2400" dirty="0">
              <a:solidFill>
                <a:schemeClr val="bg1"/>
              </a:solidFill>
            </a:endParaRPr>
          </a:p>
        </p:txBody>
      </p:sp>
      <p:sp>
        <p:nvSpPr>
          <p:cNvPr id="35" name="TextBox 34">
            <a:extLst>
              <a:ext uri="{FF2B5EF4-FFF2-40B4-BE49-F238E27FC236}">
                <a16:creationId xmlns:a16="http://schemas.microsoft.com/office/drawing/2014/main" id="{8597426F-239B-6E0A-D469-D8F1F6C593F8}"/>
              </a:ext>
            </a:extLst>
          </p:cNvPr>
          <p:cNvSpPr txBox="1"/>
          <p:nvPr/>
        </p:nvSpPr>
        <p:spPr>
          <a:xfrm>
            <a:off x="10828104" y="4159702"/>
            <a:ext cx="1325799" cy="461665"/>
          </a:xfrm>
          <a:prstGeom prst="rect">
            <a:avLst/>
          </a:prstGeom>
          <a:noFill/>
        </p:spPr>
        <p:txBody>
          <a:bodyPr wrap="square" rtlCol="0">
            <a:spAutoFit/>
          </a:bodyPr>
          <a:lstStyle/>
          <a:p>
            <a:pPr algn="ctr"/>
            <a:r>
              <a:rPr lang="en-US" sz="2400" dirty="0">
                <a:solidFill>
                  <a:schemeClr val="bg1"/>
                </a:solidFill>
              </a:rPr>
              <a:t>Time</a:t>
            </a:r>
            <a:endParaRPr lang="ar-SA" sz="2400" dirty="0">
              <a:solidFill>
                <a:schemeClr val="bg1"/>
              </a:solidFill>
            </a:endParaRPr>
          </a:p>
        </p:txBody>
      </p:sp>
      <p:graphicFrame>
        <p:nvGraphicFramePr>
          <p:cNvPr id="8" name="Diagram 7">
            <a:extLst>
              <a:ext uri="{FF2B5EF4-FFF2-40B4-BE49-F238E27FC236}">
                <a16:creationId xmlns:a16="http://schemas.microsoft.com/office/drawing/2014/main" id="{8C9A3FB1-AE40-C976-B9F7-E37E3C017246}"/>
              </a:ext>
            </a:extLst>
          </p:cNvPr>
          <p:cNvGraphicFramePr/>
          <p:nvPr>
            <p:extLst>
              <p:ext uri="{D42A27DB-BD31-4B8C-83A1-F6EECF244321}">
                <p14:modId xmlns:p14="http://schemas.microsoft.com/office/powerpoint/2010/main" val="1209986790"/>
              </p:ext>
            </p:extLst>
          </p:nvPr>
        </p:nvGraphicFramePr>
        <p:xfrm>
          <a:off x="3769725" y="3022352"/>
          <a:ext cx="12890196" cy="5593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5">
            <a:extLst>
              <a:ext uri="{FF2B5EF4-FFF2-40B4-BE49-F238E27FC236}">
                <a16:creationId xmlns:a16="http://schemas.microsoft.com/office/drawing/2014/main" id="{348ADCAF-3956-CC9D-8456-E425414AE3D8}"/>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4" name="TextBox 16">
            <a:extLst>
              <a:ext uri="{FF2B5EF4-FFF2-40B4-BE49-F238E27FC236}">
                <a16:creationId xmlns:a16="http://schemas.microsoft.com/office/drawing/2014/main" id="{FEDB9818-13F3-EC94-5A3F-3F627D7B369B}"/>
              </a:ext>
            </a:extLst>
          </p:cNvPr>
          <p:cNvSpPr txBox="1"/>
          <p:nvPr/>
        </p:nvSpPr>
        <p:spPr>
          <a:xfrm>
            <a:off x="2081966" y="1883883"/>
            <a:ext cx="927943" cy="1009650"/>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Tree>
    <p:extLst>
      <p:ext uri="{BB962C8B-B14F-4D97-AF65-F5344CB8AC3E}">
        <p14:creationId xmlns:p14="http://schemas.microsoft.com/office/powerpoint/2010/main" val="17880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B3400-ED2C-4E0D-3EDB-07A4FF301F2B}"/>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C08EC08D-3A5B-2304-7E37-37912810176C}"/>
              </a:ext>
            </a:extLst>
          </p:cNvPr>
          <p:cNvSpPr/>
          <p:nvPr/>
        </p:nvSpPr>
        <p:spPr>
          <a:xfrm>
            <a:off x="6220" y="442766"/>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02F0178E-7A6C-C6F4-7425-11BBA743DC3E}"/>
              </a:ext>
            </a:extLst>
          </p:cNvPr>
          <p:cNvSpPr/>
          <p:nvPr/>
        </p:nvSpPr>
        <p:spPr>
          <a:xfrm>
            <a:off x="1700782" y="2096521"/>
            <a:ext cx="7433387" cy="6621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3BFEB3E4-C25D-234D-A441-A32C0B20C59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144000" y="2096520"/>
            <a:ext cx="7443219" cy="3743325"/>
          </a:xfrm>
        </p:spPr>
      </p:pic>
      <p:sp>
        <p:nvSpPr>
          <p:cNvPr id="6" name="Rectangle 5">
            <a:extLst>
              <a:ext uri="{FF2B5EF4-FFF2-40B4-BE49-F238E27FC236}">
                <a16:creationId xmlns:a16="http://schemas.microsoft.com/office/drawing/2014/main" id="{EFFB58A7-39D8-7700-7A3A-E22FADA309DC}"/>
              </a:ext>
            </a:extLst>
          </p:cNvPr>
          <p:cNvSpPr/>
          <p:nvPr/>
        </p:nvSpPr>
        <p:spPr>
          <a:xfrm>
            <a:off x="1962447" y="2324230"/>
            <a:ext cx="6878586" cy="2677656"/>
          </a:xfrm>
          <a:prstGeom prst="rect">
            <a:avLst/>
          </a:prstGeom>
        </p:spPr>
        <p:txBody>
          <a:bodyPr wrap="square">
            <a:spAutoFit/>
          </a:bodyPr>
          <a:lstStyle/>
          <a:p>
            <a:pPr lvl="0"/>
            <a:r>
              <a:rPr lang="en-US" sz="4200" b="1" dirty="0">
                <a:latin typeface="Times New Roman" panose="02020603050405020304" pitchFamily="18" charset="0"/>
                <a:ea typeface="Calibri"/>
                <a:cs typeface="Times New Roman" panose="02020603050405020304" pitchFamily="18" charset="0"/>
                <a:sym typeface="Calibri"/>
              </a:rPr>
              <a:t>Lecture 02:</a:t>
            </a:r>
          </a:p>
          <a:p>
            <a:pPr lvl="0"/>
            <a:endParaRPr lang="en-US" sz="4200" b="1" dirty="0">
              <a:latin typeface="Times New Roman" panose="02020603050405020304" pitchFamily="18" charset="0"/>
              <a:ea typeface="Calibri"/>
              <a:cs typeface="Times New Roman" panose="02020603050405020304" pitchFamily="18" charset="0"/>
              <a:sym typeface="Calibri"/>
            </a:endParaRP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Connecting and Preparing Data</a:t>
            </a:r>
          </a:p>
        </p:txBody>
      </p:sp>
      <p:sp>
        <p:nvSpPr>
          <p:cNvPr id="17" name="TextBox 16">
            <a:extLst>
              <a:ext uri="{FF2B5EF4-FFF2-40B4-BE49-F238E27FC236}">
                <a16:creationId xmlns:a16="http://schemas.microsoft.com/office/drawing/2014/main" id="{D2EF3C29-1291-334A-CB5E-6D6AF39C85FB}"/>
              </a:ext>
            </a:extLst>
          </p:cNvPr>
          <p:cNvSpPr txBox="1"/>
          <p:nvPr/>
        </p:nvSpPr>
        <p:spPr>
          <a:xfrm>
            <a:off x="10416372"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Next Lecture</a:t>
            </a:r>
          </a:p>
        </p:txBody>
      </p:sp>
      <p:sp>
        <p:nvSpPr>
          <p:cNvPr id="10" name="Google Shape;163;p5">
            <a:extLst>
              <a:ext uri="{FF2B5EF4-FFF2-40B4-BE49-F238E27FC236}">
                <a16:creationId xmlns:a16="http://schemas.microsoft.com/office/drawing/2014/main" id="{A0987A2C-4A00-E5E7-4C77-C28827519E6E}"/>
              </a:ext>
            </a:extLst>
          </p:cNvPr>
          <p:cNvSpPr/>
          <p:nvPr/>
        </p:nvSpPr>
        <p:spPr>
          <a:xfrm>
            <a:off x="8006720"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8F9159DE-0E92-2EEF-D54D-5DD2F35D62A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54E5AE11-96C9-40D6-90FD-4DE8A62496F5}"/>
              </a:ext>
            </a:extLst>
          </p:cNvPr>
          <p:cNvSpPr txBox="1"/>
          <p:nvPr/>
        </p:nvSpPr>
        <p:spPr>
          <a:xfrm>
            <a:off x="8244750"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3F4AEE7D-DEA8-9B49-A761-95FC1D03DDD1}"/>
              </a:ext>
            </a:extLst>
          </p:cNvPr>
          <p:cNvSpPr txBox="1"/>
          <p:nvPr/>
        </p:nvSpPr>
        <p:spPr>
          <a:xfrm>
            <a:off x="8335313"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01</a:t>
            </a:r>
          </a:p>
        </p:txBody>
      </p:sp>
      <p:sp>
        <p:nvSpPr>
          <p:cNvPr id="13" name="TextBox 12">
            <a:extLst>
              <a:ext uri="{FF2B5EF4-FFF2-40B4-BE49-F238E27FC236}">
                <a16:creationId xmlns:a16="http://schemas.microsoft.com/office/drawing/2014/main" id="{561A4899-7D67-6EB3-9036-27C62A494241}"/>
              </a:ext>
            </a:extLst>
          </p:cNvPr>
          <p:cNvSpPr txBox="1"/>
          <p:nvPr/>
        </p:nvSpPr>
        <p:spPr>
          <a:xfrm>
            <a:off x="4590288" y="4954262"/>
            <a:ext cx="9180576" cy="369332"/>
          </a:xfrm>
          <a:prstGeom prst="rect">
            <a:avLst/>
          </a:prstGeom>
          <a:noFill/>
        </p:spPr>
        <p:txBody>
          <a:bodyPr wrap="square">
            <a:spAutoFit/>
          </a:bodyPr>
          <a:lstStyle/>
          <a:p>
            <a:endParaRPr lang="en-EG" dirty="0"/>
          </a:p>
        </p:txBody>
      </p:sp>
    </p:spTree>
    <p:extLst>
      <p:ext uri="{BB962C8B-B14F-4D97-AF65-F5344CB8AC3E}">
        <p14:creationId xmlns:p14="http://schemas.microsoft.com/office/powerpoint/2010/main" val="361598166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0668"/>
            <a:ext cx="18288000" cy="10265664"/>
          </a:xfrm>
          <a:prstGeom prst="rect">
            <a:avLst/>
          </a:prstGeom>
        </p:spPr>
      </p:pic>
      <p:sp>
        <p:nvSpPr>
          <p:cNvPr id="2" name="Right Triangle 1"/>
          <p:cNvSpPr/>
          <p:nvPr/>
        </p:nvSpPr>
        <p:spPr>
          <a:xfrm flipH="1">
            <a:off x="9768968" y="4729654"/>
            <a:ext cx="8519033" cy="555734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sp>
        <p:nvSpPr>
          <p:cNvPr id="10" name="TextBox 9"/>
          <p:cNvSpPr txBox="1"/>
          <p:nvPr/>
        </p:nvSpPr>
        <p:spPr>
          <a:xfrm>
            <a:off x="873010" y="8560613"/>
            <a:ext cx="6786848" cy="1338828"/>
          </a:xfrm>
          <a:prstGeom prst="rect">
            <a:avLst/>
          </a:prstGeom>
          <a:noFill/>
        </p:spPr>
        <p:txBody>
          <a:bodyPr wrap="square" rtlCol="0">
            <a:spAutoFit/>
          </a:bodyPr>
          <a:lstStyle/>
          <a:p>
            <a:r>
              <a:rPr lang="en-US" sz="81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364270" y="9253110"/>
            <a:ext cx="3418899" cy="576078"/>
          </a:xfrm>
          <a:prstGeom prst="rect">
            <a:avLst/>
          </a:prstGeom>
        </p:spPr>
      </p:pic>
      <p:sp>
        <p:nvSpPr>
          <p:cNvPr id="14" name="Parallelogram 13"/>
          <p:cNvSpPr/>
          <p:nvPr/>
        </p:nvSpPr>
        <p:spPr>
          <a:xfrm rot="16200000" flipV="1">
            <a:off x="-3088416" y="6602121"/>
            <a:ext cx="5702238" cy="16461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solidFill>
                <a:srgbClr val="669BBC"/>
              </a:solidFill>
            </a:endParaRPr>
          </a:p>
        </p:txBody>
      </p:sp>
      <p:pic>
        <p:nvPicPr>
          <p:cNvPr id="22"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38715" y="304800"/>
            <a:ext cx="3870009" cy="1807029"/>
          </a:xfrm>
          <a:prstGeom prst="rect">
            <a:avLst/>
          </a:prstGeom>
        </p:spPr>
      </p:pic>
      <p:sp>
        <p:nvSpPr>
          <p:cNvPr id="4" name="TextBox 3">
            <a:extLst>
              <a:ext uri="{FF2B5EF4-FFF2-40B4-BE49-F238E27FC236}">
                <a16:creationId xmlns:a16="http://schemas.microsoft.com/office/drawing/2014/main" id="{202ABE3A-5A21-7765-A146-D07AE008015D}"/>
              </a:ext>
            </a:extLst>
          </p:cNvPr>
          <p:cNvSpPr txBox="1"/>
          <p:nvPr/>
        </p:nvSpPr>
        <p:spPr>
          <a:xfrm>
            <a:off x="3776472" y="5063990"/>
            <a:ext cx="9674352" cy="369332"/>
          </a:xfrm>
          <a:prstGeom prst="rect">
            <a:avLst/>
          </a:prstGeom>
          <a:noFill/>
        </p:spPr>
        <p:txBody>
          <a:bodyPr wrap="square">
            <a:spAutoFit/>
          </a:bodyPr>
          <a:lstStyle/>
          <a:p>
            <a:endParaRPr lang="en-EG"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13.3"/>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068178-2BBD-443A-9286-099CCDC854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578F95-94BD-47B0-93DC-D0944AF8F269}">
  <ds:schemaRefs>
    <ds:schemaRef ds:uri="http://schemas.microsoft.com/sharepoint/v3/contenttype/forms"/>
  </ds:schemaRefs>
</ds:datastoreItem>
</file>

<file path=customXml/itemProps3.xml><?xml version="1.0" encoding="utf-8"?>
<ds:datastoreItem xmlns:ds="http://schemas.openxmlformats.org/officeDocument/2006/customXml" ds:itemID="{B093B8FA-63B0-407F-A5DE-FCE91139C3B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2149</TotalTime>
  <Words>2065</Words>
  <Application>Microsoft Office PowerPoint</Application>
  <PresentationFormat>Custom</PresentationFormat>
  <Paragraphs>490</Paragraphs>
  <Slides>40</Slides>
  <Notes>13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Eng. Ahmed Hussein, MBA, PfMP©, PMP© and APMG-Change Management Practitioner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Organizations Fail with Data?</vt:lpstr>
      <vt:lpstr>PowerPoint Presentation</vt:lpstr>
      <vt:lpstr>PowerPoint Presentation</vt:lpstr>
      <vt:lpstr>PowerPoint Presentation</vt:lpstr>
      <vt:lpstr>Understanding Data, Information, and Insights</vt:lpstr>
      <vt:lpstr>PowerPoint Presentation</vt:lpstr>
      <vt:lpstr>PowerPoint Presentation</vt:lpstr>
      <vt:lpstr>PowerPoint Presentation</vt:lpstr>
      <vt:lpstr>PowerPoint Presentation</vt:lpstr>
      <vt:lpstr>Data Driven Decision Framework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PowerBI Lecture 1</dc:title>
  <cp:lastModifiedBy>Teams Training</cp:lastModifiedBy>
  <cp:revision>3</cp:revision>
  <dcterms:created xsi:type="dcterms:W3CDTF">2006-08-16T00:00:00Z</dcterms:created>
  <dcterms:modified xsi:type="dcterms:W3CDTF">2026-06-03T19:32:06Z</dcterms:modified>
  <dc:identifier>DAHLCHaYTg4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