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5"/>
  </p:notesMasterIdLst>
  <p:sldIdLst>
    <p:sldId id="258" r:id="rId2"/>
    <p:sldId id="377" r:id="rId3"/>
    <p:sldId id="369" r:id="rId4"/>
    <p:sldId id="370" r:id="rId5"/>
    <p:sldId id="371" r:id="rId6"/>
    <p:sldId id="372" r:id="rId7"/>
    <p:sldId id="373" r:id="rId8"/>
    <p:sldId id="374" r:id="rId9"/>
    <p:sldId id="375" r:id="rId10"/>
    <p:sldId id="376" r:id="rId11"/>
    <p:sldId id="360" r:id="rId12"/>
    <p:sldId id="335" r:id="rId13"/>
    <p:sldId id="337" r:id="rId14"/>
    <p:sldId id="339" r:id="rId15"/>
    <p:sldId id="342" r:id="rId16"/>
    <p:sldId id="350" r:id="rId17"/>
    <p:sldId id="346" r:id="rId18"/>
    <p:sldId id="343" r:id="rId19"/>
    <p:sldId id="378" r:id="rId20"/>
    <p:sldId id="344" r:id="rId21"/>
    <p:sldId id="345" r:id="rId22"/>
    <p:sldId id="347" r:id="rId23"/>
    <p:sldId id="348" r:id="rId24"/>
    <p:sldId id="349" r:id="rId25"/>
    <p:sldId id="352" r:id="rId26"/>
    <p:sldId id="351" r:id="rId27"/>
    <p:sldId id="363" r:id="rId28"/>
    <p:sldId id="353" r:id="rId29"/>
    <p:sldId id="361" r:id="rId30"/>
    <p:sldId id="362" r:id="rId31"/>
    <p:sldId id="379" r:id="rId32"/>
    <p:sldId id="380" r:id="rId33"/>
    <p:sldId id="368" r:id="rId3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73" d="100"/>
          <a:sy n="73" d="100"/>
        </p:scale>
        <p:origin x="24" y="12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 Id="rId8" Type="http://schemas.openxmlformats.org/officeDocument/2006/relationships/slide" Target="slides/slide7.xml"/><Relationship Id="rId3" Type="http://schemas.openxmlformats.org/officeDocument/2006/relationships/slide" Target="slides/slide2.xml"/></Relationships>
</file>

<file path=ppt/diagrams/colors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79828C0-EEDA-470E-8624-77EDBF7C727E}" type="doc">
      <dgm:prSet loTypeId="urn:microsoft.com/office/officeart/2005/8/layout/lProcess2" loCatId="relationship" qsTypeId="urn:microsoft.com/office/officeart/2005/8/quickstyle/simple1" qsCatId="simple" csTypeId="urn:microsoft.com/office/officeart/2005/8/colors/colorful4" csCatId="colorful" phldr="1"/>
      <dgm:spPr/>
      <dgm:t>
        <a:bodyPr/>
        <a:lstStyle/>
        <a:p>
          <a:endParaRPr lang="en-US"/>
        </a:p>
      </dgm:t>
    </dgm:pt>
    <dgm:pt modelId="{8BCAE03D-EFE2-4C33-A531-F623E4550B76}">
      <dgm:prSet phldrT="[Text]" custT="1"/>
      <dgm:spPr>
        <a:noFill/>
      </dgm:spPr>
      <dgm:t>
        <a:bodyPr/>
        <a:lstStyle/>
        <a:p>
          <a:endParaRPr lang="en-US" sz="1000" dirty="0"/>
        </a:p>
      </dgm:t>
    </dgm:pt>
    <dgm:pt modelId="{8F389E4B-3E4E-4C22-BB63-901C6F05BCD1}" type="parTrans" cxnId="{4FEB2807-B0A2-4282-ABBD-27237E764E69}">
      <dgm:prSet/>
      <dgm:spPr/>
      <dgm:t>
        <a:bodyPr/>
        <a:lstStyle/>
        <a:p>
          <a:endParaRPr lang="en-US"/>
        </a:p>
      </dgm:t>
    </dgm:pt>
    <dgm:pt modelId="{AC014370-50AA-406B-ACDC-84007FF95684}" type="sibTrans" cxnId="{4FEB2807-B0A2-4282-ABBD-27237E764E69}">
      <dgm:prSet/>
      <dgm:spPr/>
      <dgm:t>
        <a:bodyPr/>
        <a:lstStyle/>
        <a:p>
          <a:endParaRPr lang="en-US"/>
        </a:p>
      </dgm:t>
    </dgm:pt>
    <dgm:pt modelId="{54018477-19F6-48A0-A3B6-094CA776F03A}">
      <dgm:prSet phldrT="[Text]"/>
      <dgm:spPr/>
      <dgm:t>
        <a:bodyPr/>
        <a:lstStyle/>
        <a:p>
          <a:r>
            <a:rPr lang="en-US" dirty="0"/>
            <a:t>Working products</a:t>
          </a:r>
        </a:p>
      </dgm:t>
    </dgm:pt>
    <dgm:pt modelId="{C81CC0CE-277A-463F-812F-259A24202132}" type="parTrans" cxnId="{A6DB13C2-1243-4971-8BCE-82E7E741D0D7}">
      <dgm:prSet/>
      <dgm:spPr/>
      <dgm:t>
        <a:bodyPr/>
        <a:lstStyle/>
        <a:p>
          <a:endParaRPr lang="en-US"/>
        </a:p>
      </dgm:t>
    </dgm:pt>
    <dgm:pt modelId="{547D0106-93DF-4B15-B0EC-21AD869F2FC4}" type="sibTrans" cxnId="{A6DB13C2-1243-4971-8BCE-82E7E741D0D7}">
      <dgm:prSet/>
      <dgm:spPr/>
      <dgm:t>
        <a:bodyPr/>
        <a:lstStyle/>
        <a:p>
          <a:endParaRPr lang="en-US"/>
        </a:p>
      </dgm:t>
    </dgm:pt>
    <dgm:pt modelId="{572611B1-629B-4975-87B4-6CDE71265FBD}">
      <dgm:prSet phldrT="[Text]"/>
      <dgm:spPr/>
      <dgm:t>
        <a:bodyPr/>
        <a:lstStyle/>
        <a:p>
          <a:r>
            <a:rPr lang="en-US" dirty="0"/>
            <a:t>Customer collaboration</a:t>
          </a:r>
        </a:p>
      </dgm:t>
    </dgm:pt>
    <dgm:pt modelId="{889CB7D6-E574-4070-87C9-1B2952CB3254}" type="parTrans" cxnId="{B673AF0C-8DA2-4FF0-93C7-63795763F645}">
      <dgm:prSet/>
      <dgm:spPr/>
      <dgm:t>
        <a:bodyPr/>
        <a:lstStyle/>
        <a:p>
          <a:endParaRPr lang="en-US"/>
        </a:p>
      </dgm:t>
    </dgm:pt>
    <dgm:pt modelId="{EB785B42-8D5B-4215-BA68-33CA033C7F06}" type="sibTrans" cxnId="{B673AF0C-8DA2-4FF0-93C7-63795763F645}">
      <dgm:prSet/>
      <dgm:spPr/>
      <dgm:t>
        <a:bodyPr/>
        <a:lstStyle/>
        <a:p>
          <a:endParaRPr lang="en-US"/>
        </a:p>
      </dgm:t>
    </dgm:pt>
    <dgm:pt modelId="{B1394BC5-349B-4948-B952-D6DA590ED68E}">
      <dgm:prSet phldrT="[Text]" custT="1"/>
      <dgm:spPr>
        <a:noFill/>
      </dgm:spPr>
      <dgm:t>
        <a:bodyPr/>
        <a:lstStyle/>
        <a:p>
          <a:endParaRPr lang="en-US" sz="1000" dirty="0"/>
        </a:p>
      </dgm:t>
    </dgm:pt>
    <dgm:pt modelId="{FF02A081-4A3C-4B27-8B23-52456A464972}" type="parTrans" cxnId="{22725AA2-3299-4B38-B197-288C4F82893D}">
      <dgm:prSet/>
      <dgm:spPr/>
      <dgm:t>
        <a:bodyPr/>
        <a:lstStyle/>
        <a:p>
          <a:endParaRPr lang="en-US"/>
        </a:p>
      </dgm:t>
    </dgm:pt>
    <dgm:pt modelId="{A3977708-2F10-42A9-8D90-157D58822504}" type="sibTrans" cxnId="{22725AA2-3299-4B38-B197-288C4F82893D}">
      <dgm:prSet/>
      <dgm:spPr/>
      <dgm:t>
        <a:bodyPr/>
        <a:lstStyle/>
        <a:p>
          <a:endParaRPr lang="en-US"/>
        </a:p>
      </dgm:t>
    </dgm:pt>
    <dgm:pt modelId="{4BA14E77-F608-4366-A26B-2C594787B89E}">
      <dgm:prSet phldrT="[Text]"/>
      <dgm:spPr/>
      <dgm:t>
        <a:bodyPr/>
        <a:lstStyle/>
        <a:p>
          <a:r>
            <a:rPr lang="en-US" dirty="0"/>
            <a:t>Over</a:t>
          </a:r>
        </a:p>
      </dgm:t>
    </dgm:pt>
    <dgm:pt modelId="{00D2888F-B05F-4CD6-85A0-CD9519397500}" type="parTrans" cxnId="{1340DFC4-DB47-45CF-88C5-97A59781C033}">
      <dgm:prSet/>
      <dgm:spPr/>
      <dgm:t>
        <a:bodyPr/>
        <a:lstStyle/>
        <a:p>
          <a:endParaRPr lang="en-US"/>
        </a:p>
      </dgm:t>
    </dgm:pt>
    <dgm:pt modelId="{10B46B82-607C-4795-B833-AA7257817743}" type="sibTrans" cxnId="{1340DFC4-DB47-45CF-88C5-97A59781C033}">
      <dgm:prSet/>
      <dgm:spPr/>
      <dgm:t>
        <a:bodyPr/>
        <a:lstStyle/>
        <a:p>
          <a:endParaRPr lang="en-US"/>
        </a:p>
      </dgm:t>
    </dgm:pt>
    <dgm:pt modelId="{F099FB46-81F8-4C9A-8011-7A8E2C9B7E4C}">
      <dgm:prSet phldrT="[Text]"/>
      <dgm:spPr/>
      <dgm:t>
        <a:bodyPr/>
        <a:lstStyle/>
        <a:p>
          <a:r>
            <a:rPr lang="en-US" dirty="0"/>
            <a:t>Over</a:t>
          </a:r>
        </a:p>
      </dgm:t>
    </dgm:pt>
    <dgm:pt modelId="{A0798874-5FBB-43A1-B1F0-7D43DF3C62E0}" type="parTrans" cxnId="{D8419320-1D55-4C3D-8F73-BC37A83BE40D}">
      <dgm:prSet/>
      <dgm:spPr/>
      <dgm:t>
        <a:bodyPr/>
        <a:lstStyle/>
        <a:p>
          <a:endParaRPr lang="en-US"/>
        </a:p>
      </dgm:t>
    </dgm:pt>
    <dgm:pt modelId="{795D6707-B232-4E8C-BD23-F176D94CE841}" type="sibTrans" cxnId="{D8419320-1D55-4C3D-8F73-BC37A83BE40D}">
      <dgm:prSet/>
      <dgm:spPr/>
      <dgm:t>
        <a:bodyPr/>
        <a:lstStyle/>
        <a:p>
          <a:endParaRPr lang="en-US"/>
        </a:p>
      </dgm:t>
    </dgm:pt>
    <dgm:pt modelId="{3AE859E6-FBCF-47B4-8558-62A8A86FD973}">
      <dgm:prSet phldrT="[Text]" custT="1"/>
      <dgm:spPr>
        <a:noFill/>
      </dgm:spPr>
      <dgm:t>
        <a:bodyPr/>
        <a:lstStyle/>
        <a:p>
          <a:endParaRPr lang="en-US" sz="1000" dirty="0"/>
        </a:p>
      </dgm:t>
    </dgm:pt>
    <dgm:pt modelId="{70B22493-0B89-4B0E-B568-2167AACD9BD8}" type="parTrans" cxnId="{2915B5AF-89A0-44AE-BBED-871CFFED9BAA}">
      <dgm:prSet/>
      <dgm:spPr/>
      <dgm:t>
        <a:bodyPr/>
        <a:lstStyle/>
        <a:p>
          <a:endParaRPr lang="en-US"/>
        </a:p>
      </dgm:t>
    </dgm:pt>
    <dgm:pt modelId="{2E4EFD3C-A1F1-465E-9ECF-9E3D933EB11A}" type="sibTrans" cxnId="{2915B5AF-89A0-44AE-BBED-871CFFED9BAA}">
      <dgm:prSet/>
      <dgm:spPr/>
      <dgm:t>
        <a:bodyPr/>
        <a:lstStyle/>
        <a:p>
          <a:endParaRPr lang="en-US"/>
        </a:p>
      </dgm:t>
    </dgm:pt>
    <dgm:pt modelId="{47BA445B-8D91-45F3-ABD3-3F86C15312B2}">
      <dgm:prSet phldrT="[Text]"/>
      <dgm:spPr/>
      <dgm:t>
        <a:bodyPr/>
        <a:lstStyle/>
        <a:p>
          <a:r>
            <a:rPr lang="en-US" dirty="0"/>
            <a:t>Process and tools</a:t>
          </a:r>
        </a:p>
      </dgm:t>
    </dgm:pt>
    <dgm:pt modelId="{F9574D1E-A880-4FC8-AA24-FA5DD17B8294}" type="parTrans" cxnId="{DEC0B069-8C48-4089-AB59-5B2A930BA1A4}">
      <dgm:prSet/>
      <dgm:spPr/>
      <dgm:t>
        <a:bodyPr/>
        <a:lstStyle/>
        <a:p>
          <a:endParaRPr lang="en-US"/>
        </a:p>
      </dgm:t>
    </dgm:pt>
    <dgm:pt modelId="{4CFDA4A9-C3D0-4989-A3F7-CD3674EFF2B2}" type="sibTrans" cxnId="{DEC0B069-8C48-4089-AB59-5B2A930BA1A4}">
      <dgm:prSet/>
      <dgm:spPr/>
      <dgm:t>
        <a:bodyPr/>
        <a:lstStyle/>
        <a:p>
          <a:endParaRPr lang="en-US"/>
        </a:p>
      </dgm:t>
    </dgm:pt>
    <dgm:pt modelId="{CC6BAF4D-F449-4AA4-A7C5-827DA157113B}">
      <dgm:prSet phldrT="[Text]"/>
      <dgm:spPr/>
      <dgm:t>
        <a:bodyPr/>
        <a:lstStyle/>
        <a:p>
          <a:r>
            <a:rPr lang="en-US" dirty="0"/>
            <a:t>Comprehensive documentation</a:t>
          </a:r>
        </a:p>
      </dgm:t>
    </dgm:pt>
    <dgm:pt modelId="{C07DB6B2-C3F8-4142-B857-78FA98FFBAD9}" type="parTrans" cxnId="{443FA74C-3822-462E-B56C-82AFA03558D7}">
      <dgm:prSet/>
      <dgm:spPr/>
      <dgm:t>
        <a:bodyPr/>
        <a:lstStyle/>
        <a:p>
          <a:endParaRPr lang="en-US"/>
        </a:p>
      </dgm:t>
    </dgm:pt>
    <dgm:pt modelId="{A83AE39A-5576-4008-90DF-CD51E9D47CA0}" type="sibTrans" cxnId="{443FA74C-3822-462E-B56C-82AFA03558D7}">
      <dgm:prSet/>
      <dgm:spPr/>
      <dgm:t>
        <a:bodyPr/>
        <a:lstStyle/>
        <a:p>
          <a:endParaRPr lang="en-US"/>
        </a:p>
      </dgm:t>
    </dgm:pt>
    <dgm:pt modelId="{E0DD017A-0E81-4AD0-BB8F-C52E6D71C5D6}">
      <dgm:prSet/>
      <dgm:spPr/>
      <dgm:t>
        <a:bodyPr/>
        <a:lstStyle/>
        <a:p>
          <a:r>
            <a:rPr lang="en-US" dirty="0"/>
            <a:t>Responding to change</a:t>
          </a:r>
        </a:p>
      </dgm:t>
    </dgm:pt>
    <dgm:pt modelId="{EA6B098B-C0A5-4FE6-95EA-B89178FEA6F0}" type="parTrans" cxnId="{FEA69C78-E921-4BF4-ABE3-83B4D78012FB}">
      <dgm:prSet/>
      <dgm:spPr/>
      <dgm:t>
        <a:bodyPr/>
        <a:lstStyle/>
        <a:p>
          <a:endParaRPr lang="en-US"/>
        </a:p>
      </dgm:t>
    </dgm:pt>
    <dgm:pt modelId="{A14746CF-0EAC-4761-8281-3748A0CD43BF}" type="sibTrans" cxnId="{FEA69C78-E921-4BF4-ABE3-83B4D78012FB}">
      <dgm:prSet/>
      <dgm:spPr/>
      <dgm:t>
        <a:bodyPr/>
        <a:lstStyle/>
        <a:p>
          <a:endParaRPr lang="en-US"/>
        </a:p>
      </dgm:t>
    </dgm:pt>
    <dgm:pt modelId="{79CC2FE8-F7A5-4887-88B3-A51146750816}">
      <dgm:prSet/>
      <dgm:spPr/>
      <dgm:t>
        <a:bodyPr/>
        <a:lstStyle/>
        <a:p>
          <a:r>
            <a:rPr lang="en-US" dirty="0"/>
            <a:t>Individuals and interactions</a:t>
          </a:r>
        </a:p>
      </dgm:t>
    </dgm:pt>
    <dgm:pt modelId="{B0A30A05-E63C-4274-8073-A521D9664205}" type="parTrans" cxnId="{14FA90DA-A0D9-4E31-B6DF-0C10A72CDD07}">
      <dgm:prSet/>
      <dgm:spPr/>
      <dgm:t>
        <a:bodyPr/>
        <a:lstStyle/>
        <a:p>
          <a:endParaRPr lang="en-US"/>
        </a:p>
      </dgm:t>
    </dgm:pt>
    <dgm:pt modelId="{9CECF69D-E2F4-4FBF-94F8-0A8D103F6319}" type="sibTrans" cxnId="{14FA90DA-A0D9-4E31-B6DF-0C10A72CDD07}">
      <dgm:prSet/>
      <dgm:spPr/>
      <dgm:t>
        <a:bodyPr/>
        <a:lstStyle/>
        <a:p>
          <a:endParaRPr lang="en-US"/>
        </a:p>
      </dgm:t>
    </dgm:pt>
    <dgm:pt modelId="{046B1CDB-0C7C-4507-80CC-02A7FFC8A8A1}">
      <dgm:prSet/>
      <dgm:spPr/>
      <dgm:t>
        <a:bodyPr/>
        <a:lstStyle/>
        <a:p>
          <a:r>
            <a:rPr lang="en-US" dirty="0"/>
            <a:t>Contract negotiation</a:t>
          </a:r>
        </a:p>
      </dgm:t>
    </dgm:pt>
    <dgm:pt modelId="{6766CFDA-98C6-4CDE-857B-08296E9F8348}" type="parTrans" cxnId="{CF35E910-044A-4DF7-9783-0D9D6CA065BA}">
      <dgm:prSet/>
      <dgm:spPr/>
      <dgm:t>
        <a:bodyPr/>
        <a:lstStyle/>
        <a:p>
          <a:endParaRPr lang="en-US"/>
        </a:p>
      </dgm:t>
    </dgm:pt>
    <dgm:pt modelId="{B002A9D7-B2A5-4525-8BBA-E6856913F7FC}" type="sibTrans" cxnId="{CF35E910-044A-4DF7-9783-0D9D6CA065BA}">
      <dgm:prSet/>
      <dgm:spPr/>
      <dgm:t>
        <a:bodyPr/>
        <a:lstStyle/>
        <a:p>
          <a:endParaRPr lang="en-US"/>
        </a:p>
      </dgm:t>
    </dgm:pt>
    <dgm:pt modelId="{8991FD01-C257-46BB-87F6-26B14195E91C}">
      <dgm:prSet/>
      <dgm:spPr/>
      <dgm:t>
        <a:bodyPr/>
        <a:lstStyle/>
        <a:p>
          <a:r>
            <a:rPr lang="en-US" dirty="0"/>
            <a:t>Following and plan</a:t>
          </a:r>
        </a:p>
      </dgm:t>
    </dgm:pt>
    <dgm:pt modelId="{CA12B821-D57D-4CB9-99CC-ED98A9C8B776}" type="parTrans" cxnId="{52AFA9A5-6DFF-49F3-95D1-83E847F9FF4F}">
      <dgm:prSet/>
      <dgm:spPr/>
      <dgm:t>
        <a:bodyPr/>
        <a:lstStyle/>
        <a:p>
          <a:endParaRPr lang="en-US"/>
        </a:p>
      </dgm:t>
    </dgm:pt>
    <dgm:pt modelId="{99FE763A-9808-47FE-9826-7EBD891F2D01}" type="sibTrans" cxnId="{52AFA9A5-6DFF-49F3-95D1-83E847F9FF4F}">
      <dgm:prSet/>
      <dgm:spPr/>
      <dgm:t>
        <a:bodyPr/>
        <a:lstStyle/>
        <a:p>
          <a:endParaRPr lang="en-US"/>
        </a:p>
      </dgm:t>
    </dgm:pt>
    <dgm:pt modelId="{34038594-9338-4D65-B245-AE15BE0E6C68}">
      <dgm:prSet/>
      <dgm:spPr/>
      <dgm:t>
        <a:bodyPr/>
        <a:lstStyle/>
        <a:p>
          <a:r>
            <a:rPr lang="en-US" dirty="0"/>
            <a:t>Over</a:t>
          </a:r>
        </a:p>
      </dgm:t>
    </dgm:pt>
    <dgm:pt modelId="{422C4509-2F37-4559-9AE0-CBD362524AE2}" type="parTrans" cxnId="{22639C15-415E-4A7F-B9EA-38F93A8B4200}">
      <dgm:prSet/>
      <dgm:spPr/>
      <dgm:t>
        <a:bodyPr/>
        <a:lstStyle/>
        <a:p>
          <a:endParaRPr lang="en-US"/>
        </a:p>
      </dgm:t>
    </dgm:pt>
    <dgm:pt modelId="{1C7A0EA3-6128-46C5-AF25-8C75A6B3EBDD}" type="sibTrans" cxnId="{22639C15-415E-4A7F-B9EA-38F93A8B4200}">
      <dgm:prSet/>
      <dgm:spPr/>
      <dgm:t>
        <a:bodyPr/>
        <a:lstStyle/>
        <a:p>
          <a:endParaRPr lang="en-US"/>
        </a:p>
      </dgm:t>
    </dgm:pt>
    <dgm:pt modelId="{BFE9F5B9-415C-4A81-BABE-8FD9A6BD9455}">
      <dgm:prSet/>
      <dgm:spPr/>
      <dgm:t>
        <a:bodyPr/>
        <a:lstStyle/>
        <a:p>
          <a:r>
            <a:rPr lang="en-US" dirty="0"/>
            <a:t>Over</a:t>
          </a:r>
        </a:p>
      </dgm:t>
    </dgm:pt>
    <dgm:pt modelId="{8C182ECB-4DF5-439D-ABE0-B4E92FF742C5}" type="parTrans" cxnId="{8882DFE1-F730-49FB-8C8A-5CFB171AFF87}">
      <dgm:prSet/>
      <dgm:spPr/>
      <dgm:t>
        <a:bodyPr/>
        <a:lstStyle/>
        <a:p>
          <a:endParaRPr lang="en-US"/>
        </a:p>
      </dgm:t>
    </dgm:pt>
    <dgm:pt modelId="{FD4D107A-8724-4188-8326-14FE4B9B5969}" type="sibTrans" cxnId="{8882DFE1-F730-49FB-8C8A-5CFB171AFF87}">
      <dgm:prSet/>
      <dgm:spPr/>
      <dgm:t>
        <a:bodyPr/>
        <a:lstStyle/>
        <a:p>
          <a:endParaRPr lang="en-US"/>
        </a:p>
      </dgm:t>
    </dgm:pt>
    <dgm:pt modelId="{297F07FB-B065-481F-B157-96A6196F276D}" type="pres">
      <dgm:prSet presAssocID="{579828C0-EEDA-470E-8624-77EDBF7C727E}" presName="theList" presStyleCnt="0">
        <dgm:presLayoutVars>
          <dgm:dir/>
          <dgm:animLvl val="lvl"/>
          <dgm:resizeHandles val="exact"/>
        </dgm:presLayoutVars>
      </dgm:prSet>
      <dgm:spPr/>
    </dgm:pt>
    <dgm:pt modelId="{0B86F792-CDCD-441D-8B0B-3AC90130B88A}" type="pres">
      <dgm:prSet presAssocID="{8BCAE03D-EFE2-4C33-A531-F623E4550B76}" presName="compNode" presStyleCnt="0"/>
      <dgm:spPr/>
    </dgm:pt>
    <dgm:pt modelId="{DB901B9B-E42F-47EB-B0BD-B0FC1482CFA1}" type="pres">
      <dgm:prSet presAssocID="{8BCAE03D-EFE2-4C33-A531-F623E4550B76}" presName="aNode" presStyleLbl="bgShp" presStyleIdx="0" presStyleCnt="3" custLinFactNeighborX="-1519" custLinFactNeighborY="226"/>
      <dgm:spPr/>
    </dgm:pt>
    <dgm:pt modelId="{5FF09C2D-5EC2-4104-B60A-EFA009A13F39}" type="pres">
      <dgm:prSet presAssocID="{8BCAE03D-EFE2-4C33-A531-F623E4550B76}" presName="textNode" presStyleLbl="bgShp" presStyleIdx="0" presStyleCnt="3"/>
      <dgm:spPr/>
    </dgm:pt>
    <dgm:pt modelId="{33B82D30-D28B-444E-B02A-2A2AEEED8F0F}" type="pres">
      <dgm:prSet presAssocID="{8BCAE03D-EFE2-4C33-A531-F623E4550B76}" presName="compChildNode" presStyleCnt="0"/>
      <dgm:spPr/>
    </dgm:pt>
    <dgm:pt modelId="{1AE8F27F-317B-4A03-B319-53524CFC6B98}" type="pres">
      <dgm:prSet presAssocID="{8BCAE03D-EFE2-4C33-A531-F623E4550B76}" presName="theInnerList" presStyleCnt="0"/>
      <dgm:spPr/>
    </dgm:pt>
    <dgm:pt modelId="{6993A4A4-3F38-45E7-A943-EE2969B98EA5}" type="pres">
      <dgm:prSet presAssocID="{79CC2FE8-F7A5-4887-88B3-A51146750816}" presName="childNode" presStyleLbl="node1" presStyleIdx="0" presStyleCnt="12">
        <dgm:presLayoutVars>
          <dgm:bulletEnabled val="1"/>
        </dgm:presLayoutVars>
      </dgm:prSet>
      <dgm:spPr/>
    </dgm:pt>
    <dgm:pt modelId="{F5729B62-1F24-4E63-9134-15A84EF0AB27}" type="pres">
      <dgm:prSet presAssocID="{79CC2FE8-F7A5-4887-88B3-A51146750816}" presName="aSpace2" presStyleCnt="0"/>
      <dgm:spPr/>
    </dgm:pt>
    <dgm:pt modelId="{B41F61AB-B45C-4114-B6AF-B44C388915FB}" type="pres">
      <dgm:prSet presAssocID="{54018477-19F6-48A0-A3B6-094CA776F03A}" presName="childNode" presStyleLbl="node1" presStyleIdx="1" presStyleCnt="12">
        <dgm:presLayoutVars>
          <dgm:bulletEnabled val="1"/>
        </dgm:presLayoutVars>
      </dgm:prSet>
      <dgm:spPr/>
    </dgm:pt>
    <dgm:pt modelId="{733EA4D5-A5D0-4BFF-A8F5-86254A2596BA}" type="pres">
      <dgm:prSet presAssocID="{54018477-19F6-48A0-A3B6-094CA776F03A}" presName="aSpace2" presStyleCnt="0"/>
      <dgm:spPr/>
    </dgm:pt>
    <dgm:pt modelId="{2D4D91CD-9831-4489-BBD8-33088BB83752}" type="pres">
      <dgm:prSet presAssocID="{572611B1-629B-4975-87B4-6CDE71265FBD}" presName="childNode" presStyleLbl="node1" presStyleIdx="2" presStyleCnt="12">
        <dgm:presLayoutVars>
          <dgm:bulletEnabled val="1"/>
        </dgm:presLayoutVars>
      </dgm:prSet>
      <dgm:spPr/>
    </dgm:pt>
    <dgm:pt modelId="{FC494503-95C2-4BAD-9AC8-11C1A36B0805}" type="pres">
      <dgm:prSet presAssocID="{572611B1-629B-4975-87B4-6CDE71265FBD}" presName="aSpace2" presStyleCnt="0"/>
      <dgm:spPr/>
    </dgm:pt>
    <dgm:pt modelId="{230FA2AB-DB82-4887-AD1F-13D70DF2D9C2}" type="pres">
      <dgm:prSet presAssocID="{E0DD017A-0E81-4AD0-BB8F-C52E6D71C5D6}" presName="childNode" presStyleLbl="node1" presStyleIdx="3" presStyleCnt="12">
        <dgm:presLayoutVars>
          <dgm:bulletEnabled val="1"/>
        </dgm:presLayoutVars>
      </dgm:prSet>
      <dgm:spPr/>
    </dgm:pt>
    <dgm:pt modelId="{2C1E859B-940C-4942-A0F6-64631374FDD3}" type="pres">
      <dgm:prSet presAssocID="{8BCAE03D-EFE2-4C33-A531-F623E4550B76}" presName="aSpace" presStyleCnt="0"/>
      <dgm:spPr/>
    </dgm:pt>
    <dgm:pt modelId="{7C6992D2-6D44-43E8-A2B2-C21AD08157DF}" type="pres">
      <dgm:prSet presAssocID="{B1394BC5-349B-4948-B952-D6DA590ED68E}" presName="compNode" presStyleCnt="0"/>
      <dgm:spPr/>
    </dgm:pt>
    <dgm:pt modelId="{6A1D93EB-0223-43B1-BAA1-E9F4DA255017}" type="pres">
      <dgm:prSet presAssocID="{B1394BC5-349B-4948-B952-D6DA590ED68E}" presName="aNode" presStyleLbl="bgShp" presStyleIdx="1" presStyleCnt="3"/>
      <dgm:spPr/>
    </dgm:pt>
    <dgm:pt modelId="{18EDADE6-12BB-4419-98CF-91199D048371}" type="pres">
      <dgm:prSet presAssocID="{B1394BC5-349B-4948-B952-D6DA590ED68E}" presName="textNode" presStyleLbl="bgShp" presStyleIdx="1" presStyleCnt="3"/>
      <dgm:spPr/>
    </dgm:pt>
    <dgm:pt modelId="{B7FE1C67-AC44-4DE0-B541-C26A5404BA0A}" type="pres">
      <dgm:prSet presAssocID="{B1394BC5-349B-4948-B952-D6DA590ED68E}" presName="compChildNode" presStyleCnt="0"/>
      <dgm:spPr/>
    </dgm:pt>
    <dgm:pt modelId="{45991A6A-0602-47D8-84A2-6C42EB9836EA}" type="pres">
      <dgm:prSet presAssocID="{B1394BC5-349B-4948-B952-D6DA590ED68E}" presName="theInnerList" presStyleCnt="0"/>
      <dgm:spPr/>
    </dgm:pt>
    <dgm:pt modelId="{A30D0406-195D-4A9A-9AB8-4602DC9FA4ED}" type="pres">
      <dgm:prSet presAssocID="{4BA14E77-F608-4366-A26B-2C594787B89E}" presName="childNode" presStyleLbl="node1" presStyleIdx="4" presStyleCnt="12">
        <dgm:presLayoutVars>
          <dgm:bulletEnabled val="1"/>
        </dgm:presLayoutVars>
      </dgm:prSet>
      <dgm:spPr/>
    </dgm:pt>
    <dgm:pt modelId="{F9E856C9-820C-4545-A07F-01C85D0FFE5F}" type="pres">
      <dgm:prSet presAssocID="{4BA14E77-F608-4366-A26B-2C594787B89E}" presName="aSpace2" presStyleCnt="0"/>
      <dgm:spPr/>
    </dgm:pt>
    <dgm:pt modelId="{ADEA6C79-E258-4026-9CEF-95E3386A488F}" type="pres">
      <dgm:prSet presAssocID="{F099FB46-81F8-4C9A-8011-7A8E2C9B7E4C}" presName="childNode" presStyleLbl="node1" presStyleIdx="5" presStyleCnt="12">
        <dgm:presLayoutVars>
          <dgm:bulletEnabled val="1"/>
        </dgm:presLayoutVars>
      </dgm:prSet>
      <dgm:spPr/>
    </dgm:pt>
    <dgm:pt modelId="{F6BA3F06-63BE-4B7C-8A86-4A636B89A5AA}" type="pres">
      <dgm:prSet presAssocID="{F099FB46-81F8-4C9A-8011-7A8E2C9B7E4C}" presName="aSpace2" presStyleCnt="0"/>
      <dgm:spPr/>
    </dgm:pt>
    <dgm:pt modelId="{FA452082-6330-4F69-B86F-804431430E7C}" type="pres">
      <dgm:prSet presAssocID="{34038594-9338-4D65-B245-AE15BE0E6C68}" presName="childNode" presStyleLbl="node1" presStyleIdx="6" presStyleCnt="12">
        <dgm:presLayoutVars>
          <dgm:bulletEnabled val="1"/>
        </dgm:presLayoutVars>
      </dgm:prSet>
      <dgm:spPr/>
    </dgm:pt>
    <dgm:pt modelId="{BA54C75E-056B-48B4-A682-20B1A1265FD3}" type="pres">
      <dgm:prSet presAssocID="{34038594-9338-4D65-B245-AE15BE0E6C68}" presName="aSpace2" presStyleCnt="0"/>
      <dgm:spPr/>
    </dgm:pt>
    <dgm:pt modelId="{A8716913-8BBC-463F-AB71-A0E4E51E9890}" type="pres">
      <dgm:prSet presAssocID="{BFE9F5B9-415C-4A81-BABE-8FD9A6BD9455}" presName="childNode" presStyleLbl="node1" presStyleIdx="7" presStyleCnt="12">
        <dgm:presLayoutVars>
          <dgm:bulletEnabled val="1"/>
        </dgm:presLayoutVars>
      </dgm:prSet>
      <dgm:spPr/>
    </dgm:pt>
    <dgm:pt modelId="{E076F81B-8328-417A-9441-C21B6062C832}" type="pres">
      <dgm:prSet presAssocID="{B1394BC5-349B-4948-B952-D6DA590ED68E}" presName="aSpace" presStyleCnt="0"/>
      <dgm:spPr/>
    </dgm:pt>
    <dgm:pt modelId="{409AD052-40A8-49D0-A760-D5FECFA0671D}" type="pres">
      <dgm:prSet presAssocID="{3AE859E6-FBCF-47B4-8558-62A8A86FD973}" presName="compNode" presStyleCnt="0"/>
      <dgm:spPr/>
    </dgm:pt>
    <dgm:pt modelId="{36A54593-71CF-4296-AB9C-05E5A7ED4868}" type="pres">
      <dgm:prSet presAssocID="{3AE859E6-FBCF-47B4-8558-62A8A86FD973}" presName="aNode" presStyleLbl="bgShp" presStyleIdx="2" presStyleCnt="3"/>
      <dgm:spPr/>
    </dgm:pt>
    <dgm:pt modelId="{C11E53B5-15B3-4129-8AAD-B2571C5067BB}" type="pres">
      <dgm:prSet presAssocID="{3AE859E6-FBCF-47B4-8558-62A8A86FD973}" presName="textNode" presStyleLbl="bgShp" presStyleIdx="2" presStyleCnt="3"/>
      <dgm:spPr/>
    </dgm:pt>
    <dgm:pt modelId="{99A154EE-7B77-40B8-9EB3-527ED858DE0F}" type="pres">
      <dgm:prSet presAssocID="{3AE859E6-FBCF-47B4-8558-62A8A86FD973}" presName="compChildNode" presStyleCnt="0"/>
      <dgm:spPr/>
    </dgm:pt>
    <dgm:pt modelId="{4771C3AF-A1DD-4345-BD16-9560B435308D}" type="pres">
      <dgm:prSet presAssocID="{3AE859E6-FBCF-47B4-8558-62A8A86FD973}" presName="theInnerList" presStyleCnt="0"/>
      <dgm:spPr/>
    </dgm:pt>
    <dgm:pt modelId="{8E5BD2E3-7491-4739-95C8-7C75FB06720E}" type="pres">
      <dgm:prSet presAssocID="{47BA445B-8D91-45F3-ABD3-3F86C15312B2}" presName="childNode" presStyleLbl="node1" presStyleIdx="8" presStyleCnt="12">
        <dgm:presLayoutVars>
          <dgm:bulletEnabled val="1"/>
        </dgm:presLayoutVars>
      </dgm:prSet>
      <dgm:spPr/>
    </dgm:pt>
    <dgm:pt modelId="{C3579CC4-AA3D-464E-AF95-E6071DDD3081}" type="pres">
      <dgm:prSet presAssocID="{47BA445B-8D91-45F3-ABD3-3F86C15312B2}" presName="aSpace2" presStyleCnt="0"/>
      <dgm:spPr/>
    </dgm:pt>
    <dgm:pt modelId="{1C13306F-B05F-4C4F-8CE7-E3B020A7A404}" type="pres">
      <dgm:prSet presAssocID="{CC6BAF4D-F449-4AA4-A7C5-827DA157113B}" presName="childNode" presStyleLbl="node1" presStyleIdx="9" presStyleCnt="12">
        <dgm:presLayoutVars>
          <dgm:bulletEnabled val="1"/>
        </dgm:presLayoutVars>
      </dgm:prSet>
      <dgm:spPr/>
    </dgm:pt>
    <dgm:pt modelId="{AB6117EB-2833-4C57-B207-E87384AFC6BD}" type="pres">
      <dgm:prSet presAssocID="{CC6BAF4D-F449-4AA4-A7C5-827DA157113B}" presName="aSpace2" presStyleCnt="0"/>
      <dgm:spPr/>
    </dgm:pt>
    <dgm:pt modelId="{29B8EC92-0A93-49A1-ABD4-083AC1043450}" type="pres">
      <dgm:prSet presAssocID="{046B1CDB-0C7C-4507-80CC-02A7FFC8A8A1}" presName="childNode" presStyleLbl="node1" presStyleIdx="10" presStyleCnt="12">
        <dgm:presLayoutVars>
          <dgm:bulletEnabled val="1"/>
        </dgm:presLayoutVars>
      </dgm:prSet>
      <dgm:spPr/>
    </dgm:pt>
    <dgm:pt modelId="{7AEC0F5D-105F-4D92-BBA2-6C5D973C200E}" type="pres">
      <dgm:prSet presAssocID="{046B1CDB-0C7C-4507-80CC-02A7FFC8A8A1}" presName="aSpace2" presStyleCnt="0"/>
      <dgm:spPr/>
    </dgm:pt>
    <dgm:pt modelId="{A1B9E411-2915-44F0-9256-70BAC214295E}" type="pres">
      <dgm:prSet presAssocID="{8991FD01-C257-46BB-87F6-26B14195E91C}" presName="childNode" presStyleLbl="node1" presStyleIdx="11" presStyleCnt="12">
        <dgm:presLayoutVars>
          <dgm:bulletEnabled val="1"/>
        </dgm:presLayoutVars>
      </dgm:prSet>
      <dgm:spPr/>
    </dgm:pt>
  </dgm:ptLst>
  <dgm:cxnLst>
    <dgm:cxn modelId="{4FEB2807-B0A2-4282-ABBD-27237E764E69}" srcId="{579828C0-EEDA-470E-8624-77EDBF7C727E}" destId="{8BCAE03D-EFE2-4C33-A531-F623E4550B76}" srcOrd="0" destOrd="0" parTransId="{8F389E4B-3E4E-4C22-BB63-901C6F05BCD1}" sibTransId="{AC014370-50AA-406B-ACDC-84007FF95684}"/>
    <dgm:cxn modelId="{33665008-F18E-410E-B15D-DADB4A1EE4C7}" type="presOf" srcId="{572611B1-629B-4975-87B4-6CDE71265FBD}" destId="{2D4D91CD-9831-4489-BBD8-33088BB83752}" srcOrd="0" destOrd="0" presId="urn:microsoft.com/office/officeart/2005/8/layout/lProcess2"/>
    <dgm:cxn modelId="{B673AF0C-8DA2-4FF0-93C7-63795763F645}" srcId="{8BCAE03D-EFE2-4C33-A531-F623E4550B76}" destId="{572611B1-629B-4975-87B4-6CDE71265FBD}" srcOrd="2" destOrd="0" parTransId="{889CB7D6-E574-4070-87C9-1B2952CB3254}" sibTransId="{EB785B42-8D5B-4215-BA68-33CA033C7F06}"/>
    <dgm:cxn modelId="{CF35E910-044A-4DF7-9783-0D9D6CA065BA}" srcId="{3AE859E6-FBCF-47B4-8558-62A8A86FD973}" destId="{046B1CDB-0C7C-4507-80CC-02A7FFC8A8A1}" srcOrd="2" destOrd="0" parTransId="{6766CFDA-98C6-4CDE-857B-08296E9F8348}" sibTransId="{B002A9D7-B2A5-4525-8BBA-E6856913F7FC}"/>
    <dgm:cxn modelId="{E7C07C15-B1E5-4D3E-B9E7-0F5EACBCCF34}" type="presOf" srcId="{4BA14E77-F608-4366-A26B-2C594787B89E}" destId="{A30D0406-195D-4A9A-9AB8-4602DC9FA4ED}" srcOrd="0" destOrd="0" presId="urn:microsoft.com/office/officeart/2005/8/layout/lProcess2"/>
    <dgm:cxn modelId="{22639C15-415E-4A7F-B9EA-38F93A8B4200}" srcId="{B1394BC5-349B-4948-B952-D6DA590ED68E}" destId="{34038594-9338-4D65-B245-AE15BE0E6C68}" srcOrd="2" destOrd="0" parTransId="{422C4509-2F37-4559-9AE0-CBD362524AE2}" sibTransId="{1C7A0EA3-6128-46C5-AF25-8C75A6B3EBDD}"/>
    <dgm:cxn modelId="{D8419320-1D55-4C3D-8F73-BC37A83BE40D}" srcId="{B1394BC5-349B-4948-B952-D6DA590ED68E}" destId="{F099FB46-81F8-4C9A-8011-7A8E2C9B7E4C}" srcOrd="1" destOrd="0" parTransId="{A0798874-5FBB-43A1-B1F0-7D43DF3C62E0}" sibTransId="{795D6707-B232-4E8C-BD23-F176D94CE841}"/>
    <dgm:cxn modelId="{19BD3D29-F25C-4082-AAB3-95145DD5C7A8}" type="presOf" srcId="{B1394BC5-349B-4948-B952-D6DA590ED68E}" destId="{18EDADE6-12BB-4419-98CF-91199D048371}" srcOrd="1" destOrd="0" presId="urn:microsoft.com/office/officeart/2005/8/layout/lProcess2"/>
    <dgm:cxn modelId="{E34BBC2C-7908-43E5-AE51-5FFC78F78004}" type="presOf" srcId="{8BCAE03D-EFE2-4C33-A531-F623E4550B76}" destId="{5FF09C2D-5EC2-4104-B60A-EFA009A13F39}" srcOrd="1" destOrd="0" presId="urn:microsoft.com/office/officeart/2005/8/layout/lProcess2"/>
    <dgm:cxn modelId="{33F73F2D-B1E1-4961-A52C-61B9CDBAF92D}" type="presOf" srcId="{79CC2FE8-F7A5-4887-88B3-A51146750816}" destId="{6993A4A4-3F38-45E7-A943-EE2969B98EA5}" srcOrd="0" destOrd="0" presId="urn:microsoft.com/office/officeart/2005/8/layout/lProcess2"/>
    <dgm:cxn modelId="{6E4A4334-B765-4F1C-91EF-F7CA6087AF31}" type="presOf" srcId="{8BCAE03D-EFE2-4C33-A531-F623E4550B76}" destId="{DB901B9B-E42F-47EB-B0BD-B0FC1482CFA1}" srcOrd="0" destOrd="0" presId="urn:microsoft.com/office/officeart/2005/8/layout/lProcess2"/>
    <dgm:cxn modelId="{FE929F3C-A001-4D11-9E60-A32920C4DF47}" type="presOf" srcId="{046B1CDB-0C7C-4507-80CC-02A7FFC8A8A1}" destId="{29B8EC92-0A93-49A1-ABD4-083AC1043450}" srcOrd="0" destOrd="0" presId="urn:microsoft.com/office/officeart/2005/8/layout/lProcess2"/>
    <dgm:cxn modelId="{613E8F5B-CA9C-4F04-A0A5-195DE418208B}" type="presOf" srcId="{579828C0-EEDA-470E-8624-77EDBF7C727E}" destId="{297F07FB-B065-481F-B157-96A6196F276D}" srcOrd="0" destOrd="0" presId="urn:microsoft.com/office/officeart/2005/8/layout/lProcess2"/>
    <dgm:cxn modelId="{DEC0B069-8C48-4089-AB59-5B2A930BA1A4}" srcId="{3AE859E6-FBCF-47B4-8558-62A8A86FD973}" destId="{47BA445B-8D91-45F3-ABD3-3F86C15312B2}" srcOrd="0" destOrd="0" parTransId="{F9574D1E-A880-4FC8-AA24-FA5DD17B8294}" sibTransId="{4CFDA4A9-C3D0-4989-A3F7-CD3674EFF2B2}"/>
    <dgm:cxn modelId="{443FA74C-3822-462E-B56C-82AFA03558D7}" srcId="{3AE859E6-FBCF-47B4-8558-62A8A86FD973}" destId="{CC6BAF4D-F449-4AA4-A7C5-827DA157113B}" srcOrd="1" destOrd="0" parTransId="{C07DB6B2-C3F8-4142-B857-78FA98FFBAD9}" sibTransId="{A83AE39A-5576-4008-90DF-CD51E9D47CA0}"/>
    <dgm:cxn modelId="{A8C6E276-A51B-421B-89D1-EA3C07CC2070}" type="presOf" srcId="{3AE859E6-FBCF-47B4-8558-62A8A86FD973}" destId="{36A54593-71CF-4296-AB9C-05E5A7ED4868}" srcOrd="0" destOrd="0" presId="urn:microsoft.com/office/officeart/2005/8/layout/lProcess2"/>
    <dgm:cxn modelId="{FEA69C78-E921-4BF4-ABE3-83B4D78012FB}" srcId="{8BCAE03D-EFE2-4C33-A531-F623E4550B76}" destId="{E0DD017A-0E81-4AD0-BB8F-C52E6D71C5D6}" srcOrd="3" destOrd="0" parTransId="{EA6B098B-C0A5-4FE6-95EA-B89178FEA6F0}" sibTransId="{A14746CF-0EAC-4761-8281-3748A0CD43BF}"/>
    <dgm:cxn modelId="{D4C1795A-5CB0-458A-A9D3-25D6FD300EA0}" type="presOf" srcId="{BFE9F5B9-415C-4A81-BABE-8FD9A6BD9455}" destId="{A8716913-8BBC-463F-AB71-A0E4E51E9890}" srcOrd="0" destOrd="0" presId="urn:microsoft.com/office/officeart/2005/8/layout/lProcess2"/>
    <dgm:cxn modelId="{E97E7D7D-3500-4C45-A3B5-553D8BFFCAB1}" type="presOf" srcId="{B1394BC5-349B-4948-B952-D6DA590ED68E}" destId="{6A1D93EB-0223-43B1-BAA1-E9F4DA255017}" srcOrd="0" destOrd="0" presId="urn:microsoft.com/office/officeart/2005/8/layout/lProcess2"/>
    <dgm:cxn modelId="{C2B01983-5214-4F2D-A943-2D02EEB23478}" type="presOf" srcId="{F099FB46-81F8-4C9A-8011-7A8E2C9B7E4C}" destId="{ADEA6C79-E258-4026-9CEF-95E3386A488F}" srcOrd="0" destOrd="0" presId="urn:microsoft.com/office/officeart/2005/8/layout/lProcess2"/>
    <dgm:cxn modelId="{47001E8E-994E-4EE4-9B50-AAA45445C82A}" type="presOf" srcId="{CC6BAF4D-F449-4AA4-A7C5-827DA157113B}" destId="{1C13306F-B05F-4C4F-8CE7-E3B020A7A404}" srcOrd="0" destOrd="0" presId="urn:microsoft.com/office/officeart/2005/8/layout/lProcess2"/>
    <dgm:cxn modelId="{22725AA2-3299-4B38-B197-288C4F82893D}" srcId="{579828C0-EEDA-470E-8624-77EDBF7C727E}" destId="{B1394BC5-349B-4948-B952-D6DA590ED68E}" srcOrd="1" destOrd="0" parTransId="{FF02A081-4A3C-4B27-8B23-52456A464972}" sibTransId="{A3977708-2F10-42A9-8D90-157D58822504}"/>
    <dgm:cxn modelId="{52AFA9A5-6DFF-49F3-95D1-83E847F9FF4F}" srcId="{3AE859E6-FBCF-47B4-8558-62A8A86FD973}" destId="{8991FD01-C257-46BB-87F6-26B14195E91C}" srcOrd="3" destOrd="0" parTransId="{CA12B821-D57D-4CB9-99CC-ED98A9C8B776}" sibTransId="{99FE763A-9808-47FE-9826-7EBD891F2D01}"/>
    <dgm:cxn modelId="{ED436AAD-3E23-40B8-9AA0-2338B8C8D8C1}" type="presOf" srcId="{8991FD01-C257-46BB-87F6-26B14195E91C}" destId="{A1B9E411-2915-44F0-9256-70BAC214295E}" srcOrd="0" destOrd="0" presId="urn:microsoft.com/office/officeart/2005/8/layout/lProcess2"/>
    <dgm:cxn modelId="{2915B5AF-89A0-44AE-BBED-871CFFED9BAA}" srcId="{579828C0-EEDA-470E-8624-77EDBF7C727E}" destId="{3AE859E6-FBCF-47B4-8558-62A8A86FD973}" srcOrd="2" destOrd="0" parTransId="{70B22493-0B89-4B0E-B568-2167AACD9BD8}" sibTransId="{2E4EFD3C-A1F1-465E-9ECF-9E3D933EB11A}"/>
    <dgm:cxn modelId="{48378EB2-B06A-4CC8-8AA2-99A044950F87}" type="presOf" srcId="{34038594-9338-4D65-B245-AE15BE0E6C68}" destId="{FA452082-6330-4F69-B86F-804431430E7C}" srcOrd="0" destOrd="0" presId="urn:microsoft.com/office/officeart/2005/8/layout/lProcess2"/>
    <dgm:cxn modelId="{A6DB13C2-1243-4971-8BCE-82E7E741D0D7}" srcId="{8BCAE03D-EFE2-4C33-A531-F623E4550B76}" destId="{54018477-19F6-48A0-A3B6-094CA776F03A}" srcOrd="1" destOrd="0" parTransId="{C81CC0CE-277A-463F-812F-259A24202132}" sibTransId="{547D0106-93DF-4B15-B0EC-21AD869F2FC4}"/>
    <dgm:cxn modelId="{1340DFC4-DB47-45CF-88C5-97A59781C033}" srcId="{B1394BC5-349B-4948-B952-D6DA590ED68E}" destId="{4BA14E77-F608-4366-A26B-2C594787B89E}" srcOrd="0" destOrd="0" parTransId="{00D2888F-B05F-4CD6-85A0-CD9519397500}" sibTransId="{10B46B82-607C-4795-B833-AA7257817743}"/>
    <dgm:cxn modelId="{D9E79BD1-6004-4B8D-887A-89E7C6DE2187}" type="presOf" srcId="{47BA445B-8D91-45F3-ABD3-3F86C15312B2}" destId="{8E5BD2E3-7491-4739-95C8-7C75FB06720E}" srcOrd="0" destOrd="0" presId="urn:microsoft.com/office/officeart/2005/8/layout/lProcess2"/>
    <dgm:cxn modelId="{35B441D2-2581-42DA-B092-8719AE02AF14}" type="presOf" srcId="{54018477-19F6-48A0-A3B6-094CA776F03A}" destId="{B41F61AB-B45C-4114-B6AF-B44C388915FB}" srcOrd="0" destOrd="0" presId="urn:microsoft.com/office/officeart/2005/8/layout/lProcess2"/>
    <dgm:cxn modelId="{14FA90DA-A0D9-4E31-B6DF-0C10A72CDD07}" srcId="{8BCAE03D-EFE2-4C33-A531-F623E4550B76}" destId="{79CC2FE8-F7A5-4887-88B3-A51146750816}" srcOrd="0" destOrd="0" parTransId="{B0A30A05-E63C-4274-8073-A521D9664205}" sibTransId="{9CECF69D-E2F4-4FBF-94F8-0A8D103F6319}"/>
    <dgm:cxn modelId="{8882DFE1-F730-49FB-8C8A-5CFB171AFF87}" srcId="{B1394BC5-349B-4948-B952-D6DA590ED68E}" destId="{BFE9F5B9-415C-4A81-BABE-8FD9A6BD9455}" srcOrd="3" destOrd="0" parTransId="{8C182ECB-4DF5-439D-ABE0-B4E92FF742C5}" sibTransId="{FD4D107A-8724-4188-8326-14FE4B9B5969}"/>
    <dgm:cxn modelId="{A9D75BF9-A302-4673-BAA5-6720A2122A53}" type="presOf" srcId="{E0DD017A-0E81-4AD0-BB8F-C52E6D71C5D6}" destId="{230FA2AB-DB82-4887-AD1F-13D70DF2D9C2}" srcOrd="0" destOrd="0" presId="urn:microsoft.com/office/officeart/2005/8/layout/lProcess2"/>
    <dgm:cxn modelId="{E4D09AFD-9F95-468F-B11D-AA6989E500CF}" type="presOf" srcId="{3AE859E6-FBCF-47B4-8558-62A8A86FD973}" destId="{C11E53B5-15B3-4129-8AAD-B2571C5067BB}" srcOrd="1" destOrd="0" presId="urn:microsoft.com/office/officeart/2005/8/layout/lProcess2"/>
    <dgm:cxn modelId="{4C356335-E953-4333-A188-C8E416F94415}" type="presParOf" srcId="{297F07FB-B065-481F-B157-96A6196F276D}" destId="{0B86F792-CDCD-441D-8B0B-3AC90130B88A}" srcOrd="0" destOrd="0" presId="urn:microsoft.com/office/officeart/2005/8/layout/lProcess2"/>
    <dgm:cxn modelId="{5CEF3BED-B205-43BE-A11C-51A03F1BA04F}" type="presParOf" srcId="{0B86F792-CDCD-441D-8B0B-3AC90130B88A}" destId="{DB901B9B-E42F-47EB-B0BD-B0FC1482CFA1}" srcOrd="0" destOrd="0" presId="urn:microsoft.com/office/officeart/2005/8/layout/lProcess2"/>
    <dgm:cxn modelId="{A4D6E5E4-BDA7-427C-A1D2-7B73064C6EB0}" type="presParOf" srcId="{0B86F792-CDCD-441D-8B0B-3AC90130B88A}" destId="{5FF09C2D-5EC2-4104-B60A-EFA009A13F39}" srcOrd="1" destOrd="0" presId="urn:microsoft.com/office/officeart/2005/8/layout/lProcess2"/>
    <dgm:cxn modelId="{E0DE5EE8-C0B8-4FD8-A7FA-38C400807B26}" type="presParOf" srcId="{0B86F792-CDCD-441D-8B0B-3AC90130B88A}" destId="{33B82D30-D28B-444E-B02A-2A2AEEED8F0F}" srcOrd="2" destOrd="0" presId="urn:microsoft.com/office/officeart/2005/8/layout/lProcess2"/>
    <dgm:cxn modelId="{F10A8EBE-C72D-4CD6-8F82-04DC62EE17A7}" type="presParOf" srcId="{33B82D30-D28B-444E-B02A-2A2AEEED8F0F}" destId="{1AE8F27F-317B-4A03-B319-53524CFC6B98}" srcOrd="0" destOrd="0" presId="urn:microsoft.com/office/officeart/2005/8/layout/lProcess2"/>
    <dgm:cxn modelId="{A83CB255-D112-4F7F-8C08-35798EA56261}" type="presParOf" srcId="{1AE8F27F-317B-4A03-B319-53524CFC6B98}" destId="{6993A4A4-3F38-45E7-A943-EE2969B98EA5}" srcOrd="0" destOrd="0" presId="urn:microsoft.com/office/officeart/2005/8/layout/lProcess2"/>
    <dgm:cxn modelId="{AC4DFEA3-9C4A-4895-A688-BE7C211DA217}" type="presParOf" srcId="{1AE8F27F-317B-4A03-B319-53524CFC6B98}" destId="{F5729B62-1F24-4E63-9134-15A84EF0AB27}" srcOrd="1" destOrd="0" presId="urn:microsoft.com/office/officeart/2005/8/layout/lProcess2"/>
    <dgm:cxn modelId="{95FD48A3-0098-4C38-9FAF-183891D9D044}" type="presParOf" srcId="{1AE8F27F-317B-4A03-B319-53524CFC6B98}" destId="{B41F61AB-B45C-4114-B6AF-B44C388915FB}" srcOrd="2" destOrd="0" presId="urn:microsoft.com/office/officeart/2005/8/layout/lProcess2"/>
    <dgm:cxn modelId="{F383F2C4-0A63-45F9-BDE7-883A582A2FE2}" type="presParOf" srcId="{1AE8F27F-317B-4A03-B319-53524CFC6B98}" destId="{733EA4D5-A5D0-4BFF-A8F5-86254A2596BA}" srcOrd="3" destOrd="0" presId="urn:microsoft.com/office/officeart/2005/8/layout/lProcess2"/>
    <dgm:cxn modelId="{05F0DB52-F19D-49B7-BB7D-C9AEC735A585}" type="presParOf" srcId="{1AE8F27F-317B-4A03-B319-53524CFC6B98}" destId="{2D4D91CD-9831-4489-BBD8-33088BB83752}" srcOrd="4" destOrd="0" presId="urn:microsoft.com/office/officeart/2005/8/layout/lProcess2"/>
    <dgm:cxn modelId="{0DB625C4-8F78-4CDA-9E93-D831C91278E0}" type="presParOf" srcId="{1AE8F27F-317B-4A03-B319-53524CFC6B98}" destId="{FC494503-95C2-4BAD-9AC8-11C1A36B0805}" srcOrd="5" destOrd="0" presId="urn:microsoft.com/office/officeart/2005/8/layout/lProcess2"/>
    <dgm:cxn modelId="{41985AF4-61B0-415F-8F1A-CD49D6C92AA1}" type="presParOf" srcId="{1AE8F27F-317B-4A03-B319-53524CFC6B98}" destId="{230FA2AB-DB82-4887-AD1F-13D70DF2D9C2}" srcOrd="6" destOrd="0" presId="urn:microsoft.com/office/officeart/2005/8/layout/lProcess2"/>
    <dgm:cxn modelId="{89D9FAEF-0FBD-40BC-B6BC-9E42B27609D5}" type="presParOf" srcId="{297F07FB-B065-481F-B157-96A6196F276D}" destId="{2C1E859B-940C-4942-A0F6-64631374FDD3}" srcOrd="1" destOrd="0" presId="urn:microsoft.com/office/officeart/2005/8/layout/lProcess2"/>
    <dgm:cxn modelId="{E3F753B9-3A83-4934-943E-26C435A84AC2}" type="presParOf" srcId="{297F07FB-B065-481F-B157-96A6196F276D}" destId="{7C6992D2-6D44-43E8-A2B2-C21AD08157DF}" srcOrd="2" destOrd="0" presId="urn:microsoft.com/office/officeart/2005/8/layout/lProcess2"/>
    <dgm:cxn modelId="{F1B1CE55-E925-4E9C-958D-649D1E099488}" type="presParOf" srcId="{7C6992D2-6D44-43E8-A2B2-C21AD08157DF}" destId="{6A1D93EB-0223-43B1-BAA1-E9F4DA255017}" srcOrd="0" destOrd="0" presId="urn:microsoft.com/office/officeart/2005/8/layout/lProcess2"/>
    <dgm:cxn modelId="{A485DDF4-632A-41BD-A4E6-8EA9580FCB85}" type="presParOf" srcId="{7C6992D2-6D44-43E8-A2B2-C21AD08157DF}" destId="{18EDADE6-12BB-4419-98CF-91199D048371}" srcOrd="1" destOrd="0" presId="urn:microsoft.com/office/officeart/2005/8/layout/lProcess2"/>
    <dgm:cxn modelId="{FFBD11F1-DD6F-47EE-801B-FA8D54A7D29E}" type="presParOf" srcId="{7C6992D2-6D44-43E8-A2B2-C21AD08157DF}" destId="{B7FE1C67-AC44-4DE0-B541-C26A5404BA0A}" srcOrd="2" destOrd="0" presId="urn:microsoft.com/office/officeart/2005/8/layout/lProcess2"/>
    <dgm:cxn modelId="{11A0253A-744D-40E2-9DBB-1411584D3E21}" type="presParOf" srcId="{B7FE1C67-AC44-4DE0-B541-C26A5404BA0A}" destId="{45991A6A-0602-47D8-84A2-6C42EB9836EA}" srcOrd="0" destOrd="0" presId="urn:microsoft.com/office/officeart/2005/8/layout/lProcess2"/>
    <dgm:cxn modelId="{84A5CBD2-AAC6-4590-8EEE-043061F1D9AE}" type="presParOf" srcId="{45991A6A-0602-47D8-84A2-6C42EB9836EA}" destId="{A30D0406-195D-4A9A-9AB8-4602DC9FA4ED}" srcOrd="0" destOrd="0" presId="urn:microsoft.com/office/officeart/2005/8/layout/lProcess2"/>
    <dgm:cxn modelId="{A798EC7B-CA4F-4E90-BAF4-F23DD53A4B95}" type="presParOf" srcId="{45991A6A-0602-47D8-84A2-6C42EB9836EA}" destId="{F9E856C9-820C-4545-A07F-01C85D0FFE5F}" srcOrd="1" destOrd="0" presId="urn:microsoft.com/office/officeart/2005/8/layout/lProcess2"/>
    <dgm:cxn modelId="{C3D92D8D-8250-4D05-9BEB-2E45FC765DEC}" type="presParOf" srcId="{45991A6A-0602-47D8-84A2-6C42EB9836EA}" destId="{ADEA6C79-E258-4026-9CEF-95E3386A488F}" srcOrd="2" destOrd="0" presId="urn:microsoft.com/office/officeart/2005/8/layout/lProcess2"/>
    <dgm:cxn modelId="{333A6834-4FEC-4C38-9351-E95512F4E2AE}" type="presParOf" srcId="{45991A6A-0602-47D8-84A2-6C42EB9836EA}" destId="{F6BA3F06-63BE-4B7C-8A86-4A636B89A5AA}" srcOrd="3" destOrd="0" presId="urn:microsoft.com/office/officeart/2005/8/layout/lProcess2"/>
    <dgm:cxn modelId="{7DE50CC2-08FF-4BCA-84F4-7E79AD1C8D76}" type="presParOf" srcId="{45991A6A-0602-47D8-84A2-6C42EB9836EA}" destId="{FA452082-6330-4F69-B86F-804431430E7C}" srcOrd="4" destOrd="0" presId="urn:microsoft.com/office/officeart/2005/8/layout/lProcess2"/>
    <dgm:cxn modelId="{253A1B4E-F0B0-4BE9-A0B0-698094ADC076}" type="presParOf" srcId="{45991A6A-0602-47D8-84A2-6C42EB9836EA}" destId="{BA54C75E-056B-48B4-A682-20B1A1265FD3}" srcOrd="5" destOrd="0" presId="urn:microsoft.com/office/officeart/2005/8/layout/lProcess2"/>
    <dgm:cxn modelId="{88AD5486-2E87-47D2-B07E-15690BCDA27B}" type="presParOf" srcId="{45991A6A-0602-47D8-84A2-6C42EB9836EA}" destId="{A8716913-8BBC-463F-AB71-A0E4E51E9890}" srcOrd="6" destOrd="0" presId="urn:microsoft.com/office/officeart/2005/8/layout/lProcess2"/>
    <dgm:cxn modelId="{AC44B354-5570-427E-B059-A70B68B00833}" type="presParOf" srcId="{297F07FB-B065-481F-B157-96A6196F276D}" destId="{E076F81B-8328-417A-9441-C21B6062C832}" srcOrd="3" destOrd="0" presId="urn:microsoft.com/office/officeart/2005/8/layout/lProcess2"/>
    <dgm:cxn modelId="{9CE7EB6B-A96D-4C1C-8912-83B73ACA742C}" type="presParOf" srcId="{297F07FB-B065-481F-B157-96A6196F276D}" destId="{409AD052-40A8-49D0-A760-D5FECFA0671D}" srcOrd="4" destOrd="0" presId="urn:microsoft.com/office/officeart/2005/8/layout/lProcess2"/>
    <dgm:cxn modelId="{DEA3E545-0E1C-451E-B10D-A1B1D153DD4C}" type="presParOf" srcId="{409AD052-40A8-49D0-A760-D5FECFA0671D}" destId="{36A54593-71CF-4296-AB9C-05E5A7ED4868}" srcOrd="0" destOrd="0" presId="urn:microsoft.com/office/officeart/2005/8/layout/lProcess2"/>
    <dgm:cxn modelId="{54D907CB-EAD4-4C45-BD29-8CA033B44ACF}" type="presParOf" srcId="{409AD052-40A8-49D0-A760-D5FECFA0671D}" destId="{C11E53B5-15B3-4129-8AAD-B2571C5067BB}" srcOrd="1" destOrd="0" presId="urn:microsoft.com/office/officeart/2005/8/layout/lProcess2"/>
    <dgm:cxn modelId="{2A9B1AA0-85B3-4AC4-88DA-114D7B08C254}" type="presParOf" srcId="{409AD052-40A8-49D0-A760-D5FECFA0671D}" destId="{99A154EE-7B77-40B8-9EB3-527ED858DE0F}" srcOrd="2" destOrd="0" presId="urn:microsoft.com/office/officeart/2005/8/layout/lProcess2"/>
    <dgm:cxn modelId="{6DB2E3BC-0ABD-4961-BF04-D105C9DDA759}" type="presParOf" srcId="{99A154EE-7B77-40B8-9EB3-527ED858DE0F}" destId="{4771C3AF-A1DD-4345-BD16-9560B435308D}" srcOrd="0" destOrd="0" presId="urn:microsoft.com/office/officeart/2005/8/layout/lProcess2"/>
    <dgm:cxn modelId="{C002184B-7B88-4EDF-9357-963BD5845ADF}" type="presParOf" srcId="{4771C3AF-A1DD-4345-BD16-9560B435308D}" destId="{8E5BD2E3-7491-4739-95C8-7C75FB06720E}" srcOrd="0" destOrd="0" presId="urn:microsoft.com/office/officeart/2005/8/layout/lProcess2"/>
    <dgm:cxn modelId="{12E1B18A-9287-40AC-B66B-88671A4D64D7}" type="presParOf" srcId="{4771C3AF-A1DD-4345-BD16-9560B435308D}" destId="{C3579CC4-AA3D-464E-AF95-E6071DDD3081}" srcOrd="1" destOrd="0" presId="urn:microsoft.com/office/officeart/2005/8/layout/lProcess2"/>
    <dgm:cxn modelId="{E361D355-3B46-4659-8348-3572220E0028}" type="presParOf" srcId="{4771C3AF-A1DD-4345-BD16-9560B435308D}" destId="{1C13306F-B05F-4C4F-8CE7-E3B020A7A404}" srcOrd="2" destOrd="0" presId="urn:microsoft.com/office/officeart/2005/8/layout/lProcess2"/>
    <dgm:cxn modelId="{B0B5710F-821E-4170-B6A9-F2EDC646487A}" type="presParOf" srcId="{4771C3AF-A1DD-4345-BD16-9560B435308D}" destId="{AB6117EB-2833-4C57-B207-E87384AFC6BD}" srcOrd="3" destOrd="0" presId="urn:microsoft.com/office/officeart/2005/8/layout/lProcess2"/>
    <dgm:cxn modelId="{0CA47ACB-8F5A-4C42-A9A9-4612C8CE79CF}" type="presParOf" srcId="{4771C3AF-A1DD-4345-BD16-9560B435308D}" destId="{29B8EC92-0A93-49A1-ABD4-083AC1043450}" srcOrd="4" destOrd="0" presId="urn:microsoft.com/office/officeart/2005/8/layout/lProcess2"/>
    <dgm:cxn modelId="{DF4250FD-BA2E-4DF7-94FC-4C3152AF68FD}" type="presParOf" srcId="{4771C3AF-A1DD-4345-BD16-9560B435308D}" destId="{7AEC0F5D-105F-4D92-BBA2-6C5D973C200E}" srcOrd="5" destOrd="0" presId="urn:microsoft.com/office/officeart/2005/8/layout/lProcess2"/>
    <dgm:cxn modelId="{686FED5A-2512-4A10-B75D-CEE02E859C9D}" type="presParOf" srcId="{4771C3AF-A1DD-4345-BD16-9560B435308D}" destId="{A1B9E411-2915-44F0-9256-70BAC214295E}" srcOrd="6" destOrd="0" presId="urn:microsoft.com/office/officeart/2005/8/layout/lProcess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B901B9B-E42F-47EB-B0BD-B0FC1482CFA1}">
      <dsp:nvSpPr>
        <dsp:cNvPr id="0" name=""/>
        <dsp:cNvSpPr/>
      </dsp:nvSpPr>
      <dsp:spPr>
        <a:xfrm>
          <a:off x="0" y="0"/>
          <a:ext cx="2404483" cy="4995043"/>
        </a:xfrm>
        <a:prstGeom prst="roundRect">
          <a:avLst>
            <a:gd name="adj" fmla="val 10000"/>
          </a:avLst>
        </a:prstGeom>
        <a:noFill/>
        <a:ln>
          <a:noFill/>
        </a:ln>
        <a:effectLst/>
      </dsp:spPr>
      <dsp:style>
        <a:lnRef idx="0">
          <a:scrgbClr r="0" g="0" b="0"/>
        </a:lnRef>
        <a:fillRef idx="1">
          <a:scrgbClr r="0" g="0" b="0"/>
        </a:fillRef>
        <a:effectRef idx="0">
          <a:scrgbClr r="0" g="0" b="0"/>
        </a:effectRef>
        <a:fontRef idx="minor"/>
      </dsp:style>
      <dsp:txBody>
        <a:bodyPr spcFirstLastPara="0" vert="horz" wrap="square" lIns="38100" tIns="38100" rIns="38100" bIns="38100" numCol="1" spcCol="1270" anchor="ctr" anchorCtr="0">
          <a:noAutofit/>
        </a:bodyPr>
        <a:lstStyle/>
        <a:p>
          <a:pPr marL="0" lvl="0" indent="0" algn="ctr" defTabSz="444500">
            <a:lnSpc>
              <a:spcPct val="90000"/>
            </a:lnSpc>
            <a:spcBef>
              <a:spcPct val="0"/>
            </a:spcBef>
            <a:spcAft>
              <a:spcPct val="35000"/>
            </a:spcAft>
            <a:buNone/>
          </a:pPr>
          <a:endParaRPr lang="en-US" sz="1000" kern="1200" dirty="0"/>
        </a:p>
      </dsp:txBody>
      <dsp:txXfrm>
        <a:off x="0" y="0"/>
        <a:ext cx="2404483" cy="1498512"/>
      </dsp:txXfrm>
    </dsp:sp>
    <dsp:sp modelId="{6993A4A4-3F38-45E7-A943-EE2969B98EA5}">
      <dsp:nvSpPr>
        <dsp:cNvPr id="0" name=""/>
        <dsp:cNvSpPr/>
      </dsp:nvSpPr>
      <dsp:spPr>
        <a:xfrm>
          <a:off x="241373" y="1498634"/>
          <a:ext cx="1923587" cy="727671"/>
        </a:xfrm>
        <a:prstGeom prst="roundRect">
          <a:avLst>
            <a:gd name="adj" fmla="val 10000"/>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40005" rIns="53340" bIns="40005" numCol="1" spcCol="1270" anchor="ctr" anchorCtr="0">
          <a:noAutofit/>
        </a:bodyPr>
        <a:lstStyle/>
        <a:p>
          <a:pPr marL="0" lvl="0" indent="0" algn="ctr" defTabSz="933450">
            <a:lnSpc>
              <a:spcPct val="90000"/>
            </a:lnSpc>
            <a:spcBef>
              <a:spcPct val="0"/>
            </a:spcBef>
            <a:spcAft>
              <a:spcPct val="35000"/>
            </a:spcAft>
            <a:buNone/>
          </a:pPr>
          <a:r>
            <a:rPr lang="en-US" sz="2100" kern="1200" dirty="0"/>
            <a:t>Individuals and interactions</a:t>
          </a:r>
        </a:p>
      </dsp:txBody>
      <dsp:txXfrm>
        <a:off x="262686" y="1519947"/>
        <a:ext cx="1880961" cy="685045"/>
      </dsp:txXfrm>
    </dsp:sp>
    <dsp:sp modelId="{B41F61AB-B45C-4114-B6AF-B44C388915FB}">
      <dsp:nvSpPr>
        <dsp:cNvPr id="0" name=""/>
        <dsp:cNvSpPr/>
      </dsp:nvSpPr>
      <dsp:spPr>
        <a:xfrm>
          <a:off x="241373" y="2338255"/>
          <a:ext cx="1923587" cy="727671"/>
        </a:xfrm>
        <a:prstGeom prst="roundRect">
          <a:avLst>
            <a:gd name="adj" fmla="val 10000"/>
          </a:avLst>
        </a:prstGeom>
        <a:solidFill>
          <a:schemeClr val="accent4">
            <a:hueOff val="945063"/>
            <a:satOff val="-4361"/>
            <a:lumOff val="16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40005" rIns="53340" bIns="40005" numCol="1" spcCol="1270" anchor="ctr" anchorCtr="0">
          <a:noAutofit/>
        </a:bodyPr>
        <a:lstStyle/>
        <a:p>
          <a:pPr marL="0" lvl="0" indent="0" algn="ctr" defTabSz="933450">
            <a:lnSpc>
              <a:spcPct val="90000"/>
            </a:lnSpc>
            <a:spcBef>
              <a:spcPct val="0"/>
            </a:spcBef>
            <a:spcAft>
              <a:spcPct val="35000"/>
            </a:spcAft>
            <a:buNone/>
          </a:pPr>
          <a:r>
            <a:rPr lang="en-US" sz="2100" kern="1200" dirty="0"/>
            <a:t>Working products</a:t>
          </a:r>
        </a:p>
      </dsp:txBody>
      <dsp:txXfrm>
        <a:off x="262686" y="2359568"/>
        <a:ext cx="1880961" cy="685045"/>
      </dsp:txXfrm>
    </dsp:sp>
    <dsp:sp modelId="{2D4D91CD-9831-4489-BBD8-33088BB83752}">
      <dsp:nvSpPr>
        <dsp:cNvPr id="0" name=""/>
        <dsp:cNvSpPr/>
      </dsp:nvSpPr>
      <dsp:spPr>
        <a:xfrm>
          <a:off x="241373" y="3177876"/>
          <a:ext cx="1923587" cy="727671"/>
        </a:xfrm>
        <a:prstGeom prst="roundRect">
          <a:avLst>
            <a:gd name="adj" fmla="val 10000"/>
          </a:avLst>
        </a:prstGeom>
        <a:solidFill>
          <a:schemeClr val="accent4">
            <a:hueOff val="1890126"/>
            <a:satOff val="-8721"/>
            <a:lumOff val="32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40005" rIns="53340" bIns="40005" numCol="1" spcCol="1270" anchor="ctr" anchorCtr="0">
          <a:noAutofit/>
        </a:bodyPr>
        <a:lstStyle/>
        <a:p>
          <a:pPr marL="0" lvl="0" indent="0" algn="ctr" defTabSz="933450">
            <a:lnSpc>
              <a:spcPct val="90000"/>
            </a:lnSpc>
            <a:spcBef>
              <a:spcPct val="0"/>
            </a:spcBef>
            <a:spcAft>
              <a:spcPct val="35000"/>
            </a:spcAft>
            <a:buNone/>
          </a:pPr>
          <a:r>
            <a:rPr lang="en-US" sz="2100" kern="1200" dirty="0"/>
            <a:t>Customer collaboration</a:t>
          </a:r>
        </a:p>
      </dsp:txBody>
      <dsp:txXfrm>
        <a:off x="262686" y="3199189"/>
        <a:ext cx="1880961" cy="685045"/>
      </dsp:txXfrm>
    </dsp:sp>
    <dsp:sp modelId="{230FA2AB-DB82-4887-AD1F-13D70DF2D9C2}">
      <dsp:nvSpPr>
        <dsp:cNvPr id="0" name=""/>
        <dsp:cNvSpPr/>
      </dsp:nvSpPr>
      <dsp:spPr>
        <a:xfrm>
          <a:off x="241373" y="4017497"/>
          <a:ext cx="1923587" cy="727671"/>
        </a:xfrm>
        <a:prstGeom prst="roundRect">
          <a:avLst>
            <a:gd name="adj" fmla="val 10000"/>
          </a:avLst>
        </a:prstGeom>
        <a:solidFill>
          <a:schemeClr val="accent4">
            <a:hueOff val="2835189"/>
            <a:satOff val="-13082"/>
            <a:lumOff val="48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40005" rIns="53340" bIns="40005" numCol="1" spcCol="1270" anchor="ctr" anchorCtr="0">
          <a:noAutofit/>
        </a:bodyPr>
        <a:lstStyle/>
        <a:p>
          <a:pPr marL="0" lvl="0" indent="0" algn="ctr" defTabSz="933450">
            <a:lnSpc>
              <a:spcPct val="90000"/>
            </a:lnSpc>
            <a:spcBef>
              <a:spcPct val="0"/>
            </a:spcBef>
            <a:spcAft>
              <a:spcPct val="35000"/>
            </a:spcAft>
            <a:buNone/>
          </a:pPr>
          <a:r>
            <a:rPr lang="en-US" sz="2100" kern="1200" dirty="0"/>
            <a:t>Responding to change</a:t>
          </a:r>
        </a:p>
      </dsp:txBody>
      <dsp:txXfrm>
        <a:off x="262686" y="4038810"/>
        <a:ext cx="1880961" cy="685045"/>
      </dsp:txXfrm>
    </dsp:sp>
    <dsp:sp modelId="{6A1D93EB-0223-43B1-BAA1-E9F4DA255017}">
      <dsp:nvSpPr>
        <dsp:cNvPr id="0" name=""/>
        <dsp:cNvSpPr/>
      </dsp:nvSpPr>
      <dsp:spPr>
        <a:xfrm>
          <a:off x="2585745" y="0"/>
          <a:ext cx="2404483" cy="4995043"/>
        </a:xfrm>
        <a:prstGeom prst="roundRect">
          <a:avLst>
            <a:gd name="adj" fmla="val 10000"/>
          </a:avLst>
        </a:prstGeom>
        <a:noFill/>
        <a:ln>
          <a:noFill/>
        </a:ln>
        <a:effectLst/>
      </dsp:spPr>
      <dsp:style>
        <a:lnRef idx="0">
          <a:scrgbClr r="0" g="0" b="0"/>
        </a:lnRef>
        <a:fillRef idx="1">
          <a:scrgbClr r="0" g="0" b="0"/>
        </a:fillRef>
        <a:effectRef idx="0">
          <a:scrgbClr r="0" g="0" b="0"/>
        </a:effectRef>
        <a:fontRef idx="minor"/>
      </dsp:style>
      <dsp:txBody>
        <a:bodyPr spcFirstLastPara="0" vert="horz" wrap="square" lIns="38100" tIns="38100" rIns="38100" bIns="38100" numCol="1" spcCol="1270" anchor="ctr" anchorCtr="0">
          <a:noAutofit/>
        </a:bodyPr>
        <a:lstStyle/>
        <a:p>
          <a:pPr marL="0" lvl="0" indent="0" algn="ctr" defTabSz="444500">
            <a:lnSpc>
              <a:spcPct val="90000"/>
            </a:lnSpc>
            <a:spcBef>
              <a:spcPct val="0"/>
            </a:spcBef>
            <a:spcAft>
              <a:spcPct val="35000"/>
            </a:spcAft>
            <a:buNone/>
          </a:pPr>
          <a:endParaRPr lang="en-US" sz="1000" kern="1200" dirty="0"/>
        </a:p>
      </dsp:txBody>
      <dsp:txXfrm>
        <a:off x="2585745" y="0"/>
        <a:ext cx="2404483" cy="1498512"/>
      </dsp:txXfrm>
    </dsp:sp>
    <dsp:sp modelId="{A30D0406-195D-4A9A-9AB8-4602DC9FA4ED}">
      <dsp:nvSpPr>
        <dsp:cNvPr id="0" name=""/>
        <dsp:cNvSpPr/>
      </dsp:nvSpPr>
      <dsp:spPr>
        <a:xfrm>
          <a:off x="2826193" y="1498634"/>
          <a:ext cx="1923587" cy="727671"/>
        </a:xfrm>
        <a:prstGeom prst="roundRect">
          <a:avLst>
            <a:gd name="adj" fmla="val 10000"/>
          </a:avLst>
        </a:prstGeom>
        <a:solidFill>
          <a:schemeClr val="accent4">
            <a:hueOff val="3780252"/>
            <a:satOff val="-17443"/>
            <a:lumOff val="64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40005" rIns="53340" bIns="40005" numCol="1" spcCol="1270" anchor="ctr" anchorCtr="0">
          <a:noAutofit/>
        </a:bodyPr>
        <a:lstStyle/>
        <a:p>
          <a:pPr marL="0" lvl="0" indent="0" algn="ctr" defTabSz="933450">
            <a:lnSpc>
              <a:spcPct val="90000"/>
            </a:lnSpc>
            <a:spcBef>
              <a:spcPct val="0"/>
            </a:spcBef>
            <a:spcAft>
              <a:spcPct val="35000"/>
            </a:spcAft>
            <a:buNone/>
          </a:pPr>
          <a:r>
            <a:rPr lang="en-US" sz="2100" kern="1200" dirty="0"/>
            <a:t>Over</a:t>
          </a:r>
        </a:p>
      </dsp:txBody>
      <dsp:txXfrm>
        <a:off x="2847506" y="1519947"/>
        <a:ext cx="1880961" cy="685045"/>
      </dsp:txXfrm>
    </dsp:sp>
    <dsp:sp modelId="{ADEA6C79-E258-4026-9CEF-95E3386A488F}">
      <dsp:nvSpPr>
        <dsp:cNvPr id="0" name=""/>
        <dsp:cNvSpPr/>
      </dsp:nvSpPr>
      <dsp:spPr>
        <a:xfrm>
          <a:off x="2826193" y="2338255"/>
          <a:ext cx="1923587" cy="727671"/>
        </a:xfrm>
        <a:prstGeom prst="roundRect">
          <a:avLst>
            <a:gd name="adj" fmla="val 10000"/>
          </a:avLst>
        </a:prstGeom>
        <a:solidFill>
          <a:schemeClr val="accent4">
            <a:hueOff val="4725315"/>
            <a:satOff val="-21804"/>
            <a:lumOff val="80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40005" rIns="53340" bIns="40005" numCol="1" spcCol="1270" anchor="ctr" anchorCtr="0">
          <a:noAutofit/>
        </a:bodyPr>
        <a:lstStyle/>
        <a:p>
          <a:pPr marL="0" lvl="0" indent="0" algn="ctr" defTabSz="933450">
            <a:lnSpc>
              <a:spcPct val="90000"/>
            </a:lnSpc>
            <a:spcBef>
              <a:spcPct val="0"/>
            </a:spcBef>
            <a:spcAft>
              <a:spcPct val="35000"/>
            </a:spcAft>
            <a:buNone/>
          </a:pPr>
          <a:r>
            <a:rPr lang="en-US" sz="2100" kern="1200" dirty="0"/>
            <a:t>Over</a:t>
          </a:r>
        </a:p>
      </dsp:txBody>
      <dsp:txXfrm>
        <a:off x="2847506" y="2359568"/>
        <a:ext cx="1880961" cy="685045"/>
      </dsp:txXfrm>
    </dsp:sp>
    <dsp:sp modelId="{FA452082-6330-4F69-B86F-804431430E7C}">
      <dsp:nvSpPr>
        <dsp:cNvPr id="0" name=""/>
        <dsp:cNvSpPr/>
      </dsp:nvSpPr>
      <dsp:spPr>
        <a:xfrm>
          <a:off x="2826193" y="3177876"/>
          <a:ext cx="1923587" cy="727671"/>
        </a:xfrm>
        <a:prstGeom prst="roundRect">
          <a:avLst>
            <a:gd name="adj" fmla="val 10000"/>
          </a:avLst>
        </a:prstGeom>
        <a:solidFill>
          <a:schemeClr val="accent4">
            <a:hueOff val="5670378"/>
            <a:satOff val="-26164"/>
            <a:lumOff val="96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40005" rIns="53340" bIns="40005" numCol="1" spcCol="1270" anchor="ctr" anchorCtr="0">
          <a:noAutofit/>
        </a:bodyPr>
        <a:lstStyle/>
        <a:p>
          <a:pPr marL="0" lvl="0" indent="0" algn="ctr" defTabSz="933450">
            <a:lnSpc>
              <a:spcPct val="90000"/>
            </a:lnSpc>
            <a:spcBef>
              <a:spcPct val="0"/>
            </a:spcBef>
            <a:spcAft>
              <a:spcPct val="35000"/>
            </a:spcAft>
            <a:buNone/>
          </a:pPr>
          <a:r>
            <a:rPr lang="en-US" sz="2100" kern="1200" dirty="0"/>
            <a:t>Over</a:t>
          </a:r>
        </a:p>
      </dsp:txBody>
      <dsp:txXfrm>
        <a:off x="2847506" y="3199189"/>
        <a:ext cx="1880961" cy="685045"/>
      </dsp:txXfrm>
    </dsp:sp>
    <dsp:sp modelId="{A8716913-8BBC-463F-AB71-A0E4E51E9890}">
      <dsp:nvSpPr>
        <dsp:cNvPr id="0" name=""/>
        <dsp:cNvSpPr/>
      </dsp:nvSpPr>
      <dsp:spPr>
        <a:xfrm>
          <a:off x="2826193" y="4017497"/>
          <a:ext cx="1923587" cy="727671"/>
        </a:xfrm>
        <a:prstGeom prst="roundRect">
          <a:avLst>
            <a:gd name="adj" fmla="val 10000"/>
          </a:avLst>
        </a:prstGeom>
        <a:solidFill>
          <a:schemeClr val="accent4">
            <a:hueOff val="6615440"/>
            <a:satOff val="-30525"/>
            <a:lumOff val="112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40005" rIns="53340" bIns="40005" numCol="1" spcCol="1270" anchor="ctr" anchorCtr="0">
          <a:noAutofit/>
        </a:bodyPr>
        <a:lstStyle/>
        <a:p>
          <a:pPr marL="0" lvl="0" indent="0" algn="ctr" defTabSz="933450">
            <a:lnSpc>
              <a:spcPct val="90000"/>
            </a:lnSpc>
            <a:spcBef>
              <a:spcPct val="0"/>
            </a:spcBef>
            <a:spcAft>
              <a:spcPct val="35000"/>
            </a:spcAft>
            <a:buNone/>
          </a:pPr>
          <a:r>
            <a:rPr lang="en-US" sz="2100" kern="1200" dirty="0"/>
            <a:t>Over</a:t>
          </a:r>
        </a:p>
      </dsp:txBody>
      <dsp:txXfrm>
        <a:off x="2847506" y="4038810"/>
        <a:ext cx="1880961" cy="685045"/>
      </dsp:txXfrm>
    </dsp:sp>
    <dsp:sp modelId="{36A54593-71CF-4296-AB9C-05E5A7ED4868}">
      <dsp:nvSpPr>
        <dsp:cNvPr id="0" name=""/>
        <dsp:cNvSpPr/>
      </dsp:nvSpPr>
      <dsp:spPr>
        <a:xfrm>
          <a:off x="5170565" y="0"/>
          <a:ext cx="2404483" cy="4995043"/>
        </a:xfrm>
        <a:prstGeom prst="roundRect">
          <a:avLst>
            <a:gd name="adj" fmla="val 10000"/>
          </a:avLst>
        </a:prstGeom>
        <a:noFill/>
        <a:ln>
          <a:noFill/>
        </a:ln>
        <a:effectLst/>
      </dsp:spPr>
      <dsp:style>
        <a:lnRef idx="0">
          <a:scrgbClr r="0" g="0" b="0"/>
        </a:lnRef>
        <a:fillRef idx="1">
          <a:scrgbClr r="0" g="0" b="0"/>
        </a:fillRef>
        <a:effectRef idx="0">
          <a:scrgbClr r="0" g="0" b="0"/>
        </a:effectRef>
        <a:fontRef idx="minor"/>
      </dsp:style>
      <dsp:txBody>
        <a:bodyPr spcFirstLastPara="0" vert="horz" wrap="square" lIns="38100" tIns="38100" rIns="38100" bIns="38100" numCol="1" spcCol="1270" anchor="ctr" anchorCtr="0">
          <a:noAutofit/>
        </a:bodyPr>
        <a:lstStyle/>
        <a:p>
          <a:pPr marL="0" lvl="0" indent="0" algn="ctr" defTabSz="444500">
            <a:lnSpc>
              <a:spcPct val="90000"/>
            </a:lnSpc>
            <a:spcBef>
              <a:spcPct val="0"/>
            </a:spcBef>
            <a:spcAft>
              <a:spcPct val="35000"/>
            </a:spcAft>
            <a:buNone/>
          </a:pPr>
          <a:endParaRPr lang="en-US" sz="1000" kern="1200" dirty="0"/>
        </a:p>
      </dsp:txBody>
      <dsp:txXfrm>
        <a:off x="5170565" y="0"/>
        <a:ext cx="2404483" cy="1498512"/>
      </dsp:txXfrm>
    </dsp:sp>
    <dsp:sp modelId="{8E5BD2E3-7491-4739-95C8-7C75FB06720E}">
      <dsp:nvSpPr>
        <dsp:cNvPr id="0" name=""/>
        <dsp:cNvSpPr/>
      </dsp:nvSpPr>
      <dsp:spPr>
        <a:xfrm>
          <a:off x="5411013" y="1498634"/>
          <a:ext cx="1923587" cy="727671"/>
        </a:xfrm>
        <a:prstGeom prst="roundRect">
          <a:avLst>
            <a:gd name="adj" fmla="val 10000"/>
          </a:avLst>
        </a:prstGeom>
        <a:solidFill>
          <a:schemeClr val="accent4">
            <a:hueOff val="7560504"/>
            <a:satOff val="-34886"/>
            <a:lumOff val="128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40005" rIns="53340" bIns="40005" numCol="1" spcCol="1270" anchor="ctr" anchorCtr="0">
          <a:noAutofit/>
        </a:bodyPr>
        <a:lstStyle/>
        <a:p>
          <a:pPr marL="0" lvl="0" indent="0" algn="ctr" defTabSz="933450">
            <a:lnSpc>
              <a:spcPct val="90000"/>
            </a:lnSpc>
            <a:spcBef>
              <a:spcPct val="0"/>
            </a:spcBef>
            <a:spcAft>
              <a:spcPct val="35000"/>
            </a:spcAft>
            <a:buNone/>
          </a:pPr>
          <a:r>
            <a:rPr lang="en-US" sz="2100" kern="1200" dirty="0"/>
            <a:t>Process and tools</a:t>
          </a:r>
        </a:p>
      </dsp:txBody>
      <dsp:txXfrm>
        <a:off x="5432326" y="1519947"/>
        <a:ext cx="1880961" cy="685045"/>
      </dsp:txXfrm>
    </dsp:sp>
    <dsp:sp modelId="{1C13306F-B05F-4C4F-8CE7-E3B020A7A404}">
      <dsp:nvSpPr>
        <dsp:cNvPr id="0" name=""/>
        <dsp:cNvSpPr/>
      </dsp:nvSpPr>
      <dsp:spPr>
        <a:xfrm>
          <a:off x="5411013" y="2338255"/>
          <a:ext cx="1923587" cy="727671"/>
        </a:xfrm>
        <a:prstGeom prst="roundRect">
          <a:avLst>
            <a:gd name="adj" fmla="val 10000"/>
          </a:avLst>
        </a:prstGeom>
        <a:solidFill>
          <a:schemeClr val="accent4">
            <a:hueOff val="8505566"/>
            <a:satOff val="-39247"/>
            <a:lumOff val="144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40005" rIns="53340" bIns="40005" numCol="1" spcCol="1270" anchor="ctr" anchorCtr="0">
          <a:noAutofit/>
        </a:bodyPr>
        <a:lstStyle/>
        <a:p>
          <a:pPr marL="0" lvl="0" indent="0" algn="ctr" defTabSz="933450">
            <a:lnSpc>
              <a:spcPct val="90000"/>
            </a:lnSpc>
            <a:spcBef>
              <a:spcPct val="0"/>
            </a:spcBef>
            <a:spcAft>
              <a:spcPct val="35000"/>
            </a:spcAft>
            <a:buNone/>
          </a:pPr>
          <a:r>
            <a:rPr lang="en-US" sz="2100" kern="1200" dirty="0"/>
            <a:t>Comprehensive documentation</a:t>
          </a:r>
        </a:p>
      </dsp:txBody>
      <dsp:txXfrm>
        <a:off x="5432326" y="2359568"/>
        <a:ext cx="1880961" cy="685045"/>
      </dsp:txXfrm>
    </dsp:sp>
    <dsp:sp modelId="{29B8EC92-0A93-49A1-ABD4-083AC1043450}">
      <dsp:nvSpPr>
        <dsp:cNvPr id="0" name=""/>
        <dsp:cNvSpPr/>
      </dsp:nvSpPr>
      <dsp:spPr>
        <a:xfrm>
          <a:off x="5411013" y="3177876"/>
          <a:ext cx="1923587" cy="727671"/>
        </a:xfrm>
        <a:prstGeom prst="roundRect">
          <a:avLst>
            <a:gd name="adj" fmla="val 10000"/>
          </a:avLst>
        </a:prstGeom>
        <a:solidFill>
          <a:schemeClr val="accent4">
            <a:hueOff val="9450630"/>
            <a:satOff val="-43607"/>
            <a:lumOff val="160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40005" rIns="53340" bIns="40005" numCol="1" spcCol="1270" anchor="ctr" anchorCtr="0">
          <a:noAutofit/>
        </a:bodyPr>
        <a:lstStyle/>
        <a:p>
          <a:pPr marL="0" lvl="0" indent="0" algn="ctr" defTabSz="933450">
            <a:lnSpc>
              <a:spcPct val="90000"/>
            </a:lnSpc>
            <a:spcBef>
              <a:spcPct val="0"/>
            </a:spcBef>
            <a:spcAft>
              <a:spcPct val="35000"/>
            </a:spcAft>
            <a:buNone/>
          </a:pPr>
          <a:r>
            <a:rPr lang="en-US" sz="2100" kern="1200" dirty="0"/>
            <a:t>Contract negotiation</a:t>
          </a:r>
        </a:p>
      </dsp:txBody>
      <dsp:txXfrm>
        <a:off x="5432326" y="3199189"/>
        <a:ext cx="1880961" cy="685045"/>
      </dsp:txXfrm>
    </dsp:sp>
    <dsp:sp modelId="{A1B9E411-2915-44F0-9256-70BAC214295E}">
      <dsp:nvSpPr>
        <dsp:cNvPr id="0" name=""/>
        <dsp:cNvSpPr/>
      </dsp:nvSpPr>
      <dsp:spPr>
        <a:xfrm>
          <a:off x="5411013" y="4017497"/>
          <a:ext cx="1923587" cy="727671"/>
        </a:xfrm>
        <a:prstGeom prst="roundRect">
          <a:avLst>
            <a:gd name="adj" fmla="val 10000"/>
          </a:avLst>
        </a:prstGeom>
        <a:solidFill>
          <a:schemeClr val="accent4">
            <a:hueOff val="10395692"/>
            <a:satOff val="-47968"/>
            <a:lumOff val="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40005" rIns="53340" bIns="40005" numCol="1" spcCol="1270" anchor="ctr" anchorCtr="0">
          <a:noAutofit/>
        </a:bodyPr>
        <a:lstStyle/>
        <a:p>
          <a:pPr marL="0" lvl="0" indent="0" algn="ctr" defTabSz="933450">
            <a:lnSpc>
              <a:spcPct val="90000"/>
            </a:lnSpc>
            <a:spcBef>
              <a:spcPct val="0"/>
            </a:spcBef>
            <a:spcAft>
              <a:spcPct val="35000"/>
            </a:spcAft>
            <a:buNone/>
          </a:pPr>
          <a:r>
            <a:rPr lang="en-US" sz="2100" kern="1200" dirty="0"/>
            <a:t>Following and plan</a:t>
          </a:r>
        </a:p>
      </dsp:txBody>
      <dsp:txXfrm>
        <a:off x="5432326" y="4038810"/>
        <a:ext cx="1880961" cy="685045"/>
      </dsp:txXfrm>
    </dsp:sp>
  </dsp:spTree>
</dsp:drawing>
</file>

<file path=ppt/diagrams/layout1.xml><?xml version="1.0" encoding="utf-8"?>
<dgm:layoutDef xmlns:dgm="http://schemas.openxmlformats.org/drawingml/2006/diagram" xmlns:a="http://schemas.openxmlformats.org/drawingml/2006/main" uniqueId="urn:microsoft.com/office/officeart/2005/8/layout/lProcess2">
  <dgm:title val=""/>
  <dgm:desc val=""/>
  <dgm:catLst>
    <dgm:cat type="list" pri="10000"/>
    <dgm:cat type="relationship" pri="13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useDef="1">
    <dgm:dataModel>
      <dgm:ptLst/>
      <dgm:bg/>
      <dgm:whole/>
    </dgm:dataModel>
  </dgm:styleData>
  <dgm:clrData useDef="1">
    <dgm:dataModel>
      <dgm:ptLst/>
      <dgm:bg/>
      <dgm:whole/>
    </dgm:dataModel>
  </dgm:clrData>
  <dgm:layoutNode name="theList">
    <dgm:varLst>
      <dgm:dir/>
      <dgm:animLvl val="lvl"/>
      <dgm:resizeHandles val="exact"/>
    </dgm:varLst>
    <dgm:choose name="Name0">
      <dgm:if name="Name1" func="var" arg="dir" op="equ" val="norm">
        <dgm:alg type="lin"/>
      </dgm:if>
      <dgm:else name="Name2">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forName="aSpace" refType="w" fact="0.075"/>
      <dgm:constr type="h" for="des" forName="aSpace2" refType="h" fact="0.1"/>
      <dgm:constr type="primFontSz" for="des" forName="textNode" op="equ"/>
      <dgm:constr type="primFontSz" for="des" forName="childNode" op="equ"/>
    </dgm:constrLst>
    <dgm:ruleLst/>
    <dgm:forEach name="aNodeForEach" axis="ch" ptType="node">
      <dgm:layoutNode name="compNode">
        <dgm:alg type="composite"/>
        <dgm:shape xmlns:r="http://schemas.openxmlformats.org/officeDocument/2006/relationships" r:blip="">
          <dgm:adjLst/>
        </dgm:shape>
        <dgm:presOf/>
        <dgm:constrLst>
          <dgm:constr type="w" for="ch" forName="aNode" refType="w"/>
          <dgm:constr type="h" for="ch" forName="aNode" refType="h"/>
          <dgm:constr type="w" for="ch" forName="textNode" refType="w"/>
          <dgm:constr type="h" for="ch" forName="textNode" refType="h" fact="0.3"/>
          <dgm:constr type="ctrX" for="ch" forName="textNode" refType="w" fact="0.5"/>
          <dgm:constr type="w" for="ch" forName="compChildNode" refType="w" fact="0.8"/>
          <dgm:constr type="h" for="ch" forName="compChildNode" refType="h" fact="0.65"/>
          <dgm:constr type="t" for="ch" forName="compChildNode" refType="h" fact="0.3"/>
          <dgm:constr type="ctrX" for="ch" forName="compChildNode" refType="w" fact="0.5"/>
        </dgm:constrLst>
        <dgm:ruleLst/>
        <dgm:layoutNode name="aNode" styleLbl="bgShp">
          <dgm:alg type="sp"/>
          <dgm:shape xmlns:r="http://schemas.openxmlformats.org/officeDocument/2006/relationships" type="roundRect" r:blip="">
            <dgm:adjLst>
              <dgm:adj idx="1" val="0.1"/>
            </dgm:adjLst>
          </dgm:shape>
          <dgm:presOf axis="self"/>
          <dgm:constrLst/>
          <dgm:ruleLst/>
        </dgm:layoutNode>
        <dgm:layoutNode name="textNode" styleLbl="bgShp">
          <dgm:alg type="tx"/>
          <dgm:shape xmlns:r="http://schemas.openxmlformats.org/officeDocument/2006/relationships" type="rect" r:blip="" hideGeom="1">
            <dgm:adjLst>
              <dgm:adj idx="1" val="0.1"/>
            </dgm:adjLst>
          </dgm:shape>
          <dgm:presOf axis="self"/>
          <dgm:constrLst>
            <dgm:constr type="primFontSz" val="65"/>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compChildNode">
          <dgm:alg type="composite"/>
          <dgm:shape xmlns:r="http://schemas.openxmlformats.org/officeDocument/2006/relationships" r:blip="">
            <dgm:adjLst/>
          </dgm:shape>
          <dgm:presOf/>
          <dgm:constrLst>
            <dgm:constr type="w" for="des" forName="childNode" refType="w"/>
            <dgm:constr type="h" for="des" forName="childNode" refType="h"/>
          </dgm:constrLst>
          <dgm:ruleLst/>
          <dgm:layoutNode name="theInnerList">
            <dgm:alg type="lin">
              <dgm:param type="linDir" val="fromT"/>
            </dgm:alg>
            <dgm:shape xmlns:r="http://schemas.openxmlformats.org/officeDocument/2006/relationships" r:blip="">
              <dgm:adjLst/>
            </dgm:shape>
            <dgm:presOf/>
            <dgm:constrLst/>
            <dgm:ruleLst/>
            <dgm:forEach name="childNodeForEach" axis="ch" ptType="node">
              <dgm:layoutNode name="child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tMarg" refType="primFontSz" fact="0.15"/>
                  <dgm:constr type="bMarg" refType="primFontSz" fact="0.15"/>
                  <dgm:constr type="lMarg" refType="primFontSz" fact="0.2"/>
                  <dgm:constr type="rMarg" refType="primFontSz" fact="0.2"/>
                </dgm:constrLst>
                <dgm:ruleLst>
                  <dgm:rule type="primFontSz" val="5" fact="NaN" max="NaN"/>
                </dgm:ruleLst>
              </dgm:layoutNode>
              <dgm:choose name="Name3">
                <dgm:if name="Name4" axis="self" ptType="node" func="revPos" op="equ" val="1"/>
                <dgm:else name="Name5">
                  <dgm:layoutNode name="aSpace2">
                    <dgm:alg type="sp"/>
                    <dgm:shape xmlns:r="http://schemas.openxmlformats.org/officeDocument/2006/relationships" r:blip="">
                      <dgm:adjLst/>
                    </dgm:shape>
                    <dgm:presOf/>
                    <dgm:constrLst/>
                    <dgm:ruleLst/>
                  </dgm:layoutNode>
                </dgm:else>
              </dgm:choose>
            </dgm:forEach>
          </dgm:layoutNode>
        </dgm:layoutNode>
      </dgm:layoutNode>
      <dgm:choose name="Name6">
        <dgm:if name="Name7" axis="self" ptType="node" func="revPos" op="equ" val="1"/>
        <dgm:else name="Name8">
          <dgm:layoutNode name="aSpace">
            <dgm:alg type="sp"/>
            <dgm:shape xmlns:r="http://schemas.openxmlformats.org/officeDocument/2006/relationships" r:blip="">
              <dgm:adjLst/>
            </dgm:shape>
            <dgm:presOf/>
            <dgm:constrLst/>
            <dgm:ruleLst/>
          </dgm:layoutNod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9158092-4467-487B-8C06-9BC274E1742F}" type="datetimeFigureOut">
              <a:rPr lang="en-US" smtClean="0"/>
              <a:t>10/7/2022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5769576-B268-4DCB-B7B9-1B2893B22C7C}" type="slidenum">
              <a:rPr lang="en-US" smtClean="0"/>
              <a:t>‹#›</a:t>
            </a:fld>
            <a:endParaRPr lang="en-US"/>
          </a:p>
        </p:txBody>
      </p:sp>
    </p:spTree>
    <p:extLst>
      <p:ext uri="{BB962C8B-B14F-4D97-AF65-F5344CB8AC3E}">
        <p14:creationId xmlns:p14="http://schemas.microsoft.com/office/powerpoint/2010/main" val="256300273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ONE </a:t>
            </a:r>
          </a:p>
          <a:p>
            <a:r>
              <a:rPr lang="en-US" dirty="0"/>
              <a:t>- </a:t>
            </a:r>
            <a:r>
              <a:rPr lang="en-US" sz="1200" b="0" i="0" u="none" strike="noStrike" kern="1200" baseline="0" dirty="0">
                <a:solidFill>
                  <a:schemeClr val="tx1"/>
                </a:solidFill>
                <a:latin typeface="+mn-lt"/>
                <a:ea typeface="+mn-ea"/>
                <a:cs typeface="+mn-cs"/>
              </a:rPr>
              <a:t>3.1 Characteristics of Project Life Cycles</a:t>
            </a:r>
          </a:p>
          <a:p>
            <a:r>
              <a:rPr lang="en-US" sz="1200" b="0" i="0" u="none" strike="noStrike" kern="1200" baseline="0" dirty="0">
                <a:solidFill>
                  <a:schemeClr val="tx1"/>
                </a:solidFill>
                <a:latin typeface="+mn-lt"/>
                <a:ea typeface="+mn-ea"/>
                <a:cs typeface="+mn-cs"/>
              </a:rPr>
              <a:t>5.2.7 Execution Practices that Help Teams Deliver Value</a:t>
            </a:r>
          </a:p>
          <a:p>
            <a:r>
              <a:rPr lang="en-US" dirty="0"/>
              <a:t>TWO</a:t>
            </a:r>
          </a:p>
          <a:p>
            <a:r>
              <a:rPr lang="en-US" sz="1200" b="0" i="0" u="none" strike="noStrike" kern="1200" baseline="0" dirty="0">
                <a:solidFill>
                  <a:schemeClr val="tx1"/>
                </a:solidFill>
                <a:latin typeface="+mn-lt"/>
                <a:ea typeface="+mn-ea"/>
                <a:cs typeface="+mn-cs"/>
              </a:rPr>
              <a:t>5.2.3 Backlog Refinement</a:t>
            </a:r>
          </a:p>
          <a:p>
            <a:r>
              <a:rPr lang="en-US" sz="1200" b="0" i="0" u="none" strike="noStrike" kern="1200" baseline="0" dirty="0">
                <a:solidFill>
                  <a:schemeClr val="tx1"/>
                </a:solidFill>
                <a:latin typeface="+mn-lt"/>
                <a:ea typeface="+mn-ea"/>
                <a:cs typeface="+mn-cs"/>
              </a:rPr>
              <a:t>THREE</a:t>
            </a:r>
          </a:p>
          <a:p>
            <a:r>
              <a:rPr lang="en-US" sz="1200" b="0" i="0" u="none" strike="noStrike" kern="1200" baseline="0" dirty="0">
                <a:solidFill>
                  <a:schemeClr val="tx1"/>
                </a:solidFill>
                <a:latin typeface="+mn-lt"/>
                <a:ea typeface="+mn-ea"/>
                <a:cs typeface="+mn-cs"/>
              </a:rPr>
              <a:t>5.2 Common Agile Practices</a:t>
            </a:r>
            <a:endParaRPr lang="en-US" dirty="0"/>
          </a:p>
        </p:txBody>
      </p:sp>
      <p:sp>
        <p:nvSpPr>
          <p:cNvPr id="4" name="Slide Number Placeholder 3"/>
          <p:cNvSpPr>
            <a:spLocks noGrp="1"/>
          </p:cNvSpPr>
          <p:nvPr>
            <p:ph type="sldNum" sz="quarter" idx="10"/>
          </p:nvPr>
        </p:nvSpPr>
        <p:spPr/>
        <p:txBody>
          <a:bodyPr/>
          <a:lstStyle/>
          <a:p>
            <a:fld id="{159753EB-3111-4158-8CAC-CD2E18EACEDA}" type="slidenum">
              <a:rPr lang="en-US" smtClean="0"/>
              <a:t>6</a:t>
            </a:fld>
            <a:endParaRPr lang="en-US"/>
          </a:p>
        </p:txBody>
      </p:sp>
    </p:spTree>
    <p:extLst>
      <p:ext uri="{BB962C8B-B14F-4D97-AF65-F5344CB8AC3E}">
        <p14:creationId xmlns:p14="http://schemas.microsoft.com/office/powerpoint/2010/main" val="413206099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FOUR</a:t>
            </a:r>
          </a:p>
          <a:p>
            <a:r>
              <a:rPr lang="en-US" sz="1200" b="0" i="0" u="none" strike="noStrike" kern="1200" baseline="0" dirty="0">
                <a:solidFill>
                  <a:schemeClr val="tx1"/>
                </a:solidFill>
                <a:latin typeface="+mn-lt"/>
                <a:ea typeface="+mn-ea"/>
                <a:cs typeface="+mn-cs"/>
              </a:rPr>
              <a:t>4.2 Servant Leadership Empowers the Team</a:t>
            </a:r>
          </a:p>
          <a:p>
            <a:r>
              <a:rPr lang="en-US" sz="1200" b="0" i="0" u="none" strike="noStrike" kern="1200" baseline="0" dirty="0">
                <a:solidFill>
                  <a:schemeClr val="tx1"/>
                </a:solidFill>
                <a:latin typeface="+mn-lt"/>
                <a:ea typeface="+mn-ea"/>
                <a:cs typeface="+mn-cs"/>
              </a:rPr>
              <a:t>5.2.2 Backlog Preparation</a:t>
            </a:r>
          </a:p>
          <a:p>
            <a:r>
              <a:rPr lang="en-US" sz="1200" b="0" i="0" u="none" strike="noStrike" kern="1200" baseline="0" dirty="0">
                <a:solidFill>
                  <a:schemeClr val="tx1"/>
                </a:solidFill>
                <a:latin typeface="+mn-lt"/>
                <a:ea typeface="+mn-ea"/>
                <a:cs typeface="+mn-cs"/>
              </a:rPr>
              <a:t>5.2.3 Backlog Refinement</a:t>
            </a:r>
          </a:p>
          <a:p>
            <a:r>
              <a:rPr lang="en-US" sz="1200" b="0" i="0" u="none" strike="noStrike" kern="1200" baseline="0" dirty="0">
                <a:solidFill>
                  <a:schemeClr val="tx1"/>
                </a:solidFill>
                <a:latin typeface="+mn-lt"/>
                <a:ea typeface="+mn-ea"/>
                <a:cs typeface="+mn-cs"/>
              </a:rPr>
              <a:t>FIVE</a:t>
            </a:r>
          </a:p>
          <a:p>
            <a:r>
              <a:rPr lang="en-US" sz="1200" b="0" i="0" u="none" strike="noStrike" kern="1200" baseline="0" dirty="0">
                <a:solidFill>
                  <a:schemeClr val="tx1"/>
                </a:solidFill>
                <a:latin typeface="+mn-lt"/>
                <a:ea typeface="+mn-ea"/>
                <a:cs typeface="+mn-cs"/>
              </a:rPr>
              <a:t>4.3 Team Composition</a:t>
            </a:r>
          </a:p>
          <a:p>
            <a:r>
              <a:rPr lang="en-US" sz="1200" b="0" i="0" u="none" strike="noStrike" kern="1200" baseline="0" dirty="0">
                <a:solidFill>
                  <a:schemeClr val="tx1"/>
                </a:solidFill>
                <a:latin typeface="+mn-lt"/>
                <a:ea typeface="+mn-ea"/>
                <a:cs typeface="+mn-cs"/>
              </a:rPr>
              <a:t>5.1 Charter the Project and the Team</a:t>
            </a:r>
          </a:p>
          <a:p>
            <a:r>
              <a:rPr lang="en-US" sz="1200" b="0" i="0" u="none" strike="noStrike" kern="1200" baseline="0" dirty="0">
                <a:solidFill>
                  <a:schemeClr val="tx1"/>
                </a:solidFill>
                <a:latin typeface="+mn-lt"/>
                <a:ea typeface="+mn-ea"/>
                <a:cs typeface="+mn-cs"/>
              </a:rPr>
              <a:t>5.2.1 Retrospectives</a:t>
            </a:r>
          </a:p>
          <a:p>
            <a:r>
              <a:rPr lang="en-US" sz="1200" b="0" i="0" u="none" strike="noStrike" kern="1200" baseline="0" dirty="0">
                <a:solidFill>
                  <a:schemeClr val="tx1"/>
                </a:solidFill>
                <a:latin typeface="+mn-lt"/>
                <a:ea typeface="+mn-ea"/>
                <a:cs typeface="+mn-cs"/>
              </a:rPr>
              <a:t>SIX</a:t>
            </a:r>
          </a:p>
          <a:p>
            <a:r>
              <a:rPr lang="en-US" sz="1200" b="0" i="0" u="none" strike="noStrike" kern="1200" baseline="0" dirty="0">
                <a:solidFill>
                  <a:schemeClr val="tx1"/>
                </a:solidFill>
                <a:latin typeface="+mn-lt"/>
                <a:ea typeface="+mn-ea"/>
                <a:cs typeface="+mn-cs"/>
              </a:rPr>
              <a:t>4.3.4 Team Structures</a:t>
            </a:r>
          </a:p>
          <a:p>
            <a:r>
              <a:rPr lang="en-US" sz="1200" b="0" i="0" u="none" strike="noStrike" kern="1200" baseline="0" dirty="0">
                <a:solidFill>
                  <a:schemeClr val="tx1"/>
                </a:solidFill>
                <a:latin typeface="+mn-lt"/>
                <a:ea typeface="+mn-ea"/>
                <a:cs typeface="+mn-cs"/>
              </a:rPr>
              <a:t>5.2.4 Daily Standups</a:t>
            </a:r>
            <a:endParaRPr lang="en-US" dirty="0"/>
          </a:p>
        </p:txBody>
      </p:sp>
      <p:sp>
        <p:nvSpPr>
          <p:cNvPr id="4" name="Slide Number Placeholder 3"/>
          <p:cNvSpPr>
            <a:spLocks noGrp="1"/>
          </p:cNvSpPr>
          <p:nvPr>
            <p:ph type="sldNum" sz="quarter" idx="10"/>
          </p:nvPr>
        </p:nvSpPr>
        <p:spPr/>
        <p:txBody>
          <a:bodyPr/>
          <a:lstStyle/>
          <a:p>
            <a:fld id="{159753EB-3111-4158-8CAC-CD2E18EACEDA}" type="slidenum">
              <a:rPr lang="en-US" smtClean="0"/>
              <a:t>7</a:t>
            </a:fld>
            <a:endParaRPr lang="en-US"/>
          </a:p>
        </p:txBody>
      </p:sp>
    </p:spTree>
    <p:extLst>
      <p:ext uri="{BB962C8B-B14F-4D97-AF65-F5344CB8AC3E}">
        <p14:creationId xmlns:p14="http://schemas.microsoft.com/office/powerpoint/2010/main" val="254815956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SEVEN</a:t>
            </a:r>
          </a:p>
          <a:p>
            <a:r>
              <a:rPr lang="en-US" sz="1200" b="0" i="0" u="none" strike="noStrike" kern="1200" baseline="0" dirty="0">
                <a:solidFill>
                  <a:schemeClr val="tx1"/>
                </a:solidFill>
                <a:latin typeface="+mn-lt"/>
                <a:ea typeface="+mn-ea"/>
                <a:cs typeface="+mn-cs"/>
              </a:rPr>
              <a:t>5.2.7 Execution Practices that Help Teams Deliver Value</a:t>
            </a:r>
          </a:p>
          <a:p>
            <a:r>
              <a:rPr lang="en-US" sz="1200" b="0" i="0" u="none" strike="noStrike" kern="1200" baseline="0" dirty="0">
                <a:solidFill>
                  <a:schemeClr val="tx1"/>
                </a:solidFill>
                <a:latin typeface="+mn-lt"/>
                <a:ea typeface="+mn-ea"/>
                <a:cs typeface="+mn-cs"/>
              </a:rPr>
              <a:t>5.2.8 How Iterations and Increments Help Delivery</a:t>
            </a:r>
          </a:p>
          <a:p>
            <a:r>
              <a:rPr lang="en-US" sz="1200" b="0" i="0" u="none" strike="noStrike" kern="1200" baseline="0" dirty="0">
                <a:solidFill>
                  <a:schemeClr val="tx1"/>
                </a:solidFill>
                <a:latin typeface="+mn-lt"/>
                <a:ea typeface="+mn-ea"/>
                <a:cs typeface="+mn-cs"/>
              </a:rPr>
              <a:t>Working Product</a:t>
            </a:r>
          </a:p>
          <a:p>
            <a:r>
              <a:rPr lang="en-US" sz="1200" b="0" i="0" u="none" strike="noStrike" kern="1200" baseline="0" dirty="0">
                <a:solidFill>
                  <a:schemeClr val="tx1"/>
                </a:solidFill>
                <a:latin typeface="+mn-lt"/>
                <a:ea typeface="+mn-ea"/>
                <a:cs typeface="+mn-cs"/>
              </a:rPr>
              <a:t>EIGHT</a:t>
            </a:r>
          </a:p>
          <a:p>
            <a:r>
              <a:rPr lang="en-US" sz="1200" b="0" i="0" u="none" strike="noStrike" kern="1200" baseline="0" dirty="0">
                <a:solidFill>
                  <a:schemeClr val="tx1"/>
                </a:solidFill>
                <a:latin typeface="+mn-lt"/>
                <a:ea typeface="+mn-ea"/>
                <a:cs typeface="+mn-cs"/>
              </a:rPr>
              <a:t>5.1 Charter the Project and the Team</a:t>
            </a:r>
          </a:p>
          <a:p>
            <a:r>
              <a:rPr lang="en-US" sz="1200" b="0" i="0" u="none" strike="noStrike" kern="1200" baseline="0" dirty="0">
                <a:solidFill>
                  <a:schemeClr val="tx1"/>
                </a:solidFill>
                <a:latin typeface="+mn-lt"/>
                <a:ea typeface="+mn-ea"/>
                <a:cs typeface="+mn-cs"/>
              </a:rPr>
              <a:t>NINE</a:t>
            </a:r>
          </a:p>
          <a:p>
            <a:r>
              <a:rPr lang="en-US" sz="1200" b="0" i="0" u="none" strike="noStrike" kern="1200" baseline="0" dirty="0">
                <a:solidFill>
                  <a:schemeClr val="tx1"/>
                </a:solidFill>
                <a:latin typeface="+mn-lt"/>
                <a:ea typeface="+mn-ea"/>
                <a:cs typeface="+mn-cs"/>
              </a:rPr>
              <a:t>5.2 Common Agile Practices</a:t>
            </a:r>
            <a:endParaRPr lang="en-US" dirty="0"/>
          </a:p>
        </p:txBody>
      </p:sp>
      <p:sp>
        <p:nvSpPr>
          <p:cNvPr id="4" name="Slide Number Placeholder 3"/>
          <p:cNvSpPr>
            <a:spLocks noGrp="1"/>
          </p:cNvSpPr>
          <p:nvPr>
            <p:ph type="sldNum" sz="quarter" idx="10"/>
          </p:nvPr>
        </p:nvSpPr>
        <p:spPr/>
        <p:txBody>
          <a:bodyPr/>
          <a:lstStyle/>
          <a:p>
            <a:fld id="{159753EB-3111-4158-8CAC-CD2E18EACEDA}" type="slidenum">
              <a:rPr lang="en-US" smtClean="0"/>
              <a:t>8</a:t>
            </a:fld>
            <a:endParaRPr lang="en-US"/>
          </a:p>
        </p:txBody>
      </p:sp>
    </p:spTree>
    <p:extLst>
      <p:ext uri="{BB962C8B-B14F-4D97-AF65-F5344CB8AC3E}">
        <p14:creationId xmlns:p14="http://schemas.microsoft.com/office/powerpoint/2010/main" val="357390519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TEN</a:t>
            </a:r>
          </a:p>
          <a:p>
            <a:r>
              <a:rPr lang="en-US" dirty="0"/>
              <a:t>5.2.2 Backlog Preparation</a:t>
            </a:r>
          </a:p>
          <a:p>
            <a:r>
              <a:rPr lang="en-US" dirty="0"/>
              <a:t>5.2.3 Backlog Refinement</a:t>
            </a:r>
          </a:p>
          <a:p>
            <a:r>
              <a:rPr lang="en-US" dirty="0"/>
              <a:t>ELEVEN</a:t>
            </a:r>
          </a:p>
          <a:p>
            <a:r>
              <a:rPr lang="en-US" dirty="0"/>
              <a:t>4.3 Team Composition</a:t>
            </a:r>
          </a:p>
          <a:p>
            <a:r>
              <a:rPr lang="en-US" dirty="0"/>
              <a:t>TWELVE</a:t>
            </a:r>
          </a:p>
          <a:p>
            <a:r>
              <a:rPr lang="en-US" dirty="0"/>
              <a:t>5.2.1 Retrospectives</a:t>
            </a:r>
          </a:p>
        </p:txBody>
      </p:sp>
      <p:sp>
        <p:nvSpPr>
          <p:cNvPr id="4" name="Slide Number Placeholder 3"/>
          <p:cNvSpPr>
            <a:spLocks noGrp="1"/>
          </p:cNvSpPr>
          <p:nvPr>
            <p:ph type="sldNum" sz="quarter" idx="10"/>
          </p:nvPr>
        </p:nvSpPr>
        <p:spPr/>
        <p:txBody>
          <a:bodyPr/>
          <a:lstStyle/>
          <a:p>
            <a:fld id="{159753EB-3111-4158-8CAC-CD2E18EACEDA}" type="slidenum">
              <a:rPr lang="en-US" smtClean="0"/>
              <a:t>9</a:t>
            </a:fld>
            <a:endParaRPr lang="en-US"/>
          </a:p>
        </p:txBody>
      </p:sp>
    </p:spTree>
    <p:extLst>
      <p:ext uri="{BB962C8B-B14F-4D97-AF65-F5344CB8AC3E}">
        <p14:creationId xmlns:p14="http://schemas.microsoft.com/office/powerpoint/2010/main" val="210825296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a:solidFill>
                  <a:schemeClr val="tx1"/>
                </a:solidFill>
                <a:latin typeface="+mn-lt"/>
                <a:ea typeface="+mn-ea"/>
                <a:cs typeface="+mn-cs"/>
              </a:rPr>
              <a:t>It is worth noting that while the term “agile” became popularized after the Manifesto, the approaches and techniques being used by project teams today existed before the Agile Manifesto by many years and, in some cases, decades.</a:t>
            </a:r>
            <a:endParaRPr lang="en-US" dirty="0"/>
          </a:p>
        </p:txBody>
      </p:sp>
      <p:sp>
        <p:nvSpPr>
          <p:cNvPr id="4" name="Slide Number Placeholder 3"/>
          <p:cNvSpPr>
            <a:spLocks noGrp="1"/>
          </p:cNvSpPr>
          <p:nvPr>
            <p:ph type="sldNum" sz="quarter" idx="10"/>
          </p:nvPr>
        </p:nvSpPr>
        <p:spPr/>
        <p:txBody>
          <a:bodyPr/>
          <a:lstStyle/>
          <a:p>
            <a:fld id="{159753EB-3111-4158-8CAC-CD2E18EACEDA}" type="slidenum">
              <a:rPr lang="en-US" smtClean="0"/>
              <a:t>12</a:t>
            </a:fld>
            <a:endParaRPr lang="en-US"/>
          </a:p>
        </p:txBody>
      </p:sp>
    </p:spTree>
    <p:extLst>
      <p:ext uri="{BB962C8B-B14F-4D97-AF65-F5344CB8AC3E}">
        <p14:creationId xmlns:p14="http://schemas.microsoft.com/office/powerpoint/2010/main" val="3764246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59753EB-3111-4158-8CAC-CD2E18EACEDA}" type="slidenum">
              <a:rPr lang="en-US" smtClean="0"/>
              <a:t>15</a:t>
            </a:fld>
            <a:endParaRPr lang="en-US"/>
          </a:p>
        </p:txBody>
      </p:sp>
    </p:spTree>
    <p:extLst>
      <p:ext uri="{BB962C8B-B14F-4D97-AF65-F5344CB8AC3E}">
        <p14:creationId xmlns:p14="http://schemas.microsoft.com/office/powerpoint/2010/main" val="218598620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Project teams sometimes find it useful to blend various</a:t>
            </a:r>
          </a:p>
          <a:p>
            <a:r>
              <a:rPr lang="en-US" dirty="0"/>
              <a:t>methods—whatever works for the organization or team is what should be done</a:t>
            </a:r>
          </a:p>
          <a:p>
            <a:r>
              <a:rPr lang="en-US" dirty="0"/>
              <a:t>regardless of its origin. The objective is the best outcome regardless of the</a:t>
            </a:r>
          </a:p>
          <a:p>
            <a:r>
              <a:rPr lang="en-US" dirty="0"/>
              <a:t>approach used.</a:t>
            </a:r>
          </a:p>
        </p:txBody>
      </p:sp>
      <p:sp>
        <p:nvSpPr>
          <p:cNvPr id="4" name="Slide Number Placeholder 3"/>
          <p:cNvSpPr>
            <a:spLocks noGrp="1"/>
          </p:cNvSpPr>
          <p:nvPr>
            <p:ph type="sldNum" sz="quarter" idx="10"/>
          </p:nvPr>
        </p:nvSpPr>
        <p:spPr/>
        <p:txBody>
          <a:bodyPr/>
          <a:lstStyle/>
          <a:p>
            <a:fld id="{159753EB-3111-4158-8CAC-CD2E18EACEDA}" type="slidenum">
              <a:rPr lang="en-US" smtClean="0"/>
              <a:t>17</a:t>
            </a:fld>
            <a:endParaRPr lang="en-US"/>
          </a:p>
        </p:txBody>
      </p:sp>
    </p:spTree>
    <p:extLst>
      <p:ext uri="{BB962C8B-B14F-4D97-AF65-F5344CB8AC3E}">
        <p14:creationId xmlns:p14="http://schemas.microsoft.com/office/powerpoint/2010/main" val="101812228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latin typeface="LiberationSerif"/>
              </a:rPr>
              <a:t>As project uncertainty increases, the risk of rework increases. and the need to use a different approach. To mitigate the impact of these risks, teams select life cycles that allow them to tackle projects with high amounts of uncertainty via small increments of work.</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latin typeface="LiberationSerif"/>
              </a:rPr>
              <a:t>-</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latin typeface="LiberationSerif"/>
              </a:rPr>
              <a:t>Teams can verify their work when they use small increments and can change what they do next. When teams deliver small increments, they are better able to understand the true customer requirements faster and more accurately than with a static written specification.</a:t>
            </a: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endParaRPr lang="en-US" dirty="0"/>
          </a:p>
        </p:txBody>
      </p:sp>
      <p:sp>
        <p:nvSpPr>
          <p:cNvPr id="4" name="Slide Number Placeholder 3"/>
          <p:cNvSpPr>
            <a:spLocks noGrp="1"/>
          </p:cNvSpPr>
          <p:nvPr>
            <p:ph type="sldNum" sz="quarter" idx="10"/>
          </p:nvPr>
        </p:nvSpPr>
        <p:spPr/>
        <p:txBody>
          <a:bodyPr/>
          <a:lstStyle/>
          <a:p>
            <a:fld id="{159753EB-3111-4158-8CAC-CD2E18EACEDA}" type="slidenum">
              <a:rPr lang="en-US" smtClean="0"/>
              <a:t>26</a:t>
            </a:fld>
            <a:endParaRPr lang="en-US"/>
          </a:p>
        </p:txBody>
      </p:sp>
    </p:spTree>
    <p:extLst>
      <p:ext uri="{BB962C8B-B14F-4D97-AF65-F5344CB8AC3E}">
        <p14:creationId xmlns:p14="http://schemas.microsoft.com/office/powerpoint/2010/main" val="146310248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emf"/><Relationship Id="rId1" Type="http://schemas.openxmlformats.org/officeDocument/2006/relationships/slideMaster" Target="../slideMasters/slideMaster1.xml"/><Relationship Id="rId5" Type="http://schemas.openxmlformats.org/officeDocument/2006/relationships/image" Target="../media/image4.emf"/><Relationship Id="rId4" Type="http://schemas.openxmlformats.org/officeDocument/2006/relationships/image" Target="../media/image3.emf"/></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r>
              <a:rPr lang="en-US"/>
              <a:t>Summer 2022</a:t>
            </a:r>
          </a:p>
        </p:txBody>
      </p:sp>
      <p:sp>
        <p:nvSpPr>
          <p:cNvPr id="5" name="Footer Placeholder 4"/>
          <p:cNvSpPr>
            <a:spLocks noGrp="1"/>
          </p:cNvSpPr>
          <p:nvPr>
            <p:ph type="ftr" sz="quarter" idx="11"/>
          </p:nvPr>
        </p:nvSpPr>
        <p:spPr/>
        <p:txBody>
          <a:bodyPr/>
          <a:lstStyle/>
          <a:p>
            <a:r>
              <a:rPr lang="en-US"/>
              <a:t>Eng. Dr. Akram Ali</a:t>
            </a:r>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864266"/>
            <a:ext cx="10515600" cy="4351338"/>
          </a:xfrm>
        </p:spPr>
        <p:txBody>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7" name="Picture 6">
            <a:extLst>
              <a:ext uri="{FF2B5EF4-FFF2-40B4-BE49-F238E27FC236}">
                <a16:creationId xmlns:a16="http://schemas.microsoft.com/office/drawing/2014/main" id="{0A3CCF28-A456-433E-A47D-21C7DCFAFEC9}"/>
              </a:ext>
            </a:extLst>
          </p:cNvPr>
          <p:cNvPicPr>
            <a:picLocks noChangeAspect="1"/>
          </p:cNvPicPr>
          <p:nvPr userDrawn="1"/>
        </p:nvPicPr>
        <p:blipFill>
          <a:blip r:embed="rId2"/>
          <a:stretch>
            <a:fillRect/>
          </a:stretch>
        </p:blipFill>
        <p:spPr>
          <a:xfrm>
            <a:off x="0" y="0"/>
            <a:ext cx="11461836" cy="1622171"/>
          </a:xfrm>
          <a:prstGeom prst="rect">
            <a:avLst/>
          </a:prstGeom>
        </p:spPr>
      </p:pic>
      <p:pic>
        <p:nvPicPr>
          <p:cNvPr id="11" name="Picture 10">
            <a:extLst>
              <a:ext uri="{FF2B5EF4-FFF2-40B4-BE49-F238E27FC236}">
                <a16:creationId xmlns:a16="http://schemas.microsoft.com/office/drawing/2014/main" id="{EC645ED9-7391-4BE3-85D6-688FD61CD205}"/>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226987" y="5545555"/>
            <a:ext cx="1222425" cy="1096206"/>
          </a:xfrm>
          <a:prstGeom prst="rect">
            <a:avLst/>
          </a:prstGeom>
        </p:spPr>
      </p:pic>
      <p:pic>
        <p:nvPicPr>
          <p:cNvPr id="12" name="Picture 11">
            <a:extLst>
              <a:ext uri="{FF2B5EF4-FFF2-40B4-BE49-F238E27FC236}">
                <a16:creationId xmlns:a16="http://schemas.microsoft.com/office/drawing/2014/main" id="{0EC21462-E88A-478E-BF4D-6E03A6183216}"/>
              </a:ext>
            </a:extLst>
          </p:cNvPr>
          <p:cNvPicPr>
            <a:picLocks noChangeAspect="1"/>
          </p:cNvPicPr>
          <p:nvPr userDrawn="1"/>
        </p:nvPicPr>
        <p:blipFill>
          <a:blip r:embed="rId4"/>
          <a:stretch>
            <a:fillRect/>
          </a:stretch>
        </p:blipFill>
        <p:spPr>
          <a:xfrm>
            <a:off x="2316841" y="6436923"/>
            <a:ext cx="9902229" cy="204838"/>
          </a:xfrm>
          <a:prstGeom prst="rect">
            <a:avLst/>
          </a:prstGeom>
        </p:spPr>
      </p:pic>
      <p:pic>
        <p:nvPicPr>
          <p:cNvPr id="13" name="Picture 12">
            <a:extLst>
              <a:ext uri="{FF2B5EF4-FFF2-40B4-BE49-F238E27FC236}">
                <a16:creationId xmlns:a16="http://schemas.microsoft.com/office/drawing/2014/main" id="{5A516A92-14A3-4D10-BB34-AF28C4496EDB}"/>
              </a:ext>
            </a:extLst>
          </p:cNvPr>
          <p:cNvPicPr>
            <a:picLocks noChangeAspect="1"/>
          </p:cNvPicPr>
          <p:nvPr userDrawn="1"/>
        </p:nvPicPr>
        <p:blipFill>
          <a:blip r:embed="rId5"/>
          <a:stretch>
            <a:fillRect/>
          </a:stretch>
        </p:blipFill>
        <p:spPr>
          <a:xfrm>
            <a:off x="12072675" y="2204822"/>
            <a:ext cx="238650" cy="2709534"/>
          </a:xfrm>
          <a:prstGeom prst="rect">
            <a:avLst/>
          </a:prstGeom>
        </p:spPr>
      </p:pic>
      <p:pic>
        <p:nvPicPr>
          <p:cNvPr id="14" name="Picture 13">
            <a:extLst>
              <a:ext uri="{FF2B5EF4-FFF2-40B4-BE49-F238E27FC236}">
                <a16:creationId xmlns:a16="http://schemas.microsoft.com/office/drawing/2014/main" id="{F619CCD6-BEA0-4CF4-8D3D-BA2CFE06233E}"/>
              </a:ext>
            </a:extLst>
          </p:cNvPr>
          <p:cNvPicPr>
            <a:picLocks noChangeAspect="1"/>
          </p:cNvPicPr>
          <p:nvPr userDrawn="1"/>
        </p:nvPicPr>
        <p:blipFill>
          <a:blip r:embed="rId5"/>
          <a:stretch>
            <a:fillRect/>
          </a:stretch>
        </p:blipFill>
        <p:spPr>
          <a:xfrm>
            <a:off x="-108036" y="2204822"/>
            <a:ext cx="238650" cy="2709534"/>
          </a:xfrm>
          <a:prstGeom prst="rect">
            <a:avLst/>
          </a:prstGeom>
        </p:spPr>
      </p:pic>
      <p:sp>
        <p:nvSpPr>
          <p:cNvPr id="17" name="Title 16">
            <a:extLst>
              <a:ext uri="{FF2B5EF4-FFF2-40B4-BE49-F238E27FC236}">
                <a16:creationId xmlns:a16="http://schemas.microsoft.com/office/drawing/2014/main" id="{437FB02A-A19B-4E4D-8F8F-CCC0FCB2CC4C}"/>
              </a:ext>
            </a:extLst>
          </p:cNvPr>
          <p:cNvSpPr>
            <a:spLocks noGrp="1"/>
          </p:cNvSpPr>
          <p:nvPr>
            <p:ph type="title"/>
          </p:nvPr>
        </p:nvSpPr>
        <p:spPr>
          <a:xfrm>
            <a:off x="2670048" y="216239"/>
            <a:ext cx="8683752" cy="1325563"/>
          </a:xfrm>
        </p:spPr>
        <p:txBody>
          <a:bodyPr/>
          <a:lstStyle>
            <a:lvl1pPr>
              <a:defRPr>
                <a:solidFill>
                  <a:schemeClr val="bg1"/>
                </a:solidFill>
              </a:defRPr>
            </a:lvl1pPr>
          </a:lstStyle>
          <a:p>
            <a:r>
              <a:rPr lang="en-US" dirty="0"/>
              <a:t>Click to edit Master title style</a:t>
            </a:r>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r>
              <a:rPr lang="en-US"/>
              <a:t>Summer 2022</a:t>
            </a:r>
          </a:p>
        </p:txBody>
      </p:sp>
      <p:sp>
        <p:nvSpPr>
          <p:cNvPr id="5" name="Footer Placeholder 4"/>
          <p:cNvSpPr>
            <a:spLocks noGrp="1"/>
          </p:cNvSpPr>
          <p:nvPr>
            <p:ph type="ftr" sz="quarter" idx="11"/>
          </p:nvPr>
        </p:nvSpPr>
        <p:spPr/>
        <p:txBody>
          <a:bodyPr/>
          <a:lstStyle/>
          <a:p>
            <a:r>
              <a:rPr lang="en-US"/>
              <a:t>Eng. Dr. Akram Ali</a:t>
            </a:r>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r>
              <a:rPr lang="en-US"/>
              <a:t>Summer 2022</a:t>
            </a:r>
          </a:p>
        </p:txBody>
      </p:sp>
      <p:sp>
        <p:nvSpPr>
          <p:cNvPr id="6" name="Footer Placeholder 5"/>
          <p:cNvSpPr>
            <a:spLocks noGrp="1"/>
          </p:cNvSpPr>
          <p:nvPr>
            <p:ph type="ftr" sz="quarter" idx="11"/>
          </p:nvPr>
        </p:nvSpPr>
        <p:spPr/>
        <p:txBody>
          <a:bodyPr/>
          <a:lstStyle/>
          <a:p>
            <a:r>
              <a:rPr lang="en-US"/>
              <a:t>Eng. Dr. Akram Ali</a:t>
            </a:r>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r>
              <a:rPr lang="en-US"/>
              <a:t>Summer 2022</a:t>
            </a:r>
          </a:p>
        </p:txBody>
      </p:sp>
      <p:sp>
        <p:nvSpPr>
          <p:cNvPr id="8" name="Footer Placeholder 7"/>
          <p:cNvSpPr>
            <a:spLocks noGrp="1"/>
          </p:cNvSpPr>
          <p:nvPr>
            <p:ph type="ftr" sz="quarter" idx="11"/>
          </p:nvPr>
        </p:nvSpPr>
        <p:spPr/>
        <p:txBody>
          <a:bodyPr/>
          <a:lstStyle/>
          <a:p>
            <a:r>
              <a:rPr lang="en-US"/>
              <a:t>Eng. Dr. Akram Ali</a:t>
            </a:r>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r>
              <a:rPr lang="en-US"/>
              <a:t>Summer 2022</a:t>
            </a:r>
          </a:p>
        </p:txBody>
      </p:sp>
      <p:sp>
        <p:nvSpPr>
          <p:cNvPr id="4" name="Footer Placeholder 3"/>
          <p:cNvSpPr>
            <a:spLocks noGrp="1"/>
          </p:cNvSpPr>
          <p:nvPr>
            <p:ph type="ftr" sz="quarter" idx="11"/>
          </p:nvPr>
        </p:nvSpPr>
        <p:spPr/>
        <p:txBody>
          <a:bodyPr/>
          <a:lstStyle/>
          <a:p>
            <a:r>
              <a:rPr lang="en-US"/>
              <a:t>Eng. Dr. Akram Ali</a:t>
            </a:r>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US"/>
              <a:t>Summer 2022</a:t>
            </a:r>
          </a:p>
        </p:txBody>
      </p:sp>
      <p:sp>
        <p:nvSpPr>
          <p:cNvPr id="3" name="Footer Placeholder 2"/>
          <p:cNvSpPr>
            <a:spLocks noGrp="1"/>
          </p:cNvSpPr>
          <p:nvPr>
            <p:ph type="ftr" sz="quarter" idx="11"/>
          </p:nvPr>
        </p:nvSpPr>
        <p:spPr/>
        <p:txBody>
          <a:bodyPr/>
          <a:lstStyle/>
          <a:p>
            <a:r>
              <a:rPr lang="en-US"/>
              <a:t>Eng. Dr. Akram Ali</a:t>
            </a:r>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r>
              <a:rPr lang="en-US"/>
              <a:t>Summer 2022</a:t>
            </a:r>
          </a:p>
        </p:txBody>
      </p:sp>
      <p:sp>
        <p:nvSpPr>
          <p:cNvPr id="6" name="Footer Placeholder 5"/>
          <p:cNvSpPr>
            <a:spLocks noGrp="1"/>
          </p:cNvSpPr>
          <p:nvPr>
            <p:ph type="ftr" sz="quarter" idx="11"/>
          </p:nvPr>
        </p:nvSpPr>
        <p:spPr/>
        <p:txBody>
          <a:bodyPr/>
          <a:lstStyle/>
          <a:p>
            <a:r>
              <a:rPr lang="en-US"/>
              <a:t>Eng. Dr. Akram Ali</a:t>
            </a:r>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r>
              <a:rPr lang="en-US"/>
              <a:t>Summer 2022</a:t>
            </a:r>
          </a:p>
        </p:txBody>
      </p:sp>
      <p:sp>
        <p:nvSpPr>
          <p:cNvPr id="6" name="Footer Placeholder 5"/>
          <p:cNvSpPr>
            <a:spLocks noGrp="1"/>
          </p:cNvSpPr>
          <p:nvPr>
            <p:ph type="ftr" sz="quarter" idx="11"/>
          </p:nvPr>
        </p:nvSpPr>
        <p:spPr/>
        <p:txBody>
          <a:bodyPr/>
          <a:lstStyle/>
          <a:p>
            <a:r>
              <a:rPr lang="en-US"/>
              <a:t>Eng. Dr. Akram Ali</a:t>
            </a:r>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r>
              <a:rPr lang="en-US"/>
              <a:t>Summer 2022</a:t>
            </a:r>
          </a:p>
        </p:txBody>
      </p:sp>
      <p:sp>
        <p:nvSpPr>
          <p:cNvPr id="5" name="Footer Placeholder 4"/>
          <p:cNvSpPr>
            <a:spLocks noGrp="1"/>
          </p:cNvSpPr>
          <p:nvPr>
            <p:ph type="ftr" sz="quarter" idx="11"/>
          </p:nvPr>
        </p:nvSpPr>
        <p:spPr/>
        <p:txBody>
          <a:bodyPr/>
          <a:lstStyle/>
          <a:p>
            <a:r>
              <a:rPr lang="en-US"/>
              <a:t>Eng. Dr. Akram Ali</a:t>
            </a:r>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r>
              <a:rPr lang="en-US"/>
              <a:t>Summer 2022</a:t>
            </a:r>
          </a:p>
        </p:txBody>
      </p:sp>
      <p:sp>
        <p:nvSpPr>
          <p:cNvPr id="5" name="Footer Placeholder 4"/>
          <p:cNvSpPr>
            <a:spLocks noGrp="1"/>
          </p:cNvSpPr>
          <p:nvPr>
            <p:ph type="ftr" sz="quarter" idx="11"/>
          </p:nvPr>
        </p:nvSpPr>
        <p:spPr/>
        <p:txBody>
          <a:bodyPr/>
          <a:lstStyle/>
          <a:p>
            <a:r>
              <a:rPr lang="en-US"/>
              <a:t>Eng. Dr. Akram Ali</a:t>
            </a:r>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Summer 2022</a:t>
            </a: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Eng. Dr. Akram Ali</a:t>
            </a: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image" Target="../media/image5.emf"/><Relationship Id="rId1" Type="http://schemas.openxmlformats.org/officeDocument/2006/relationships/slideLayout" Target="../slideLayouts/slideLayout1.xml"/><Relationship Id="rId6" Type="http://schemas.openxmlformats.org/officeDocument/2006/relationships/image" Target="../media/image9.png"/><Relationship Id="rId5" Type="http://schemas.openxmlformats.org/officeDocument/2006/relationships/image" Target="../media/image8.emf"/><Relationship Id="rId4" Type="http://schemas.openxmlformats.org/officeDocument/2006/relationships/image" Target="../media/image7.emf"/></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3.emf"/><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4.emf"/><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6.emf"/><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7.emf"/><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3" Type="http://schemas.openxmlformats.org/officeDocument/2006/relationships/image" Target="../media/image18.emf"/><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3"/>
          <a:stretch>
            <a:fillRect/>
          </a:stretch>
        </p:blipFill>
        <p:spPr>
          <a:xfrm>
            <a:off x="4872252" y="-394410"/>
            <a:ext cx="5721151" cy="6563668"/>
          </a:xfrm>
          <a:prstGeom prst="rect">
            <a:avLst/>
          </a:prstGeom>
        </p:spPr>
      </p:pic>
      <p:pic>
        <p:nvPicPr>
          <p:cNvPr id="12" name="Picture 11"/>
          <p:cNvPicPr>
            <a:picLocks noChangeAspect="1"/>
          </p:cNvPicPr>
          <p:nvPr/>
        </p:nvPicPr>
        <p:blipFill>
          <a:blip r:embed="rId4"/>
          <a:stretch>
            <a:fillRect/>
          </a:stretch>
        </p:blipFill>
        <p:spPr>
          <a:xfrm>
            <a:off x="2235200" y="915090"/>
            <a:ext cx="6714451" cy="1972334"/>
          </a:xfrm>
          <a:prstGeom prst="rect">
            <a:avLst/>
          </a:prstGeom>
        </p:spPr>
      </p:pic>
      <p:pic>
        <p:nvPicPr>
          <p:cNvPr id="2" name="Picture 1"/>
          <p:cNvPicPr>
            <a:picLocks noChangeAspect="1"/>
          </p:cNvPicPr>
          <p:nvPr/>
        </p:nvPicPr>
        <p:blipFill>
          <a:blip r:embed="rId5"/>
          <a:stretch>
            <a:fillRect/>
          </a:stretch>
        </p:blipFill>
        <p:spPr>
          <a:xfrm>
            <a:off x="-139261" y="-101602"/>
            <a:ext cx="4169394" cy="7137043"/>
          </a:xfrm>
          <a:prstGeom prst="rect">
            <a:avLst/>
          </a:prstGeom>
        </p:spPr>
      </p:pic>
      <p:sp>
        <p:nvSpPr>
          <p:cNvPr id="14" name="TextBox 13"/>
          <p:cNvSpPr txBox="1"/>
          <p:nvPr/>
        </p:nvSpPr>
        <p:spPr>
          <a:xfrm>
            <a:off x="2822222" y="1208759"/>
            <a:ext cx="5581271" cy="1384995"/>
          </a:xfrm>
          <a:prstGeom prst="rect">
            <a:avLst/>
          </a:prstGeom>
          <a:noFill/>
        </p:spPr>
        <p:txBody>
          <a:bodyPr wrap="none" rtlCol="0">
            <a:spAutoFit/>
          </a:bodyPr>
          <a:lstStyle/>
          <a:p>
            <a:r>
              <a:rPr lang="en-US" sz="2800" b="1" dirty="0">
                <a:solidFill>
                  <a:schemeClr val="bg1"/>
                </a:solidFill>
              </a:rPr>
              <a:t>PMG 622</a:t>
            </a:r>
            <a:br>
              <a:rPr lang="en-US" sz="2800" b="1" dirty="0">
                <a:solidFill>
                  <a:schemeClr val="bg1"/>
                </a:solidFill>
              </a:rPr>
            </a:br>
            <a:r>
              <a:rPr lang="en-US" sz="2800" b="1" dirty="0">
                <a:solidFill>
                  <a:schemeClr val="bg1"/>
                </a:solidFill>
              </a:rPr>
              <a:t>Agile Project Management</a:t>
            </a:r>
            <a:br>
              <a:rPr lang="en-US" sz="2800" b="1" dirty="0">
                <a:solidFill>
                  <a:schemeClr val="bg1"/>
                </a:solidFill>
              </a:rPr>
            </a:br>
            <a:r>
              <a:rPr lang="en-US" sz="2800" dirty="0">
                <a:solidFill>
                  <a:srgbClr val="FFFF00"/>
                </a:solidFill>
              </a:rPr>
              <a:t>LECTURE 01: </a:t>
            </a:r>
            <a:r>
              <a:rPr lang="en-US" sz="2800" dirty="0">
                <a:solidFill>
                  <a:srgbClr val="FF0000"/>
                </a:solidFill>
              </a:rPr>
              <a:t>An Introduction to Agile</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6" name="Pictur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pic>
        <p:nvPicPr>
          <p:cNvPr id="13" name="Picture 12"/>
          <p:cNvPicPr>
            <a:picLocks noChangeAspect="1"/>
          </p:cNvPicPr>
          <p:nvPr/>
        </p:nvPicPr>
        <p:blipFill>
          <a:blip r:embed="rId7"/>
          <a:stretch>
            <a:fillRect/>
          </a:stretch>
        </p:blipFill>
        <p:spPr>
          <a:xfrm rot="10800000">
            <a:off x="3612440" y="5284185"/>
            <a:ext cx="6980962" cy="1384995"/>
          </a:xfrm>
          <a:prstGeom prst="rect">
            <a:avLst/>
          </a:prstGeom>
        </p:spPr>
      </p:pic>
      <p:sp>
        <p:nvSpPr>
          <p:cNvPr id="16" name="TextBox 15"/>
          <p:cNvSpPr txBox="1"/>
          <p:nvPr/>
        </p:nvSpPr>
        <p:spPr>
          <a:xfrm>
            <a:off x="4030134" y="5324468"/>
            <a:ext cx="6276380" cy="1384995"/>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Eng. Dr. </a:t>
            </a:r>
            <a:r>
              <a:rPr lang="en-US" sz="2800" dirty="0" err="1">
                <a:solidFill>
                  <a:schemeClr val="bg1"/>
                </a:solidFill>
                <a:latin typeface="Tajawal Medium" panose="00000600000000000000" pitchFamily="2" charset="-78"/>
                <a:cs typeface="Tajawal Medium" panose="00000600000000000000" pitchFamily="2" charset="-78"/>
              </a:rPr>
              <a:t>Akram</a:t>
            </a:r>
            <a:r>
              <a:rPr lang="en-US" sz="2800" dirty="0">
                <a:solidFill>
                  <a:schemeClr val="bg1"/>
                </a:solidFill>
                <a:latin typeface="Tajawal Medium" panose="00000600000000000000" pitchFamily="2" charset="-78"/>
                <a:cs typeface="Tajawal Medium" panose="00000600000000000000" pitchFamily="2" charset="-78"/>
              </a:rPr>
              <a:t> Mustafa Suliman Ali,</a:t>
            </a:r>
          </a:p>
          <a:p>
            <a:pPr algn="ctr"/>
            <a:r>
              <a:rPr lang="en-US" sz="2800" dirty="0">
                <a:solidFill>
                  <a:schemeClr val="bg1"/>
                </a:solidFill>
                <a:latin typeface="Tajawal Medium" panose="00000600000000000000" pitchFamily="2" charset="-78"/>
                <a:cs typeface="Tajawal Medium" panose="00000600000000000000" pitchFamily="2" charset="-78"/>
              </a:rPr>
              <a:t>CEng </a:t>
            </a:r>
            <a:r>
              <a:rPr lang="en-US" sz="2800" dirty="0" err="1">
                <a:solidFill>
                  <a:schemeClr val="bg1"/>
                </a:solidFill>
                <a:latin typeface="Tajawal Medium" panose="00000600000000000000" pitchFamily="2" charset="-78"/>
                <a:cs typeface="Tajawal Medium" panose="00000600000000000000" pitchFamily="2" charset="-78"/>
              </a:rPr>
              <a:t>CMarEng</a:t>
            </a:r>
            <a:r>
              <a:rPr lang="en-US" sz="2800" dirty="0">
                <a:solidFill>
                  <a:schemeClr val="bg1"/>
                </a:solidFill>
                <a:latin typeface="Tajawal Medium" panose="00000600000000000000" pitchFamily="2" charset="-78"/>
                <a:cs typeface="Tajawal Medium" panose="00000600000000000000" pitchFamily="2" charset="-78"/>
              </a:rPr>
              <a:t> </a:t>
            </a:r>
            <a:r>
              <a:rPr lang="en-US" sz="2800" dirty="0" err="1">
                <a:solidFill>
                  <a:schemeClr val="bg1"/>
                </a:solidFill>
                <a:latin typeface="Tajawal Medium" panose="00000600000000000000" pitchFamily="2" charset="-78"/>
                <a:cs typeface="Tajawal Medium" panose="00000600000000000000" pitchFamily="2" charset="-78"/>
              </a:rPr>
              <a:t>MIMarEST</a:t>
            </a:r>
            <a:r>
              <a:rPr lang="en-US" sz="2800" dirty="0">
                <a:solidFill>
                  <a:schemeClr val="bg1"/>
                </a:solidFill>
                <a:latin typeface="Tajawal Medium" panose="00000600000000000000" pitchFamily="2" charset="-78"/>
                <a:cs typeface="Tajawal Medium" panose="00000600000000000000" pitchFamily="2" charset="-78"/>
              </a:rPr>
              <a:t>, PMP®,</a:t>
            </a:r>
          </a:p>
          <a:p>
            <a:pPr algn="ctr"/>
            <a:r>
              <a:rPr lang="en-US" sz="2800" dirty="0">
                <a:solidFill>
                  <a:schemeClr val="bg1"/>
                </a:solidFill>
                <a:latin typeface="Tajawal Medium" panose="00000600000000000000" pitchFamily="2" charset="-78"/>
                <a:cs typeface="Tajawal Medium" panose="00000600000000000000" pitchFamily="2" charset="-78"/>
              </a:rPr>
              <a:t>ASQ CSSBB</a:t>
            </a:r>
          </a:p>
        </p:txBody>
      </p:sp>
    </p:spTree>
    <p:extLst>
      <p:ext uri="{BB962C8B-B14F-4D97-AF65-F5344CB8AC3E}">
        <p14:creationId xmlns:p14="http://schemas.microsoft.com/office/powerpoint/2010/main" val="113456308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Value</a:t>
            </a:r>
          </a:p>
        </p:txBody>
      </p:sp>
      <p:sp>
        <p:nvSpPr>
          <p:cNvPr id="3" name="Content Placeholder 2"/>
          <p:cNvSpPr>
            <a:spLocks noGrp="1"/>
          </p:cNvSpPr>
          <p:nvPr>
            <p:ph idx="1"/>
          </p:nvPr>
        </p:nvSpPr>
        <p:spPr/>
        <p:txBody>
          <a:bodyPr/>
          <a:lstStyle/>
          <a:p>
            <a:r>
              <a:rPr lang="en-US" dirty="0"/>
              <a:t>A feature the customer is willing to pay for.</a:t>
            </a:r>
          </a:p>
          <a:p>
            <a:r>
              <a:rPr lang="en-US" dirty="0"/>
              <a:t>WE ARE ALL VALUE ENGINEERS</a:t>
            </a:r>
          </a:p>
        </p:txBody>
      </p:sp>
      <p:sp>
        <p:nvSpPr>
          <p:cNvPr id="7" name="Explosion 1 6"/>
          <p:cNvSpPr/>
          <p:nvPr/>
        </p:nvSpPr>
        <p:spPr>
          <a:xfrm rot="364609">
            <a:off x="5886757" y="1189165"/>
            <a:ext cx="6008720" cy="5131222"/>
          </a:xfrm>
          <a:prstGeom prst="irregularSeal1">
            <a:avLst/>
          </a:prstGeom>
          <a:gradFill>
            <a:gsLst>
              <a:gs pos="20000">
                <a:srgbClr val="FF0000"/>
              </a:gs>
              <a:gs pos="76000">
                <a:srgbClr val="FFFF00"/>
              </a:gs>
              <a:gs pos="90000">
                <a:schemeClr val="accent1">
                  <a:lumMod val="45000"/>
                  <a:lumOff val="55000"/>
                </a:schemeClr>
              </a:gs>
              <a:gs pos="100000">
                <a:schemeClr val="accent1">
                  <a:lumMod val="30000"/>
                  <a:lumOff val="70000"/>
                </a:schemeClr>
              </a:gs>
            </a:gsLst>
            <a:lin ang="5400000" scaled="1"/>
          </a:gradFill>
          <a:ln w="69850" cap="rnd">
            <a:gradFill>
              <a:gsLst>
                <a:gs pos="0">
                  <a:srgbClr val="FF0000"/>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prstDash val="solid"/>
            <a:bevel/>
          </a:ln>
          <a:scene3d>
            <a:camera prst="orthographicFront"/>
            <a:lightRig rig="threePt" dir="t"/>
          </a:scene3d>
          <a:sp3d prstMaterial="metal">
            <a:bevelT/>
            <a:bevelB/>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lstStyle/>
          <a:p>
            <a:pPr algn="ctr"/>
            <a:r>
              <a:rPr lang="en-US" sz="2400" dirty="0"/>
              <a:t>Forum Topic: The Ultimate Value Definitions List</a:t>
            </a:r>
          </a:p>
        </p:txBody>
      </p:sp>
    </p:spTree>
    <p:extLst>
      <p:ext uri="{BB962C8B-B14F-4D97-AF65-F5344CB8AC3E}">
        <p14:creationId xmlns:p14="http://schemas.microsoft.com/office/powerpoint/2010/main" val="37745392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1000" fill="hold"/>
                                        <p:tgtEl>
                                          <p:spTgt spid="7"/>
                                        </p:tgtEl>
                                        <p:attrNameLst>
                                          <p:attrName>ppt_w</p:attrName>
                                        </p:attrNameLst>
                                      </p:cBhvr>
                                      <p:tavLst>
                                        <p:tav tm="0">
                                          <p:val>
                                            <p:fltVal val="0"/>
                                          </p:val>
                                        </p:tav>
                                        <p:tav tm="100000">
                                          <p:val>
                                            <p:strVal val="#ppt_w"/>
                                          </p:val>
                                        </p:tav>
                                      </p:tavLst>
                                    </p:anim>
                                    <p:anim calcmode="lin" valueType="num">
                                      <p:cBhvr>
                                        <p:cTn id="8" dur="1000" fill="hold"/>
                                        <p:tgtEl>
                                          <p:spTgt spid="7"/>
                                        </p:tgtEl>
                                        <p:attrNameLst>
                                          <p:attrName>ppt_h</p:attrName>
                                        </p:attrNameLst>
                                      </p:cBhvr>
                                      <p:tavLst>
                                        <p:tav tm="0">
                                          <p:val>
                                            <p:fltVal val="0"/>
                                          </p:val>
                                        </p:tav>
                                        <p:tav tm="100000">
                                          <p:val>
                                            <p:strVal val="#ppt_h"/>
                                          </p:val>
                                        </p:tav>
                                      </p:tavLst>
                                    </p:anim>
                                    <p:anim calcmode="lin" valueType="num">
                                      <p:cBhvr>
                                        <p:cTn id="9" dur="1000" fill="hold"/>
                                        <p:tgtEl>
                                          <p:spTgt spid="7"/>
                                        </p:tgtEl>
                                        <p:attrNameLst>
                                          <p:attrName>style.rotation</p:attrName>
                                        </p:attrNameLst>
                                      </p:cBhvr>
                                      <p:tavLst>
                                        <p:tav tm="0">
                                          <p:val>
                                            <p:fltVal val="90"/>
                                          </p:val>
                                        </p:tav>
                                        <p:tav tm="100000">
                                          <p:val>
                                            <p:fltVal val="0"/>
                                          </p:val>
                                        </p:tav>
                                      </p:tavLst>
                                    </p:anim>
                                    <p:animEffect transition="in" filter="fade">
                                      <p:cBhvr>
                                        <p:cTn id="10" dur="1000"/>
                                        <p:tgtEl>
                                          <p:spTgt spid="7"/>
                                        </p:tgtEl>
                                      </p:cBhvr>
                                    </p:animEffect>
                                  </p:childTnLst>
                                </p:cTn>
                              </p:par>
                            </p:childTnLst>
                          </p:cTn>
                        </p:par>
                        <p:par>
                          <p:cTn id="11" fill="hold">
                            <p:stCondLst>
                              <p:cond delay="1000"/>
                            </p:stCondLst>
                            <p:childTnLst>
                              <p:par>
                                <p:cTn id="12" presetID="6" presetClass="emph" presetSubtype="0" fill="hold" grpId="1" nodeType="afterEffect">
                                  <p:stCondLst>
                                    <p:cond delay="0"/>
                                  </p:stCondLst>
                                  <p:childTnLst>
                                    <p:animScale>
                                      <p:cBhvr>
                                        <p:cTn id="13" dur="250" fill="hold"/>
                                        <p:tgtEl>
                                          <p:spTgt spid="7"/>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7" grpId="1"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rotWithShape="1">
          <a:blip r:embed="rId2" cstate="print">
            <a:extLst>
              <a:ext uri="{28A0092B-C50C-407E-A947-70E740481C1C}">
                <a14:useLocalDpi xmlns:a14="http://schemas.microsoft.com/office/drawing/2010/main" val="0"/>
              </a:ext>
            </a:extLst>
          </a:blip>
          <a:srcRect l="-445" t="24221" r="-392" b="70282"/>
          <a:stretch/>
        </p:blipFill>
        <p:spPr>
          <a:xfrm>
            <a:off x="1515979" y="23545"/>
            <a:ext cx="9312442" cy="6834455"/>
          </a:xfrm>
          <a:prstGeom prst="rect">
            <a:avLst/>
          </a:prstGeom>
        </p:spPr>
      </p:pic>
      <p:sp>
        <p:nvSpPr>
          <p:cNvPr id="6" name="Footer Placeholder 5">
            <a:extLst>
              <a:ext uri="{FF2B5EF4-FFF2-40B4-BE49-F238E27FC236}">
                <a16:creationId xmlns:a16="http://schemas.microsoft.com/office/drawing/2014/main" id="{8EC4AF42-AF4A-4DC9-A146-63D5DD340E47}"/>
              </a:ext>
            </a:extLst>
          </p:cNvPr>
          <p:cNvSpPr>
            <a:spLocks noGrp="1"/>
          </p:cNvSpPr>
          <p:nvPr>
            <p:ph type="ftr" sz="quarter" idx="11"/>
          </p:nvPr>
        </p:nvSpPr>
        <p:spPr/>
        <p:txBody>
          <a:bodyPr/>
          <a:lstStyle/>
          <a:p>
            <a:r>
              <a:rPr lang="en-US" dirty="0"/>
              <a:t>Eng. Dr. </a:t>
            </a:r>
            <a:r>
              <a:rPr lang="en-US" dirty="0" err="1"/>
              <a:t>Akram</a:t>
            </a:r>
            <a:r>
              <a:rPr lang="en-US" dirty="0"/>
              <a:t> Ali</a:t>
            </a:r>
          </a:p>
        </p:txBody>
      </p:sp>
    </p:spTree>
    <p:extLst>
      <p:ext uri="{BB962C8B-B14F-4D97-AF65-F5344CB8AC3E}">
        <p14:creationId xmlns:p14="http://schemas.microsoft.com/office/powerpoint/2010/main" val="260891446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92500"/>
          </a:bodyPr>
          <a:lstStyle/>
          <a:p>
            <a:pPr>
              <a:buFont typeface="Wingdings" panose="05000000000000000000" pitchFamily="2" charset="2"/>
              <a:buChar char="q"/>
            </a:pPr>
            <a:r>
              <a:rPr lang="en-US" dirty="0">
                <a:solidFill>
                  <a:schemeClr val="bg2">
                    <a:lumMod val="25000"/>
                  </a:schemeClr>
                </a:solidFill>
              </a:rPr>
              <a:t>	In 2001, 17</a:t>
            </a:r>
            <a:r>
              <a:rPr lang="en-US" u="heavy" dirty="0">
                <a:solidFill>
                  <a:schemeClr val="bg2">
                    <a:lumMod val="25000"/>
                  </a:schemeClr>
                </a:solidFill>
              </a:rPr>
              <a:t> individuals </a:t>
            </a:r>
            <a:r>
              <a:rPr lang="en-US" dirty="0">
                <a:solidFill>
                  <a:schemeClr val="bg2">
                    <a:lumMod val="25000"/>
                  </a:schemeClr>
                </a:solidFill>
              </a:rPr>
              <a:t>went to The Lodge at Snowbird Ski Resort in Utah.</a:t>
            </a:r>
          </a:p>
          <a:p>
            <a:pPr lvl="1">
              <a:buFont typeface="Wingdings" panose="05000000000000000000" pitchFamily="2" charset="2"/>
              <a:buChar char="q"/>
            </a:pPr>
            <a:r>
              <a:rPr lang="en-US" dirty="0">
                <a:solidFill>
                  <a:schemeClr val="bg2">
                    <a:lumMod val="25000"/>
                  </a:schemeClr>
                </a:solidFill>
              </a:rPr>
              <a:t>	</a:t>
            </a:r>
            <a:r>
              <a:rPr lang="en-US" b="1" u="sng" dirty="0">
                <a:solidFill>
                  <a:schemeClr val="bg2">
                    <a:lumMod val="25000"/>
                  </a:schemeClr>
                </a:solidFill>
              </a:rPr>
              <a:t>Jeff Sutherland, Ken </a:t>
            </a:r>
            <a:r>
              <a:rPr lang="en-US" b="1" u="sng" dirty="0" err="1">
                <a:solidFill>
                  <a:schemeClr val="bg2">
                    <a:lumMod val="25000"/>
                  </a:schemeClr>
                </a:solidFill>
              </a:rPr>
              <a:t>Schwaber</a:t>
            </a:r>
            <a:r>
              <a:rPr lang="en-US" dirty="0">
                <a:solidFill>
                  <a:schemeClr val="bg2">
                    <a:lumMod val="25000"/>
                  </a:schemeClr>
                </a:solidFill>
              </a:rPr>
              <a:t>, Alistair Cockburn, Dave Thomas, Kent, Beck, etc.</a:t>
            </a:r>
          </a:p>
          <a:p>
            <a:pPr>
              <a:buFont typeface="Wingdings" panose="05000000000000000000" pitchFamily="2" charset="2"/>
              <a:buChar char="q"/>
            </a:pPr>
            <a:r>
              <a:rPr lang="en-US" dirty="0">
                <a:solidFill>
                  <a:schemeClr val="bg2">
                    <a:lumMod val="25000"/>
                  </a:schemeClr>
                </a:solidFill>
              </a:rPr>
              <a:t>	Leaders in Programming, Software Development, and Architecture.</a:t>
            </a:r>
          </a:p>
          <a:p>
            <a:pPr>
              <a:buFont typeface="Wingdings" panose="05000000000000000000" pitchFamily="2" charset="2"/>
              <a:buChar char="q"/>
            </a:pPr>
            <a:endParaRPr lang="en-US" dirty="0">
              <a:solidFill>
                <a:schemeClr val="bg2">
                  <a:lumMod val="25000"/>
                </a:schemeClr>
              </a:solidFill>
            </a:endParaRPr>
          </a:p>
          <a:p>
            <a:pPr>
              <a:buFont typeface="Wingdings" panose="05000000000000000000" pitchFamily="2" charset="2"/>
              <a:buChar char="q"/>
            </a:pPr>
            <a:r>
              <a:rPr lang="en-US" dirty="0">
                <a:solidFill>
                  <a:schemeClr val="bg2">
                    <a:lumMod val="25000"/>
                  </a:schemeClr>
                </a:solidFill>
              </a:rPr>
              <a:t>	The purpose was to find a simpler way of doing Software Development.</a:t>
            </a:r>
          </a:p>
          <a:p>
            <a:pPr>
              <a:buFont typeface="Wingdings" panose="05000000000000000000" pitchFamily="2" charset="2"/>
              <a:buChar char="q"/>
            </a:pPr>
            <a:endParaRPr lang="en-US" dirty="0">
              <a:solidFill>
                <a:schemeClr val="bg2">
                  <a:lumMod val="25000"/>
                </a:schemeClr>
              </a:solidFill>
            </a:endParaRPr>
          </a:p>
          <a:p>
            <a:pPr>
              <a:buFont typeface="Wingdings" panose="05000000000000000000" pitchFamily="2" charset="2"/>
              <a:buChar char="q"/>
            </a:pPr>
            <a:r>
              <a:rPr lang="en-US" dirty="0">
                <a:solidFill>
                  <a:schemeClr val="bg2">
                    <a:lumMod val="25000"/>
                  </a:schemeClr>
                </a:solidFill>
              </a:rPr>
              <a:t>	The Agile Manifesto was born.</a:t>
            </a:r>
          </a:p>
          <a:p>
            <a:endParaRPr lang="en-US" dirty="0">
              <a:solidFill>
                <a:schemeClr val="bg2">
                  <a:lumMod val="25000"/>
                </a:schemeClr>
              </a:solidFill>
            </a:endParaRPr>
          </a:p>
        </p:txBody>
      </p:sp>
      <p:sp>
        <p:nvSpPr>
          <p:cNvPr id="2" name="Title 1"/>
          <p:cNvSpPr>
            <a:spLocks noGrp="1"/>
          </p:cNvSpPr>
          <p:nvPr>
            <p:ph type="title"/>
          </p:nvPr>
        </p:nvSpPr>
        <p:spPr/>
        <p:txBody>
          <a:bodyPr/>
          <a:lstStyle/>
          <a:p>
            <a:r>
              <a:rPr lang="en-US" dirty="0"/>
              <a:t>Origins of Agile</a:t>
            </a:r>
          </a:p>
        </p:txBody>
      </p:sp>
    </p:spTree>
    <p:extLst>
      <p:ext uri="{BB962C8B-B14F-4D97-AF65-F5344CB8AC3E}">
        <p14:creationId xmlns:p14="http://schemas.microsoft.com/office/powerpoint/2010/main" val="259236413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Agile Manifesto / “4 Values”</a:t>
            </a:r>
          </a:p>
        </p:txBody>
      </p:sp>
      <p:sp>
        <p:nvSpPr>
          <p:cNvPr id="3" name="Content Placeholder 2"/>
          <p:cNvSpPr>
            <a:spLocks noGrp="1"/>
          </p:cNvSpPr>
          <p:nvPr>
            <p:ph idx="1"/>
          </p:nvPr>
        </p:nvSpPr>
        <p:spPr>
          <a:xfrm>
            <a:off x="132080" y="1907176"/>
            <a:ext cx="5707332" cy="1254034"/>
          </a:xfrm>
        </p:spPr>
        <p:txBody>
          <a:bodyPr>
            <a:normAutofit fontScale="85000" lnSpcReduction="20000"/>
          </a:bodyPr>
          <a:lstStyle/>
          <a:p>
            <a:r>
              <a:rPr lang="en-US" dirty="0"/>
              <a:t>We are uncovering better ways of developing software by doing it and helping others do it. </a:t>
            </a:r>
          </a:p>
          <a:p>
            <a:r>
              <a:rPr lang="en-US" dirty="0"/>
              <a:t>Through this work we have come to value:</a:t>
            </a:r>
          </a:p>
          <a:p>
            <a:endParaRPr lang="en-US" dirty="0"/>
          </a:p>
          <a:p>
            <a:endParaRPr lang="en-US" dirty="0"/>
          </a:p>
        </p:txBody>
      </p:sp>
      <p:sp>
        <p:nvSpPr>
          <p:cNvPr id="27" name="Content Placeholder 2"/>
          <p:cNvSpPr txBox="1">
            <a:spLocks/>
          </p:cNvSpPr>
          <p:nvPr/>
        </p:nvSpPr>
        <p:spPr>
          <a:xfrm>
            <a:off x="7863840" y="4327708"/>
            <a:ext cx="4095333" cy="1423853"/>
          </a:xfrm>
          <a:prstGeom prst="rect">
            <a:avLst/>
          </a:prstGeom>
        </p:spPr>
        <p:txBody>
          <a:bodyPr vert="horz" lIns="91440" tIns="45720" rIns="91440" bIns="45720" rtlCol="0">
            <a:normAutofit/>
          </a:bodyPr>
          <a:lstStyle>
            <a:lvl1pPr marL="182880" indent="-182880" algn="l" defTabSz="914400" rtl="0" eaLnBrk="1" latinLnBrk="0" hangingPunct="1">
              <a:lnSpc>
                <a:spcPct val="90000"/>
              </a:lnSpc>
              <a:spcBef>
                <a:spcPts val="1200"/>
              </a:spcBef>
              <a:spcAft>
                <a:spcPts val="200"/>
              </a:spcAft>
              <a:buClr>
                <a:schemeClr val="tx1"/>
              </a:buClr>
              <a:buFont typeface="Wingdings" pitchFamily="2" charset="2"/>
              <a:buChar char=""/>
              <a:defRPr sz="2200" kern="1200">
                <a:solidFill>
                  <a:schemeClr val="tx1"/>
                </a:solidFill>
                <a:latin typeface="+mn-lt"/>
                <a:ea typeface="+mn-ea"/>
                <a:cs typeface="+mn-cs"/>
              </a:defRPr>
            </a:lvl1pPr>
            <a:lvl2pPr marL="411480" indent="-182880" algn="l" defTabSz="914400" rtl="0" eaLnBrk="1" latinLnBrk="0" hangingPunct="1">
              <a:lnSpc>
                <a:spcPct val="90000"/>
              </a:lnSpc>
              <a:spcBef>
                <a:spcPts val="200"/>
              </a:spcBef>
              <a:spcAft>
                <a:spcPts val="400"/>
              </a:spcAft>
              <a:buClr>
                <a:schemeClr val="tx1"/>
              </a:buClr>
              <a:buFont typeface="Wingdings" pitchFamily="2" charset="2"/>
              <a:buChar char=""/>
              <a:defRPr sz="2000" kern="1200">
                <a:solidFill>
                  <a:schemeClr val="tx1"/>
                </a:solidFill>
                <a:latin typeface="+mn-lt"/>
                <a:ea typeface="+mn-ea"/>
                <a:cs typeface="+mn-cs"/>
              </a:defRPr>
            </a:lvl2pPr>
            <a:lvl3pPr marL="640080" indent="-182880" algn="l" defTabSz="914400" rtl="0" eaLnBrk="1" latinLnBrk="0" hangingPunct="1">
              <a:lnSpc>
                <a:spcPct val="90000"/>
              </a:lnSpc>
              <a:spcBef>
                <a:spcPts val="200"/>
              </a:spcBef>
              <a:spcAft>
                <a:spcPts val="400"/>
              </a:spcAft>
              <a:buClr>
                <a:schemeClr val="tx1"/>
              </a:buClr>
              <a:buFont typeface="Wingdings" pitchFamily="2" charset="2"/>
              <a:buChar char=""/>
              <a:defRPr sz="1800" kern="1200">
                <a:solidFill>
                  <a:schemeClr val="tx1"/>
                </a:solidFill>
                <a:latin typeface="+mn-lt"/>
                <a:ea typeface="+mn-ea"/>
                <a:cs typeface="+mn-cs"/>
              </a:defRPr>
            </a:lvl3pPr>
            <a:lvl4pPr marL="868680" indent="-18288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4pPr>
            <a:lvl5pPr marL="1097280" indent="-18288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5pPr>
            <a:lvl6pPr marL="12846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6pPr>
            <a:lvl7pPr marL="14718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7pPr>
            <a:lvl8pPr marL="16290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8pPr>
            <a:lvl9pPr marL="18062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9pPr>
          </a:lstStyle>
          <a:p>
            <a:r>
              <a:rPr lang="en-US" dirty="0"/>
              <a:t>That is, while there is value in the items on the right, we value the items on the left more.</a:t>
            </a:r>
          </a:p>
          <a:p>
            <a:endParaRPr lang="en-US" dirty="0"/>
          </a:p>
        </p:txBody>
      </p:sp>
      <p:graphicFrame>
        <p:nvGraphicFramePr>
          <p:cNvPr id="28" name="Diagram 27"/>
          <p:cNvGraphicFramePr/>
          <p:nvPr/>
        </p:nvGraphicFramePr>
        <p:xfrm>
          <a:off x="415173" y="1626761"/>
          <a:ext cx="7575974" cy="499504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03655301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a:t>The 12 principles behind the agile manifesto [1/4]</a:t>
            </a:r>
          </a:p>
        </p:txBody>
      </p:sp>
      <p:sp>
        <p:nvSpPr>
          <p:cNvPr id="3" name="Content Placeholder 2"/>
          <p:cNvSpPr>
            <a:spLocks noGrp="1"/>
          </p:cNvSpPr>
          <p:nvPr>
            <p:ph idx="1"/>
          </p:nvPr>
        </p:nvSpPr>
        <p:spPr/>
        <p:txBody>
          <a:bodyPr/>
          <a:lstStyle/>
          <a:p>
            <a:pPr marL="457200" indent="-457200">
              <a:buFont typeface="+mj-lt"/>
              <a:buAutoNum type="arabicPeriod"/>
            </a:pPr>
            <a:r>
              <a:rPr lang="en-US" dirty="0">
                <a:solidFill>
                  <a:schemeClr val="bg2">
                    <a:lumMod val="25000"/>
                  </a:schemeClr>
                </a:solidFill>
              </a:rPr>
              <a:t>Our highest priority is to satisfy the customer through early and </a:t>
            </a:r>
            <a:r>
              <a:rPr lang="en-US" b="1" u="sng" dirty="0">
                <a:solidFill>
                  <a:schemeClr val="bg2">
                    <a:lumMod val="25000"/>
                  </a:schemeClr>
                </a:solidFill>
              </a:rPr>
              <a:t>continuous delivery</a:t>
            </a:r>
            <a:r>
              <a:rPr lang="en-US" dirty="0">
                <a:solidFill>
                  <a:schemeClr val="bg2">
                    <a:lumMod val="25000"/>
                  </a:schemeClr>
                </a:solidFill>
              </a:rPr>
              <a:t> of valuable software.</a:t>
            </a:r>
          </a:p>
          <a:p>
            <a:pPr marL="457200" indent="-457200">
              <a:buFont typeface="+mj-lt"/>
              <a:buAutoNum type="arabicPeriod"/>
            </a:pPr>
            <a:r>
              <a:rPr lang="en-US" b="1" u="sng" dirty="0">
                <a:solidFill>
                  <a:schemeClr val="bg2">
                    <a:lumMod val="25000"/>
                  </a:schemeClr>
                </a:solidFill>
              </a:rPr>
              <a:t>Welcome changing requirements</a:t>
            </a:r>
            <a:r>
              <a:rPr lang="en-US" dirty="0">
                <a:solidFill>
                  <a:schemeClr val="bg2">
                    <a:lumMod val="25000"/>
                  </a:schemeClr>
                </a:solidFill>
              </a:rPr>
              <a:t>, even late in development. Agile processes harness change for the customer's competitive advantage.</a:t>
            </a:r>
          </a:p>
          <a:p>
            <a:pPr marL="457200" indent="-457200">
              <a:buFont typeface="+mj-lt"/>
              <a:buAutoNum type="arabicPeriod"/>
            </a:pPr>
            <a:r>
              <a:rPr lang="en-US" dirty="0">
                <a:solidFill>
                  <a:schemeClr val="bg2">
                    <a:lumMod val="25000"/>
                  </a:schemeClr>
                </a:solidFill>
              </a:rPr>
              <a:t>Deliver working software frequently, from a couple of weeks to a couple of months, with a preference to the shorter</a:t>
            </a:r>
          </a:p>
        </p:txBody>
      </p:sp>
    </p:spTree>
    <p:extLst>
      <p:ext uri="{BB962C8B-B14F-4D97-AF65-F5344CB8AC3E}">
        <p14:creationId xmlns:p14="http://schemas.microsoft.com/office/powerpoint/2010/main" val="111009318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a:t>The 12 principles behind the agile manifesto [2/4]</a:t>
            </a:r>
          </a:p>
        </p:txBody>
      </p:sp>
      <p:sp>
        <p:nvSpPr>
          <p:cNvPr id="3" name="Content Placeholder 2"/>
          <p:cNvSpPr>
            <a:spLocks noGrp="1"/>
          </p:cNvSpPr>
          <p:nvPr>
            <p:ph idx="1"/>
          </p:nvPr>
        </p:nvSpPr>
        <p:spPr/>
        <p:txBody>
          <a:bodyPr/>
          <a:lstStyle/>
          <a:p>
            <a:pPr marL="457200" indent="-457200">
              <a:buFont typeface="+mj-lt"/>
              <a:buAutoNum type="arabicPeriod" startAt="4"/>
            </a:pPr>
            <a:r>
              <a:rPr lang="en-US" dirty="0"/>
              <a:t>Business people and developers must work together daily throughout the project.</a:t>
            </a:r>
          </a:p>
          <a:p>
            <a:pPr marL="457200" indent="-457200">
              <a:buFont typeface="+mj-lt"/>
              <a:buAutoNum type="arabicPeriod" startAt="4"/>
            </a:pPr>
            <a:r>
              <a:rPr lang="en-US" dirty="0"/>
              <a:t>Build projects around motivated individuals. Give them the environment and support they need, and trust them to get the job done.</a:t>
            </a:r>
          </a:p>
          <a:p>
            <a:pPr marL="457200" indent="-457200">
              <a:buFont typeface="+mj-lt"/>
              <a:buAutoNum type="arabicPeriod" startAt="4"/>
            </a:pPr>
            <a:r>
              <a:rPr lang="en-US" dirty="0"/>
              <a:t>The most efficient and effective method of conveying information to and within a development team is face-to-face conversation.</a:t>
            </a:r>
          </a:p>
        </p:txBody>
      </p:sp>
    </p:spTree>
    <p:extLst>
      <p:ext uri="{BB962C8B-B14F-4D97-AF65-F5344CB8AC3E}">
        <p14:creationId xmlns:p14="http://schemas.microsoft.com/office/powerpoint/2010/main" val="183187163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a:t>The 12 principles behind the agile manifesto [3/4]</a:t>
            </a:r>
          </a:p>
        </p:txBody>
      </p:sp>
      <p:sp>
        <p:nvSpPr>
          <p:cNvPr id="3" name="Content Placeholder 2"/>
          <p:cNvSpPr>
            <a:spLocks noGrp="1"/>
          </p:cNvSpPr>
          <p:nvPr>
            <p:ph idx="1"/>
          </p:nvPr>
        </p:nvSpPr>
        <p:spPr/>
        <p:txBody>
          <a:bodyPr/>
          <a:lstStyle/>
          <a:p>
            <a:pPr marL="457200" indent="-457200">
              <a:buFont typeface="+mj-lt"/>
              <a:buAutoNum type="arabicPeriod" startAt="7"/>
            </a:pPr>
            <a:r>
              <a:rPr lang="en-US" dirty="0"/>
              <a:t>Working software is the primary measure of progress.</a:t>
            </a:r>
          </a:p>
          <a:p>
            <a:pPr marL="457200" indent="-457200">
              <a:buFont typeface="+mj-lt"/>
              <a:buAutoNum type="arabicPeriod" startAt="7"/>
            </a:pPr>
            <a:r>
              <a:rPr lang="en-US" dirty="0"/>
              <a:t>Agile processes promote sustainable development. The sponsors, developers, and users should be able to maintain a constant pace indefinitely.</a:t>
            </a:r>
          </a:p>
          <a:p>
            <a:pPr marL="457200" indent="-457200">
              <a:buFont typeface="+mj-lt"/>
              <a:buAutoNum type="arabicPeriod" startAt="7"/>
            </a:pPr>
            <a:r>
              <a:rPr lang="en-US" dirty="0"/>
              <a:t>Continuous attention to technical excellence and good design enhances agility.</a:t>
            </a:r>
          </a:p>
        </p:txBody>
      </p:sp>
    </p:spTree>
    <p:extLst>
      <p:ext uri="{BB962C8B-B14F-4D97-AF65-F5344CB8AC3E}">
        <p14:creationId xmlns:p14="http://schemas.microsoft.com/office/powerpoint/2010/main" val="287670568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a:t>The 12 principles behind the agile manifesto</a:t>
            </a:r>
          </a:p>
        </p:txBody>
      </p:sp>
      <p:sp>
        <p:nvSpPr>
          <p:cNvPr id="3" name="Content Placeholder 2"/>
          <p:cNvSpPr>
            <a:spLocks noGrp="1"/>
          </p:cNvSpPr>
          <p:nvPr>
            <p:ph idx="1"/>
          </p:nvPr>
        </p:nvSpPr>
        <p:spPr/>
        <p:txBody>
          <a:bodyPr/>
          <a:lstStyle/>
          <a:p>
            <a:pPr marL="457200" indent="-457200">
              <a:buFont typeface="+mj-lt"/>
              <a:buAutoNum type="arabicPeriod" startAt="10"/>
            </a:pPr>
            <a:r>
              <a:rPr lang="en-US" dirty="0"/>
              <a:t>Simplicity–the art of maximizing the amount of work not done is essential.</a:t>
            </a:r>
          </a:p>
          <a:p>
            <a:pPr marL="457200" indent="-457200">
              <a:buFont typeface="+mj-lt"/>
              <a:buAutoNum type="arabicPeriod" startAt="10"/>
            </a:pPr>
            <a:r>
              <a:rPr lang="en-US" dirty="0"/>
              <a:t>The best architectures, requirements, and designs emerge from self organizing teams.</a:t>
            </a:r>
          </a:p>
          <a:p>
            <a:pPr marL="457200" indent="-457200">
              <a:buFont typeface="+mj-lt"/>
              <a:buAutoNum type="arabicPeriod" startAt="10"/>
            </a:pPr>
            <a:r>
              <a:rPr lang="en-US" dirty="0"/>
              <a:t>At regular intervals, the team reflects on how to become more effective, then tunes and adjusts its behavior accordingly.</a:t>
            </a:r>
          </a:p>
        </p:txBody>
      </p:sp>
    </p:spTree>
    <p:extLst>
      <p:ext uri="{BB962C8B-B14F-4D97-AF65-F5344CB8AC3E}">
        <p14:creationId xmlns:p14="http://schemas.microsoft.com/office/powerpoint/2010/main" val="325653101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Declaration of interdependence</a:t>
            </a:r>
          </a:p>
        </p:txBody>
      </p:sp>
      <p:sp>
        <p:nvSpPr>
          <p:cNvPr id="3" name="Content Placeholder 2"/>
          <p:cNvSpPr>
            <a:spLocks noGrp="1"/>
          </p:cNvSpPr>
          <p:nvPr>
            <p:ph idx="1"/>
          </p:nvPr>
        </p:nvSpPr>
        <p:spPr>
          <a:xfrm>
            <a:off x="100213" y="1792936"/>
            <a:ext cx="11987284" cy="3409406"/>
          </a:xfrm>
        </p:spPr>
        <p:txBody>
          <a:bodyPr>
            <a:normAutofit fontScale="85000" lnSpcReduction="20000"/>
          </a:bodyPr>
          <a:lstStyle/>
          <a:p>
            <a:pPr marL="457200" indent="-457200">
              <a:buFont typeface="+mj-lt"/>
              <a:buAutoNum type="arabicPeriod"/>
            </a:pPr>
            <a:r>
              <a:rPr lang="en-US" dirty="0"/>
              <a:t>Increase </a:t>
            </a:r>
            <a:r>
              <a:rPr lang="en-US" dirty="0">
                <a:solidFill>
                  <a:schemeClr val="accent4">
                    <a:lumMod val="75000"/>
                  </a:schemeClr>
                </a:solidFill>
              </a:rPr>
              <a:t>return on investment </a:t>
            </a:r>
            <a:r>
              <a:rPr lang="en-US" dirty="0"/>
              <a:t>by making continuous flow of </a:t>
            </a:r>
            <a:r>
              <a:rPr lang="en-US" dirty="0">
                <a:solidFill>
                  <a:schemeClr val="accent4">
                    <a:lumMod val="75000"/>
                  </a:schemeClr>
                </a:solidFill>
              </a:rPr>
              <a:t>value</a:t>
            </a:r>
            <a:r>
              <a:rPr lang="en-US" dirty="0"/>
              <a:t> our focus.</a:t>
            </a:r>
          </a:p>
          <a:p>
            <a:pPr marL="457200" indent="-457200">
              <a:buFont typeface="+mj-lt"/>
              <a:buAutoNum type="arabicPeriod"/>
            </a:pPr>
            <a:r>
              <a:rPr lang="en-US" dirty="0"/>
              <a:t>Deliver </a:t>
            </a:r>
            <a:r>
              <a:rPr lang="en-US" dirty="0">
                <a:solidFill>
                  <a:schemeClr val="accent4">
                    <a:lumMod val="75000"/>
                  </a:schemeClr>
                </a:solidFill>
              </a:rPr>
              <a:t>reliable results </a:t>
            </a:r>
            <a:r>
              <a:rPr lang="en-US" dirty="0"/>
              <a:t>by engaging </a:t>
            </a:r>
            <a:r>
              <a:rPr lang="en-US" dirty="0">
                <a:solidFill>
                  <a:schemeClr val="accent4">
                    <a:lumMod val="75000"/>
                  </a:schemeClr>
                </a:solidFill>
              </a:rPr>
              <a:t>customers</a:t>
            </a:r>
            <a:r>
              <a:rPr lang="en-US" dirty="0"/>
              <a:t> in frequent interactions and shared ownership.</a:t>
            </a:r>
          </a:p>
          <a:p>
            <a:pPr marL="457200" indent="-457200">
              <a:buFont typeface="+mj-lt"/>
              <a:buAutoNum type="arabicPeriod"/>
            </a:pPr>
            <a:r>
              <a:rPr lang="en-US" dirty="0"/>
              <a:t>Expect </a:t>
            </a:r>
            <a:r>
              <a:rPr lang="en-US" dirty="0">
                <a:solidFill>
                  <a:schemeClr val="accent4">
                    <a:lumMod val="75000"/>
                  </a:schemeClr>
                </a:solidFill>
              </a:rPr>
              <a:t>uncertainty</a:t>
            </a:r>
            <a:r>
              <a:rPr lang="en-US" dirty="0"/>
              <a:t> and manage for it through iterations, anticipation and adaptation.</a:t>
            </a:r>
          </a:p>
          <a:p>
            <a:pPr marL="457200" indent="-457200">
              <a:buFont typeface="+mj-lt"/>
              <a:buAutoNum type="arabicPeriod"/>
            </a:pPr>
            <a:r>
              <a:rPr lang="en-US" dirty="0"/>
              <a:t>Unleash </a:t>
            </a:r>
            <a:r>
              <a:rPr lang="en-US" dirty="0">
                <a:solidFill>
                  <a:schemeClr val="accent4">
                    <a:lumMod val="75000"/>
                  </a:schemeClr>
                </a:solidFill>
              </a:rPr>
              <a:t>creativity and innovation </a:t>
            </a:r>
            <a:r>
              <a:rPr lang="en-US" dirty="0"/>
              <a:t>by recognizing that </a:t>
            </a:r>
            <a:r>
              <a:rPr lang="en-US" dirty="0">
                <a:solidFill>
                  <a:schemeClr val="accent4">
                    <a:lumMod val="75000"/>
                  </a:schemeClr>
                </a:solidFill>
              </a:rPr>
              <a:t>individuals</a:t>
            </a:r>
            <a:r>
              <a:rPr lang="en-US" dirty="0"/>
              <a:t> are the ultimate source of value, and creating an environment where they can make a difference.</a:t>
            </a:r>
          </a:p>
          <a:p>
            <a:pPr marL="457200" indent="-457200">
              <a:buFont typeface="+mj-lt"/>
              <a:buAutoNum type="arabicPeriod"/>
            </a:pPr>
            <a:r>
              <a:rPr lang="en-US" dirty="0"/>
              <a:t>Boost </a:t>
            </a:r>
            <a:r>
              <a:rPr lang="en-US" dirty="0">
                <a:solidFill>
                  <a:schemeClr val="accent4">
                    <a:lumMod val="75000"/>
                  </a:schemeClr>
                </a:solidFill>
              </a:rPr>
              <a:t>performance</a:t>
            </a:r>
            <a:r>
              <a:rPr lang="en-US" dirty="0"/>
              <a:t> through </a:t>
            </a:r>
            <a:r>
              <a:rPr lang="en-US" dirty="0">
                <a:solidFill>
                  <a:schemeClr val="accent4">
                    <a:lumMod val="75000"/>
                  </a:schemeClr>
                </a:solidFill>
              </a:rPr>
              <a:t>group accountability </a:t>
            </a:r>
            <a:r>
              <a:rPr lang="en-US" dirty="0"/>
              <a:t>for results and </a:t>
            </a:r>
            <a:r>
              <a:rPr lang="en-US" dirty="0">
                <a:solidFill>
                  <a:schemeClr val="accent4">
                    <a:lumMod val="75000"/>
                  </a:schemeClr>
                </a:solidFill>
              </a:rPr>
              <a:t>shared responsibility</a:t>
            </a:r>
            <a:r>
              <a:rPr lang="en-US" dirty="0"/>
              <a:t> for team effectiveness.</a:t>
            </a:r>
          </a:p>
          <a:p>
            <a:pPr marL="457200" indent="-457200">
              <a:buFont typeface="+mj-lt"/>
              <a:buAutoNum type="arabicPeriod"/>
            </a:pPr>
            <a:r>
              <a:rPr lang="en-US" dirty="0"/>
              <a:t>Improve </a:t>
            </a:r>
            <a:r>
              <a:rPr lang="en-US" dirty="0">
                <a:solidFill>
                  <a:schemeClr val="accent4">
                    <a:lumMod val="75000"/>
                  </a:schemeClr>
                </a:solidFill>
              </a:rPr>
              <a:t>effectiveness and reliability </a:t>
            </a:r>
            <a:r>
              <a:rPr lang="en-US" dirty="0"/>
              <a:t>through </a:t>
            </a:r>
            <a:r>
              <a:rPr lang="en-US" dirty="0">
                <a:solidFill>
                  <a:schemeClr val="accent4">
                    <a:lumMod val="75000"/>
                  </a:schemeClr>
                </a:solidFill>
              </a:rPr>
              <a:t>situationally specific strategies, processes, and practices.</a:t>
            </a:r>
          </a:p>
        </p:txBody>
      </p:sp>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221176" y="4919491"/>
            <a:ext cx="3121328" cy="1938509"/>
          </a:xfrm>
          <a:prstGeom prst="rect">
            <a:avLst/>
          </a:prstGeom>
        </p:spPr>
      </p:pic>
    </p:spTree>
    <p:extLst>
      <p:ext uri="{BB962C8B-B14F-4D97-AF65-F5344CB8AC3E}">
        <p14:creationId xmlns:p14="http://schemas.microsoft.com/office/powerpoint/2010/main" val="403146067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7525" y="258050"/>
            <a:ext cx="9784080" cy="1508760"/>
          </a:xfrm>
        </p:spPr>
        <p:txBody>
          <a:bodyPr/>
          <a:lstStyle/>
          <a:p>
            <a:r>
              <a:rPr lang="en-US" dirty="0"/>
              <a:t>KNOWLEDGE WORK VS INDUSTRIAL WORK</a:t>
            </a:r>
          </a:p>
        </p:txBody>
      </p:sp>
      <p:pic>
        <p:nvPicPr>
          <p:cNvPr id="7" name="Content Placeholder 6"/>
          <p:cNvPicPr>
            <a:picLocks noGrp="1" noChangeAspect="1"/>
          </p:cNvPicPr>
          <p:nvPr>
            <p:ph idx="1"/>
          </p:nvPr>
        </p:nvPicPr>
        <p:blipFill>
          <a:blip r:embed="rId2">
            <a:lum bright="-20000" contrast="40000"/>
          </a:blip>
          <a:stretch>
            <a:fillRect/>
          </a:stretch>
        </p:blipFill>
        <p:spPr>
          <a:xfrm>
            <a:off x="1202265" y="1902900"/>
            <a:ext cx="9928989" cy="4519954"/>
          </a:xfrm>
          <a:prstGeom prst="rect">
            <a:avLst/>
          </a:prstGeom>
        </p:spPr>
      </p:pic>
    </p:spTree>
    <p:extLst>
      <p:ext uri="{BB962C8B-B14F-4D97-AF65-F5344CB8AC3E}">
        <p14:creationId xmlns:p14="http://schemas.microsoft.com/office/powerpoint/2010/main" val="253993687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The agile mindset</a:t>
            </a:r>
          </a:p>
        </p:txBody>
      </p:sp>
      <p:sp>
        <p:nvSpPr>
          <p:cNvPr id="8" name="TextBox 7"/>
          <p:cNvSpPr txBox="1"/>
          <p:nvPr/>
        </p:nvSpPr>
        <p:spPr>
          <a:xfrm>
            <a:off x="0" y="1861125"/>
            <a:ext cx="5936776" cy="1384995"/>
          </a:xfrm>
          <a:prstGeom prst="rect">
            <a:avLst/>
          </a:prstGeom>
          <a:solidFill>
            <a:srgbClr val="099BDD"/>
          </a:solidFill>
        </p:spPr>
        <p:txBody>
          <a:bodyPr wrap="square" rtlCol="0">
            <a:spAutoFit/>
          </a:bodyPr>
          <a:lstStyle/>
          <a:p>
            <a:pPr marL="285750" indent="-285750">
              <a:buFont typeface="Wingdings" panose="05000000000000000000" pitchFamily="2" charset="2"/>
              <a:buChar char="ü"/>
            </a:pPr>
            <a:r>
              <a:rPr lang="en-US" sz="2800" u="sng" dirty="0">
                <a:solidFill>
                  <a:srgbClr val="FFFF00"/>
                </a:solidFill>
              </a:rPr>
              <a:t>Agile is a </a:t>
            </a:r>
            <a:r>
              <a:rPr lang="en-US" sz="2800" b="1" u="sng" dirty="0">
                <a:solidFill>
                  <a:srgbClr val="FFFF00"/>
                </a:solidFill>
              </a:rPr>
              <a:t>mindset</a:t>
            </a:r>
            <a:r>
              <a:rPr lang="en-US" sz="2800" dirty="0">
                <a:solidFill>
                  <a:srgbClr val="FFFF00"/>
                </a:solidFill>
              </a:rPr>
              <a:t> </a:t>
            </a:r>
            <a:r>
              <a:rPr lang="en-US" sz="2800" dirty="0">
                <a:solidFill>
                  <a:schemeClr val="bg1"/>
                </a:solidFill>
              </a:rPr>
              <a:t>defined</a:t>
            </a:r>
            <a:r>
              <a:rPr lang="en-US" sz="2800" dirty="0"/>
              <a:t> by </a:t>
            </a:r>
            <a:r>
              <a:rPr lang="en-US" sz="2800" b="1" dirty="0">
                <a:solidFill>
                  <a:srgbClr val="FF0000"/>
                </a:solidFill>
              </a:rPr>
              <a:t>values</a:t>
            </a:r>
            <a:r>
              <a:rPr lang="en-US" sz="2800" dirty="0"/>
              <a:t>, </a:t>
            </a:r>
            <a:r>
              <a:rPr lang="en-US" sz="2800" dirty="0">
                <a:solidFill>
                  <a:schemeClr val="bg1"/>
                </a:solidFill>
              </a:rPr>
              <a:t>guided</a:t>
            </a:r>
            <a:r>
              <a:rPr lang="en-US" sz="2800" dirty="0"/>
              <a:t> by </a:t>
            </a:r>
            <a:r>
              <a:rPr lang="en-US" sz="2800" b="1" dirty="0">
                <a:solidFill>
                  <a:srgbClr val="FF0000"/>
                </a:solidFill>
              </a:rPr>
              <a:t>principles</a:t>
            </a:r>
            <a:r>
              <a:rPr lang="en-US" sz="2800" dirty="0"/>
              <a:t> and </a:t>
            </a:r>
            <a:r>
              <a:rPr lang="en-US" sz="2800" dirty="0">
                <a:solidFill>
                  <a:schemeClr val="bg1"/>
                </a:solidFill>
              </a:rPr>
              <a:t>manifested through</a:t>
            </a:r>
            <a:r>
              <a:rPr lang="en-US" sz="2800" dirty="0"/>
              <a:t> many different </a:t>
            </a:r>
            <a:r>
              <a:rPr lang="en-US" sz="2800" b="1" dirty="0">
                <a:solidFill>
                  <a:srgbClr val="FF0000"/>
                </a:solidFill>
              </a:rPr>
              <a:t>practices</a:t>
            </a:r>
            <a:r>
              <a:rPr lang="en-US" sz="2800" dirty="0"/>
              <a:t>.</a:t>
            </a:r>
          </a:p>
        </p:txBody>
      </p:sp>
      <p:pic>
        <p:nvPicPr>
          <p:cNvPr id="7" name="Content Placeholder 6"/>
          <p:cNvPicPr>
            <a:picLocks noGrp="1" noChangeAspect="1"/>
          </p:cNvPicPr>
          <p:nvPr>
            <p:ph idx="1"/>
          </p:nvPr>
        </p:nvPicPr>
        <p:blipFill rotWithShape="1">
          <a:blip r:embed="rId3"/>
          <a:srcRect l="5656" t="10580" r="6890" b="29514"/>
          <a:stretch/>
        </p:blipFill>
        <p:spPr>
          <a:xfrm>
            <a:off x="2403123" y="2746164"/>
            <a:ext cx="6386696" cy="3859252"/>
          </a:xfrm>
          <a:prstGeom prst="flowChartManualInput">
            <a:avLst/>
          </a:prstGeom>
        </p:spPr>
      </p:pic>
      <p:sp>
        <p:nvSpPr>
          <p:cNvPr id="9" name="TextBox 8"/>
          <p:cNvSpPr txBox="1"/>
          <p:nvPr/>
        </p:nvSpPr>
        <p:spPr>
          <a:xfrm>
            <a:off x="8433965" y="4960668"/>
            <a:ext cx="3758035" cy="1477328"/>
          </a:xfrm>
          <a:prstGeom prst="rect">
            <a:avLst/>
          </a:prstGeom>
          <a:solidFill>
            <a:srgbClr val="099BDD"/>
          </a:solidFill>
        </p:spPr>
        <p:txBody>
          <a:bodyPr wrap="square" rtlCol="0">
            <a:spAutoFit/>
          </a:bodyPr>
          <a:lstStyle/>
          <a:p>
            <a:r>
              <a:rPr lang="en-US" sz="3000" dirty="0">
                <a:solidFill>
                  <a:srgbClr val="FFFF00"/>
                </a:solidFill>
              </a:rPr>
              <a:t>Agile practitioners </a:t>
            </a:r>
            <a:r>
              <a:rPr lang="en-US" sz="3000" dirty="0">
                <a:solidFill>
                  <a:schemeClr val="bg1"/>
                </a:solidFill>
              </a:rPr>
              <a:t>select</a:t>
            </a:r>
            <a:r>
              <a:rPr lang="en-US" sz="3000" dirty="0"/>
              <a:t> </a:t>
            </a:r>
            <a:r>
              <a:rPr lang="en-US" sz="3000" dirty="0">
                <a:solidFill>
                  <a:srgbClr val="FF0000"/>
                </a:solidFill>
              </a:rPr>
              <a:t>practices</a:t>
            </a:r>
            <a:r>
              <a:rPr lang="en-US" sz="3000" dirty="0"/>
              <a:t> based on their </a:t>
            </a:r>
            <a:r>
              <a:rPr lang="en-US" sz="3000" dirty="0">
                <a:solidFill>
                  <a:srgbClr val="FFFF00"/>
                </a:solidFill>
              </a:rPr>
              <a:t>needs</a:t>
            </a:r>
            <a:r>
              <a:rPr lang="en-US" sz="3000" dirty="0"/>
              <a:t>.</a:t>
            </a:r>
          </a:p>
        </p:txBody>
      </p:sp>
    </p:spTree>
    <p:extLst>
      <p:ext uri="{BB962C8B-B14F-4D97-AF65-F5344CB8AC3E}">
        <p14:creationId xmlns:p14="http://schemas.microsoft.com/office/powerpoint/2010/main" val="428581841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PMP® vs. PMI-ACP®</a:t>
            </a:r>
          </a:p>
        </p:txBody>
      </p:sp>
      <p:graphicFrame>
        <p:nvGraphicFramePr>
          <p:cNvPr id="12" name="Table 11"/>
          <p:cNvGraphicFramePr>
            <a:graphicFrameLocks noGrp="1"/>
          </p:cNvGraphicFramePr>
          <p:nvPr>
            <p:extLst/>
          </p:nvPr>
        </p:nvGraphicFramePr>
        <p:xfrm>
          <a:off x="503926" y="1994809"/>
          <a:ext cx="11182066" cy="4411408"/>
        </p:xfrm>
        <a:graphic>
          <a:graphicData uri="http://schemas.openxmlformats.org/drawingml/2006/table">
            <a:tbl>
              <a:tblPr firstRow="1" firstCol="1" lastRow="1" lastCol="1" bandRow="1" bandCol="1">
                <a:effectLst>
                  <a:innerShdw blurRad="63500" dist="50800" dir="18900000">
                    <a:prstClr val="black">
                      <a:alpha val="50000"/>
                    </a:prstClr>
                  </a:innerShdw>
                </a:effectLst>
                <a:tableStyleId>{1FECB4D8-DB02-4DC6-A0A2-4F2EBAE1DC90}</a:tableStyleId>
              </a:tblPr>
              <a:tblGrid>
                <a:gridCol w="5591033">
                  <a:extLst>
                    <a:ext uri="{9D8B030D-6E8A-4147-A177-3AD203B41FA5}">
                      <a16:colId xmlns:a16="http://schemas.microsoft.com/office/drawing/2014/main" val="3748200657"/>
                    </a:ext>
                  </a:extLst>
                </a:gridCol>
                <a:gridCol w="5591033">
                  <a:extLst>
                    <a:ext uri="{9D8B030D-6E8A-4147-A177-3AD203B41FA5}">
                      <a16:colId xmlns:a16="http://schemas.microsoft.com/office/drawing/2014/main" val="1634754816"/>
                    </a:ext>
                  </a:extLst>
                </a:gridCol>
              </a:tblGrid>
              <a:tr h="353145">
                <a:tc>
                  <a:txBody>
                    <a:bodyPr/>
                    <a:lstStyle/>
                    <a:p>
                      <a:pPr marL="91440" marR="0">
                        <a:spcBef>
                          <a:spcPts val="375"/>
                        </a:spcBef>
                        <a:spcAft>
                          <a:spcPts val="0"/>
                        </a:spcAft>
                      </a:pPr>
                      <a:r>
                        <a:rPr lang="en-US" sz="2400">
                          <a:effectLst/>
                        </a:rPr>
                        <a:t>PMP®</a:t>
                      </a:r>
                      <a:endParaRPr lang="en-US" sz="1400">
                        <a:effectLst/>
                        <a:latin typeface="Arial Rounded MT Bold" panose="020F0704030504030204" pitchFamily="34" charset="0"/>
                        <a:ea typeface="Arial Rounded MT Bold" panose="020F0704030504030204" pitchFamily="34" charset="0"/>
                        <a:cs typeface="Arial Rounded MT Bold" panose="020F0704030504030204" pitchFamily="34" charset="0"/>
                      </a:endParaRPr>
                    </a:p>
                  </a:txBody>
                  <a:tcPr marL="0" marR="0" marT="0" marB="0">
                    <a:cell3D prstMaterial="dkEdge">
                      <a:bevel w="50800" prst="hardEdge"/>
                      <a:lightRig rig="flood" dir="t"/>
                    </a:cell3D>
                  </a:tcPr>
                </a:tc>
                <a:tc>
                  <a:txBody>
                    <a:bodyPr/>
                    <a:lstStyle/>
                    <a:p>
                      <a:pPr marL="92075" marR="0">
                        <a:spcBef>
                          <a:spcPts val="375"/>
                        </a:spcBef>
                        <a:spcAft>
                          <a:spcPts val="0"/>
                        </a:spcAft>
                      </a:pPr>
                      <a:r>
                        <a:rPr lang="en-US" sz="2400">
                          <a:effectLst/>
                        </a:rPr>
                        <a:t>PMI-ACP®</a:t>
                      </a:r>
                      <a:endParaRPr lang="en-US" sz="1400">
                        <a:effectLst/>
                        <a:latin typeface="Arial Rounded MT Bold" panose="020F0704030504030204" pitchFamily="34" charset="0"/>
                        <a:ea typeface="Arial Rounded MT Bold" panose="020F0704030504030204" pitchFamily="34" charset="0"/>
                        <a:cs typeface="Arial Rounded MT Bold" panose="020F0704030504030204" pitchFamily="34" charset="0"/>
                      </a:endParaRPr>
                    </a:p>
                  </a:txBody>
                  <a:tcPr marL="0" marR="0" marT="0" marB="0">
                    <a:cell3D prstMaterial="dkEdge">
                      <a:bevel w="50800" prst="hardEdge"/>
                      <a:lightRig rig="flood" dir="t"/>
                    </a:cell3D>
                  </a:tcPr>
                </a:tc>
                <a:extLst>
                  <a:ext uri="{0D108BD9-81ED-4DB2-BD59-A6C34878D82A}">
                    <a16:rowId xmlns:a16="http://schemas.microsoft.com/office/drawing/2014/main" val="3129496128"/>
                  </a:ext>
                </a:extLst>
              </a:tr>
              <a:tr h="570100">
                <a:tc>
                  <a:txBody>
                    <a:bodyPr/>
                    <a:lstStyle/>
                    <a:p>
                      <a:pPr marL="91440" marR="0">
                        <a:spcBef>
                          <a:spcPts val="275"/>
                        </a:spcBef>
                        <a:spcAft>
                          <a:spcPts val="0"/>
                        </a:spcAft>
                      </a:pPr>
                      <a:r>
                        <a:rPr lang="en-US" sz="2400" dirty="0">
                          <a:effectLst/>
                        </a:rPr>
                        <a:t>Traditional</a:t>
                      </a:r>
                      <a:r>
                        <a:rPr lang="en-US" sz="2400" spc="-55" dirty="0">
                          <a:effectLst/>
                        </a:rPr>
                        <a:t> </a:t>
                      </a:r>
                      <a:r>
                        <a:rPr lang="en-US" sz="2400" dirty="0">
                          <a:effectLst/>
                        </a:rPr>
                        <a:t>Waterfall</a:t>
                      </a:r>
                      <a:endParaRPr lang="en-US" sz="1400" dirty="0">
                        <a:effectLst/>
                        <a:latin typeface="Arial Rounded MT Bold" panose="020F0704030504030204" pitchFamily="34" charset="0"/>
                        <a:ea typeface="Arial Rounded MT Bold" panose="020F0704030504030204" pitchFamily="34" charset="0"/>
                        <a:cs typeface="Arial Rounded MT Bold" panose="020F0704030504030204" pitchFamily="34" charset="0"/>
                      </a:endParaRPr>
                    </a:p>
                  </a:txBody>
                  <a:tcPr marL="0" marR="0" marT="0" marB="0">
                    <a:cell3D prstMaterial="dkEdge">
                      <a:bevel w="50800" prst="hardEdge"/>
                      <a:lightRig rig="flood" dir="t"/>
                    </a:cell3D>
                  </a:tcPr>
                </a:tc>
                <a:tc>
                  <a:txBody>
                    <a:bodyPr/>
                    <a:lstStyle/>
                    <a:p>
                      <a:pPr marL="92075" marR="0">
                        <a:spcBef>
                          <a:spcPts val="275"/>
                        </a:spcBef>
                        <a:spcAft>
                          <a:spcPts val="0"/>
                        </a:spcAft>
                      </a:pPr>
                      <a:r>
                        <a:rPr lang="en-US" sz="2400">
                          <a:effectLst/>
                        </a:rPr>
                        <a:t>Agile</a:t>
                      </a:r>
                      <a:endParaRPr lang="en-US" sz="1400">
                        <a:effectLst/>
                        <a:latin typeface="Arial Rounded MT Bold" panose="020F0704030504030204" pitchFamily="34" charset="0"/>
                        <a:ea typeface="Arial Rounded MT Bold" panose="020F0704030504030204" pitchFamily="34" charset="0"/>
                        <a:cs typeface="Arial Rounded MT Bold" panose="020F0704030504030204" pitchFamily="34" charset="0"/>
                      </a:endParaRPr>
                    </a:p>
                  </a:txBody>
                  <a:tcPr marL="0" marR="0" marT="0" marB="0">
                    <a:cell3D prstMaterial="dkEdge">
                      <a:bevel w="50800" prst="hardEdge"/>
                      <a:lightRig rig="flood" dir="t"/>
                    </a:cell3D>
                  </a:tcPr>
                </a:tc>
                <a:extLst>
                  <a:ext uri="{0D108BD9-81ED-4DB2-BD59-A6C34878D82A}">
                    <a16:rowId xmlns:a16="http://schemas.microsoft.com/office/drawing/2014/main" val="39973148"/>
                  </a:ext>
                </a:extLst>
              </a:tr>
              <a:tr h="706291">
                <a:tc>
                  <a:txBody>
                    <a:bodyPr/>
                    <a:lstStyle/>
                    <a:p>
                      <a:pPr marL="91440" marR="0">
                        <a:spcBef>
                          <a:spcPts val="375"/>
                        </a:spcBef>
                        <a:spcAft>
                          <a:spcPts val="0"/>
                        </a:spcAft>
                      </a:pPr>
                      <a:r>
                        <a:rPr lang="en-US" sz="2400">
                          <a:effectLst/>
                        </a:rPr>
                        <a:t>Over</a:t>
                      </a:r>
                      <a:r>
                        <a:rPr lang="en-US" sz="2400" spc="-15">
                          <a:effectLst/>
                        </a:rPr>
                        <a:t> </a:t>
                      </a:r>
                      <a:r>
                        <a:rPr lang="en-US" sz="2400">
                          <a:effectLst/>
                        </a:rPr>
                        <a:t>900,000</a:t>
                      </a:r>
                      <a:r>
                        <a:rPr lang="en-US" sz="2400" spc="20">
                          <a:effectLst/>
                        </a:rPr>
                        <a:t> </a:t>
                      </a:r>
                      <a:r>
                        <a:rPr lang="en-US" sz="2400">
                          <a:effectLst/>
                        </a:rPr>
                        <a:t>hold</a:t>
                      </a:r>
                      <a:r>
                        <a:rPr lang="en-US" sz="2400" spc="-30">
                          <a:effectLst/>
                        </a:rPr>
                        <a:t> </a:t>
                      </a:r>
                      <a:r>
                        <a:rPr lang="en-US" sz="2400">
                          <a:effectLst/>
                        </a:rPr>
                        <a:t>this</a:t>
                      </a:r>
                      <a:r>
                        <a:rPr lang="en-US" sz="2400" spc="-30">
                          <a:effectLst/>
                        </a:rPr>
                        <a:t> </a:t>
                      </a:r>
                      <a:r>
                        <a:rPr lang="en-US" sz="2400">
                          <a:effectLst/>
                        </a:rPr>
                        <a:t>credential</a:t>
                      </a:r>
                      <a:endParaRPr lang="en-US" sz="1400">
                        <a:effectLst/>
                        <a:latin typeface="Arial Rounded MT Bold" panose="020F0704030504030204" pitchFamily="34" charset="0"/>
                        <a:ea typeface="Arial Rounded MT Bold" panose="020F0704030504030204" pitchFamily="34" charset="0"/>
                        <a:cs typeface="Arial Rounded MT Bold" panose="020F0704030504030204" pitchFamily="34" charset="0"/>
                      </a:endParaRPr>
                    </a:p>
                  </a:txBody>
                  <a:tcPr marL="0" marR="0" marT="0" marB="0">
                    <a:cell3D prstMaterial="dkEdge">
                      <a:bevel w="50800" prst="hardEdge"/>
                      <a:lightRig rig="flood" dir="t"/>
                    </a:cell3D>
                  </a:tcPr>
                </a:tc>
                <a:tc>
                  <a:txBody>
                    <a:bodyPr/>
                    <a:lstStyle/>
                    <a:p>
                      <a:pPr marL="92075" marR="0">
                        <a:spcBef>
                          <a:spcPts val="375"/>
                        </a:spcBef>
                        <a:spcAft>
                          <a:spcPts val="0"/>
                        </a:spcAft>
                      </a:pPr>
                      <a:r>
                        <a:rPr lang="en-US" sz="2400">
                          <a:effectLst/>
                        </a:rPr>
                        <a:t>Less</a:t>
                      </a:r>
                      <a:r>
                        <a:rPr lang="en-US" sz="2400" spc="-10">
                          <a:effectLst/>
                        </a:rPr>
                        <a:t> </a:t>
                      </a:r>
                      <a:r>
                        <a:rPr lang="en-US" sz="2400">
                          <a:effectLst/>
                        </a:rPr>
                        <a:t>than</a:t>
                      </a:r>
                      <a:r>
                        <a:rPr lang="en-US" sz="2400" spc="-10">
                          <a:effectLst/>
                        </a:rPr>
                        <a:t> </a:t>
                      </a:r>
                      <a:r>
                        <a:rPr lang="en-US" sz="2400">
                          <a:effectLst/>
                        </a:rPr>
                        <a:t>30,000</a:t>
                      </a:r>
                      <a:r>
                        <a:rPr lang="en-US" sz="2400" spc="10">
                          <a:effectLst/>
                        </a:rPr>
                        <a:t> </a:t>
                      </a:r>
                      <a:r>
                        <a:rPr lang="en-US" sz="2400">
                          <a:effectLst/>
                        </a:rPr>
                        <a:t>hold</a:t>
                      </a:r>
                      <a:r>
                        <a:rPr lang="en-US" sz="2400" spc="-25">
                          <a:effectLst/>
                        </a:rPr>
                        <a:t> </a:t>
                      </a:r>
                      <a:r>
                        <a:rPr lang="en-US" sz="2400">
                          <a:effectLst/>
                        </a:rPr>
                        <a:t>this</a:t>
                      </a:r>
                      <a:r>
                        <a:rPr lang="en-US" sz="2400" spc="-15">
                          <a:effectLst/>
                        </a:rPr>
                        <a:t> </a:t>
                      </a:r>
                      <a:r>
                        <a:rPr lang="en-US" sz="2400">
                          <a:effectLst/>
                        </a:rPr>
                        <a:t>credential</a:t>
                      </a:r>
                      <a:endParaRPr lang="en-US" sz="1400">
                        <a:effectLst/>
                        <a:latin typeface="Arial Rounded MT Bold" panose="020F0704030504030204" pitchFamily="34" charset="0"/>
                        <a:ea typeface="Arial Rounded MT Bold" panose="020F0704030504030204" pitchFamily="34" charset="0"/>
                        <a:cs typeface="Arial Rounded MT Bold" panose="020F0704030504030204" pitchFamily="34" charset="0"/>
                      </a:endParaRPr>
                    </a:p>
                  </a:txBody>
                  <a:tcPr marL="0" marR="0" marT="0" marB="0">
                    <a:cell3D prstMaterial="dkEdge">
                      <a:bevel w="50800" prst="hardEdge"/>
                      <a:lightRig rig="flood" dir="t"/>
                    </a:cell3D>
                  </a:tcPr>
                </a:tc>
                <a:extLst>
                  <a:ext uri="{0D108BD9-81ED-4DB2-BD59-A6C34878D82A}">
                    <a16:rowId xmlns:a16="http://schemas.microsoft.com/office/drawing/2014/main" val="861648350"/>
                  </a:ext>
                </a:extLst>
              </a:tr>
              <a:tr h="716802">
                <a:tc>
                  <a:txBody>
                    <a:bodyPr/>
                    <a:lstStyle/>
                    <a:p>
                      <a:pPr marL="91440" marR="0">
                        <a:spcBef>
                          <a:spcPts val="375"/>
                        </a:spcBef>
                        <a:spcAft>
                          <a:spcPts val="0"/>
                        </a:spcAft>
                      </a:pPr>
                      <a:r>
                        <a:rPr lang="en-US" sz="2400">
                          <a:effectLst/>
                        </a:rPr>
                        <a:t>Project</a:t>
                      </a:r>
                      <a:r>
                        <a:rPr lang="en-US" sz="2400" spc="-60">
                          <a:effectLst/>
                        </a:rPr>
                        <a:t> </a:t>
                      </a:r>
                      <a:r>
                        <a:rPr lang="en-US" sz="2400">
                          <a:effectLst/>
                        </a:rPr>
                        <a:t>Manager</a:t>
                      </a:r>
                      <a:r>
                        <a:rPr lang="en-US" sz="2400" spc="-35">
                          <a:effectLst/>
                        </a:rPr>
                        <a:t> </a:t>
                      </a:r>
                      <a:r>
                        <a:rPr lang="en-US" sz="2400">
                          <a:effectLst/>
                        </a:rPr>
                        <a:t>Average</a:t>
                      </a:r>
                      <a:r>
                        <a:rPr lang="en-US" sz="2400" spc="-30">
                          <a:effectLst/>
                        </a:rPr>
                        <a:t> </a:t>
                      </a:r>
                      <a:r>
                        <a:rPr lang="en-US" sz="2400">
                          <a:effectLst/>
                        </a:rPr>
                        <a:t>Salary</a:t>
                      </a:r>
                      <a:endParaRPr lang="en-US" sz="1400">
                        <a:effectLst/>
                      </a:endParaRPr>
                    </a:p>
                    <a:p>
                      <a:pPr marL="91440" marR="0">
                        <a:spcBef>
                          <a:spcPts val="80"/>
                        </a:spcBef>
                        <a:spcAft>
                          <a:spcPts val="0"/>
                        </a:spcAft>
                      </a:pPr>
                      <a:r>
                        <a:rPr lang="en-US" sz="2400">
                          <a:effectLst/>
                        </a:rPr>
                        <a:t>$75,000</a:t>
                      </a:r>
                      <a:endParaRPr lang="en-US" sz="1400">
                        <a:effectLst/>
                        <a:latin typeface="Arial Rounded MT Bold" panose="020F0704030504030204" pitchFamily="34" charset="0"/>
                        <a:ea typeface="Arial Rounded MT Bold" panose="020F0704030504030204" pitchFamily="34" charset="0"/>
                        <a:cs typeface="Arial Rounded MT Bold" panose="020F0704030504030204" pitchFamily="34" charset="0"/>
                      </a:endParaRPr>
                    </a:p>
                  </a:txBody>
                  <a:tcPr marL="0" marR="0" marT="0" marB="0">
                    <a:cell3D prstMaterial="dkEdge">
                      <a:bevel w="50800" prst="hardEdge"/>
                      <a:lightRig rig="flood" dir="t"/>
                    </a:cell3D>
                  </a:tcPr>
                </a:tc>
                <a:tc>
                  <a:txBody>
                    <a:bodyPr/>
                    <a:lstStyle/>
                    <a:p>
                      <a:pPr marL="92075" marR="0">
                        <a:spcBef>
                          <a:spcPts val="375"/>
                        </a:spcBef>
                        <a:spcAft>
                          <a:spcPts val="0"/>
                        </a:spcAft>
                      </a:pPr>
                      <a:r>
                        <a:rPr lang="en-US" sz="2400">
                          <a:effectLst/>
                        </a:rPr>
                        <a:t>Agile</a:t>
                      </a:r>
                      <a:r>
                        <a:rPr lang="en-US" sz="2400" spc="-45">
                          <a:effectLst/>
                        </a:rPr>
                        <a:t> </a:t>
                      </a:r>
                      <a:r>
                        <a:rPr lang="en-US" sz="2400">
                          <a:effectLst/>
                        </a:rPr>
                        <a:t>Coach</a:t>
                      </a:r>
                      <a:r>
                        <a:rPr lang="en-US" sz="2400" spc="-20">
                          <a:effectLst/>
                        </a:rPr>
                        <a:t> </a:t>
                      </a:r>
                      <a:r>
                        <a:rPr lang="en-US" sz="2400">
                          <a:effectLst/>
                        </a:rPr>
                        <a:t>Average</a:t>
                      </a:r>
                      <a:r>
                        <a:rPr lang="en-US" sz="2400" spc="-15">
                          <a:effectLst/>
                        </a:rPr>
                        <a:t> </a:t>
                      </a:r>
                      <a:r>
                        <a:rPr lang="en-US" sz="2400">
                          <a:effectLst/>
                        </a:rPr>
                        <a:t>Salary</a:t>
                      </a:r>
                      <a:r>
                        <a:rPr lang="en-US" sz="2400" spc="-35">
                          <a:effectLst/>
                        </a:rPr>
                        <a:t> </a:t>
                      </a:r>
                      <a:r>
                        <a:rPr lang="en-US" sz="2400">
                          <a:effectLst/>
                        </a:rPr>
                        <a:t>$138,000</a:t>
                      </a:r>
                      <a:endParaRPr lang="en-US" sz="1400">
                        <a:effectLst/>
                        <a:latin typeface="Arial Rounded MT Bold" panose="020F0704030504030204" pitchFamily="34" charset="0"/>
                        <a:ea typeface="Arial Rounded MT Bold" panose="020F0704030504030204" pitchFamily="34" charset="0"/>
                        <a:cs typeface="Arial Rounded MT Bold" panose="020F0704030504030204" pitchFamily="34" charset="0"/>
                      </a:endParaRPr>
                    </a:p>
                  </a:txBody>
                  <a:tcPr marL="0" marR="0" marT="0" marB="0">
                    <a:cell3D prstMaterial="dkEdge">
                      <a:bevel w="50800" prst="hardEdge"/>
                      <a:lightRig rig="flood" dir="t"/>
                    </a:cell3D>
                  </a:tcPr>
                </a:tc>
                <a:extLst>
                  <a:ext uri="{0D108BD9-81ED-4DB2-BD59-A6C34878D82A}">
                    <a16:rowId xmlns:a16="http://schemas.microsoft.com/office/drawing/2014/main" val="15657431"/>
                  </a:ext>
                </a:extLst>
              </a:tr>
              <a:tr h="727521">
                <a:tc>
                  <a:txBody>
                    <a:bodyPr/>
                    <a:lstStyle/>
                    <a:p>
                      <a:pPr marL="91440" marR="556895">
                        <a:lnSpc>
                          <a:spcPct val="103000"/>
                        </a:lnSpc>
                        <a:spcBef>
                          <a:spcPts val="375"/>
                        </a:spcBef>
                        <a:spcAft>
                          <a:spcPts val="0"/>
                        </a:spcAft>
                      </a:pPr>
                      <a:r>
                        <a:rPr lang="en-US" sz="2400" dirty="0">
                          <a:effectLst/>
                        </a:rPr>
                        <a:t>Focuses</a:t>
                      </a:r>
                      <a:r>
                        <a:rPr lang="en-US" sz="2400" spc="-45" dirty="0">
                          <a:effectLst/>
                        </a:rPr>
                        <a:t> </a:t>
                      </a:r>
                      <a:r>
                        <a:rPr lang="en-US" sz="2400" dirty="0">
                          <a:effectLst/>
                        </a:rPr>
                        <a:t>on</a:t>
                      </a:r>
                      <a:r>
                        <a:rPr lang="en-US" sz="2400" spc="-35" dirty="0">
                          <a:effectLst/>
                        </a:rPr>
                        <a:t> </a:t>
                      </a:r>
                      <a:r>
                        <a:rPr lang="en-US" sz="2400" dirty="0">
                          <a:effectLst/>
                        </a:rPr>
                        <a:t>Delivering</a:t>
                      </a:r>
                      <a:r>
                        <a:rPr lang="en-US" sz="2400" spc="-30" dirty="0">
                          <a:effectLst/>
                        </a:rPr>
                        <a:t> </a:t>
                      </a:r>
                      <a:r>
                        <a:rPr lang="en-US" sz="2400" dirty="0">
                          <a:effectLst/>
                        </a:rPr>
                        <a:t>a</a:t>
                      </a:r>
                      <a:r>
                        <a:rPr lang="en-US" sz="2400" spc="-40" dirty="0">
                          <a:effectLst/>
                        </a:rPr>
                        <a:t> </a:t>
                      </a:r>
                      <a:r>
                        <a:rPr lang="en-US" sz="2400" dirty="0">
                          <a:effectLst/>
                        </a:rPr>
                        <a:t>Product</a:t>
                      </a:r>
                      <a:r>
                        <a:rPr lang="en-US" sz="2400" spc="-30" dirty="0">
                          <a:effectLst/>
                        </a:rPr>
                        <a:t> </a:t>
                      </a:r>
                      <a:r>
                        <a:rPr lang="en-US" sz="2400" dirty="0">
                          <a:effectLst/>
                        </a:rPr>
                        <a:t>or</a:t>
                      </a:r>
                      <a:r>
                        <a:rPr lang="en-US" sz="2400" spc="-435" dirty="0">
                          <a:effectLst/>
                        </a:rPr>
                        <a:t> </a:t>
                      </a:r>
                      <a:r>
                        <a:rPr lang="en-US" sz="2400" dirty="0">
                          <a:effectLst/>
                        </a:rPr>
                        <a:t>Service</a:t>
                      </a:r>
                      <a:endParaRPr lang="en-US" sz="1400" dirty="0">
                        <a:effectLst/>
                        <a:latin typeface="Arial Rounded MT Bold" panose="020F0704030504030204" pitchFamily="34" charset="0"/>
                        <a:ea typeface="Arial Rounded MT Bold" panose="020F0704030504030204" pitchFamily="34" charset="0"/>
                        <a:cs typeface="Arial Rounded MT Bold" panose="020F0704030504030204" pitchFamily="34" charset="0"/>
                      </a:endParaRPr>
                    </a:p>
                  </a:txBody>
                  <a:tcPr marL="0" marR="0" marT="0" marB="0">
                    <a:cell3D prstMaterial="dkEdge">
                      <a:bevel w="50800" prst="hardEdge"/>
                      <a:lightRig rig="flood" dir="t"/>
                    </a:cell3D>
                  </a:tcPr>
                </a:tc>
                <a:tc>
                  <a:txBody>
                    <a:bodyPr/>
                    <a:lstStyle/>
                    <a:p>
                      <a:pPr marL="92075" marR="0">
                        <a:spcBef>
                          <a:spcPts val="375"/>
                        </a:spcBef>
                        <a:spcAft>
                          <a:spcPts val="0"/>
                        </a:spcAft>
                      </a:pPr>
                      <a:r>
                        <a:rPr lang="en-US" sz="2400">
                          <a:effectLst/>
                        </a:rPr>
                        <a:t>Focuses</a:t>
                      </a:r>
                      <a:r>
                        <a:rPr lang="en-US" sz="2400" spc="-40">
                          <a:effectLst/>
                        </a:rPr>
                        <a:t> </a:t>
                      </a:r>
                      <a:r>
                        <a:rPr lang="en-US" sz="2400">
                          <a:effectLst/>
                        </a:rPr>
                        <a:t>on</a:t>
                      </a:r>
                      <a:r>
                        <a:rPr lang="en-US" sz="2400" spc="-30">
                          <a:effectLst/>
                        </a:rPr>
                        <a:t> </a:t>
                      </a:r>
                      <a:r>
                        <a:rPr lang="en-US" sz="2400">
                          <a:effectLst/>
                        </a:rPr>
                        <a:t>Delivering</a:t>
                      </a:r>
                      <a:r>
                        <a:rPr lang="en-US" sz="2400" spc="-30">
                          <a:effectLst/>
                        </a:rPr>
                        <a:t> </a:t>
                      </a:r>
                      <a:r>
                        <a:rPr lang="en-US" sz="2400">
                          <a:effectLst/>
                        </a:rPr>
                        <a:t>Value</a:t>
                      </a:r>
                      <a:endParaRPr lang="en-US" sz="1400">
                        <a:effectLst/>
                        <a:latin typeface="Arial Rounded MT Bold" panose="020F0704030504030204" pitchFamily="34" charset="0"/>
                        <a:ea typeface="Arial Rounded MT Bold" panose="020F0704030504030204" pitchFamily="34" charset="0"/>
                        <a:cs typeface="Arial Rounded MT Bold" panose="020F0704030504030204" pitchFamily="34" charset="0"/>
                      </a:endParaRPr>
                    </a:p>
                  </a:txBody>
                  <a:tcPr marL="0" marR="0" marT="0" marB="0">
                    <a:cell3D prstMaterial="dkEdge">
                      <a:bevel w="50800" prst="hardEdge"/>
                      <a:lightRig rig="flood" dir="t"/>
                    </a:cell3D>
                  </a:tcPr>
                </a:tc>
                <a:extLst>
                  <a:ext uri="{0D108BD9-81ED-4DB2-BD59-A6C34878D82A}">
                    <a16:rowId xmlns:a16="http://schemas.microsoft.com/office/drawing/2014/main" val="2061896780"/>
                  </a:ext>
                </a:extLst>
              </a:tr>
              <a:tr h="706291">
                <a:tc>
                  <a:txBody>
                    <a:bodyPr/>
                    <a:lstStyle/>
                    <a:p>
                      <a:pPr marL="91440" marR="0">
                        <a:spcBef>
                          <a:spcPts val="380"/>
                        </a:spcBef>
                        <a:spcAft>
                          <a:spcPts val="0"/>
                        </a:spcAft>
                      </a:pPr>
                      <a:r>
                        <a:rPr lang="en-US" sz="2400" dirty="0">
                          <a:effectLst/>
                        </a:rPr>
                        <a:t>Concerned</a:t>
                      </a:r>
                      <a:r>
                        <a:rPr lang="en-US" sz="2400" spc="-30" dirty="0">
                          <a:effectLst/>
                        </a:rPr>
                        <a:t> </a:t>
                      </a:r>
                      <a:r>
                        <a:rPr lang="en-US" sz="2400" dirty="0">
                          <a:effectLst/>
                        </a:rPr>
                        <a:t>about</a:t>
                      </a:r>
                      <a:r>
                        <a:rPr lang="en-US" sz="2400" spc="-25" dirty="0">
                          <a:effectLst/>
                        </a:rPr>
                        <a:t> </a:t>
                      </a:r>
                      <a:r>
                        <a:rPr lang="en-US" sz="2400" dirty="0">
                          <a:effectLst/>
                        </a:rPr>
                        <a:t>Project</a:t>
                      </a:r>
                      <a:r>
                        <a:rPr lang="en-US" sz="2400" spc="-35" dirty="0">
                          <a:effectLst/>
                        </a:rPr>
                        <a:t> </a:t>
                      </a:r>
                      <a:r>
                        <a:rPr lang="en-US" sz="2400" dirty="0">
                          <a:effectLst/>
                        </a:rPr>
                        <a:t>and</a:t>
                      </a:r>
                      <a:r>
                        <a:rPr lang="en-US" sz="2400" spc="-20" dirty="0">
                          <a:effectLst/>
                        </a:rPr>
                        <a:t> </a:t>
                      </a:r>
                      <a:r>
                        <a:rPr lang="en-US" sz="2400" dirty="0">
                          <a:effectLst/>
                        </a:rPr>
                        <a:t>Results</a:t>
                      </a:r>
                      <a:endParaRPr lang="en-US" sz="1400" dirty="0">
                        <a:effectLst/>
                        <a:latin typeface="Arial Rounded MT Bold" panose="020F0704030504030204" pitchFamily="34" charset="0"/>
                        <a:ea typeface="Arial Rounded MT Bold" panose="020F0704030504030204" pitchFamily="34" charset="0"/>
                        <a:cs typeface="Arial Rounded MT Bold" panose="020F0704030504030204" pitchFamily="34" charset="0"/>
                      </a:endParaRPr>
                    </a:p>
                  </a:txBody>
                  <a:tcPr marL="0" marR="0" marT="0" marB="0">
                    <a:cell3D prstMaterial="dkEdge">
                      <a:bevel w="50800" prst="hardEdge"/>
                      <a:lightRig rig="flood" dir="t"/>
                    </a:cell3D>
                  </a:tcPr>
                </a:tc>
                <a:tc>
                  <a:txBody>
                    <a:bodyPr/>
                    <a:lstStyle/>
                    <a:p>
                      <a:pPr marL="92075" marR="0">
                        <a:spcBef>
                          <a:spcPts val="380"/>
                        </a:spcBef>
                        <a:spcAft>
                          <a:spcPts val="0"/>
                        </a:spcAft>
                      </a:pPr>
                      <a:r>
                        <a:rPr lang="en-US" sz="2400" dirty="0">
                          <a:effectLst/>
                        </a:rPr>
                        <a:t>Concerned</a:t>
                      </a:r>
                      <a:r>
                        <a:rPr lang="en-US" sz="2400" spc="-25" dirty="0">
                          <a:effectLst/>
                        </a:rPr>
                        <a:t> </a:t>
                      </a:r>
                      <a:r>
                        <a:rPr lang="en-US" sz="2400" dirty="0">
                          <a:effectLst/>
                        </a:rPr>
                        <a:t>about</a:t>
                      </a:r>
                      <a:r>
                        <a:rPr lang="en-US" sz="2400" spc="-20" dirty="0">
                          <a:effectLst/>
                        </a:rPr>
                        <a:t> </a:t>
                      </a:r>
                      <a:r>
                        <a:rPr lang="en-US" sz="2400" dirty="0">
                          <a:effectLst/>
                        </a:rPr>
                        <a:t>People</a:t>
                      </a:r>
                      <a:endParaRPr lang="en-US" sz="1400" dirty="0">
                        <a:effectLst/>
                        <a:latin typeface="Arial Rounded MT Bold" panose="020F0704030504030204" pitchFamily="34" charset="0"/>
                        <a:ea typeface="Arial Rounded MT Bold" panose="020F0704030504030204" pitchFamily="34" charset="0"/>
                        <a:cs typeface="Arial Rounded MT Bold" panose="020F0704030504030204" pitchFamily="34" charset="0"/>
                      </a:endParaRPr>
                    </a:p>
                  </a:txBody>
                  <a:tcPr marL="0" marR="0" marT="0" marB="0">
                    <a:cell3D prstMaterial="dkEdge">
                      <a:bevel w="50800" prst="hardEdge"/>
                      <a:lightRig rig="flood" dir="t"/>
                    </a:cell3D>
                  </a:tcPr>
                </a:tc>
                <a:extLst>
                  <a:ext uri="{0D108BD9-81ED-4DB2-BD59-A6C34878D82A}">
                    <a16:rowId xmlns:a16="http://schemas.microsoft.com/office/drawing/2014/main" val="3667912472"/>
                  </a:ext>
                </a:extLst>
              </a:tr>
              <a:tr h="581892">
                <a:tc>
                  <a:txBody>
                    <a:bodyPr/>
                    <a:lstStyle/>
                    <a:p>
                      <a:pPr marL="91440" marR="0">
                        <a:spcBef>
                          <a:spcPts val="380"/>
                        </a:spcBef>
                        <a:spcAft>
                          <a:spcPts val="0"/>
                        </a:spcAft>
                      </a:pPr>
                      <a:r>
                        <a:rPr lang="en-US" sz="2400" dirty="0">
                          <a:effectLst/>
                        </a:rPr>
                        <a:t>Defines</a:t>
                      </a:r>
                      <a:r>
                        <a:rPr lang="en-US" sz="2400" spc="-35" dirty="0">
                          <a:effectLst/>
                        </a:rPr>
                        <a:t> </a:t>
                      </a:r>
                      <a:r>
                        <a:rPr lang="en-US" sz="2400" dirty="0">
                          <a:effectLst/>
                        </a:rPr>
                        <a:t>Project</a:t>
                      </a:r>
                      <a:r>
                        <a:rPr lang="en-US" sz="2400" spc="-30" dirty="0">
                          <a:effectLst/>
                        </a:rPr>
                        <a:t> </a:t>
                      </a:r>
                      <a:r>
                        <a:rPr lang="en-US" sz="2400" dirty="0">
                          <a:effectLst/>
                        </a:rPr>
                        <a:t>all</a:t>
                      </a:r>
                      <a:r>
                        <a:rPr lang="en-US" sz="2400" spc="-20" dirty="0">
                          <a:effectLst/>
                        </a:rPr>
                        <a:t> </a:t>
                      </a:r>
                      <a:r>
                        <a:rPr lang="en-US" sz="2400" dirty="0">
                          <a:effectLst/>
                        </a:rPr>
                        <a:t>up</a:t>
                      </a:r>
                      <a:r>
                        <a:rPr lang="en-US" sz="2400" spc="-25" dirty="0">
                          <a:effectLst/>
                        </a:rPr>
                        <a:t> </a:t>
                      </a:r>
                      <a:r>
                        <a:rPr lang="en-US" sz="2400" dirty="0">
                          <a:effectLst/>
                        </a:rPr>
                        <a:t>Front</a:t>
                      </a:r>
                      <a:endParaRPr lang="en-US" sz="1400" dirty="0">
                        <a:effectLst/>
                        <a:latin typeface="Arial Rounded MT Bold" panose="020F0704030504030204" pitchFamily="34" charset="0"/>
                        <a:ea typeface="Arial Rounded MT Bold" panose="020F0704030504030204" pitchFamily="34" charset="0"/>
                        <a:cs typeface="Arial Rounded MT Bold" panose="020F0704030504030204" pitchFamily="34" charset="0"/>
                      </a:endParaRPr>
                    </a:p>
                  </a:txBody>
                  <a:tcPr marL="0" marR="0" marT="0" marB="0">
                    <a:cell3D prstMaterial="dkEdge">
                      <a:bevel w="50800" prst="hardEdge"/>
                      <a:lightRig rig="flood" dir="t"/>
                    </a:cell3D>
                  </a:tcPr>
                </a:tc>
                <a:tc>
                  <a:txBody>
                    <a:bodyPr/>
                    <a:lstStyle/>
                    <a:p>
                      <a:pPr marL="92075" marR="0">
                        <a:spcBef>
                          <a:spcPts val="380"/>
                        </a:spcBef>
                        <a:spcAft>
                          <a:spcPts val="0"/>
                        </a:spcAft>
                      </a:pPr>
                      <a:r>
                        <a:rPr lang="en-US" sz="2400" dirty="0">
                          <a:effectLst/>
                        </a:rPr>
                        <a:t>Defines</a:t>
                      </a:r>
                      <a:r>
                        <a:rPr lang="en-US" sz="2400" spc="-30" dirty="0">
                          <a:effectLst/>
                        </a:rPr>
                        <a:t> </a:t>
                      </a:r>
                      <a:r>
                        <a:rPr lang="en-US" sz="2400" dirty="0">
                          <a:effectLst/>
                        </a:rPr>
                        <a:t>Project</a:t>
                      </a:r>
                      <a:r>
                        <a:rPr lang="en-US" sz="2400" spc="-30" dirty="0">
                          <a:effectLst/>
                        </a:rPr>
                        <a:t> </a:t>
                      </a:r>
                      <a:r>
                        <a:rPr lang="en-US" sz="2400" dirty="0">
                          <a:effectLst/>
                        </a:rPr>
                        <a:t>Incrementally</a:t>
                      </a:r>
                      <a:endParaRPr lang="en-US" sz="1400" dirty="0">
                        <a:effectLst/>
                        <a:latin typeface="Arial Rounded MT Bold" panose="020F0704030504030204" pitchFamily="34" charset="0"/>
                        <a:ea typeface="Arial Rounded MT Bold" panose="020F0704030504030204" pitchFamily="34" charset="0"/>
                        <a:cs typeface="Arial Rounded MT Bold" panose="020F0704030504030204" pitchFamily="34" charset="0"/>
                      </a:endParaRPr>
                    </a:p>
                  </a:txBody>
                  <a:tcPr marL="0" marR="0" marT="0" marB="0">
                    <a:cell3D prstMaterial="dkEdge">
                      <a:bevel w="50800" prst="hardEdge"/>
                      <a:lightRig rig="flood" dir="t"/>
                    </a:cell3D>
                  </a:tcPr>
                </a:tc>
                <a:extLst>
                  <a:ext uri="{0D108BD9-81ED-4DB2-BD59-A6C34878D82A}">
                    <a16:rowId xmlns:a16="http://schemas.microsoft.com/office/drawing/2014/main" val="276520884"/>
                  </a:ext>
                </a:extLst>
              </a:tr>
            </a:tbl>
          </a:graphicData>
        </a:graphic>
      </p:graphicFrame>
    </p:spTree>
    <p:extLst>
      <p:ext uri="{BB962C8B-B14F-4D97-AF65-F5344CB8AC3E}">
        <p14:creationId xmlns:p14="http://schemas.microsoft.com/office/powerpoint/2010/main" val="365636662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AGILE METHODOLOGY USED</a:t>
            </a:r>
          </a:p>
        </p:txBody>
      </p:sp>
      <p:pic>
        <p:nvPicPr>
          <p:cNvPr id="21" name="Picture 14" descr="A close up of a device  Description automatically generate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83211" y="1832014"/>
            <a:ext cx="8423495" cy="45908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7465629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a:t>Agile is a blanket term for many approaches</a:t>
            </a:r>
          </a:p>
        </p:txBody>
      </p:sp>
      <p:pic>
        <p:nvPicPr>
          <p:cNvPr id="7" name="Picture 6"/>
          <p:cNvPicPr>
            <a:picLocks noChangeAspect="1"/>
          </p:cNvPicPr>
          <p:nvPr/>
        </p:nvPicPr>
        <p:blipFill>
          <a:blip r:embed="rId3"/>
          <a:stretch>
            <a:fillRect/>
          </a:stretch>
        </p:blipFill>
        <p:spPr>
          <a:xfrm>
            <a:off x="530087" y="1792936"/>
            <a:ext cx="6099727" cy="5020688"/>
          </a:xfrm>
          <a:prstGeom prst="ellipse">
            <a:avLst/>
          </a:prstGeom>
        </p:spPr>
      </p:pic>
      <p:sp>
        <p:nvSpPr>
          <p:cNvPr id="8" name="Rectangle 7"/>
          <p:cNvSpPr/>
          <p:nvPr/>
        </p:nvSpPr>
        <p:spPr>
          <a:xfrm>
            <a:off x="6629815" y="2101367"/>
            <a:ext cx="5085108" cy="923330"/>
          </a:xfrm>
          <a:prstGeom prst="rect">
            <a:avLst/>
          </a:prstGeom>
        </p:spPr>
        <p:txBody>
          <a:bodyPr wrap="square">
            <a:spAutoFit/>
          </a:bodyPr>
          <a:lstStyle/>
          <a:p>
            <a:r>
              <a:rPr lang="en-US" dirty="0">
                <a:latin typeface="LiberationSerif"/>
              </a:rPr>
              <a:t>Any kind of approach, technique, framework, method, or practice that fulfills the values and principles of the Agile Manifesto.</a:t>
            </a:r>
            <a:endParaRPr lang="en-US" dirty="0"/>
          </a:p>
        </p:txBody>
      </p:sp>
      <p:sp>
        <p:nvSpPr>
          <p:cNvPr id="9" name="Rectangle 8"/>
          <p:cNvSpPr/>
          <p:nvPr/>
        </p:nvSpPr>
        <p:spPr>
          <a:xfrm>
            <a:off x="6713381" y="3230732"/>
            <a:ext cx="5001542" cy="1477328"/>
          </a:xfrm>
          <a:prstGeom prst="rect">
            <a:avLst/>
          </a:prstGeom>
        </p:spPr>
        <p:txBody>
          <a:bodyPr wrap="square">
            <a:spAutoFit/>
          </a:bodyPr>
          <a:lstStyle/>
          <a:p>
            <a:r>
              <a:rPr lang="en-US" dirty="0">
                <a:latin typeface="LiberationSerif"/>
              </a:rPr>
              <a:t>shows agile and the Kanban Method as subsets of lean. This is because they are named instances of lean thinking that share lean concepts such as</a:t>
            </a:r>
            <a:r>
              <a:rPr lang="en-US" dirty="0">
                <a:solidFill>
                  <a:srgbClr val="FFFF00"/>
                </a:solidFill>
                <a:latin typeface="LiberationSerif"/>
              </a:rPr>
              <a:t>: “focus on value,” “small batch sizes,” and “elimination of waste.”</a:t>
            </a:r>
            <a:endParaRPr lang="en-US" dirty="0">
              <a:solidFill>
                <a:srgbClr val="FFFF00"/>
              </a:solidFill>
            </a:endParaRPr>
          </a:p>
        </p:txBody>
      </p:sp>
    </p:spTree>
    <p:extLst>
      <p:ext uri="{BB962C8B-B14F-4D97-AF65-F5344CB8AC3E}">
        <p14:creationId xmlns:p14="http://schemas.microsoft.com/office/powerpoint/2010/main" val="88959482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02266" y="310302"/>
            <a:ext cx="9784080" cy="1508760"/>
          </a:xfrm>
        </p:spPr>
        <p:txBody>
          <a:bodyPr>
            <a:normAutofit/>
          </a:bodyPr>
          <a:lstStyle/>
          <a:p>
            <a:r>
              <a:rPr lang="en-US" sz="4000" dirty="0">
                <a:solidFill>
                  <a:srgbClr val="FF0000"/>
                </a:solidFill>
              </a:rPr>
              <a:t>LEAN IS A SUPERSET FOR AGILE AND KANBAN</a:t>
            </a:r>
          </a:p>
        </p:txBody>
      </p:sp>
      <p:sp>
        <p:nvSpPr>
          <p:cNvPr id="3" name="Content Placeholder 2"/>
          <p:cNvSpPr>
            <a:spLocks noGrp="1"/>
          </p:cNvSpPr>
          <p:nvPr>
            <p:ph idx="1"/>
          </p:nvPr>
        </p:nvSpPr>
        <p:spPr/>
        <p:txBody>
          <a:bodyPr/>
          <a:lstStyle/>
          <a:p>
            <a:r>
              <a:rPr lang="en-US" sz="2400" dirty="0"/>
              <a:t>One way to think about the relationship between lean, agile, and the Kanban Method is to consider agile and the Kanban Method as descendants of lean thinking. In other words, lean thinking is a superset, sharing attributes with agile and Kanban.</a:t>
            </a:r>
            <a:endParaRPr lang="ar-EG" sz="2400" dirty="0"/>
          </a:p>
          <a:p>
            <a:endParaRPr lang="en-US" dirty="0"/>
          </a:p>
        </p:txBody>
      </p:sp>
    </p:spTree>
    <p:extLst>
      <p:ext uri="{BB962C8B-B14F-4D97-AF65-F5344CB8AC3E}">
        <p14:creationId xmlns:p14="http://schemas.microsoft.com/office/powerpoint/2010/main" val="126848228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Lean and agile shared heritage</a:t>
            </a:r>
          </a:p>
        </p:txBody>
      </p:sp>
      <p:sp>
        <p:nvSpPr>
          <p:cNvPr id="3" name="Content Placeholder 2"/>
          <p:cNvSpPr>
            <a:spLocks noGrp="1"/>
          </p:cNvSpPr>
          <p:nvPr>
            <p:ph idx="1"/>
          </p:nvPr>
        </p:nvSpPr>
        <p:spPr/>
        <p:txBody>
          <a:bodyPr>
            <a:normAutofit/>
          </a:bodyPr>
          <a:lstStyle/>
          <a:p>
            <a:r>
              <a:rPr lang="en-US" dirty="0"/>
              <a:t>Delivering value</a:t>
            </a:r>
          </a:p>
          <a:p>
            <a:r>
              <a:rPr lang="en-US" dirty="0"/>
              <a:t>Respect for people</a:t>
            </a:r>
          </a:p>
          <a:p>
            <a:r>
              <a:rPr lang="en-US" dirty="0"/>
              <a:t>Minimizing waste</a:t>
            </a:r>
          </a:p>
          <a:p>
            <a:r>
              <a:rPr lang="en-US" dirty="0"/>
              <a:t>Being transparent</a:t>
            </a:r>
          </a:p>
          <a:p>
            <a:r>
              <a:rPr lang="en-US" dirty="0"/>
              <a:t>Adapting to change, and</a:t>
            </a:r>
          </a:p>
          <a:p>
            <a:r>
              <a:rPr lang="en-US" dirty="0"/>
              <a:t>Continuously improving</a:t>
            </a:r>
          </a:p>
        </p:txBody>
      </p:sp>
    </p:spTree>
    <p:extLst>
      <p:ext uri="{BB962C8B-B14F-4D97-AF65-F5344CB8AC3E}">
        <p14:creationId xmlns:p14="http://schemas.microsoft.com/office/powerpoint/2010/main" val="424192171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dirty="0"/>
              <a:t>Agile = Mindset??????</a:t>
            </a:r>
          </a:p>
        </p:txBody>
      </p:sp>
      <p:sp>
        <p:nvSpPr>
          <p:cNvPr id="3" name="Content Placeholder 2"/>
          <p:cNvSpPr>
            <a:spLocks noGrp="1"/>
          </p:cNvSpPr>
          <p:nvPr>
            <p:ph idx="1"/>
          </p:nvPr>
        </p:nvSpPr>
        <p:spPr>
          <a:solidFill>
            <a:schemeClr val="bg1"/>
          </a:solidFill>
        </p:spPr>
        <p:txBody>
          <a:bodyPr>
            <a:normAutofit lnSpcReduction="10000"/>
          </a:bodyPr>
          <a:lstStyle/>
          <a:p>
            <a:endParaRPr lang="en-US" dirty="0"/>
          </a:p>
          <a:p>
            <a:r>
              <a:rPr lang="en-US" dirty="0"/>
              <a:t>Is agile an approach, a method, a practice, a technique, or a framework?</a:t>
            </a:r>
          </a:p>
          <a:p>
            <a:r>
              <a:rPr lang="en-US" dirty="0"/>
              <a:t>Any or all of these terms could apply depending on the situation. </a:t>
            </a:r>
            <a:r>
              <a:rPr lang="en-US" b="1" u="sng" dirty="0"/>
              <a:t>This practice guide</a:t>
            </a:r>
            <a:r>
              <a:rPr lang="en-US" dirty="0"/>
              <a:t>, uses the term </a:t>
            </a:r>
            <a:r>
              <a:rPr lang="en-US" b="1" u="sng" dirty="0"/>
              <a:t>“approach” </a:t>
            </a:r>
            <a:r>
              <a:rPr lang="en-US" dirty="0"/>
              <a:t>unless one of the other terms is obviously more correct.</a:t>
            </a:r>
          </a:p>
          <a:p>
            <a:r>
              <a:rPr lang="en-US" dirty="0"/>
              <a:t>Agile is </a:t>
            </a:r>
            <a:r>
              <a:rPr lang="en-US" b="1" u="sng" dirty="0"/>
              <a:t>a set of  Values and Principles</a:t>
            </a:r>
          </a:p>
          <a:p>
            <a:r>
              <a:rPr lang="en-US" b="1" u="sng" dirty="0" err="1"/>
              <a:t>Ans</a:t>
            </a:r>
            <a:endParaRPr lang="en-US" b="1" u="sng" dirty="0"/>
          </a:p>
          <a:p>
            <a:r>
              <a:rPr lang="en-US" dirty="0"/>
              <a:t>Managing a project using an agile approach requires that the project team </a:t>
            </a:r>
            <a:r>
              <a:rPr lang="en-US" b="1" u="sng" dirty="0"/>
              <a:t>adopt an agile mindset.</a:t>
            </a:r>
          </a:p>
        </p:txBody>
      </p:sp>
    </p:spTree>
    <p:extLst>
      <p:ext uri="{BB962C8B-B14F-4D97-AF65-F5344CB8AC3E}">
        <p14:creationId xmlns:p14="http://schemas.microsoft.com/office/powerpoint/2010/main" val="326475337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BEING AGILE VS DOING AGILE</a:t>
            </a:r>
          </a:p>
        </p:txBody>
      </p:sp>
      <p:pic>
        <p:nvPicPr>
          <p:cNvPr id="7" name="Content Placeholder 6"/>
          <p:cNvPicPr>
            <a:picLocks noGrp="1" noChangeAspect="1"/>
          </p:cNvPicPr>
          <p:nvPr>
            <p:ph idx="1"/>
          </p:nvPr>
        </p:nvPicPr>
        <p:blipFill rotWithShape="1">
          <a:blip r:embed="rId2">
            <a:lum bright="-20000" contrast="40000"/>
          </a:blip>
          <a:srcRect l="4183" t="21218" r="2368" b="6611"/>
          <a:stretch/>
        </p:blipFill>
        <p:spPr>
          <a:xfrm>
            <a:off x="981515" y="1792936"/>
            <a:ext cx="9659396" cy="5065064"/>
          </a:xfrm>
          <a:prstGeom prst="rect">
            <a:avLst/>
          </a:prstGeom>
        </p:spPr>
      </p:pic>
    </p:spTree>
    <p:extLst>
      <p:ext uri="{BB962C8B-B14F-4D97-AF65-F5344CB8AC3E}">
        <p14:creationId xmlns:p14="http://schemas.microsoft.com/office/powerpoint/2010/main" val="189429518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a:t>TWO strategies to fulfill agile values and principles [1/2]</a:t>
            </a:r>
          </a:p>
        </p:txBody>
      </p:sp>
      <p:sp>
        <p:nvSpPr>
          <p:cNvPr id="3" name="Content Placeholder 2"/>
          <p:cNvSpPr>
            <a:spLocks noGrp="1"/>
          </p:cNvSpPr>
          <p:nvPr>
            <p:ph idx="1"/>
          </p:nvPr>
        </p:nvSpPr>
        <p:spPr/>
        <p:txBody>
          <a:bodyPr/>
          <a:lstStyle/>
          <a:p>
            <a:r>
              <a:rPr lang="en-US" dirty="0"/>
              <a:t>The first is to adopt a formal agile approach, intentionally designed and proven to achieve desired results. </a:t>
            </a:r>
          </a:p>
          <a:p>
            <a:pPr lvl="1"/>
            <a:r>
              <a:rPr lang="en-US" dirty="0"/>
              <a:t>Then take time to learn and understand the agile approaches before changing or tailoring them. </a:t>
            </a:r>
          </a:p>
          <a:p>
            <a:pPr lvl="1"/>
            <a:r>
              <a:rPr lang="en-US" dirty="0"/>
              <a:t>Premature and haphazard tailoring can minimize the effects of the approach and thus limit benefits.</a:t>
            </a:r>
          </a:p>
        </p:txBody>
      </p:sp>
    </p:spTree>
    <p:extLst>
      <p:ext uri="{BB962C8B-B14F-4D97-AF65-F5344CB8AC3E}">
        <p14:creationId xmlns:p14="http://schemas.microsoft.com/office/powerpoint/2010/main" val="15546808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a:t>TWO strategies to fulfill agile values and principles [2/2]</a:t>
            </a:r>
          </a:p>
        </p:txBody>
      </p:sp>
      <p:sp>
        <p:nvSpPr>
          <p:cNvPr id="3" name="Content Placeholder 2"/>
          <p:cNvSpPr>
            <a:spLocks noGrp="1"/>
          </p:cNvSpPr>
          <p:nvPr>
            <p:ph idx="1"/>
          </p:nvPr>
        </p:nvSpPr>
        <p:spPr/>
        <p:txBody>
          <a:bodyPr>
            <a:normAutofit/>
          </a:bodyPr>
          <a:lstStyle/>
          <a:p>
            <a:r>
              <a:rPr lang="en-US" dirty="0"/>
              <a:t>The second strategy is to implement changes to project practices in a manner that fits the project context to achieve progress on a core value or principle. </a:t>
            </a:r>
          </a:p>
          <a:p>
            <a:pPr lvl="1"/>
            <a:r>
              <a:rPr lang="en-US" dirty="0"/>
              <a:t>Use time boxes to create features, or specific techniques to iteratively refine features.</a:t>
            </a:r>
          </a:p>
          <a:p>
            <a:pPr lvl="1"/>
            <a:r>
              <a:rPr lang="en-US" dirty="0"/>
              <a:t>Consider dividing up one large project into several releases, if that works for the specific project context. </a:t>
            </a:r>
          </a:p>
          <a:p>
            <a:pPr lvl="1"/>
            <a:r>
              <a:rPr lang="en-US" dirty="0"/>
              <a:t>Implement changes that will help the project succeed— the changes do not need to be part of the organization's formal practices. </a:t>
            </a:r>
          </a:p>
          <a:p>
            <a:pPr lvl="1"/>
            <a:r>
              <a:rPr lang="en-US" dirty="0"/>
              <a:t>The end goal is not to be agile for its own sake, but rather to deliver a continuous flow of value to customers and achieve better business outcomes.</a:t>
            </a:r>
          </a:p>
        </p:txBody>
      </p:sp>
    </p:spTree>
    <p:extLst>
      <p:ext uri="{BB962C8B-B14F-4D97-AF65-F5344CB8AC3E}">
        <p14:creationId xmlns:p14="http://schemas.microsoft.com/office/powerpoint/2010/main" val="225363964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Kanban METHOD</a:t>
            </a:r>
          </a:p>
        </p:txBody>
      </p:sp>
      <p:sp>
        <p:nvSpPr>
          <p:cNvPr id="3" name="Content Placeholder 2"/>
          <p:cNvSpPr>
            <a:spLocks noGrp="1"/>
          </p:cNvSpPr>
          <p:nvPr>
            <p:ph idx="1"/>
          </p:nvPr>
        </p:nvSpPr>
        <p:spPr/>
        <p:txBody>
          <a:bodyPr/>
          <a:lstStyle/>
          <a:p>
            <a:r>
              <a:rPr lang="en-US" dirty="0"/>
              <a:t>The Kanban Method is inspired by the original lean-manufacturing system and used specifically for knowledge work. </a:t>
            </a:r>
          </a:p>
          <a:p>
            <a:r>
              <a:rPr lang="en-US" dirty="0"/>
              <a:t>It emerged in the mid-2000s as an alternative to the agile methods that were prevalent at the time.</a:t>
            </a:r>
          </a:p>
        </p:txBody>
      </p:sp>
    </p:spTree>
    <p:extLst>
      <p:ext uri="{BB962C8B-B14F-4D97-AF65-F5344CB8AC3E}">
        <p14:creationId xmlns:p14="http://schemas.microsoft.com/office/powerpoint/2010/main" val="177549328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Kanban Method</a:t>
            </a:r>
          </a:p>
        </p:txBody>
      </p:sp>
      <p:sp>
        <p:nvSpPr>
          <p:cNvPr id="3" name="Content Placeholder 2"/>
          <p:cNvSpPr>
            <a:spLocks noGrp="1"/>
          </p:cNvSpPr>
          <p:nvPr>
            <p:ph idx="1"/>
          </p:nvPr>
        </p:nvSpPr>
        <p:spPr/>
        <p:txBody>
          <a:bodyPr/>
          <a:lstStyle/>
          <a:p>
            <a:r>
              <a:rPr lang="en-US" dirty="0"/>
              <a:t>The Kanban Method is less prescriptive than some agile approaches and less disruptive, as it is the original “start-where-you-are” approach. </a:t>
            </a:r>
          </a:p>
          <a:p>
            <a:r>
              <a:rPr lang="en-US" dirty="0"/>
              <a:t>Project teams can begin applying the Kanban Method with relative ease and progress toward other agile approaches if that is what they deem necessary or appropriate. </a:t>
            </a:r>
          </a:p>
        </p:txBody>
      </p:sp>
    </p:spTree>
    <p:extLst>
      <p:ext uri="{BB962C8B-B14F-4D97-AF65-F5344CB8AC3E}">
        <p14:creationId xmlns:p14="http://schemas.microsoft.com/office/powerpoint/2010/main" val="213105540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CASE</a:t>
            </a:r>
            <a:endParaRPr lang="en-US" dirty="0"/>
          </a:p>
        </p:txBody>
      </p:sp>
      <p:sp>
        <p:nvSpPr>
          <p:cNvPr id="3" name="Content Placeholder 2"/>
          <p:cNvSpPr>
            <a:spLocks noGrp="1"/>
          </p:cNvSpPr>
          <p:nvPr>
            <p:ph idx="1"/>
          </p:nvPr>
        </p:nvSpPr>
        <p:spPr/>
        <p:txBody>
          <a:bodyPr/>
          <a:lstStyle/>
          <a:p>
            <a:r>
              <a:rPr lang="en-US" i="1" dirty="0"/>
              <a:t>There is and probably always will be a lot of discussion around the Kanban Method and whether it belongs to the lean or agile movement. It was conceived in and around lean manufacturing, but is widely used in agile settings.</a:t>
            </a:r>
            <a:endParaRPr lang="en-US" dirty="0"/>
          </a:p>
        </p:txBody>
      </p:sp>
    </p:spTree>
    <p:extLst>
      <p:ext uri="{BB962C8B-B14F-4D97-AF65-F5344CB8AC3E}">
        <p14:creationId xmlns:p14="http://schemas.microsoft.com/office/powerpoint/2010/main" val="266041708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UNCERTAINTY, RISK, AND LIFE CYCLE SELECTION</a:t>
            </a:r>
            <a:endParaRPr lang="en-US" dirty="0"/>
          </a:p>
        </p:txBody>
      </p:sp>
      <p:sp>
        <p:nvSpPr>
          <p:cNvPr id="3" name="Text Placeholder 2"/>
          <p:cNvSpPr>
            <a:spLocks noGrp="1"/>
          </p:cNvSpPr>
          <p:nvPr>
            <p:ph type="body" idx="1"/>
          </p:nvPr>
        </p:nvSpPr>
        <p:spPr/>
        <p:txBody>
          <a:bodyPr/>
          <a:lstStyle/>
          <a:p>
            <a:endParaRPr lang="en-US"/>
          </a:p>
        </p:txBody>
      </p:sp>
    </p:spTree>
    <p:extLst>
      <p:ext uri="{BB962C8B-B14F-4D97-AF65-F5344CB8AC3E}">
        <p14:creationId xmlns:p14="http://schemas.microsoft.com/office/powerpoint/2010/main" val="132208100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b="1" dirty="0"/>
              <a:t>Stacey Complexity Model (Technical / Requirements Uncertainties)</a:t>
            </a:r>
            <a:endParaRPr lang="en-US" sz="3600" dirty="0"/>
          </a:p>
        </p:txBody>
      </p:sp>
      <p:sp>
        <p:nvSpPr>
          <p:cNvPr id="7" name="Rectangle 6"/>
          <p:cNvSpPr/>
          <p:nvPr/>
        </p:nvSpPr>
        <p:spPr>
          <a:xfrm>
            <a:off x="6191365" y="2068122"/>
            <a:ext cx="5669709" cy="646331"/>
          </a:xfrm>
          <a:prstGeom prst="rect">
            <a:avLst/>
          </a:prstGeom>
        </p:spPr>
        <p:txBody>
          <a:bodyPr wrap="square">
            <a:spAutoFit/>
          </a:bodyPr>
          <a:lstStyle/>
          <a:p>
            <a:r>
              <a:rPr lang="en-US" dirty="0">
                <a:latin typeface="LiberationSerif"/>
              </a:rPr>
              <a:t>These uncertainties can contribute to high rates of change and project complexity.</a:t>
            </a:r>
            <a:endParaRPr lang="en-US" dirty="0"/>
          </a:p>
        </p:txBody>
      </p:sp>
      <p:pic>
        <p:nvPicPr>
          <p:cNvPr id="8" name="Picture 7"/>
          <p:cNvPicPr>
            <a:picLocks noChangeAspect="1"/>
          </p:cNvPicPr>
          <p:nvPr/>
        </p:nvPicPr>
        <p:blipFill>
          <a:blip r:embed="rId3"/>
          <a:stretch>
            <a:fillRect/>
          </a:stretch>
        </p:blipFill>
        <p:spPr>
          <a:xfrm>
            <a:off x="73411" y="1979422"/>
            <a:ext cx="6021548" cy="4691736"/>
          </a:xfrm>
          <a:prstGeom prst="roundRect">
            <a:avLst/>
          </a:prstGeom>
        </p:spPr>
      </p:pic>
      <p:sp>
        <p:nvSpPr>
          <p:cNvPr id="9" name="Rectangle 8"/>
          <p:cNvSpPr/>
          <p:nvPr/>
        </p:nvSpPr>
        <p:spPr>
          <a:xfrm>
            <a:off x="6191365" y="2885446"/>
            <a:ext cx="5669709" cy="646331"/>
          </a:xfrm>
          <a:prstGeom prst="rect">
            <a:avLst/>
          </a:prstGeom>
        </p:spPr>
        <p:txBody>
          <a:bodyPr wrap="square">
            <a:spAutoFit/>
          </a:bodyPr>
          <a:lstStyle/>
          <a:p>
            <a:r>
              <a:rPr lang="en-US" dirty="0">
                <a:latin typeface="LiberationSerif"/>
              </a:rPr>
              <a:t>As project uncertainty increases, the risk of rework increases. </a:t>
            </a:r>
            <a:endParaRPr lang="en-US" dirty="0"/>
          </a:p>
        </p:txBody>
      </p:sp>
      <p:sp>
        <p:nvSpPr>
          <p:cNvPr id="10" name="Rectangle 9"/>
          <p:cNvSpPr/>
          <p:nvPr/>
        </p:nvSpPr>
        <p:spPr>
          <a:xfrm>
            <a:off x="6191365" y="3600974"/>
            <a:ext cx="5669709" cy="1200329"/>
          </a:xfrm>
          <a:prstGeom prst="rect">
            <a:avLst/>
          </a:prstGeom>
        </p:spPr>
        <p:txBody>
          <a:bodyPr wrap="square">
            <a:spAutoFit/>
          </a:bodyPr>
          <a:lstStyle/>
          <a:p>
            <a:r>
              <a:rPr lang="en-US" dirty="0">
                <a:latin typeface="LiberationSerif"/>
              </a:rPr>
              <a:t>When teams deliver small increments, they are better able to understand the true customer requirements faster and more accurately than with a static written specification.</a:t>
            </a:r>
            <a:endParaRPr lang="en-US" dirty="0"/>
          </a:p>
        </p:txBody>
      </p:sp>
    </p:spTree>
    <p:extLst>
      <p:ext uri="{BB962C8B-B14F-4D97-AF65-F5344CB8AC3E}">
        <p14:creationId xmlns:p14="http://schemas.microsoft.com/office/powerpoint/2010/main" val="157565235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dirty="0"/>
              <a:t>Life cycle selection for Uncertain projects </a:t>
            </a:r>
          </a:p>
        </p:txBody>
      </p:sp>
      <p:sp>
        <p:nvSpPr>
          <p:cNvPr id="3" name="Content Placeholder 2"/>
          <p:cNvSpPr>
            <a:spLocks noGrp="1"/>
          </p:cNvSpPr>
          <p:nvPr>
            <p:ph idx="1"/>
          </p:nvPr>
        </p:nvSpPr>
        <p:spPr/>
        <p:txBody>
          <a:bodyPr>
            <a:normAutofit fontScale="92500" lnSpcReduction="20000"/>
          </a:bodyPr>
          <a:lstStyle/>
          <a:p>
            <a:r>
              <a:rPr lang="en-US" dirty="0"/>
              <a:t>Teams can plan and manage projects with clear and stable requirements and clear technical challenges with little difficulty. </a:t>
            </a:r>
          </a:p>
          <a:p>
            <a:r>
              <a:rPr lang="en-US" dirty="0"/>
              <a:t>However, as the uncertainty in the project increases, the likelihood of changes, wasted work, and rework also increases, which is costly and time consuming.</a:t>
            </a:r>
          </a:p>
          <a:p>
            <a:r>
              <a:rPr lang="en-US" dirty="0"/>
              <a:t>Some teams have evolved project life cycles to use iterative and incremental approaches. </a:t>
            </a:r>
          </a:p>
          <a:p>
            <a:r>
              <a:rPr lang="en-US" dirty="0"/>
              <a:t>Many teams discover that when they explore the requirements iteratively and deliver more often incrementally, the teams adapt to changes more easily. </a:t>
            </a:r>
          </a:p>
          <a:p>
            <a:r>
              <a:rPr lang="en-US" dirty="0"/>
              <a:t>These iterative and incremental approaches reduce waste and rework because the teams gain feedback.</a:t>
            </a:r>
          </a:p>
        </p:txBody>
      </p:sp>
    </p:spTree>
    <p:extLst>
      <p:ext uri="{BB962C8B-B14F-4D97-AF65-F5344CB8AC3E}">
        <p14:creationId xmlns:p14="http://schemas.microsoft.com/office/powerpoint/2010/main" val="267202561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88117" y="297986"/>
            <a:ext cx="9784080" cy="1508760"/>
          </a:xfrm>
        </p:spPr>
        <p:txBody>
          <a:bodyPr>
            <a:normAutofit/>
          </a:bodyPr>
          <a:lstStyle/>
          <a:p>
            <a:r>
              <a:rPr lang="en-US" sz="4000" dirty="0"/>
              <a:t>Approaches for managing uncertain projects</a:t>
            </a:r>
          </a:p>
        </p:txBody>
      </p:sp>
      <p:sp>
        <p:nvSpPr>
          <p:cNvPr id="3" name="Content Placeholder 2"/>
          <p:cNvSpPr>
            <a:spLocks noGrp="1"/>
          </p:cNvSpPr>
          <p:nvPr>
            <p:ph idx="1"/>
          </p:nvPr>
        </p:nvSpPr>
        <p:spPr/>
        <p:txBody>
          <a:bodyPr>
            <a:normAutofit/>
          </a:bodyPr>
          <a:lstStyle/>
          <a:p>
            <a:r>
              <a:rPr lang="en-US" dirty="0"/>
              <a:t>These approaches use:</a:t>
            </a:r>
          </a:p>
          <a:p>
            <a:pPr lvl="1">
              <a:buFont typeface="Wingdings" panose="05000000000000000000" pitchFamily="2" charset="2"/>
              <a:buChar char="Ø"/>
            </a:pPr>
            <a:r>
              <a:rPr lang="en-US" dirty="0"/>
              <a:t>Very short feedback loops,</a:t>
            </a:r>
          </a:p>
          <a:p>
            <a:pPr lvl="1">
              <a:buFont typeface="Wingdings" panose="05000000000000000000" pitchFamily="2" charset="2"/>
              <a:buChar char="Ø"/>
            </a:pPr>
            <a:r>
              <a:rPr lang="en-US" dirty="0"/>
              <a:t>Frequent adaptation of process,</a:t>
            </a:r>
          </a:p>
          <a:p>
            <a:pPr lvl="1">
              <a:buFont typeface="Wingdings" panose="05000000000000000000" pitchFamily="2" charset="2"/>
              <a:buChar char="Ø"/>
            </a:pPr>
            <a:r>
              <a:rPr lang="en-US" dirty="0"/>
              <a:t>Reprioritization,</a:t>
            </a:r>
          </a:p>
          <a:p>
            <a:pPr lvl="1">
              <a:buFont typeface="Wingdings" panose="05000000000000000000" pitchFamily="2" charset="2"/>
              <a:buChar char="Ø"/>
            </a:pPr>
            <a:r>
              <a:rPr lang="en-US" dirty="0"/>
              <a:t>Regularly updated plans, and</a:t>
            </a:r>
          </a:p>
          <a:p>
            <a:pPr lvl="1">
              <a:buFont typeface="Wingdings" panose="05000000000000000000" pitchFamily="2" charset="2"/>
              <a:buChar char="Ø"/>
            </a:pPr>
            <a:r>
              <a:rPr lang="en-US" dirty="0"/>
              <a:t>Frequent delivery.</a:t>
            </a:r>
          </a:p>
        </p:txBody>
      </p:sp>
    </p:spTree>
    <p:extLst>
      <p:ext uri="{BB962C8B-B14F-4D97-AF65-F5344CB8AC3E}">
        <p14:creationId xmlns:p14="http://schemas.microsoft.com/office/powerpoint/2010/main" val="88238836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a:t>When to apply iterative, incremental and agile approaches?</a:t>
            </a:r>
          </a:p>
        </p:txBody>
      </p:sp>
      <p:sp>
        <p:nvSpPr>
          <p:cNvPr id="3" name="Content Placeholder 2"/>
          <p:cNvSpPr>
            <a:spLocks noGrp="1"/>
          </p:cNvSpPr>
          <p:nvPr>
            <p:ph idx="1"/>
          </p:nvPr>
        </p:nvSpPr>
        <p:spPr/>
        <p:txBody>
          <a:bodyPr/>
          <a:lstStyle/>
          <a:p>
            <a:r>
              <a:rPr lang="en-US" dirty="0"/>
              <a:t>These iterative, incremental, and agile approaches work well for projects that involve:</a:t>
            </a:r>
          </a:p>
          <a:p>
            <a:pPr lvl="1">
              <a:buFont typeface="Wingdings" panose="05000000000000000000" pitchFamily="2" charset="2"/>
              <a:buChar char="Ø"/>
            </a:pPr>
            <a:r>
              <a:rPr lang="en-US" dirty="0"/>
              <a:t> New or novel tools, techniques, materials, or application domains.</a:t>
            </a:r>
          </a:p>
          <a:p>
            <a:pPr lvl="1">
              <a:buFont typeface="Wingdings" panose="05000000000000000000" pitchFamily="2" charset="2"/>
              <a:buChar char="Ø"/>
            </a:pPr>
            <a:r>
              <a:rPr lang="en-US" dirty="0"/>
              <a:t>Require research and development;</a:t>
            </a:r>
          </a:p>
          <a:p>
            <a:pPr lvl="1">
              <a:buFont typeface="Wingdings" panose="05000000000000000000" pitchFamily="2" charset="2"/>
              <a:buChar char="Ø"/>
            </a:pPr>
            <a:r>
              <a:rPr lang="en-US" dirty="0"/>
              <a:t>Have high rates of change;</a:t>
            </a:r>
          </a:p>
          <a:p>
            <a:pPr lvl="1">
              <a:buFont typeface="Wingdings" panose="05000000000000000000" pitchFamily="2" charset="2"/>
              <a:buChar char="Ø"/>
            </a:pPr>
            <a:r>
              <a:rPr lang="en-US" dirty="0"/>
              <a:t>Have unclear or unknown requirements, uncertainty, or risk; or</a:t>
            </a:r>
          </a:p>
          <a:p>
            <a:pPr lvl="1">
              <a:buFont typeface="Wingdings" panose="05000000000000000000" pitchFamily="2" charset="2"/>
              <a:buChar char="Ø"/>
            </a:pPr>
            <a:r>
              <a:rPr lang="en-US" dirty="0"/>
              <a:t>Have a final goal that is hard to describe.</a:t>
            </a:r>
          </a:p>
        </p:txBody>
      </p:sp>
    </p:spTree>
    <p:extLst>
      <p:ext uri="{BB962C8B-B14F-4D97-AF65-F5344CB8AC3E}">
        <p14:creationId xmlns:p14="http://schemas.microsoft.com/office/powerpoint/2010/main" val="201508923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uncertainty and disagreement</a:t>
            </a:r>
          </a:p>
        </p:txBody>
      </p:sp>
      <p:sp>
        <p:nvSpPr>
          <p:cNvPr id="3" name="Content Placeholder 2"/>
          <p:cNvSpPr>
            <a:spLocks noGrp="1"/>
          </p:cNvSpPr>
          <p:nvPr>
            <p:ph idx="1"/>
          </p:nvPr>
        </p:nvSpPr>
        <p:spPr/>
        <p:txBody>
          <a:bodyPr>
            <a:normAutofit/>
          </a:bodyPr>
          <a:lstStyle/>
          <a:p>
            <a:r>
              <a:rPr lang="en-US" dirty="0"/>
              <a:t>However, iterative and incremental approaches have their limits of applicability.</a:t>
            </a:r>
          </a:p>
          <a:p>
            <a:r>
              <a:rPr lang="en-US" dirty="0"/>
              <a:t> When both technology uncertainty and requirements uncertainty are very high (the top right of Figure 2-5), the project moves beyond complex to chaotic. </a:t>
            </a:r>
          </a:p>
          <a:p>
            <a:r>
              <a:rPr lang="en-US" dirty="0"/>
              <a:t>In order for the project to become reliably possible, it needs one of the variables (uncertainty or disagreement) to be contained.</a:t>
            </a:r>
          </a:p>
        </p:txBody>
      </p:sp>
    </p:spTree>
    <p:extLst>
      <p:ext uri="{BB962C8B-B14F-4D97-AF65-F5344CB8AC3E}">
        <p14:creationId xmlns:p14="http://schemas.microsoft.com/office/powerpoint/2010/main" val="37369352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75121" y="297986"/>
            <a:ext cx="9784080" cy="1508760"/>
          </a:xfrm>
        </p:spPr>
        <p:txBody>
          <a:bodyPr/>
          <a:lstStyle/>
          <a:p>
            <a:r>
              <a:rPr lang="en-US" dirty="0"/>
              <a:t>Characteristics involving high uncertainty</a:t>
            </a:r>
          </a:p>
        </p:txBody>
      </p:sp>
      <p:sp>
        <p:nvSpPr>
          <p:cNvPr id="3" name="Content Placeholder 2"/>
          <p:cNvSpPr>
            <a:spLocks noGrp="1"/>
          </p:cNvSpPr>
          <p:nvPr>
            <p:ph idx="1"/>
          </p:nvPr>
        </p:nvSpPr>
        <p:spPr/>
        <p:txBody>
          <a:bodyPr/>
          <a:lstStyle/>
          <a:p>
            <a:pPr marL="457200" indent="-457200">
              <a:buFont typeface="+mj-lt"/>
              <a:buAutoNum type="arabicPeriod"/>
            </a:pPr>
            <a:r>
              <a:rPr lang="en-US" dirty="0"/>
              <a:t>product specification / suitability and requirements (is the right product being built?), </a:t>
            </a:r>
          </a:p>
          <a:p>
            <a:pPr marL="457200" indent="-457200">
              <a:buFont typeface="+mj-lt"/>
              <a:buAutoNum type="arabicPeriod"/>
            </a:pPr>
            <a:r>
              <a:rPr lang="en-US" dirty="0"/>
              <a:t>production capability / technical feasibility and performance (can this product be built this way?)</a:t>
            </a:r>
          </a:p>
          <a:p>
            <a:pPr marL="457200" indent="-457200">
              <a:buFont typeface="+mj-lt"/>
              <a:buAutoNum type="arabicPeriod"/>
            </a:pPr>
            <a:r>
              <a:rPr lang="en-US" dirty="0"/>
              <a:t>process suitability / process and people (is this an effective way for the team to work?)</a:t>
            </a:r>
          </a:p>
          <a:p>
            <a:endParaRPr lang="en-US" dirty="0"/>
          </a:p>
        </p:txBody>
      </p:sp>
    </p:spTree>
    <p:extLst>
      <p:ext uri="{BB962C8B-B14F-4D97-AF65-F5344CB8AC3E}">
        <p14:creationId xmlns:p14="http://schemas.microsoft.com/office/powerpoint/2010/main" val="97074783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75121" y="297986"/>
            <a:ext cx="9784080" cy="1508760"/>
          </a:xfrm>
        </p:spPr>
        <p:txBody>
          <a:bodyPr/>
          <a:lstStyle/>
          <a:p>
            <a:r>
              <a:rPr lang="en-US" dirty="0"/>
              <a:t>Overcoming Uncertainty</a:t>
            </a:r>
          </a:p>
        </p:txBody>
      </p:sp>
      <p:sp>
        <p:nvSpPr>
          <p:cNvPr id="3" name="Content Placeholder 2"/>
          <p:cNvSpPr>
            <a:spLocks noGrp="1"/>
          </p:cNvSpPr>
          <p:nvPr>
            <p:ph idx="1"/>
          </p:nvPr>
        </p:nvSpPr>
        <p:spPr/>
        <p:txBody>
          <a:bodyPr/>
          <a:lstStyle/>
          <a:p>
            <a:r>
              <a:rPr lang="en-US" dirty="0"/>
              <a:t>By building a small increment and then testing and reviewing it, the team can explore uncertainty at a low cost in a short time, reduce risk, and maximize business value delivery.</a:t>
            </a:r>
          </a:p>
          <a:p>
            <a:endParaRPr lang="en-US" dirty="0"/>
          </a:p>
        </p:txBody>
      </p:sp>
    </p:spTree>
    <p:extLst>
      <p:ext uri="{BB962C8B-B14F-4D97-AF65-F5344CB8AC3E}">
        <p14:creationId xmlns:p14="http://schemas.microsoft.com/office/powerpoint/2010/main" val="45378217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Types of PM LIFECYCLES</a:t>
            </a:r>
          </a:p>
        </p:txBody>
      </p:sp>
      <p:sp>
        <p:nvSpPr>
          <p:cNvPr id="3" name="Content Placeholder 2"/>
          <p:cNvSpPr>
            <a:spLocks noGrp="1"/>
          </p:cNvSpPr>
          <p:nvPr>
            <p:ph idx="1"/>
          </p:nvPr>
        </p:nvSpPr>
        <p:spPr/>
        <p:txBody>
          <a:bodyPr>
            <a:noAutofit/>
          </a:bodyPr>
          <a:lstStyle/>
          <a:p>
            <a:pPr lvl="1">
              <a:buFont typeface="Wingdings" panose="05000000000000000000" pitchFamily="2" charset="2"/>
              <a:buChar char="Ø"/>
            </a:pPr>
            <a:r>
              <a:rPr lang="en-US" sz="2800" b="1" dirty="0"/>
              <a:t>Predictive life cycle. </a:t>
            </a:r>
            <a:r>
              <a:rPr lang="en-US" sz="2800" dirty="0"/>
              <a:t>A more traditional approach, with the bulk of planning occurring upfront, then executing in a single pass; a sequential process.</a:t>
            </a:r>
          </a:p>
          <a:p>
            <a:pPr lvl="1">
              <a:buFont typeface="Wingdings" panose="05000000000000000000" pitchFamily="2" charset="2"/>
              <a:buChar char="Ø"/>
            </a:pPr>
            <a:r>
              <a:rPr lang="en-US" sz="2800" b="1" dirty="0"/>
              <a:t>Iterative life cycle. </a:t>
            </a:r>
            <a:r>
              <a:rPr lang="en-US" sz="2800" dirty="0"/>
              <a:t>An approach that allows feedback for unfinished work to improve and modify that work.</a:t>
            </a:r>
          </a:p>
          <a:p>
            <a:pPr lvl="1">
              <a:buFont typeface="Wingdings" panose="05000000000000000000" pitchFamily="2" charset="2"/>
              <a:buChar char="Ø"/>
            </a:pPr>
            <a:r>
              <a:rPr lang="en-US" sz="2800" b="1" dirty="0"/>
              <a:t>Incremental life cycle. </a:t>
            </a:r>
            <a:r>
              <a:rPr lang="en-US" sz="2800" dirty="0"/>
              <a:t>An approach that provides finished deliverables that the customer may be able to use immediately.</a:t>
            </a:r>
          </a:p>
          <a:p>
            <a:pPr lvl="1">
              <a:buFont typeface="Wingdings" panose="05000000000000000000" pitchFamily="2" charset="2"/>
              <a:buChar char="Ø"/>
            </a:pPr>
            <a:r>
              <a:rPr lang="en-US" sz="2800" b="1" dirty="0"/>
              <a:t>Agile life cycle. </a:t>
            </a:r>
            <a:r>
              <a:rPr lang="en-US" sz="2800" dirty="0"/>
              <a:t>An approach that is both iterative and incremental to refine work items and deliver frequently.</a:t>
            </a:r>
          </a:p>
        </p:txBody>
      </p:sp>
    </p:spTree>
    <p:extLst>
      <p:ext uri="{BB962C8B-B14F-4D97-AF65-F5344CB8AC3E}">
        <p14:creationId xmlns:p14="http://schemas.microsoft.com/office/powerpoint/2010/main" val="303417670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69</TotalTime>
  <Words>1948</Words>
  <Application>Microsoft Office PowerPoint</Application>
  <PresentationFormat>Widescreen</PresentationFormat>
  <Paragraphs>204</Paragraphs>
  <Slides>33</Slides>
  <Notes>8</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33</vt:i4>
      </vt:variant>
    </vt:vector>
  </HeadingPairs>
  <TitlesOfParts>
    <vt:vector size="41" baseType="lpstr">
      <vt:lpstr>Arial</vt:lpstr>
      <vt:lpstr>Arial Rounded MT Bold</vt:lpstr>
      <vt:lpstr>Calibri</vt:lpstr>
      <vt:lpstr>Calibri Light</vt:lpstr>
      <vt:lpstr>LiberationSerif</vt:lpstr>
      <vt:lpstr>Tajawal Medium</vt:lpstr>
      <vt:lpstr>Wingdings</vt:lpstr>
      <vt:lpstr>Office Theme</vt:lpstr>
      <vt:lpstr>PowerPoint Presentation</vt:lpstr>
      <vt:lpstr>Value</vt:lpstr>
      <vt:lpstr>PowerPoint Presentation</vt:lpstr>
      <vt:lpstr>Origins of Agile</vt:lpstr>
      <vt:lpstr>Agile Manifesto / “4 Values”</vt:lpstr>
      <vt:lpstr>The 12 principles behind the agile manifesto [1/4]</vt:lpstr>
      <vt:lpstr>The 12 principles behind the agile manifesto [2/4]</vt:lpstr>
      <vt:lpstr>The 12 principles behind the agile manifesto [3/4]</vt:lpstr>
      <vt:lpstr>The 12 principles behind the agile manifesto</vt:lpstr>
      <vt:lpstr>Declaration of interdependence</vt:lpstr>
      <vt:lpstr>KNOWLEDGE WORK VS INDUSTRIAL WORK</vt:lpstr>
      <vt:lpstr>The agile mindset</vt:lpstr>
      <vt:lpstr>PMP® vs. PMI-ACP®</vt:lpstr>
      <vt:lpstr>AGILE METHODOLOGY USED</vt:lpstr>
      <vt:lpstr>Agile is a blanket term for many approaches</vt:lpstr>
      <vt:lpstr>LEAN IS A SUPERSET FOR AGILE AND KANBAN</vt:lpstr>
      <vt:lpstr>Lean and agile shared heritage</vt:lpstr>
      <vt:lpstr>Agile = Mindset??????</vt:lpstr>
      <vt:lpstr>BEING AGILE VS DOING AGILE</vt:lpstr>
      <vt:lpstr>TWO strategies to fulfill agile values and principles [1/2]</vt:lpstr>
      <vt:lpstr>TWO strategies to fulfill agile values and principles [2/2]</vt:lpstr>
      <vt:lpstr>Kanban METHOD</vt:lpstr>
      <vt:lpstr>Kanban Method</vt:lpstr>
      <vt:lpstr>CASE</vt:lpstr>
      <vt:lpstr>UNCERTAINTY, RISK, AND LIFE CYCLE SELECTION</vt:lpstr>
      <vt:lpstr>Stacey Complexity Model (Technical / Requirements Uncertainties)</vt:lpstr>
      <vt:lpstr>Life cycle selection for Uncertain projects </vt:lpstr>
      <vt:lpstr>Approaches for managing uncertain projects</vt:lpstr>
      <vt:lpstr>When to apply iterative, incremental and agile approaches?</vt:lpstr>
      <vt:lpstr>uncertainty and disagreement</vt:lpstr>
      <vt:lpstr>Characteristics involving high uncertainty</vt:lpstr>
      <vt:lpstr>Overcoming Uncertainty</vt:lpstr>
      <vt:lpstr>Types of PM LIFECYCLES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compu fast</cp:lastModifiedBy>
  <cp:revision>14</cp:revision>
  <dcterms:created xsi:type="dcterms:W3CDTF">2021-08-03T13:03:26Z</dcterms:created>
  <dcterms:modified xsi:type="dcterms:W3CDTF">2022-10-06T23:55:32Z</dcterms:modified>
</cp:coreProperties>
</file>