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8" r:id="rId3"/>
    <p:sldId id="275" r:id="rId4"/>
    <p:sldId id="259" r:id="rId5"/>
    <p:sldId id="260" r:id="rId6"/>
    <p:sldId id="276" r:id="rId7"/>
    <p:sldId id="277" r:id="rId8"/>
    <p:sldId id="278" r:id="rId9"/>
    <p:sldId id="279" r:id="rId10"/>
    <p:sldId id="280" r:id="rId11"/>
    <p:sldId id="274" r:id="rId12"/>
  </p:sldIdLst>
  <p:sldSz cx="18288000" cy="10287000"/>
  <p:notesSz cx="6858000" cy="9144000"/>
  <p:embeddedFontLst>
    <p:embeddedFont>
      <p:font typeface="Lato" panose="020F0502020204030203" pitchFamily="34" charset="0"/>
      <p:regular r:id="rId13"/>
    </p:embeddedFont>
    <p:embeddedFont>
      <p:font typeface="League Spartan" panose="020B0604020202020204" charset="0"/>
      <p:regular r:id="rId14"/>
    </p:embeddedFont>
    <p:embeddedFont>
      <p:font typeface="Sakkal Majalla" panose="02000000000000000000" pitchFamily="2" charset="-78"/>
      <p:regular r:id="rId15"/>
      <p:bold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22" autoAdjust="0"/>
  </p:normalViewPr>
  <p:slideViewPr>
    <p:cSldViewPr>
      <p:cViewPr varScale="1">
        <p:scale>
          <a:sx n="44" d="100"/>
          <a:sy n="44" d="100"/>
        </p:scale>
        <p:origin x="816" y="18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ar-SA"/>
              <a:t>انقر لتحرير نمط عنوان الشكل الرئيسي</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الفرعي للشكل الرئيسي</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ar-SA"/>
              <a:t>انقر لتحرير نمط عنوان الشكل الرئيسي</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1D8BD707-D9CF-40AE-B4C6-C98DA3205C09}" type="datetimeFigureOut">
              <a:rPr lang="en-US" smtClean="0"/>
              <a:pPr/>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ar-SA"/>
              <a:t>انقر لتحرير نمط عنوان الشكل الرئيسي</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10/5/2024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10/5/2024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ar-SA"/>
              <a:t>انقر لتحرير نمط عنوان الشكل الرئيسي</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1D8BD707-D9CF-40AE-B4C6-C98DA3205C09}" type="datetimeFigureOut">
              <a:rPr lang="en-US" smtClean="0"/>
              <a:pPr/>
              <a:t>10/5/2024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ar-SA"/>
              <a:t>انقر لتحرير نمط عنوان الشكل الرئيسي</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1D8BD707-D9CF-40AE-B4C6-C98DA3205C09}" type="datetimeFigureOut">
              <a:rPr lang="en-US" smtClean="0"/>
              <a:pPr/>
              <a:t>10/5/2024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10/5/2024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10/5/2024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svg"/><Relationship Id="rId13" Type="http://schemas.openxmlformats.org/officeDocument/2006/relationships/image" Target="../media/image11.sv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hyperlink" Target="https://0810gcerv-1105-y-https-search-mandumah-com.mplbci.ekb.eg/Record/1155161" TargetMode="External"/><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1.sv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1.svg"/></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1.svg"/></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1.svg"/></Relationships>
</file>

<file path=ppt/slides/_rels/slide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1.svg"/></Relationships>
</file>

<file path=ppt/slides/_rels/slide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1.svg"/></Relationships>
</file>

<file path=ppt/slides/_rels/slide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1.svg"/></Relationships>
</file>

<file path=ppt/slides/_rels/slide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1.svg"/></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svg"/><Relationship Id="rId7" Type="http://schemas.openxmlformats.org/officeDocument/2006/relationships/image" Target="../media/image9.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1.svg"/></Relationships>
</file>

<file path=ppt/slides/_rels/slide11.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sv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svg"/><Relationship Id="rId4" Type="http://schemas.openxmlformats.org/officeDocument/2006/relationships/image" Target="../media/image3.sv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91396" y="270125"/>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59" b="-9259"/>
            </a:stretch>
          </a:blipFill>
        </p:spPr>
        <p:txBody>
          <a:bodyPr/>
          <a:lstStyle/>
          <a:p>
            <a:endParaRPr lang="en-US"/>
          </a:p>
        </p:txBody>
      </p:sp>
      <p:sp>
        <p:nvSpPr>
          <p:cNvPr id="3" name="Freeform 3"/>
          <p:cNvSpPr/>
          <p:nvPr/>
        </p:nvSpPr>
        <p:spPr>
          <a:xfrm>
            <a:off x="2852388" y="2567505"/>
            <a:ext cx="12583225" cy="4987533"/>
          </a:xfrm>
          <a:custGeom>
            <a:avLst/>
            <a:gdLst/>
            <a:ahLst/>
            <a:cxnLst/>
            <a:rect l="l" t="t" r="r" b="b"/>
            <a:pathLst>
              <a:path w="12583225" h="4987533">
                <a:moveTo>
                  <a:pt x="0" y="0"/>
                </a:moveTo>
                <a:lnTo>
                  <a:pt x="12583224" y="0"/>
                </a:lnTo>
                <a:lnTo>
                  <a:pt x="12583224" y="4987533"/>
                </a:lnTo>
                <a:lnTo>
                  <a:pt x="0" y="4987533"/>
                </a:lnTo>
                <a:lnTo>
                  <a:pt x="0" y="0"/>
                </a:lnTo>
                <a:close/>
              </a:path>
            </a:pathLst>
          </a:custGeom>
          <a:blipFill>
            <a:blip r:embed="rId3">
              <a:alphaModFix amt="75000"/>
              <a:extLst>
                <a:ext uri="{96DAC541-7B7A-43D3-8B79-37D633B846F1}">
                  <asvg:svgBlip xmlns:asvg="http://schemas.microsoft.com/office/drawing/2016/SVG/main" r:embed="rId4"/>
                </a:ext>
              </a:extLst>
            </a:blip>
            <a:stretch>
              <a:fillRect/>
            </a:stretch>
          </a:blipFill>
        </p:spPr>
        <p:txBody>
          <a:bodyPr/>
          <a:lstStyle/>
          <a:p>
            <a:endParaRPr lang="en-US"/>
          </a:p>
        </p:txBody>
      </p:sp>
      <p:sp>
        <p:nvSpPr>
          <p:cNvPr id="4" name="Freeform 4"/>
          <p:cNvSpPr/>
          <p:nvPr/>
        </p:nvSpPr>
        <p:spPr>
          <a:xfrm>
            <a:off x="-732365" y="-561924"/>
            <a:ext cx="5555759" cy="4373898"/>
          </a:xfrm>
          <a:custGeom>
            <a:avLst/>
            <a:gdLst/>
            <a:ahLst/>
            <a:cxnLst/>
            <a:rect l="l" t="t" r="r" b="b"/>
            <a:pathLst>
              <a:path w="5555759" h="4373898">
                <a:moveTo>
                  <a:pt x="0" y="0"/>
                </a:moveTo>
                <a:lnTo>
                  <a:pt x="5555759" y="0"/>
                </a:lnTo>
                <a:lnTo>
                  <a:pt x="5555759" y="4373898"/>
                </a:lnTo>
                <a:lnTo>
                  <a:pt x="0" y="437389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5" name="Freeform 5"/>
          <p:cNvSpPr/>
          <p:nvPr/>
        </p:nvSpPr>
        <p:spPr>
          <a:xfrm flipH="1">
            <a:off x="12226649" y="7708808"/>
            <a:ext cx="7315200" cy="3098985"/>
          </a:xfrm>
          <a:custGeom>
            <a:avLst/>
            <a:gdLst/>
            <a:ahLst/>
            <a:cxnLst/>
            <a:rect l="l" t="t" r="r" b="b"/>
            <a:pathLst>
              <a:path w="7315200" h="3098985">
                <a:moveTo>
                  <a:pt x="7315200" y="0"/>
                </a:moveTo>
                <a:lnTo>
                  <a:pt x="0" y="0"/>
                </a:lnTo>
                <a:lnTo>
                  <a:pt x="0" y="3098984"/>
                </a:lnTo>
                <a:lnTo>
                  <a:pt x="7315200" y="3098984"/>
                </a:lnTo>
                <a:lnTo>
                  <a:pt x="731520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6" name="Freeform 6"/>
          <p:cNvSpPr/>
          <p:nvPr/>
        </p:nvSpPr>
        <p:spPr>
          <a:xfrm flipV="1">
            <a:off x="280770" y="6134592"/>
            <a:ext cx="3864095" cy="3899545"/>
          </a:xfrm>
          <a:custGeom>
            <a:avLst/>
            <a:gdLst/>
            <a:ahLst/>
            <a:cxnLst/>
            <a:rect l="l" t="t" r="r" b="b"/>
            <a:pathLst>
              <a:path w="3864095" h="3899545">
                <a:moveTo>
                  <a:pt x="0" y="3899545"/>
                </a:moveTo>
                <a:lnTo>
                  <a:pt x="3864095" y="3899545"/>
                </a:lnTo>
                <a:lnTo>
                  <a:pt x="3864095" y="0"/>
                </a:lnTo>
                <a:lnTo>
                  <a:pt x="0" y="0"/>
                </a:lnTo>
                <a:lnTo>
                  <a:pt x="0" y="3899545"/>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7" name="TextBox 7"/>
          <p:cNvSpPr txBox="1"/>
          <p:nvPr/>
        </p:nvSpPr>
        <p:spPr>
          <a:xfrm>
            <a:off x="1752600" y="2353055"/>
            <a:ext cx="15133407" cy="5551520"/>
          </a:xfrm>
          <a:prstGeom prst="rect">
            <a:avLst/>
          </a:prstGeom>
        </p:spPr>
        <p:txBody>
          <a:bodyPr lIns="0" tIns="0" rIns="0" bIns="0" rtlCol="0" anchor="t">
            <a:spAutoFit/>
          </a:bodyPr>
          <a:lstStyle/>
          <a:p>
            <a:pPr algn="ctr" rtl="1">
              <a:lnSpc>
                <a:spcPct val="150000"/>
              </a:lnSpc>
            </a:pPr>
            <a:r>
              <a:rPr lang="ar-EG" sz="6000" dirty="0">
                <a:solidFill>
                  <a:srgbClr val="163C3F"/>
                </a:solidFill>
                <a:latin typeface="Sakkal Majalla" panose="02000000000000000000" pitchFamily="2" charset="-78"/>
                <a:ea typeface="League Spartan"/>
                <a:cs typeface="Sakkal Majalla" panose="02000000000000000000" pitchFamily="2" charset="-78"/>
                <a:sym typeface="League Spartan"/>
              </a:rPr>
              <a:t>أثر القيادة التحويلية على تطبيق إدارة المعرفة: دراسة ميدانية على عينة من موظفي الأجهزة الحكومية في مدينة الرياض</a:t>
            </a:r>
          </a:p>
          <a:p>
            <a:pPr algn="ctr">
              <a:lnSpc>
                <a:spcPct val="150000"/>
              </a:lnSpc>
            </a:pPr>
            <a:r>
              <a:rPr lang="ar-EG" sz="6000" dirty="0">
                <a:solidFill>
                  <a:srgbClr val="163C3F"/>
                </a:solidFill>
                <a:latin typeface="Sakkal Majalla" panose="02000000000000000000" pitchFamily="2" charset="-78"/>
                <a:ea typeface="League Spartan"/>
                <a:cs typeface="Sakkal Majalla" panose="02000000000000000000" pitchFamily="2" charset="-78"/>
                <a:sym typeface="League Spartan"/>
              </a:rPr>
              <a:t> </a:t>
            </a:r>
            <a:r>
              <a:rPr lang="en-US" sz="3200" dirty="0">
                <a:solidFill>
                  <a:srgbClr val="163C3F"/>
                </a:solidFill>
                <a:latin typeface="Sakkal Majalla" panose="02000000000000000000" pitchFamily="2" charset="-78"/>
                <a:ea typeface="League Spartan"/>
                <a:cs typeface="Sakkal Majalla" panose="02000000000000000000" pitchFamily="2" charset="-78"/>
                <a:sym typeface="League Spartan"/>
                <a:hlinkClick r:id="rId11"/>
              </a:rPr>
              <a:t>https://</a:t>
            </a:r>
            <a:r>
              <a:rPr lang="en-US" sz="3200" dirty="0" err="1">
                <a:solidFill>
                  <a:srgbClr val="163C3F"/>
                </a:solidFill>
                <a:latin typeface="Sakkal Majalla" panose="02000000000000000000" pitchFamily="2" charset="-78"/>
                <a:ea typeface="League Spartan"/>
                <a:cs typeface="Sakkal Majalla" panose="02000000000000000000" pitchFamily="2" charset="-78"/>
                <a:sym typeface="League Spartan"/>
                <a:hlinkClick r:id="rId11"/>
              </a:rPr>
              <a:t>0810gcerv</a:t>
            </a:r>
            <a:r>
              <a:rPr lang="en-US" sz="3200" dirty="0">
                <a:solidFill>
                  <a:srgbClr val="163C3F"/>
                </a:solidFill>
                <a:latin typeface="Sakkal Majalla" panose="02000000000000000000" pitchFamily="2" charset="-78"/>
                <a:ea typeface="League Spartan"/>
                <a:cs typeface="Sakkal Majalla" panose="02000000000000000000" pitchFamily="2" charset="-78"/>
                <a:sym typeface="League Spartan"/>
                <a:hlinkClick r:id="rId11"/>
              </a:rPr>
              <a:t>-1105-y-https-search-</a:t>
            </a:r>
            <a:r>
              <a:rPr lang="en-US" sz="3200" dirty="0" err="1">
                <a:solidFill>
                  <a:srgbClr val="163C3F"/>
                </a:solidFill>
                <a:latin typeface="Sakkal Majalla" panose="02000000000000000000" pitchFamily="2" charset="-78"/>
                <a:ea typeface="League Spartan"/>
                <a:cs typeface="Sakkal Majalla" panose="02000000000000000000" pitchFamily="2" charset="-78"/>
                <a:sym typeface="League Spartan"/>
                <a:hlinkClick r:id="rId11"/>
              </a:rPr>
              <a:t>mandumah</a:t>
            </a:r>
            <a:r>
              <a:rPr lang="en-US" sz="3200" dirty="0">
                <a:solidFill>
                  <a:srgbClr val="163C3F"/>
                </a:solidFill>
                <a:latin typeface="Sakkal Majalla" panose="02000000000000000000" pitchFamily="2" charset="-78"/>
                <a:ea typeface="League Spartan"/>
                <a:cs typeface="Sakkal Majalla" panose="02000000000000000000" pitchFamily="2" charset="-78"/>
                <a:sym typeface="League Spartan"/>
                <a:hlinkClick r:id="rId11"/>
              </a:rPr>
              <a:t>-</a:t>
            </a:r>
            <a:r>
              <a:rPr lang="en-US" sz="3200" dirty="0" err="1">
                <a:solidFill>
                  <a:srgbClr val="163C3F"/>
                </a:solidFill>
                <a:latin typeface="Sakkal Majalla" panose="02000000000000000000" pitchFamily="2" charset="-78"/>
                <a:ea typeface="League Spartan"/>
                <a:cs typeface="Sakkal Majalla" panose="02000000000000000000" pitchFamily="2" charset="-78"/>
                <a:sym typeface="League Spartan"/>
                <a:hlinkClick r:id="rId11"/>
              </a:rPr>
              <a:t>com.mplbci.ekb.eg</a:t>
            </a:r>
            <a:r>
              <a:rPr lang="en-US" sz="3200" dirty="0">
                <a:solidFill>
                  <a:srgbClr val="163C3F"/>
                </a:solidFill>
                <a:latin typeface="Sakkal Majalla" panose="02000000000000000000" pitchFamily="2" charset="-78"/>
                <a:ea typeface="League Spartan"/>
                <a:cs typeface="Sakkal Majalla" panose="02000000000000000000" pitchFamily="2" charset="-78"/>
                <a:sym typeface="League Spartan"/>
                <a:hlinkClick r:id="rId11"/>
              </a:rPr>
              <a:t>/Record/1155161</a:t>
            </a:r>
            <a:endParaRPr lang="ar-EG" sz="3200" dirty="0">
              <a:solidFill>
                <a:srgbClr val="163C3F"/>
              </a:solidFill>
              <a:latin typeface="Sakkal Majalla" panose="02000000000000000000" pitchFamily="2" charset="-78"/>
              <a:ea typeface="League Spartan"/>
              <a:cs typeface="Sakkal Majalla" panose="02000000000000000000" pitchFamily="2" charset="-78"/>
              <a:sym typeface="League Spartan"/>
            </a:endParaRPr>
          </a:p>
          <a:p>
            <a:pPr algn="ctr">
              <a:lnSpc>
                <a:spcPct val="150000"/>
              </a:lnSpc>
            </a:pPr>
            <a:endParaRPr lang="ar-EG" sz="6600" dirty="0">
              <a:solidFill>
                <a:srgbClr val="163C3F"/>
              </a:solidFill>
              <a:latin typeface="Sakkal Majalla" panose="02000000000000000000" pitchFamily="2" charset="-78"/>
              <a:ea typeface="League Spartan"/>
              <a:cs typeface="Sakkal Majalla" panose="02000000000000000000" pitchFamily="2" charset="-78"/>
              <a:sym typeface="League Spartan"/>
            </a:endParaRPr>
          </a:p>
        </p:txBody>
      </p:sp>
      <p:sp>
        <p:nvSpPr>
          <p:cNvPr id="8" name="Freeform 8"/>
          <p:cNvSpPr/>
          <p:nvPr/>
        </p:nvSpPr>
        <p:spPr>
          <a:xfrm flipH="1">
            <a:off x="14199852" y="271913"/>
            <a:ext cx="3864095" cy="3899545"/>
          </a:xfrm>
          <a:custGeom>
            <a:avLst/>
            <a:gdLst/>
            <a:ahLst/>
            <a:cxnLst/>
            <a:rect l="l" t="t" r="r" b="b"/>
            <a:pathLst>
              <a:path w="3864095" h="3899545">
                <a:moveTo>
                  <a:pt x="3864095" y="0"/>
                </a:moveTo>
                <a:lnTo>
                  <a:pt x="0" y="0"/>
                </a:lnTo>
                <a:lnTo>
                  <a:pt x="0" y="3899545"/>
                </a:lnTo>
                <a:lnTo>
                  <a:pt x="3864095" y="3899545"/>
                </a:lnTo>
                <a:lnTo>
                  <a:pt x="3864095"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9" name="Freeform 9"/>
          <p:cNvSpPr/>
          <p:nvPr/>
        </p:nvSpPr>
        <p:spPr>
          <a:xfrm>
            <a:off x="5470307" y="8291478"/>
            <a:ext cx="7315200" cy="252707"/>
          </a:xfrm>
          <a:custGeom>
            <a:avLst/>
            <a:gdLst/>
            <a:ahLst/>
            <a:cxnLst/>
            <a:rect l="l" t="t" r="r" b="b"/>
            <a:pathLst>
              <a:path w="7315200" h="252707">
                <a:moveTo>
                  <a:pt x="0" y="0"/>
                </a:moveTo>
                <a:lnTo>
                  <a:pt x="7315200" y="0"/>
                </a:lnTo>
                <a:lnTo>
                  <a:pt x="7315200" y="252707"/>
                </a:lnTo>
                <a:lnTo>
                  <a:pt x="0" y="252707"/>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txBody>
          <a:bodyPr/>
          <a:lstStyle/>
          <a:p>
            <a:endParaRPr lang="en-US"/>
          </a:p>
        </p:txBody>
      </p:sp>
      <p:sp>
        <p:nvSpPr>
          <p:cNvPr id="10" name="TextBox 10"/>
          <p:cNvSpPr txBox="1"/>
          <p:nvPr/>
        </p:nvSpPr>
        <p:spPr>
          <a:xfrm>
            <a:off x="6934200" y="1118084"/>
            <a:ext cx="3590607" cy="679450"/>
          </a:xfrm>
          <a:prstGeom prst="rect">
            <a:avLst/>
          </a:prstGeom>
        </p:spPr>
        <p:txBody>
          <a:bodyPr lIns="0" tIns="0" rIns="0" bIns="0" rtlCol="0" anchor="t">
            <a:spAutoFit/>
          </a:bodyPr>
          <a:lstStyle/>
          <a:p>
            <a:pPr algn="ctr">
              <a:lnSpc>
                <a:spcPts val="5599"/>
              </a:lnSpc>
            </a:pPr>
            <a:r>
              <a:rPr lang="en-US" sz="3999" dirty="0">
                <a:solidFill>
                  <a:srgbClr val="000000"/>
                </a:solidFill>
                <a:latin typeface="Lato"/>
                <a:ea typeface="Lato"/>
                <a:cs typeface="Lato"/>
                <a:sym typeface="Lato"/>
              </a:rPr>
              <a:t>Presentation</a:t>
            </a:r>
          </a:p>
        </p:txBody>
      </p:sp>
      <p:sp>
        <p:nvSpPr>
          <p:cNvPr id="11" name="TextBox 11"/>
          <p:cNvSpPr txBox="1"/>
          <p:nvPr/>
        </p:nvSpPr>
        <p:spPr>
          <a:xfrm>
            <a:off x="5724316" y="8664121"/>
            <a:ext cx="6839368" cy="647870"/>
          </a:xfrm>
          <a:prstGeom prst="rect">
            <a:avLst/>
          </a:prstGeom>
        </p:spPr>
        <p:txBody>
          <a:bodyPr lIns="0" tIns="0" rIns="0" bIns="0" rtlCol="0" anchor="t">
            <a:spAutoFit/>
          </a:bodyPr>
          <a:lstStyle/>
          <a:p>
            <a:pPr algn="ctr">
              <a:lnSpc>
                <a:spcPts val="5599"/>
              </a:lnSpc>
            </a:pPr>
            <a:r>
              <a:rPr lang="en-US" sz="3999" dirty="0">
                <a:solidFill>
                  <a:srgbClr val="000000"/>
                </a:solidFill>
                <a:latin typeface="Lato"/>
                <a:ea typeface="Lato"/>
                <a:cs typeface="Lato"/>
                <a:sym typeface="Lato"/>
              </a:rPr>
              <a:t>By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CE3EC"/>
        </a:solidFill>
        <a:effectLst/>
      </p:bgPr>
    </p:bg>
    <p:spTree>
      <p:nvGrpSpPr>
        <p:cNvPr id="1" name=""/>
        <p:cNvGrpSpPr/>
        <p:nvPr/>
      </p:nvGrpSpPr>
      <p:grpSpPr>
        <a:xfrm>
          <a:off x="0" y="0"/>
          <a:ext cx="0" cy="0"/>
          <a:chOff x="0" y="0"/>
          <a:chExt cx="0" cy="0"/>
        </a:xfrm>
      </p:grpSpPr>
      <p:sp>
        <p:nvSpPr>
          <p:cNvPr id="2" name="Freeform 2"/>
          <p:cNvSpPr/>
          <p:nvPr/>
        </p:nvSpPr>
        <p:spPr>
          <a:xfrm>
            <a:off x="-732365" y="-561924"/>
            <a:ext cx="5555759" cy="4373898"/>
          </a:xfrm>
          <a:custGeom>
            <a:avLst/>
            <a:gdLst/>
            <a:ahLst/>
            <a:cxnLst/>
            <a:rect l="l" t="t" r="r" b="b"/>
            <a:pathLst>
              <a:path w="5555759" h="4373898">
                <a:moveTo>
                  <a:pt x="0" y="0"/>
                </a:moveTo>
                <a:lnTo>
                  <a:pt x="5555759" y="0"/>
                </a:lnTo>
                <a:lnTo>
                  <a:pt x="5555759" y="4373898"/>
                </a:lnTo>
                <a:lnTo>
                  <a:pt x="0" y="43738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flipH="1">
            <a:off x="12226649" y="7708808"/>
            <a:ext cx="7315200" cy="3098985"/>
          </a:xfrm>
          <a:custGeom>
            <a:avLst/>
            <a:gdLst/>
            <a:ahLst/>
            <a:cxnLst/>
            <a:rect l="l" t="t" r="r" b="b"/>
            <a:pathLst>
              <a:path w="7315200" h="3098985">
                <a:moveTo>
                  <a:pt x="7315200" y="0"/>
                </a:moveTo>
                <a:lnTo>
                  <a:pt x="0" y="0"/>
                </a:lnTo>
                <a:lnTo>
                  <a:pt x="0" y="3098984"/>
                </a:lnTo>
                <a:lnTo>
                  <a:pt x="7315200" y="3098984"/>
                </a:lnTo>
                <a:lnTo>
                  <a:pt x="731520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p:cNvSpPr/>
          <p:nvPr/>
        </p:nvSpPr>
        <p:spPr>
          <a:xfrm flipV="1">
            <a:off x="280770" y="6134592"/>
            <a:ext cx="3864095" cy="3899545"/>
          </a:xfrm>
          <a:custGeom>
            <a:avLst/>
            <a:gdLst/>
            <a:ahLst/>
            <a:cxnLst/>
            <a:rect l="l" t="t" r="r" b="b"/>
            <a:pathLst>
              <a:path w="3864095" h="3899545">
                <a:moveTo>
                  <a:pt x="0" y="3899545"/>
                </a:moveTo>
                <a:lnTo>
                  <a:pt x="3864095" y="3899545"/>
                </a:lnTo>
                <a:lnTo>
                  <a:pt x="3864095" y="0"/>
                </a:lnTo>
                <a:lnTo>
                  <a:pt x="0" y="0"/>
                </a:lnTo>
                <a:lnTo>
                  <a:pt x="0" y="3899545"/>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5" name="Freeform 5"/>
          <p:cNvSpPr/>
          <p:nvPr/>
        </p:nvSpPr>
        <p:spPr>
          <a:xfrm flipH="1">
            <a:off x="14199852" y="271913"/>
            <a:ext cx="3864095" cy="3899545"/>
          </a:xfrm>
          <a:custGeom>
            <a:avLst/>
            <a:gdLst/>
            <a:ahLst/>
            <a:cxnLst/>
            <a:rect l="l" t="t" r="r" b="b"/>
            <a:pathLst>
              <a:path w="3864095" h="3899545">
                <a:moveTo>
                  <a:pt x="3864095" y="0"/>
                </a:moveTo>
                <a:lnTo>
                  <a:pt x="0" y="0"/>
                </a:lnTo>
                <a:lnTo>
                  <a:pt x="0" y="3899545"/>
                </a:lnTo>
                <a:lnTo>
                  <a:pt x="3864095" y="3899545"/>
                </a:lnTo>
                <a:lnTo>
                  <a:pt x="3864095"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6" name="Freeform 6"/>
          <p:cNvSpPr/>
          <p:nvPr/>
        </p:nvSpPr>
        <p:spPr>
          <a:xfrm>
            <a:off x="5486400" y="3425917"/>
            <a:ext cx="7315200" cy="252707"/>
          </a:xfrm>
          <a:custGeom>
            <a:avLst/>
            <a:gdLst/>
            <a:ahLst/>
            <a:cxnLst/>
            <a:rect l="l" t="t" r="r" b="b"/>
            <a:pathLst>
              <a:path w="7315200" h="252707">
                <a:moveTo>
                  <a:pt x="0" y="0"/>
                </a:moveTo>
                <a:lnTo>
                  <a:pt x="7315200" y="0"/>
                </a:lnTo>
                <a:lnTo>
                  <a:pt x="7315200" y="252707"/>
                </a:lnTo>
                <a:lnTo>
                  <a:pt x="0" y="25270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7" name="TextBox 7"/>
          <p:cNvSpPr txBox="1"/>
          <p:nvPr/>
        </p:nvSpPr>
        <p:spPr>
          <a:xfrm>
            <a:off x="6061351" y="2155011"/>
            <a:ext cx="6165298" cy="897682"/>
          </a:xfrm>
          <a:prstGeom prst="rect">
            <a:avLst/>
          </a:prstGeom>
        </p:spPr>
        <p:txBody>
          <a:bodyPr lIns="0" tIns="0" rIns="0" bIns="0" rtlCol="0" anchor="t">
            <a:spAutoFit/>
          </a:bodyPr>
          <a:lstStyle/>
          <a:p>
            <a:pPr algn="ctr">
              <a:lnSpc>
                <a:spcPts val="7000"/>
              </a:lnSpc>
            </a:pPr>
            <a:r>
              <a:rPr lang="ar-EG" sz="6000" b="1" dirty="0">
                <a:solidFill>
                  <a:srgbClr val="163C3F"/>
                </a:solidFill>
                <a:latin typeface="Sakkal Majalla" panose="02000000000000000000" pitchFamily="2" charset="-78"/>
                <a:ea typeface="League Spartan"/>
                <a:cs typeface="Sakkal Majalla" panose="02000000000000000000" pitchFamily="2" charset="-78"/>
                <a:sym typeface="League Spartan"/>
              </a:rPr>
              <a:t>نقد </a:t>
            </a:r>
            <a:r>
              <a:rPr lang="ar-EG" sz="6000" b="1" dirty="0" err="1">
                <a:solidFill>
                  <a:srgbClr val="163C3F"/>
                </a:solidFill>
                <a:latin typeface="Sakkal Majalla" panose="02000000000000000000" pitchFamily="2" charset="-78"/>
                <a:ea typeface="League Spartan"/>
                <a:cs typeface="Sakkal Majalla" panose="02000000000000000000" pitchFamily="2" charset="-78"/>
                <a:sym typeface="League Spartan"/>
              </a:rPr>
              <a:t>علمى</a:t>
            </a:r>
            <a:r>
              <a:rPr lang="ar-EG" sz="6000" b="1" dirty="0">
                <a:solidFill>
                  <a:srgbClr val="163C3F"/>
                </a:solidFill>
                <a:latin typeface="Sakkal Majalla" panose="02000000000000000000" pitchFamily="2" charset="-78"/>
                <a:ea typeface="League Spartan"/>
                <a:cs typeface="Sakkal Majalla" panose="02000000000000000000" pitchFamily="2" charset="-78"/>
                <a:sym typeface="League Spartan"/>
              </a:rPr>
              <a:t> للعنوان </a:t>
            </a:r>
            <a:endParaRPr lang="en-US" sz="6000" b="1" dirty="0">
              <a:solidFill>
                <a:srgbClr val="163C3F"/>
              </a:solidFill>
              <a:latin typeface="Sakkal Majalla" panose="02000000000000000000" pitchFamily="2" charset="-78"/>
              <a:ea typeface="League Spartan"/>
              <a:cs typeface="Sakkal Majalla" panose="02000000000000000000" pitchFamily="2" charset="-78"/>
              <a:sym typeface="League Spartan"/>
            </a:endParaRPr>
          </a:p>
        </p:txBody>
      </p:sp>
      <p:sp>
        <p:nvSpPr>
          <p:cNvPr id="8" name="TextBox 8"/>
          <p:cNvSpPr txBox="1"/>
          <p:nvPr/>
        </p:nvSpPr>
        <p:spPr>
          <a:xfrm>
            <a:off x="1908451" y="4185198"/>
            <a:ext cx="13975798" cy="4053995"/>
          </a:xfrm>
          <a:prstGeom prst="rect">
            <a:avLst/>
          </a:prstGeom>
        </p:spPr>
        <p:txBody>
          <a:bodyPr lIns="0" tIns="0" rIns="0" bIns="0" rtlCol="0" anchor="t">
            <a:spAutoFit/>
          </a:bodyPr>
          <a:lstStyle/>
          <a:p>
            <a:pPr algn="ctr">
              <a:lnSpc>
                <a:spcPct val="200000"/>
              </a:lnSpc>
            </a:pPr>
            <a:r>
              <a:rPr lang="ar-EG" sz="3399" b="1" dirty="0">
                <a:solidFill>
                  <a:srgbClr val="163C3F"/>
                </a:solidFill>
                <a:latin typeface="Sakkal Majalla" panose="02000000000000000000" pitchFamily="2" charset="-78"/>
                <a:ea typeface="Lato"/>
                <a:cs typeface="Sakkal Majalla" panose="02000000000000000000" pitchFamily="2" charset="-78"/>
                <a:sym typeface="Lato"/>
              </a:rPr>
              <a:t>يُعد اختيار موضوع البحث من أولى الخطوات الجوهرية التي تؤثر على جودة الدراسة وأهميتها. في هذا السياق، نجد أن الباحثة قد تناولت موضوعًا في غاية الأهمية والإلحاح في العالم الإداري الحديث، وهو "القيادة التحويلية" وتأثيرها على "إدارة المعرفة" في القطاع الحكومي. لقد أسهم اختيار هذا الموضوع في توجيه الضوء على قضية ذات أبعاد استراتيجية في تطوير المؤسسات الحكومية ورفع كفاءتها.</a:t>
            </a:r>
            <a:endParaRPr lang="en-US" sz="3399" dirty="0">
              <a:solidFill>
                <a:srgbClr val="163C3F"/>
              </a:solidFill>
              <a:latin typeface="Lato"/>
              <a:ea typeface="Lato"/>
              <a:cs typeface="Lato"/>
              <a:sym typeface="La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CE3EC"/>
        </a:solidFill>
        <a:effectLst/>
      </p:bgPr>
    </p:bg>
    <p:spTree>
      <p:nvGrpSpPr>
        <p:cNvPr id="1" name="">
          <a:extLst>
            <a:ext uri="{FF2B5EF4-FFF2-40B4-BE49-F238E27FC236}">
              <a16:creationId xmlns:a16="http://schemas.microsoft.com/office/drawing/2014/main" id="{57D4D1B2-F147-B002-6EFE-E73C583D8591}"/>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D6881B55-E4D1-9D81-11AB-564A4FC03162}"/>
              </a:ext>
            </a:extLst>
          </p:cNvPr>
          <p:cNvSpPr/>
          <p:nvPr/>
        </p:nvSpPr>
        <p:spPr>
          <a:xfrm>
            <a:off x="-732365" y="-561924"/>
            <a:ext cx="5555759" cy="4373898"/>
          </a:xfrm>
          <a:custGeom>
            <a:avLst/>
            <a:gdLst/>
            <a:ahLst/>
            <a:cxnLst/>
            <a:rect l="l" t="t" r="r" b="b"/>
            <a:pathLst>
              <a:path w="5555759" h="4373898">
                <a:moveTo>
                  <a:pt x="0" y="0"/>
                </a:moveTo>
                <a:lnTo>
                  <a:pt x="5555759" y="0"/>
                </a:lnTo>
                <a:lnTo>
                  <a:pt x="5555759" y="4373898"/>
                </a:lnTo>
                <a:lnTo>
                  <a:pt x="0" y="43738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ADB8039E-C294-5C93-40F9-6F7D5FEFFA13}"/>
              </a:ext>
            </a:extLst>
          </p:cNvPr>
          <p:cNvSpPr/>
          <p:nvPr/>
        </p:nvSpPr>
        <p:spPr>
          <a:xfrm flipH="1">
            <a:off x="12226649" y="7708808"/>
            <a:ext cx="7315200" cy="3098985"/>
          </a:xfrm>
          <a:custGeom>
            <a:avLst/>
            <a:gdLst/>
            <a:ahLst/>
            <a:cxnLst/>
            <a:rect l="l" t="t" r="r" b="b"/>
            <a:pathLst>
              <a:path w="7315200" h="3098985">
                <a:moveTo>
                  <a:pt x="7315200" y="0"/>
                </a:moveTo>
                <a:lnTo>
                  <a:pt x="0" y="0"/>
                </a:lnTo>
                <a:lnTo>
                  <a:pt x="0" y="3098984"/>
                </a:lnTo>
                <a:lnTo>
                  <a:pt x="7315200" y="3098984"/>
                </a:lnTo>
                <a:lnTo>
                  <a:pt x="731520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090CF258-405E-C468-2216-2326DDD39B43}"/>
              </a:ext>
            </a:extLst>
          </p:cNvPr>
          <p:cNvSpPr/>
          <p:nvPr/>
        </p:nvSpPr>
        <p:spPr>
          <a:xfrm flipV="1">
            <a:off x="280770" y="6134592"/>
            <a:ext cx="3864095" cy="3899545"/>
          </a:xfrm>
          <a:custGeom>
            <a:avLst/>
            <a:gdLst/>
            <a:ahLst/>
            <a:cxnLst/>
            <a:rect l="l" t="t" r="r" b="b"/>
            <a:pathLst>
              <a:path w="3864095" h="3899545">
                <a:moveTo>
                  <a:pt x="0" y="3899545"/>
                </a:moveTo>
                <a:lnTo>
                  <a:pt x="3864095" y="3899545"/>
                </a:lnTo>
                <a:lnTo>
                  <a:pt x="3864095" y="0"/>
                </a:lnTo>
                <a:lnTo>
                  <a:pt x="0" y="0"/>
                </a:lnTo>
                <a:lnTo>
                  <a:pt x="0" y="3899545"/>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5" name="Freeform 5">
            <a:extLst>
              <a:ext uri="{FF2B5EF4-FFF2-40B4-BE49-F238E27FC236}">
                <a16:creationId xmlns:a16="http://schemas.microsoft.com/office/drawing/2014/main" id="{11C81EC7-4CCC-B1DE-24EA-4C09C6168CD0}"/>
              </a:ext>
            </a:extLst>
          </p:cNvPr>
          <p:cNvSpPr/>
          <p:nvPr/>
        </p:nvSpPr>
        <p:spPr>
          <a:xfrm flipH="1">
            <a:off x="14199852" y="271913"/>
            <a:ext cx="3864095" cy="3899545"/>
          </a:xfrm>
          <a:custGeom>
            <a:avLst/>
            <a:gdLst/>
            <a:ahLst/>
            <a:cxnLst/>
            <a:rect l="l" t="t" r="r" b="b"/>
            <a:pathLst>
              <a:path w="3864095" h="3899545">
                <a:moveTo>
                  <a:pt x="3864095" y="0"/>
                </a:moveTo>
                <a:lnTo>
                  <a:pt x="0" y="0"/>
                </a:lnTo>
                <a:lnTo>
                  <a:pt x="0" y="3899545"/>
                </a:lnTo>
                <a:lnTo>
                  <a:pt x="3864095" y="3899545"/>
                </a:lnTo>
                <a:lnTo>
                  <a:pt x="3864095"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797C047A-611F-77A0-201F-179BB2B04426}"/>
              </a:ext>
            </a:extLst>
          </p:cNvPr>
          <p:cNvSpPr/>
          <p:nvPr/>
        </p:nvSpPr>
        <p:spPr>
          <a:xfrm>
            <a:off x="5486400" y="2799648"/>
            <a:ext cx="7315200" cy="252707"/>
          </a:xfrm>
          <a:custGeom>
            <a:avLst/>
            <a:gdLst/>
            <a:ahLst/>
            <a:cxnLst/>
            <a:rect l="l" t="t" r="r" b="b"/>
            <a:pathLst>
              <a:path w="7315200" h="252707">
                <a:moveTo>
                  <a:pt x="0" y="0"/>
                </a:moveTo>
                <a:lnTo>
                  <a:pt x="7315200" y="0"/>
                </a:lnTo>
                <a:lnTo>
                  <a:pt x="7315200" y="252707"/>
                </a:lnTo>
                <a:lnTo>
                  <a:pt x="0" y="25270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7" name="TextBox 7">
            <a:extLst>
              <a:ext uri="{FF2B5EF4-FFF2-40B4-BE49-F238E27FC236}">
                <a16:creationId xmlns:a16="http://schemas.microsoft.com/office/drawing/2014/main" id="{67323CC2-1D1B-E5B3-339F-0596B7651A29}"/>
              </a:ext>
            </a:extLst>
          </p:cNvPr>
          <p:cNvSpPr txBox="1"/>
          <p:nvPr/>
        </p:nvSpPr>
        <p:spPr>
          <a:xfrm>
            <a:off x="6061351" y="967036"/>
            <a:ext cx="6165298" cy="2699457"/>
          </a:xfrm>
          <a:prstGeom prst="rect">
            <a:avLst/>
          </a:prstGeom>
        </p:spPr>
        <p:txBody>
          <a:bodyPr lIns="0" tIns="0" rIns="0" bIns="0" rtlCol="0" anchor="t">
            <a:spAutoFit/>
          </a:bodyPr>
          <a:lstStyle/>
          <a:p>
            <a:pPr algn="ctr">
              <a:lnSpc>
                <a:spcPts val="7000"/>
              </a:lnSpc>
            </a:pPr>
            <a:r>
              <a:rPr lang="ar-EG" sz="4400" b="1" dirty="0">
                <a:solidFill>
                  <a:srgbClr val="163C3F"/>
                </a:solidFill>
                <a:latin typeface="Sakkal Majalla" panose="02000000000000000000" pitchFamily="2" charset="-78"/>
                <a:ea typeface="League Spartan"/>
                <a:cs typeface="Sakkal Majalla" panose="02000000000000000000" pitchFamily="2" charset="-78"/>
                <a:sym typeface="League Spartan"/>
              </a:rPr>
              <a:t>أوجه القوة في موضوع البحث</a:t>
            </a:r>
          </a:p>
          <a:p>
            <a:pPr algn="ctr">
              <a:lnSpc>
                <a:spcPts val="7000"/>
              </a:lnSpc>
            </a:pPr>
            <a:endParaRPr lang="ar-EG" sz="6000" b="1" dirty="0">
              <a:solidFill>
                <a:srgbClr val="163C3F"/>
              </a:solidFill>
              <a:latin typeface="Sakkal Majalla" panose="02000000000000000000" pitchFamily="2" charset="-78"/>
              <a:ea typeface="League Spartan"/>
              <a:cs typeface="Sakkal Majalla" panose="02000000000000000000" pitchFamily="2" charset="-78"/>
              <a:sym typeface="League Spartan"/>
            </a:endParaRPr>
          </a:p>
          <a:p>
            <a:pPr algn="ctr">
              <a:lnSpc>
                <a:spcPts val="7000"/>
              </a:lnSpc>
            </a:pPr>
            <a:r>
              <a:rPr lang="ar-EG" sz="6000" b="1" dirty="0">
                <a:solidFill>
                  <a:srgbClr val="163C3F"/>
                </a:solidFill>
                <a:latin typeface="Sakkal Majalla" panose="02000000000000000000" pitchFamily="2" charset="-78"/>
                <a:ea typeface="League Spartan"/>
                <a:cs typeface="Sakkal Majalla" panose="02000000000000000000" pitchFamily="2" charset="-78"/>
                <a:sym typeface="League Spartan"/>
              </a:rPr>
              <a:t> </a:t>
            </a:r>
            <a:endParaRPr lang="en-US" sz="6000" b="1" dirty="0">
              <a:solidFill>
                <a:srgbClr val="163C3F"/>
              </a:solidFill>
              <a:latin typeface="Sakkal Majalla" panose="02000000000000000000" pitchFamily="2" charset="-78"/>
              <a:ea typeface="League Spartan"/>
              <a:cs typeface="Sakkal Majalla" panose="02000000000000000000" pitchFamily="2" charset="-78"/>
              <a:sym typeface="League Spartan"/>
            </a:endParaRPr>
          </a:p>
        </p:txBody>
      </p:sp>
      <p:sp>
        <p:nvSpPr>
          <p:cNvPr id="8" name="TextBox 8">
            <a:extLst>
              <a:ext uri="{FF2B5EF4-FFF2-40B4-BE49-F238E27FC236}">
                <a16:creationId xmlns:a16="http://schemas.microsoft.com/office/drawing/2014/main" id="{F3D50E94-4AEC-52D2-2E0D-0DFEFEFC4C76}"/>
              </a:ext>
            </a:extLst>
          </p:cNvPr>
          <p:cNvSpPr txBox="1"/>
          <p:nvPr/>
        </p:nvSpPr>
        <p:spPr>
          <a:xfrm>
            <a:off x="2247594" y="3343772"/>
            <a:ext cx="14457337" cy="6146363"/>
          </a:xfrm>
          <a:prstGeom prst="rect">
            <a:avLst/>
          </a:prstGeom>
        </p:spPr>
        <p:txBody>
          <a:bodyPr wrap="square" lIns="0" tIns="0" rIns="0" bIns="0" rtlCol="0" anchor="t">
            <a:spAutoFit/>
          </a:bodyPr>
          <a:lstStyle/>
          <a:p>
            <a:pPr marL="457200" indent="-457200" algn="ctr" rtl="1">
              <a:lnSpc>
                <a:spcPct val="200000"/>
              </a:lnSpc>
              <a:buFont typeface="Arial" panose="020B0604020202020204" pitchFamily="34" charset="0"/>
              <a:buChar char="•"/>
            </a:pPr>
            <a:r>
              <a:rPr lang="ar-EG" sz="3399" b="1" dirty="0">
                <a:solidFill>
                  <a:srgbClr val="FF0000"/>
                </a:solidFill>
                <a:latin typeface="Sakkal Majalla" panose="02000000000000000000" pitchFamily="2" charset="-78"/>
                <a:ea typeface="Lato"/>
                <a:cs typeface="Sakkal Majalla" panose="02000000000000000000" pitchFamily="2" charset="-78"/>
                <a:sym typeface="Lato"/>
              </a:rPr>
              <a:t>الجدة والابتكار: </a:t>
            </a:r>
            <a:r>
              <a:rPr lang="ar-EG" sz="3399" b="1" dirty="0">
                <a:solidFill>
                  <a:srgbClr val="163C3F"/>
                </a:solidFill>
                <a:latin typeface="Sakkal Majalla" panose="02000000000000000000" pitchFamily="2" charset="-78"/>
                <a:ea typeface="Lato"/>
                <a:cs typeface="Sakkal Majalla" panose="02000000000000000000" pitchFamily="2" charset="-78"/>
                <a:sym typeface="Lato"/>
              </a:rPr>
              <a:t>البحث يتناول موضوع القيادة التحويلية، الذي يمثل اتجاهًا حديثًا في علوم الإدارة، وهو من المواضيع التي تستحق البحث والدراسة، وتم ربط هذا النوع من القيادة بتطبيق إدارة المعرفة في المؤسسات الحكومية يُظهر وعي الباحثة بالتحديات الإدارية الحديثة وأهمية تبني القيادة التحويلية لتحسين الأداء المؤسسي.</a:t>
            </a:r>
          </a:p>
          <a:p>
            <a:pPr marL="457200" indent="-457200" algn="ctr" rtl="1">
              <a:lnSpc>
                <a:spcPct val="200000"/>
              </a:lnSpc>
              <a:buFont typeface="Arial" panose="020B0604020202020204" pitchFamily="34" charset="0"/>
              <a:buChar char="•"/>
            </a:pPr>
            <a:r>
              <a:rPr lang="ar-EG" sz="3399" b="1" dirty="0">
                <a:solidFill>
                  <a:srgbClr val="FF0000"/>
                </a:solidFill>
                <a:latin typeface="Sakkal Majalla" panose="02000000000000000000" pitchFamily="2" charset="-78"/>
                <a:ea typeface="Lato"/>
                <a:cs typeface="Sakkal Majalla" panose="02000000000000000000" pitchFamily="2" charset="-78"/>
                <a:sym typeface="Lato"/>
              </a:rPr>
              <a:t>الأهمية العملية: </a:t>
            </a:r>
            <a:r>
              <a:rPr lang="ar-EG" sz="3399" b="1" dirty="0">
                <a:solidFill>
                  <a:srgbClr val="163C3F"/>
                </a:solidFill>
                <a:latin typeface="Sakkal Majalla" panose="02000000000000000000" pitchFamily="2" charset="-78"/>
                <a:ea typeface="Lato"/>
                <a:cs typeface="Sakkal Majalla" panose="02000000000000000000" pitchFamily="2" charset="-78"/>
                <a:sym typeface="Lato"/>
              </a:rPr>
              <a:t>من النقاط المضيئة في اختيار الموضوع هو أنه لا يقتصر على الجانب النظري فحسب، بل يتناول قضية حيوية تمس المؤسسات الحكومية بشكل مباشر، مما يجعل نتائج هذا البحث قابلة للتطبيق في بيئة العمل الحقيقية..</a:t>
            </a:r>
            <a:endParaRPr lang="en-US" sz="3399" dirty="0">
              <a:solidFill>
                <a:srgbClr val="163C3F"/>
              </a:solidFill>
              <a:latin typeface="Lato"/>
              <a:ea typeface="Lato"/>
              <a:cs typeface="Lato"/>
              <a:sym typeface="Lato"/>
            </a:endParaRPr>
          </a:p>
        </p:txBody>
      </p:sp>
    </p:spTree>
    <p:extLst>
      <p:ext uri="{BB962C8B-B14F-4D97-AF65-F5344CB8AC3E}">
        <p14:creationId xmlns:p14="http://schemas.microsoft.com/office/powerpoint/2010/main" val="26106777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CE3EC"/>
        </a:solidFill>
        <a:effectLst/>
      </p:bgPr>
    </p:bg>
    <p:spTree>
      <p:nvGrpSpPr>
        <p:cNvPr id="1" name=""/>
        <p:cNvGrpSpPr/>
        <p:nvPr/>
      </p:nvGrpSpPr>
      <p:grpSpPr>
        <a:xfrm>
          <a:off x="0" y="0"/>
          <a:ext cx="0" cy="0"/>
          <a:chOff x="0" y="0"/>
          <a:chExt cx="0" cy="0"/>
        </a:xfrm>
      </p:grpSpPr>
      <p:sp>
        <p:nvSpPr>
          <p:cNvPr id="2" name="Freeform 2"/>
          <p:cNvSpPr/>
          <p:nvPr/>
        </p:nvSpPr>
        <p:spPr>
          <a:xfrm>
            <a:off x="-732365" y="-561924"/>
            <a:ext cx="5555759" cy="4373898"/>
          </a:xfrm>
          <a:custGeom>
            <a:avLst/>
            <a:gdLst/>
            <a:ahLst/>
            <a:cxnLst/>
            <a:rect l="l" t="t" r="r" b="b"/>
            <a:pathLst>
              <a:path w="5555759" h="4373898">
                <a:moveTo>
                  <a:pt x="0" y="0"/>
                </a:moveTo>
                <a:lnTo>
                  <a:pt x="5555759" y="0"/>
                </a:lnTo>
                <a:lnTo>
                  <a:pt x="5555759" y="4373898"/>
                </a:lnTo>
                <a:lnTo>
                  <a:pt x="0" y="43738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flipH="1">
            <a:off x="12226649" y="7708808"/>
            <a:ext cx="7315200" cy="3098985"/>
          </a:xfrm>
          <a:custGeom>
            <a:avLst/>
            <a:gdLst/>
            <a:ahLst/>
            <a:cxnLst/>
            <a:rect l="l" t="t" r="r" b="b"/>
            <a:pathLst>
              <a:path w="7315200" h="3098985">
                <a:moveTo>
                  <a:pt x="7315200" y="0"/>
                </a:moveTo>
                <a:lnTo>
                  <a:pt x="0" y="0"/>
                </a:lnTo>
                <a:lnTo>
                  <a:pt x="0" y="3098984"/>
                </a:lnTo>
                <a:lnTo>
                  <a:pt x="7315200" y="3098984"/>
                </a:lnTo>
                <a:lnTo>
                  <a:pt x="731520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p:cNvSpPr/>
          <p:nvPr/>
        </p:nvSpPr>
        <p:spPr>
          <a:xfrm flipV="1">
            <a:off x="280770" y="6134592"/>
            <a:ext cx="3864095" cy="3899545"/>
          </a:xfrm>
          <a:custGeom>
            <a:avLst/>
            <a:gdLst/>
            <a:ahLst/>
            <a:cxnLst/>
            <a:rect l="l" t="t" r="r" b="b"/>
            <a:pathLst>
              <a:path w="3864095" h="3899545">
                <a:moveTo>
                  <a:pt x="0" y="3899545"/>
                </a:moveTo>
                <a:lnTo>
                  <a:pt x="3864095" y="3899545"/>
                </a:lnTo>
                <a:lnTo>
                  <a:pt x="3864095" y="0"/>
                </a:lnTo>
                <a:lnTo>
                  <a:pt x="0" y="0"/>
                </a:lnTo>
                <a:lnTo>
                  <a:pt x="0" y="3899545"/>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5" name="Freeform 5"/>
          <p:cNvSpPr/>
          <p:nvPr/>
        </p:nvSpPr>
        <p:spPr>
          <a:xfrm flipH="1">
            <a:off x="14199852" y="271913"/>
            <a:ext cx="3864095" cy="3899545"/>
          </a:xfrm>
          <a:custGeom>
            <a:avLst/>
            <a:gdLst/>
            <a:ahLst/>
            <a:cxnLst/>
            <a:rect l="l" t="t" r="r" b="b"/>
            <a:pathLst>
              <a:path w="3864095" h="3899545">
                <a:moveTo>
                  <a:pt x="3864095" y="0"/>
                </a:moveTo>
                <a:lnTo>
                  <a:pt x="0" y="0"/>
                </a:lnTo>
                <a:lnTo>
                  <a:pt x="0" y="3899545"/>
                </a:lnTo>
                <a:lnTo>
                  <a:pt x="3864095" y="3899545"/>
                </a:lnTo>
                <a:lnTo>
                  <a:pt x="3864095"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6" name="Freeform 6"/>
          <p:cNvSpPr/>
          <p:nvPr/>
        </p:nvSpPr>
        <p:spPr>
          <a:xfrm>
            <a:off x="5486400" y="2221685"/>
            <a:ext cx="7315200" cy="252707"/>
          </a:xfrm>
          <a:custGeom>
            <a:avLst/>
            <a:gdLst/>
            <a:ahLst/>
            <a:cxnLst/>
            <a:rect l="l" t="t" r="r" b="b"/>
            <a:pathLst>
              <a:path w="7315200" h="252707">
                <a:moveTo>
                  <a:pt x="0" y="0"/>
                </a:moveTo>
                <a:lnTo>
                  <a:pt x="7315200" y="0"/>
                </a:lnTo>
                <a:lnTo>
                  <a:pt x="7315200" y="252707"/>
                </a:lnTo>
                <a:lnTo>
                  <a:pt x="0" y="25270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7" name="TextBox 7"/>
          <p:cNvSpPr txBox="1"/>
          <p:nvPr/>
        </p:nvSpPr>
        <p:spPr>
          <a:xfrm>
            <a:off x="5181600" y="956150"/>
            <a:ext cx="7045049" cy="981038"/>
          </a:xfrm>
          <a:prstGeom prst="rect">
            <a:avLst/>
          </a:prstGeom>
        </p:spPr>
        <p:txBody>
          <a:bodyPr wrap="square" lIns="0" tIns="0" rIns="0" bIns="0" rtlCol="0" anchor="t">
            <a:spAutoFit/>
          </a:bodyPr>
          <a:lstStyle/>
          <a:p>
            <a:pPr algn="ctr">
              <a:lnSpc>
                <a:spcPts val="7000"/>
              </a:lnSpc>
            </a:pPr>
            <a:r>
              <a:rPr lang="ar-EG" sz="8000" b="1" dirty="0">
                <a:solidFill>
                  <a:srgbClr val="163C3F"/>
                </a:solidFill>
                <a:latin typeface="Sakkal Majalla" panose="02000000000000000000" pitchFamily="2" charset="-78"/>
                <a:ea typeface="League Spartan"/>
                <a:cs typeface="Sakkal Majalla" panose="02000000000000000000" pitchFamily="2" charset="-78"/>
                <a:sym typeface="League Spartan"/>
              </a:rPr>
              <a:t>أوجه النقد للعنوان </a:t>
            </a:r>
            <a:endParaRPr lang="en-US" sz="8000" b="1" dirty="0">
              <a:solidFill>
                <a:srgbClr val="163C3F"/>
              </a:solidFill>
              <a:latin typeface="Sakkal Majalla" panose="02000000000000000000" pitchFamily="2" charset="-78"/>
              <a:ea typeface="Lato"/>
              <a:cs typeface="Sakkal Majalla" panose="02000000000000000000" pitchFamily="2" charset="-78"/>
              <a:sym typeface="League Spartan"/>
            </a:endParaRPr>
          </a:p>
        </p:txBody>
      </p:sp>
      <p:sp>
        <p:nvSpPr>
          <p:cNvPr id="8" name="TextBox 8"/>
          <p:cNvSpPr txBox="1"/>
          <p:nvPr/>
        </p:nvSpPr>
        <p:spPr>
          <a:xfrm>
            <a:off x="1746390" y="2570641"/>
            <a:ext cx="15553727" cy="6509474"/>
          </a:xfrm>
          <a:prstGeom prst="rect">
            <a:avLst/>
          </a:prstGeom>
        </p:spPr>
        <p:txBody>
          <a:bodyPr wrap="square" lIns="0" tIns="0" rIns="0" bIns="0" rtlCol="0" anchor="t">
            <a:spAutoFit/>
          </a:bodyPr>
          <a:lstStyle/>
          <a:p>
            <a:pPr marL="571500" indent="-571500" algn="just" rtl="1">
              <a:lnSpc>
                <a:spcPct val="200000"/>
              </a:lnSpc>
              <a:buFont typeface="Arial" panose="020B0604020202020204" pitchFamily="34" charset="0"/>
              <a:buChar char="•"/>
            </a:pPr>
            <a:r>
              <a:rPr lang="ar-EG" sz="3600" b="1" dirty="0">
                <a:solidFill>
                  <a:srgbClr val="FF0000"/>
                </a:solidFill>
                <a:latin typeface="Sakkal Majalla" panose="02000000000000000000" pitchFamily="2" charset="-78"/>
                <a:ea typeface="Lato"/>
                <a:cs typeface="Sakkal Majalla" panose="02000000000000000000" pitchFamily="2" charset="-78"/>
                <a:sym typeface="Lato"/>
              </a:rPr>
              <a:t>نطاق الدراسة: </a:t>
            </a:r>
            <a:r>
              <a:rPr lang="ar-EG" sz="3600" b="1" dirty="0">
                <a:solidFill>
                  <a:srgbClr val="163C3F"/>
                </a:solidFill>
                <a:latin typeface="Sakkal Majalla" panose="02000000000000000000" pitchFamily="2" charset="-78"/>
                <a:ea typeface="Lato"/>
                <a:cs typeface="Sakkal Majalla" panose="02000000000000000000" pitchFamily="2" charset="-78"/>
                <a:sym typeface="Lato"/>
              </a:rPr>
              <a:t>يقتصر البحث على عينة من موظفي الأجهزة الحكومية في مدينة الرياض </a:t>
            </a:r>
            <a:r>
              <a:rPr lang="ar-EG" sz="3600" b="1" dirty="0" err="1">
                <a:solidFill>
                  <a:srgbClr val="163C3F"/>
                </a:solidFill>
                <a:latin typeface="Sakkal Majalla" panose="02000000000000000000" pitchFamily="2" charset="-78"/>
                <a:ea typeface="Lato"/>
                <a:cs typeface="Sakkal Majalla" panose="02000000000000000000" pitchFamily="2" charset="-78"/>
                <a:sym typeface="Lato"/>
              </a:rPr>
              <a:t>فقط،و</a:t>
            </a:r>
            <a:r>
              <a:rPr lang="ar-EG" sz="3600" b="1" dirty="0">
                <a:solidFill>
                  <a:srgbClr val="163C3F"/>
                </a:solidFill>
                <a:latin typeface="Sakkal Majalla" panose="02000000000000000000" pitchFamily="2" charset="-78"/>
                <a:ea typeface="Lato"/>
                <a:cs typeface="Sakkal Majalla" panose="02000000000000000000" pitchFamily="2" charset="-78"/>
                <a:sym typeface="Lato"/>
              </a:rPr>
              <a:t> هذا التحديد الجغرافي الضيق قد يؤثر على شمولية </a:t>
            </a:r>
            <a:r>
              <a:rPr lang="ar-EG" sz="3600" b="1" dirty="0" err="1">
                <a:solidFill>
                  <a:srgbClr val="163C3F"/>
                </a:solidFill>
                <a:latin typeface="Sakkal Majalla" panose="02000000000000000000" pitchFamily="2" charset="-78"/>
                <a:ea typeface="Lato"/>
                <a:cs typeface="Sakkal Majalla" panose="02000000000000000000" pitchFamily="2" charset="-78"/>
                <a:sym typeface="Lato"/>
              </a:rPr>
              <a:t>النتائج،و</a:t>
            </a:r>
            <a:r>
              <a:rPr lang="ar-EG" sz="3600" b="1" dirty="0">
                <a:solidFill>
                  <a:srgbClr val="163C3F"/>
                </a:solidFill>
                <a:latin typeface="Sakkal Majalla" panose="02000000000000000000" pitchFamily="2" charset="-78"/>
                <a:ea typeface="Lato"/>
                <a:cs typeface="Sakkal Majalla" panose="02000000000000000000" pitchFamily="2" charset="-78"/>
                <a:sym typeface="Lato"/>
              </a:rPr>
              <a:t> كان من الممكن توسيع النطاق الجغرافي أو شمول قطاعات أخرى من الأجهزة الحكومية للحصول على نتائج أكثر تمثيلًا.</a:t>
            </a:r>
          </a:p>
          <a:p>
            <a:pPr marL="571500" indent="-571500" algn="just" rtl="1">
              <a:lnSpc>
                <a:spcPct val="200000"/>
              </a:lnSpc>
              <a:buFont typeface="Arial" panose="020B0604020202020204" pitchFamily="34" charset="0"/>
              <a:buChar char="•"/>
            </a:pPr>
            <a:r>
              <a:rPr lang="ar-EG" sz="3600" b="1" dirty="0">
                <a:solidFill>
                  <a:srgbClr val="FF0000"/>
                </a:solidFill>
                <a:latin typeface="Sakkal Majalla" panose="02000000000000000000" pitchFamily="2" charset="-78"/>
                <a:ea typeface="Lato"/>
                <a:cs typeface="Sakkal Majalla" panose="02000000000000000000" pitchFamily="2" charset="-78"/>
                <a:sym typeface="Lato"/>
              </a:rPr>
              <a:t>التوازن بين المفاهيم: </a:t>
            </a:r>
            <a:r>
              <a:rPr lang="ar-EG" sz="3600" b="1" dirty="0">
                <a:solidFill>
                  <a:srgbClr val="163C3F"/>
                </a:solidFill>
                <a:latin typeface="Sakkal Majalla" panose="02000000000000000000" pitchFamily="2" charset="-78"/>
                <a:ea typeface="Lato"/>
                <a:cs typeface="Sakkal Majalla" panose="02000000000000000000" pitchFamily="2" charset="-78"/>
                <a:sym typeface="Lato"/>
              </a:rPr>
              <a:t>على الرغم من أهمية الموضوع، إلا أن البحث يركز بشكل كبير على القيادة التحويلية دون التطرق بشكل كافٍ إلى الجوانب الأخرى المؤثرة في إدارة المعرفة، مثل الثقافة المؤسسية أو التكنولوجيا. كان من الأفضل تقديم تحليل أعمق لهذه العوامل وتداخلها مع القيادة التحويلية.</a:t>
            </a:r>
            <a:endParaRPr lang="en-US" sz="3600" b="1" dirty="0">
              <a:solidFill>
                <a:srgbClr val="163C3F"/>
              </a:solidFill>
              <a:latin typeface="Sakkal Majalla" panose="02000000000000000000" pitchFamily="2" charset="-78"/>
              <a:ea typeface="Lato"/>
              <a:cs typeface="Sakkal Majalla" panose="02000000000000000000" pitchFamily="2" charset="-78"/>
              <a:sym typeface="Lat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CE3EC"/>
        </a:solidFill>
        <a:effectLst/>
      </p:bgPr>
    </p:bg>
    <p:spTree>
      <p:nvGrpSpPr>
        <p:cNvPr id="1" name=""/>
        <p:cNvGrpSpPr/>
        <p:nvPr/>
      </p:nvGrpSpPr>
      <p:grpSpPr>
        <a:xfrm>
          <a:off x="0" y="0"/>
          <a:ext cx="0" cy="0"/>
          <a:chOff x="0" y="0"/>
          <a:chExt cx="0" cy="0"/>
        </a:xfrm>
      </p:grpSpPr>
      <p:sp>
        <p:nvSpPr>
          <p:cNvPr id="2" name="Freeform 2"/>
          <p:cNvSpPr/>
          <p:nvPr/>
        </p:nvSpPr>
        <p:spPr>
          <a:xfrm>
            <a:off x="-732365" y="-561924"/>
            <a:ext cx="5555759" cy="4373898"/>
          </a:xfrm>
          <a:custGeom>
            <a:avLst/>
            <a:gdLst/>
            <a:ahLst/>
            <a:cxnLst/>
            <a:rect l="l" t="t" r="r" b="b"/>
            <a:pathLst>
              <a:path w="5555759" h="4373898">
                <a:moveTo>
                  <a:pt x="0" y="0"/>
                </a:moveTo>
                <a:lnTo>
                  <a:pt x="5555759" y="0"/>
                </a:lnTo>
                <a:lnTo>
                  <a:pt x="5555759" y="4373898"/>
                </a:lnTo>
                <a:lnTo>
                  <a:pt x="0" y="43738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flipH="1">
            <a:off x="12226649" y="7708808"/>
            <a:ext cx="7315200" cy="3098985"/>
          </a:xfrm>
          <a:custGeom>
            <a:avLst/>
            <a:gdLst/>
            <a:ahLst/>
            <a:cxnLst/>
            <a:rect l="l" t="t" r="r" b="b"/>
            <a:pathLst>
              <a:path w="7315200" h="3098985">
                <a:moveTo>
                  <a:pt x="7315200" y="0"/>
                </a:moveTo>
                <a:lnTo>
                  <a:pt x="0" y="0"/>
                </a:lnTo>
                <a:lnTo>
                  <a:pt x="0" y="3098984"/>
                </a:lnTo>
                <a:lnTo>
                  <a:pt x="7315200" y="3098984"/>
                </a:lnTo>
                <a:lnTo>
                  <a:pt x="731520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p:cNvSpPr/>
          <p:nvPr/>
        </p:nvSpPr>
        <p:spPr>
          <a:xfrm flipV="1">
            <a:off x="280770" y="6134592"/>
            <a:ext cx="3864095" cy="3899545"/>
          </a:xfrm>
          <a:custGeom>
            <a:avLst/>
            <a:gdLst/>
            <a:ahLst/>
            <a:cxnLst/>
            <a:rect l="l" t="t" r="r" b="b"/>
            <a:pathLst>
              <a:path w="3864095" h="3899545">
                <a:moveTo>
                  <a:pt x="0" y="3899545"/>
                </a:moveTo>
                <a:lnTo>
                  <a:pt x="3864095" y="3899545"/>
                </a:lnTo>
                <a:lnTo>
                  <a:pt x="3864095" y="0"/>
                </a:lnTo>
                <a:lnTo>
                  <a:pt x="0" y="0"/>
                </a:lnTo>
                <a:lnTo>
                  <a:pt x="0" y="3899545"/>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5" name="Freeform 5"/>
          <p:cNvSpPr/>
          <p:nvPr/>
        </p:nvSpPr>
        <p:spPr>
          <a:xfrm flipH="1">
            <a:off x="14199852" y="271913"/>
            <a:ext cx="3864095" cy="3899545"/>
          </a:xfrm>
          <a:custGeom>
            <a:avLst/>
            <a:gdLst/>
            <a:ahLst/>
            <a:cxnLst/>
            <a:rect l="l" t="t" r="r" b="b"/>
            <a:pathLst>
              <a:path w="3864095" h="3899545">
                <a:moveTo>
                  <a:pt x="3864095" y="0"/>
                </a:moveTo>
                <a:lnTo>
                  <a:pt x="0" y="0"/>
                </a:lnTo>
                <a:lnTo>
                  <a:pt x="0" y="3899545"/>
                </a:lnTo>
                <a:lnTo>
                  <a:pt x="3864095" y="3899545"/>
                </a:lnTo>
                <a:lnTo>
                  <a:pt x="3864095"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6" name="Freeform 6"/>
          <p:cNvSpPr/>
          <p:nvPr/>
        </p:nvSpPr>
        <p:spPr>
          <a:xfrm>
            <a:off x="5486400" y="3425917"/>
            <a:ext cx="7315200" cy="252707"/>
          </a:xfrm>
          <a:custGeom>
            <a:avLst/>
            <a:gdLst/>
            <a:ahLst/>
            <a:cxnLst/>
            <a:rect l="l" t="t" r="r" b="b"/>
            <a:pathLst>
              <a:path w="7315200" h="252707">
                <a:moveTo>
                  <a:pt x="0" y="0"/>
                </a:moveTo>
                <a:lnTo>
                  <a:pt x="7315200" y="0"/>
                </a:lnTo>
                <a:lnTo>
                  <a:pt x="7315200" y="252707"/>
                </a:lnTo>
                <a:lnTo>
                  <a:pt x="0" y="25270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7" name="TextBox 7"/>
          <p:cNvSpPr txBox="1"/>
          <p:nvPr/>
        </p:nvSpPr>
        <p:spPr>
          <a:xfrm>
            <a:off x="5986192" y="1348090"/>
            <a:ext cx="5555759" cy="897682"/>
          </a:xfrm>
          <a:prstGeom prst="rect">
            <a:avLst/>
          </a:prstGeom>
        </p:spPr>
        <p:txBody>
          <a:bodyPr wrap="square" lIns="0" tIns="0" rIns="0" bIns="0" rtlCol="0" anchor="t">
            <a:spAutoFit/>
          </a:bodyPr>
          <a:lstStyle/>
          <a:p>
            <a:pPr algn="ctr">
              <a:lnSpc>
                <a:spcPts val="7000"/>
              </a:lnSpc>
            </a:pPr>
            <a:r>
              <a:rPr lang="ar-EG" sz="5400" b="1" dirty="0">
                <a:solidFill>
                  <a:srgbClr val="163C3F"/>
                </a:solidFill>
                <a:latin typeface="Sakkal Majalla" panose="02000000000000000000" pitchFamily="2" charset="-78"/>
                <a:ea typeface="League Spartan"/>
                <a:cs typeface="Sakkal Majalla" panose="02000000000000000000" pitchFamily="2" charset="-78"/>
                <a:sym typeface="League Spartan"/>
              </a:rPr>
              <a:t>نقد المقدمة</a:t>
            </a:r>
            <a:endParaRPr lang="en-US" sz="5400" b="1" dirty="0">
              <a:solidFill>
                <a:srgbClr val="163C3F"/>
              </a:solidFill>
              <a:latin typeface="Sakkal Majalla" panose="02000000000000000000" pitchFamily="2" charset="-78"/>
              <a:ea typeface="League Spartan"/>
              <a:cs typeface="Sakkal Majalla" panose="02000000000000000000" pitchFamily="2" charset="-78"/>
              <a:sym typeface="League Spartan"/>
            </a:endParaRPr>
          </a:p>
        </p:txBody>
      </p:sp>
      <p:sp>
        <p:nvSpPr>
          <p:cNvPr id="8" name="TextBox 8"/>
          <p:cNvSpPr txBox="1"/>
          <p:nvPr/>
        </p:nvSpPr>
        <p:spPr>
          <a:xfrm>
            <a:off x="2045514" y="3907637"/>
            <a:ext cx="14480477" cy="2077492"/>
          </a:xfrm>
          <a:prstGeom prst="rect">
            <a:avLst/>
          </a:prstGeom>
        </p:spPr>
        <p:txBody>
          <a:bodyPr wrap="square" lIns="0" tIns="0" rIns="0" bIns="0" rtlCol="0" anchor="t">
            <a:spAutoFit/>
          </a:bodyPr>
          <a:lstStyle/>
          <a:p>
            <a:pPr algn="just" rtl="1">
              <a:lnSpc>
                <a:spcPct val="200000"/>
              </a:lnSpc>
            </a:pPr>
            <a:r>
              <a:rPr lang="ar-EG" sz="3600" b="1" dirty="0">
                <a:solidFill>
                  <a:srgbClr val="163C3F"/>
                </a:solidFill>
                <a:latin typeface="Sakkal Majalla" panose="02000000000000000000" pitchFamily="2" charset="-78"/>
                <a:ea typeface="Lato"/>
                <a:cs typeface="Sakkal Majalla" panose="02000000000000000000" pitchFamily="2" charset="-78"/>
                <a:sym typeface="Lato"/>
              </a:rPr>
              <a:t>تلعب المقدمة في البحث العلمي دورًا محوريًا في توجيه القارئ إلى فهم خلفية البحث وأهدافه. وفي هذا البحث، قدمت الباحثة مقدمة متماسكة إلى حد كبير، ولكن هناك بعض النقاط التي يمكن تحسينها.</a:t>
            </a:r>
            <a:endParaRPr lang="en-US" sz="3600" b="1" dirty="0">
              <a:solidFill>
                <a:srgbClr val="163C3F"/>
              </a:solidFill>
              <a:latin typeface="Sakkal Majalla" panose="02000000000000000000" pitchFamily="2" charset="-78"/>
              <a:ea typeface="Lato"/>
              <a:cs typeface="Sakkal Majalla" panose="02000000000000000000" pitchFamily="2" charset="-78"/>
              <a:sym typeface="Lato"/>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CE3EC"/>
        </a:solidFill>
        <a:effectLst/>
      </p:bgPr>
    </p:bg>
    <p:spTree>
      <p:nvGrpSpPr>
        <p:cNvPr id="1" name="">
          <a:extLst>
            <a:ext uri="{FF2B5EF4-FFF2-40B4-BE49-F238E27FC236}">
              <a16:creationId xmlns:a16="http://schemas.microsoft.com/office/drawing/2014/main" id="{DE424A15-88DD-8A14-9C2A-0818445612F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05771A32-257E-8CF6-C6BD-CF5BC271BD0C}"/>
              </a:ext>
            </a:extLst>
          </p:cNvPr>
          <p:cNvSpPr/>
          <p:nvPr/>
        </p:nvSpPr>
        <p:spPr>
          <a:xfrm>
            <a:off x="-732365" y="-561924"/>
            <a:ext cx="5555759" cy="4373898"/>
          </a:xfrm>
          <a:custGeom>
            <a:avLst/>
            <a:gdLst/>
            <a:ahLst/>
            <a:cxnLst/>
            <a:rect l="l" t="t" r="r" b="b"/>
            <a:pathLst>
              <a:path w="5555759" h="4373898">
                <a:moveTo>
                  <a:pt x="0" y="0"/>
                </a:moveTo>
                <a:lnTo>
                  <a:pt x="5555759" y="0"/>
                </a:lnTo>
                <a:lnTo>
                  <a:pt x="5555759" y="4373898"/>
                </a:lnTo>
                <a:lnTo>
                  <a:pt x="0" y="43738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7A3EC5CF-4569-2F11-5E4E-3AB7CF2618DF}"/>
              </a:ext>
            </a:extLst>
          </p:cNvPr>
          <p:cNvSpPr/>
          <p:nvPr/>
        </p:nvSpPr>
        <p:spPr>
          <a:xfrm flipH="1">
            <a:off x="12226649" y="7708808"/>
            <a:ext cx="7315200" cy="3098985"/>
          </a:xfrm>
          <a:custGeom>
            <a:avLst/>
            <a:gdLst/>
            <a:ahLst/>
            <a:cxnLst/>
            <a:rect l="l" t="t" r="r" b="b"/>
            <a:pathLst>
              <a:path w="7315200" h="3098985">
                <a:moveTo>
                  <a:pt x="7315200" y="0"/>
                </a:moveTo>
                <a:lnTo>
                  <a:pt x="0" y="0"/>
                </a:lnTo>
                <a:lnTo>
                  <a:pt x="0" y="3098984"/>
                </a:lnTo>
                <a:lnTo>
                  <a:pt x="7315200" y="3098984"/>
                </a:lnTo>
                <a:lnTo>
                  <a:pt x="731520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05867333-B256-23FC-B5AF-44357D4C3280}"/>
              </a:ext>
            </a:extLst>
          </p:cNvPr>
          <p:cNvSpPr/>
          <p:nvPr/>
        </p:nvSpPr>
        <p:spPr>
          <a:xfrm flipV="1">
            <a:off x="280770" y="6134592"/>
            <a:ext cx="3864095" cy="3899545"/>
          </a:xfrm>
          <a:custGeom>
            <a:avLst/>
            <a:gdLst/>
            <a:ahLst/>
            <a:cxnLst/>
            <a:rect l="l" t="t" r="r" b="b"/>
            <a:pathLst>
              <a:path w="3864095" h="3899545">
                <a:moveTo>
                  <a:pt x="0" y="3899545"/>
                </a:moveTo>
                <a:lnTo>
                  <a:pt x="3864095" y="3899545"/>
                </a:lnTo>
                <a:lnTo>
                  <a:pt x="3864095" y="0"/>
                </a:lnTo>
                <a:lnTo>
                  <a:pt x="0" y="0"/>
                </a:lnTo>
                <a:lnTo>
                  <a:pt x="0" y="3899545"/>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5" name="Freeform 5">
            <a:extLst>
              <a:ext uri="{FF2B5EF4-FFF2-40B4-BE49-F238E27FC236}">
                <a16:creationId xmlns:a16="http://schemas.microsoft.com/office/drawing/2014/main" id="{02A59850-5D98-EE5E-07F4-E6DF2E6CE423}"/>
              </a:ext>
            </a:extLst>
          </p:cNvPr>
          <p:cNvSpPr/>
          <p:nvPr/>
        </p:nvSpPr>
        <p:spPr>
          <a:xfrm flipH="1">
            <a:off x="14199852" y="271913"/>
            <a:ext cx="3864095" cy="3899545"/>
          </a:xfrm>
          <a:custGeom>
            <a:avLst/>
            <a:gdLst/>
            <a:ahLst/>
            <a:cxnLst/>
            <a:rect l="l" t="t" r="r" b="b"/>
            <a:pathLst>
              <a:path w="3864095" h="3899545">
                <a:moveTo>
                  <a:pt x="3864095" y="0"/>
                </a:moveTo>
                <a:lnTo>
                  <a:pt x="0" y="0"/>
                </a:lnTo>
                <a:lnTo>
                  <a:pt x="0" y="3899545"/>
                </a:lnTo>
                <a:lnTo>
                  <a:pt x="3864095" y="3899545"/>
                </a:lnTo>
                <a:lnTo>
                  <a:pt x="3864095"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6F5FABD1-BBD4-B444-4019-E78C9AC7531C}"/>
              </a:ext>
            </a:extLst>
          </p:cNvPr>
          <p:cNvSpPr/>
          <p:nvPr/>
        </p:nvSpPr>
        <p:spPr>
          <a:xfrm>
            <a:off x="5486400" y="3425917"/>
            <a:ext cx="7315200" cy="252707"/>
          </a:xfrm>
          <a:custGeom>
            <a:avLst/>
            <a:gdLst/>
            <a:ahLst/>
            <a:cxnLst/>
            <a:rect l="l" t="t" r="r" b="b"/>
            <a:pathLst>
              <a:path w="7315200" h="252707">
                <a:moveTo>
                  <a:pt x="0" y="0"/>
                </a:moveTo>
                <a:lnTo>
                  <a:pt x="7315200" y="0"/>
                </a:lnTo>
                <a:lnTo>
                  <a:pt x="7315200" y="252707"/>
                </a:lnTo>
                <a:lnTo>
                  <a:pt x="0" y="25270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7" name="TextBox 7">
            <a:extLst>
              <a:ext uri="{FF2B5EF4-FFF2-40B4-BE49-F238E27FC236}">
                <a16:creationId xmlns:a16="http://schemas.microsoft.com/office/drawing/2014/main" id="{A0EF407A-CB26-84BE-0A31-FD8F630FD29D}"/>
              </a:ext>
            </a:extLst>
          </p:cNvPr>
          <p:cNvSpPr txBox="1"/>
          <p:nvPr/>
        </p:nvSpPr>
        <p:spPr>
          <a:xfrm>
            <a:off x="5986192" y="1348090"/>
            <a:ext cx="5555759" cy="897682"/>
          </a:xfrm>
          <a:prstGeom prst="rect">
            <a:avLst/>
          </a:prstGeom>
        </p:spPr>
        <p:txBody>
          <a:bodyPr wrap="square" lIns="0" tIns="0" rIns="0" bIns="0" rtlCol="0" anchor="t">
            <a:spAutoFit/>
          </a:bodyPr>
          <a:lstStyle/>
          <a:p>
            <a:pPr algn="ctr">
              <a:lnSpc>
                <a:spcPts val="7000"/>
              </a:lnSpc>
            </a:pPr>
            <a:r>
              <a:rPr lang="ar-EG" sz="5400" b="1" dirty="0">
                <a:solidFill>
                  <a:srgbClr val="163C3F"/>
                </a:solidFill>
                <a:latin typeface="Sakkal Majalla" panose="02000000000000000000" pitchFamily="2" charset="-78"/>
                <a:ea typeface="League Spartan"/>
                <a:cs typeface="Sakkal Majalla" panose="02000000000000000000" pitchFamily="2" charset="-78"/>
                <a:sym typeface="League Spartan"/>
              </a:rPr>
              <a:t>أوجه القوة في المقدمة</a:t>
            </a:r>
            <a:endParaRPr lang="en-US" sz="5400" b="1" dirty="0">
              <a:solidFill>
                <a:srgbClr val="163C3F"/>
              </a:solidFill>
              <a:latin typeface="Sakkal Majalla" panose="02000000000000000000" pitchFamily="2" charset="-78"/>
              <a:ea typeface="League Spartan"/>
              <a:cs typeface="Sakkal Majalla" panose="02000000000000000000" pitchFamily="2" charset="-78"/>
              <a:sym typeface="League Spartan"/>
            </a:endParaRPr>
          </a:p>
        </p:txBody>
      </p:sp>
      <p:sp>
        <p:nvSpPr>
          <p:cNvPr id="8" name="TextBox 8">
            <a:extLst>
              <a:ext uri="{FF2B5EF4-FFF2-40B4-BE49-F238E27FC236}">
                <a16:creationId xmlns:a16="http://schemas.microsoft.com/office/drawing/2014/main" id="{994B5BF0-1195-06BD-E52D-401C85B8F413}"/>
              </a:ext>
            </a:extLst>
          </p:cNvPr>
          <p:cNvSpPr txBox="1"/>
          <p:nvPr/>
        </p:nvSpPr>
        <p:spPr>
          <a:xfrm>
            <a:off x="2045514" y="3907637"/>
            <a:ext cx="14480477" cy="4293483"/>
          </a:xfrm>
          <a:prstGeom prst="rect">
            <a:avLst/>
          </a:prstGeom>
        </p:spPr>
        <p:txBody>
          <a:bodyPr wrap="square" lIns="0" tIns="0" rIns="0" bIns="0" rtlCol="0" anchor="t">
            <a:spAutoFit/>
          </a:bodyPr>
          <a:lstStyle/>
          <a:p>
            <a:pPr marL="571500" indent="-571500" algn="just" rtl="1">
              <a:lnSpc>
                <a:spcPct val="200000"/>
              </a:lnSpc>
              <a:buFont typeface="Arial" panose="020B0604020202020204" pitchFamily="34" charset="0"/>
              <a:buChar char="•"/>
            </a:pPr>
            <a:r>
              <a:rPr lang="ar-EG" sz="3600" b="1" dirty="0">
                <a:solidFill>
                  <a:srgbClr val="FF0000"/>
                </a:solidFill>
                <a:latin typeface="Sakkal Majalla" panose="02000000000000000000" pitchFamily="2" charset="-78"/>
                <a:ea typeface="Lato"/>
                <a:cs typeface="Sakkal Majalla" panose="02000000000000000000" pitchFamily="2" charset="-78"/>
                <a:sym typeface="Lato"/>
              </a:rPr>
              <a:t>الوضوح النظري: </a:t>
            </a:r>
            <a:r>
              <a:rPr lang="ar-EG" sz="3600" b="1" dirty="0">
                <a:solidFill>
                  <a:srgbClr val="163C3F"/>
                </a:solidFill>
                <a:latin typeface="Sakkal Majalla" panose="02000000000000000000" pitchFamily="2" charset="-78"/>
                <a:ea typeface="Lato"/>
                <a:cs typeface="Sakkal Majalla" panose="02000000000000000000" pitchFamily="2" charset="-78"/>
                <a:sym typeface="Lato"/>
              </a:rPr>
              <a:t>قدمت الباحثة شرحًا وافيًا لمفاهيم القيادة التحويلية وإدارة المعرفة، حيث استطاعت أن تبني إطارًا نظريًا متماسكًا يستند إلى الأبحاث السابقة والمفاهيم الرائجة في الأدبيات الإدارية.</a:t>
            </a:r>
          </a:p>
          <a:p>
            <a:pPr marL="571500" indent="-571500" algn="just" rtl="1">
              <a:lnSpc>
                <a:spcPct val="200000"/>
              </a:lnSpc>
              <a:buFont typeface="Arial" panose="020B0604020202020204" pitchFamily="34" charset="0"/>
              <a:buChar char="•"/>
            </a:pPr>
            <a:r>
              <a:rPr lang="ar-EG" sz="3600" b="1" dirty="0">
                <a:solidFill>
                  <a:srgbClr val="FF0000"/>
                </a:solidFill>
                <a:latin typeface="Sakkal Majalla" panose="02000000000000000000" pitchFamily="2" charset="-78"/>
                <a:ea typeface="Lato"/>
                <a:cs typeface="Sakkal Majalla" panose="02000000000000000000" pitchFamily="2" charset="-78"/>
                <a:sym typeface="Lato"/>
              </a:rPr>
              <a:t>التأصيل العلمي</a:t>
            </a:r>
            <a:r>
              <a:rPr lang="ar-EG" sz="3600" b="1" dirty="0">
                <a:solidFill>
                  <a:srgbClr val="163C3F"/>
                </a:solidFill>
                <a:latin typeface="Sakkal Majalla" panose="02000000000000000000" pitchFamily="2" charset="-78"/>
                <a:ea typeface="Lato"/>
                <a:cs typeface="Sakkal Majalla" panose="02000000000000000000" pitchFamily="2" charset="-78"/>
                <a:sym typeface="Lato"/>
              </a:rPr>
              <a:t>: اهتمت المقدمة بتوضيح العلاقة بين القيادة التحويلية وإدارة المعرفة، وهو ما يعطي البحث عمقًا ويعزز من قيمته العلمية.</a:t>
            </a:r>
            <a:endParaRPr lang="en-US" sz="3600" b="1" dirty="0">
              <a:solidFill>
                <a:srgbClr val="163C3F"/>
              </a:solidFill>
              <a:latin typeface="Sakkal Majalla" panose="02000000000000000000" pitchFamily="2" charset="-78"/>
              <a:ea typeface="Lato"/>
              <a:cs typeface="Sakkal Majalla" panose="02000000000000000000" pitchFamily="2" charset="-78"/>
              <a:sym typeface="Lato"/>
            </a:endParaRPr>
          </a:p>
        </p:txBody>
      </p:sp>
    </p:spTree>
    <p:extLst>
      <p:ext uri="{BB962C8B-B14F-4D97-AF65-F5344CB8AC3E}">
        <p14:creationId xmlns:p14="http://schemas.microsoft.com/office/powerpoint/2010/main" val="4025845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CE3EC"/>
        </a:solidFill>
        <a:effectLst/>
      </p:bgPr>
    </p:bg>
    <p:spTree>
      <p:nvGrpSpPr>
        <p:cNvPr id="1" name="">
          <a:extLst>
            <a:ext uri="{FF2B5EF4-FFF2-40B4-BE49-F238E27FC236}">
              <a16:creationId xmlns:a16="http://schemas.microsoft.com/office/drawing/2014/main" id="{32258C15-65AF-CFBB-1681-A49D96C64B9B}"/>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A3945C01-54E5-9BF0-FEA9-6323D037E29A}"/>
              </a:ext>
            </a:extLst>
          </p:cNvPr>
          <p:cNvSpPr/>
          <p:nvPr/>
        </p:nvSpPr>
        <p:spPr>
          <a:xfrm>
            <a:off x="-732365" y="-561924"/>
            <a:ext cx="5555759" cy="4373898"/>
          </a:xfrm>
          <a:custGeom>
            <a:avLst/>
            <a:gdLst/>
            <a:ahLst/>
            <a:cxnLst/>
            <a:rect l="l" t="t" r="r" b="b"/>
            <a:pathLst>
              <a:path w="5555759" h="4373898">
                <a:moveTo>
                  <a:pt x="0" y="0"/>
                </a:moveTo>
                <a:lnTo>
                  <a:pt x="5555759" y="0"/>
                </a:lnTo>
                <a:lnTo>
                  <a:pt x="5555759" y="4373898"/>
                </a:lnTo>
                <a:lnTo>
                  <a:pt x="0" y="43738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B7FDC809-C9CE-6B86-E738-4EC060608E4B}"/>
              </a:ext>
            </a:extLst>
          </p:cNvPr>
          <p:cNvSpPr/>
          <p:nvPr/>
        </p:nvSpPr>
        <p:spPr>
          <a:xfrm flipH="1">
            <a:off x="12226649" y="7708808"/>
            <a:ext cx="7315200" cy="3098985"/>
          </a:xfrm>
          <a:custGeom>
            <a:avLst/>
            <a:gdLst/>
            <a:ahLst/>
            <a:cxnLst/>
            <a:rect l="l" t="t" r="r" b="b"/>
            <a:pathLst>
              <a:path w="7315200" h="3098985">
                <a:moveTo>
                  <a:pt x="7315200" y="0"/>
                </a:moveTo>
                <a:lnTo>
                  <a:pt x="0" y="0"/>
                </a:lnTo>
                <a:lnTo>
                  <a:pt x="0" y="3098984"/>
                </a:lnTo>
                <a:lnTo>
                  <a:pt x="7315200" y="3098984"/>
                </a:lnTo>
                <a:lnTo>
                  <a:pt x="731520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B7841D69-9AD1-A556-C683-543F001E9326}"/>
              </a:ext>
            </a:extLst>
          </p:cNvPr>
          <p:cNvSpPr/>
          <p:nvPr/>
        </p:nvSpPr>
        <p:spPr>
          <a:xfrm flipV="1">
            <a:off x="280770" y="6134592"/>
            <a:ext cx="3864095" cy="3899545"/>
          </a:xfrm>
          <a:custGeom>
            <a:avLst/>
            <a:gdLst/>
            <a:ahLst/>
            <a:cxnLst/>
            <a:rect l="l" t="t" r="r" b="b"/>
            <a:pathLst>
              <a:path w="3864095" h="3899545">
                <a:moveTo>
                  <a:pt x="0" y="3899545"/>
                </a:moveTo>
                <a:lnTo>
                  <a:pt x="3864095" y="3899545"/>
                </a:lnTo>
                <a:lnTo>
                  <a:pt x="3864095" y="0"/>
                </a:lnTo>
                <a:lnTo>
                  <a:pt x="0" y="0"/>
                </a:lnTo>
                <a:lnTo>
                  <a:pt x="0" y="3899545"/>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5" name="Freeform 5">
            <a:extLst>
              <a:ext uri="{FF2B5EF4-FFF2-40B4-BE49-F238E27FC236}">
                <a16:creationId xmlns:a16="http://schemas.microsoft.com/office/drawing/2014/main" id="{1A1268DD-23A0-8C35-B70C-E2D479BB39B9}"/>
              </a:ext>
            </a:extLst>
          </p:cNvPr>
          <p:cNvSpPr/>
          <p:nvPr/>
        </p:nvSpPr>
        <p:spPr>
          <a:xfrm flipH="1">
            <a:off x="14199852" y="271913"/>
            <a:ext cx="3864095" cy="3899545"/>
          </a:xfrm>
          <a:custGeom>
            <a:avLst/>
            <a:gdLst/>
            <a:ahLst/>
            <a:cxnLst/>
            <a:rect l="l" t="t" r="r" b="b"/>
            <a:pathLst>
              <a:path w="3864095" h="3899545">
                <a:moveTo>
                  <a:pt x="3864095" y="0"/>
                </a:moveTo>
                <a:lnTo>
                  <a:pt x="0" y="0"/>
                </a:lnTo>
                <a:lnTo>
                  <a:pt x="0" y="3899545"/>
                </a:lnTo>
                <a:lnTo>
                  <a:pt x="3864095" y="3899545"/>
                </a:lnTo>
                <a:lnTo>
                  <a:pt x="3864095"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381C5E39-DFEB-A4C7-EF60-62F1C068D52C}"/>
              </a:ext>
            </a:extLst>
          </p:cNvPr>
          <p:cNvSpPr/>
          <p:nvPr/>
        </p:nvSpPr>
        <p:spPr>
          <a:xfrm>
            <a:off x="4911449" y="2697644"/>
            <a:ext cx="7315200" cy="252707"/>
          </a:xfrm>
          <a:custGeom>
            <a:avLst/>
            <a:gdLst/>
            <a:ahLst/>
            <a:cxnLst/>
            <a:rect l="l" t="t" r="r" b="b"/>
            <a:pathLst>
              <a:path w="7315200" h="252707">
                <a:moveTo>
                  <a:pt x="0" y="0"/>
                </a:moveTo>
                <a:lnTo>
                  <a:pt x="7315200" y="0"/>
                </a:lnTo>
                <a:lnTo>
                  <a:pt x="7315200" y="252707"/>
                </a:lnTo>
                <a:lnTo>
                  <a:pt x="0" y="25270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7" name="TextBox 7">
            <a:extLst>
              <a:ext uri="{FF2B5EF4-FFF2-40B4-BE49-F238E27FC236}">
                <a16:creationId xmlns:a16="http://schemas.microsoft.com/office/drawing/2014/main" id="{91E465C1-43B4-3647-2255-9197FED4EE9B}"/>
              </a:ext>
            </a:extLst>
          </p:cNvPr>
          <p:cNvSpPr txBox="1"/>
          <p:nvPr/>
        </p:nvSpPr>
        <p:spPr>
          <a:xfrm>
            <a:off x="5986192" y="1348090"/>
            <a:ext cx="5555759" cy="897682"/>
          </a:xfrm>
          <a:prstGeom prst="rect">
            <a:avLst/>
          </a:prstGeom>
        </p:spPr>
        <p:txBody>
          <a:bodyPr wrap="square" lIns="0" tIns="0" rIns="0" bIns="0" rtlCol="0" anchor="t">
            <a:spAutoFit/>
          </a:bodyPr>
          <a:lstStyle/>
          <a:p>
            <a:pPr algn="ctr">
              <a:lnSpc>
                <a:spcPts val="7000"/>
              </a:lnSpc>
            </a:pPr>
            <a:r>
              <a:rPr lang="ar-EG" sz="5400" b="1" dirty="0">
                <a:solidFill>
                  <a:srgbClr val="163C3F"/>
                </a:solidFill>
                <a:latin typeface="Sakkal Majalla" panose="02000000000000000000" pitchFamily="2" charset="-78"/>
                <a:ea typeface="League Spartan"/>
                <a:cs typeface="Sakkal Majalla" panose="02000000000000000000" pitchFamily="2" charset="-78"/>
                <a:sym typeface="League Spartan"/>
              </a:rPr>
              <a:t>أوجه النقد للمقدمة</a:t>
            </a:r>
            <a:endParaRPr lang="en-US" sz="5400" b="1" dirty="0">
              <a:solidFill>
                <a:srgbClr val="163C3F"/>
              </a:solidFill>
              <a:latin typeface="Sakkal Majalla" panose="02000000000000000000" pitchFamily="2" charset="-78"/>
              <a:ea typeface="League Spartan"/>
              <a:cs typeface="Sakkal Majalla" panose="02000000000000000000" pitchFamily="2" charset="-78"/>
              <a:sym typeface="League Spartan"/>
            </a:endParaRPr>
          </a:p>
        </p:txBody>
      </p:sp>
      <p:sp>
        <p:nvSpPr>
          <p:cNvPr id="8" name="TextBox 8">
            <a:extLst>
              <a:ext uri="{FF2B5EF4-FFF2-40B4-BE49-F238E27FC236}">
                <a16:creationId xmlns:a16="http://schemas.microsoft.com/office/drawing/2014/main" id="{A84A2276-A2DF-2648-A7B8-CD005350283C}"/>
              </a:ext>
            </a:extLst>
          </p:cNvPr>
          <p:cNvSpPr txBox="1"/>
          <p:nvPr/>
        </p:nvSpPr>
        <p:spPr>
          <a:xfrm>
            <a:off x="1439145" y="3295950"/>
            <a:ext cx="15312718" cy="6509474"/>
          </a:xfrm>
          <a:prstGeom prst="rect">
            <a:avLst/>
          </a:prstGeom>
        </p:spPr>
        <p:txBody>
          <a:bodyPr wrap="square" lIns="0" tIns="0" rIns="0" bIns="0" rtlCol="0" anchor="t">
            <a:spAutoFit/>
          </a:bodyPr>
          <a:lstStyle/>
          <a:p>
            <a:pPr marL="571500" indent="-571500" algn="just" rtl="1">
              <a:lnSpc>
                <a:spcPct val="200000"/>
              </a:lnSpc>
              <a:buFont typeface="Arial" panose="020B0604020202020204" pitchFamily="34" charset="0"/>
              <a:buChar char="•"/>
            </a:pPr>
            <a:r>
              <a:rPr lang="ar-EG" sz="3600" b="1" dirty="0">
                <a:solidFill>
                  <a:srgbClr val="FF0000"/>
                </a:solidFill>
                <a:latin typeface="Sakkal Majalla" panose="02000000000000000000" pitchFamily="2" charset="-78"/>
                <a:ea typeface="Lato"/>
                <a:cs typeface="Sakkal Majalla" panose="02000000000000000000" pitchFamily="2" charset="-78"/>
                <a:sym typeface="Lato"/>
              </a:rPr>
              <a:t>التدرج المنطقي</a:t>
            </a:r>
            <a:r>
              <a:rPr lang="ar-EG" sz="3600" b="1" dirty="0">
                <a:latin typeface="Sakkal Majalla" panose="02000000000000000000" pitchFamily="2" charset="-78"/>
                <a:ea typeface="Lato"/>
                <a:cs typeface="Sakkal Majalla" panose="02000000000000000000" pitchFamily="2" charset="-78"/>
                <a:sym typeface="Lato"/>
              </a:rPr>
              <a:t>: هناك بعض القصور في التدرج المنطقي في عرض الأفكار. كان من الأفضل أن تتدرج الباحثة من العام إلى الخاص بطريقة أكثر تنظيمًا، بحيث يتم تقديم الخلفية العامة للموضوع أولًا، ثم الانتقال إلى النقاط الأكثر تخصصًا.</a:t>
            </a:r>
          </a:p>
          <a:p>
            <a:pPr marL="571500" indent="-571500" algn="just" rtl="1">
              <a:lnSpc>
                <a:spcPct val="200000"/>
              </a:lnSpc>
              <a:buFont typeface="Arial" panose="020B0604020202020204" pitchFamily="34" charset="0"/>
              <a:buChar char="•"/>
            </a:pPr>
            <a:r>
              <a:rPr lang="ar-EG" sz="3600" b="1" dirty="0">
                <a:solidFill>
                  <a:srgbClr val="FF0000"/>
                </a:solidFill>
                <a:latin typeface="Sakkal Majalla" panose="02000000000000000000" pitchFamily="2" charset="-78"/>
                <a:ea typeface="Lato"/>
                <a:cs typeface="Sakkal Majalla" panose="02000000000000000000" pitchFamily="2" charset="-78"/>
                <a:sym typeface="Lato"/>
              </a:rPr>
              <a:t>الإيجاز والتحديد</a:t>
            </a:r>
            <a:r>
              <a:rPr lang="ar-EG" sz="3600" b="1" dirty="0">
                <a:latin typeface="Sakkal Majalla" panose="02000000000000000000" pitchFamily="2" charset="-78"/>
                <a:ea typeface="Lato"/>
                <a:cs typeface="Sakkal Majalla" panose="02000000000000000000" pitchFamily="2" charset="-78"/>
                <a:sym typeface="Lato"/>
              </a:rPr>
              <a:t>: المقدمة قد تحتوي على بعض الإطالة في شرح بعض المفاهيم التي يمكن اختصارها. كان بالإمكان توجيه هذا الحيز الزائد إلى توضيح الأهداف المحددة للبحث أو تسليط الضوء بشكل أكبر على المشكلة البحثية الرئيسية..</a:t>
            </a:r>
            <a:endParaRPr lang="en-US" sz="3600" b="1" dirty="0">
              <a:latin typeface="Sakkal Majalla" panose="02000000000000000000" pitchFamily="2" charset="-78"/>
              <a:ea typeface="Lato"/>
              <a:cs typeface="Sakkal Majalla" panose="02000000000000000000" pitchFamily="2" charset="-78"/>
              <a:sym typeface="Lato"/>
            </a:endParaRPr>
          </a:p>
        </p:txBody>
      </p:sp>
    </p:spTree>
    <p:extLst>
      <p:ext uri="{BB962C8B-B14F-4D97-AF65-F5344CB8AC3E}">
        <p14:creationId xmlns:p14="http://schemas.microsoft.com/office/powerpoint/2010/main" val="2133872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CE3EC"/>
        </a:solidFill>
        <a:effectLst/>
      </p:bgPr>
    </p:bg>
    <p:spTree>
      <p:nvGrpSpPr>
        <p:cNvPr id="1" name="">
          <a:extLst>
            <a:ext uri="{FF2B5EF4-FFF2-40B4-BE49-F238E27FC236}">
              <a16:creationId xmlns:a16="http://schemas.microsoft.com/office/drawing/2014/main" id="{01FEC341-BE2D-4D12-8968-742E0D2498AC}"/>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27117FB4-9BA7-A9D6-5763-7E3F3B9F8892}"/>
              </a:ext>
            </a:extLst>
          </p:cNvPr>
          <p:cNvSpPr/>
          <p:nvPr/>
        </p:nvSpPr>
        <p:spPr>
          <a:xfrm>
            <a:off x="-732365" y="-561924"/>
            <a:ext cx="5555759" cy="4373898"/>
          </a:xfrm>
          <a:custGeom>
            <a:avLst/>
            <a:gdLst/>
            <a:ahLst/>
            <a:cxnLst/>
            <a:rect l="l" t="t" r="r" b="b"/>
            <a:pathLst>
              <a:path w="5555759" h="4373898">
                <a:moveTo>
                  <a:pt x="0" y="0"/>
                </a:moveTo>
                <a:lnTo>
                  <a:pt x="5555759" y="0"/>
                </a:lnTo>
                <a:lnTo>
                  <a:pt x="5555759" y="4373898"/>
                </a:lnTo>
                <a:lnTo>
                  <a:pt x="0" y="43738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F60D5D64-958E-4A36-6935-12DFCBEFF6FE}"/>
              </a:ext>
            </a:extLst>
          </p:cNvPr>
          <p:cNvSpPr/>
          <p:nvPr/>
        </p:nvSpPr>
        <p:spPr>
          <a:xfrm flipH="1">
            <a:off x="12226649" y="7708808"/>
            <a:ext cx="7315200" cy="3098985"/>
          </a:xfrm>
          <a:custGeom>
            <a:avLst/>
            <a:gdLst/>
            <a:ahLst/>
            <a:cxnLst/>
            <a:rect l="l" t="t" r="r" b="b"/>
            <a:pathLst>
              <a:path w="7315200" h="3098985">
                <a:moveTo>
                  <a:pt x="7315200" y="0"/>
                </a:moveTo>
                <a:lnTo>
                  <a:pt x="0" y="0"/>
                </a:lnTo>
                <a:lnTo>
                  <a:pt x="0" y="3098984"/>
                </a:lnTo>
                <a:lnTo>
                  <a:pt x="7315200" y="3098984"/>
                </a:lnTo>
                <a:lnTo>
                  <a:pt x="731520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153F0DD8-BBD0-B0A0-5A29-A978D45E3FA1}"/>
              </a:ext>
            </a:extLst>
          </p:cNvPr>
          <p:cNvSpPr/>
          <p:nvPr/>
        </p:nvSpPr>
        <p:spPr>
          <a:xfrm flipV="1">
            <a:off x="280770" y="6134592"/>
            <a:ext cx="3864095" cy="3899545"/>
          </a:xfrm>
          <a:custGeom>
            <a:avLst/>
            <a:gdLst/>
            <a:ahLst/>
            <a:cxnLst/>
            <a:rect l="l" t="t" r="r" b="b"/>
            <a:pathLst>
              <a:path w="3864095" h="3899545">
                <a:moveTo>
                  <a:pt x="0" y="3899545"/>
                </a:moveTo>
                <a:lnTo>
                  <a:pt x="3864095" y="3899545"/>
                </a:lnTo>
                <a:lnTo>
                  <a:pt x="3864095" y="0"/>
                </a:lnTo>
                <a:lnTo>
                  <a:pt x="0" y="0"/>
                </a:lnTo>
                <a:lnTo>
                  <a:pt x="0" y="3899545"/>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5" name="Freeform 5">
            <a:extLst>
              <a:ext uri="{FF2B5EF4-FFF2-40B4-BE49-F238E27FC236}">
                <a16:creationId xmlns:a16="http://schemas.microsoft.com/office/drawing/2014/main" id="{7521212A-1A90-03E7-1246-6FDE360121BF}"/>
              </a:ext>
            </a:extLst>
          </p:cNvPr>
          <p:cNvSpPr/>
          <p:nvPr/>
        </p:nvSpPr>
        <p:spPr>
          <a:xfrm flipH="1">
            <a:off x="14199852" y="271913"/>
            <a:ext cx="3864095" cy="3899545"/>
          </a:xfrm>
          <a:custGeom>
            <a:avLst/>
            <a:gdLst/>
            <a:ahLst/>
            <a:cxnLst/>
            <a:rect l="l" t="t" r="r" b="b"/>
            <a:pathLst>
              <a:path w="3864095" h="3899545">
                <a:moveTo>
                  <a:pt x="3864095" y="0"/>
                </a:moveTo>
                <a:lnTo>
                  <a:pt x="0" y="0"/>
                </a:lnTo>
                <a:lnTo>
                  <a:pt x="0" y="3899545"/>
                </a:lnTo>
                <a:lnTo>
                  <a:pt x="3864095" y="3899545"/>
                </a:lnTo>
                <a:lnTo>
                  <a:pt x="3864095"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0348D4A3-9983-FD75-BF5B-FE145AFD82BF}"/>
              </a:ext>
            </a:extLst>
          </p:cNvPr>
          <p:cNvSpPr/>
          <p:nvPr/>
        </p:nvSpPr>
        <p:spPr>
          <a:xfrm>
            <a:off x="4911449" y="2697644"/>
            <a:ext cx="7315200" cy="252707"/>
          </a:xfrm>
          <a:custGeom>
            <a:avLst/>
            <a:gdLst/>
            <a:ahLst/>
            <a:cxnLst/>
            <a:rect l="l" t="t" r="r" b="b"/>
            <a:pathLst>
              <a:path w="7315200" h="252707">
                <a:moveTo>
                  <a:pt x="0" y="0"/>
                </a:moveTo>
                <a:lnTo>
                  <a:pt x="7315200" y="0"/>
                </a:lnTo>
                <a:lnTo>
                  <a:pt x="7315200" y="252707"/>
                </a:lnTo>
                <a:lnTo>
                  <a:pt x="0" y="25270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7" name="TextBox 7">
            <a:extLst>
              <a:ext uri="{FF2B5EF4-FFF2-40B4-BE49-F238E27FC236}">
                <a16:creationId xmlns:a16="http://schemas.microsoft.com/office/drawing/2014/main" id="{3CF2422B-341D-C793-B723-6AD855686D1E}"/>
              </a:ext>
            </a:extLst>
          </p:cNvPr>
          <p:cNvSpPr txBox="1"/>
          <p:nvPr/>
        </p:nvSpPr>
        <p:spPr>
          <a:xfrm>
            <a:off x="5986192" y="1348090"/>
            <a:ext cx="5555759" cy="897682"/>
          </a:xfrm>
          <a:prstGeom prst="rect">
            <a:avLst/>
          </a:prstGeom>
        </p:spPr>
        <p:txBody>
          <a:bodyPr wrap="square" lIns="0" tIns="0" rIns="0" bIns="0" rtlCol="0" anchor="t">
            <a:spAutoFit/>
          </a:bodyPr>
          <a:lstStyle/>
          <a:p>
            <a:pPr algn="ctr">
              <a:lnSpc>
                <a:spcPts val="7000"/>
              </a:lnSpc>
            </a:pPr>
            <a:r>
              <a:rPr lang="ar-EG" sz="5400" b="1" dirty="0">
                <a:solidFill>
                  <a:srgbClr val="163C3F"/>
                </a:solidFill>
                <a:latin typeface="Sakkal Majalla" panose="02000000000000000000" pitchFamily="2" charset="-78"/>
                <a:ea typeface="League Spartan"/>
                <a:cs typeface="Sakkal Majalla" panose="02000000000000000000" pitchFamily="2" charset="-78"/>
                <a:sym typeface="League Spartan"/>
              </a:rPr>
              <a:t> نقد الملخص</a:t>
            </a:r>
            <a:endParaRPr lang="en-US" sz="5400" b="1" dirty="0">
              <a:solidFill>
                <a:srgbClr val="163C3F"/>
              </a:solidFill>
              <a:latin typeface="Sakkal Majalla" panose="02000000000000000000" pitchFamily="2" charset="-78"/>
              <a:ea typeface="League Spartan"/>
              <a:cs typeface="Sakkal Majalla" panose="02000000000000000000" pitchFamily="2" charset="-78"/>
              <a:sym typeface="League Spartan"/>
            </a:endParaRPr>
          </a:p>
        </p:txBody>
      </p:sp>
      <p:sp>
        <p:nvSpPr>
          <p:cNvPr id="8" name="TextBox 8">
            <a:extLst>
              <a:ext uri="{FF2B5EF4-FFF2-40B4-BE49-F238E27FC236}">
                <a16:creationId xmlns:a16="http://schemas.microsoft.com/office/drawing/2014/main" id="{F53AA8E5-D6B3-3536-3E2F-5B9124B71DBF}"/>
              </a:ext>
            </a:extLst>
          </p:cNvPr>
          <p:cNvSpPr txBox="1"/>
          <p:nvPr/>
        </p:nvSpPr>
        <p:spPr>
          <a:xfrm>
            <a:off x="2212817" y="4657373"/>
            <a:ext cx="15312718" cy="2077492"/>
          </a:xfrm>
          <a:prstGeom prst="rect">
            <a:avLst/>
          </a:prstGeom>
        </p:spPr>
        <p:txBody>
          <a:bodyPr wrap="square" lIns="0" tIns="0" rIns="0" bIns="0" rtlCol="0" anchor="t">
            <a:spAutoFit/>
          </a:bodyPr>
          <a:lstStyle/>
          <a:p>
            <a:pPr algn="ctr" rtl="1">
              <a:lnSpc>
                <a:spcPct val="200000"/>
              </a:lnSpc>
            </a:pPr>
            <a:r>
              <a:rPr lang="ar-EG" sz="3600" b="1" dirty="0">
                <a:latin typeface="Sakkal Majalla" panose="02000000000000000000" pitchFamily="2" charset="-78"/>
                <a:ea typeface="Lato"/>
                <a:cs typeface="Sakkal Majalla" panose="02000000000000000000" pitchFamily="2" charset="-78"/>
                <a:sym typeface="Lato"/>
              </a:rPr>
              <a:t>يمثل الملخص الخلاصة النهائية التي يجب أن تلخص كافة عناصر البحث بشكل مختصر ودقيق، ويجب أن يكون قادرًا على إعطاء القارئ فكرة متكاملة عن البحث دون الحاجة إلى قراءة النص الكامل.</a:t>
            </a:r>
            <a:endParaRPr lang="en-US" sz="3600" b="1" dirty="0">
              <a:latin typeface="Sakkal Majalla" panose="02000000000000000000" pitchFamily="2" charset="-78"/>
              <a:ea typeface="Lato"/>
              <a:cs typeface="Sakkal Majalla" panose="02000000000000000000" pitchFamily="2" charset="-78"/>
              <a:sym typeface="Lato"/>
            </a:endParaRPr>
          </a:p>
        </p:txBody>
      </p:sp>
    </p:spTree>
    <p:extLst>
      <p:ext uri="{BB962C8B-B14F-4D97-AF65-F5344CB8AC3E}">
        <p14:creationId xmlns:p14="http://schemas.microsoft.com/office/powerpoint/2010/main" val="36760569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CE3EC"/>
        </a:solidFill>
        <a:effectLst/>
      </p:bgPr>
    </p:bg>
    <p:spTree>
      <p:nvGrpSpPr>
        <p:cNvPr id="1" name="">
          <a:extLst>
            <a:ext uri="{FF2B5EF4-FFF2-40B4-BE49-F238E27FC236}">
              <a16:creationId xmlns:a16="http://schemas.microsoft.com/office/drawing/2014/main" id="{CD0D629F-19AF-CE8D-E297-4DFF4225D43B}"/>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8E1E65A1-FAEE-528C-3500-44B3AEA0BFE1}"/>
              </a:ext>
            </a:extLst>
          </p:cNvPr>
          <p:cNvSpPr/>
          <p:nvPr/>
        </p:nvSpPr>
        <p:spPr>
          <a:xfrm>
            <a:off x="-732365" y="-561924"/>
            <a:ext cx="5555759" cy="4373898"/>
          </a:xfrm>
          <a:custGeom>
            <a:avLst/>
            <a:gdLst/>
            <a:ahLst/>
            <a:cxnLst/>
            <a:rect l="l" t="t" r="r" b="b"/>
            <a:pathLst>
              <a:path w="5555759" h="4373898">
                <a:moveTo>
                  <a:pt x="0" y="0"/>
                </a:moveTo>
                <a:lnTo>
                  <a:pt x="5555759" y="0"/>
                </a:lnTo>
                <a:lnTo>
                  <a:pt x="5555759" y="4373898"/>
                </a:lnTo>
                <a:lnTo>
                  <a:pt x="0" y="43738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E5ED2B1C-E369-3805-D235-7992E434A9B0}"/>
              </a:ext>
            </a:extLst>
          </p:cNvPr>
          <p:cNvSpPr/>
          <p:nvPr/>
        </p:nvSpPr>
        <p:spPr>
          <a:xfrm flipH="1">
            <a:off x="12226649" y="7708808"/>
            <a:ext cx="7315200" cy="3098985"/>
          </a:xfrm>
          <a:custGeom>
            <a:avLst/>
            <a:gdLst/>
            <a:ahLst/>
            <a:cxnLst/>
            <a:rect l="l" t="t" r="r" b="b"/>
            <a:pathLst>
              <a:path w="7315200" h="3098985">
                <a:moveTo>
                  <a:pt x="7315200" y="0"/>
                </a:moveTo>
                <a:lnTo>
                  <a:pt x="0" y="0"/>
                </a:lnTo>
                <a:lnTo>
                  <a:pt x="0" y="3098984"/>
                </a:lnTo>
                <a:lnTo>
                  <a:pt x="7315200" y="3098984"/>
                </a:lnTo>
                <a:lnTo>
                  <a:pt x="731520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ED59038D-4A62-A16B-4F17-C1EB6DE015E4}"/>
              </a:ext>
            </a:extLst>
          </p:cNvPr>
          <p:cNvSpPr/>
          <p:nvPr/>
        </p:nvSpPr>
        <p:spPr>
          <a:xfrm flipV="1">
            <a:off x="280770" y="6134592"/>
            <a:ext cx="3864095" cy="3899545"/>
          </a:xfrm>
          <a:custGeom>
            <a:avLst/>
            <a:gdLst/>
            <a:ahLst/>
            <a:cxnLst/>
            <a:rect l="l" t="t" r="r" b="b"/>
            <a:pathLst>
              <a:path w="3864095" h="3899545">
                <a:moveTo>
                  <a:pt x="0" y="3899545"/>
                </a:moveTo>
                <a:lnTo>
                  <a:pt x="3864095" y="3899545"/>
                </a:lnTo>
                <a:lnTo>
                  <a:pt x="3864095" y="0"/>
                </a:lnTo>
                <a:lnTo>
                  <a:pt x="0" y="0"/>
                </a:lnTo>
                <a:lnTo>
                  <a:pt x="0" y="3899545"/>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5" name="Freeform 5">
            <a:extLst>
              <a:ext uri="{FF2B5EF4-FFF2-40B4-BE49-F238E27FC236}">
                <a16:creationId xmlns:a16="http://schemas.microsoft.com/office/drawing/2014/main" id="{81E8E27D-0498-3EB0-F100-C4D26025746B}"/>
              </a:ext>
            </a:extLst>
          </p:cNvPr>
          <p:cNvSpPr/>
          <p:nvPr/>
        </p:nvSpPr>
        <p:spPr>
          <a:xfrm flipH="1">
            <a:off x="14199852" y="271913"/>
            <a:ext cx="3864095" cy="3899545"/>
          </a:xfrm>
          <a:custGeom>
            <a:avLst/>
            <a:gdLst/>
            <a:ahLst/>
            <a:cxnLst/>
            <a:rect l="l" t="t" r="r" b="b"/>
            <a:pathLst>
              <a:path w="3864095" h="3899545">
                <a:moveTo>
                  <a:pt x="3864095" y="0"/>
                </a:moveTo>
                <a:lnTo>
                  <a:pt x="0" y="0"/>
                </a:lnTo>
                <a:lnTo>
                  <a:pt x="0" y="3899545"/>
                </a:lnTo>
                <a:lnTo>
                  <a:pt x="3864095" y="3899545"/>
                </a:lnTo>
                <a:lnTo>
                  <a:pt x="3864095"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A0F20E3A-2010-575E-90FA-823028BBCB51}"/>
              </a:ext>
            </a:extLst>
          </p:cNvPr>
          <p:cNvSpPr/>
          <p:nvPr/>
        </p:nvSpPr>
        <p:spPr>
          <a:xfrm>
            <a:off x="4911449" y="2697644"/>
            <a:ext cx="7315200" cy="252707"/>
          </a:xfrm>
          <a:custGeom>
            <a:avLst/>
            <a:gdLst/>
            <a:ahLst/>
            <a:cxnLst/>
            <a:rect l="l" t="t" r="r" b="b"/>
            <a:pathLst>
              <a:path w="7315200" h="252707">
                <a:moveTo>
                  <a:pt x="0" y="0"/>
                </a:moveTo>
                <a:lnTo>
                  <a:pt x="7315200" y="0"/>
                </a:lnTo>
                <a:lnTo>
                  <a:pt x="7315200" y="252707"/>
                </a:lnTo>
                <a:lnTo>
                  <a:pt x="0" y="25270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7" name="TextBox 7">
            <a:extLst>
              <a:ext uri="{FF2B5EF4-FFF2-40B4-BE49-F238E27FC236}">
                <a16:creationId xmlns:a16="http://schemas.microsoft.com/office/drawing/2014/main" id="{47718241-2086-9805-8CC8-E16D9E9A8BD6}"/>
              </a:ext>
            </a:extLst>
          </p:cNvPr>
          <p:cNvSpPr txBox="1"/>
          <p:nvPr/>
        </p:nvSpPr>
        <p:spPr>
          <a:xfrm>
            <a:off x="5986192" y="1348090"/>
            <a:ext cx="5555759" cy="897682"/>
          </a:xfrm>
          <a:prstGeom prst="rect">
            <a:avLst/>
          </a:prstGeom>
        </p:spPr>
        <p:txBody>
          <a:bodyPr wrap="square" lIns="0" tIns="0" rIns="0" bIns="0" rtlCol="0" anchor="t">
            <a:spAutoFit/>
          </a:bodyPr>
          <a:lstStyle/>
          <a:p>
            <a:pPr algn="ctr">
              <a:lnSpc>
                <a:spcPts val="7000"/>
              </a:lnSpc>
            </a:pPr>
            <a:r>
              <a:rPr lang="ar-EG" sz="5400" b="1" dirty="0">
                <a:solidFill>
                  <a:srgbClr val="163C3F"/>
                </a:solidFill>
                <a:latin typeface="Sakkal Majalla" panose="02000000000000000000" pitchFamily="2" charset="-78"/>
                <a:ea typeface="League Spartan"/>
                <a:cs typeface="Sakkal Majalla" panose="02000000000000000000" pitchFamily="2" charset="-78"/>
                <a:sym typeface="League Spartan"/>
              </a:rPr>
              <a:t> أوجه القوة في الملخص</a:t>
            </a:r>
            <a:endParaRPr lang="en-US" sz="5400" b="1" dirty="0">
              <a:solidFill>
                <a:srgbClr val="163C3F"/>
              </a:solidFill>
              <a:latin typeface="Sakkal Majalla" panose="02000000000000000000" pitchFamily="2" charset="-78"/>
              <a:ea typeface="League Spartan"/>
              <a:cs typeface="Sakkal Majalla" panose="02000000000000000000" pitchFamily="2" charset="-78"/>
              <a:sym typeface="League Spartan"/>
            </a:endParaRPr>
          </a:p>
        </p:txBody>
      </p:sp>
      <p:sp>
        <p:nvSpPr>
          <p:cNvPr id="8" name="TextBox 8">
            <a:extLst>
              <a:ext uri="{FF2B5EF4-FFF2-40B4-BE49-F238E27FC236}">
                <a16:creationId xmlns:a16="http://schemas.microsoft.com/office/drawing/2014/main" id="{6BCF2B02-01B3-614A-A03B-6FAE3773AD5F}"/>
              </a:ext>
            </a:extLst>
          </p:cNvPr>
          <p:cNvSpPr txBox="1"/>
          <p:nvPr/>
        </p:nvSpPr>
        <p:spPr>
          <a:xfrm>
            <a:off x="1855264" y="3499286"/>
            <a:ext cx="15312718" cy="5401479"/>
          </a:xfrm>
          <a:prstGeom prst="rect">
            <a:avLst/>
          </a:prstGeom>
        </p:spPr>
        <p:txBody>
          <a:bodyPr wrap="square" lIns="0" tIns="0" rIns="0" bIns="0" rtlCol="0" anchor="t">
            <a:spAutoFit/>
          </a:bodyPr>
          <a:lstStyle/>
          <a:p>
            <a:pPr marL="571500" indent="-571500" algn="ctr" rtl="1">
              <a:lnSpc>
                <a:spcPct val="200000"/>
              </a:lnSpc>
              <a:buFont typeface="Arial" panose="020B0604020202020204" pitchFamily="34" charset="0"/>
              <a:buChar char="•"/>
            </a:pPr>
            <a:r>
              <a:rPr lang="ar-EG" sz="3600" b="1" dirty="0">
                <a:solidFill>
                  <a:srgbClr val="FF0000"/>
                </a:solidFill>
                <a:latin typeface="Sakkal Majalla" panose="02000000000000000000" pitchFamily="2" charset="-78"/>
                <a:ea typeface="Lato"/>
                <a:cs typeface="Sakkal Majalla" panose="02000000000000000000" pitchFamily="2" charset="-78"/>
                <a:sym typeface="Lato"/>
              </a:rPr>
              <a:t>التلخيص الجيد للأهداف</a:t>
            </a:r>
            <a:r>
              <a:rPr lang="ar-EG" sz="3600" b="1" dirty="0">
                <a:latin typeface="Sakkal Majalla" panose="02000000000000000000" pitchFamily="2" charset="-78"/>
                <a:ea typeface="Lato"/>
                <a:cs typeface="Sakkal Majalla" panose="02000000000000000000" pitchFamily="2" charset="-78"/>
                <a:sym typeface="Lato"/>
              </a:rPr>
              <a:t>: تمكن الملخص من تقديم فكرة جيدة عن الأهداف الرئيسية للبحث. لقد أوضح الباحثة أن الهدف الأساسي هو دراسة تأثير القيادة التحويلية على إدارة المعرفة، وهذا يعد جزءًا أساسيًا في فهم الغرض من البحث.</a:t>
            </a:r>
          </a:p>
          <a:p>
            <a:pPr marL="571500" indent="-571500" algn="ctr" rtl="1">
              <a:lnSpc>
                <a:spcPct val="200000"/>
              </a:lnSpc>
              <a:buFont typeface="Arial" panose="020B0604020202020204" pitchFamily="34" charset="0"/>
              <a:buChar char="•"/>
            </a:pPr>
            <a:r>
              <a:rPr lang="ar-EG" sz="3600" b="1" dirty="0">
                <a:solidFill>
                  <a:srgbClr val="FF0000"/>
                </a:solidFill>
                <a:latin typeface="Sakkal Majalla" panose="02000000000000000000" pitchFamily="2" charset="-78"/>
                <a:ea typeface="Lato"/>
                <a:cs typeface="Sakkal Majalla" panose="02000000000000000000" pitchFamily="2" charset="-78"/>
                <a:sym typeface="Lato"/>
              </a:rPr>
              <a:t>استقلالية الملخص</a:t>
            </a:r>
            <a:r>
              <a:rPr lang="ar-EG" sz="3600" b="1" dirty="0">
                <a:latin typeface="Sakkal Majalla" panose="02000000000000000000" pitchFamily="2" charset="-78"/>
                <a:ea typeface="Lato"/>
                <a:cs typeface="Sakkal Majalla" panose="02000000000000000000" pitchFamily="2" charset="-78"/>
                <a:sym typeface="Lato"/>
              </a:rPr>
              <a:t>: الملخص مكتوب بطريقة تمكن القارئ من الحصول على صورة عامة عن البحث دون الحاجة إلى الرجوع إلى النص الكامل، وهو ما يعكس مهارة الباحثة في الإيجاز والتوضيح.</a:t>
            </a:r>
            <a:endParaRPr lang="en-US" sz="3600" b="1" dirty="0">
              <a:latin typeface="Sakkal Majalla" panose="02000000000000000000" pitchFamily="2" charset="-78"/>
              <a:ea typeface="Lato"/>
              <a:cs typeface="Sakkal Majalla" panose="02000000000000000000" pitchFamily="2" charset="-78"/>
              <a:sym typeface="Lato"/>
            </a:endParaRPr>
          </a:p>
        </p:txBody>
      </p:sp>
    </p:spTree>
    <p:extLst>
      <p:ext uri="{BB962C8B-B14F-4D97-AF65-F5344CB8AC3E}">
        <p14:creationId xmlns:p14="http://schemas.microsoft.com/office/powerpoint/2010/main" val="29196241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CE3EC"/>
        </a:solidFill>
        <a:effectLst/>
      </p:bgPr>
    </p:bg>
    <p:spTree>
      <p:nvGrpSpPr>
        <p:cNvPr id="1" name="">
          <a:extLst>
            <a:ext uri="{FF2B5EF4-FFF2-40B4-BE49-F238E27FC236}">
              <a16:creationId xmlns:a16="http://schemas.microsoft.com/office/drawing/2014/main" id="{87FB8216-962F-1E1F-33E0-6AF126E0024F}"/>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741D821D-DBDA-C996-C5C1-04F791678448}"/>
              </a:ext>
            </a:extLst>
          </p:cNvPr>
          <p:cNvSpPr/>
          <p:nvPr/>
        </p:nvSpPr>
        <p:spPr>
          <a:xfrm>
            <a:off x="-732365" y="-561924"/>
            <a:ext cx="5555759" cy="4373898"/>
          </a:xfrm>
          <a:custGeom>
            <a:avLst/>
            <a:gdLst/>
            <a:ahLst/>
            <a:cxnLst/>
            <a:rect l="l" t="t" r="r" b="b"/>
            <a:pathLst>
              <a:path w="5555759" h="4373898">
                <a:moveTo>
                  <a:pt x="0" y="0"/>
                </a:moveTo>
                <a:lnTo>
                  <a:pt x="5555759" y="0"/>
                </a:lnTo>
                <a:lnTo>
                  <a:pt x="5555759" y="4373898"/>
                </a:lnTo>
                <a:lnTo>
                  <a:pt x="0" y="437389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a:extLst>
              <a:ext uri="{FF2B5EF4-FFF2-40B4-BE49-F238E27FC236}">
                <a16:creationId xmlns:a16="http://schemas.microsoft.com/office/drawing/2014/main" id="{C58A50AD-A2B7-B247-62A2-7C33DCA0C79D}"/>
              </a:ext>
            </a:extLst>
          </p:cNvPr>
          <p:cNvSpPr/>
          <p:nvPr/>
        </p:nvSpPr>
        <p:spPr>
          <a:xfrm flipH="1">
            <a:off x="12226649" y="7708808"/>
            <a:ext cx="7315200" cy="3098985"/>
          </a:xfrm>
          <a:custGeom>
            <a:avLst/>
            <a:gdLst/>
            <a:ahLst/>
            <a:cxnLst/>
            <a:rect l="l" t="t" r="r" b="b"/>
            <a:pathLst>
              <a:path w="7315200" h="3098985">
                <a:moveTo>
                  <a:pt x="7315200" y="0"/>
                </a:moveTo>
                <a:lnTo>
                  <a:pt x="0" y="0"/>
                </a:lnTo>
                <a:lnTo>
                  <a:pt x="0" y="3098984"/>
                </a:lnTo>
                <a:lnTo>
                  <a:pt x="7315200" y="3098984"/>
                </a:lnTo>
                <a:lnTo>
                  <a:pt x="731520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a:extLst>
              <a:ext uri="{FF2B5EF4-FFF2-40B4-BE49-F238E27FC236}">
                <a16:creationId xmlns:a16="http://schemas.microsoft.com/office/drawing/2014/main" id="{F52D3B8A-D302-65B7-94AD-C774E8539840}"/>
              </a:ext>
            </a:extLst>
          </p:cNvPr>
          <p:cNvSpPr/>
          <p:nvPr/>
        </p:nvSpPr>
        <p:spPr>
          <a:xfrm flipV="1">
            <a:off x="280770" y="6134592"/>
            <a:ext cx="3864095" cy="3899545"/>
          </a:xfrm>
          <a:custGeom>
            <a:avLst/>
            <a:gdLst/>
            <a:ahLst/>
            <a:cxnLst/>
            <a:rect l="l" t="t" r="r" b="b"/>
            <a:pathLst>
              <a:path w="3864095" h="3899545">
                <a:moveTo>
                  <a:pt x="0" y="3899545"/>
                </a:moveTo>
                <a:lnTo>
                  <a:pt x="3864095" y="3899545"/>
                </a:lnTo>
                <a:lnTo>
                  <a:pt x="3864095" y="0"/>
                </a:lnTo>
                <a:lnTo>
                  <a:pt x="0" y="0"/>
                </a:lnTo>
                <a:lnTo>
                  <a:pt x="0" y="3899545"/>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5" name="Freeform 5">
            <a:extLst>
              <a:ext uri="{FF2B5EF4-FFF2-40B4-BE49-F238E27FC236}">
                <a16:creationId xmlns:a16="http://schemas.microsoft.com/office/drawing/2014/main" id="{4ED37647-7687-9EED-8CD4-8206522B9B0C}"/>
              </a:ext>
            </a:extLst>
          </p:cNvPr>
          <p:cNvSpPr/>
          <p:nvPr/>
        </p:nvSpPr>
        <p:spPr>
          <a:xfrm flipH="1">
            <a:off x="14199852" y="271913"/>
            <a:ext cx="3864095" cy="3899545"/>
          </a:xfrm>
          <a:custGeom>
            <a:avLst/>
            <a:gdLst/>
            <a:ahLst/>
            <a:cxnLst/>
            <a:rect l="l" t="t" r="r" b="b"/>
            <a:pathLst>
              <a:path w="3864095" h="3899545">
                <a:moveTo>
                  <a:pt x="3864095" y="0"/>
                </a:moveTo>
                <a:lnTo>
                  <a:pt x="0" y="0"/>
                </a:lnTo>
                <a:lnTo>
                  <a:pt x="0" y="3899545"/>
                </a:lnTo>
                <a:lnTo>
                  <a:pt x="3864095" y="3899545"/>
                </a:lnTo>
                <a:lnTo>
                  <a:pt x="3864095"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6" name="Freeform 6">
            <a:extLst>
              <a:ext uri="{FF2B5EF4-FFF2-40B4-BE49-F238E27FC236}">
                <a16:creationId xmlns:a16="http://schemas.microsoft.com/office/drawing/2014/main" id="{C89FA759-2F46-B801-5B08-3143A54DF829}"/>
              </a:ext>
            </a:extLst>
          </p:cNvPr>
          <p:cNvSpPr/>
          <p:nvPr/>
        </p:nvSpPr>
        <p:spPr>
          <a:xfrm>
            <a:off x="4911449" y="2697644"/>
            <a:ext cx="7315200" cy="252707"/>
          </a:xfrm>
          <a:custGeom>
            <a:avLst/>
            <a:gdLst/>
            <a:ahLst/>
            <a:cxnLst/>
            <a:rect l="l" t="t" r="r" b="b"/>
            <a:pathLst>
              <a:path w="7315200" h="252707">
                <a:moveTo>
                  <a:pt x="0" y="0"/>
                </a:moveTo>
                <a:lnTo>
                  <a:pt x="7315200" y="0"/>
                </a:lnTo>
                <a:lnTo>
                  <a:pt x="7315200" y="252707"/>
                </a:lnTo>
                <a:lnTo>
                  <a:pt x="0" y="252707"/>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US"/>
          </a:p>
        </p:txBody>
      </p:sp>
      <p:sp>
        <p:nvSpPr>
          <p:cNvPr id="7" name="TextBox 7">
            <a:extLst>
              <a:ext uri="{FF2B5EF4-FFF2-40B4-BE49-F238E27FC236}">
                <a16:creationId xmlns:a16="http://schemas.microsoft.com/office/drawing/2014/main" id="{0E39EE96-8C5F-3656-8E27-2FAB38C54E25}"/>
              </a:ext>
            </a:extLst>
          </p:cNvPr>
          <p:cNvSpPr txBox="1"/>
          <p:nvPr/>
        </p:nvSpPr>
        <p:spPr>
          <a:xfrm>
            <a:off x="5986192" y="1348090"/>
            <a:ext cx="5555759" cy="897682"/>
          </a:xfrm>
          <a:prstGeom prst="rect">
            <a:avLst/>
          </a:prstGeom>
        </p:spPr>
        <p:txBody>
          <a:bodyPr wrap="square" lIns="0" tIns="0" rIns="0" bIns="0" rtlCol="0" anchor="t">
            <a:spAutoFit/>
          </a:bodyPr>
          <a:lstStyle/>
          <a:p>
            <a:pPr algn="ctr">
              <a:lnSpc>
                <a:spcPts val="7000"/>
              </a:lnSpc>
            </a:pPr>
            <a:r>
              <a:rPr lang="ar-EG" sz="5400" b="1" dirty="0">
                <a:solidFill>
                  <a:srgbClr val="163C3F"/>
                </a:solidFill>
                <a:latin typeface="Sakkal Majalla" panose="02000000000000000000" pitchFamily="2" charset="-78"/>
                <a:ea typeface="League Spartan"/>
                <a:cs typeface="Sakkal Majalla" panose="02000000000000000000" pitchFamily="2" charset="-78"/>
                <a:sym typeface="League Spartan"/>
              </a:rPr>
              <a:t> أوجه النقد للملخص:</a:t>
            </a:r>
            <a:endParaRPr lang="en-US" sz="5400" b="1" dirty="0">
              <a:solidFill>
                <a:srgbClr val="163C3F"/>
              </a:solidFill>
              <a:latin typeface="Sakkal Majalla" panose="02000000000000000000" pitchFamily="2" charset="-78"/>
              <a:ea typeface="League Spartan"/>
              <a:cs typeface="Sakkal Majalla" panose="02000000000000000000" pitchFamily="2" charset="-78"/>
              <a:sym typeface="League Spartan"/>
            </a:endParaRPr>
          </a:p>
        </p:txBody>
      </p:sp>
      <p:sp>
        <p:nvSpPr>
          <p:cNvPr id="8" name="TextBox 8">
            <a:extLst>
              <a:ext uri="{FF2B5EF4-FFF2-40B4-BE49-F238E27FC236}">
                <a16:creationId xmlns:a16="http://schemas.microsoft.com/office/drawing/2014/main" id="{6DC7E6D1-3B10-A162-DB25-0A2547B5543D}"/>
              </a:ext>
            </a:extLst>
          </p:cNvPr>
          <p:cNvSpPr txBox="1"/>
          <p:nvPr/>
        </p:nvSpPr>
        <p:spPr>
          <a:xfrm>
            <a:off x="1855264" y="3499286"/>
            <a:ext cx="15312718" cy="6509474"/>
          </a:xfrm>
          <a:prstGeom prst="rect">
            <a:avLst/>
          </a:prstGeom>
        </p:spPr>
        <p:txBody>
          <a:bodyPr wrap="square" lIns="0" tIns="0" rIns="0" bIns="0" rtlCol="0" anchor="t">
            <a:spAutoFit/>
          </a:bodyPr>
          <a:lstStyle/>
          <a:p>
            <a:pPr marL="571500" indent="-571500" algn="ctr" rtl="1">
              <a:lnSpc>
                <a:spcPct val="200000"/>
              </a:lnSpc>
              <a:buFont typeface="Arial" panose="020B0604020202020204" pitchFamily="34" charset="0"/>
              <a:buChar char="•"/>
            </a:pPr>
            <a:r>
              <a:rPr lang="ar-EG" sz="3600" b="1" dirty="0">
                <a:solidFill>
                  <a:srgbClr val="FF0000"/>
                </a:solidFill>
                <a:latin typeface="Sakkal Majalla" panose="02000000000000000000" pitchFamily="2" charset="-78"/>
                <a:ea typeface="Lato"/>
                <a:cs typeface="Sakkal Majalla" panose="02000000000000000000" pitchFamily="2" charset="-78"/>
                <a:sym typeface="Lato"/>
              </a:rPr>
              <a:t>غياب بعض التفاصيل المهمة: </a:t>
            </a:r>
            <a:r>
              <a:rPr lang="ar-EG" sz="3600" b="1" dirty="0">
                <a:latin typeface="Sakkal Majalla" panose="02000000000000000000" pitchFamily="2" charset="-78"/>
                <a:ea typeface="Lato"/>
                <a:cs typeface="Sakkal Majalla" panose="02000000000000000000" pitchFamily="2" charset="-78"/>
                <a:sym typeface="Lato"/>
              </a:rPr>
              <a:t>الملخص لم يتطرق بشكل كافٍ إلى المنهجية المستخدمة في البحث. لم تذكر الباحثة كيف تم جمع البيانات أو تصميم العينة، وهو أمر حيوي يجب أن يتضمنه أي ملخص علمي ليكون شاملًا. كان من الأفضل تقديم وصف موجز للطريقة المتبعة في البحث.</a:t>
            </a:r>
          </a:p>
          <a:p>
            <a:pPr marL="571500" indent="-571500" algn="ctr" rtl="1">
              <a:lnSpc>
                <a:spcPct val="200000"/>
              </a:lnSpc>
              <a:buFont typeface="Arial" panose="020B0604020202020204" pitchFamily="34" charset="0"/>
              <a:buChar char="•"/>
            </a:pPr>
            <a:r>
              <a:rPr lang="ar-EG" sz="3600" b="1" dirty="0">
                <a:solidFill>
                  <a:srgbClr val="FF0000"/>
                </a:solidFill>
                <a:latin typeface="Sakkal Majalla" panose="02000000000000000000" pitchFamily="2" charset="-78"/>
                <a:ea typeface="Lato"/>
                <a:cs typeface="Sakkal Majalla" panose="02000000000000000000" pitchFamily="2" charset="-78"/>
                <a:sym typeface="Lato"/>
              </a:rPr>
              <a:t>النتائج العامة: </a:t>
            </a:r>
            <a:r>
              <a:rPr lang="ar-EG" sz="3600" b="1" dirty="0">
                <a:latin typeface="Sakkal Majalla" panose="02000000000000000000" pitchFamily="2" charset="-78"/>
                <a:ea typeface="Lato"/>
                <a:cs typeface="Sakkal Majalla" panose="02000000000000000000" pitchFamily="2" charset="-78"/>
                <a:sym typeface="Lato"/>
              </a:rPr>
              <a:t>لم يوضح الملخص بشكل كافٍ النتائج الرئيسية التي توصل إليها البحث. كان من الأفضل أن يتم تقديم لمحة عامة عن الاستنتاجات الرئيسية التي تم التوصل إليها فيما يتعلق بتأثير القيادة التحويلية على إدارة المعرفة، لأن هذا يعد جزءًا أساسيًا يهم القارئ عند مراجعة البحث.</a:t>
            </a:r>
            <a:endParaRPr lang="en-US" sz="3600" b="1" dirty="0">
              <a:latin typeface="Sakkal Majalla" panose="02000000000000000000" pitchFamily="2" charset="-78"/>
              <a:ea typeface="Lato"/>
              <a:cs typeface="Sakkal Majalla" panose="02000000000000000000" pitchFamily="2" charset="-78"/>
              <a:sym typeface="Lato"/>
            </a:endParaRPr>
          </a:p>
        </p:txBody>
      </p:sp>
    </p:spTree>
    <p:extLst>
      <p:ext uri="{BB962C8B-B14F-4D97-AF65-F5344CB8AC3E}">
        <p14:creationId xmlns:p14="http://schemas.microsoft.com/office/powerpoint/2010/main" val="15978293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59" b="-9259"/>
            </a:stretch>
          </a:blipFill>
        </p:spPr>
        <p:txBody>
          <a:bodyPr/>
          <a:lstStyle/>
          <a:p>
            <a:endParaRPr lang="en-US"/>
          </a:p>
        </p:txBody>
      </p:sp>
      <p:sp>
        <p:nvSpPr>
          <p:cNvPr id="3" name="Freeform 3"/>
          <p:cNvSpPr/>
          <p:nvPr/>
        </p:nvSpPr>
        <p:spPr>
          <a:xfrm>
            <a:off x="2852388" y="2567505"/>
            <a:ext cx="12583225" cy="4987533"/>
          </a:xfrm>
          <a:custGeom>
            <a:avLst/>
            <a:gdLst/>
            <a:ahLst/>
            <a:cxnLst/>
            <a:rect l="l" t="t" r="r" b="b"/>
            <a:pathLst>
              <a:path w="12583225" h="4987533">
                <a:moveTo>
                  <a:pt x="0" y="0"/>
                </a:moveTo>
                <a:lnTo>
                  <a:pt x="12583224" y="0"/>
                </a:lnTo>
                <a:lnTo>
                  <a:pt x="12583224" y="4987533"/>
                </a:lnTo>
                <a:lnTo>
                  <a:pt x="0" y="4987533"/>
                </a:lnTo>
                <a:lnTo>
                  <a:pt x="0" y="0"/>
                </a:lnTo>
                <a:close/>
              </a:path>
            </a:pathLst>
          </a:custGeom>
          <a:blipFill>
            <a:blip r:embed="rId3">
              <a:alphaModFix amt="75000"/>
              <a:extLst>
                <a:ext uri="{96DAC541-7B7A-43D3-8B79-37D633B846F1}">
                  <asvg:svgBlip xmlns:asvg="http://schemas.microsoft.com/office/drawing/2016/SVG/main" r:embed="rId4"/>
                </a:ext>
              </a:extLst>
            </a:blip>
            <a:stretch>
              <a:fillRect/>
            </a:stretch>
          </a:blipFill>
        </p:spPr>
        <p:txBody>
          <a:bodyPr/>
          <a:lstStyle/>
          <a:p>
            <a:endParaRPr lang="en-US"/>
          </a:p>
        </p:txBody>
      </p:sp>
      <p:sp>
        <p:nvSpPr>
          <p:cNvPr id="4" name="Freeform 4"/>
          <p:cNvSpPr/>
          <p:nvPr/>
        </p:nvSpPr>
        <p:spPr>
          <a:xfrm>
            <a:off x="-732365" y="-561924"/>
            <a:ext cx="5555759" cy="4373898"/>
          </a:xfrm>
          <a:custGeom>
            <a:avLst/>
            <a:gdLst/>
            <a:ahLst/>
            <a:cxnLst/>
            <a:rect l="l" t="t" r="r" b="b"/>
            <a:pathLst>
              <a:path w="5555759" h="4373898">
                <a:moveTo>
                  <a:pt x="0" y="0"/>
                </a:moveTo>
                <a:lnTo>
                  <a:pt x="5555759" y="0"/>
                </a:lnTo>
                <a:lnTo>
                  <a:pt x="5555759" y="4373898"/>
                </a:lnTo>
                <a:lnTo>
                  <a:pt x="0" y="437389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5" name="Freeform 5"/>
          <p:cNvSpPr/>
          <p:nvPr/>
        </p:nvSpPr>
        <p:spPr>
          <a:xfrm flipH="1">
            <a:off x="12226649" y="7708808"/>
            <a:ext cx="7315200" cy="3098985"/>
          </a:xfrm>
          <a:custGeom>
            <a:avLst/>
            <a:gdLst/>
            <a:ahLst/>
            <a:cxnLst/>
            <a:rect l="l" t="t" r="r" b="b"/>
            <a:pathLst>
              <a:path w="7315200" h="3098985">
                <a:moveTo>
                  <a:pt x="7315200" y="0"/>
                </a:moveTo>
                <a:lnTo>
                  <a:pt x="0" y="0"/>
                </a:lnTo>
                <a:lnTo>
                  <a:pt x="0" y="3098984"/>
                </a:lnTo>
                <a:lnTo>
                  <a:pt x="7315200" y="3098984"/>
                </a:lnTo>
                <a:lnTo>
                  <a:pt x="731520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6" name="Freeform 6"/>
          <p:cNvSpPr/>
          <p:nvPr/>
        </p:nvSpPr>
        <p:spPr>
          <a:xfrm flipV="1">
            <a:off x="280770" y="6134592"/>
            <a:ext cx="3864095" cy="3899545"/>
          </a:xfrm>
          <a:custGeom>
            <a:avLst/>
            <a:gdLst/>
            <a:ahLst/>
            <a:cxnLst/>
            <a:rect l="l" t="t" r="r" b="b"/>
            <a:pathLst>
              <a:path w="3864095" h="3899545">
                <a:moveTo>
                  <a:pt x="0" y="3899545"/>
                </a:moveTo>
                <a:lnTo>
                  <a:pt x="3864095" y="3899545"/>
                </a:lnTo>
                <a:lnTo>
                  <a:pt x="3864095" y="0"/>
                </a:lnTo>
                <a:lnTo>
                  <a:pt x="0" y="0"/>
                </a:lnTo>
                <a:lnTo>
                  <a:pt x="0" y="3899545"/>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7" name="TextBox 7"/>
          <p:cNvSpPr txBox="1"/>
          <p:nvPr/>
        </p:nvSpPr>
        <p:spPr>
          <a:xfrm>
            <a:off x="1577296" y="3673126"/>
            <a:ext cx="15133407" cy="2249256"/>
          </a:xfrm>
          <a:prstGeom prst="rect">
            <a:avLst/>
          </a:prstGeom>
        </p:spPr>
        <p:txBody>
          <a:bodyPr lIns="0" tIns="0" rIns="0" bIns="0" rtlCol="0" anchor="t">
            <a:spAutoFit/>
          </a:bodyPr>
          <a:lstStyle/>
          <a:p>
            <a:pPr algn="ctr">
              <a:lnSpc>
                <a:spcPts val="18300"/>
              </a:lnSpc>
            </a:pPr>
            <a:r>
              <a:rPr lang="en-US" sz="13071">
                <a:solidFill>
                  <a:srgbClr val="163C3F"/>
                </a:solidFill>
                <a:latin typeface="League Spartan"/>
                <a:ea typeface="League Spartan"/>
                <a:cs typeface="League Spartan"/>
                <a:sym typeface="League Spartan"/>
              </a:rPr>
              <a:t>THANK YOU</a:t>
            </a:r>
          </a:p>
        </p:txBody>
      </p:sp>
      <p:sp>
        <p:nvSpPr>
          <p:cNvPr id="8" name="Freeform 8"/>
          <p:cNvSpPr/>
          <p:nvPr/>
        </p:nvSpPr>
        <p:spPr>
          <a:xfrm flipH="1">
            <a:off x="14199852" y="271913"/>
            <a:ext cx="3864095" cy="3899545"/>
          </a:xfrm>
          <a:custGeom>
            <a:avLst/>
            <a:gdLst/>
            <a:ahLst/>
            <a:cxnLst/>
            <a:rect l="l" t="t" r="r" b="b"/>
            <a:pathLst>
              <a:path w="3864095" h="3899545">
                <a:moveTo>
                  <a:pt x="3864095" y="0"/>
                </a:moveTo>
                <a:lnTo>
                  <a:pt x="0" y="0"/>
                </a:lnTo>
                <a:lnTo>
                  <a:pt x="0" y="3899545"/>
                </a:lnTo>
                <a:lnTo>
                  <a:pt x="3864095" y="3899545"/>
                </a:lnTo>
                <a:lnTo>
                  <a:pt x="3864095"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9" name="Freeform 9"/>
          <p:cNvSpPr/>
          <p:nvPr/>
        </p:nvSpPr>
        <p:spPr>
          <a:xfrm>
            <a:off x="5486400" y="6022208"/>
            <a:ext cx="7315200" cy="252707"/>
          </a:xfrm>
          <a:custGeom>
            <a:avLst/>
            <a:gdLst/>
            <a:ahLst/>
            <a:cxnLst/>
            <a:rect l="l" t="t" r="r" b="b"/>
            <a:pathLst>
              <a:path w="7315200" h="252707">
                <a:moveTo>
                  <a:pt x="0" y="0"/>
                </a:moveTo>
                <a:lnTo>
                  <a:pt x="7315200" y="0"/>
                </a:lnTo>
                <a:lnTo>
                  <a:pt x="7315200" y="252707"/>
                </a:lnTo>
                <a:lnTo>
                  <a:pt x="0" y="252707"/>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txBody>
          <a:bodyPr/>
          <a:lstStyle/>
          <a:p>
            <a:endParaRPr lang="en-US"/>
          </a:p>
        </p:txBody>
      </p:sp>
      <p:sp>
        <p:nvSpPr>
          <p:cNvPr id="10" name="TextBox 10"/>
          <p:cNvSpPr txBox="1"/>
          <p:nvPr/>
        </p:nvSpPr>
        <p:spPr>
          <a:xfrm>
            <a:off x="7348697" y="2862026"/>
            <a:ext cx="3590607" cy="679450"/>
          </a:xfrm>
          <a:prstGeom prst="rect">
            <a:avLst/>
          </a:prstGeom>
        </p:spPr>
        <p:txBody>
          <a:bodyPr lIns="0" tIns="0" rIns="0" bIns="0" rtlCol="0" anchor="t">
            <a:spAutoFit/>
          </a:bodyPr>
          <a:lstStyle/>
          <a:p>
            <a:pPr algn="ctr">
              <a:lnSpc>
                <a:spcPts val="5599"/>
              </a:lnSpc>
            </a:pPr>
            <a:r>
              <a:rPr lang="en-US" sz="3999">
                <a:solidFill>
                  <a:srgbClr val="000000"/>
                </a:solidFill>
                <a:latin typeface="Lato"/>
                <a:ea typeface="Lato"/>
                <a:cs typeface="Lato"/>
                <a:sym typeface="Lato"/>
              </a:rPr>
              <a:t>Thesis Defense</a:t>
            </a:r>
          </a:p>
        </p:txBody>
      </p:sp>
      <p:sp>
        <p:nvSpPr>
          <p:cNvPr id="11" name="TextBox 11"/>
          <p:cNvSpPr txBox="1"/>
          <p:nvPr/>
        </p:nvSpPr>
        <p:spPr>
          <a:xfrm>
            <a:off x="5724316" y="6669324"/>
            <a:ext cx="6839368" cy="647870"/>
          </a:xfrm>
          <a:prstGeom prst="rect">
            <a:avLst/>
          </a:prstGeom>
        </p:spPr>
        <p:txBody>
          <a:bodyPr lIns="0" tIns="0" rIns="0" bIns="0" rtlCol="0" anchor="t">
            <a:spAutoFit/>
          </a:bodyPr>
          <a:lstStyle/>
          <a:p>
            <a:pPr algn="ctr">
              <a:lnSpc>
                <a:spcPts val="5599"/>
              </a:lnSpc>
            </a:pPr>
            <a:r>
              <a:rPr lang="en-US" sz="3999" dirty="0">
                <a:solidFill>
                  <a:srgbClr val="000000"/>
                </a:solidFill>
                <a:latin typeface="Lato"/>
                <a:ea typeface="Lato"/>
                <a:cs typeface="Lato"/>
                <a:sym typeface="Lato"/>
              </a:rPr>
              <a:t>By</a:t>
            </a:r>
          </a:p>
        </p:txBody>
      </p:sp>
    </p:spTree>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أثر الرشاقة الاستراتيجية على السمعة الجامعية في الجامعات الأردنية</Template>
  <TotalTime>12</TotalTime>
  <Words>705</Words>
  <Application>Microsoft Office PowerPoint</Application>
  <PresentationFormat>مخصص</PresentationFormat>
  <Paragraphs>33</Paragraphs>
  <Slides>11</Slides>
  <Notes>0</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11</vt:i4>
      </vt:variant>
    </vt:vector>
  </HeadingPairs>
  <TitlesOfParts>
    <vt:vector size="17" baseType="lpstr">
      <vt:lpstr>Calibri</vt:lpstr>
      <vt:lpstr>Lato</vt:lpstr>
      <vt:lpstr>Sakkal Majalla</vt:lpstr>
      <vt:lpstr>League Spartan</vt:lpstr>
      <vt:lpstr>Arial</vt: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wesam151318</dc:creator>
  <cp:lastModifiedBy>wesam151318</cp:lastModifiedBy>
  <cp:revision>1</cp:revision>
  <dcterms:created xsi:type="dcterms:W3CDTF">2024-10-05T07:25:28Z</dcterms:created>
  <dcterms:modified xsi:type="dcterms:W3CDTF">2024-10-05T07:37:33Z</dcterms:modified>
  <dc:identifier>DAGMBEq4VQ4</dc:identifier>
</cp:coreProperties>
</file>