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61" r:id="rId5"/>
    <p:sldId id="303" r:id="rId6"/>
    <p:sldId id="313" r:id="rId7"/>
    <p:sldId id="276" r:id="rId8"/>
    <p:sldId id="256" r:id="rId9"/>
    <p:sldId id="351" r:id="rId10"/>
    <p:sldId id="352" r:id="rId11"/>
    <p:sldId id="350" r:id="rId12"/>
    <p:sldId id="353" r:id="rId13"/>
    <p:sldId id="354" r:id="rId14"/>
    <p:sldId id="355" r:id="rId15"/>
    <p:sldId id="356" r:id="rId16"/>
    <p:sldId id="358" r:id="rId17"/>
    <p:sldId id="357" r:id="rId18"/>
    <p:sldId id="359" r:id="rId19"/>
    <p:sldId id="360"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61"/>
            <p14:sldId id="303"/>
            <p14:sldId id="313"/>
            <p14:sldId id="276"/>
            <p14:sldId id="256"/>
            <p14:sldId id="351"/>
            <p14:sldId id="352"/>
            <p14:sldId id="350"/>
            <p14:sldId id="353"/>
            <p14:sldId id="354"/>
            <p14:sldId id="355"/>
            <p14:sldId id="356"/>
            <p14:sldId id="358"/>
            <p14:sldId id="357"/>
            <p14:sldId id="359"/>
            <p14:sldId id="36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73" autoAdjust="0"/>
    <p:restoredTop sz="83096" autoAdjust="0"/>
  </p:normalViewPr>
  <p:slideViewPr>
    <p:cSldViewPr snapToGrid="0">
      <p:cViewPr varScale="1">
        <p:scale>
          <a:sx n="65" d="100"/>
          <a:sy n="65" d="100"/>
        </p:scale>
        <p:origin x="648" y="36"/>
      </p:cViewPr>
      <p:guideLst>
        <p:guide orient="horz" pos="2160"/>
        <p:guide pos="3840"/>
      </p:guideLst>
    </p:cSldViewPr>
  </p:slideViewPr>
  <p:outlineViewPr>
    <p:cViewPr>
      <p:scale>
        <a:sx n="33" d="100"/>
        <a:sy n="33" d="100"/>
      </p:scale>
      <p:origin x="0" y="492"/>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72777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556372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748460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565886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88606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charset="0"/>
                <a:cs typeface="Alexandria" charset="0"/>
              </a:rPr>
              <a:t>Prepared by Dr. Ibrahim Siam </a:t>
            </a:r>
          </a:p>
        </p:txBody>
      </p:sp>
      <p:sp>
        <p:nvSpPr>
          <p:cNvPr id="31" name="TextBox 30"/>
          <p:cNvSpPr txBox="1"/>
          <p:nvPr/>
        </p:nvSpPr>
        <p:spPr>
          <a:xfrm>
            <a:off x="389466" y="2360718"/>
            <a:ext cx="5186035"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الاتصالات الاستراتيجية</a:t>
            </a:r>
            <a:endParaRPr lang="en-US" sz="3600" b="1" dirty="0">
              <a:solidFill>
                <a:srgbClr val="00B0F0"/>
              </a:solidFill>
              <a:latin typeface="Alexandria" charset="0"/>
              <a:cs typeface="Alexandria" charset="0"/>
            </a:endParaRPr>
          </a:p>
        </p:txBody>
      </p:sp>
      <p:sp>
        <p:nvSpPr>
          <p:cNvPr id="34" name="Rectangle: Rounded Corners 33"/>
          <p:cNvSpPr/>
          <p:nvPr/>
        </p:nvSpPr>
        <p:spPr>
          <a:xfrm>
            <a:off x="26578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Tajawal Medium" panose="00000600000000000000" pitchFamily="2" charset="-78"/>
                <a:cs typeface="Tajawal Medium" panose="00000600000000000000" pitchFamily="2" charset="-78"/>
              </a:rPr>
              <a:t>محاضره تعريفية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46" name="TextBox 45"/>
          <p:cNvSpPr txBox="1"/>
          <p:nvPr/>
        </p:nvSpPr>
        <p:spPr>
          <a:xfrm>
            <a:off x="541948" y="5104240"/>
            <a:ext cx="296427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EG" sz="2000" b="1" dirty="0">
                <a:latin typeface="Alexandria" charset="0"/>
                <a:cs typeface="Alexandria" charset="0"/>
              </a:rPr>
              <a:t>الاتصالات الاستراتيجية</a:t>
            </a:r>
            <a:endParaRPr lang="en-US" sz="2000" b="1" dirty="0">
              <a:latin typeface="Alexandria" charset="0"/>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34972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55072" y="2841571"/>
            <a:ext cx="5186035"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الاتصالات الاستراتيجية</a:t>
            </a:r>
            <a:endParaRPr lang="en-US" sz="3600" b="1" dirty="0">
              <a:solidFill>
                <a:srgbClr val="00B0F0"/>
              </a:solidFill>
              <a:latin typeface="Alexandria" charset="0"/>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EG" sz="2000" b="1" dirty="0">
                <a:solidFill>
                  <a:schemeClr val="tx1"/>
                </a:solidFill>
                <a:latin typeface="Alexandria" charset="0"/>
                <a:cs typeface="Alexandria" charset="0"/>
              </a:rPr>
              <a:t>الاتصالات الاستراتيجية</a:t>
            </a:r>
            <a:endParaRPr lang="en-US" sz="2000" b="1" dirty="0">
              <a:solidFill>
                <a:schemeClr val="tx1"/>
              </a:solidFill>
              <a:latin typeface="Alexandria" charset="0"/>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Tajawal Medium" panose="00000600000000000000" pitchFamily="2" charset="-78"/>
                <a:cs typeface="Tajawal Medium" panose="00000600000000000000" pitchFamily="2" charset="-78"/>
              </a:rPr>
              <a:t>محاضره تعريفية </a:t>
            </a:r>
            <a:endParaRPr lang="en-US" sz="2400" b="1" dirty="0">
              <a:solidFill>
                <a:srgbClr val="2D3956"/>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JO" sz="2400" b="1" dirty="0">
                <a:solidFill>
                  <a:srgbClr val="00B0F0"/>
                </a:solidFill>
                <a:latin typeface="Alexandria" charset="0"/>
                <a:cs typeface="Alexandria" charset="0"/>
              </a:rPr>
              <a:t>جامعة ميدأوشن</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891563"/>
            <a:ext cx="8417320" cy="2636043"/>
          </a:xfrm>
          <a:prstGeom prst="rect">
            <a:avLst/>
          </a:prstGeom>
          <a:noFill/>
        </p:spPr>
        <p:txBody>
          <a:bodyPr wrap="square" rtlCol="0">
            <a:spAutoFit/>
          </a:bodyPr>
          <a:lstStyle/>
          <a:p>
            <a:pPr algn="ctr" rtl="1" fontAlgn="base">
              <a:lnSpc>
                <a:spcPct val="150000"/>
              </a:lnSpc>
            </a:pPr>
            <a:r>
              <a:rPr lang="ar-QA" sz="1600" dirty="0">
                <a:latin typeface="Alexandria" pitchFamily="2" charset="-78"/>
                <a:cs typeface="Alexandria" pitchFamily="2" charset="-78"/>
              </a:rPr>
              <a:t>نبذة عن جامعة ميدأوشن</a:t>
            </a:r>
            <a:endParaRPr lang="ar-JO" sz="1600" dirty="0">
              <a:latin typeface="Alexandria" pitchFamily="2" charset="-78"/>
              <a:cs typeface="Alexandria" pitchFamily="2" charset="-78"/>
            </a:endParaRPr>
          </a:p>
          <a:p>
            <a:pPr algn="ctr" rtl="1" fontAlgn="base">
              <a:lnSpc>
                <a:spcPct val="150000"/>
              </a:lnSpc>
            </a:pPr>
            <a:endParaRPr lang="ar-QA" sz="1600" dirty="0">
              <a:latin typeface="Alexandria" pitchFamily="2" charset="-78"/>
              <a:cs typeface="Alexandria" pitchFamily="2" charset="-78"/>
            </a:endParaRPr>
          </a:p>
          <a:p>
            <a:pPr algn="ctr" rtl="1" fontAlgn="base">
              <a:lnSpc>
                <a:spcPct val="150000"/>
              </a:lnSpc>
            </a:pPr>
            <a:r>
              <a:rPr lang="ar-QA" sz="16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r>
              <a:rPr lang="ar-JO" sz="1600" dirty="0">
                <a:latin typeface="Alexandria" pitchFamily="2" charset="-78"/>
                <a:cs typeface="Alexandria" pitchFamily="2" charset="-78"/>
              </a:rPr>
              <a:t>.</a:t>
            </a:r>
          </a:p>
          <a:p>
            <a:pPr algn="ctr" rtl="1" fontAlgn="base">
              <a:lnSpc>
                <a:spcPct val="150000"/>
              </a:lnSpc>
            </a:pPr>
            <a:endParaRPr lang="ar-QA"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fontAlgn="base"/>
            <a:r>
              <a:rPr lang="ar-QA" sz="2800" b="1" dirty="0"/>
              <a:t>جامعة ميدأوشن</a:t>
            </a:r>
            <a:endParaRPr lang="ar-JO" sz="2800" b="1"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962766" y="2030765"/>
            <a:ext cx="10266467" cy="4113370"/>
          </a:xfrm>
          <a:prstGeom prst="rect">
            <a:avLst/>
          </a:prstGeom>
          <a:noFill/>
        </p:spPr>
        <p:txBody>
          <a:bodyPr wrap="square" rtlCol="0">
            <a:spAutoFit/>
          </a:bodyPr>
          <a:lstStyle/>
          <a:p>
            <a:pPr algn="ctr" rtl="1">
              <a:lnSpc>
                <a:spcPct val="150000"/>
              </a:lnSpc>
            </a:pPr>
            <a:r>
              <a:rPr lang="ar-JO" sz="1600" dirty="0">
                <a:latin typeface="Alexandria" pitchFamily="2" charset="-78"/>
                <a:cs typeface="Alexandria" pitchFamily="2" charset="-78"/>
              </a:rPr>
              <a:t>جميع البرامج التي تقدمها جامعة ميدأوشن وتعتمدها وزارة التعليم القمرية يتم تقييمها من قِبل منظمة </a:t>
            </a:r>
            <a:r>
              <a:rPr lang="en-US" sz="1600" dirty="0">
                <a:latin typeface="Alexandria" pitchFamily="2" charset="-78"/>
                <a:cs typeface="Alexandria" pitchFamily="2" charset="-78"/>
              </a:rPr>
              <a:t>FIS، </a:t>
            </a:r>
            <a:r>
              <a:rPr lang="ar-JO" sz="1600" dirty="0">
                <a:latin typeface="Alexandria" pitchFamily="2" charset="-78"/>
                <a:cs typeface="Alexandria" pitchFamily="2" charset="-78"/>
              </a:rPr>
              <a:t>وهي عضو مؤسس وحالي في الرابطة الوطنية الأمريكية لخدمات تقييم الاعتماد </a:t>
            </a:r>
            <a:r>
              <a:rPr lang="en-US" sz="1600" dirty="0">
                <a:latin typeface="Alexandria" pitchFamily="2" charset="-78"/>
                <a:cs typeface="Alexandria" pitchFamily="2" charset="-78"/>
              </a:rPr>
              <a:t>NACES® </a:t>
            </a:r>
            <a:r>
              <a:rPr lang="ar-JO" sz="1600" dirty="0">
                <a:latin typeface="Alexandria" pitchFamily="2" charset="-78"/>
                <a:cs typeface="Alexandria" pitchFamily="2" charset="-78"/>
              </a:rPr>
              <a:t>التي تمنح الخريجين فرصة إكمال دراستهم في كلٍ من الولايات المتحدة الأمريكية وكندا والعمل بهما، ويمكن لخريجي جامعة ميدأوشن الحصول على خدمة المعادلة من خلال الموقع الرسمي لمنظمة </a:t>
            </a:r>
            <a:r>
              <a:rPr lang="en-US" sz="1600" dirty="0">
                <a:latin typeface="Alexandria" pitchFamily="2" charset="-78"/>
                <a:cs typeface="Alexandria" pitchFamily="2" charset="-78"/>
              </a:rPr>
              <a:t>FIS.</a:t>
            </a:r>
            <a:endParaRPr lang="ar-JO" sz="1600" dirty="0">
              <a:latin typeface="Alexandria" pitchFamily="2" charset="-78"/>
              <a:cs typeface="Alexandria" pitchFamily="2" charset="-78"/>
            </a:endParaRPr>
          </a:p>
          <a:p>
            <a:pPr algn="ctr" rtl="1">
              <a:lnSpc>
                <a:spcPct val="150000"/>
              </a:lnSpc>
            </a:pPr>
            <a:endParaRPr lang="ar-EG" sz="1600" dirty="0">
              <a:latin typeface="Alexandria" pitchFamily="2" charset="-78"/>
              <a:cs typeface="Alexandria" pitchFamily="2" charset="-78"/>
            </a:endParaRPr>
          </a:p>
          <a:p>
            <a:pPr algn="ctr" rtl="1">
              <a:lnSpc>
                <a:spcPct val="150000"/>
              </a:lnSpc>
            </a:pPr>
            <a:r>
              <a:rPr lang="ar-QA" sz="1600" dirty="0">
                <a:latin typeface="Alexandria" pitchFamily="2" charset="-78"/>
                <a:cs typeface="Alexandria" pitchFamily="2" charset="-78"/>
              </a:rPr>
              <a:t>رؤيتنا</a:t>
            </a:r>
            <a:r>
              <a:rPr lang="ar-JO" sz="1600" dirty="0">
                <a:latin typeface="Alexandria" pitchFamily="2" charset="-78"/>
                <a:cs typeface="Alexandria" pitchFamily="2" charset="-78"/>
              </a:rPr>
              <a:t> </a:t>
            </a:r>
          </a:p>
          <a:p>
            <a:pPr algn="ctr">
              <a:lnSpc>
                <a:spcPct val="150000"/>
              </a:lnSpc>
            </a:pPr>
            <a:r>
              <a:rPr lang="ar-QA" sz="1600" dirty="0">
                <a:latin typeface="Alexandria" pitchFamily="2" charset="-78"/>
                <a:cs typeface="Alexandria" pitchFamily="2" charset="-78"/>
              </a:rPr>
              <a:t>أن نكون أول مؤسسة تعليمية تتبنى مبدأ المجتمع التعليمي التعاوني</a:t>
            </a:r>
            <a:endParaRPr lang="ar-JO" sz="1600" dirty="0">
              <a:latin typeface="Alexandria" pitchFamily="2" charset="-78"/>
              <a:cs typeface="Alexandria" pitchFamily="2" charset="-78"/>
            </a:endParaRPr>
          </a:p>
          <a:p>
            <a:pPr algn="ctr">
              <a:lnSpc>
                <a:spcPct val="150000"/>
              </a:lnSpc>
            </a:pPr>
            <a:endParaRPr lang="ar-QA" sz="1600" dirty="0">
              <a:latin typeface="Alexandria" pitchFamily="2" charset="-78"/>
              <a:cs typeface="Alexandria" pitchFamily="2" charset="-78"/>
            </a:endParaRPr>
          </a:p>
          <a:p>
            <a:pPr algn="ctr">
              <a:lnSpc>
                <a:spcPct val="150000"/>
              </a:lnSpc>
            </a:pPr>
            <a:r>
              <a:rPr lang="ar-QA" sz="1600" dirty="0">
                <a:latin typeface="Alexandria" pitchFamily="2" charset="-78"/>
                <a:cs typeface="Alexandria" pitchFamily="2" charset="-78"/>
              </a:rPr>
              <a:t>مهمتنا</a:t>
            </a:r>
          </a:p>
          <a:p>
            <a:pPr algn="ctr">
              <a:lnSpc>
                <a:spcPct val="150000"/>
              </a:lnSpc>
            </a:pPr>
            <a:r>
              <a:rPr lang="ar-QA" sz="1600" dirty="0">
                <a:latin typeface="Alexandria" pitchFamily="2" charset="-78"/>
                <a:cs typeface="Alexandria" pitchFamily="2" charset="-78"/>
              </a:rPr>
              <a:t>تعزيز المعرفة وتشجيع الابتكار وتقديم برامج التعليم العالي بمحتوى عالي الجودة وبأسعار رمزية تناسب الجميع</a:t>
            </a:r>
            <a:endParaRPr lang="ar-JO" sz="1600" dirty="0">
              <a:latin typeface="Alexandria" pitchFamily="2" charset="-78"/>
              <a:cs typeface="Alexandria" pitchFamily="2" charset="-78"/>
            </a:endParaRPr>
          </a:p>
          <a:p>
            <a:pPr algn="ctr">
              <a:lnSpc>
                <a:spcPct val="150000"/>
              </a:lnSpc>
            </a:pPr>
            <a:endParaRPr lang="en-US" sz="16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5765" y="661397"/>
            <a:ext cx="896307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200414" y="12552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1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7912" y="1446125"/>
            <a:ext cx="3726713" cy="2164613"/>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0781" y="2965946"/>
            <a:ext cx="3726713" cy="2164613"/>
          </a:xfrm>
          <a:prstGeom prst="rect">
            <a:avLst/>
          </a:prstGeom>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65438" y="2851646"/>
            <a:ext cx="3726713" cy="2164613"/>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71065" y="1854828"/>
            <a:ext cx="3269049" cy="1347209"/>
          </a:xfrm>
          <a:prstGeom prst="rect">
            <a:avLst/>
          </a:prstGeom>
        </p:spPr>
      </p:pic>
      <p:sp>
        <p:nvSpPr>
          <p:cNvPr id="3" name="Title 2"/>
          <p:cNvSpPr>
            <a:spLocks noGrp="1"/>
          </p:cNvSpPr>
          <p:nvPr>
            <p:ph type="title"/>
          </p:nvPr>
        </p:nvSpPr>
        <p:spPr>
          <a:xfrm>
            <a:off x="1712336" y="655565"/>
            <a:ext cx="6455556" cy="1081000"/>
          </a:xfrm>
        </p:spPr>
        <p:txBody>
          <a:bodyPr>
            <a:normAutofit/>
          </a:bodyPr>
          <a:lstStyle/>
          <a:p>
            <a:pPr algn="ctr"/>
            <a:r>
              <a:rPr lang="ar-JO" sz="2400" b="1" dirty="0">
                <a:latin typeface="Alexandria" pitchFamily="2" charset="-78"/>
                <a:ea typeface="Arial" panose="020B0604020202020204" pitchFamily="34" charset="0"/>
                <a:cs typeface="Alexandria" pitchFamily="2" charset="-78"/>
              </a:rPr>
              <a:t>الاعتمادات الدولية </a:t>
            </a:r>
            <a:endParaRPr lang="en-US" sz="2400" dirty="0">
              <a:latin typeface="Alexandria" pitchFamily="2" charset="-78"/>
              <a:cs typeface="Alexandria"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5021538"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Lecturer   (</a:t>
            </a:r>
            <a:r>
              <a:rPr lang="en-US" sz="2800" b="1" dirty="0"/>
              <a:t>Dr. IBRAHEM SIAM ) </a:t>
            </a:r>
            <a:r>
              <a:rPr lang="en-US" sz="2800" b="1" dirty="0">
                <a:latin typeface="Arial" panose="020B0604020202020204" pitchFamily="34" charset="0"/>
                <a:ea typeface="Arial" panose="020B0604020202020204" pitchFamily="34" charset="0"/>
                <a:cs typeface="Times New Roman" panose="02020603050405020304" pitchFamily="18" charset="0"/>
              </a:rPr>
              <a:t> </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2862322"/>
          </a:xfrm>
          <a:prstGeom prst="rect">
            <a:avLst/>
          </a:prstGeom>
          <a:noFill/>
        </p:spPr>
        <p:txBody>
          <a:bodyPr wrap="square" rtlCol="0">
            <a:spAutoFit/>
          </a:bodyPr>
          <a:lstStyle/>
          <a:p>
            <a:pPr algn="r" rtl="1"/>
            <a:r>
              <a:rPr lang="ar-JO" dirty="0">
                <a:latin typeface="Alexandria" pitchFamily="2" charset="-78"/>
                <a:cs typeface="Alexandria" pitchFamily="2" charset="-78"/>
              </a:rPr>
              <a:t>ال</a:t>
            </a:r>
            <a:r>
              <a:rPr lang="ar-QA" dirty="0">
                <a:latin typeface="Alexandria" pitchFamily="2" charset="-78"/>
                <a:cs typeface="Alexandria" pitchFamily="2" charset="-78"/>
              </a:rPr>
              <a:t>تعليم</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2016 - 2021 دكتوراه في (ريادة الأعمال) - جامعة أوتارا ماليزيا (</a:t>
            </a:r>
            <a:r>
              <a:rPr lang="en-US" dirty="0">
                <a:latin typeface="Alexandria" pitchFamily="2" charset="-78"/>
                <a:cs typeface="Alexandria" pitchFamily="2" charset="-78"/>
              </a:rPr>
              <a:t>UUM)</a:t>
            </a:r>
          </a:p>
          <a:p>
            <a:pPr algn="r" rtl="1"/>
            <a:r>
              <a:rPr lang="ar-QA" dirty="0">
                <a:latin typeface="Alexandria" pitchFamily="2" charset="-78"/>
                <a:cs typeface="Alexandria" pitchFamily="2" charset="-78"/>
              </a:rPr>
              <a:t>المجال: التوجه نحو ريادة الأعمال والأداء الوظيفي الأكاديمي.</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2013 - 2015 ماجستير العلوم (الإدارة) - جامعة أوتارا ماليزيا (</a:t>
            </a:r>
            <a:r>
              <a:rPr lang="en-US" dirty="0">
                <a:latin typeface="Alexandria" pitchFamily="2" charset="-78"/>
                <a:cs typeface="Alexandria" pitchFamily="2" charset="-78"/>
              </a:rPr>
              <a:t>UUM)</a:t>
            </a:r>
          </a:p>
          <a:p>
            <a:pPr algn="r" rtl="1"/>
            <a:r>
              <a:rPr lang="ar-QA" dirty="0">
                <a:latin typeface="Alexandria" pitchFamily="2" charset="-78"/>
                <a:cs typeface="Alexandria" pitchFamily="2" charset="-78"/>
              </a:rPr>
              <a:t>المجال: العلوم والإدارة.</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2009 – 2013 درجة البكالوريوس – جامعة البلقاء التطبيقية، الأردن.</a:t>
            </a:r>
          </a:p>
          <a:p>
            <a:pPr algn="r" rtl="1"/>
            <a:r>
              <a:rPr lang="ar-QA" dirty="0">
                <a:latin typeface="Alexandria" pitchFamily="2" charset="-78"/>
                <a:cs typeface="Alexandria" pitchFamily="2" charset="-78"/>
              </a:rPr>
              <a:t>نظم المعلومات الإدارية</a:t>
            </a:r>
            <a:endParaRPr lang="en-US"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4037089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78465" y="1191309"/>
            <a:ext cx="5759992" cy="523220"/>
          </a:xfrm>
          <a:prstGeom prst="rect">
            <a:avLst/>
          </a:prstGeom>
          <a:noFill/>
        </p:spPr>
        <p:txBody>
          <a:bodyPr wrap="square" rtlCol="0">
            <a:spAutoFit/>
          </a:bodyPr>
          <a:lstStyle/>
          <a:p>
            <a:pPr algn="ctr"/>
            <a:r>
              <a:rPr lang="en-US" sz="2800" b="1" dirty="0">
                <a:latin typeface="Arial" panose="020B0604020202020204" pitchFamily="34" charset="0"/>
                <a:ea typeface="Arial" panose="020B0604020202020204" pitchFamily="34" charset="0"/>
                <a:cs typeface="Times New Roman" panose="02020603050405020304" pitchFamily="18" charset="0"/>
              </a:rPr>
              <a:t>Lecturer  (Dr. IBRAHEM SIAM ) </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238028"/>
            <a:ext cx="9683725" cy="3416320"/>
          </a:xfrm>
          <a:prstGeom prst="rect">
            <a:avLst/>
          </a:prstGeom>
          <a:noFill/>
        </p:spPr>
        <p:txBody>
          <a:bodyPr wrap="square" rtlCol="0">
            <a:spAutoFit/>
          </a:bodyPr>
          <a:lstStyle/>
          <a:p>
            <a:pPr algn="r" rtl="1"/>
            <a:r>
              <a:rPr lang="ar-QA" dirty="0">
                <a:latin typeface="Alexandria" pitchFamily="2" charset="-78"/>
                <a:cs typeface="Alexandria" pitchFamily="2" charset="-78"/>
              </a:rPr>
              <a:t>خبرة العمل</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2023- حالياً أستاذ مساعد (قسم ريادة الأعمال / </a:t>
            </a:r>
            <a:r>
              <a:rPr lang="ar-JO" dirty="0">
                <a:latin typeface="Alexandria" pitchFamily="2" charset="-78"/>
                <a:cs typeface="Alexandria" pitchFamily="2" charset="-78"/>
              </a:rPr>
              <a:t>جامعه اربد الاهلية </a:t>
            </a:r>
            <a:r>
              <a:rPr lang="ar-QA" dirty="0">
                <a:latin typeface="Alexandria" pitchFamily="2" charset="-78"/>
                <a:cs typeface="Alexandria" pitchFamily="2" charset="-78"/>
              </a:rPr>
              <a:t>)</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2022-2022 منسق</a:t>
            </a:r>
            <a:r>
              <a:rPr lang="ar-JO" dirty="0">
                <a:latin typeface="Alexandria" pitchFamily="2" charset="-78"/>
                <a:cs typeface="Alexandria" pitchFamily="2" charset="-78"/>
              </a:rPr>
              <a:t> </a:t>
            </a:r>
            <a:r>
              <a:rPr lang="ar-QA" dirty="0">
                <a:latin typeface="Alexandria" pitchFamily="2" charset="-78"/>
                <a:cs typeface="Alexandria" pitchFamily="2" charset="-78"/>
              </a:rPr>
              <a:t>تنفيذي لوجستي </a:t>
            </a:r>
            <a:r>
              <a:rPr lang="ar-JO" dirty="0">
                <a:latin typeface="Alexandria" pitchFamily="2" charset="-78"/>
                <a:cs typeface="Alexandria" pitchFamily="2" charset="-78"/>
              </a:rPr>
              <a:t>شركه </a:t>
            </a:r>
            <a:r>
              <a:rPr lang="ar-QA" dirty="0">
                <a:latin typeface="Alexandria" pitchFamily="2" charset="-78"/>
                <a:cs typeface="Alexandria" pitchFamily="2" charset="-78"/>
              </a:rPr>
              <a:t>زين، الأردن</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2019-2021 مساعد باحث - جامعة أوتارا ماليزيا، ماليزيا</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2016 –2019 مسؤول تنفيذي لعلاقات الضيوف ومترجم عربي - مجموعات فنادق صنواي،</a:t>
            </a:r>
          </a:p>
          <a:p>
            <a:pPr algn="r" rtl="1"/>
            <a:r>
              <a:rPr lang="ar-QA" dirty="0">
                <a:latin typeface="Alexandria" pitchFamily="2" charset="-78"/>
                <a:cs typeface="Alexandria" pitchFamily="2" charset="-78"/>
              </a:rPr>
              <a:t>منتجع وسبا، ماليزيا</a:t>
            </a:r>
          </a:p>
          <a:p>
            <a:pPr algn="r" rtl="1"/>
            <a:endParaRPr lang="ar-QA" dirty="0">
              <a:latin typeface="Alexandria" pitchFamily="2" charset="-78"/>
              <a:cs typeface="Alexandria" pitchFamily="2" charset="-78"/>
            </a:endParaRPr>
          </a:p>
          <a:p>
            <a:pPr algn="r" rtl="1"/>
            <a:r>
              <a:rPr lang="ar-QA" dirty="0">
                <a:latin typeface="Alexandria" pitchFamily="2" charset="-78"/>
                <a:cs typeface="Alexandria" pitchFamily="2" charset="-78"/>
              </a:rPr>
              <a:t>2015-2016 محاضر بدوام جزئي – جامعة أوتارا ماليزيا </a:t>
            </a:r>
            <a:r>
              <a:rPr lang="en-US" dirty="0">
                <a:latin typeface="Alexandria" pitchFamily="2" charset="-78"/>
                <a:cs typeface="Alexandria" pitchFamily="2" charset="-78"/>
              </a:rPr>
              <a:t>UUM)</a:t>
            </a:r>
            <a:r>
              <a:rPr lang="ar-JO" dirty="0">
                <a:latin typeface="Alexandria" pitchFamily="2" charset="-78"/>
                <a:cs typeface="Alexandria" pitchFamily="2" charset="-78"/>
              </a:rPr>
              <a:t>)</a:t>
            </a:r>
            <a:endParaRPr lang="en-US"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2590347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r>
              <a:rPr lang="en-US" sz="2800" b="1" dirty="0"/>
              <a:t>Books &amp; References </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4025" y="2827003"/>
            <a:ext cx="8097380" cy="2030650"/>
          </a:xfrm>
          <a:prstGeom prst="rect">
            <a:avLst/>
          </a:prstGeom>
        </p:spPr>
      </p:pic>
    </p:spTree>
    <p:extLst>
      <p:ext uri="{BB962C8B-B14F-4D97-AF65-F5344CB8AC3E}">
        <p14:creationId xmlns:p14="http://schemas.microsoft.com/office/powerpoint/2010/main" val="110952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91526" y="1068119"/>
            <a:ext cx="3902032" cy="521970"/>
          </a:xfrm>
          <a:prstGeom prst="rect">
            <a:avLst/>
          </a:prstGeom>
          <a:noFill/>
        </p:spPr>
        <p:txBody>
          <a:bodyPr wrap="square" rtlCol="0">
            <a:spAutoFit/>
          </a:bodyPr>
          <a:lstStyle/>
          <a:p>
            <a:pPr algn="ctr"/>
            <a:r>
              <a:rPr lang="ar-JO" sz="2800" dirty="0">
                <a:latin typeface="Alexandria" pitchFamily="2" charset="-78"/>
                <a:cs typeface="Alexandria" pitchFamily="2" charset="-78"/>
              </a:rPr>
              <a:t>ا</a:t>
            </a:r>
            <a:r>
              <a:rPr lang="ar-QA" sz="2800" dirty="0">
                <a:latin typeface="Alexandria" pitchFamily="2" charset="-78"/>
                <a:cs typeface="Alexandria" pitchFamily="2" charset="-78"/>
              </a:rPr>
              <a:t>لتواصل الاستراتيجي</a:t>
            </a:r>
            <a:endParaRPr lang="en-US" sz="2800" b="1" dirty="0">
              <a:latin typeface="Alexandria" pitchFamily="2" charset="-78"/>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407851"/>
            <a:ext cx="9683725" cy="3374706"/>
          </a:xfrm>
          <a:prstGeom prst="rect">
            <a:avLst/>
          </a:prstGeom>
          <a:noFill/>
        </p:spPr>
        <p:txBody>
          <a:bodyPr wrap="square" rtlCol="0">
            <a:spAutoFit/>
          </a:bodyPr>
          <a:lstStyle/>
          <a:p>
            <a:pPr algn="ctr" rtl="1">
              <a:lnSpc>
                <a:spcPct val="150000"/>
              </a:lnSpc>
            </a:pPr>
            <a:r>
              <a:rPr lang="ar-JO" sz="1600" dirty="0">
                <a:latin typeface="Alexandria" pitchFamily="2" charset="-78"/>
                <a:cs typeface="Alexandria" pitchFamily="2" charset="-78"/>
              </a:rPr>
              <a:t>ا</a:t>
            </a:r>
            <a:r>
              <a:rPr lang="ar-QA" sz="1600" dirty="0">
                <a:latin typeface="Alexandria" pitchFamily="2" charset="-78"/>
                <a:cs typeface="Alexandria" pitchFamily="2" charset="-78"/>
              </a:rPr>
              <a:t>لتواصل الاستراتيجي هو الاستخدام الهادف للاتصال لتحقيق هدف معين أو نتيجة. يتعلق الأمر بإيصال الرسالة المناسبة إلى الشخص المناسب (أو الجمهور) في الوقت المناسب من خلال القناة المناسبة لتحقيق الهدف. يمكن استخدامه من أجل: بناء الدعم لعمل أو سياسة </a:t>
            </a:r>
            <a:r>
              <a:rPr lang="ar-JO" sz="1600" dirty="0">
                <a:latin typeface="Alexandria" pitchFamily="2" charset="-78"/>
                <a:cs typeface="Alexandria" pitchFamily="2" charset="-78"/>
              </a:rPr>
              <a:t>.</a:t>
            </a:r>
          </a:p>
          <a:p>
            <a:pPr algn="ctr" rtl="1">
              <a:lnSpc>
                <a:spcPct val="150000"/>
              </a:lnSpc>
            </a:pPr>
            <a:endParaRPr lang="ar-JO" sz="1600" dirty="0">
              <a:latin typeface="Alexandria" pitchFamily="2" charset="-78"/>
              <a:cs typeface="Alexandria" pitchFamily="2" charset="-78"/>
            </a:endParaRPr>
          </a:p>
          <a:p>
            <a:pPr algn="ctr" rtl="1" fontAlgn="base">
              <a:lnSpc>
                <a:spcPct val="150000"/>
              </a:lnSpc>
            </a:pPr>
            <a:r>
              <a:rPr lang="ar-QA" sz="1600" dirty="0">
                <a:latin typeface="Alexandria" pitchFamily="2" charset="-78"/>
                <a:cs typeface="Alexandria" pitchFamily="2" charset="-78"/>
              </a:rPr>
              <a:t>ما هو التواصل الاستراتيجي؟</a:t>
            </a:r>
          </a:p>
          <a:p>
            <a:pPr algn="ctr" rtl="1" fontAlgn="base">
              <a:lnSpc>
                <a:spcPct val="150000"/>
              </a:lnSpc>
            </a:pPr>
            <a:r>
              <a:rPr lang="ar-QA" sz="1600" dirty="0">
                <a:latin typeface="Alexandria" pitchFamily="2" charset="-78"/>
                <a:cs typeface="Alexandria" pitchFamily="2" charset="-78"/>
              </a:rPr>
              <a:t>التواصل الاستراتيجي هو الاستخدام الهادف للاتصال لتحقيق هدف معين أو نتيجة. يتعلق الأمر بإيصال الرسالة المناسبة إلى الشخص المناسب (أو الجمهور) في الوقت المناسب من خلال القناة المناسبة لتحقيق الهدف.</a:t>
            </a:r>
          </a:p>
          <a:p>
            <a:pPr algn="ct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26525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306052" y="930324"/>
            <a:ext cx="3902032" cy="521970"/>
          </a:xfrm>
          <a:prstGeom prst="rect">
            <a:avLst/>
          </a:prstGeom>
          <a:noFill/>
        </p:spPr>
        <p:txBody>
          <a:bodyPr wrap="square" rtlCol="0">
            <a:spAutoFit/>
          </a:bodyPr>
          <a:lstStyle/>
          <a:p>
            <a:pPr algn="ctr"/>
            <a:r>
              <a:rPr lang="ar-JO" sz="2800" dirty="0">
                <a:latin typeface="Alexandria" pitchFamily="2" charset="-78"/>
                <a:cs typeface="Alexandria" pitchFamily="2" charset="-78"/>
              </a:rPr>
              <a:t>ا</a:t>
            </a:r>
            <a:r>
              <a:rPr lang="ar-QA" sz="2800" dirty="0">
                <a:latin typeface="Alexandria" pitchFamily="2" charset="-78"/>
                <a:cs typeface="Alexandria" pitchFamily="2" charset="-78"/>
              </a:rPr>
              <a:t>لتواصل الاستراتيجي</a:t>
            </a:r>
            <a:endParaRPr lang="en-US" sz="2800" b="1" dirty="0">
              <a:latin typeface="Alexandria" pitchFamily="2" charset="-78"/>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532986"/>
            <a:ext cx="9683725" cy="3005375"/>
          </a:xfrm>
          <a:prstGeom prst="rect">
            <a:avLst/>
          </a:prstGeom>
          <a:noFill/>
        </p:spPr>
        <p:txBody>
          <a:bodyPr wrap="square" rtlCol="0">
            <a:spAutoFit/>
          </a:bodyPr>
          <a:lstStyle/>
          <a:p>
            <a:pPr algn="r" fontAlgn="base">
              <a:lnSpc>
                <a:spcPct val="150000"/>
              </a:lnSpc>
            </a:pPr>
            <a:r>
              <a:rPr lang="ar-QA" sz="1600" dirty="0">
                <a:latin typeface="Alexandria" pitchFamily="2" charset="-78"/>
                <a:cs typeface="Alexandria" pitchFamily="2" charset="-78"/>
              </a:rPr>
              <a:t>يمكن استخدام</a:t>
            </a:r>
            <a:r>
              <a:rPr lang="ar-JO" sz="1600" dirty="0">
                <a:latin typeface="Alexandria" pitchFamily="2" charset="-78"/>
                <a:cs typeface="Alexandria" pitchFamily="2" charset="-78"/>
              </a:rPr>
              <a:t> الاتصال الاستراتجي</a:t>
            </a:r>
            <a:r>
              <a:rPr lang="ar-QA" sz="1600" dirty="0">
                <a:latin typeface="Alexandria" pitchFamily="2" charset="-78"/>
                <a:cs typeface="Alexandria" pitchFamily="2" charset="-78"/>
              </a:rPr>
              <a:t> من أجل:</a:t>
            </a:r>
            <a:endParaRPr lang="ar-JO" sz="1600" dirty="0">
              <a:latin typeface="Alexandria" pitchFamily="2" charset="-78"/>
              <a:cs typeface="Alexandria" pitchFamily="2" charset="-78"/>
            </a:endParaRPr>
          </a:p>
          <a:p>
            <a:pPr algn="r" fontAlgn="base">
              <a:lnSpc>
                <a:spcPct val="150000"/>
              </a:lnSpc>
            </a:pPr>
            <a:endParaRPr lang="ar-QA" sz="1600" dirty="0">
              <a:latin typeface="Alexandria" pitchFamily="2" charset="-78"/>
              <a:cs typeface="Alexandria" pitchFamily="2" charset="-78"/>
            </a:endParaRPr>
          </a:p>
          <a:p>
            <a:pPr marL="342900" indent="-342900" algn="r" rtl="1" fontAlgn="base">
              <a:lnSpc>
                <a:spcPct val="150000"/>
              </a:lnSpc>
              <a:buFont typeface="Arial" panose="020B0604020202020204" pitchFamily="34" charset="0"/>
              <a:buChar char="•"/>
            </a:pPr>
            <a:r>
              <a:rPr lang="ar-QA" sz="1600" dirty="0">
                <a:latin typeface="Alexandria" pitchFamily="2" charset="-78"/>
                <a:cs typeface="Alexandria" pitchFamily="2" charset="-78"/>
              </a:rPr>
              <a:t>بناء الدعم لعمل أو سياسة محددة</a:t>
            </a:r>
          </a:p>
          <a:p>
            <a:pPr marL="342900" indent="-342900" algn="r" rtl="1" fontAlgn="base">
              <a:lnSpc>
                <a:spcPct val="150000"/>
              </a:lnSpc>
              <a:buFont typeface="Arial" panose="020B0604020202020204" pitchFamily="34" charset="0"/>
              <a:buChar char="•"/>
            </a:pPr>
            <a:r>
              <a:rPr lang="ar-QA" sz="1600" dirty="0">
                <a:latin typeface="Alexandria" pitchFamily="2" charset="-78"/>
                <a:cs typeface="Alexandria" pitchFamily="2" charset="-78"/>
              </a:rPr>
              <a:t>رفع مستوى الوعي بشأن قضية أو سياسة محددة</a:t>
            </a:r>
          </a:p>
          <a:p>
            <a:pPr marL="342900" indent="-342900" algn="r" rtl="1" fontAlgn="base">
              <a:lnSpc>
                <a:spcPct val="150000"/>
              </a:lnSpc>
              <a:buFont typeface="Arial" panose="020B0604020202020204" pitchFamily="34" charset="0"/>
              <a:buChar char="•"/>
            </a:pPr>
            <a:r>
              <a:rPr lang="ar-QA" sz="1600" dirty="0">
                <a:latin typeface="Alexandria" pitchFamily="2" charset="-78"/>
                <a:cs typeface="Alexandria" pitchFamily="2" charset="-78"/>
              </a:rPr>
              <a:t>تأطير وتغيير السياسة العامة</a:t>
            </a:r>
          </a:p>
          <a:p>
            <a:pPr marL="342900" indent="-342900" algn="r" rtl="1" fontAlgn="base">
              <a:lnSpc>
                <a:spcPct val="150000"/>
              </a:lnSpc>
              <a:buFont typeface="Arial" panose="020B0604020202020204" pitchFamily="34" charset="0"/>
              <a:buChar char="•"/>
            </a:pPr>
            <a:r>
              <a:rPr lang="ar-QA" sz="1600" dirty="0">
                <a:latin typeface="Alexandria" pitchFamily="2" charset="-78"/>
                <a:cs typeface="Alexandria" pitchFamily="2" charset="-78"/>
              </a:rPr>
              <a:t>التأثير على السلوك حول موضوع معين أو قضية</a:t>
            </a:r>
          </a:p>
          <a:p>
            <a:pPr marL="342900" indent="-342900" algn="r" rtl="1" fontAlgn="base">
              <a:lnSpc>
                <a:spcPct val="150000"/>
              </a:lnSpc>
              <a:buFont typeface="Arial" panose="020B0604020202020204" pitchFamily="34" charset="0"/>
              <a:buChar char="•"/>
            </a:pPr>
            <a:r>
              <a:rPr lang="ar-QA" sz="1600" dirty="0">
                <a:latin typeface="Alexandria" pitchFamily="2" charset="-78"/>
                <a:cs typeface="Alexandria" pitchFamily="2" charset="-78"/>
              </a:rPr>
              <a:t>تأثير الرأي العام حول موضوع معين أو قضية أو سياسة معينة</a:t>
            </a:r>
          </a:p>
          <a:p>
            <a:pPr marL="342900" indent="-342900" algn="r" rtl="1" fontAlgn="base">
              <a:lnSpc>
                <a:spcPct val="150000"/>
              </a:lnSpc>
              <a:buFont typeface="Arial" panose="020B0604020202020204" pitchFamily="34" charset="0"/>
              <a:buChar char="•"/>
            </a:pPr>
            <a:r>
              <a:rPr lang="ar-QA" sz="1600" dirty="0">
                <a:latin typeface="Alexandria" pitchFamily="2" charset="-78"/>
                <a:cs typeface="Alexandria" pitchFamily="2" charset="-78"/>
              </a:rPr>
              <a:t>تعزيز العلاقات مع جماهير محددة</a:t>
            </a:r>
          </a:p>
        </p:txBody>
      </p:sp>
    </p:spTree>
    <p:extLst>
      <p:ext uri="{BB962C8B-B14F-4D97-AF65-F5344CB8AC3E}">
        <p14:creationId xmlns:p14="http://schemas.microsoft.com/office/powerpoint/2010/main" val="3330616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59465" y="1011797"/>
            <a:ext cx="3902032" cy="461665"/>
          </a:xfrm>
          <a:prstGeom prst="rect">
            <a:avLst/>
          </a:prstGeom>
          <a:noFill/>
        </p:spPr>
        <p:txBody>
          <a:bodyPr wrap="square" rtlCol="0">
            <a:spAutoFit/>
          </a:bodyPr>
          <a:lstStyle/>
          <a:p>
            <a:pPr algn="ctr"/>
            <a:r>
              <a:rPr lang="ar-JO" sz="2400" dirty="0">
                <a:latin typeface="Alexandria" pitchFamily="2" charset="-78"/>
                <a:cs typeface="Alexandria" pitchFamily="2" charset="-78"/>
              </a:rPr>
              <a:t>ا</a:t>
            </a:r>
            <a:r>
              <a:rPr lang="ar-QA" sz="2400" dirty="0">
                <a:latin typeface="Alexandria" pitchFamily="2" charset="-78"/>
                <a:cs typeface="Alexandria" pitchFamily="2" charset="-78"/>
              </a:rPr>
              <a:t>لتواصل الاستراتيجي</a:t>
            </a:r>
            <a:endParaRPr lang="en-US" sz="2400" b="1" dirty="0">
              <a:latin typeface="Alexandria" pitchFamily="2" charset="-78"/>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632" y="2261639"/>
            <a:ext cx="8356210" cy="3369098"/>
          </a:xfrm>
          <a:prstGeom prst="rect">
            <a:avLst/>
          </a:prstGeom>
        </p:spPr>
      </p:pic>
    </p:spTree>
    <p:extLst>
      <p:ext uri="{BB962C8B-B14F-4D97-AF65-F5344CB8AC3E}">
        <p14:creationId xmlns:p14="http://schemas.microsoft.com/office/powerpoint/2010/main" val="2087112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83033" y="898881"/>
            <a:ext cx="3902032" cy="461665"/>
          </a:xfrm>
          <a:prstGeom prst="rect">
            <a:avLst/>
          </a:prstGeom>
          <a:noFill/>
        </p:spPr>
        <p:txBody>
          <a:bodyPr wrap="square" rtlCol="0">
            <a:spAutoFit/>
          </a:bodyPr>
          <a:lstStyle/>
          <a:p>
            <a:pPr algn="ctr"/>
            <a:r>
              <a:rPr lang="ar-JO" sz="2400" dirty="0">
                <a:latin typeface="Alexandria" pitchFamily="2" charset="-78"/>
                <a:cs typeface="Alexandria" pitchFamily="2" charset="-78"/>
              </a:rPr>
              <a:t>وصف المقرر</a:t>
            </a:r>
            <a:endParaRPr lang="en-US" sz="2400" b="1" dirty="0">
              <a:latin typeface="Alexandria" pitchFamily="2" charset="-78"/>
              <a:ea typeface="Arial" panose="020B0604020202020204" pitchFamily="34" charset="0"/>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371600" y="2639417"/>
            <a:ext cx="9683725" cy="1897379"/>
          </a:xfrm>
          <a:prstGeom prst="rect">
            <a:avLst/>
          </a:prstGeom>
          <a:noFill/>
        </p:spPr>
        <p:txBody>
          <a:bodyPr wrap="square" rtlCol="0">
            <a:spAutoFit/>
          </a:bodyPr>
          <a:lstStyle/>
          <a:p>
            <a:pPr marL="424815" marR="75565" indent="-342900" algn="just" rtl="1">
              <a:lnSpc>
                <a:spcPct val="150000"/>
              </a:lnSpc>
              <a:buFont typeface="Arial" panose="020B0604020202020204" pitchFamily="34" charset="0"/>
              <a:buChar char="•"/>
            </a:pPr>
            <a:r>
              <a:rPr lang="ar-QA" sz="1600" dirty="0">
                <a:latin typeface="Alexandria" pitchFamily="2" charset="-78"/>
                <a:cs typeface="Alexandria" pitchFamily="2" charset="-78"/>
              </a:rPr>
              <a:t>تحديد الاتصال الاستراتيجي والتمييز بين الاستراتيجية والتكتيكات.</a:t>
            </a:r>
          </a:p>
          <a:p>
            <a:pPr marL="424815" marR="75565" indent="-342900" algn="just" rtl="1">
              <a:lnSpc>
                <a:spcPct val="150000"/>
              </a:lnSpc>
              <a:buFont typeface="Arial" panose="020B0604020202020204" pitchFamily="34" charset="0"/>
              <a:buChar char="•"/>
            </a:pPr>
            <a:r>
              <a:rPr lang="ar-QA" sz="1600" dirty="0">
                <a:latin typeface="Alexandria" pitchFamily="2" charset="-78"/>
                <a:cs typeface="Alexandria" pitchFamily="2" charset="-78"/>
              </a:rPr>
              <a:t>فهم سبب أهمية التواصل الاستراتيجي في عالم اليوم سريع التغير والبيئة التنظيمية.</a:t>
            </a:r>
          </a:p>
          <a:p>
            <a:pPr marL="424815" marR="75565" indent="-342900" algn="just" rtl="1">
              <a:lnSpc>
                <a:spcPct val="150000"/>
              </a:lnSpc>
              <a:buFont typeface="Arial" panose="020B0604020202020204" pitchFamily="34" charset="0"/>
              <a:buChar char="•"/>
            </a:pPr>
            <a:r>
              <a:rPr lang="ar-QA" sz="1600" dirty="0">
                <a:latin typeface="Alexandria" pitchFamily="2" charset="-78"/>
                <a:cs typeface="Alexandria" pitchFamily="2" charset="-78"/>
              </a:rPr>
              <a:t>استخدم منهج دراسة الحالة لتطبيق مفاهيم ومبادئ الكتاب المدرسي، وهي طريقة من شأنها تعزيز تعلمك وصقل المهارات النقدية والتحليلية اللازمة لتصبح محاورًا استراتيجيًا ممارسًا</a:t>
            </a:r>
          </a:p>
          <a:p>
            <a:pPr marL="424815" marR="75565" indent="-342900" algn="just" rtl="1">
              <a:lnSpc>
                <a:spcPct val="150000"/>
              </a:lnSpc>
              <a:buFont typeface="Arial" panose="020B0604020202020204" pitchFamily="34" charset="0"/>
              <a:buChar char="•"/>
            </a:pPr>
            <a:r>
              <a:rPr lang="ar-QA" sz="1600" dirty="0">
                <a:latin typeface="Alexandria" pitchFamily="2" charset="-78"/>
                <a:cs typeface="Alexandria" pitchFamily="2" charset="-78"/>
              </a:rPr>
              <a:t>إعداد الطلاب لتقييم ومن ثم تطويع البيئة الجسدية والنفسية لتحفيز التفكير الإبداعي.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004538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50371" y="951884"/>
            <a:ext cx="3902032" cy="461665"/>
          </a:xfrm>
          <a:prstGeom prst="rect">
            <a:avLst/>
          </a:prstGeom>
          <a:noFill/>
        </p:spPr>
        <p:txBody>
          <a:bodyPr wrap="square" rtlCol="0">
            <a:spAutoFit/>
          </a:bodyPr>
          <a:lstStyle/>
          <a:p>
            <a:pPr algn="ctr" rtl="1"/>
            <a:r>
              <a:rPr lang="ar-JO" sz="2400" dirty="0">
                <a:latin typeface="Alexandria" pitchFamily="2" charset="-78"/>
                <a:cs typeface="Alexandria" pitchFamily="2" charset="-78"/>
              </a:rPr>
              <a:t>العناوين الرئيسة</a:t>
            </a:r>
            <a:endParaRPr lang="en-US" sz="2400" dirty="0">
              <a:latin typeface="Alexandria" pitchFamily="2" charset="-78"/>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2308324"/>
          </a:xfrm>
          <a:prstGeom prst="rect">
            <a:avLst/>
          </a:prstGeom>
          <a:noFill/>
        </p:spPr>
        <p:txBody>
          <a:bodyPr wrap="square" rtlCol="0">
            <a:spAutoFit/>
          </a:bodyPr>
          <a:lstStyle/>
          <a:p>
            <a:pPr marL="342900" indent="-342900" algn="r" rtl="1">
              <a:buFont typeface="Arial" panose="020B0604020202020204" pitchFamily="34" charset="0"/>
              <a:buChar char="•"/>
            </a:pPr>
            <a:r>
              <a:rPr lang="ar-QA" sz="1600" dirty="0">
                <a:latin typeface="Alexandria" pitchFamily="2" charset="-78"/>
                <a:cs typeface="Alexandria" pitchFamily="2" charset="-78"/>
              </a:rPr>
              <a:t>الفصل الأول ما هو الاتصال الاستراتيجي؟</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 الفصل الثاني أسس الاتصال</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3 الخطوة الأولى: تحديد أغراض الاتصال</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الرابع الخطوة الثانية: تحليل الجمهور</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الخامس الخطوتان الثالثة والرابعة: خذ بعين الاعتبار السياق وحدد قناة اتصال</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374085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400110"/>
          </a:xfrm>
          <a:prstGeom prst="rect">
            <a:avLst/>
          </a:prstGeom>
          <a:noFill/>
        </p:spPr>
        <p:txBody>
          <a:bodyPr wrap="square" rtlCol="0">
            <a:spAutoFit/>
          </a:bodyPr>
          <a:lstStyle/>
          <a:p>
            <a:pPr algn="ctr" rtl="1"/>
            <a:r>
              <a:rPr lang="ar-JO" sz="2000" dirty="0">
                <a:latin typeface="Alexandria" pitchFamily="2" charset="-78"/>
                <a:cs typeface="Alexandria" pitchFamily="2" charset="-78"/>
              </a:rPr>
              <a:t>العناوين الرئيسي</a:t>
            </a:r>
            <a:r>
              <a:rPr lang="ar-EG" sz="2000" dirty="0">
                <a:latin typeface="Alexandria" pitchFamily="2" charset="-78"/>
                <a:cs typeface="Alexandria" pitchFamily="2" charset="-78"/>
              </a:rPr>
              <a:t>ة</a:t>
            </a:r>
            <a:r>
              <a:rPr lang="ar-JO"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2800767"/>
          </a:xfrm>
          <a:prstGeom prst="rect">
            <a:avLst/>
          </a:prstGeom>
          <a:noFill/>
        </p:spPr>
        <p:txBody>
          <a:bodyPr wrap="square" rtlCol="0">
            <a:spAutoFit/>
          </a:bodyPr>
          <a:lstStyle/>
          <a:p>
            <a:pPr marL="342900" indent="-342900" algn="r" rtl="1">
              <a:buFont typeface="Arial" panose="020B0604020202020204" pitchFamily="34" charset="0"/>
              <a:buChar char="•"/>
            </a:pPr>
            <a:r>
              <a:rPr lang="ar-QA" sz="1600" dirty="0">
                <a:latin typeface="Alexandria" pitchFamily="2" charset="-78"/>
                <a:cs typeface="Alexandria" pitchFamily="2" charset="-78"/>
              </a:rPr>
              <a:t>الفصل 6 التواصل في الكتابة</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7 التواصل في العروض الشفهية</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الثامن إعداد الرسائل التوظيفية</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9 التواصل مع الموظفين</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10 التواصل في وقيادة المجموعات والفرق</a:t>
            </a:r>
            <a:endParaRPr lang="ar-JO" sz="1600" dirty="0">
              <a:latin typeface="Alexandria" pitchFamily="2" charset="-78"/>
              <a:cs typeface="Alexandria" pitchFamily="2" charset="-78"/>
            </a:endParaRPr>
          </a:p>
          <a:p>
            <a:pPr marL="342900" indent="-342900" algn="r" rtl="1">
              <a:buFont typeface="Arial" panose="020B0604020202020204" pitchFamily="34" charset="0"/>
              <a:buChar char="•"/>
            </a:pPr>
            <a:endParaRPr lang="ar-QA" sz="1600" dirty="0">
              <a:latin typeface="Alexandria" pitchFamily="2" charset="-78"/>
              <a:cs typeface="Alexandria" pitchFamily="2" charset="-78"/>
            </a:endParaRPr>
          </a:p>
          <a:p>
            <a:pPr marL="342900" indent="-342900" algn="r" rtl="1">
              <a:buFont typeface="Arial" panose="020B0604020202020204" pitchFamily="34" charset="0"/>
              <a:buChar char="•"/>
            </a:pPr>
            <a:r>
              <a:rPr lang="ar-QA" sz="1600" dirty="0">
                <a:latin typeface="Alexandria" pitchFamily="2" charset="-78"/>
                <a:cs typeface="Alexandria" pitchFamily="2" charset="-78"/>
              </a:rPr>
              <a:t>الفصل 11 الاتصال التنظيمي الاستراتيجي</a:t>
            </a:r>
            <a:r>
              <a:rPr lang="ar-JO"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86933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12529" y="1052184"/>
            <a:ext cx="3902032" cy="400110"/>
          </a:xfrm>
          <a:prstGeom prst="rect">
            <a:avLst/>
          </a:prstGeom>
          <a:noFill/>
        </p:spPr>
        <p:txBody>
          <a:bodyPr wrap="square" rtlCol="0">
            <a:spAutoFit/>
          </a:bodyPr>
          <a:lstStyle/>
          <a:p>
            <a:pPr algn="ctr" rtl="1"/>
            <a:r>
              <a:rPr lang="ar-JO" sz="2000" dirty="0">
                <a:latin typeface="Alexandria" pitchFamily="2" charset="-78"/>
                <a:cs typeface="Alexandria" pitchFamily="2" charset="-78"/>
              </a:rPr>
              <a:t>الاستراتيجيات التدريسية</a:t>
            </a:r>
            <a:endParaRPr lang="en-US" sz="2000" dirty="0">
              <a:latin typeface="Alexandria" pitchFamily="2" charset="-78"/>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47695" y="2639974"/>
            <a:ext cx="9683725" cy="1815882"/>
          </a:xfrm>
          <a:prstGeom prst="rect">
            <a:avLst/>
          </a:prstGeom>
          <a:noFill/>
        </p:spPr>
        <p:txBody>
          <a:bodyPr wrap="square" rtlCol="0">
            <a:spAutoFit/>
          </a:bodyPr>
          <a:lstStyle/>
          <a:p>
            <a:pPr algn="r" rtl="1"/>
            <a:r>
              <a:rPr lang="ar-JO" sz="1600" dirty="0">
                <a:latin typeface="Alexandria" pitchFamily="2" charset="-78"/>
                <a:cs typeface="Alexandria" pitchFamily="2" charset="-78"/>
              </a:rPr>
              <a:t>يتم تحقيق نتاجات التعلم المستهدفة من خلال النشاطات والاستراتيجيات التدريسية التالية:</a:t>
            </a:r>
          </a:p>
          <a:p>
            <a:pPr algn="r" rtl="1"/>
            <a:endParaRPr lang="en-US" sz="1600" dirty="0">
              <a:latin typeface="Alexandria" pitchFamily="2" charset="-78"/>
              <a:cs typeface="Alexandria" pitchFamily="2" charset="-78"/>
            </a:endParaRPr>
          </a:p>
          <a:p>
            <a:pPr algn="r" rtl="1"/>
            <a:r>
              <a:rPr lang="ar-JO" sz="1600" dirty="0">
                <a:latin typeface="Alexandria" pitchFamily="2" charset="-78"/>
                <a:cs typeface="Alexandria" pitchFamily="2" charset="-78"/>
              </a:rPr>
              <a:t>المحاضرات. </a:t>
            </a:r>
          </a:p>
          <a:p>
            <a:pPr algn="r" rtl="1"/>
            <a:endParaRPr lang="en-US" sz="1600" dirty="0">
              <a:latin typeface="Alexandria" pitchFamily="2" charset="-78"/>
              <a:cs typeface="Alexandria" pitchFamily="2" charset="-78"/>
            </a:endParaRPr>
          </a:p>
          <a:p>
            <a:pPr algn="r" rtl="1"/>
            <a:r>
              <a:rPr lang="ar-JO" sz="1600" dirty="0">
                <a:latin typeface="Alexandria" pitchFamily="2" charset="-78"/>
                <a:cs typeface="Alexandria" pitchFamily="2" charset="-78"/>
              </a:rPr>
              <a:t>اختبارات قصيرة. </a:t>
            </a:r>
          </a:p>
          <a:p>
            <a:pPr algn="r" rtl="1"/>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الامتحان النهائي.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937060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2813" y="1068119"/>
            <a:ext cx="3902032" cy="461665"/>
          </a:xfrm>
          <a:prstGeom prst="rect">
            <a:avLst/>
          </a:prstGeom>
          <a:noFill/>
        </p:spPr>
        <p:txBody>
          <a:bodyPr wrap="square" rtlCol="0">
            <a:spAutoFit/>
          </a:bodyPr>
          <a:lstStyle/>
          <a:p>
            <a:pPr algn="ctr" rtl="1"/>
            <a:r>
              <a:rPr lang="ar-JO" sz="2400" dirty="0">
                <a:latin typeface="Alexandria" pitchFamily="2" charset="-78"/>
                <a:cs typeface="Alexandria" pitchFamily="2" charset="-78"/>
              </a:rPr>
              <a:t>الاستراتيجيات التدريسية</a:t>
            </a:r>
            <a:endParaRPr lang="en-US" sz="2400" dirty="0">
              <a:latin typeface="Alexandria" pitchFamily="2" charset="-78"/>
              <a:cs typeface="Alexandria"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446" y="1989558"/>
            <a:ext cx="8131126" cy="3913259"/>
          </a:xfrm>
          <a:prstGeom prst="rect">
            <a:avLst/>
          </a:prstGeom>
        </p:spPr>
      </p:pic>
    </p:spTree>
    <p:extLst>
      <p:ext uri="{BB962C8B-B14F-4D97-AF65-F5344CB8AC3E}">
        <p14:creationId xmlns:p14="http://schemas.microsoft.com/office/powerpoint/2010/main" val="429072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d13aca44-ef33-4cf4-9980-7f0b00e6eeb9"/>
    <ds:schemaRef ds:uri="49100919-8a76-4266-be0c-7dc583902cb4"/>
    <ds:schemaRef ds:uri="http://www.w3.org/XML/1998/namespace"/>
    <ds:schemaRef ds:uri="http://purl.org/dc/terms/"/>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260511A7-C6EC-4326-AF64-E2BD7DACD3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94</TotalTime>
  <Words>741</Words>
  <Application>Microsoft Office PowerPoint</Application>
  <PresentationFormat>Widescreen</PresentationFormat>
  <Paragraphs>145</Paragraphs>
  <Slides>17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الاعتمادات الدولية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30</cp:revision>
  <dcterms:created xsi:type="dcterms:W3CDTF">2023-04-29T09:08:00Z</dcterms:created>
  <dcterms:modified xsi:type="dcterms:W3CDTF">2024-06-26T17:14:28Z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