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56" r:id="rId7"/>
    <p:sldId id="496" r:id="rId8"/>
    <p:sldId id="497" r:id="rId9"/>
    <p:sldId id="498" r:id="rId10"/>
    <p:sldId id="499" r:id="rId11"/>
    <p:sldId id="535" r:id="rId12"/>
    <p:sldId id="502" r:id="rId13"/>
    <p:sldId id="503" r:id="rId14"/>
    <p:sldId id="504" r:id="rId15"/>
    <p:sldId id="505" r:id="rId16"/>
    <p:sldId id="506" r:id="rId17"/>
    <p:sldId id="507" r:id="rId18"/>
    <p:sldId id="511" r:id="rId19"/>
    <p:sldId id="508" r:id="rId20"/>
    <p:sldId id="509" r:id="rId21"/>
    <p:sldId id="510" r:id="rId22"/>
    <p:sldId id="512" r:id="rId23"/>
    <p:sldId id="513" r:id="rId24"/>
    <p:sldId id="514" r:id="rId25"/>
    <p:sldId id="515" r:id="rId26"/>
    <p:sldId id="516" r:id="rId27"/>
    <p:sldId id="518" r:id="rId28"/>
    <p:sldId id="517" r:id="rId29"/>
    <p:sldId id="519" r:id="rId30"/>
    <p:sldId id="520" r:id="rId31"/>
    <p:sldId id="521" r:id="rId32"/>
    <p:sldId id="522" r:id="rId33"/>
    <p:sldId id="523" r:id="rId34"/>
    <p:sldId id="524" r:id="rId35"/>
    <p:sldId id="534" r:id="rId36"/>
    <p:sldId id="526" r:id="rId37"/>
    <p:sldId id="527" r:id="rId38"/>
    <p:sldId id="531" r:id="rId39"/>
    <p:sldId id="533" r:id="rId40"/>
    <p:sldId id="529" r:id="rId41"/>
    <p:sldId id="530" r:id="rId42"/>
    <p:sldId id="53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96"/>
            <p14:sldId id="497"/>
            <p14:sldId id="498"/>
            <p14:sldId id="499"/>
            <p14:sldId id="535"/>
            <p14:sldId id="502"/>
            <p14:sldId id="503"/>
            <p14:sldId id="504"/>
            <p14:sldId id="505"/>
            <p14:sldId id="506"/>
            <p14:sldId id="507"/>
            <p14:sldId id="511"/>
            <p14:sldId id="508"/>
            <p14:sldId id="509"/>
            <p14:sldId id="510"/>
            <p14:sldId id="512"/>
            <p14:sldId id="513"/>
            <p14:sldId id="514"/>
            <p14:sldId id="515"/>
            <p14:sldId id="516"/>
            <p14:sldId id="518"/>
            <p14:sldId id="517"/>
            <p14:sldId id="519"/>
            <p14:sldId id="520"/>
            <p14:sldId id="521"/>
            <p14:sldId id="522"/>
            <p14:sldId id="523"/>
            <p14:sldId id="524"/>
            <p14:sldId id="534"/>
            <p14:sldId id="526"/>
            <p14:sldId id="527"/>
            <p14:sldId id="531"/>
            <p14:sldId id="533"/>
            <p14:sldId id="529"/>
            <p14:sldId id="530"/>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cwauthors.com/article/Reference-Citation-Including-accurate-citations-and-references-in-your-research-paper"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pitchFamily="2" charset="-78"/>
                <a:cs typeface="Alexandria" pitchFamily="2" charset="-78"/>
              </a:rPr>
              <a:t>Prepared by Dr. Fayez </a:t>
            </a:r>
            <a:r>
              <a:rPr lang="en-US" sz="2000" b="1" dirty="0" err="1">
                <a:latin typeface="Alexandria" pitchFamily="2" charset="-78"/>
                <a:cs typeface="Alexandria" pitchFamily="2" charset="-78"/>
              </a:rPr>
              <a:t>Jrad</a:t>
            </a:r>
            <a:endParaRPr lang="en-US" sz="2000" b="1" dirty="0">
              <a:latin typeface="Alexandria" pitchFamily="2" charset="-78"/>
              <a:cs typeface="Alexandria" pitchFamily="2" charset="-78"/>
            </a:endParaRPr>
          </a:p>
        </p:txBody>
      </p:sp>
      <p:sp>
        <p:nvSpPr>
          <p:cNvPr id="31" name="TextBox 30"/>
          <p:cNvSpPr txBox="1"/>
          <p:nvPr/>
        </p:nvSpPr>
        <p:spPr>
          <a:xfrm>
            <a:off x="673669" y="2424037"/>
            <a:ext cx="4285147" cy="769441"/>
          </a:xfrm>
          <a:prstGeom prst="rect">
            <a:avLst/>
          </a:prstGeom>
          <a:noFill/>
        </p:spPr>
        <p:txBody>
          <a:bodyPr wrap="none" rtlCol="0">
            <a:spAutoFit/>
          </a:bodyPr>
          <a:lstStyle/>
          <a:p>
            <a:r>
              <a:rPr lang="en-US" sz="4400" b="1" dirty="0">
                <a:solidFill>
                  <a:srgbClr val="00B0F0"/>
                </a:solidFill>
                <a:latin typeface="Alexandria" pitchFamily="2" charset="-78"/>
                <a:cs typeface="Alexandria" pitchFamily="2" charset="-78"/>
              </a:rPr>
              <a:t>Research Plan</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Alexandria" pitchFamily="2" charset="-78"/>
                <a:cs typeface="Alexandria" pitchFamily="2" charset="-78"/>
              </a:rPr>
              <a:t>Lecture 0 Orientation</a:t>
            </a:r>
            <a:endParaRPr lang="en-US" sz="2000"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673669" y="5316974"/>
            <a:ext cx="1245854" cy="369332"/>
          </a:xfrm>
          <a:prstGeom prst="rect">
            <a:avLst/>
          </a:prstGeom>
        </p:spPr>
        <p:txBody>
          <a:bodyPr wrap="none">
            <a:spAutoFit/>
          </a:bodyPr>
          <a:lstStyle/>
          <a:p>
            <a:r>
              <a:rPr lang="en-US" b="1" dirty="0">
                <a:latin typeface="Alexandria" pitchFamily="2" charset="-78"/>
                <a:cs typeface="Alexandria" pitchFamily="2" charset="-78"/>
              </a:rPr>
              <a:t>(RPC001)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5147" cy="769441"/>
          </a:xfrm>
          <a:prstGeom prst="rect">
            <a:avLst/>
          </a:prstGeom>
          <a:noFill/>
        </p:spPr>
        <p:txBody>
          <a:bodyPr wrap="none" rtlCol="0">
            <a:spAutoFit/>
          </a:bodyPr>
          <a:lstStyle/>
          <a:p>
            <a:r>
              <a:rPr lang="en-US" sz="4400" b="1" dirty="0">
                <a:solidFill>
                  <a:srgbClr val="00B0F0"/>
                </a:solidFill>
                <a:latin typeface="Alexandria" pitchFamily="2" charset="-78"/>
                <a:cs typeface="Alexandria" pitchFamily="2" charset="-78"/>
              </a:rPr>
              <a:t>Research Plan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1" name="TextBox 10"/>
          <p:cNvSpPr txBox="1"/>
          <p:nvPr/>
        </p:nvSpPr>
        <p:spPr>
          <a:xfrm>
            <a:off x="7453884" y="4761427"/>
            <a:ext cx="1085554" cy="369332"/>
          </a:xfrm>
          <a:prstGeom prst="rect">
            <a:avLst/>
          </a:prstGeom>
          <a:noFill/>
        </p:spPr>
        <p:txBody>
          <a:bodyPr wrap="none" rtlCol="0">
            <a:spAutoFit/>
          </a:bodyPr>
          <a:lstStyle/>
          <a:p>
            <a:pPr lvl="0"/>
            <a:r>
              <a:rPr lang="en-US" b="1" dirty="0">
                <a:latin typeface="Alexandria" pitchFamily="2" charset="-78"/>
                <a:cs typeface="Alexandria" pitchFamily="2" charset="-78"/>
              </a:rPr>
              <a:t>RPC001</a:t>
            </a:r>
            <a:endParaRPr lang="en-US" sz="2000" b="1" dirty="0">
              <a:latin typeface="Alexandria" pitchFamily="2" charset="-78"/>
              <a:cs typeface="Alexandria" pitchFamily="2" charset="-78"/>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924151"/>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Guide</a:t>
            </a:r>
          </a:p>
          <a:p>
            <a:pPr lvl="0" algn="ctr"/>
            <a:endParaRPr lang="en-US" sz="2000" b="1" dirty="0">
              <a:latin typeface="Alexandria" pitchFamily="2" charset="-78"/>
              <a:cs typeface="Alexandria" pitchFamily="2" charset="-78"/>
            </a:endParaRPr>
          </a:p>
          <a:p>
            <a:pPr lvl="0" algn="ctr"/>
            <a:endParaRPr lang="en-US" sz="2000" b="1" dirty="0">
              <a:latin typeface="Alexandria" pitchFamily="2" charset="-78"/>
              <a:cs typeface="Alexandria" pitchFamily="2" charset="-78"/>
            </a:endParaRPr>
          </a:p>
          <a:p>
            <a:pPr algn="just">
              <a:lnSpc>
                <a:spcPct val="150000"/>
              </a:lnSpc>
            </a:pPr>
            <a:r>
              <a:rPr lang="en-US" dirty="0">
                <a:latin typeface="Alexandria" pitchFamily="2" charset="-78"/>
                <a:ea typeface="Calibri" panose="020F0502020204030204" pitchFamily="34" charset="0"/>
                <a:cs typeface="Alexandria" pitchFamily="2" charset="-78"/>
              </a:rPr>
              <a:t>Gr</a:t>
            </a:r>
            <a:r>
              <a:rPr lang="en-US" dirty="0">
                <a:latin typeface="Alexandria" pitchFamily="2" charset="-78"/>
                <a:ea typeface="Times New Roman" panose="02020603050405020304" pitchFamily="18" charset="0"/>
                <a:cs typeface="Alexandria" pitchFamily="2" charset="-78"/>
              </a:rPr>
              <a:t>aduation projects are the fundamental building block for students and researchers to begin a prosperous future because they are a crucial practical experience that will serve as a bridge to their working lives after graduation and </a:t>
            </a:r>
            <a:r>
              <a:rPr lang="ar-SA" dirty="0" err="1">
                <a:latin typeface="Alexandria" pitchFamily="2" charset="-78"/>
                <a:ea typeface="Times New Roman" panose="02020603050405020304" pitchFamily="18" charset="0"/>
                <a:cs typeface="Alexandria" pitchFamily="2" charset="-78"/>
              </a:rPr>
              <a:t>an</a:t>
            </a:r>
            <a:r>
              <a:rPr lang="ar-SA" dirty="0">
                <a:latin typeface="Alexandria" pitchFamily="2" charset="-78"/>
                <a:ea typeface="Times New Roman" panose="02020603050405020304" pitchFamily="18" charset="0"/>
                <a:cs typeface="Alexandria" pitchFamily="2" charset="-78"/>
              </a:rPr>
              <a:t> actual</a:t>
            </a:r>
            <a:r>
              <a:rPr lang="en-US" dirty="0">
                <a:latin typeface="Alexandria" pitchFamily="2" charset="-78"/>
                <a:ea typeface="Times New Roman" panose="02020603050405020304" pitchFamily="18" charset="0"/>
                <a:cs typeface="Alexandria" pitchFamily="2" charset="-78"/>
              </a:rPr>
              <a:t> test of their abilities to analyze problems and come up with new solutions.</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3700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Guide</a:t>
            </a:r>
          </a:p>
          <a:p>
            <a:pPr lvl="0" algn="ctr"/>
            <a:endParaRPr lang="en-US" sz="1400" b="1" dirty="0">
              <a:latin typeface="Alexandria" pitchFamily="2" charset="-78"/>
              <a:cs typeface="Alexandria" pitchFamily="2" charset="-78"/>
            </a:endParaRPr>
          </a:p>
          <a:p>
            <a:pPr lvl="0" algn="ctr"/>
            <a:endParaRPr lang="en-US" sz="1400" b="1" dirty="0">
              <a:latin typeface="Alexandria" pitchFamily="2" charset="-78"/>
              <a:cs typeface="Alexandria" pitchFamily="2" charset="-78"/>
            </a:endParaRPr>
          </a:p>
          <a:p>
            <a:pPr marL="173038" lvl="0" indent="-173038"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From this vantage point, </a:t>
            </a:r>
            <a:r>
              <a:rPr lang="en-US" sz="1600" dirty="0" err="1">
                <a:solidFill>
                  <a:prstClr val="black"/>
                </a:solidFill>
                <a:latin typeface="Alexandria" pitchFamily="2" charset="-78"/>
                <a:ea typeface="Times New Roman" panose="02020603050405020304" pitchFamily="18" charset="0"/>
                <a:cs typeface="Alexandria" pitchFamily="2" charset="-78"/>
              </a:rPr>
              <a:t>Midocean</a:t>
            </a:r>
            <a:r>
              <a:rPr lang="en-US" sz="1600" dirty="0">
                <a:solidFill>
                  <a:prstClr val="black"/>
                </a:solidFill>
                <a:latin typeface="Alexandria" pitchFamily="2" charset="-78"/>
                <a:ea typeface="Times New Roman" panose="02020603050405020304" pitchFamily="18" charset="0"/>
                <a:cs typeface="Alexandria" pitchFamily="2" charset="-78"/>
              </a:rPr>
              <a:t> University</a:t>
            </a:r>
            <a:r>
              <a:rPr lang="ar-SA"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ea typeface="Times New Roman" panose="02020603050405020304" pitchFamily="18" charset="0"/>
                <a:cs typeface="Alexandria" pitchFamily="2" charset="-78"/>
              </a:rPr>
              <a:t>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p>
          <a:p>
            <a:endParaRPr lang="en-US" sz="1400" dirty="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64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77930"/>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A. Describe the nature of the scientific method and the traits of scientific thinking to the student.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B. Defining the fundamental ideas in management research and related domains (management - project management - risk management).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C. Introduce the student to several scientific research techniques and outline each one's applications in the student's area of concentration.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5533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7262"/>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D) Give the student the ability to recognize the procedures, curriculum, and resources used in administrative research for gathering and analyzing data and information.</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E) Teach the student how to create a proposed plan for administrative research using data-gathering methods.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H) Making a proposed study strategy using scientific research techniques.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20403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82364"/>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lvl="0"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As a result, this guide was divided into two main sections: </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first discusses the </a:t>
            </a:r>
            <a:r>
              <a:rPr lang="en-US" sz="1600" b="1" dirty="0">
                <a:solidFill>
                  <a:srgbClr val="FF0000"/>
                </a:solidFill>
                <a:latin typeface="Alexandria" pitchFamily="2" charset="-78"/>
                <a:ea typeface="Times New Roman" panose="02020603050405020304" pitchFamily="18" charset="0"/>
                <a:cs typeface="Alexandria" pitchFamily="2" charset="-78"/>
              </a:rPr>
              <a:t>components that must be included in the proposal </a:t>
            </a:r>
            <a:r>
              <a:rPr lang="en-US" sz="1600" dirty="0">
                <a:solidFill>
                  <a:prstClr val="black"/>
                </a:solidFill>
                <a:latin typeface="Alexandria" pitchFamily="2" charset="-78"/>
                <a:ea typeface="Times New Roman" panose="02020603050405020304" pitchFamily="18" charset="0"/>
                <a:cs typeface="Alexandria" pitchFamily="2" charset="-78"/>
              </a:rPr>
              <a:t>for the graduation project, along with a thorough explanation of each </a:t>
            </a:r>
            <a:r>
              <a:rPr lang="ar-SA" sz="1600" dirty="0" err="1">
                <a:solidFill>
                  <a:prstClr val="black"/>
                </a:solidFill>
                <a:latin typeface="Alexandria" pitchFamily="2" charset="-78"/>
                <a:ea typeface="Times New Roman" panose="02020603050405020304" pitchFamily="18" charset="0"/>
                <a:cs typeface="Alexandria" pitchFamily="2" charset="-78"/>
              </a:rPr>
              <a:t>element</a:t>
            </a:r>
            <a:r>
              <a:rPr lang="en-US" sz="1600" dirty="0">
                <a:solidFill>
                  <a:prstClr val="black"/>
                </a:solidFill>
                <a:latin typeface="Alexandria" pitchFamily="2" charset="-78"/>
                <a:ea typeface="Times New Roman" panose="02020603050405020304" pitchFamily="18" charset="0"/>
                <a:cs typeface="Alexandria" pitchFamily="2" charset="-78"/>
              </a:rPr>
              <a:t>.</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The second </a:t>
            </a:r>
            <a:r>
              <a:rPr lang="ar-SA" sz="1600" dirty="0" err="1">
                <a:solidFill>
                  <a:prstClr val="black"/>
                </a:solidFill>
                <a:latin typeface="Alexandria" pitchFamily="2" charset="-78"/>
                <a:ea typeface="Times New Roman" panose="02020603050405020304" pitchFamily="18" charset="0"/>
                <a:cs typeface="Alexandria" pitchFamily="2" charset="-78"/>
              </a:rPr>
              <a:t>concerns</a:t>
            </a:r>
            <a:r>
              <a:rPr lang="en-US" sz="1600" b="1" dirty="0">
                <a:solidFill>
                  <a:srgbClr val="FF0000"/>
                </a:solidFill>
                <a:latin typeface="Alexandria" pitchFamily="2" charset="-78"/>
                <a:ea typeface="Times New Roman" panose="02020603050405020304" pitchFamily="18" charset="0"/>
                <a:cs typeface="Alexandria" pitchFamily="2" charset="-78"/>
              </a:rPr>
              <a:t> setting up, managing, and directing the graduating project (Thesis).</a:t>
            </a:r>
            <a:endParaRPr lang="en-US" sz="1600" b="1" dirty="0">
              <a:solidFill>
                <a:srgbClr val="FF0000"/>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8119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99534" y="1124407"/>
            <a:ext cx="5502989" cy="523220"/>
          </a:xfrm>
          <a:prstGeom prst="rect">
            <a:avLst/>
          </a:prstGeom>
          <a:solidFill>
            <a:srgbClr val="00B0F0"/>
          </a:solidFill>
        </p:spPr>
        <p:txBody>
          <a:bodyPr wrap="square" rtlCol="0">
            <a:spAutoFit/>
          </a:bodyPr>
          <a:lstStyle/>
          <a:p>
            <a:pPr algn="ctr" rtl="1"/>
            <a:r>
              <a:rPr lang="ar-SY" sz="2800" b="1" dirty="0">
                <a:latin typeface="Times New Roman" panose="02020603050405020304" pitchFamily="18" charset="0"/>
                <a:cs typeface="Times New Roman" panose="02020603050405020304" pitchFamily="18" charset="0"/>
              </a:rPr>
              <a:t>مواعيد </a:t>
            </a:r>
            <a:r>
              <a:rPr lang="ar-SY" sz="2800" b="1" dirty="0" err="1">
                <a:latin typeface="Times New Roman" panose="02020603050405020304" pitchFamily="18" charset="0"/>
                <a:cs typeface="Times New Roman" panose="02020603050405020304" pitchFamily="18" charset="0"/>
              </a:rPr>
              <a:t>تسليمات</a:t>
            </a:r>
            <a:r>
              <a:rPr lang="ar-SY" sz="2800" b="1" dirty="0">
                <a:latin typeface="Times New Roman" panose="02020603050405020304" pitchFamily="18" charset="0"/>
                <a:cs typeface="Times New Roman" panose="02020603050405020304" pitchFamily="18" charset="0"/>
              </a:rPr>
              <a:t> دورة خطة المشروع البحثي</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2663962" y="583449"/>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5286612"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بداية موعد التسليم</a:t>
            </a:r>
            <a:endParaRPr lang="en-US" sz="2400" b="1" dirty="0"/>
          </a:p>
        </p:txBody>
      </p:sp>
      <p:sp>
        <p:nvSpPr>
          <p:cNvPr id="6" name="Rounded Rectangle 5"/>
          <p:cNvSpPr/>
          <p:nvPr/>
        </p:nvSpPr>
        <p:spPr>
          <a:xfrm>
            <a:off x="8135357"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المطلوب</a:t>
            </a:r>
            <a:endParaRPr lang="en-US" sz="2400" b="1" dirty="0"/>
          </a:p>
        </p:txBody>
      </p:sp>
      <p:sp>
        <p:nvSpPr>
          <p:cNvPr id="7" name="Rounded Rectangle 6"/>
          <p:cNvSpPr/>
          <p:nvPr/>
        </p:nvSpPr>
        <p:spPr>
          <a:xfrm>
            <a:off x="2524519" y="2223313"/>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نهاية موعد التسليم</a:t>
            </a:r>
            <a:endParaRPr lang="en-US" sz="2400" b="1" dirty="0"/>
          </a:p>
        </p:txBody>
      </p:sp>
      <p:sp>
        <p:nvSpPr>
          <p:cNvPr id="8" name="Rounded Rectangle 7"/>
          <p:cNvSpPr/>
          <p:nvPr/>
        </p:nvSpPr>
        <p:spPr>
          <a:xfrm>
            <a:off x="2113805" y="3289293"/>
            <a:ext cx="2525943"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الجمعة</a:t>
            </a:r>
            <a:endParaRPr lang="ar-SY" sz="2400" b="1" dirty="0"/>
          </a:p>
          <a:p>
            <a:pPr algn="ctr" rtl="1"/>
            <a:r>
              <a:rPr lang="ar-SY" sz="2400" b="1" dirty="0"/>
              <a:t>لمدة أسبوعين من بداية الخامس</a:t>
            </a:r>
            <a:endParaRPr lang="ar-EG" sz="2400" b="1" dirty="0"/>
          </a:p>
        </p:txBody>
      </p:sp>
      <p:sp>
        <p:nvSpPr>
          <p:cNvPr id="10" name="Rounded Rectangle 9"/>
          <p:cNvSpPr/>
          <p:nvPr/>
        </p:nvSpPr>
        <p:spPr>
          <a:xfrm>
            <a:off x="4999512" y="3289293"/>
            <a:ext cx="2387933"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SY" sz="2400" b="1" dirty="0"/>
              <a:t>يوم </a:t>
            </a:r>
            <a:r>
              <a:rPr lang="ar-EG" sz="2400" b="1" dirty="0"/>
              <a:t>السبت</a:t>
            </a:r>
          </a:p>
          <a:p>
            <a:pPr algn="ctr" rtl="1"/>
            <a:r>
              <a:rPr lang="ar-SY" sz="2400" b="1" dirty="0"/>
              <a:t>بداية الأسبوع الخامس</a:t>
            </a:r>
            <a:endParaRPr lang="en-US" sz="2400" b="1" dirty="0"/>
          </a:p>
        </p:txBody>
      </p:sp>
      <p:sp>
        <p:nvSpPr>
          <p:cNvPr id="13" name="Rounded Rectangle 12"/>
          <p:cNvSpPr/>
          <p:nvPr/>
        </p:nvSpPr>
        <p:spPr>
          <a:xfrm>
            <a:off x="7908966" y="3289293"/>
            <a:ext cx="2518558"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SY" sz="2400" b="1" dirty="0"/>
              <a:t>تسليم العنوان والعرض المبدئي</a:t>
            </a:r>
            <a:endParaRPr lang="en-US" sz="2400" b="1" dirty="0"/>
          </a:p>
        </p:txBody>
      </p:sp>
      <p:sp>
        <p:nvSpPr>
          <p:cNvPr id="14" name="Rounded Rectangle 13"/>
          <p:cNvSpPr/>
          <p:nvPr/>
        </p:nvSpPr>
        <p:spPr>
          <a:xfrm>
            <a:off x="2113806" y="5082640"/>
            <a:ext cx="7822053" cy="87408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موعد البداية والنهاية الساعة العاشرة مساءً</a:t>
            </a:r>
            <a:r>
              <a:rPr lang="ar-SY" sz="2400" b="1" dirty="0"/>
              <a:t> بتوقيت مكة المكرمة</a:t>
            </a:r>
          </a:p>
          <a:p>
            <a:pPr algn="ctr" rtl="1"/>
            <a:r>
              <a:rPr lang="ar-SY" sz="2400" b="1" dirty="0"/>
              <a:t>متابعة جميع التنويهات والمواعيد على </a:t>
            </a:r>
            <a:r>
              <a:rPr lang="ar-SY" sz="2400" b="1" dirty="0" err="1"/>
              <a:t>الموودل</a:t>
            </a:r>
            <a:endParaRPr lang="en-US" sz="2400" b="1" dirty="0"/>
          </a:p>
        </p:txBody>
      </p:sp>
      <p:sp>
        <p:nvSpPr>
          <p:cNvPr id="15" name="Slide Number Placeholder 1"/>
          <p:cNvSpPr>
            <a:spLocks noGrp="1"/>
          </p:cNvSpPr>
          <p:nvPr>
            <p:ph type="sldNum" sz="quarter" idx="12"/>
          </p:nvPr>
        </p:nvSpPr>
        <p:spPr>
          <a:xfrm>
            <a:off x="7387445" y="6356350"/>
            <a:ext cx="2743200" cy="365125"/>
          </a:xfrm>
        </p:spPr>
        <p:txBody>
          <a:bodyPr/>
          <a:lstStyle/>
          <a:p>
            <a:fld id="{F7542ADD-394E-41F3-B704-951748884AEE}" type="slidenum">
              <a:rPr lang="en-US" smtClean="0"/>
              <a:t>8</a:t>
            </a:fld>
            <a:endParaRPr lang="en-US"/>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9738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62541"/>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Projects</a:t>
            </a:r>
          </a:p>
          <a:p>
            <a:pPr algn="ctr"/>
            <a:endParaRPr lang="en-US" sz="2000" b="1" dirty="0">
              <a:latin typeface="Alexandria" pitchFamily="2" charset="-78"/>
              <a:cs typeface="Alexandria" pitchFamily="2" charset="-78"/>
            </a:endParaRPr>
          </a:p>
          <a:p>
            <a:pPr marL="285750" lvl="0" indent="-285750">
              <a:lnSpc>
                <a:spcPct val="200000"/>
              </a:lnSpc>
              <a:buFontTx/>
              <a:buChar char="-"/>
            </a:pPr>
            <a:r>
              <a:rPr lang="en-US" sz="1600" dirty="0">
                <a:solidFill>
                  <a:prstClr val="black"/>
                </a:solidFill>
                <a:latin typeface="Alexandria" pitchFamily="2" charset="-78"/>
                <a:ea typeface="Times New Roman" panose="02020603050405020304" pitchFamily="18" charset="0"/>
                <a:cs typeface="Alexandria" pitchFamily="2" charset="-78"/>
              </a:rPr>
              <a:t>The student is committed to actively participating in the </a:t>
            </a:r>
            <a:r>
              <a:rPr lang="en-US" sz="1600" b="1" dirty="0">
                <a:solidFill>
                  <a:prstClr val="black"/>
                </a:solidFill>
                <a:latin typeface="Alexandria" pitchFamily="2" charset="-78"/>
                <a:ea typeface="Times New Roman" panose="02020603050405020304" pitchFamily="18" charset="0"/>
                <a:cs typeface="Alexandria" pitchFamily="2" charset="-78"/>
              </a:rPr>
              <a:t>team</a:t>
            </a:r>
            <a:r>
              <a:rPr lang="en-US" sz="1600" dirty="0">
                <a:solidFill>
                  <a:prstClr val="black"/>
                </a:solidFill>
                <a:latin typeface="Alexandria" pitchFamily="2" charset="-78"/>
                <a:ea typeface="Times New Roman" panose="02020603050405020304" pitchFamily="18" charset="0"/>
                <a:cs typeface="Alexandria" pitchFamily="2" charset="-78"/>
              </a:rPr>
              <a:t> graduation project's work plan in accordance with the methodologies used in scientific research.</a:t>
            </a:r>
          </a:p>
          <a:p>
            <a:pPr marL="285750" lvl="0" indent="-28575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Commitment of all team members to participate in the application of the practical part of the project (survey - interview - observation - workshops - training - analysis of data -..... Etc.)</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2178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2002921"/>
            <a:ext cx="8417320" cy="2112758"/>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Projects</a:t>
            </a:r>
          </a:p>
          <a:p>
            <a:pPr algn="ctr"/>
            <a:endParaRPr lang="en-US" sz="2000" b="1" dirty="0">
              <a:latin typeface="Alexandria" pitchFamily="2" charset="-78"/>
              <a:cs typeface="Alexandria" pitchFamily="2" charset="-78"/>
            </a:endParaRPr>
          </a:p>
          <a:p>
            <a:pPr marL="166688" lvl="0" indent="-166688">
              <a:lnSpc>
                <a:spcPct val="200000"/>
              </a:lnSpc>
            </a:pPr>
            <a:r>
              <a:rPr lang="en-US" sz="1600" dirty="0">
                <a:solidFill>
                  <a:prstClr val="black"/>
                </a:solidFill>
                <a:latin typeface="Alexandria" pitchFamily="2" charset="-78"/>
                <a:cs typeface="Alexandria" pitchFamily="2" charset="-78"/>
              </a:rPr>
              <a:t>- Examination of the plagiarism percentage provided that it does not </a:t>
            </a:r>
            <a:r>
              <a:rPr lang="en-US" sz="1600" b="1" u="sng" dirty="0">
                <a:solidFill>
                  <a:prstClr val="black"/>
                </a:solidFill>
                <a:latin typeface="Alexandria" pitchFamily="2" charset="-78"/>
                <a:cs typeface="Alexandria" pitchFamily="2" charset="-78"/>
              </a:rPr>
              <a:t>exceed 25%, </a:t>
            </a:r>
            <a:r>
              <a:rPr lang="en-US" sz="1600" dirty="0">
                <a:solidFill>
                  <a:prstClr val="black"/>
                </a:solidFill>
                <a:latin typeface="Alexandria" pitchFamily="2" charset="-78"/>
                <a:cs typeface="Alexandria" pitchFamily="2" charset="-78"/>
              </a:rPr>
              <a:t>which means the total percentage of plagiarism from all sources relied on by the researcher in the preparation of the same research.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2297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1990580" y="998501"/>
            <a:ext cx="8158321"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Research Plan Components</a:t>
            </a: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628" y="59789"/>
            <a:ext cx="2305141" cy="1076343"/>
          </a:xfrm>
          <a:prstGeom prst="rect">
            <a:avLst/>
          </a:prstGeom>
        </p:spPr>
      </p:pic>
      <p:graphicFrame>
        <p:nvGraphicFramePr>
          <p:cNvPr id="8" name="Table 7">
            <a:extLst>
              <a:ext uri="{FF2B5EF4-FFF2-40B4-BE49-F238E27FC236}">
                <a16:creationId xmlns:a16="http://schemas.microsoft.com/office/drawing/2014/main" id="{797EE501-F212-C93A-FDE4-894EDDA58FC4}"/>
              </a:ext>
            </a:extLst>
          </p:cNvPr>
          <p:cNvGraphicFramePr>
            <a:graphicFrameLocks noGrp="1"/>
          </p:cNvGraphicFramePr>
          <p:nvPr>
            <p:extLst>
              <p:ext uri="{D42A27DB-BD31-4B8C-83A1-F6EECF244321}">
                <p14:modId xmlns:p14="http://schemas.microsoft.com/office/powerpoint/2010/main" val="947215680"/>
              </p:ext>
            </p:extLst>
          </p:nvPr>
        </p:nvGraphicFramePr>
        <p:xfrm>
          <a:off x="2280063" y="1578916"/>
          <a:ext cx="6804560" cy="4560627"/>
        </p:xfrm>
        <a:graphic>
          <a:graphicData uri="http://schemas.openxmlformats.org/drawingml/2006/table">
            <a:tbl>
              <a:tblPr firstRow="1" firstCol="1" bandRow="1">
                <a:tableStyleId>{5C22544A-7EE6-4342-B048-85BDC9FD1C3A}</a:tableStyleId>
              </a:tblPr>
              <a:tblGrid>
                <a:gridCol w="6804560">
                  <a:extLst>
                    <a:ext uri="{9D8B030D-6E8A-4147-A177-3AD203B41FA5}">
                      <a16:colId xmlns:a16="http://schemas.microsoft.com/office/drawing/2014/main" val="2088565421"/>
                    </a:ext>
                  </a:extLst>
                </a:gridCol>
              </a:tblGrid>
              <a:tr h="4560627">
                <a:tc>
                  <a:txBody>
                    <a:bodyPr/>
                    <a:lstStyle/>
                    <a:p>
                      <a:pPr>
                        <a:lnSpc>
                          <a:spcPct val="150000"/>
                        </a:lnSpc>
                        <a:spcAft>
                          <a:spcPts val="800"/>
                        </a:spcAft>
                      </a:pPr>
                      <a:r>
                        <a:rPr lang="en-US" sz="2000" b="1" kern="0" dirty="0">
                          <a:solidFill>
                            <a:schemeClr val="tx1"/>
                          </a:solidFill>
                          <a:effectLst/>
                          <a:highlight>
                            <a:srgbClr val="C0C0C0"/>
                          </a:highlight>
                          <a:latin typeface="Alexandria" pitchFamily="2" charset="-78"/>
                          <a:cs typeface="Alexandria" pitchFamily="2" charset="-78"/>
                        </a:rPr>
                        <a:t>Scientific Research</a:t>
                      </a:r>
                      <a:endParaRPr lang="en-US" sz="2000" b="1" kern="100" dirty="0">
                        <a:solidFill>
                          <a:schemeClr val="tx1"/>
                        </a:solidFill>
                        <a:effectLst/>
                        <a:latin typeface="Alexandria" pitchFamily="2" charset="-78"/>
                        <a:cs typeface="Alexandria" pitchFamily="2" charset="-78"/>
                      </a:endParaRPr>
                    </a:p>
                    <a:p>
                      <a:pPr marL="342900" lvl="0" indent="-342900" algn="l" rtl="0">
                        <a:lnSpc>
                          <a:spcPct val="150000"/>
                        </a:lnSpc>
                        <a:buFont typeface="Arial" panose="020B0604020202020204" pitchFamily="34" charset="0"/>
                        <a:buChar char="-"/>
                      </a:pPr>
                      <a:r>
                        <a:rPr lang="en-US" sz="2000" dirty="0">
                          <a:effectLst/>
                          <a:latin typeface="Alexandria" pitchFamily="2" charset="-78"/>
                          <a:cs typeface="Alexandria" pitchFamily="2" charset="-78"/>
                        </a:rPr>
                        <a:t>The concept of scientific research</a:t>
                      </a:r>
                    </a:p>
                    <a:p>
                      <a:pPr marL="342900" lvl="0" indent="-342900" algn="l" rtl="0">
                        <a:lnSpc>
                          <a:spcPct val="150000"/>
                        </a:lnSpc>
                        <a:buFont typeface="Arial" panose="020B0604020202020204" pitchFamily="34" charset="0"/>
                        <a:buChar char="-"/>
                      </a:pPr>
                      <a:r>
                        <a:rPr lang="en-US" sz="2000" dirty="0">
                          <a:effectLst/>
                          <a:latin typeface="Alexandria" pitchFamily="2" charset="-78"/>
                          <a:cs typeface="Alexandria" pitchFamily="2" charset="-78"/>
                        </a:rPr>
                        <a:t>Fields of scientific research </a:t>
                      </a:r>
                    </a:p>
                    <a:p>
                      <a:pPr marL="342900" lvl="0" indent="-342900" algn="l" rtl="0">
                        <a:lnSpc>
                          <a:spcPct val="150000"/>
                        </a:lnSpc>
                        <a:buFont typeface="Arial" panose="020B0604020202020204" pitchFamily="34" charset="0"/>
                        <a:buChar char="-"/>
                      </a:pPr>
                      <a:r>
                        <a:rPr lang="en-US" sz="2000" dirty="0">
                          <a:effectLst/>
                          <a:latin typeface="Alexandria" pitchFamily="2" charset="-78"/>
                          <a:cs typeface="Alexandria" pitchFamily="2" charset="-78"/>
                        </a:rPr>
                        <a:t>Research types</a:t>
                      </a:r>
                    </a:p>
                    <a:p>
                      <a:pPr marL="342900" lvl="0" indent="-342900" algn="l" rtl="0">
                        <a:lnSpc>
                          <a:spcPct val="150000"/>
                        </a:lnSpc>
                        <a:spcAft>
                          <a:spcPts val="1000"/>
                        </a:spcAft>
                        <a:buFont typeface="Arial" panose="020B0604020202020204" pitchFamily="34" charset="0"/>
                        <a:buChar char="-"/>
                      </a:pPr>
                      <a:r>
                        <a:rPr lang="en-US" sz="2000" dirty="0">
                          <a:effectLst/>
                          <a:latin typeface="Alexandria" pitchFamily="2" charset="-78"/>
                          <a:cs typeface="Alexandria" pitchFamily="2" charset="-78"/>
                        </a:rPr>
                        <a:t>Scientific research goals</a:t>
                      </a:r>
                    </a:p>
                    <a:p>
                      <a:pPr>
                        <a:lnSpc>
                          <a:spcPct val="150000"/>
                        </a:lnSpc>
                        <a:spcAft>
                          <a:spcPts val="800"/>
                        </a:spcAft>
                        <a:tabLst>
                          <a:tab pos="457200" algn="l"/>
                        </a:tabLst>
                      </a:pPr>
                      <a:r>
                        <a:rPr lang="en-US" sz="2000" b="1" kern="0" dirty="0">
                          <a:effectLst/>
                          <a:highlight>
                            <a:srgbClr val="C0C0C0"/>
                          </a:highlight>
                          <a:latin typeface="Alexandria" pitchFamily="2" charset="-78"/>
                          <a:cs typeface="Alexandria" pitchFamily="2" charset="-78"/>
                        </a:rPr>
                        <a:t>Research Proposal</a:t>
                      </a:r>
                      <a:endParaRPr lang="en-US" sz="2000" b="1" kern="100" dirty="0">
                        <a:effectLst/>
                        <a:latin typeface="Alexandria" pitchFamily="2" charset="-78"/>
                        <a:cs typeface="Alexandria" pitchFamily="2" charset="-78"/>
                      </a:endParaRPr>
                    </a:p>
                    <a:p>
                      <a:pPr marL="342900" lvl="0" indent="-342900">
                        <a:lnSpc>
                          <a:spcPct val="150000"/>
                        </a:lnSpc>
                        <a:spcAft>
                          <a:spcPts val="800"/>
                        </a:spcAft>
                        <a:buFont typeface="Times New Roman" panose="02020603050405020304" pitchFamily="18" charset="0"/>
                        <a:buChar char="-"/>
                        <a:tabLst>
                          <a:tab pos="285750" algn="l"/>
                          <a:tab pos="457200" algn="l"/>
                        </a:tabLst>
                      </a:pPr>
                      <a:r>
                        <a:rPr lang="en-US" sz="2000" kern="0" dirty="0">
                          <a:effectLst/>
                          <a:latin typeface="Alexandria" pitchFamily="2" charset="-78"/>
                          <a:cs typeface="Alexandria" pitchFamily="2" charset="-78"/>
                        </a:rPr>
                        <a:t>The stages of the research process</a:t>
                      </a:r>
                      <a:endParaRPr lang="en-US" sz="2000" kern="100" dirty="0">
                        <a:effectLst/>
                        <a:latin typeface="Alexandria" pitchFamily="2" charset="-78"/>
                        <a:cs typeface="Alexandria" pitchFamily="2" charset="-78"/>
                      </a:endParaRPr>
                    </a:p>
                    <a:p>
                      <a:pPr marL="342900" lvl="0" indent="-342900">
                        <a:lnSpc>
                          <a:spcPct val="150000"/>
                        </a:lnSpc>
                        <a:spcAft>
                          <a:spcPts val="800"/>
                        </a:spcAft>
                        <a:buFont typeface="Times New Roman" panose="02020603050405020304" pitchFamily="18" charset="0"/>
                        <a:buChar char="-"/>
                        <a:tabLst>
                          <a:tab pos="285750" algn="l"/>
                          <a:tab pos="457200" algn="l"/>
                        </a:tabLst>
                      </a:pPr>
                      <a:r>
                        <a:rPr lang="en-US" sz="2000" u="none" kern="0" dirty="0">
                          <a:effectLst/>
                          <a:latin typeface="Alexandria" pitchFamily="2" charset="-78"/>
                          <a:cs typeface="Alexandria" pitchFamily="2" charset="-78"/>
                        </a:rPr>
                        <a:t>Research Proposal components</a:t>
                      </a:r>
                      <a:endParaRPr lang="en-US" sz="2000" u="none"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4181374773"/>
                  </a:ext>
                </a:extLst>
              </a:tr>
            </a:tbl>
          </a:graphicData>
        </a:graphic>
      </p:graphicFrame>
    </p:spTree>
    <p:extLst>
      <p:ext uri="{BB962C8B-B14F-4D97-AF65-F5344CB8AC3E}">
        <p14:creationId xmlns:p14="http://schemas.microsoft.com/office/powerpoint/2010/main" val="3160008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3377" y="59789"/>
            <a:ext cx="2305141" cy="1076343"/>
          </a:xfrm>
          <a:prstGeom prst="rect">
            <a:avLst/>
          </a:prstGeom>
        </p:spPr>
      </p:pic>
      <p:graphicFrame>
        <p:nvGraphicFramePr>
          <p:cNvPr id="8" name="Table 7">
            <a:extLst>
              <a:ext uri="{FF2B5EF4-FFF2-40B4-BE49-F238E27FC236}">
                <a16:creationId xmlns:a16="http://schemas.microsoft.com/office/drawing/2014/main" id="{7370E480-DD66-88BC-220F-CDE152B6A45D}"/>
              </a:ext>
            </a:extLst>
          </p:cNvPr>
          <p:cNvGraphicFramePr>
            <a:graphicFrameLocks noGrp="1"/>
          </p:cNvGraphicFramePr>
          <p:nvPr>
            <p:extLst>
              <p:ext uri="{D42A27DB-BD31-4B8C-83A1-F6EECF244321}">
                <p14:modId xmlns:p14="http://schemas.microsoft.com/office/powerpoint/2010/main" val="513769137"/>
              </p:ext>
            </p:extLst>
          </p:nvPr>
        </p:nvGraphicFramePr>
        <p:xfrm>
          <a:off x="2956956" y="1426729"/>
          <a:ext cx="6222670" cy="4865901"/>
        </p:xfrm>
        <a:graphic>
          <a:graphicData uri="http://schemas.openxmlformats.org/drawingml/2006/table">
            <a:tbl>
              <a:tblPr firstRow="1" firstCol="1" bandRow="1">
                <a:tableStyleId>{5C22544A-7EE6-4342-B048-85BDC9FD1C3A}</a:tableStyleId>
              </a:tblPr>
              <a:tblGrid>
                <a:gridCol w="6222670">
                  <a:extLst>
                    <a:ext uri="{9D8B030D-6E8A-4147-A177-3AD203B41FA5}">
                      <a16:colId xmlns:a16="http://schemas.microsoft.com/office/drawing/2014/main" val="1548947032"/>
                    </a:ext>
                  </a:extLst>
                </a:gridCol>
              </a:tblGrid>
              <a:tr h="1103425">
                <a:tc>
                  <a:txBody>
                    <a:bodyPr/>
                    <a:lstStyle/>
                    <a:p>
                      <a:pPr>
                        <a:lnSpc>
                          <a:spcPct val="100000"/>
                        </a:lnSpc>
                        <a:spcAft>
                          <a:spcPts val="800"/>
                        </a:spcAft>
                      </a:pPr>
                      <a:r>
                        <a:rPr lang="en-US" sz="2000" b="1" kern="0" dirty="0">
                          <a:solidFill>
                            <a:schemeClr val="tx1"/>
                          </a:solidFill>
                          <a:effectLst/>
                          <a:highlight>
                            <a:srgbClr val="C0C0C0"/>
                          </a:highlight>
                          <a:latin typeface="Alexandria" pitchFamily="2" charset="-78"/>
                          <a:cs typeface="Alexandria" pitchFamily="2" charset="-78"/>
                        </a:rPr>
                        <a:t>Research Methods</a:t>
                      </a:r>
                      <a:endParaRPr lang="en-US" sz="2000" b="1" kern="100" dirty="0">
                        <a:solidFill>
                          <a:schemeClr val="tx1"/>
                        </a:solidFill>
                        <a:effectLst/>
                        <a:latin typeface="Alexandria" pitchFamily="2" charset="-78"/>
                        <a:cs typeface="Alexandria" pitchFamily="2" charset="-78"/>
                      </a:endParaRPr>
                    </a:p>
                    <a:p>
                      <a:pPr marL="342900" lvl="0" indent="-342900">
                        <a:lnSpc>
                          <a:spcPct val="100000"/>
                        </a:lnSpc>
                        <a:spcAft>
                          <a:spcPts val="800"/>
                        </a:spcAft>
                        <a:buFont typeface="Times New Roman" panose="02020603050405020304" pitchFamily="18" charset="0"/>
                        <a:buChar char="-"/>
                        <a:tabLst>
                          <a:tab pos="285750" algn="l"/>
                        </a:tabLst>
                      </a:pPr>
                      <a:r>
                        <a:rPr lang="en-US" sz="2000" kern="0" dirty="0">
                          <a:effectLst/>
                          <a:latin typeface="Alexandria" pitchFamily="2" charset="-78"/>
                          <a:cs typeface="Alexandria" pitchFamily="2" charset="-78"/>
                        </a:rPr>
                        <a:t>Types of research methods</a:t>
                      </a:r>
                      <a:endParaRPr lang="en-US" sz="2000"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3413307494"/>
                  </a:ext>
                </a:extLst>
              </a:tr>
              <a:tr h="3762476">
                <a:tc>
                  <a:txBody>
                    <a:bodyPr/>
                    <a:lstStyle/>
                    <a:p>
                      <a:pPr>
                        <a:lnSpc>
                          <a:spcPct val="107000"/>
                        </a:lnSpc>
                        <a:spcAft>
                          <a:spcPts val="800"/>
                        </a:spcAft>
                      </a:pPr>
                      <a:r>
                        <a:rPr lang="en-US" sz="2000" b="1" kern="0" dirty="0">
                          <a:effectLst/>
                          <a:highlight>
                            <a:srgbClr val="C0C0C0"/>
                          </a:highlight>
                          <a:latin typeface="Alexandria" pitchFamily="2" charset="-78"/>
                          <a:cs typeface="Alexandria" pitchFamily="2" charset="-78"/>
                        </a:rPr>
                        <a:t>Population and Sampling</a:t>
                      </a:r>
                      <a:r>
                        <a:rPr lang="en-US" sz="2000" b="1" kern="0" dirty="0">
                          <a:effectLst/>
                          <a:latin typeface="Alexandria" pitchFamily="2" charset="-78"/>
                          <a:cs typeface="Alexandria" pitchFamily="2" charset="-78"/>
                        </a:rPr>
                        <a:t> </a:t>
                      </a:r>
                      <a:endParaRPr lang="en-US" sz="20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concept of population and research sample</a:t>
                      </a: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Sample type</a:t>
                      </a:r>
                    </a:p>
                    <a:p>
                      <a:pPr marL="342900" lvl="0" indent="-342900" algn="l" rtl="0">
                        <a:lnSpc>
                          <a:spcPct val="115000"/>
                        </a:lnSpc>
                        <a:spcAft>
                          <a:spcPts val="1000"/>
                        </a:spcAft>
                        <a:buFont typeface="+mj-lt"/>
                        <a:buAutoNum type="alphaUcPeriod"/>
                      </a:pPr>
                      <a:r>
                        <a:rPr lang="en-US" sz="2000" u="sng" dirty="0">
                          <a:effectLst/>
                          <a:latin typeface="Alexandria" pitchFamily="2" charset="-78"/>
                          <a:cs typeface="Alexandria" pitchFamily="2" charset="-78"/>
                        </a:rPr>
                        <a:t>Random sample (probability)</a:t>
                      </a:r>
                      <a:endParaRPr lang="en-US" sz="2000" dirty="0">
                        <a:effectLst/>
                        <a:latin typeface="Alexandria" pitchFamily="2" charset="-78"/>
                        <a:cs typeface="Alexandria" pitchFamily="2" charset="-78"/>
                      </a:endParaRPr>
                    </a:p>
                    <a:p>
                      <a:pPr>
                        <a:lnSpc>
                          <a:spcPct val="107000"/>
                        </a:lnSpc>
                        <a:spcAft>
                          <a:spcPts val="800"/>
                        </a:spcAft>
                      </a:pPr>
                      <a:r>
                        <a:rPr lang="en-US" sz="2000" b="1" kern="0" dirty="0">
                          <a:effectLst/>
                          <a:highlight>
                            <a:srgbClr val="C0C0C0"/>
                          </a:highlight>
                          <a:latin typeface="Alexandria" pitchFamily="2" charset="-78"/>
                          <a:cs typeface="Alexandria" pitchFamily="2" charset="-78"/>
                        </a:rPr>
                        <a:t>Population and Sampling</a:t>
                      </a:r>
                      <a:r>
                        <a:rPr lang="en-US" sz="2000" b="1" kern="0" dirty="0">
                          <a:effectLst/>
                          <a:latin typeface="Alexandria" pitchFamily="2" charset="-78"/>
                          <a:cs typeface="Alexandria" pitchFamily="2" charset="-78"/>
                        </a:rPr>
                        <a:t> </a:t>
                      </a:r>
                      <a:endParaRPr lang="en-US" sz="2000" b="1" kern="100" dirty="0">
                        <a:effectLst/>
                        <a:latin typeface="Alexandria" pitchFamily="2" charset="-78"/>
                        <a:cs typeface="Alexandria" pitchFamily="2" charset="-78"/>
                      </a:endParaRPr>
                    </a:p>
                    <a:p>
                      <a:pPr marL="342900" lvl="0" indent="-342900" algn="l" rtl="0">
                        <a:lnSpc>
                          <a:spcPct val="115000"/>
                        </a:lnSpc>
                        <a:buFont typeface="+mj-lt"/>
                        <a:buAutoNum type="alphaUcPeriod"/>
                      </a:pPr>
                      <a:r>
                        <a:rPr lang="en-US" sz="2000" u="sng" dirty="0">
                          <a:effectLst/>
                          <a:latin typeface="Alexandria" pitchFamily="2" charset="-78"/>
                          <a:cs typeface="Alexandria" pitchFamily="2" charset="-78"/>
                        </a:rPr>
                        <a:t>Non-random samples</a:t>
                      </a:r>
                      <a:endParaRPr lang="en-US" sz="20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Sample selection steps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Specify the sample size</a:t>
                      </a:r>
                      <a:endParaRPr lang="en-US" sz="20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859707648"/>
                  </a:ext>
                </a:extLst>
              </a:tr>
            </a:tbl>
          </a:graphicData>
        </a:graphic>
      </p:graphicFrame>
      <p:sp>
        <p:nvSpPr>
          <p:cNvPr id="9" name="TextBox 8"/>
          <p:cNvSpPr txBox="1"/>
          <p:nvPr/>
        </p:nvSpPr>
        <p:spPr>
          <a:xfrm>
            <a:off x="1990580" y="903500"/>
            <a:ext cx="8158321"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Research Plan Components</a:t>
            </a:r>
          </a:p>
        </p:txBody>
      </p:sp>
    </p:spTree>
    <p:extLst>
      <p:ext uri="{BB962C8B-B14F-4D97-AF65-F5344CB8AC3E}">
        <p14:creationId xmlns:p14="http://schemas.microsoft.com/office/powerpoint/2010/main" val="2307272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0" y="178542"/>
            <a:ext cx="2305141" cy="1076343"/>
          </a:xfrm>
          <a:prstGeom prst="rect">
            <a:avLst/>
          </a:prstGeom>
        </p:spPr>
      </p:pic>
      <p:graphicFrame>
        <p:nvGraphicFramePr>
          <p:cNvPr id="8" name="Table 7">
            <a:extLst>
              <a:ext uri="{FF2B5EF4-FFF2-40B4-BE49-F238E27FC236}">
                <a16:creationId xmlns:a16="http://schemas.microsoft.com/office/drawing/2014/main" id="{D550E817-EA64-E823-A442-33D0EDDEE5F5}"/>
              </a:ext>
            </a:extLst>
          </p:cNvPr>
          <p:cNvGraphicFramePr>
            <a:graphicFrameLocks noGrp="1"/>
          </p:cNvGraphicFramePr>
          <p:nvPr>
            <p:extLst>
              <p:ext uri="{D42A27DB-BD31-4B8C-83A1-F6EECF244321}">
                <p14:modId xmlns:p14="http://schemas.microsoft.com/office/powerpoint/2010/main" val="1566711767"/>
              </p:ext>
            </p:extLst>
          </p:nvPr>
        </p:nvGraphicFramePr>
        <p:xfrm>
          <a:off x="3656015" y="1454703"/>
          <a:ext cx="6492886" cy="5138933"/>
        </p:xfrm>
        <a:graphic>
          <a:graphicData uri="http://schemas.openxmlformats.org/drawingml/2006/table">
            <a:tbl>
              <a:tblPr firstRow="1" firstCol="1" bandRow="1">
                <a:tableStyleId>{5C22544A-7EE6-4342-B048-85BDC9FD1C3A}</a:tableStyleId>
              </a:tblPr>
              <a:tblGrid>
                <a:gridCol w="6492886">
                  <a:extLst>
                    <a:ext uri="{9D8B030D-6E8A-4147-A177-3AD203B41FA5}">
                      <a16:colId xmlns:a16="http://schemas.microsoft.com/office/drawing/2014/main" val="1494971776"/>
                    </a:ext>
                  </a:extLst>
                </a:gridCol>
              </a:tblGrid>
              <a:tr h="1576383">
                <a:tc>
                  <a:txBody>
                    <a:bodyPr/>
                    <a:lstStyle/>
                    <a:p>
                      <a:pPr>
                        <a:lnSpc>
                          <a:spcPct val="107000"/>
                        </a:lnSpc>
                        <a:spcAft>
                          <a:spcPts val="800"/>
                        </a:spcAft>
                      </a:pPr>
                      <a:r>
                        <a:rPr lang="en-US" sz="2000" kern="0" dirty="0">
                          <a:solidFill>
                            <a:schemeClr val="tx1"/>
                          </a:solidFill>
                          <a:effectLst/>
                          <a:highlight>
                            <a:srgbClr val="C0C0C0"/>
                          </a:highlight>
                        </a:rPr>
                        <a:t>Data Collection</a:t>
                      </a:r>
                      <a:endParaRPr lang="en-US" sz="2000" kern="100" dirty="0">
                        <a:solidFill>
                          <a:schemeClr val="tx1"/>
                        </a:solidFill>
                        <a:effectLst/>
                      </a:endParaRPr>
                    </a:p>
                    <a:p>
                      <a:pPr marL="1143000" lvl="2" indent="-228600" algn="l" rtl="0">
                        <a:lnSpc>
                          <a:spcPct val="115000"/>
                        </a:lnSpc>
                        <a:buFont typeface="Times New Roman" panose="02020603050405020304" pitchFamily="18" charset="0"/>
                        <a:buChar char="-"/>
                        <a:tabLst>
                          <a:tab pos="285750" algn="l"/>
                        </a:tabLst>
                      </a:pPr>
                      <a:r>
                        <a:rPr lang="en-US" sz="2000" dirty="0">
                          <a:effectLst/>
                        </a:rPr>
                        <a:t>Primary data and secondary data</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rPr>
                        <a:t>Methods for collecting primary data</a:t>
                      </a:r>
                    </a:p>
                    <a:p>
                      <a:pPr>
                        <a:lnSpc>
                          <a:spcPct val="107000"/>
                        </a:lnSpc>
                        <a:spcAft>
                          <a:spcPts val="800"/>
                        </a:spcAft>
                      </a:pPr>
                      <a:r>
                        <a:rPr lang="en-US" sz="2000" b="1" kern="0" dirty="0">
                          <a:solidFill>
                            <a:schemeClr val="tx1"/>
                          </a:solidFill>
                          <a:effectLst/>
                          <a:highlight>
                            <a:srgbClr val="C0C0C0"/>
                          </a:highlight>
                        </a:rPr>
                        <a:t>Validity and Reliability</a:t>
                      </a:r>
                      <a:endParaRPr lang="en-US" sz="2000" b="1" kern="100" dirty="0">
                        <a:solidFill>
                          <a:schemeClr val="tx1"/>
                        </a:solidFill>
                        <a:effectLst/>
                      </a:endParaRPr>
                    </a:p>
                    <a:p>
                      <a:pPr marL="342900" lvl="0" indent="-342900" algn="l" rtl="0">
                        <a:lnSpc>
                          <a:spcPct val="115000"/>
                        </a:lnSpc>
                        <a:buFont typeface="+mj-lt"/>
                        <a:buAutoNum type="alphaUcPeriod"/>
                      </a:pPr>
                      <a:r>
                        <a:rPr lang="en-US" sz="2000" dirty="0">
                          <a:effectLst/>
                        </a:rPr>
                        <a:t>First:  Validity </a:t>
                      </a:r>
                    </a:p>
                    <a:p>
                      <a:pPr marL="342900" lvl="0" indent="-342900" algn="l" rtl="0">
                        <a:lnSpc>
                          <a:spcPct val="115000"/>
                        </a:lnSpc>
                        <a:spcAft>
                          <a:spcPts val="1000"/>
                        </a:spcAft>
                        <a:buFont typeface="+mj-lt"/>
                        <a:buAutoNum type="alphaUcPeriod" startAt="2"/>
                      </a:pPr>
                      <a:r>
                        <a:rPr lang="en-US" sz="2000" dirty="0">
                          <a:effectLst/>
                        </a:rPr>
                        <a:t>Second: Reliability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3153798524"/>
                  </a:ext>
                </a:extLst>
              </a:tr>
              <a:tr h="2774955">
                <a:tc>
                  <a:txBody>
                    <a:bodyPr/>
                    <a:lstStyle/>
                    <a:p>
                      <a:pPr>
                        <a:lnSpc>
                          <a:spcPct val="107000"/>
                        </a:lnSpc>
                        <a:spcAft>
                          <a:spcPts val="800"/>
                        </a:spcAft>
                      </a:pPr>
                      <a:r>
                        <a:rPr lang="en-US" sz="2000" b="1" kern="0" dirty="0">
                          <a:effectLst/>
                          <a:highlight>
                            <a:srgbClr val="C0C0C0"/>
                          </a:highlight>
                          <a:latin typeface="Alexandria" pitchFamily="2" charset="-78"/>
                          <a:cs typeface="Alexandria" pitchFamily="2" charset="-78"/>
                        </a:rPr>
                        <a:t>Data Types: (Quantitative &amp; Qualitative)</a:t>
                      </a:r>
                      <a:endParaRPr lang="en-US" sz="20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first stage: Presentation and analysis of data using the SPSS program</a:t>
                      </a: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second stage: Describing the data using statistical measures.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third stage: Data analysis using SPSS </a:t>
                      </a:r>
                    </a:p>
                  </a:txBody>
                  <a:tcPr marL="47858" marR="47858" marT="0" marB="0"/>
                </a:tc>
                <a:extLst>
                  <a:ext uri="{0D108BD9-81ED-4DB2-BD59-A6C34878D82A}">
                    <a16:rowId xmlns:a16="http://schemas.microsoft.com/office/drawing/2014/main" val="1857981667"/>
                  </a:ext>
                </a:extLst>
              </a:tr>
            </a:tbl>
          </a:graphicData>
        </a:graphic>
      </p:graphicFrame>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13</a:t>
            </a:fld>
            <a:endParaRPr lang="en-US"/>
          </a:p>
        </p:txBody>
      </p:sp>
      <p:sp>
        <p:nvSpPr>
          <p:cNvPr id="10" name="TextBox 9"/>
          <p:cNvSpPr txBox="1"/>
          <p:nvPr/>
        </p:nvSpPr>
        <p:spPr>
          <a:xfrm>
            <a:off x="1990580" y="903500"/>
            <a:ext cx="8158321"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Research Plan Components</a:t>
            </a:r>
          </a:p>
        </p:txBody>
      </p:sp>
    </p:spTree>
    <p:extLst>
      <p:ext uri="{BB962C8B-B14F-4D97-AF65-F5344CB8AC3E}">
        <p14:creationId xmlns:p14="http://schemas.microsoft.com/office/powerpoint/2010/main" val="1748212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8379" y="59789"/>
            <a:ext cx="2305141" cy="1076343"/>
          </a:xfrm>
          <a:prstGeom prst="rect">
            <a:avLst/>
          </a:prstGeom>
        </p:spPr>
      </p:pic>
      <p:graphicFrame>
        <p:nvGraphicFramePr>
          <p:cNvPr id="7" name="Table 6">
            <a:extLst>
              <a:ext uri="{FF2B5EF4-FFF2-40B4-BE49-F238E27FC236}">
                <a16:creationId xmlns:a16="http://schemas.microsoft.com/office/drawing/2014/main" id="{98147178-8057-5575-0838-DCEFDD022172}"/>
              </a:ext>
            </a:extLst>
          </p:cNvPr>
          <p:cNvGraphicFramePr>
            <a:graphicFrameLocks noGrp="1"/>
          </p:cNvGraphicFramePr>
          <p:nvPr>
            <p:extLst>
              <p:ext uri="{D42A27DB-BD31-4B8C-83A1-F6EECF244321}">
                <p14:modId xmlns:p14="http://schemas.microsoft.com/office/powerpoint/2010/main" val="994604715"/>
              </p:ext>
            </p:extLst>
          </p:nvPr>
        </p:nvGraphicFramePr>
        <p:xfrm>
          <a:off x="3513756" y="2037519"/>
          <a:ext cx="5190857" cy="2780962"/>
        </p:xfrm>
        <a:graphic>
          <a:graphicData uri="http://schemas.openxmlformats.org/drawingml/2006/table">
            <a:tbl>
              <a:tblPr firstRow="1" firstCol="1" bandRow="1">
                <a:tableStyleId>{5C22544A-7EE6-4342-B048-85BDC9FD1C3A}</a:tableStyleId>
              </a:tblPr>
              <a:tblGrid>
                <a:gridCol w="5190857">
                  <a:extLst>
                    <a:ext uri="{9D8B030D-6E8A-4147-A177-3AD203B41FA5}">
                      <a16:colId xmlns:a16="http://schemas.microsoft.com/office/drawing/2014/main" val="4008875673"/>
                    </a:ext>
                  </a:extLst>
                </a:gridCol>
              </a:tblGrid>
              <a:tr h="1264531">
                <a:tc>
                  <a:txBody>
                    <a:bodyPr/>
                    <a:lstStyle/>
                    <a:p>
                      <a:pPr>
                        <a:lnSpc>
                          <a:spcPct val="107000"/>
                        </a:lnSpc>
                        <a:spcAft>
                          <a:spcPts val="800"/>
                        </a:spcAft>
                      </a:pPr>
                      <a:r>
                        <a:rPr lang="en-US" sz="2000" b="1" kern="0" dirty="0">
                          <a:effectLst/>
                          <a:highlight>
                            <a:srgbClr val="C0C0C0"/>
                          </a:highlight>
                          <a:latin typeface="Alexandria" pitchFamily="2" charset="-78"/>
                          <a:cs typeface="Alexandria" pitchFamily="2" charset="-78"/>
                        </a:rPr>
                        <a:t>Research Conclusion: -</a:t>
                      </a:r>
                      <a:r>
                        <a:rPr lang="en-US" sz="2000" b="1" kern="0" dirty="0">
                          <a:effectLst/>
                          <a:latin typeface="Alexandria" pitchFamily="2" charset="-78"/>
                          <a:cs typeface="Alexandria" pitchFamily="2" charset="-78"/>
                        </a:rPr>
                        <a:t> </a:t>
                      </a:r>
                      <a:endParaRPr lang="en-US" sz="20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Research Findings</a:t>
                      </a: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Research Recommendations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Research References</a:t>
                      </a:r>
                      <a:endParaRPr lang="en-US" sz="2000" dirty="0">
                        <a:effectLst/>
                        <a:latin typeface="Alexandria" pitchFamily="2" charset="-78"/>
                        <a:ea typeface="Calibri" panose="020F0502020204030204" pitchFamily="34" charset="0"/>
                        <a:cs typeface="Alexandria" pitchFamily="2" charset="-78"/>
                      </a:endParaRPr>
                    </a:p>
                    <a:p>
                      <a:pPr marL="914400" lvl="2" indent="0" algn="l" rtl="0">
                        <a:lnSpc>
                          <a:spcPct val="115000"/>
                        </a:lnSpc>
                        <a:spcAft>
                          <a:spcPts val="1000"/>
                        </a:spcAft>
                        <a:buFont typeface="Times New Roman" panose="02020603050405020304" pitchFamily="18" charset="0"/>
                        <a:buNone/>
                        <a:tabLst>
                          <a:tab pos="285750" algn="l"/>
                        </a:tabLst>
                      </a:pPr>
                      <a:endParaRPr lang="en-US" sz="20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3284970447"/>
                  </a:ext>
                </a:extLst>
              </a:tr>
              <a:tr h="853927">
                <a:tc>
                  <a:txBody>
                    <a:bodyPr/>
                    <a:lstStyle/>
                    <a:p>
                      <a:pPr algn="ctr">
                        <a:lnSpc>
                          <a:spcPct val="107000"/>
                        </a:lnSpc>
                        <a:spcAft>
                          <a:spcPts val="800"/>
                        </a:spcAft>
                      </a:pPr>
                      <a:r>
                        <a:rPr lang="en-US" sz="2000" kern="100" dirty="0">
                          <a:effectLst/>
                          <a:latin typeface="Alexandria" pitchFamily="2" charset="-78"/>
                          <a:ea typeface="Calibri" panose="020F0502020204030204" pitchFamily="34" charset="0"/>
                          <a:cs typeface="Alexandria" pitchFamily="2" charset="-78"/>
                        </a:rPr>
                        <a:t>Scientific</a:t>
                      </a:r>
                      <a:r>
                        <a:rPr lang="en-US" sz="2000" kern="100" baseline="0" dirty="0">
                          <a:effectLst/>
                          <a:latin typeface="Alexandria" pitchFamily="2" charset="-78"/>
                          <a:ea typeface="Calibri" panose="020F0502020204030204" pitchFamily="34" charset="0"/>
                          <a:cs typeface="Alexandria" pitchFamily="2" charset="-78"/>
                        </a:rPr>
                        <a:t> Publishing</a:t>
                      </a:r>
                      <a:endParaRPr lang="en-US" sz="2000"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1385955900"/>
                  </a:ext>
                </a:extLst>
              </a:tr>
            </a:tbl>
          </a:graphicData>
        </a:graphic>
      </p:graphicFrame>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14</a:t>
            </a:fld>
            <a:endParaRPr lang="en-US"/>
          </a:p>
        </p:txBody>
      </p:sp>
      <p:sp>
        <p:nvSpPr>
          <p:cNvPr id="10" name="TextBox 9"/>
          <p:cNvSpPr txBox="1"/>
          <p:nvPr/>
        </p:nvSpPr>
        <p:spPr>
          <a:xfrm>
            <a:off x="1990580" y="903500"/>
            <a:ext cx="8158321"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Research Plan Components</a:t>
            </a:r>
          </a:p>
        </p:txBody>
      </p:sp>
    </p:spTree>
    <p:extLst>
      <p:ext uri="{BB962C8B-B14F-4D97-AF65-F5344CB8AC3E}">
        <p14:creationId xmlns:p14="http://schemas.microsoft.com/office/powerpoint/2010/main" val="2658596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pPr>
            <a:r>
              <a:rPr lang="en-US" sz="1600" b="1" u="sng" dirty="0">
                <a:solidFill>
                  <a:prstClr val="black"/>
                </a:solidFill>
                <a:latin typeface="Alexandria" pitchFamily="2" charset="-78"/>
                <a:ea typeface="Times New Roman" panose="02020603050405020304" pitchFamily="18" charset="0"/>
                <a:cs typeface="Alexandria" pitchFamily="2" charset="-78"/>
              </a:rPr>
              <a:t>The student must submit the plan according to the following steps:</a:t>
            </a:r>
            <a:endParaRPr lang="en-US" sz="1600" b="1" u="sng"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Research Title.</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Introduction.</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problem.</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The importance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Objectives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questions.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Previous studies and theoretical framework.</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3841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Theoretical premises of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Methodology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cs typeface="Alexandria" pitchFamily="2" charset="-78"/>
              </a:rPr>
              <a:t>Study tools (data Collection tools).</a:t>
            </a:r>
          </a:p>
          <a:p>
            <a:pPr lvl="0">
              <a:lnSpc>
                <a:spcPct val="200000"/>
              </a:lnSpc>
            </a:pPr>
            <a:r>
              <a:rPr lang="en-US" sz="1600" dirty="0">
                <a:solidFill>
                  <a:prstClr val="black"/>
                </a:solidFill>
                <a:latin typeface="Alexandria" pitchFamily="2" charset="-78"/>
                <a:cs typeface="Alexandria" pitchFamily="2" charset="-78"/>
              </a:rPr>
              <a:t>- Study Limitation.</a:t>
            </a:r>
          </a:p>
          <a:p>
            <a:pPr lvl="0">
              <a:lnSpc>
                <a:spcPct val="200000"/>
              </a:lnSpc>
            </a:pPr>
            <a:r>
              <a:rPr lang="en-US" sz="1600" dirty="0">
                <a:solidFill>
                  <a:prstClr val="black"/>
                </a:solidFill>
                <a:latin typeface="Alexandria" pitchFamily="2" charset="-78"/>
                <a:cs typeface="Alexandria" pitchFamily="2" charset="-78"/>
              </a:rPr>
              <a:t>- List of references and preliminary sources.</a:t>
            </a:r>
          </a:p>
          <a:p>
            <a:pPr lvl="0">
              <a:lnSpc>
                <a:spcPct val="200000"/>
              </a:lnSpc>
            </a:pPr>
            <a:r>
              <a:rPr lang="en-US" sz="1600" dirty="0">
                <a:solidFill>
                  <a:prstClr val="black"/>
                </a:solidFill>
                <a:latin typeface="Alexandria" pitchFamily="2" charset="-78"/>
                <a:cs typeface="Alexandria" pitchFamily="2" charset="-78"/>
              </a:rPr>
              <a:t>(Taking into account the privacy of the programs).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5857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96443"/>
          </a:xfrm>
          <a:prstGeom prst="rect">
            <a:avLst/>
          </a:prstGeom>
          <a:noFill/>
        </p:spPr>
        <p:txBody>
          <a:bodyPr wrap="square" rtlCol="0">
            <a:spAutoFit/>
          </a:bodyPr>
          <a:lstStyle/>
          <a:p>
            <a:pPr algn="ctr"/>
            <a:r>
              <a:rPr lang="en-US" sz="2000" b="1" dirty="0">
                <a:latin typeface="Alexandria" pitchFamily="2" charset="-78"/>
                <a:cs typeface="Alexandria" pitchFamily="2" charset="-78"/>
              </a:rPr>
              <a:t>Research Title</a:t>
            </a:r>
            <a:r>
              <a:rPr lang="en-US" sz="2000" b="1"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project </a:t>
            </a:r>
            <a:r>
              <a:rPr lang="ar-SA" dirty="0" err="1">
                <a:solidFill>
                  <a:prstClr val="black"/>
                </a:solidFill>
                <a:latin typeface="Alexandria" pitchFamily="2" charset="-78"/>
                <a:ea typeface="Times New Roman" panose="02020603050405020304" pitchFamily="18" charset="0"/>
                <a:cs typeface="Alexandria" pitchFamily="2" charset="-78"/>
              </a:rPr>
              <a:t>exactly</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and</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transparently</a:t>
            </a:r>
            <a:r>
              <a:rPr lang="en-US" dirty="0">
                <a:solidFill>
                  <a:prstClr val="black"/>
                </a:solidFill>
                <a:latin typeface="Alexandria" pitchFamily="2" charset="-78"/>
                <a:ea typeface="Times New Roman" panose="02020603050405020304" pitchFamily="18" charset="0"/>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a:p>
            <a:pPr marL="173038" lvl="0" indent="-173038">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researcher as an idea that provokes the mind of the researcher.</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Be concise and non-meaningful.</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be a new and non-duplicate title for previous studies.</a:t>
            </a:r>
            <a:endParaRPr lang="en-US"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8957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5717"/>
          </a:xfrm>
          <a:prstGeom prst="rect">
            <a:avLst/>
          </a:prstGeom>
          <a:noFill/>
        </p:spPr>
        <p:txBody>
          <a:bodyPr wrap="square" rtlCol="0">
            <a:spAutoFit/>
          </a:bodyPr>
          <a:lstStyle/>
          <a:p>
            <a:pPr algn="ctr"/>
            <a:r>
              <a:rPr lang="en-US" sz="2000" b="1" dirty="0">
                <a:latin typeface="Alexandria" pitchFamily="2" charset="-78"/>
                <a:cs typeface="Alexandria" pitchFamily="2" charset="-78"/>
              </a:rPr>
              <a:t>The Introduction</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To introduce the project's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Expanding on the reasons for selecting this particular topic.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Providing historical context for the project's concept.</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Emphasizing the study's significance and its relevance to society.</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Structure the plan </a:t>
            </a:r>
            <a:r>
              <a:rPr lang="ar-SA" sz="1600" dirty="0" err="1">
                <a:solidFill>
                  <a:prstClr val="black"/>
                </a:solidFill>
                <a:latin typeface="Alexandria" pitchFamily="2" charset="-78"/>
                <a:ea typeface="Times New Roman" panose="02020603050405020304" pitchFamily="18" charset="0"/>
                <a:cs typeface="Alexandria" pitchFamily="2" charset="-78"/>
              </a:rPr>
              <a:t>progressively</a:t>
            </a:r>
            <a:r>
              <a:rPr lang="en-US" sz="1600" dirty="0">
                <a:solidFill>
                  <a:prstClr val="black"/>
                </a:solidFill>
                <a:latin typeface="Alexandria" pitchFamily="2" charset="-78"/>
                <a:ea typeface="Times New Roman" panose="02020603050405020304" pitchFamily="18" charset="0"/>
                <a:cs typeface="Alexandria" pitchFamily="2" charset="-78"/>
              </a:rPr>
              <a:t>, from broad to specific.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Describing the issue and connecting it to existing knowledge.</a:t>
            </a:r>
            <a:endParaRPr lang="en-US" sz="1600" dirty="0">
              <a:solidFill>
                <a:prstClr val="black"/>
              </a:solidFill>
              <a:latin typeface="Alexandria" pitchFamily="2" charset="-78"/>
              <a:ea typeface="Calibri" panose="020F0502020204030204" pitchFamily="34" charset="0"/>
              <a:cs typeface="Alexandria" pitchFamily="2" charset="-78"/>
            </a:endParaRPr>
          </a:p>
          <a:p>
            <a:pPr marL="119063" lvl="0" indent="-119063"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Drawing connections to prior research in the field to build upon existing perspectives, leverage their insights, and identify emerging data </a:t>
            </a:r>
            <a:r>
              <a:rPr lang="ar-SA" sz="1600" dirty="0" err="1">
                <a:solidFill>
                  <a:prstClr val="black"/>
                </a:solidFill>
                <a:latin typeface="Alexandria" pitchFamily="2" charset="-78"/>
                <a:ea typeface="Times New Roman" panose="02020603050405020304" pitchFamily="18" charset="0"/>
                <a:cs typeface="Alexandria" pitchFamily="2" charset="-78"/>
              </a:rPr>
              <a:t>by</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examining</a:t>
            </a:r>
            <a:r>
              <a:rPr lang="en-US" sz="1600" dirty="0">
                <a:solidFill>
                  <a:prstClr val="black"/>
                </a:solidFill>
                <a:latin typeface="Alexandria" pitchFamily="2" charset="-78"/>
                <a:ea typeface="Times New Roman" panose="02020603050405020304" pitchFamily="18" charset="0"/>
                <a:cs typeface="Alexandria" pitchFamily="2" charset="-78"/>
              </a:rPr>
              <a:t> previous studies</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8396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554819"/>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Importance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articulate the theoretical significance.</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outline the anticipated practical significance.</a:t>
            </a:r>
            <a:endParaRPr lang="en-US" sz="1600" dirty="0">
              <a:latin typeface="Alexandria" pitchFamily="2" charset="-78"/>
              <a:ea typeface="Calibri" panose="020F0502020204030204" pitchFamily="34" charset="0"/>
              <a:cs typeface="Alexandria" pitchFamily="2" charset="-78"/>
            </a:endParaRPr>
          </a:p>
          <a:p>
            <a:pPr marL="173038" indent="-173038">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t>
            </a:r>
            <a:r>
              <a:rPr lang="ar-SA" sz="1600" dirty="0" err="1">
                <a:latin typeface="Alexandria" pitchFamily="2" charset="-78"/>
                <a:ea typeface="Times New Roman" panose="02020603050405020304" pitchFamily="18" charset="0"/>
                <a:cs typeface="Alexandria" pitchFamily="2" charset="-78"/>
              </a:rPr>
              <a:t>Identify</a:t>
            </a:r>
            <a:r>
              <a:rPr lang="en-US" sz="1600" dirty="0">
                <a:latin typeface="Alexandria" pitchFamily="2" charset="-78"/>
                <a:ea typeface="Times New Roman" panose="02020603050405020304" pitchFamily="18" charset="0"/>
                <a:cs typeface="Alexandria" pitchFamily="2" charset="-78"/>
              </a:rPr>
              <a:t> the individuals or entities that will benefit from the study's findings and specify the domains of this benefit.</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6284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683060"/>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Study Questions</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main question that the study seeks to answer.</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sub-questions of the study.</a:t>
            </a:r>
            <a:endParaRPr lang="en-US" sz="1600" dirty="0">
              <a:latin typeface="Alexandria" pitchFamily="2" charset="-78"/>
              <a:ea typeface="Calibri" panose="020F0502020204030204" pitchFamily="34" charset="0"/>
              <a:cs typeface="Alexandria" pitchFamily="2" charset="-78"/>
            </a:endParaRP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Validate the alignment of the study questions with the research problem.</a:t>
            </a: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Highlight that the questions are in accordance with the study's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75377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62377"/>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Previous studies and theoretical framework</a:t>
            </a:r>
            <a:endParaRPr lang="en-US" sz="2000"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from where others have ended.</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Obtain sufficient and accurate data and information.</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in terms of the results of the previous studies.</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Avoid the cons of those studies.</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6972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3694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Theoretical premises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Theory and research are interdependent, as theory represents a consolidation of knowledge and the outcome of scientific inquiry.</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With scientific research, theories would evolve and have the opportunity to validate their hypotheses. </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relationship between theory and research is not one of separation but rather one where theory </a:t>
            </a:r>
            <a:r>
              <a:rPr lang="ar-SA" sz="1600" dirty="0" err="1">
                <a:solidFill>
                  <a:prstClr val="black"/>
                </a:solidFill>
                <a:latin typeface="Alexandria" pitchFamily="2" charset="-78"/>
                <a:ea typeface="Times New Roman" panose="02020603050405020304" pitchFamily="18" charset="0"/>
                <a:cs typeface="Alexandria" pitchFamily="2" charset="-78"/>
              </a:rPr>
              <a:t>underpins</a:t>
            </a:r>
            <a:r>
              <a:rPr lang="en-US" sz="1600" dirty="0">
                <a:solidFill>
                  <a:prstClr val="black"/>
                </a:solidFill>
                <a:latin typeface="Alexandria" pitchFamily="2" charset="-78"/>
                <a:ea typeface="Times New Roman" panose="02020603050405020304" pitchFamily="18" charset="0"/>
                <a:cs typeface="Alexandria" pitchFamily="2" charset="-78"/>
              </a:rPr>
              <a:t> research endeavors.</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0833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360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cs typeface="Alexandria" pitchFamily="2" charset="-78"/>
              </a:rPr>
              <a:t>Research Methodology</a:t>
            </a: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Identify the research methodology applied in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Explain the connection between the curriculum and the study's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Elaborate on the approaches for utilizing both the curriculum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7532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8786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Tools</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Recognize the instruments for data collection, ensuring their validity and reliability.</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Specify the tools employed for data analysis.</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410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54364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Limitation</a:t>
            </a:r>
            <a:endParaRPr lang="en-US" sz="2000" b="1"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Scope of the Study. </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Researcher Bias.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Time Constraints.</a:t>
            </a:r>
            <a:r>
              <a:rPr lang="en-US" sz="1600" dirty="0">
                <a:latin typeface="Alexandria" pitchFamily="2" charset="-78"/>
                <a:ea typeface="Times New Roman" panose="02020603050405020304" pitchFamily="18"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64116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86274"/>
          </a:xfrm>
          <a:prstGeom prst="rect">
            <a:avLst/>
          </a:prstGeom>
          <a:noFill/>
        </p:spPr>
        <p:txBody>
          <a:bodyPr wrap="square" rtlCol="0">
            <a:spAutoFit/>
          </a:bodyPr>
          <a:lstStyle/>
          <a:p>
            <a:pPr algn="ctr">
              <a:lnSpc>
                <a:spcPct val="115000"/>
              </a:lnSpc>
              <a:spcAft>
                <a:spcPts val="1000"/>
              </a:spcAft>
            </a:pPr>
            <a:r>
              <a:rPr lang="en-US" sz="2000" b="1" u="sng" dirty="0">
                <a:solidFill>
                  <a:schemeClr val="accent1"/>
                </a:solidFill>
                <a:latin typeface="Alexandria" pitchFamily="2" charset="-78"/>
                <a:ea typeface="Times New Roman" panose="02020603050405020304" pitchFamily="18" charset="0"/>
                <a:cs typeface="Alexandria" pitchFamily="2" charset="-78"/>
              </a:rPr>
              <a:t>Second Part</a:t>
            </a:r>
            <a:endParaRPr lang="en-US" sz="2000" u="sng"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spcAft>
                <a:spcPts val="1000"/>
              </a:spcAft>
            </a:pPr>
            <a:r>
              <a:rPr lang="en-US" b="1" dirty="0">
                <a:latin typeface="Alexandria" pitchFamily="2" charset="-78"/>
                <a:ea typeface="Times New Roman" panose="02020603050405020304" pitchFamily="18" charset="0"/>
                <a:cs typeface="Alexandria" pitchFamily="2" charset="-78"/>
              </a:rPr>
              <a:t>Formal rules for organizing and directing the graduation project</a:t>
            </a:r>
          </a:p>
          <a:p>
            <a:pPr algn="ctr"/>
            <a:endParaRPr lang="en-US" sz="1000" b="1" dirty="0">
              <a:latin typeface="Alexandria" pitchFamily="2" charset="-78"/>
              <a:cs typeface="Alexandria" pitchFamily="2" charset="-78"/>
            </a:endParaRPr>
          </a:p>
          <a:p>
            <a:pPr>
              <a:lnSpc>
                <a:spcPct val="150000"/>
              </a:lnSpc>
              <a:spcAft>
                <a:spcPts val="1000"/>
              </a:spcAft>
            </a:pPr>
            <a:r>
              <a:rPr lang="en-US" sz="1600" b="1" u="sng" dirty="0">
                <a:latin typeface="Alexandria" pitchFamily="2" charset="-78"/>
                <a:ea typeface="Times New Roman" panose="02020603050405020304" pitchFamily="18" charset="0"/>
                <a:cs typeface="Alexandria" pitchFamily="2" charset="-78"/>
              </a:rPr>
              <a:t>The general framework for writing the graduation project.</a:t>
            </a:r>
            <a:endParaRPr lang="en-US" sz="1600" b="1" u="sng"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Graduation project contents.</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Part one: the introduction.</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The second part is the theoretical framework of the study.</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Third part: The practical study and its methodological procedure.</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Fourth Part: The appendix of the study.</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90762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724096"/>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The student must follow </a:t>
            </a:r>
            <a:r>
              <a:rPr lang="en-US" sz="1600" b="1" dirty="0">
                <a:solidFill>
                  <a:prstClr val="black"/>
                </a:solidFill>
                <a:latin typeface="Alexandria" pitchFamily="2" charset="-78"/>
                <a:ea typeface="Times New Roman" panose="02020603050405020304" pitchFamily="18" charset="0"/>
                <a:cs typeface="Alexandria" pitchFamily="2" charset="-78"/>
              </a:rPr>
              <a:t>academic guidelines </a:t>
            </a:r>
            <a:r>
              <a:rPr lang="en-US" sz="1600" dirty="0">
                <a:solidFill>
                  <a:prstClr val="black"/>
                </a:solidFill>
                <a:latin typeface="Alexandria" pitchFamily="2" charset="-78"/>
                <a:ea typeface="Times New Roman" panose="02020603050405020304" pitchFamily="18" charset="0"/>
                <a:cs typeface="Alexandria" pitchFamily="2" charset="-78"/>
              </a:rPr>
              <a:t>when writing the report, including the proper inclusion and scientific formatting of references.</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When writing the scientific material for the project, the student shall commit to using the scientific language “concepts, terms, definitions, quotations</a:t>
            </a:r>
            <a:r>
              <a:rPr lang="ar-SA" sz="1600" dirty="0">
                <a:solidFill>
                  <a:prstClr val="black"/>
                </a:solidFill>
                <a:latin typeface="Alexandria" pitchFamily="2" charset="-78"/>
                <a:ea typeface="Times New Roman" panose="02020603050405020304" pitchFamily="18" charset="0"/>
                <a:cs typeface="Alexandria" pitchFamily="2" charset="-78"/>
              </a:rPr>
              <a:t>,</a:t>
            </a:r>
            <a:r>
              <a:rPr lang="en-US" sz="1600" dirty="0">
                <a:solidFill>
                  <a:prstClr val="black"/>
                </a:solidFill>
                <a:latin typeface="Alexandria" pitchFamily="2" charset="-78"/>
                <a:ea typeface="Times New Roman" panose="02020603050405020304" pitchFamily="18" charset="0"/>
                <a:cs typeface="Alexandria" pitchFamily="2" charset="-78"/>
              </a:rPr>
              <a:t> and theories</a:t>
            </a:r>
            <a:r>
              <a:rPr lang="ar-SA" sz="1600" dirty="0">
                <a:solidFill>
                  <a:prstClr val="black"/>
                </a:solidFill>
                <a:latin typeface="Alexandria" pitchFamily="2" charset="-78"/>
                <a:ea typeface="Times New Roman" panose="02020603050405020304" pitchFamily="18" charset="0"/>
                <a:cs typeface="Alexandria" pitchFamily="2" charset="-78"/>
              </a:rPr>
              <a: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titles should be consistent with the specialization and the subject of the study, as well as translated into Arabic and English.</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0256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9651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study can be written in </a:t>
            </a:r>
            <a:r>
              <a:rPr lang="en-US" sz="1600" b="1" u="sng" dirty="0">
                <a:solidFill>
                  <a:prstClr val="black"/>
                </a:solidFill>
                <a:latin typeface="Alexandria" pitchFamily="2" charset="-78"/>
                <a:ea typeface="Times New Roman" panose="02020603050405020304" pitchFamily="18" charset="0"/>
                <a:cs typeface="Alexandria" pitchFamily="2" charset="-78"/>
              </a:rPr>
              <a:t>Arabic or English</a:t>
            </a:r>
            <a:r>
              <a:rPr lang="en-US" sz="1600" dirty="0">
                <a:solidFill>
                  <a:prstClr val="black"/>
                </a:solidFill>
                <a:latin typeface="Alexandria" pitchFamily="2" charset="-78"/>
                <a:ea typeface="Times New Roman" panose="02020603050405020304" pitchFamily="18" charset="0"/>
                <a:cs typeface="Alexandria" pitchFamily="2" charset="-78"/>
              </a:rPr>
              <a:t>, and it should be written in a proper language to avoid any grammatical or spelling errors.</a:t>
            </a: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Calibri" panose="020F0502020204030204" pitchFamily="34" charset="0"/>
                <a:cs typeface="Alexandria" pitchFamily="2" charset="-78"/>
              </a:rPr>
              <a:t>Students must use one of the recognized academic writing styles, such as APA (American Psychological Association), MLA (Modern Language Association), Chicago, and others, focus on formatting, citations, and references rather than font choices.</a:t>
            </a:r>
            <a:endParaRPr lang="en-US" sz="1400" kern="1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4866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26783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p>
          <a:p>
            <a:pPr algn="ctr">
              <a:lnSpc>
                <a:spcPct val="115000"/>
              </a:lnSpc>
              <a:spcAft>
                <a:spcPts val="1000"/>
              </a:spcAft>
            </a:pPr>
            <a:endParaRPr lang="en-US" sz="11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To ensure that all sources are fully documented in the project's reference list</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and</a:t>
            </a:r>
            <a:r>
              <a:rPr lang="en-US" sz="1600" dirty="0">
                <a:solidFill>
                  <a:prstClr val="black"/>
                </a:solidFill>
                <a:latin typeface="Alexandria" pitchFamily="2" charset="-78"/>
                <a:ea typeface="Times New Roman" panose="02020603050405020304" pitchFamily="18" charset="0"/>
                <a:cs typeface="Alexandria" pitchFamily="2" charset="-78"/>
              </a:rPr>
              <a:t> having identifying references in the main body of the text.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References should be grouped at the end of the project and in order of precedence or alphabetical order.</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All the appendixes that were used in the practical application, from the tools of data collection and the list of arbitrators for those tools or correspondence with the institutions in which the application was applied, should be included</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1072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5682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p>
          <a:p>
            <a:pPr algn="ctr">
              <a:lnSpc>
                <a:spcPct val="115000"/>
              </a:lnSpc>
              <a:spcAft>
                <a:spcPts val="1000"/>
              </a:spcAft>
            </a:pPr>
            <a:endParaRPr lang="en-US" sz="2000" b="1" dirty="0">
              <a:latin typeface="Alexandria" pitchFamily="2" charset="-78"/>
              <a:ea typeface="Times New Roman" panose="02020603050405020304" pitchFamily="18"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In the end, the abstract shall be written in </a:t>
            </a:r>
            <a:r>
              <a:rPr lang="en-US" sz="1600" b="1" u="sng" dirty="0">
                <a:latin typeface="Alexandria" pitchFamily="2" charset="-78"/>
                <a:ea typeface="Times New Roman" panose="02020603050405020304" pitchFamily="18" charset="0"/>
                <a:cs typeface="Alexandria" pitchFamily="2" charset="-78"/>
              </a:rPr>
              <a:t>Arabic and English</a:t>
            </a:r>
            <a:r>
              <a:rPr lang="en-US" sz="1600" dirty="0">
                <a:latin typeface="Alexandria" pitchFamily="2" charset="-78"/>
                <a:ea typeface="Times New Roman" panose="02020603050405020304" pitchFamily="18" charset="0"/>
                <a:cs typeface="Alexandria" pitchFamily="2" charset="-78"/>
              </a:rPr>
              <a:t> for each project, regardless of the written language of the project, and it includes at least four main paragraphs, including the following:</a:t>
            </a:r>
            <a:endParaRPr lang="en-US" sz="16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problem of the study, the reason for its selection, and the importance of addressing it on a theoretical and practical level.</a:t>
            </a:r>
            <a:endParaRPr lang="en-US" sz="1600" dirty="0">
              <a:latin typeface="Alexandria" pitchFamily="2" charset="-78"/>
              <a:ea typeface="Calibri" panose="020F0502020204030204" pitchFamily="34" charset="0"/>
              <a:cs typeface="Alexandria" pitchFamily="2" charset="-78"/>
            </a:endParaRPr>
          </a:p>
          <a:p>
            <a:pPr marL="34290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type of study, its scope, methodology, and the research tools relied upon to achieve its objectives.</a:t>
            </a:r>
            <a:endParaRPr lang="en-US"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9455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6157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p>
          <a:p>
            <a:pPr algn="ctr">
              <a:lnSpc>
                <a:spcPct val="115000"/>
              </a:lnSpc>
              <a:spcAft>
                <a:spcPts val="1000"/>
              </a:spcAft>
            </a:pPr>
            <a:endParaRPr lang="en-US" sz="2000" b="1" dirty="0">
              <a:latin typeface="Alexandria" pitchFamily="2" charset="-78"/>
              <a:ea typeface="Times New Roman" panose="02020603050405020304" pitchFamily="18" charset="0"/>
              <a:cs typeface="Alexandria" pitchFamily="2" charset="-78"/>
            </a:endParaRPr>
          </a:p>
          <a:p>
            <a:pPr marL="342900" lvl="0" indent="-342900">
              <a:lnSpc>
                <a:spcPct val="200000"/>
              </a:lnSpc>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most important results of the project that can be used.</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significance of the results and the possibility of applying them practically, in addition to the professional proposal.</a:t>
            </a:r>
            <a:endParaRPr lang="en-US" sz="16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213796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93172122"/>
              </p:ext>
            </p:extLst>
          </p:nvPr>
        </p:nvGraphicFramePr>
        <p:xfrm>
          <a:off x="2066306" y="2101932"/>
          <a:ext cx="8217725" cy="4049486"/>
        </p:xfrm>
        <a:graphic>
          <a:graphicData uri="http://schemas.openxmlformats.org/drawingml/2006/table">
            <a:tbl>
              <a:tblPr firstRow="1" firstCol="1" bandRow="1">
                <a:tableStyleId>{5C22544A-7EE6-4342-B048-85BDC9FD1C3A}</a:tableStyleId>
              </a:tblPr>
              <a:tblGrid>
                <a:gridCol w="2137751">
                  <a:extLst>
                    <a:ext uri="{9D8B030D-6E8A-4147-A177-3AD203B41FA5}">
                      <a16:colId xmlns:a16="http://schemas.microsoft.com/office/drawing/2014/main" val="3128983800"/>
                    </a:ext>
                  </a:extLst>
                </a:gridCol>
                <a:gridCol w="1456909">
                  <a:extLst>
                    <a:ext uri="{9D8B030D-6E8A-4147-A177-3AD203B41FA5}">
                      <a16:colId xmlns:a16="http://schemas.microsoft.com/office/drawing/2014/main" val="3528977508"/>
                    </a:ext>
                  </a:extLst>
                </a:gridCol>
                <a:gridCol w="1799710">
                  <a:extLst>
                    <a:ext uri="{9D8B030D-6E8A-4147-A177-3AD203B41FA5}">
                      <a16:colId xmlns:a16="http://schemas.microsoft.com/office/drawing/2014/main" val="3625022427"/>
                    </a:ext>
                  </a:extLst>
                </a:gridCol>
                <a:gridCol w="2823355">
                  <a:extLst>
                    <a:ext uri="{9D8B030D-6E8A-4147-A177-3AD203B41FA5}">
                      <a16:colId xmlns:a16="http://schemas.microsoft.com/office/drawing/2014/main" val="1300847801"/>
                    </a:ext>
                  </a:extLst>
                </a:gridCol>
              </a:tblGrid>
              <a:tr h="368136">
                <a:tc gridSpan="2">
                  <a:txBody>
                    <a:bodyPr/>
                    <a:lstStyle/>
                    <a:p>
                      <a:pPr marL="0" marR="0" algn="ctr">
                        <a:lnSpc>
                          <a:spcPct val="107000"/>
                        </a:lnSpc>
                        <a:spcBef>
                          <a:spcPts val="0"/>
                        </a:spcBef>
                        <a:spcAft>
                          <a:spcPts val="0"/>
                        </a:spcAft>
                      </a:pPr>
                      <a:r>
                        <a:rPr lang="ar-SA" sz="1800" dirty="0">
                          <a:effectLst/>
                        </a:rPr>
                        <a:t>يوم </a:t>
                      </a:r>
                      <a:r>
                        <a:rPr lang="ar-SY" sz="1800" dirty="0">
                          <a:effectLst/>
                        </a:rPr>
                        <a:t>الأحد/</a:t>
                      </a:r>
                      <a:r>
                        <a:rPr lang="ar-SA" sz="1800" dirty="0">
                          <a:effectLst/>
                        </a:rPr>
                        <a:t> الساعة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rtl="1">
                        <a:lnSpc>
                          <a:spcPct val="107000"/>
                        </a:lnSpc>
                        <a:spcBef>
                          <a:spcPts val="0"/>
                        </a:spcBef>
                        <a:spcAft>
                          <a:spcPts val="0"/>
                        </a:spcAft>
                      </a:pPr>
                      <a:r>
                        <a:rPr lang="ar-SA" sz="1800">
                          <a:effectLst/>
                        </a:rPr>
                        <a:t>الاسبوع</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حلقة النقاش</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143330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Y" sz="1800" dirty="0">
                          <a:effectLst/>
                        </a:rPr>
                        <a:t>الأسبوع</a:t>
                      </a:r>
                      <a:r>
                        <a:rPr lang="ar-SY" sz="1800" baseline="0" dirty="0">
                          <a:effectLst/>
                        </a:rPr>
                        <a:t> الثاني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a:t>
                      </a:r>
                      <a:r>
                        <a:rPr lang="ar-SY" sz="1800" dirty="0" err="1">
                          <a:effectLst/>
                        </a:rPr>
                        <a:t>لسيمينار</a:t>
                      </a:r>
                      <a:r>
                        <a:rPr lang="ar-SY" sz="1800" baseline="0" dirty="0">
                          <a:effectLst/>
                        </a:rPr>
                        <a:t> البحثي الأول</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8896527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a:t>
                      </a:r>
                      <a:r>
                        <a:rPr lang="ar-SA" sz="1800" dirty="0" err="1">
                          <a:effectLst/>
                        </a:rPr>
                        <a:t>الثا</a:t>
                      </a:r>
                      <a:r>
                        <a:rPr lang="ar-SY" sz="1800" dirty="0">
                          <a:effectLst/>
                        </a:rPr>
                        <a:t>لث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a:t>
                      </a:r>
                      <a:r>
                        <a:rPr lang="ar-SY" sz="1800" dirty="0" err="1">
                          <a:effectLst/>
                        </a:rPr>
                        <a:t>لسيمينار</a:t>
                      </a:r>
                      <a:r>
                        <a:rPr lang="ar-SY" sz="1800" baseline="0" dirty="0">
                          <a:effectLst/>
                        </a:rPr>
                        <a:t> البحثي الثاني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4921511"/>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ال</a:t>
                      </a:r>
                      <a:r>
                        <a:rPr lang="ar-SY" sz="1800" dirty="0">
                          <a:effectLst/>
                        </a:rPr>
                        <a:t>خامس</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a:t>
                      </a:r>
                      <a:r>
                        <a:rPr lang="ar-SY" sz="1800" dirty="0" err="1">
                          <a:effectLst/>
                        </a:rPr>
                        <a:t>لسيمينار</a:t>
                      </a:r>
                      <a:r>
                        <a:rPr lang="ar-SY" sz="1800" baseline="0" dirty="0">
                          <a:effectLst/>
                        </a:rPr>
                        <a:t> البحثي الثالث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5384313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الس</a:t>
                      </a:r>
                      <a:r>
                        <a:rPr lang="ar-SY" sz="1800" dirty="0">
                          <a:effectLst/>
                        </a:rPr>
                        <a:t>ابع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a:t>
                      </a:r>
                      <a:r>
                        <a:rPr lang="ar-SY" sz="1800" dirty="0" err="1">
                          <a:effectLst/>
                        </a:rPr>
                        <a:t>لسيمينار</a:t>
                      </a:r>
                      <a:r>
                        <a:rPr lang="ar-SY" sz="1800" baseline="0" dirty="0">
                          <a:effectLst/>
                        </a:rPr>
                        <a:t> البحثي الرابع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534869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ال</a:t>
                      </a:r>
                      <a:r>
                        <a:rPr lang="ar-SY" sz="1800" dirty="0">
                          <a:effectLst/>
                        </a:rPr>
                        <a:t>تاسع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a:t>
                      </a:r>
                      <a:r>
                        <a:rPr lang="ar-SY" sz="1800" dirty="0" err="1">
                          <a:effectLst/>
                        </a:rPr>
                        <a:t>لسيمينار</a:t>
                      </a:r>
                      <a:r>
                        <a:rPr lang="ar-SY" sz="1800" baseline="0" dirty="0">
                          <a:effectLst/>
                        </a:rPr>
                        <a:t> البحثي الخامس</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4008382"/>
                  </a:ext>
                </a:extLst>
              </a:tr>
            </a:tbl>
          </a:graphicData>
        </a:graphic>
      </p:graphicFrame>
      <p:sp>
        <p:nvSpPr>
          <p:cNvPr id="3" name="TextBox 2"/>
          <p:cNvSpPr txBox="1"/>
          <p:nvPr/>
        </p:nvSpPr>
        <p:spPr>
          <a:xfrm>
            <a:off x="3302329" y="741869"/>
            <a:ext cx="5402283" cy="877163"/>
          </a:xfrm>
          <a:prstGeom prst="rect">
            <a:avLst/>
          </a:prstGeom>
          <a:solidFill>
            <a:srgbClr val="00B0F0"/>
          </a:solidFill>
        </p:spPr>
        <p:txBody>
          <a:bodyPr wrap="square" rtlCol="0">
            <a:spAutoFit/>
          </a:bodyPr>
          <a:lstStyle/>
          <a:p>
            <a:pPr algn="ctr" rtl="1">
              <a:lnSpc>
                <a:spcPct val="150000"/>
              </a:lnSpc>
            </a:pPr>
            <a:r>
              <a:rPr lang="ar-EG" sz="1700" b="1" dirty="0">
                <a:latin typeface="Alexandria" pitchFamily="2" charset="-78"/>
                <a:cs typeface="Alexandria" pitchFamily="2" charset="-78"/>
              </a:rPr>
              <a:t>مواعيد </a:t>
            </a:r>
            <a:r>
              <a:rPr lang="ar-SY" sz="1700" b="1" dirty="0">
                <a:latin typeface="Alexandria" pitchFamily="2" charset="-78"/>
                <a:cs typeface="Alexandria" pitchFamily="2" charset="-78"/>
              </a:rPr>
              <a:t>حلقات النقاش لدورة خطة المشروع البحثي</a:t>
            </a:r>
            <a:endParaRPr lang="en-US" sz="1700" b="1" dirty="0">
              <a:latin typeface="Alexandria" pitchFamily="2" charset="-78"/>
              <a:cs typeface="Alexandria" pitchFamily="2" charset="-78"/>
            </a:endParaRPr>
          </a:p>
          <a:p>
            <a:pPr algn="ctr" rtl="1">
              <a:lnSpc>
                <a:spcPct val="150000"/>
              </a:lnSpc>
            </a:pPr>
            <a:endParaRPr lang="en-US" sz="1700" b="1" dirty="0">
              <a:latin typeface="Alexandria" pitchFamily="2" charset="-78"/>
              <a:cs typeface="Alexandria" pitchFamily="2" charset="-78"/>
            </a:endParaRP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2126" y="59789"/>
            <a:ext cx="2305141" cy="1076343"/>
          </a:xfrm>
          <a:prstGeom prst="rect">
            <a:avLst/>
          </a:prstGeom>
        </p:spPr>
      </p:pic>
    </p:spTree>
    <p:extLst>
      <p:ext uri="{BB962C8B-B14F-4D97-AF65-F5344CB8AC3E}">
        <p14:creationId xmlns:p14="http://schemas.microsoft.com/office/powerpoint/2010/main" val="98175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22640"/>
          </a:xfrm>
          <a:prstGeom prst="rect">
            <a:avLst/>
          </a:prstGeom>
          <a:noFill/>
        </p:spPr>
        <p:txBody>
          <a:bodyPr wrap="square" rtlCol="0">
            <a:spAutoFit/>
          </a:bodyPr>
          <a:lstStyle/>
          <a:p>
            <a:pPr lvl="0"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The Importance of scientific publishing</a:t>
            </a:r>
          </a:p>
          <a:p>
            <a:pPr algn="ctr">
              <a:lnSpc>
                <a:spcPct val="115000"/>
              </a:lnSpc>
              <a:spcAft>
                <a:spcPts val="1000"/>
              </a:spcAft>
            </a:pPr>
            <a:endParaRPr lang="en-US" sz="1600" b="1" dirty="0">
              <a:latin typeface="Alexandria" pitchFamily="2" charset="-78"/>
              <a:ea typeface="Times New Roman" panose="02020603050405020304" pitchFamily="18" charset="0"/>
              <a:cs typeface="Alexandria" pitchFamily="2" charset="-78"/>
            </a:endParaRPr>
          </a:p>
          <a:p>
            <a:pPr lvl="0">
              <a:lnSpc>
                <a:spcPct val="200000"/>
              </a:lnSpc>
              <a:spcAft>
                <a:spcPts val="1000"/>
              </a:spcAft>
            </a:pPr>
            <a:r>
              <a:rPr lang="en-US" sz="1600" dirty="0">
                <a:solidFill>
                  <a:prstClr val="black"/>
                </a:solidFill>
                <a:latin typeface="Alexandria" pitchFamily="2" charset="-78"/>
                <a:cs typeface="Alexandria" pitchFamily="2" charset="-78"/>
              </a:rPr>
              <a:t>1. Enhancing the academic path.</a:t>
            </a:r>
          </a:p>
          <a:p>
            <a:pPr lvl="0">
              <a:lnSpc>
                <a:spcPct val="200000"/>
              </a:lnSpc>
              <a:spcAft>
                <a:spcPts val="1000"/>
              </a:spcAft>
            </a:pPr>
            <a:r>
              <a:rPr lang="en-US" sz="1600" dirty="0">
                <a:solidFill>
                  <a:prstClr val="black"/>
                </a:solidFill>
                <a:latin typeface="Alexandria" pitchFamily="2" charset="-78"/>
                <a:cs typeface="Alexandria" pitchFamily="2" charset="-78"/>
              </a:rPr>
              <a:t>2. Knowledge exchange. </a:t>
            </a:r>
          </a:p>
          <a:p>
            <a:pPr lvl="0">
              <a:lnSpc>
                <a:spcPct val="200000"/>
              </a:lnSpc>
              <a:spcAft>
                <a:spcPts val="1000"/>
              </a:spcAft>
            </a:pPr>
            <a:r>
              <a:rPr lang="en-US" sz="1600" dirty="0">
                <a:solidFill>
                  <a:prstClr val="black"/>
                </a:solidFill>
                <a:latin typeface="Alexandria" pitchFamily="2" charset="-78"/>
                <a:cs typeface="Alexandria" pitchFamily="2" charset="-78"/>
              </a:rPr>
              <a:t>3. Improving research skills.</a:t>
            </a:r>
          </a:p>
          <a:p>
            <a:pPr lvl="0">
              <a:lnSpc>
                <a:spcPct val="200000"/>
              </a:lnSpc>
              <a:spcAft>
                <a:spcPts val="1000"/>
              </a:spcAft>
            </a:pPr>
            <a:r>
              <a:rPr lang="en-US" sz="1600" dirty="0">
                <a:solidFill>
                  <a:prstClr val="black"/>
                </a:solidFill>
                <a:latin typeface="Alexandria" pitchFamily="2" charset="-78"/>
                <a:cs typeface="Alexandria" pitchFamily="2" charset="-78"/>
              </a:rPr>
              <a:t>4. Increasing job opportunities.</a:t>
            </a:r>
          </a:p>
          <a:p>
            <a:pPr lvl="0">
              <a:lnSpc>
                <a:spcPct val="200000"/>
              </a:lnSpc>
              <a:spcAft>
                <a:spcPts val="1000"/>
              </a:spcAft>
            </a:pPr>
            <a:r>
              <a:rPr lang="en-US" sz="1600" dirty="0">
                <a:solidFill>
                  <a:prstClr val="black"/>
                </a:solidFill>
                <a:latin typeface="Alexandria" pitchFamily="2" charset="-78"/>
                <a:cs typeface="Alexandria" pitchFamily="2" charset="-78"/>
              </a:rPr>
              <a:t>5. Providing new analyses</a:t>
            </a:r>
            <a:r>
              <a:rPr lang="en-US" dirty="0">
                <a:solidFill>
                  <a:prstClr val="black"/>
                </a:solidFill>
                <a:latin typeface="Alexandria" pitchFamily="2" charset="-78"/>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00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26194"/>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Classification of scientific journals</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a:latin typeface="Alexandria" pitchFamily="2" charset="-78"/>
              <a:ea typeface="Times New Roman" panose="02020603050405020304" pitchFamily="18" charset="0"/>
              <a:cs typeface="Alexandria" pitchFamily="2" charset="-78"/>
            </a:endParaRP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Journals are </a:t>
            </a:r>
            <a:r>
              <a:rPr lang="en-US" sz="1500" dirty="0" err="1">
                <a:latin typeface="Alexandria" pitchFamily="2" charset="-78"/>
                <a:cs typeface="Alexandria" pitchFamily="2" charset="-78"/>
              </a:rPr>
              <a:t>categorised</a:t>
            </a:r>
            <a:r>
              <a:rPr lang="en-US" sz="1500" dirty="0">
                <a:latin typeface="Alexandria" pitchFamily="2" charset="-78"/>
                <a:cs typeface="Alexandria" pitchFamily="2" charset="-78"/>
              </a:rPr>
              <a:t> into four </a:t>
            </a:r>
            <a:r>
              <a:rPr lang="en-US" sz="1500" b="1" dirty="0">
                <a:latin typeface="Alexandria" pitchFamily="2" charset="-78"/>
                <a:cs typeface="Alexandria" pitchFamily="2" charset="-78"/>
              </a:rPr>
              <a:t>quartiles</a:t>
            </a:r>
            <a:r>
              <a:rPr lang="en-US" sz="1500" dirty="0">
                <a:latin typeface="Alexandria" pitchFamily="2" charset="-78"/>
                <a:cs typeface="Alexandria" pitchFamily="2" charset="-78"/>
              </a:rPr>
              <a:t>: Q1, Q2, Q3 and Q4. Journals in Q1 and Q2 are considered top-tier journals while the lower-tier journals are classified as Q3 and Q4.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Q1 and Q2 journals have a higher impact factor than Q3 and Q4 ranked journals.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Some of the factors considered in the </a:t>
            </a:r>
            <a:r>
              <a:rPr lang="en-US" sz="1500" dirty="0" err="1">
                <a:latin typeface="Alexandria" pitchFamily="2" charset="-78"/>
                <a:cs typeface="Alexandria" pitchFamily="2" charset="-78"/>
              </a:rPr>
              <a:t>categorisation</a:t>
            </a:r>
            <a:r>
              <a:rPr lang="en-US" sz="1500" dirty="0">
                <a:latin typeface="Alexandria" pitchFamily="2" charset="-78"/>
                <a:cs typeface="Alexandria" pitchFamily="2" charset="-78"/>
              </a:rPr>
              <a:t> include the aim and scope of the journal, the quality of its board, the impact factor, external opinions about the journal and quality of the papers.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The number of </a:t>
            </a:r>
            <a:r>
              <a:rPr lang="en-US" sz="1500" u="sng" dirty="0">
                <a:latin typeface="Alexandria" pitchFamily="2" charset="-78"/>
                <a:cs typeface="Alexandria" pitchFamily="2" charset="-78"/>
                <a:hlinkClick r:id="rId2"/>
              </a:rPr>
              <a:t>citations</a:t>
            </a:r>
            <a:r>
              <a:rPr lang="en-US" sz="1500" dirty="0">
                <a:latin typeface="Alexandria" pitchFamily="2" charset="-78"/>
                <a:cs typeface="Alexandria" pitchFamily="2" charset="-78"/>
              </a:rPr>
              <a:t> for journal publications is an influencing factor, called the impact factor, which is used to rank journal ranks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2688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67780"/>
          </a:xfrm>
          <a:prstGeom prst="rect">
            <a:avLst/>
          </a:prstGeom>
          <a:noFill/>
        </p:spPr>
        <p:txBody>
          <a:bodyPr wrap="square" rtlCol="0">
            <a:spAutoFit/>
          </a:bodyPr>
          <a:lstStyle/>
          <a:p>
            <a:pPr lvl="0"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كيفية اختيار المجلات</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a:latin typeface="Alexandria" pitchFamily="2" charset="-78"/>
              <a:ea typeface="Times New Roman" panose="02020603050405020304" pitchFamily="18" charset="0"/>
              <a:cs typeface="Alexandria" pitchFamily="2" charset="-78"/>
            </a:endParaRP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1. قم بإجراء بحث شامل للمجلات المتاحة التي تغطي مجال بحثك، وتأكد من أن المجلة تنشر الأبحاث التي تتعلق بموضوع بحثك.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2. قم بمراجعة معايير النشر في المجلة وتأكد من أن بحثك يلبي متطلباتها، مثل طابع الأصالة والأهمية العلمية.</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3. إذا كانت المجلة تعتمد نظام المراجعة النظرية (</a:t>
            </a:r>
            <a:r>
              <a:rPr lang="en-US" sz="1200" dirty="0">
                <a:solidFill>
                  <a:prstClr val="black"/>
                </a:solidFill>
                <a:latin typeface="Alexandria" pitchFamily="2" charset="-78"/>
                <a:ea typeface="Calibri" panose="020F0502020204030204" pitchFamily="34" charset="0"/>
                <a:cs typeface="Alexandria" pitchFamily="2" charset="-78"/>
              </a:rPr>
              <a:t>Peer Review</a:t>
            </a:r>
            <a:r>
              <a:rPr lang="ar-SY" sz="1200" dirty="0">
                <a:solidFill>
                  <a:prstClr val="black"/>
                </a:solidFill>
                <a:latin typeface="Alexandria" pitchFamily="2" charset="-78"/>
                <a:ea typeface="Calibri" panose="020F0502020204030204" pitchFamily="34" charset="0"/>
                <a:cs typeface="Alexandria" pitchFamily="2" charset="-78"/>
              </a:rPr>
              <a:t>)</a:t>
            </a:r>
            <a:r>
              <a:rPr lang="en-US" sz="1200" dirty="0">
                <a:solidFill>
                  <a:prstClr val="black"/>
                </a:solidFill>
                <a:latin typeface="Alexandria" pitchFamily="2" charset="-78"/>
                <a:ea typeface="Calibri" panose="020F0502020204030204" pitchFamily="34" charset="0"/>
                <a:cs typeface="Alexandria" pitchFamily="2" charset="-78"/>
              </a:rPr>
              <a:t>، </a:t>
            </a:r>
            <a:r>
              <a:rPr lang="ar-SY" sz="1200" dirty="0">
                <a:solidFill>
                  <a:prstClr val="black"/>
                </a:solidFill>
                <a:latin typeface="Alexandria" pitchFamily="2" charset="-78"/>
                <a:ea typeface="Calibri" panose="020F0502020204030204" pitchFamily="34" charset="0"/>
                <a:cs typeface="Alexandria" pitchFamily="2" charset="-78"/>
              </a:rPr>
              <a:t>فتأكد من جودة هذا النظام واحترامه لأصول البحث العلمي.</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4. قد تحتاج أيضًا إلى النظر في زمن ومهلة النشر في المجلة المختارة ومن ثم قرار إذا كان يتناسب مع جدولك.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5. قم بمراجعة تكاليف النشر في المجلة، حيث تختلف هذه التكاليف من مجلة إلى أخرى.</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6. تأكد من أنك تتوافق مع نوعية ومستوى المجلة، فإذا كان بحثك ذو مستوى عالٍ، فقد ترغب في التوجه إلى مجلات علمية عالية المستوى</a:t>
            </a:r>
            <a:endParaRPr lang="en-US" sz="1200" dirty="0">
              <a:solidFill>
                <a:prstClr val="black"/>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37855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75502"/>
          </a:xfrm>
          <a:prstGeom prst="rect">
            <a:avLst/>
          </a:prstGeom>
          <a:noFill/>
        </p:spPr>
        <p:txBody>
          <a:bodyPr wrap="square" rtlCol="0">
            <a:spAutoFit/>
          </a:bodyPr>
          <a:lstStyle/>
          <a:p>
            <a:pPr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كتابة البحث واعداده للنشر</a:t>
            </a:r>
            <a:endParaRPr lang="en-US" sz="2000" dirty="0">
              <a:latin typeface="Alexandria" pitchFamily="2" charset="-78"/>
              <a:ea typeface="Calibri" panose="020F0502020204030204" pitchFamily="34" charset="0"/>
              <a:cs typeface="Alexandria" pitchFamily="2" charset="-78"/>
            </a:endParaRPr>
          </a:p>
          <a:p>
            <a:pPr marL="285750" lvl="0" indent="-285750" algn="r" rtl="1">
              <a:lnSpc>
                <a:spcPct val="150000"/>
              </a:lnSpc>
              <a:buFont typeface="Wingdings" panose="05000000000000000000" pitchFamily="2" charset="2"/>
              <a:buChar char="ü"/>
            </a:pPr>
            <a:r>
              <a:rPr lang="ar-SY" sz="1200" dirty="0">
                <a:solidFill>
                  <a:prstClr val="black"/>
                </a:solidFill>
                <a:latin typeface="Alexandria" pitchFamily="2" charset="-78"/>
                <a:ea typeface="Calibri" panose="020F0502020204030204" pitchFamily="34" charset="0"/>
                <a:cs typeface="Alexandria" pitchFamily="2" charset="-78"/>
              </a:rPr>
              <a:t>1</a:t>
            </a:r>
            <a:r>
              <a:rPr lang="ar-EG" sz="1200" b="1" dirty="0">
                <a:latin typeface="Alexandria" pitchFamily="2" charset="-78"/>
                <a:cs typeface="Alexandria" pitchFamily="2" charset="-78"/>
              </a:rPr>
              <a:t>الأخطاء العامة قبل الكتابة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كيف نكتب العنوان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معلومات الباحثين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الملخص والكلمات المفتاحية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المقدمة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مواد البحث وطرائقه</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نتائج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مناقشة النتائج</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انشاء الاشكال </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الجداول</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الاعتماد على المراجع</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تقديم البحث للمجلة</a:t>
            </a:r>
            <a:endParaRPr lang="en-US" sz="12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44424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Rectangle 13"/>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15" name="Table 14"/>
          <p:cNvGraphicFramePr>
            <a:graphicFrameLocks noGrp="1"/>
          </p:cNvGraphicFramePr>
          <p:nvPr>
            <p:extLst>
              <p:ext uri="{D42A27DB-BD31-4B8C-83A1-F6EECF244321}">
                <p14:modId xmlns:p14="http://schemas.microsoft.com/office/powerpoint/2010/main" val="98938969"/>
              </p:ext>
            </p:extLst>
          </p:nvPr>
        </p:nvGraphicFramePr>
        <p:xfrm>
          <a:off x="3314885" y="1568551"/>
          <a:ext cx="6054746" cy="4711255"/>
        </p:xfrm>
        <a:graphic>
          <a:graphicData uri="http://schemas.openxmlformats.org/drawingml/2006/table">
            <a:tbl>
              <a:tblPr firstRow="1" firstCol="1" lastRow="1" lastCol="1" bandRow="1" bandCol="1">
                <a:tableStyleId>{5C22544A-7EE6-4342-B048-85BDC9FD1C3A}</a:tableStyleId>
              </a:tblPr>
              <a:tblGrid>
                <a:gridCol w="251706">
                  <a:extLst>
                    <a:ext uri="{9D8B030D-6E8A-4147-A177-3AD203B41FA5}">
                      <a16:colId xmlns:a16="http://schemas.microsoft.com/office/drawing/2014/main" val="2024902314"/>
                    </a:ext>
                  </a:extLst>
                </a:gridCol>
                <a:gridCol w="2471435">
                  <a:extLst>
                    <a:ext uri="{9D8B030D-6E8A-4147-A177-3AD203B41FA5}">
                      <a16:colId xmlns:a16="http://schemas.microsoft.com/office/drawing/2014/main" val="181991833"/>
                    </a:ext>
                  </a:extLst>
                </a:gridCol>
                <a:gridCol w="3331605">
                  <a:extLst>
                    <a:ext uri="{9D8B030D-6E8A-4147-A177-3AD203B41FA5}">
                      <a16:colId xmlns:a16="http://schemas.microsoft.com/office/drawing/2014/main" val="222621766"/>
                    </a:ext>
                  </a:extLst>
                </a:gridCol>
              </a:tblGrid>
              <a:tr h="819842">
                <a:tc>
                  <a:txBody>
                    <a:bodyPr/>
                    <a:lstStyle/>
                    <a:p>
                      <a:pPr marL="0" marR="0" indent="0">
                        <a:lnSpc>
                          <a:spcPct val="150000"/>
                        </a:lnSpc>
                        <a:spcBef>
                          <a:spcPts val="0"/>
                        </a:spcBef>
                        <a:spcAft>
                          <a:spcPts val="0"/>
                        </a:spcAft>
                      </a:pPr>
                      <a:r>
                        <a:rPr lang="en-US"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702310" marR="698500" indent="0" algn="ctr">
                        <a:lnSpc>
                          <a:spcPct val="150000"/>
                        </a:lnSpc>
                        <a:spcBef>
                          <a:spcPts val="0"/>
                        </a:spcBef>
                        <a:spcAft>
                          <a:spcPts val="0"/>
                        </a:spcAft>
                      </a:pPr>
                      <a:r>
                        <a:rPr lang="en-US" sz="1400" dirty="0">
                          <a:effectLst/>
                          <a:latin typeface="Alexandria" pitchFamily="2" charset="-78"/>
                          <a:cs typeface="Alexandria" pitchFamily="2" charset="-78"/>
                        </a:rPr>
                        <a:t>Sections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836930" marR="832485" indent="0" algn="ctr">
                        <a:lnSpc>
                          <a:spcPct val="150000"/>
                        </a:lnSpc>
                        <a:spcBef>
                          <a:spcPts val="0"/>
                        </a:spcBef>
                        <a:spcAft>
                          <a:spcPts val="0"/>
                        </a:spcAft>
                      </a:pPr>
                      <a:r>
                        <a:rPr lang="en-US" sz="1400" dirty="0">
                          <a:effectLst/>
                          <a:latin typeface="Alexandria" pitchFamily="2" charset="-78"/>
                          <a:cs typeface="Alexandria" pitchFamily="2" charset="-78"/>
                        </a:rPr>
                        <a:t>Content</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2352476954"/>
                  </a:ext>
                </a:extLst>
              </a:tr>
              <a:tr h="158346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1</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35"/>
                        </a:spcBef>
                        <a:spcAft>
                          <a:spcPts val="0"/>
                        </a:spcAft>
                      </a:pPr>
                      <a:r>
                        <a:rPr lang="en-US" sz="1400">
                          <a:effectLst/>
                          <a:latin typeface="Alexandria" pitchFamily="2" charset="-78"/>
                          <a:cs typeface="Alexandria" pitchFamily="2" charset="-78"/>
                        </a:rPr>
                        <a:t> </a:t>
                      </a:r>
                    </a:p>
                    <a:p>
                      <a:pPr marL="106680" marR="1108075" indent="-38100">
                        <a:lnSpc>
                          <a:spcPct val="150000"/>
                        </a:lnSpc>
                        <a:spcBef>
                          <a:spcPts val="0"/>
                        </a:spcBef>
                        <a:spcAft>
                          <a:spcPts val="0"/>
                        </a:spcAft>
                      </a:pPr>
                      <a:r>
                        <a:rPr lang="en-US" sz="1400">
                          <a:effectLst/>
                          <a:latin typeface="Alexandria" pitchFamily="2" charset="-78"/>
                          <a:cs typeface="Alexandria" pitchFamily="2" charset="-78"/>
                        </a:rPr>
                        <a:t>Introduction</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Cover</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Acknowledgments</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List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of Content</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Tables</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charts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1520957780"/>
                  </a:ext>
                </a:extLst>
              </a:tr>
              <a:tr h="2307948">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2</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1146175" indent="0">
                        <a:lnSpc>
                          <a:spcPct val="150000"/>
                        </a:lnSpc>
                        <a:spcBef>
                          <a:spcPts val="0"/>
                        </a:spcBef>
                        <a:spcAft>
                          <a:spcPts val="0"/>
                        </a:spcAft>
                      </a:pPr>
                      <a:r>
                        <a:rPr lang="en-US" sz="1400" dirty="0">
                          <a:effectLst/>
                          <a:latin typeface="Alexandria" pitchFamily="2" charset="-78"/>
                          <a:cs typeface="Alexandria" pitchFamily="2" charset="-78"/>
                        </a:rPr>
                        <a:t>Chapter 1:</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Introduction</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Problem</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Statement</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Purposes</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 Importance </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Questions</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Hypotheses</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Model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485053721"/>
                  </a:ext>
                </a:extLst>
              </a:tr>
            </a:tbl>
          </a:graphicData>
        </a:graphic>
      </p:graphicFrame>
    </p:spTree>
    <p:extLst>
      <p:ext uri="{BB962C8B-B14F-4D97-AF65-F5344CB8AC3E}">
        <p14:creationId xmlns:p14="http://schemas.microsoft.com/office/powerpoint/2010/main" val="8159356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3927171367"/>
              </p:ext>
            </p:extLst>
          </p:nvPr>
        </p:nvGraphicFramePr>
        <p:xfrm>
          <a:off x="3241965" y="1419359"/>
          <a:ext cx="6875812" cy="4954577"/>
        </p:xfrm>
        <a:graphic>
          <a:graphicData uri="http://schemas.openxmlformats.org/drawingml/2006/table">
            <a:tbl>
              <a:tblPr firstRow="1" firstCol="1" lastRow="1" lastCol="1" bandRow="1" bandCol="1">
                <a:tableStyleId>{5C22544A-7EE6-4342-B048-85BDC9FD1C3A}</a:tableStyleId>
              </a:tblPr>
              <a:tblGrid>
                <a:gridCol w="264859">
                  <a:extLst>
                    <a:ext uri="{9D8B030D-6E8A-4147-A177-3AD203B41FA5}">
                      <a16:colId xmlns:a16="http://schemas.microsoft.com/office/drawing/2014/main" val="2601975961"/>
                    </a:ext>
                  </a:extLst>
                </a:gridCol>
                <a:gridCol w="2600576">
                  <a:extLst>
                    <a:ext uri="{9D8B030D-6E8A-4147-A177-3AD203B41FA5}">
                      <a16:colId xmlns:a16="http://schemas.microsoft.com/office/drawing/2014/main" val="4078206752"/>
                    </a:ext>
                  </a:extLst>
                </a:gridCol>
                <a:gridCol w="4010377">
                  <a:extLst>
                    <a:ext uri="{9D8B030D-6E8A-4147-A177-3AD203B41FA5}">
                      <a16:colId xmlns:a16="http://schemas.microsoft.com/office/drawing/2014/main" val="1320484467"/>
                    </a:ext>
                  </a:extLst>
                </a:gridCol>
              </a:tblGrid>
              <a:tr h="2029435">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3</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2:</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890"/>
                        </a:spcBef>
                        <a:spcAft>
                          <a:spcPts val="0"/>
                        </a:spcAft>
                      </a:pPr>
                      <a:r>
                        <a:rPr lang="en-US" sz="1400" dirty="0">
                          <a:effectLst/>
                          <a:latin typeface="Alexandria" pitchFamily="2" charset="-78"/>
                          <a:cs typeface="Alexandria" pitchFamily="2" charset="-78"/>
                        </a:rPr>
                        <a:t>Literature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review</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1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Summary</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Past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studies</a:t>
                      </a:r>
                    </a:p>
                    <a:p>
                      <a:pPr marL="342900" marR="100965"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 Framework of the</a:t>
                      </a:r>
                      <a:r>
                        <a:rPr lang="en-US" sz="1400" spc="-260"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359278446"/>
                  </a:ext>
                </a:extLst>
              </a:tr>
              <a:tr h="2925142">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4</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3:</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106680" marR="0" indent="0">
                        <a:lnSpc>
                          <a:spcPct val="150000"/>
                        </a:lnSpc>
                        <a:spcBef>
                          <a:spcPts val="890"/>
                        </a:spcBef>
                        <a:spcAft>
                          <a:spcPts val="0"/>
                        </a:spcAf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Methodology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190"/>
                        </a:spcBef>
                        <a:spcAft>
                          <a:spcPts val="0"/>
                        </a:spcAft>
                        <a:buSzPts val="1100"/>
                        <a:buFont typeface="Arial MT"/>
                        <a:buChar char="-"/>
                        <a:tabLst>
                          <a:tab pos="560705" algn="l"/>
                          <a:tab pos="561340"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Design</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Population</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the</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Characteristic</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Size</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Determination</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Data</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Collections</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procedures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Study Determinants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Method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Analysis</a:t>
                      </a:r>
                      <a:r>
                        <a:rPr lang="ar-SA" sz="1400" dirty="0">
                          <a:effectLst/>
                          <a:latin typeface="Alexandria" pitchFamily="2" charset="-78"/>
                          <a:cs typeface="Alexandria" pitchFamily="2" charset="-78"/>
                        </a:rPr>
                        <a:t> </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29660548"/>
                  </a:ext>
                </a:extLst>
              </a:tr>
            </a:tbl>
          </a:graphicData>
        </a:graphic>
      </p:graphicFrame>
    </p:spTree>
    <p:extLst>
      <p:ext uri="{BB962C8B-B14F-4D97-AF65-F5344CB8AC3E}">
        <p14:creationId xmlns:p14="http://schemas.microsoft.com/office/powerpoint/2010/main" val="1873478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855764370"/>
              </p:ext>
            </p:extLst>
          </p:nvPr>
        </p:nvGraphicFramePr>
        <p:xfrm>
          <a:off x="3376112" y="1453677"/>
          <a:ext cx="6373530" cy="4191890"/>
        </p:xfrm>
        <a:graphic>
          <a:graphicData uri="http://schemas.openxmlformats.org/drawingml/2006/table">
            <a:tbl>
              <a:tblPr firstRow="1" firstCol="1" lastRow="1" lastCol="1" bandRow="1" bandCol="1">
                <a:tableStyleId>{5C22544A-7EE6-4342-B048-85BDC9FD1C3A}</a:tableStyleId>
              </a:tblPr>
              <a:tblGrid>
                <a:gridCol w="260467">
                  <a:extLst>
                    <a:ext uri="{9D8B030D-6E8A-4147-A177-3AD203B41FA5}">
                      <a16:colId xmlns:a16="http://schemas.microsoft.com/office/drawing/2014/main" val="4013139615"/>
                    </a:ext>
                  </a:extLst>
                </a:gridCol>
                <a:gridCol w="2557457">
                  <a:extLst>
                    <a:ext uri="{9D8B030D-6E8A-4147-A177-3AD203B41FA5}">
                      <a16:colId xmlns:a16="http://schemas.microsoft.com/office/drawing/2014/main" val="96243030"/>
                    </a:ext>
                  </a:extLst>
                </a:gridCol>
                <a:gridCol w="3555606">
                  <a:extLst>
                    <a:ext uri="{9D8B030D-6E8A-4147-A177-3AD203B41FA5}">
                      <a16:colId xmlns:a16="http://schemas.microsoft.com/office/drawing/2014/main" val="937748505"/>
                    </a:ext>
                  </a:extLst>
                </a:gridCol>
              </a:tblGrid>
              <a:tr h="701040">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5</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4:</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0"/>
                        </a:spcBef>
                        <a:spcAft>
                          <a:spcPts val="0"/>
                        </a:spcAft>
                      </a:pPr>
                      <a:r>
                        <a:rPr lang="en-US" sz="1400" dirty="0">
                          <a:effectLst/>
                          <a:latin typeface="Alexandria" pitchFamily="2" charset="-78"/>
                          <a:cs typeface="Alexandria" pitchFamily="2" charset="-78"/>
                        </a:rPr>
                        <a:t>Practical</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Findings</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Recommendations</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English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references</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57215941"/>
                  </a:ext>
                </a:extLst>
              </a:tr>
              <a:tr h="1104296">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6</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Appendixes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Appendixes for example </a:t>
                      </a:r>
                      <a:r>
                        <a:rPr lang="en-US" sz="1400">
                          <a:effectLst/>
                          <a:latin typeface="Alexandria" pitchFamily="2" charset="-78"/>
                          <a:cs typeface="Alexandria" pitchFamily="2" charset="-78"/>
                        </a:rPr>
                        <a:t>(questionnaire</a:t>
                      </a:r>
                      <a:r>
                        <a:rPr lang="ar-SA" sz="1400">
                          <a:effectLst/>
                          <a:latin typeface="Alexandria" pitchFamily="2" charset="-78"/>
                          <a:cs typeface="Alexandria" pitchFamily="2" charset="-78"/>
                        </a:rPr>
                        <a:t> </a:t>
                      </a:r>
                      <a:r>
                        <a:rPr lang="en-US" sz="1400" dirty="0">
                          <a:effectLst/>
                          <a:latin typeface="Alexandria" pitchFamily="2" charset="-78"/>
                          <a:cs typeface="Alexandria" pitchFamily="2" charset="-78"/>
                        </a:rPr>
                        <a:t>….</a:t>
                      </a:r>
                      <a:r>
                        <a:rPr lang="en-US" sz="1400" dirty="0" err="1">
                          <a:effectLst/>
                          <a:latin typeface="Alexandria" pitchFamily="2" charset="-78"/>
                          <a:cs typeface="Alexandria" pitchFamily="2" charset="-78"/>
                        </a:rPr>
                        <a:t>etc</a:t>
                      </a:r>
                      <a:r>
                        <a:rPr lang="en-US" sz="1400" dirty="0">
                          <a:effectLst/>
                          <a:latin typeface="Alexandria" pitchFamily="2" charset="-78"/>
                          <a:cs typeface="Alexandria" pitchFamily="2" charset="-78"/>
                        </a:rPr>
                        <a:t>)</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English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206241516"/>
                  </a:ext>
                </a:extLst>
              </a:tr>
              <a:tr h="79184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7</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Scientific Research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 Q1&amp; Q2</a:t>
                      </a:r>
                    </a:p>
                    <a:p>
                      <a:pPr marL="342900" marR="0" lvl="0" indent="-34290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a:t>
                      </a:r>
                      <a:endParaRPr lang="en-US" sz="140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1646774814"/>
                  </a:ext>
                </a:extLst>
              </a:tr>
              <a:tr h="791845">
                <a:tc>
                  <a:txBody>
                    <a:bodyPr/>
                    <a:lstStyle/>
                    <a:p>
                      <a:pPr marL="5080" marR="0" indent="0" algn="ctr">
                        <a:lnSpc>
                          <a:spcPct val="150000"/>
                        </a:lnSpc>
                        <a:spcBef>
                          <a:spcPts val="0"/>
                        </a:spcBef>
                        <a:spcAft>
                          <a:spcPts val="0"/>
                        </a:spcAft>
                      </a:pP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Total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609446418"/>
                  </a:ext>
                </a:extLst>
              </a:tr>
            </a:tbl>
          </a:graphicData>
        </a:graphic>
      </p:graphicFrame>
    </p:spTree>
    <p:extLst>
      <p:ext uri="{BB962C8B-B14F-4D97-AF65-F5344CB8AC3E}">
        <p14:creationId xmlns:p14="http://schemas.microsoft.com/office/powerpoint/2010/main" val="32867072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688354b5-287c-4cda-825e-1d7935aea40e"/>
    <ds:schemaRef ds:uri="http://purl.org/dc/terms/"/>
    <ds:schemaRef ds:uri="http://schemas.microsoft.com/office/2006/metadata/properties"/>
    <ds:schemaRef ds:uri="http://www.w3.org/XML/1998/namespace"/>
    <ds:schemaRef ds:uri="http://purl.org/dc/elements/1.1/"/>
    <ds:schemaRef ds:uri="http://purl.org/dc/dcmitype/"/>
    <ds:schemaRef ds:uri="http://schemas.microsoft.com/office/2006/documentManagement/typ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A1F3D28-C8F0-421D-8428-11E9C2C5AC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515</TotalTime>
  <Words>2141</Words>
  <Application>Microsoft Office PowerPoint</Application>
  <PresentationFormat>Widescreen</PresentationFormat>
  <Paragraphs>319</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Arial MT</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 farid</cp:lastModifiedBy>
  <cp:revision>77</cp:revision>
  <dcterms:created xsi:type="dcterms:W3CDTF">2023-04-29T09:08:00Z</dcterms:created>
  <dcterms:modified xsi:type="dcterms:W3CDTF">2026-08-29T14:16:33Z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